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handoutMasterIdLst>
    <p:handoutMasterId r:id="rId68"/>
  </p:handoutMasterIdLst>
  <p:sldIdLst>
    <p:sldId id="409" r:id="rId2"/>
    <p:sldId id="514" r:id="rId3"/>
    <p:sldId id="515" r:id="rId4"/>
    <p:sldId id="495" r:id="rId5"/>
    <p:sldId id="482" r:id="rId6"/>
    <p:sldId id="483" r:id="rId7"/>
    <p:sldId id="484" r:id="rId8"/>
    <p:sldId id="485" r:id="rId9"/>
    <p:sldId id="486" r:id="rId10"/>
    <p:sldId id="461" r:id="rId11"/>
    <p:sldId id="501" r:id="rId12"/>
    <p:sldId id="508" r:id="rId13"/>
    <p:sldId id="503" r:id="rId14"/>
    <p:sldId id="504" r:id="rId15"/>
    <p:sldId id="505" r:id="rId16"/>
    <p:sldId id="506" r:id="rId17"/>
    <p:sldId id="507" r:id="rId18"/>
    <p:sldId id="394" r:id="rId19"/>
    <p:sldId id="280" r:id="rId20"/>
    <p:sldId id="396" r:id="rId21"/>
    <p:sldId id="397" r:id="rId22"/>
    <p:sldId id="361" r:id="rId23"/>
    <p:sldId id="363" r:id="rId24"/>
    <p:sldId id="354" r:id="rId25"/>
    <p:sldId id="309" r:id="rId26"/>
    <p:sldId id="282" r:id="rId27"/>
    <p:sldId id="366" r:id="rId28"/>
    <p:sldId id="367" r:id="rId29"/>
    <p:sldId id="348" r:id="rId30"/>
    <p:sldId id="365" r:id="rId31"/>
    <p:sldId id="368" r:id="rId32"/>
    <p:sldId id="310" r:id="rId33"/>
    <p:sldId id="283" r:id="rId34"/>
    <p:sldId id="284" r:id="rId35"/>
    <p:sldId id="313" r:id="rId36"/>
    <p:sldId id="314" r:id="rId37"/>
    <p:sldId id="356" r:id="rId38"/>
    <p:sldId id="317" r:id="rId39"/>
    <p:sldId id="316" r:id="rId40"/>
    <p:sldId id="286" r:id="rId41"/>
    <p:sldId id="319" r:id="rId42"/>
    <p:sldId id="287" r:id="rId43"/>
    <p:sldId id="288" r:id="rId44"/>
    <p:sldId id="289" r:id="rId45"/>
    <p:sldId id="320" r:id="rId46"/>
    <p:sldId id="290" r:id="rId47"/>
    <p:sldId id="291" r:id="rId48"/>
    <p:sldId id="292" r:id="rId49"/>
    <p:sldId id="293" r:id="rId50"/>
    <p:sldId id="294" r:id="rId51"/>
    <p:sldId id="399" r:id="rId52"/>
    <p:sldId id="400" r:id="rId53"/>
    <p:sldId id="295" r:id="rId54"/>
    <p:sldId id="296" r:id="rId55"/>
    <p:sldId id="401" r:id="rId56"/>
    <p:sldId id="516" r:id="rId57"/>
    <p:sldId id="297" r:id="rId58"/>
    <p:sldId id="298" r:id="rId59"/>
    <p:sldId id="299" r:id="rId60"/>
    <p:sldId id="300" r:id="rId61"/>
    <p:sldId id="358" r:id="rId62"/>
    <p:sldId id="357" r:id="rId63"/>
    <p:sldId id="359" r:id="rId64"/>
    <p:sldId id="360" r:id="rId65"/>
    <p:sldId id="439" r:id="rId66"/>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5613" indent="-53975" algn="l" rtl="0" fontAlgn="base">
      <a:spcBef>
        <a:spcPct val="0"/>
      </a:spcBef>
      <a:spcAft>
        <a:spcPct val="0"/>
      </a:spcAft>
      <a:defRPr kern="1200">
        <a:solidFill>
          <a:schemeClr val="tx1"/>
        </a:solidFill>
        <a:latin typeface="Arial" charset="0"/>
        <a:ea typeface="+mn-ea"/>
        <a:cs typeface="+mn-cs"/>
      </a:defRPr>
    </a:lvl2pPr>
    <a:lvl3pPr marL="912813" indent="-107950" algn="l" rtl="0" fontAlgn="base">
      <a:spcBef>
        <a:spcPct val="0"/>
      </a:spcBef>
      <a:spcAft>
        <a:spcPct val="0"/>
      </a:spcAft>
      <a:defRPr kern="1200">
        <a:solidFill>
          <a:schemeClr val="tx1"/>
        </a:solidFill>
        <a:latin typeface="Arial" charset="0"/>
        <a:ea typeface="+mn-ea"/>
        <a:cs typeface="+mn-cs"/>
      </a:defRPr>
    </a:lvl3pPr>
    <a:lvl4pPr marL="1370013" indent="-163513" algn="l" rtl="0" fontAlgn="base">
      <a:spcBef>
        <a:spcPct val="0"/>
      </a:spcBef>
      <a:spcAft>
        <a:spcPct val="0"/>
      </a:spcAft>
      <a:defRPr kern="1200">
        <a:solidFill>
          <a:schemeClr val="tx1"/>
        </a:solidFill>
        <a:latin typeface="Arial" charset="0"/>
        <a:ea typeface="+mn-ea"/>
        <a:cs typeface="+mn-cs"/>
      </a:defRPr>
    </a:lvl4pPr>
    <a:lvl5pPr marL="1827213" indent="-219075"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1204"/>
    <a:srgbClr val="4C1441"/>
    <a:srgbClr val="FFFF00"/>
    <a:srgbClr val="006666"/>
    <a:srgbClr val="CC0000"/>
    <a:srgbClr val="006600"/>
    <a:srgbClr val="0033CC"/>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7" autoAdjust="0"/>
    <p:restoredTop sz="94664" autoAdjust="0"/>
  </p:normalViewPr>
  <p:slideViewPr>
    <p:cSldViewPr>
      <p:cViewPr varScale="1">
        <p:scale>
          <a:sx n="104" d="100"/>
          <a:sy n="104" d="100"/>
        </p:scale>
        <p:origin x="172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CD67732B-3931-4C78-8DBB-AD53B398B0CD}" type="datetimeFigureOut">
              <a:rPr lang="en-US" smtClean="0"/>
              <a:pPr/>
              <a:t>9/1/2021</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C7FCAE9A-D2A7-455A-9066-FB3381E1DC8E}"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pPr>
              <a:defRPr/>
            </a:pPr>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pPr>
              <a:defRPr/>
            </a:pPr>
            <a:fld id="{E8468ECA-FCD4-4767-A441-9AD0A66A9B02}" type="datetimeFigureOut">
              <a:rPr lang="en-US"/>
              <a:pPr>
                <a:defRPr/>
              </a:pPr>
              <a:t>9/1/2021</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pPr lvl="0"/>
            <a:endParaRPr lang="en-US" noProof="0"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pPr>
              <a:defRPr/>
            </a:pPr>
            <a:fld id="{95A1D999-1AA3-4AF7-B474-A087E9E088D0}"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5613" algn="l" rtl="0" eaLnBrk="0" fontAlgn="base" hangingPunct="0">
      <a:spcBef>
        <a:spcPct val="30000"/>
      </a:spcBef>
      <a:spcAft>
        <a:spcPct val="0"/>
      </a:spcAft>
      <a:defRPr sz="1200" kern="1200">
        <a:solidFill>
          <a:schemeClr val="tx1"/>
        </a:solidFill>
        <a:latin typeface="+mn-lt"/>
        <a:ea typeface="+mn-ea"/>
        <a:cs typeface="+mn-cs"/>
      </a:defRPr>
    </a:lvl2pPr>
    <a:lvl3pPr marL="912813" algn="l" rtl="0" eaLnBrk="0" fontAlgn="base" hangingPunct="0">
      <a:spcBef>
        <a:spcPct val="30000"/>
      </a:spcBef>
      <a:spcAft>
        <a:spcPct val="0"/>
      </a:spcAft>
      <a:defRPr sz="1200" kern="1200">
        <a:solidFill>
          <a:schemeClr val="tx1"/>
        </a:solidFill>
        <a:latin typeface="+mn-lt"/>
        <a:ea typeface="+mn-ea"/>
        <a:cs typeface="+mn-cs"/>
      </a:defRPr>
    </a:lvl3pPr>
    <a:lvl4pPr marL="1370013" algn="l" rtl="0" eaLnBrk="0" fontAlgn="base" hangingPunct="0">
      <a:spcBef>
        <a:spcPct val="30000"/>
      </a:spcBef>
      <a:spcAft>
        <a:spcPct val="0"/>
      </a:spcAft>
      <a:defRPr sz="1200" kern="1200">
        <a:solidFill>
          <a:schemeClr val="tx1"/>
        </a:solidFill>
        <a:latin typeface="+mn-lt"/>
        <a:ea typeface="+mn-ea"/>
        <a:cs typeface="+mn-cs"/>
      </a:defRPr>
    </a:lvl4pPr>
    <a:lvl5pPr marL="1827213" algn="l" rtl="0" eaLnBrk="0" fontAlgn="base" hangingPunct="0">
      <a:spcBef>
        <a:spcPct val="30000"/>
      </a:spcBef>
      <a:spcAft>
        <a:spcPct val="0"/>
      </a:spcAft>
      <a:defRPr sz="1200" kern="1200">
        <a:solidFill>
          <a:schemeClr val="tx1"/>
        </a:solidFill>
        <a:latin typeface="+mn-lt"/>
        <a:ea typeface="+mn-ea"/>
        <a:cs typeface="+mn-cs"/>
      </a:defRPr>
    </a:lvl5pPr>
    <a:lvl6pPr marL="2285922" algn="l" defTabSz="914368" rtl="0" eaLnBrk="1" latinLnBrk="0" hangingPunct="1">
      <a:defRPr sz="1200" kern="1200">
        <a:solidFill>
          <a:schemeClr val="tx1"/>
        </a:solidFill>
        <a:latin typeface="+mn-lt"/>
        <a:ea typeface="+mn-ea"/>
        <a:cs typeface="+mn-cs"/>
      </a:defRPr>
    </a:lvl6pPr>
    <a:lvl7pPr marL="2743106" algn="l" defTabSz="914368" rtl="0" eaLnBrk="1" latinLnBrk="0" hangingPunct="1">
      <a:defRPr sz="1200" kern="1200">
        <a:solidFill>
          <a:schemeClr val="tx1"/>
        </a:solidFill>
        <a:latin typeface="+mn-lt"/>
        <a:ea typeface="+mn-ea"/>
        <a:cs typeface="+mn-cs"/>
      </a:defRPr>
    </a:lvl7pPr>
    <a:lvl8pPr marL="3200290" algn="l" defTabSz="914368" rtl="0" eaLnBrk="1" latinLnBrk="0" hangingPunct="1">
      <a:defRPr sz="1200" kern="1200">
        <a:solidFill>
          <a:schemeClr val="tx1"/>
        </a:solidFill>
        <a:latin typeface="+mn-lt"/>
        <a:ea typeface="+mn-ea"/>
        <a:cs typeface="+mn-cs"/>
      </a:defRPr>
    </a:lvl8pPr>
    <a:lvl9pPr marL="3657475" algn="l" defTabSz="91436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30E7B9A-1A11-4E46-AC6A-1CFB5FB3EEFF}" type="slidenum">
              <a:rPr lang="en-US" smtClean="0"/>
              <a:pPr/>
              <a:t>4</a:t>
            </a:fld>
            <a:endParaRPr lang="en-US"/>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905733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AC5AD9A-8B0E-4864-82DB-39E7BF6F5A93}" type="slidenum">
              <a:rPr lang="en-US" smtClean="0"/>
              <a:pPr/>
              <a:t>15</a:t>
            </a:fld>
            <a:endParaRPr lang="en-US"/>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3695320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9AEBAB9-799A-498A-B5A3-760272BDAAC4}" type="slidenum">
              <a:rPr lang="en-US" smtClean="0"/>
              <a:pPr/>
              <a:t>16</a:t>
            </a:fld>
            <a:endParaRPr lang="en-US"/>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2633663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E53E460-3387-4109-A5C2-17963BDAE21C}" type="slidenum">
              <a:rPr lang="en-US" smtClean="0"/>
              <a:pPr/>
              <a:t>17</a:t>
            </a:fld>
            <a:endParaRPr lang="en-US"/>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214776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6824C67-B5A2-488B-A077-707EB90808EC}" type="slidenum">
              <a:rPr lang="en-US" smtClean="0"/>
              <a:pPr/>
              <a:t>18</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029818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4417AAB5-2F67-4778-8748-AEAC4D597DB3}" type="slidenum">
              <a:rPr lang="en-US" smtClean="0"/>
              <a:pPr/>
              <a:t>19</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91652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6824C67-B5A2-488B-A077-707EB90808EC}" type="slidenum">
              <a:rPr lang="en-US" smtClean="0"/>
              <a:pPr/>
              <a:t>20</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768834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6824C67-B5A2-488B-A077-707EB90808EC}" type="slidenum">
              <a:rPr lang="en-US" smtClean="0"/>
              <a:pPr/>
              <a:t>21</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390456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21336089-7719-4907-BAC4-D0A831CA3050}" type="slidenum">
              <a:rPr lang="en-US" smtClean="0"/>
              <a:pPr/>
              <a:t>23</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3350794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A510ADB8-7C49-44B5-A9DE-CA581935A337}" type="slidenum">
              <a:rPr lang="en-US" smtClean="0"/>
              <a:pPr/>
              <a:t>24</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7466894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67EA2EBC-7CFD-4881-BE13-FC720F391CA1}" type="slidenum">
              <a:rPr lang="en-US" smtClean="0"/>
              <a:pPr/>
              <a:t>25</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036064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30E7B9A-1A11-4E46-AC6A-1CFB5FB3EEFF}" type="slidenum">
              <a:rPr lang="en-US" smtClean="0"/>
              <a:pPr/>
              <a:t>5</a:t>
            </a:fld>
            <a:endParaRPr lang="en-US"/>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15693712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9CDE6F0F-E705-4F18-9E0E-897508D63659}" type="slidenum">
              <a:rPr lang="en-US" smtClean="0"/>
              <a:pPr/>
              <a:t>26</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2832389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25F9576C-7427-4298-AE2C-CF6A00E4B0A9}" type="slidenum">
              <a:rPr lang="en-US" smtClean="0"/>
              <a:pPr/>
              <a:t>28</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3196917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489B0231-3DD5-4264-82CF-01D53DD2374B}" type="slidenum">
              <a:rPr lang="en-US" smtClean="0"/>
              <a:pPr/>
              <a:t>29</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2179616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BFECC8D5-791E-4EE9-AD9D-561F76F7CDF8}" type="slidenum">
              <a:rPr lang="en-US" smtClean="0"/>
              <a:pPr/>
              <a:t>30</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2049500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5BB75181-E709-4BE6-B31D-8AB240689D2E}" type="slidenum">
              <a:rPr lang="en-US" smtClean="0"/>
              <a:pPr/>
              <a:t>31</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5346199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35C1120F-04A3-4837-B98A-FA51C8EB0486}" type="slidenum">
              <a:rPr lang="en-US" smtClean="0"/>
              <a:pPr/>
              <a:t>32</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7090911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AB597ECF-900D-4852-AE37-C7283586B514}" type="slidenum">
              <a:rPr lang="en-US" smtClean="0"/>
              <a:pPr/>
              <a:t>33</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1929242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4929A747-5665-4880-BD16-FFCDBD88BF62}" type="slidenum">
              <a:rPr lang="en-US" smtClean="0"/>
              <a:pPr/>
              <a:t>34</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923577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84524754-3DE7-4762-9B98-376DAA9390A6}" type="slidenum">
              <a:rPr lang="en-US" smtClean="0"/>
              <a:pPr/>
              <a:t>35</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3836222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AEEBAF59-F58A-40C9-AB32-F4A2E9C487C6}" type="slidenum">
              <a:rPr lang="en-US" smtClean="0"/>
              <a:pPr/>
              <a:t>36</a:t>
            </a:fld>
            <a:endParaRPr 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594153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3FC2916-4E96-48A6-B888-021723D9A89F}" type="slidenum">
              <a:rPr lang="en-US" smtClean="0"/>
              <a:pPr/>
              <a:t>7</a:t>
            </a:fld>
            <a:endParaRPr lang="en-US"/>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6209357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E4F848EB-480D-4110-BA52-7BB8D324C730}" type="slidenum">
              <a:rPr lang="en-US" smtClean="0"/>
              <a:pPr/>
              <a:t>37</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0288967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592F9FE6-5593-47C4-8B74-A51093391FCF}" type="slidenum">
              <a:rPr lang="en-US" smtClean="0"/>
              <a:pPr/>
              <a:t>38</a:t>
            </a:fld>
            <a:endParaRPr 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3954665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49FED62C-E7CC-48AC-9DDA-16494ADCCD03}" type="slidenum">
              <a:rPr lang="en-US" smtClean="0"/>
              <a:pPr/>
              <a:t>39</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6012389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796CEC05-3770-4CC8-9346-2528DAAB4EF2}" type="slidenum">
              <a:rPr lang="en-US" smtClean="0"/>
              <a:pPr/>
              <a:t>40</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6057783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501BC1CF-B5D5-4305-9AB8-03451CD647EA}" type="slidenum">
              <a:rPr lang="en-US" smtClean="0"/>
              <a:pPr/>
              <a:t>41</a:t>
            </a:fld>
            <a:endParaRPr 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5388802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F7BCECB6-BFF7-4B75-9BA2-8C2049F0DB9F}" type="slidenum">
              <a:rPr lang="en-US" smtClean="0"/>
              <a:pPr/>
              <a:t>42</a:t>
            </a:fld>
            <a:endParaRPr 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8013306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416242A6-1F33-4CED-A5B2-2F8D761DFBD0}" type="slidenum">
              <a:rPr lang="en-US" smtClean="0"/>
              <a:pPr/>
              <a:t>43</a:t>
            </a:fld>
            <a:endParaRPr 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9432462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EB44AAA7-5342-49A7-B23F-F1A2BBB6781D}" type="slidenum">
              <a:rPr lang="en-US" smtClean="0"/>
              <a:pPr/>
              <a:t>44</a:t>
            </a:fld>
            <a:endParaRPr 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6157996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A9272722-C1E3-434B-A17D-3BA96C3FAC5D}" type="slidenum">
              <a:rPr lang="en-US" smtClean="0"/>
              <a:pPr/>
              <a:t>45</a:t>
            </a:fld>
            <a:endParaRPr 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0043663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48D04FE7-6655-49E0-8AEC-7D7F4EED191F}" type="slidenum">
              <a:rPr lang="en-US" smtClean="0"/>
              <a:pPr/>
              <a:t>46</a:t>
            </a:fld>
            <a:endParaRPr 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558788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3AC3CAE-EF73-4001-BC98-0D563F9AF21A}" type="slidenum">
              <a:rPr lang="en-US" smtClean="0"/>
              <a:pPr/>
              <a:t>8</a:t>
            </a:fld>
            <a:endParaRPr lang="en-US"/>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729288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855DF4C9-83AB-40B2-B004-6B30A8C29E57}" type="slidenum">
              <a:rPr lang="en-US" smtClean="0"/>
              <a:pPr/>
              <a:t>47</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4428631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FA07B44A-2CA0-4232-8A33-CDDE59B7E89D}" type="slidenum">
              <a:rPr lang="en-US" smtClean="0"/>
              <a:pPr/>
              <a:t>48</a:t>
            </a:fld>
            <a:endParaRPr 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5578090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79395C56-196F-4543-B56B-731432130F94}" type="slidenum">
              <a:rPr lang="en-US" smtClean="0"/>
              <a:pPr/>
              <a:t>49</a:t>
            </a:fld>
            <a:endParaRPr 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7521661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497E2F9F-E546-4424-89EB-FAD505910940}" type="slidenum">
              <a:rPr lang="en-US" smtClean="0"/>
              <a:pPr/>
              <a:t>50</a:t>
            </a:fld>
            <a:endParaRPr 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6794430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497E2F9F-E546-4424-89EB-FAD505910940}" type="slidenum">
              <a:rPr lang="en-US" smtClean="0"/>
              <a:pPr/>
              <a:t>51</a:t>
            </a:fld>
            <a:endParaRPr 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6736968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497E2F9F-E546-4424-89EB-FAD505910940}" type="slidenum">
              <a:rPr lang="en-US" smtClean="0"/>
              <a:pPr/>
              <a:t>52</a:t>
            </a:fld>
            <a:endParaRPr 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5997400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E85C3922-2635-4723-87F5-11FC1C36CA48}" type="slidenum">
              <a:rPr lang="en-US" smtClean="0"/>
              <a:pPr/>
              <a:t>53</a:t>
            </a:fld>
            <a:endParaRPr 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8374644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9F5FF2C2-2CA6-4872-AB87-A7105C7C1EFF}" type="slidenum">
              <a:rPr lang="en-US" smtClean="0"/>
              <a:pPr/>
              <a:t>54</a:t>
            </a:fld>
            <a:endParaRPr 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1453115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A871FB2C-53F8-4596-ABE9-3E647E2E9E07}" type="slidenum">
              <a:rPr lang="en-US" smtClean="0"/>
              <a:pPr/>
              <a:t>55</a:t>
            </a:fld>
            <a:endParaRPr 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7652565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6824C67-B5A2-488B-A077-707EB90808EC}" type="slidenum">
              <a:rPr lang="en-US" smtClean="0"/>
              <a:pPr/>
              <a:t>56</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073327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558BBC6-55BF-4D98-B801-609EDE86B75B}" type="slidenum">
              <a:rPr lang="en-US" smtClean="0"/>
              <a:pPr/>
              <a:t>10</a:t>
            </a:fld>
            <a:endParaRPr lang="en-US"/>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10761852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0FD333BA-AEAE-40EA-8989-AFBD6517B0B3}" type="slidenum">
              <a:rPr lang="en-US" smtClean="0"/>
              <a:pPr/>
              <a:t>57</a:t>
            </a:fld>
            <a:endParaRPr 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0114390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6BC3C314-AF9B-43B7-AE4C-975F859B77E8}" type="slidenum">
              <a:rPr lang="en-US" smtClean="0"/>
              <a:pPr/>
              <a:t>58</a:t>
            </a:fld>
            <a:endParaRPr 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0513750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BEEEB7C3-EC65-496B-9DFC-D050E4547DB7}" type="slidenum">
              <a:rPr lang="en-US" smtClean="0"/>
              <a:pPr/>
              <a:t>59</a:t>
            </a:fld>
            <a:endParaRPr 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281315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C0B4C958-C86C-46E4-A940-11D9C7AF9720}" type="slidenum">
              <a:rPr lang="en-US" smtClean="0"/>
              <a:pPr/>
              <a:t>60</a:t>
            </a:fld>
            <a:endParaRPr 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5500232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A871FB2C-53F8-4596-ABE9-3E647E2E9E07}" type="slidenum">
              <a:rPr lang="en-US" smtClean="0"/>
              <a:pPr/>
              <a:t>61</a:t>
            </a:fld>
            <a:endParaRPr 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91620646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D3360836-86A3-4773-A543-1D410A92ADBE}" type="slidenum">
              <a:rPr lang="en-US" smtClean="0"/>
              <a:pPr/>
              <a:t>62</a:t>
            </a:fld>
            <a:endParaRPr 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7045190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61A1CA36-EA59-4B0C-B4B3-D2F37C587A44}" type="slidenum">
              <a:rPr lang="en-US" smtClean="0"/>
              <a:pPr/>
              <a:t>63</a:t>
            </a:fld>
            <a:endParaRPr 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03435901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2897C4E1-BDF8-4DD1-B55A-038D3E349749}" type="slidenum">
              <a:rPr lang="en-US" smtClean="0"/>
              <a:pPr/>
              <a:t>64</a:t>
            </a:fld>
            <a:endParaRPr 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592894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558BBC6-55BF-4D98-B801-609EDE86B75B}" type="slidenum">
              <a:rPr lang="en-US" smtClean="0"/>
              <a:pPr/>
              <a:t>11</a:t>
            </a:fld>
            <a:endParaRPr lang="en-US"/>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2737299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558BBC6-55BF-4D98-B801-609EDE86B75B}" type="slidenum">
              <a:rPr lang="en-US" smtClean="0"/>
              <a:pPr/>
              <a:t>12</a:t>
            </a:fld>
            <a:endParaRPr lang="en-US"/>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3593417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558BBC6-55BF-4D98-B801-609EDE86B75B}" type="slidenum">
              <a:rPr lang="en-US" smtClean="0"/>
              <a:pPr/>
              <a:t>13</a:t>
            </a:fld>
            <a:endParaRPr lang="en-US"/>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3866122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558BBC6-55BF-4D98-B801-609EDE86B75B}" type="slidenum">
              <a:rPr lang="en-US" smtClean="0"/>
              <a:pPr/>
              <a:t>14</a:t>
            </a:fld>
            <a:endParaRPr lang="en-US"/>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1064436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84" indent="0" algn="ctr">
              <a:buNone/>
              <a:defRPr/>
            </a:lvl2pPr>
            <a:lvl3pPr marL="914368" indent="0" algn="ctr">
              <a:buNone/>
              <a:defRPr/>
            </a:lvl3pPr>
            <a:lvl4pPr marL="1371553" indent="0" algn="ctr">
              <a:buNone/>
              <a:defRPr/>
            </a:lvl4pPr>
            <a:lvl5pPr marL="1828737" indent="0" algn="ctr">
              <a:buNone/>
              <a:defRPr/>
            </a:lvl5pPr>
            <a:lvl6pPr marL="2285922" indent="0" algn="ctr">
              <a:buNone/>
              <a:defRPr/>
            </a:lvl6pPr>
            <a:lvl7pPr marL="2743106" indent="0" algn="ctr">
              <a:buNone/>
              <a:defRPr/>
            </a:lvl7pPr>
            <a:lvl8pPr marL="3200290" indent="0" algn="ctr">
              <a:buNone/>
              <a:defRPr/>
            </a:lvl8pPr>
            <a:lvl9pPr marL="3657475"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07A24A-EE01-4FFF-B865-DEFEBA299DC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CF8CDE-1D61-4434-A8D4-A12664F1F03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FAE680-E495-40E8-B03E-91F8AD5072AA}"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9D1F987-C306-4481-BAE6-C66747CE0704}"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102E0F-2943-4D8F-B5F0-CA55A7B3DB5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D93321-8854-45D3-87E5-FFBD7A5A479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84" indent="0">
              <a:buNone/>
              <a:defRPr sz="1800"/>
            </a:lvl2pPr>
            <a:lvl3pPr marL="914368" indent="0">
              <a:buNone/>
              <a:defRPr sz="1600"/>
            </a:lvl3pPr>
            <a:lvl4pPr marL="1371553" indent="0">
              <a:buNone/>
              <a:defRPr sz="1400"/>
            </a:lvl4pPr>
            <a:lvl5pPr marL="1828737" indent="0">
              <a:buNone/>
              <a:defRPr sz="1400"/>
            </a:lvl5pPr>
            <a:lvl6pPr marL="2285922" indent="0">
              <a:buNone/>
              <a:defRPr sz="1400"/>
            </a:lvl6pPr>
            <a:lvl7pPr marL="2743106" indent="0">
              <a:buNone/>
              <a:defRPr sz="1400"/>
            </a:lvl7pPr>
            <a:lvl8pPr marL="3200290" indent="0">
              <a:buNone/>
              <a:defRPr sz="1400"/>
            </a:lvl8pPr>
            <a:lvl9pPr marL="3657475"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775097-BB54-4FF8-8DDF-31830133C08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8E3CAA6-6DF7-41A0-AD45-4D44881C190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84" indent="0">
              <a:buNone/>
              <a:defRPr sz="2000" b="1"/>
            </a:lvl2pPr>
            <a:lvl3pPr marL="914368" indent="0">
              <a:buNone/>
              <a:defRPr sz="1800" b="1"/>
            </a:lvl3pPr>
            <a:lvl4pPr marL="1371553" indent="0">
              <a:buNone/>
              <a:defRPr sz="1600" b="1"/>
            </a:lvl4pPr>
            <a:lvl5pPr marL="1828737" indent="0">
              <a:buNone/>
              <a:defRPr sz="1600" b="1"/>
            </a:lvl5pPr>
            <a:lvl6pPr marL="2285922" indent="0">
              <a:buNone/>
              <a:defRPr sz="1600" b="1"/>
            </a:lvl6pPr>
            <a:lvl7pPr marL="2743106" indent="0">
              <a:buNone/>
              <a:defRPr sz="1600" b="1"/>
            </a:lvl7pPr>
            <a:lvl8pPr marL="3200290" indent="0">
              <a:buNone/>
              <a:defRPr sz="1600" b="1"/>
            </a:lvl8pPr>
            <a:lvl9pPr marL="365747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84" indent="0">
              <a:buNone/>
              <a:defRPr sz="2000" b="1"/>
            </a:lvl2pPr>
            <a:lvl3pPr marL="914368" indent="0">
              <a:buNone/>
              <a:defRPr sz="1800" b="1"/>
            </a:lvl3pPr>
            <a:lvl4pPr marL="1371553" indent="0">
              <a:buNone/>
              <a:defRPr sz="1600" b="1"/>
            </a:lvl4pPr>
            <a:lvl5pPr marL="1828737" indent="0">
              <a:buNone/>
              <a:defRPr sz="1600" b="1"/>
            </a:lvl5pPr>
            <a:lvl6pPr marL="2285922" indent="0">
              <a:buNone/>
              <a:defRPr sz="1600" b="1"/>
            </a:lvl6pPr>
            <a:lvl7pPr marL="2743106" indent="0">
              <a:buNone/>
              <a:defRPr sz="1600" b="1"/>
            </a:lvl7pPr>
            <a:lvl8pPr marL="3200290" indent="0">
              <a:buNone/>
              <a:defRPr sz="1600" b="1"/>
            </a:lvl8pPr>
            <a:lvl9pPr marL="365747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E7D18A5-6C48-4D58-9486-2D323D8681E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3F1F614-9A60-41F9-9E0D-1A2BD4A8218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E144401-F39B-429E-B9F0-91683569935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84" indent="0">
              <a:buNone/>
              <a:defRPr sz="1200"/>
            </a:lvl2pPr>
            <a:lvl3pPr marL="914368" indent="0">
              <a:buNone/>
              <a:defRPr sz="1000"/>
            </a:lvl3pPr>
            <a:lvl4pPr marL="1371553" indent="0">
              <a:buNone/>
              <a:defRPr sz="900"/>
            </a:lvl4pPr>
            <a:lvl5pPr marL="1828737" indent="0">
              <a:buNone/>
              <a:defRPr sz="900"/>
            </a:lvl5pPr>
            <a:lvl6pPr marL="2285922" indent="0">
              <a:buNone/>
              <a:defRPr sz="900"/>
            </a:lvl6pPr>
            <a:lvl7pPr marL="2743106" indent="0">
              <a:buNone/>
              <a:defRPr sz="900"/>
            </a:lvl7pPr>
            <a:lvl8pPr marL="3200290" indent="0">
              <a:buNone/>
              <a:defRPr sz="900"/>
            </a:lvl8pPr>
            <a:lvl9pPr marL="365747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2658A6-2895-4F8E-9569-2718370C716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4" indent="0">
              <a:buNone/>
              <a:defRPr sz="2800"/>
            </a:lvl2pPr>
            <a:lvl3pPr marL="914368" indent="0">
              <a:buNone/>
              <a:defRPr sz="2400"/>
            </a:lvl3pPr>
            <a:lvl4pPr marL="1371553" indent="0">
              <a:buNone/>
              <a:defRPr sz="2000"/>
            </a:lvl4pPr>
            <a:lvl5pPr marL="1828737" indent="0">
              <a:buNone/>
              <a:defRPr sz="2000"/>
            </a:lvl5pPr>
            <a:lvl6pPr marL="2285922" indent="0">
              <a:buNone/>
              <a:defRPr sz="2000"/>
            </a:lvl6pPr>
            <a:lvl7pPr marL="2743106" indent="0">
              <a:buNone/>
              <a:defRPr sz="2000"/>
            </a:lvl7pPr>
            <a:lvl8pPr marL="3200290" indent="0">
              <a:buNone/>
              <a:defRPr sz="2000"/>
            </a:lvl8pPr>
            <a:lvl9pPr marL="3657475"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4" indent="0">
              <a:buNone/>
              <a:defRPr sz="1200"/>
            </a:lvl2pPr>
            <a:lvl3pPr marL="914368" indent="0">
              <a:buNone/>
              <a:defRPr sz="1000"/>
            </a:lvl3pPr>
            <a:lvl4pPr marL="1371553" indent="0">
              <a:buNone/>
              <a:defRPr sz="900"/>
            </a:lvl4pPr>
            <a:lvl5pPr marL="1828737" indent="0">
              <a:buNone/>
              <a:defRPr sz="900"/>
            </a:lvl5pPr>
            <a:lvl6pPr marL="2285922" indent="0">
              <a:buNone/>
              <a:defRPr sz="900"/>
            </a:lvl6pPr>
            <a:lvl7pPr marL="2743106" indent="0">
              <a:buNone/>
              <a:defRPr sz="900"/>
            </a:lvl7pPr>
            <a:lvl8pPr marL="3200290" indent="0">
              <a:buNone/>
              <a:defRPr sz="900"/>
            </a:lvl8pPr>
            <a:lvl9pPr marL="365747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6807C2-C407-4AEA-8611-0B86175B11C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a:defRPr sz="1400"/>
            </a:lvl1pPr>
          </a:lstStyle>
          <a:p>
            <a:pPr>
              <a:defRPr/>
            </a:pPr>
            <a:fld id="{23E440FD-95CB-4EBB-A5FF-B0FADC389D6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84" algn="ctr" rtl="0" fontAlgn="base">
        <a:spcBef>
          <a:spcPct val="0"/>
        </a:spcBef>
        <a:spcAft>
          <a:spcPct val="0"/>
        </a:spcAft>
        <a:defRPr sz="4400">
          <a:solidFill>
            <a:schemeClr val="tx2"/>
          </a:solidFill>
          <a:latin typeface="Arial" charset="0"/>
        </a:defRPr>
      </a:lvl6pPr>
      <a:lvl7pPr marL="914368" algn="ctr" rtl="0" fontAlgn="base">
        <a:spcBef>
          <a:spcPct val="0"/>
        </a:spcBef>
        <a:spcAft>
          <a:spcPct val="0"/>
        </a:spcAft>
        <a:defRPr sz="4400">
          <a:solidFill>
            <a:schemeClr val="tx2"/>
          </a:solidFill>
          <a:latin typeface="Arial" charset="0"/>
        </a:defRPr>
      </a:lvl7pPr>
      <a:lvl8pPr marL="1371553" algn="ctr" rtl="0" fontAlgn="base">
        <a:spcBef>
          <a:spcPct val="0"/>
        </a:spcBef>
        <a:spcAft>
          <a:spcPct val="0"/>
        </a:spcAft>
        <a:defRPr sz="4400">
          <a:solidFill>
            <a:schemeClr val="tx2"/>
          </a:solidFill>
          <a:latin typeface="Arial" charset="0"/>
        </a:defRPr>
      </a:lvl8pPr>
      <a:lvl9pPr marL="1828737" algn="ctr" rtl="0" fontAlgn="base">
        <a:spcBef>
          <a:spcPct val="0"/>
        </a:spcBef>
        <a:spcAft>
          <a:spcPct val="0"/>
        </a:spcAft>
        <a:defRPr sz="4400">
          <a:solidFill>
            <a:schemeClr val="tx2"/>
          </a:solidFill>
          <a:latin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514" indent="-228592" algn="l" rtl="0" fontAlgn="base">
        <a:spcBef>
          <a:spcPct val="20000"/>
        </a:spcBef>
        <a:spcAft>
          <a:spcPct val="0"/>
        </a:spcAft>
        <a:buChar char="»"/>
        <a:defRPr sz="2000">
          <a:solidFill>
            <a:schemeClr val="tx1"/>
          </a:solidFill>
          <a:latin typeface="+mn-lt"/>
        </a:defRPr>
      </a:lvl6pPr>
      <a:lvl7pPr marL="2971698" indent="-228592" algn="l" rtl="0" fontAlgn="base">
        <a:spcBef>
          <a:spcPct val="20000"/>
        </a:spcBef>
        <a:spcAft>
          <a:spcPct val="0"/>
        </a:spcAft>
        <a:buChar char="»"/>
        <a:defRPr sz="2000">
          <a:solidFill>
            <a:schemeClr val="tx1"/>
          </a:solidFill>
          <a:latin typeface="+mn-lt"/>
        </a:defRPr>
      </a:lvl7pPr>
      <a:lvl8pPr marL="3428883" indent="-228592" algn="l" rtl="0" fontAlgn="base">
        <a:spcBef>
          <a:spcPct val="20000"/>
        </a:spcBef>
        <a:spcAft>
          <a:spcPct val="0"/>
        </a:spcAft>
        <a:buChar char="»"/>
        <a:defRPr sz="2000">
          <a:solidFill>
            <a:schemeClr val="tx1"/>
          </a:solidFill>
          <a:latin typeface="+mn-lt"/>
        </a:defRPr>
      </a:lvl8pPr>
      <a:lvl9pPr marL="3886067" indent="-228592"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68" rtl="0" eaLnBrk="1" latinLnBrk="0" hangingPunct="1">
        <a:defRPr sz="1800" kern="1200">
          <a:solidFill>
            <a:schemeClr val="tx1"/>
          </a:solidFill>
          <a:latin typeface="+mn-lt"/>
          <a:ea typeface="+mn-ea"/>
          <a:cs typeface="+mn-cs"/>
        </a:defRPr>
      </a:lvl1pPr>
      <a:lvl2pPr marL="457184" algn="l" defTabSz="914368" rtl="0" eaLnBrk="1" latinLnBrk="0" hangingPunct="1">
        <a:defRPr sz="1800" kern="1200">
          <a:solidFill>
            <a:schemeClr val="tx1"/>
          </a:solidFill>
          <a:latin typeface="+mn-lt"/>
          <a:ea typeface="+mn-ea"/>
          <a:cs typeface="+mn-cs"/>
        </a:defRPr>
      </a:lvl2pPr>
      <a:lvl3pPr marL="914368" algn="l" defTabSz="914368" rtl="0" eaLnBrk="1" latinLnBrk="0" hangingPunct="1">
        <a:defRPr sz="1800" kern="1200">
          <a:solidFill>
            <a:schemeClr val="tx1"/>
          </a:solidFill>
          <a:latin typeface="+mn-lt"/>
          <a:ea typeface="+mn-ea"/>
          <a:cs typeface="+mn-cs"/>
        </a:defRPr>
      </a:lvl3pPr>
      <a:lvl4pPr marL="1371553" algn="l" defTabSz="914368" rtl="0" eaLnBrk="1" latinLnBrk="0" hangingPunct="1">
        <a:defRPr sz="1800" kern="1200">
          <a:solidFill>
            <a:schemeClr val="tx1"/>
          </a:solidFill>
          <a:latin typeface="+mn-lt"/>
          <a:ea typeface="+mn-ea"/>
          <a:cs typeface="+mn-cs"/>
        </a:defRPr>
      </a:lvl4pPr>
      <a:lvl5pPr marL="1828737" algn="l" defTabSz="914368" rtl="0" eaLnBrk="1" latinLnBrk="0" hangingPunct="1">
        <a:defRPr sz="1800" kern="1200">
          <a:solidFill>
            <a:schemeClr val="tx1"/>
          </a:solidFill>
          <a:latin typeface="+mn-lt"/>
          <a:ea typeface="+mn-ea"/>
          <a:cs typeface="+mn-cs"/>
        </a:defRPr>
      </a:lvl5pPr>
      <a:lvl6pPr marL="2285922" algn="l" defTabSz="914368" rtl="0" eaLnBrk="1" latinLnBrk="0" hangingPunct="1">
        <a:defRPr sz="1800" kern="1200">
          <a:solidFill>
            <a:schemeClr val="tx1"/>
          </a:solidFill>
          <a:latin typeface="+mn-lt"/>
          <a:ea typeface="+mn-ea"/>
          <a:cs typeface="+mn-cs"/>
        </a:defRPr>
      </a:lvl6pPr>
      <a:lvl7pPr marL="2743106" algn="l" defTabSz="914368" rtl="0" eaLnBrk="1" latinLnBrk="0" hangingPunct="1">
        <a:defRPr sz="1800" kern="1200">
          <a:solidFill>
            <a:schemeClr val="tx1"/>
          </a:solidFill>
          <a:latin typeface="+mn-lt"/>
          <a:ea typeface="+mn-ea"/>
          <a:cs typeface="+mn-cs"/>
        </a:defRPr>
      </a:lvl7pPr>
      <a:lvl8pPr marL="3200290" algn="l" defTabSz="914368" rtl="0" eaLnBrk="1" latinLnBrk="0" hangingPunct="1">
        <a:defRPr sz="1800" kern="1200">
          <a:solidFill>
            <a:schemeClr val="tx1"/>
          </a:solidFill>
          <a:latin typeface="+mn-lt"/>
          <a:ea typeface="+mn-ea"/>
          <a:cs typeface="+mn-cs"/>
        </a:defRPr>
      </a:lvl8pPr>
      <a:lvl9pPr marL="3657475" algn="l" defTabSz="91436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www.archives.gov/exhibits/featured_documents/magna_carta/images/magna_carta.jpg"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5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5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G:\23blaw421\myIMG_12.gif"/>
          <p:cNvPicPr>
            <a:picLocks noChangeAspect="1" noChangeArrowheads="1" noCrop="1"/>
          </p:cNvPicPr>
          <p:nvPr/>
        </p:nvPicPr>
        <p:blipFill>
          <a:blip r:embed="rId2" cstate="print"/>
          <a:srcRect/>
          <a:stretch>
            <a:fillRect/>
          </a:stretch>
        </p:blipFill>
        <p:spPr bwMode="auto">
          <a:xfrm>
            <a:off x="2895600" y="1437498"/>
            <a:ext cx="3076357" cy="3078128"/>
          </a:xfrm>
          <a:prstGeom prst="rect">
            <a:avLst/>
          </a:prstGeom>
          <a:noFill/>
          <a:ln w="9525">
            <a:noFill/>
            <a:miter lim="800000"/>
            <a:headEnd/>
            <a:tailEnd/>
          </a:ln>
        </p:spPr>
      </p:pic>
      <p:sp>
        <p:nvSpPr>
          <p:cNvPr id="8" name="Rectangle 3"/>
          <p:cNvSpPr txBox="1">
            <a:spLocks noChangeArrowheads="1"/>
          </p:cNvSpPr>
          <p:nvPr/>
        </p:nvSpPr>
        <p:spPr>
          <a:xfrm>
            <a:off x="990600" y="4560887"/>
            <a:ext cx="7288213" cy="1992313"/>
          </a:xfrm>
          <a:prstGeom prst="rect">
            <a:avLst/>
          </a:prstGeom>
          <a:solidFill>
            <a:schemeClr val="tx1"/>
          </a:solidFill>
        </p:spPr>
        <p:txBody>
          <a:bodyPr lIns="91436" tIns="45718" rIns="91436" bIns="45718"/>
          <a:lstStyle/>
          <a:p>
            <a:pPr marL="342889" indent="-342889" algn="ctr">
              <a:spcBef>
                <a:spcPct val="20000"/>
              </a:spcBef>
              <a:defRPr/>
            </a:pPr>
            <a:r>
              <a:rPr lang="en-US" sz="3200" b="1" kern="0" dirty="0">
                <a:solidFill>
                  <a:srgbClr val="FFFF00"/>
                </a:solidFill>
                <a:latin typeface="+mn-lt"/>
              </a:rPr>
              <a:t>Slide Set 02A:</a:t>
            </a:r>
          </a:p>
          <a:p>
            <a:pPr marL="342889" indent="-342889" algn="ctr">
              <a:spcBef>
                <a:spcPct val="20000"/>
              </a:spcBef>
              <a:defRPr/>
            </a:pPr>
            <a:r>
              <a:rPr lang="en-US" sz="3200" b="1" kern="0" dirty="0">
                <a:solidFill>
                  <a:srgbClr val="FFFF00"/>
                </a:solidFill>
                <a:latin typeface="+mn-lt"/>
              </a:rPr>
              <a:t>Introduction to the Law </a:t>
            </a:r>
          </a:p>
          <a:p>
            <a:pPr marL="342889" indent="-342889" algn="ctr">
              <a:spcBef>
                <a:spcPct val="20000"/>
              </a:spcBef>
              <a:defRPr/>
            </a:pPr>
            <a:r>
              <a:rPr lang="en-US" sz="3200" b="1" kern="0" dirty="0">
                <a:solidFill>
                  <a:srgbClr val="FFFF00"/>
                </a:solidFill>
                <a:latin typeface="+mn-lt"/>
              </a:rPr>
              <a:t>What is the Law</a:t>
            </a:r>
          </a:p>
        </p:txBody>
      </p:sp>
      <p:sp>
        <p:nvSpPr>
          <p:cNvPr id="2053" name="Slide Number Placeholder 1"/>
          <p:cNvSpPr>
            <a:spLocks noGrp="1"/>
          </p:cNvSpPr>
          <p:nvPr>
            <p:ph type="sldNum" sz="quarter" idx="12"/>
          </p:nvPr>
        </p:nvSpPr>
        <p:spPr>
          <a:noFill/>
        </p:spPr>
        <p:txBody>
          <a:bodyPr/>
          <a:lstStyle/>
          <a:p>
            <a:fld id="{E39B3F55-B66E-47B4-BB0B-08F29A1BDCC5}" type="slidenum">
              <a:rPr lang="en-US" smtClean="0"/>
              <a:pPr/>
              <a:t>1</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1532" y="228600"/>
            <a:ext cx="4619048" cy="95238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7"/>
          <p:cNvSpPr>
            <a:spLocks noChangeArrowheads="1"/>
          </p:cNvSpPr>
          <p:nvPr/>
        </p:nvSpPr>
        <p:spPr bwMode="auto">
          <a:xfrm>
            <a:off x="304800" y="990600"/>
            <a:ext cx="8458200" cy="5715000"/>
          </a:xfrm>
          <a:prstGeom prst="rect">
            <a:avLst/>
          </a:prstGeom>
          <a:noFill/>
          <a:ln w="9525">
            <a:noFill/>
            <a:miter lim="800000"/>
            <a:headEnd/>
            <a:tailEnd/>
          </a:ln>
        </p:spPr>
        <p:txBody>
          <a:bodyPr/>
          <a:lstStyle/>
          <a:p>
            <a:pPr marL="342900" indent="-342900">
              <a:spcBef>
                <a:spcPts val="0"/>
              </a:spcBef>
              <a:defRPr/>
            </a:pPr>
            <a:r>
              <a:rPr lang="en-US" sz="3200" b="1" dirty="0">
                <a:solidFill>
                  <a:srgbClr val="C00000"/>
                </a:solidFill>
              </a:rPr>
              <a:t>What are these Component/Elements?</a:t>
            </a:r>
          </a:p>
          <a:p>
            <a:pPr>
              <a:spcBef>
                <a:spcPts val="0"/>
              </a:spcBef>
              <a:defRPr/>
            </a:pPr>
            <a:endParaRPr lang="en-US" sz="700" b="1" i="1" dirty="0">
              <a:solidFill>
                <a:srgbClr val="002060"/>
              </a:solidFill>
            </a:endParaRPr>
          </a:p>
          <a:p>
            <a:pPr>
              <a:spcBef>
                <a:spcPts val="0"/>
              </a:spcBef>
              <a:defRPr/>
            </a:pPr>
            <a:r>
              <a:rPr lang="en-US" sz="2800" b="1" i="1" dirty="0">
                <a:solidFill>
                  <a:srgbClr val="002060"/>
                </a:solidFill>
              </a:rPr>
              <a:t>Constitutions:</a:t>
            </a:r>
            <a:endParaRPr lang="en-US" sz="2800" i="1" dirty="0"/>
          </a:p>
          <a:p>
            <a:pPr marL="457200" indent="-457200">
              <a:spcBef>
                <a:spcPts val="0"/>
              </a:spcBef>
              <a:defRPr/>
            </a:pPr>
            <a:endParaRPr lang="en-US" sz="500" i="1" dirty="0">
              <a:solidFill>
                <a:srgbClr val="0033CC"/>
              </a:solidFill>
            </a:endParaRPr>
          </a:p>
          <a:p>
            <a:pPr algn="just">
              <a:spcBef>
                <a:spcPts val="0"/>
              </a:spcBef>
              <a:defRPr/>
            </a:pPr>
            <a:r>
              <a:rPr lang="en-US" sz="2000" b="1" i="1" dirty="0"/>
              <a:t>“The fundamental and organic law of a nation or state, that establishes the institutions and apparatus of government, defines he scope of governmental sovereign powers, and enumerates individual civil rights and liberties.”</a:t>
            </a:r>
            <a:endParaRPr lang="en-US" sz="2000" b="1" i="1" dirty="0">
              <a:solidFill>
                <a:schemeClr val="tx1">
                  <a:lumMod val="75000"/>
                  <a:lumOff val="25000"/>
                </a:schemeClr>
              </a:solidFill>
            </a:endParaRPr>
          </a:p>
          <a:p>
            <a:pPr marL="457200" indent="-457200">
              <a:spcBef>
                <a:spcPts val="0"/>
              </a:spcBef>
              <a:defRPr/>
            </a:pPr>
            <a:endParaRPr lang="en-US" sz="1000" i="1" dirty="0">
              <a:solidFill>
                <a:srgbClr val="0033CC"/>
              </a:solidFill>
            </a:endParaRPr>
          </a:p>
          <a:p>
            <a:pPr>
              <a:spcBef>
                <a:spcPts val="0"/>
              </a:spcBef>
              <a:defRPr/>
            </a:pPr>
            <a:r>
              <a:rPr lang="en-US" sz="2000" b="1" i="1" dirty="0">
                <a:solidFill>
                  <a:srgbClr val="002060"/>
                </a:solidFill>
              </a:rPr>
              <a:t>Concrete:</a:t>
            </a:r>
            <a:r>
              <a:rPr lang="en-US" sz="2000" i="1" dirty="0">
                <a:solidFill>
                  <a:srgbClr val="002060"/>
                </a:solidFill>
              </a:rPr>
              <a:t>  </a:t>
            </a:r>
            <a:r>
              <a:rPr lang="en-US" sz="2000" i="1" dirty="0"/>
              <a:t>Constitutions are designed to be semi permanent, long lasting and difficult to amend.  Most all are written and ratified.</a:t>
            </a:r>
            <a:endParaRPr lang="en-US" sz="2000" b="1" i="1" dirty="0">
              <a:solidFill>
                <a:srgbClr val="0033CC"/>
              </a:solidFill>
            </a:endParaRPr>
          </a:p>
          <a:p>
            <a:pPr>
              <a:spcBef>
                <a:spcPts val="0"/>
              </a:spcBef>
              <a:defRPr/>
            </a:pPr>
            <a:endParaRPr lang="en-US" sz="1000" b="1" i="1" dirty="0">
              <a:solidFill>
                <a:srgbClr val="002060"/>
              </a:solidFill>
            </a:endParaRPr>
          </a:p>
          <a:p>
            <a:pPr algn="just">
              <a:spcBef>
                <a:spcPts val="0"/>
              </a:spcBef>
              <a:defRPr/>
            </a:pPr>
            <a:r>
              <a:rPr lang="en-US" sz="2000" b="1" i="1" dirty="0">
                <a:solidFill>
                  <a:srgbClr val="002060"/>
                </a:solidFill>
              </a:rPr>
              <a:t>Establishes Governmental Structure:</a:t>
            </a:r>
            <a:r>
              <a:rPr lang="en-US" sz="2000" i="1" dirty="0">
                <a:solidFill>
                  <a:srgbClr val="002060"/>
                </a:solidFill>
              </a:rPr>
              <a:t> </a:t>
            </a:r>
            <a:r>
              <a:rPr lang="en-US" sz="2000" i="1" dirty="0"/>
              <a:t>Constitutions</a:t>
            </a:r>
            <a:r>
              <a:rPr lang="en-US" sz="2000" i="1" dirty="0">
                <a:solidFill>
                  <a:srgbClr val="002060"/>
                </a:solidFill>
              </a:rPr>
              <a:t> </a:t>
            </a:r>
            <a:r>
              <a:rPr lang="en-US" sz="2000" i="1" dirty="0"/>
              <a:t>outline the structure and mechanisms of government and how it will operate.</a:t>
            </a:r>
          </a:p>
          <a:p>
            <a:pPr marL="457200" indent="-457200">
              <a:spcBef>
                <a:spcPts val="0"/>
              </a:spcBef>
              <a:defRPr/>
            </a:pPr>
            <a:endParaRPr lang="en-US" sz="1000" i="1" dirty="0">
              <a:solidFill>
                <a:schemeClr val="accent1">
                  <a:lumMod val="50000"/>
                </a:schemeClr>
              </a:solidFill>
            </a:endParaRPr>
          </a:p>
          <a:p>
            <a:pPr algn="just">
              <a:spcBef>
                <a:spcPts val="0"/>
              </a:spcBef>
              <a:defRPr/>
            </a:pPr>
            <a:r>
              <a:rPr lang="en-US" sz="2000" b="1" i="1" dirty="0">
                <a:solidFill>
                  <a:srgbClr val="002060"/>
                </a:solidFill>
              </a:rPr>
              <a:t>Enumerates Rights</a:t>
            </a:r>
            <a:r>
              <a:rPr lang="en-US" sz="2000" i="1" dirty="0">
                <a:solidFill>
                  <a:srgbClr val="002060"/>
                </a:solidFill>
              </a:rPr>
              <a:t>: </a:t>
            </a:r>
            <a:r>
              <a:rPr lang="en-US" sz="2000" i="1" dirty="0"/>
              <a:t>Constitutions also enumerate the individual civil rights that will be protected by the government.</a:t>
            </a:r>
          </a:p>
          <a:p>
            <a:pPr marL="457200" indent="-457200">
              <a:spcBef>
                <a:spcPts val="0"/>
              </a:spcBef>
              <a:defRPr/>
            </a:pPr>
            <a:endParaRPr lang="en-US" sz="1000" i="1" dirty="0">
              <a:solidFill>
                <a:schemeClr val="accent1">
                  <a:lumMod val="50000"/>
                </a:schemeClr>
              </a:solidFill>
            </a:endParaRPr>
          </a:p>
          <a:p>
            <a:pPr algn="just">
              <a:spcBef>
                <a:spcPts val="0"/>
              </a:spcBef>
              <a:defRPr/>
            </a:pPr>
            <a:r>
              <a:rPr lang="en-US" sz="2000" b="1" i="1" dirty="0">
                <a:solidFill>
                  <a:srgbClr val="002060"/>
                </a:solidFill>
              </a:rPr>
              <a:t>Federal System</a:t>
            </a:r>
            <a:r>
              <a:rPr lang="en-US" sz="2000" i="1" dirty="0">
                <a:solidFill>
                  <a:srgbClr val="002060"/>
                </a:solidFill>
              </a:rPr>
              <a:t>: </a:t>
            </a:r>
            <a:r>
              <a:rPr lang="en-US" sz="2000" i="1" dirty="0"/>
              <a:t>Under our Federal System, both states and the national government each have Constitutions.</a:t>
            </a:r>
          </a:p>
          <a:p>
            <a:pPr marL="457200" indent="-457200">
              <a:spcBef>
                <a:spcPct val="20000"/>
              </a:spcBef>
              <a:defRPr/>
            </a:pPr>
            <a:endParaRPr lang="en-US" sz="2800" i="1" dirty="0">
              <a:solidFill>
                <a:schemeClr val="accent1">
                  <a:lumMod val="50000"/>
                </a:schemeClr>
              </a:solidFill>
            </a:endParaRPr>
          </a:p>
          <a:p>
            <a:pPr marL="342900" indent="-342900">
              <a:spcBef>
                <a:spcPct val="20000"/>
              </a:spcBef>
              <a:buFontTx/>
              <a:buChar char="•"/>
              <a:defRPr/>
            </a:pPr>
            <a:endParaRPr lang="en-US" sz="400" dirty="0">
              <a:solidFill>
                <a:srgbClr val="0033CC"/>
              </a:solidFill>
            </a:endParaRP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10</a:t>
            </a:fld>
            <a:endParaRPr lang="en-US" dirty="0"/>
          </a:p>
        </p:txBody>
      </p:sp>
    </p:spTree>
    <p:extLst>
      <p:ext uri="{BB962C8B-B14F-4D97-AF65-F5344CB8AC3E}">
        <p14:creationId xmlns:p14="http://schemas.microsoft.com/office/powerpoint/2010/main" val="1484569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7"/>
          <p:cNvSpPr>
            <a:spLocks noChangeArrowheads="1"/>
          </p:cNvSpPr>
          <p:nvPr/>
        </p:nvSpPr>
        <p:spPr bwMode="auto">
          <a:xfrm>
            <a:off x="304800" y="990600"/>
            <a:ext cx="8382000" cy="5715000"/>
          </a:xfrm>
          <a:prstGeom prst="rect">
            <a:avLst/>
          </a:prstGeom>
          <a:noFill/>
          <a:ln w="9525">
            <a:noFill/>
            <a:miter lim="800000"/>
            <a:headEnd/>
            <a:tailEnd/>
          </a:ln>
        </p:spPr>
        <p:txBody>
          <a:bodyPr/>
          <a:lstStyle/>
          <a:p>
            <a:pPr marL="342900" indent="-342900">
              <a:spcBef>
                <a:spcPct val="20000"/>
              </a:spcBef>
              <a:defRPr/>
            </a:pPr>
            <a:r>
              <a:rPr lang="en-US" sz="3200" b="1" dirty="0">
                <a:solidFill>
                  <a:srgbClr val="C00000"/>
                </a:solidFill>
              </a:rPr>
              <a:t>What are these Component/Elements?</a:t>
            </a:r>
          </a:p>
          <a:p>
            <a:pPr>
              <a:spcBef>
                <a:spcPct val="20000"/>
              </a:spcBef>
              <a:defRPr/>
            </a:pPr>
            <a:r>
              <a:rPr lang="en-US" sz="2800" b="1" i="1" dirty="0">
                <a:solidFill>
                  <a:srgbClr val="002060"/>
                </a:solidFill>
              </a:rPr>
              <a:t>Statutes:</a:t>
            </a:r>
            <a:endParaRPr lang="en-US" sz="2800" i="1" dirty="0"/>
          </a:p>
          <a:p>
            <a:pPr marL="457200" indent="-457200">
              <a:spcBef>
                <a:spcPct val="20000"/>
              </a:spcBef>
              <a:defRPr/>
            </a:pPr>
            <a:endParaRPr lang="en-US" sz="600" i="1" dirty="0">
              <a:solidFill>
                <a:srgbClr val="0033CC"/>
              </a:solidFill>
            </a:endParaRPr>
          </a:p>
          <a:p>
            <a:pPr algn="just">
              <a:spcBef>
                <a:spcPct val="20000"/>
              </a:spcBef>
              <a:defRPr/>
            </a:pPr>
            <a:r>
              <a:rPr lang="en-US" sz="2200" b="1" i="1" dirty="0"/>
              <a:t>“A written law enacted by a legislative body, which declares, proscribes or commands a rule to be followed by the governed.”</a:t>
            </a:r>
            <a:endParaRPr lang="en-US" sz="2200" b="1" i="1" dirty="0">
              <a:solidFill>
                <a:schemeClr val="tx1">
                  <a:lumMod val="75000"/>
                  <a:lumOff val="25000"/>
                </a:schemeClr>
              </a:solidFill>
            </a:endParaRPr>
          </a:p>
          <a:p>
            <a:pPr marL="457200" indent="-457200">
              <a:spcBef>
                <a:spcPct val="20000"/>
              </a:spcBef>
              <a:defRPr/>
            </a:pPr>
            <a:endParaRPr lang="en-US" sz="1000" i="1" dirty="0">
              <a:solidFill>
                <a:srgbClr val="0033CC"/>
              </a:solidFill>
            </a:endParaRPr>
          </a:p>
          <a:p>
            <a:pPr algn="just">
              <a:spcBef>
                <a:spcPct val="20000"/>
              </a:spcBef>
              <a:defRPr/>
            </a:pPr>
            <a:r>
              <a:rPr lang="en-US" sz="2200" b="1" i="1" dirty="0">
                <a:solidFill>
                  <a:srgbClr val="002060"/>
                </a:solidFill>
              </a:rPr>
              <a:t>Written Laws:</a:t>
            </a:r>
            <a:r>
              <a:rPr lang="en-US" sz="2200" i="1" dirty="0">
                <a:solidFill>
                  <a:srgbClr val="002060"/>
                </a:solidFill>
              </a:rPr>
              <a:t>  </a:t>
            </a:r>
            <a:r>
              <a:rPr lang="en-US" sz="2200" i="1" dirty="0"/>
              <a:t>Statutes are written laws, that set forth general propositions that courts can then apply to specific situations.  A statute may forbid or direct a certain act, make a declaration, or set forth governmental policy.</a:t>
            </a:r>
            <a:endParaRPr lang="en-US" sz="2200" b="1" i="1" dirty="0">
              <a:solidFill>
                <a:srgbClr val="0033CC"/>
              </a:solidFill>
            </a:endParaRPr>
          </a:p>
          <a:p>
            <a:pPr>
              <a:spcBef>
                <a:spcPct val="20000"/>
              </a:spcBef>
              <a:defRPr/>
            </a:pPr>
            <a:endParaRPr lang="en-US" sz="1000" b="1" i="1" dirty="0">
              <a:solidFill>
                <a:srgbClr val="002060"/>
              </a:solidFill>
            </a:endParaRPr>
          </a:p>
          <a:p>
            <a:pPr algn="just">
              <a:spcBef>
                <a:spcPct val="20000"/>
              </a:spcBef>
              <a:defRPr/>
            </a:pPr>
            <a:r>
              <a:rPr lang="en-US" sz="2200" b="1" i="1" dirty="0">
                <a:solidFill>
                  <a:srgbClr val="002060"/>
                </a:solidFill>
              </a:rPr>
              <a:t>Only Subordinate to Constitutions</a:t>
            </a:r>
            <a:r>
              <a:rPr lang="en-US" sz="2200" i="1" dirty="0">
                <a:solidFill>
                  <a:srgbClr val="002060"/>
                </a:solidFill>
              </a:rPr>
              <a:t>: </a:t>
            </a:r>
            <a:r>
              <a:rPr lang="en-US" sz="2200" i="1" dirty="0"/>
              <a:t>Statutes are a product of the legislative branch.  Aside from constitutions, statutes are the next highest laws to consult in determining the law which applies to a case.</a:t>
            </a:r>
          </a:p>
          <a:p>
            <a:pPr algn="just">
              <a:spcBef>
                <a:spcPct val="20000"/>
              </a:spcBef>
              <a:defRPr/>
            </a:pPr>
            <a:endParaRPr lang="en-US" sz="2200" i="1" dirty="0">
              <a:solidFill>
                <a:schemeClr val="tx1">
                  <a:lumMod val="75000"/>
                  <a:lumOff val="25000"/>
                </a:schemeClr>
              </a:solidFill>
            </a:endParaRPr>
          </a:p>
          <a:p>
            <a:pPr marL="457200" indent="-457200">
              <a:spcBef>
                <a:spcPct val="20000"/>
              </a:spcBef>
              <a:defRPr/>
            </a:pPr>
            <a:endParaRPr lang="en-US" sz="2800" i="1" dirty="0">
              <a:solidFill>
                <a:schemeClr val="accent1">
                  <a:lumMod val="50000"/>
                </a:schemeClr>
              </a:solidFill>
            </a:endParaRPr>
          </a:p>
          <a:p>
            <a:pPr marL="342900" indent="-342900">
              <a:spcBef>
                <a:spcPct val="20000"/>
              </a:spcBef>
              <a:buFontTx/>
              <a:buChar char="•"/>
              <a:defRPr/>
            </a:pPr>
            <a:endParaRPr lang="en-US" sz="400" dirty="0">
              <a:solidFill>
                <a:srgbClr val="0033CC"/>
              </a:solidFill>
            </a:endParaRP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11</a:t>
            </a:fld>
            <a:endParaRPr lang="en-US" dirty="0"/>
          </a:p>
        </p:txBody>
      </p:sp>
    </p:spTree>
    <p:extLst>
      <p:ext uri="{BB962C8B-B14F-4D97-AF65-F5344CB8AC3E}">
        <p14:creationId xmlns:p14="http://schemas.microsoft.com/office/powerpoint/2010/main" val="2724868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7"/>
          <p:cNvSpPr>
            <a:spLocks noChangeArrowheads="1"/>
          </p:cNvSpPr>
          <p:nvPr/>
        </p:nvSpPr>
        <p:spPr bwMode="auto">
          <a:xfrm>
            <a:off x="304800" y="990600"/>
            <a:ext cx="8458200" cy="5715000"/>
          </a:xfrm>
          <a:prstGeom prst="rect">
            <a:avLst/>
          </a:prstGeom>
          <a:noFill/>
          <a:ln w="9525">
            <a:noFill/>
            <a:miter lim="800000"/>
            <a:headEnd/>
            <a:tailEnd/>
          </a:ln>
        </p:spPr>
        <p:txBody>
          <a:bodyPr/>
          <a:lstStyle/>
          <a:p>
            <a:pPr marL="342900" indent="-342900">
              <a:spcBef>
                <a:spcPct val="20000"/>
              </a:spcBef>
              <a:defRPr/>
            </a:pPr>
            <a:r>
              <a:rPr lang="en-US" sz="3200" b="1" dirty="0">
                <a:solidFill>
                  <a:srgbClr val="C00000"/>
                </a:solidFill>
              </a:rPr>
              <a:t>What are these Component/Elements?</a:t>
            </a:r>
          </a:p>
          <a:p>
            <a:pPr>
              <a:spcBef>
                <a:spcPct val="20000"/>
              </a:spcBef>
              <a:defRPr/>
            </a:pPr>
            <a:r>
              <a:rPr lang="en-US" sz="2800" b="1" i="1" dirty="0">
                <a:solidFill>
                  <a:srgbClr val="002060"/>
                </a:solidFill>
              </a:rPr>
              <a:t>Regulations:</a:t>
            </a:r>
            <a:endParaRPr lang="en-US" sz="2800" i="1" dirty="0"/>
          </a:p>
          <a:p>
            <a:pPr marL="457200" indent="-457200">
              <a:spcBef>
                <a:spcPct val="20000"/>
              </a:spcBef>
              <a:defRPr/>
            </a:pPr>
            <a:endParaRPr lang="en-US" sz="600" i="1" dirty="0">
              <a:solidFill>
                <a:srgbClr val="0033CC"/>
              </a:solidFill>
            </a:endParaRPr>
          </a:p>
          <a:p>
            <a:pPr algn="just">
              <a:spcBef>
                <a:spcPct val="20000"/>
              </a:spcBef>
              <a:defRPr/>
            </a:pPr>
            <a:r>
              <a:rPr lang="en-US" sz="2200" b="1" i="1" dirty="0"/>
              <a:t>“A written rule or determination, promulgated by an administrative agency, that amplifies or clarifies a statute.”</a:t>
            </a:r>
            <a:endParaRPr lang="en-US" sz="2200" b="1" i="1" dirty="0">
              <a:solidFill>
                <a:schemeClr val="tx1">
                  <a:lumMod val="75000"/>
                  <a:lumOff val="25000"/>
                </a:schemeClr>
              </a:solidFill>
            </a:endParaRPr>
          </a:p>
          <a:p>
            <a:pPr marL="457200" indent="-457200">
              <a:spcBef>
                <a:spcPct val="20000"/>
              </a:spcBef>
              <a:defRPr/>
            </a:pPr>
            <a:endParaRPr lang="en-US" sz="1000" i="1" dirty="0">
              <a:solidFill>
                <a:srgbClr val="0033CC"/>
              </a:solidFill>
            </a:endParaRPr>
          </a:p>
          <a:p>
            <a:pPr algn="just">
              <a:spcBef>
                <a:spcPct val="20000"/>
              </a:spcBef>
              <a:defRPr/>
            </a:pPr>
            <a:r>
              <a:rPr lang="en-US" sz="2200" b="1" i="1" dirty="0">
                <a:solidFill>
                  <a:srgbClr val="002060"/>
                </a:solidFill>
              </a:rPr>
              <a:t>Limited in Scope, Written Laws:</a:t>
            </a:r>
            <a:r>
              <a:rPr lang="en-US" sz="2200" i="1" dirty="0">
                <a:solidFill>
                  <a:srgbClr val="002060"/>
                </a:solidFill>
              </a:rPr>
              <a:t>  </a:t>
            </a:r>
            <a:r>
              <a:rPr lang="en-US" sz="2200" i="1" dirty="0"/>
              <a:t>Regulations are written rules or determinations, made by executive, administrative agencies, that only amplify or clarify the meaning or unspecified area of a statute.  </a:t>
            </a:r>
            <a:endParaRPr lang="en-US" sz="2200" b="1" i="1" dirty="0">
              <a:solidFill>
                <a:srgbClr val="0033CC"/>
              </a:solidFill>
            </a:endParaRPr>
          </a:p>
          <a:p>
            <a:pPr>
              <a:spcBef>
                <a:spcPct val="20000"/>
              </a:spcBef>
              <a:defRPr/>
            </a:pPr>
            <a:endParaRPr lang="en-US" sz="1000" b="1" i="1" dirty="0">
              <a:solidFill>
                <a:srgbClr val="002060"/>
              </a:solidFill>
            </a:endParaRPr>
          </a:p>
          <a:p>
            <a:pPr algn="just">
              <a:spcBef>
                <a:spcPct val="20000"/>
              </a:spcBef>
              <a:defRPr/>
            </a:pPr>
            <a:r>
              <a:rPr lang="en-US" sz="2200" b="1" i="1" dirty="0">
                <a:solidFill>
                  <a:srgbClr val="002060"/>
                </a:solidFill>
              </a:rPr>
              <a:t>Subordinate to both Constitutions and Statutes</a:t>
            </a:r>
            <a:r>
              <a:rPr lang="en-US" sz="2200" i="1" dirty="0">
                <a:solidFill>
                  <a:srgbClr val="002060"/>
                </a:solidFill>
              </a:rPr>
              <a:t>: </a:t>
            </a:r>
            <a:r>
              <a:rPr lang="en-US" sz="2200" i="1" dirty="0"/>
              <a:t>As regulations are not made by elected legislatures, but instead are the product of the unelected, appointed executive employees, they are held to be limited and constrained to be within only the purview of their enabling statute.  Aside from Executive Orders, Regulations are the lowest level of law to consult in determining what the law is.</a:t>
            </a:r>
          </a:p>
          <a:p>
            <a:pPr algn="just">
              <a:spcBef>
                <a:spcPct val="20000"/>
              </a:spcBef>
              <a:defRPr/>
            </a:pPr>
            <a:endParaRPr lang="en-US" sz="2200" i="1" dirty="0">
              <a:solidFill>
                <a:schemeClr val="tx1">
                  <a:lumMod val="75000"/>
                  <a:lumOff val="25000"/>
                </a:schemeClr>
              </a:solidFill>
            </a:endParaRPr>
          </a:p>
          <a:p>
            <a:pPr marL="457200" indent="-457200">
              <a:spcBef>
                <a:spcPct val="20000"/>
              </a:spcBef>
              <a:defRPr/>
            </a:pPr>
            <a:endParaRPr lang="en-US" sz="2800" i="1" dirty="0">
              <a:solidFill>
                <a:schemeClr val="accent1">
                  <a:lumMod val="50000"/>
                </a:schemeClr>
              </a:solidFill>
            </a:endParaRPr>
          </a:p>
          <a:p>
            <a:pPr marL="342900" indent="-342900">
              <a:spcBef>
                <a:spcPct val="20000"/>
              </a:spcBef>
              <a:buFontTx/>
              <a:buChar char="•"/>
              <a:defRPr/>
            </a:pPr>
            <a:endParaRPr lang="en-US" sz="400" dirty="0">
              <a:solidFill>
                <a:srgbClr val="0033CC"/>
              </a:solidFill>
            </a:endParaRP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12</a:t>
            </a:fld>
            <a:endParaRPr lang="en-US" dirty="0"/>
          </a:p>
        </p:txBody>
      </p:sp>
    </p:spTree>
    <p:extLst>
      <p:ext uri="{BB962C8B-B14F-4D97-AF65-F5344CB8AC3E}">
        <p14:creationId xmlns:p14="http://schemas.microsoft.com/office/powerpoint/2010/main" val="2753076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7"/>
          <p:cNvSpPr>
            <a:spLocks noChangeArrowheads="1"/>
          </p:cNvSpPr>
          <p:nvPr/>
        </p:nvSpPr>
        <p:spPr bwMode="auto">
          <a:xfrm>
            <a:off x="304800" y="990600"/>
            <a:ext cx="8382000" cy="5715000"/>
          </a:xfrm>
          <a:prstGeom prst="rect">
            <a:avLst/>
          </a:prstGeom>
          <a:noFill/>
          <a:ln w="9525">
            <a:noFill/>
            <a:miter lim="800000"/>
            <a:headEnd/>
            <a:tailEnd/>
          </a:ln>
        </p:spPr>
        <p:txBody>
          <a:bodyPr/>
          <a:lstStyle/>
          <a:p>
            <a:pPr marL="342900" indent="-342900">
              <a:lnSpc>
                <a:spcPct val="95000"/>
              </a:lnSpc>
              <a:spcBef>
                <a:spcPts val="0"/>
              </a:spcBef>
              <a:defRPr/>
            </a:pPr>
            <a:r>
              <a:rPr lang="en-US" sz="3200" b="1" dirty="0">
                <a:solidFill>
                  <a:srgbClr val="C00000"/>
                </a:solidFill>
              </a:rPr>
              <a:t>What are these Component/Elements?</a:t>
            </a:r>
          </a:p>
          <a:p>
            <a:pPr>
              <a:lnSpc>
                <a:spcPct val="95000"/>
              </a:lnSpc>
              <a:spcBef>
                <a:spcPts val="0"/>
              </a:spcBef>
              <a:defRPr/>
            </a:pPr>
            <a:r>
              <a:rPr lang="en-US" sz="2800" b="1" i="1" dirty="0">
                <a:solidFill>
                  <a:srgbClr val="002060"/>
                </a:solidFill>
              </a:rPr>
              <a:t>Executive Orders:</a:t>
            </a:r>
            <a:endParaRPr lang="en-US" sz="2800" i="1" dirty="0"/>
          </a:p>
          <a:p>
            <a:pPr marL="457200" indent="-457200">
              <a:lnSpc>
                <a:spcPct val="95000"/>
              </a:lnSpc>
              <a:spcBef>
                <a:spcPts val="0"/>
              </a:spcBef>
              <a:defRPr/>
            </a:pPr>
            <a:endParaRPr lang="en-US" sz="600" i="1" dirty="0">
              <a:solidFill>
                <a:srgbClr val="0033CC"/>
              </a:solidFill>
            </a:endParaRPr>
          </a:p>
          <a:p>
            <a:pPr algn="just">
              <a:lnSpc>
                <a:spcPct val="95000"/>
              </a:lnSpc>
              <a:spcBef>
                <a:spcPts val="0"/>
              </a:spcBef>
              <a:defRPr/>
            </a:pPr>
            <a:r>
              <a:rPr lang="en-US" sz="2200" b="1" i="1" dirty="0"/>
              <a:t>“A declaration from the head of the Executive Branch, directing his or her employees, how to handle a specific case or situation.”</a:t>
            </a:r>
            <a:endParaRPr lang="en-US" sz="2200" b="1" i="1" dirty="0">
              <a:solidFill>
                <a:schemeClr val="tx1">
                  <a:lumMod val="75000"/>
                  <a:lumOff val="25000"/>
                </a:schemeClr>
              </a:solidFill>
            </a:endParaRPr>
          </a:p>
          <a:p>
            <a:pPr marL="457200" indent="-457200">
              <a:lnSpc>
                <a:spcPct val="95000"/>
              </a:lnSpc>
              <a:spcBef>
                <a:spcPts val="0"/>
              </a:spcBef>
              <a:defRPr/>
            </a:pPr>
            <a:endParaRPr lang="en-US" sz="1000" i="1" dirty="0">
              <a:solidFill>
                <a:srgbClr val="0033CC"/>
              </a:solidFill>
            </a:endParaRPr>
          </a:p>
          <a:p>
            <a:pPr algn="just">
              <a:lnSpc>
                <a:spcPct val="95000"/>
              </a:lnSpc>
              <a:spcBef>
                <a:spcPts val="0"/>
              </a:spcBef>
              <a:defRPr/>
            </a:pPr>
            <a:r>
              <a:rPr lang="en-US" sz="2200" b="1" i="1" dirty="0">
                <a:solidFill>
                  <a:srgbClr val="002060"/>
                </a:solidFill>
              </a:rPr>
              <a:t>Issue Determinative:</a:t>
            </a:r>
            <a:r>
              <a:rPr lang="en-US" sz="2200" i="1" dirty="0">
                <a:solidFill>
                  <a:srgbClr val="002060"/>
                </a:solidFill>
              </a:rPr>
              <a:t>  </a:t>
            </a:r>
            <a:r>
              <a:rPr lang="en-US" sz="2200" i="1" dirty="0"/>
              <a:t>Executive Orders are directions from the executive, to his or her employees, on how to handle or act with regard to  specific case.  They are limited in scope and must be in compliance with not only the constitution and statutes, but regulations as well.</a:t>
            </a:r>
            <a:endParaRPr lang="en-US" sz="600" b="1" i="1" dirty="0">
              <a:solidFill>
                <a:srgbClr val="0033CC"/>
              </a:solidFill>
            </a:endParaRPr>
          </a:p>
          <a:p>
            <a:pPr>
              <a:lnSpc>
                <a:spcPct val="95000"/>
              </a:lnSpc>
              <a:spcBef>
                <a:spcPts val="0"/>
              </a:spcBef>
              <a:defRPr/>
            </a:pPr>
            <a:endParaRPr lang="en-US" sz="1000" b="1" i="1" dirty="0">
              <a:solidFill>
                <a:srgbClr val="002060"/>
              </a:solidFill>
            </a:endParaRPr>
          </a:p>
          <a:p>
            <a:pPr algn="just">
              <a:lnSpc>
                <a:spcPct val="95000"/>
              </a:lnSpc>
              <a:spcBef>
                <a:spcPts val="0"/>
              </a:spcBef>
              <a:defRPr/>
            </a:pPr>
            <a:r>
              <a:rPr lang="en-US" sz="2200" b="1" i="1" dirty="0">
                <a:solidFill>
                  <a:srgbClr val="002060"/>
                </a:solidFill>
              </a:rPr>
              <a:t>Subordinate to Constitutions, Statutes and Regulations</a:t>
            </a:r>
            <a:r>
              <a:rPr lang="en-US" sz="2200" i="1" dirty="0">
                <a:solidFill>
                  <a:srgbClr val="002060"/>
                </a:solidFill>
              </a:rPr>
              <a:t>: </a:t>
            </a:r>
            <a:r>
              <a:rPr lang="en-US" sz="2200" i="1" dirty="0"/>
              <a:t>As Executive Orders are not made by elected legislatures, but instead are merely the product of executive fiat, they are held to be extremely limited and constrained.  Executive Orders are the lowest level of law to consult in determining what the law is.</a:t>
            </a:r>
          </a:p>
          <a:p>
            <a:pPr marL="457200" indent="-457200">
              <a:spcBef>
                <a:spcPct val="20000"/>
              </a:spcBef>
              <a:defRPr/>
            </a:pPr>
            <a:endParaRPr lang="en-US" sz="2800" i="1" dirty="0">
              <a:solidFill>
                <a:schemeClr val="accent1">
                  <a:lumMod val="50000"/>
                </a:schemeClr>
              </a:solidFill>
            </a:endParaRPr>
          </a:p>
          <a:p>
            <a:pPr marL="342900" indent="-342900">
              <a:spcBef>
                <a:spcPct val="20000"/>
              </a:spcBef>
              <a:buFontTx/>
              <a:buChar char="•"/>
              <a:defRPr/>
            </a:pPr>
            <a:endParaRPr lang="en-US" sz="400" dirty="0">
              <a:solidFill>
                <a:srgbClr val="0033CC"/>
              </a:solidFill>
            </a:endParaRP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13</a:t>
            </a:fld>
            <a:endParaRPr lang="en-US" dirty="0"/>
          </a:p>
        </p:txBody>
      </p:sp>
    </p:spTree>
    <p:extLst>
      <p:ext uri="{BB962C8B-B14F-4D97-AF65-F5344CB8AC3E}">
        <p14:creationId xmlns:p14="http://schemas.microsoft.com/office/powerpoint/2010/main" val="1621383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7"/>
          <p:cNvSpPr>
            <a:spLocks noChangeArrowheads="1"/>
          </p:cNvSpPr>
          <p:nvPr/>
        </p:nvSpPr>
        <p:spPr bwMode="auto">
          <a:xfrm>
            <a:off x="304800" y="990600"/>
            <a:ext cx="8458200" cy="5715000"/>
          </a:xfrm>
          <a:prstGeom prst="rect">
            <a:avLst/>
          </a:prstGeom>
          <a:noFill/>
          <a:ln w="9525">
            <a:noFill/>
            <a:miter lim="800000"/>
            <a:headEnd/>
            <a:tailEnd/>
          </a:ln>
        </p:spPr>
        <p:txBody>
          <a:bodyPr/>
          <a:lstStyle/>
          <a:p>
            <a:pPr marL="342900" indent="-342900">
              <a:spcBef>
                <a:spcPts val="0"/>
              </a:spcBef>
              <a:defRPr/>
            </a:pPr>
            <a:r>
              <a:rPr lang="en-US" sz="3200" b="1" dirty="0">
                <a:solidFill>
                  <a:srgbClr val="C00000"/>
                </a:solidFill>
              </a:rPr>
              <a:t>What are these Component/Elements?</a:t>
            </a:r>
          </a:p>
          <a:p>
            <a:pPr>
              <a:spcBef>
                <a:spcPts val="0"/>
              </a:spcBef>
              <a:defRPr/>
            </a:pPr>
            <a:r>
              <a:rPr lang="en-US" sz="2800" b="1" i="1" dirty="0">
                <a:solidFill>
                  <a:srgbClr val="002060"/>
                </a:solidFill>
              </a:rPr>
              <a:t>Case or “Common” Law:</a:t>
            </a:r>
            <a:endParaRPr lang="en-US" sz="2800" i="1" dirty="0"/>
          </a:p>
          <a:p>
            <a:pPr marL="457200" indent="-457200">
              <a:spcBef>
                <a:spcPts val="0"/>
              </a:spcBef>
              <a:defRPr/>
            </a:pPr>
            <a:endParaRPr lang="en-US" sz="600" i="1" dirty="0">
              <a:solidFill>
                <a:srgbClr val="0033CC"/>
              </a:solidFill>
            </a:endParaRPr>
          </a:p>
          <a:p>
            <a:pPr algn="just">
              <a:spcBef>
                <a:spcPts val="0"/>
              </a:spcBef>
              <a:defRPr/>
            </a:pPr>
            <a:r>
              <a:rPr lang="en-US" sz="2200" b="1" i="1" dirty="0"/>
              <a:t>“Case or ‘common’ law is where a court, of competent jurisdiction, issues a decision, ruling or determination, which specifies what the law is, with respect to the specific fact pattern, and issues of law, involving the case in controversy.”</a:t>
            </a:r>
            <a:endParaRPr lang="en-US" sz="2200" b="1" i="1" dirty="0">
              <a:solidFill>
                <a:schemeClr val="tx1">
                  <a:lumMod val="75000"/>
                  <a:lumOff val="25000"/>
                </a:schemeClr>
              </a:solidFill>
            </a:endParaRPr>
          </a:p>
          <a:p>
            <a:pPr marL="457200" indent="-457200">
              <a:spcBef>
                <a:spcPts val="0"/>
              </a:spcBef>
              <a:defRPr/>
            </a:pPr>
            <a:endParaRPr lang="en-US" sz="1000" i="1" dirty="0">
              <a:solidFill>
                <a:srgbClr val="0033CC"/>
              </a:solidFill>
            </a:endParaRPr>
          </a:p>
          <a:p>
            <a:pPr algn="just">
              <a:spcBef>
                <a:spcPts val="0"/>
              </a:spcBef>
              <a:defRPr/>
            </a:pPr>
            <a:r>
              <a:rPr lang="en-US" sz="2200" b="1" i="1" dirty="0">
                <a:solidFill>
                  <a:srgbClr val="002060"/>
                </a:solidFill>
              </a:rPr>
              <a:t>Flexible:</a:t>
            </a:r>
            <a:r>
              <a:rPr lang="en-US" sz="2200" i="1" dirty="0">
                <a:solidFill>
                  <a:srgbClr val="002060"/>
                </a:solidFill>
              </a:rPr>
              <a:t>  </a:t>
            </a:r>
            <a:r>
              <a:rPr lang="en-US" sz="2200" i="1" dirty="0"/>
              <a:t>Case or ‘common’ law is designed to be case specific. By interpretation of statutes, and constitutional principles, and using precedent, in accordance with local custom and practice, its seeks to achieve just results, to resolve disputes between parties.</a:t>
            </a:r>
            <a:endParaRPr lang="en-US" sz="600" b="1" i="1" dirty="0">
              <a:solidFill>
                <a:srgbClr val="0033CC"/>
              </a:solidFill>
            </a:endParaRPr>
          </a:p>
          <a:p>
            <a:pPr>
              <a:spcBef>
                <a:spcPts val="0"/>
              </a:spcBef>
              <a:defRPr/>
            </a:pPr>
            <a:endParaRPr lang="en-US" sz="1000" b="1" i="1" dirty="0">
              <a:solidFill>
                <a:srgbClr val="002060"/>
              </a:solidFill>
            </a:endParaRPr>
          </a:p>
          <a:p>
            <a:pPr algn="just">
              <a:spcBef>
                <a:spcPts val="0"/>
              </a:spcBef>
              <a:defRPr/>
            </a:pPr>
            <a:r>
              <a:rPr lang="en-US" sz="2200" b="1" i="1" dirty="0">
                <a:solidFill>
                  <a:srgbClr val="002060"/>
                </a:solidFill>
              </a:rPr>
              <a:t>Unique and Limited:</a:t>
            </a:r>
            <a:r>
              <a:rPr lang="en-US" sz="2200" i="1" dirty="0">
                <a:solidFill>
                  <a:srgbClr val="002060"/>
                </a:solidFill>
              </a:rPr>
              <a:t> </a:t>
            </a:r>
            <a:r>
              <a:rPr lang="en-US" sz="2200" i="1" dirty="0"/>
              <a:t>Case or ‘common’ law follows past decisions, as well as statutory and constitutional directives, through the limited scope of the case.  It is not new law, it is law applied to the facts.</a:t>
            </a: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14</a:t>
            </a:fld>
            <a:endParaRPr lang="en-US" dirty="0"/>
          </a:p>
        </p:txBody>
      </p:sp>
    </p:spTree>
    <p:extLst>
      <p:ext uri="{BB962C8B-B14F-4D97-AF65-F5344CB8AC3E}">
        <p14:creationId xmlns:p14="http://schemas.microsoft.com/office/powerpoint/2010/main" val="1988091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7"/>
          <p:cNvSpPr>
            <a:spLocks noChangeArrowheads="1"/>
          </p:cNvSpPr>
          <p:nvPr/>
        </p:nvSpPr>
        <p:spPr bwMode="auto">
          <a:xfrm>
            <a:off x="304800" y="1143000"/>
            <a:ext cx="8610600" cy="5562600"/>
          </a:xfrm>
          <a:prstGeom prst="rect">
            <a:avLst/>
          </a:prstGeom>
          <a:noFill/>
          <a:ln w="9525">
            <a:noFill/>
            <a:miter lim="800000"/>
            <a:headEnd/>
            <a:tailEnd/>
          </a:ln>
        </p:spPr>
        <p:txBody>
          <a:bodyPr/>
          <a:lstStyle/>
          <a:p>
            <a:pPr marL="342900" indent="-342900">
              <a:spcBef>
                <a:spcPct val="20000"/>
              </a:spcBef>
              <a:defRPr/>
            </a:pPr>
            <a:r>
              <a:rPr lang="en-US" sz="3200" b="1" dirty="0">
                <a:solidFill>
                  <a:srgbClr val="C00000"/>
                </a:solidFill>
              </a:rPr>
              <a:t>Laws as Rules:</a:t>
            </a:r>
          </a:p>
          <a:p>
            <a:pPr marL="457200" indent="-457200">
              <a:spcBef>
                <a:spcPct val="20000"/>
              </a:spcBef>
              <a:defRPr/>
            </a:pPr>
            <a:r>
              <a:rPr lang="en-US" sz="2200" b="1" i="1" dirty="0">
                <a:solidFill>
                  <a:srgbClr val="002060"/>
                </a:solidFill>
              </a:rPr>
              <a:t>   So when we say that: </a:t>
            </a:r>
          </a:p>
          <a:p>
            <a:pPr marL="457200" indent="-457200">
              <a:spcBef>
                <a:spcPct val="20000"/>
              </a:spcBef>
              <a:defRPr/>
            </a:pPr>
            <a:r>
              <a:rPr lang="en-US" sz="2200" b="1" i="1" dirty="0">
                <a:solidFill>
                  <a:srgbClr val="002060"/>
                </a:solidFill>
              </a:rPr>
              <a:t>	  </a:t>
            </a:r>
            <a:r>
              <a:rPr lang="en-US" sz="2200" b="1" i="1" dirty="0">
                <a:solidFill>
                  <a:schemeClr val="tx1">
                    <a:lumMod val="75000"/>
                    <a:lumOff val="25000"/>
                  </a:schemeClr>
                </a:solidFill>
              </a:rPr>
              <a:t>Laws are the rules by which civilization is ordered </a:t>
            </a:r>
          </a:p>
          <a:p>
            <a:pPr marL="457200" indent="-457200">
              <a:spcBef>
                <a:spcPct val="20000"/>
              </a:spcBef>
              <a:defRPr/>
            </a:pPr>
            <a:r>
              <a:rPr lang="en-US" sz="2200" b="1" i="1" dirty="0">
                <a:solidFill>
                  <a:srgbClr val="002060"/>
                </a:solidFill>
              </a:rPr>
              <a:t>   What do we base their authority on?</a:t>
            </a:r>
          </a:p>
          <a:p>
            <a:pPr marL="457200" indent="-457200">
              <a:spcBef>
                <a:spcPct val="20000"/>
              </a:spcBef>
              <a:defRPr/>
            </a:pPr>
            <a:endParaRPr lang="en-US" sz="1000" b="1" i="1" dirty="0">
              <a:solidFill>
                <a:srgbClr val="002060"/>
              </a:solidFill>
            </a:endParaRPr>
          </a:p>
          <a:p>
            <a:pPr marL="457200" indent="-457200">
              <a:spcBef>
                <a:spcPct val="20000"/>
              </a:spcBef>
              <a:defRPr/>
            </a:pPr>
            <a:r>
              <a:rPr lang="en-US" sz="2200" b="1" i="1" dirty="0">
                <a:solidFill>
                  <a:srgbClr val="002060"/>
                </a:solidFill>
              </a:rPr>
              <a:t>   Where does that the authority for that Rule Book come from?</a:t>
            </a:r>
          </a:p>
          <a:p>
            <a:pPr marL="457200" indent="-457200">
              <a:spcBef>
                <a:spcPct val="20000"/>
              </a:spcBef>
              <a:defRPr/>
            </a:pPr>
            <a:endParaRPr lang="en-US" sz="2200" b="1" i="1" dirty="0">
              <a:solidFill>
                <a:srgbClr val="002060"/>
              </a:solidFill>
            </a:endParaRPr>
          </a:p>
          <a:p>
            <a:pPr marL="457200" indent="-457200">
              <a:spcBef>
                <a:spcPct val="20000"/>
              </a:spcBef>
              <a:defRPr/>
            </a:pPr>
            <a:endParaRPr lang="en-US" sz="2200" b="1" i="1" dirty="0">
              <a:solidFill>
                <a:srgbClr val="002060"/>
              </a:solidFill>
            </a:endParaRPr>
          </a:p>
          <a:p>
            <a:pPr marL="457200" indent="-457200">
              <a:spcBef>
                <a:spcPct val="20000"/>
              </a:spcBef>
              <a:defRPr/>
            </a:pPr>
            <a:endParaRPr lang="en-US" sz="2200" b="1" i="1" dirty="0">
              <a:solidFill>
                <a:srgbClr val="002060"/>
              </a:solidFill>
            </a:endParaRPr>
          </a:p>
          <a:p>
            <a:pPr marL="457200" indent="-457200">
              <a:spcBef>
                <a:spcPct val="20000"/>
              </a:spcBef>
              <a:defRPr/>
            </a:pPr>
            <a:endParaRPr lang="en-US" sz="2200" b="1" i="1" dirty="0">
              <a:solidFill>
                <a:srgbClr val="002060"/>
              </a:solidFill>
            </a:endParaRPr>
          </a:p>
          <a:p>
            <a:pPr marL="457200" indent="-457200">
              <a:spcBef>
                <a:spcPct val="20000"/>
              </a:spcBef>
              <a:defRPr/>
            </a:pPr>
            <a:endParaRPr lang="en-US" sz="2200" b="1" i="1" dirty="0">
              <a:solidFill>
                <a:srgbClr val="002060"/>
              </a:solidFill>
            </a:endParaRPr>
          </a:p>
          <a:p>
            <a:pPr marL="457200" indent="-457200">
              <a:spcBef>
                <a:spcPct val="20000"/>
              </a:spcBef>
              <a:defRPr/>
            </a:pPr>
            <a:endParaRPr lang="en-US" sz="2200" b="1" i="1" dirty="0">
              <a:solidFill>
                <a:srgbClr val="002060"/>
              </a:solidFill>
            </a:endParaRPr>
          </a:p>
          <a:p>
            <a:pPr marL="457200" indent="-457200">
              <a:spcBef>
                <a:spcPct val="20000"/>
              </a:spcBef>
              <a:defRPr/>
            </a:pPr>
            <a:r>
              <a:rPr lang="en-US" sz="2200" b="1" i="1" dirty="0">
                <a:solidFill>
                  <a:srgbClr val="002060"/>
                </a:solidFill>
              </a:rPr>
              <a:t>It comes from America’s Ultimate Rule Book – Our Constitution</a:t>
            </a:r>
          </a:p>
          <a:p>
            <a:pPr marL="342900" indent="-342900">
              <a:spcBef>
                <a:spcPct val="20000"/>
              </a:spcBef>
              <a:buFontTx/>
              <a:buChar char="•"/>
              <a:defRPr/>
            </a:pPr>
            <a:endParaRPr lang="en-US" sz="400" dirty="0">
              <a:solidFill>
                <a:srgbClr val="0033CC"/>
              </a:solidFill>
            </a:endParaRPr>
          </a:p>
        </p:txBody>
      </p:sp>
      <p:pic>
        <p:nvPicPr>
          <p:cNvPr id="18436" name="Picture 6" descr="http://www.damchicago.com/us-constitution-01a.gif"/>
          <p:cNvPicPr>
            <a:picLocks noChangeAspect="1" noChangeArrowheads="1"/>
          </p:cNvPicPr>
          <p:nvPr/>
        </p:nvPicPr>
        <p:blipFill>
          <a:blip r:embed="rId3" cstate="print"/>
          <a:srcRect/>
          <a:stretch>
            <a:fillRect/>
          </a:stretch>
        </p:blipFill>
        <p:spPr bwMode="auto">
          <a:xfrm>
            <a:off x="5105400" y="3657600"/>
            <a:ext cx="1789113" cy="2133600"/>
          </a:xfrm>
          <a:prstGeom prst="rect">
            <a:avLst/>
          </a:prstGeom>
          <a:noFill/>
          <a:ln w="9525">
            <a:noFill/>
            <a:miter lim="800000"/>
            <a:headEnd/>
            <a:tailEnd/>
          </a:ln>
        </p:spPr>
      </p:pic>
      <p:pic>
        <p:nvPicPr>
          <p:cNvPr id="18437" name="Picture 4" descr="http://www.douglasbeaton.com/wp-content/uploads/2011/12/rule_book_large.jpg"/>
          <p:cNvPicPr>
            <a:picLocks noChangeAspect="1" noChangeArrowheads="1"/>
          </p:cNvPicPr>
          <p:nvPr/>
        </p:nvPicPr>
        <p:blipFill>
          <a:blip r:embed="rId4" cstate="print"/>
          <a:srcRect/>
          <a:stretch>
            <a:fillRect/>
          </a:stretch>
        </p:blipFill>
        <p:spPr bwMode="auto">
          <a:xfrm>
            <a:off x="1600200" y="4114800"/>
            <a:ext cx="2608263" cy="17526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77B7C00C-44B9-4C93-A084-25E9CFC07697}" type="slidenum">
              <a:rPr lang="en-US" smtClean="0"/>
              <a:pPr>
                <a:defRPr/>
              </a:pPr>
              <a:t>15</a:t>
            </a:fld>
            <a:endParaRPr lang="en-US" dirty="0"/>
          </a:p>
        </p:txBody>
      </p:sp>
    </p:spTree>
    <p:extLst>
      <p:ext uri="{BB962C8B-B14F-4D97-AF65-F5344CB8AC3E}">
        <p14:creationId xmlns:p14="http://schemas.microsoft.com/office/powerpoint/2010/main" val="3717095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ChangeArrowheads="1"/>
          </p:cNvSpPr>
          <p:nvPr/>
        </p:nvSpPr>
        <p:spPr bwMode="auto">
          <a:xfrm>
            <a:off x="304800" y="990600"/>
            <a:ext cx="8382000" cy="5715000"/>
          </a:xfrm>
          <a:prstGeom prst="rect">
            <a:avLst/>
          </a:prstGeom>
          <a:noFill/>
          <a:ln w="9525">
            <a:noFill/>
            <a:miter lim="800000"/>
            <a:headEnd/>
            <a:tailEnd/>
          </a:ln>
        </p:spPr>
        <p:txBody>
          <a:bodyPr/>
          <a:lstStyle/>
          <a:p>
            <a:pPr marL="342900" indent="-342900">
              <a:lnSpc>
                <a:spcPct val="70000"/>
              </a:lnSpc>
              <a:spcBef>
                <a:spcPct val="20000"/>
              </a:spcBef>
            </a:pPr>
            <a:endParaRPr lang="en-US" sz="500" b="1" dirty="0">
              <a:solidFill>
                <a:srgbClr val="C00000"/>
              </a:solidFill>
            </a:endParaRPr>
          </a:p>
          <a:p>
            <a:pPr marL="342900" indent="-342900">
              <a:lnSpc>
                <a:spcPct val="70000"/>
              </a:lnSpc>
              <a:spcBef>
                <a:spcPct val="20000"/>
              </a:spcBef>
            </a:pPr>
            <a:r>
              <a:rPr lang="en-US" sz="3200" b="1" dirty="0">
                <a:solidFill>
                  <a:srgbClr val="002060"/>
                </a:solidFill>
                <a:latin typeface="Arial Narrow" pitchFamily="34" charset="0"/>
              </a:rPr>
              <a:t>Our Founders set up our Nation</a:t>
            </a:r>
          </a:p>
          <a:p>
            <a:pPr marL="342900" indent="-342900">
              <a:lnSpc>
                <a:spcPct val="70000"/>
              </a:lnSpc>
              <a:spcBef>
                <a:spcPct val="20000"/>
              </a:spcBef>
            </a:pPr>
            <a:r>
              <a:rPr lang="en-US" sz="4000" b="1" dirty="0">
                <a:solidFill>
                  <a:srgbClr val="C00000"/>
                </a:solidFill>
              </a:rPr>
              <a:t>The United States of America</a:t>
            </a:r>
            <a:r>
              <a:rPr lang="en-US" sz="2800" b="1" dirty="0">
                <a:solidFill>
                  <a:srgbClr val="C00000"/>
                </a:solidFill>
              </a:rPr>
              <a:t> </a:t>
            </a:r>
          </a:p>
          <a:p>
            <a:pPr marL="342900" indent="-342900">
              <a:lnSpc>
                <a:spcPct val="70000"/>
              </a:lnSpc>
              <a:spcBef>
                <a:spcPct val="20000"/>
              </a:spcBef>
            </a:pPr>
            <a:r>
              <a:rPr lang="en-US" sz="2800" b="1" dirty="0">
                <a:solidFill>
                  <a:srgbClr val="002060"/>
                </a:solidFill>
              </a:rPr>
              <a:t>   as a </a:t>
            </a:r>
            <a:r>
              <a:rPr lang="en-US" sz="2800" b="1" i="1" dirty="0">
                <a:solidFill>
                  <a:srgbClr val="006666"/>
                </a:solidFill>
              </a:rPr>
              <a:t>Representative, federal, Republic</a:t>
            </a:r>
            <a:r>
              <a:rPr lang="en-US" sz="2800" b="1" dirty="0">
                <a:solidFill>
                  <a:srgbClr val="002060"/>
                </a:solidFill>
              </a:rPr>
              <a:t>.</a:t>
            </a:r>
          </a:p>
          <a:p>
            <a:pPr marL="342900" indent="-342900">
              <a:lnSpc>
                <a:spcPct val="70000"/>
              </a:lnSpc>
              <a:spcBef>
                <a:spcPct val="20000"/>
              </a:spcBef>
            </a:pPr>
            <a:endParaRPr lang="en-US" sz="1500" b="1" dirty="0">
              <a:solidFill>
                <a:srgbClr val="0033CC"/>
              </a:solidFill>
            </a:endParaRPr>
          </a:p>
          <a:p>
            <a:pPr marL="342900" indent="-342900">
              <a:lnSpc>
                <a:spcPct val="70000"/>
              </a:lnSpc>
              <a:spcBef>
                <a:spcPct val="20000"/>
              </a:spcBef>
            </a:pPr>
            <a:r>
              <a:rPr lang="en-US" sz="2800" b="1" dirty="0">
                <a:solidFill>
                  <a:srgbClr val="002060"/>
                </a:solidFill>
              </a:rPr>
              <a:t>Pursuant to our United States Constitution,</a:t>
            </a:r>
          </a:p>
          <a:p>
            <a:pPr marL="342900" indent="-342900">
              <a:lnSpc>
                <a:spcPct val="70000"/>
              </a:lnSpc>
              <a:spcBef>
                <a:spcPct val="20000"/>
              </a:spcBef>
            </a:pPr>
            <a:r>
              <a:rPr lang="en-US" sz="2800" b="1" dirty="0">
                <a:solidFill>
                  <a:srgbClr val="002060"/>
                </a:solidFill>
              </a:rPr>
              <a:t>our laws come from our government </a:t>
            </a:r>
          </a:p>
          <a:p>
            <a:pPr marL="342900" indent="-342900">
              <a:lnSpc>
                <a:spcPct val="70000"/>
              </a:lnSpc>
              <a:spcBef>
                <a:spcPct val="20000"/>
              </a:spcBef>
            </a:pPr>
            <a:r>
              <a:rPr lang="en-US" sz="2800" b="1" dirty="0">
                <a:solidFill>
                  <a:srgbClr val="002060"/>
                </a:solidFill>
              </a:rPr>
              <a:t>and the </a:t>
            </a:r>
            <a:r>
              <a:rPr lang="en-US" sz="2800" b="1" i="1" dirty="0">
                <a:solidFill>
                  <a:srgbClr val="006666"/>
                </a:solidFill>
              </a:rPr>
              <a:t>sovereignty</a:t>
            </a:r>
            <a:r>
              <a:rPr lang="en-US" sz="2800" b="1" dirty="0">
                <a:solidFill>
                  <a:srgbClr val="0033CC"/>
                </a:solidFill>
              </a:rPr>
              <a:t> </a:t>
            </a:r>
            <a:r>
              <a:rPr lang="en-US" sz="2800" b="1" dirty="0">
                <a:solidFill>
                  <a:srgbClr val="002060"/>
                </a:solidFill>
              </a:rPr>
              <a:t>or power for our</a:t>
            </a:r>
          </a:p>
          <a:p>
            <a:pPr marL="342900" indent="-342900">
              <a:lnSpc>
                <a:spcPct val="70000"/>
              </a:lnSpc>
              <a:spcBef>
                <a:spcPct val="20000"/>
              </a:spcBef>
            </a:pPr>
            <a:r>
              <a:rPr lang="en-US" sz="2800" b="1" dirty="0">
                <a:solidFill>
                  <a:srgbClr val="002060"/>
                </a:solidFill>
              </a:rPr>
              <a:t>government rests in the </a:t>
            </a:r>
            <a:r>
              <a:rPr lang="en-US" sz="2800" b="1" i="1" dirty="0">
                <a:solidFill>
                  <a:srgbClr val="006666"/>
                </a:solidFill>
              </a:rPr>
              <a:t>people</a:t>
            </a:r>
            <a:r>
              <a:rPr lang="en-US" sz="2800" b="1" dirty="0">
                <a:solidFill>
                  <a:srgbClr val="002060"/>
                </a:solidFill>
              </a:rPr>
              <a:t>.</a:t>
            </a:r>
          </a:p>
          <a:p>
            <a:pPr marL="342900" indent="-342900">
              <a:lnSpc>
                <a:spcPct val="70000"/>
              </a:lnSpc>
              <a:spcBef>
                <a:spcPct val="20000"/>
              </a:spcBef>
            </a:pPr>
            <a:endParaRPr lang="en-US" sz="600" b="1" dirty="0">
              <a:solidFill>
                <a:srgbClr val="0033CC"/>
              </a:solidFill>
            </a:endParaRPr>
          </a:p>
          <a:p>
            <a:pPr marL="342900" indent="-342900">
              <a:lnSpc>
                <a:spcPct val="70000"/>
              </a:lnSpc>
              <a:spcBef>
                <a:spcPct val="20000"/>
              </a:spcBef>
            </a:pPr>
            <a:endParaRPr lang="en-US" sz="600" b="1" dirty="0">
              <a:solidFill>
                <a:srgbClr val="0033CC"/>
              </a:solidFill>
            </a:endParaRPr>
          </a:p>
          <a:p>
            <a:pPr marL="342900" indent="-342900">
              <a:lnSpc>
                <a:spcPct val="90000"/>
              </a:lnSpc>
              <a:spcBef>
                <a:spcPct val="20000"/>
              </a:spcBef>
            </a:pPr>
            <a:r>
              <a:rPr lang="en-US" sz="600" i="1" dirty="0"/>
              <a:t>	</a:t>
            </a:r>
          </a:p>
          <a:p>
            <a:pPr marL="342900" indent="-342900">
              <a:lnSpc>
                <a:spcPct val="70000"/>
              </a:lnSpc>
              <a:spcBef>
                <a:spcPct val="20000"/>
              </a:spcBef>
            </a:pPr>
            <a:r>
              <a:rPr lang="en-US" sz="2800" b="1" i="1" dirty="0">
                <a:solidFill>
                  <a:srgbClr val="002060"/>
                </a:solidFill>
              </a:rPr>
              <a:t>This system is set up by our </a:t>
            </a:r>
          </a:p>
          <a:p>
            <a:pPr marL="342900" indent="-342900">
              <a:lnSpc>
                <a:spcPct val="70000"/>
              </a:lnSpc>
              <a:spcBef>
                <a:spcPct val="20000"/>
              </a:spcBef>
            </a:pPr>
            <a:r>
              <a:rPr lang="en-US" sz="3800" b="1" dirty="0">
                <a:solidFill>
                  <a:srgbClr val="C00000"/>
                </a:solidFill>
              </a:rPr>
              <a:t>United States Constitution</a:t>
            </a:r>
          </a:p>
          <a:p>
            <a:pPr marL="342900" indent="-342900">
              <a:lnSpc>
                <a:spcPct val="70000"/>
              </a:lnSpc>
              <a:spcBef>
                <a:spcPct val="20000"/>
              </a:spcBef>
            </a:pPr>
            <a:r>
              <a:rPr lang="en-US" sz="2800" b="1" i="1" dirty="0">
                <a:solidFill>
                  <a:srgbClr val="002060"/>
                </a:solidFill>
              </a:rPr>
              <a:t>and it establishes the </a:t>
            </a:r>
            <a:r>
              <a:rPr lang="en-US" sz="2800" b="1" i="1" dirty="0">
                <a:solidFill>
                  <a:srgbClr val="006666"/>
                </a:solidFill>
              </a:rPr>
              <a:t>Rule Book </a:t>
            </a:r>
          </a:p>
          <a:p>
            <a:pPr marL="342900" indent="-342900">
              <a:lnSpc>
                <a:spcPct val="70000"/>
              </a:lnSpc>
              <a:spcBef>
                <a:spcPct val="20000"/>
              </a:spcBef>
            </a:pPr>
            <a:r>
              <a:rPr lang="en-US" sz="2800" b="1" i="1" dirty="0">
                <a:solidFill>
                  <a:srgbClr val="002060"/>
                </a:solidFill>
              </a:rPr>
              <a:t>for our Government and its Laws.</a:t>
            </a:r>
          </a:p>
          <a:p>
            <a:pPr marL="342900" indent="-342900">
              <a:lnSpc>
                <a:spcPct val="90000"/>
              </a:lnSpc>
              <a:spcBef>
                <a:spcPct val="20000"/>
              </a:spcBef>
            </a:pPr>
            <a:endParaRPr lang="en-US" sz="600" i="1" dirty="0"/>
          </a:p>
          <a:p>
            <a:pPr marL="342900" indent="-342900">
              <a:lnSpc>
                <a:spcPct val="90000"/>
              </a:lnSpc>
              <a:spcBef>
                <a:spcPct val="20000"/>
              </a:spcBef>
            </a:pPr>
            <a:r>
              <a:rPr lang="en-US" sz="600" i="1" dirty="0"/>
              <a:t>	</a:t>
            </a:r>
            <a:endParaRPr lang="en-US" sz="2200" i="1" dirty="0"/>
          </a:p>
          <a:p>
            <a:pPr marL="342900" indent="-342900" algn="just">
              <a:lnSpc>
                <a:spcPct val="90000"/>
              </a:lnSpc>
              <a:spcBef>
                <a:spcPct val="20000"/>
              </a:spcBef>
              <a:buFontTx/>
              <a:buChar char="•"/>
            </a:pPr>
            <a:endParaRPr lang="en-US" sz="400" dirty="0">
              <a:solidFill>
                <a:srgbClr val="0033CC"/>
              </a:solidFill>
            </a:endParaRPr>
          </a:p>
        </p:txBody>
      </p:sp>
      <p:pic>
        <p:nvPicPr>
          <p:cNvPr id="19459" name="Picture 4" descr="http://hastings.house.gov/media/gallery/flag.jpg"/>
          <p:cNvPicPr>
            <a:picLocks noChangeAspect="1" noChangeArrowheads="1"/>
          </p:cNvPicPr>
          <p:nvPr/>
        </p:nvPicPr>
        <p:blipFill>
          <a:blip r:embed="rId3" cstate="print"/>
          <a:srcRect/>
          <a:stretch>
            <a:fillRect/>
          </a:stretch>
        </p:blipFill>
        <p:spPr bwMode="auto">
          <a:xfrm>
            <a:off x="7548656" y="1600200"/>
            <a:ext cx="1162207" cy="930275"/>
          </a:xfrm>
          <a:prstGeom prst="rect">
            <a:avLst/>
          </a:prstGeom>
          <a:noFill/>
          <a:ln w="9525">
            <a:noFill/>
            <a:miter lim="800000"/>
            <a:headEnd/>
            <a:tailEnd/>
          </a:ln>
        </p:spPr>
      </p:pic>
      <p:pic>
        <p:nvPicPr>
          <p:cNvPr id="19460" name="Picture 6" descr="http://www.damchicago.com/us-constitution-01a.gif"/>
          <p:cNvPicPr>
            <a:picLocks noChangeAspect="1" noChangeArrowheads="1"/>
          </p:cNvPicPr>
          <p:nvPr/>
        </p:nvPicPr>
        <p:blipFill>
          <a:blip r:embed="rId4" cstate="print"/>
          <a:srcRect/>
          <a:stretch>
            <a:fillRect/>
          </a:stretch>
        </p:blipFill>
        <p:spPr bwMode="auto">
          <a:xfrm>
            <a:off x="6601785" y="3733800"/>
            <a:ext cx="2068973" cy="26670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77B7C00C-44B9-4C93-A084-25E9CFC07697}" type="slidenum">
              <a:rPr lang="en-US" smtClean="0"/>
              <a:pPr>
                <a:defRPr/>
              </a:pPr>
              <a:t>16</a:t>
            </a:fld>
            <a:endParaRPr lang="en-US" dirty="0"/>
          </a:p>
        </p:txBody>
      </p:sp>
    </p:spTree>
    <p:extLst>
      <p:ext uri="{BB962C8B-B14F-4D97-AF65-F5344CB8AC3E}">
        <p14:creationId xmlns:p14="http://schemas.microsoft.com/office/powerpoint/2010/main" val="252611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ChangeArrowheads="1"/>
          </p:cNvSpPr>
          <p:nvPr/>
        </p:nvSpPr>
        <p:spPr bwMode="auto">
          <a:xfrm>
            <a:off x="381000" y="990600"/>
            <a:ext cx="8534400" cy="5715000"/>
          </a:xfrm>
          <a:prstGeom prst="rect">
            <a:avLst/>
          </a:prstGeom>
          <a:noFill/>
          <a:ln w="9525">
            <a:noFill/>
            <a:miter lim="800000"/>
            <a:headEnd/>
            <a:tailEnd/>
          </a:ln>
        </p:spPr>
        <p:txBody>
          <a:bodyPr/>
          <a:lstStyle/>
          <a:p>
            <a:pPr marL="342900" indent="-342900">
              <a:lnSpc>
                <a:spcPct val="70000"/>
              </a:lnSpc>
              <a:spcBef>
                <a:spcPct val="20000"/>
              </a:spcBef>
            </a:pPr>
            <a:endParaRPr lang="en-US" sz="1000" b="1" dirty="0">
              <a:solidFill>
                <a:srgbClr val="C00000"/>
              </a:solidFill>
            </a:endParaRPr>
          </a:p>
          <a:p>
            <a:pPr marL="342900" indent="-342900">
              <a:lnSpc>
                <a:spcPct val="70000"/>
              </a:lnSpc>
              <a:spcBef>
                <a:spcPct val="20000"/>
              </a:spcBef>
            </a:pPr>
            <a:r>
              <a:rPr lang="en-US" sz="4000" b="1" dirty="0">
                <a:solidFill>
                  <a:srgbClr val="C00000"/>
                </a:solidFill>
              </a:rPr>
              <a:t>The United States of America</a:t>
            </a:r>
            <a:r>
              <a:rPr lang="en-US" sz="2800" b="1" dirty="0">
                <a:solidFill>
                  <a:srgbClr val="0033CC"/>
                </a:solidFill>
              </a:rPr>
              <a:t> </a:t>
            </a:r>
          </a:p>
          <a:p>
            <a:pPr marL="342900" indent="-342900">
              <a:lnSpc>
                <a:spcPct val="70000"/>
              </a:lnSpc>
              <a:spcBef>
                <a:spcPct val="20000"/>
              </a:spcBef>
            </a:pPr>
            <a:r>
              <a:rPr lang="en-US" sz="2800" b="1" dirty="0">
                <a:solidFill>
                  <a:srgbClr val="0033CC"/>
                </a:solidFill>
              </a:rPr>
              <a:t>     </a:t>
            </a:r>
            <a:r>
              <a:rPr lang="en-US" sz="2800" b="1" dirty="0">
                <a:solidFill>
                  <a:srgbClr val="002060"/>
                </a:solidFill>
              </a:rPr>
              <a:t>A Representative, federal, Republic.</a:t>
            </a:r>
          </a:p>
          <a:p>
            <a:pPr marL="342900" indent="-342900">
              <a:lnSpc>
                <a:spcPct val="90000"/>
              </a:lnSpc>
              <a:spcBef>
                <a:spcPct val="20000"/>
              </a:spcBef>
            </a:pPr>
            <a:endParaRPr lang="en-US" sz="1000" b="1" dirty="0">
              <a:solidFill>
                <a:srgbClr val="0033CC"/>
              </a:solidFill>
            </a:endParaRPr>
          </a:p>
          <a:p>
            <a:pPr marL="342900" indent="-342900">
              <a:lnSpc>
                <a:spcPct val="60000"/>
              </a:lnSpc>
              <a:spcBef>
                <a:spcPct val="20000"/>
              </a:spcBef>
            </a:pPr>
            <a:r>
              <a:rPr lang="en-US" sz="2400" b="1" i="1" dirty="0">
                <a:solidFill>
                  <a:srgbClr val="006666"/>
                </a:solidFill>
              </a:rPr>
              <a:t>Articles IV and VI of the United States Constitution</a:t>
            </a:r>
          </a:p>
          <a:p>
            <a:pPr marL="342900" indent="-342900">
              <a:lnSpc>
                <a:spcPct val="60000"/>
              </a:lnSpc>
              <a:spcBef>
                <a:spcPct val="20000"/>
              </a:spcBef>
            </a:pPr>
            <a:r>
              <a:rPr lang="en-US" sz="2400" b="1" i="1" dirty="0">
                <a:solidFill>
                  <a:srgbClr val="006666"/>
                </a:solidFill>
              </a:rPr>
              <a:t>expressly provide:</a:t>
            </a:r>
          </a:p>
          <a:p>
            <a:pPr marL="342900" indent="-342900">
              <a:lnSpc>
                <a:spcPct val="80000"/>
              </a:lnSpc>
              <a:spcBef>
                <a:spcPct val="20000"/>
              </a:spcBef>
            </a:pPr>
            <a:endParaRPr lang="en-US" sz="1600" dirty="0"/>
          </a:p>
          <a:p>
            <a:pPr marL="342900" indent="-342900">
              <a:lnSpc>
                <a:spcPct val="80000"/>
              </a:lnSpc>
              <a:spcBef>
                <a:spcPct val="20000"/>
              </a:spcBef>
            </a:pPr>
            <a:r>
              <a:rPr lang="en-US" sz="1600" dirty="0"/>
              <a:t>	</a:t>
            </a:r>
            <a:r>
              <a:rPr lang="en-US" sz="2400" dirty="0"/>
              <a:t>The United States shall guarantee to every State in this Union </a:t>
            </a:r>
            <a:r>
              <a:rPr lang="en-US" sz="2400" b="1" i="1" dirty="0"/>
              <a:t>a Republican Form of Government</a:t>
            </a:r>
            <a:r>
              <a:rPr lang="en-US" sz="2400" dirty="0"/>
              <a:t> … and</a:t>
            </a:r>
            <a:endParaRPr lang="en-US" sz="1000" dirty="0"/>
          </a:p>
          <a:p>
            <a:pPr marL="342900" indent="-342900">
              <a:lnSpc>
                <a:spcPct val="80000"/>
              </a:lnSpc>
              <a:spcBef>
                <a:spcPct val="20000"/>
              </a:spcBef>
            </a:pPr>
            <a:r>
              <a:rPr lang="en-US" sz="1000" dirty="0"/>
              <a:t>	</a:t>
            </a:r>
          </a:p>
          <a:p>
            <a:pPr marL="342900" indent="-342900">
              <a:lnSpc>
                <a:spcPct val="80000"/>
              </a:lnSpc>
              <a:spcBef>
                <a:spcPct val="20000"/>
              </a:spcBef>
            </a:pPr>
            <a:r>
              <a:rPr lang="en-US" sz="2400" dirty="0"/>
              <a:t>	This Constitution, and the Laws of the United States, which shall be made in Pursuance thereof; and all Treaties made, or which shall be made, under the Authority of the United States, </a:t>
            </a:r>
            <a:r>
              <a:rPr lang="en-US" sz="2400" b="1" i="1" dirty="0"/>
              <a:t>shall be the supreme Law of the Land</a:t>
            </a:r>
            <a:r>
              <a:rPr lang="en-US" sz="2400" dirty="0"/>
              <a:t>; and the Judges in every State shall be bound thereby, any Thing      in the Constitution or Laws of any state to the Contrary notwithstanding.</a:t>
            </a:r>
            <a:endParaRPr lang="en-US" sz="2400" i="1" dirty="0"/>
          </a:p>
          <a:p>
            <a:pPr marL="342900" indent="-342900">
              <a:lnSpc>
                <a:spcPct val="90000"/>
              </a:lnSpc>
              <a:spcBef>
                <a:spcPct val="20000"/>
              </a:spcBef>
            </a:pPr>
            <a:endParaRPr lang="en-US" sz="2200" i="1" dirty="0"/>
          </a:p>
          <a:p>
            <a:pPr marL="342900" indent="-342900" algn="just">
              <a:lnSpc>
                <a:spcPct val="90000"/>
              </a:lnSpc>
              <a:spcBef>
                <a:spcPct val="20000"/>
              </a:spcBef>
              <a:buFontTx/>
              <a:buChar char="•"/>
            </a:pPr>
            <a:endParaRPr lang="en-US" sz="400" dirty="0">
              <a:solidFill>
                <a:srgbClr val="0033CC"/>
              </a:solidFill>
            </a:endParaRPr>
          </a:p>
        </p:txBody>
      </p:sp>
      <p:pic>
        <p:nvPicPr>
          <p:cNvPr id="20483" name="Picture 4" descr="http://hastings.house.gov/media/gallery/flag.jpg"/>
          <p:cNvPicPr>
            <a:picLocks noChangeAspect="1" noChangeArrowheads="1"/>
          </p:cNvPicPr>
          <p:nvPr/>
        </p:nvPicPr>
        <p:blipFill>
          <a:blip r:embed="rId3" cstate="print"/>
          <a:srcRect/>
          <a:stretch>
            <a:fillRect/>
          </a:stretch>
        </p:blipFill>
        <p:spPr bwMode="auto">
          <a:xfrm>
            <a:off x="7583316" y="1219200"/>
            <a:ext cx="1119526" cy="896112"/>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77B7C00C-44B9-4C93-A084-25E9CFC07697}" type="slidenum">
              <a:rPr lang="en-US" smtClean="0"/>
              <a:pPr>
                <a:defRPr/>
              </a:pPr>
              <a:t>17</a:t>
            </a:fld>
            <a:endParaRPr lang="en-US" dirty="0"/>
          </a:p>
        </p:txBody>
      </p:sp>
    </p:spTree>
    <p:extLst>
      <p:ext uri="{BB962C8B-B14F-4D97-AF65-F5344CB8AC3E}">
        <p14:creationId xmlns:p14="http://schemas.microsoft.com/office/powerpoint/2010/main" val="1184705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3"/>
          <p:cNvSpPr>
            <a:spLocks noChangeArrowheads="1"/>
          </p:cNvSpPr>
          <p:nvPr/>
        </p:nvSpPr>
        <p:spPr bwMode="auto">
          <a:xfrm>
            <a:off x="304800" y="1066800"/>
            <a:ext cx="8610600" cy="5638800"/>
          </a:xfrm>
          <a:prstGeom prst="rect">
            <a:avLst/>
          </a:prstGeom>
          <a:noFill/>
          <a:ln w="9525">
            <a:noFill/>
            <a:miter lim="800000"/>
            <a:headEnd/>
            <a:tailEnd/>
          </a:ln>
        </p:spPr>
        <p:txBody>
          <a:bodyPr/>
          <a:lstStyle/>
          <a:p>
            <a:pPr marL="342900" indent="-342900">
              <a:spcBef>
                <a:spcPct val="20000"/>
              </a:spcBef>
            </a:pPr>
            <a:endParaRPr lang="en-US" sz="3000" b="1" dirty="0">
              <a:solidFill>
                <a:srgbClr val="002060"/>
              </a:solidFill>
            </a:endParaRPr>
          </a:p>
          <a:p>
            <a:pPr marL="342900" indent="-342900">
              <a:spcBef>
                <a:spcPct val="20000"/>
              </a:spcBef>
              <a:buFontTx/>
              <a:buChar char="•"/>
            </a:pPr>
            <a:endParaRPr lang="en-US" sz="3000" b="1" dirty="0">
              <a:solidFill>
                <a:srgbClr val="002060"/>
              </a:solidFill>
            </a:endParaRPr>
          </a:p>
          <a:p>
            <a:pPr marL="342900" indent="-342900">
              <a:spcBef>
                <a:spcPct val="20000"/>
              </a:spcBef>
              <a:buFontTx/>
              <a:buChar char="•"/>
            </a:pPr>
            <a:endParaRPr lang="en-US" sz="3000" b="1" dirty="0">
              <a:solidFill>
                <a:srgbClr val="002060"/>
              </a:solidFill>
            </a:endParaRPr>
          </a:p>
          <a:p>
            <a:pPr marL="342900" indent="-342900">
              <a:spcBef>
                <a:spcPct val="20000"/>
              </a:spcBef>
            </a:pPr>
            <a:r>
              <a:rPr lang="en-US" sz="3600" b="1" dirty="0">
                <a:solidFill>
                  <a:srgbClr val="002060"/>
                </a:solidFill>
              </a:rPr>
              <a:t>The History of Anglo American Law</a:t>
            </a:r>
            <a:endParaRPr lang="en-US" sz="3600" dirty="0">
              <a:solidFill>
                <a:srgbClr val="0033CC"/>
              </a:solidFill>
            </a:endParaRPr>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3556" name="Rectangle 7"/>
          <p:cNvSpPr>
            <a:spLocks noChangeArrowheads="1"/>
          </p:cNvSpPr>
          <p:nvPr/>
        </p:nvSpPr>
        <p:spPr bwMode="auto">
          <a:xfrm>
            <a:off x="381000" y="1295400"/>
            <a:ext cx="8607425" cy="5257800"/>
          </a:xfrm>
          <a:prstGeom prst="rect">
            <a:avLst/>
          </a:prstGeom>
          <a:noFill/>
          <a:ln w="9525">
            <a:noFill/>
            <a:miter lim="800000"/>
            <a:headEnd/>
            <a:tailEnd/>
          </a:ln>
        </p:spPr>
        <p:txBody>
          <a:bodyPr/>
          <a:lstStyle/>
          <a:p>
            <a:pPr marL="342900" indent="-342900">
              <a:spcBef>
                <a:spcPct val="20000"/>
              </a:spcBef>
            </a:pPr>
            <a:r>
              <a:rPr lang="en-US" sz="4000" b="1" i="1" dirty="0"/>
              <a:t>What is the</a:t>
            </a:r>
            <a:r>
              <a:rPr lang="en-US" sz="4000" dirty="0"/>
              <a:t> </a:t>
            </a:r>
            <a:r>
              <a:rPr lang="en-US" sz="4000" b="1" i="1" dirty="0"/>
              <a:t>“Law”?</a:t>
            </a:r>
          </a:p>
          <a:p>
            <a:pPr marL="342900" indent="-342900">
              <a:spcBef>
                <a:spcPct val="20000"/>
              </a:spcBef>
              <a:buFontTx/>
              <a:buChar char="•"/>
            </a:pPr>
            <a:endParaRPr lang="en-US" sz="400" dirty="0"/>
          </a:p>
          <a:p>
            <a:pPr marL="342900" indent="-342900">
              <a:spcBef>
                <a:spcPct val="20000"/>
              </a:spcBef>
              <a:buFontTx/>
              <a:buChar char="•"/>
            </a:pPr>
            <a:endParaRPr lang="en-US" sz="2200" dirty="0"/>
          </a:p>
          <a:p>
            <a:pPr marL="342900" indent="-342900">
              <a:spcBef>
                <a:spcPct val="20000"/>
              </a:spcBef>
              <a:buFontTx/>
              <a:buChar char="•"/>
            </a:pPr>
            <a:endParaRPr lang="en-US" sz="400" dirty="0"/>
          </a:p>
          <a:p>
            <a:pPr marL="342900" indent="-342900">
              <a:spcBef>
                <a:spcPct val="20000"/>
              </a:spcBef>
              <a:buFontTx/>
              <a:buChar char="•"/>
            </a:pPr>
            <a:endParaRPr lang="en-US" sz="400" dirty="0"/>
          </a:p>
          <a:p>
            <a:pPr marL="342900" indent="-342900">
              <a:spcBef>
                <a:spcPct val="20000"/>
              </a:spcBef>
              <a:buFontTx/>
              <a:buChar char="•"/>
            </a:pPr>
            <a:endParaRPr lang="en-US" sz="400" dirty="0"/>
          </a:p>
          <a:p>
            <a:pPr marL="342900" indent="-342900">
              <a:spcBef>
                <a:spcPct val="20000"/>
              </a:spcBef>
              <a:buFontTx/>
              <a:buChar char="•"/>
            </a:pPr>
            <a:endParaRPr lang="en-US" sz="400" dirty="0"/>
          </a:p>
          <a:p>
            <a:pPr marL="342900" indent="-342900">
              <a:spcBef>
                <a:spcPct val="20000"/>
              </a:spcBef>
              <a:buFontTx/>
              <a:buChar char="•"/>
            </a:pPr>
            <a:endParaRPr lang="en-US" sz="400" dirty="0"/>
          </a:p>
          <a:p>
            <a:pPr marL="342900" indent="-342900">
              <a:spcBef>
                <a:spcPct val="20000"/>
              </a:spcBef>
              <a:buFontTx/>
              <a:buChar char="•"/>
            </a:pPr>
            <a:endParaRPr lang="en-US" sz="400" dirty="0"/>
          </a:p>
          <a:p>
            <a:pPr marL="342900" indent="-342900">
              <a:spcBef>
                <a:spcPct val="20000"/>
              </a:spcBef>
              <a:buFontTx/>
              <a:buChar char="•"/>
            </a:pPr>
            <a:endParaRPr lang="en-US" sz="400" dirty="0"/>
          </a:p>
          <a:p>
            <a:pPr marL="342900" indent="-342900">
              <a:spcBef>
                <a:spcPct val="20000"/>
              </a:spcBef>
              <a:buFontTx/>
              <a:buChar char="•"/>
            </a:pPr>
            <a:endParaRPr lang="en-US" sz="400" dirty="0"/>
          </a:p>
          <a:p>
            <a:pPr marL="342900" indent="-342900">
              <a:spcBef>
                <a:spcPct val="20000"/>
              </a:spcBef>
              <a:buFontTx/>
              <a:buChar char="•"/>
            </a:pPr>
            <a:r>
              <a:rPr lang="en-US" sz="2200" dirty="0"/>
              <a:t>Remember our simple definition:</a:t>
            </a:r>
            <a:endParaRPr lang="en-US" sz="1000" dirty="0"/>
          </a:p>
          <a:p>
            <a:pPr marL="342900" indent="-342900">
              <a:spcBef>
                <a:spcPct val="20000"/>
              </a:spcBef>
              <a:buFontTx/>
              <a:buChar char="•"/>
            </a:pPr>
            <a:endParaRPr lang="en-US" sz="1000" dirty="0">
              <a:solidFill>
                <a:srgbClr val="0033CC"/>
              </a:solidFill>
            </a:endParaRPr>
          </a:p>
          <a:p>
            <a:pPr marL="342900" indent="-342900">
              <a:lnSpc>
                <a:spcPct val="80000"/>
              </a:lnSpc>
              <a:spcBef>
                <a:spcPct val="20000"/>
              </a:spcBef>
            </a:pPr>
            <a:r>
              <a:rPr lang="en-US" sz="2200" b="1" i="1" dirty="0">
                <a:solidFill>
                  <a:srgbClr val="C00000"/>
                </a:solidFill>
              </a:rPr>
              <a:t>       </a:t>
            </a:r>
            <a:r>
              <a:rPr lang="en-US" sz="5400" b="1" i="1" dirty="0">
                <a:solidFill>
                  <a:srgbClr val="C00000"/>
                </a:solidFill>
              </a:rPr>
              <a:t>“Law is the Rules</a:t>
            </a:r>
          </a:p>
          <a:p>
            <a:pPr marL="342900" indent="-342900">
              <a:lnSpc>
                <a:spcPct val="80000"/>
              </a:lnSpc>
              <a:spcBef>
                <a:spcPct val="20000"/>
              </a:spcBef>
            </a:pPr>
            <a:r>
              <a:rPr lang="en-US" sz="5400" b="1" i="1" dirty="0">
                <a:solidFill>
                  <a:srgbClr val="C00000"/>
                </a:solidFill>
              </a:rPr>
              <a:t>    by which civilization</a:t>
            </a:r>
          </a:p>
          <a:p>
            <a:pPr marL="342900" indent="-342900">
              <a:lnSpc>
                <a:spcPct val="80000"/>
              </a:lnSpc>
              <a:spcBef>
                <a:spcPct val="20000"/>
              </a:spcBef>
            </a:pPr>
            <a:r>
              <a:rPr lang="en-US" sz="5400" b="1" i="1" dirty="0">
                <a:solidFill>
                  <a:srgbClr val="C00000"/>
                </a:solidFill>
              </a:rPr>
              <a:t>    is ordered.”</a:t>
            </a:r>
          </a:p>
        </p:txBody>
      </p:sp>
      <p:pic>
        <p:nvPicPr>
          <p:cNvPr id="23557" name="Picture 7" descr="myIMG_12"/>
          <p:cNvPicPr>
            <a:picLocks noChangeAspect="1" noChangeArrowheads="1" noCrop="1"/>
          </p:cNvPicPr>
          <p:nvPr/>
        </p:nvPicPr>
        <p:blipFill>
          <a:blip r:embed="rId3" cstate="print"/>
          <a:srcRect/>
          <a:stretch>
            <a:fillRect/>
          </a:stretch>
        </p:blipFill>
        <p:spPr bwMode="auto">
          <a:xfrm>
            <a:off x="5105400" y="1524000"/>
            <a:ext cx="1447800" cy="1447800"/>
          </a:xfrm>
          <a:prstGeom prst="rect">
            <a:avLst/>
          </a:prstGeom>
          <a:noFill/>
          <a:ln w="9525">
            <a:noFill/>
            <a:miter lim="800000"/>
            <a:headEnd/>
            <a:tailEnd/>
          </a:ln>
        </p:spPr>
      </p:pic>
      <p:pic>
        <p:nvPicPr>
          <p:cNvPr id="23558" name="Picture 6" descr="http://www.edeandravenscroft.co.uk/about-us/images/History_Of_Legal_3.jpg"/>
          <p:cNvPicPr>
            <a:picLocks noChangeAspect="1" noChangeArrowheads="1"/>
          </p:cNvPicPr>
          <p:nvPr/>
        </p:nvPicPr>
        <p:blipFill>
          <a:blip r:embed="rId4" cstate="print"/>
          <a:srcRect b="48000"/>
          <a:stretch>
            <a:fillRect/>
          </a:stretch>
        </p:blipFill>
        <p:spPr bwMode="auto">
          <a:xfrm>
            <a:off x="6705600" y="1447800"/>
            <a:ext cx="1981200" cy="14859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BF9E4174-A6D1-4830-B2F8-450508E6994C}" type="slidenum">
              <a:rPr lang="en-US" smtClean="0"/>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381000" y="914400"/>
            <a:ext cx="8382000" cy="5486400"/>
          </a:xfrm>
          <a:prstGeom prst="rect">
            <a:avLst/>
          </a:prstGeom>
          <a:noFill/>
          <a:ln w="9525">
            <a:noFill/>
            <a:miter lim="800000"/>
            <a:headEnd/>
            <a:tailEnd/>
          </a:ln>
        </p:spPr>
      </p:pic>
      <p:sp>
        <p:nvSpPr>
          <p:cNvPr id="5" name="TextBox 4"/>
          <p:cNvSpPr txBox="1"/>
          <p:nvPr/>
        </p:nvSpPr>
        <p:spPr>
          <a:xfrm>
            <a:off x="838200" y="1600201"/>
            <a:ext cx="7543800" cy="3805657"/>
          </a:xfrm>
          <a:prstGeom prst="rect">
            <a:avLst/>
          </a:prstGeom>
          <a:solidFill>
            <a:schemeClr val="accent3"/>
          </a:solidFill>
        </p:spPr>
        <p:txBody>
          <a:bodyPr wrap="square">
            <a:spAutoFit/>
          </a:bodyPr>
          <a:lstStyle/>
          <a:p>
            <a:pPr>
              <a:lnSpc>
                <a:spcPct val="95000"/>
              </a:lnSpc>
              <a:defRPr/>
            </a:pPr>
            <a:r>
              <a:rPr lang="en-US" sz="3200" b="1" dirty="0"/>
              <a:t>Last Time – We Spoke About:</a:t>
            </a:r>
          </a:p>
          <a:p>
            <a:pPr>
              <a:lnSpc>
                <a:spcPct val="95000"/>
              </a:lnSpc>
              <a:defRPr/>
            </a:pPr>
            <a:endParaRPr lang="en-US" sz="600" b="1" dirty="0"/>
          </a:p>
          <a:p>
            <a:pPr>
              <a:lnSpc>
                <a:spcPct val="95000"/>
              </a:lnSpc>
              <a:buFont typeface="Arial" pitchFamily="34" charset="0"/>
              <a:buChar char="•"/>
              <a:defRPr/>
            </a:pPr>
            <a:r>
              <a:rPr lang="en-US" sz="1600" b="1" dirty="0">
                <a:solidFill>
                  <a:srgbClr val="002060"/>
                </a:solidFill>
              </a:rPr>
              <a:t> Website: </a:t>
            </a:r>
            <a:r>
              <a:rPr lang="en-US" sz="1600" b="1" dirty="0">
                <a:solidFill>
                  <a:srgbClr val="C00000"/>
                </a:solidFill>
              </a:rPr>
              <a:t>www.bobfarley.us</a:t>
            </a:r>
            <a:r>
              <a:rPr lang="en-US" sz="1600" b="1" dirty="0">
                <a:solidFill>
                  <a:srgbClr val="002060"/>
                </a:solidFill>
              </a:rPr>
              <a:t> </a:t>
            </a:r>
            <a:endParaRPr lang="en-US" sz="1600" b="1" dirty="0">
              <a:solidFill>
                <a:srgbClr val="C00000"/>
              </a:solidFill>
            </a:endParaRPr>
          </a:p>
          <a:p>
            <a:pPr>
              <a:lnSpc>
                <a:spcPct val="95000"/>
              </a:lnSpc>
              <a:defRPr/>
            </a:pPr>
            <a:endParaRPr lang="en-US" sz="500" b="1" dirty="0">
              <a:solidFill>
                <a:srgbClr val="002060"/>
              </a:solidFill>
            </a:endParaRPr>
          </a:p>
          <a:p>
            <a:pPr>
              <a:lnSpc>
                <a:spcPct val="95000"/>
              </a:lnSpc>
              <a:buFont typeface="Arial" pitchFamily="34" charset="0"/>
              <a:buChar char="•"/>
              <a:defRPr/>
            </a:pPr>
            <a:r>
              <a:rPr lang="en-US" sz="1600" b="1" dirty="0">
                <a:solidFill>
                  <a:srgbClr val="002060"/>
                </a:solidFill>
              </a:rPr>
              <a:t> Your Biography: </a:t>
            </a:r>
            <a:r>
              <a:rPr lang="en-US" sz="1600" b="1" dirty="0">
                <a:solidFill>
                  <a:srgbClr val="C00000"/>
                </a:solidFill>
              </a:rPr>
              <a:t>If you haven’t already, please hand it in.</a:t>
            </a:r>
          </a:p>
          <a:p>
            <a:pPr>
              <a:lnSpc>
                <a:spcPct val="95000"/>
              </a:lnSpc>
              <a:defRPr/>
            </a:pPr>
            <a:endParaRPr lang="en-US" sz="500" b="1" dirty="0">
              <a:solidFill>
                <a:srgbClr val="002060"/>
              </a:solidFill>
            </a:endParaRPr>
          </a:p>
          <a:p>
            <a:pPr>
              <a:lnSpc>
                <a:spcPct val="95000"/>
              </a:lnSpc>
              <a:buFont typeface="Arial" pitchFamily="34" charset="0"/>
              <a:buChar char="•"/>
              <a:defRPr/>
            </a:pPr>
            <a:r>
              <a:rPr lang="en-US" sz="1600" b="1" dirty="0">
                <a:solidFill>
                  <a:srgbClr val="002060"/>
                </a:solidFill>
              </a:rPr>
              <a:t> Class Schedule: </a:t>
            </a:r>
          </a:p>
          <a:p>
            <a:pPr>
              <a:lnSpc>
                <a:spcPct val="95000"/>
              </a:lnSpc>
              <a:defRPr/>
            </a:pPr>
            <a:r>
              <a:rPr lang="en-US" sz="1600" b="1" i="1" dirty="0">
                <a:solidFill>
                  <a:srgbClr val="002060"/>
                </a:solidFill>
              </a:rPr>
              <a:t>   </a:t>
            </a:r>
            <a:r>
              <a:rPr lang="en-US" sz="1600" b="1" i="1" dirty="0">
                <a:solidFill>
                  <a:srgbClr val="C00000"/>
                </a:solidFill>
              </a:rPr>
              <a:t>http:/www.bobfarley.us/300lawclasses/315businesslaw/schedule.pdf</a:t>
            </a:r>
          </a:p>
          <a:p>
            <a:pPr>
              <a:lnSpc>
                <a:spcPct val="95000"/>
              </a:lnSpc>
              <a:buFont typeface="Arial" pitchFamily="34" charset="0"/>
              <a:buChar char="•"/>
              <a:defRPr/>
            </a:pPr>
            <a:endParaRPr lang="en-US" sz="500" b="1" i="1" dirty="0">
              <a:solidFill>
                <a:srgbClr val="C00000"/>
              </a:solidFill>
            </a:endParaRPr>
          </a:p>
          <a:p>
            <a:pPr>
              <a:lnSpc>
                <a:spcPct val="95000"/>
              </a:lnSpc>
              <a:buFont typeface="Arial" pitchFamily="34" charset="0"/>
              <a:buChar char="•"/>
              <a:defRPr/>
            </a:pPr>
            <a:r>
              <a:rPr lang="en-US" sz="1600" b="1" dirty="0">
                <a:solidFill>
                  <a:srgbClr val="002060"/>
                </a:solidFill>
              </a:rPr>
              <a:t> Class Syllabus:</a:t>
            </a:r>
          </a:p>
          <a:p>
            <a:pPr>
              <a:lnSpc>
                <a:spcPct val="95000"/>
              </a:lnSpc>
              <a:defRPr/>
            </a:pPr>
            <a:r>
              <a:rPr lang="en-US" sz="1600" b="1" dirty="0">
                <a:solidFill>
                  <a:srgbClr val="002060"/>
                </a:solidFill>
              </a:rPr>
              <a:t> </a:t>
            </a:r>
            <a:r>
              <a:rPr lang="en-US" sz="1600" b="1" i="1" dirty="0">
                <a:solidFill>
                  <a:srgbClr val="002060"/>
                </a:solidFill>
              </a:rPr>
              <a:t> </a:t>
            </a:r>
            <a:r>
              <a:rPr lang="en-US" sz="1600" b="1" i="1" dirty="0">
                <a:solidFill>
                  <a:srgbClr val="C00000"/>
                </a:solidFill>
              </a:rPr>
              <a:t>http:/www.bobfarley.us/300lawclasses/315businesslaw/syllabus.pdf</a:t>
            </a:r>
            <a:r>
              <a:rPr lang="en-US" sz="1600" b="1" dirty="0">
                <a:solidFill>
                  <a:srgbClr val="002060"/>
                </a:solidFill>
              </a:rPr>
              <a:t> </a:t>
            </a:r>
          </a:p>
          <a:p>
            <a:pPr>
              <a:lnSpc>
                <a:spcPct val="95000"/>
              </a:lnSpc>
              <a:buFont typeface="Arial" pitchFamily="34" charset="0"/>
              <a:buChar char="•"/>
              <a:defRPr/>
            </a:pPr>
            <a:endParaRPr lang="en-US" sz="500" b="1" dirty="0">
              <a:solidFill>
                <a:srgbClr val="002060"/>
              </a:solidFill>
            </a:endParaRPr>
          </a:p>
          <a:p>
            <a:pPr algn="just">
              <a:lnSpc>
                <a:spcPct val="95000"/>
              </a:lnSpc>
              <a:buFont typeface="Arial" pitchFamily="34" charset="0"/>
              <a:buChar char="•"/>
              <a:defRPr/>
            </a:pPr>
            <a:r>
              <a:rPr lang="en-US" sz="1600" b="1" dirty="0">
                <a:solidFill>
                  <a:srgbClr val="002060"/>
                </a:solidFill>
              </a:rPr>
              <a:t> Class Format and Grading Information: </a:t>
            </a:r>
          </a:p>
          <a:p>
            <a:pPr algn="just">
              <a:lnSpc>
                <a:spcPct val="95000"/>
              </a:lnSpc>
              <a:defRPr/>
            </a:pPr>
            <a:r>
              <a:rPr lang="en-US" sz="1600" b="1" i="1" dirty="0">
                <a:solidFill>
                  <a:srgbClr val="002060"/>
                </a:solidFill>
              </a:rPr>
              <a:t>  </a:t>
            </a:r>
            <a:r>
              <a:rPr lang="en-US" sz="1600" b="1" i="1" dirty="0">
                <a:solidFill>
                  <a:srgbClr val="C00000"/>
                </a:solidFill>
              </a:rPr>
              <a:t>http:/www.bobfarley.us/300lawclasses/315businesslaw/format.pdf</a:t>
            </a:r>
          </a:p>
          <a:p>
            <a:pPr algn="just">
              <a:lnSpc>
                <a:spcPct val="95000"/>
              </a:lnSpc>
              <a:defRPr/>
            </a:pPr>
            <a:endParaRPr lang="en-US" sz="500" b="1" dirty="0">
              <a:solidFill>
                <a:srgbClr val="002060"/>
              </a:solidFill>
            </a:endParaRPr>
          </a:p>
          <a:p>
            <a:pPr>
              <a:lnSpc>
                <a:spcPct val="95000"/>
              </a:lnSpc>
              <a:buFont typeface="Arial" pitchFamily="34" charset="0"/>
              <a:buChar char="•"/>
              <a:defRPr/>
            </a:pPr>
            <a:r>
              <a:rPr lang="en-US" sz="1600" b="1" dirty="0">
                <a:solidFill>
                  <a:srgbClr val="002060"/>
                </a:solidFill>
              </a:rPr>
              <a:t> Contact Us:</a:t>
            </a:r>
          </a:p>
          <a:p>
            <a:pPr marL="117475" algn="just">
              <a:lnSpc>
                <a:spcPct val="95000"/>
              </a:lnSpc>
              <a:buFont typeface="Wingdings" pitchFamily="2" charset="2"/>
              <a:buChar char="Ø"/>
              <a:defRPr/>
            </a:pPr>
            <a:r>
              <a:rPr lang="en-US" sz="1400" b="1" dirty="0">
                <a:solidFill>
                  <a:srgbClr val="C00000"/>
                </a:solidFill>
              </a:rPr>
              <a:t> Email – bobfarley@bobfarley.us</a:t>
            </a:r>
          </a:p>
          <a:p>
            <a:pPr marL="117475" algn="just">
              <a:lnSpc>
                <a:spcPct val="95000"/>
              </a:lnSpc>
              <a:buFont typeface="Wingdings" pitchFamily="2" charset="2"/>
              <a:buChar char="Ø"/>
              <a:defRPr/>
            </a:pPr>
            <a:r>
              <a:rPr lang="en-US" sz="1400" b="1" dirty="0">
                <a:solidFill>
                  <a:srgbClr val="C00000"/>
                </a:solidFill>
              </a:rPr>
              <a:t> Phone/Text – (518) 986-2037</a:t>
            </a:r>
          </a:p>
          <a:p>
            <a:pPr marL="117475" algn="just">
              <a:lnSpc>
                <a:spcPct val="95000"/>
              </a:lnSpc>
              <a:buFont typeface="Wingdings" pitchFamily="2" charset="2"/>
              <a:buChar char="Ø"/>
              <a:defRPr/>
            </a:pPr>
            <a:r>
              <a:rPr lang="en-US" sz="1400" b="1" dirty="0">
                <a:solidFill>
                  <a:srgbClr val="C00000"/>
                </a:solidFill>
              </a:rPr>
              <a:t> In Person – By Appointment</a:t>
            </a:r>
          </a:p>
          <a:p>
            <a:pPr marL="117475" algn="just">
              <a:lnSpc>
                <a:spcPct val="95000"/>
              </a:lnSpc>
              <a:buFont typeface="Wingdings" pitchFamily="2" charset="2"/>
              <a:buChar char="Ø"/>
              <a:defRPr/>
            </a:pPr>
            <a:endParaRPr lang="en-US" sz="500" b="1" dirty="0">
              <a:solidFill>
                <a:srgbClr val="002060"/>
              </a:solidFill>
            </a:endParaRP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2</a:t>
            </a:fld>
            <a:endParaRPr lang="en-US"/>
          </a:p>
        </p:txBody>
      </p:sp>
    </p:spTree>
    <p:extLst>
      <p:ext uri="{BB962C8B-B14F-4D97-AF65-F5344CB8AC3E}">
        <p14:creationId xmlns:p14="http://schemas.microsoft.com/office/powerpoint/2010/main" val="3756832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3"/>
          <p:cNvSpPr>
            <a:spLocks noChangeArrowheads="1"/>
          </p:cNvSpPr>
          <p:nvPr/>
        </p:nvSpPr>
        <p:spPr bwMode="auto">
          <a:xfrm>
            <a:off x="304800" y="1066800"/>
            <a:ext cx="8610600" cy="5638800"/>
          </a:xfrm>
          <a:prstGeom prst="rect">
            <a:avLst/>
          </a:prstGeom>
          <a:noFill/>
          <a:ln w="9525">
            <a:noFill/>
            <a:miter lim="800000"/>
            <a:headEnd/>
            <a:tailEnd/>
          </a:ln>
        </p:spPr>
        <p:txBody>
          <a:bodyPr/>
          <a:lstStyle/>
          <a:p>
            <a:pPr marL="342900" indent="-342900">
              <a:spcBef>
                <a:spcPct val="20000"/>
              </a:spcBef>
            </a:pPr>
            <a:r>
              <a:rPr lang="en-US" sz="3000" b="1" dirty="0">
                <a:solidFill>
                  <a:srgbClr val="002060"/>
                </a:solidFill>
              </a:rPr>
              <a:t>Part One : The History of Anglo American Law</a:t>
            </a:r>
          </a:p>
          <a:p>
            <a:pPr marL="342900" indent="-342900">
              <a:spcBef>
                <a:spcPct val="20000"/>
              </a:spcBef>
            </a:pPr>
            <a:endParaRPr lang="en-US" sz="1000" b="1" dirty="0">
              <a:solidFill>
                <a:srgbClr val="002060"/>
              </a:solidFill>
            </a:endParaRPr>
          </a:p>
          <a:p>
            <a:pPr marL="342900" indent="-342900">
              <a:spcBef>
                <a:spcPct val="20000"/>
              </a:spcBef>
              <a:buFont typeface="Arial" pitchFamily="34" charset="0"/>
              <a:buChar char="•"/>
            </a:pPr>
            <a:r>
              <a:rPr lang="en-US" sz="2400" dirty="0"/>
              <a:t>So where do we begin our history?</a:t>
            </a:r>
          </a:p>
          <a:p>
            <a:pPr marL="342900" indent="-342900">
              <a:spcBef>
                <a:spcPct val="20000"/>
              </a:spcBef>
              <a:buFont typeface="Arial" pitchFamily="34" charset="0"/>
              <a:buChar char="•"/>
            </a:pPr>
            <a:endParaRPr lang="en-US" sz="1000" dirty="0"/>
          </a:p>
          <a:p>
            <a:pPr marL="342900" indent="-342900">
              <a:spcBef>
                <a:spcPct val="20000"/>
              </a:spcBef>
              <a:buFont typeface="Arial" pitchFamily="34" charset="0"/>
              <a:buChar char="•"/>
            </a:pPr>
            <a:r>
              <a:rPr lang="en-US" sz="2400" dirty="0"/>
              <a:t>Simple, at the beginning.</a:t>
            </a:r>
          </a:p>
          <a:p>
            <a:pPr marL="342900" indent="-342900">
              <a:spcBef>
                <a:spcPct val="20000"/>
              </a:spcBef>
              <a:buFont typeface="Arial" pitchFamily="34" charset="0"/>
              <a:buChar char="•"/>
            </a:pPr>
            <a:endParaRPr lang="en-US" sz="1000" dirty="0"/>
          </a:p>
          <a:p>
            <a:pPr marL="342900" indent="-342900">
              <a:spcBef>
                <a:spcPct val="20000"/>
              </a:spcBef>
              <a:buFont typeface="Arial" pitchFamily="34" charset="0"/>
              <a:buChar char="•"/>
            </a:pPr>
            <a:r>
              <a:rPr lang="en-US" sz="2400" dirty="0"/>
              <a:t>But before we start, like any great adventure,</a:t>
            </a:r>
          </a:p>
          <a:p>
            <a:pPr marL="342900" indent="-342900">
              <a:spcBef>
                <a:spcPct val="20000"/>
              </a:spcBef>
            </a:pPr>
            <a:r>
              <a:rPr lang="en-US" sz="2400" dirty="0"/>
              <a:t>	we need a roadmap,</a:t>
            </a:r>
          </a:p>
          <a:p>
            <a:pPr marL="342900" indent="-342900">
              <a:spcBef>
                <a:spcPct val="20000"/>
              </a:spcBef>
            </a:pPr>
            <a:r>
              <a:rPr lang="en-US" sz="2400" dirty="0"/>
              <a:t>	to tell us where we are going.</a:t>
            </a:r>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3"/>
          <p:cNvSpPr>
            <a:spLocks noChangeArrowheads="1"/>
          </p:cNvSpPr>
          <p:nvPr/>
        </p:nvSpPr>
        <p:spPr bwMode="auto">
          <a:xfrm>
            <a:off x="304800" y="990600"/>
            <a:ext cx="8610600" cy="5715000"/>
          </a:xfrm>
          <a:prstGeom prst="rect">
            <a:avLst/>
          </a:prstGeom>
          <a:noFill/>
          <a:ln w="9525">
            <a:noFill/>
            <a:miter lim="800000"/>
            <a:headEnd/>
            <a:tailEnd/>
          </a:ln>
        </p:spPr>
        <p:txBody>
          <a:bodyPr/>
          <a:lstStyle/>
          <a:p>
            <a:pPr marL="342900" indent="-342900">
              <a:spcBef>
                <a:spcPct val="20000"/>
              </a:spcBef>
            </a:pPr>
            <a:r>
              <a:rPr lang="en-US" sz="3000" b="1" dirty="0">
                <a:solidFill>
                  <a:srgbClr val="002060"/>
                </a:solidFill>
              </a:rPr>
              <a:t>Roadmap to Legal History</a:t>
            </a:r>
          </a:p>
          <a:p>
            <a:pPr marL="342900" indent="-342900">
              <a:spcBef>
                <a:spcPct val="20000"/>
              </a:spcBef>
            </a:pPr>
            <a:endParaRPr lang="en-US" sz="1000" b="1" dirty="0">
              <a:solidFill>
                <a:srgbClr val="002060"/>
              </a:solidFill>
            </a:endParaRPr>
          </a:p>
        </p:txBody>
      </p:sp>
      <p:pic>
        <p:nvPicPr>
          <p:cNvPr id="5" name="Picture 4" descr="Rome (753 B.tiff"/>
          <p:cNvPicPr>
            <a:picLocks/>
          </p:cNvPicPr>
          <p:nvPr/>
        </p:nvPicPr>
        <p:blipFill>
          <a:blip r:embed="rId3" cstate="print"/>
          <a:srcRect l="3636" t="3529" r="20000" b="2353"/>
          <a:stretch>
            <a:fillRect/>
          </a:stretch>
        </p:blipFill>
        <p:spPr>
          <a:xfrm>
            <a:off x="762000" y="1600200"/>
            <a:ext cx="7239000" cy="5029200"/>
          </a:xfrm>
          <a:prstGeom prst="rect">
            <a:avLst/>
          </a:prstGeom>
        </p:spPr>
      </p:pic>
      <p:sp>
        <p:nvSpPr>
          <p:cNvPr id="6" name="Slide Number Placeholder 5"/>
          <p:cNvSpPr>
            <a:spLocks noGrp="1"/>
          </p:cNvSpPr>
          <p:nvPr>
            <p:ph type="sldNum" sz="quarter" idx="12"/>
          </p:nvPr>
        </p:nvSpPr>
        <p:spPr/>
        <p:txBody>
          <a:bodyPr/>
          <a:lstStyle/>
          <a:p>
            <a:pPr>
              <a:defRPr/>
            </a:pPr>
            <a:fld id="{3C6A84E0-34A3-4E62-BC1D-5C5394D5BC60}" type="slidenum">
              <a:rPr lang="en-US" smtClean="0"/>
              <a:pPr>
                <a:defRPr/>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8"/>
          <p:cNvSpPr txBox="1">
            <a:spLocks noChangeArrowheads="1"/>
          </p:cNvSpPr>
          <p:nvPr/>
        </p:nvSpPr>
        <p:spPr bwMode="auto">
          <a:xfrm>
            <a:off x="457200" y="990600"/>
            <a:ext cx="8305800" cy="5632311"/>
          </a:xfrm>
          <a:prstGeom prst="rect">
            <a:avLst/>
          </a:prstGeom>
          <a:noFill/>
          <a:ln w="9525">
            <a:noFill/>
            <a:miter lim="800000"/>
            <a:headEnd/>
            <a:tailEnd/>
          </a:ln>
        </p:spPr>
        <p:txBody>
          <a:bodyPr wrap="square">
            <a:spAutoFit/>
          </a:bodyPr>
          <a:lstStyle/>
          <a:p>
            <a:r>
              <a:rPr lang="en-US" sz="3600" b="1" i="1" dirty="0">
                <a:solidFill>
                  <a:srgbClr val="002060"/>
                </a:solidFill>
              </a:rPr>
              <a:t>So Where Do We Start?</a:t>
            </a:r>
          </a:p>
          <a:p>
            <a:endParaRPr lang="en-US" sz="400" dirty="0"/>
          </a:p>
          <a:p>
            <a:r>
              <a:rPr lang="en-US" sz="2400" dirty="0"/>
              <a:t>Where do we begin our adventure?</a:t>
            </a:r>
          </a:p>
          <a:p>
            <a:endParaRPr lang="en-US" sz="1500" dirty="0"/>
          </a:p>
          <a:p>
            <a:r>
              <a:rPr lang="en-US" sz="2400" dirty="0"/>
              <a:t>Where did the </a:t>
            </a:r>
            <a:r>
              <a:rPr lang="en-US" sz="2400" b="1" dirty="0"/>
              <a:t>Law</a:t>
            </a:r>
            <a:r>
              <a:rPr lang="en-US" sz="2400" dirty="0"/>
              <a:t> first begin, first start, first evolve?</a:t>
            </a:r>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p>
          <a:p>
            <a:r>
              <a:rPr lang="en-US" sz="2800" dirty="0"/>
              <a:t>Like the saying states:  </a:t>
            </a:r>
            <a:r>
              <a:rPr lang="en-US" sz="2800" b="1" dirty="0">
                <a:solidFill>
                  <a:srgbClr val="C00000"/>
                </a:solidFill>
              </a:rPr>
              <a:t>All Roads Lead to Rome</a:t>
            </a:r>
          </a:p>
        </p:txBody>
      </p:sp>
      <p:pic>
        <p:nvPicPr>
          <p:cNvPr id="24580" name="Picture 4" descr="Map of Roman Roads in Italy"/>
          <p:cNvPicPr>
            <a:picLocks noChangeAspect="1" noChangeArrowheads="1"/>
          </p:cNvPicPr>
          <p:nvPr/>
        </p:nvPicPr>
        <p:blipFill>
          <a:blip r:embed="rId2" cstate="print"/>
          <a:srcRect/>
          <a:stretch>
            <a:fillRect/>
          </a:stretch>
        </p:blipFill>
        <p:spPr bwMode="auto">
          <a:xfrm>
            <a:off x="3048000" y="2667000"/>
            <a:ext cx="2803525" cy="325437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ChangeArrowheads="1"/>
          </p:cNvSpPr>
          <p:nvPr/>
        </p:nvSpPr>
        <p:spPr bwMode="auto">
          <a:xfrm>
            <a:off x="381000" y="5105400"/>
            <a:ext cx="8458200" cy="1366838"/>
          </a:xfrm>
          <a:prstGeom prst="rect">
            <a:avLst/>
          </a:prstGeom>
          <a:noFill/>
          <a:ln w="9525">
            <a:noFill/>
            <a:miter lim="800000"/>
            <a:headEnd/>
            <a:tailEnd/>
          </a:ln>
        </p:spPr>
        <p:txBody>
          <a:bodyPr wrap="square">
            <a:spAutoFit/>
          </a:bodyPr>
          <a:lstStyle/>
          <a:p>
            <a:pPr>
              <a:spcBef>
                <a:spcPct val="20000"/>
              </a:spcBef>
            </a:pPr>
            <a:r>
              <a:rPr lang="en-US" dirty="0"/>
              <a:t>Roman Citizens were very well versed in the </a:t>
            </a:r>
            <a:r>
              <a:rPr lang="en-US" b="1" i="1" dirty="0"/>
              <a:t>law.  </a:t>
            </a:r>
          </a:p>
          <a:p>
            <a:pPr>
              <a:spcBef>
                <a:spcPct val="20000"/>
              </a:spcBef>
            </a:pPr>
            <a:r>
              <a:rPr lang="en-US" dirty="0"/>
              <a:t>They took it seriously and believed in its value and purpose.  </a:t>
            </a:r>
          </a:p>
          <a:p>
            <a:pPr>
              <a:spcBef>
                <a:spcPct val="20000"/>
              </a:spcBef>
            </a:pPr>
            <a:r>
              <a:rPr lang="en-US" b="1" i="1" dirty="0"/>
              <a:t>Like so many other Roman institutions it was developed as a tool.</a:t>
            </a:r>
            <a:r>
              <a:rPr lang="en-US" dirty="0"/>
              <a:t>  </a:t>
            </a:r>
          </a:p>
          <a:p>
            <a:pPr>
              <a:spcBef>
                <a:spcPct val="20000"/>
              </a:spcBef>
            </a:pPr>
            <a:r>
              <a:rPr lang="en-US" dirty="0"/>
              <a:t>A tool to </a:t>
            </a:r>
            <a:r>
              <a:rPr lang="en-US" b="1" i="1" dirty="0"/>
              <a:t>order their civilization </a:t>
            </a:r>
            <a:r>
              <a:rPr lang="en-US" dirty="0"/>
              <a:t>and conquests.</a:t>
            </a:r>
          </a:p>
        </p:txBody>
      </p:sp>
      <p:graphicFrame>
        <p:nvGraphicFramePr>
          <p:cNvPr id="25602" name="Object 7"/>
          <p:cNvGraphicFramePr>
            <a:graphicFrameLocks noChangeAspect="1"/>
          </p:cNvGraphicFramePr>
          <p:nvPr/>
        </p:nvGraphicFramePr>
        <p:xfrm>
          <a:off x="4665518" y="1524000"/>
          <a:ext cx="4021282" cy="3276600"/>
        </p:xfrm>
        <a:graphic>
          <a:graphicData uri="http://schemas.openxmlformats.org/presentationml/2006/ole">
            <mc:AlternateContent xmlns:mc="http://schemas.openxmlformats.org/markup-compatibility/2006">
              <mc:Choice xmlns:v="urn:schemas-microsoft-com:vml" Requires="v">
                <p:oleObj name="PhotoStyler Image" r:id="rId3" imgW="3809524" imgH="2666667" progId="">
                  <p:embed/>
                </p:oleObj>
              </mc:Choice>
              <mc:Fallback>
                <p:oleObj name="PhotoStyler Image" r:id="rId3" imgW="3809524" imgH="2666667" progId="">
                  <p:embed/>
                  <p:pic>
                    <p:nvPicPr>
                      <p:cNvPr id="25602"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5518" y="1524000"/>
                        <a:ext cx="4021282"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05" name="Text Box 8"/>
          <p:cNvSpPr txBox="1">
            <a:spLocks noChangeArrowheads="1"/>
          </p:cNvSpPr>
          <p:nvPr/>
        </p:nvSpPr>
        <p:spPr bwMode="auto">
          <a:xfrm>
            <a:off x="381000" y="1066800"/>
            <a:ext cx="4267200" cy="4031873"/>
          </a:xfrm>
          <a:prstGeom prst="rect">
            <a:avLst/>
          </a:prstGeom>
          <a:noFill/>
          <a:ln w="9525">
            <a:noFill/>
            <a:miter lim="800000"/>
            <a:headEnd/>
            <a:tailEnd/>
          </a:ln>
        </p:spPr>
        <p:txBody>
          <a:bodyPr wrap="square">
            <a:spAutoFit/>
          </a:bodyPr>
          <a:lstStyle/>
          <a:p>
            <a:r>
              <a:rPr lang="en-US" sz="3600" b="1" i="1" dirty="0"/>
              <a:t>Rome</a:t>
            </a:r>
          </a:p>
          <a:p>
            <a:endParaRPr lang="en-US" sz="400" dirty="0"/>
          </a:p>
          <a:p>
            <a:r>
              <a:rPr lang="en-US" dirty="0"/>
              <a:t>The concept of a body of law</a:t>
            </a:r>
          </a:p>
          <a:p>
            <a:r>
              <a:rPr lang="en-US" b="1" i="1" dirty="0"/>
              <a:t>(Rules by which civilization is ordered)  </a:t>
            </a:r>
            <a:r>
              <a:rPr lang="en-US" dirty="0"/>
              <a:t>first emerged in </a:t>
            </a:r>
            <a:r>
              <a:rPr lang="en-US" b="1" i="1" dirty="0"/>
              <a:t>Rome</a:t>
            </a:r>
            <a:r>
              <a:rPr lang="en-US" dirty="0"/>
              <a:t>.  </a:t>
            </a:r>
          </a:p>
          <a:p>
            <a:endParaRPr lang="en-US" sz="600" dirty="0"/>
          </a:p>
          <a:p>
            <a:r>
              <a:rPr lang="en-US" dirty="0"/>
              <a:t>For </a:t>
            </a:r>
            <a:r>
              <a:rPr lang="en-US" b="1" i="1" dirty="0"/>
              <a:t>Rome</a:t>
            </a:r>
            <a:r>
              <a:rPr lang="en-US" dirty="0"/>
              <a:t> was the first real society         to </a:t>
            </a:r>
            <a:r>
              <a:rPr lang="en-US" b="1" i="1" dirty="0"/>
              <a:t>embrace the idea of continuity.</a:t>
            </a:r>
          </a:p>
          <a:p>
            <a:endParaRPr lang="en-US" sz="600" b="1" i="1" dirty="0"/>
          </a:p>
          <a:p>
            <a:r>
              <a:rPr lang="en-US" dirty="0"/>
              <a:t>They were the first civilization to openly           recognize that the culture of </a:t>
            </a:r>
            <a:r>
              <a:rPr lang="en-US" b="1" i="1" dirty="0"/>
              <a:t>Rome</a:t>
            </a:r>
            <a:r>
              <a:rPr lang="en-US" dirty="0"/>
              <a:t> Itself was </a:t>
            </a:r>
            <a:r>
              <a:rPr lang="en-US" b="1" i="1" dirty="0"/>
              <a:t>greater and</a:t>
            </a:r>
            <a:r>
              <a:rPr lang="en-US" dirty="0"/>
              <a:t> </a:t>
            </a:r>
            <a:r>
              <a:rPr lang="en-US" b="1" i="1" dirty="0"/>
              <a:t>more eternal than any one king or emperor.</a:t>
            </a:r>
            <a:r>
              <a:rPr lang="en-US" dirty="0"/>
              <a:t>  </a:t>
            </a:r>
          </a:p>
          <a:p>
            <a:endParaRPr lang="en-US" sz="600" dirty="0"/>
          </a:p>
          <a:p>
            <a:r>
              <a:rPr lang="en-US" b="1" dirty="0"/>
              <a:t>Law became an extension of this view.</a:t>
            </a:r>
          </a:p>
        </p:txBody>
      </p:sp>
      <p:sp>
        <p:nvSpPr>
          <p:cNvPr id="5" name="Slide Number Placeholder 4"/>
          <p:cNvSpPr>
            <a:spLocks noGrp="1"/>
          </p:cNvSpPr>
          <p:nvPr>
            <p:ph type="sldNum" sz="quarter" idx="12"/>
          </p:nvPr>
        </p:nvSpPr>
        <p:spPr/>
        <p:txBody>
          <a:bodyPr/>
          <a:lstStyle/>
          <a:p>
            <a:pPr>
              <a:defRPr/>
            </a:pPr>
            <a:fld id="{BF9E4174-A6D1-4830-B2F8-450508E6994C}" type="slidenum">
              <a:rPr lang="en-US" smtClean="0"/>
              <a:pPr>
                <a:defRPr/>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6628" name="Rectangle 7"/>
          <p:cNvSpPr>
            <a:spLocks noChangeArrowheads="1"/>
          </p:cNvSpPr>
          <p:nvPr/>
        </p:nvSpPr>
        <p:spPr bwMode="auto">
          <a:xfrm>
            <a:off x="304800" y="1066800"/>
            <a:ext cx="8610600" cy="5791200"/>
          </a:xfrm>
          <a:prstGeom prst="rect">
            <a:avLst/>
          </a:prstGeom>
          <a:noFill/>
          <a:ln w="9525">
            <a:noFill/>
            <a:miter lim="800000"/>
            <a:headEnd/>
            <a:tailEnd/>
          </a:ln>
        </p:spPr>
        <p:txBody>
          <a:bodyPr/>
          <a:lstStyle/>
          <a:p>
            <a:pPr marL="342900" indent="-342900">
              <a:lnSpc>
                <a:spcPct val="70000"/>
              </a:lnSpc>
              <a:spcBef>
                <a:spcPct val="20000"/>
              </a:spcBef>
            </a:pPr>
            <a:r>
              <a:rPr lang="en-US" sz="3200" b="1" i="1" dirty="0">
                <a:solidFill>
                  <a:srgbClr val="002060"/>
                </a:solidFill>
              </a:rPr>
              <a:t>Rome Continued:</a:t>
            </a:r>
          </a:p>
          <a:p>
            <a:pPr marL="342900" indent="-342900">
              <a:lnSpc>
                <a:spcPct val="70000"/>
              </a:lnSpc>
              <a:spcBef>
                <a:spcPct val="20000"/>
              </a:spcBef>
              <a:buFontTx/>
              <a:buChar char="•"/>
            </a:pPr>
            <a:endParaRPr lang="en-US" sz="1000" b="1" i="1" dirty="0">
              <a:latin typeface="Arial Narrow" pitchFamily="34" charset="0"/>
            </a:endParaRPr>
          </a:p>
          <a:p>
            <a:pPr marL="342900" indent="-342900">
              <a:lnSpc>
                <a:spcPct val="70000"/>
              </a:lnSpc>
              <a:spcBef>
                <a:spcPct val="20000"/>
              </a:spcBef>
              <a:buFontTx/>
              <a:buChar char="•"/>
            </a:pPr>
            <a:r>
              <a:rPr lang="en-US" sz="2400" b="1" i="1" dirty="0">
                <a:latin typeface="Arial Narrow" pitchFamily="34" charset="0"/>
              </a:rPr>
              <a:t>Rome</a:t>
            </a:r>
            <a:r>
              <a:rPr lang="en-US" sz="2400" b="1" dirty="0">
                <a:latin typeface="Arial Narrow" pitchFamily="34" charset="0"/>
              </a:rPr>
              <a:t> was an empire </a:t>
            </a:r>
          </a:p>
          <a:p>
            <a:pPr marL="342900" indent="-342900">
              <a:lnSpc>
                <a:spcPct val="70000"/>
              </a:lnSpc>
              <a:spcBef>
                <a:spcPct val="20000"/>
              </a:spcBef>
            </a:pPr>
            <a:r>
              <a:rPr lang="en-US" sz="2400" b="1" dirty="0">
                <a:latin typeface="Arial Narrow" pitchFamily="34" charset="0"/>
              </a:rPr>
              <a:t>	based upon trade and its military.  </a:t>
            </a:r>
          </a:p>
          <a:p>
            <a:pPr marL="342900" indent="-342900">
              <a:lnSpc>
                <a:spcPct val="70000"/>
              </a:lnSpc>
              <a:spcBef>
                <a:spcPct val="20000"/>
              </a:spcBef>
            </a:pPr>
            <a:endParaRPr lang="en-US" sz="600" b="1" dirty="0">
              <a:latin typeface="Arial Narrow" pitchFamily="34" charset="0"/>
            </a:endParaRPr>
          </a:p>
          <a:p>
            <a:pPr marL="342900" indent="-342900">
              <a:lnSpc>
                <a:spcPct val="70000"/>
              </a:lnSpc>
              <a:spcBef>
                <a:spcPct val="20000"/>
              </a:spcBef>
            </a:pPr>
            <a:endParaRPr lang="en-US" sz="600" b="1" dirty="0">
              <a:latin typeface="Arial Narrow" pitchFamily="34" charset="0"/>
            </a:endParaRPr>
          </a:p>
          <a:p>
            <a:pPr marL="342900" indent="-342900">
              <a:lnSpc>
                <a:spcPct val="70000"/>
              </a:lnSpc>
              <a:spcBef>
                <a:spcPct val="20000"/>
              </a:spcBef>
              <a:buFontTx/>
              <a:buChar char="•"/>
            </a:pPr>
            <a:r>
              <a:rPr lang="en-US" sz="2400" b="1" dirty="0">
                <a:latin typeface="Arial Narrow" pitchFamily="34" charset="0"/>
              </a:rPr>
              <a:t>The law helped both these institutions </a:t>
            </a:r>
          </a:p>
          <a:p>
            <a:pPr marL="342900" indent="-342900">
              <a:lnSpc>
                <a:spcPct val="70000"/>
              </a:lnSpc>
              <a:spcBef>
                <a:spcPct val="20000"/>
              </a:spcBef>
            </a:pPr>
            <a:r>
              <a:rPr lang="en-US" sz="2400" b="1" i="1" dirty="0">
                <a:latin typeface="Arial Narrow" pitchFamily="34" charset="0"/>
              </a:rPr>
              <a:t>	promote civilization</a:t>
            </a:r>
            <a:r>
              <a:rPr lang="en-US" sz="2400" b="1" dirty="0">
                <a:latin typeface="Arial Narrow" pitchFamily="34" charset="0"/>
              </a:rPr>
              <a:t> </a:t>
            </a:r>
          </a:p>
          <a:p>
            <a:pPr marL="342900" indent="-342900">
              <a:lnSpc>
                <a:spcPct val="70000"/>
              </a:lnSpc>
              <a:spcBef>
                <a:spcPct val="20000"/>
              </a:spcBef>
            </a:pPr>
            <a:r>
              <a:rPr lang="en-US" sz="2400" b="1" dirty="0">
                <a:latin typeface="Arial Narrow" pitchFamily="34" charset="0"/>
              </a:rPr>
              <a:t>	across the then known world by: </a:t>
            </a:r>
          </a:p>
          <a:p>
            <a:pPr marL="342900" indent="-342900">
              <a:lnSpc>
                <a:spcPct val="70000"/>
              </a:lnSpc>
              <a:spcBef>
                <a:spcPct val="20000"/>
              </a:spcBef>
            </a:pPr>
            <a:endParaRPr lang="en-US" sz="600" b="1" dirty="0">
              <a:latin typeface="Arial Narrow" pitchFamily="34" charset="0"/>
            </a:endParaRPr>
          </a:p>
          <a:p>
            <a:pPr marL="342900" indent="-342900">
              <a:lnSpc>
                <a:spcPct val="70000"/>
              </a:lnSpc>
              <a:spcBef>
                <a:spcPct val="20000"/>
              </a:spcBef>
              <a:buFont typeface="Wingdings" pitchFamily="2" charset="2"/>
              <a:buChar char="Ø"/>
            </a:pPr>
            <a:r>
              <a:rPr lang="en-US" sz="2400" b="1" i="1" dirty="0">
                <a:solidFill>
                  <a:srgbClr val="0070C0"/>
                </a:solidFill>
                <a:latin typeface="Arial Narrow" pitchFamily="34" charset="0"/>
              </a:rPr>
              <a:t>instilling both consumer and </a:t>
            </a:r>
          </a:p>
          <a:p>
            <a:pPr marL="342900" indent="-342900">
              <a:lnSpc>
                <a:spcPct val="70000"/>
              </a:lnSpc>
              <a:spcBef>
                <a:spcPct val="20000"/>
              </a:spcBef>
            </a:pPr>
            <a:r>
              <a:rPr lang="en-US" sz="2400" b="1" i="1" dirty="0">
                <a:solidFill>
                  <a:srgbClr val="0070C0"/>
                </a:solidFill>
                <a:latin typeface="Arial Narrow" pitchFamily="34" charset="0"/>
              </a:rPr>
              <a:t>      merchant confidence</a:t>
            </a:r>
            <a:r>
              <a:rPr lang="en-US" sz="2400" b="1" dirty="0">
                <a:solidFill>
                  <a:srgbClr val="0070C0"/>
                </a:solidFill>
                <a:latin typeface="Arial Narrow" pitchFamily="34" charset="0"/>
              </a:rPr>
              <a:t> , and</a:t>
            </a:r>
            <a:endParaRPr lang="en-US" sz="300" b="1" dirty="0">
              <a:solidFill>
                <a:srgbClr val="0070C0"/>
              </a:solidFill>
              <a:latin typeface="Arial Narrow" pitchFamily="34" charset="0"/>
            </a:endParaRPr>
          </a:p>
          <a:p>
            <a:pPr marL="342900" indent="-342900">
              <a:lnSpc>
                <a:spcPct val="70000"/>
              </a:lnSpc>
              <a:spcBef>
                <a:spcPct val="20000"/>
              </a:spcBef>
              <a:buFont typeface="Wingdings" pitchFamily="2" charset="2"/>
              <a:buChar char="Ø"/>
            </a:pPr>
            <a:endParaRPr lang="en-US" sz="300" b="1" i="1" dirty="0">
              <a:solidFill>
                <a:srgbClr val="0070C0"/>
              </a:solidFill>
              <a:latin typeface="Arial Narrow" pitchFamily="34" charset="0"/>
            </a:endParaRPr>
          </a:p>
          <a:p>
            <a:pPr marL="342900" indent="-342900">
              <a:lnSpc>
                <a:spcPct val="70000"/>
              </a:lnSpc>
              <a:spcBef>
                <a:spcPct val="20000"/>
              </a:spcBef>
              <a:buFont typeface="Wingdings" pitchFamily="2" charset="2"/>
              <a:buChar char="Ø"/>
            </a:pPr>
            <a:endParaRPr lang="en-US" sz="300" b="1" i="1" dirty="0">
              <a:solidFill>
                <a:srgbClr val="0070C0"/>
              </a:solidFill>
              <a:latin typeface="Arial Narrow" pitchFamily="34" charset="0"/>
            </a:endParaRPr>
          </a:p>
          <a:p>
            <a:pPr marL="342900" indent="-342900">
              <a:lnSpc>
                <a:spcPct val="70000"/>
              </a:lnSpc>
              <a:spcBef>
                <a:spcPct val="20000"/>
              </a:spcBef>
              <a:buFont typeface="Wingdings" pitchFamily="2" charset="2"/>
              <a:buChar char="Ø"/>
            </a:pPr>
            <a:r>
              <a:rPr lang="en-US" sz="2400" b="1" i="1" dirty="0">
                <a:solidFill>
                  <a:srgbClr val="0070C0"/>
                </a:solidFill>
                <a:latin typeface="Arial Narrow" pitchFamily="34" charset="0"/>
              </a:rPr>
              <a:t>providing</a:t>
            </a:r>
            <a:r>
              <a:rPr lang="en-US" sz="2400" b="1" dirty="0">
                <a:solidFill>
                  <a:srgbClr val="0070C0"/>
                </a:solidFill>
                <a:latin typeface="Arial Narrow" pitchFamily="34" charset="0"/>
              </a:rPr>
              <a:t> a </a:t>
            </a:r>
            <a:r>
              <a:rPr lang="en-US" sz="2400" b="1" i="1" dirty="0">
                <a:solidFill>
                  <a:srgbClr val="0070C0"/>
                </a:solidFill>
                <a:latin typeface="Arial Narrow" pitchFamily="34" charset="0"/>
              </a:rPr>
              <a:t>consistent template </a:t>
            </a:r>
          </a:p>
          <a:p>
            <a:pPr marL="342900" indent="-342900">
              <a:lnSpc>
                <a:spcPct val="70000"/>
              </a:lnSpc>
              <a:spcBef>
                <a:spcPct val="20000"/>
              </a:spcBef>
            </a:pPr>
            <a:r>
              <a:rPr lang="en-US" sz="2400" b="1" i="1" dirty="0">
                <a:solidFill>
                  <a:srgbClr val="0070C0"/>
                </a:solidFill>
                <a:latin typeface="Arial Narrow" pitchFamily="34" charset="0"/>
              </a:rPr>
              <a:t>	for the governance and operation </a:t>
            </a:r>
          </a:p>
          <a:p>
            <a:pPr marL="342900" indent="-342900">
              <a:lnSpc>
                <a:spcPct val="70000"/>
              </a:lnSpc>
              <a:spcBef>
                <a:spcPct val="20000"/>
              </a:spcBef>
            </a:pPr>
            <a:r>
              <a:rPr lang="en-US" sz="2400" b="1" i="1" dirty="0">
                <a:solidFill>
                  <a:srgbClr val="0070C0"/>
                </a:solidFill>
                <a:latin typeface="Arial Narrow" pitchFamily="34" charset="0"/>
              </a:rPr>
              <a:t>	of conquered lands and peoples.  </a:t>
            </a:r>
          </a:p>
          <a:p>
            <a:pPr marL="342900" indent="-342900">
              <a:lnSpc>
                <a:spcPct val="70000"/>
              </a:lnSpc>
              <a:spcBef>
                <a:spcPct val="20000"/>
              </a:spcBef>
              <a:buFontTx/>
              <a:buChar char="•"/>
            </a:pPr>
            <a:endParaRPr lang="en-US" sz="600" b="1" dirty="0">
              <a:latin typeface="Arial Narrow" pitchFamily="34" charset="0"/>
            </a:endParaRPr>
          </a:p>
          <a:p>
            <a:pPr marL="342900" indent="-342900">
              <a:lnSpc>
                <a:spcPct val="70000"/>
              </a:lnSpc>
              <a:spcBef>
                <a:spcPct val="20000"/>
              </a:spcBef>
              <a:buFontTx/>
              <a:buChar char="•"/>
            </a:pPr>
            <a:endParaRPr lang="en-US" sz="600" b="1" dirty="0">
              <a:latin typeface="Arial Narrow" pitchFamily="34" charset="0"/>
            </a:endParaRPr>
          </a:p>
          <a:p>
            <a:pPr marL="342900" indent="-342900">
              <a:lnSpc>
                <a:spcPct val="70000"/>
              </a:lnSpc>
              <a:spcBef>
                <a:spcPct val="20000"/>
              </a:spcBef>
              <a:buFontTx/>
              <a:buChar char="•"/>
            </a:pPr>
            <a:r>
              <a:rPr lang="en-US" sz="2400" b="1" dirty="0">
                <a:latin typeface="Arial Narrow" pitchFamily="34" charset="0"/>
              </a:rPr>
              <a:t>The </a:t>
            </a:r>
            <a:r>
              <a:rPr lang="en-US" sz="2400" b="1" i="1" dirty="0">
                <a:latin typeface="Arial Narrow" pitchFamily="34" charset="0"/>
              </a:rPr>
              <a:t>Law of Rome</a:t>
            </a:r>
            <a:r>
              <a:rPr lang="en-US" sz="2400" b="1" dirty="0">
                <a:latin typeface="Arial Narrow" pitchFamily="34" charset="0"/>
              </a:rPr>
              <a:t>, </a:t>
            </a:r>
          </a:p>
          <a:p>
            <a:pPr marL="342900" indent="-342900">
              <a:lnSpc>
                <a:spcPct val="70000"/>
              </a:lnSpc>
              <a:spcBef>
                <a:spcPct val="20000"/>
              </a:spcBef>
            </a:pPr>
            <a:r>
              <a:rPr lang="en-US" sz="2400" b="1" dirty="0">
                <a:latin typeface="Arial Narrow" pitchFamily="34" charset="0"/>
              </a:rPr>
              <a:t>	often referred to as the</a:t>
            </a:r>
            <a:r>
              <a:rPr lang="en-US" sz="2400" b="1" i="1" dirty="0">
                <a:latin typeface="Arial Narrow" pitchFamily="34" charset="0"/>
              </a:rPr>
              <a:t> Code</a:t>
            </a:r>
            <a:r>
              <a:rPr lang="en-US" sz="2400" b="1" dirty="0">
                <a:latin typeface="Arial Narrow" pitchFamily="34" charset="0"/>
              </a:rPr>
              <a:t> due to its written history, </a:t>
            </a:r>
          </a:p>
          <a:p>
            <a:pPr marL="342900" indent="-342900">
              <a:lnSpc>
                <a:spcPct val="70000"/>
              </a:lnSpc>
              <a:spcBef>
                <a:spcPct val="20000"/>
              </a:spcBef>
            </a:pPr>
            <a:r>
              <a:rPr lang="en-US" sz="2400" b="1" dirty="0">
                <a:latin typeface="Arial Narrow" pitchFamily="34" charset="0"/>
              </a:rPr>
              <a:t>	helped to make the Roman Empire the Greatest of its Time.</a:t>
            </a:r>
          </a:p>
        </p:txBody>
      </p:sp>
      <p:pic>
        <p:nvPicPr>
          <p:cNvPr id="26629" name="Picture 5" descr="http://ecs.lewisham.gov.uk/youthspace/ca/roman%20home%20page/image8_4s.jpg"/>
          <p:cNvPicPr>
            <a:picLocks noChangeAspect="1" noChangeArrowheads="1"/>
          </p:cNvPicPr>
          <p:nvPr/>
        </p:nvPicPr>
        <p:blipFill>
          <a:blip r:embed="rId3" cstate="print"/>
          <a:srcRect/>
          <a:stretch>
            <a:fillRect/>
          </a:stretch>
        </p:blipFill>
        <p:spPr bwMode="auto">
          <a:xfrm>
            <a:off x="5638800" y="1295400"/>
            <a:ext cx="2939845" cy="1981200"/>
          </a:xfrm>
          <a:prstGeom prst="rect">
            <a:avLst/>
          </a:prstGeom>
          <a:noFill/>
          <a:ln w="9525">
            <a:noFill/>
            <a:miter lim="800000"/>
            <a:headEnd/>
            <a:tailEnd/>
          </a:ln>
        </p:spPr>
      </p:pic>
      <p:pic>
        <p:nvPicPr>
          <p:cNvPr id="26630" name="Picture 7" descr="http://a5.vox.com/6a00c2251cb0cff21900e398a531150001-320pi"/>
          <p:cNvPicPr>
            <a:picLocks noChangeAspect="1" noChangeArrowheads="1"/>
          </p:cNvPicPr>
          <p:nvPr/>
        </p:nvPicPr>
        <p:blipFill>
          <a:blip r:embed="rId4" cstate="print"/>
          <a:srcRect/>
          <a:stretch>
            <a:fillRect/>
          </a:stretch>
        </p:blipFill>
        <p:spPr bwMode="auto">
          <a:xfrm>
            <a:off x="5486400" y="3352800"/>
            <a:ext cx="3127111" cy="1890713"/>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BF9E4174-A6D1-4830-B2F8-450508E6994C}" type="slidenum">
              <a:rPr lang="en-US" smtClean="0"/>
              <a:pPr>
                <a:defRPr/>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5"/>
          <p:cNvSpPr>
            <a:spLocks noChangeArrowheads="1"/>
          </p:cNvSpPr>
          <p:nvPr/>
        </p:nvSpPr>
        <p:spPr bwMode="auto">
          <a:xfrm>
            <a:off x="457200" y="1066800"/>
            <a:ext cx="8382000" cy="5715000"/>
          </a:xfrm>
          <a:prstGeom prst="rect">
            <a:avLst/>
          </a:prstGeom>
          <a:noFill/>
          <a:ln w="9525">
            <a:noFill/>
            <a:miter lim="800000"/>
            <a:headEnd/>
            <a:tailEnd/>
          </a:ln>
        </p:spPr>
        <p:txBody>
          <a:bodyPr/>
          <a:lstStyle/>
          <a:p>
            <a:pPr marL="609600" indent="-609600">
              <a:spcBef>
                <a:spcPct val="20000"/>
              </a:spcBef>
            </a:pPr>
            <a:r>
              <a:rPr lang="en-US" sz="2600" b="1" dirty="0">
                <a:solidFill>
                  <a:srgbClr val="002060"/>
                </a:solidFill>
                <a:latin typeface="+mn-lt"/>
              </a:rPr>
              <a:t>Just what were these </a:t>
            </a:r>
            <a:r>
              <a:rPr lang="en-US" sz="2600" b="1" i="1" dirty="0">
                <a:solidFill>
                  <a:srgbClr val="002060"/>
                </a:solidFill>
                <a:latin typeface="+mn-lt"/>
              </a:rPr>
              <a:t>Roman</a:t>
            </a:r>
            <a:r>
              <a:rPr lang="en-US" sz="2600" b="1" dirty="0">
                <a:solidFill>
                  <a:srgbClr val="002060"/>
                </a:solidFill>
                <a:latin typeface="+mn-lt"/>
              </a:rPr>
              <a:t>  Legal Institutions?</a:t>
            </a:r>
          </a:p>
          <a:p>
            <a:pPr marL="609600" indent="-609600">
              <a:spcBef>
                <a:spcPct val="20000"/>
              </a:spcBef>
            </a:pPr>
            <a:r>
              <a:rPr lang="en-US" sz="3200" b="1" dirty="0">
                <a:solidFill>
                  <a:srgbClr val="0033CC"/>
                </a:solidFill>
                <a:latin typeface="Arial Narrow" pitchFamily="34" charset="0"/>
              </a:rPr>
              <a:t>        </a:t>
            </a:r>
            <a:r>
              <a:rPr lang="en-US" sz="3200" b="1" dirty="0">
                <a:solidFill>
                  <a:srgbClr val="008000"/>
                </a:solidFill>
                <a:latin typeface="Arial Narrow" pitchFamily="34" charset="0"/>
              </a:rPr>
              <a:t>(</a:t>
            </a:r>
            <a:r>
              <a:rPr lang="en-US" sz="2800" b="1" i="1" dirty="0">
                <a:solidFill>
                  <a:srgbClr val="008000"/>
                </a:solidFill>
                <a:latin typeface="Arial Narrow" pitchFamily="34" charset="0"/>
              </a:rPr>
              <a:t>The First Three Branch Government)</a:t>
            </a:r>
          </a:p>
          <a:p>
            <a:pPr marL="609600" indent="-609600">
              <a:spcBef>
                <a:spcPct val="20000"/>
              </a:spcBef>
            </a:pPr>
            <a:endParaRPr lang="en-US" sz="1000" b="1" dirty="0">
              <a:solidFill>
                <a:srgbClr val="0033CC"/>
              </a:solidFill>
              <a:latin typeface="Arial Narrow" pitchFamily="34" charset="0"/>
            </a:endParaRPr>
          </a:p>
          <a:p>
            <a:pPr marL="609600" indent="-609600">
              <a:spcBef>
                <a:spcPct val="20000"/>
              </a:spcBef>
              <a:buFontTx/>
              <a:buAutoNum type="arabicPeriod"/>
            </a:pPr>
            <a:r>
              <a:rPr lang="en-US" sz="3200" b="1" i="1" dirty="0">
                <a:latin typeface="Arial Narrow" pitchFamily="34" charset="0"/>
              </a:rPr>
              <a:t>Executive – The Emperor</a:t>
            </a:r>
          </a:p>
          <a:p>
            <a:pPr marL="609600" indent="-609600">
              <a:spcBef>
                <a:spcPct val="20000"/>
              </a:spcBef>
              <a:buFontTx/>
              <a:buAutoNum type="arabicPeriod"/>
            </a:pPr>
            <a:endParaRPr lang="en-US" sz="2000" b="1" i="1" dirty="0">
              <a:latin typeface="Arial Narrow" pitchFamily="34" charset="0"/>
            </a:endParaRPr>
          </a:p>
          <a:p>
            <a:pPr marL="609600" indent="-609600">
              <a:spcBef>
                <a:spcPct val="20000"/>
              </a:spcBef>
            </a:pPr>
            <a:endParaRPr lang="en-US" sz="2000" b="1" dirty="0">
              <a:solidFill>
                <a:srgbClr val="0033CC"/>
              </a:solidFill>
              <a:latin typeface="Arial Narrow" pitchFamily="34" charset="0"/>
            </a:endParaRPr>
          </a:p>
          <a:p>
            <a:pPr marL="609600" indent="-609600">
              <a:spcBef>
                <a:spcPct val="20000"/>
              </a:spcBef>
            </a:pPr>
            <a:r>
              <a:rPr lang="en-US" sz="3200" b="1" i="1" dirty="0">
                <a:solidFill>
                  <a:schemeClr val="tx2"/>
                </a:solidFill>
                <a:latin typeface="Arial Narrow" pitchFamily="34" charset="0"/>
              </a:rPr>
              <a:t>2. Legislative – The Senate</a:t>
            </a:r>
          </a:p>
          <a:p>
            <a:pPr marL="609600" indent="-609600">
              <a:spcBef>
                <a:spcPct val="20000"/>
              </a:spcBef>
              <a:buFontTx/>
              <a:buAutoNum type="arabicPeriod"/>
            </a:pPr>
            <a:endParaRPr lang="en-US" sz="2000" b="1" dirty="0">
              <a:solidFill>
                <a:srgbClr val="0033CC"/>
              </a:solidFill>
              <a:latin typeface="Arial Narrow" pitchFamily="34" charset="0"/>
            </a:endParaRPr>
          </a:p>
          <a:p>
            <a:pPr marL="609600" indent="-609600">
              <a:spcBef>
                <a:spcPct val="20000"/>
              </a:spcBef>
              <a:buFontTx/>
              <a:buAutoNum type="arabicPeriod"/>
            </a:pPr>
            <a:endParaRPr lang="en-US" sz="2000" b="1" dirty="0">
              <a:solidFill>
                <a:srgbClr val="0033CC"/>
              </a:solidFill>
              <a:latin typeface="Arial Narrow" pitchFamily="34" charset="0"/>
            </a:endParaRPr>
          </a:p>
          <a:p>
            <a:pPr marL="609600" indent="-609600">
              <a:spcBef>
                <a:spcPct val="20000"/>
              </a:spcBef>
              <a:buFontTx/>
              <a:buAutoNum type="arabicPeriod"/>
            </a:pPr>
            <a:endParaRPr lang="en-US" sz="2000" b="1" dirty="0">
              <a:solidFill>
                <a:srgbClr val="0033CC"/>
              </a:solidFill>
              <a:latin typeface="Arial Narrow" pitchFamily="34" charset="0"/>
            </a:endParaRPr>
          </a:p>
          <a:p>
            <a:pPr marL="609600" indent="-609600">
              <a:spcBef>
                <a:spcPct val="20000"/>
              </a:spcBef>
            </a:pPr>
            <a:r>
              <a:rPr lang="en-US" sz="3200" b="1" i="1" dirty="0">
                <a:solidFill>
                  <a:schemeClr val="tx2"/>
                </a:solidFill>
                <a:latin typeface="Arial Narrow" pitchFamily="34" charset="0"/>
              </a:rPr>
              <a:t>3. Judicial – The Courts</a:t>
            </a:r>
            <a:r>
              <a:rPr lang="en-US" sz="2200" b="1" dirty="0">
                <a:solidFill>
                  <a:srgbClr val="0033CC"/>
                </a:solidFill>
                <a:latin typeface="Arial Narrow" pitchFamily="34" charset="0"/>
              </a:rPr>
              <a:t> </a:t>
            </a:r>
          </a:p>
        </p:txBody>
      </p:sp>
      <p:pic>
        <p:nvPicPr>
          <p:cNvPr id="27652" name="Picture 9" descr="augustus"/>
          <p:cNvPicPr>
            <a:picLocks noChangeAspect="1" noChangeArrowheads="1"/>
          </p:cNvPicPr>
          <p:nvPr/>
        </p:nvPicPr>
        <p:blipFill>
          <a:blip r:embed="rId3" cstate="print"/>
          <a:srcRect/>
          <a:stretch>
            <a:fillRect/>
          </a:stretch>
        </p:blipFill>
        <p:spPr bwMode="auto">
          <a:xfrm>
            <a:off x="6858000" y="1752600"/>
            <a:ext cx="914400" cy="1295400"/>
          </a:xfrm>
          <a:prstGeom prst="rect">
            <a:avLst/>
          </a:prstGeom>
          <a:noFill/>
          <a:ln w="9525">
            <a:noFill/>
            <a:miter lim="800000"/>
            <a:headEnd/>
            <a:tailEnd/>
          </a:ln>
        </p:spPr>
      </p:pic>
      <p:pic>
        <p:nvPicPr>
          <p:cNvPr id="27653" name="Picture 11" descr="senate"/>
          <p:cNvPicPr>
            <a:picLocks noChangeAspect="1" noChangeArrowheads="1"/>
          </p:cNvPicPr>
          <p:nvPr/>
        </p:nvPicPr>
        <p:blipFill>
          <a:blip r:embed="rId4" cstate="print"/>
          <a:srcRect/>
          <a:stretch>
            <a:fillRect/>
          </a:stretch>
        </p:blipFill>
        <p:spPr bwMode="auto">
          <a:xfrm>
            <a:off x="6248400" y="3200400"/>
            <a:ext cx="2057400" cy="1600200"/>
          </a:xfrm>
          <a:prstGeom prst="rect">
            <a:avLst/>
          </a:prstGeom>
          <a:noFill/>
          <a:ln w="9525">
            <a:noFill/>
            <a:miter lim="800000"/>
            <a:headEnd/>
            <a:tailEnd/>
          </a:ln>
        </p:spPr>
      </p:pic>
      <p:pic>
        <p:nvPicPr>
          <p:cNvPr id="27654" name="Picture 13" descr="forum_2"/>
          <p:cNvPicPr>
            <a:picLocks noChangeAspect="1" noChangeArrowheads="1"/>
          </p:cNvPicPr>
          <p:nvPr/>
        </p:nvPicPr>
        <p:blipFill>
          <a:blip r:embed="rId5" cstate="print"/>
          <a:srcRect/>
          <a:stretch>
            <a:fillRect/>
          </a:stretch>
        </p:blipFill>
        <p:spPr bwMode="auto">
          <a:xfrm>
            <a:off x="6400800" y="5029200"/>
            <a:ext cx="1676400" cy="124142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BF9E4174-A6D1-4830-B2F8-450508E6994C}" type="slidenum">
              <a:rPr lang="en-US" smtClean="0"/>
              <a:pPr>
                <a:defRPr/>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6388" name="Rectangle 7"/>
          <p:cNvSpPr>
            <a:spLocks noChangeArrowheads="1"/>
          </p:cNvSpPr>
          <p:nvPr/>
        </p:nvSpPr>
        <p:spPr bwMode="auto">
          <a:xfrm>
            <a:off x="381000" y="1143000"/>
            <a:ext cx="8382000" cy="5029200"/>
          </a:xfrm>
          <a:prstGeom prst="rect">
            <a:avLst/>
          </a:prstGeom>
          <a:noFill/>
          <a:ln w="9525">
            <a:noFill/>
            <a:miter lim="800000"/>
            <a:headEnd/>
            <a:tailEnd/>
          </a:ln>
        </p:spPr>
        <p:txBody>
          <a:bodyPr/>
          <a:lstStyle/>
          <a:p>
            <a:pPr marL="342900" indent="-342900">
              <a:lnSpc>
                <a:spcPct val="90000"/>
              </a:lnSpc>
              <a:spcBef>
                <a:spcPts val="0"/>
              </a:spcBef>
              <a:defRPr/>
            </a:pPr>
            <a:r>
              <a:rPr lang="en-US" sz="3600" b="1" i="1" dirty="0">
                <a:solidFill>
                  <a:srgbClr val="002060"/>
                </a:solidFill>
              </a:rPr>
              <a:t>Rome Continued</a:t>
            </a:r>
          </a:p>
          <a:p>
            <a:pPr marL="342900" indent="-342900">
              <a:lnSpc>
                <a:spcPct val="90000"/>
              </a:lnSpc>
              <a:spcBef>
                <a:spcPts val="0"/>
              </a:spcBef>
              <a:buFontTx/>
              <a:buChar char="•"/>
              <a:defRPr/>
            </a:pPr>
            <a:endParaRPr lang="en-US" sz="1000" dirty="0">
              <a:solidFill>
                <a:srgbClr val="0033CC"/>
              </a:solidFill>
              <a:latin typeface="Arial Narrow" pitchFamily="34" charset="0"/>
            </a:endParaRPr>
          </a:p>
          <a:p>
            <a:pPr marL="342900" indent="-342900">
              <a:lnSpc>
                <a:spcPct val="90000"/>
              </a:lnSpc>
              <a:spcBef>
                <a:spcPts val="0"/>
              </a:spcBef>
              <a:buFontTx/>
              <a:buChar char="•"/>
              <a:defRPr/>
            </a:pPr>
            <a:r>
              <a:rPr lang="en-US" sz="2400" i="1" dirty="0">
                <a:latin typeface="+mn-lt"/>
              </a:rPr>
              <a:t>Rome</a:t>
            </a:r>
            <a:r>
              <a:rPr lang="en-US" sz="2400" dirty="0">
                <a:latin typeface="+mn-lt"/>
              </a:rPr>
              <a:t> developed a </a:t>
            </a:r>
            <a:r>
              <a:rPr lang="en-US" sz="2400" b="1" dirty="0">
                <a:solidFill>
                  <a:srgbClr val="0070C0"/>
                </a:solidFill>
                <a:latin typeface="+mn-lt"/>
              </a:rPr>
              <a:t>quasi </a:t>
            </a:r>
            <a:r>
              <a:rPr lang="en-US" sz="2400" b="1" i="1" dirty="0">
                <a:solidFill>
                  <a:srgbClr val="0070C0"/>
                </a:solidFill>
                <a:latin typeface="+mn-lt"/>
              </a:rPr>
              <a:t>legislative body </a:t>
            </a:r>
          </a:p>
          <a:p>
            <a:pPr marL="342900" indent="-342900">
              <a:lnSpc>
                <a:spcPct val="90000"/>
              </a:lnSpc>
              <a:spcBef>
                <a:spcPts val="0"/>
              </a:spcBef>
              <a:defRPr/>
            </a:pPr>
            <a:r>
              <a:rPr lang="en-US" sz="2400" b="1" i="1" dirty="0">
                <a:solidFill>
                  <a:srgbClr val="0070C0"/>
                </a:solidFill>
                <a:latin typeface="+mn-lt"/>
              </a:rPr>
              <a:t>	known as the Senate</a:t>
            </a:r>
            <a:r>
              <a:rPr lang="en-US" sz="2400" dirty="0">
                <a:latin typeface="+mn-lt"/>
              </a:rPr>
              <a:t> </a:t>
            </a:r>
            <a:r>
              <a:rPr lang="en-US" sz="2400" i="1" dirty="0">
                <a:latin typeface="+mn-lt"/>
              </a:rPr>
              <a:t>(Started as representatives of the 100 most prominent families to advise the Emperor)</a:t>
            </a:r>
          </a:p>
          <a:p>
            <a:pPr marL="342900" indent="-342900">
              <a:lnSpc>
                <a:spcPct val="90000"/>
              </a:lnSpc>
              <a:spcBef>
                <a:spcPts val="0"/>
              </a:spcBef>
              <a:defRPr/>
            </a:pPr>
            <a:endParaRPr lang="en-US" sz="1500" b="1" dirty="0">
              <a:latin typeface="+mn-lt"/>
            </a:endParaRPr>
          </a:p>
          <a:p>
            <a:pPr marL="342900" indent="-342900">
              <a:lnSpc>
                <a:spcPct val="90000"/>
              </a:lnSpc>
              <a:spcBef>
                <a:spcPts val="0"/>
              </a:spcBef>
              <a:buFont typeface="Arial" charset="0"/>
              <a:buChar char="•"/>
              <a:defRPr/>
            </a:pPr>
            <a:r>
              <a:rPr lang="en-US" sz="2400" dirty="0">
                <a:latin typeface="+mn-lt"/>
              </a:rPr>
              <a:t>They also established </a:t>
            </a:r>
            <a:r>
              <a:rPr lang="en-US" sz="2400" b="1" i="1" dirty="0">
                <a:solidFill>
                  <a:srgbClr val="0070C0"/>
                </a:solidFill>
                <a:latin typeface="+mn-lt"/>
              </a:rPr>
              <a:t>a system of Courts</a:t>
            </a:r>
            <a:r>
              <a:rPr lang="en-US" sz="2400" b="1" dirty="0">
                <a:solidFill>
                  <a:srgbClr val="0070C0"/>
                </a:solidFill>
                <a:latin typeface="+mn-lt"/>
              </a:rPr>
              <a:t> </a:t>
            </a:r>
            <a:r>
              <a:rPr lang="en-US" sz="2400" dirty="0">
                <a:latin typeface="+mn-lt"/>
              </a:rPr>
              <a:t>to arbitrate disputes. </a:t>
            </a:r>
            <a:r>
              <a:rPr lang="en-US" sz="2400" i="1" dirty="0">
                <a:latin typeface="+mn-lt"/>
              </a:rPr>
              <a:t>(Judges appointed by the Emperor)</a:t>
            </a:r>
            <a:endParaRPr lang="en-US" sz="2400" dirty="0">
              <a:latin typeface="+mn-lt"/>
            </a:endParaRPr>
          </a:p>
          <a:p>
            <a:pPr marL="342900" indent="-342900">
              <a:lnSpc>
                <a:spcPct val="90000"/>
              </a:lnSpc>
              <a:spcBef>
                <a:spcPts val="0"/>
              </a:spcBef>
              <a:defRPr/>
            </a:pPr>
            <a:endParaRPr lang="en-US" sz="1500" b="1" dirty="0">
              <a:latin typeface="+mn-lt"/>
            </a:endParaRPr>
          </a:p>
          <a:p>
            <a:pPr marL="342900" indent="-342900">
              <a:lnSpc>
                <a:spcPct val="90000"/>
              </a:lnSpc>
              <a:spcBef>
                <a:spcPts val="0"/>
              </a:spcBef>
              <a:buFont typeface="Arial" charset="0"/>
              <a:buChar char="•"/>
              <a:defRPr/>
            </a:pPr>
            <a:r>
              <a:rPr lang="en-US" sz="2400" dirty="0">
                <a:latin typeface="+mn-lt"/>
              </a:rPr>
              <a:t>The </a:t>
            </a:r>
            <a:r>
              <a:rPr lang="en-US" sz="2400" i="1" dirty="0">
                <a:latin typeface="+mn-lt"/>
              </a:rPr>
              <a:t>Roman</a:t>
            </a:r>
            <a:r>
              <a:rPr lang="en-US" sz="2400" dirty="0">
                <a:latin typeface="+mn-lt"/>
              </a:rPr>
              <a:t> </a:t>
            </a:r>
            <a:r>
              <a:rPr lang="en-US" sz="2400" b="1" dirty="0">
                <a:solidFill>
                  <a:srgbClr val="0070C0"/>
                </a:solidFill>
                <a:latin typeface="+mn-lt"/>
              </a:rPr>
              <a:t>concept of the </a:t>
            </a:r>
            <a:r>
              <a:rPr lang="en-US" sz="2400" b="1" i="1" dirty="0">
                <a:solidFill>
                  <a:srgbClr val="0070C0"/>
                </a:solidFill>
                <a:latin typeface="+mn-lt"/>
              </a:rPr>
              <a:t>Law</a:t>
            </a:r>
            <a:r>
              <a:rPr lang="en-US" sz="2400" b="1" dirty="0">
                <a:solidFill>
                  <a:srgbClr val="0070C0"/>
                </a:solidFill>
                <a:latin typeface="+mn-lt"/>
              </a:rPr>
              <a:t>, put down in </a:t>
            </a:r>
            <a:r>
              <a:rPr lang="en-US" sz="2400" b="1" i="1" dirty="0">
                <a:solidFill>
                  <a:srgbClr val="0070C0"/>
                </a:solidFill>
                <a:latin typeface="+mn-lt"/>
              </a:rPr>
              <a:t>Code</a:t>
            </a:r>
            <a:r>
              <a:rPr lang="en-US" sz="2400" dirty="0">
                <a:latin typeface="+mn-lt"/>
              </a:rPr>
              <a:t>, was still largely </a:t>
            </a:r>
            <a:r>
              <a:rPr lang="en-US" sz="2400" i="1" dirty="0">
                <a:latin typeface="+mn-lt"/>
              </a:rPr>
              <a:t>the edicts of the Emperor.  </a:t>
            </a:r>
          </a:p>
          <a:p>
            <a:pPr marL="342900" indent="-342900">
              <a:lnSpc>
                <a:spcPct val="90000"/>
              </a:lnSpc>
              <a:spcBef>
                <a:spcPts val="0"/>
              </a:spcBef>
              <a:buFontTx/>
              <a:buChar char="•"/>
              <a:defRPr/>
            </a:pPr>
            <a:endParaRPr lang="en-US" sz="1500" b="1" dirty="0">
              <a:latin typeface="+mn-lt"/>
            </a:endParaRPr>
          </a:p>
          <a:p>
            <a:pPr marL="342900" indent="-342900">
              <a:lnSpc>
                <a:spcPct val="90000"/>
              </a:lnSpc>
              <a:spcBef>
                <a:spcPts val="0"/>
              </a:spcBef>
              <a:buFontTx/>
              <a:buChar char="•"/>
              <a:defRPr/>
            </a:pPr>
            <a:r>
              <a:rPr lang="en-US" sz="2400" dirty="0">
                <a:latin typeface="+mn-lt"/>
              </a:rPr>
              <a:t>As such, any precedent was solely based upon the </a:t>
            </a:r>
            <a:r>
              <a:rPr lang="en-US" sz="2400" i="1" dirty="0">
                <a:latin typeface="+mn-lt"/>
              </a:rPr>
              <a:t>emperor’s</a:t>
            </a:r>
            <a:r>
              <a:rPr lang="en-US" sz="2400" dirty="0">
                <a:latin typeface="+mn-lt"/>
              </a:rPr>
              <a:t> respect for his predecessors.</a:t>
            </a: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ChangeArrowheads="1"/>
          </p:cNvSpPr>
          <p:nvPr/>
        </p:nvSpPr>
        <p:spPr bwMode="auto">
          <a:xfrm>
            <a:off x="381000" y="1066800"/>
            <a:ext cx="8382000" cy="5404556"/>
          </a:xfrm>
          <a:prstGeom prst="rect">
            <a:avLst/>
          </a:prstGeom>
          <a:noFill/>
          <a:ln w="9525">
            <a:noFill/>
            <a:miter lim="800000"/>
            <a:headEnd/>
            <a:tailEnd/>
          </a:ln>
        </p:spPr>
        <p:txBody>
          <a:bodyPr wrap="square">
            <a:spAutoFit/>
          </a:bodyPr>
          <a:lstStyle/>
          <a:p>
            <a:pPr marL="342900" indent="-342900">
              <a:lnSpc>
                <a:spcPct val="80000"/>
              </a:lnSpc>
              <a:spcBef>
                <a:spcPct val="20000"/>
              </a:spcBef>
            </a:pPr>
            <a:r>
              <a:rPr lang="en-US" sz="3600" b="1" i="1" dirty="0">
                <a:solidFill>
                  <a:srgbClr val="002060"/>
                </a:solidFill>
              </a:rPr>
              <a:t>Rome Continued</a:t>
            </a:r>
          </a:p>
          <a:p>
            <a:pPr marL="342900" indent="-342900">
              <a:lnSpc>
                <a:spcPct val="80000"/>
              </a:lnSpc>
              <a:spcBef>
                <a:spcPct val="20000"/>
              </a:spcBef>
              <a:buFontTx/>
              <a:buChar char="•"/>
            </a:pPr>
            <a:endParaRPr lang="en-US" sz="800" b="1" dirty="0">
              <a:solidFill>
                <a:srgbClr val="002060"/>
              </a:solidFill>
              <a:latin typeface="Arial Narrow" pitchFamily="34" charset="0"/>
            </a:endParaRPr>
          </a:p>
          <a:p>
            <a:pPr marL="342900" indent="-342900">
              <a:lnSpc>
                <a:spcPct val="80000"/>
              </a:lnSpc>
              <a:spcBef>
                <a:spcPct val="20000"/>
              </a:spcBef>
              <a:buFont typeface="Arial" charset="0"/>
              <a:buChar char="•"/>
            </a:pPr>
            <a:r>
              <a:rPr lang="en-US" sz="2200" dirty="0">
                <a:latin typeface="Arial Narrow" pitchFamily="34" charset="0"/>
              </a:rPr>
              <a:t>Through its law and the concept of continuity and respect for the legal principles established in the Empire, Rome became the center of civilization, wealth and Trade for the entire known world.</a:t>
            </a:r>
            <a:endParaRPr lang="en-US" sz="1000" dirty="0">
              <a:latin typeface="Arial Narrow" pitchFamily="34" charset="0"/>
            </a:endParaRPr>
          </a:p>
          <a:p>
            <a:pPr marL="342900" indent="-342900">
              <a:lnSpc>
                <a:spcPct val="80000"/>
              </a:lnSpc>
              <a:spcBef>
                <a:spcPct val="20000"/>
              </a:spcBef>
              <a:buFont typeface="Arial" charset="0"/>
              <a:buChar char="•"/>
            </a:pPr>
            <a:endParaRPr lang="en-US" sz="1000" dirty="0">
              <a:latin typeface="Arial Narrow" pitchFamily="34" charset="0"/>
            </a:endParaRPr>
          </a:p>
          <a:p>
            <a:pPr marL="342900" indent="-342900">
              <a:lnSpc>
                <a:spcPct val="80000"/>
              </a:lnSpc>
              <a:spcBef>
                <a:spcPct val="20000"/>
              </a:spcBef>
              <a:buFont typeface="Arial" charset="0"/>
              <a:buChar char="•"/>
            </a:pPr>
            <a:r>
              <a:rPr lang="en-US" sz="2200" b="1" dirty="0">
                <a:solidFill>
                  <a:srgbClr val="0070C0"/>
                </a:solidFill>
                <a:latin typeface="Arial Narrow" pitchFamily="34" charset="0"/>
              </a:rPr>
              <a:t>Roman Law and the Code it produced was centered upon property rights.</a:t>
            </a:r>
            <a:endParaRPr lang="en-US" sz="1000" b="1" dirty="0">
              <a:solidFill>
                <a:srgbClr val="0070C0"/>
              </a:solidFill>
              <a:latin typeface="Arial Narrow" pitchFamily="34" charset="0"/>
            </a:endParaRPr>
          </a:p>
          <a:p>
            <a:pPr marL="342900" indent="-342900">
              <a:lnSpc>
                <a:spcPct val="80000"/>
              </a:lnSpc>
              <a:spcBef>
                <a:spcPct val="20000"/>
              </a:spcBef>
              <a:buFont typeface="Arial" charset="0"/>
              <a:buChar char="•"/>
            </a:pPr>
            <a:endParaRPr lang="en-US" sz="1000" dirty="0">
              <a:latin typeface="Arial Narrow" pitchFamily="34" charset="0"/>
            </a:endParaRPr>
          </a:p>
          <a:p>
            <a:pPr marL="342900" indent="-342900">
              <a:lnSpc>
                <a:spcPct val="80000"/>
              </a:lnSpc>
              <a:spcBef>
                <a:spcPct val="20000"/>
              </a:spcBef>
              <a:buFont typeface="Arial" charset="0"/>
              <a:buChar char="•"/>
            </a:pPr>
            <a:r>
              <a:rPr lang="en-US" sz="2200" dirty="0">
                <a:latin typeface="Arial Narrow" pitchFamily="34" charset="0"/>
              </a:rPr>
              <a:t>These legally protected property rights allowed the Roman economy to flourish, businesses to develop, and trade to dominate all other nations and peoples.</a:t>
            </a:r>
            <a:endParaRPr lang="en-US" sz="1000" dirty="0">
              <a:latin typeface="Arial Narrow" pitchFamily="34" charset="0"/>
            </a:endParaRPr>
          </a:p>
          <a:p>
            <a:pPr marL="342900" indent="-342900">
              <a:lnSpc>
                <a:spcPct val="80000"/>
              </a:lnSpc>
              <a:spcBef>
                <a:spcPct val="20000"/>
              </a:spcBef>
              <a:buFont typeface="Arial" charset="0"/>
              <a:buChar char="•"/>
            </a:pPr>
            <a:endParaRPr lang="en-US" sz="1000" dirty="0">
              <a:latin typeface="Arial Narrow" pitchFamily="34" charset="0"/>
            </a:endParaRPr>
          </a:p>
          <a:p>
            <a:pPr marL="342900" indent="-342900">
              <a:lnSpc>
                <a:spcPct val="80000"/>
              </a:lnSpc>
              <a:spcBef>
                <a:spcPct val="20000"/>
              </a:spcBef>
              <a:buFont typeface="Arial" charset="0"/>
              <a:buChar char="•"/>
            </a:pPr>
            <a:r>
              <a:rPr lang="en-US" sz="2200" dirty="0">
                <a:latin typeface="Arial Narrow" pitchFamily="34" charset="0"/>
              </a:rPr>
              <a:t>The </a:t>
            </a:r>
            <a:r>
              <a:rPr lang="en-US" sz="2200" i="1" dirty="0">
                <a:latin typeface="Arial Narrow" pitchFamily="34" charset="0"/>
              </a:rPr>
              <a:t>Roman</a:t>
            </a:r>
            <a:r>
              <a:rPr lang="en-US" sz="2200" dirty="0">
                <a:latin typeface="Arial Narrow" pitchFamily="34" charset="0"/>
              </a:rPr>
              <a:t> concept of the </a:t>
            </a:r>
            <a:r>
              <a:rPr lang="en-US" sz="2200" i="1" dirty="0">
                <a:latin typeface="Arial Narrow" pitchFamily="34" charset="0"/>
              </a:rPr>
              <a:t>Law</a:t>
            </a:r>
            <a:r>
              <a:rPr lang="en-US" sz="2200" dirty="0">
                <a:latin typeface="Arial Narrow" pitchFamily="34" charset="0"/>
              </a:rPr>
              <a:t>, invented corporations, established trade standards, punished those who did not respect property rights and recognized concepts such as ownership, possession, use, exclusion and transfer of private property.</a:t>
            </a:r>
            <a:endParaRPr lang="en-US" sz="1000" dirty="0">
              <a:latin typeface="Arial Narrow" pitchFamily="34" charset="0"/>
            </a:endParaRPr>
          </a:p>
          <a:p>
            <a:pPr marL="342900" indent="-342900">
              <a:lnSpc>
                <a:spcPct val="80000"/>
              </a:lnSpc>
              <a:spcBef>
                <a:spcPct val="20000"/>
              </a:spcBef>
              <a:buFontTx/>
              <a:buChar char="•"/>
            </a:pPr>
            <a:endParaRPr lang="en-US" sz="1000" dirty="0">
              <a:latin typeface="Arial Narrow" pitchFamily="34" charset="0"/>
            </a:endParaRPr>
          </a:p>
          <a:p>
            <a:pPr marL="342900" indent="-342900">
              <a:lnSpc>
                <a:spcPct val="80000"/>
              </a:lnSpc>
              <a:spcBef>
                <a:spcPct val="20000"/>
              </a:spcBef>
              <a:buFontTx/>
              <a:buChar char="•"/>
            </a:pPr>
            <a:r>
              <a:rPr lang="en-US" sz="2200" dirty="0">
                <a:latin typeface="Arial Narrow" pitchFamily="34" charset="0"/>
              </a:rPr>
              <a:t>Like the great architecture for which it is known, </a:t>
            </a:r>
            <a:r>
              <a:rPr lang="en-US" sz="2200" b="1" dirty="0">
                <a:solidFill>
                  <a:srgbClr val="0070C0"/>
                </a:solidFill>
                <a:latin typeface="Arial Narrow" pitchFamily="34" charset="0"/>
              </a:rPr>
              <a:t>Rome developed a system of law that was timeless and has lasted throughout the ages.</a:t>
            </a:r>
          </a:p>
        </p:txBody>
      </p:sp>
      <p:sp>
        <p:nvSpPr>
          <p:cNvPr id="3" name="Slide Number Placeholder 2"/>
          <p:cNvSpPr>
            <a:spLocks noGrp="1"/>
          </p:cNvSpPr>
          <p:nvPr>
            <p:ph type="sldNum" sz="quarter" idx="12"/>
          </p:nvPr>
        </p:nvSpPr>
        <p:spPr/>
        <p:txBody>
          <a:bodyPr/>
          <a:lstStyle/>
          <a:p>
            <a:pPr>
              <a:defRPr/>
            </a:pPr>
            <a:fld id="{BF9E4174-A6D1-4830-B2F8-450508E6994C}" type="slidenum">
              <a:rPr lang="en-US" smtClean="0"/>
              <a:pPr>
                <a:defRPr/>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8436" name="Rectangle 7"/>
          <p:cNvSpPr>
            <a:spLocks noChangeArrowheads="1"/>
          </p:cNvSpPr>
          <p:nvPr/>
        </p:nvSpPr>
        <p:spPr bwMode="auto">
          <a:xfrm>
            <a:off x="381000" y="1371600"/>
            <a:ext cx="8305800" cy="5181600"/>
          </a:xfrm>
          <a:prstGeom prst="rect">
            <a:avLst/>
          </a:prstGeom>
          <a:noFill/>
          <a:ln w="9525">
            <a:noFill/>
            <a:miter lim="800000"/>
            <a:headEnd/>
            <a:tailEnd/>
          </a:ln>
        </p:spPr>
        <p:txBody>
          <a:bodyPr/>
          <a:lstStyle/>
          <a:p>
            <a:pPr marL="342900" indent="-342900">
              <a:spcBef>
                <a:spcPct val="20000"/>
              </a:spcBef>
              <a:defRPr/>
            </a:pPr>
            <a:r>
              <a:rPr lang="en-US" sz="4000" b="1" dirty="0">
                <a:solidFill>
                  <a:schemeClr val="accent2">
                    <a:lumMod val="75000"/>
                  </a:schemeClr>
                </a:solidFill>
                <a:latin typeface="Arial Narrow" pitchFamily="34" charset="0"/>
              </a:rPr>
              <a:t>So once again …</a:t>
            </a:r>
          </a:p>
          <a:p>
            <a:pPr marL="342900" indent="-342900">
              <a:spcBef>
                <a:spcPct val="20000"/>
              </a:spcBef>
              <a:defRPr/>
            </a:pPr>
            <a:r>
              <a:rPr lang="en-US" sz="4000" b="1" dirty="0">
                <a:solidFill>
                  <a:srgbClr val="C00000"/>
                </a:solidFill>
                <a:latin typeface="Arial Narrow" pitchFamily="34" charset="0"/>
              </a:rPr>
              <a:t>   Why is this important to Property Law?</a:t>
            </a:r>
          </a:p>
          <a:p>
            <a:pPr marL="342900" indent="-342900">
              <a:spcBef>
                <a:spcPct val="20000"/>
              </a:spcBef>
              <a:defRPr/>
            </a:pPr>
            <a:endParaRPr lang="en-US" sz="2000" b="1" dirty="0">
              <a:solidFill>
                <a:srgbClr val="C00000"/>
              </a:solidFill>
              <a:latin typeface="Arial Narrow" pitchFamily="34" charset="0"/>
            </a:endParaRPr>
          </a:p>
          <a:p>
            <a:pPr marL="342900" indent="-342900">
              <a:spcBef>
                <a:spcPct val="20000"/>
              </a:spcBef>
              <a:defRPr/>
            </a:pPr>
            <a:r>
              <a:rPr lang="en-US" sz="4000" b="1" dirty="0">
                <a:solidFill>
                  <a:srgbClr val="002060"/>
                </a:solidFill>
                <a:latin typeface="Arial Narrow" pitchFamily="34" charset="0"/>
              </a:rPr>
              <a:t>Because History Counts in Law –</a:t>
            </a:r>
          </a:p>
          <a:p>
            <a:pPr marL="342900" indent="-342900">
              <a:spcBef>
                <a:spcPct val="20000"/>
              </a:spcBef>
              <a:defRPr/>
            </a:pPr>
            <a:endParaRPr lang="en-US" sz="2000" b="1" dirty="0">
              <a:solidFill>
                <a:srgbClr val="002060"/>
              </a:solidFill>
              <a:latin typeface="Arial Narrow" pitchFamily="34" charset="0"/>
            </a:endParaRPr>
          </a:p>
          <a:p>
            <a:pPr marL="342900" indent="-342900">
              <a:spcBef>
                <a:spcPct val="20000"/>
              </a:spcBef>
              <a:defRPr/>
            </a:pPr>
            <a:r>
              <a:rPr lang="en-US" sz="4000" b="1" dirty="0">
                <a:solidFill>
                  <a:srgbClr val="002060"/>
                </a:solidFill>
                <a:latin typeface="Arial Narrow" pitchFamily="34" charset="0"/>
              </a:rPr>
              <a:t>	To know where we are</a:t>
            </a:r>
          </a:p>
          <a:p>
            <a:pPr marL="342900" indent="-342900">
              <a:spcBef>
                <a:spcPct val="20000"/>
              </a:spcBef>
              <a:defRPr/>
            </a:pPr>
            <a:r>
              <a:rPr lang="en-US" sz="4000" b="1" dirty="0">
                <a:solidFill>
                  <a:srgbClr val="002060"/>
                </a:solidFill>
                <a:latin typeface="Arial Narrow" pitchFamily="34" charset="0"/>
              </a:rPr>
              <a:t>		We need to know where we’ve been</a:t>
            </a: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7412" name="Rectangle 7"/>
          <p:cNvSpPr>
            <a:spLocks noChangeArrowheads="1"/>
          </p:cNvSpPr>
          <p:nvPr/>
        </p:nvSpPr>
        <p:spPr bwMode="auto">
          <a:xfrm>
            <a:off x="381000" y="1066800"/>
            <a:ext cx="8534400" cy="5410200"/>
          </a:xfrm>
          <a:prstGeom prst="rect">
            <a:avLst/>
          </a:prstGeom>
          <a:noFill/>
          <a:ln w="9525">
            <a:noFill/>
            <a:miter lim="800000"/>
            <a:headEnd/>
            <a:tailEnd/>
          </a:ln>
        </p:spPr>
        <p:txBody>
          <a:bodyPr/>
          <a:lstStyle/>
          <a:p>
            <a:pPr marL="342900" indent="-342900">
              <a:spcBef>
                <a:spcPct val="20000"/>
              </a:spcBef>
              <a:defRPr/>
            </a:pPr>
            <a:r>
              <a:rPr lang="en-US" sz="4000" b="1" dirty="0">
                <a:solidFill>
                  <a:srgbClr val="C00000"/>
                </a:solidFill>
                <a:latin typeface="Arial Narrow" pitchFamily="34" charset="0"/>
              </a:rPr>
              <a:t>So on to Gaul (England)</a:t>
            </a:r>
          </a:p>
          <a:p>
            <a:pPr marL="342900" indent="-342900">
              <a:spcBef>
                <a:spcPct val="20000"/>
              </a:spcBef>
              <a:defRPr/>
            </a:pPr>
            <a:endParaRPr lang="en-US" sz="600" b="1" dirty="0">
              <a:solidFill>
                <a:srgbClr val="C00000"/>
              </a:solidFill>
              <a:latin typeface="Arial Narrow" pitchFamily="34" charset="0"/>
            </a:endParaRPr>
          </a:p>
          <a:p>
            <a:pPr marL="342900" indent="-342900">
              <a:spcBef>
                <a:spcPct val="20000"/>
              </a:spcBef>
              <a:defRPr/>
            </a:pPr>
            <a:r>
              <a:rPr lang="en-US" sz="2200" b="1" dirty="0">
                <a:solidFill>
                  <a:schemeClr val="accent1">
                    <a:lumMod val="25000"/>
                  </a:schemeClr>
                </a:solidFill>
                <a:latin typeface="Arial Narrow" pitchFamily="34" charset="0"/>
              </a:rPr>
              <a:t>So Let’s Go to the Time of King Arthur</a:t>
            </a:r>
          </a:p>
          <a:p>
            <a:pPr marL="342900" indent="-342900">
              <a:spcBef>
                <a:spcPct val="20000"/>
              </a:spcBef>
              <a:buFontTx/>
              <a:buChar char="•"/>
              <a:defRPr/>
            </a:pPr>
            <a:endParaRPr lang="en-US" sz="600" b="1" dirty="0">
              <a:solidFill>
                <a:srgbClr val="0033CC"/>
              </a:solidFill>
              <a:latin typeface="Arial Narrow" pitchFamily="34" charset="0"/>
            </a:endParaRPr>
          </a:p>
          <a:p>
            <a:pPr marL="342900" indent="-342900">
              <a:spcBef>
                <a:spcPct val="20000"/>
              </a:spcBef>
              <a:defRPr/>
            </a:pPr>
            <a:r>
              <a:rPr lang="en-US" sz="2200" b="1" dirty="0">
                <a:solidFill>
                  <a:srgbClr val="0033CC"/>
                </a:solidFill>
                <a:latin typeface="Arial Narrow" pitchFamily="34" charset="0"/>
              </a:rPr>
              <a:t>        </a:t>
            </a:r>
            <a:r>
              <a:rPr lang="en-US" sz="3600" b="1" dirty="0">
                <a:solidFill>
                  <a:srgbClr val="C00000"/>
                </a:solidFill>
                <a:latin typeface="Arial Narrow" pitchFamily="34" charset="0"/>
              </a:rPr>
              <a:t>Who was Arthur?</a:t>
            </a:r>
          </a:p>
          <a:p>
            <a:pPr marL="342900" indent="-342900">
              <a:spcBef>
                <a:spcPct val="20000"/>
              </a:spcBef>
              <a:buFontTx/>
              <a:buChar char="•"/>
              <a:defRPr/>
            </a:pPr>
            <a:endParaRPr lang="en-US" sz="600" b="1" dirty="0">
              <a:solidFill>
                <a:srgbClr val="0033CC"/>
              </a:solidFill>
              <a:latin typeface="Arial Narrow" pitchFamily="34" charset="0"/>
            </a:endParaRPr>
          </a:p>
          <a:p>
            <a:pPr marL="342900" indent="-342900">
              <a:spcBef>
                <a:spcPct val="20000"/>
              </a:spcBef>
              <a:buFontTx/>
              <a:buChar char="•"/>
              <a:defRPr/>
            </a:pPr>
            <a:r>
              <a:rPr lang="en-US" sz="2200" b="1" dirty="0">
                <a:solidFill>
                  <a:srgbClr val="002060"/>
                </a:solidFill>
                <a:latin typeface="Arial Narrow" pitchFamily="34" charset="0"/>
              </a:rPr>
              <a:t>A Roman Soldier</a:t>
            </a:r>
          </a:p>
          <a:p>
            <a:pPr marL="342900" indent="-342900">
              <a:spcBef>
                <a:spcPct val="20000"/>
              </a:spcBef>
              <a:buFontTx/>
              <a:buChar char="•"/>
              <a:defRPr/>
            </a:pPr>
            <a:r>
              <a:rPr lang="en-US" sz="2200" b="1" dirty="0">
                <a:solidFill>
                  <a:srgbClr val="002060"/>
                </a:solidFill>
                <a:latin typeface="Arial Narrow" pitchFamily="34" charset="0"/>
              </a:rPr>
              <a:t>King of Britain</a:t>
            </a:r>
          </a:p>
          <a:p>
            <a:pPr marL="342900" indent="-342900">
              <a:spcBef>
                <a:spcPct val="20000"/>
              </a:spcBef>
              <a:buFontTx/>
              <a:buChar char="•"/>
              <a:defRPr/>
            </a:pPr>
            <a:r>
              <a:rPr lang="en-US" sz="2200" b="1" dirty="0">
                <a:solidFill>
                  <a:srgbClr val="002060"/>
                </a:solidFill>
                <a:latin typeface="Arial Narrow" pitchFamily="34" charset="0"/>
              </a:rPr>
              <a:t>Promoter of the Roman Code</a:t>
            </a:r>
          </a:p>
          <a:p>
            <a:pPr marL="342900" indent="-342900">
              <a:spcBef>
                <a:spcPct val="20000"/>
              </a:spcBef>
              <a:buFontTx/>
              <a:buChar char="•"/>
              <a:defRPr/>
            </a:pPr>
            <a:r>
              <a:rPr lang="en-US" sz="2200" b="1" dirty="0">
                <a:solidFill>
                  <a:srgbClr val="002060"/>
                </a:solidFill>
                <a:latin typeface="Arial Narrow" pitchFamily="34" charset="0"/>
              </a:rPr>
              <a:t>Known for </a:t>
            </a:r>
          </a:p>
          <a:p>
            <a:pPr marL="342900" indent="-342900">
              <a:lnSpc>
                <a:spcPct val="70000"/>
              </a:lnSpc>
              <a:spcBef>
                <a:spcPct val="20000"/>
              </a:spcBef>
              <a:defRPr/>
            </a:pPr>
            <a:r>
              <a:rPr lang="en-US" sz="2200" b="1" dirty="0">
                <a:solidFill>
                  <a:srgbClr val="0033CC"/>
                </a:solidFill>
                <a:latin typeface="Arial Narrow" pitchFamily="34" charset="0"/>
              </a:rPr>
              <a:t>	- </a:t>
            </a:r>
            <a:r>
              <a:rPr lang="en-US" sz="2200" b="1" dirty="0">
                <a:solidFill>
                  <a:schemeClr val="accent1">
                    <a:lumMod val="25000"/>
                  </a:schemeClr>
                </a:solidFill>
                <a:latin typeface="Arial Narrow" pitchFamily="34" charset="0"/>
              </a:rPr>
              <a:t>Equality, </a:t>
            </a:r>
          </a:p>
          <a:p>
            <a:pPr marL="342900" indent="-342900">
              <a:lnSpc>
                <a:spcPct val="70000"/>
              </a:lnSpc>
              <a:spcBef>
                <a:spcPct val="20000"/>
              </a:spcBef>
              <a:defRPr/>
            </a:pPr>
            <a:r>
              <a:rPr lang="en-US" sz="2200" b="1" dirty="0">
                <a:solidFill>
                  <a:schemeClr val="accent1">
                    <a:lumMod val="25000"/>
                  </a:schemeClr>
                </a:solidFill>
                <a:latin typeface="Arial Narrow" pitchFamily="34" charset="0"/>
              </a:rPr>
              <a:t>	- Rule of Law, </a:t>
            </a:r>
          </a:p>
          <a:p>
            <a:pPr marL="342900" indent="-342900">
              <a:lnSpc>
                <a:spcPct val="70000"/>
              </a:lnSpc>
              <a:spcBef>
                <a:spcPct val="20000"/>
              </a:spcBef>
              <a:defRPr/>
            </a:pPr>
            <a:r>
              <a:rPr lang="en-US" sz="2200" b="1" dirty="0">
                <a:solidFill>
                  <a:schemeClr val="accent1">
                    <a:lumMod val="25000"/>
                  </a:schemeClr>
                </a:solidFill>
                <a:latin typeface="Arial Narrow" pitchFamily="34" charset="0"/>
              </a:rPr>
              <a:t>	- Freedom and </a:t>
            </a:r>
          </a:p>
          <a:p>
            <a:pPr marL="342900" indent="-342900">
              <a:lnSpc>
                <a:spcPct val="70000"/>
              </a:lnSpc>
              <a:spcBef>
                <a:spcPct val="20000"/>
              </a:spcBef>
              <a:defRPr/>
            </a:pPr>
            <a:r>
              <a:rPr lang="en-US" sz="2200" b="1" dirty="0">
                <a:solidFill>
                  <a:schemeClr val="accent1">
                    <a:lumMod val="25000"/>
                  </a:schemeClr>
                </a:solidFill>
                <a:latin typeface="Arial Narrow" pitchFamily="34" charset="0"/>
              </a:rPr>
              <a:t>	- Military Strength</a:t>
            </a:r>
          </a:p>
          <a:p>
            <a:pPr marL="342900" indent="-342900">
              <a:spcBef>
                <a:spcPct val="20000"/>
              </a:spcBef>
              <a:buFontTx/>
              <a:buChar char="•"/>
              <a:defRPr/>
            </a:pPr>
            <a:endParaRPr lang="en-US" sz="2200" b="1" dirty="0">
              <a:solidFill>
                <a:srgbClr val="0033CC"/>
              </a:solidFill>
              <a:latin typeface="Arial Narrow" pitchFamily="34" charset="0"/>
            </a:endParaRPr>
          </a:p>
        </p:txBody>
      </p:sp>
      <p:pic>
        <p:nvPicPr>
          <p:cNvPr id="31749" name="Picture 4" descr="http://www.fairiesworld.com/weblog/wp-content/uploads/2007/11/Roger%20Federer%20as%20King%20Arthur.jpg"/>
          <p:cNvPicPr>
            <a:picLocks noChangeAspect="1" noChangeArrowheads="1"/>
          </p:cNvPicPr>
          <p:nvPr/>
        </p:nvPicPr>
        <p:blipFill>
          <a:blip r:embed="rId3" cstate="print"/>
          <a:srcRect/>
          <a:stretch>
            <a:fillRect/>
          </a:stretch>
        </p:blipFill>
        <p:spPr bwMode="auto">
          <a:xfrm>
            <a:off x="4876800" y="2286000"/>
            <a:ext cx="3707476" cy="36576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F9E4174-A6D1-4830-B2F8-450508E6994C}" type="slidenum">
              <a:rPr lang="en-US" smtClean="0"/>
              <a:pPr>
                <a:defRPr/>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381000" y="914400"/>
            <a:ext cx="8458200" cy="5715000"/>
          </a:xfrm>
          <a:prstGeom prst="rect">
            <a:avLst/>
          </a:prstGeom>
          <a:noFill/>
          <a:ln w="9525">
            <a:noFill/>
            <a:miter lim="800000"/>
            <a:headEnd/>
            <a:tailEnd/>
          </a:ln>
        </p:spPr>
      </p:pic>
      <p:sp>
        <p:nvSpPr>
          <p:cNvPr id="5" name="TextBox 4"/>
          <p:cNvSpPr txBox="1"/>
          <p:nvPr/>
        </p:nvSpPr>
        <p:spPr>
          <a:xfrm>
            <a:off x="914400" y="1600200"/>
            <a:ext cx="7543800" cy="4388894"/>
          </a:xfrm>
          <a:prstGeom prst="rect">
            <a:avLst/>
          </a:prstGeom>
          <a:solidFill>
            <a:schemeClr val="accent3"/>
          </a:solidFill>
        </p:spPr>
        <p:txBody>
          <a:bodyPr wrap="square">
            <a:spAutoFit/>
          </a:bodyPr>
          <a:lstStyle/>
          <a:p>
            <a:pPr>
              <a:lnSpc>
                <a:spcPct val="80000"/>
              </a:lnSpc>
              <a:defRPr/>
            </a:pPr>
            <a:r>
              <a:rPr lang="en-US" sz="3200" b="1" dirty="0"/>
              <a:t>Tonight  – We Will Speak About:</a:t>
            </a:r>
          </a:p>
          <a:p>
            <a:pPr>
              <a:lnSpc>
                <a:spcPct val="80000"/>
              </a:lnSpc>
              <a:defRPr/>
            </a:pPr>
            <a:endParaRPr lang="en-US" sz="600" b="1" dirty="0"/>
          </a:p>
          <a:p>
            <a:pPr>
              <a:lnSpc>
                <a:spcPct val="80000"/>
              </a:lnSpc>
              <a:defRPr/>
            </a:pPr>
            <a:endParaRPr lang="en-US" sz="600" b="1" dirty="0"/>
          </a:p>
          <a:p>
            <a:pPr>
              <a:defRPr/>
            </a:pPr>
            <a:endParaRPr lang="en-US" sz="600" b="1" dirty="0"/>
          </a:p>
          <a:p>
            <a:pPr>
              <a:defRPr/>
            </a:pPr>
            <a:endParaRPr lang="en-US" sz="600" b="1" dirty="0"/>
          </a:p>
          <a:p>
            <a:pPr>
              <a:buFont typeface="Arial" pitchFamily="34" charset="0"/>
              <a:buChar char="•"/>
              <a:defRPr/>
            </a:pPr>
            <a:r>
              <a:rPr lang="en-US" sz="2800" b="1" dirty="0">
                <a:solidFill>
                  <a:srgbClr val="002060"/>
                </a:solidFill>
              </a:rPr>
              <a:t> What is the Law?</a:t>
            </a:r>
          </a:p>
          <a:p>
            <a:pPr algn="ctr">
              <a:defRPr/>
            </a:pPr>
            <a:r>
              <a:rPr lang="en-US" b="1" i="1" dirty="0">
                <a:solidFill>
                  <a:srgbClr val="C00000"/>
                </a:solidFill>
              </a:rPr>
              <a:t>Part One: Definitions / Types of Law / Priority of Laws</a:t>
            </a:r>
          </a:p>
          <a:p>
            <a:pPr>
              <a:buFont typeface="Arial" pitchFamily="34" charset="0"/>
              <a:buChar char="•"/>
              <a:defRPr/>
            </a:pPr>
            <a:endParaRPr lang="en-US" sz="600" b="1" dirty="0">
              <a:solidFill>
                <a:srgbClr val="002060"/>
              </a:solidFill>
            </a:endParaRPr>
          </a:p>
          <a:p>
            <a:pPr>
              <a:buFont typeface="Arial" pitchFamily="34" charset="0"/>
              <a:buChar char="•"/>
              <a:defRPr/>
            </a:pPr>
            <a:endParaRPr lang="en-US" sz="600" b="1" dirty="0">
              <a:solidFill>
                <a:srgbClr val="002060"/>
              </a:solidFill>
            </a:endParaRPr>
          </a:p>
          <a:p>
            <a:pPr>
              <a:buFont typeface="Arial" pitchFamily="34" charset="0"/>
              <a:buChar char="•"/>
              <a:defRPr/>
            </a:pPr>
            <a:r>
              <a:rPr lang="en-US" sz="2800" b="1" dirty="0">
                <a:solidFill>
                  <a:srgbClr val="002060"/>
                </a:solidFill>
              </a:rPr>
              <a:t> What is a Right:</a:t>
            </a:r>
          </a:p>
          <a:p>
            <a:pPr algn="ctr">
              <a:defRPr/>
            </a:pPr>
            <a:r>
              <a:rPr lang="en-US" b="1" dirty="0">
                <a:solidFill>
                  <a:srgbClr val="002060"/>
                </a:solidFill>
              </a:rPr>
              <a:t>     </a:t>
            </a:r>
            <a:r>
              <a:rPr lang="en-US" b="1" i="1" dirty="0">
                <a:solidFill>
                  <a:srgbClr val="C00000"/>
                </a:solidFill>
              </a:rPr>
              <a:t>Part Two: Definitions / Natural Law / The Declaration</a:t>
            </a:r>
          </a:p>
          <a:p>
            <a:pPr>
              <a:defRPr/>
            </a:pPr>
            <a:endParaRPr lang="en-US" sz="600" b="1" i="1" dirty="0">
              <a:solidFill>
                <a:srgbClr val="C00000"/>
              </a:solidFill>
            </a:endParaRPr>
          </a:p>
          <a:p>
            <a:pPr>
              <a:defRPr/>
            </a:pPr>
            <a:endParaRPr lang="en-US" sz="600" b="1" i="1" dirty="0">
              <a:solidFill>
                <a:srgbClr val="C00000"/>
              </a:solidFill>
            </a:endParaRPr>
          </a:p>
          <a:p>
            <a:pPr>
              <a:buFont typeface="Arial" pitchFamily="34" charset="0"/>
              <a:buChar char="•"/>
              <a:defRPr/>
            </a:pPr>
            <a:r>
              <a:rPr lang="en-US" sz="2800" b="1" dirty="0">
                <a:solidFill>
                  <a:srgbClr val="002060"/>
                </a:solidFill>
              </a:rPr>
              <a:t> Constitutions:</a:t>
            </a:r>
          </a:p>
          <a:p>
            <a:pPr algn="ctr">
              <a:defRPr/>
            </a:pPr>
            <a:r>
              <a:rPr lang="en-US" b="1" i="1" dirty="0">
                <a:solidFill>
                  <a:srgbClr val="C00000"/>
                </a:solidFill>
              </a:rPr>
              <a:t> Part Three: Federal and State / </a:t>
            </a:r>
            <a:r>
              <a:rPr lang="en-US" b="1" i="1" dirty="0" err="1">
                <a:solidFill>
                  <a:srgbClr val="C00000"/>
                </a:solidFill>
              </a:rPr>
              <a:t>Govt</a:t>
            </a:r>
            <a:r>
              <a:rPr lang="en-US" b="1" i="1" dirty="0">
                <a:solidFill>
                  <a:srgbClr val="C00000"/>
                </a:solidFill>
              </a:rPr>
              <a:t> Structure / Rights / Creation </a:t>
            </a:r>
            <a:endParaRPr lang="en-US" b="1" dirty="0">
              <a:solidFill>
                <a:srgbClr val="002060"/>
              </a:solidFill>
            </a:endParaRPr>
          </a:p>
          <a:p>
            <a:pPr>
              <a:buFont typeface="Arial" pitchFamily="34" charset="0"/>
              <a:buChar char="•"/>
              <a:defRPr/>
            </a:pPr>
            <a:endParaRPr lang="en-US" sz="600" b="1" dirty="0">
              <a:solidFill>
                <a:srgbClr val="002060"/>
              </a:solidFill>
            </a:endParaRPr>
          </a:p>
          <a:p>
            <a:pPr>
              <a:buFont typeface="Arial" pitchFamily="34" charset="0"/>
              <a:buChar char="•"/>
              <a:defRPr/>
            </a:pPr>
            <a:endParaRPr lang="en-US" sz="600" b="1" dirty="0">
              <a:solidFill>
                <a:srgbClr val="002060"/>
              </a:solidFill>
            </a:endParaRPr>
          </a:p>
          <a:p>
            <a:pPr>
              <a:buFont typeface="Arial" pitchFamily="34" charset="0"/>
              <a:buChar char="•"/>
              <a:defRPr/>
            </a:pPr>
            <a:r>
              <a:rPr lang="en-US" sz="2800" b="1" dirty="0">
                <a:solidFill>
                  <a:srgbClr val="002060"/>
                </a:solidFill>
              </a:rPr>
              <a:t> Case Study – Marbury v. Madison:</a:t>
            </a:r>
          </a:p>
          <a:p>
            <a:pPr algn="ctr">
              <a:defRPr/>
            </a:pPr>
            <a:r>
              <a:rPr lang="en-US" sz="2400" b="1" i="1" dirty="0">
                <a:solidFill>
                  <a:srgbClr val="C00000"/>
                </a:solidFill>
              </a:rPr>
              <a:t>     </a:t>
            </a:r>
            <a:r>
              <a:rPr lang="en-US" b="1" i="1" dirty="0">
                <a:solidFill>
                  <a:srgbClr val="C00000"/>
                </a:solidFill>
              </a:rPr>
              <a:t>The Start of Judicial Review </a:t>
            </a:r>
            <a:endParaRPr lang="en-US" b="1" dirty="0">
              <a:solidFill>
                <a:srgbClr val="C00000"/>
              </a:solidFill>
            </a:endParaRP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3</a:t>
            </a:fld>
            <a:endParaRPr lang="en-US"/>
          </a:p>
        </p:txBody>
      </p:sp>
    </p:spTree>
    <p:extLst>
      <p:ext uri="{BB962C8B-B14F-4D97-AF65-F5344CB8AC3E}">
        <p14:creationId xmlns:p14="http://schemas.microsoft.com/office/powerpoint/2010/main" val="25146897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4" descr="http://www.missgien.net/arthurian/pix/earlybrit.jpg"/>
          <p:cNvPicPr>
            <a:picLocks noChangeAspect="1" noChangeArrowheads="1"/>
          </p:cNvPicPr>
          <p:nvPr/>
        </p:nvPicPr>
        <p:blipFill>
          <a:blip r:embed="rId3" cstate="print"/>
          <a:srcRect/>
          <a:stretch>
            <a:fillRect/>
          </a:stretch>
        </p:blipFill>
        <p:spPr bwMode="auto">
          <a:xfrm>
            <a:off x="6248400" y="1828800"/>
            <a:ext cx="2482612" cy="3276600"/>
          </a:xfrm>
          <a:prstGeom prst="rect">
            <a:avLst/>
          </a:prstGeom>
          <a:noFill/>
          <a:ln w="9525">
            <a:noFill/>
            <a:miter lim="800000"/>
            <a:headEnd/>
            <a:tailEnd/>
          </a:ln>
        </p:spPr>
      </p:pic>
      <p:sp>
        <p:nvSpPr>
          <p:cNvPr id="32772" name="Rectangle 8"/>
          <p:cNvSpPr>
            <a:spLocks noChangeArrowheads="1"/>
          </p:cNvSpPr>
          <p:nvPr/>
        </p:nvSpPr>
        <p:spPr bwMode="auto">
          <a:xfrm>
            <a:off x="381000" y="1066800"/>
            <a:ext cx="6019800" cy="5257800"/>
          </a:xfrm>
          <a:prstGeom prst="rect">
            <a:avLst/>
          </a:prstGeom>
          <a:noFill/>
          <a:ln w="9525">
            <a:noFill/>
            <a:miter lim="800000"/>
            <a:headEnd/>
            <a:tailEnd/>
          </a:ln>
        </p:spPr>
        <p:txBody>
          <a:bodyPr/>
          <a:lstStyle/>
          <a:p>
            <a:pPr marL="342900" indent="-342900">
              <a:spcBef>
                <a:spcPct val="20000"/>
              </a:spcBef>
            </a:pPr>
            <a:r>
              <a:rPr lang="en-US" sz="3000" b="1" dirty="0">
                <a:solidFill>
                  <a:srgbClr val="002060"/>
                </a:solidFill>
                <a:latin typeface="Arial Narrow" pitchFamily="34" charset="0"/>
              </a:rPr>
              <a:t>England: A Roman Heritage in the Law</a:t>
            </a:r>
          </a:p>
          <a:p>
            <a:pPr marL="342900" indent="-342900">
              <a:spcBef>
                <a:spcPct val="20000"/>
              </a:spcBef>
              <a:buFontTx/>
              <a:buChar char="•"/>
            </a:pPr>
            <a:endParaRPr lang="en-US" sz="2000" b="1" dirty="0">
              <a:solidFill>
                <a:srgbClr val="0033CC"/>
              </a:solidFill>
              <a:latin typeface="Arial Narrow" pitchFamily="34" charset="0"/>
            </a:endParaRPr>
          </a:p>
          <a:p>
            <a:pPr marL="342900" indent="-342900">
              <a:spcBef>
                <a:spcPct val="20000"/>
              </a:spcBef>
              <a:buFontTx/>
              <a:buChar char="•"/>
            </a:pPr>
            <a:r>
              <a:rPr lang="en-US" sz="2000" b="1" dirty="0">
                <a:latin typeface="Arial Narrow" pitchFamily="34" charset="0"/>
              </a:rPr>
              <a:t>The fact that England was conquered by the Romans instilled the philosophy of respect for the law.</a:t>
            </a:r>
          </a:p>
          <a:p>
            <a:pPr marL="342900" indent="-342900">
              <a:spcBef>
                <a:spcPct val="20000"/>
              </a:spcBef>
            </a:pPr>
            <a:endParaRPr lang="en-US" sz="2000" b="1" dirty="0">
              <a:latin typeface="Arial Narrow" pitchFamily="34" charset="0"/>
            </a:endParaRPr>
          </a:p>
          <a:p>
            <a:pPr marL="342900" indent="-342900">
              <a:spcBef>
                <a:spcPct val="20000"/>
              </a:spcBef>
              <a:buFontTx/>
              <a:buChar char="•"/>
            </a:pPr>
            <a:r>
              <a:rPr lang="en-US" sz="2000" b="1" dirty="0">
                <a:latin typeface="Arial Narrow" pitchFamily="34" charset="0"/>
              </a:rPr>
              <a:t>By the time the Roman Empire fell                                    and left England on its own to fend for itself,              the tradition of respect for the law,                                  had already taken hold for hundreds of years.</a:t>
            </a:r>
          </a:p>
          <a:p>
            <a:pPr marL="342900" indent="-342900">
              <a:spcBef>
                <a:spcPct val="20000"/>
              </a:spcBef>
            </a:pPr>
            <a:endParaRPr lang="en-US" sz="2000" b="1" dirty="0">
              <a:latin typeface="Arial Narrow" pitchFamily="34" charset="0"/>
            </a:endParaRPr>
          </a:p>
          <a:p>
            <a:pPr marL="342900" indent="-342900">
              <a:spcBef>
                <a:spcPct val="20000"/>
              </a:spcBef>
              <a:buFontTx/>
              <a:buChar char="•"/>
            </a:pPr>
            <a:r>
              <a:rPr lang="en-US" sz="2000" b="1" dirty="0">
                <a:latin typeface="Arial Narrow" pitchFamily="34" charset="0"/>
              </a:rPr>
              <a:t>Arthur as King, the embodiment of English pride and values, was a Roman Soldier, whose respect for the law was embodied by his oath and character.</a:t>
            </a: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5"/>
          <p:cNvSpPr>
            <a:spLocks noChangeArrowheads="1"/>
          </p:cNvSpPr>
          <p:nvPr/>
        </p:nvSpPr>
        <p:spPr bwMode="auto">
          <a:xfrm>
            <a:off x="304800" y="990600"/>
            <a:ext cx="8610600" cy="5791200"/>
          </a:xfrm>
          <a:prstGeom prst="rect">
            <a:avLst/>
          </a:prstGeom>
          <a:noFill/>
          <a:ln w="9525">
            <a:noFill/>
            <a:miter lim="800000"/>
            <a:headEnd/>
            <a:tailEnd/>
          </a:ln>
        </p:spPr>
        <p:txBody>
          <a:bodyPr/>
          <a:lstStyle/>
          <a:p>
            <a:pPr marL="342900" indent="-342900">
              <a:spcBef>
                <a:spcPct val="20000"/>
              </a:spcBef>
            </a:pPr>
            <a:r>
              <a:rPr lang="en-US" sz="3600" b="1" dirty="0">
                <a:solidFill>
                  <a:srgbClr val="002060"/>
                </a:solidFill>
                <a:latin typeface="Arial Narrow" pitchFamily="34" charset="0"/>
              </a:rPr>
              <a:t>England: A Roman Heritage in the Law</a:t>
            </a:r>
          </a:p>
          <a:p>
            <a:pPr marL="342900" indent="-342900">
              <a:spcBef>
                <a:spcPct val="20000"/>
              </a:spcBef>
              <a:buFontTx/>
              <a:buChar char="•"/>
            </a:pPr>
            <a:endParaRPr lang="en-US" sz="1000" b="1" dirty="0">
              <a:solidFill>
                <a:srgbClr val="0033CC"/>
              </a:solidFill>
              <a:latin typeface="Arial Narrow" pitchFamily="34" charset="0"/>
            </a:endParaRPr>
          </a:p>
          <a:p>
            <a:pPr marL="342900" indent="-342900">
              <a:lnSpc>
                <a:spcPct val="60000"/>
              </a:lnSpc>
              <a:spcBef>
                <a:spcPct val="20000"/>
              </a:spcBef>
              <a:buFontTx/>
              <a:buChar char="•"/>
            </a:pPr>
            <a:r>
              <a:rPr lang="en-US" sz="2800" dirty="0">
                <a:latin typeface="Arial Narrow" pitchFamily="34" charset="0"/>
              </a:rPr>
              <a:t>Like many other former </a:t>
            </a:r>
            <a:r>
              <a:rPr lang="en-US" sz="2800" i="1" dirty="0">
                <a:latin typeface="Arial Narrow" pitchFamily="34" charset="0"/>
              </a:rPr>
              <a:t>Roman</a:t>
            </a:r>
            <a:r>
              <a:rPr lang="en-US" sz="2800" dirty="0">
                <a:latin typeface="Arial Narrow" pitchFamily="34" charset="0"/>
              </a:rPr>
              <a:t> colonies,</a:t>
            </a:r>
          </a:p>
          <a:p>
            <a:pPr marL="342900" indent="-342900">
              <a:lnSpc>
                <a:spcPct val="60000"/>
              </a:lnSpc>
              <a:spcBef>
                <a:spcPct val="20000"/>
              </a:spcBef>
            </a:pPr>
            <a:r>
              <a:rPr lang="en-US" sz="2800" i="1" dirty="0">
                <a:latin typeface="Arial Narrow" pitchFamily="34" charset="0"/>
              </a:rPr>
              <a:t>	England</a:t>
            </a:r>
            <a:r>
              <a:rPr lang="en-US" sz="2800" dirty="0">
                <a:latin typeface="Arial Narrow" pitchFamily="34" charset="0"/>
              </a:rPr>
              <a:t> began to develop its own system </a:t>
            </a:r>
          </a:p>
          <a:p>
            <a:pPr marL="342900" indent="-342900">
              <a:lnSpc>
                <a:spcPct val="60000"/>
              </a:lnSpc>
              <a:spcBef>
                <a:spcPct val="20000"/>
              </a:spcBef>
            </a:pPr>
            <a:r>
              <a:rPr lang="en-US" sz="2800" dirty="0">
                <a:latin typeface="Arial Narrow" pitchFamily="34" charset="0"/>
              </a:rPr>
              <a:t>	for making and enforcing the Law.</a:t>
            </a:r>
          </a:p>
          <a:p>
            <a:pPr marL="342900" indent="-342900">
              <a:spcBef>
                <a:spcPct val="20000"/>
              </a:spcBef>
              <a:buFontTx/>
              <a:buChar char="•"/>
            </a:pPr>
            <a:endParaRPr lang="en-US" sz="1000" dirty="0">
              <a:latin typeface="Arial Narrow" pitchFamily="34" charset="0"/>
            </a:endParaRPr>
          </a:p>
          <a:p>
            <a:pPr marL="342900" indent="-342900">
              <a:lnSpc>
                <a:spcPct val="60000"/>
              </a:lnSpc>
              <a:spcBef>
                <a:spcPct val="20000"/>
              </a:spcBef>
              <a:buFontTx/>
              <a:buChar char="•"/>
            </a:pPr>
            <a:r>
              <a:rPr lang="en-US" sz="2800" dirty="0">
                <a:latin typeface="Arial Narrow" pitchFamily="34" charset="0"/>
              </a:rPr>
              <a:t>Although </a:t>
            </a:r>
            <a:r>
              <a:rPr lang="en-US" sz="2800" i="1" dirty="0">
                <a:latin typeface="Arial Narrow" pitchFamily="34" charset="0"/>
              </a:rPr>
              <a:t>largely rejecting the Roman Code </a:t>
            </a:r>
            <a:r>
              <a:rPr lang="en-US" sz="2800" dirty="0">
                <a:latin typeface="Arial Narrow" pitchFamily="34" charset="0"/>
              </a:rPr>
              <a:t>itself,</a:t>
            </a:r>
          </a:p>
          <a:p>
            <a:pPr marL="342900" indent="-342900">
              <a:lnSpc>
                <a:spcPct val="60000"/>
              </a:lnSpc>
              <a:spcBef>
                <a:spcPct val="20000"/>
              </a:spcBef>
            </a:pPr>
            <a:r>
              <a:rPr lang="en-US" sz="2800" dirty="0">
                <a:latin typeface="Arial Narrow" pitchFamily="34" charset="0"/>
              </a:rPr>
              <a:t>	</a:t>
            </a:r>
            <a:r>
              <a:rPr lang="en-US" sz="2800" b="1" dirty="0">
                <a:solidFill>
                  <a:srgbClr val="0070C0"/>
                </a:solidFill>
                <a:latin typeface="Arial Narrow" pitchFamily="34" charset="0"/>
              </a:rPr>
              <a:t>the </a:t>
            </a:r>
            <a:r>
              <a:rPr lang="en-US" sz="2800" b="1" i="1" dirty="0">
                <a:solidFill>
                  <a:srgbClr val="0070C0"/>
                </a:solidFill>
                <a:latin typeface="Arial Narrow" pitchFamily="34" charset="0"/>
              </a:rPr>
              <a:t>Roman</a:t>
            </a:r>
            <a:r>
              <a:rPr lang="en-US" sz="2800" b="1" dirty="0">
                <a:solidFill>
                  <a:srgbClr val="0070C0"/>
                </a:solidFill>
                <a:latin typeface="Arial Narrow" pitchFamily="34" charset="0"/>
              </a:rPr>
              <a:t> </a:t>
            </a:r>
            <a:r>
              <a:rPr lang="en-US" sz="2800" b="1" i="1" dirty="0">
                <a:solidFill>
                  <a:srgbClr val="0070C0"/>
                </a:solidFill>
                <a:latin typeface="Arial Narrow" pitchFamily="34" charset="0"/>
              </a:rPr>
              <a:t>template and idea </a:t>
            </a:r>
          </a:p>
          <a:p>
            <a:pPr marL="342900" indent="-342900">
              <a:lnSpc>
                <a:spcPct val="60000"/>
              </a:lnSpc>
              <a:spcBef>
                <a:spcPct val="20000"/>
              </a:spcBef>
            </a:pPr>
            <a:r>
              <a:rPr lang="en-US" sz="2800" b="1" i="1" dirty="0">
                <a:solidFill>
                  <a:srgbClr val="0070C0"/>
                </a:solidFill>
                <a:latin typeface="Arial Narrow" pitchFamily="34" charset="0"/>
              </a:rPr>
              <a:t>	of the Law being the basis for civilization</a:t>
            </a:r>
            <a:r>
              <a:rPr lang="en-US" sz="2800" b="1" dirty="0">
                <a:solidFill>
                  <a:srgbClr val="0070C0"/>
                </a:solidFill>
                <a:latin typeface="Arial Narrow" pitchFamily="34" charset="0"/>
              </a:rPr>
              <a:t>, </a:t>
            </a:r>
          </a:p>
          <a:p>
            <a:pPr marL="342900" indent="-342900">
              <a:lnSpc>
                <a:spcPct val="60000"/>
              </a:lnSpc>
              <a:spcBef>
                <a:spcPct val="20000"/>
              </a:spcBef>
            </a:pPr>
            <a:r>
              <a:rPr lang="en-US" sz="2800" b="1" dirty="0">
                <a:solidFill>
                  <a:srgbClr val="0070C0"/>
                </a:solidFill>
                <a:latin typeface="Arial Narrow" pitchFamily="34" charset="0"/>
              </a:rPr>
              <a:t>	and of its need for respect,</a:t>
            </a:r>
          </a:p>
          <a:p>
            <a:pPr marL="342900" indent="-342900">
              <a:lnSpc>
                <a:spcPct val="60000"/>
              </a:lnSpc>
              <a:spcBef>
                <a:spcPct val="20000"/>
              </a:spcBef>
            </a:pPr>
            <a:r>
              <a:rPr lang="en-US" sz="2800" b="1" i="1" dirty="0">
                <a:solidFill>
                  <a:srgbClr val="0070C0"/>
                </a:solidFill>
                <a:latin typeface="Arial Narrow" pitchFamily="34" charset="0"/>
              </a:rPr>
              <a:t>	was an unquestioned value of the English people</a:t>
            </a:r>
            <a:r>
              <a:rPr lang="en-US" sz="2800" b="1" dirty="0">
                <a:solidFill>
                  <a:srgbClr val="0070C0"/>
                </a:solidFill>
                <a:latin typeface="Arial Narrow" pitchFamily="34" charset="0"/>
              </a:rPr>
              <a:t>.  </a:t>
            </a:r>
          </a:p>
          <a:p>
            <a:pPr marL="342900" indent="-342900">
              <a:lnSpc>
                <a:spcPct val="60000"/>
              </a:lnSpc>
              <a:spcBef>
                <a:spcPct val="20000"/>
              </a:spcBef>
              <a:buFontTx/>
              <a:buChar char="•"/>
            </a:pPr>
            <a:endParaRPr lang="en-US" sz="1000" i="1" dirty="0">
              <a:latin typeface="Arial Narrow" pitchFamily="34" charset="0"/>
            </a:endParaRPr>
          </a:p>
          <a:p>
            <a:pPr marL="342900" indent="-342900">
              <a:lnSpc>
                <a:spcPct val="60000"/>
              </a:lnSpc>
              <a:spcBef>
                <a:spcPct val="20000"/>
              </a:spcBef>
              <a:buFontTx/>
              <a:buChar char="•"/>
            </a:pPr>
            <a:r>
              <a:rPr lang="en-US" sz="2800" b="1" i="1" dirty="0">
                <a:solidFill>
                  <a:srgbClr val="C00000"/>
                </a:solidFill>
                <a:latin typeface="Arial Narrow" pitchFamily="34" charset="0"/>
              </a:rPr>
              <a:t>Englishmen</a:t>
            </a:r>
            <a:r>
              <a:rPr lang="en-US" sz="2800" b="1" dirty="0">
                <a:solidFill>
                  <a:srgbClr val="0070C0"/>
                </a:solidFill>
                <a:latin typeface="Arial Narrow" pitchFamily="34" charset="0"/>
              </a:rPr>
              <a:t> </a:t>
            </a:r>
            <a:r>
              <a:rPr lang="en-US" sz="2800" dirty="0">
                <a:latin typeface="Arial Narrow" pitchFamily="34" charset="0"/>
              </a:rPr>
              <a:t>could disagree </a:t>
            </a:r>
          </a:p>
          <a:p>
            <a:pPr marL="342900" indent="-342900">
              <a:lnSpc>
                <a:spcPct val="60000"/>
              </a:lnSpc>
              <a:spcBef>
                <a:spcPct val="20000"/>
              </a:spcBef>
            </a:pPr>
            <a:r>
              <a:rPr lang="en-US" sz="2800" dirty="0">
                <a:latin typeface="Arial Narrow" pitchFamily="34" charset="0"/>
              </a:rPr>
              <a:t>	over who should make the law, </a:t>
            </a:r>
          </a:p>
          <a:p>
            <a:pPr marL="342900" indent="-342900">
              <a:lnSpc>
                <a:spcPct val="60000"/>
              </a:lnSpc>
              <a:spcBef>
                <a:spcPct val="20000"/>
              </a:spcBef>
            </a:pPr>
            <a:r>
              <a:rPr lang="en-US" sz="2800" dirty="0">
                <a:latin typeface="Arial Narrow" pitchFamily="34" charset="0"/>
              </a:rPr>
              <a:t>	or what laws should be made, </a:t>
            </a:r>
          </a:p>
          <a:p>
            <a:pPr marL="342900" indent="-342900">
              <a:lnSpc>
                <a:spcPct val="60000"/>
              </a:lnSpc>
              <a:spcBef>
                <a:spcPct val="20000"/>
              </a:spcBef>
            </a:pPr>
            <a:r>
              <a:rPr lang="en-US" sz="2800" dirty="0">
                <a:latin typeface="Arial Narrow" pitchFamily="34" charset="0"/>
              </a:rPr>
              <a:t>	but always </a:t>
            </a:r>
            <a:r>
              <a:rPr lang="en-US" sz="2800" b="1" i="1" dirty="0">
                <a:solidFill>
                  <a:srgbClr val="C00000"/>
                </a:solidFill>
                <a:latin typeface="Arial Narrow" pitchFamily="34" charset="0"/>
              </a:rPr>
              <a:t>held dear the concept of the Law itself.</a:t>
            </a:r>
          </a:p>
        </p:txBody>
      </p:sp>
      <p:sp>
        <p:nvSpPr>
          <p:cNvPr id="3" name="Slide Number Placeholder 2"/>
          <p:cNvSpPr>
            <a:spLocks noGrp="1"/>
          </p:cNvSpPr>
          <p:nvPr>
            <p:ph type="sldNum" sz="quarter" idx="12"/>
          </p:nvPr>
        </p:nvSpPr>
        <p:spPr/>
        <p:txBody>
          <a:bodyPr/>
          <a:lstStyle/>
          <a:p>
            <a:pPr>
              <a:defRPr/>
            </a:pPr>
            <a:fld id="{BF9E4174-A6D1-4830-B2F8-450508E6994C}" type="slidenum">
              <a:rPr lang="en-US" smtClean="0"/>
              <a:pPr>
                <a:defRPr/>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5"/>
          <p:cNvSpPr>
            <a:spLocks noChangeArrowheads="1"/>
          </p:cNvSpPr>
          <p:nvPr/>
        </p:nvSpPr>
        <p:spPr bwMode="auto">
          <a:xfrm>
            <a:off x="304800" y="1066800"/>
            <a:ext cx="8610600" cy="5791200"/>
          </a:xfrm>
          <a:prstGeom prst="rect">
            <a:avLst/>
          </a:prstGeom>
          <a:noFill/>
          <a:ln w="9525">
            <a:noFill/>
            <a:miter lim="800000"/>
            <a:headEnd/>
            <a:tailEnd/>
          </a:ln>
        </p:spPr>
        <p:txBody>
          <a:bodyPr/>
          <a:lstStyle/>
          <a:p>
            <a:pPr marL="342900" indent="-342900">
              <a:spcBef>
                <a:spcPct val="20000"/>
              </a:spcBef>
            </a:pPr>
            <a:r>
              <a:rPr lang="en-US" sz="3200" b="1" dirty="0">
                <a:solidFill>
                  <a:srgbClr val="002060"/>
                </a:solidFill>
                <a:latin typeface="Arial Narrow" pitchFamily="34" charset="0"/>
              </a:rPr>
              <a:t>England and America – Bound by Heritage and Law</a:t>
            </a:r>
          </a:p>
        </p:txBody>
      </p:sp>
      <p:pic>
        <p:nvPicPr>
          <p:cNvPr id="34820" name="Picture 7" descr="map_atlantic_north_track_names_60"/>
          <p:cNvPicPr>
            <a:picLocks noChangeAspect="1" noChangeArrowheads="1"/>
          </p:cNvPicPr>
          <p:nvPr/>
        </p:nvPicPr>
        <p:blipFill>
          <a:blip r:embed="rId3" cstate="print"/>
          <a:srcRect/>
          <a:stretch>
            <a:fillRect/>
          </a:stretch>
        </p:blipFill>
        <p:spPr bwMode="auto">
          <a:xfrm>
            <a:off x="1447800" y="1828800"/>
            <a:ext cx="6629400" cy="42672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35844" name="Rectangle 7"/>
          <p:cNvSpPr>
            <a:spLocks noChangeArrowheads="1"/>
          </p:cNvSpPr>
          <p:nvPr/>
        </p:nvSpPr>
        <p:spPr bwMode="auto">
          <a:xfrm>
            <a:off x="304800" y="1066800"/>
            <a:ext cx="8610600" cy="5105400"/>
          </a:xfrm>
          <a:prstGeom prst="rect">
            <a:avLst/>
          </a:prstGeom>
          <a:noFill/>
          <a:ln w="9525">
            <a:noFill/>
            <a:miter lim="800000"/>
            <a:headEnd/>
            <a:tailEnd/>
          </a:ln>
        </p:spPr>
        <p:txBody>
          <a:bodyPr/>
          <a:lstStyle/>
          <a:p>
            <a:pPr marL="342900" indent="-342900">
              <a:lnSpc>
                <a:spcPct val="90000"/>
              </a:lnSpc>
              <a:spcBef>
                <a:spcPts val="0"/>
              </a:spcBef>
            </a:pPr>
            <a:r>
              <a:rPr lang="en-US" sz="2800" b="1" dirty="0">
                <a:solidFill>
                  <a:srgbClr val="002060"/>
                </a:solidFill>
                <a:latin typeface="Arial Narrow" pitchFamily="34" charset="0"/>
              </a:rPr>
              <a:t>To Understand American Law We Need to Know English Law</a:t>
            </a:r>
          </a:p>
          <a:p>
            <a:pPr marL="342900" indent="-342900">
              <a:lnSpc>
                <a:spcPct val="90000"/>
              </a:lnSpc>
              <a:spcBef>
                <a:spcPts val="0"/>
              </a:spcBef>
              <a:buFontTx/>
              <a:buChar char="•"/>
            </a:pPr>
            <a:endParaRPr lang="en-US" sz="2400" dirty="0">
              <a:latin typeface="Arial Narrow" pitchFamily="34" charset="0"/>
            </a:endParaRPr>
          </a:p>
          <a:p>
            <a:pPr marL="342900" indent="-342900">
              <a:lnSpc>
                <a:spcPct val="90000"/>
              </a:lnSpc>
              <a:spcBef>
                <a:spcPts val="0"/>
              </a:spcBef>
              <a:buFontTx/>
              <a:buChar char="•"/>
            </a:pPr>
            <a:r>
              <a:rPr lang="en-US" sz="2400" dirty="0">
                <a:latin typeface="Arial" panose="020B0604020202020204" pitchFamily="34" charset="0"/>
                <a:cs typeface="Arial" panose="020B0604020202020204" pitchFamily="34" charset="0"/>
              </a:rPr>
              <a:t>The Law we know today as Americans is descended from England.</a:t>
            </a:r>
          </a:p>
          <a:p>
            <a:pPr marL="342900" indent="-342900">
              <a:lnSpc>
                <a:spcPct val="90000"/>
              </a:lnSpc>
              <a:spcBef>
                <a:spcPts val="0"/>
              </a:spcBef>
              <a:buFontTx/>
              <a:buChar char="•"/>
            </a:pPr>
            <a:endParaRPr lang="en-US" sz="1500" dirty="0">
              <a:latin typeface="Arial" panose="020B0604020202020204" pitchFamily="34" charset="0"/>
              <a:cs typeface="Arial" panose="020B0604020202020204" pitchFamily="34" charset="0"/>
            </a:endParaRPr>
          </a:p>
          <a:p>
            <a:pPr marL="342900" indent="-342900">
              <a:lnSpc>
                <a:spcPct val="90000"/>
              </a:lnSpc>
              <a:spcBef>
                <a:spcPts val="0"/>
              </a:spcBef>
              <a:buFontTx/>
              <a:buChar char="•"/>
            </a:pPr>
            <a:r>
              <a:rPr lang="en-US" sz="2400" dirty="0">
                <a:latin typeface="Arial" panose="020B0604020202020204" pitchFamily="34" charset="0"/>
                <a:cs typeface="Arial" panose="020B0604020202020204" pitchFamily="34" charset="0"/>
              </a:rPr>
              <a:t>England, was a conquered colony of the Romans.</a:t>
            </a:r>
          </a:p>
          <a:p>
            <a:pPr marL="342900" indent="-342900">
              <a:lnSpc>
                <a:spcPct val="90000"/>
              </a:lnSpc>
              <a:spcBef>
                <a:spcPts val="0"/>
              </a:spcBef>
              <a:buFontTx/>
              <a:buChar char="•"/>
            </a:pPr>
            <a:endParaRPr lang="en-US" sz="1500" dirty="0">
              <a:latin typeface="Arial" panose="020B0604020202020204" pitchFamily="34" charset="0"/>
              <a:cs typeface="Arial" panose="020B0604020202020204" pitchFamily="34" charset="0"/>
            </a:endParaRPr>
          </a:p>
          <a:p>
            <a:pPr marL="342900" indent="-342900">
              <a:lnSpc>
                <a:spcPct val="90000"/>
              </a:lnSpc>
              <a:spcBef>
                <a:spcPts val="0"/>
              </a:spcBef>
              <a:buFontTx/>
              <a:buChar char="•"/>
            </a:pPr>
            <a:r>
              <a:rPr lang="en-US" sz="2400" dirty="0">
                <a:latin typeface="Arial" panose="020B0604020202020204" pitchFamily="34" charset="0"/>
                <a:cs typeface="Arial" panose="020B0604020202020204" pitchFamily="34" charset="0"/>
              </a:rPr>
              <a:t>As a result, England had nearly a millennium</a:t>
            </a:r>
          </a:p>
          <a:p>
            <a:pPr marL="342900" indent="-342900">
              <a:lnSpc>
                <a:spcPct val="90000"/>
              </a:lnSpc>
              <a:spcBef>
                <a:spcPts val="0"/>
              </a:spcBef>
            </a:pPr>
            <a:r>
              <a:rPr lang="en-US" sz="2400" dirty="0">
                <a:latin typeface="Arial" panose="020B0604020202020204" pitchFamily="34" charset="0"/>
                <a:cs typeface="Arial" panose="020B0604020202020204" pitchFamily="34" charset="0"/>
              </a:rPr>
              <a:t>	of history of respect for a system of Law, </a:t>
            </a:r>
          </a:p>
          <a:p>
            <a:pPr marL="342900" indent="-342900">
              <a:lnSpc>
                <a:spcPct val="90000"/>
              </a:lnSpc>
              <a:spcBef>
                <a:spcPts val="0"/>
              </a:spcBef>
            </a:pPr>
            <a:r>
              <a:rPr lang="en-US" sz="2400" dirty="0">
                <a:latin typeface="Arial" panose="020B0604020202020204" pitchFamily="34" charset="0"/>
                <a:cs typeface="Arial" panose="020B0604020202020204" pitchFamily="34" charset="0"/>
              </a:rPr>
              <a:t>	before the modern country even came of age.  </a:t>
            </a:r>
          </a:p>
          <a:p>
            <a:pPr marL="342900" indent="-342900">
              <a:lnSpc>
                <a:spcPct val="90000"/>
              </a:lnSpc>
              <a:spcBef>
                <a:spcPts val="0"/>
              </a:spcBef>
              <a:buFontTx/>
              <a:buChar char="•"/>
            </a:pPr>
            <a:endParaRPr lang="en-US" sz="1500" dirty="0">
              <a:latin typeface="Arial" panose="020B0604020202020204" pitchFamily="34" charset="0"/>
              <a:cs typeface="Arial" panose="020B0604020202020204" pitchFamily="34" charset="0"/>
            </a:endParaRPr>
          </a:p>
          <a:p>
            <a:pPr marL="342900" indent="-342900">
              <a:lnSpc>
                <a:spcPct val="90000"/>
              </a:lnSpc>
              <a:spcBef>
                <a:spcPts val="0"/>
              </a:spcBef>
              <a:buFontTx/>
              <a:buChar char="•"/>
            </a:pPr>
            <a:r>
              <a:rPr lang="en-US" sz="2400" dirty="0">
                <a:latin typeface="Arial" panose="020B0604020202020204" pitchFamily="34" charset="0"/>
                <a:cs typeface="Arial" panose="020B0604020202020204" pitchFamily="34" charset="0"/>
              </a:rPr>
              <a:t>That concept, became engrained in the very nature and ideas of the English speaking peoples,  </a:t>
            </a:r>
          </a:p>
          <a:p>
            <a:pPr marL="342900" indent="-342900">
              <a:lnSpc>
                <a:spcPct val="90000"/>
              </a:lnSpc>
              <a:spcBef>
                <a:spcPts val="0"/>
              </a:spcBef>
            </a:pPr>
            <a:r>
              <a:rPr lang="en-US" sz="2400" dirty="0">
                <a:latin typeface="Arial" panose="020B0604020202020204" pitchFamily="34" charset="0"/>
                <a:cs typeface="Arial" panose="020B0604020202020204" pitchFamily="34" charset="0"/>
              </a:rPr>
              <a:t>	and carries itself down to this very day.</a:t>
            </a:r>
          </a:p>
          <a:p>
            <a:pPr marL="342900" indent="-342900">
              <a:lnSpc>
                <a:spcPct val="90000"/>
              </a:lnSpc>
              <a:spcBef>
                <a:spcPts val="0"/>
              </a:spcBef>
            </a:pPr>
            <a:endParaRPr lang="en-US" sz="2400" dirty="0">
              <a:latin typeface="Arial" panose="020B0604020202020204" pitchFamily="34" charset="0"/>
              <a:cs typeface="Arial" panose="020B0604020202020204" pitchFamily="34" charset="0"/>
            </a:endParaRPr>
          </a:p>
          <a:p>
            <a:pPr algn="ctr">
              <a:lnSpc>
                <a:spcPct val="110000"/>
              </a:lnSpc>
              <a:spcBef>
                <a:spcPts val="0"/>
              </a:spcBef>
            </a:pPr>
            <a:r>
              <a:rPr lang="en-US" sz="3200" b="1" i="1" dirty="0">
                <a:solidFill>
                  <a:srgbClr val="002060"/>
                </a:solidFill>
              </a:rPr>
              <a:t>ROME </a:t>
            </a:r>
            <a:r>
              <a:rPr lang="en-US" sz="3200" dirty="0">
                <a:solidFill>
                  <a:srgbClr val="002060"/>
                </a:solidFill>
              </a:rPr>
              <a:t>➔</a:t>
            </a:r>
            <a:r>
              <a:rPr lang="en-US" sz="3200" b="1" i="1" dirty="0">
                <a:solidFill>
                  <a:srgbClr val="002060"/>
                </a:solidFill>
              </a:rPr>
              <a:t> ENGLAND </a:t>
            </a:r>
            <a:r>
              <a:rPr lang="en-US" sz="3200" dirty="0">
                <a:solidFill>
                  <a:srgbClr val="002060"/>
                </a:solidFill>
              </a:rPr>
              <a:t>➔</a:t>
            </a:r>
            <a:r>
              <a:rPr lang="en-US" sz="3200" b="1" i="1" dirty="0">
                <a:solidFill>
                  <a:srgbClr val="002060"/>
                </a:solidFill>
              </a:rPr>
              <a:t> UNITED STATES</a:t>
            </a: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8"/>
          <p:cNvSpPr>
            <a:spLocks noChangeArrowheads="1"/>
          </p:cNvSpPr>
          <p:nvPr/>
        </p:nvSpPr>
        <p:spPr bwMode="auto">
          <a:xfrm>
            <a:off x="381000" y="1143000"/>
            <a:ext cx="5562600" cy="5181600"/>
          </a:xfrm>
          <a:prstGeom prst="rect">
            <a:avLst/>
          </a:prstGeom>
          <a:noFill/>
          <a:ln w="9525">
            <a:noFill/>
            <a:miter lim="800000"/>
            <a:headEnd/>
            <a:tailEnd/>
          </a:ln>
        </p:spPr>
        <p:txBody>
          <a:bodyPr/>
          <a:lstStyle/>
          <a:p>
            <a:pPr marL="342900" indent="-342900">
              <a:lnSpc>
                <a:spcPct val="70000"/>
              </a:lnSpc>
              <a:spcBef>
                <a:spcPct val="20000"/>
              </a:spcBef>
            </a:pPr>
            <a:r>
              <a:rPr lang="en-US" sz="3300" b="1" dirty="0">
                <a:solidFill>
                  <a:srgbClr val="C00000"/>
                </a:solidFill>
                <a:latin typeface="Arial Narrow" pitchFamily="34" charset="0"/>
              </a:rPr>
              <a:t>Understanding our Property Law</a:t>
            </a:r>
          </a:p>
          <a:p>
            <a:pPr marL="342900" indent="-342900">
              <a:lnSpc>
                <a:spcPct val="70000"/>
              </a:lnSpc>
              <a:spcBef>
                <a:spcPct val="20000"/>
              </a:spcBef>
            </a:pPr>
            <a:r>
              <a:rPr lang="en-US" sz="3300" b="1" dirty="0">
                <a:solidFill>
                  <a:srgbClr val="C00000"/>
                </a:solidFill>
                <a:latin typeface="Arial Narrow" pitchFamily="34" charset="0"/>
              </a:rPr>
              <a:t>through the prism </a:t>
            </a:r>
          </a:p>
          <a:p>
            <a:pPr marL="342900" indent="-342900">
              <a:lnSpc>
                <a:spcPct val="70000"/>
              </a:lnSpc>
              <a:spcBef>
                <a:spcPct val="20000"/>
              </a:spcBef>
            </a:pPr>
            <a:r>
              <a:rPr lang="en-US" sz="3300" b="1" dirty="0">
                <a:solidFill>
                  <a:srgbClr val="C00000"/>
                </a:solidFill>
                <a:latin typeface="Arial Narrow" pitchFamily="34" charset="0"/>
              </a:rPr>
              <a:t>of the Law of England </a:t>
            </a:r>
          </a:p>
          <a:p>
            <a:pPr marL="342900" indent="-342900">
              <a:spcBef>
                <a:spcPct val="20000"/>
              </a:spcBef>
              <a:buFontTx/>
              <a:buChar char="•"/>
            </a:pPr>
            <a:r>
              <a:rPr lang="en-US" sz="2400" b="1" dirty="0">
                <a:latin typeface="Arial" panose="020B0604020202020204" pitchFamily="34" charset="0"/>
                <a:cs typeface="Arial" panose="020B0604020202020204" pitchFamily="34" charset="0"/>
              </a:rPr>
              <a:t>So to learn about the </a:t>
            </a:r>
            <a:r>
              <a:rPr lang="en-US" sz="2400" b="1" i="1" dirty="0">
                <a:latin typeface="Arial" panose="020B0604020202020204" pitchFamily="34" charset="0"/>
                <a:cs typeface="Arial" panose="020B0604020202020204" pitchFamily="34" charset="0"/>
              </a:rPr>
              <a:t>Law of Property,</a:t>
            </a:r>
            <a:r>
              <a:rPr lang="en-US" sz="2400" b="1" dirty="0">
                <a:latin typeface="Arial" panose="020B0604020202020204" pitchFamily="34" charset="0"/>
                <a:cs typeface="Arial" panose="020B0604020202020204" pitchFamily="34" charset="0"/>
              </a:rPr>
              <a:t> where do we start?</a:t>
            </a:r>
          </a:p>
          <a:p>
            <a:pPr marL="342900" indent="-342900">
              <a:spcBef>
                <a:spcPct val="20000"/>
              </a:spcBef>
              <a:buFontTx/>
              <a:buChar char="•"/>
            </a:pPr>
            <a:r>
              <a:rPr lang="en-US" sz="2400" b="1" dirty="0">
                <a:latin typeface="Arial" panose="020B0604020202020204" pitchFamily="34" charset="0"/>
                <a:cs typeface="Arial" panose="020B0604020202020204" pitchFamily="34" charset="0"/>
              </a:rPr>
              <a:t>Well a good place to start               is the first real battle for Rights.</a:t>
            </a:r>
          </a:p>
          <a:p>
            <a:pPr marL="342900" indent="-342900">
              <a:spcBef>
                <a:spcPct val="20000"/>
              </a:spcBef>
              <a:buFontTx/>
              <a:buChar char="•"/>
            </a:pPr>
            <a:r>
              <a:rPr lang="en-US" sz="2400" b="1" dirty="0">
                <a:latin typeface="Arial" panose="020B0604020202020204" pitchFamily="34" charset="0"/>
                <a:cs typeface="Arial" panose="020B0604020202020204" pitchFamily="34" charset="0"/>
              </a:rPr>
              <a:t>The Rights fought for were Property Rights</a:t>
            </a:r>
          </a:p>
          <a:p>
            <a:pPr marL="342900" indent="-342900">
              <a:spcBef>
                <a:spcPct val="20000"/>
              </a:spcBef>
              <a:buFontTx/>
              <a:buChar char="•"/>
            </a:pPr>
            <a:r>
              <a:rPr lang="en-US" sz="2400" b="1" dirty="0">
                <a:latin typeface="Arial" panose="020B0604020202020204" pitchFamily="34" charset="0"/>
                <a:cs typeface="Arial" panose="020B0604020202020204" pitchFamily="34" charset="0"/>
              </a:rPr>
              <a:t>And that Battle my dear students                 produced the </a:t>
            </a:r>
            <a:r>
              <a:rPr lang="en-US" sz="2400" b="1" i="1" dirty="0">
                <a:solidFill>
                  <a:srgbClr val="00B0F0"/>
                </a:solidFill>
                <a:latin typeface="Arial" panose="020B0604020202020204" pitchFamily="34" charset="0"/>
                <a:cs typeface="Arial" panose="020B0604020202020204" pitchFamily="34" charset="0"/>
              </a:rPr>
              <a:t>Magna Carta</a:t>
            </a:r>
            <a:r>
              <a:rPr lang="en-US" sz="2400" b="1" dirty="0">
                <a:solidFill>
                  <a:srgbClr val="00B0F0"/>
                </a:solidFill>
                <a:latin typeface="Arial" panose="020B0604020202020204" pitchFamily="34" charset="0"/>
                <a:cs typeface="Arial" panose="020B0604020202020204" pitchFamily="34" charset="0"/>
              </a:rPr>
              <a:t>.</a:t>
            </a:r>
          </a:p>
        </p:txBody>
      </p:sp>
      <p:pic>
        <p:nvPicPr>
          <p:cNvPr id="36868" name="Picture 12" descr="Image of Magna Carta">
            <a:hlinkClick r:id="rId3"/>
          </p:cNvPr>
          <p:cNvPicPr>
            <a:picLocks noChangeAspect="1" noChangeArrowheads="1"/>
          </p:cNvPicPr>
          <p:nvPr/>
        </p:nvPicPr>
        <p:blipFill>
          <a:blip r:embed="rId4" cstate="print"/>
          <a:srcRect/>
          <a:stretch>
            <a:fillRect/>
          </a:stretch>
        </p:blipFill>
        <p:spPr bwMode="auto">
          <a:xfrm>
            <a:off x="6172200" y="1447800"/>
            <a:ext cx="2381250" cy="432435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5"/>
          <p:cNvSpPr>
            <a:spLocks noChangeArrowheads="1"/>
          </p:cNvSpPr>
          <p:nvPr/>
        </p:nvSpPr>
        <p:spPr bwMode="auto">
          <a:xfrm>
            <a:off x="4495800" y="990600"/>
            <a:ext cx="4191000" cy="5334000"/>
          </a:xfrm>
          <a:prstGeom prst="rect">
            <a:avLst/>
          </a:prstGeom>
          <a:noFill/>
          <a:ln w="9525">
            <a:noFill/>
            <a:miter lim="800000"/>
            <a:headEnd/>
            <a:tailEnd/>
          </a:ln>
        </p:spPr>
        <p:txBody>
          <a:bodyPr/>
          <a:lstStyle/>
          <a:p>
            <a:pPr marL="342900" indent="-342900" algn="ctr">
              <a:spcBef>
                <a:spcPct val="20000"/>
              </a:spcBef>
            </a:pPr>
            <a:r>
              <a:rPr lang="en-US" sz="3500" b="1" dirty="0">
                <a:solidFill>
                  <a:srgbClr val="002060"/>
                </a:solidFill>
                <a:latin typeface="Arial Narrow" pitchFamily="34" charset="0"/>
              </a:rPr>
              <a:t>1215</a:t>
            </a:r>
          </a:p>
          <a:p>
            <a:pPr marL="342900" indent="-342900">
              <a:spcBef>
                <a:spcPct val="20000"/>
              </a:spcBef>
              <a:buFontTx/>
              <a:buChar char="•"/>
            </a:pPr>
            <a:r>
              <a:rPr lang="en-US" sz="2400" b="1" dirty="0">
                <a:latin typeface="Arial Narrow" pitchFamily="34" charset="0"/>
              </a:rPr>
              <a:t>The year is 1215 A.D.</a:t>
            </a:r>
          </a:p>
          <a:p>
            <a:pPr marL="342900" indent="-342900">
              <a:spcBef>
                <a:spcPct val="20000"/>
              </a:spcBef>
              <a:buFontTx/>
              <a:buChar char="•"/>
            </a:pPr>
            <a:r>
              <a:rPr lang="en-US" sz="2400" b="1" dirty="0">
                <a:latin typeface="Arial Narrow" pitchFamily="34" charset="0"/>
              </a:rPr>
              <a:t>John  I  is on the throne</a:t>
            </a:r>
          </a:p>
          <a:p>
            <a:pPr marL="342900" indent="-342900">
              <a:spcBef>
                <a:spcPct val="20000"/>
              </a:spcBef>
              <a:buFontTx/>
              <a:buChar char="•"/>
            </a:pPr>
            <a:r>
              <a:rPr lang="en-US" sz="2400" b="1" dirty="0">
                <a:latin typeface="Arial Narrow" pitchFamily="34" charset="0"/>
              </a:rPr>
              <a:t>It is the time of the Crusades and all the known World has been at War</a:t>
            </a:r>
          </a:p>
          <a:p>
            <a:pPr marL="342900" indent="-342900">
              <a:spcBef>
                <a:spcPct val="20000"/>
              </a:spcBef>
              <a:buFontTx/>
              <a:buChar char="•"/>
            </a:pPr>
            <a:r>
              <a:rPr lang="en-US" sz="2400" b="1" dirty="0">
                <a:latin typeface="Arial Narrow" pitchFamily="34" charset="0"/>
              </a:rPr>
              <a:t>800 years had passed since the fall of the </a:t>
            </a:r>
            <a:r>
              <a:rPr lang="en-US" sz="2400" b="1" i="1" dirty="0">
                <a:latin typeface="Arial Narrow" pitchFamily="34" charset="0"/>
              </a:rPr>
              <a:t>Roman Empire  </a:t>
            </a:r>
            <a:r>
              <a:rPr lang="en-US" sz="2400" b="1" dirty="0">
                <a:latin typeface="Arial Narrow" pitchFamily="34" charset="0"/>
              </a:rPr>
              <a:t>and occupied</a:t>
            </a:r>
            <a:r>
              <a:rPr lang="en-US" sz="2400" b="1" i="1" dirty="0">
                <a:latin typeface="Arial Narrow" pitchFamily="34" charset="0"/>
              </a:rPr>
              <a:t> England </a:t>
            </a:r>
            <a:r>
              <a:rPr lang="en-US" sz="2400" b="1" dirty="0">
                <a:latin typeface="Arial Narrow" pitchFamily="34" charset="0"/>
              </a:rPr>
              <a:t>to the time of</a:t>
            </a:r>
            <a:r>
              <a:rPr lang="en-US" sz="2400" b="1" i="1" dirty="0">
                <a:latin typeface="Arial Narrow" pitchFamily="34" charset="0"/>
              </a:rPr>
              <a:t> 1215. </a:t>
            </a:r>
            <a:r>
              <a:rPr lang="en-US" sz="2400" b="1" dirty="0">
                <a:latin typeface="Arial Narrow" pitchFamily="34" charset="0"/>
              </a:rPr>
              <a:t> </a:t>
            </a:r>
          </a:p>
          <a:p>
            <a:pPr marL="342900" indent="-342900">
              <a:spcBef>
                <a:spcPct val="20000"/>
              </a:spcBef>
              <a:buFontTx/>
              <a:buChar char="•"/>
            </a:pPr>
            <a:r>
              <a:rPr lang="en-US" sz="2400" b="1" dirty="0">
                <a:latin typeface="Arial Narrow" pitchFamily="34" charset="0"/>
              </a:rPr>
              <a:t>And nearly 800 years have passed since that time until the present day.</a:t>
            </a:r>
          </a:p>
        </p:txBody>
      </p:sp>
      <p:pic>
        <p:nvPicPr>
          <p:cNvPr id="37892" name="Picture 7" descr="king_john_lackland"/>
          <p:cNvPicPr>
            <a:picLocks noChangeAspect="1" noChangeArrowheads="1"/>
          </p:cNvPicPr>
          <p:nvPr/>
        </p:nvPicPr>
        <p:blipFill>
          <a:blip r:embed="rId3" cstate="print"/>
          <a:srcRect/>
          <a:stretch>
            <a:fillRect/>
          </a:stretch>
        </p:blipFill>
        <p:spPr bwMode="auto">
          <a:xfrm>
            <a:off x="609600" y="1219200"/>
            <a:ext cx="3733800" cy="472916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5"/>
          <p:cNvSpPr>
            <a:spLocks noChangeArrowheads="1"/>
          </p:cNvSpPr>
          <p:nvPr/>
        </p:nvSpPr>
        <p:spPr bwMode="auto">
          <a:xfrm>
            <a:off x="457200" y="1066800"/>
            <a:ext cx="5105400" cy="5334000"/>
          </a:xfrm>
          <a:prstGeom prst="rect">
            <a:avLst/>
          </a:prstGeom>
          <a:noFill/>
          <a:ln w="9525">
            <a:noFill/>
            <a:miter lim="800000"/>
            <a:headEnd/>
            <a:tailEnd/>
          </a:ln>
        </p:spPr>
        <p:txBody>
          <a:bodyPr/>
          <a:lstStyle/>
          <a:p>
            <a:pPr marL="342900" indent="-342900">
              <a:spcBef>
                <a:spcPct val="20000"/>
              </a:spcBef>
            </a:pPr>
            <a:r>
              <a:rPr lang="en-US" sz="4000" b="1" dirty="0">
                <a:solidFill>
                  <a:srgbClr val="C00000"/>
                </a:solidFill>
                <a:latin typeface="Arial Narrow" pitchFamily="34" charset="0"/>
              </a:rPr>
              <a:t>Medieval England</a:t>
            </a:r>
            <a:endParaRPr lang="en-US" sz="1200" b="1" dirty="0">
              <a:solidFill>
                <a:srgbClr val="C00000"/>
              </a:solidFill>
              <a:latin typeface="Arial Narrow" pitchFamily="34" charset="0"/>
            </a:endParaRPr>
          </a:p>
          <a:p>
            <a:pPr marL="342900" indent="-342900">
              <a:spcBef>
                <a:spcPct val="20000"/>
              </a:spcBef>
              <a:buFontTx/>
              <a:buChar char="•"/>
            </a:pPr>
            <a:endParaRPr lang="en-US" sz="1200" b="1" dirty="0">
              <a:solidFill>
                <a:srgbClr val="0033CC"/>
              </a:solidFill>
              <a:latin typeface="Arial Narrow" pitchFamily="34" charset="0"/>
            </a:endParaRPr>
          </a:p>
          <a:p>
            <a:pPr marL="342900" indent="-342900">
              <a:spcBef>
                <a:spcPct val="20000"/>
              </a:spcBef>
              <a:buFontTx/>
              <a:buChar char="•"/>
            </a:pPr>
            <a:r>
              <a:rPr lang="en-US" sz="2400" b="1" dirty="0">
                <a:latin typeface="Arial Narrow" pitchFamily="34" charset="0"/>
              </a:rPr>
              <a:t>The times are tumultuous</a:t>
            </a:r>
          </a:p>
          <a:p>
            <a:pPr marL="342900" indent="-342900">
              <a:spcBef>
                <a:spcPct val="20000"/>
              </a:spcBef>
              <a:buFontTx/>
              <a:buChar char="•"/>
            </a:pPr>
            <a:r>
              <a:rPr lang="en-US" sz="2400" b="1" i="1" dirty="0">
                <a:latin typeface="Arial Narrow" pitchFamily="34" charset="0"/>
              </a:rPr>
              <a:t>England </a:t>
            </a:r>
            <a:r>
              <a:rPr lang="en-US" sz="2400" b="1" dirty="0">
                <a:latin typeface="Arial Narrow" pitchFamily="34" charset="0"/>
              </a:rPr>
              <a:t>faces many challenges, both economic and security.</a:t>
            </a:r>
            <a:r>
              <a:rPr lang="en-US" sz="2400" b="1" i="1" dirty="0">
                <a:latin typeface="Arial Narrow" pitchFamily="34" charset="0"/>
              </a:rPr>
              <a:t> </a:t>
            </a:r>
            <a:r>
              <a:rPr lang="en-US" sz="2400" b="1" dirty="0">
                <a:latin typeface="Arial Narrow" pitchFamily="34" charset="0"/>
              </a:rPr>
              <a:t> </a:t>
            </a:r>
          </a:p>
          <a:p>
            <a:pPr marL="342900" indent="-342900">
              <a:spcBef>
                <a:spcPct val="20000"/>
              </a:spcBef>
              <a:buFontTx/>
              <a:buChar char="•"/>
            </a:pPr>
            <a:r>
              <a:rPr lang="en-US" sz="2400" b="1" dirty="0">
                <a:latin typeface="Arial Narrow" pitchFamily="34" charset="0"/>
              </a:rPr>
              <a:t>The country is really not yet a nation, but is struggling to gain an identity.</a:t>
            </a:r>
          </a:p>
          <a:p>
            <a:pPr marL="342900" indent="-342900">
              <a:spcBef>
                <a:spcPct val="20000"/>
              </a:spcBef>
              <a:buFontTx/>
              <a:buChar char="•"/>
            </a:pPr>
            <a:r>
              <a:rPr lang="en-US" sz="2400" b="1" dirty="0">
                <a:latin typeface="Arial Narrow" pitchFamily="34" charset="0"/>
              </a:rPr>
              <a:t>It’s the age of knights and kings, castles and swords.</a:t>
            </a:r>
          </a:p>
          <a:p>
            <a:pPr marL="342900" indent="-342900">
              <a:spcBef>
                <a:spcPct val="20000"/>
              </a:spcBef>
              <a:buFontTx/>
              <a:buChar char="•"/>
            </a:pPr>
            <a:r>
              <a:rPr lang="en-US" sz="2400" b="1" dirty="0">
                <a:latin typeface="Arial Narrow" pitchFamily="34" charset="0"/>
              </a:rPr>
              <a:t>To truly understand the times, however, lets review a bit                       of </a:t>
            </a:r>
            <a:r>
              <a:rPr lang="en-US" sz="2400" b="1" i="1" dirty="0">
                <a:latin typeface="Arial Narrow" pitchFamily="34" charset="0"/>
              </a:rPr>
              <a:t>England’s</a:t>
            </a:r>
            <a:r>
              <a:rPr lang="en-US" sz="2400" b="1" dirty="0">
                <a:latin typeface="Arial Narrow" pitchFamily="34" charset="0"/>
              </a:rPr>
              <a:t> history.</a:t>
            </a:r>
          </a:p>
        </p:txBody>
      </p:sp>
      <p:pic>
        <p:nvPicPr>
          <p:cNvPr id="38916" name="Picture 9" descr="em_bolsover_01"/>
          <p:cNvPicPr>
            <a:picLocks noChangeAspect="1" noChangeArrowheads="1"/>
          </p:cNvPicPr>
          <p:nvPr/>
        </p:nvPicPr>
        <p:blipFill>
          <a:blip r:embed="rId3" cstate="print"/>
          <a:srcRect/>
          <a:stretch>
            <a:fillRect/>
          </a:stretch>
        </p:blipFill>
        <p:spPr bwMode="auto">
          <a:xfrm>
            <a:off x="5486400" y="2286000"/>
            <a:ext cx="3352800" cy="41148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ChangeArrowheads="1"/>
          </p:cNvSpPr>
          <p:nvPr/>
        </p:nvSpPr>
        <p:spPr bwMode="auto">
          <a:xfrm>
            <a:off x="381000" y="990600"/>
            <a:ext cx="7315200" cy="5486400"/>
          </a:xfrm>
          <a:prstGeom prst="rect">
            <a:avLst/>
          </a:prstGeom>
          <a:noFill/>
          <a:ln w="9525">
            <a:noFill/>
            <a:miter lim="800000"/>
            <a:headEnd/>
            <a:tailEnd/>
          </a:ln>
        </p:spPr>
        <p:txBody>
          <a:bodyPr/>
          <a:lstStyle/>
          <a:p>
            <a:pPr marL="342900" indent="-342900">
              <a:lnSpc>
                <a:spcPct val="70000"/>
              </a:lnSpc>
              <a:spcBef>
                <a:spcPct val="20000"/>
              </a:spcBef>
            </a:pPr>
            <a:endParaRPr lang="en-US" sz="200" b="1" dirty="0">
              <a:solidFill>
                <a:srgbClr val="C00000"/>
              </a:solidFill>
              <a:latin typeface="Arial Narrow" pitchFamily="34" charset="0"/>
            </a:endParaRPr>
          </a:p>
          <a:p>
            <a:pPr marL="342900" indent="-342900">
              <a:lnSpc>
                <a:spcPct val="70000"/>
              </a:lnSpc>
              <a:spcBef>
                <a:spcPct val="20000"/>
              </a:spcBef>
            </a:pPr>
            <a:r>
              <a:rPr lang="en-US" sz="4000" b="1" dirty="0">
                <a:solidFill>
                  <a:srgbClr val="C00000"/>
                </a:solidFill>
                <a:latin typeface="Arial Narrow" pitchFamily="34" charset="0"/>
              </a:rPr>
              <a:t>The Saxons Take Control</a:t>
            </a:r>
            <a:endParaRPr lang="en-US" sz="1000" b="1" dirty="0">
              <a:solidFill>
                <a:srgbClr val="C00000"/>
              </a:solidFill>
              <a:latin typeface="Arial Narrow" pitchFamily="34" charset="0"/>
            </a:endParaRPr>
          </a:p>
          <a:p>
            <a:pPr marL="342900" indent="-342900">
              <a:lnSpc>
                <a:spcPct val="70000"/>
              </a:lnSpc>
              <a:spcBef>
                <a:spcPct val="20000"/>
              </a:spcBef>
            </a:pPr>
            <a:endParaRPr lang="en-US" sz="1000" b="1" dirty="0">
              <a:solidFill>
                <a:srgbClr val="C00000"/>
              </a:solidFill>
              <a:latin typeface="Arial Narrow" pitchFamily="34" charset="0"/>
            </a:endParaRPr>
          </a:p>
          <a:p>
            <a:pPr marL="342900" indent="-342900">
              <a:lnSpc>
                <a:spcPct val="70000"/>
              </a:lnSpc>
              <a:spcBef>
                <a:spcPct val="20000"/>
              </a:spcBef>
              <a:buFontTx/>
              <a:buChar char="•"/>
            </a:pPr>
            <a:r>
              <a:rPr lang="en-US" sz="2600" b="1" dirty="0">
                <a:latin typeface="Arial Narrow" pitchFamily="34" charset="0"/>
              </a:rPr>
              <a:t>These English leaders, who were heavily </a:t>
            </a:r>
          </a:p>
          <a:p>
            <a:pPr marL="342900" indent="-342900">
              <a:lnSpc>
                <a:spcPct val="70000"/>
              </a:lnSpc>
              <a:spcBef>
                <a:spcPct val="20000"/>
              </a:spcBef>
            </a:pPr>
            <a:r>
              <a:rPr lang="en-US" sz="2600" b="1" dirty="0">
                <a:latin typeface="Arial Narrow" pitchFamily="34" charset="0"/>
              </a:rPr>
              <a:t>	influenced by Roman tradition and culture,       </a:t>
            </a:r>
          </a:p>
          <a:p>
            <a:pPr marL="342900" indent="-342900">
              <a:lnSpc>
                <a:spcPct val="70000"/>
              </a:lnSpc>
              <a:spcBef>
                <a:spcPct val="20000"/>
              </a:spcBef>
            </a:pPr>
            <a:r>
              <a:rPr lang="en-US" sz="2600" b="1" dirty="0">
                <a:latin typeface="Arial Narrow" pitchFamily="34" charset="0"/>
              </a:rPr>
              <a:t>	only ruled, however, for a brief time.</a:t>
            </a:r>
            <a:endParaRPr lang="en-US" sz="1000" b="1" dirty="0">
              <a:latin typeface="Arial Narrow" pitchFamily="34" charset="0"/>
            </a:endParaRPr>
          </a:p>
          <a:p>
            <a:pPr marL="342900" indent="-342900">
              <a:lnSpc>
                <a:spcPct val="70000"/>
              </a:lnSpc>
              <a:spcBef>
                <a:spcPct val="20000"/>
              </a:spcBef>
            </a:pPr>
            <a:endParaRPr lang="en-US" sz="1000" b="1" dirty="0">
              <a:latin typeface="Arial Narrow" pitchFamily="34" charset="0"/>
            </a:endParaRPr>
          </a:p>
          <a:p>
            <a:pPr marL="342900" indent="-342900">
              <a:lnSpc>
                <a:spcPct val="70000"/>
              </a:lnSpc>
              <a:spcBef>
                <a:spcPct val="20000"/>
              </a:spcBef>
              <a:buFontTx/>
              <a:buChar char="•"/>
            </a:pPr>
            <a:r>
              <a:rPr lang="en-US" sz="2600" b="1" dirty="0">
                <a:latin typeface="Arial Narrow" pitchFamily="34" charset="0"/>
              </a:rPr>
              <a:t>Around 500 AD, Viking based </a:t>
            </a:r>
            <a:r>
              <a:rPr lang="en-US" sz="2600" b="1" i="1" dirty="0">
                <a:latin typeface="Arial Narrow" pitchFamily="34" charset="0"/>
              </a:rPr>
              <a:t>Saxon</a:t>
            </a:r>
            <a:r>
              <a:rPr lang="en-US" sz="2600" b="1" dirty="0">
                <a:latin typeface="Arial Narrow" pitchFamily="34" charset="0"/>
              </a:rPr>
              <a:t> tribes</a:t>
            </a:r>
          </a:p>
          <a:p>
            <a:pPr marL="342900" indent="-342900">
              <a:lnSpc>
                <a:spcPct val="70000"/>
              </a:lnSpc>
              <a:spcBef>
                <a:spcPct val="20000"/>
              </a:spcBef>
            </a:pPr>
            <a:r>
              <a:rPr lang="en-US" sz="2600" b="1" dirty="0">
                <a:latin typeface="Arial Narrow" pitchFamily="34" charset="0"/>
              </a:rPr>
              <a:t>	invaded </a:t>
            </a:r>
            <a:r>
              <a:rPr lang="en-US" sz="2600" b="1" i="1" dirty="0">
                <a:latin typeface="Arial Narrow" pitchFamily="34" charset="0"/>
              </a:rPr>
              <a:t>England </a:t>
            </a:r>
            <a:r>
              <a:rPr lang="en-US" sz="2600" b="1" dirty="0">
                <a:latin typeface="Arial Narrow" pitchFamily="34" charset="0"/>
              </a:rPr>
              <a:t>and began to occupy </a:t>
            </a:r>
          </a:p>
          <a:p>
            <a:pPr marL="342900" indent="-342900">
              <a:lnSpc>
                <a:spcPct val="70000"/>
              </a:lnSpc>
              <a:spcBef>
                <a:spcPct val="20000"/>
              </a:spcBef>
            </a:pPr>
            <a:r>
              <a:rPr lang="en-US" sz="2600" b="1" dirty="0">
                <a:latin typeface="Arial Narrow" pitchFamily="34" charset="0"/>
              </a:rPr>
              <a:t>	the country.</a:t>
            </a:r>
            <a:endParaRPr lang="en-US" sz="1000" b="1" dirty="0">
              <a:latin typeface="Arial Narrow" pitchFamily="34" charset="0"/>
            </a:endParaRPr>
          </a:p>
          <a:p>
            <a:pPr marL="342900" indent="-342900">
              <a:lnSpc>
                <a:spcPct val="70000"/>
              </a:lnSpc>
              <a:spcBef>
                <a:spcPct val="20000"/>
              </a:spcBef>
            </a:pPr>
            <a:endParaRPr lang="en-US" sz="1000" b="1" dirty="0">
              <a:latin typeface="Arial Narrow" pitchFamily="34" charset="0"/>
            </a:endParaRPr>
          </a:p>
          <a:p>
            <a:pPr marL="342900" indent="-342900">
              <a:lnSpc>
                <a:spcPct val="70000"/>
              </a:lnSpc>
              <a:spcBef>
                <a:spcPct val="20000"/>
              </a:spcBef>
              <a:buFontTx/>
              <a:buChar char="•"/>
            </a:pPr>
            <a:r>
              <a:rPr lang="en-US" sz="2600" b="1" dirty="0">
                <a:latin typeface="Arial Narrow" pitchFamily="34" charset="0"/>
              </a:rPr>
              <a:t>By 1066 these Anglo-Saxon tribes,</a:t>
            </a:r>
          </a:p>
          <a:p>
            <a:pPr marL="342900" indent="-342900">
              <a:lnSpc>
                <a:spcPct val="70000"/>
              </a:lnSpc>
              <a:spcBef>
                <a:spcPct val="20000"/>
              </a:spcBef>
            </a:pPr>
            <a:r>
              <a:rPr lang="en-US" sz="2600" b="1" dirty="0">
                <a:latin typeface="Arial Narrow" pitchFamily="34" charset="0"/>
              </a:rPr>
              <a:t>	who by such date were residents of England</a:t>
            </a:r>
          </a:p>
          <a:p>
            <a:pPr marL="342900" indent="-342900">
              <a:lnSpc>
                <a:spcPct val="70000"/>
              </a:lnSpc>
              <a:spcBef>
                <a:spcPct val="20000"/>
              </a:spcBef>
            </a:pPr>
            <a:r>
              <a:rPr lang="en-US" sz="2600" b="1" dirty="0">
                <a:latin typeface="Arial Narrow" pitchFamily="34" charset="0"/>
              </a:rPr>
              <a:t>	for 500 years, were led by </a:t>
            </a:r>
            <a:r>
              <a:rPr lang="en-US" sz="2600" b="1" i="1" dirty="0">
                <a:latin typeface="Arial Narrow" pitchFamily="34" charset="0"/>
              </a:rPr>
              <a:t>King Harold</a:t>
            </a:r>
            <a:r>
              <a:rPr lang="en-US" sz="2600" b="1" dirty="0">
                <a:latin typeface="Arial Narrow" pitchFamily="34" charset="0"/>
              </a:rPr>
              <a:t>.</a:t>
            </a:r>
            <a:endParaRPr lang="en-US" sz="1000" b="1" dirty="0">
              <a:latin typeface="Arial Narrow" pitchFamily="34" charset="0"/>
            </a:endParaRPr>
          </a:p>
          <a:p>
            <a:pPr marL="342900" indent="-342900">
              <a:lnSpc>
                <a:spcPct val="70000"/>
              </a:lnSpc>
              <a:spcBef>
                <a:spcPct val="20000"/>
              </a:spcBef>
            </a:pPr>
            <a:endParaRPr lang="en-US" sz="1000" b="1" dirty="0">
              <a:latin typeface="Arial Narrow" pitchFamily="34" charset="0"/>
            </a:endParaRPr>
          </a:p>
          <a:p>
            <a:pPr marL="342900" indent="-342900">
              <a:lnSpc>
                <a:spcPct val="70000"/>
              </a:lnSpc>
              <a:spcBef>
                <a:spcPct val="20000"/>
              </a:spcBef>
              <a:buFontTx/>
              <a:buChar char="•"/>
            </a:pPr>
            <a:r>
              <a:rPr lang="en-US" sz="2600" b="1" i="1" dirty="0">
                <a:latin typeface="Arial Narrow" pitchFamily="34" charset="0"/>
              </a:rPr>
              <a:t>Harold</a:t>
            </a:r>
            <a:r>
              <a:rPr lang="en-US" sz="2600" b="1" dirty="0">
                <a:latin typeface="Arial Narrow" pitchFamily="34" charset="0"/>
              </a:rPr>
              <a:t> had loose control over the country</a:t>
            </a:r>
          </a:p>
          <a:p>
            <a:pPr marL="342900" indent="-342900">
              <a:lnSpc>
                <a:spcPct val="70000"/>
              </a:lnSpc>
              <a:spcBef>
                <a:spcPct val="20000"/>
              </a:spcBef>
            </a:pPr>
            <a:r>
              <a:rPr lang="en-US" sz="2600" b="1" dirty="0">
                <a:latin typeface="Arial Narrow" pitchFamily="34" charset="0"/>
              </a:rPr>
              <a:t>	with his strongest hold over the region</a:t>
            </a:r>
          </a:p>
          <a:p>
            <a:pPr marL="342900" indent="-342900">
              <a:lnSpc>
                <a:spcPct val="70000"/>
              </a:lnSpc>
              <a:spcBef>
                <a:spcPct val="20000"/>
              </a:spcBef>
            </a:pPr>
            <a:r>
              <a:rPr lang="en-US" sz="2600" b="1" dirty="0">
                <a:latin typeface="Arial Narrow" pitchFamily="34" charset="0"/>
              </a:rPr>
              <a:t>	now known as London.</a:t>
            </a:r>
            <a:endParaRPr lang="en-US" sz="2600" b="1" i="1" dirty="0">
              <a:latin typeface="Arial Narrow" pitchFamily="34" charset="0"/>
            </a:endParaRPr>
          </a:p>
        </p:txBody>
      </p:sp>
      <p:pic>
        <p:nvPicPr>
          <p:cNvPr id="40964" name="Picture 10" descr="HaroldKing"/>
          <p:cNvPicPr>
            <a:picLocks noChangeAspect="1" noChangeArrowheads="1"/>
          </p:cNvPicPr>
          <p:nvPr/>
        </p:nvPicPr>
        <p:blipFill>
          <a:blip r:embed="rId3" cstate="print"/>
          <a:srcRect/>
          <a:stretch>
            <a:fillRect/>
          </a:stretch>
        </p:blipFill>
        <p:spPr bwMode="auto">
          <a:xfrm>
            <a:off x="6705600" y="3810000"/>
            <a:ext cx="2133600" cy="2670175"/>
          </a:xfrm>
          <a:prstGeom prst="rect">
            <a:avLst/>
          </a:prstGeom>
          <a:noFill/>
          <a:ln w="9525">
            <a:noFill/>
            <a:miter lim="800000"/>
            <a:headEnd/>
            <a:tailEnd/>
          </a:ln>
        </p:spPr>
      </p:pic>
      <p:pic>
        <p:nvPicPr>
          <p:cNvPr id="40965" name="Picture 4" descr="http://www.heritage-history.com/books/morris/english/zpage018.gif"/>
          <p:cNvPicPr>
            <a:picLocks noChangeAspect="1" noChangeArrowheads="1"/>
          </p:cNvPicPr>
          <p:nvPr/>
        </p:nvPicPr>
        <p:blipFill>
          <a:blip r:embed="rId4" cstate="print"/>
          <a:srcRect/>
          <a:stretch>
            <a:fillRect/>
          </a:stretch>
        </p:blipFill>
        <p:spPr bwMode="auto">
          <a:xfrm>
            <a:off x="6705600" y="1065213"/>
            <a:ext cx="2081213" cy="2506662"/>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F9E4174-A6D1-4830-B2F8-450508E6994C}" type="slidenum">
              <a:rPr lang="en-US" smtClean="0"/>
              <a:pPr>
                <a:defRPr/>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988" name="Rectangle 3"/>
          <p:cNvSpPr>
            <a:spLocks noChangeArrowheads="1"/>
          </p:cNvSpPr>
          <p:nvPr/>
        </p:nvSpPr>
        <p:spPr bwMode="auto">
          <a:xfrm>
            <a:off x="3505200" y="1143000"/>
            <a:ext cx="5257800" cy="5410200"/>
          </a:xfrm>
          <a:prstGeom prst="rect">
            <a:avLst/>
          </a:prstGeom>
          <a:noFill/>
          <a:ln w="9525">
            <a:noFill/>
            <a:miter lim="800000"/>
            <a:headEnd/>
            <a:tailEnd/>
          </a:ln>
        </p:spPr>
        <p:txBody>
          <a:bodyPr/>
          <a:lstStyle/>
          <a:p>
            <a:pPr marL="342900" indent="-342900">
              <a:spcBef>
                <a:spcPct val="20000"/>
              </a:spcBef>
            </a:pPr>
            <a:r>
              <a:rPr lang="en-US" sz="3600" b="1" i="1" dirty="0">
                <a:solidFill>
                  <a:srgbClr val="CC0000"/>
                </a:solidFill>
                <a:latin typeface="Arial Narrow" pitchFamily="34" charset="0"/>
              </a:rPr>
              <a:t>Enter William the Conqueror</a:t>
            </a:r>
          </a:p>
          <a:p>
            <a:pPr marL="342900" indent="-342900">
              <a:spcBef>
                <a:spcPct val="20000"/>
              </a:spcBef>
              <a:buFontTx/>
              <a:buChar char="•"/>
            </a:pPr>
            <a:endParaRPr lang="en-US" sz="500" b="1" i="1" dirty="0">
              <a:solidFill>
                <a:srgbClr val="CC0000"/>
              </a:solidFill>
              <a:latin typeface="Arial Narrow" pitchFamily="34" charset="0"/>
            </a:endParaRPr>
          </a:p>
          <a:p>
            <a:pPr marL="342900" indent="-342900">
              <a:lnSpc>
                <a:spcPct val="70000"/>
              </a:lnSpc>
              <a:spcBef>
                <a:spcPct val="20000"/>
              </a:spcBef>
              <a:buFontTx/>
              <a:buChar char="•"/>
            </a:pPr>
            <a:r>
              <a:rPr lang="en-US" sz="2200" b="1" i="1" dirty="0">
                <a:latin typeface="Arial Narrow" pitchFamily="34" charset="0"/>
              </a:rPr>
              <a:t>In 1066, William the Conqueror, a man of Viking decedent, had just returned from the crusades as a knight.</a:t>
            </a:r>
          </a:p>
          <a:p>
            <a:pPr marL="342900" indent="-342900">
              <a:lnSpc>
                <a:spcPct val="70000"/>
              </a:lnSpc>
              <a:spcBef>
                <a:spcPct val="20000"/>
              </a:spcBef>
              <a:buFontTx/>
              <a:buChar char="•"/>
            </a:pPr>
            <a:r>
              <a:rPr lang="en-US" sz="2200" b="1" i="1" dirty="0">
                <a:latin typeface="Arial Narrow" pitchFamily="34" charset="0"/>
              </a:rPr>
              <a:t>The illegitimate son of a French Nobleman, with little prospects from a feudal farming society,  he decided to leave his home in Normandy, France, to seek fame, riches and adventure.</a:t>
            </a:r>
          </a:p>
          <a:p>
            <a:pPr marL="342900" indent="-342900">
              <a:lnSpc>
                <a:spcPct val="70000"/>
              </a:lnSpc>
              <a:spcBef>
                <a:spcPct val="20000"/>
              </a:spcBef>
              <a:buFontTx/>
              <a:buChar char="•"/>
            </a:pPr>
            <a:r>
              <a:rPr lang="en-US" sz="2200" b="1" i="1" dirty="0">
                <a:latin typeface="Arial Narrow" pitchFamily="34" charset="0"/>
              </a:rPr>
              <a:t>An experienced soldier, he had an idea: To raid and conquer, the nearby Island of Brittan, across the English Channel.</a:t>
            </a:r>
          </a:p>
          <a:p>
            <a:pPr marL="342900" indent="-342900">
              <a:lnSpc>
                <a:spcPct val="80000"/>
              </a:lnSpc>
              <a:spcBef>
                <a:spcPct val="20000"/>
              </a:spcBef>
              <a:buFontTx/>
              <a:buChar char="•"/>
            </a:pPr>
            <a:r>
              <a:rPr lang="en-US" sz="2200" b="1" i="1" dirty="0">
                <a:latin typeface="Arial Narrow" pitchFamily="34" charset="0"/>
              </a:rPr>
              <a:t>A natural born leader,                                          William raised a substantial army                            from towns nearby his Norman village             and sailed across the Channel,                        seeking to recreate the glory                               of his Viking heritage. </a:t>
            </a:r>
          </a:p>
        </p:txBody>
      </p:sp>
      <p:pic>
        <p:nvPicPr>
          <p:cNvPr id="41989" name="Picture 10" descr="dhm121"/>
          <p:cNvPicPr>
            <a:picLocks noChangeAspect="1" noChangeArrowheads="1"/>
          </p:cNvPicPr>
          <p:nvPr/>
        </p:nvPicPr>
        <p:blipFill>
          <a:blip r:embed="rId3" cstate="print"/>
          <a:srcRect l="10034" r="10034"/>
          <a:stretch>
            <a:fillRect/>
          </a:stretch>
        </p:blipFill>
        <p:spPr bwMode="auto">
          <a:xfrm>
            <a:off x="457200" y="1752600"/>
            <a:ext cx="3108841" cy="4571999"/>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F9E4174-A6D1-4830-B2F8-450508E6994C}" type="slidenum">
              <a:rPr lang="en-US" smtClean="0"/>
              <a:pPr>
                <a:defRPr/>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ChangeArrowheads="1"/>
          </p:cNvSpPr>
          <p:nvPr/>
        </p:nvSpPr>
        <p:spPr bwMode="auto">
          <a:xfrm>
            <a:off x="457200" y="990600"/>
            <a:ext cx="5257800" cy="5410200"/>
          </a:xfrm>
          <a:prstGeom prst="rect">
            <a:avLst/>
          </a:prstGeom>
          <a:noFill/>
          <a:ln w="9525">
            <a:noFill/>
            <a:miter lim="800000"/>
            <a:headEnd/>
            <a:tailEnd/>
          </a:ln>
        </p:spPr>
        <p:txBody>
          <a:bodyPr/>
          <a:lstStyle/>
          <a:p>
            <a:pPr marL="342900" indent="-342900">
              <a:spcBef>
                <a:spcPts val="0"/>
              </a:spcBef>
            </a:pPr>
            <a:r>
              <a:rPr lang="en-US" sz="4000" b="1" i="1" dirty="0">
                <a:solidFill>
                  <a:srgbClr val="C00000"/>
                </a:solidFill>
                <a:latin typeface="Arial Narrow" pitchFamily="34" charset="0"/>
              </a:rPr>
              <a:t>William Conquers</a:t>
            </a:r>
          </a:p>
          <a:p>
            <a:pPr marL="342900" indent="-342900">
              <a:lnSpc>
                <a:spcPct val="90000"/>
              </a:lnSpc>
              <a:spcBef>
                <a:spcPts val="0"/>
              </a:spcBef>
              <a:buFontTx/>
              <a:buChar char="•"/>
            </a:pPr>
            <a:r>
              <a:rPr lang="en-US" sz="2000" b="1" i="1" dirty="0">
                <a:latin typeface="Arial Narrow" pitchFamily="34" charset="0"/>
              </a:rPr>
              <a:t>He did just that.</a:t>
            </a:r>
          </a:p>
          <a:p>
            <a:pPr marL="342900" indent="-342900">
              <a:lnSpc>
                <a:spcPct val="90000"/>
              </a:lnSpc>
              <a:spcBef>
                <a:spcPts val="0"/>
              </a:spcBef>
              <a:buFontTx/>
              <a:buChar char="•"/>
            </a:pPr>
            <a:r>
              <a:rPr lang="en-US" sz="2000" b="1" i="1" dirty="0">
                <a:latin typeface="Arial Narrow" pitchFamily="34" charset="0"/>
              </a:rPr>
              <a:t>Confronting the ruling Anglo-Saxon armies        at Hastings, England,                                      William’s forces defeated the defenders,               killing their King Harold                                          with an arrow through his eye. </a:t>
            </a:r>
          </a:p>
          <a:p>
            <a:pPr marL="342900" indent="-342900">
              <a:lnSpc>
                <a:spcPct val="90000"/>
              </a:lnSpc>
              <a:spcBef>
                <a:spcPts val="0"/>
              </a:spcBef>
              <a:buFontTx/>
              <a:buChar char="•"/>
            </a:pPr>
            <a:r>
              <a:rPr lang="en-US" sz="2000" b="1" i="1" dirty="0">
                <a:latin typeface="Arial Narrow" pitchFamily="34" charset="0"/>
              </a:rPr>
              <a:t>Organizing England,                                                     and consolidating his power                           throughout his new country,                                                        William proved to be a fine administrator, treating the people with a firm but fair hand.  </a:t>
            </a:r>
          </a:p>
          <a:p>
            <a:pPr marL="342900" indent="-342900">
              <a:lnSpc>
                <a:spcPct val="90000"/>
              </a:lnSpc>
              <a:spcBef>
                <a:spcPts val="0"/>
              </a:spcBef>
              <a:buFontTx/>
              <a:buChar char="•"/>
            </a:pPr>
            <a:r>
              <a:rPr lang="en-US" sz="2000" b="1" i="1" dirty="0">
                <a:latin typeface="Arial Narrow" pitchFamily="34" charset="0"/>
              </a:rPr>
              <a:t>During his reign                                                   he built the famed tower of London                            and began to transform his new capital                        into a true city.                                                 </a:t>
            </a:r>
          </a:p>
          <a:p>
            <a:pPr marL="342900" indent="-342900">
              <a:lnSpc>
                <a:spcPct val="90000"/>
              </a:lnSpc>
              <a:spcBef>
                <a:spcPts val="0"/>
              </a:spcBef>
              <a:buFontTx/>
              <a:buChar char="•"/>
            </a:pPr>
            <a:r>
              <a:rPr lang="en-US" sz="2000" b="1" i="1" dirty="0">
                <a:latin typeface="Arial Narrow" pitchFamily="34" charset="0"/>
              </a:rPr>
              <a:t>Upon his death in 1087, he left the throne to </a:t>
            </a:r>
          </a:p>
          <a:p>
            <a:pPr marL="342900" indent="-342900">
              <a:lnSpc>
                <a:spcPct val="90000"/>
              </a:lnSpc>
              <a:spcBef>
                <a:spcPts val="0"/>
              </a:spcBef>
            </a:pPr>
            <a:r>
              <a:rPr lang="en-US" sz="2000" b="1" i="1" dirty="0">
                <a:latin typeface="Arial Narrow" pitchFamily="34" charset="0"/>
              </a:rPr>
              <a:t>      his nephew Stephen.</a:t>
            </a:r>
          </a:p>
        </p:txBody>
      </p:sp>
      <p:pic>
        <p:nvPicPr>
          <p:cNvPr id="43012" name="Picture 6" descr="Willem De Veroveraar"/>
          <p:cNvPicPr>
            <a:picLocks noChangeAspect="1" noChangeArrowheads="1"/>
          </p:cNvPicPr>
          <p:nvPr/>
        </p:nvPicPr>
        <p:blipFill>
          <a:blip r:embed="rId3" cstate="print"/>
          <a:srcRect/>
          <a:stretch>
            <a:fillRect/>
          </a:stretch>
        </p:blipFill>
        <p:spPr bwMode="auto">
          <a:xfrm>
            <a:off x="5562600" y="1295400"/>
            <a:ext cx="3167062" cy="484822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7"/>
          <p:cNvSpPr>
            <a:spLocks noChangeArrowheads="1"/>
          </p:cNvSpPr>
          <p:nvPr/>
        </p:nvSpPr>
        <p:spPr bwMode="auto">
          <a:xfrm>
            <a:off x="381000" y="990600"/>
            <a:ext cx="8458200" cy="5562600"/>
          </a:xfrm>
          <a:prstGeom prst="rect">
            <a:avLst/>
          </a:prstGeom>
          <a:noFill/>
          <a:ln w="9525">
            <a:noFill/>
            <a:miter lim="800000"/>
            <a:headEnd/>
            <a:tailEnd/>
          </a:ln>
        </p:spPr>
        <p:txBody>
          <a:bodyPr/>
          <a:lstStyle/>
          <a:p>
            <a:pPr marL="342900" indent="-342900" algn="ctr">
              <a:lnSpc>
                <a:spcPct val="90000"/>
              </a:lnSpc>
              <a:spcBef>
                <a:spcPct val="20000"/>
              </a:spcBef>
              <a:defRPr/>
            </a:pPr>
            <a:r>
              <a:rPr lang="en-US" sz="5400" b="1" dirty="0">
                <a:solidFill>
                  <a:schemeClr val="accent1">
                    <a:lumMod val="25000"/>
                  </a:schemeClr>
                </a:solidFill>
              </a:rPr>
              <a:t>Part One:</a:t>
            </a:r>
          </a:p>
          <a:p>
            <a:pPr marL="342900" indent="-342900">
              <a:lnSpc>
                <a:spcPct val="90000"/>
              </a:lnSpc>
              <a:spcBef>
                <a:spcPct val="20000"/>
              </a:spcBef>
              <a:defRPr/>
            </a:pPr>
            <a:endParaRPr lang="en-US" sz="5400" dirty="0">
              <a:solidFill>
                <a:srgbClr val="0033CC"/>
              </a:solidFill>
            </a:endParaRPr>
          </a:p>
          <a:p>
            <a:pPr marL="342900" indent="-342900" algn="ctr">
              <a:lnSpc>
                <a:spcPct val="90000"/>
              </a:lnSpc>
              <a:spcBef>
                <a:spcPct val="20000"/>
              </a:spcBef>
              <a:defRPr/>
            </a:pPr>
            <a:r>
              <a:rPr lang="en-US" sz="7200" b="1" i="1" dirty="0">
                <a:solidFill>
                  <a:srgbClr val="C00000"/>
                </a:solidFill>
              </a:rPr>
              <a:t>What is the Law?</a:t>
            </a:r>
            <a:endParaRPr lang="en-US" sz="7200" b="1" i="1" dirty="0">
              <a:solidFill>
                <a:srgbClr val="002060"/>
              </a:solidFill>
            </a:endParaRPr>
          </a:p>
          <a:p>
            <a:pPr marL="342900" indent="-342900">
              <a:spcBef>
                <a:spcPct val="20000"/>
              </a:spcBef>
              <a:defRPr/>
            </a:pPr>
            <a:endParaRPr lang="en-US" sz="1000" dirty="0">
              <a:solidFill>
                <a:srgbClr val="0033CC"/>
              </a:solidFill>
            </a:endParaRP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4</a:t>
            </a:fld>
            <a:endParaRPr lang="en-US" dirty="0"/>
          </a:p>
        </p:txBody>
      </p:sp>
    </p:spTree>
    <p:extLst>
      <p:ext uri="{BB962C8B-B14F-4D97-AF65-F5344CB8AC3E}">
        <p14:creationId xmlns:p14="http://schemas.microsoft.com/office/powerpoint/2010/main" val="36973405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4036" name="Rectangle 7"/>
          <p:cNvSpPr>
            <a:spLocks noChangeArrowheads="1"/>
          </p:cNvSpPr>
          <p:nvPr/>
        </p:nvSpPr>
        <p:spPr bwMode="auto">
          <a:xfrm>
            <a:off x="381000" y="1066800"/>
            <a:ext cx="5638800" cy="5410200"/>
          </a:xfrm>
          <a:prstGeom prst="rect">
            <a:avLst/>
          </a:prstGeom>
          <a:noFill/>
          <a:ln w="9525">
            <a:noFill/>
            <a:miter lim="800000"/>
            <a:headEnd/>
            <a:tailEnd/>
          </a:ln>
        </p:spPr>
        <p:txBody>
          <a:bodyPr/>
          <a:lstStyle/>
          <a:p>
            <a:pPr marL="342900" indent="-342900">
              <a:lnSpc>
                <a:spcPct val="80000"/>
              </a:lnSpc>
              <a:spcBef>
                <a:spcPct val="20000"/>
              </a:spcBef>
            </a:pPr>
            <a:r>
              <a:rPr lang="en-US" sz="3600" b="1" i="1" dirty="0">
                <a:solidFill>
                  <a:srgbClr val="CC0000"/>
                </a:solidFill>
                <a:latin typeface="Arial Narrow" pitchFamily="34" charset="0"/>
              </a:rPr>
              <a:t>The Aftermath of William</a:t>
            </a:r>
          </a:p>
          <a:p>
            <a:pPr marL="342900" indent="-342900">
              <a:lnSpc>
                <a:spcPct val="80000"/>
              </a:lnSpc>
              <a:spcBef>
                <a:spcPct val="20000"/>
              </a:spcBef>
              <a:buFontTx/>
              <a:buChar char="•"/>
            </a:pPr>
            <a:endParaRPr lang="en-US" sz="600" b="1" i="1" dirty="0">
              <a:latin typeface="Arial Narrow" pitchFamily="34" charset="0"/>
            </a:endParaRPr>
          </a:p>
          <a:p>
            <a:pPr marL="342900" indent="-342900">
              <a:lnSpc>
                <a:spcPct val="70000"/>
              </a:lnSpc>
              <a:spcBef>
                <a:spcPct val="20000"/>
              </a:spcBef>
              <a:buFontTx/>
              <a:buChar char="•"/>
            </a:pPr>
            <a:r>
              <a:rPr lang="en-US" b="1" i="1" dirty="0">
                <a:latin typeface="Arial Narrow" pitchFamily="34" charset="0"/>
              </a:rPr>
              <a:t>After the reign of Stephen, in 1154 </a:t>
            </a:r>
          </a:p>
          <a:p>
            <a:pPr marL="342900" indent="-342900">
              <a:lnSpc>
                <a:spcPct val="70000"/>
              </a:lnSpc>
              <a:spcBef>
                <a:spcPct val="20000"/>
              </a:spcBef>
            </a:pPr>
            <a:r>
              <a:rPr lang="en-US" b="1" i="1" dirty="0">
                <a:latin typeface="Arial Narrow" pitchFamily="34" charset="0"/>
              </a:rPr>
              <a:t>	Henry the Second, and his Wife Eleanor of Aquitaine,</a:t>
            </a:r>
          </a:p>
          <a:p>
            <a:pPr marL="342900" indent="-342900">
              <a:lnSpc>
                <a:spcPct val="70000"/>
              </a:lnSpc>
              <a:spcBef>
                <a:spcPct val="20000"/>
              </a:spcBef>
            </a:pPr>
            <a:r>
              <a:rPr lang="en-US" b="1" i="1" dirty="0">
                <a:latin typeface="Arial Narrow" pitchFamily="34" charset="0"/>
              </a:rPr>
              <a:t>	took over England, Normandy, and Aquitaine </a:t>
            </a:r>
          </a:p>
          <a:p>
            <a:pPr marL="342900" indent="-342900">
              <a:lnSpc>
                <a:spcPct val="70000"/>
              </a:lnSpc>
              <a:spcBef>
                <a:spcPct val="20000"/>
              </a:spcBef>
            </a:pPr>
            <a:r>
              <a:rPr lang="en-US" b="1" i="1" dirty="0">
                <a:latin typeface="Arial Narrow" pitchFamily="34" charset="0"/>
              </a:rPr>
              <a:t>	(which belonged to Eleanor) </a:t>
            </a:r>
          </a:p>
          <a:p>
            <a:pPr marL="342900" indent="-342900">
              <a:lnSpc>
                <a:spcPct val="70000"/>
              </a:lnSpc>
              <a:spcBef>
                <a:spcPct val="20000"/>
              </a:spcBef>
            </a:pPr>
            <a:r>
              <a:rPr lang="en-US" b="1" i="1" dirty="0">
                <a:latin typeface="Arial Narrow" pitchFamily="34" charset="0"/>
              </a:rPr>
              <a:t>	comprising not only England </a:t>
            </a:r>
          </a:p>
          <a:p>
            <a:pPr marL="342900" indent="-342900">
              <a:lnSpc>
                <a:spcPct val="70000"/>
              </a:lnSpc>
              <a:spcBef>
                <a:spcPct val="20000"/>
              </a:spcBef>
            </a:pPr>
            <a:r>
              <a:rPr lang="en-US" b="1" i="1" dirty="0">
                <a:latin typeface="Arial Narrow" pitchFamily="34" charset="0"/>
              </a:rPr>
              <a:t>	but also half of modern France as well. </a:t>
            </a:r>
          </a:p>
          <a:p>
            <a:pPr marL="342900" indent="-342900">
              <a:spcBef>
                <a:spcPct val="20000"/>
              </a:spcBef>
              <a:buFontTx/>
              <a:buChar char="•"/>
            </a:pPr>
            <a:endParaRPr lang="en-US" sz="600" b="1" i="1" dirty="0">
              <a:latin typeface="Arial Narrow" pitchFamily="34" charset="0"/>
            </a:endParaRPr>
          </a:p>
          <a:p>
            <a:pPr marL="342900" indent="-342900">
              <a:lnSpc>
                <a:spcPct val="70000"/>
              </a:lnSpc>
              <a:spcBef>
                <a:spcPct val="20000"/>
              </a:spcBef>
              <a:buFontTx/>
              <a:buChar char="•"/>
            </a:pPr>
            <a:r>
              <a:rPr lang="en-US" b="1" i="1" dirty="0">
                <a:latin typeface="Arial Narrow" pitchFamily="34" charset="0"/>
              </a:rPr>
              <a:t>Henry was a strong king. </a:t>
            </a:r>
          </a:p>
          <a:p>
            <a:pPr marL="342900" indent="-342900">
              <a:lnSpc>
                <a:spcPct val="70000"/>
              </a:lnSpc>
              <a:spcBef>
                <a:spcPct val="20000"/>
              </a:spcBef>
            </a:pPr>
            <a:r>
              <a:rPr lang="en-US" b="1" i="1" dirty="0">
                <a:latin typeface="Arial Narrow" pitchFamily="34" charset="0"/>
              </a:rPr>
              <a:t>	He also spent time organizing England, </a:t>
            </a:r>
          </a:p>
          <a:p>
            <a:pPr marL="342900" indent="-342900">
              <a:lnSpc>
                <a:spcPct val="70000"/>
              </a:lnSpc>
              <a:spcBef>
                <a:spcPct val="20000"/>
              </a:spcBef>
            </a:pPr>
            <a:r>
              <a:rPr lang="en-US" b="1" i="1" dirty="0">
                <a:latin typeface="Arial Narrow" pitchFamily="34" charset="0"/>
              </a:rPr>
              <a:t>	as well as fighting against the French, </a:t>
            </a:r>
          </a:p>
          <a:p>
            <a:pPr marL="342900" indent="-342900">
              <a:lnSpc>
                <a:spcPct val="70000"/>
              </a:lnSpc>
              <a:spcBef>
                <a:spcPct val="20000"/>
              </a:spcBef>
            </a:pPr>
            <a:r>
              <a:rPr lang="en-US" b="1" i="1" dirty="0">
                <a:latin typeface="Arial Narrow" pitchFamily="34" charset="0"/>
              </a:rPr>
              <a:t>	as well as against his Wife </a:t>
            </a:r>
          </a:p>
          <a:p>
            <a:pPr marL="342900" indent="-342900">
              <a:lnSpc>
                <a:spcPct val="70000"/>
              </a:lnSpc>
              <a:spcBef>
                <a:spcPct val="20000"/>
              </a:spcBef>
            </a:pPr>
            <a:r>
              <a:rPr lang="en-US" b="1" i="1" dirty="0">
                <a:latin typeface="Arial Narrow" pitchFamily="34" charset="0"/>
              </a:rPr>
              <a:t>	who actually led a rebellion against him.</a:t>
            </a:r>
          </a:p>
          <a:p>
            <a:pPr marL="342900" indent="-342900">
              <a:lnSpc>
                <a:spcPct val="80000"/>
              </a:lnSpc>
              <a:spcBef>
                <a:spcPct val="20000"/>
              </a:spcBef>
            </a:pPr>
            <a:endParaRPr lang="en-US" sz="600" b="1" i="1" dirty="0">
              <a:latin typeface="Arial Narrow" pitchFamily="34" charset="0"/>
            </a:endParaRPr>
          </a:p>
          <a:p>
            <a:pPr marL="342900" indent="-342900">
              <a:spcBef>
                <a:spcPct val="20000"/>
              </a:spcBef>
              <a:buFontTx/>
              <a:buChar char="•"/>
            </a:pPr>
            <a:r>
              <a:rPr lang="en-US" b="1" i="1" dirty="0">
                <a:latin typeface="Arial Narrow" pitchFamily="34" charset="0"/>
              </a:rPr>
              <a:t>When Henry died, he left the throne to his son Richard.  </a:t>
            </a:r>
          </a:p>
          <a:p>
            <a:pPr marL="342900" indent="-342900">
              <a:spcBef>
                <a:spcPct val="20000"/>
              </a:spcBef>
              <a:buFontTx/>
              <a:buChar char="•"/>
            </a:pPr>
            <a:endParaRPr lang="en-US" sz="600" b="1" i="1" dirty="0">
              <a:latin typeface="Arial Narrow" pitchFamily="34" charset="0"/>
            </a:endParaRPr>
          </a:p>
          <a:p>
            <a:pPr marL="342900" indent="-342900">
              <a:lnSpc>
                <a:spcPct val="80000"/>
              </a:lnSpc>
              <a:spcBef>
                <a:spcPct val="20000"/>
              </a:spcBef>
              <a:buFontTx/>
              <a:buChar char="•"/>
            </a:pPr>
            <a:r>
              <a:rPr lang="en-US" b="1" i="1" dirty="0">
                <a:latin typeface="Arial Narrow" pitchFamily="34" charset="0"/>
              </a:rPr>
              <a:t>Richard, known popularly as Richard the Lionhearted, was a handsome, noble and brave.  </a:t>
            </a:r>
          </a:p>
          <a:p>
            <a:pPr marL="342900" indent="-342900">
              <a:lnSpc>
                <a:spcPct val="80000"/>
              </a:lnSpc>
              <a:spcBef>
                <a:spcPct val="20000"/>
              </a:spcBef>
              <a:buFontTx/>
              <a:buChar char="•"/>
            </a:pPr>
            <a:endParaRPr lang="en-US" sz="600" b="1" i="1" dirty="0">
              <a:latin typeface="Arial Narrow" pitchFamily="34" charset="0"/>
            </a:endParaRPr>
          </a:p>
          <a:p>
            <a:pPr marL="342900" indent="-342900">
              <a:lnSpc>
                <a:spcPct val="80000"/>
              </a:lnSpc>
              <a:spcBef>
                <a:spcPct val="20000"/>
              </a:spcBef>
              <a:buFontTx/>
              <a:buChar char="•"/>
            </a:pPr>
            <a:r>
              <a:rPr lang="en-US" b="1" i="1" dirty="0">
                <a:latin typeface="Arial Narrow" pitchFamily="34" charset="0"/>
              </a:rPr>
              <a:t>Leading English forces for the 3</a:t>
            </a:r>
            <a:r>
              <a:rPr lang="en-US" b="1" i="1" baseline="30000" dirty="0">
                <a:latin typeface="Arial Narrow" pitchFamily="34" charset="0"/>
              </a:rPr>
              <a:t>rd</a:t>
            </a:r>
            <a:r>
              <a:rPr lang="en-US" b="1" i="1" dirty="0">
                <a:latin typeface="Arial Narrow" pitchFamily="34" charset="0"/>
              </a:rPr>
              <a:t> Crusade,                         Richard left his younger brother John in charge               during his absence.</a:t>
            </a:r>
          </a:p>
        </p:txBody>
      </p:sp>
      <p:pic>
        <p:nvPicPr>
          <p:cNvPr id="44037" name="Picture 9" descr="HEN"/>
          <p:cNvPicPr>
            <a:picLocks noChangeAspect="1" noChangeArrowheads="1"/>
          </p:cNvPicPr>
          <p:nvPr/>
        </p:nvPicPr>
        <p:blipFill>
          <a:blip r:embed="rId3" cstate="print"/>
          <a:srcRect/>
          <a:stretch>
            <a:fillRect/>
          </a:stretch>
        </p:blipFill>
        <p:spPr bwMode="auto">
          <a:xfrm>
            <a:off x="5715000" y="1295400"/>
            <a:ext cx="2833688" cy="1807858"/>
          </a:xfrm>
          <a:prstGeom prst="rect">
            <a:avLst/>
          </a:prstGeom>
          <a:noFill/>
          <a:ln w="9525">
            <a:noFill/>
            <a:miter lim="800000"/>
            <a:headEnd/>
            <a:tailEnd/>
          </a:ln>
        </p:spPr>
      </p:pic>
      <p:pic>
        <p:nvPicPr>
          <p:cNvPr id="44038" name="Picture 11" descr="lionhearted"/>
          <p:cNvPicPr>
            <a:picLocks noChangeAspect="1" noChangeArrowheads="1"/>
          </p:cNvPicPr>
          <p:nvPr/>
        </p:nvPicPr>
        <p:blipFill>
          <a:blip r:embed="rId4" cstate="print"/>
          <a:srcRect/>
          <a:stretch>
            <a:fillRect/>
          </a:stretch>
        </p:blipFill>
        <p:spPr bwMode="auto">
          <a:xfrm>
            <a:off x="6096000" y="3657600"/>
            <a:ext cx="2200275" cy="242887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BF9E4174-A6D1-4830-B2F8-450508E6994C}" type="slidenum">
              <a:rPr lang="en-US" smtClean="0"/>
              <a:pPr>
                <a:defRPr/>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5060" name="Rectangle 3"/>
          <p:cNvSpPr>
            <a:spLocks noChangeArrowheads="1"/>
          </p:cNvSpPr>
          <p:nvPr/>
        </p:nvSpPr>
        <p:spPr bwMode="auto">
          <a:xfrm>
            <a:off x="381000" y="1143000"/>
            <a:ext cx="4876800" cy="5410200"/>
          </a:xfrm>
          <a:prstGeom prst="rect">
            <a:avLst/>
          </a:prstGeom>
          <a:noFill/>
          <a:ln w="9525">
            <a:noFill/>
            <a:miter lim="800000"/>
            <a:headEnd/>
            <a:tailEnd/>
          </a:ln>
        </p:spPr>
        <p:txBody>
          <a:bodyPr/>
          <a:lstStyle/>
          <a:p>
            <a:pPr marL="342900" indent="-342900">
              <a:spcBef>
                <a:spcPct val="20000"/>
              </a:spcBef>
            </a:pPr>
            <a:r>
              <a:rPr lang="en-US" sz="4000" b="1" dirty="0">
                <a:solidFill>
                  <a:srgbClr val="CC0000"/>
                </a:solidFill>
                <a:latin typeface="Arial Narrow" pitchFamily="34" charset="0"/>
              </a:rPr>
              <a:t>The Reign of John I</a:t>
            </a:r>
          </a:p>
          <a:p>
            <a:pPr marL="342900" indent="-342900" algn="just">
              <a:spcBef>
                <a:spcPct val="20000"/>
              </a:spcBef>
              <a:buFontTx/>
              <a:buChar char="•"/>
            </a:pPr>
            <a:r>
              <a:rPr lang="en-US" b="1" dirty="0">
                <a:latin typeface="Arial Narrow" pitchFamily="34" charset="0"/>
              </a:rPr>
              <a:t>When times turn bad, leaders get vilified.</a:t>
            </a:r>
          </a:p>
          <a:p>
            <a:pPr marL="342900" indent="-342900" algn="just">
              <a:spcBef>
                <a:spcPct val="20000"/>
              </a:spcBef>
              <a:buFontTx/>
              <a:buChar char="•"/>
            </a:pPr>
            <a:r>
              <a:rPr lang="en-US" b="1" dirty="0">
                <a:latin typeface="Arial Narrow" pitchFamily="34" charset="0"/>
              </a:rPr>
              <a:t>We may remember John from the stories of </a:t>
            </a:r>
            <a:r>
              <a:rPr lang="en-US" b="1" i="1" dirty="0">
                <a:latin typeface="Arial Narrow" pitchFamily="34" charset="0"/>
              </a:rPr>
              <a:t>Robin Hood, </a:t>
            </a:r>
            <a:r>
              <a:rPr lang="en-US" b="1" dirty="0">
                <a:latin typeface="Arial Narrow" pitchFamily="34" charset="0"/>
              </a:rPr>
              <a:t>whereby the bad John rules with corruption while the good Richard is away fighting for God and Country.</a:t>
            </a:r>
          </a:p>
          <a:p>
            <a:pPr marL="342900" indent="-342900" algn="just">
              <a:spcBef>
                <a:spcPct val="20000"/>
              </a:spcBef>
              <a:buFontTx/>
              <a:buChar char="•"/>
            </a:pPr>
            <a:r>
              <a:rPr lang="en-US" b="1" dirty="0">
                <a:latin typeface="Arial Narrow" pitchFamily="34" charset="0"/>
              </a:rPr>
              <a:t>We may also remember his mother, Eleanor, as the evil Dark Haired Queen from the story of </a:t>
            </a:r>
            <a:r>
              <a:rPr lang="en-US" b="1" i="1" dirty="0">
                <a:latin typeface="Arial Narrow" pitchFamily="34" charset="0"/>
              </a:rPr>
              <a:t>Snow White.  </a:t>
            </a:r>
            <a:r>
              <a:rPr lang="en-US" b="1" dirty="0">
                <a:latin typeface="Arial Narrow" pitchFamily="34" charset="0"/>
              </a:rPr>
              <a:t>Richard, of course, was </a:t>
            </a:r>
            <a:r>
              <a:rPr lang="en-US" b="1" i="1" dirty="0">
                <a:latin typeface="Arial Narrow" pitchFamily="34" charset="0"/>
              </a:rPr>
              <a:t>Prince Charming.</a:t>
            </a:r>
          </a:p>
          <a:p>
            <a:pPr marL="342900" indent="-342900" algn="just">
              <a:spcBef>
                <a:spcPct val="20000"/>
              </a:spcBef>
              <a:buFontTx/>
              <a:buChar char="•"/>
            </a:pPr>
            <a:r>
              <a:rPr lang="en-US" b="1" dirty="0">
                <a:latin typeface="Arial Narrow" pitchFamily="34" charset="0"/>
              </a:rPr>
              <a:t>While Richard was away, John was forced to levy heavy and oppressive taxes to pay for the Crusade as well as his brother’s ransom due to capture.  A man with bad political instincts, his Court was filled with the corrupt and incapable.</a:t>
            </a:r>
            <a:r>
              <a:rPr lang="en-US" b="1" i="1" dirty="0">
                <a:latin typeface="Arial Narrow" pitchFamily="34" charset="0"/>
              </a:rPr>
              <a:t>  </a:t>
            </a:r>
          </a:p>
        </p:txBody>
      </p:sp>
      <p:pic>
        <p:nvPicPr>
          <p:cNvPr id="45061" name="Picture 6" descr="windsor_john"/>
          <p:cNvPicPr>
            <a:picLocks noChangeAspect="1" noChangeArrowheads="1"/>
          </p:cNvPicPr>
          <p:nvPr/>
        </p:nvPicPr>
        <p:blipFill>
          <a:blip r:embed="rId3" cstate="print"/>
          <a:srcRect/>
          <a:stretch>
            <a:fillRect/>
          </a:stretch>
        </p:blipFill>
        <p:spPr bwMode="auto">
          <a:xfrm>
            <a:off x="5410200" y="1828800"/>
            <a:ext cx="3333750" cy="35052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F9E4174-A6D1-4830-B2F8-450508E6994C}" type="slidenum">
              <a:rPr lang="en-US" smtClean="0"/>
              <a:pPr>
                <a:defRPr/>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7"/>
          <p:cNvSpPr>
            <a:spLocks noChangeArrowheads="1"/>
          </p:cNvSpPr>
          <p:nvPr/>
        </p:nvSpPr>
        <p:spPr bwMode="auto">
          <a:xfrm>
            <a:off x="381000" y="990600"/>
            <a:ext cx="8763000" cy="5410200"/>
          </a:xfrm>
          <a:prstGeom prst="rect">
            <a:avLst/>
          </a:prstGeom>
          <a:noFill/>
          <a:ln w="9525">
            <a:noFill/>
            <a:miter lim="800000"/>
            <a:headEnd/>
            <a:tailEnd/>
          </a:ln>
        </p:spPr>
        <p:txBody>
          <a:bodyPr/>
          <a:lstStyle/>
          <a:p>
            <a:pPr marL="342900" indent="-342900">
              <a:spcBef>
                <a:spcPct val="20000"/>
              </a:spcBef>
            </a:pPr>
            <a:r>
              <a:rPr lang="en-US" sz="4000" b="1" i="1" dirty="0">
                <a:solidFill>
                  <a:srgbClr val="CC0000"/>
                </a:solidFill>
                <a:latin typeface="Arial Narrow" pitchFamily="34" charset="0"/>
              </a:rPr>
              <a:t>John’s Ineptitude and Bad Luck</a:t>
            </a:r>
          </a:p>
          <a:p>
            <a:pPr marL="342900" indent="-342900">
              <a:spcBef>
                <a:spcPct val="20000"/>
              </a:spcBef>
            </a:pPr>
            <a:endParaRPr lang="en-US" sz="700" b="1" i="1" dirty="0">
              <a:solidFill>
                <a:srgbClr val="CC0000"/>
              </a:solidFill>
              <a:latin typeface="Arial Narrow" pitchFamily="34" charset="0"/>
            </a:endParaRPr>
          </a:p>
          <a:p>
            <a:pPr marL="342900" indent="-342900">
              <a:lnSpc>
                <a:spcPct val="110000"/>
              </a:lnSpc>
              <a:spcBef>
                <a:spcPct val="20000"/>
              </a:spcBef>
              <a:buFontTx/>
              <a:buChar char="•"/>
            </a:pPr>
            <a:r>
              <a:rPr lang="en-US" sz="1900" b="1" i="1" dirty="0">
                <a:latin typeface="Arial Narrow" pitchFamily="34" charset="0"/>
              </a:rPr>
              <a:t>In 1199, Richard, who had briefly returned to the throne, died.</a:t>
            </a:r>
          </a:p>
          <a:p>
            <a:pPr marL="342900" indent="-342900">
              <a:lnSpc>
                <a:spcPct val="80000"/>
              </a:lnSpc>
              <a:spcBef>
                <a:spcPct val="20000"/>
              </a:spcBef>
              <a:buFontTx/>
              <a:buChar char="•"/>
            </a:pPr>
            <a:r>
              <a:rPr lang="en-US" sz="1900" b="1" i="1" dirty="0">
                <a:latin typeface="Arial Narrow" pitchFamily="34" charset="0"/>
              </a:rPr>
              <a:t>Richard’s last few years had been blessed with good harvests                                                and no war.  </a:t>
            </a:r>
          </a:p>
          <a:p>
            <a:pPr marL="342900" indent="-342900">
              <a:lnSpc>
                <a:spcPct val="110000"/>
              </a:lnSpc>
              <a:spcBef>
                <a:spcPct val="20000"/>
              </a:spcBef>
              <a:buFontTx/>
              <a:buChar char="•"/>
            </a:pPr>
            <a:r>
              <a:rPr lang="en-US" sz="1900" b="1" i="1" dirty="0">
                <a:latin typeface="Arial Narrow" pitchFamily="34" charset="0"/>
              </a:rPr>
              <a:t>Upon Richard’s death John once again assumed the role of King.</a:t>
            </a:r>
          </a:p>
          <a:p>
            <a:pPr marL="342900" indent="-342900">
              <a:lnSpc>
                <a:spcPct val="80000"/>
              </a:lnSpc>
              <a:spcBef>
                <a:spcPct val="20000"/>
              </a:spcBef>
              <a:buFontTx/>
              <a:buChar char="•"/>
            </a:pPr>
            <a:r>
              <a:rPr lang="en-US" sz="1900" b="1" i="1" dirty="0">
                <a:latin typeface="Arial Narrow" pitchFamily="34" charset="0"/>
              </a:rPr>
              <a:t>Almost immediately, John once again presided over bad times.                                                          </a:t>
            </a:r>
          </a:p>
          <a:p>
            <a:pPr marL="342900" indent="-342900">
              <a:lnSpc>
                <a:spcPct val="80000"/>
              </a:lnSpc>
              <a:spcBef>
                <a:spcPct val="20000"/>
              </a:spcBef>
              <a:buFontTx/>
              <a:buChar char="•"/>
            </a:pPr>
            <a:r>
              <a:rPr lang="en-US" sz="1900" b="1" i="1" dirty="0">
                <a:latin typeface="Arial Narrow" pitchFamily="34" charset="0"/>
              </a:rPr>
              <a:t>The economy crashed, France repeatedly attacked, and war returned to the country. </a:t>
            </a:r>
          </a:p>
          <a:p>
            <a:pPr marL="342900" indent="-342900">
              <a:lnSpc>
                <a:spcPct val="80000"/>
              </a:lnSpc>
              <a:spcBef>
                <a:spcPct val="20000"/>
              </a:spcBef>
              <a:buFontTx/>
              <a:buChar char="•"/>
            </a:pPr>
            <a:r>
              <a:rPr lang="en-US" sz="1900" b="1" i="1" dirty="0">
                <a:latin typeface="Arial Narrow" pitchFamily="34" charset="0"/>
              </a:rPr>
              <a:t>Taxes were oppressive, corruption became rampant, and things fell into chaos.</a:t>
            </a:r>
          </a:p>
          <a:p>
            <a:pPr marL="342900" indent="-342900">
              <a:spcBef>
                <a:spcPct val="20000"/>
              </a:spcBef>
              <a:buFontTx/>
              <a:buChar char="•"/>
            </a:pPr>
            <a:r>
              <a:rPr lang="en-US" sz="1900" b="1" i="1" dirty="0">
                <a:latin typeface="Arial Narrow" pitchFamily="34" charset="0"/>
              </a:rPr>
              <a:t>Under the feudal system over which John ruled, the king was the unquestioned authority (The Devine Right of Kings).  Landed Barons were vassals to the king, and their wealth was shared in tribute to him.</a:t>
            </a:r>
          </a:p>
          <a:p>
            <a:pPr marL="342900" indent="-342900">
              <a:lnSpc>
                <a:spcPct val="110000"/>
              </a:lnSpc>
              <a:spcBef>
                <a:spcPct val="20000"/>
              </a:spcBef>
              <a:buFontTx/>
              <a:buChar char="•"/>
            </a:pPr>
            <a:r>
              <a:rPr lang="en-US" sz="1900" b="1" i="1" dirty="0">
                <a:latin typeface="Arial Narrow" pitchFamily="34" charset="0"/>
              </a:rPr>
              <a:t>By 1215, John’s reign began to weigh to strongly upon the English people.  </a:t>
            </a:r>
          </a:p>
          <a:p>
            <a:pPr marL="342900" indent="-342900">
              <a:lnSpc>
                <a:spcPct val="110000"/>
              </a:lnSpc>
              <a:spcBef>
                <a:spcPct val="20000"/>
              </a:spcBef>
              <a:buFontTx/>
              <a:buChar char="•"/>
            </a:pPr>
            <a:r>
              <a:rPr lang="en-US" sz="1900" b="1" i="1" dirty="0">
                <a:latin typeface="Arial Narrow" pitchFamily="34" charset="0"/>
              </a:rPr>
              <a:t>In addition to being a bad leader, John appears as a nasty, suspicious kind of person.</a:t>
            </a:r>
          </a:p>
          <a:p>
            <a:pPr marL="342900" indent="-342900">
              <a:lnSpc>
                <a:spcPct val="80000"/>
              </a:lnSpc>
              <a:spcBef>
                <a:spcPct val="20000"/>
              </a:spcBef>
              <a:buFontTx/>
              <a:buChar char="•"/>
            </a:pPr>
            <a:r>
              <a:rPr lang="en-US" sz="1900" b="1" i="1" dirty="0">
                <a:latin typeface="Arial Narrow" pitchFamily="34" charset="0"/>
              </a:rPr>
              <a:t> Worst of all John suffered by comparison.  Compared to Philippe Augustus, who was king of France at the same time, John looked weak, corrupt and inept.</a:t>
            </a:r>
          </a:p>
        </p:txBody>
      </p:sp>
      <p:pic>
        <p:nvPicPr>
          <p:cNvPr id="46084" name="Picture 7" descr="http://www.thepeerage.com/102006_001.jpg"/>
          <p:cNvPicPr>
            <a:picLocks noChangeAspect="1" noChangeArrowheads="1"/>
          </p:cNvPicPr>
          <p:nvPr/>
        </p:nvPicPr>
        <p:blipFill>
          <a:blip r:embed="rId3" cstate="print"/>
          <a:srcRect/>
          <a:stretch>
            <a:fillRect/>
          </a:stretch>
        </p:blipFill>
        <p:spPr bwMode="auto">
          <a:xfrm>
            <a:off x="7086600" y="533400"/>
            <a:ext cx="1671358" cy="25146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7108" name="Rectangle 11"/>
          <p:cNvSpPr>
            <a:spLocks noChangeArrowheads="1"/>
          </p:cNvSpPr>
          <p:nvPr/>
        </p:nvSpPr>
        <p:spPr bwMode="auto">
          <a:xfrm>
            <a:off x="304800" y="1066800"/>
            <a:ext cx="8610600" cy="5334000"/>
          </a:xfrm>
          <a:prstGeom prst="rect">
            <a:avLst/>
          </a:prstGeom>
          <a:noFill/>
          <a:ln w="9525">
            <a:noFill/>
            <a:miter lim="800000"/>
            <a:headEnd/>
            <a:tailEnd/>
          </a:ln>
        </p:spPr>
        <p:txBody>
          <a:bodyPr/>
          <a:lstStyle/>
          <a:p>
            <a:pPr marL="342900" indent="-342900">
              <a:spcBef>
                <a:spcPct val="20000"/>
              </a:spcBef>
            </a:pPr>
            <a:r>
              <a:rPr lang="en-US" sz="2800" b="1" i="1" dirty="0">
                <a:solidFill>
                  <a:srgbClr val="C00000"/>
                </a:solidFill>
                <a:latin typeface="Arial Narrow" pitchFamily="34" charset="0"/>
              </a:rPr>
              <a:t>      </a:t>
            </a:r>
            <a:r>
              <a:rPr lang="en-US" sz="4000" b="1" i="1" dirty="0">
                <a:solidFill>
                  <a:srgbClr val="C00000"/>
                </a:solidFill>
                <a:latin typeface="Arial Narrow" pitchFamily="34" charset="0"/>
              </a:rPr>
              <a:t>The Coming Storm of the Rebellion</a:t>
            </a:r>
          </a:p>
          <a:p>
            <a:pPr marL="342900" indent="-342900">
              <a:spcBef>
                <a:spcPct val="20000"/>
              </a:spcBef>
              <a:buFontTx/>
              <a:buChar char="•"/>
            </a:pPr>
            <a:r>
              <a:rPr lang="en-US" sz="1900" b="1" i="1" dirty="0">
                <a:latin typeface="Arial Narrow" pitchFamily="34" charset="0"/>
              </a:rPr>
              <a:t>In the constant battle between France and England,                                                                  King Philippe of France chose to support the claims of Arthur, John’s nephew,                   to inherit the throne of Normandy. </a:t>
            </a:r>
          </a:p>
          <a:p>
            <a:pPr marL="342900" indent="-342900">
              <a:spcBef>
                <a:spcPct val="20000"/>
              </a:spcBef>
              <a:buFontTx/>
              <a:buChar char="•"/>
            </a:pPr>
            <a:r>
              <a:rPr lang="en-US" sz="1900" b="1" i="1" dirty="0">
                <a:latin typeface="Arial Narrow" pitchFamily="34" charset="0"/>
              </a:rPr>
              <a:t>John tried to solve this problem by capturing Arthur and having him killed,                             but this murder understandably upset the lords of Normandy and Anjou. </a:t>
            </a:r>
          </a:p>
          <a:p>
            <a:pPr marL="342900" indent="-342900">
              <a:spcBef>
                <a:spcPct val="20000"/>
              </a:spcBef>
              <a:buFontTx/>
              <a:buChar char="•"/>
            </a:pPr>
            <a:r>
              <a:rPr lang="en-US" sz="1900" b="1" i="1" dirty="0">
                <a:latin typeface="Arial Narrow" pitchFamily="34" charset="0"/>
              </a:rPr>
              <a:t>They decided they would rather be ruled by Philippe than by John,                                              and so they agreed to fight on Philippe's side in a war with England.  </a:t>
            </a:r>
          </a:p>
          <a:p>
            <a:pPr marL="342900" indent="-342900">
              <a:spcBef>
                <a:spcPct val="20000"/>
              </a:spcBef>
              <a:buFontTx/>
              <a:buChar char="•"/>
            </a:pPr>
            <a:r>
              <a:rPr lang="en-US" sz="1900" b="1" i="1" dirty="0">
                <a:latin typeface="Arial Narrow" pitchFamily="34" charset="0"/>
              </a:rPr>
              <a:t>By 1204 John’s forces lost most of his land in France.</a:t>
            </a:r>
          </a:p>
          <a:p>
            <a:pPr marL="342900" indent="-342900">
              <a:spcBef>
                <a:spcPct val="20000"/>
              </a:spcBef>
              <a:buFontTx/>
              <a:buChar char="•"/>
            </a:pPr>
            <a:r>
              <a:rPr lang="en-US" sz="1900" b="1" i="1" dirty="0">
                <a:latin typeface="Arial Narrow" pitchFamily="34" charset="0"/>
              </a:rPr>
              <a:t>It is interesting to note, that this loss really began to unite England as a people,                      but not behind John.  For once the French land was lost, the English really began to think of themselves as different from the French people.  </a:t>
            </a:r>
          </a:p>
          <a:p>
            <a:pPr marL="342900" indent="-342900">
              <a:spcBef>
                <a:spcPct val="20000"/>
              </a:spcBef>
              <a:buFontTx/>
              <a:buChar char="•"/>
            </a:pPr>
            <a:r>
              <a:rPr lang="en-US" sz="1900" b="1" i="1" dirty="0">
                <a:latin typeface="Arial Narrow" pitchFamily="34" charset="0"/>
              </a:rPr>
              <a:t>It was also about this time that English first started to really take shape as the language of England. (Before John, all the lords in England all spoke French.) </a:t>
            </a:r>
          </a:p>
          <a:p>
            <a:pPr marL="342900" indent="-342900" algn="just">
              <a:spcBef>
                <a:spcPct val="20000"/>
              </a:spcBef>
              <a:spcAft>
                <a:spcPts val="475"/>
              </a:spcAft>
              <a:buFontTx/>
              <a:buChar char="•"/>
            </a:pPr>
            <a:r>
              <a:rPr lang="en-US" sz="1900" b="1" i="1" dirty="0">
                <a:latin typeface="Arial Narrow" pitchFamily="34" charset="0"/>
              </a:rPr>
              <a:t>By 1215 the people of property, desperate to protect their interests, had had enough. </a:t>
            </a: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7"/>
          <p:cNvSpPr>
            <a:spLocks noChangeArrowheads="1"/>
          </p:cNvSpPr>
          <p:nvPr/>
        </p:nvSpPr>
        <p:spPr bwMode="auto">
          <a:xfrm>
            <a:off x="304800" y="1295400"/>
            <a:ext cx="4724400" cy="5257800"/>
          </a:xfrm>
          <a:prstGeom prst="rect">
            <a:avLst/>
          </a:prstGeom>
          <a:noFill/>
          <a:ln w="9525">
            <a:noFill/>
            <a:miter lim="800000"/>
            <a:headEnd/>
            <a:tailEnd/>
          </a:ln>
        </p:spPr>
        <p:txBody>
          <a:bodyPr/>
          <a:lstStyle/>
          <a:p>
            <a:pPr marL="342900" indent="-342900">
              <a:spcBef>
                <a:spcPct val="20000"/>
              </a:spcBef>
            </a:pPr>
            <a:r>
              <a:rPr lang="en-US" sz="4000" b="1" i="1" dirty="0">
                <a:solidFill>
                  <a:srgbClr val="CC0000"/>
                </a:solidFill>
                <a:latin typeface="Arial Narrow" pitchFamily="34" charset="0"/>
              </a:rPr>
              <a:t>Enough is Enough</a:t>
            </a:r>
          </a:p>
          <a:p>
            <a:pPr marL="342900" indent="-342900">
              <a:spcBef>
                <a:spcPct val="20000"/>
              </a:spcBef>
            </a:pPr>
            <a:endParaRPr lang="en-US" sz="1000" b="1" i="1" dirty="0">
              <a:solidFill>
                <a:srgbClr val="CC0000"/>
              </a:solidFill>
              <a:latin typeface="Arial Narrow" pitchFamily="34" charset="0"/>
            </a:endParaRPr>
          </a:p>
          <a:p>
            <a:pPr marL="342900" indent="-342900">
              <a:spcBef>
                <a:spcPct val="20000"/>
              </a:spcBef>
              <a:buFontTx/>
              <a:buChar char="•"/>
            </a:pPr>
            <a:r>
              <a:rPr lang="en-US" sz="2000" b="1" i="1" dirty="0">
                <a:latin typeface="Arial Narrow" pitchFamily="34" charset="0"/>
              </a:rPr>
              <a:t>By 1215 the Barons (Lords) of England had endured enough.  </a:t>
            </a:r>
          </a:p>
          <a:p>
            <a:pPr marL="342900" indent="-342900">
              <a:spcBef>
                <a:spcPct val="20000"/>
              </a:spcBef>
              <a:buFontTx/>
              <a:buChar char="•"/>
            </a:pPr>
            <a:r>
              <a:rPr lang="en-US" sz="2000" b="1" i="1" dirty="0">
                <a:latin typeface="Arial Narrow" pitchFamily="34" charset="0"/>
              </a:rPr>
              <a:t>Fearful that France would invade                      and impoverish them                                           by seizing their lands and wealth,                          they raised an army                                              to rebel against the King.               </a:t>
            </a:r>
          </a:p>
          <a:p>
            <a:pPr marL="342900" indent="-342900">
              <a:spcBef>
                <a:spcPct val="20000"/>
              </a:spcBef>
              <a:buFontTx/>
              <a:buChar char="•"/>
            </a:pPr>
            <a:r>
              <a:rPr lang="en-US" sz="2000" b="1" i="1" dirty="0">
                <a:latin typeface="Arial Narrow" pitchFamily="34" charset="0"/>
              </a:rPr>
              <a:t>On June 15, 1215,                                         their forces confronted King John            at Runnymede,                                          and forced him to put his seal                    on the Magna </a:t>
            </a:r>
            <a:r>
              <a:rPr lang="en-US" sz="2000" b="1" i="1" dirty="0" err="1">
                <a:latin typeface="Arial Narrow" pitchFamily="34" charset="0"/>
              </a:rPr>
              <a:t>Carta</a:t>
            </a:r>
            <a:r>
              <a:rPr lang="en-US" sz="2000" b="1" i="1" dirty="0">
                <a:latin typeface="Arial Narrow" pitchFamily="34" charset="0"/>
              </a:rPr>
              <a:t> (the Great Charter).</a:t>
            </a:r>
          </a:p>
        </p:txBody>
      </p:sp>
      <p:pic>
        <p:nvPicPr>
          <p:cNvPr id="48132" name="Picture 14" descr="a5_runnymeade"/>
          <p:cNvPicPr>
            <a:picLocks noChangeAspect="1" noChangeArrowheads="1"/>
          </p:cNvPicPr>
          <p:nvPr/>
        </p:nvPicPr>
        <p:blipFill>
          <a:blip r:embed="rId3" cstate="print"/>
          <a:srcRect/>
          <a:stretch>
            <a:fillRect/>
          </a:stretch>
        </p:blipFill>
        <p:spPr bwMode="auto">
          <a:xfrm>
            <a:off x="5029200" y="1981200"/>
            <a:ext cx="3733800" cy="44196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9156" name="Rectangle 3"/>
          <p:cNvSpPr>
            <a:spLocks noChangeArrowheads="1"/>
          </p:cNvSpPr>
          <p:nvPr/>
        </p:nvSpPr>
        <p:spPr bwMode="auto">
          <a:xfrm>
            <a:off x="381000" y="990600"/>
            <a:ext cx="8458200" cy="5562600"/>
          </a:xfrm>
          <a:prstGeom prst="rect">
            <a:avLst/>
          </a:prstGeom>
          <a:noFill/>
          <a:ln w="9525">
            <a:noFill/>
            <a:miter lim="800000"/>
            <a:headEnd/>
            <a:tailEnd/>
          </a:ln>
        </p:spPr>
        <p:txBody>
          <a:bodyPr/>
          <a:lstStyle/>
          <a:p>
            <a:pPr marL="342900" indent="-342900">
              <a:lnSpc>
                <a:spcPct val="90000"/>
              </a:lnSpc>
              <a:spcBef>
                <a:spcPts val="0"/>
              </a:spcBef>
            </a:pPr>
            <a:r>
              <a:rPr lang="en-US" sz="4000" b="1" i="1" dirty="0">
                <a:solidFill>
                  <a:srgbClr val="CC0000"/>
                </a:solidFill>
                <a:latin typeface="Arial Narrow" pitchFamily="34" charset="0"/>
              </a:rPr>
              <a:t>The Magna </a:t>
            </a:r>
            <a:r>
              <a:rPr lang="en-US" sz="4000" b="1" i="1" dirty="0" err="1">
                <a:solidFill>
                  <a:srgbClr val="CC0000"/>
                </a:solidFill>
                <a:latin typeface="Arial Narrow" pitchFamily="34" charset="0"/>
              </a:rPr>
              <a:t>Carta</a:t>
            </a:r>
            <a:r>
              <a:rPr lang="en-US" sz="4000" b="1" i="1" dirty="0">
                <a:solidFill>
                  <a:srgbClr val="CC0000"/>
                </a:solidFill>
                <a:latin typeface="Arial Narrow" pitchFamily="34" charset="0"/>
              </a:rPr>
              <a:t> is Signed</a:t>
            </a:r>
          </a:p>
          <a:p>
            <a:pPr marL="342900" indent="-342900">
              <a:lnSpc>
                <a:spcPct val="90000"/>
              </a:lnSpc>
              <a:spcBef>
                <a:spcPts val="0"/>
              </a:spcBef>
              <a:buFontTx/>
              <a:buChar char="•"/>
            </a:pPr>
            <a:endParaRPr lang="en-US" sz="1000" b="1" i="1" dirty="0">
              <a:solidFill>
                <a:srgbClr val="0033CC"/>
              </a:solidFill>
              <a:latin typeface="Arial Narrow" pitchFamily="34" charset="0"/>
            </a:endParaRPr>
          </a:p>
          <a:p>
            <a:pPr marL="342900" indent="-342900">
              <a:lnSpc>
                <a:spcPct val="90000"/>
              </a:lnSpc>
              <a:spcBef>
                <a:spcPts val="0"/>
              </a:spcBef>
              <a:buFontTx/>
              <a:buChar char="•"/>
            </a:pPr>
            <a:r>
              <a:rPr lang="en-US" sz="2000" i="1" dirty="0">
                <a:latin typeface="Arial Narrow" pitchFamily="34" charset="0"/>
              </a:rPr>
              <a:t>The Magna </a:t>
            </a:r>
            <a:r>
              <a:rPr lang="en-US" sz="2000" i="1" dirty="0" err="1">
                <a:latin typeface="Arial Narrow" pitchFamily="34" charset="0"/>
              </a:rPr>
              <a:t>Carta</a:t>
            </a:r>
            <a:r>
              <a:rPr lang="en-US" sz="2000" i="1" dirty="0">
                <a:latin typeface="Arial Narrow" pitchFamily="34" charset="0"/>
              </a:rPr>
              <a:t> established one of the foremost foundations of modern British law. </a:t>
            </a:r>
          </a:p>
          <a:p>
            <a:pPr marL="342900" indent="-342900">
              <a:lnSpc>
                <a:spcPct val="90000"/>
              </a:lnSpc>
              <a:spcBef>
                <a:spcPts val="0"/>
              </a:spcBef>
              <a:buFontTx/>
              <a:buChar char="•"/>
            </a:pPr>
            <a:endParaRPr lang="en-US" sz="1500" i="1" dirty="0">
              <a:latin typeface="Arial Narrow" pitchFamily="34" charset="0"/>
            </a:endParaRPr>
          </a:p>
          <a:p>
            <a:pPr marL="342900" indent="-342900">
              <a:lnSpc>
                <a:spcPct val="90000"/>
              </a:lnSpc>
              <a:spcBef>
                <a:spcPts val="0"/>
              </a:spcBef>
              <a:buFontTx/>
              <a:buChar char="•"/>
            </a:pPr>
            <a:r>
              <a:rPr lang="en-US" sz="2000" i="1" dirty="0">
                <a:latin typeface="Arial Narrow" pitchFamily="34" charset="0"/>
              </a:rPr>
              <a:t>The US Constitution and its Amendments (the Bill of Rights) viewed it as a guiding document for the further expansion of the rights and liberties of the people and the limitation of the power of government. </a:t>
            </a:r>
          </a:p>
          <a:p>
            <a:pPr marL="342900" indent="-342900">
              <a:lnSpc>
                <a:spcPct val="90000"/>
              </a:lnSpc>
              <a:spcBef>
                <a:spcPts val="0"/>
              </a:spcBef>
              <a:buFontTx/>
              <a:buChar char="•"/>
            </a:pPr>
            <a:endParaRPr lang="en-US" sz="2000" i="1" dirty="0">
              <a:latin typeface="Arial Narrow" pitchFamily="34" charset="0"/>
            </a:endParaRPr>
          </a:p>
          <a:p>
            <a:pPr marL="342900" indent="-342900">
              <a:lnSpc>
                <a:spcPct val="90000"/>
              </a:lnSpc>
              <a:spcBef>
                <a:spcPts val="0"/>
              </a:spcBef>
              <a:buFontTx/>
              <a:buChar char="•"/>
            </a:pPr>
            <a:endParaRPr lang="en-US" sz="2000" i="1" dirty="0">
              <a:latin typeface="Arial Narrow" pitchFamily="34" charset="0"/>
            </a:endParaRPr>
          </a:p>
          <a:p>
            <a:pPr marL="342900" indent="-342900">
              <a:lnSpc>
                <a:spcPct val="90000"/>
              </a:lnSpc>
              <a:spcBef>
                <a:spcPts val="0"/>
              </a:spcBef>
              <a:buFontTx/>
              <a:buChar char="•"/>
            </a:pPr>
            <a:endParaRPr lang="en-US" sz="1000" b="1" i="1" dirty="0">
              <a:solidFill>
                <a:srgbClr val="002060"/>
              </a:solidFill>
              <a:latin typeface="Arial Narrow" pitchFamily="34" charset="0"/>
            </a:endParaRPr>
          </a:p>
          <a:p>
            <a:pPr marL="342900" indent="-342900">
              <a:lnSpc>
                <a:spcPct val="90000"/>
              </a:lnSpc>
              <a:spcBef>
                <a:spcPts val="0"/>
              </a:spcBef>
            </a:pPr>
            <a:endParaRPr lang="en-US" sz="1000" b="1" i="1" dirty="0">
              <a:solidFill>
                <a:srgbClr val="0033CC"/>
              </a:solidFill>
              <a:latin typeface="Arial Narrow" pitchFamily="34" charset="0"/>
            </a:endParaRPr>
          </a:p>
          <a:p>
            <a:pPr marL="342900" indent="-342900">
              <a:lnSpc>
                <a:spcPct val="90000"/>
              </a:lnSpc>
              <a:spcBef>
                <a:spcPts val="0"/>
              </a:spcBef>
            </a:pPr>
            <a:endParaRPr lang="en-US" sz="1000" b="1" i="1" dirty="0">
              <a:solidFill>
                <a:srgbClr val="0033CC"/>
              </a:solidFill>
              <a:latin typeface="Arial Narrow" pitchFamily="34" charset="0"/>
            </a:endParaRPr>
          </a:p>
          <a:p>
            <a:pPr marL="342900" indent="-342900">
              <a:lnSpc>
                <a:spcPct val="90000"/>
              </a:lnSpc>
              <a:spcBef>
                <a:spcPts val="0"/>
              </a:spcBef>
            </a:pPr>
            <a:endParaRPr lang="en-US" sz="1000" b="1" i="1" dirty="0">
              <a:solidFill>
                <a:srgbClr val="0033CC"/>
              </a:solidFill>
              <a:latin typeface="Arial Narrow" pitchFamily="34" charset="0"/>
            </a:endParaRPr>
          </a:p>
          <a:p>
            <a:pPr marL="342900" indent="-342900">
              <a:lnSpc>
                <a:spcPct val="90000"/>
              </a:lnSpc>
              <a:spcBef>
                <a:spcPts val="0"/>
              </a:spcBef>
            </a:pPr>
            <a:endParaRPr lang="en-US" sz="1000" b="1" i="1" dirty="0">
              <a:solidFill>
                <a:srgbClr val="0033CC"/>
              </a:solidFill>
              <a:latin typeface="Arial Narrow" pitchFamily="34" charset="0"/>
            </a:endParaRPr>
          </a:p>
          <a:p>
            <a:pPr marL="342900" indent="-342900">
              <a:lnSpc>
                <a:spcPct val="90000"/>
              </a:lnSpc>
              <a:spcBef>
                <a:spcPts val="0"/>
              </a:spcBef>
            </a:pPr>
            <a:endParaRPr lang="en-US" sz="1000" b="1" i="1" dirty="0">
              <a:solidFill>
                <a:srgbClr val="0033CC"/>
              </a:solidFill>
              <a:latin typeface="Arial Narrow" pitchFamily="34" charset="0"/>
            </a:endParaRPr>
          </a:p>
          <a:p>
            <a:pPr marL="342900" indent="-342900">
              <a:lnSpc>
                <a:spcPct val="90000"/>
              </a:lnSpc>
              <a:spcBef>
                <a:spcPts val="0"/>
              </a:spcBef>
            </a:pPr>
            <a:endParaRPr lang="en-US" sz="1000" b="1" i="1" dirty="0">
              <a:solidFill>
                <a:srgbClr val="0033CC"/>
              </a:solidFill>
              <a:latin typeface="Arial Narrow" pitchFamily="34" charset="0"/>
            </a:endParaRPr>
          </a:p>
          <a:p>
            <a:pPr marL="342900" indent="-342900">
              <a:lnSpc>
                <a:spcPct val="90000"/>
              </a:lnSpc>
              <a:spcBef>
                <a:spcPts val="0"/>
              </a:spcBef>
            </a:pPr>
            <a:endParaRPr lang="en-US" sz="1000" b="1" i="1" dirty="0">
              <a:solidFill>
                <a:srgbClr val="0033CC"/>
              </a:solidFill>
              <a:latin typeface="Arial Narrow" pitchFamily="34" charset="0"/>
            </a:endParaRPr>
          </a:p>
          <a:p>
            <a:pPr marL="342900" indent="-342900">
              <a:lnSpc>
                <a:spcPct val="90000"/>
              </a:lnSpc>
              <a:spcBef>
                <a:spcPts val="0"/>
              </a:spcBef>
            </a:pPr>
            <a:endParaRPr lang="en-US" sz="1000" b="1" i="1" dirty="0">
              <a:solidFill>
                <a:srgbClr val="0033CC"/>
              </a:solidFill>
              <a:latin typeface="Arial Narrow" pitchFamily="34" charset="0"/>
            </a:endParaRPr>
          </a:p>
          <a:p>
            <a:pPr marL="342900" indent="-342900">
              <a:lnSpc>
                <a:spcPct val="90000"/>
              </a:lnSpc>
              <a:spcBef>
                <a:spcPts val="0"/>
              </a:spcBef>
            </a:pPr>
            <a:endParaRPr lang="en-US" sz="1000" b="1" i="1" dirty="0">
              <a:solidFill>
                <a:srgbClr val="0033CC"/>
              </a:solidFill>
              <a:latin typeface="Arial Narrow" pitchFamily="34" charset="0"/>
            </a:endParaRPr>
          </a:p>
          <a:p>
            <a:pPr marL="342900" indent="-342900">
              <a:lnSpc>
                <a:spcPct val="90000"/>
              </a:lnSpc>
              <a:spcBef>
                <a:spcPts val="0"/>
              </a:spcBef>
            </a:pPr>
            <a:endParaRPr lang="en-US" sz="1000" b="1" i="1" dirty="0">
              <a:solidFill>
                <a:srgbClr val="0033CC"/>
              </a:solidFill>
              <a:latin typeface="Arial Narrow" pitchFamily="34" charset="0"/>
            </a:endParaRPr>
          </a:p>
          <a:p>
            <a:pPr marL="342900" indent="-342900">
              <a:lnSpc>
                <a:spcPct val="90000"/>
              </a:lnSpc>
              <a:spcBef>
                <a:spcPts val="0"/>
              </a:spcBef>
            </a:pPr>
            <a:endParaRPr lang="en-US" sz="1000" b="1" i="1" dirty="0">
              <a:solidFill>
                <a:srgbClr val="0033CC"/>
              </a:solidFill>
              <a:latin typeface="Arial Narrow" pitchFamily="34" charset="0"/>
            </a:endParaRPr>
          </a:p>
          <a:p>
            <a:pPr marL="342900" indent="-342900">
              <a:lnSpc>
                <a:spcPct val="90000"/>
              </a:lnSpc>
              <a:spcBef>
                <a:spcPts val="0"/>
              </a:spcBef>
            </a:pPr>
            <a:endParaRPr lang="en-US" sz="1000" b="1" i="1" dirty="0">
              <a:solidFill>
                <a:srgbClr val="0033CC"/>
              </a:solidFill>
              <a:latin typeface="Arial Narrow" pitchFamily="34" charset="0"/>
            </a:endParaRPr>
          </a:p>
          <a:p>
            <a:pPr marL="342900" indent="-342900">
              <a:lnSpc>
                <a:spcPct val="90000"/>
              </a:lnSpc>
              <a:spcBef>
                <a:spcPts val="0"/>
              </a:spcBef>
            </a:pPr>
            <a:endParaRPr lang="en-US" sz="1000" b="1" i="1" dirty="0">
              <a:solidFill>
                <a:srgbClr val="0033CC"/>
              </a:solidFill>
              <a:latin typeface="Arial Narrow" pitchFamily="34" charset="0"/>
            </a:endParaRPr>
          </a:p>
          <a:p>
            <a:pPr marL="342900" indent="-342900">
              <a:lnSpc>
                <a:spcPct val="90000"/>
              </a:lnSpc>
              <a:spcBef>
                <a:spcPts val="0"/>
              </a:spcBef>
            </a:pPr>
            <a:endParaRPr lang="en-US" sz="1000" b="1" i="1" dirty="0">
              <a:solidFill>
                <a:srgbClr val="0033CC"/>
              </a:solidFill>
              <a:latin typeface="Arial Narrow" pitchFamily="34" charset="0"/>
            </a:endParaRPr>
          </a:p>
          <a:p>
            <a:pPr marL="342900" indent="-342900">
              <a:lnSpc>
                <a:spcPct val="90000"/>
              </a:lnSpc>
              <a:spcBef>
                <a:spcPts val="0"/>
              </a:spcBef>
            </a:pPr>
            <a:endParaRPr lang="en-US" sz="1000" b="1" i="1" dirty="0">
              <a:solidFill>
                <a:srgbClr val="0033CC"/>
              </a:solidFill>
              <a:latin typeface="Arial Narrow" pitchFamily="34" charset="0"/>
            </a:endParaRPr>
          </a:p>
          <a:p>
            <a:pPr marL="342900" indent="-342900">
              <a:lnSpc>
                <a:spcPct val="90000"/>
              </a:lnSpc>
              <a:spcBef>
                <a:spcPts val="0"/>
              </a:spcBef>
              <a:buFont typeface="Arial" charset="0"/>
              <a:buChar char="•"/>
            </a:pPr>
            <a:r>
              <a:rPr lang="en-US" sz="2100" i="1" dirty="0">
                <a:latin typeface="Arial Narrow" pitchFamily="34" charset="0"/>
              </a:rPr>
              <a:t>Due to the nature of the feudal society, it did not abolish involuntary servitude.</a:t>
            </a:r>
          </a:p>
        </p:txBody>
      </p:sp>
      <p:sp>
        <p:nvSpPr>
          <p:cNvPr id="49157" name="TextBox 4"/>
          <p:cNvSpPr txBox="1">
            <a:spLocks noChangeArrowheads="1"/>
          </p:cNvSpPr>
          <p:nvPr/>
        </p:nvSpPr>
        <p:spPr bwMode="auto">
          <a:xfrm>
            <a:off x="457200" y="3200400"/>
            <a:ext cx="8382000" cy="2400300"/>
          </a:xfrm>
          <a:prstGeom prst="rect">
            <a:avLst/>
          </a:prstGeom>
          <a:solidFill>
            <a:srgbClr val="FFFF00"/>
          </a:solidFill>
          <a:ln w="9525">
            <a:noFill/>
            <a:miter lim="800000"/>
            <a:headEnd/>
            <a:tailEnd/>
          </a:ln>
        </p:spPr>
        <p:txBody>
          <a:bodyPr>
            <a:spAutoFit/>
          </a:bodyPr>
          <a:lstStyle/>
          <a:p>
            <a:pPr marL="342900" indent="-342900">
              <a:lnSpc>
                <a:spcPct val="90000"/>
              </a:lnSpc>
              <a:spcBef>
                <a:spcPct val="20000"/>
              </a:spcBef>
              <a:buFontTx/>
              <a:buChar char="•"/>
            </a:pPr>
            <a:r>
              <a:rPr lang="en-US" sz="2000" b="1" i="1" dirty="0">
                <a:solidFill>
                  <a:srgbClr val="002060"/>
                </a:solidFill>
                <a:latin typeface="Arial Narrow" pitchFamily="34" charset="0"/>
              </a:rPr>
              <a:t>Containing 63 clauses, this landmark document:</a:t>
            </a:r>
          </a:p>
          <a:p>
            <a:pPr marL="342900" indent="-342900">
              <a:lnSpc>
                <a:spcPct val="90000"/>
              </a:lnSpc>
              <a:spcBef>
                <a:spcPct val="20000"/>
              </a:spcBef>
            </a:pPr>
            <a:r>
              <a:rPr lang="en-US" sz="2000" b="1" i="1" dirty="0">
                <a:solidFill>
                  <a:srgbClr val="0033CC"/>
                </a:solidFill>
                <a:latin typeface="Arial Narrow" pitchFamily="34" charset="0"/>
              </a:rPr>
              <a:t> 	</a:t>
            </a:r>
            <a:r>
              <a:rPr lang="en-US" sz="2000" b="1" i="1" dirty="0">
                <a:solidFill>
                  <a:schemeClr val="tx2"/>
                </a:solidFill>
                <a:latin typeface="Arial Narrow" pitchFamily="34" charset="0"/>
              </a:rPr>
              <a:t>- Created a council to the King (a forerunner to parliament),</a:t>
            </a:r>
          </a:p>
          <a:p>
            <a:pPr marL="342900" indent="-342900">
              <a:lnSpc>
                <a:spcPct val="90000"/>
              </a:lnSpc>
              <a:spcBef>
                <a:spcPct val="20000"/>
              </a:spcBef>
            </a:pPr>
            <a:r>
              <a:rPr lang="en-US" sz="2000" b="1" i="1" dirty="0">
                <a:solidFill>
                  <a:schemeClr val="tx2"/>
                </a:solidFill>
                <a:latin typeface="Arial Narrow" pitchFamily="34" charset="0"/>
              </a:rPr>
              <a:t>	- Promised all freemen access to courts and a fair trial,</a:t>
            </a:r>
          </a:p>
          <a:p>
            <a:pPr marL="342900" indent="-342900">
              <a:lnSpc>
                <a:spcPct val="90000"/>
              </a:lnSpc>
              <a:spcBef>
                <a:spcPct val="20000"/>
              </a:spcBef>
            </a:pPr>
            <a:r>
              <a:rPr lang="en-US" sz="2000" b="1" i="1" dirty="0">
                <a:solidFill>
                  <a:schemeClr val="tx2"/>
                </a:solidFill>
                <a:latin typeface="Arial Narrow" pitchFamily="34" charset="0"/>
              </a:rPr>
              <a:t>	- Specified many property rights from infringement by the king and his agents,</a:t>
            </a:r>
          </a:p>
          <a:p>
            <a:pPr marL="342900" indent="-342900">
              <a:lnSpc>
                <a:spcPct val="90000"/>
              </a:lnSpc>
              <a:spcBef>
                <a:spcPct val="20000"/>
              </a:spcBef>
            </a:pPr>
            <a:r>
              <a:rPr lang="en-US" sz="2000" b="1" i="1" dirty="0">
                <a:solidFill>
                  <a:schemeClr val="tx2"/>
                </a:solidFill>
                <a:latin typeface="Arial Narrow" pitchFamily="34" charset="0"/>
              </a:rPr>
              <a:t>	- Eliminated unfair fines and punishments,</a:t>
            </a:r>
          </a:p>
          <a:p>
            <a:pPr marL="342900" indent="-342900">
              <a:lnSpc>
                <a:spcPct val="90000"/>
              </a:lnSpc>
              <a:spcBef>
                <a:spcPct val="20000"/>
              </a:spcBef>
            </a:pPr>
            <a:r>
              <a:rPr lang="en-US" sz="2000" b="1" i="1" dirty="0">
                <a:solidFill>
                  <a:schemeClr val="tx2"/>
                </a:solidFill>
                <a:latin typeface="Arial Narrow" pitchFamily="34" charset="0"/>
              </a:rPr>
              <a:t>	- Gave certain legal powers to the Catholic Church, and</a:t>
            </a:r>
          </a:p>
          <a:p>
            <a:pPr marL="342900" indent="-342900">
              <a:lnSpc>
                <a:spcPct val="90000"/>
              </a:lnSpc>
              <a:spcBef>
                <a:spcPct val="20000"/>
              </a:spcBef>
            </a:pPr>
            <a:r>
              <a:rPr lang="en-US" sz="2000" b="1" i="1" dirty="0">
                <a:solidFill>
                  <a:schemeClr val="tx2"/>
                </a:solidFill>
                <a:latin typeface="Arial Narrow" pitchFamily="34" charset="0"/>
              </a:rPr>
              <a:t>	- Addressed many lesser issues.</a:t>
            </a:r>
            <a:r>
              <a:rPr lang="en-US" sz="2000" b="1" i="1" dirty="0">
                <a:solidFill>
                  <a:srgbClr val="0033CC"/>
                </a:solidFill>
                <a:latin typeface="Arial Narrow" pitchFamily="34" charset="0"/>
              </a:rPr>
              <a:t> </a:t>
            </a:r>
            <a:endParaRPr lang="en-US" dirty="0"/>
          </a:p>
        </p:txBody>
      </p:sp>
      <p:sp>
        <p:nvSpPr>
          <p:cNvPr id="5" name="Slide Number Placeholder 4"/>
          <p:cNvSpPr>
            <a:spLocks noGrp="1"/>
          </p:cNvSpPr>
          <p:nvPr>
            <p:ph type="sldNum" sz="quarter" idx="12"/>
          </p:nvPr>
        </p:nvSpPr>
        <p:spPr/>
        <p:txBody>
          <a:bodyPr/>
          <a:lstStyle/>
          <a:p>
            <a:pPr>
              <a:defRPr/>
            </a:pPr>
            <a:fld id="{BF9E4174-A6D1-4830-B2F8-450508E6994C}" type="slidenum">
              <a:rPr lang="en-US" smtClean="0"/>
              <a:pPr>
                <a:defRPr/>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7"/>
          <p:cNvSpPr>
            <a:spLocks noChangeArrowheads="1"/>
          </p:cNvSpPr>
          <p:nvPr/>
        </p:nvSpPr>
        <p:spPr bwMode="auto">
          <a:xfrm>
            <a:off x="381000" y="990600"/>
            <a:ext cx="8458200" cy="5486400"/>
          </a:xfrm>
          <a:prstGeom prst="rect">
            <a:avLst/>
          </a:prstGeom>
          <a:noFill/>
          <a:ln w="9525">
            <a:noFill/>
            <a:miter lim="800000"/>
            <a:headEnd/>
            <a:tailEnd/>
          </a:ln>
        </p:spPr>
        <p:txBody>
          <a:bodyPr/>
          <a:lstStyle/>
          <a:p>
            <a:pPr marL="342900" indent="-342900">
              <a:spcBef>
                <a:spcPct val="20000"/>
              </a:spcBef>
            </a:pPr>
            <a:r>
              <a:rPr lang="en-US" sz="4000" b="1" dirty="0">
                <a:solidFill>
                  <a:srgbClr val="C00000"/>
                </a:solidFill>
              </a:rPr>
              <a:t>The Magna </a:t>
            </a:r>
            <a:r>
              <a:rPr lang="en-US" sz="4000" b="1" dirty="0" err="1">
                <a:solidFill>
                  <a:srgbClr val="C00000"/>
                </a:solidFill>
              </a:rPr>
              <a:t>Carta</a:t>
            </a:r>
            <a:r>
              <a:rPr lang="en-US" sz="4000" b="1" dirty="0">
                <a:solidFill>
                  <a:srgbClr val="C00000"/>
                </a:solidFill>
              </a:rPr>
              <a:t> Today</a:t>
            </a:r>
          </a:p>
          <a:p>
            <a:pPr marL="342900" indent="-342900">
              <a:spcBef>
                <a:spcPct val="20000"/>
              </a:spcBef>
              <a:buFontTx/>
              <a:buChar char="•"/>
            </a:pPr>
            <a:r>
              <a:rPr lang="en-US" sz="2000" dirty="0"/>
              <a:t>Today a copy of the </a:t>
            </a:r>
            <a:r>
              <a:rPr lang="en-US" sz="2000" b="1" i="1" dirty="0"/>
              <a:t>Magna </a:t>
            </a:r>
            <a:r>
              <a:rPr lang="en-US" sz="2000" b="1" i="1" dirty="0" err="1"/>
              <a:t>Carta</a:t>
            </a:r>
            <a:r>
              <a:rPr lang="en-US" sz="2000" dirty="0"/>
              <a:t>                                                                can be seen on display in Washington D.C.,                                             due to a loan to the national archives</a:t>
            </a:r>
          </a:p>
          <a:p>
            <a:pPr marL="342900" indent="-342900">
              <a:spcBef>
                <a:spcPct val="20000"/>
              </a:spcBef>
              <a:buFontTx/>
              <a:buChar char="•"/>
            </a:pPr>
            <a:r>
              <a:rPr lang="en-US" sz="2000" dirty="0"/>
              <a:t>It is but another example                                                                                         of how </a:t>
            </a:r>
            <a:r>
              <a:rPr lang="en-US" sz="2000" b="1" i="1" dirty="0"/>
              <a:t>property rights </a:t>
            </a:r>
            <a:r>
              <a:rPr lang="en-US" sz="2000" dirty="0"/>
              <a:t>and the </a:t>
            </a:r>
            <a:r>
              <a:rPr lang="en-US" sz="2000" b="1" i="1" dirty="0"/>
              <a:t>Law</a:t>
            </a:r>
            <a:r>
              <a:rPr lang="en-US" sz="2000" dirty="0"/>
              <a:t>                                                                                                 have an intertwined history.</a:t>
            </a:r>
          </a:p>
          <a:p>
            <a:pPr marL="342900" indent="-342900">
              <a:spcBef>
                <a:spcPct val="20000"/>
              </a:spcBef>
              <a:buFontTx/>
              <a:buChar char="•"/>
            </a:pPr>
            <a:r>
              <a:rPr lang="en-US" sz="2000" dirty="0"/>
              <a:t>If it were not for their fear                                                                     of losing their </a:t>
            </a:r>
            <a:r>
              <a:rPr lang="en-US" sz="2000" b="1" i="1" dirty="0"/>
              <a:t>property rights,</a:t>
            </a:r>
            <a:r>
              <a:rPr lang="en-US" sz="2000" dirty="0"/>
              <a:t>                                                        the landed barons of </a:t>
            </a:r>
            <a:r>
              <a:rPr lang="en-US" sz="2000" b="1" i="1" dirty="0"/>
              <a:t>England</a:t>
            </a:r>
            <a:r>
              <a:rPr lang="en-US" sz="2000" dirty="0"/>
              <a:t>                                                    would never have rebelled against the King.  </a:t>
            </a:r>
          </a:p>
          <a:p>
            <a:pPr marL="342900" indent="-342900">
              <a:spcBef>
                <a:spcPct val="20000"/>
              </a:spcBef>
              <a:buFontTx/>
              <a:buChar char="•"/>
            </a:pPr>
            <a:r>
              <a:rPr lang="en-US" sz="2000" dirty="0"/>
              <a:t>It was the protection of these                                                                               </a:t>
            </a:r>
            <a:r>
              <a:rPr lang="en-US" sz="2000" b="1" i="1" dirty="0"/>
              <a:t>property rights</a:t>
            </a:r>
            <a:r>
              <a:rPr lang="en-US" sz="2000" dirty="0"/>
              <a:t> that led to the establishment                                                                       of the first constitutional document of </a:t>
            </a:r>
            <a:r>
              <a:rPr lang="en-US" sz="2000" b="1" i="1" dirty="0"/>
              <a:t>England</a:t>
            </a:r>
            <a:r>
              <a:rPr lang="en-US" sz="2000" dirty="0"/>
              <a:t>,                                                upon which </a:t>
            </a:r>
            <a:r>
              <a:rPr lang="en-US" sz="2000" b="1" i="1" dirty="0"/>
              <a:t>our rights and laws are based</a:t>
            </a:r>
            <a:r>
              <a:rPr lang="en-US" sz="2000" dirty="0"/>
              <a:t>.</a:t>
            </a:r>
          </a:p>
        </p:txBody>
      </p:sp>
      <p:pic>
        <p:nvPicPr>
          <p:cNvPr id="50180" name="Picture 7" descr="http://www.thedctraveler.com/wp-content/uploads/2007/09/magna-carta-at-the-national-archives.jpg"/>
          <p:cNvPicPr>
            <a:picLocks noChangeAspect="1" noChangeArrowheads="1"/>
          </p:cNvPicPr>
          <p:nvPr/>
        </p:nvPicPr>
        <p:blipFill>
          <a:blip r:embed="rId3" cstate="print"/>
          <a:srcRect/>
          <a:stretch>
            <a:fillRect/>
          </a:stretch>
        </p:blipFill>
        <p:spPr bwMode="auto">
          <a:xfrm>
            <a:off x="6248400" y="2057400"/>
            <a:ext cx="2457450" cy="32766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51204" name="Rectangle 7"/>
          <p:cNvSpPr>
            <a:spLocks noChangeArrowheads="1"/>
          </p:cNvSpPr>
          <p:nvPr/>
        </p:nvSpPr>
        <p:spPr bwMode="auto">
          <a:xfrm>
            <a:off x="304800" y="1066800"/>
            <a:ext cx="8610600" cy="4953000"/>
          </a:xfrm>
          <a:prstGeom prst="rect">
            <a:avLst/>
          </a:prstGeom>
          <a:noFill/>
          <a:ln w="9525">
            <a:noFill/>
            <a:miter lim="800000"/>
            <a:headEnd/>
            <a:tailEnd/>
          </a:ln>
        </p:spPr>
        <p:txBody>
          <a:bodyPr/>
          <a:lstStyle/>
          <a:p>
            <a:pPr marL="342900" indent="-342900">
              <a:spcBef>
                <a:spcPct val="20000"/>
              </a:spcBef>
            </a:pPr>
            <a:r>
              <a:rPr lang="en-US" sz="4000" b="1" dirty="0">
                <a:solidFill>
                  <a:srgbClr val="C00000"/>
                </a:solidFill>
              </a:rPr>
              <a:t>The Effects of the Magna </a:t>
            </a:r>
            <a:r>
              <a:rPr lang="en-US" sz="4000" b="1" dirty="0" err="1">
                <a:solidFill>
                  <a:srgbClr val="C00000"/>
                </a:solidFill>
              </a:rPr>
              <a:t>Carta</a:t>
            </a:r>
            <a:endParaRPr lang="en-US" sz="1000" b="1" dirty="0">
              <a:solidFill>
                <a:srgbClr val="C00000"/>
              </a:solidFill>
            </a:endParaRPr>
          </a:p>
          <a:p>
            <a:pPr marL="342900" indent="-342900">
              <a:spcBef>
                <a:spcPct val="20000"/>
              </a:spcBef>
              <a:buFontTx/>
              <a:buChar char="•"/>
            </a:pPr>
            <a:endParaRPr lang="en-US" sz="1000" dirty="0">
              <a:solidFill>
                <a:srgbClr val="0033CC"/>
              </a:solidFill>
            </a:endParaRPr>
          </a:p>
          <a:p>
            <a:pPr marL="342900" indent="-342900">
              <a:spcBef>
                <a:spcPct val="20000"/>
              </a:spcBef>
              <a:buFontTx/>
              <a:buChar char="•"/>
            </a:pPr>
            <a:r>
              <a:rPr lang="en-US" sz="2400" dirty="0"/>
              <a:t>Since the time of the </a:t>
            </a:r>
            <a:r>
              <a:rPr lang="en-US" sz="2400" b="1" i="1" dirty="0"/>
              <a:t>Magna </a:t>
            </a:r>
            <a:r>
              <a:rPr lang="en-US" sz="2400" b="1" i="1" dirty="0" err="1"/>
              <a:t>Carta</a:t>
            </a:r>
            <a:r>
              <a:rPr lang="en-US" sz="2400" b="1" i="1" dirty="0"/>
              <a:t>                                            </a:t>
            </a:r>
            <a:r>
              <a:rPr lang="en-US" sz="2400" dirty="0"/>
              <a:t> our system of modern </a:t>
            </a:r>
            <a:r>
              <a:rPr lang="en-US" sz="2400" b="1" i="1" dirty="0"/>
              <a:t>Anglo-American Law</a:t>
            </a:r>
            <a:r>
              <a:rPr lang="en-US" sz="2400" dirty="0"/>
              <a:t>                           has evolved to flow from three sources.</a:t>
            </a:r>
          </a:p>
          <a:p>
            <a:pPr marL="342900" indent="-342900">
              <a:spcBef>
                <a:spcPct val="20000"/>
              </a:spcBef>
            </a:pPr>
            <a:endParaRPr lang="en-US" sz="1000" dirty="0"/>
          </a:p>
          <a:p>
            <a:pPr marL="342900" indent="-342900">
              <a:spcBef>
                <a:spcPct val="20000"/>
              </a:spcBef>
            </a:pPr>
            <a:r>
              <a:rPr lang="en-US" sz="2800" b="1" dirty="0"/>
              <a:t>  1. Constitutional Law</a:t>
            </a:r>
          </a:p>
          <a:p>
            <a:pPr marL="342900" indent="-342900">
              <a:spcBef>
                <a:spcPct val="20000"/>
              </a:spcBef>
            </a:pPr>
            <a:r>
              <a:rPr lang="en-US" sz="2800" b="1" dirty="0"/>
              <a:t>  2. Statutes (Laws made by Elected Legislatures)</a:t>
            </a:r>
          </a:p>
          <a:p>
            <a:pPr marL="342900" indent="-342900">
              <a:spcBef>
                <a:spcPct val="20000"/>
              </a:spcBef>
            </a:pPr>
            <a:r>
              <a:rPr lang="en-US" sz="2800" b="1" dirty="0"/>
              <a:t>  3. Case Law (Laws made by Judges).</a:t>
            </a: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52228" name="Rectangle 7"/>
          <p:cNvSpPr>
            <a:spLocks noChangeArrowheads="1"/>
          </p:cNvSpPr>
          <p:nvPr/>
        </p:nvSpPr>
        <p:spPr bwMode="auto">
          <a:xfrm>
            <a:off x="381000" y="1524000"/>
            <a:ext cx="8382000" cy="4495800"/>
          </a:xfrm>
          <a:prstGeom prst="rect">
            <a:avLst/>
          </a:prstGeom>
          <a:noFill/>
          <a:ln w="9525">
            <a:noFill/>
            <a:miter lim="800000"/>
            <a:headEnd/>
            <a:tailEnd/>
          </a:ln>
        </p:spPr>
        <p:txBody>
          <a:bodyPr/>
          <a:lstStyle/>
          <a:p>
            <a:pPr marL="342900" indent="-342900">
              <a:spcBef>
                <a:spcPct val="20000"/>
              </a:spcBef>
            </a:pPr>
            <a:r>
              <a:rPr lang="en-US" sz="4000" b="1" dirty="0">
                <a:solidFill>
                  <a:srgbClr val="C00000"/>
                </a:solidFill>
              </a:rPr>
              <a:t>Constitutions</a:t>
            </a:r>
          </a:p>
          <a:p>
            <a:pPr marL="342900" indent="-342900">
              <a:spcBef>
                <a:spcPct val="20000"/>
              </a:spcBef>
              <a:buFontTx/>
              <a:buChar char="•"/>
            </a:pPr>
            <a:endParaRPr lang="en-US" sz="1000" dirty="0">
              <a:solidFill>
                <a:srgbClr val="0033CC"/>
              </a:solidFill>
            </a:endParaRPr>
          </a:p>
          <a:p>
            <a:pPr marL="342900" indent="-342900">
              <a:spcBef>
                <a:spcPct val="20000"/>
              </a:spcBef>
              <a:buFontTx/>
              <a:buChar char="•"/>
            </a:pPr>
            <a:r>
              <a:rPr lang="en-US" sz="2400" dirty="0"/>
              <a:t>Constitutions establish the framework of Government.  </a:t>
            </a:r>
          </a:p>
          <a:p>
            <a:pPr marL="342900" indent="-342900">
              <a:spcBef>
                <a:spcPct val="20000"/>
              </a:spcBef>
              <a:buFontTx/>
              <a:buChar char="•"/>
            </a:pPr>
            <a:endParaRPr lang="en-US" sz="700" dirty="0"/>
          </a:p>
          <a:p>
            <a:pPr marL="342900" indent="-342900">
              <a:spcBef>
                <a:spcPct val="20000"/>
              </a:spcBef>
              <a:buFontTx/>
              <a:buChar char="•"/>
            </a:pPr>
            <a:r>
              <a:rPr lang="en-US" sz="2400" dirty="0"/>
              <a:t>Under the British system they flow from the </a:t>
            </a:r>
            <a:r>
              <a:rPr lang="en-US" sz="2400" b="1" i="1" dirty="0"/>
              <a:t>Magna </a:t>
            </a:r>
            <a:r>
              <a:rPr lang="en-US" sz="2400" b="1" i="1" dirty="0" err="1"/>
              <a:t>Carta</a:t>
            </a:r>
            <a:r>
              <a:rPr lang="en-US" sz="2400" dirty="0"/>
              <a:t> and then a Series of other similar King issued charters.</a:t>
            </a:r>
          </a:p>
          <a:p>
            <a:pPr marL="342900" indent="-342900">
              <a:spcBef>
                <a:spcPct val="20000"/>
              </a:spcBef>
              <a:buFontTx/>
              <a:buChar char="•"/>
            </a:pPr>
            <a:endParaRPr lang="en-US" sz="1000" dirty="0"/>
          </a:p>
          <a:p>
            <a:pPr marL="342900" indent="-342900">
              <a:spcBef>
                <a:spcPct val="20000"/>
              </a:spcBef>
              <a:buFontTx/>
              <a:buChar char="•"/>
            </a:pPr>
            <a:r>
              <a:rPr lang="en-US" sz="2400" dirty="0"/>
              <a:t>The </a:t>
            </a:r>
            <a:r>
              <a:rPr lang="en-US" sz="2400" b="1" i="1" dirty="0"/>
              <a:t>United States Constitution</a:t>
            </a:r>
            <a:r>
              <a:rPr lang="en-US" sz="2400" dirty="0"/>
              <a:t>, the first of its kind,           arose out of our of representational government,             through </a:t>
            </a:r>
            <a:r>
              <a:rPr lang="en-US" sz="2400" b="1" i="1" dirty="0"/>
              <a:t>adoption </a:t>
            </a:r>
            <a:r>
              <a:rPr lang="en-US" sz="2400" dirty="0"/>
              <a:t>by a convention of elected delegates                            and then </a:t>
            </a:r>
            <a:r>
              <a:rPr lang="en-US" sz="2400" b="1" i="1" dirty="0"/>
              <a:t>ratification</a:t>
            </a:r>
            <a:r>
              <a:rPr lang="en-US" sz="2400" dirty="0"/>
              <a:t> by elected state legislatures. </a:t>
            </a: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53252" name="Rectangle 7"/>
          <p:cNvSpPr>
            <a:spLocks noChangeArrowheads="1"/>
          </p:cNvSpPr>
          <p:nvPr/>
        </p:nvSpPr>
        <p:spPr bwMode="auto">
          <a:xfrm>
            <a:off x="457200" y="1066800"/>
            <a:ext cx="8382000" cy="5334000"/>
          </a:xfrm>
          <a:prstGeom prst="rect">
            <a:avLst/>
          </a:prstGeom>
          <a:noFill/>
          <a:ln w="9525">
            <a:noFill/>
            <a:miter lim="800000"/>
            <a:headEnd/>
            <a:tailEnd/>
          </a:ln>
        </p:spPr>
        <p:txBody>
          <a:bodyPr/>
          <a:lstStyle/>
          <a:p>
            <a:pPr marL="342900" indent="-342900">
              <a:spcBef>
                <a:spcPct val="20000"/>
              </a:spcBef>
            </a:pPr>
            <a:r>
              <a:rPr lang="en-US" sz="4000" b="1" dirty="0">
                <a:solidFill>
                  <a:srgbClr val="C00000"/>
                </a:solidFill>
              </a:rPr>
              <a:t>Statutes</a:t>
            </a:r>
          </a:p>
          <a:p>
            <a:pPr marL="342900" indent="-342900">
              <a:spcBef>
                <a:spcPct val="20000"/>
              </a:spcBef>
              <a:buFontTx/>
              <a:buChar char="•"/>
            </a:pPr>
            <a:endParaRPr lang="en-US" sz="600" b="1" i="1" dirty="0"/>
          </a:p>
          <a:p>
            <a:pPr marL="342900" indent="-342900">
              <a:lnSpc>
                <a:spcPct val="80000"/>
              </a:lnSpc>
              <a:spcBef>
                <a:spcPct val="20000"/>
              </a:spcBef>
              <a:buFontTx/>
              <a:buChar char="•"/>
            </a:pPr>
            <a:r>
              <a:rPr lang="en-US" sz="2400" b="1" i="1" dirty="0"/>
              <a:t>Statutes</a:t>
            </a:r>
            <a:r>
              <a:rPr lang="en-US" sz="2400" dirty="0"/>
              <a:t> in </a:t>
            </a:r>
            <a:r>
              <a:rPr lang="en-US" sz="2400" b="1" i="1" dirty="0"/>
              <a:t>England</a:t>
            </a:r>
            <a:r>
              <a:rPr lang="en-US" sz="2400" dirty="0"/>
              <a:t> came from </a:t>
            </a:r>
            <a:r>
              <a:rPr lang="en-US" sz="2400" b="1" i="1" dirty="0"/>
              <a:t>Parliament</a:t>
            </a:r>
            <a:r>
              <a:rPr lang="en-US" sz="2400" dirty="0"/>
              <a:t>,                                an elected national legislature,                                           which evolved from the council established                              under the </a:t>
            </a:r>
            <a:r>
              <a:rPr lang="en-US" sz="2400" b="1" i="1" dirty="0"/>
              <a:t>Magna </a:t>
            </a:r>
            <a:r>
              <a:rPr lang="en-US" sz="2400" b="1" i="1" dirty="0" err="1"/>
              <a:t>Carta</a:t>
            </a:r>
            <a:r>
              <a:rPr lang="en-US" sz="2400" dirty="0"/>
              <a:t>.</a:t>
            </a:r>
          </a:p>
          <a:p>
            <a:pPr marL="342900" indent="-342900">
              <a:lnSpc>
                <a:spcPct val="80000"/>
              </a:lnSpc>
              <a:spcBef>
                <a:spcPct val="20000"/>
              </a:spcBef>
              <a:buFontTx/>
              <a:buChar char="•"/>
            </a:pPr>
            <a:endParaRPr lang="en-US" sz="600" dirty="0"/>
          </a:p>
          <a:p>
            <a:pPr marL="342900" indent="-342900">
              <a:lnSpc>
                <a:spcPct val="80000"/>
              </a:lnSpc>
              <a:spcBef>
                <a:spcPct val="20000"/>
              </a:spcBef>
              <a:buFontTx/>
              <a:buChar char="•"/>
            </a:pPr>
            <a:r>
              <a:rPr lang="en-US" sz="2400" dirty="0"/>
              <a:t>In the </a:t>
            </a:r>
            <a:r>
              <a:rPr lang="en-US" sz="2400" b="1" i="1" dirty="0"/>
              <a:t>United States</a:t>
            </a:r>
            <a:r>
              <a:rPr lang="en-US" sz="2400" dirty="0"/>
              <a:t>, </a:t>
            </a:r>
            <a:r>
              <a:rPr lang="en-US" sz="2400" b="1" i="1" dirty="0"/>
              <a:t>Statutes</a:t>
            </a:r>
            <a:r>
              <a:rPr lang="en-US" sz="2400" dirty="0"/>
              <a:t> came from (first colonial  then state) </a:t>
            </a:r>
            <a:r>
              <a:rPr lang="en-US" sz="2400" b="1" i="1" dirty="0"/>
              <a:t>legislatures</a:t>
            </a:r>
            <a:r>
              <a:rPr lang="en-US" sz="2400" dirty="0"/>
              <a:t>, and after the ratification of the federal constitution, from </a:t>
            </a:r>
            <a:r>
              <a:rPr lang="en-US" sz="2400" b="1" i="1" dirty="0"/>
              <a:t>Congress</a:t>
            </a:r>
            <a:r>
              <a:rPr lang="en-US" sz="2400" dirty="0"/>
              <a:t> (our national legislature) as well.</a:t>
            </a:r>
            <a:endParaRPr lang="en-US" sz="1000" dirty="0"/>
          </a:p>
          <a:p>
            <a:pPr marL="342900" indent="-342900">
              <a:lnSpc>
                <a:spcPct val="80000"/>
              </a:lnSpc>
              <a:spcBef>
                <a:spcPct val="20000"/>
              </a:spcBef>
              <a:buFontTx/>
              <a:buChar char="•"/>
            </a:pPr>
            <a:endParaRPr lang="en-US" sz="1000" dirty="0"/>
          </a:p>
          <a:p>
            <a:pPr marL="342900" indent="-342900">
              <a:lnSpc>
                <a:spcPct val="80000"/>
              </a:lnSpc>
              <a:spcBef>
                <a:spcPct val="20000"/>
              </a:spcBef>
              <a:buFontTx/>
              <a:buChar char="•"/>
            </a:pPr>
            <a:r>
              <a:rPr lang="en-US" sz="2400" dirty="0"/>
              <a:t>In our country we have a </a:t>
            </a:r>
            <a:r>
              <a:rPr lang="en-US" sz="2400" b="1" i="1" dirty="0"/>
              <a:t>federal system</a:t>
            </a:r>
            <a:r>
              <a:rPr lang="en-US" sz="2400" dirty="0"/>
              <a:t>:</a:t>
            </a:r>
          </a:p>
          <a:p>
            <a:pPr marL="800100" lvl="1" indent="-342900">
              <a:lnSpc>
                <a:spcPct val="80000"/>
              </a:lnSpc>
              <a:spcBef>
                <a:spcPct val="20000"/>
              </a:spcBef>
              <a:buFontTx/>
              <a:buChar char="•"/>
            </a:pPr>
            <a:r>
              <a:rPr lang="en-US" sz="2400" i="1" dirty="0"/>
              <a:t>Where </a:t>
            </a:r>
            <a:r>
              <a:rPr lang="en-US" sz="2400" b="1" i="1" dirty="0"/>
              <a:t>Congress</a:t>
            </a:r>
            <a:r>
              <a:rPr lang="en-US" sz="2400" i="1" dirty="0"/>
              <a:t> enacts statutes (of limited subject matter jurisdiction) for the entire nation, and</a:t>
            </a:r>
          </a:p>
          <a:p>
            <a:pPr marL="800100" lvl="1" indent="-342900">
              <a:lnSpc>
                <a:spcPct val="80000"/>
              </a:lnSpc>
              <a:spcBef>
                <a:spcPct val="20000"/>
              </a:spcBef>
              <a:buFontTx/>
              <a:buChar char="•"/>
            </a:pPr>
            <a:r>
              <a:rPr lang="en-US" sz="2400" i="1" dirty="0"/>
              <a:t>Where </a:t>
            </a:r>
            <a:r>
              <a:rPr lang="en-US" sz="2400" b="1" i="1" dirty="0"/>
              <a:t>state legislatures</a:t>
            </a:r>
            <a:r>
              <a:rPr lang="en-US" sz="2400" i="1" dirty="0"/>
              <a:t> enact statutes (of more general jurisdiction) for the people of their state.</a:t>
            </a: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7"/>
          <p:cNvSpPr>
            <a:spLocks noChangeArrowheads="1"/>
          </p:cNvSpPr>
          <p:nvPr/>
        </p:nvSpPr>
        <p:spPr bwMode="auto">
          <a:xfrm>
            <a:off x="381000" y="990600"/>
            <a:ext cx="8458200" cy="5562600"/>
          </a:xfrm>
          <a:prstGeom prst="rect">
            <a:avLst/>
          </a:prstGeom>
          <a:noFill/>
          <a:ln w="9525">
            <a:noFill/>
            <a:miter lim="800000"/>
            <a:headEnd/>
            <a:tailEnd/>
          </a:ln>
        </p:spPr>
        <p:txBody>
          <a:bodyPr/>
          <a:lstStyle/>
          <a:p>
            <a:pPr marL="342900" indent="-342900" algn="ctr">
              <a:lnSpc>
                <a:spcPct val="90000"/>
              </a:lnSpc>
              <a:spcBef>
                <a:spcPct val="20000"/>
              </a:spcBef>
              <a:defRPr/>
            </a:pPr>
            <a:r>
              <a:rPr lang="en-US" sz="4000" b="1" dirty="0">
                <a:solidFill>
                  <a:schemeClr val="accent1">
                    <a:lumMod val="25000"/>
                  </a:schemeClr>
                </a:solidFill>
              </a:rPr>
              <a:t>Studying the Law of Property</a:t>
            </a:r>
          </a:p>
          <a:p>
            <a:pPr marL="342900" indent="-342900" algn="ctr">
              <a:lnSpc>
                <a:spcPct val="90000"/>
              </a:lnSpc>
              <a:spcBef>
                <a:spcPct val="20000"/>
              </a:spcBef>
              <a:defRPr/>
            </a:pPr>
            <a:r>
              <a:rPr lang="en-US" sz="4000" b="1" dirty="0">
                <a:solidFill>
                  <a:schemeClr val="accent1">
                    <a:lumMod val="25000"/>
                  </a:schemeClr>
                </a:solidFill>
              </a:rPr>
              <a:t>as an Adventure in the Law</a:t>
            </a:r>
          </a:p>
          <a:p>
            <a:pPr marL="342900" indent="-342900">
              <a:lnSpc>
                <a:spcPct val="90000"/>
              </a:lnSpc>
              <a:spcBef>
                <a:spcPct val="20000"/>
              </a:spcBef>
              <a:defRPr/>
            </a:pPr>
            <a:endParaRPr lang="en-US" sz="1000" dirty="0">
              <a:solidFill>
                <a:srgbClr val="0033CC"/>
              </a:solidFill>
            </a:endParaRPr>
          </a:p>
          <a:p>
            <a:pPr marL="342900" indent="-342900">
              <a:lnSpc>
                <a:spcPct val="90000"/>
              </a:lnSpc>
              <a:spcBef>
                <a:spcPct val="20000"/>
              </a:spcBef>
              <a:defRPr/>
            </a:pPr>
            <a:endParaRPr lang="en-US" sz="1000" dirty="0">
              <a:solidFill>
                <a:srgbClr val="0033CC"/>
              </a:solidFill>
            </a:endParaRPr>
          </a:p>
          <a:p>
            <a:pPr marL="342900" indent="-342900">
              <a:lnSpc>
                <a:spcPct val="90000"/>
              </a:lnSpc>
              <a:spcBef>
                <a:spcPct val="20000"/>
              </a:spcBef>
              <a:defRPr/>
            </a:pPr>
            <a:r>
              <a:rPr lang="en-US" sz="2200" b="1" i="1" dirty="0">
                <a:solidFill>
                  <a:srgbClr val="002060"/>
                </a:solidFill>
              </a:rPr>
              <a:t>To start this Adventure we need to know:</a:t>
            </a:r>
          </a:p>
          <a:p>
            <a:pPr marL="342900" indent="-342900">
              <a:lnSpc>
                <a:spcPct val="90000"/>
              </a:lnSpc>
              <a:spcBef>
                <a:spcPct val="20000"/>
              </a:spcBef>
              <a:defRPr/>
            </a:pPr>
            <a:endParaRPr lang="en-US" sz="400" dirty="0">
              <a:solidFill>
                <a:srgbClr val="0033CC"/>
              </a:solidFill>
            </a:endParaRPr>
          </a:p>
          <a:p>
            <a:pPr marL="342900" indent="-342900">
              <a:lnSpc>
                <a:spcPct val="90000"/>
              </a:lnSpc>
              <a:spcBef>
                <a:spcPct val="20000"/>
              </a:spcBef>
              <a:defRPr/>
            </a:pPr>
            <a:r>
              <a:rPr lang="en-US" sz="400" dirty="0">
                <a:solidFill>
                  <a:srgbClr val="0033CC"/>
                </a:solidFill>
              </a:rPr>
              <a:t>			</a:t>
            </a:r>
            <a:r>
              <a:rPr lang="en-US" sz="3600" b="1" i="1" dirty="0">
                <a:solidFill>
                  <a:srgbClr val="C00000"/>
                </a:solidFill>
              </a:rPr>
              <a:t>What is the</a:t>
            </a:r>
            <a:r>
              <a:rPr lang="en-US" sz="3600" dirty="0">
                <a:solidFill>
                  <a:srgbClr val="0033CC"/>
                </a:solidFill>
              </a:rPr>
              <a:t> </a:t>
            </a:r>
            <a:r>
              <a:rPr lang="en-US" sz="3600" b="1" i="1" dirty="0"/>
              <a:t>“Law”?</a:t>
            </a:r>
          </a:p>
          <a:p>
            <a:pPr marL="342900" indent="-342900">
              <a:lnSpc>
                <a:spcPct val="90000"/>
              </a:lnSpc>
              <a:spcBef>
                <a:spcPct val="20000"/>
              </a:spcBef>
              <a:defRPr/>
            </a:pPr>
            <a:endParaRPr lang="en-US" sz="1000" b="1" i="1" dirty="0">
              <a:solidFill>
                <a:srgbClr val="002060"/>
              </a:solidFill>
            </a:endParaRPr>
          </a:p>
          <a:p>
            <a:pPr marL="342900" indent="-342900">
              <a:lnSpc>
                <a:spcPct val="90000"/>
              </a:lnSpc>
              <a:spcBef>
                <a:spcPct val="20000"/>
              </a:spcBef>
              <a:defRPr/>
            </a:pPr>
            <a:r>
              <a:rPr lang="en-US" sz="2200" b="1" i="1" dirty="0">
                <a:solidFill>
                  <a:srgbClr val="002060"/>
                </a:solidFill>
              </a:rPr>
              <a:t>We need to find out, we need to discover this answer.</a:t>
            </a:r>
          </a:p>
          <a:p>
            <a:pPr marL="342900" indent="-342900">
              <a:lnSpc>
                <a:spcPct val="90000"/>
              </a:lnSpc>
              <a:spcBef>
                <a:spcPct val="20000"/>
              </a:spcBef>
              <a:defRPr/>
            </a:pPr>
            <a:endParaRPr lang="en-US" sz="800" b="1" i="1" dirty="0">
              <a:solidFill>
                <a:srgbClr val="002060"/>
              </a:solidFill>
            </a:endParaRPr>
          </a:p>
          <a:p>
            <a:pPr marL="342900" indent="-342900">
              <a:lnSpc>
                <a:spcPct val="90000"/>
              </a:lnSpc>
              <a:spcBef>
                <a:spcPct val="20000"/>
              </a:spcBef>
              <a:defRPr/>
            </a:pPr>
            <a:r>
              <a:rPr lang="en-US" sz="2200" b="1" i="1" dirty="0">
                <a:solidFill>
                  <a:srgbClr val="002060"/>
                </a:solidFill>
              </a:rPr>
              <a:t>			</a:t>
            </a:r>
            <a:r>
              <a:rPr lang="en-US" sz="2200" b="1" i="1" dirty="0">
                <a:solidFill>
                  <a:schemeClr val="tx1">
                    <a:lumMod val="75000"/>
                    <a:lumOff val="25000"/>
                  </a:schemeClr>
                </a:solidFill>
              </a:rPr>
              <a:t>And just how do we do that?</a:t>
            </a:r>
          </a:p>
          <a:p>
            <a:pPr marL="342900" indent="-342900">
              <a:lnSpc>
                <a:spcPct val="90000"/>
              </a:lnSpc>
              <a:spcBef>
                <a:spcPct val="20000"/>
              </a:spcBef>
              <a:defRPr/>
            </a:pPr>
            <a:endParaRPr lang="en-US" sz="800" b="1" i="1" dirty="0">
              <a:solidFill>
                <a:srgbClr val="002060"/>
              </a:solidFill>
            </a:endParaRPr>
          </a:p>
          <a:p>
            <a:pPr marL="342900" indent="-342900">
              <a:lnSpc>
                <a:spcPct val="90000"/>
              </a:lnSpc>
              <a:spcBef>
                <a:spcPct val="20000"/>
              </a:spcBef>
              <a:defRPr/>
            </a:pPr>
            <a:r>
              <a:rPr lang="en-US" sz="2000" b="1" i="1" dirty="0">
                <a:solidFill>
                  <a:srgbClr val="002060"/>
                </a:solidFill>
              </a:rPr>
              <a:t>Well, we need to learn that good law students, </a:t>
            </a:r>
          </a:p>
          <a:p>
            <a:pPr marL="342900" indent="-342900">
              <a:lnSpc>
                <a:spcPct val="90000"/>
              </a:lnSpc>
              <a:spcBef>
                <a:spcPct val="20000"/>
              </a:spcBef>
              <a:defRPr/>
            </a:pPr>
            <a:r>
              <a:rPr lang="en-US" sz="2000" b="1" i="1" dirty="0">
                <a:solidFill>
                  <a:srgbClr val="002060"/>
                </a:solidFill>
              </a:rPr>
              <a:t>like good adventures and explorers,</a:t>
            </a:r>
          </a:p>
          <a:p>
            <a:pPr marL="342900" indent="-342900">
              <a:lnSpc>
                <a:spcPct val="90000"/>
              </a:lnSpc>
              <a:spcBef>
                <a:spcPct val="20000"/>
              </a:spcBef>
              <a:defRPr/>
            </a:pPr>
            <a:r>
              <a:rPr lang="en-US" sz="2000" b="1" i="1" dirty="0">
                <a:solidFill>
                  <a:srgbClr val="002060"/>
                </a:solidFill>
              </a:rPr>
              <a:t>develop a well earned love for books.</a:t>
            </a:r>
          </a:p>
          <a:p>
            <a:pPr marL="342900" indent="-342900">
              <a:lnSpc>
                <a:spcPct val="90000"/>
              </a:lnSpc>
              <a:spcBef>
                <a:spcPct val="20000"/>
              </a:spcBef>
              <a:defRPr/>
            </a:pPr>
            <a:endParaRPr lang="en-US" sz="1000" b="1" i="1" dirty="0">
              <a:solidFill>
                <a:srgbClr val="002060"/>
              </a:solidFill>
            </a:endParaRPr>
          </a:p>
          <a:p>
            <a:pPr marL="342900" indent="-342900">
              <a:lnSpc>
                <a:spcPct val="90000"/>
              </a:lnSpc>
              <a:spcBef>
                <a:spcPct val="20000"/>
              </a:spcBef>
              <a:defRPr/>
            </a:pPr>
            <a:r>
              <a:rPr lang="en-US" sz="2000" b="1" i="1" dirty="0">
                <a:solidFill>
                  <a:srgbClr val="002060"/>
                </a:solidFill>
              </a:rPr>
              <a:t>For </a:t>
            </a:r>
            <a:r>
              <a:rPr lang="en-US" sz="2000" b="1" i="1" dirty="0">
                <a:solidFill>
                  <a:srgbClr val="FF0000"/>
                </a:solidFill>
              </a:rPr>
              <a:t>Books</a:t>
            </a:r>
            <a:r>
              <a:rPr lang="en-US" sz="2000" b="1" i="1" dirty="0">
                <a:solidFill>
                  <a:srgbClr val="002060"/>
                </a:solidFill>
              </a:rPr>
              <a:t> are the treasure trove of answers.</a:t>
            </a:r>
          </a:p>
          <a:p>
            <a:pPr marL="342900" indent="-342900">
              <a:spcBef>
                <a:spcPct val="20000"/>
              </a:spcBef>
              <a:defRPr/>
            </a:pPr>
            <a:endParaRPr lang="en-US" sz="1000" dirty="0">
              <a:solidFill>
                <a:srgbClr val="0033CC"/>
              </a:solidFill>
            </a:endParaRP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5</a:t>
            </a:fld>
            <a:endParaRPr lang="en-US" dirty="0"/>
          </a:p>
        </p:txBody>
      </p:sp>
    </p:spTree>
    <p:extLst>
      <p:ext uri="{BB962C8B-B14F-4D97-AF65-F5344CB8AC3E}">
        <p14:creationId xmlns:p14="http://schemas.microsoft.com/office/powerpoint/2010/main" val="34075350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54276" name="Rectangle 7"/>
          <p:cNvSpPr>
            <a:spLocks noChangeArrowheads="1"/>
          </p:cNvSpPr>
          <p:nvPr/>
        </p:nvSpPr>
        <p:spPr bwMode="auto">
          <a:xfrm>
            <a:off x="457200" y="1066800"/>
            <a:ext cx="8458200" cy="4953000"/>
          </a:xfrm>
          <a:prstGeom prst="rect">
            <a:avLst/>
          </a:prstGeom>
          <a:noFill/>
          <a:ln w="9525">
            <a:noFill/>
            <a:miter lim="800000"/>
            <a:headEnd/>
            <a:tailEnd/>
          </a:ln>
        </p:spPr>
        <p:txBody>
          <a:bodyPr/>
          <a:lstStyle/>
          <a:p>
            <a:pPr marL="342900" indent="-342900">
              <a:spcBef>
                <a:spcPct val="20000"/>
              </a:spcBef>
            </a:pPr>
            <a:r>
              <a:rPr lang="en-US" sz="4000" b="1" dirty="0">
                <a:solidFill>
                  <a:srgbClr val="C00000"/>
                </a:solidFill>
              </a:rPr>
              <a:t>Case or Common Law</a:t>
            </a:r>
          </a:p>
          <a:p>
            <a:pPr marL="342900" indent="-342900">
              <a:spcBef>
                <a:spcPct val="20000"/>
              </a:spcBef>
            </a:pPr>
            <a:endParaRPr lang="en-US" sz="600" b="1" i="1" dirty="0"/>
          </a:p>
          <a:p>
            <a:pPr marL="342900" indent="-342900">
              <a:spcBef>
                <a:spcPct val="20000"/>
              </a:spcBef>
              <a:buFontTx/>
              <a:buChar char="•"/>
            </a:pPr>
            <a:r>
              <a:rPr lang="en-US" sz="2200" b="1" i="1" dirty="0"/>
              <a:t>Case (or common) law</a:t>
            </a:r>
            <a:r>
              <a:rPr lang="en-US" sz="2200" dirty="0"/>
              <a:t> in </a:t>
            </a:r>
            <a:r>
              <a:rPr lang="en-US" sz="2200" b="1" i="1" dirty="0"/>
              <a:t>England</a:t>
            </a:r>
            <a:r>
              <a:rPr lang="en-US" sz="2200" dirty="0"/>
              <a:t> came from the </a:t>
            </a:r>
            <a:r>
              <a:rPr lang="en-US" sz="2200" b="1" i="1" dirty="0"/>
              <a:t>Royal Courts</a:t>
            </a:r>
            <a:r>
              <a:rPr lang="en-US" sz="2200" dirty="0"/>
              <a:t>. Decisions of judges, reported and published with respect to specific cases.</a:t>
            </a:r>
            <a:endParaRPr lang="en-US" sz="1000" dirty="0"/>
          </a:p>
          <a:p>
            <a:pPr marL="342900" indent="-342900">
              <a:spcBef>
                <a:spcPct val="20000"/>
              </a:spcBef>
              <a:buFontTx/>
              <a:buChar char="•"/>
            </a:pPr>
            <a:endParaRPr lang="en-US" sz="1000" dirty="0"/>
          </a:p>
          <a:p>
            <a:pPr marL="342900" indent="-342900">
              <a:spcBef>
                <a:spcPct val="20000"/>
              </a:spcBef>
              <a:buFontTx/>
              <a:buChar char="•"/>
            </a:pPr>
            <a:r>
              <a:rPr lang="en-US" sz="2200" dirty="0"/>
              <a:t>In the </a:t>
            </a:r>
            <a:r>
              <a:rPr lang="en-US" sz="2200" b="1" i="1" dirty="0"/>
              <a:t>United States</a:t>
            </a:r>
            <a:r>
              <a:rPr lang="en-US" sz="2200" dirty="0"/>
              <a:t> we have </a:t>
            </a:r>
            <a:r>
              <a:rPr lang="en-US" sz="2200" b="1" i="1" dirty="0"/>
              <a:t>Federal and State Courts</a:t>
            </a:r>
            <a:r>
              <a:rPr lang="en-US" sz="2200" dirty="0"/>
              <a:t>.</a:t>
            </a:r>
            <a:endParaRPr lang="en-US" sz="1000" dirty="0"/>
          </a:p>
          <a:p>
            <a:pPr marL="342900" indent="-342900">
              <a:spcBef>
                <a:spcPct val="20000"/>
              </a:spcBef>
              <a:buFontTx/>
              <a:buChar char="•"/>
            </a:pPr>
            <a:endParaRPr lang="en-US" sz="1000" dirty="0"/>
          </a:p>
          <a:p>
            <a:pPr marL="800100" lvl="1" indent="-342900">
              <a:spcBef>
                <a:spcPct val="20000"/>
              </a:spcBef>
              <a:buFontTx/>
              <a:buChar char="•"/>
            </a:pPr>
            <a:r>
              <a:rPr lang="en-US" sz="2300" b="1" i="1" dirty="0"/>
              <a:t>Federal:</a:t>
            </a:r>
            <a:r>
              <a:rPr lang="en-US" sz="2300" dirty="0"/>
              <a:t> US Supreme Court, US Court of Appeals, and the Federal District Courts</a:t>
            </a:r>
            <a:endParaRPr lang="en-US" sz="1000" dirty="0"/>
          </a:p>
          <a:p>
            <a:pPr marL="800100" lvl="1" indent="-342900">
              <a:spcBef>
                <a:spcPct val="20000"/>
              </a:spcBef>
              <a:buFontTx/>
              <a:buChar char="•"/>
            </a:pPr>
            <a:endParaRPr lang="en-US" sz="1000" dirty="0"/>
          </a:p>
          <a:p>
            <a:pPr marL="800100" lvl="1" indent="-342900">
              <a:spcBef>
                <a:spcPct val="20000"/>
              </a:spcBef>
              <a:buFontTx/>
              <a:buChar char="•"/>
            </a:pPr>
            <a:r>
              <a:rPr lang="en-US" sz="2300" b="1" i="1" dirty="0"/>
              <a:t>New York State:</a:t>
            </a:r>
            <a:r>
              <a:rPr lang="en-US" sz="2300" dirty="0"/>
              <a:t> Court of Appeals, Appellate Division of the Supreme Court, and the Supreme Court (located in each County of the State).</a:t>
            </a: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54276" name="Rectangle 7"/>
          <p:cNvSpPr>
            <a:spLocks noChangeArrowheads="1"/>
          </p:cNvSpPr>
          <p:nvPr/>
        </p:nvSpPr>
        <p:spPr bwMode="auto">
          <a:xfrm>
            <a:off x="457200" y="990600"/>
            <a:ext cx="8458200" cy="5029200"/>
          </a:xfrm>
          <a:prstGeom prst="rect">
            <a:avLst/>
          </a:prstGeom>
          <a:noFill/>
          <a:ln w="9525">
            <a:noFill/>
            <a:miter lim="800000"/>
            <a:headEnd/>
            <a:tailEnd/>
          </a:ln>
        </p:spPr>
        <p:txBody>
          <a:bodyPr/>
          <a:lstStyle/>
          <a:p>
            <a:pPr marL="342900" indent="-342900">
              <a:spcBef>
                <a:spcPct val="20000"/>
              </a:spcBef>
            </a:pPr>
            <a:r>
              <a:rPr lang="en-US" sz="4000" b="1" dirty="0">
                <a:solidFill>
                  <a:srgbClr val="C00000"/>
                </a:solidFill>
              </a:rPr>
              <a:t>1215: Fourth Lateran Counsel</a:t>
            </a:r>
          </a:p>
          <a:p>
            <a:pPr marL="342900" indent="-342900">
              <a:spcBef>
                <a:spcPct val="20000"/>
              </a:spcBef>
            </a:pPr>
            <a:endParaRPr lang="en-US" sz="600" b="1" i="1" dirty="0"/>
          </a:p>
          <a:p>
            <a:pPr marL="342900" indent="-342900">
              <a:spcBef>
                <a:spcPct val="20000"/>
              </a:spcBef>
              <a:buFontTx/>
              <a:buChar char="•"/>
            </a:pPr>
            <a:r>
              <a:rPr lang="en-US" sz="2200" b="1" dirty="0"/>
              <a:t>In 1215 Pope Innocent III convened the Fourth Lateran Council to Determine Church Policy on a </a:t>
            </a:r>
            <a:r>
              <a:rPr lang="en-US" sz="2200" b="1" dirty="0" err="1"/>
              <a:t>nunber</a:t>
            </a:r>
            <a:r>
              <a:rPr lang="en-US" sz="2200" b="1" dirty="0"/>
              <a:t> of issues</a:t>
            </a:r>
          </a:p>
          <a:p>
            <a:pPr marL="342900" indent="-342900">
              <a:spcBef>
                <a:spcPct val="20000"/>
              </a:spcBef>
              <a:buFontTx/>
              <a:buChar char="•"/>
            </a:pPr>
            <a:endParaRPr lang="en-US" sz="1000" b="1" i="1" dirty="0"/>
          </a:p>
          <a:p>
            <a:pPr marL="342900" indent="-342900">
              <a:spcBef>
                <a:spcPct val="20000"/>
              </a:spcBef>
              <a:buFontTx/>
              <a:buChar char="•"/>
            </a:pPr>
            <a:r>
              <a:rPr lang="en-US" sz="2200" b="1" i="1" dirty="0">
                <a:solidFill>
                  <a:srgbClr val="C00000"/>
                </a:solidFill>
              </a:rPr>
              <a:t>This Council Recommended:</a:t>
            </a:r>
            <a:endParaRPr lang="en-US" sz="1000" dirty="0">
              <a:solidFill>
                <a:srgbClr val="C00000"/>
              </a:solidFill>
            </a:endParaRPr>
          </a:p>
          <a:p>
            <a:pPr marL="800100" lvl="1" indent="-342900">
              <a:spcBef>
                <a:spcPct val="20000"/>
              </a:spcBef>
              <a:buFontTx/>
              <a:buChar char="•"/>
            </a:pPr>
            <a:r>
              <a:rPr lang="en-US" sz="2300" b="1" i="1" dirty="0">
                <a:solidFill>
                  <a:srgbClr val="0070C0"/>
                </a:solidFill>
              </a:rPr>
              <a:t>Ending Trial by Combat – Where Parties would actually fight to determine guilt or liability</a:t>
            </a:r>
          </a:p>
          <a:p>
            <a:pPr marL="800100" lvl="1" indent="-342900">
              <a:spcBef>
                <a:spcPct val="20000"/>
              </a:spcBef>
              <a:buFontTx/>
              <a:buChar char="•"/>
            </a:pPr>
            <a:r>
              <a:rPr lang="en-US" sz="2300" b="1" i="1" dirty="0">
                <a:solidFill>
                  <a:srgbClr val="0070C0"/>
                </a:solidFill>
              </a:rPr>
              <a:t>Ending Trial by Ordeal – Where Defendants would be physically challenged to determine guilt or liability</a:t>
            </a:r>
            <a:r>
              <a:rPr lang="en-US" sz="2300" dirty="0">
                <a:solidFill>
                  <a:srgbClr val="0070C0"/>
                </a:solidFill>
              </a:rPr>
              <a:t>.</a:t>
            </a:r>
          </a:p>
          <a:p>
            <a:pPr marL="342900" indent="-342900">
              <a:spcBef>
                <a:spcPct val="20000"/>
              </a:spcBef>
              <a:buFontTx/>
              <a:buChar char="•"/>
            </a:pPr>
            <a:endParaRPr lang="en-US" sz="1000" b="1" i="1" dirty="0"/>
          </a:p>
          <a:p>
            <a:pPr marL="342900" indent="-342900">
              <a:spcBef>
                <a:spcPct val="20000"/>
              </a:spcBef>
              <a:buFontTx/>
              <a:buChar char="•"/>
            </a:pPr>
            <a:r>
              <a:rPr lang="en-US" sz="2200" b="1" i="1" dirty="0"/>
              <a:t>This Council thereby helped to lead the way to reform the judicial systems across the world.</a:t>
            </a:r>
            <a:endParaRPr lang="en-US" sz="1000" dirty="0"/>
          </a:p>
          <a:p>
            <a:pPr marL="800100" lvl="1" indent="-342900">
              <a:spcBef>
                <a:spcPct val="20000"/>
              </a:spcBef>
              <a:buFontTx/>
              <a:buChar char="•"/>
            </a:pPr>
            <a:endParaRPr lang="en-US" sz="2300" dirty="0"/>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54276" name="Rectangle 7"/>
          <p:cNvSpPr>
            <a:spLocks noChangeArrowheads="1"/>
          </p:cNvSpPr>
          <p:nvPr/>
        </p:nvSpPr>
        <p:spPr bwMode="auto">
          <a:xfrm>
            <a:off x="457200" y="990600"/>
            <a:ext cx="8458200" cy="5029200"/>
          </a:xfrm>
          <a:prstGeom prst="rect">
            <a:avLst/>
          </a:prstGeom>
          <a:noFill/>
          <a:ln w="9525">
            <a:noFill/>
            <a:miter lim="800000"/>
            <a:headEnd/>
            <a:tailEnd/>
          </a:ln>
        </p:spPr>
        <p:txBody>
          <a:bodyPr/>
          <a:lstStyle/>
          <a:p>
            <a:pPr marL="342900" indent="-342900">
              <a:spcBef>
                <a:spcPct val="20000"/>
              </a:spcBef>
            </a:pPr>
            <a:r>
              <a:rPr lang="en-US" sz="4000" b="1" dirty="0">
                <a:solidFill>
                  <a:srgbClr val="C00000"/>
                </a:solidFill>
              </a:rPr>
              <a:t>Evolution of English Law</a:t>
            </a:r>
          </a:p>
          <a:p>
            <a:pPr marL="342900" indent="-342900">
              <a:spcBef>
                <a:spcPct val="20000"/>
              </a:spcBef>
            </a:pPr>
            <a:endParaRPr lang="en-US" sz="600" b="1" i="1" dirty="0"/>
          </a:p>
          <a:p>
            <a:pPr marL="342900" indent="-342900">
              <a:spcBef>
                <a:spcPct val="20000"/>
              </a:spcBef>
              <a:buFontTx/>
              <a:buChar char="•"/>
            </a:pPr>
            <a:r>
              <a:rPr lang="en-US" sz="2200" dirty="0"/>
              <a:t>From 1215 until the English Civil War in 1642 and the Glorious Revolution in 1688, the English Common Law was the force that developed most of the law in England</a:t>
            </a:r>
          </a:p>
          <a:p>
            <a:pPr marL="342900" indent="-342900">
              <a:spcBef>
                <a:spcPct val="20000"/>
              </a:spcBef>
              <a:buFontTx/>
              <a:buChar char="•"/>
            </a:pPr>
            <a:r>
              <a:rPr lang="en-US" sz="2200" dirty="0"/>
              <a:t>With the challenges to the Monarchy in the English Civil War and the Glorious Revolution (conflicts basically arising out of religious controversies) the law </a:t>
            </a:r>
            <a:r>
              <a:rPr lang="en-US" sz="2200" b="1" dirty="0">
                <a:solidFill>
                  <a:srgbClr val="0070C0"/>
                </a:solidFill>
              </a:rPr>
              <a:t>of England began to transform away from the monarchy and toward Parliament.</a:t>
            </a:r>
          </a:p>
          <a:p>
            <a:pPr marL="342900" indent="-342900">
              <a:spcBef>
                <a:spcPct val="20000"/>
              </a:spcBef>
              <a:buFontTx/>
              <a:buChar char="•"/>
            </a:pPr>
            <a:r>
              <a:rPr lang="en-US" sz="2200" b="1" dirty="0">
                <a:solidFill>
                  <a:srgbClr val="C00000"/>
                </a:solidFill>
              </a:rPr>
              <a:t>The Rise of Parliament resulted in the rise of statutes, as this body began to codify rules and enact more and more English Law.</a:t>
            </a:r>
          </a:p>
          <a:p>
            <a:pPr marL="342900" indent="-342900">
              <a:spcBef>
                <a:spcPct val="20000"/>
              </a:spcBef>
              <a:buFontTx/>
              <a:buChar char="•"/>
            </a:pPr>
            <a:r>
              <a:rPr lang="en-US" sz="2200" dirty="0"/>
              <a:t>This rise in statutes would bring on conflict in the British Colonies, especially in America.</a:t>
            </a:r>
            <a:endParaRPr lang="en-US" sz="2300" dirty="0"/>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7"/>
          <p:cNvSpPr>
            <a:spLocks noChangeArrowheads="1"/>
          </p:cNvSpPr>
          <p:nvPr/>
        </p:nvSpPr>
        <p:spPr bwMode="auto">
          <a:xfrm>
            <a:off x="304800" y="1066800"/>
            <a:ext cx="8686800" cy="5486400"/>
          </a:xfrm>
          <a:prstGeom prst="rect">
            <a:avLst/>
          </a:prstGeom>
          <a:noFill/>
          <a:ln w="9525">
            <a:noFill/>
            <a:miter lim="800000"/>
            <a:headEnd/>
            <a:tailEnd/>
          </a:ln>
        </p:spPr>
        <p:txBody>
          <a:bodyPr/>
          <a:lstStyle/>
          <a:p>
            <a:pPr marL="342900" indent="-342900" algn="just">
              <a:lnSpc>
                <a:spcPct val="80000"/>
              </a:lnSpc>
              <a:spcBef>
                <a:spcPct val="20000"/>
              </a:spcBef>
            </a:pPr>
            <a:r>
              <a:rPr lang="en-US" sz="4000" b="1" dirty="0">
                <a:solidFill>
                  <a:srgbClr val="C00000"/>
                </a:solidFill>
              </a:rPr>
              <a:t>English Colonial America</a:t>
            </a:r>
            <a:endParaRPr lang="en-US" sz="1000" b="1" dirty="0">
              <a:solidFill>
                <a:srgbClr val="C00000"/>
              </a:solidFill>
            </a:endParaRPr>
          </a:p>
          <a:p>
            <a:pPr marL="342900" indent="-342900" algn="just">
              <a:lnSpc>
                <a:spcPct val="80000"/>
              </a:lnSpc>
              <a:spcBef>
                <a:spcPct val="20000"/>
              </a:spcBef>
              <a:buFontTx/>
              <a:buChar char="•"/>
            </a:pPr>
            <a:endParaRPr lang="en-US" sz="1000" dirty="0">
              <a:solidFill>
                <a:srgbClr val="0033CC"/>
              </a:solidFill>
            </a:endParaRPr>
          </a:p>
          <a:p>
            <a:pPr marL="342900" indent="-342900" algn="just">
              <a:lnSpc>
                <a:spcPct val="80000"/>
              </a:lnSpc>
              <a:spcBef>
                <a:spcPct val="20000"/>
              </a:spcBef>
              <a:buFontTx/>
              <a:buChar char="•"/>
            </a:pPr>
            <a:r>
              <a:rPr lang="en-US" sz="2200" dirty="0"/>
              <a:t>The </a:t>
            </a:r>
            <a:r>
              <a:rPr lang="en-US" sz="2200" b="1" i="1" dirty="0"/>
              <a:t>law</a:t>
            </a:r>
            <a:r>
              <a:rPr lang="en-US" sz="2200" dirty="0"/>
              <a:t> of </a:t>
            </a:r>
            <a:r>
              <a:rPr lang="en-US" sz="2200" b="1" i="1" dirty="0"/>
              <a:t>early America</a:t>
            </a:r>
            <a:r>
              <a:rPr lang="en-US" sz="2200" dirty="0"/>
              <a:t> </a:t>
            </a:r>
          </a:p>
          <a:p>
            <a:pPr marL="342900" indent="-342900" algn="just">
              <a:lnSpc>
                <a:spcPct val="80000"/>
              </a:lnSpc>
              <a:spcBef>
                <a:spcPct val="20000"/>
              </a:spcBef>
            </a:pPr>
            <a:r>
              <a:rPr lang="en-US" sz="2200" dirty="0"/>
              <a:t>     was based largely upon the </a:t>
            </a:r>
            <a:r>
              <a:rPr lang="en-US" sz="2200" b="1" i="1" dirty="0"/>
              <a:t>law</a:t>
            </a:r>
            <a:r>
              <a:rPr lang="en-US" sz="2200" dirty="0"/>
              <a:t> of </a:t>
            </a:r>
            <a:r>
              <a:rPr lang="en-US" sz="2200" b="1" i="1" dirty="0"/>
              <a:t>England.</a:t>
            </a:r>
          </a:p>
          <a:p>
            <a:pPr marL="342900" indent="-342900" algn="just">
              <a:lnSpc>
                <a:spcPct val="80000"/>
              </a:lnSpc>
              <a:spcBef>
                <a:spcPct val="20000"/>
              </a:spcBef>
            </a:pPr>
            <a:endParaRPr lang="en-US" sz="700" b="1" i="1" dirty="0"/>
          </a:p>
          <a:p>
            <a:pPr marL="342900" indent="-342900" algn="just">
              <a:spcBef>
                <a:spcPct val="20000"/>
              </a:spcBef>
              <a:buFontTx/>
              <a:buChar char="•"/>
            </a:pPr>
            <a:r>
              <a:rPr lang="en-US" sz="2200" dirty="0"/>
              <a:t>We were, of course prior to the Revolution, </a:t>
            </a:r>
            <a:r>
              <a:rPr lang="en-US" sz="2200" b="1" i="1" dirty="0"/>
              <a:t>English subjects</a:t>
            </a:r>
            <a:r>
              <a:rPr lang="en-US" sz="2200" dirty="0"/>
              <a:t>.</a:t>
            </a:r>
          </a:p>
          <a:p>
            <a:pPr marL="342900" indent="-342900" algn="just">
              <a:spcBef>
                <a:spcPct val="20000"/>
              </a:spcBef>
              <a:buFontTx/>
              <a:buChar char="•"/>
            </a:pPr>
            <a:endParaRPr lang="en-US" sz="700" dirty="0"/>
          </a:p>
          <a:p>
            <a:pPr marL="342900" indent="-342900">
              <a:spcBef>
                <a:spcPct val="20000"/>
              </a:spcBef>
              <a:buFontTx/>
              <a:buChar char="•"/>
            </a:pPr>
            <a:r>
              <a:rPr lang="en-US" sz="2200" dirty="0"/>
              <a:t>Our founders initially spoke of redressing their grievances           under a format of the </a:t>
            </a:r>
            <a:r>
              <a:rPr lang="en-US" sz="2200" b="1" i="1" dirty="0">
                <a:solidFill>
                  <a:srgbClr val="0070C0"/>
                </a:solidFill>
              </a:rPr>
              <a:t>“Rights of Englishmen”</a:t>
            </a:r>
          </a:p>
          <a:p>
            <a:pPr marL="342900" indent="-342900" algn="just">
              <a:spcBef>
                <a:spcPct val="20000"/>
              </a:spcBef>
              <a:buFontTx/>
              <a:buChar char="•"/>
            </a:pPr>
            <a:endParaRPr lang="en-US" sz="700" dirty="0"/>
          </a:p>
          <a:p>
            <a:pPr marL="342900" indent="-342900">
              <a:lnSpc>
                <a:spcPct val="80000"/>
              </a:lnSpc>
              <a:spcBef>
                <a:spcPct val="20000"/>
              </a:spcBef>
              <a:buFontTx/>
              <a:buChar char="•"/>
            </a:pPr>
            <a:r>
              <a:rPr lang="en-US" sz="2200" dirty="0"/>
              <a:t>In Colonial America, there was very little </a:t>
            </a:r>
            <a:r>
              <a:rPr lang="en-US" sz="2200" b="1" i="1" dirty="0"/>
              <a:t>statutory law</a:t>
            </a:r>
            <a:r>
              <a:rPr lang="en-US" sz="2200" dirty="0"/>
              <a:t>,                       and even after the US and State Constitutions,                               most law was still based upon </a:t>
            </a:r>
            <a:r>
              <a:rPr lang="en-US" sz="2200" b="1" i="1" dirty="0">
                <a:solidFill>
                  <a:srgbClr val="C00000"/>
                </a:solidFill>
              </a:rPr>
              <a:t>English Court precedent.</a:t>
            </a:r>
            <a:r>
              <a:rPr lang="en-US" sz="2200" dirty="0">
                <a:solidFill>
                  <a:srgbClr val="C00000"/>
                </a:solidFill>
              </a:rPr>
              <a:t>   </a:t>
            </a:r>
            <a:r>
              <a:rPr lang="en-US" sz="2200" dirty="0"/>
              <a:t>Indeed statutes were looked upon with a skeptical eye.</a:t>
            </a:r>
          </a:p>
          <a:p>
            <a:pPr marL="342900" indent="-342900" algn="just">
              <a:lnSpc>
                <a:spcPct val="80000"/>
              </a:lnSpc>
              <a:spcBef>
                <a:spcPct val="20000"/>
              </a:spcBef>
              <a:buFontTx/>
              <a:buChar char="•"/>
            </a:pPr>
            <a:endParaRPr lang="en-US" sz="700" dirty="0"/>
          </a:p>
          <a:p>
            <a:pPr marL="342900" indent="-342900">
              <a:lnSpc>
                <a:spcPct val="80000"/>
              </a:lnSpc>
              <a:spcBef>
                <a:spcPct val="20000"/>
              </a:spcBef>
              <a:buFontTx/>
              <a:buChar char="•"/>
            </a:pPr>
            <a:r>
              <a:rPr lang="en-US" sz="2200" dirty="0"/>
              <a:t>For it should be remembered that the                                                       </a:t>
            </a:r>
            <a:r>
              <a:rPr lang="en-US" sz="2200" b="1" i="1" dirty="0">
                <a:solidFill>
                  <a:srgbClr val="0070C0"/>
                </a:solidFill>
              </a:rPr>
              <a:t>Quartering Act, Stamp Act and the Townsend Acts</a:t>
            </a:r>
            <a:r>
              <a:rPr lang="en-US" sz="2200" dirty="0">
                <a:solidFill>
                  <a:srgbClr val="0070C0"/>
                </a:solidFill>
              </a:rPr>
              <a:t>              </a:t>
            </a:r>
            <a:r>
              <a:rPr lang="en-US" sz="2200" dirty="0"/>
              <a:t>were all statutes, and an igniting reason for the Revolution                 to occur in the first place.</a:t>
            </a:r>
            <a:r>
              <a:rPr lang="en-US" sz="2400" dirty="0"/>
              <a:t>   </a:t>
            </a:r>
          </a:p>
        </p:txBody>
      </p:sp>
      <p:pic>
        <p:nvPicPr>
          <p:cNvPr id="55300" name="Picture 6" descr="american-flag.jpeg"/>
          <p:cNvPicPr>
            <a:picLocks noChangeAspect="1" noChangeArrowheads="1"/>
          </p:cNvPicPr>
          <p:nvPr/>
        </p:nvPicPr>
        <p:blipFill>
          <a:blip r:embed="rId3" cstate="print"/>
          <a:srcRect/>
          <a:stretch>
            <a:fillRect/>
          </a:stretch>
        </p:blipFill>
        <p:spPr bwMode="auto">
          <a:xfrm>
            <a:off x="6553200" y="1676400"/>
            <a:ext cx="1143000" cy="708025"/>
          </a:xfrm>
          <a:prstGeom prst="rect">
            <a:avLst/>
          </a:prstGeom>
          <a:noFill/>
          <a:ln w="9525">
            <a:noFill/>
            <a:miter lim="800000"/>
            <a:headEnd/>
            <a:tailEnd/>
          </a:ln>
        </p:spPr>
      </p:pic>
      <p:pic>
        <p:nvPicPr>
          <p:cNvPr id="55301" name="Picture 8" descr="http://bonusaires.com/anonymous-union-jack-5000572.jpg"/>
          <p:cNvPicPr>
            <a:picLocks noChangeAspect="1" noChangeArrowheads="1"/>
          </p:cNvPicPr>
          <p:nvPr/>
        </p:nvPicPr>
        <p:blipFill>
          <a:blip r:embed="rId4" cstate="print"/>
          <a:srcRect/>
          <a:stretch>
            <a:fillRect/>
          </a:stretch>
        </p:blipFill>
        <p:spPr bwMode="auto">
          <a:xfrm>
            <a:off x="7772400" y="1676400"/>
            <a:ext cx="990600" cy="7048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F9E4174-A6D1-4830-B2F8-450508E6994C}" type="slidenum">
              <a:rPr lang="en-US" smtClean="0"/>
              <a:pPr>
                <a:defRPr/>
              </a:pPr>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8"/>
          <p:cNvSpPr>
            <a:spLocks noChangeArrowheads="1"/>
          </p:cNvSpPr>
          <p:nvPr/>
        </p:nvSpPr>
        <p:spPr bwMode="auto">
          <a:xfrm>
            <a:off x="304800" y="1066800"/>
            <a:ext cx="8610600" cy="5562600"/>
          </a:xfrm>
          <a:prstGeom prst="rect">
            <a:avLst/>
          </a:prstGeom>
          <a:noFill/>
          <a:ln w="9525">
            <a:noFill/>
            <a:miter lim="800000"/>
            <a:headEnd/>
            <a:tailEnd/>
          </a:ln>
        </p:spPr>
        <p:txBody>
          <a:bodyPr/>
          <a:lstStyle/>
          <a:p>
            <a:pPr marL="342900" indent="-342900">
              <a:lnSpc>
                <a:spcPct val="80000"/>
              </a:lnSpc>
              <a:spcBef>
                <a:spcPct val="20000"/>
              </a:spcBef>
            </a:pPr>
            <a:r>
              <a:rPr lang="en-US" sz="4000" b="1" dirty="0">
                <a:solidFill>
                  <a:srgbClr val="C00000"/>
                </a:solidFill>
              </a:rPr>
              <a:t>Don’t Tread on Me</a:t>
            </a:r>
          </a:p>
          <a:p>
            <a:pPr marL="342900" indent="-342900">
              <a:lnSpc>
                <a:spcPct val="80000"/>
              </a:lnSpc>
              <a:spcBef>
                <a:spcPct val="20000"/>
              </a:spcBef>
              <a:buFontTx/>
              <a:buChar char="•"/>
            </a:pPr>
            <a:r>
              <a:rPr lang="en-US" sz="2200" dirty="0"/>
              <a:t>Early </a:t>
            </a:r>
            <a:r>
              <a:rPr lang="en-US" sz="2200" b="1" i="1" dirty="0"/>
              <a:t>Americans</a:t>
            </a:r>
            <a:r>
              <a:rPr lang="en-US" sz="2200" dirty="0"/>
              <a:t> were practical sorts.  </a:t>
            </a:r>
          </a:p>
          <a:p>
            <a:pPr marL="342900" indent="-342900">
              <a:lnSpc>
                <a:spcPct val="80000"/>
              </a:lnSpc>
              <a:spcBef>
                <a:spcPct val="20000"/>
              </a:spcBef>
              <a:buFontTx/>
              <a:buChar char="•"/>
            </a:pPr>
            <a:endParaRPr lang="en-US" sz="600" dirty="0"/>
          </a:p>
          <a:p>
            <a:pPr marL="342900" indent="-342900">
              <a:lnSpc>
                <a:spcPct val="80000"/>
              </a:lnSpc>
              <a:spcBef>
                <a:spcPct val="20000"/>
              </a:spcBef>
              <a:buFontTx/>
              <a:buChar char="•"/>
            </a:pPr>
            <a:r>
              <a:rPr lang="en-US" sz="2200" dirty="0"/>
              <a:t>They wanted the Government to deliver the mail,                            defend the shores, </a:t>
            </a:r>
            <a:r>
              <a:rPr lang="en-US" sz="2200" b="1" i="1" dirty="0">
                <a:solidFill>
                  <a:srgbClr val="0070C0"/>
                </a:solidFill>
              </a:rPr>
              <a:t>PROTECT MY PROPERTY                     RIGHTS</a:t>
            </a:r>
            <a:r>
              <a:rPr lang="en-US" sz="2200" dirty="0">
                <a:solidFill>
                  <a:srgbClr val="0070C0"/>
                </a:solidFill>
              </a:rPr>
              <a:t>, </a:t>
            </a:r>
            <a:r>
              <a:rPr lang="en-US" sz="2200" dirty="0"/>
              <a:t>and stay the heck out of my life.</a:t>
            </a:r>
          </a:p>
          <a:p>
            <a:pPr marL="342900" indent="-342900">
              <a:spcBef>
                <a:spcPct val="20000"/>
              </a:spcBef>
              <a:buFontTx/>
              <a:buChar char="•"/>
            </a:pPr>
            <a:endParaRPr lang="en-US" sz="700" dirty="0"/>
          </a:p>
          <a:p>
            <a:pPr marL="342900" indent="-342900">
              <a:lnSpc>
                <a:spcPct val="80000"/>
              </a:lnSpc>
              <a:spcBef>
                <a:spcPct val="20000"/>
              </a:spcBef>
              <a:buFontTx/>
              <a:buChar char="•"/>
            </a:pPr>
            <a:r>
              <a:rPr lang="en-US" sz="2200" dirty="0"/>
              <a:t>That is why most of the early statutes,                                             and the vast majority of case law decisions,                                         were </a:t>
            </a:r>
            <a:r>
              <a:rPr lang="en-US" sz="2200" b="1" i="1" dirty="0"/>
              <a:t>about property</a:t>
            </a:r>
            <a:r>
              <a:rPr lang="en-US" sz="2200" dirty="0"/>
              <a:t>.</a:t>
            </a:r>
          </a:p>
          <a:p>
            <a:pPr marL="342900" indent="-342900">
              <a:spcBef>
                <a:spcPct val="20000"/>
              </a:spcBef>
              <a:buFontTx/>
              <a:buChar char="•"/>
            </a:pPr>
            <a:endParaRPr lang="en-US" sz="700" b="1" i="1" dirty="0"/>
          </a:p>
          <a:p>
            <a:pPr marL="342900" indent="-342900">
              <a:lnSpc>
                <a:spcPct val="80000"/>
              </a:lnSpc>
              <a:spcBef>
                <a:spcPct val="20000"/>
              </a:spcBef>
              <a:buFontTx/>
              <a:buChar char="•"/>
            </a:pPr>
            <a:r>
              <a:rPr lang="en-US" sz="2200" b="1" i="1" dirty="0"/>
              <a:t>Property</a:t>
            </a:r>
            <a:r>
              <a:rPr lang="en-US" sz="2200" dirty="0"/>
              <a:t> in </a:t>
            </a:r>
            <a:r>
              <a:rPr lang="en-US" sz="2200" b="1" i="1" dirty="0"/>
              <a:t>England</a:t>
            </a:r>
            <a:r>
              <a:rPr lang="en-US" sz="2200" dirty="0"/>
              <a:t> was power.                                                                   </a:t>
            </a:r>
          </a:p>
          <a:p>
            <a:pPr marL="342900" indent="-342900">
              <a:lnSpc>
                <a:spcPct val="80000"/>
              </a:lnSpc>
              <a:spcBef>
                <a:spcPct val="20000"/>
              </a:spcBef>
              <a:buFontTx/>
              <a:buChar char="•"/>
            </a:pPr>
            <a:endParaRPr lang="en-US" sz="600" dirty="0"/>
          </a:p>
          <a:p>
            <a:pPr marL="342900" indent="-342900">
              <a:lnSpc>
                <a:spcPct val="80000"/>
              </a:lnSpc>
              <a:spcBef>
                <a:spcPct val="20000"/>
              </a:spcBef>
              <a:buFontTx/>
              <a:buChar char="•"/>
            </a:pPr>
            <a:r>
              <a:rPr lang="en-US" sz="2200" dirty="0"/>
              <a:t>It was the </a:t>
            </a:r>
            <a:r>
              <a:rPr lang="en-US" sz="2200" b="1" i="1" dirty="0"/>
              <a:t>property class</a:t>
            </a:r>
            <a:r>
              <a:rPr lang="en-US" sz="2200" dirty="0"/>
              <a:t> that </a:t>
            </a:r>
            <a:r>
              <a:rPr lang="en-US" sz="2200" b="1" i="1" dirty="0"/>
              <a:t>litigated</a:t>
            </a:r>
            <a:r>
              <a:rPr lang="en-US" sz="2200" dirty="0"/>
              <a:t>, about their </a:t>
            </a:r>
            <a:r>
              <a:rPr lang="en-US" sz="2200" b="1" i="1" dirty="0"/>
              <a:t>property rights</a:t>
            </a:r>
            <a:r>
              <a:rPr lang="en-US" sz="2200" dirty="0"/>
              <a:t>, and it was </a:t>
            </a:r>
            <a:r>
              <a:rPr lang="en-US" sz="2200" b="1" i="1" dirty="0"/>
              <a:t>these disputes that made the law.</a:t>
            </a:r>
          </a:p>
          <a:p>
            <a:pPr marL="342900" indent="-342900">
              <a:lnSpc>
                <a:spcPct val="80000"/>
              </a:lnSpc>
              <a:spcBef>
                <a:spcPct val="20000"/>
              </a:spcBef>
              <a:buFontTx/>
              <a:buChar char="•"/>
            </a:pPr>
            <a:endParaRPr lang="en-US" sz="700" b="1" i="1" dirty="0"/>
          </a:p>
          <a:p>
            <a:pPr marL="342900" indent="-342900">
              <a:lnSpc>
                <a:spcPct val="80000"/>
              </a:lnSpc>
              <a:spcBef>
                <a:spcPct val="20000"/>
              </a:spcBef>
              <a:buFontTx/>
              <a:buChar char="•"/>
            </a:pPr>
            <a:r>
              <a:rPr lang="en-US" sz="2200" dirty="0"/>
              <a:t>So too in </a:t>
            </a:r>
            <a:r>
              <a:rPr lang="en-US" sz="2200" b="1" i="1" dirty="0"/>
              <a:t>America</a:t>
            </a:r>
            <a:r>
              <a:rPr lang="en-US" sz="2200" dirty="0"/>
              <a:t>.  Although land was much more plentiful here than back in </a:t>
            </a:r>
            <a:r>
              <a:rPr lang="en-US" sz="2200" b="1" i="1" dirty="0"/>
              <a:t>England</a:t>
            </a:r>
            <a:r>
              <a:rPr lang="en-US" sz="2200" dirty="0"/>
              <a:t> (one of the main reasons for immigration) </a:t>
            </a:r>
            <a:r>
              <a:rPr lang="en-US" sz="2200" b="1" i="1" dirty="0"/>
              <a:t>property (especially land) meant life</a:t>
            </a:r>
            <a:r>
              <a:rPr lang="en-US" sz="2200" dirty="0"/>
              <a:t>.  We were an agrarian society, where </a:t>
            </a:r>
            <a:r>
              <a:rPr lang="en-US" sz="2200" b="1" i="1" dirty="0"/>
              <a:t>land translated into food and wealth.</a:t>
            </a:r>
            <a:r>
              <a:rPr lang="en-US" sz="2200" dirty="0"/>
              <a:t> </a:t>
            </a:r>
            <a:endParaRPr lang="en-US" sz="2400" dirty="0"/>
          </a:p>
        </p:txBody>
      </p:sp>
      <p:pic>
        <p:nvPicPr>
          <p:cNvPr id="56324" name="Picture 6" descr="http://academic.brooklyn.cuny.edu/history/dfg/amrv/yoeman.jpg"/>
          <p:cNvPicPr>
            <a:picLocks noChangeAspect="1" noChangeArrowheads="1"/>
          </p:cNvPicPr>
          <p:nvPr/>
        </p:nvPicPr>
        <p:blipFill>
          <a:blip r:embed="rId3" cstate="print"/>
          <a:srcRect/>
          <a:stretch>
            <a:fillRect/>
          </a:stretch>
        </p:blipFill>
        <p:spPr bwMode="auto">
          <a:xfrm>
            <a:off x="6781800" y="1295400"/>
            <a:ext cx="1954213" cy="29337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6"/>
          <p:cNvSpPr>
            <a:spLocks noChangeArrowheads="1"/>
          </p:cNvSpPr>
          <p:nvPr/>
        </p:nvSpPr>
        <p:spPr bwMode="auto">
          <a:xfrm>
            <a:off x="304800" y="990600"/>
            <a:ext cx="8686800" cy="5562600"/>
          </a:xfrm>
          <a:prstGeom prst="rect">
            <a:avLst/>
          </a:prstGeom>
          <a:noFill/>
          <a:ln w="9525">
            <a:noFill/>
            <a:miter lim="800000"/>
            <a:headEnd/>
            <a:tailEnd/>
          </a:ln>
        </p:spPr>
        <p:txBody>
          <a:bodyPr/>
          <a:lstStyle/>
          <a:p>
            <a:pPr marL="342900" indent="-342900">
              <a:lnSpc>
                <a:spcPct val="70000"/>
              </a:lnSpc>
              <a:spcBef>
                <a:spcPct val="20000"/>
              </a:spcBef>
              <a:buFontTx/>
              <a:buChar char="•"/>
            </a:pPr>
            <a:endParaRPr lang="en-US" sz="600" dirty="0">
              <a:solidFill>
                <a:srgbClr val="0033CC"/>
              </a:solidFill>
            </a:endParaRPr>
          </a:p>
          <a:p>
            <a:pPr marL="342900" indent="-342900">
              <a:lnSpc>
                <a:spcPct val="70000"/>
              </a:lnSpc>
              <a:spcBef>
                <a:spcPct val="20000"/>
              </a:spcBef>
            </a:pPr>
            <a:r>
              <a:rPr lang="en-US" sz="4000" b="1" dirty="0">
                <a:solidFill>
                  <a:srgbClr val="C00000"/>
                </a:solidFill>
              </a:rPr>
              <a:t>The Development of American Law</a:t>
            </a:r>
            <a:endParaRPr lang="en-US" sz="1000" b="1" dirty="0">
              <a:solidFill>
                <a:srgbClr val="C00000"/>
              </a:solidFill>
            </a:endParaRPr>
          </a:p>
          <a:p>
            <a:pPr marL="342900" indent="-342900">
              <a:lnSpc>
                <a:spcPct val="70000"/>
              </a:lnSpc>
              <a:spcBef>
                <a:spcPct val="20000"/>
              </a:spcBef>
              <a:buFontTx/>
              <a:buChar char="•"/>
            </a:pPr>
            <a:endParaRPr lang="en-US" sz="1600" dirty="0">
              <a:solidFill>
                <a:srgbClr val="0033CC"/>
              </a:solidFill>
            </a:endParaRPr>
          </a:p>
          <a:p>
            <a:r>
              <a:rPr lang="en-US" sz="1600" dirty="0"/>
              <a:t>1776 	American Colonies declare Independence</a:t>
            </a:r>
          </a:p>
          <a:p>
            <a:r>
              <a:rPr lang="en-US" sz="1600" dirty="0"/>
              <a:t>1777 	Articles of Confederation proposed</a:t>
            </a:r>
          </a:p>
          <a:p>
            <a:r>
              <a:rPr lang="en-US" sz="1600" dirty="0"/>
              <a:t>1783 	British and Americans sign the Treaty of Paris, awarding America its Independence.</a:t>
            </a:r>
          </a:p>
          <a:p>
            <a:r>
              <a:rPr lang="en-US" sz="1600" dirty="0"/>
              <a:t>1787 	Colonies convene a Constitutional Convention in Philadelphia</a:t>
            </a:r>
          </a:p>
          <a:p>
            <a:r>
              <a:rPr lang="en-US" sz="1600" dirty="0"/>
              <a:t>1788 	New York is the last state to ratify the Constitution (NC and RI ratify in 1789 and 90)</a:t>
            </a:r>
          </a:p>
          <a:p>
            <a:r>
              <a:rPr lang="en-US" sz="1600" dirty="0"/>
              <a:t>1789 	Newly Elected Federal Government Takes Office</a:t>
            </a:r>
          </a:p>
          <a:p>
            <a:r>
              <a:rPr lang="en-US" sz="1600" dirty="0"/>
              <a:t>1791 	Bill of Rights Ratified</a:t>
            </a:r>
          </a:p>
          <a:p>
            <a:r>
              <a:rPr lang="en-US" sz="1600" dirty="0"/>
              <a:t>1803 	</a:t>
            </a:r>
            <a:r>
              <a:rPr lang="en-US" sz="1600" dirty="0" err="1"/>
              <a:t>Marbury</a:t>
            </a:r>
            <a:r>
              <a:rPr lang="en-US" sz="1600" dirty="0"/>
              <a:t> v. Madison establishes the Doctrine of Judicial Review</a:t>
            </a:r>
          </a:p>
          <a:p>
            <a:r>
              <a:rPr lang="en-US" sz="1600" dirty="0"/>
              <a:t>1833 	Certain States advance the Doctrine of Nullification</a:t>
            </a:r>
          </a:p>
          <a:p>
            <a:r>
              <a:rPr lang="en-US" sz="1600" dirty="0"/>
              <a:t>1857 	</a:t>
            </a:r>
            <a:r>
              <a:rPr lang="en-US" sz="1600" dirty="0" err="1"/>
              <a:t>Dred</a:t>
            </a:r>
            <a:r>
              <a:rPr lang="en-US" sz="1600" dirty="0"/>
              <a:t> Scott v. Sanford declares slaves property </a:t>
            </a:r>
          </a:p>
          <a:p>
            <a:r>
              <a:rPr lang="en-US" sz="1600" dirty="0"/>
              <a:t>1865 	13</a:t>
            </a:r>
            <a:r>
              <a:rPr lang="en-US" sz="1600" baseline="30000" dirty="0"/>
              <a:t>th</a:t>
            </a:r>
            <a:r>
              <a:rPr lang="en-US" sz="1600" dirty="0"/>
              <a:t> Amendment Ratified</a:t>
            </a:r>
          </a:p>
          <a:p>
            <a:r>
              <a:rPr lang="en-US" sz="1600" dirty="0"/>
              <a:t>1913 	16</a:t>
            </a:r>
            <a:r>
              <a:rPr lang="en-US" sz="1600" baseline="30000" dirty="0"/>
              <a:t>th</a:t>
            </a:r>
            <a:r>
              <a:rPr lang="en-US" sz="1600" dirty="0"/>
              <a:t> Amendment (income taxes) and 17</a:t>
            </a:r>
            <a:r>
              <a:rPr lang="en-US" sz="1600" baseline="30000" dirty="0"/>
              <a:t>th</a:t>
            </a:r>
            <a:r>
              <a:rPr lang="en-US" sz="1600" dirty="0"/>
              <a:t> Amendment (Senators Elected) Ratified 1913        Federal Reserve Established</a:t>
            </a:r>
          </a:p>
          <a:p>
            <a:r>
              <a:rPr lang="en-US" sz="1600" dirty="0"/>
              <a:t>1942 	Supreme Court decides Ex Parte </a:t>
            </a:r>
            <a:r>
              <a:rPr lang="en-US" sz="1600" dirty="0" err="1"/>
              <a:t>Quirin</a:t>
            </a:r>
            <a:r>
              <a:rPr lang="en-US" sz="1600" dirty="0"/>
              <a:t> (Military Tribunals for Terrorists)</a:t>
            </a:r>
          </a:p>
          <a:p>
            <a:r>
              <a:rPr lang="en-US" sz="1600" dirty="0"/>
              <a:t>1942 	Supreme Court decides </a:t>
            </a:r>
            <a:r>
              <a:rPr lang="en-US" sz="1600" dirty="0" err="1"/>
              <a:t>Wickard</a:t>
            </a:r>
            <a:r>
              <a:rPr lang="en-US" sz="1600" dirty="0"/>
              <a:t> v. </a:t>
            </a:r>
            <a:r>
              <a:rPr lang="en-US" sz="1600" dirty="0" err="1"/>
              <a:t>Filburn</a:t>
            </a:r>
            <a:r>
              <a:rPr lang="en-US" sz="1600" dirty="0"/>
              <a:t> (Feds can regulate interstate commerce)</a:t>
            </a:r>
          </a:p>
          <a:p>
            <a:r>
              <a:rPr lang="en-US" sz="1600" dirty="0"/>
              <a:t>1954 	Supreme Court decides Brown v. Board of Education</a:t>
            </a:r>
          </a:p>
          <a:p>
            <a:r>
              <a:rPr lang="en-US" sz="1600" dirty="0"/>
              <a:t>1992 	27</a:t>
            </a:r>
            <a:r>
              <a:rPr lang="en-US" sz="1600" baseline="30000" dirty="0"/>
              <a:t>th</a:t>
            </a:r>
            <a:r>
              <a:rPr lang="en-US" sz="1600" dirty="0"/>
              <a:t> Amendment Ratified (Congress cannot effect their compensation in term) </a:t>
            </a:r>
            <a:endParaRPr lang="en-US" sz="1600" dirty="0">
              <a:solidFill>
                <a:srgbClr val="0033CC"/>
              </a:solidFill>
            </a:endParaRPr>
          </a:p>
        </p:txBody>
      </p:sp>
      <p:sp>
        <p:nvSpPr>
          <p:cNvPr id="3" name="Slide Number Placeholder 2"/>
          <p:cNvSpPr>
            <a:spLocks noGrp="1"/>
          </p:cNvSpPr>
          <p:nvPr>
            <p:ph type="sldNum" sz="quarter" idx="12"/>
          </p:nvPr>
        </p:nvSpPr>
        <p:spPr/>
        <p:txBody>
          <a:bodyPr/>
          <a:lstStyle/>
          <a:p>
            <a:pPr>
              <a:defRPr/>
            </a:pPr>
            <a:fld id="{BF9E4174-A6D1-4830-B2F8-450508E6994C}" type="slidenum">
              <a:rPr lang="en-US" smtClean="0"/>
              <a:pPr>
                <a:defRPr/>
              </a:pPr>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3"/>
          <p:cNvSpPr>
            <a:spLocks noChangeArrowheads="1"/>
          </p:cNvSpPr>
          <p:nvPr/>
        </p:nvSpPr>
        <p:spPr bwMode="auto">
          <a:xfrm>
            <a:off x="304800" y="1066800"/>
            <a:ext cx="8610600" cy="5638800"/>
          </a:xfrm>
          <a:prstGeom prst="rect">
            <a:avLst/>
          </a:prstGeom>
          <a:noFill/>
          <a:ln w="9525">
            <a:noFill/>
            <a:miter lim="800000"/>
            <a:headEnd/>
            <a:tailEnd/>
          </a:ln>
        </p:spPr>
        <p:txBody>
          <a:bodyPr/>
          <a:lstStyle/>
          <a:p>
            <a:pPr marL="342900" indent="-342900">
              <a:spcBef>
                <a:spcPct val="20000"/>
              </a:spcBef>
            </a:pPr>
            <a:endParaRPr lang="en-US" sz="3000" b="1" dirty="0">
              <a:solidFill>
                <a:srgbClr val="002060"/>
              </a:solidFill>
            </a:endParaRPr>
          </a:p>
          <a:p>
            <a:pPr marL="342900" indent="-342900">
              <a:spcBef>
                <a:spcPct val="20000"/>
              </a:spcBef>
              <a:buFontTx/>
              <a:buChar char="•"/>
            </a:pPr>
            <a:endParaRPr lang="en-US" sz="3000" b="1" dirty="0">
              <a:solidFill>
                <a:srgbClr val="002060"/>
              </a:solidFill>
            </a:endParaRPr>
          </a:p>
          <a:p>
            <a:pPr marL="342900" indent="-342900">
              <a:spcBef>
                <a:spcPct val="20000"/>
              </a:spcBef>
              <a:buFontTx/>
              <a:buChar char="•"/>
            </a:pPr>
            <a:endParaRPr lang="en-US" sz="3000" b="1" dirty="0">
              <a:solidFill>
                <a:srgbClr val="002060"/>
              </a:solidFill>
            </a:endParaRPr>
          </a:p>
          <a:p>
            <a:pPr marL="342900" indent="-342900">
              <a:spcBef>
                <a:spcPct val="20000"/>
              </a:spcBef>
            </a:pPr>
            <a:r>
              <a:rPr lang="en-US" sz="4000" b="1" dirty="0">
                <a:solidFill>
                  <a:srgbClr val="002060"/>
                </a:solidFill>
              </a:rPr>
              <a:t>Blackstone and the Common Law</a:t>
            </a:r>
            <a:endParaRPr lang="en-US" sz="4000" dirty="0">
              <a:solidFill>
                <a:srgbClr val="0033CC"/>
              </a:solidFill>
            </a:endParaRPr>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56</a:t>
            </a:fld>
            <a:endParaRPr lang="en-US"/>
          </a:p>
        </p:txBody>
      </p:sp>
    </p:spTree>
    <p:extLst>
      <p:ext uri="{BB962C8B-B14F-4D97-AF65-F5344CB8AC3E}">
        <p14:creationId xmlns:p14="http://schemas.microsoft.com/office/powerpoint/2010/main" val="42783398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57348" name="Rectangle 7"/>
          <p:cNvSpPr>
            <a:spLocks noChangeArrowheads="1"/>
          </p:cNvSpPr>
          <p:nvPr/>
        </p:nvSpPr>
        <p:spPr bwMode="auto">
          <a:xfrm>
            <a:off x="304800" y="1066800"/>
            <a:ext cx="8610600" cy="2362200"/>
          </a:xfrm>
          <a:prstGeom prst="rect">
            <a:avLst/>
          </a:prstGeom>
          <a:noFill/>
          <a:ln w="9525">
            <a:noFill/>
            <a:miter lim="800000"/>
            <a:headEnd/>
            <a:tailEnd/>
          </a:ln>
        </p:spPr>
        <p:txBody>
          <a:bodyPr/>
          <a:lstStyle/>
          <a:p>
            <a:pPr marL="342900" indent="-342900">
              <a:spcBef>
                <a:spcPct val="20000"/>
              </a:spcBef>
            </a:pPr>
            <a:r>
              <a:rPr lang="en-US" sz="4000" b="1" dirty="0">
                <a:solidFill>
                  <a:srgbClr val="C00000"/>
                </a:solidFill>
              </a:rPr>
              <a:t>Mr. Blackstone</a:t>
            </a:r>
            <a:endParaRPr lang="en-US" sz="1000" b="1" dirty="0">
              <a:solidFill>
                <a:srgbClr val="C00000"/>
              </a:solidFill>
            </a:endParaRPr>
          </a:p>
          <a:p>
            <a:pPr marL="342900" indent="-342900">
              <a:spcBef>
                <a:spcPct val="20000"/>
              </a:spcBef>
              <a:buFontTx/>
              <a:buChar char="•"/>
            </a:pPr>
            <a:endParaRPr lang="en-US" sz="1000" dirty="0"/>
          </a:p>
          <a:p>
            <a:pPr marL="342900" indent="-342900">
              <a:spcBef>
                <a:spcPct val="20000"/>
              </a:spcBef>
              <a:buFontTx/>
              <a:buChar char="•"/>
            </a:pPr>
            <a:r>
              <a:rPr lang="en-US" sz="2200" dirty="0"/>
              <a:t>But with communication slow, with courts far apart and their decisions not available to the masses, what could be done?</a:t>
            </a:r>
            <a:endParaRPr lang="en-US" sz="1000" dirty="0"/>
          </a:p>
          <a:p>
            <a:pPr marL="342900" indent="-342900">
              <a:spcBef>
                <a:spcPct val="20000"/>
              </a:spcBef>
              <a:buFontTx/>
              <a:buChar char="•"/>
            </a:pPr>
            <a:endParaRPr lang="en-US" sz="1000" dirty="0"/>
          </a:p>
          <a:p>
            <a:pPr marL="342900" indent="-342900">
              <a:spcBef>
                <a:spcPct val="20000"/>
              </a:spcBef>
              <a:buFontTx/>
              <a:buChar char="•"/>
            </a:pPr>
            <a:r>
              <a:rPr lang="en-US" sz="2200" dirty="0"/>
              <a:t>Enter </a:t>
            </a:r>
            <a:r>
              <a:rPr lang="en-US" sz="2200" b="1" i="1" dirty="0"/>
              <a:t>Blackstone</a:t>
            </a:r>
            <a:r>
              <a:rPr lang="en-US" sz="2200" dirty="0"/>
              <a:t> and his </a:t>
            </a:r>
            <a:r>
              <a:rPr lang="en-US" sz="2200" b="1" i="1" dirty="0"/>
              <a:t>Commentaries on the Law</a:t>
            </a:r>
            <a:r>
              <a:rPr lang="en-US" sz="2200" dirty="0"/>
              <a:t>:</a:t>
            </a:r>
          </a:p>
          <a:p>
            <a:pPr marL="342900" indent="-342900">
              <a:spcBef>
                <a:spcPct val="20000"/>
              </a:spcBef>
            </a:pPr>
            <a:endParaRPr lang="en-US" sz="2400" dirty="0">
              <a:solidFill>
                <a:srgbClr val="0033CC"/>
              </a:solidFill>
            </a:endParaRPr>
          </a:p>
          <a:p>
            <a:pPr marL="342900" indent="-342900">
              <a:spcBef>
                <a:spcPct val="20000"/>
              </a:spcBef>
            </a:pPr>
            <a:r>
              <a:rPr lang="en-US" sz="2400" dirty="0">
                <a:solidFill>
                  <a:srgbClr val="0033CC"/>
                </a:solidFill>
              </a:rPr>
              <a:t>   </a:t>
            </a:r>
          </a:p>
        </p:txBody>
      </p:sp>
      <p:pic>
        <p:nvPicPr>
          <p:cNvPr id="57349" name="Picture 9" descr="Sir William Blackstone"/>
          <p:cNvPicPr>
            <a:picLocks noChangeAspect="1" noChangeArrowheads="1"/>
          </p:cNvPicPr>
          <p:nvPr/>
        </p:nvPicPr>
        <p:blipFill>
          <a:blip r:embed="rId3" cstate="print"/>
          <a:srcRect/>
          <a:stretch>
            <a:fillRect/>
          </a:stretch>
        </p:blipFill>
        <p:spPr bwMode="auto">
          <a:xfrm>
            <a:off x="3200400" y="3429000"/>
            <a:ext cx="2362200" cy="283527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F9E4174-A6D1-4830-B2F8-450508E6994C}" type="slidenum">
              <a:rPr lang="en-US" smtClean="0"/>
              <a:pPr>
                <a:defRPr/>
              </a:pPr>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6"/>
          <p:cNvSpPr>
            <a:spLocks noChangeArrowheads="1"/>
          </p:cNvSpPr>
          <p:nvPr/>
        </p:nvSpPr>
        <p:spPr bwMode="auto">
          <a:xfrm>
            <a:off x="304800" y="990600"/>
            <a:ext cx="8610600" cy="5715000"/>
          </a:xfrm>
          <a:prstGeom prst="rect">
            <a:avLst/>
          </a:prstGeom>
          <a:noFill/>
          <a:ln w="9525">
            <a:noFill/>
            <a:miter lim="800000"/>
            <a:headEnd/>
            <a:tailEnd/>
          </a:ln>
        </p:spPr>
        <p:txBody>
          <a:bodyPr/>
          <a:lstStyle/>
          <a:p>
            <a:pPr marL="342900" indent="-342900">
              <a:lnSpc>
                <a:spcPct val="80000"/>
              </a:lnSpc>
              <a:spcBef>
                <a:spcPct val="20000"/>
              </a:spcBef>
            </a:pPr>
            <a:r>
              <a:rPr lang="en-US" sz="4000" b="1" i="1" dirty="0">
                <a:solidFill>
                  <a:srgbClr val="CC0000"/>
                </a:solidFill>
              </a:rPr>
              <a:t>Blackstone’s Commentaries</a:t>
            </a:r>
            <a:endParaRPr lang="en-US" sz="1000" b="1" i="1" dirty="0">
              <a:solidFill>
                <a:srgbClr val="CC0000"/>
              </a:solidFill>
            </a:endParaRPr>
          </a:p>
          <a:p>
            <a:pPr marL="342900" indent="-342900">
              <a:lnSpc>
                <a:spcPct val="80000"/>
              </a:lnSpc>
              <a:spcBef>
                <a:spcPct val="20000"/>
              </a:spcBef>
            </a:pPr>
            <a:endParaRPr lang="en-US" sz="1000" b="1" i="1" dirty="0">
              <a:solidFill>
                <a:srgbClr val="CC0000"/>
              </a:solidFill>
            </a:endParaRPr>
          </a:p>
          <a:p>
            <a:pPr marL="342900" indent="-342900">
              <a:lnSpc>
                <a:spcPct val="70000"/>
              </a:lnSpc>
              <a:spcBef>
                <a:spcPct val="20000"/>
              </a:spcBef>
              <a:buFontTx/>
              <a:buChar char="•"/>
            </a:pPr>
            <a:r>
              <a:rPr lang="en-US" sz="2400" b="1" i="1" dirty="0"/>
              <a:t>Sir William Blackstone</a:t>
            </a:r>
            <a:r>
              <a:rPr lang="en-US" sz="2400" dirty="0"/>
              <a:t>                                                          was an </a:t>
            </a:r>
            <a:r>
              <a:rPr lang="en-US" sz="2400" b="1" i="1" dirty="0"/>
              <a:t>jurist and professor</a:t>
            </a:r>
            <a:r>
              <a:rPr lang="en-US" sz="2400" dirty="0"/>
              <a:t>                                                       who produced the historical and analytic                                  </a:t>
            </a:r>
            <a:r>
              <a:rPr lang="en-US" sz="2400" b="1" i="1" dirty="0"/>
              <a:t>treatise on the law</a:t>
            </a:r>
            <a:r>
              <a:rPr lang="en-US" sz="2400" dirty="0"/>
              <a:t> known as                                        </a:t>
            </a:r>
            <a:r>
              <a:rPr lang="en-US" sz="2400" b="1" i="1" dirty="0"/>
              <a:t>Commentaries on the Law of England.</a:t>
            </a:r>
            <a:r>
              <a:rPr lang="en-US" sz="1000" b="1" i="1" dirty="0"/>
              <a:t> </a:t>
            </a:r>
          </a:p>
          <a:p>
            <a:pPr marL="342900" indent="-342900">
              <a:lnSpc>
                <a:spcPct val="70000"/>
              </a:lnSpc>
              <a:spcBef>
                <a:spcPct val="20000"/>
              </a:spcBef>
              <a:buFontTx/>
              <a:buChar char="•"/>
            </a:pPr>
            <a:endParaRPr lang="en-US" sz="600" dirty="0"/>
          </a:p>
          <a:p>
            <a:pPr marL="342900" indent="-342900">
              <a:lnSpc>
                <a:spcPct val="70000"/>
              </a:lnSpc>
              <a:spcBef>
                <a:spcPct val="20000"/>
              </a:spcBef>
              <a:buFontTx/>
              <a:buChar char="•"/>
            </a:pPr>
            <a:r>
              <a:rPr lang="en-US" sz="2400" dirty="0"/>
              <a:t>First published in four volumes                                                             between 1765 and 1769.                                                                  It had an extraordinary success.</a:t>
            </a:r>
          </a:p>
          <a:p>
            <a:pPr marL="342900" indent="-342900">
              <a:lnSpc>
                <a:spcPct val="70000"/>
              </a:lnSpc>
              <a:spcBef>
                <a:spcPct val="20000"/>
              </a:spcBef>
              <a:buFontTx/>
              <a:buChar char="•"/>
            </a:pPr>
            <a:endParaRPr lang="en-US" sz="600" dirty="0"/>
          </a:p>
          <a:p>
            <a:pPr marL="342900" indent="-342900">
              <a:lnSpc>
                <a:spcPct val="70000"/>
              </a:lnSpc>
              <a:spcBef>
                <a:spcPct val="20000"/>
              </a:spcBef>
              <a:buFontTx/>
              <a:buChar char="•"/>
            </a:pPr>
            <a:r>
              <a:rPr lang="en-US" sz="2400" dirty="0"/>
              <a:t>A baseline </a:t>
            </a:r>
            <a:r>
              <a:rPr lang="en-US" sz="2400" b="1" i="1" dirty="0"/>
              <a:t>“Bible of the law”</a:t>
            </a:r>
            <a:r>
              <a:rPr lang="en-US" sz="2400" dirty="0"/>
              <a:t> of his time,                         these famous </a:t>
            </a:r>
            <a:r>
              <a:rPr lang="en-US" sz="2400" b="1" i="1" dirty="0"/>
              <a:t>Commentaries</a:t>
            </a:r>
            <a:r>
              <a:rPr lang="en-US" sz="2400" dirty="0"/>
              <a:t>                                             still remain an important source                                                on classical views of the common law                                     and its principles.</a:t>
            </a:r>
          </a:p>
          <a:p>
            <a:pPr marL="342900" indent="-342900">
              <a:lnSpc>
                <a:spcPct val="70000"/>
              </a:lnSpc>
              <a:spcBef>
                <a:spcPct val="20000"/>
              </a:spcBef>
              <a:buFontTx/>
              <a:buChar char="•"/>
            </a:pPr>
            <a:endParaRPr lang="en-US" sz="600" dirty="0"/>
          </a:p>
          <a:p>
            <a:pPr marL="342900" indent="-342900">
              <a:lnSpc>
                <a:spcPct val="70000"/>
              </a:lnSpc>
              <a:spcBef>
                <a:spcPct val="20000"/>
              </a:spcBef>
              <a:buFontTx/>
              <a:buChar char="•"/>
            </a:pPr>
            <a:r>
              <a:rPr lang="en-US" sz="2400" dirty="0"/>
              <a:t>It was </a:t>
            </a:r>
            <a:r>
              <a:rPr lang="en-US" sz="2400" b="1" i="1" dirty="0"/>
              <a:t>used</a:t>
            </a:r>
            <a:r>
              <a:rPr lang="en-US" sz="2400" dirty="0"/>
              <a:t> not only through out</a:t>
            </a:r>
            <a:r>
              <a:rPr lang="en-US" sz="2400" b="1" i="1" dirty="0"/>
              <a:t> England</a:t>
            </a:r>
            <a:r>
              <a:rPr lang="en-US" sz="2400" dirty="0"/>
              <a:t>                        but through out the </a:t>
            </a:r>
            <a:r>
              <a:rPr lang="en-US" sz="2400" b="1" i="1" dirty="0"/>
              <a:t>United States</a:t>
            </a:r>
            <a:r>
              <a:rPr lang="en-US" sz="2400" dirty="0"/>
              <a:t> as well.</a:t>
            </a:r>
          </a:p>
        </p:txBody>
      </p:sp>
      <p:pic>
        <p:nvPicPr>
          <p:cNvPr id="58372" name="Picture 6" descr="http://local.law.umn.edu/7cent/images/LAW018.jpg"/>
          <p:cNvPicPr>
            <a:picLocks noChangeAspect="1" noChangeArrowheads="1"/>
          </p:cNvPicPr>
          <p:nvPr/>
        </p:nvPicPr>
        <p:blipFill>
          <a:blip r:embed="rId3" cstate="print"/>
          <a:srcRect/>
          <a:stretch>
            <a:fillRect/>
          </a:stretch>
        </p:blipFill>
        <p:spPr bwMode="auto">
          <a:xfrm>
            <a:off x="6705600" y="1524000"/>
            <a:ext cx="2005013" cy="2819400"/>
          </a:xfrm>
          <a:prstGeom prst="rect">
            <a:avLst/>
          </a:prstGeom>
          <a:noFill/>
          <a:ln w="9525">
            <a:noFill/>
            <a:miter lim="800000"/>
            <a:headEnd/>
            <a:tailEnd/>
          </a:ln>
        </p:spPr>
      </p:pic>
      <p:pic>
        <p:nvPicPr>
          <p:cNvPr id="58373" name="Picture 8" descr="http://images.easyart.com/i/prints/rw/en_easyart/lg/3/6/Sir-William-Blackstone--Restrike-Etching--Sir-Joshua-Reynolds-36624.jpg"/>
          <p:cNvPicPr>
            <a:picLocks noChangeAspect="1" noChangeArrowheads="1"/>
          </p:cNvPicPr>
          <p:nvPr/>
        </p:nvPicPr>
        <p:blipFill>
          <a:blip r:embed="rId4" cstate="print"/>
          <a:srcRect/>
          <a:stretch>
            <a:fillRect/>
          </a:stretch>
        </p:blipFill>
        <p:spPr bwMode="auto">
          <a:xfrm>
            <a:off x="7086600" y="4495800"/>
            <a:ext cx="1468868" cy="18288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F9E4174-A6D1-4830-B2F8-450508E6994C}" type="slidenum">
              <a:rPr lang="en-US" smtClean="0"/>
              <a:pPr>
                <a:defRPr/>
              </a:pPr>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6"/>
          <p:cNvSpPr>
            <a:spLocks noChangeArrowheads="1"/>
          </p:cNvSpPr>
          <p:nvPr/>
        </p:nvSpPr>
        <p:spPr bwMode="auto">
          <a:xfrm>
            <a:off x="304800" y="1295400"/>
            <a:ext cx="8610600" cy="5334000"/>
          </a:xfrm>
          <a:prstGeom prst="rect">
            <a:avLst/>
          </a:prstGeom>
          <a:noFill/>
          <a:ln w="9525">
            <a:noFill/>
            <a:miter lim="800000"/>
            <a:headEnd/>
            <a:tailEnd/>
          </a:ln>
        </p:spPr>
        <p:txBody>
          <a:bodyPr/>
          <a:lstStyle/>
          <a:p>
            <a:pPr marL="342900" indent="-342900">
              <a:spcBef>
                <a:spcPct val="20000"/>
              </a:spcBef>
            </a:pPr>
            <a:r>
              <a:rPr lang="en-US" sz="3200" b="1">
                <a:solidFill>
                  <a:srgbClr val="C00000"/>
                </a:solidFill>
              </a:rPr>
              <a:t>Common (Case) Law in the United States</a:t>
            </a:r>
          </a:p>
          <a:p>
            <a:pPr marL="342900" indent="-342900">
              <a:lnSpc>
                <a:spcPct val="80000"/>
              </a:lnSpc>
              <a:spcBef>
                <a:spcPct val="20000"/>
              </a:spcBef>
              <a:buFontTx/>
              <a:buChar char="•"/>
            </a:pPr>
            <a:endParaRPr lang="en-US" sz="1000">
              <a:solidFill>
                <a:srgbClr val="0033CC"/>
              </a:solidFill>
            </a:endParaRPr>
          </a:p>
          <a:p>
            <a:pPr marL="342900" indent="-342900">
              <a:lnSpc>
                <a:spcPct val="80000"/>
              </a:lnSpc>
              <a:spcBef>
                <a:spcPct val="20000"/>
              </a:spcBef>
              <a:buFontTx/>
              <a:buChar char="•"/>
            </a:pPr>
            <a:r>
              <a:rPr lang="en-US" sz="2400">
                <a:solidFill>
                  <a:srgbClr val="002060"/>
                </a:solidFill>
              </a:rPr>
              <a:t>Over time, the United States,                                                  through its State and Federal Courts,                                    began to build a substantial body of law.</a:t>
            </a:r>
          </a:p>
          <a:p>
            <a:pPr marL="342900" indent="-342900">
              <a:lnSpc>
                <a:spcPct val="80000"/>
              </a:lnSpc>
              <a:spcBef>
                <a:spcPct val="20000"/>
              </a:spcBef>
              <a:buFontTx/>
              <a:buChar char="•"/>
            </a:pPr>
            <a:endParaRPr lang="en-US" sz="600">
              <a:solidFill>
                <a:srgbClr val="002060"/>
              </a:solidFill>
            </a:endParaRPr>
          </a:p>
          <a:p>
            <a:pPr marL="342900" indent="-342900">
              <a:lnSpc>
                <a:spcPct val="80000"/>
              </a:lnSpc>
              <a:spcBef>
                <a:spcPct val="20000"/>
              </a:spcBef>
              <a:buFontTx/>
              <a:buChar char="•"/>
            </a:pPr>
            <a:r>
              <a:rPr lang="en-US" sz="2400">
                <a:solidFill>
                  <a:srgbClr val="002060"/>
                </a:solidFill>
              </a:rPr>
              <a:t>This law was reported and memorialized                                   through published decisions of judges,                                      following the concept of precedent,                                         known as </a:t>
            </a:r>
            <a:r>
              <a:rPr lang="en-US" sz="2400" b="1" i="1">
                <a:solidFill>
                  <a:srgbClr val="CC0000"/>
                </a:solidFill>
              </a:rPr>
              <a:t>Stare Decisis</a:t>
            </a:r>
            <a:r>
              <a:rPr lang="en-US" sz="2400">
                <a:solidFill>
                  <a:srgbClr val="0033CC"/>
                </a:solidFill>
              </a:rPr>
              <a:t> </a:t>
            </a:r>
            <a:r>
              <a:rPr lang="en-US" sz="2400" b="1" i="1">
                <a:solidFill>
                  <a:schemeClr val="tx2"/>
                </a:solidFill>
              </a:rPr>
              <a:t>(let the decision stand).</a:t>
            </a:r>
          </a:p>
          <a:p>
            <a:pPr marL="342900" indent="-342900">
              <a:lnSpc>
                <a:spcPct val="80000"/>
              </a:lnSpc>
              <a:spcBef>
                <a:spcPct val="20000"/>
              </a:spcBef>
              <a:buFontTx/>
              <a:buChar char="•"/>
            </a:pPr>
            <a:endParaRPr lang="en-US" sz="600">
              <a:solidFill>
                <a:srgbClr val="0033CC"/>
              </a:solidFill>
            </a:endParaRPr>
          </a:p>
          <a:p>
            <a:pPr marL="342900" indent="-342900">
              <a:lnSpc>
                <a:spcPct val="80000"/>
              </a:lnSpc>
              <a:spcBef>
                <a:spcPct val="20000"/>
              </a:spcBef>
              <a:buFontTx/>
              <a:buChar char="•"/>
            </a:pPr>
            <a:r>
              <a:rPr lang="en-US" sz="2400">
                <a:solidFill>
                  <a:srgbClr val="002060"/>
                </a:solidFill>
              </a:rPr>
              <a:t>Using the Commentaries of Blackstone,                                    as well as the previous case decisions of Judges,                                                                      Courts found a bench mark to decide new ones.</a:t>
            </a:r>
          </a:p>
          <a:p>
            <a:pPr marL="342900" indent="-342900">
              <a:lnSpc>
                <a:spcPct val="80000"/>
              </a:lnSpc>
              <a:spcBef>
                <a:spcPct val="20000"/>
              </a:spcBef>
              <a:buFontTx/>
              <a:buChar char="•"/>
            </a:pPr>
            <a:endParaRPr lang="en-US" sz="600">
              <a:solidFill>
                <a:srgbClr val="002060"/>
              </a:solidFill>
            </a:endParaRPr>
          </a:p>
          <a:p>
            <a:pPr marL="342900" indent="-342900">
              <a:lnSpc>
                <a:spcPct val="80000"/>
              </a:lnSpc>
              <a:spcBef>
                <a:spcPct val="20000"/>
              </a:spcBef>
              <a:buFontTx/>
              <a:buChar char="•"/>
            </a:pPr>
            <a:r>
              <a:rPr lang="en-US" sz="2400">
                <a:solidFill>
                  <a:srgbClr val="002060"/>
                </a:solidFill>
              </a:rPr>
              <a:t>Decisions of first impression sought to apply and adapt other legal principles, especially in the cases of equity.</a:t>
            </a:r>
          </a:p>
        </p:txBody>
      </p:sp>
      <p:pic>
        <p:nvPicPr>
          <p:cNvPr id="59396" name="Picture 6" descr="http://www.longhillobserver.com/images/zenger.jpg"/>
          <p:cNvPicPr>
            <a:picLocks noChangeAspect="1" noChangeArrowheads="1"/>
          </p:cNvPicPr>
          <p:nvPr/>
        </p:nvPicPr>
        <p:blipFill>
          <a:blip r:embed="rId3" cstate="print"/>
          <a:srcRect/>
          <a:stretch>
            <a:fillRect/>
          </a:stretch>
        </p:blipFill>
        <p:spPr bwMode="auto">
          <a:xfrm>
            <a:off x="6934200" y="1828800"/>
            <a:ext cx="1743075" cy="2001838"/>
          </a:xfrm>
          <a:prstGeom prst="rect">
            <a:avLst/>
          </a:prstGeom>
          <a:noFill/>
          <a:ln w="9525">
            <a:noFill/>
            <a:miter lim="800000"/>
            <a:headEnd/>
            <a:tailEnd/>
          </a:ln>
        </p:spPr>
      </p:pic>
      <p:pic>
        <p:nvPicPr>
          <p:cNvPr id="59397" name="Picture 8" descr="New York Court of Appeals Reports, 3d"/>
          <p:cNvPicPr>
            <a:picLocks noChangeAspect="1" noChangeArrowheads="1"/>
          </p:cNvPicPr>
          <p:nvPr/>
        </p:nvPicPr>
        <p:blipFill>
          <a:blip r:embed="rId4" cstate="print"/>
          <a:srcRect/>
          <a:stretch>
            <a:fillRect/>
          </a:stretch>
        </p:blipFill>
        <p:spPr bwMode="auto">
          <a:xfrm>
            <a:off x="7543800" y="4419600"/>
            <a:ext cx="1143000" cy="13335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F9E4174-A6D1-4830-B2F8-450508E6994C}" type="slidenum">
              <a:rPr lang="en-US" smtClean="0"/>
              <a:pPr>
                <a:defRPr/>
              </a:pPr>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8"/>
          <p:cNvSpPr>
            <a:spLocks noChangeArrowheads="1"/>
          </p:cNvSpPr>
          <p:nvPr/>
        </p:nvSpPr>
        <p:spPr bwMode="auto">
          <a:xfrm>
            <a:off x="457200" y="2133600"/>
            <a:ext cx="5715000" cy="4343400"/>
          </a:xfrm>
          <a:prstGeom prst="rect">
            <a:avLst/>
          </a:prstGeom>
          <a:noFill/>
          <a:ln w="9525">
            <a:noFill/>
            <a:miter lim="800000"/>
            <a:headEnd/>
            <a:tailEnd/>
          </a:ln>
        </p:spPr>
        <p:txBody>
          <a:bodyPr/>
          <a:lstStyle/>
          <a:p>
            <a:pPr marL="342900" indent="-342900">
              <a:spcBef>
                <a:spcPct val="20000"/>
              </a:spcBef>
              <a:defRPr/>
            </a:pPr>
            <a:r>
              <a:rPr lang="en-US" sz="2800" b="1" dirty="0">
                <a:solidFill>
                  <a:srgbClr val="002060"/>
                </a:solidFill>
              </a:rPr>
              <a:t>So Let’s Start with </a:t>
            </a:r>
            <a:r>
              <a:rPr lang="en-US" sz="2800" b="1" dirty="0"/>
              <a:t>Black’s</a:t>
            </a:r>
          </a:p>
          <a:p>
            <a:pPr marL="342900" indent="-342900">
              <a:lnSpc>
                <a:spcPct val="130000"/>
              </a:lnSpc>
              <a:spcBef>
                <a:spcPct val="20000"/>
              </a:spcBef>
              <a:buFontTx/>
              <a:buChar char="•"/>
              <a:defRPr/>
            </a:pPr>
            <a:endParaRPr lang="en-US" sz="1000" b="1" dirty="0"/>
          </a:p>
          <a:p>
            <a:pPr marL="342900" indent="-342900">
              <a:lnSpc>
                <a:spcPct val="90000"/>
              </a:lnSpc>
              <a:spcBef>
                <a:spcPct val="20000"/>
              </a:spcBef>
              <a:buFontTx/>
              <a:buChar char="•"/>
              <a:defRPr/>
            </a:pPr>
            <a:r>
              <a:rPr lang="en-US" sz="3200" b="1" dirty="0"/>
              <a:t>Black’s Law Dictionary</a:t>
            </a:r>
            <a:endParaRPr lang="en-US" sz="3200" dirty="0">
              <a:solidFill>
                <a:srgbClr val="0033CC"/>
              </a:solidFill>
            </a:endParaRPr>
          </a:p>
          <a:p>
            <a:pPr marL="342900" indent="-342900">
              <a:lnSpc>
                <a:spcPct val="90000"/>
              </a:lnSpc>
              <a:spcBef>
                <a:spcPct val="20000"/>
              </a:spcBef>
              <a:defRPr/>
            </a:pPr>
            <a:r>
              <a:rPr lang="en-US" sz="3200" dirty="0">
                <a:solidFill>
                  <a:schemeClr val="tx1">
                    <a:lumMod val="75000"/>
                    <a:lumOff val="25000"/>
                  </a:schemeClr>
                </a:solidFill>
              </a:rPr>
              <a:t>    is the </a:t>
            </a:r>
            <a:r>
              <a:rPr lang="en-US" sz="3200" b="1" i="1" dirty="0">
                <a:solidFill>
                  <a:srgbClr val="FFCC00"/>
                </a:solidFill>
              </a:rPr>
              <a:t>Gold Standard</a:t>
            </a:r>
            <a:endParaRPr lang="en-US" sz="3200" i="1" dirty="0">
              <a:solidFill>
                <a:srgbClr val="0033CC"/>
              </a:solidFill>
            </a:endParaRPr>
          </a:p>
          <a:p>
            <a:pPr marL="342900" indent="-342900">
              <a:lnSpc>
                <a:spcPct val="90000"/>
              </a:lnSpc>
              <a:spcBef>
                <a:spcPct val="20000"/>
              </a:spcBef>
              <a:defRPr/>
            </a:pPr>
            <a:r>
              <a:rPr lang="en-US" sz="3200" dirty="0">
                <a:solidFill>
                  <a:srgbClr val="0033CC"/>
                </a:solidFill>
              </a:rPr>
              <a:t>    </a:t>
            </a:r>
            <a:r>
              <a:rPr lang="en-US" sz="3200" dirty="0">
                <a:solidFill>
                  <a:schemeClr val="tx1">
                    <a:lumMod val="75000"/>
                    <a:lumOff val="25000"/>
                  </a:schemeClr>
                </a:solidFill>
              </a:rPr>
              <a:t>of Legal Definitions.  </a:t>
            </a:r>
          </a:p>
          <a:p>
            <a:pPr marL="342900" indent="-342900">
              <a:lnSpc>
                <a:spcPct val="90000"/>
              </a:lnSpc>
              <a:spcBef>
                <a:spcPct val="20000"/>
              </a:spcBef>
              <a:defRPr/>
            </a:pPr>
            <a:endParaRPr lang="en-US" sz="1000" dirty="0">
              <a:solidFill>
                <a:srgbClr val="0033CC"/>
              </a:solidFill>
            </a:endParaRPr>
          </a:p>
          <a:p>
            <a:pPr marL="342900" indent="-342900">
              <a:lnSpc>
                <a:spcPct val="90000"/>
              </a:lnSpc>
              <a:spcBef>
                <a:spcPct val="20000"/>
              </a:spcBef>
              <a:buFontTx/>
              <a:buChar char="•"/>
              <a:defRPr/>
            </a:pPr>
            <a:r>
              <a:rPr lang="en-US" sz="2800" b="1" dirty="0">
                <a:solidFill>
                  <a:srgbClr val="002060"/>
                </a:solidFill>
              </a:rPr>
              <a:t>If we need to know a term </a:t>
            </a:r>
          </a:p>
          <a:p>
            <a:pPr marL="342900" indent="-342900">
              <a:lnSpc>
                <a:spcPct val="90000"/>
              </a:lnSpc>
              <a:spcBef>
                <a:spcPct val="20000"/>
              </a:spcBef>
              <a:defRPr/>
            </a:pPr>
            <a:r>
              <a:rPr lang="en-US" sz="2800" b="1" dirty="0">
                <a:solidFill>
                  <a:srgbClr val="002060"/>
                </a:solidFill>
              </a:rPr>
              <a:t>    in the law, a legal definition, </a:t>
            </a:r>
          </a:p>
          <a:p>
            <a:pPr marL="342900" indent="-342900">
              <a:lnSpc>
                <a:spcPct val="90000"/>
              </a:lnSpc>
              <a:spcBef>
                <a:spcPct val="20000"/>
              </a:spcBef>
              <a:defRPr/>
            </a:pPr>
            <a:r>
              <a:rPr lang="en-US" sz="2800" b="1" dirty="0">
                <a:solidFill>
                  <a:srgbClr val="002060"/>
                </a:solidFill>
              </a:rPr>
              <a:t>    we should start with </a:t>
            </a:r>
            <a:r>
              <a:rPr lang="en-US" sz="2800" b="1" i="1" dirty="0"/>
              <a:t>Black’s.</a:t>
            </a:r>
          </a:p>
        </p:txBody>
      </p:sp>
      <p:pic>
        <p:nvPicPr>
          <p:cNvPr id="14339" name="Picture 4" descr="GARNER, BRYAN A. (EDITOR) - Black's Law Dictionary. Eighth Edition. Hardcover. June 2004."/>
          <p:cNvPicPr>
            <a:picLocks noChangeAspect="1" noChangeArrowheads="1"/>
          </p:cNvPicPr>
          <p:nvPr/>
        </p:nvPicPr>
        <p:blipFill>
          <a:blip r:embed="rId2" cstate="print"/>
          <a:srcRect/>
          <a:stretch>
            <a:fillRect/>
          </a:stretch>
        </p:blipFill>
        <p:spPr bwMode="auto">
          <a:xfrm>
            <a:off x="6172200" y="2743200"/>
            <a:ext cx="2368550" cy="2456658"/>
          </a:xfrm>
          <a:prstGeom prst="rect">
            <a:avLst/>
          </a:prstGeom>
          <a:noFill/>
          <a:ln w="9525">
            <a:noFill/>
            <a:miter lim="800000"/>
            <a:headEnd/>
            <a:tailEnd/>
          </a:ln>
        </p:spPr>
      </p:pic>
      <p:sp>
        <p:nvSpPr>
          <p:cNvPr id="14340" name="WordArt 8"/>
          <p:cNvSpPr>
            <a:spLocks noChangeArrowheads="1" noChangeShapeType="1" noTextEdit="1"/>
          </p:cNvSpPr>
          <p:nvPr/>
        </p:nvSpPr>
        <p:spPr bwMode="auto">
          <a:xfrm rot="285818">
            <a:off x="698544" y="1144049"/>
            <a:ext cx="7391400" cy="614363"/>
          </a:xfrm>
          <a:prstGeom prst="rect">
            <a:avLst/>
          </a:prstGeom>
        </p:spPr>
        <p:txBody>
          <a:bodyPr wrap="none" fromWordArt="1">
            <a:prstTxWarp prst="textCascadeUp">
              <a:avLst>
                <a:gd name="adj" fmla="val 100000"/>
              </a:avLst>
            </a:prstTxWarp>
            <a:scene3d>
              <a:camera prst="legacyPerspectiveFront">
                <a:rot lat="20519977" lon="1080000" rev="0"/>
              </a:camera>
              <a:lightRig rig="legacyHarsh2" dir="b"/>
            </a:scene3d>
            <a:sp3d extrusionH="430200" prstMaterial="legacyMatte">
              <a:extrusionClr>
                <a:srgbClr val="FF6600"/>
              </a:extrusionClr>
            </a:sp3d>
          </a:bodyPr>
          <a:lstStyle/>
          <a:p>
            <a:pPr algn="ctr"/>
            <a:r>
              <a:rPr lang="en-US" sz="3600" kern="10" dirty="0">
                <a:ln w="9525">
                  <a:round/>
                  <a:headEnd/>
                  <a:tailEnd/>
                </a:ln>
                <a:gradFill rotWithShape="1">
                  <a:gsLst>
                    <a:gs pos="0">
                      <a:srgbClr val="FFE701"/>
                    </a:gs>
                    <a:gs pos="100000">
                      <a:srgbClr val="FE3E02"/>
                    </a:gs>
                  </a:gsLst>
                  <a:lin ang="5100000" scaled="1"/>
                </a:gradFill>
                <a:latin typeface="Impact"/>
              </a:rPr>
              <a:t>Adventures in Law  –  Just What is the Law ?</a:t>
            </a:r>
          </a:p>
        </p:txBody>
      </p:sp>
      <p:sp>
        <p:nvSpPr>
          <p:cNvPr id="6" name="Slide Number Placeholder 5"/>
          <p:cNvSpPr>
            <a:spLocks noGrp="1"/>
          </p:cNvSpPr>
          <p:nvPr>
            <p:ph type="sldNum" sz="quarter" idx="12"/>
          </p:nvPr>
        </p:nvSpPr>
        <p:spPr/>
        <p:txBody>
          <a:bodyPr/>
          <a:lstStyle/>
          <a:p>
            <a:pPr>
              <a:defRPr/>
            </a:pPr>
            <a:fld id="{77B7C00C-44B9-4C93-A084-25E9CFC07697}" type="slidenum">
              <a:rPr lang="en-US" smtClean="0"/>
              <a:pPr>
                <a:defRPr/>
              </a:pPr>
              <a:t>6</a:t>
            </a:fld>
            <a:endParaRPr lang="en-US" dirty="0"/>
          </a:p>
        </p:txBody>
      </p:sp>
    </p:spTree>
    <p:extLst>
      <p:ext uri="{BB962C8B-B14F-4D97-AF65-F5344CB8AC3E}">
        <p14:creationId xmlns:p14="http://schemas.microsoft.com/office/powerpoint/2010/main" val="29408165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6"/>
          <p:cNvSpPr>
            <a:spLocks noChangeArrowheads="1"/>
          </p:cNvSpPr>
          <p:nvPr/>
        </p:nvSpPr>
        <p:spPr bwMode="auto">
          <a:xfrm>
            <a:off x="381000" y="1066800"/>
            <a:ext cx="8686800" cy="5638800"/>
          </a:xfrm>
          <a:prstGeom prst="rect">
            <a:avLst/>
          </a:prstGeom>
          <a:noFill/>
          <a:ln w="9525">
            <a:noFill/>
            <a:miter lim="800000"/>
            <a:headEnd/>
            <a:tailEnd/>
          </a:ln>
        </p:spPr>
        <p:txBody>
          <a:bodyPr/>
          <a:lstStyle/>
          <a:p>
            <a:pPr marL="342900" indent="-342900">
              <a:lnSpc>
                <a:spcPct val="80000"/>
              </a:lnSpc>
              <a:spcBef>
                <a:spcPct val="20000"/>
              </a:spcBef>
            </a:pPr>
            <a:r>
              <a:rPr lang="en-US" sz="4000" b="1" dirty="0">
                <a:solidFill>
                  <a:srgbClr val="C00000"/>
                </a:solidFill>
              </a:rPr>
              <a:t>American Jurisprudence</a:t>
            </a:r>
            <a:endParaRPr lang="en-US" sz="1000" b="1" dirty="0">
              <a:solidFill>
                <a:srgbClr val="C00000"/>
              </a:solidFill>
            </a:endParaRPr>
          </a:p>
          <a:p>
            <a:pPr marL="342900" indent="-342900">
              <a:lnSpc>
                <a:spcPct val="80000"/>
              </a:lnSpc>
              <a:spcBef>
                <a:spcPct val="20000"/>
              </a:spcBef>
              <a:buFont typeface="Arial" charset="0"/>
              <a:buChar char="•"/>
            </a:pPr>
            <a:endParaRPr lang="en-US" sz="1000" b="1" i="1" dirty="0">
              <a:solidFill>
                <a:schemeClr val="tx2"/>
              </a:solidFill>
            </a:endParaRPr>
          </a:p>
          <a:p>
            <a:pPr marL="342900" indent="-342900">
              <a:lnSpc>
                <a:spcPct val="80000"/>
              </a:lnSpc>
              <a:spcBef>
                <a:spcPct val="20000"/>
              </a:spcBef>
              <a:buFont typeface="Arial" charset="0"/>
              <a:buChar char="•"/>
            </a:pPr>
            <a:r>
              <a:rPr lang="en-US" sz="2400" b="1" i="1" dirty="0">
                <a:solidFill>
                  <a:schemeClr val="tx2"/>
                </a:solidFill>
              </a:rPr>
              <a:t>Both British and American law</a:t>
            </a:r>
          </a:p>
          <a:p>
            <a:pPr marL="342900" indent="-342900">
              <a:lnSpc>
                <a:spcPct val="80000"/>
              </a:lnSpc>
              <a:spcBef>
                <a:spcPct val="20000"/>
              </a:spcBef>
            </a:pPr>
            <a:r>
              <a:rPr lang="en-US" sz="2400" b="1" i="1" dirty="0">
                <a:solidFill>
                  <a:schemeClr val="tx2"/>
                </a:solidFill>
              </a:rPr>
              <a:t>	depended heavily upon custom </a:t>
            </a:r>
          </a:p>
          <a:p>
            <a:pPr marL="342900" indent="-342900">
              <a:lnSpc>
                <a:spcPct val="80000"/>
              </a:lnSpc>
              <a:spcBef>
                <a:spcPct val="20000"/>
              </a:spcBef>
            </a:pPr>
            <a:r>
              <a:rPr lang="en-US" sz="2400" b="1" i="1" dirty="0">
                <a:solidFill>
                  <a:schemeClr val="tx2"/>
                </a:solidFill>
              </a:rPr>
              <a:t>	as well as precedent</a:t>
            </a:r>
          </a:p>
          <a:p>
            <a:pPr marL="342900" indent="-342900">
              <a:lnSpc>
                <a:spcPct val="80000"/>
              </a:lnSpc>
              <a:spcBef>
                <a:spcPct val="20000"/>
              </a:spcBef>
            </a:pPr>
            <a:r>
              <a:rPr lang="en-US" sz="2400" b="1" i="1" dirty="0">
                <a:solidFill>
                  <a:schemeClr val="tx2"/>
                </a:solidFill>
              </a:rPr>
              <a:t>	to decide cases</a:t>
            </a:r>
            <a:r>
              <a:rPr lang="en-US" sz="2400" dirty="0">
                <a:solidFill>
                  <a:srgbClr val="0033CC"/>
                </a:solidFill>
              </a:rPr>
              <a:t>.</a:t>
            </a:r>
            <a:endParaRPr lang="en-US" sz="1000" dirty="0">
              <a:solidFill>
                <a:srgbClr val="0033CC"/>
              </a:solidFill>
            </a:endParaRPr>
          </a:p>
          <a:p>
            <a:pPr marL="342900" indent="-342900">
              <a:lnSpc>
                <a:spcPct val="80000"/>
              </a:lnSpc>
              <a:spcBef>
                <a:spcPct val="20000"/>
              </a:spcBef>
            </a:pPr>
            <a:r>
              <a:rPr lang="en-US" sz="1000" dirty="0"/>
              <a:t>  </a:t>
            </a:r>
          </a:p>
          <a:p>
            <a:pPr marL="342900" indent="-342900">
              <a:lnSpc>
                <a:spcPct val="80000"/>
              </a:lnSpc>
              <a:spcBef>
                <a:spcPct val="20000"/>
              </a:spcBef>
              <a:buFont typeface="Arial" charset="0"/>
              <a:buChar char="•"/>
            </a:pPr>
            <a:r>
              <a:rPr lang="en-US" sz="2400" b="1" dirty="0"/>
              <a:t>What was customary, necessary, </a:t>
            </a:r>
          </a:p>
          <a:p>
            <a:pPr marL="342900" indent="-342900">
              <a:lnSpc>
                <a:spcPct val="80000"/>
              </a:lnSpc>
              <a:spcBef>
                <a:spcPct val="20000"/>
              </a:spcBef>
            </a:pPr>
            <a:r>
              <a:rPr lang="en-US" sz="2400" b="1" dirty="0"/>
              <a:t>	practical and popular </a:t>
            </a:r>
          </a:p>
          <a:p>
            <a:pPr marL="342900" indent="-342900">
              <a:lnSpc>
                <a:spcPct val="80000"/>
              </a:lnSpc>
              <a:spcBef>
                <a:spcPct val="20000"/>
              </a:spcBef>
            </a:pPr>
            <a:r>
              <a:rPr lang="en-US" sz="2400" b="1" dirty="0"/>
              <a:t>	found its way into the law</a:t>
            </a:r>
          </a:p>
          <a:p>
            <a:pPr marL="342900" indent="-342900">
              <a:lnSpc>
                <a:spcPct val="80000"/>
              </a:lnSpc>
              <a:spcBef>
                <a:spcPct val="20000"/>
              </a:spcBef>
            </a:pPr>
            <a:r>
              <a:rPr lang="en-US" sz="2400" b="1" dirty="0"/>
              <a:t>	by way of reported court decisions.</a:t>
            </a:r>
            <a:endParaRPr lang="en-US" sz="1000" b="1" dirty="0"/>
          </a:p>
          <a:p>
            <a:pPr marL="342900" indent="-342900">
              <a:lnSpc>
                <a:spcPct val="80000"/>
              </a:lnSpc>
              <a:spcBef>
                <a:spcPct val="20000"/>
              </a:spcBef>
              <a:buFontTx/>
              <a:buChar char="•"/>
            </a:pPr>
            <a:endParaRPr lang="en-US" sz="1000" b="1" dirty="0"/>
          </a:p>
          <a:p>
            <a:pPr marL="342900" indent="-342900">
              <a:lnSpc>
                <a:spcPct val="80000"/>
              </a:lnSpc>
              <a:spcBef>
                <a:spcPct val="20000"/>
              </a:spcBef>
              <a:buFontTx/>
              <a:buChar char="•"/>
            </a:pPr>
            <a:r>
              <a:rPr lang="en-US" sz="2400" b="1" dirty="0"/>
              <a:t>With elected judges and empanelled juries </a:t>
            </a:r>
          </a:p>
          <a:p>
            <a:pPr marL="342900" indent="-342900">
              <a:lnSpc>
                <a:spcPct val="80000"/>
              </a:lnSpc>
              <a:spcBef>
                <a:spcPct val="20000"/>
              </a:spcBef>
            </a:pPr>
            <a:r>
              <a:rPr lang="en-US" sz="2400" b="1" dirty="0"/>
              <a:t>	this reflection of society </a:t>
            </a:r>
          </a:p>
          <a:p>
            <a:pPr marL="342900" indent="-342900">
              <a:lnSpc>
                <a:spcPct val="80000"/>
              </a:lnSpc>
              <a:spcBef>
                <a:spcPct val="20000"/>
              </a:spcBef>
            </a:pPr>
            <a:r>
              <a:rPr lang="en-US" sz="2400" b="1" dirty="0"/>
              <a:t>	came to be placed in its law.</a:t>
            </a:r>
          </a:p>
          <a:p>
            <a:pPr marL="342900" indent="-342900">
              <a:lnSpc>
                <a:spcPct val="80000"/>
              </a:lnSpc>
              <a:spcBef>
                <a:spcPct val="20000"/>
              </a:spcBef>
              <a:buFontTx/>
              <a:buChar char="•"/>
            </a:pPr>
            <a:endParaRPr lang="en-US" sz="600" dirty="0">
              <a:solidFill>
                <a:srgbClr val="0033CC"/>
              </a:solidFill>
            </a:endParaRPr>
          </a:p>
        </p:txBody>
      </p:sp>
      <p:pic>
        <p:nvPicPr>
          <p:cNvPr id="60420" name="Picture 6" descr="http://www.abelincoln.com/images/orginals/1-18_lg.jpg"/>
          <p:cNvPicPr>
            <a:picLocks noChangeAspect="1" noChangeArrowheads="1"/>
          </p:cNvPicPr>
          <p:nvPr/>
        </p:nvPicPr>
        <p:blipFill>
          <a:blip r:embed="rId3" cstate="print"/>
          <a:srcRect l="9599" t="7692" r="3841" b="15385"/>
          <a:stretch>
            <a:fillRect/>
          </a:stretch>
        </p:blipFill>
        <p:spPr bwMode="auto">
          <a:xfrm>
            <a:off x="6324600" y="1600200"/>
            <a:ext cx="2336149" cy="25908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6"/>
          <p:cNvSpPr>
            <a:spLocks noChangeArrowheads="1"/>
          </p:cNvSpPr>
          <p:nvPr/>
        </p:nvSpPr>
        <p:spPr bwMode="auto">
          <a:xfrm>
            <a:off x="381000" y="990600"/>
            <a:ext cx="8458200" cy="5562600"/>
          </a:xfrm>
          <a:prstGeom prst="rect">
            <a:avLst/>
          </a:prstGeom>
          <a:noFill/>
          <a:ln w="9525">
            <a:noFill/>
            <a:miter lim="800000"/>
            <a:headEnd/>
            <a:tailEnd/>
          </a:ln>
        </p:spPr>
        <p:txBody>
          <a:bodyPr/>
          <a:lstStyle/>
          <a:p>
            <a:pPr marL="342900" indent="-342900">
              <a:lnSpc>
                <a:spcPct val="70000"/>
              </a:lnSpc>
              <a:spcBef>
                <a:spcPct val="20000"/>
              </a:spcBef>
              <a:buFontTx/>
              <a:buChar char="•"/>
            </a:pPr>
            <a:endParaRPr lang="en-US" sz="600" dirty="0">
              <a:solidFill>
                <a:srgbClr val="0033CC"/>
              </a:solidFill>
            </a:endParaRPr>
          </a:p>
          <a:p>
            <a:pPr marL="342900" indent="-342900">
              <a:lnSpc>
                <a:spcPct val="70000"/>
              </a:lnSpc>
              <a:spcBef>
                <a:spcPct val="20000"/>
              </a:spcBef>
            </a:pPr>
            <a:r>
              <a:rPr lang="en-US" sz="4000" b="1" dirty="0">
                <a:solidFill>
                  <a:srgbClr val="C00000"/>
                </a:solidFill>
              </a:rPr>
              <a:t>Law vs. Equity</a:t>
            </a:r>
            <a:endParaRPr lang="en-US" sz="1000" b="1" dirty="0">
              <a:solidFill>
                <a:srgbClr val="C00000"/>
              </a:solidFill>
            </a:endParaRPr>
          </a:p>
          <a:p>
            <a:pPr marL="342900" indent="-342900">
              <a:lnSpc>
                <a:spcPct val="70000"/>
              </a:lnSpc>
              <a:spcBef>
                <a:spcPct val="20000"/>
              </a:spcBef>
              <a:buFontTx/>
              <a:buChar char="•"/>
            </a:pPr>
            <a:endParaRPr lang="en-US" sz="1000" dirty="0">
              <a:solidFill>
                <a:srgbClr val="0033CC"/>
              </a:solidFill>
            </a:endParaRPr>
          </a:p>
          <a:p>
            <a:pPr marL="342900" indent="-342900">
              <a:lnSpc>
                <a:spcPct val="70000"/>
              </a:lnSpc>
              <a:spcBef>
                <a:spcPct val="20000"/>
              </a:spcBef>
              <a:buFontTx/>
              <a:buChar char="•"/>
            </a:pPr>
            <a:r>
              <a:rPr lang="en-US" sz="2400" dirty="0"/>
              <a:t>In Early America, as in England, Courts were divided between law and equity.</a:t>
            </a:r>
          </a:p>
          <a:p>
            <a:pPr marL="342900" indent="-342900">
              <a:lnSpc>
                <a:spcPct val="70000"/>
              </a:lnSpc>
              <a:spcBef>
                <a:spcPct val="20000"/>
              </a:spcBef>
              <a:buFontTx/>
              <a:buChar char="•"/>
            </a:pPr>
            <a:endParaRPr lang="en-US" sz="2400" b="1" dirty="0"/>
          </a:p>
          <a:p>
            <a:pPr marL="342900" indent="-342900">
              <a:lnSpc>
                <a:spcPct val="70000"/>
              </a:lnSpc>
              <a:spcBef>
                <a:spcPct val="20000"/>
              </a:spcBef>
              <a:buFontTx/>
              <a:buChar char="•"/>
            </a:pPr>
            <a:r>
              <a:rPr lang="en-US" sz="2400" b="1" dirty="0"/>
              <a:t>Courts of Law</a:t>
            </a:r>
            <a:r>
              <a:rPr lang="en-US" sz="2400" dirty="0"/>
              <a:t> had jurisdiction over </a:t>
            </a:r>
            <a:r>
              <a:rPr lang="en-US" sz="2400" b="1" dirty="0"/>
              <a:t>money matters</a:t>
            </a:r>
            <a:r>
              <a:rPr lang="en-US" sz="2400" dirty="0"/>
              <a:t>. </a:t>
            </a:r>
          </a:p>
          <a:p>
            <a:pPr marL="342900" indent="-342900">
              <a:lnSpc>
                <a:spcPct val="70000"/>
              </a:lnSpc>
              <a:spcBef>
                <a:spcPct val="20000"/>
              </a:spcBef>
              <a:buFontTx/>
              <a:buChar char="•"/>
            </a:pPr>
            <a:endParaRPr lang="en-US" sz="2400" b="1" dirty="0"/>
          </a:p>
          <a:p>
            <a:pPr marL="342900" indent="-342900">
              <a:lnSpc>
                <a:spcPct val="70000"/>
              </a:lnSpc>
              <a:spcBef>
                <a:spcPct val="20000"/>
              </a:spcBef>
              <a:buFontTx/>
              <a:buChar char="•"/>
            </a:pPr>
            <a:r>
              <a:rPr lang="en-US" sz="2400" b="1" dirty="0"/>
              <a:t>Equity Courts </a:t>
            </a:r>
            <a:r>
              <a:rPr lang="en-US" sz="2400" dirty="0"/>
              <a:t>had jurisdiction over </a:t>
            </a:r>
            <a:r>
              <a:rPr lang="en-US" sz="2400" b="1" dirty="0"/>
              <a:t>injunctive relief </a:t>
            </a:r>
            <a:r>
              <a:rPr lang="en-US" sz="2400" dirty="0"/>
              <a:t>(non money matters)</a:t>
            </a:r>
          </a:p>
          <a:p>
            <a:pPr marL="342900" indent="-342900">
              <a:lnSpc>
                <a:spcPct val="70000"/>
              </a:lnSpc>
              <a:spcBef>
                <a:spcPct val="20000"/>
              </a:spcBef>
              <a:buFontTx/>
              <a:buChar char="•"/>
            </a:pPr>
            <a:endParaRPr lang="en-US" sz="2400" dirty="0"/>
          </a:p>
          <a:p>
            <a:pPr marL="342900" indent="-342900">
              <a:lnSpc>
                <a:spcPct val="70000"/>
              </a:lnSpc>
              <a:spcBef>
                <a:spcPct val="20000"/>
              </a:spcBef>
              <a:buFontTx/>
              <a:buChar char="•"/>
            </a:pPr>
            <a:r>
              <a:rPr lang="en-US" sz="2400" dirty="0"/>
              <a:t>Especially with equity cases,                                                the social American norms of fundamental fairness crept into the cases to decide the outcomes.</a:t>
            </a:r>
          </a:p>
          <a:p>
            <a:pPr marL="342900" indent="-342900">
              <a:lnSpc>
                <a:spcPct val="70000"/>
              </a:lnSpc>
              <a:spcBef>
                <a:spcPct val="20000"/>
              </a:spcBef>
              <a:buFontTx/>
              <a:buChar char="•"/>
            </a:pPr>
            <a:endParaRPr lang="en-US" sz="2400" dirty="0"/>
          </a:p>
          <a:p>
            <a:pPr marL="342900" indent="-342900">
              <a:lnSpc>
                <a:spcPct val="70000"/>
              </a:lnSpc>
              <a:spcBef>
                <a:spcPct val="20000"/>
              </a:spcBef>
              <a:buFontTx/>
              <a:buChar char="•"/>
            </a:pPr>
            <a:r>
              <a:rPr lang="en-US" sz="2400" dirty="0"/>
              <a:t>By 1800, the Courts of Law and Equity                             were merged in most jurisdictions.</a:t>
            </a:r>
          </a:p>
          <a:p>
            <a:pPr marL="342900" indent="-342900">
              <a:lnSpc>
                <a:spcPct val="70000"/>
              </a:lnSpc>
              <a:spcBef>
                <a:spcPct val="20000"/>
              </a:spcBef>
              <a:buFontTx/>
              <a:buChar char="•"/>
            </a:pPr>
            <a:endParaRPr lang="en-US" sz="600" dirty="0">
              <a:solidFill>
                <a:srgbClr val="0033CC"/>
              </a:solidFill>
            </a:endParaRPr>
          </a:p>
        </p:txBody>
      </p:sp>
      <p:sp>
        <p:nvSpPr>
          <p:cNvPr id="3" name="Slide Number Placeholder 2"/>
          <p:cNvSpPr>
            <a:spLocks noGrp="1"/>
          </p:cNvSpPr>
          <p:nvPr>
            <p:ph type="sldNum" sz="quarter" idx="12"/>
          </p:nvPr>
        </p:nvSpPr>
        <p:spPr/>
        <p:txBody>
          <a:bodyPr/>
          <a:lstStyle/>
          <a:p>
            <a:pPr>
              <a:defRPr/>
            </a:pPr>
            <a:fld id="{BF9E4174-A6D1-4830-B2F8-450508E6994C}" type="slidenum">
              <a:rPr lang="en-US" smtClean="0"/>
              <a:pPr>
                <a:defRPr/>
              </a:pPr>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6"/>
          <p:cNvSpPr>
            <a:spLocks noChangeArrowheads="1"/>
          </p:cNvSpPr>
          <p:nvPr/>
        </p:nvSpPr>
        <p:spPr bwMode="auto">
          <a:xfrm>
            <a:off x="381000" y="1143000"/>
            <a:ext cx="8382000" cy="5334000"/>
          </a:xfrm>
          <a:prstGeom prst="rect">
            <a:avLst/>
          </a:prstGeom>
          <a:noFill/>
          <a:ln w="9525">
            <a:noFill/>
            <a:miter lim="800000"/>
            <a:headEnd/>
            <a:tailEnd/>
          </a:ln>
        </p:spPr>
        <p:txBody>
          <a:bodyPr/>
          <a:lstStyle/>
          <a:p>
            <a:pPr marL="342900" indent="-342900">
              <a:lnSpc>
                <a:spcPct val="90000"/>
              </a:lnSpc>
              <a:spcBef>
                <a:spcPts val="0"/>
              </a:spcBef>
            </a:pPr>
            <a:r>
              <a:rPr lang="en-US" sz="3600" b="1" dirty="0">
                <a:solidFill>
                  <a:srgbClr val="C00000"/>
                </a:solidFill>
              </a:rPr>
              <a:t>      Most Lawsuits in Early America</a:t>
            </a:r>
          </a:p>
          <a:p>
            <a:pPr marL="342900" indent="-342900">
              <a:lnSpc>
                <a:spcPct val="90000"/>
              </a:lnSpc>
              <a:spcBef>
                <a:spcPts val="0"/>
              </a:spcBef>
            </a:pPr>
            <a:r>
              <a:rPr lang="en-US" sz="3600" b="1" dirty="0">
                <a:solidFill>
                  <a:srgbClr val="C00000"/>
                </a:solidFill>
              </a:rPr>
              <a:t>          Involved Property Rights</a:t>
            </a:r>
          </a:p>
          <a:p>
            <a:pPr marL="342900" indent="-342900">
              <a:lnSpc>
                <a:spcPct val="90000"/>
              </a:lnSpc>
              <a:spcBef>
                <a:spcPts val="0"/>
              </a:spcBef>
            </a:pPr>
            <a:endParaRPr lang="en-US" sz="1200" dirty="0">
              <a:solidFill>
                <a:srgbClr val="0033CC"/>
              </a:solidFill>
            </a:endParaRPr>
          </a:p>
          <a:p>
            <a:pPr marL="342900" indent="-342900">
              <a:lnSpc>
                <a:spcPct val="90000"/>
              </a:lnSpc>
              <a:spcBef>
                <a:spcPts val="0"/>
              </a:spcBef>
              <a:buFontTx/>
              <a:buChar char="•"/>
            </a:pPr>
            <a:r>
              <a:rPr lang="en-US" sz="2400" dirty="0"/>
              <a:t>Regardless of the claim, until the later part of the 20</a:t>
            </a:r>
            <a:r>
              <a:rPr lang="en-US" sz="2400" baseline="30000" dirty="0"/>
              <a:t>th</a:t>
            </a:r>
            <a:r>
              <a:rPr lang="en-US" sz="2400" dirty="0"/>
              <a:t> century, litigation was rare and utilized almost exclusively,                    by the wealthy over serious disputes.</a:t>
            </a:r>
          </a:p>
          <a:p>
            <a:pPr marL="342900" indent="-342900">
              <a:lnSpc>
                <a:spcPct val="90000"/>
              </a:lnSpc>
              <a:spcBef>
                <a:spcPts val="0"/>
              </a:spcBef>
              <a:buFontTx/>
              <a:buChar char="•"/>
            </a:pPr>
            <a:endParaRPr lang="en-US" sz="600" b="1" i="1" dirty="0"/>
          </a:p>
          <a:p>
            <a:pPr marL="342900" indent="-342900">
              <a:lnSpc>
                <a:spcPct val="90000"/>
              </a:lnSpc>
              <a:spcBef>
                <a:spcPts val="0"/>
              </a:spcBef>
              <a:buFontTx/>
              <a:buChar char="•"/>
            </a:pPr>
            <a:endParaRPr lang="en-US" sz="600" b="1" i="1" dirty="0"/>
          </a:p>
          <a:p>
            <a:pPr marL="342900" indent="-342900">
              <a:lnSpc>
                <a:spcPct val="90000"/>
              </a:lnSpc>
              <a:spcBef>
                <a:spcPts val="0"/>
              </a:spcBef>
              <a:buFontTx/>
              <a:buChar char="•"/>
            </a:pPr>
            <a:r>
              <a:rPr lang="en-US" sz="2400" b="1" i="1" dirty="0"/>
              <a:t>Most often these issues were over property</a:t>
            </a:r>
            <a:r>
              <a:rPr lang="en-US" sz="2400" dirty="0"/>
              <a:t>.</a:t>
            </a:r>
          </a:p>
          <a:p>
            <a:pPr marL="342900" indent="-342900">
              <a:lnSpc>
                <a:spcPct val="90000"/>
              </a:lnSpc>
              <a:spcBef>
                <a:spcPts val="0"/>
              </a:spcBef>
              <a:buFontTx/>
              <a:buChar char="•"/>
            </a:pPr>
            <a:endParaRPr lang="en-US" sz="1200" dirty="0"/>
          </a:p>
          <a:p>
            <a:pPr marL="342900" indent="-342900">
              <a:lnSpc>
                <a:spcPct val="90000"/>
              </a:lnSpc>
              <a:spcBef>
                <a:spcPts val="0"/>
              </a:spcBef>
              <a:buFontTx/>
              <a:buChar char="•"/>
            </a:pPr>
            <a:r>
              <a:rPr lang="en-US" sz="2400" dirty="0"/>
              <a:t>As a result,</a:t>
            </a:r>
            <a:r>
              <a:rPr lang="en-US" sz="2400" b="1" i="1" dirty="0"/>
              <a:t> Property rights</a:t>
            </a:r>
            <a:r>
              <a:rPr lang="en-US" sz="2400" dirty="0"/>
              <a:t> decided the </a:t>
            </a:r>
            <a:r>
              <a:rPr lang="en-US" sz="2400" b="1" i="1" dirty="0"/>
              <a:t>law</a:t>
            </a:r>
            <a:r>
              <a:rPr lang="en-US" sz="2400" dirty="0"/>
              <a:t>,                             shaped the </a:t>
            </a:r>
            <a:r>
              <a:rPr lang="en-US" sz="2400" b="1" i="1" dirty="0"/>
              <a:t>law,</a:t>
            </a:r>
            <a:r>
              <a:rPr lang="en-US" sz="2400" dirty="0"/>
              <a:t>                                                                         and were shaped and formed by it.</a:t>
            </a:r>
          </a:p>
          <a:p>
            <a:pPr marL="342900" indent="-342900">
              <a:lnSpc>
                <a:spcPct val="90000"/>
              </a:lnSpc>
              <a:spcBef>
                <a:spcPts val="0"/>
              </a:spcBef>
              <a:buFontTx/>
              <a:buChar char="•"/>
            </a:pPr>
            <a:endParaRPr lang="en-US" sz="1200" dirty="0"/>
          </a:p>
          <a:p>
            <a:pPr marL="342900" indent="-342900">
              <a:lnSpc>
                <a:spcPct val="90000"/>
              </a:lnSpc>
              <a:spcBef>
                <a:spcPts val="0"/>
              </a:spcBef>
              <a:buFontTx/>
              <a:buChar char="•"/>
            </a:pPr>
            <a:r>
              <a:rPr lang="en-US" sz="2400" dirty="0"/>
              <a:t>Therefore it can therefore easily be seen</a:t>
            </a:r>
          </a:p>
          <a:p>
            <a:pPr marL="342900" indent="-342900">
              <a:lnSpc>
                <a:spcPct val="90000"/>
              </a:lnSpc>
              <a:spcBef>
                <a:spcPts val="0"/>
              </a:spcBef>
            </a:pPr>
            <a:r>
              <a:rPr lang="en-US" sz="2400" dirty="0"/>
              <a:t>	that </a:t>
            </a:r>
            <a:r>
              <a:rPr lang="en-US" sz="2400" b="1" i="1" dirty="0"/>
              <a:t>most law involving property rights is state law</a:t>
            </a:r>
            <a:r>
              <a:rPr lang="en-US" sz="2400" dirty="0"/>
              <a:t>, and that </a:t>
            </a:r>
            <a:r>
              <a:rPr lang="en-US" sz="2400" b="1" i="1" dirty="0"/>
              <a:t>property and the law evolved together</a:t>
            </a:r>
            <a:r>
              <a:rPr lang="en-US" sz="2400" dirty="0"/>
              <a:t>                        </a:t>
            </a:r>
          </a:p>
          <a:p>
            <a:pPr marL="342900" indent="-342900">
              <a:lnSpc>
                <a:spcPct val="90000"/>
              </a:lnSpc>
              <a:spcBef>
                <a:spcPts val="0"/>
              </a:spcBef>
            </a:pPr>
            <a:r>
              <a:rPr lang="en-US" sz="2400" dirty="0"/>
              <a:t>	and are intertwined.   </a:t>
            </a:r>
          </a:p>
        </p:txBody>
      </p:sp>
      <p:sp>
        <p:nvSpPr>
          <p:cNvPr id="3" name="Slide Number Placeholder 2"/>
          <p:cNvSpPr>
            <a:spLocks noGrp="1"/>
          </p:cNvSpPr>
          <p:nvPr>
            <p:ph type="sldNum" sz="quarter" idx="12"/>
          </p:nvPr>
        </p:nvSpPr>
        <p:spPr/>
        <p:txBody>
          <a:bodyPr/>
          <a:lstStyle/>
          <a:p>
            <a:pPr>
              <a:defRPr/>
            </a:pPr>
            <a:fld id="{BF9E4174-A6D1-4830-B2F8-450508E6994C}" type="slidenum">
              <a:rPr lang="en-US" smtClean="0"/>
              <a:pPr>
                <a:defRPr/>
              </a:pPr>
              <a:t>62</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6"/>
          <p:cNvSpPr>
            <a:spLocks noChangeArrowheads="1"/>
          </p:cNvSpPr>
          <p:nvPr/>
        </p:nvSpPr>
        <p:spPr bwMode="auto">
          <a:xfrm>
            <a:off x="381000" y="1066800"/>
            <a:ext cx="8458200" cy="5410200"/>
          </a:xfrm>
          <a:prstGeom prst="rect">
            <a:avLst/>
          </a:prstGeom>
          <a:noFill/>
          <a:ln w="9525">
            <a:noFill/>
            <a:miter lim="800000"/>
            <a:headEnd/>
            <a:tailEnd/>
          </a:ln>
        </p:spPr>
        <p:txBody>
          <a:bodyPr/>
          <a:lstStyle/>
          <a:p>
            <a:pPr marL="342900" indent="-342900">
              <a:lnSpc>
                <a:spcPct val="70000"/>
              </a:lnSpc>
              <a:spcBef>
                <a:spcPct val="20000"/>
              </a:spcBef>
            </a:pPr>
            <a:r>
              <a:rPr lang="en-US" sz="3600" b="1" dirty="0">
                <a:solidFill>
                  <a:srgbClr val="C00000"/>
                </a:solidFill>
              </a:rPr>
              <a:t>The Rise of Legislation</a:t>
            </a:r>
          </a:p>
          <a:p>
            <a:pPr marL="342900" indent="-342900">
              <a:lnSpc>
                <a:spcPct val="70000"/>
              </a:lnSpc>
              <a:spcBef>
                <a:spcPct val="20000"/>
              </a:spcBef>
            </a:pPr>
            <a:endParaRPr lang="en-US" sz="1200" dirty="0">
              <a:solidFill>
                <a:srgbClr val="0033CC"/>
              </a:solidFill>
            </a:endParaRPr>
          </a:p>
          <a:p>
            <a:pPr marL="342900" indent="-342900">
              <a:lnSpc>
                <a:spcPct val="70000"/>
              </a:lnSpc>
              <a:spcBef>
                <a:spcPct val="20000"/>
              </a:spcBef>
              <a:buFontTx/>
              <a:buChar char="•"/>
            </a:pPr>
            <a:r>
              <a:rPr lang="en-US" sz="2200" dirty="0"/>
              <a:t>As America grew in its separation from England,</a:t>
            </a:r>
          </a:p>
          <a:p>
            <a:pPr marL="342900" indent="-342900">
              <a:lnSpc>
                <a:spcPct val="70000"/>
              </a:lnSpc>
              <a:spcBef>
                <a:spcPct val="20000"/>
              </a:spcBef>
            </a:pPr>
            <a:r>
              <a:rPr lang="en-US" sz="2200" dirty="0"/>
              <a:t>	and its young state legislatures began to deliver</a:t>
            </a:r>
          </a:p>
          <a:p>
            <a:pPr marL="342900" indent="-342900">
              <a:lnSpc>
                <a:spcPct val="70000"/>
              </a:lnSpc>
              <a:spcBef>
                <a:spcPct val="20000"/>
              </a:spcBef>
            </a:pPr>
            <a:r>
              <a:rPr lang="en-US" sz="2200" dirty="0"/>
              <a:t>	on the representational needs of their constituents,</a:t>
            </a:r>
          </a:p>
          <a:p>
            <a:pPr marL="342900" indent="-342900">
              <a:lnSpc>
                <a:spcPct val="70000"/>
              </a:lnSpc>
              <a:spcBef>
                <a:spcPct val="20000"/>
              </a:spcBef>
            </a:pPr>
            <a:r>
              <a:rPr lang="en-US" sz="2200" dirty="0"/>
              <a:t>	our national aversion to statutes began to ease.</a:t>
            </a:r>
          </a:p>
          <a:p>
            <a:pPr marL="342900" indent="-342900">
              <a:lnSpc>
                <a:spcPct val="70000"/>
              </a:lnSpc>
              <a:spcBef>
                <a:spcPct val="20000"/>
              </a:spcBef>
              <a:buFontTx/>
              <a:buChar char="•"/>
            </a:pPr>
            <a:endParaRPr lang="en-US" sz="1200" dirty="0"/>
          </a:p>
          <a:p>
            <a:pPr marL="342900" indent="-342900">
              <a:lnSpc>
                <a:spcPct val="70000"/>
              </a:lnSpc>
              <a:spcBef>
                <a:spcPct val="20000"/>
              </a:spcBef>
              <a:buFontTx/>
              <a:buChar char="•"/>
            </a:pPr>
            <a:r>
              <a:rPr lang="en-US" sz="2200" dirty="0"/>
              <a:t>As a result, after the turn of the 19</a:t>
            </a:r>
            <a:r>
              <a:rPr lang="en-US" sz="2200" baseline="30000" dirty="0"/>
              <a:t>th</a:t>
            </a:r>
            <a:r>
              <a:rPr lang="en-US" sz="2200" dirty="0"/>
              <a:t> century, </a:t>
            </a:r>
          </a:p>
          <a:p>
            <a:pPr marL="342900" indent="-342900">
              <a:lnSpc>
                <a:spcPct val="70000"/>
              </a:lnSpc>
              <a:spcBef>
                <a:spcPct val="20000"/>
              </a:spcBef>
            </a:pPr>
            <a:r>
              <a:rPr lang="en-US" sz="2200" dirty="0"/>
              <a:t>	state legislatures began to become more active,</a:t>
            </a:r>
          </a:p>
          <a:p>
            <a:pPr marL="342900" indent="-342900">
              <a:lnSpc>
                <a:spcPct val="70000"/>
              </a:lnSpc>
              <a:spcBef>
                <a:spcPct val="20000"/>
              </a:spcBef>
            </a:pPr>
            <a:r>
              <a:rPr lang="en-US" sz="2200" dirty="0"/>
              <a:t>	gradually enacting more laws through codification</a:t>
            </a:r>
          </a:p>
          <a:p>
            <a:pPr marL="342900" indent="-342900">
              <a:lnSpc>
                <a:spcPct val="70000"/>
              </a:lnSpc>
              <a:spcBef>
                <a:spcPct val="20000"/>
              </a:spcBef>
            </a:pPr>
            <a:r>
              <a:rPr lang="en-US" sz="2200" dirty="0"/>
              <a:t>	(statutory enactment) then was developed through</a:t>
            </a:r>
          </a:p>
          <a:p>
            <a:pPr marL="342900" indent="-342900">
              <a:lnSpc>
                <a:spcPct val="70000"/>
              </a:lnSpc>
              <a:spcBef>
                <a:spcPct val="20000"/>
              </a:spcBef>
            </a:pPr>
            <a:r>
              <a:rPr lang="en-US" sz="2200" dirty="0"/>
              <a:t>	case law by litigation.</a:t>
            </a:r>
          </a:p>
          <a:p>
            <a:pPr marL="342900" indent="-342900">
              <a:lnSpc>
                <a:spcPct val="70000"/>
              </a:lnSpc>
              <a:spcBef>
                <a:spcPct val="20000"/>
              </a:spcBef>
            </a:pPr>
            <a:endParaRPr lang="en-US" sz="600" dirty="0"/>
          </a:p>
          <a:p>
            <a:pPr marL="342900" indent="-342900">
              <a:lnSpc>
                <a:spcPct val="70000"/>
              </a:lnSpc>
              <a:spcBef>
                <a:spcPct val="20000"/>
              </a:spcBef>
            </a:pPr>
            <a:endParaRPr lang="en-US" sz="600" dirty="0"/>
          </a:p>
          <a:p>
            <a:pPr marL="342900" indent="-342900">
              <a:lnSpc>
                <a:spcPct val="70000"/>
              </a:lnSpc>
              <a:spcBef>
                <a:spcPct val="20000"/>
              </a:spcBef>
              <a:buFontTx/>
              <a:buChar char="•"/>
            </a:pPr>
            <a:r>
              <a:rPr lang="en-US" sz="2200" b="1" i="1" dirty="0"/>
              <a:t>Property rights</a:t>
            </a:r>
            <a:r>
              <a:rPr lang="en-US" sz="2200" dirty="0"/>
              <a:t> as in court decisions, became a major concern </a:t>
            </a:r>
          </a:p>
          <a:p>
            <a:pPr marL="342900" indent="-342900">
              <a:lnSpc>
                <a:spcPct val="70000"/>
              </a:lnSpc>
              <a:spcBef>
                <a:spcPct val="20000"/>
              </a:spcBef>
            </a:pPr>
            <a:r>
              <a:rPr lang="en-US" sz="2200" dirty="0"/>
              <a:t>	of state legislatures, and as such, incumbent with this growth in</a:t>
            </a:r>
          </a:p>
          <a:p>
            <a:pPr marL="342900" indent="-342900">
              <a:lnSpc>
                <a:spcPct val="70000"/>
              </a:lnSpc>
              <a:spcBef>
                <a:spcPct val="20000"/>
              </a:spcBef>
            </a:pPr>
            <a:r>
              <a:rPr lang="en-US" sz="2200" dirty="0"/>
              <a:t>	statutory enactments, a significant body of statutes regarding</a:t>
            </a:r>
          </a:p>
          <a:p>
            <a:pPr marL="342900" indent="-342900">
              <a:lnSpc>
                <a:spcPct val="70000"/>
              </a:lnSpc>
              <a:spcBef>
                <a:spcPct val="20000"/>
              </a:spcBef>
            </a:pPr>
            <a:r>
              <a:rPr lang="en-US" sz="2200" dirty="0"/>
              <a:t>	property rights joined that already in place under the common law</a:t>
            </a:r>
          </a:p>
        </p:txBody>
      </p:sp>
      <p:pic>
        <p:nvPicPr>
          <p:cNvPr id="63492" name="Picture 4" descr="Assembly Chamber Groined Ceilings"/>
          <p:cNvPicPr>
            <a:picLocks noChangeAspect="1" noChangeArrowheads="1"/>
          </p:cNvPicPr>
          <p:nvPr/>
        </p:nvPicPr>
        <p:blipFill>
          <a:blip r:embed="rId3" cstate="print"/>
          <a:srcRect/>
          <a:stretch>
            <a:fillRect/>
          </a:stretch>
        </p:blipFill>
        <p:spPr bwMode="auto">
          <a:xfrm>
            <a:off x="7086600" y="1752600"/>
            <a:ext cx="1713470" cy="24384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63</a:t>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6"/>
          <p:cNvSpPr>
            <a:spLocks noChangeArrowheads="1"/>
          </p:cNvSpPr>
          <p:nvPr/>
        </p:nvSpPr>
        <p:spPr bwMode="auto">
          <a:xfrm>
            <a:off x="304800" y="1066800"/>
            <a:ext cx="8763000" cy="5486400"/>
          </a:xfrm>
          <a:prstGeom prst="rect">
            <a:avLst/>
          </a:prstGeom>
          <a:noFill/>
          <a:ln w="9525">
            <a:noFill/>
            <a:miter lim="800000"/>
            <a:headEnd/>
            <a:tailEnd/>
          </a:ln>
        </p:spPr>
        <p:txBody>
          <a:bodyPr/>
          <a:lstStyle/>
          <a:p>
            <a:pPr marL="342900" indent="-342900">
              <a:lnSpc>
                <a:spcPct val="85000"/>
              </a:lnSpc>
              <a:spcBef>
                <a:spcPts val="0"/>
              </a:spcBef>
            </a:pPr>
            <a:r>
              <a:rPr lang="en-US" sz="3600" b="1" dirty="0">
                <a:solidFill>
                  <a:srgbClr val="C00000"/>
                </a:solidFill>
              </a:rPr>
              <a:t>  Use Both Belts and Suspenders</a:t>
            </a:r>
          </a:p>
          <a:p>
            <a:pPr marL="342900" indent="-342900">
              <a:lnSpc>
                <a:spcPct val="85000"/>
              </a:lnSpc>
              <a:spcBef>
                <a:spcPts val="0"/>
              </a:spcBef>
            </a:pPr>
            <a:endParaRPr lang="en-US" sz="1200" dirty="0">
              <a:solidFill>
                <a:srgbClr val="0033CC"/>
              </a:solidFill>
            </a:endParaRPr>
          </a:p>
          <a:p>
            <a:pPr marL="342900" indent="-342900">
              <a:lnSpc>
                <a:spcPct val="85000"/>
              </a:lnSpc>
              <a:spcBef>
                <a:spcPts val="0"/>
              </a:spcBef>
              <a:buFontTx/>
              <a:buChar char="•"/>
            </a:pPr>
            <a:r>
              <a:rPr lang="en-US" sz="2000" dirty="0">
                <a:solidFill>
                  <a:srgbClr val="002060"/>
                </a:solidFill>
              </a:rPr>
              <a:t>Today Rights are protected via two mechanisms in the law – </a:t>
            </a:r>
          </a:p>
          <a:p>
            <a:pPr>
              <a:lnSpc>
                <a:spcPct val="85000"/>
              </a:lnSpc>
              <a:spcBef>
                <a:spcPts val="0"/>
              </a:spcBef>
            </a:pPr>
            <a:r>
              <a:rPr lang="en-US" sz="2000" dirty="0">
                <a:solidFill>
                  <a:srgbClr val="002060"/>
                </a:solidFill>
              </a:rPr>
              <a:t>     case (common law) and statutes </a:t>
            </a:r>
          </a:p>
          <a:p>
            <a:pPr>
              <a:lnSpc>
                <a:spcPct val="85000"/>
              </a:lnSpc>
              <a:spcBef>
                <a:spcPts val="0"/>
              </a:spcBef>
            </a:pPr>
            <a:r>
              <a:rPr lang="en-US" sz="2000" dirty="0">
                <a:solidFill>
                  <a:srgbClr val="002060"/>
                </a:solidFill>
              </a:rPr>
              <a:t>     most often enacted by the state legislature.</a:t>
            </a:r>
          </a:p>
          <a:p>
            <a:pPr marL="342900" indent="-342900">
              <a:lnSpc>
                <a:spcPct val="85000"/>
              </a:lnSpc>
              <a:spcBef>
                <a:spcPts val="0"/>
              </a:spcBef>
              <a:buFontTx/>
              <a:buChar char="•"/>
            </a:pPr>
            <a:endParaRPr lang="en-US" sz="2000" dirty="0">
              <a:solidFill>
                <a:srgbClr val="002060"/>
              </a:solidFill>
            </a:endParaRPr>
          </a:p>
          <a:p>
            <a:pPr marL="342900" indent="-342900">
              <a:lnSpc>
                <a:spcPct val="85000"/>
              </a:lnSpc>
              <a:spcBef>
                <a:spcPts val="0"/>
              </a:spcBef>
              <a:buFontTx/>
              <a:buChar char="•"/>
            </a:pPr>
            <a:r>
              <a:rPr lang="en-US" sz="2000" dirty="0">
                <a:solidFill>
                  <a:srgbClr val="002060"/>
                </a:solidFill>
              </a:rPr>
              <a:t>In New York State, a line of case law dating back</a:t>
            </a:r>
          </a:p>
          <a:p>
            <a:pPr marL="342900" indent="-342900">
              <a:lnSpc>
                <a:spcPct val="85000"/>
              </a:lnSpc>
              <a:spcBef>
                <a:spcPts val="0"/>
              </a:spcBef>
            </a:pPr>
            <a:r>
              <a:rPr lang="en-US" sz="2000" dirty="0">
                <a:solidFill>
                  <a:srgbClr val="002060"/>
                </a:solidFill>
              </a:rPr>
              <a:t>	from colonial times protects individual rights.</a:t>
            </a:r>
          </a:p>
          <a:p>
            <a:pPr marL="342900" indent="-342900">
              <a:lnSpc>
                <a:spcPct val="85000"/>
              </a:lnSpc>
              <a:spcBef>
                <a:spcPts val="0"/>
              </a:spcBef>
            </a:pPr>
            <a:endParaRPr lang="en-US" sz="2000" dirty="0">
              <a:solidFill>
                <a:srgbClr val="002060"/>
              </a:solidFill>
            </a:endParaRPr>
          </a:p>
          <a:p>
            <a:pPr marL="342900" indent="-342900">
              <a:lnSpc>
                <a:spcPct val="85000"/>
              </a:lnSpc>
              <a:spcBef>
                <a:spcPts val="0"/>
              </a:spcBef>
              <a:buFontTx/>
              <a:buChar char="•"/>
            </a:pPr>
            <a:r>
              <a:rPr lang="en-US" sz="2000" dirty="0">
                <a:solidFill>
                  <a:srgbClr val="002060"/>
                </a:solidFill>
              </a:rPr>
              <a:t>Additionally, a series of state statutes, enacted by </a:t>
            </a:r>
          </a:p>
          <a:p>
            <a:pPr marL="342900" indent="-342900">
              <a:lnSpc>
                <a:spcPct val="85000"/>
              </a:lnSpc>
              <a:spcBef>
                <a:spcPts val="0"/>
              </a:spcBef>
            </a:pPr>
            <a:r>
              <a:rPr lang="en-US" sz="2000" dirty="0">
                <a:solidFill>
                  <a:srgbClr val="002060"/>
                </a:solidFill>
              </a:rPr>
              <a:t>	the New York State legislature, also provides a</a:t>
            </a:r>
          </a:p>
          <a:p>
            <a:pPr marL="342900" indent="-342900">
              <a:lnSpc>
                <a:spcPct val="85000"/>
              </a:lnSpc>
              <a:spcBef>
                <a:spcPts val="0"/>
              </a:spcBef>
            </a:pPr>
            <a:r>
              <a:rPr lang="en-US" sz="2000" dirty="0">
                <a:solidFill>
                  <a:srgbClr val="002060"/>
                </a:solidFill>
              </a:rPr>
              <a:t>	wide array of property protections for all kinds of</a:t>
            </a:r>
          </a:p>
          <a:p>
            <a:pPr marL="342900" indent="-342900">
              <a:lnSpc>
                <a:spcPct val="85000"/>
              </a:lnSpc>
              <a:spcBef>
                <a:spcPts val="0"/>
              </a:spcBef>
            </a:pPr>
            <a:r>
              <a:rPr lang="en-US" sz="2000" dirty="0">
                <a:solidFill>
                  <a:srgbClr val="002060"/>
                </a:solidFill>
              </a:rPr>
              <a:t>     personal rights.</a:t>
            </a:r>
          </a:p>
          <a:p>
            <a:pPr marL="342900" indent="-342900">
              <a:lnSpc>
                <a:spcPct val="85000"/>
              </a:lnSpc>
              <a:spcBef>
                <a:spcPts val="0"/>
              </a:spcBef>
            </a:pPr>
            <a:endParaRPr lang="en-US" sz="2000" dirty="0">
              <a:solidFill>
                <a:srgbClr val="002060"/>
              </a:solidFill>
            </a:endParaRPr>
          </a:p>
          <a:p>
            <a:pPr marL="342900" indent="-342900">
              <a:lnSpc>
                <a:spcPct val="85000"/>
              </a:lnSpc>
              <a:spcBef>
                <a:spcPts val="0"/>
              </a:spcBef>
              <a:buFont typeface="Arial" charset="0"/>
              <a:buChar char="•"/>
            </a:pPr>
            <a:r>
              <a:rPr lang="en-US" sz="2000" dirty="0">
                <a:solidFill>
                  <a:srgbClr val="002060"/>
                </a:solidFill>
              </a:rPr>
              <a:t>Lastly, the New York State and United States Constitutions</a:t>
            </a:r>
          </a:p>
          <a:p>
            <a:pPr marL="342900" indent="-342900">
              <a:lnSpc>
                <a:spcPct val="85000"/>
              </a:lnSpc>
              <a:spcBef>
                <a:spcPts val="0"/>
              </a:spcBef>
            </a:pPr>
            <a:r>
              <a:rPr lang="en-US" sz="2000" dirty="0">
                <a:solidFill>
                  <a:srgbClr val="002060"/>
                </a:solidFill>
              </a:rPr>
              <a:t>	also protect many individual rights</a:t>
            </a:r>
          </a:p>
          <a:p>
            <a:pPr marL="342900" indent="-342900">
              <a:lnSpc>
                <a:spcPct val="85000"/>
              </a:lnSpc>
              <a:spcBef>
                <a:spcPts val="0"/>
              </a:spcBef>
            </a:pPr>
            <a:r>
              <a:rPr lang="en-US" sz="2000" dirty="0">
                <a:solidFill>
                  <a:srgbClr val="002060"/>
                </a:solidFill>
              </a:rPr>
              <a:t>	providing a three tier protection level for every citizen.</a:t>
            </a:r>
          </a:p>
          <a:p>
            <a:pPr marL="342900" indent="-342900">
              <a:lnSpc>
                <a:spcPct val="85000"/>
              </a:lnSpc>
              <a:spcBef>
                <a:spcPts val="0"/>
              </a:spcBef>
            </a:pPr>
            <a:endParaRPr lang="en-US" sz="2000" dirty="0">
              <a:solidFill>
                <a:srgbClr val="002060"/>
              </a:solidFill>
            </a:endParaRPr>
          </a:p>
          <a:p>
            <a:pPr marL="342900" indent="-342900">
              <a:lnSpc>
                <a:spcPct val="85000"/>
              </a:lnSpc>
              <a:spcBef>
                <a:spcPts val="0"/>
              </a:spcBef>
              <a:buFont typeface="Arial" pitchFamily="34" charset="0"/>
              <a:buChar char="•"/>
            </a:pPr>
            <a:r>
              <a:rPr lang="en-US" sz="2000" dirty="0">
                <a:solidFill>
                  <a:srgbClr val="002060"/>
                </a:solidFill>
              </a:rPr>
              <a:t>Accordingly nearly all contract law, property law and business organization law (such as corporation law) is state law.</a:t>
            </a:r>
          </a:p>
          <a:p>
            <a:pPr marL="342900" indent="-342900">
              <a:lnSpc>
                <a:spcPct val="85000"/>
              </a:lnSpc>
              <a:spcBef>
                <a:spcPts val="0"/>
              </a:spcBef>
            </a:pPr>
            <a:endParaRPr lang="en-US" sz="2000" dirty="0">
              <a:solidFill>
                <a:srgbClr val="0033CC"/>
              </a:solidFill>
            </a:endParaRPr>
          </a:p>
        </p:txBody>
      </p:sp>
      <p:pic>
        <p:nvPicPr>
          <p:cNvPr id="64516" name="Picture 5" descr="http://west.thomson.com/Images/Store/product_photos/20043540.jpg"/>
          <p:cNvPicPr>
            <a:picLocks noChangeAspect="1" noChangeArrowheads="1"/>
          </p:cNvPicPr>
          <p:nvPr/>
        </p:nvPicPr>
        <p:blipFill>
          <a:blip r:embed="rId3" cstate="print"/>
          <a:srcRect/>
          <a:stretch>
            <a:fillRect/>
          </a:stretch>
        </p:blipFill>
        <p:spPr bwMode="auto">
          <a:xfrm>
            <a:off x="6934200" y="2667000"/>
            <a:ext cx="1764060" cy="20574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64</a:t>
            </a:fld>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ChangeArrowheads="1"/>
          </p:cNvSpPr>
          <p:nvPr/>
        </p:nvSpPr>
        <p:spPr bwMode="auto">
          <a:xfrm>
            <a:off x="381000" y="990600"/>
            <a:ext cx="8458200" cy="5486400"/>
          </a:xfrm>
          <a:prstGeom prst="rect">
            <a:avLst/>
          </a:prstGeom>
          <a:noFill/>
          <a:ln w="9525">
            <a:noFill/>
            <a:miter lim="800000"/>
            <a:headEnd/>
            <a:tailEnd/>
          </a:ln>
        </p:spPr>
        <p:txBody>
          <a:bodyPr lIns="91436" tIns="45718" rIns="91436" bIns="45718"/>
          <a:lstStyle/>
          <a:p>
            <a:pPr marL="341313" indent="-341313" algn="ctr">
              <a:spcBef>
                <a:spcPct val="20000"/>
              </a:spcBef>
            </a:pPr>
            <a:r>
              <a:rPr lang="en-US" sz="4400" b="1" i="1" dirty="0">
                <a:solidFill>
                  <a:srgbClr val="C00000"/>
                </a:solidFill>
              </a:rPr>
              <a:t>End of Part One</a:t>
            </a:r>
            <a:endParaRPr lang="en-US" sz="4400" i="1" dirty="0">
              <a:solidFill>
                <a:srgbClr val="C00000"/>
              </a:solidFill>
            </a:endParaRPr>
          </a:p>
          <a:p>
            <a:pPr marL="341313" indent="-341313">
              <a:spcBef>
                <a:spcPct val="20000"/>
              </a:spcBef>
              <a:buFontTx/>
              <a:buChar char="•"/>
            </a:pPr>
            <a:endParaRPr lang="en-US" sz="1000" b="1" dirty="0">
              <a:solidFill>
                <a:srgbClr val="002060"/>
              </a:solidFill>
            </a:endParaRPr>
          </a:p>
          <a:p>
            <a:pPr marL="341313" indent="-341313">
              <a:spcBef>
                <a:spcPct val="20000"/>
              </a:spcBef>
              <a:buFontTx/>
              <a:buChar char="•"/>
            </a:pPr>
            <a:r>
              <a:rPr lang="en-US" sz="2800" b="1" dirty="0">
                <a:solidFill>
                  <a:srgbClr val="002060"/>
                </a:solidFill>
              </a:rPr>
              <a:t>Please don’t forget to hand in your bio form</a:t>
            </a:r>
          </a:p>
          <a:p>
            <a:pPr marL="341313" indent="-341313">
              <a:spcBef>
                <a:spcPct val="20000"/>
              </a:spcBef>
              <a:buFontTx/>
              <a:buChar char="•"/>
            </a:pPr>
            <a:r>
              <a:rPr lang="en-US" sz="2800" b="1" dirty="0">
                <a:solidFill>
                  <a:srgbClr val="002060"/>
                </a:solidFill>
              </a:rPr>
              <a:t>For next time – Review Assignments as follows on the Webpage:</a:t>
            </a:r>
          </a:p>
          <a:p>
            <a:pPr marL="342900" indent="-342900">
              <a:spcBef>
                <a:spcPts val="0"/>
              </a:spcBef>
              <a:buFontTx/>
              <a:buChar char="•"/>
            </a:pPr>
            <a:endParaRPr lang="en-US" sz="1000" b="1" dirty="0">
              <a:solidFill>
                <a:srgbClr val="002060"/>
              </a:solidFill>
            </a:endParaRPr>
          </a:p>
          <a:p>
            <a:pPr marL="800100" lvl="1" indent="-342900">
              <a:spcBef>
                <a:spcPts val="0"/>
              </a:spcBef>
              <a:buFontTx/>
              <a:buChar char="•"/>
            </a:pPr>
            <a:r>
              <a:rPr lang="en-US" sz="2400" b="1" i="1" dirty="0">
                <a:solidFill>
                  <a:srgbClr val="C00000"/>
                </a:solidFill>
              </a:rPr>
              <a:t>Lecture Slides</a:t>
            </a:r>
          </a:p>
          <a:p>
            <a:pPr marL="800100" lvl="1" indent="-342900">
              <a:spcBef>
                <a:spcPts val="0"/>
              </a:spcBef>
              <a:buFontTx/>
              <a:buChar char="•"/>
            </a:pPr>
            <a:r>
              <a:rPr lang="en-US" sz="2400" b="1" i="1" dirty="0">
                <a:solidFill>
                  <a:srgbClr val="C00000"/>
                </a:solidFill>
              </a:rPr>
              <a:t>Selected Readings</a:t>
            </a:r>
          </a:p>
          <a:p>
            <a:pPr marL="800100" lvl="1" indent="-342900">
              <a:spcBef>
                <a:spcPts val="0"/>
              </a:spcBef>
              <a:buFontTx/>
              <a:buChar char="•"/>
            </a:pPr>
            <a:r>
              <a:rPr lang="en-US" sz="2400" b="1" i="1" dirty="0">
                <a:solidFill>
                  <a:srgbClr val="C00000"/>
                </a:solidFill>
              </a:rPr>
              <a:t>Cases and Exercises</a:t>
            </a:r>
          </a:p>
          <a:p>
            <a:pPr marL="342900" indent="-342900">
              <a:spcBef>
                <a:spcPts val="0"/>
              </a:spcBef>
              <a:buFontTx/>
              <a:buChar char="•"/>
            </a:pPr>
            <a:endParaRPr lang="en-US" sz="1000" b="1" dirty="0">
              <a:solidFill>
                <a:srgbClr val="002060"/>
              </a:solidFill>
            </a:endParaRPr>
          </a:p>
          <a:p>
            <a:pPr marL="342900" indent="-342900">
              <a:spcBef>
                <a:spcPts val="0"/>
              </a:spcBef>
              <a:buFontTx/>
              <a:buChar char="•"/>
            </a:pPr>
            <a:r>
              <a:rPr lang="en-US" sz="2800" b="1" dirty="0">
                <a:solidFill>
                  <a:srgbClr val="002060"/>
                </a:solidFill>
              </a:rPr>
              <a:t>We are a hot bench.</a:t>
            </a:r>
          </a:p>
          <a:p>
            <a:pPr marL="342900" indent="-342900">
              <a:spcBef>
                <a:spcPts val="0"/>
              </a:spcBef>
              <a:buFontTx/>
              <a:buChar char="•"/>
            </a:pPr>
            <a:endParaRPr lang="en-US" sz="1000" b="1" dirty="0">
              <a:solidFill>
                <a:srgbClr val="002060"/>
              </a:solidFill>
            </a:endParaRPr>
          </a:p>
          <a:p>
            <a:pPr marL="342900" indent="-342900">
              <a:spcBef>
                <a:spcPts val="0"/>
              </a:spcBef>
              <a:buFontTx/>
              <a:buChar char="•"/>
            </a:pPr>
            <a:r>
              <a:rPr lang="en-US" sz="2800" b="1" dirty="0">
                <a:solidFill>
                  <a:srgbClr val="002060"/>
                </a:solidFill>
              </a:rPr>
              <a:t>Questions?</a:t>
            </a:r>
          </a:p>
          <a:p>
            <a:pPr marL="341313" indent="-341313">
              <a:spcBef>
                <a:spcPct val="20000"/>
              </a:spcBef>
            </a:pPr>
            <a:endParaRPr lang="en-US" sz="2400" dirty="0">
              <a:solidFill>
                <a:srgbClr val="0033CC"/>
              </a:solidFill>
            </a:endParaRPr>
          </a:p>
        </p:txBody>
      </p:sp>
      <p:sp>
        <p:nvSpPr>
          <p:cNvPr id="21507" name="Slide Number Placeholder 1"/>
          <p:cNvSpPr>
            <a:spLocks noGrp="1"/>
          </p:cNvSpPr>
          <p:nvPr>
            <p:ph type="sldNum" sz="quarter" idx="12"/>
          </p:nvPr>
        </p:nvSpPr>
        <p:spPr>
          <a:noFill/>
        </p:spPr>
        <p:txBody>
          <a:bodyPr/>
          <a:lstStyle/>
          <a:p>
            <a:fld id="{CACA223F-4C05-4CFC-AFED-682C950C5741}" type="slidenum">
              <a:rPr lang="en-US" smtClean="0"/>
              <a:pPr/>
              <a:t>65</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5603" name="Rectangle 7"/>
          <p:cNvSpPr>
            <a:spLocks noChangeArrowheads="1"/>
          </p:cNvSpPr>
          <p:nvPr/>
        </p:nvSpPr>
        <p:spPr bwMode="auto">
          <a:xfrm>
            <a:off x="152400" y="1066800"/>
            <a:ext cx="8836025" cy="5334000"/>
          </a:xfrm>
          <a:prstGeom prst="rect">
            <a:avLst/>
          </a:prstGeom>
          <a:noFill/>
          <a:ln w="9525">
            <a:noFill/>
            <a:miter lim="800000"/>
            <a:headEnd/>
            <a:tailEnd/>
          </a:ln>
        </p:spPr>
        <p:txBody>
          <a:bodyPr/>
          <a:lstStyle/>
          <a:p>
            <a:pPr marL="342900" indent="-342900">
              <a:spcBef>
                <a:spcPct val="20000"/>
              </a:spcBef>
              <a:buFontTx/>
              <a:buChar char="•"/>
              <a:defRPr/>
            </a:pPr>
            <a:r>
              <a:rPr lang="en-US" sz="2200" dirty="0">
                <a:solidFill>
                  <a:srgbClr val="002060"/>
                </a:solidFill>
              </a:rPr>
              <a:t>And so, </a:t>
            </a:r>
          </a:p>
          <a:p>
            <a:pPr marL="342900" indent="-342900">
              <a:spcBef>
                <a:spcPct val="20000"/>
              </a:spcBef>
              <a:defRPr/>
            </a:pPr>
            <a:r>
              <a:rPr lang="en-US" sz="2200" b="1" i="1" dirty="0">
                <a:solidFill>
                  <a:srgbClr val="0033CC"/>
                </a:solidFill>
              </a:rPr>
              <a:t>   </a:t>
            </a:r>
            <a:r>
              <a:rPr lang="en-US" sz="3600" b="1" i="1" dirty="0">
                <a:solidFill>
                  <a:srgbClr val="C00000"/>
                </a:solidFill>
              </a:rPr>
              <a:t>What is the</a:t>
            </a:r>
            <a:r>
              <a:rPr lang="en-US" sz="3600" dirty="0">
                <a:solidFill>
                  <a:srgbClr val="0033CC"/>
                </a:solidFill>
              </a:rPr>
              <a:t> </a:t>
            </a:r>
            <a:r>
              <a:rPr lang="en-US" sz="3600" b="1" i="1" dirty="0"/>
              <a:t>“Law”?</a:t>
            </a:r>
          </a:p>
          <a:p>
            <a:pPr marL="342900" indent="-342900">
              <a:spcBef>
                <a:spcPct val="20000"/>
              </a:spcBef>
              <a:buFontTx/>
              <a:buChar char="•"/>
              <a:defRPr/>
            </a:pPr>
            <a:endParaRPr lang="en-US" sz="400" dirty="0">
              <a:solidFill>
                <a:srgbClr val="0033CC"/>
              </a:solidFill>
            </a:endParaRPr>
          </a:p>
          <a:p>
            <a:pPr marL="342900" indent="-342900">
              <a:spcBef>
                <a:spcPct val="20000"/>
              </a:spcBef>
              <a:defRPr/>
            </a:pPr>
            <a:endParaRPr lang="en-US" sz="2200" dirty="0">
              <a:solidFill>
                <a:srgbClr val="0033CC"/>
              </a:solidFill>
            </a:endParaRPr>
          </a:p>
          <a:p>
            <a:pPr marL="342900" indent="-342900" algn="just">
              <a:spcBef>
                <a:spcPct val="20000"/>
              </a:spcBef>
              <a:buFontTx/>
              <a:buChar char="•"/>
              <a:defRPr/>
            </a:pPr>
            <a:r>
              <a:rPr lang="en-US" sz="2400" b="1" dirty="0">
                <a:solidFill>
                  <a:srgbClr val="002060"/>
                </a:solidFill>
                <a:latin typeface="Arial Narrow" pitchFamily="34" charset="0"/>
              </a:rPr>
              <a:t>The “Law” has been defined by Black’s Law Dictionary as follows:    </a:t>
            </a:r>
          </a:p>
          <a:p>
            <a:pPr marL="800100" lvl="1" indent="-342900">
              <a:spcBef>
                <a:spcPct val="20000"/>
              </a:spcBef>
              <a:buFont typeface="Wingdings" pitchFamily="2" charset="2"/>
              <a:buChar char="Ø"/>
              <a:defRPr/>
            </a:pPr>
            <a:r>
              <a:rPr lang="en-US" sz="1600" b="1" i="1" dirty="0">
                <a:solidFill>
                  <a:schemeClr val="tx1">
                    <a:lumMod val="75000"/>
                    <a:lumOff val="25000"/>
                  </a:schemeClr>
                </a:solidFill>
              </a:rPr>
              <a:t>“That which is laid down, ordained, or established.</a:t>
            </a:r>
          </a:p>
          <a:p>
            <a:pPr marL="800100" lvl="1" indent="-342900">
              <a:spcBef>
                <a:spcPct val="20000"/>
              </a:spcBef>
              <a:buFontTx/>
              <a:buChar char="•"/>
              <a:defRPr/>
            </a:pPr>
            <a:endParaRPr lang="en-US" sz="600" b="1" i="1" dirty="0">
              <a:solidFill>
                <a:schemeClr val="tx1">
                  <a:lumMod val="75000"/>
                  <a:lumOff val="25000"/>
                </a:schemeClr>
              </a:solidFill>
            </a:endParaRPr>
          </a:p>
          <a:p>
            <a:pPr marL="800100" lvl="1" indent="-342900">
              <a:spcBef>
                <a:spcPct val="20000"/>
              </a:spcBef>
              <a:buFont typeface="Wingdings" pitchFamily="2" charset="2"/>
              <a:buChar char="Ø"/>
              <a:defRPr/>
            </a:pPr>
            <a:r>
              <a:rPr lang="en-US" sz="1600" b="1" i="1" dirty="0">
                <a:solidFill>
                  <a:schemeClr val="tx1">
                    <a:lumMod val="75000"/>
                    <a:lumOff val="25000"/>
                  </a:schemeClr>
                </a:solidFill>
              </a:rPr>
              <a:t>A rule or method according to which a phenomena or actions co-exist or follow each other.                                                                                                       </a:t>
            </a:r>
          </a:p>
          <a:p>
            <a:pPr marL="800100" lvl="1" indent="-342900">
              <a:spcBef>
                <a:spcPct val="20000"/>
              </a:spcBef>
              <a:buFontTx/>
              <a:buChar char="•"/>
              <a:defRPr/>
            </a:pPr>
            <a:endParaRPr lang="en-US" sz="600" b="1" i="1" dirty="0">
              <a:solidFill>
                <a:schemeClr val="tx1">
                  <a:lumMod val="75000"/>
                  <a:lumOff val="25000"/>
                </a:schemeClr>
              </a:solidFill>
            </a:endParaRPr>
          </a:p>
          <a:p>
            <a:pPr marL="800100" lvl="1" indent="-342900">
              <a:spcBef>
                <a:spcPct val="20000"/>
              </a:spcBef>
              <a:buFont typeface="Wingdings" pitchFamily="2" charset="2"/>
              <a:buChar char="Ø"/>
              <a:defRPr/>
            </a:pPr>
            <a:r>
              <a:rPr lang="en-US" sz="1600" b="1" i="1" dirty="0">
                <a:solidFill>
                  <a:schemeClr val="tx1">
                    <a:lumMod val="75000"/>
                    <a:lumOff val="25000"/>
                  </a:schemeClr>
                </a:solidFill>
              </a:rPr>
              <a:t>Law, in its generic sense, is a body of rules of action or conduct proscribed by controlling authority, and having binding legal force. …                         </a:t>
            </a:r>
          </a:p>
          <a:p>
            <a:pPr marL="800100" lvl="1" indent="-342900">
              <a:spcBef>
                <a:spcPct val="20000"/>
              </a:spcBef>
              <a:buFontTx/>
              <a:buChar char="•"/>
              <a:defRPr/>
            </a:pPr>
            <a:endParaRPr lang="en-US" sz="600" b="1" i="1" dirty="0">
              <a:solidFill>
                <a:schemeClr val="tx1">
                  <a:lumMod val="75000"/>
                  <a:lumOff val="25000"/>
                </a:schemeClr>
              </a:solidFill>
            </a:endParaRPr>
          </a:p>
          <a:p>
            <a:pPr marL="800100" lvl="1" indent="-342900">
              <a:spcBef>
                <a:spcPct val="20000"/>
              </a:spcBef>
              <a:buFont typeface="Wingdings" pitchFamily="2" charset="2"/>
              <a:buChar char="Ø"/>
              <a:defRPr/>
            </a:pPr>
            <a:r>
              <a:rPr lang="en-US" sz="1600" b="1" i="1" dirty="0">
                <a:solidFill>
                  <a:schemeClr val="tx1">
                    <a:lumMod val="75000"/>
                    <a:lumOff val="25000"/>
                  </a:schemeClr>
                </a:solidFill>
              </a:rPr>
              <a:t>Law is a solemn expression of the will of the supreme power of the state.”</a:t>
            </a:r>
          </a:p>
          <a:p>
            <a:pPr marL="342900" indent="-342900">
              <a:spcBef>
                <a:spcPct val="20000"/>
              </a:spcBef>
              <a:buFontTx/>
              <a:buChar char="•"/>
              <a:defRPr/>
            </a:pPr>
            <a:endParaRPr lang="en-US" sz="400" dirty="0">
              <a:solidFill>
                <a:srgbClr val="0033CC"/>
              </a:solidFill>
            </a:endParaRPr>
          </a:p>
          <a:p>
            <a:pPr marL="342900" indent="-342900">
              <a:spcBef>
                <a:spcPct val="20000"/>
              </a:spcBef>
              <a:buFontTx/>
              <a:buChar char="•"/>
              <a:defRPr/>
            </a:pPr>
            <a:endParaRPr lang="en-US" sz="400" dirty="0">
              <a:solidFill>
                <a:srgbClr val="0033CC"/>
              </a:solidFill>
            </a:endParaRPr>
          </a:p>
          <a:p>
            <a:pPr marL="342900" indent="-342900">
              <a:spcBef>
                <a:spcPct val="20000"/>
              </a:spcBef>
              <a:buFontTx/>
              <a:buChar char="•"/>
              <a:defRPr/>
            </a:pPr>
            <a:endParaRPr lang="en-US" sz="400" dirty="0">
              <a:solidFill>
                <a:srgbClr val="0033CC"/>
              </a:solidFill>
            </a:endParaRPr>
          </a:p>
          <a:p>
            <a:pPr marL="342900" indent="-342900">
              <a:spcBef>
                <a:spcPct val="20000"/>
              </a:spcBef>
              <a:buFontTx/>
              <a:buChar char="•"/>
              <a:defRPr/>
            </a:pPr>
            <a:r>
              <a:rPr lang="en-US" sz="2200" b="1" dirty="0">
                <a:solidFill>
                  <a:srgbClr val="002060"/>
                </a:solidFill>
                <a:latin typeface="Arial Narrow" pitchFamily="34" charset="0"/>
              </a:rPr>
              <a:t>Perhaps the simplest description of the Law, however, is that:</a:t>
            </a:r>
          </a:p>
          <a:p>
            <a:pPr marL="342900" indent="-342900" algn="ctr">
              <a:spcBef>
                <a:spcPct val="20000"/>
              </a:spcBef>
              <a:defRPr/>
            </a:pPr>
            <a:r>
              <a:rPr lang="en-US" sz="2700" b="1" i="1" dirty="0">
                <a:solidFill>
                  <a:srgbClr val="C00000"/>
                </a:solidFill>
              </a:rPr>
              <a:t> “Law is the Rules by which civilization is ordered.”</a:t>
            </a:r>
          </a:p>
        </p:txBody>
      </p:sp>
      <p:pic>
        <p:nvPicPr>
          <p:cNvPr id="15364" name="Picture 7" descr="myIMG_12"/>
          <p:cNvPicPr>
            <a:picLocks noChangeAspect="1" noChangeArrowheads="1" noCrop="1"/>
          </p:cNvPicPr>
          <p:nvPr/>
        </p:nvPicPr>
        <p:blipFill>
          <a:blip r:embed="rId3" cstate="print"/>
          <a:srcRect/>
          <a:stretch>
            <a:fillRect/>
          </a:stretch>
        </p:blipFill>
        <p:spPr bwMode="auto">
          <a:xfrm>
            <a:off x="5257800" y="1143000"/>
            <a:ext cx="1447800" cy="1447800"/>
          </a:xfrm>
          <a:prstGeom prst="rect">
            <a:avLst/>
          </a:prstGeom>
          <a:noFill/>
          <a:ln w="9525">
            <a:noFill/>
            <a:miter lim="800000"/>
            <a:headEnd/>
            <a:tailEnd/>
          </a:ln>
        </p:spPr>
      </p:pic>
      <p:pic>
        <p:nvPicPr>
          <p:cNvPr id="15365" name="Picture 6" descr="http://www.edeandravenscroft.co.uk/about-us/images/History_Of_Legal_3.jpg"/>
          <p:cNvPicPr>
            <a:picLocks noChangeAspect="1" noChangeArrowheads="1"/>
          </p:cNvPicPr>
          <p:nvPr/>
        </p:nvPicPr>
        <p:blipFill>
          <a:blip r:embed="rId4" cstate="print"/>
          <a:srcRect b="48000"/>
          <a:stretch>
            <a:fillRect/>
          </a:stretch>
        </p:blipFill>
        <p:spPr bwMode="auto">
          <a:xfrm>
            <a:off x="6781800" y="1143000"/>
            <a:ext cx="1879600" cy="14097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77B7C00C-44B9-4C93-A084-25E9CFC07697}" type="slidenum">
              <a:rPr lang="en-US" smtClean="0"/>
              <a:pPr>
                <a:defRPr/>
              </a:pPr>
              <a:t>7</a:t>
            </a:fld>
            <a:endParaRPr lang="en-US" dirty="0"/>
          </a:p>
        </p:txBody>
      </p:sp>
    </p:spTree>
    <p:extLst>
      <p:ext uri="{BB962C8B-B14F-4D97-AF65-F5344CB8AC3E}">
        <p14:creationId xmlns:p14="http://schemas.microsoft.com/office/powerpoint/2010/main" val="4067276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ChangeArrowheads="1"/>
          </p:cNvSpPr>
          <p:nvPr/>
        </p:nvSpPr>
        <p:spPr bwMode="auto">
          <a:xfrm>
            <a:off x="304800" y="1066800"/>
            <a:ext cx="8610600" cy="5257800"/>
          </a:xfrm>
          <a:prstGeom prst="rect">
            <a:avLst/>
          </a:prstGeom>
          <a:noFill/>
          <a:ln w="9525">
            <a:noFill/>
            <a:miter lim="800000"/>
            <a:headEnd/>
            <a:tailEnd/>
          </a:ln>
        </p:spPr>
        <p:txBody>
          <a:bodyPr/>
          <a:lstStyle/>
          <a:p>
            <a:pPr marL="342900" indent="-342900">
              <a:spcBef>
                <a:spcPct val="20000"/>
              </a:spcBef>
              <a:defRPr/>
            </a:pPr>
            <a:r>
              <a:rPr lang="en-US" sz="3400" b="1" i="1" dirty="0">
                <a:solidFill>
                  <a:srgbClr val="C00000"/>
                </a:solidFill>
                <a:latin typeface="Arial Narrow" pitchFamily="34" charset="0"/>
              </a:rPr>
              <a:t>The Chief Elements / Components of the Law are:</a:t>
            </a:r>
          </a:p>
          <a:p>
            <a:pPr marL="342900" indent="-342900">
              <a:spcBef>
                <a:spcPct val="20000"/>
              </a:spcBef>
              <a:defRPr/>
            </a:pPr>
            <a:r>
              <a:rPr lang="en-US" sz="1000" i="1" dirty="0"/>
              <a:t>  </a:t>
            </a:r>
          </a:p>
          <a:p>
            <a:pPr marL="342900" indent="-342900">
              <a:lnSpc>
                <a:spcPct val="150000"/>
              </a:lnSpc>
              <a:spcBef>
                <a:spcPct val="20000"/>
              </a:spcBef>
              <a:buFont typeface="Wingdings" pitchFamily="2" charset="2"/>
              <a:buChar char="Ø"/>
              <a:defRPr/>
            </a:pPr>
            <a:endParaRPr lang="en-US" sz="2400" i="1" dirty="0"/>
          </a:p>
          <a:p>
            <a:pPr marL="342900" indent="-342900">
              <a:spcBef>
                <a:spcPct val="20000"/>
              </a:spcBef>
              <a:buFontTx/>
              <a:buChar char="•"/>
              <a:defRPr/>
            </a:pPr>
            <a:endParaRPr lang="en-US" sz="2400" i="1" dirty="0">
              <a:solidFill>
                <a:srgbClr val="0033CC"/>
              </a:solidFill>
            </a:endParaRPr>
          </a:p>
          <a:p>
            <a:pPr marL="342900" indent="-342900">
              <a:spcBef>
                <a:spcPct val="20000"/>
              </a:spcBef>
              <a:buFontTx/>
              <a:buChar char="•"/>
              <a:defRPr/>
            </a:pPr>
            <a:endParaRPr lang="en-US" sz="2400" i="1" dirty="0">
              <a:solidFill>
                <a:srgbClr val="0033CC"/>
              </a:solidFill>
            </a:endParaRPr>
          </a:p>
          <a:p>
            <a:pPr marL="342900" indent="-342900">
              <a:spcBef>
                <a:spcPct val="20000"/>
              </a:spcBef>
              <a:buFontTx/>
              <a:buChar char="•"/>
              <a:defRPr/>
            </a:pPr>
            <a:endParaRPr lang="en-US" sz="2400" i="1" dirty="0">
              <a:solidFill>
                <a:srgbClr val="0033CC"/>
              </a:solidFill>
            </a:endParaRPr>
          </a:p>
          <a:p>
            <a:pPr marL="342900" indent="-342900">
              <a:spcBef>
                <a:spcPct val="20000"/>
              </a:spcBef>
              <a:buFontTx/>
              <a:buChar char="•"/>
              <a:defRPr/>
            </a:pPr>
            <a:endParaRPr lang="en-US" sz="2400" i="1" dirty="0">
              <a:solidFill>
                <a:srgbClr val="0033CC"/>
              </a:solidFill>
            </a:endParaRPr>
          </a:p>
          <a:p>
            <a:pPr marL="342900" indent="-342900">
              <a:spcBef>
                <a:spcPct val="20000"/>
              </a:spcBef>
              <a:buFontTx/>
              <a:buChar char="•"/>
              <a:defRPr/>
            </a:pPr>
            <a:endParaRPr lang="en-US" sz="400" dirty="0">
              <a:solidFill>
                <a:srgbClr val="0033CC"/>
              </a:solidFill>
            </a:endParaRPr>
          </a:p>
          <a:p>
            <a:pPr marL="342900" indent="-342900">
              <a:spcBef>
                <a:spcPct val="20000"/>
              </a:spcBef>
              <a:buFontTx/>
              <a:buChar char="•"/>
              <a:defRPr/>
            </a:pPr>
            <a:endParaRPr lang="en-US" sz="400" dirty="0">
              <a:solidFill>
                <a:srgbClr val="0033CC"/>
              </a:solidFill>
            </a:endParaRPr>
          </a:p>
          <a:p>
            <a:pPr marL="342900" indent="-342900">
              <a:spcBef>
                <a:spcPct val="20000"/>
              </a:spcBef>
              <a:defRPr/>
            </a:pPr>
            <a:endParaRPr lang="en-US" sz="400" dirty="0">
              <a:solidFill>
                <a:srgbClr val="0033CC"/>
              </a:solidFill>
            </a:endParaRPr>
          </a:p>
          <a:p>
            <a:pPr marL="342900" indent="-342900">
              <a:spcBef>
                <a:spcPct val="20000"/>
              </a:spcBef>
              <a:buFontTx/>
              <a:buChar char="•"/>
              <a:defRPr/>
            </a:pPr>
            <a:r>
              <a:rPr lang="en-US" sz="2200" b="1" dirty="0">
                <a:solidFill>
                  <a:schemeClr val="tx1">
                    <a:lumMod val="75000"/>
                    <a:lumOff val="25000"/>
                  </a:schemeClr>
                </a:solidFill>
              </a:rPr>
              <a:t>Early laws were simply directives from a king or sovereign.</a:t>
            </a:r>
          </a:p>
          <a:p>
            <a:pPr marL="342900" indent="-342900">
              <a:spcBef>
                <a:spcPct val="20000"/>
              </a:spcBef>
              <a:buFontTx/>
              <a:buChar char="•"/>
              <a:defRPr/>
            </a:pPr>
            <a:endParaRPr lang="en-US" sz="600" b="1" dirty="0">
              <a:solidFill>
                <a:schemeClr val="tx1">
                  <a:lumMod val="75000"/>
                  <a:lumOff val="25000"/>
                </a:schemeClr>
              </a:solidFill>
            </a:endParaRPr>
          </a:p>
          <a:p>
            <a:pPr marL="342900" indent="-342900">
              <a:spcBef>
                <a:spcPct val="20000"/>
              </a:spcBef>
              <a:buFontTx/>
              <a:buChar char="•"/>
              <a:defRPr/>
            </a:pPr>
            <a:r>
              <a:rPr lang="en-US" sz="2200" b="1" dirty="0">
                <a:solidFill>
                  <a:schemeClr val="tx1">
                    <a:lumMod val="75000"/>
                    <a:lumOff val="25000"/>
                  </a:schemeClr>
                </a:solidFill>
              </a:rPr>
              <a:t>Modern Laws are Enacted by a Legislature</a:t>
            </a:r>
          </a:p>
          <a:p>
            <a:pPr marL="342900" indent="-342900">
              <a:spcBef>
                <a:spcPct val="20000"/>
              </a:spcBef>
              <a:defRPr/>
            </a:pPr>
            <a:r>
              <a:rPr lang="en-US" sz="2200" b="1" i="1" dirty="0">
                <a:solidFill>
                  <a:srgbClr val="C00000"/>
                </a:solidFill>
              </a:rPr>
              <a:t>      (In America that is </a:t>
            </a:r>
            <a:r>
              <a:rPr lang="en-US" sz="2200" b="1" i="1" dirty="0">
                <a:solidFill>
                  <a:srgbClr val="002060"/>
                </a:solidFill>
              </a:rPr>
              <a:t>Congress</a:t>
            </a:r>
            <a:r>
              <a:rPr lang="en-US" sz="2200" b="1" i="1" dirty="0">
                <a:solidFill>
                  <a:srgbClr val="C00000"/>
                </a:solidFill>
              </a:rPr>
              <a:t> for the Federal Government</a:t>
            </a:r>
          </a:p>
          <a:p>
            <a:pPr marL="342900" indent="-342900">
              <a:spcBef>
                <a:spcPct val="20000"/>
              </a:spcBef>
              <a:defRPr/>
            </a:pPr>
            <a:r>
              <a:rPr lang="en-US" sz="2200" b="1" i="1" dirty="0">
                <a:solidFill>
                  <a:srgbClr val="C00000"/>
                </a:solidFill>
              </a:rPr>
              <a:t>        and </a:t>
            </a:r>
            <a:r>
              <a:rPr lang="en-US" sz="2200" b="1" i="1" dirty="0">
                <a:solidFill>
                  <a:srgbClr val="002060"/>
                </a:solidFill>
              </a:rPr>
              <a:t>State Legislatures </a:t>
            </a:r>
            <a:r>
              <a:rPr lang="en-US" sz="2200" b="1" i="1" dirty="0">
                <a:solidFill>
                  <a:srgbClr val="C00000"/>
                </a:solidFill>
              </a:rPr>
              <a:t>for State Governments)</a:t>
            </a:r>
          </a:p>
        </p:txBody>
      </p:sp>
      <p:sp>
        <p:nvSpPr>
          <p:cNvPr id="16388" name="TextBox 3"/>
          <p:cNvSpPr txBox="1">
            <a:spLocks noChangeArrowheads="1"/>
          </p:cNvSpPr>
          <p:nvPr/>
        </p:nvSpPr>
        <p:spPr bwMode="auto">
          <a:xfrm>
            <a:off x="304800" y="1676400"/>
            <a:ext cx="8553450" cy="2529923"/>
          </a:xfrm>
          <a:prstGeom prst="rect">
            <a:avLst/>
          </a:prstGeom>
          <a:solidFill>
            <a:srgbClr val="FFFF00"/>
          </a:solidFill>
          <a:ln w="9525">
            <a:noFill/>
            <a:miter lim="800000"/>
            <a:headEnd/>
            <a:tailEnd/>
          </a:ln>
        </p:spPr>
        <p:txBody>
          <a:bodyPr wrap="square">
            <a:spAutoFit/>
          </a:bodyPr>
          <a:lstStyle/>
          <a:p>
            <a:pPr marL="342900" indent="-342900">
              <a:lnSpc>
                <a:spcPct val="150000"/>
              </a:lnSpc>
              <a:spcBef>
                <a:spcPct val="20000"/>
              </a:spcBef>
              <a:buFont typeface="Wingdings" pitchFamily="2" charset="2"/>
              <a:buChar char="Ø"/>
            </a:pPr>
            <a:r>
              <a:rPr lang="en-US" sz="2400" i="1" dirty="0"/>
              <a:t> </a:t>
            </a:r>
            <a:r>
              <a:rPr lang="en-US" sz="2400" b="1" i="1" dirty="0">
                <a:latin typeface="Arial Narrow" pitchFamily="34" charset="0"/>
              </a:rPr>
              <a:t>1. </a:t>
            </a:r>
            <a:r>
              <a:rPr lang="en-US" sz="2400" b="1" i="1" dirty="0">
                <a:solidFill>
                  <a:srgbClr val="002060"/>
                </a:solidFill>
                <a:latin typeface="Arial Narrow" pitchFamily="34" charset="0"/>
              </a:rPr>
              <a:t>Rules</a:t>
            </a:r>
          </a:p>
          <a:p>
            <a:pPr marL="342900" indent="-342900">
              <a:lnSpc>
                <a:spcPct val="150000"/>
              </a:lnSpc>
              <a:spcBef>
                <a:spcPct val="20000"/>
              </a:spcBef>
              <a:buFont typeface="Wingdings" pitchFamily="2" charset="2"/>
              <a:buChar char="Ø"/>
            </a:pPr>
            <a:r>
              <a:rPr lang="en-US" sz="2400" b="1" i="1" dirty="0">
                <a:latin typeface="Arial Narrow" pitchFamily="34" charset="0"/>
              </a:rPr>
              <a:t>  2. </a:t>
            </a:r>
            <a:r>
              <a:rPr lang="en-US" sz="2400" b="1" i="1" dirty="0">
                <a:solidFill>
                  <a:srgbClr val="002060"/>
                </a:solidFill>
                <a:latin typeface="Arial Narrow" pitchFamily="34" charset="0"/>
              </a:rPr>
              <a:t>Pronounced, laid down and/or issued by a controlling authority</a:t>
            </a:r>
            <a:r>
              <a:rPr lang="en-US" sz="2400" b="1" i="1" dirty="0">
                <a:latin typeface="Arial Narrow" pitchFamily="34" charset="0"/>
              </a:rPr>
              <a:t>;</a:t>
            </a:r>
          </a:p>
          <a:p>
            <a:pPr marL="342900" indent="-342900">
              <a:lnSpc>
                <a:spcPct val="150000"/>
              </a:lnSpc>
              <a:spcBef>
                <a:spcPct val="20000"/>
              </a:spcBef>
              <a:buFont typeface="Wingdings" pitchFamily="2" charset="2"/>
              <a:buChar char="Ø"/>
            </a:pPr>
            <a:r>
              <a:rPr lang="en-US" sz="2400" b="1" i="1" dirty="0">
                <a:latin typeface="Arial Narrow" pitchFamily="34" charset="0"/>
              </a:rPr>
              <a:t>  3. </a:t>
            </a:r>
            <a:r>
              <a:rPr lang="en-US" sz="2400" b="1" i="1" dirty="0">
                <a:solidFill>
                  <a:srgbClr val="002060"/>
                </a:solidFill>
                <a:latin typeface="Arial Narrow" pitchFamily="34" charset="0"/>
              </a:rPr>
              <a:t>That are consistent and lasting; and</a:t>
            </a:r>
          </a:p>
          <a:p>
            <a:pPr marL="342900" indent="-342900">
              <a:lnSpc>
                <a:spcPct val="150000"/>
              </a:lnSpc>
              <a:spcBef>
                <a:spcPct val="20000"/>
              </a:spcBef>
              <a:buFont typeface="Wingdings" pitchFamily="2" charset="2"/>
              <a:buChar char="Ø"/>
            </a:pPr>
            <a:r>
              <a:rPr lang="en-US" sz="2400" b="1" i="1" dirty="0">
                <a:latin typeface="Arial Narrow" pitchFamily="34" charset="0"/>
              </a:rPr>
              <a:t>  4. </a:t>
            </a:r>
            <a:r>
              <a:rPr lang="en-US" sz="2400" b="1" i="1" dirty="0">
                <a:solidFill>
                  <a:srgbClr val="002060"/>
                </a:solidFill>
                <a:latin typeface="Arial Narrow" pitchFamily="34" charset="0"/>
              </a:rPr>
              <a:t>That are enforceable and followed by the governed.</a:t>
            </a:r>
            <a:endParaRPr lang="en-US" sz="2400" dirty="0"/>
          </a:p>
        </p:txBody>
      </p:sp>
      <p:sp>
        <p:nvSpPr>
          <p:cNvPr id="5" name="Slide Number Placeholder 4"/>
          <p:cNvSpPr>
            <a:spLocks noGrp="1"/>
          </p:cNvSpPr>
          <p:nvPr>
            <p:ph type="sldNum" sz="quarter" idx="12"/>
          </p:nvPr>
        </p:nvSpPr>
        <p:spPr/>
        <p:txBody>
          <a:bodyPr/>
          <a:lstStyle/>
          <a:p>
            <a:pPr>
              <a:defRPr/>
            </a:pPr>
            <a:fld id="{77B7C00C-44B9-4C93-A084-25E9CFC07697}" type="slidenum">
              <a:rPr lang="en-US" smtClean="0"/>
              <a:pPr>
                <a:defRPr/>
              </a:pPr>
              <a:t>8</a:t>
            </a:fld>
            <a:endParaRPr lang="en-US" dirty="0"/>
          </a:p>
        </p:txBody>
      </p:sp>
    </p:spTree>
    <p:extLst>
      <p:ext uri="{BB962C8B-B14F-4D97-AF65-F5344CB8AC3E}">
        <p14:creationId xmlns:p14="http://schemas.microsoft.com/office/powerpoint/2010/main" val="2726636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5"/>
          <p:cNvSpPr>
            <a:spLocks noChangeArrowheads="1"/>
          </p:cNvSpPr>
          <p:nvPr/>
        </p:nvSpPr>
        <p:spPr bwMode="auto">
          <a:xfrm>
            <a:off x="381000" y="990600"/>
            <a:ext cx="8534400" cy="5486400"/>
          </a:xfrm>
          <a:prstGeom prst="rect">
            <a:avLst/>
          </a:prstGeom>
          <a:noFill/>
          <a:ln w="9525">
            <a:noFill/>
            <a:miter lim="800000"/>
            <a:headEnd/>
            <a:tailEnd/>
          </a:ln>
        </p:spPr>
        <p:txBody>
          <a:bodyPr/>
          <a:lstStyle/>
          <a:p>
            <a:pPr marL="342900" indent="-342900">
              <a:lnSpc>
                <a:spcPct val="80000"/>
              </a:lnSpc>
              <a:spcBef>
                <a:spcPct val="20000"/>
              </a:spcBef>
              <a:defRPr/>
            </a:pPr>
            <a:r>
              <a:rPr lang="en-US" sz="3600" b="1" dirty="0">
                <a:solidFill>
                  <a:srgbClr val="C00000"/>
                </a:solidFill>
              </a:rPr>
              <a:t>Components / Priority of Laws:</a:t>
            </a:r>
          </a:p>
          <a:p>
            <a:pPr marL="342900" indent="-342900">
              <a:lnSpc>
                <a:spcPct val="80000"/>
              </a:lnSpc>
              <a:spcBef>
                <a:spcPct val="20000"/>
              </a:spcBef>
              <a:defRPr/>
            </a:pPr>
            <a:endParaRPr lang="en-US" sz="800" dirty="0">
              <a:solidFill>
                <a:srgbClr val="0033CC"/>
              </a:solidFill>
            </a:endParaRPr>
          </a:p>
          <a:p>
            <a:pPr marL="514350" indent="-514350">
              <a:lnSpc>
                <a:spcPct val="80000"/>
              </a:lnSpc>
              <a:spcBef>
                <a:spcPct val="20000"/>
              </a:spcBef>
              <a:defRPr/>
            </a:pPr>
            <a:r>
              <a:rPr lang="en-US" sz="2800" b="1" dirty="0">
                <a:solidFill>
                  <a:srgbClr val="0033CC"/>
                </a:solidFill>
              </a:rPr>
              <a:t>1. Constitutions</a:t>
            </a:r>
            <a:r>
              <a:rPr lang="en-US" sz="3200" dirty="0">
                <a:solidFill>
                  <a:srgbClr val="0033CC"/>
                </a:solidFill>
              </a:rPr>
              <a:t>: </a:t>
            </a:r>
            <a:r>
              <a:rPr lang="en-US" sz="1600" b="1" dirty="0"/>
              <a:t>Established by Convention of Elected Delegates</a:t>
            </a:r>
          </a:p>
          <a:p>
            <a:pPr marL="514350" indent="-514350">
              <a:lnSpc>
                <a:spcPct val="80000"/>
              </a:lnSpc>
              <a:spcBef>
                <a:spcPct val="20000"/>
              </a:spcBef>
              <a:defRPr/>
            </a:pPr>
            <a:r>
              <a:rPr lang="en-US" sz="1600" b="1" dirty="0"/>
              <a:t>         to provide governmental framework and protections of individual rights, </a:t>
            </a:r>
          </a:p>
          <a:p>
            <a:pPr marL="514350" indent="-514350">
              <a:lnSpc>
                <a:spcPct val="80000"/>
              </a:lnSpc>
              <a:spcBef>
                <a:spcPct val="20000"/>
              </a:spcBef>
              <a:defRPr/>
            </a:pPr>
            <a:r>
              <a:rPr lang="en-US" sz="1600" b="1" dirty="0"/>
              <a:t>         they are supreme to all other laws as interpreted by the Courts</a:t>
            </a:r>
          </a:p>
          <a:p>
            <a:pPr marL="342900" indent="-342900">
              <a:lnSpc>
                <a:spcPct val="80000"/>
              </a:lnSpc>
              <a:spcBef>
                <a:spcPct val="20000"/>
              </a:spcBef>
              <a:defRPr/>
            </a:pPr>
            <a:r>
              <a:rPr lang="en-US" sz="2800" b="1" dirty="0">
                <a:solidFill>
                  <a:srgbClr val="0033CC"/>
                </a:solidFill>
              </a:rPr>
              <a:t>2. Statutes</a:t>
            </a:r>
            <a:r>
              <a:rPr lang="en-US" sz="3200" dirty="0">
                <a:solidFill>
                  <a:srgbClr val="0033CC"/>
                </a:solidFill>
              </a:rPr>
              <a:t>: </a:t>
            </a:r>
            <a:r>
              <a:rPr lang="en-US" sz="1600" b="1" dirty="0"/>
              <a:t>Laws passed (enacted) by an elected legislative bodies </a:t>
            </a:r>
          </a:p>
          <a:p>
            <a:pPr marL="342900" indent="-342900">
              <a:lnSpc>
                <a:spcPct val="80000"/>
              </a:lnSpc>
              <a:spcBef>
                <a:spcPct val="20000"/>
              </a:spcBef>
              <a:defRPr/>
            </a:pPr>
            <a:r>
              <a:rPr lang="en-US" sz="1600" b="1" dirty="0"/>
              <a:t>       (Congress or State Legislature) and signed into law by the Executive </a:t>
            </a:r>
          </a:p>
          <a:p>
            <a:pPr marL="342900" indent="-342900">
              <a:lnSpc>
                <a:spcPct val="80000"/>
              </a:lnSpc>
              <a:spcBef>
                <a:spcPct val="20000"/>
              </a:spcBef>
              <a:defRPr/>
            </a:pPr>
            <a:r>
              <a:rPr lang="en-US" sz="1600" b="1" dirty="0"/>
              <a:t>       (President or Governor).</a:t>
            </a:r>
          </a:p>
          <a:p>
            <a:pPr marL="342900" indent="-342900">
              <a:lnSpc>
                <a:spcPct val="80000"/>
              </a:lnSpc>
              <a:spcBef>
                <a:spcPct val="20000"/>
              </a:spcBef>
              <a:defRPr/>
            </a:pPr>
            <a:r>
              <a:rPr lang="en-US" sz="2800" b="1" dirty="0">
                <a:solidFill>
                  <a:srgbClr val="0033CC"/>
                </a:solidFill>
              </a:rPr>
              <a:t>3. Regulation</a:t>
            </a:r>
            <a:r>
              <a:rPr lang="en-US" sz="3200" dirty="0">
                <a:solidFill>
                  <a:srgbClr val="0033CC"/>
                </a:solidFill>
              </a:rPr>
              <a:t>: </a:t>
            </a:r>
            <a:r>
              <a:rPr lang="en-US" sz="1600" b="1" dirty="0"/>
              <a:t>Promulgated by government (Executive) agencies </a:t>
            </a:r>
          </a:p>
          <a:p>
            <a:pPr marL="342900" indent="-342900">
              <a:lnSpc>
                <a:spcPct val="80000"/>
              </a:lnSpc>
              <a:spcBef>
                <a:spcPct val="20000"/>
              </a:spcBef>
              <a:defRPr/>
            </a:pPr>
            <a:r>
              <a:rPr lang="en-US" sz="1600" b="1" dirty="0"/>
              <a:t>       to amplify or clarify their authority as provided in statute or constitution.</a:t>
            </a:r>
          </a:p>
          <a:p>
            <a:pPr marL="342900" indent="-342900">
              <a:lnSpc>
                <a:spcPct val="80000"/>
              </a:lnSpc>
              <a:spcBef>
                <a:spcPct val="20000"/>
              </a:spcBef>
              <a:defRPr/>
            </a:pPr>
            <a:endParaRPr lang="en-US" sz="1000" b="1" dirty="0"/>
          </a:p>
          <a:p>
            <a:pPr marL="342900" indent="-342900">
              <a:lnSpc>
                <a:spcPct val="80000"/>
              </a:lnSpc>
              <a:spcBef>
                <a:spcPct val="20000"/>
              </a:spcBef>
              <a:defRPr/>
            </a:pPr>
            <a:r>
              <a:rPr lang="en-US" sz="2800" b="1" dirty="0">
                <a:solidFill>
                  <a:srgbClr val="0033CC"/>
                </a:solidFill>
              </a:rPr>
              <a:t>4. Executive Order</a:t>
            </a:r>
            <a:r>
              <a:rPr lang="en-US" sz="1600" dirty="0">
                <a:solidFill>
                  <a:srgbClr val="0033CC"/>
                </a:solidFill>
              </a:rPr>
              <a:t>: </a:t>
            </a:r>
            <a:r>
              <a:rPr lang="en-US" sz="1600" b="1" dirty="0"/>
              <a:t>Issued by Executive (President or Governor) </a:t>
            </a:r>
          </a:p>
          <a:p>
            <a:pPr marL="342900" indent="-342900">
              <a:lnSpc>
                <a:spcPct val="80000"/>
              </a:lnSpc>
              <a:spcBef>
                <a:spcPct val="20000"/>
              </a:spcBef>
              <a:defRPr/>
            </a:pPr>
            <a:r>
              <a:rPr lang="en-US" sz="1600" b="1" dirty="0"/>
              <a:t>       as an instruction to their agencies on how to execute a procedure or law.</a:t>
            </a:r>
            <a:endParaRPr lang="en-US" sz="1600" b="1" dirty="0">
              <a:solidFill>
                <a:srgbClr val="006600"/>
              </a:solidFill>
            </a:endParaRPr>
          </a:p>
          <a:p>
            <a:pPr marL="342900" indent="-342900">
              <a:lnSpc>
                <a:spcPct val="80000"/>
              </a:lnSpc>
              <a:spcBef>
                <a:spcPct val="20000"/>
              </a:spcBef>
              <a:buFont typeface="Wingdings" pitchFamily="2" charset="2"/>
              <a:buChar char="v"/>
              <a:defRPr/>
            </a:pPr>
            <a:r>
              <a:rPr lang="en-US" sz="2800" b="1" dirty="0">
                <a:solidFill>
                  <a:srgbClr val="006600"/>
                </a:solidFill>
              </a:rPr>
              <a:t> </a:t>
            </a:r>
            <a:r>
              <a:rPr lang="en-US" sz="2800" b="1" i="1" dirty="0">
                <a:solidFill>
                  <a:srgbClr val="006600"/>
                </a:solidFill>
              </a:rPr>
              <a:t>Case Law or Common Law</a:t>
            </a:r>
            <a:r>
              <a:rPr lang="en-US" sz="3200" i="1" dirty="0">
                <a:solidFill>
                  <a:srgbClr val="006600"/>
                </a:solidFill>
              </a:rPr>
              <a:t> -</a:t>
            </a:r>
            <a:endParaRPr lang="en-US" sz="1600" b="1" dirty="0">
              <a:solidFill>
                <a:srgbClr val="006600"/>
              </a:solidFill>
            </a:endParaRPr>
          </a:p>
          <a:p>
            <a:pPr marL="342900" indent="-342900">
              <a:lnSpc>
                <a:spcPct val="80000"/>
              </a:lnSpc>
              <a:spcBef>
                <a:spcPct val="20000"/>
              </a:spcBef>
              <a:defRPr/>
            </a:pPr>
            <a:r>
              <a:rPr lang="en-US" sz="1600" b="1" dirty="0"/>
              <a:t>	Decisions issued by courts which provide legal rules by: </a:t>
            </a:r>
          </a:p>
          <a:p>
            <a:pPr marL="342900" indent="-342900">
              <a:lnSpc>
                <a:spcPct val="80000"/>
              </a:lnSpc>
              <a:spcBef>
                <a:spcPct val="20000"/>
              </a:spcBef>
              <a:defRPr/>
            </a:pPr>
            <a:r>
              <a:rPr lang="en-US" sz="1600" b="1" dirty="0"/>
              <a:t>	   1. Interpretation of a Constitution, Statute, Regulation or Executive Order, or </a:t>
            </a:r>
          </a:p>
          <a:p>
            <a:pPr marL="342900" indent="-342900">
              <a:lnSpc>
                <a:spcPct val="80000"/>
              </a:lnSpc>
              <a:spcBef>
                <a:spcPct val="20000"/>
              </a:spcBef>
              <a:defRPr/>
            </a:pPr>
            <a:r>
              <a:rPr lang="en-US" sz="1600" b="1" dirty="0"/>
              <a:t>	   2. Clarifying or creating law pursuant to past court decisions. </a:t>
            </a:r>
          </a:p>
          <a:p>
            <a:pPr marL="342900" indent="-342900">
              <a:spcBef>
                <a:spcPct val="20000"/>
              </a:spcBef>
              <a:defRPr/>
            </a:pPr>
            <a:endParaRPr lang="en-US" b="1" dirty="0"/>
          </a:p>
          <a:p>
            <a:pPr marL="342900" indent="-342900">
              <a:spcBef>
                <a:spcPct val="20000"/>
              </a:spcBef>
              <a:defRPr/>
            </a:pPr>
            <a:endParaRPr lang="en-US" sz="2400" dirty="0">
              <a:solidFill>
                <a:srgbClr val="0033CC"/>
              </a:solidFill>
            </a:endParaRP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9</a:t>
            </a:fld>
            <a:endParaRPr lang="en-US" dirty="0"/>
          </a:p>
        </p:txBody>
      </p:sp>
    </p:spTree>
    <p:extLst>
      <p:ext uri="{BB962C8B-B14F-4D97-AF65-F5344CB8AC3E}">
        <p14:creationId xmlns:p14="http://schemas.microsoft.com/office/powerpoint/2010/main" val="622815107"/>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8729</TotalTime>
  <Words>5964</Words>
  <Application>Microsoft Office PowerPoint</Application>
  <PresentationFormat>On-screen Show (4:3)</PresentationFormat>
  <Paragraphs>864</Paragraphs>
  <Slides>65</Slides>
  <Notes>57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65</vt:i4>
      </vt:variant>
    </vt:vector>
  </HeadingPairs>
  <TitlesOfParts>
    <vt:vector size="72" baseType="lpstr">
      <vt:lpstr>Arial</vt:lpstr>
      <vt:lpstr>Arial Narrow</vt:lpstr>
      <vt:lpstr>Calibri</vt:lpstr>
      <vt:lpstr>Impact</vt:lpstr>
      <vt:lpstr>Wingdings</vt:lpstr>
      <vt:lpstr>Default Design</vt:lpstr>
      <vt:lpstr>PhotoStyler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T. Farley</dc:creator>
  <cp:lastModifiedBy>Robert Farley</cp:lastModifiedBy>
  <cp:revision>400</cp:revision>
  <cp:lastPrinted>2017-08-31T14:13:51Z</cp:lastPrinted>
  <dcterms:created xsi:type="dcterms:W3CDTF">2007-08-27T19:04:39Z</dcterms:created>
  <dcterms:modified xsi:type="dcterms:W3CDTF">2021-09-01T14:22:51Z</dcterms:modified>
</cp:coreProperties>
</file>