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409" r:id="rId2"/>
    <p:sldId id="514" r:id="rId3"/>
    <p:sldId id="515" r:id="rId4"/>
    <p:sldId id="495" r:id="rId5"/>
    <p:sldId id="553" r:id="rId6"/>
    <p:sldId id="563" r:id="rId7"/>
    <p:sldId id="564" r:id="rId8"/>
    <p:sldId id="565" r:id="rId9"/>
    <p:sldId id="554" r:id="rId10"/>
    <p:sldId id="567" r:id="rId11"/>
    <p:sldId id="568" r:id="rId12"/>
    <p:sldId id="517" r:id="rId13"/>
    <p:sldId id="580" r:id="rId14"/>
    <p:sldId id="581" r:id="rId15"/>
    <p:sldId id="582" r:id="rId16"/>
    <p:sldId id="583" r:id="rId17"/>
    <p:sldId id="584" r:id="rId18"/>
    <p:sldId id="585" r:id="rId19"/>
    <p:sldId id="525" r:id="rId20"/>
    <p:sldId id="570" r:id="rId21"/>
    <p:sldId id="586" r:id="rId22"/>
    <p:sldId id="587" r:id="rId23"/>
    <p:sldId id="588" r:id="rId24"/>
    <p:sldId id="589" r:id="rId25"/>
    <p:sldId id="590" r:id="rId26"/>
    <p:sldId id="571" r:id="rId27"/>
    <p:sldId id="572" r:id="rId28"/>
    <p:sldId id="573" r:id="rId29"/>
    <p:sldId id="555" r:id="rId30"/>
    <p:sldId id="593" r:id="rId31"/>
    <p:sldId id="592" r:id="rId32"/>
    <p:sldId id="594" r:id="rId33"/>
    <p:sldId id="574" r:id="rId34"/>
    <p:sldId id="595" r:id="rId35"/>
    <p:sldId id="575" r:id="rId36"/>
    <p:sldId id="576" r:id="rId37"/>
    <p:sldId id="577" r:id="rId38"/>
    <p:sldId id="578" r:id="rId39"/>
    <p:sldId id="579" r:id="rId40"/>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5613" indent="-53975" algn="l" rtl="0" fontAlgn="base">
      <a:spcBef>
        <a:spcPct val="0"/>
      </a:spcBef>
      <a:spcAft>
        <a:spcPct val="0"/>
      </a:spcAft>
      <a:defRPr kern="1200">
        <a:solidFill>
          <a:schemeClr val="tx1"/>
        </a:solidFill>
        <a:latin typeface="Arial" charset="0"/>
        <a:ea typeface="+mn-ea"/>
        <a:cs typeface="+mn-cs"/>
      </a:defRPr>
    </a:lvl2pPr>
    <a:lvl3pPr marL="912813" indent="-107950" algn="l" rtl="0" fontAlgn="base">
      <a:spcBef>
        <a:spcPct val="0"/>
      </a:spcBef>
      <a:spcAft>
        <a:spcPct val="0"/>
      </a:spcAft>
      <a:defRPr kern="1200">
        <a:solidFill>
          <a:schemeClr val="tx1"/>
        </a:solidFill>
        <a:latin typeface="Arial" charset="0"/>
        <a:ea typeface="+mn-ea"/>
        <a:cs typeface="+mn-cs"/>
      </a:defRPr>
    </a:lvl3pPr>
    <a:lvl4pPr marL="1370013" indent="-163513" algn="l" rtl="0" fontAlgn="base">
      <a:spcBef>
        <a:spcPct val="0"/>
      </a:spcBef>
      <a:spcAft>
        <a:spcPct val="0"/>
      </a:spcAft>
      <a:defRPr kern="1200">
        <a:solidFill>
          <a:schemeClr val="tx1"/>
        </a:solidFill>
        <a:latin typeface="Arial" charset="0"/>
        <a:ea typeface="+mn-ea"/>
        <a:cs typeface="+mn-cs"/>
      </a:defRPr>
    </a:lvl4pPr>
    <a:lvl5pPr marL="1827213" indent="-219075"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CC"/>
    <a:srgbClr val="006666"/>
    <a:srgbClr val="C81204"/>
    <a:srgbClr val="4C1441"/>
    <a:srgbClr val="FFFF00"/>
    <a:srgbClr val="CC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7" autoAdjust="0"/>
    <p:restoredTop sz="94664" autoAdjust="0"/>
  </p:normalViewPr>
  <p:slideViewPr>
    <p:cSldViewPr>
      <p:cViewPr varScale="1">
        <p:scale>
          <a:sx n="104" d="100"/>
          <a:sy n="104" d="100"/>
        </p:scale>
        <p:origin x="172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CD67732B-3931-4C78-8DBB-AD53B398B0CD}" type="datetimeFigureOut">
              <a:rPr lang="en-US" smtClean="0"/>
              <a:pPr/>
              <a:t>9/1/2021</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C7FCAE9A-D2A7-455A-9066-FB3381E1DC8E}"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pPr>
              <a:defRPr/>
            </a:pPr>
            <a:fld id="{E8468ECA-FCD4-4767-A441-9AD0A66A9B02}" type="datetimeFigureOut">
              <a:rPr lang="en-US"/>
              <a:pPr>
                <a:defRPr/>
              </a:pPr>
              <a:t>9/1/2021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pPr>
              <a:defRPr/>
            </a:pPr>
            <a:fld id="{95A1D999-1AA3-4AF7-B474-A087E9E088D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922" algn="l" defTabSz="914368" rtl="0" eaLnBrk="1" latinLnBrk="0" hangingPunct="1">
      <a:defRPr sz="1200" kern="1200">
        <a:solidFill>
          <a:schemeClr val="tx1"/>
        </a:solidFill>
        <a:latin typeface="+mn-lt"/>
        <a:ea typeface="+mn-ea"/>
        <a:cs typeface="+mn-cs"/>
      </a:defRPr>
    </a:lvl6pPr>
    <a:lvl7pPr marL="2743106" algn="l" defTabSz="914368" rtl="0" eaLnBrk="1" latinLnBrk="0" hangingPunct="1">
      <a:defRPr sz="1200" kern="1200">
        <a:solidFill>
          <a:schemeClr val="tx1"/>
        </a:solidFill>
        <a:latin typeface="+mn-lt"/>
        <a:ea typeface="+mn-ea"/>
        <a:cs typeface="+mn-cs"/>
      </a:defRPr>
    </a:lvl7pPr>
    <a:lvl8pPr marL="3200290" algn="l" defTabSz="914368" rtl="0" eaLnBrk="1" latinLnBrk="0" hangingPunct="1">
      <a:defRPr sz="1200" kern="1200">
        <a:solidFill>
          <a:schemeClr val="tx1"/>
        </a:solidFill>
        <a:latin typeface="+mn-lt"/>
        <a:ea typeface="+mn-ea"/>
        <a:cs typeface="+mn-cs"/>
      </a:defRPr>
    </a:lvl8pPr>
    <a:lvl9pPr marL="3657475" algn="l" defTabSz="91436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30E7B9A-1A11-4E46-AC6A-1CFB5FB3EEFF}" type="slidenum">
              <a:rPr lang="en-US" smtClean="0"/>
              <a:pPr/>
              <a:t>4</a:t>
            </a:fld>
            <a:endParaRPr lang="en-US"/>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905733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13</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08212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14</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893416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15</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01135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16</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899983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17</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57233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18</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44508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19</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73925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20</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4144719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21</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311334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22</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895422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5</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25317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23</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582965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24</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390323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25</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273403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26</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5947887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27</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53454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28</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3959304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29</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397774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1ADAA0D-27FC-475F-B474-9A3D6F416CD4}" type="slidenum">
              <a:rPr lang="en-US" smtClean="0"/>
              <a:pPr/>
              <a:t>30</a:t>
            </a:fld>
            <a:endParaRPr lang="en-US"/>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00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atin typeface="Arial" charset="0"/>
            </a:endParaRPr>
          </a:p>
        </p:txBody>
      </p:sp>
    </p:spTree>
    <p:extLst>
      <p:ext uri="{BB962C8B-B14F-4D97-AF65-F5344CB8AC3E}">
        <p14:creationId xmlns:p14="http://schemas.microsoft.com/office/powerpoint/2010/main" val="38233789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4D02797-8E64-43F3-9374-42AA1AB556BC}" type="slidenum">
              <a:rPr lang="en-US" smtClean="0"/>
              <a:pPr/>
              <a:t>32</a:t>
            </a:fld>
            <a:endParaRPr lang="en-US"/>
          </a:p>
        </p:txBody>
      </p:sp>
      <p:sp>
        <p:nvSpPr>
          <p:cNvPr id="1320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21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atin typeface="Arial" charset="0"/>
            </a:endParaRPr>
          </a:p>
        </p:txBody>
      </p:sp>
    </p:spTree>
    <p:extLst>
      <p:ext uri="{BB962C8B-B14F-4D97-AF65-F5344CB8AC3E}">
        <p14:creationId xmlns:p14="http://schemas.microsoft.com/office/powerpoint/2010/main" val="33557117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33</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811460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6</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2429511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34</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5344070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35</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42427182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36</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9546328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37</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0239828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A06AC39A-6DA6-4B47-9362-1C6D2E07CEB2}" type="slidenum">
              <a:rPr lang="en-US" smtClean="0"/>
              <a:pPr/>
              <a:t>38</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84221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7</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07956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8</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717064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9</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85266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10</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463399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11</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454238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12</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942227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4" indent="0" algn="ctr">
              <a:buNone/>
              <a:defRPr/>
            </a:lvl2pPr>
            <a:lvl3pPr marL="914368" indent="0" algn="ctr">
              <a:buNone/>
              <a:defRPr/>
            </a:lvl3pPr>
            <a:lvl4pPr marL="1371553" indent="0" algn="ctr">
              <a:buNone/>
              <a:defRPr/>
            </a:lvl4pPr>
            <a:lvl5pPr marL="1828737" indent="0" algn="ctr">
              <a:buNone/>
              <a:defRPr/>
            </a:lvl5pPr>
            <a:lvl6pPr marL="2285922" indent="0" algn="ctr">
              <a:buNone/>
              <a:defRPr/>
            </a:lvl6pPr>
            <a:lvl7pPr marL="2743106" indent="0" algn="ctr">
              <a:buNone/>
              <a:defRPr/>
            </a:lvl7pPr>
            <a:lvl8pPr marL="3200290" indent="0" algn="ctr">
              <a:buNone/>
              <a:defRPr/>
            </a:lvl8pPr>
            <a:lvl9pPr marL="365747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07A24A-EE01-4FFF-B865-DEFEBA299DC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F8CDE-1D61-4434-A8D4-A12664F1F03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FAE680-E495-40E8-B03E-91F8AD5072A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9D1F987-C306-4481-BAE6-C66747CE0704}"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102E0F-2943-4D8F-B5F0-CA55A7B3DB5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D93321-8854-45D3-87E5-FFBD7A5A479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84" indent="0">
              <a:buNone/>
              <a:defRPr sz="1800"/>
            </a:lvl2pPr>
            <a:lvl3pPr marL="914368" indent="0">
              <a:buNone/>
              <a:defRPr sz="1600"/>
            </a:lvl3pPr>
            <a:lvl4pPr marL="1371553" indent="0">
              <a:buNone/>
              <a:defRPr sz="1400"/>
            </a:lvl4pPr>
            <a:lvl5pPr marL="1828737" indent="0">
              <a:buNone/>
              <a:defRPr sz="1400"/>
            </a:lvl5pPr>
            <a:lvl6pPr marL="2285922" indent="0">
              <a:buNone/>
              <a:defRPr sz="1400"/>
            </a:lvl6pPr>
            <a:lvl7pPr marL="2743106" indent="0">
              <a:buNone/>
              <a:defRPr sz="1400"/>
            </a:lvl7pPr>
            <a:lvl8pPr marL="3200290" indent="0">
              <a:buNone/>
              <a:defRPr sz="1400"/>
            </a:lvl8pPr>
            <a:lvl9pPr marL="365747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775097-BB54-4FF8-8DDF-31830133C08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E3CAA6-6DF7-41A0-AD45-4D44881C190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E7D18A5-6C48-4D58-9486-2D323D8681E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3F1F614-9A60-41F9-9E0D-1A2BD4A8218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144401-F39B-429E-B9F0-91683569935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2658A6-2895-4F8E-9569-2718370C716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4" indent="0">
              <a:buNone/>
              <a:defRPr sz="2800"/>
            </a:lvl2pPr>
            <a:lvl3pPr marL="914368" indent="0">
              <a:buNone/>
              <a:defRPr sz="2400"/>
            </a:lvl3pPr>
            <a:lvl4pPr marL="1371553" indent="0">
              <a:buNone/>
              <a:defRPr sz="2000"/>
            </a:lvl4pPr>
            <a:lvl5pPr marL="1828737" indent="0">
              <a:buNone/>
              <a:defRPr sz="2000"/>
            </a:lvl5pPr>
            <a:lvl6pPr marL="2285922" indent="0">
              <a:buNone/>
              <a:defRPr sz="2000"/>
            </a:lvl6pPr>
            <a:lvl7pPr marL="2743106" indent="0">
              <a:buNone/>
              <a:defRPr sz="2000"/>
            </a:lvl7pPr>
            <a:lvl8pPr marL="3200290" indent="0">
              <a:buNone/>
              <a:defRPr sz="2000"/>
            </a:lvl8pPr>
            <a:lvl9pPr marL="3657475"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6807C2-C407-4AEA-8611-0B86175B11C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lvl1pPr>
          </a:lstStyle>
          <a:p>
            <a:pPr>
              <a:defRPr/>
            </a:pPr>
            <a:fld id="{23E440FD-95CB-4EBB-A5FF-B0FADC389D6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4" algn="ctr" rtl="0" fontAlgn="base">
        <a:spcBef>
          <a:spcPct val="0"/>
        </a:spcBef>
        <a:spcAft>
          <a:spcPct val="0"/>
        </a:spcAft>
        <a:defRPr sz="4400">
          <a:solidFill>
            <a:schemeClr val="tx2"/>
          </a:solidFill>
          <a:latin typeface="Arial" charset="0"/>
        </a:defRPr>
      </a:lvl6pPr>
      <a:lvl7pPr marL="914368" algn="ctr" rtl="0" fontAlgn="base">
        <a:spcBef>
          <a:spcPct val="0"/>
        </a:spcBef>
        <a:spcAft>
          <a:spcPct val="0"/>
        </a:spcAft>
        <a:defRPr sz="4400">
          <a:solidFill>
            <a:schemeClr val="tx2"/>
          </a:solidFill>
          <a:latin typeface="Arial" charset="0"/>
        </a:defRPr>
      </a:lvl7pPr>
      <a:lvl8pPr marL="1371553" algn="ctr" rtl="0" fontAlgn="base">
        <a:spcBef>
          <a:spcPct val="0"/>
        </a:spcBef>
        <a:spcAft>
          <a:spcPct val="0"/>
        </a:spcAft>
        <a:defRPr sz="4400">
          <a:solidFill>
            <a:schemeClr val="tx2"/>
          </a:solidFill>
          <a:latin typeface="Arial" charset="0"/>
        </a:defRPr>
      </a:lvl8pPr>
      <a:lvl9pPr marL="1828737"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514" indent="-228592" algn="l" rtl="0" fontAlgn="base">
        <a:spcBef>
          <a:spcPct val="20000"/>
        </a:spcBef>
        <a:spcAft>
          <a:spcPct val="0"/>
        </a:spcAft>
        <a:buChar char="»"/>
        <a:defRPr sz="2000">
          <a:solidFill>
            <a:schemeClr val="tx1"/>
          </a:solidFill>
          <a:latin typeface="+mn-lt"/>
        </a:defRPr>
      </a:lvl6pPr>
      <a:lvl7pPr marL="2971698" indent="-228592" algn="l" rtl="0" fontAlgn="base">
        <a:spcBef>
          <a:spcPct val="20000"/>
        </a:spcBef>
        <a:spcAft>
          <a:spcPct val="0"/>
        </a:spcAft>
        <a:buChar char="»"/>
        <a:defRPr sz="2000">
          <a:solidFill>
            <a:schemeClr val="tx1"/>
          </a:solidFill>
          <a:latin typeface="+mn-lt"/>
        </a:defRPr>
      </a:lvl7pPr>
      <a:lvl8pPr marL="3428883" indent="-228592" algn="l" rtl="0" fontAlgn="base">
        <a:spcBef>
          <a:spcPct val="20000"/>
        </a:spcBef>
        <a:spcAft>
          <a:spcPct val="0"/>
        </a:spcAft>
        <a:buChar char="»"/>
        <a:defRPr sz="2000">
          <a:solidFill>
            <a:schemeClr val="tx1"/>
          </a:solidFill>
          <a:latin typeface="+mn-lt"/>
        </a:defRPr>
      </a:lvl8pPr>
      <a:lvl9pPr marL="3886067" indent="-228592"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68" rtl="0" eaLnBrk="1" latinLnBrk="0" hangingPunct="1">
        <a:defRPr sz="1800" kern="1200">
          <a:solidFill>
            <a:schemeClr val="tx1"/>
          </a:solidFill>
          <a:latin typeface="+mn-lt"/>
          <a:ea typeface="+mn-ea"/>
          <a:cs typeface="+mn-cs"/>
        </a:defRPr>
      </a:lvl1pPr>
      <a:lvl2pPr marL="457184" algn="l" defTabSz="914368" rtl="0" eaLnBrk="1" latinLnBrk="0" hangingPunct="1">
        <a:defRPr sz="1800" kern="1200">
          <a:solidFill>
            <a:schemeClr val="tx1"/>
          </a:solidFill>
          <a:latin typeface="+mn-lt"/>
          <a:ea typeface="+mn-ea"/>
          <a:cs typeface="+mn-cs"/>
        </a:defRPr>
      </a:lvl2pPr>
      <a:lvl3pPr marL="914368" algn="l" defTabSz="914368" rtl="0" eaLnBrk="1" latinLnBrk="0" hangingPunct="1">
        <a:defRPr sz="1800" kern="1200">
          <a:solidFill>
            <a:schemeClr val="tx1"/>
          </a:solidFill>
          <a:latin typeface="+mn-lt"/>
          <a:ea typeface="+mn-ea"/>
          <a:cs typeface="+mn-cs"/>
        </a:defRPr>
      </a:lvl3pPr>
      <a:lvl4pPr marL="1371553" algn="l" defTabSz="914368" rtl="0" eaLnBrk="1" latinLnBrk="0" hangingPunct="1">
        <a:defRPr sz="1800" kern="1200">
          <a:solidFill>
            <a:schemeClr val="tx1"/>
          </a:solidFill>
          <a:latin typeface="+mn-lt"/>
          <a:ea typeface="+mn-ea"/>
          <a:cs typeface="+mn-cs"/>
        </a:defRPr>
      </a:lvl4pPr>
      <a:lvl5pPr marL="1828737" algn="l" defTabSz="914368" rtl="0" eaLnBrk="1" latinLnBrk="0" hangingPunct="1">
        <a:defRPr sz="1800" kern="1200">
          <a:solidFill>
            <a:schemeClr val="tx1"/>
          </a:solidFill>
          <a:latin typeface="+mn-lt"/>
          <a:ea typeface="+mn-ea"/>
          <a:cs typeface="+mn-cs"/>
        </a:defRPr>
      </a:lvl5pPr>
      <a:lvl6pPr marL="2285922" algn="l" defTabSz="914368" rtl="0" eaLnBrk="1" latinLnBrk="0" hangingPunct="1">
        <a:defRPr sz="1800" kern="1200">
          <a:solidFill>
            <a:schemeClr val="tx1"/>
          </a:solidFill>
          <a:latin typeface="+mn-lt"/>
          <a:ea typeface="+mn-ea"/>
          <a:cs typeface="+mn-cs"/>
        </a:defRPr>
      </a:lvl6pPr>
      <a:lvl7pPr marL="2743106" algn="l" defTabSz="914368" rtl="0" eaLnBrk="1" latinLnBrk="0" hangingPunct="1">
        <a:defRPr sz="1800" kern="1200">
          <a:solidFill>
            <a:schemeClr val="tx1"/>
          </a:solidFill>
          <a:latin typeface="+mn-lt"/>
          <a:ea typeface="+mn-ea"/>
          <a:cs typeface="+mn-cs"/>
        </a:defRPr>
      </a:lvl7pPr>
      <a:lvl8pPr marL="3200290" algn="l" defTabSz="914368" rtl="0" eaLnBrk="1" latinLnBrk="0" hangingPunct="1">
        <a:defRPr sz="1800" kern="1200">
          <a:solidFill>
            <a:schemeClr val="tx1"/>
          </a:solidFill>
          <a:latin typeface="+mn-lt"/>
          <a:ea typeface="+mn-ea"/>
          <a:cs typeface="+mn-cs"/>
        </a:defRPr>
      </a:lvl8pPr>
      <a:lvl9pPr marL="3657475" algn="l" defTabSz="91436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G:\23blaw421\myIMG_12.gif"/>
          <p:cNvPicPr>
            <a:picLocks noChangeAspect="1" noChangeArrowheads="1" noCrop="1"/>
          </p:cNvPicPr>
          <p:nvPr/>
        </p:nvPicPr>
        <p:blipFill>
          <a:blip r:embed="rId2" cstate="print"/>
          <a:srcRect/>
          <a:stretch>
            <a:fillRect/>
          </a:stretch>
        </p:blipFill>
        <p:spPr bwMode="auto">
          <a:xfrm>
            <a:off x="2895600" y="1437498"/>
            <a:ext cx="3076357" cy="3078128"/>
          </a:xfrm>
          <a:prstGeom prst="rect">
            <a:avLst/>
          </a:prstGeom>
          <a:noFill/>
          <a:ln w="9525">
            <a:noFill/>
            <a:miter lim="800000"/>
            <a:headEnd/>
            <a:tailEnd/>
          </a:ln>
        </p:spPr>
      </p:pic>
      <p:sp>
        <p:nvSpPr>
          <p:cNvPr id="8" name="Rectangle 3"/>
          <p:cNvSpPr txBox="1">
            <a:spLocks noChangeArrowheads="1"/>
          </p:cNvSpPr>
          <p:nvPr/>
        </p:nvSpPr>
        <p:spPr>
          <a:xfrm>
            <a:off x="990600" y="4560887"/>
            <a:ext cx="7288213" cy="1992313"/>
          </a:xfrm>
          <a:prstGeom prst="rect">
            <a:avLst/>
          </a:prstGeom>
          <a:solidFill>
            <a:schemeClr val="tx1"/>
          </a:solidFill>
        </p:spPr>
        <p:txBody>
          <a:bodyPr lIns="91436" tIns="45718" rIns="91436" bIns="45718"/>
          <a:lstStyle/>
          <a:p>
            <a:pPr marL="342889" indent="-342889" algn="ctr">
              <a:spcBef>
                <a:spcPct val="20000"/>
              </a:spcBef>
              <a:defRPr/>
            </a:pPr>
            <a:r>
              <a:rPr lang="en-US" sz="3200" b="1" kern="0" dirty="0">
                <a:solidFill>
                  <a:srgbClr val="FFFF00"/>
                </a:solidFill>
                <a:latin typeface="+mn-lt"/>
              </a:rPr>
              <a:t>Slide Set 02C:</a:t>
            </a:r>
          </a:p>
          <a:p>
            <a:pPr marL="342889" indent="-342889" algn="ctr">
              <a:spcBef>
                <a:spcPct val="20000"/>
              </a:spcBef>
              <a:defRPr/>
            </a:pPr>
            <a:r>
              <a:rPr lang="en-US" sz="3200" b="1" kern="0" dirty="0">
                <a:solidFill>
                  <a:srgbClr val="FFFF00"/>
                </a:solidFill>
                <a:latin typeface="+mn-lt"/>
              </a:rPr>
              <a:t>Introduction to the Law </a:t>
            </a:r>
          </a:p>
          <a:p>
            <a:pPr marL="342889" indent="-342889" algn="ctr">
              <a:spcBef>
                <a:spcPct val="20000"/>
              </a:spcBef>
              <a:defRPr/>
            </a:pPr>
            <a:r>
              <a:rPr lang="en-US" sz="3200" b="1" kern="0" dirty="0">
                <a:solidFill>
                  <a:srgbClr val="FFFF00"/>
                </a:solidFill>
                <a:latin typeface="+mn-lt"/>
              </a:rPr>
              <a:t>Constitutions</a:t>
            </a:r>
          </a:p>
        </p:txBody>
      </p:sp>
      <p:sp>
        <p:nvSpPr>
          <p:cNvPr id="2053" name="Slide Number Placeholder 1"/>
          <p:cNvSpPr>
            <a:spLocks noGrp="1"/>
          </p:cNvSpPr>
          <p:nvPr>
            <p:ph type="sldNum" sz="quarter" idx="12"/>
          </p:nvPr>
        </p:nvSpPr>
        <p:spPr>
          <a:noFill/>
        </p:spPr>
        <p:txBody>
          <a:bodyPr/>
          <a:lstStyle/>
          <a:p>
            <a:fld id="{E39B3F55-B66E-47B4-BB0B-08F29A1BDCC5}" type="slidenum">
              <a:rPr lang="en-US" smtClean="0"/>
              <a:pPr/>
              <a:t>1</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1532" y="228600"/>
            <a:ext cx="4619048" cy="95238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838200"/>
            <a:ext cx="8534400" cy="5867400"/>
          </a:xfrm>
          <a:prstGeom prst="rect">
            <a:avLst/>
          </a:prstGeom>
          <a:noFill/>
          <a:ln w="9525">
            <a:noFill/>
            <a:miter lim="800000"/>
            <a:headEnd/>
            <a:tailEnd/>
          </a:ln>
        </p:spPr>
        <p:txBody>
          <a:bodyPr/>
          <a:lstStyle/>
          <a:p>
            <a:pPr marL="342900" indent="-342900">
              <a:lnSpc>
                <a:spcPct val="85000"/>
              </a:lnSpc>
              <a:spcBef>
                <a:spcPts val="0"/>
              </a:spcBef>
              <a:defRPr/>
            </a:pPr>
            <a:r>
              <a:rPr lang="en-US" sz="3400" b="1" dirty="0">
                <a:solidFill>
                  <a:srgbClr val="C81204"/>
                </a:solidFill>
              </a:rPr>
              <a:t>             </a:t>
            </a:r>
            <a:r>
              <a:rPr lang="en-US" sz="3600" b="1" dirty="0">
                <a:solidFill>
                  <a:srgbClr val="0033CC"/>
                </a:solidFill>
              </a:rPr>
              <a:t>The British Constitution</a:t>
            </a:r>
          </a:p>
          <a:p>
            <a:pPr marL="342900" indent="-342900" algn="ctr">
              <a:lnSpc>
                <a:spcPct val="85000"/>
              </a:lnSpc>
              <a:spcBef>
                <a:spcPts val="0"/>
              </a:spcBef>
              <a:defRPr/>
            </a:pPr>
            <a:r>
              <a:rPr lang="en-US" sz="3200" b="1" i="1" dirty="0">
                <a:solidFill>
                  <a:srgbClr val="006600"/>
                </a:solidFill>
              </a:rPr>
              <a:t>History</a:t>
            </a:r>
          </a:p>
          <a:p>
            <a:pPr algn="just">
              <a:lnSpc>
                <a:spcPct val="85000"/>
              </a:lnSpc>
              <a:spcBef>
                <a:spcPts val="0"/>
              </a:spcBef>
              <a:defRPr/>
            </a:pPr>
            <a:endParaRPr lang="en-US" sz="800" b="1" i="1" dirty="0">
              <a:solidFill>
                <a:srgbClr val="002060"/>
              </a:solidFill>
            </a:endParaRPr>
          </a:p>
          <a:p>
            <a:pPr marL="342900" indent="-342900" algn="just">
              <a:lnSpc>
                <a:spcPct val="85000"/>
              </a:lnSpc>
              <a:spcBef>
                <a:spcPts val="0"/>
              </a:spcBef>
              <a:defRPr/>
            </a:pPr>
            <a:r>
              <a:rPr lang="en-US" sz="1600" b="1" dirty="0">
                <a:solidFill>
                  <a:srgbClr val="C00000"/>
                </a:solidFill>
              </a:rPr>
              <a:t>Our First Constitution:</a:t>
            </a:r>
            <a:r>
              <a:rPr lang="en-US" sz="1600" dirty="0">
                <a:solidFill>
                  <a:schemeClr val="tx1">
                    <a:lumMod val="95000"/>
                    <a:lumOff val="5000"/>
                  </a:schemeClr>
                </a:solidFill>
              </a:rPr>
              <a:t> The first constitution for America was the British Constitution.</a:t>
            </a:r>
          </a:p>
          <a:p>
            <a:pPr marL="342900" indent="-342900" algn="just">
              <a:lnSpc>
                <a:spcPct val="85000"/>
              </a:lnSpc>
              <a:spcBef>
                <a:spcPts val="0"/>
              </a:spcBef>
              <a:defRPr/>
            </a:pPr>
            <a:endParaRPr lang="en-US" sz="500" dirty="0">
              <a:solidFill>
                <a:schemeClr val="tx1">
                  <a:lumMod val="95000"/>
                  <a:lumOff val="5000"/>
                </a:schemeClr>
              </a:solidFill>
            </a:endParaRPr>
          </a:p>
          <a:p>
            <a:pPr algn="just">
              <a:lnSpc>
                <a:spcPct val="85000"/>
              </a:lnSpc>
              <a:spcBef>
                <a:spcPts val="0"/>
              </a:spcBef>
              <a:defRPr/>
            </a:pPr>
            <a:r>
              <a:rPr lang="en-US" sz="1600" dirty="0">
                <a:solidFill>
                  <a:schemeClr val="tx1">
                    <a:lumMod val="95000"/>
                    <a:lumOff val="5000"/>
                  </a:schemeClr>
                </a:solidFill>
              </a:rPr>
              <a:t>As former British Colonies, the British Constitution, and the laws recognized thereunder, were the laws of pre-revolutionary America.</a:t>
            </a:r>
          </a:p>
          <a:p>
            <a:pPr algn="just">
              <a:lnSpc>
                <a:spcPct val="85000"/>
              </a:lnSpc>
              <a:spcBef>
                <a:spcPts val="0"/>
              </a:spcBef>
              <a:defRPr/>
            </a:pPr>
            <a:endParaRPr lang="en-US" sz="500" dirty="0">
              <a:solidFill>
                <a:schemeClr val="tx1">
                  <a:lumMod val="95000"/>
                  <a:lumOff val="5000"/>
                </a:schemeClr>
              </a:solidFill>
            </a:endParaRPr>
          </a:p>
          <a:p>
            <a:pPr algn="just">
              <a:lnSpc>
                <a:spcPct val="85000"/>
              </a:lnSpc>
              <a:spcBef>
                <a:spcPts val="0"/>
              </a:spcBef>
            </a:pPr>
            <a:r>
              <a:rPr lang="en-US" sz="1600" dirty="0"/>
              <a:t>Officially known as the Constitution of the United Kingdom, it is the system of rules that decides the political governance of Great Britain. </a:t>
            </a:r>
          </a:p>
          <a:p>
            <a:pPr algn="just">
              <a:lnSpc>
                <a:spcPct val="85000"/>
              </a:lnSpc>
              <a:spcBef>
                <a:spcPts val="0"/>
              </a:spcBef>
            </a:pPr>
            <a:endParaRPr lang="en-US" sz="500" dirty="0"/>
          </a:p>
          <a:p>
            <a:pPr algn="just">
              <a:lnSpc>
                <a:spcPct val="85000"/>
              </a:lnSpc>
              <a:spcBef>
                <a:spcPts val="0"/>
              </a:spcBef>
            </a:pPr>
            <a:r>
              <a:rPr lang="en-US" sz="1600" b="1" dirty="0">
                <a:solidFill>
                  <a:srgbClr val="C00000"/>
                </a:solidFill>
              </a:rPr>
              <a:t>Not A Single Document:</a:t>
            </a:r>
            <a:r>
              <a:rPr lang="en-US" sz="1600" dirty="0"/>
              <a:t> The British constitution is not codified into a single document. </a:t>
            </a:r>
          </a:p>
          <a:p>
            <a:pPr algn="just">
              <a:lnSpc>
                <a:spcPct val="85000"/>
              </a:lnSpc>
              <a:spcBef>
                <a:spcPts val="0"/>
              </a:spcBef>
            </a:pPr>
            <a:endParaRPr lang="en-US" sz="500" dirty="0"/>
          </a:p>
          <a:p>
            <a:pPr algn="just">
              <a:lnSpc>
                <a:spcPct val="85000"/>
              </a:lnSpc>
              <a:spcBef>
                <a:spcPts val="0"/>
              </a:spcBef>
            </a:pPr>
            <a:r>
              <a:rPr lang="en-US" sz="1600" b="1" dirty="0">
                <a:solidFill>
                  <a:srgbClr val="C00000"/>
                </a:solidFill>
              </a:rPr>
              <a:t>What’s Contained in the British Constitution:</a:t>
            </a:r>
            <a:r>
              <a:rPr lang="en-US" sz="1600" dirty="0"/>
              <a:t> The British Supreme Court, however, recognizes that there are certain constitutional principles, including parliamentary sovereignty, the rule of law, democracy, and upholding international law. </a:t>
            </a:r>
          </a:p>
          <a:p>
            <a:pPr algn="just">
              <a:lnSpc>
                <a:spcPct val="85000"/>
              </a:lnSpc>
              <a:spcBef>
                <a:spcPts val="0"/>
              </a:spcBef>
            </a:pPr>
            <a:endParaRPr lang="en-US" sz="500" dirty="0"/>
          </a:p>
          <a:p>
            <a:pPr algn="just">
              <a:lnSpc>
                <a:spcPct val="85000"/>
              </a:lnSpc>
              <a:spcBef>
                <a:spcPts val="0"/>
              </a:spcBef>
            </a:pPr>
            <a:r>
              <a:rPr lang="en-US" sz="1600" b="1" dirty="0">
                <a:solidFill>
                  <a:srgbClr val="C00000"/>
                </a:solidFill>
              </a:rPr>
              <a:t>Certain Acts of the King and Parliament have Constitutional Status:</a:t>
            </a:r>
            <a:r>
              <a:rPr lang="en-US" sz="1600" dirty="0"/>
              <a:t> </a:t>
            </a:r>
          </a:p>
          <a:p>
            <a:pPr algn="just">
              <a:lnSpc>
                <a:spcPct val="85000"/>
              </a:lnSpc>
              <a:spcBef>
                <a:spcPts val="0"/>
              </a:spcBef>
            </a:pPr>
            <a:endParaRPr lang="en-US" sz="500" dirty="0"/>
          </a:p>
          <a:p>
            <a:pPr algn="just">
              <a:lnSpc>
                <a:spcPct val="85000"/>
              </a:lnSpc>
              <a:spcBef>
                <a:spcPts val="0"/>
              </a:spcBef>
            </a:pPr>
            <a:r>
              <a:rPr lang="en-US" sz="1600" b="1" dirty="0">
                <a:solidFill>
                  <a:srgbClr val="0070C0"/>
                </a:solidFill>
              </a:rPr>
              <a:t>Magna Carta: </a:t>
            </a:r>
            <a:r>
              <a:rPr lang="en-US" sz="1600" dirty="0"/>
              <a:t>The Court includes the Magna Carta in the British Constitution, which in 1215 required the King to call a "common counsel" (now called Parliament) to represent people, to hold courts in a fixed place, to guarantee fair trials, to guarantee free movement of people, to free the church from the state, and to guarantee rights of "common" people to use the land.</a:t>
            </a:r>
            <a:endParaRPr lang="en-US" sz="1600" baseline="30000" dirty="0"/>
          </a:p>
          <a:p>
            <a:pPr algn="just">
              <a:lnSpc>
                <a:spcPct val="85000"/>
              </a:lnSpc>
              <a:spcBef>
                <a:spcPts val="0"/>
              </a:spcBef>
            </a:pPr>
            <a:endParaRPr lang="en-US" sz="500" baseline="30000" dirty="0"/>
          </a:p>
          <a:p>
            <a:pPr algn="just">
              <a:lnSpc>
                <a:spcPct val="85000"/>
              </a:lnSpc>
              <a:spcBef>
                <a:spcPts val="0"/>
              </a:spcBef>
            </a:pPr>
            <a:r>
              <a:rPr lang="en-US" sz="1600" b="1" dirty="0">
                <a:solidFill>
                  <a:srgbClr val="0070C0"/>
                </a:solidFill>
              </a:rPr>
              <a:t>Parliamentary Acts:</a:t>
            </a:r>
            <a:r>
              <a:rPr lang="en-US" sz="1600" dirty="0"/>
              <a:t> The Court also includes certain Acts of Parliament in the Constitution, including the Petition of Right Act of 1628, the Habeas Corpus Act of 1679, the Bill of Rights Act of 1689, and the Claim of Right Act of 1689.</a:t>
            </a:r>
          </a:p>
          <a:p>
            <a:pPr algn="just">
              <a:lnSpc>
                <a:spcPct val="85000"/>
              </a:lnSpc>
              <a:spcBef>
                <a:spcPts val="0"/>
              </a:spcBef>
            </a:pPr>
            <a:endParaRPr lang="en-US" sz="500" dirty="0"/>
          </a:p>
          <a:p>
            <a:pPr algn="just">
              <a:lnSpc>
                <a:spcPct val="85000"/>
              </a:lnSpc>
              <a:spcBef>
                <a:spcPts val="0"/>
              </a:spcBef>
            </a:pPr>
            <a:r>
              <a:rPr lang="en-US" sz="1600" dirty="0"/>
              <a:t>These Acts guaranteed the petitioning of grievances, mandated the production of a body for criminal prosecution, cemented Parliament's supremacy over the monarch, the church and the courts, and declared that the "election of members of Parliament ought to be free".  </a:t>
            </a:r>
            <a:endParaRPr lang="en-US" sz="1600" dirty="0">
              <a:solidFill>
                <a:schemeClr val="tx1">
                  <a:lumMod val="95000"/>
                  <a:lumOff val="5000"/>
                </a:schemeClr>
              </a:solidFill>
            </a:endParaRPr>
          </a:p>
          <a:p>
            <a:pPr algn="just">
              <a:lnSpc>
                <a:spcPct val="85000"/>
              </a:lnSpc>
              <a:spcBef>
                <a:spcPts val="0"/>
              </a:spcBef>
              <a:defRPr/>
            </a:pPr>
            <a:endParaRPr lang="en-US" sz="2000" dirty="0">
              <a:solidFill>
                <a:schemeClr val="tx1">
                  <a:lumMod val="95000"/>
                  <a:lumOff val="5000"/>
                </a:schemeClr>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10</a:t>
            </a:fld>
            <a:endParaRPr lang="en-US"/>
          </a:p>
        </p:txBody>
      </p:sp>
    </p:spTree>
    <p:extLst>
      <p:ext uri="{BB962C8B-B14F-4D97-AF65-F5344CB8AC3E}">
        <p14:creationId xmlns:p14="http://schemas.microsoft.com/office/powerpoint/2010/main" val="762544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304800" y="838200"/>
            <a:ext cx="8458200" cy="5867400"/>
          </a:xfrm>
          <a:prstGeom prst="rect">
            <a:avLst/>
          </a:prstGeom>
          <a:noFill/>
          <a:ln w="9525">
            <a:noFill/>
            <a:miter lim="800000"/>
            <a:headEnd/>
            <a:tailEnd/>
          </a:ln>
        </p:spPr>
        <p:txBody>
          <a:bodyPr/>
          <a:lstStyle/>
          <a:p>
            <a:pPr marL="342900" indent="-342900">
              <a:lnSpc>
                <a:spcPct val="92000"/>
              </a:lnSpc>
              <a:spcBef>
                <a:spcPts val="0"/>
              </a:spcBef>
              <a:defRPr/>
            </a:pPr>
            <a:r>
              <a:rPr lang="en-US" sz="3400" b="1" dirty="0">
                <a:solidFill>
                  <a:srgbClr val="C81204"/>
                </a:solidFill>
              </a:rPr>
              <a:t>             </a:t>
            </a:r>
            <a:r>
              <a:rPr lang="en-US" sz="3600" b="1" dirty="0">
                <a:solidFill>
                  <a:srgbClr val="0033CC"/>
                </a:solidFill>
              </a:rPr>
              <a:t>The British Constitution</a:t>
            </a:r>
          </a:p>
          <a:p>
            <a:pPr marL="342900" indent="-342900" algn="ctr">
              <a:lnSpc>
                <a:spcPct val="92000"/>
              </a:lnSpc>
              <a:spcBef>
                <a:spcPts val="0"/>
              </a:spcBef>
              <a:defRPr/>
            </a:pPr>
            <a:r>
              <a:rPr lang="en-US" sz="3200" b="1" i="1" dirty="0">
                <a:solidFill>
                  <a:srgbClr val="006600"/>
                </a:solidFill>
              </a:rPr>
              <a:t>Meaning</a:t>
            </a:r>
          </a:p>
          <a:p>
            <a:pPr>
              <a:lnSpc>
                <a:spcPct val="92000"/>
              </a:lnSpc>
              <a:spcBef>
                <a:spcPts val="0"/>
              </a:spcBef>
              <a:defRPr/>
            </a:pPr>
            <a:endParaRPr lang="en-US" sz="1000" b="1" i="1" dirty="0">
              <a:solidFill>
                <a:srgbClr val="002060"/>
              </a:solidFill>
            </a:endParaRPr>
          </a:p>
          <a:p>
            <a:pPr algn="just">
              <a:lnSpc>
                <a:spcPct val="92000"/>
              </a:lnSpc>
              <a:spcBef>
                <a:spcPts val="0"/>
              </a:spcBef>
              <a:defRPr/>
            </a:pPr>
            <a:r>
              <a:rPr lang="en-US" sz="1600" b="1" dirty="0">
                <a:solidFill>
                  <a:srgbClr val="C00000"/>
                </a:solidFill>
              </a:rPr>
              <a:t>The Founders Understood Constitutional Government:</a:t>
            </a:r>
            <a:r>
              <a:rPr lang="en-US" sz="1600" dirty="0">
                <a:solidFill>
                  <a:srgbClr val="C00000"/>
                </a:solidFill>
              </a:rPr>
              <a:t>  </a:t>
            </a:r>
            <a:r>
              <a:rPr lang="en-US" sz="1600" dirty="0">
                <a:solidFill>
                  <a:schemeClr val="tx1">
                    <a:lumMod val="95000"/>
                    <a:lumOff val="5000"/>
                  </a:schemeClr>
                </a:solidFill>
              </a:rPr>
              <a:t>Because America was governed under the law of the British Constitution prior to the Revolution, the founders had definite and real ideas about what a constitution should mean, and what rights should be protected by its provisions.</a:t>
            </a:r>
          </a:p>
          <a:p>
            <a:pPr algn="just">
              <a:lnSpc>
                <a:spcPct val="92000"/>
              </a:lnSpc>
              <a:spcBef>
                <a:spcPts val="0"/>
              </a:spcBef>
              <a:defRPr/>
            </a:pPr>
            <a:endParaRPr lang="en-US" sz="500" dirty="0">
              <a:solidFill>
                <a:schemeClr val="tx1">
                  <a:lumMod val="95000"/>
                  <a:lumOff val="5000"/>
                </a:schemeClr>
              </a:solidFill>
            </a:endParaRPr>
          </a:p>
          <a:p>
            <a:pPr algn="just">
              <a:lnSpc>
                <a:spcPct val="92000"/>
              </a:lnSpc>
              <a:spcBef>
                <a:spcPts val="0"/>
              </a:spcBef>
              <a:defRPr/>
            </a:pPr>
            <a:r>
              <a:rPr lang="en-US" sz="1600" b="1" dirty="0">
                <a:solidFill>
                  <a:srgbClr val="C00000"/>
                </a:solidFill>
              </a:rPr>
              <a:t>Sovereignty:  </a:t>
            </a:r>
            <a:r>
              <a:rPr lang="en-US" sz="1600" dirty="0"/>
              <a:t>Under the British Constitution, the King in Parliament are vested with the sovereignty of the British nation, meaning the powers over the government are vested in the government itself.  </a:t>
            </a:r>
          </a:p>
          <a:p>
            <a:pPr algn="just">
              <a:lnSpc>
                <a:spcPct val="92000"/>
              </a:lnSpc>
              <a:spcBef>
                <a:spcPts val="0"/>
              </a:spcBef>
              <a:defRPr/>
            </a:pPr>
            <a:endParaRPr lang="en-US" sz="500" dirty="0"/>
          </a:p>
          <a:p>
            <a:pPr algn="just">
              <a:lnSpc>
                <a:spcPct val="92000"/>
              </a:lnSpc>
              <a:spcBef>
                <a:spcPts val="0"/>
              </a:spcBef>
              <a:defRPr/>
            </a:pPr>
            <a:r>
              <a:rPr lang="en-US" sz="1600" dirty="0"/>
              <a:t>Americans, who held a revolution against rule by Great Britain, and specifically its King (George the III) and its Parliament (and the statutes its passed), were dedicated to end a sovereignty in government. That is why they specifically chose to vest the sovereignty of America, in the people of the United States, and not in government itself.</a:t>
            </a:r>
          </a:p>
          <a:p>
            <a:pPr algn="just">
              <a:lnSpc>
                <a:spcPct val="92000"/>
              </a:lnSpc>
              <a:spcBef>
                <a:spcPts val="0"/>
              </a:spcBef>
              <a:defRPr/>
            </a:pPr>
            <a:endParaRPr lang="en-US" sz="500" dirty="0"/>
          </a:p>
          <a:p>
            <a:pPr algn="just">
              <a:lnSpc>
                <a:spcPct val="92000"/>
              </a:lnSpc>
              <a:spcBef>
                <a:spcPts val="0"/>
              </a:spcBef>
              <a:defRPr/>
            </a:pPr>
            <a:r>
              <a:rPr lang="en-US" sz="1600" b="1" dirty="0">
                <a:solidFill>
                  <a:srgbClr val="C00000"/>
                </a:solidFill>
              </a:rPr>
              <a:t>Rights:</a:t>
            </a:r>
            <a:r>
              <a:rPr lang="en-US" sz="1600" b="1" dirty="0"/>
              <a:t>  </a:t>
            </a:r>
            <a:r>
              <a:rPr lang="en-US" sz="1600" dirty="0"/>
              <a:t>The British Constitution guarantees many rights to the British people under its Constitution. </a:t>
            </a:r>
          </a:p>
          <a:p>
            <a:pPr algn="just">
              <a:lnSpc>
                <a:spcPct val="92000"/>
              </a:lnSpc>
              <a:spcBef>
                <a:spcPts val="0"/>
              </a:spcBef>
              <a:defRPr/>
            </a:pPr>
            <a:endParaRPr lang="en-US" sz="500" dirty="0"/>
          </a:p>
          <a:p>
            <a:pPr algn="just">
              <a:lnSpc>
                <a:spcPct val="92000"/>
              </a:lnSpc>
              <a:spcBef>
                <a:spcPts val="0"/>
              </a:spcBef>
              <a:defRPr/>
            </a:pPr>
            <a:r>
              <a:rPr lang="en-US" sz="1600" dirty="0"/>
              <a:t>Americans were well aware of these rights, and at the start of the Revolution, stated that they were fighting for their “Rights as Englishmen” that were being denied to them as Colonists, in violation of British Law.   </a:t>
            </a:r>
          </a:p>
          <a:p>
            <a:pPr algn="just">
              <a:lnSpc>
                <a:spcPct val="92000"/>
              </a:lnSpc>
              <a:spcBef>
                <a:spcPts val="0"/>
              </a:spcBef>
              <a:defRPr/>
            </a:pPr>
            <a:endParaRPr lang="en-US" sz="500" dirty="0"/>
          </a:p>
          <a:p>
            <a:pPr algn="just">
              <a:lnSpc>
                <a:spcPct val="92000"/>
              </a:lnSpc>
              <a:spcBef>
                <a:spcPts val="0"/>
              </a:spcBef>
              <a:defRPr/>
            </a:pPr>
            <a:r>
              <a:rPr lang="en-US" sz="1600" dirty="0"/>
              <a:t>Many of the rights we enjoy today under the United States and State Constitutions, have their origins in the British Constitution.</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11</a:t>
            </a:fld>
            <a:endParaRPr lang="en-US"/>
          </a:p>
        </p:txBody>
      </p:sp>
    </p:spTree>
    <p:extLst>
      <p:ext uri="{BB962C8B-B14F-4D97-AF65-F5344CB8AC3E}">
        <p14:creationId xmlns:p14="http://schemas.microsoft.com/office/powerpoint/2010/main" val="775232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lgn="ctr">
              <a:spcBef>
                <a:spcPct val="20000"/>
              </a:spcBef>
            </a:pPr>
            <a:r>
              <a:rPr lang="en-US" sz="5400" b="1" dirty="0">
                <a:solidFill>
                  <a:srgbClr val="002060"/>
                </a:solidFill>
              </a:rPr>
              <a:t>The Evolution State Constitutions</a:t>
            </a:r>
            <a:endParaRPr lang="en-US" sz="5400" dirty="0">
              <a:solidFill>
                <a:srgbClr val="0033CC"/>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12</a:t>
            </a:fld>
            <a:endParaRPr lang="en-US"/>
          </a:p>
        </p:txBody>
      </p:sp>
    </p:spTree>
    <p:extLst>
      <p:ext uri="{BB962C8B-B14F-4D97-AF65-F5344CB8AC3E}">
        <p14:creationId xmlns:p14="http://schemas.microsoft.com/office/powerpoint/2010/main" val="1025262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458200" cy="5486400"/>
          </a:xfrm>
          <a:prstGeom prst="rect">
            <a:avLst/>
          </a:prstGeom>
          <a:noFill/>
          <a:ln w="9525">
            <a:noFill/>
            <a:miter lim="800000"/>
            <a:headEnd/>
            <a:tailEnd/>
          </a:ln>
        </p:spPr>
        <p:txBody>
          <a:bodyPr/>
          <a:lstStyle/>
          <a:p>
            <a:pPr marL="342900" indent="-342900" algn="ctr">
              <a:lnSpc>
                <a:spcPct val="80000"/>
              </a:lnSpc>
              <a:spcBef>
                <a:spcPts val="0"/>
              </a:spcBef>
            </a:pPr>
            <a:r>
              <a:rPr lang="en-US" sz="3600" b="1" i="1" dirty="0">
                <a:solidFill>
                  <a:srgbClr val="002060"/>
                </a:solidFill>
              </a:rPr>
              <a:t>The Evolution of State Constitutions</a:t>
            </a:r>
          </a:p>
          <a:p>
            <a:pPr marL="342900" indent="-342900" algn="ctr">
              <a:lnSpc>
                <a:spcPct val="80000"/>
              </a:lnSpc>
              <a:spcBef>
                <a:spcPts val="0"/>
              </a:spcBef>
            </a:pPr>
            <a:r>
              <a:rPr lang="en-US" sz="3200" b="1" i="1" dirty="0">
                <a:solidFill>
                  <a:srgbClr val="006600"/>
                </a:solidFill>
              </a:rPr>
              <a:t>Constitutional Similarities</a:t>
            </a:r>
            <a:endParaRPr lang="en-US" sz="3200" dirty="0">
              <a:solidFill>
                <a:srgbClr val="006600"/>
              </a:solidFill>
            </a:endParaRPr>
          </a:p>
          <a:p>
            <a:pPr marL="342900" indent="-342900" algn="just">
              <a:lnSpc>
                <a:spcPct val="80000"/>
              </a:lnSpc>
              <a:spcBef>
                <a:spcPts val="0"/>
              </a:spcBef>
            </a:pPr>
            <a:endParaRPr lang="en-US" sz="1000" b="1" dirty="0">
              <a:solidFill>
                <a:srgbClr val="002060"/>
              </a:solidFill>
            </a:endParaRPr>
          </a:p>
          <a:p>
            <a:pPr algn="just" hangingPunct="0">
              <a:lnSpc>
                <a:spcPct val="85000"/>
              </a:lnSpc>
              <a:buFont typeface="Arial" pitchFamily="34" charset="0"/>
              <a:buChar char="•"/>
            </a:pPr>
            <a:r>
              <a:rPr lang="en-US" sz="2200" dirty="0"/>
              <a:t>  We live in a federal system.</a:t>
            </a:r>
            <a:endParaRPr lang="en-US" sz="1000" dirty="0"/>
          </a:p>
          <a:p>
            <a:pPr algn="just" hangingPunct="0">
              <a:lnSpc>
                <a:spcPct val="85000"/>
              </a:lnSpc>
            </a:pPr>
            <a:endParaRPr lang="en-US" sz="1000" dirty="0"/>
          </a:p>
          <a:p>
            <a:pPr algn="just" hangingPunct="0">
              <a:lnSpc>
                <a:spcPct val="85000"/>
              </a:lnSpc>
              <a:buFont typeface="Arial" pitchFamily="34" charset="0"/>
              <a:buChar char="•"/>
            </a:pPr>
            <a:r>
              <a:rPr lang="en-US" sz="2200" dirty="0"/>
              <a:t>  We have both state governments and a national government.</a:t>
            </a:r>
            <a:endParaRPr lang="en-US" sz="1000" dirty="0"/>
          </a:p>
          <a:p>
            <a:pPr algn="just" hangingPunct="0">
              <a:lnSpc>
                <a:spcPct val="85000"/>
              </a:lnSpc>
              <a:buFont typeface="Arial" pitchFamily="34" charset="0"/>
              <a:buChar char="•"/>
            </a:pPr>
            <a:endParaRPr lang="en-US" sz="1000" dirty="0"/>
          </a:p>
          <a:p>
            <a:pPr algn="just" hangingPunct="0">
              <a:lnSpc>
                <a:spcPct val="85000"/>
              </a:lnSpc>
              <a:buFont typeface="Arial" pitchFamily="34" charset="0"/>
              <a:buChar char="•"/>
            </a:pPr>
            <a:r>
              <a:rPr lang="en-US" sz="2200" dirty="0"/>
              <a:t>  The two exist together.</a:t>
            </a:r>
            <a:endParaRPr lang="en-US" sz="1000" dirty="0"/>
          </a:p>
          <a:p>
            <a:pPr algn="just" hangingPunct="0">
              <a:lnSpc>
                <a:spcPct val="85000"/>
              </a:lnSpc>
              <a:buFont typeface="Arial" pitchFamily="34" charset="0"/>
              <a:buChar char="•"/>
            </a:pPr>
            <a:endParaRPr lang="en-US" sz="1000" dirty="0"/>
          </a:p>
          <a:p>
            <a:pPr algn="just" hangingPunct="0">
              <a:lnSpc>
                <a:spcPct val="85000"/>
              </a:lnSpc>
              <a:buFont typeface="Arial" pitchFamily="34" charset="0"/>
              <a:buChar char="•"/>
            </a:pPr>
            <a:r>
              <a:rPr lang="en-US" sz="2200" dirty="0"/>
              <a:t>  They are each based upon a constitution.</a:t>
            </a:r>
          </a:p>
          <a:p>
            <a:pPr algn="just" hangingPunct="0">
              <a:lnSpc>
                <a:spcPct val="85000"/>
              </a:lnSpc>
              <a:buFont typeface="Arial" pitchFamily="34" charset="0"/>
              <a:buChar char="•"/>
            </a:pPr>
            <a:endParaRPr lang="en-US" sz="1000" dirty="0"/>
          </a:p>
          <a:p>
            <a:pPr marL="233363" indent="-233363" algn="just" hangingPunct="0">
              <a:lnSpc>
                <a:spcPct val="85000"/>
              </a:lnSpc>
              <a:buFont typeface="Arial" pitchFamily="34" charset="0"/>
              <a:buChar char="•"/>
            </a:pPr>
            <a:r>
              <a:rPr lang="en-US" sz="2200" dirty="0"/>
              <a:t> We were the first nation to have our governmental structure, and our rights described and protected, by a written constitution.</a:t>
            </a:r>
          </a:p>
          <a:p>
            <a:pPr marL="233363" indent="-233363" algn="just" hangingPunct="0">
              <a:lnSpc>
                <a:spcPct val="85000"/>
              </a:lnSpc>
              <a:buFont typeface="Arial" pitchFamily="34" charset="0"/>
              <a:buChar char="•"/>
            </a:pPr>
            <a:endParaRPr lang="en-US" sz="1000" dirty="0"/>
          </a:p>
          <a:p>
            <a:pPr marL="233363" indent="-233363" algn="just" hangingPunct="0">
              <a:lnSpc>
                <a:spcPct val="85000"/>
              </a:lnSpc>
              <a:buFont typeface="Arial" pitchFamily="34" charset="0"/>
              <a:buChar char="•"/>
            </a:pPr>
            <a:r>
              <a:rPr lang="en-US" sz="2200" dirty="0"/>
              <a:t>We have a United States Constitution (adopted 1787) and each State has a Constitution as well (The adoption date depends on the formation of the state – New York’s Constitution was adopted in 1777, ten years before United States Constitution was established and ratified).</a:t>
            </a:r>
          </a:p>
          <a:p>
            <a:pPr hangingPunct="0">
              <a:lnSpc>
                <a:spcPct val="85000"/>
              </a:lnSpc>
            </a:pPr>
            <a:endParaRPr lang="en-US" sz="1000" dirty="0"/>
          </a:p>
          <a:p>
            <a:pPr hangingPunct="0">
              <a:lnSpc>
                <a:spcPct val="85000"/>
              </a:lnSpc>
            </a:pPr>
            <a:endParaRPr lang="en-US" sz="22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13</a:t>
            </a:fld>
            <a:endParaRPr lang="en-US"/>
          </a:p>
        </p:txBody>
      </p:sp>
    </p:spTree>
    <p:extLst>
      <p:ext uri="{BB962C8B-B14F-4D97-AF65-F5344CB8AC3E}">
        <p14:creationId xmlns:p14="http://schemas.microsoft.com/office/powerpoint/2010/main" val="2893561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458200" cy="5486400"/>
          </a:xfrm>
          <a:prstGeom prst="rect">
            <a:avLst/>
          </a:prstGeom>
          <a:noFill/>
          <a:ln w="9525">
            <a:noFill/>
            <a:miter lim="800000"/>
            <a:headEnd/>
            <a:tailEnd/>
          </a:ln>
        </p:spPr>
        <p:txBody>
          <a:bodyPr/>
          <a:lstStyle/>
          <a:p>
            <a:pPr marL="342900" indent="-342900" algn="just">
              <a:lnSpc>
                <a:spcPct val="90000"/>
              </a:lnSpc>
              <a:spcBef>
                <a:spcPts val="0"/>
              </a:spcBef>
            </a:pPr>
            <a:r>
              <a:rPr lang="en-US" sz="3600" b="1" i="1" dirty="0">
                <a:solidFill>
                  <a:srgbClr val="002060"/>
                </a:solidFill>
              </a:rPr>
              <a:t>The Evolution of State Constitutions</a:t>
            </a:r>
          </a:p>
          <a:p>
            <a:pPr marL="342900" indent="-342900" algn="ctr">
              <a:lnSpc>
                <a:spcPct val="90000"/>
              </a:lnSpc>
              <a:spcBef>
                <a:spcPts val="0"/>
              </a:spcBef>
            </a:pPr>
            <a:r>
              <a:rPr lang="en-US" sz="3200" b="1" i="1" dirty="0">
                <a:solidFill>
                  <a:srgbClr val="006600"/>
                </a:solidFill>
              </a:rPr>
              <a:t>Constitutional Similarities</a:t>
            </a:r>
            <a:endParaRPr lang="en-US" sz="3200" dirty="0">
              <a:solidFill>
                <a:srgbClr val="006600"/>
              </a:solidFill>
            </a:endParaRPr>
          </a:p>
          <a:p>
            <a:pPr marL="342900" indent="-342900">
              <a:spcBef>
                <a:spcPts val="0"/>
              </a:spcBef>
            </a:pPr>
            <a:endParaRPr lang="en-US" sz="1000" b="1" dirty="0">
              <a:solidFill>
                <a:srgbClr val="002060"/>
              </a:solidFill>
            </a:endParaRPr>
          </a:p>
          <a:p>
            <a:pPr hangingPunct="0">
              <a:spcBef>
                <a:spcPts val="0"/>
              </a:spcBef>
            </a:pPr>
            <a:endParaRPr lang="en-US" sz="1000" dirty="0"/>
          </a:p>
          <a:p>
            <a:pPr marL="233363" indent="-233363" algn="just" hangingPunct="0">
              <a:spcBef>
                <a:spcPts val="0"/>
              </a:spcBef>
              <a:buFont typeface="Arial" pitchFamily="34" charset="0"/>
              <a:buChar char="•"/>
            </a:pPr>
            <a:r>
              <a:rPr lang="en-US" sz="2000" dirty="0"/>
              <a:t>So why are all our Constitutions (State and Federal) so remarkably similar?</a:t>
            </a:r>
          </a:p>
          <a:p>
            <a:pPr algn="just" hangingPunct="0">
              <a:spcBef>
                <a:spcPts val="0"/>
              </a:spcBef>
            </a:pPr>
            <a:endParaRPr lang="en-US" sz="1000" dirty="0"/>
          </a:p>
          <a:p>
            <a:pPr marL="233363" indent="-233363" algn="just" hangingPunct="0">
              <a:spcBef>
                <a:spcPts val="0"/>
              </a:spcBef>
              <a:buFont typeface="Arial" pitchFamily="34" charset="0"/>
              <a:buChar char="•"/>
            </a:pPr>
            <a:r>
              <a:rPr lang="en-US" sz="2000" dirty="0"/>
              <a:t>Why is the structure of the US Constitution and nearly all of the states almost exactly the same?</a:t>
            </a:r>
          </a:p>
          <a:p>
            <a:pPr marL="233363" indent="-233363" algn="just" hangingPunct="0">
              <a:spcBef>
                <a:spcPts val="0"/>
              </a:spcBef>
              <a:buFont typeface="Arial" pitchFamily="34" charset="0"/>
              <a:buChar char="•"/>
            </a:pPr>
            <a:endParaRPr lang="en-US" sz="1000" dirty="0"/>
          </a:p>
          <a:p>
            <a:pPr marL="233363" indent="-233363" algn="just" hangingPunct="0">
              <a:spcBef>
                <a:spcPts val="0"/>
              </a:spcBef>
              <a:buFont typeface="Arial" pitchFamily="34" charset="0"/>
              <a:buChar char="•"/>
            </a:pPr>
            <a:r>
              <a:rPr lang="en-US" sz="2000" dirty="0"/>
              <a:t>They all have an elected executive, a directly elected bicameral legislature (except one state - Nebraska), and an independent judiciary. </a:t>
            </a:r>
          </a:p>
          <a:p>
            <a:pPr marL="233363" indent="-233363" algn="just" hangingPunct="0">
              <a:spcBef>
                <a:spcPts val="0"/>
              </a:spcBef>
              <a:buFont typeface="Arial" pitchFamily="34" charset="0"/>
              <a:buChar char="•"/>
            </a:pPr>
            <a:endParaRPr lang="en-US" sz="1000" dirty="0"/>
          </a:p>
          <a:p>
            <a:pPr marL="233363" indent="-233363" algn="just" hangingPunct="0">
              <a:spcBef>
                <a:spcPts val="0"/>
              </a:spcBef>
              <a:buFont typeface="Arial" pitchFamily="34" charset="0"/>
              <a:buChar char="•"/>
            </a:pPr>
            <a:r>
              <a:rPr lang="en-US" sz="2000" dirty="0"/>
              <a:t>All of these constitutions in the United States provide for co-equal, separate branches, with checks and balances of power on the others.</a:t>
            </a:r>
          </a:p>
          <a:p>
            <a:pPr marL="233363" indent="-233363" algn="just" hangingPunct="0">
              <a:spcBef>
                <a:spcPts val="0"/>
              </a:spcBef>
              <a:buFont typeface="Arial" pitchFamily="34" charset="0"/>
              <a:buChar char="•"/>
            </a:pPr>
            <a:endParaRPr lang="en-US" sz="1000" dirty="0"/>
          </a:p>
          <a:p>
            <a:pPr marL="233363" indent="-233363" algn="just" hangingPunct="0">
              <a:spcBef>
                <a:spcPts val="0"/>
              </a:spcBef>
              <a:buFont typeface="Arial" pitchFamily="34" charset="0"/>
              <a:buChar char="•"/>
            </a:pPr>
            <a:r>
              <a:rPr lang="en-US" sz="2000" dirty="0"/>
              <a:t>They also each enumerate and protect the rights of individuals.</a:t>
            </a:r>
          </a:p>
          <a:p>
            <a:pPr marL="233363" indent="-233363" algn="just" hangingPunct="0">
              <a:spcBef>
                <a:spcPts val="0"/>
              </a:spcBef>
              <a:buFont typeface="Arial" pitchFamily="34" charset="0"/>
              <a:buChar char="•"/>
            </a:pPr>
            <a:endParaRPr lang="en-US" sz="1000" dirty="0"/>
          </a:p>
          <a:p>
            <a:pPr marL="233363" indent="-233363" algn="just" hangingPunct="0">
              <a:spcBef>
                <a:spcPts val="0"/>
              </a:spcBef>
              <a:buFont typeface="Arial" pitchFamily="34" charset="0"/>
              <a:buChar char="•"/>
            </a:pPr>
            <a:r>
              <a:rPr lang="en-US" sz="2000" dirty="0"/>
              <a:t>Why is this the case?</a:t>
            </a: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14</a:t>
            </a:fld>
            <a:endParaRPr lang="en-US"/>
          </a:p>
        </p:txBody>
      </p:sp>
    </p:spTree>
    <p:extLst>
      <p:ext uri="{BB962C8B-B14F-4D97-AF65-F5344CB8AC3E}">
        <p14:creationId xmlns:p14="http://schemas.microsoft.com/office/powerpoint/2010/main" val="405483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gn="just">
              <a:lnSpc>
                <a:spcPct val="90000"/>
              </a:lnSpc>
              <a:spcBef>
                <a:spcPts val="0"/>
              </a:spcBef>
            </a:pPr>
            <a:r>
              <a:rPr lang="en-US" sz="3600" b="1" i="1" dirty="0">
                <a:solidFill>
                  <a:srgbClr val="002060"/>
                </a:solidFill>
              </a:rPr>
              <a:t>The Evolution of State Constitutions</a:t>
            </a:r>
          </a:p>
          <a:p>
            <a:pPr marL="342900" indent="-342900" algn="ctr">
              <a:lnSpc>
                <a:spcPct val="90000"/>
              </a:lnSpc>
              <a:spcBef>
                <a:spcPts val="0"/>
              </a:spcBef>
            </a:pPr>
            <a:r>
              <a:rPr lang="en-US" sz="3200" b="1" i="1" dirty="0">
                <a:solidFill>
                  <a:srgbClr val="006600"/>
                </a:solidFill>
              </a:rPr>
              <a:t>Constitutional Similarities</a:t>
            </a:r>
            <a:endParaRPr lang="en-US" sz="3200" dirty="0">
              <a:solidFill>
                <a:srgbClr val="006600"/>
              </a:solidFill>
            </a:endParaRPr>
          </a:p>
          <a:p>
            <a:pPr marL="342900" indent="-342900">
              <a:lnSpc>
                <a:spcPct val="90000"/>
              </a:lnSpc>
              <a:spcBef>
                <a:spcPts val="0"/>
              </a:spcBef>
            </a:pPr>
            <a:endParaRPr lang="en-US" sz="1000" b="1" dirty="0">
              <a:solidFill>
                <a:srgbClr val="002060"/>
              </a:solidFill>
            </a:endParaRPr>
          </a:p>
          <a:p>
            <a:pPr hangingPunct="0">
              <a:lnSpc>
                <a:spcPct val="90000"/>
              </a:lnSpc>
              <a:spcBef>
                <a:spcPts val="0"/>
              </a:spcBef>
              <a:buFont typeface="Arial" pitchFamily="34" charset="0"/>
              <a:buChar char="•"/>
            </a:pPr>
            <a:r>
              <a:rPr lang="en-US" sz="2200" dirty="0"/>
              <a:t>  Enter Stage Right – The Illustrious John Adams.</a:t>
            </a:r>
            <a:endParaRPr lang="en-US" sz="1000" dirty="0"/>
          </a:p>
          <a:p>
            <a:pPr hangingPunct="0">
              <a:lnSpc>
                <a:spcPct val="90000"/>
              </a:lnSpc>
              <a:spcBef>
                <a:spcPts val="0"/>
              </a:spcBef>
              <a:buFont typeface="Arial" pitchFamily="34" charset="0"/>
              <a:buChar char="•"/>
            </a:pPr>
            <a:endParaRPr lang="en-US" sz="1000" dirty="0"/>
          </a:p>
          <a:p>
            <a:pPr hangingPunct="0">
              <a:lnSpc>
                <a:spcPct val="90000"/>
              </a:lnSpc>
              <a:spcBef>
                <a:spcPts val="0"/>
              </a:spcBef>
              <a:buFont typeface="Arial" pitchFamily="34" charset="0"/>
              <a:buChar char="•"/>
            </a:pPr>
            <a:r>
              <a:rPr lang="en-US" sz="2200" dirty="0"/>
              <a:t> On May 10, 1776, shortly before the Declaration of </a:t>
            </a:r>
          </a:p>
          <a:p>
            <a:pPr hangingPunct="0">
              <a:lnSpc>
                <a:spcPct val="90000"/>
              </a:lnSpc>
              <a:spcBef>
                <a:spcPts val="0"/>
              </a:spcBef>
            </a:pPr>
            <a:r>
              <a:rPr lang="en-US" sz="2200" dirty="0"/>
              <a:t>   Independence, the Second Continental Congress </a:t>
            </a:r>
          </a:p>
          <a:p>
            <a:pPr hangingPunct="0">
              <a:lnSpc>
                <a:spcPct val="90000"/>
              </a:lnSpc>
              <a:spcBef>
                <a:spcPts val="0"/>
              </a:spcBef>
            </a:pPr>
            <a:r>
              <a:rPr lang="en-US" sz="2200" dirty="0"/>
              <a:t>   passed a resolution recommending that any colony </a:t>
            </a:r>
          </a:p>
          <a:p>
            <a:pPr hangingPunct="0">
              <a:lnSpc>
                <a:spcPct val="90000"/>
              </a:lnSpc>
              <a:spcBef>
                <a:spcPts val="0"/>
              </a:spcBef>
            </a:pPr>
            <a:r>
              <a:rPr lang="en-US" sz="2200" dirty="0"/>
              <a:t>   then in existence, should immediately form a </a:t>
            </a:r>
          </a:p>
          <a:p>
            <a:pPr hangingPunct="0">
              <a:lnSpc>
                <a:spcPct val="90000"/>
              </a:lnSpc>
              <a:spcBef>
                <a:spcPts val="0"/>
              </a:spcBef>
            </a:pPr>
            <a:r>
              <a:rPr lang="en-US" sz="2200" dirty="0"/>
              <a:t>   constitutional government, apart from its colonial </a:t>
            </a:r>
          </a:p>
          <a:p>
            <a:pPr hangingPunct="0">
              <a:lnSpc>
                <a:spcPct val="90000"/>
              </a:lnSpc>
              <a:spcBef>
                <a:spcPts val="0"/>
              </a:spcBef>
            </a:pPr>
            <a:r>
              <a:rPr lang="en-US" sz="2200" dirty="0"/>
              <a:t>   status with Great Britain.</a:t>
            </a:r>
            <a:endParaRPr lang="en-US" sz="1000" dirty="0"/>
          </a:p>
          <a:p>
            <a:pPr hangingPunct="0">
              <a:lnSpc>
                <a:spcPct val="90000"/>
              </a:lnSpc>
              <a:spcBef>
                <a:spcPts val="0"/>
              </a:spcBef>
              <a:buFont typeface="Arial" pitchFamily="34" charset="0"/>
              <a:buChar char="•"/>
            </a:pPr>
            <a:endParaRPr lang="en-US" sz="1000" dirty="0"/>
          </a:p>
          <a:p>
            <a:pPr hangingPunct="0">
              <a:lnSpc>
                <a:spcPct val="90000"/>
              </a:lnSpc>
              <a:spcBef>
                <a:spcPts val="0"/>
              </a:spcBef>
              <a:buFont typeface="Arial" pitchFamily="34" charset="0"/>
              <a:buChar char="•"/>
            </a:pPr>
            <a:r>
              <a:rPr lang="en-US" sz="2200" dirty="0"/>
              <a:t>  To assist the colonies in forming their new state governments, </a:t>
            </a:r>
          </a:p>
          <a:p>
            <a:pPr hangingPunct="0">
              <a:lnSpc>
                <a:spcPct val="90000"/>
              </a:lnSpc>
              <a:spcBef>
                <a:spcPts val="0"/>
              </a:spcBef>
            </a:pPr>
            <a:r>
              <a:rPr lang="en-US" sz="2200" dirty="0"/>
              <a:t>    John Adams, one of America’s greatest colonial lawyers and</a:t>
            </a:r>
          </a:p>
          <a:p>
            <a:pPr hangingPunct="0">
              <a:lnSpc>
                <a:spcPct val="90000"/>
              </a:lnSpc>
              <a:spcBef>
                <a:spcPts val="0"/>
              </a:spcBef>
            </a:pPr>
            <a:r>
              <a:rPr lang="en-US" sz="2200" dirty="0"/>
              <a:t>    constitutional scholars, and a member of the Second Continental</a:t>
            </a:r>
          </a:p>
          <a:p>
            <a:pPr hangingPunct="0">
              <a:lnSpc>
                <a:spcPct val="90000"/>
              </a:lnSpc>
              <a:spcBef>
                <a:spcPts val="0"/>
              </a:spcBef>
            </a:pPr>
            <a:r>
              <a:rPr lang="en-US" sz="2200" dirty="0"/>
              <a:t>    Congress, authored his famous </a:t>
            </a:r>
            <a:r>
              <a:rPr lang="en-US" sz="2200" b="1" i="1" dirty="0"/>
              <a:t>Thoughts on Government, </a:t>
            </a:r>
          </a:p>
          <a:p>
            <a:pPr hangingPunct="0">
              <a:lnSpc>
                <a:spcPct val="90000"/>
              </a:lnSpc>
              <a:spcBef>
                <a:spcPts val="0"/>
              </a:spcBef>
            </a:pPr>
            <a:r>
              <a:rPr lang="en-US" sz="2200" b="1" i="1" dirty="0"/>
              <a:t>    Applicable to the Present State of the American Colonies</a:t>
            </a:r>
            <a:r>
              <a:rPr lang="en-US" sz="2200" b="1" dirty="0"/>
              <a:t>.</a:t>
            </a:r>
            <a:endParaRPr lang="en-US" sz="22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15</a:t>
            </a:fld>
            <a:endParaRPr lang="en-US"/>
          </a:p>
        </p:txBody>
      </p:sp>
      <p:pic>
        <p:nvPicPr>
          <p:cNvPr id="6" name="Picture 5">
            <a:extLst>
              <a:ext uri="{FF2B5EF4-FFF2-40B4-BE49-F238E27FC236}">
                <a16:creationId xmlns:a16="http://schemas.microsoft.com/office/drawing/2014/main" id="{8DD6D55E-A890-42EB-8B2E-C5CDC75CAC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2286000"/>
            <a:ext cx="1524000" cy="1828800"/>
          </a:xfrm>
          <a:prstGeom prst="rect">
            <a:avLst/>
          </a:prstGeom>
        </p:spPr>
      </p:pic>
    </p:spTree>
    <p:extLst>
      <p:ext uri="{BB962C8B-B14F-4D97-AF65-F5344CB8AC3E}">
        <p14:creationId xmlns:p14="http://schemas.microsoft.com/office/powerpoint/2010/main" val="331892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838200"/>
            <a:ext cx="8610600" cy="5638800"/>
          </a:xfrm>
          <a:prstGeom prst="rect">
            <a:avLst/>
          </a:prstGeom>
          <a:noFill/>
          <a:ln w="9525">
            <a:noFill/>
            <a:miter lim="800000"/>
            <a:headEnd/>
            <a:tailEnd/>
          </a:ln>
        </p:spPr>
        <p:txBody>
          <a:bodyPr/>
          <a:lstStyle/>
          <a:p>
            <a:pPr marL="342900" indent="-342900" algn="just">
              <a:lnSpc>
                <a:spcPct val="90000"/>
              </a:lnSpc>
              <a:spcBef>
                <a:spcPts val="0"/>
              </a:spcBef>
            </a:pPr>
            <a:r>
              <a:rPr lang="en-US" sz="3600" b="1" i="1" dirty="0">
                <a:solidFill>
                  <a:srgbClr val="002060"/>
                </a:solidFill>
              </a:rPr>
              <a:t>The Evolution of State Constitutions</a:t>
            </a:r>
          </a:p>
          <a:p>
            <a:pPr marL="342900" indent="-342900" algn="ctr">
              <a:lnSpc>
                <a:spcPct val="90000"/>
              </a:lnSpc>
              <a:spcBef>
                <a:spcPts val="0"/>
              </a:spcBef>
            </a:pPr>
            <a:r>
              <a:rPr lang="en-US" sz="3200" b="1" i="1" dirty="0">
                <a:solidFill>
                  <a:srgbClr val="006600"/>
                </a:solidFill>
              </a:rPr>
              <a:t>Constitutional Similarities</a:t>
            </a:r>
            <a:endParaRPr lang="en-US" sz="3200" dirty="0">
              <a:solidFill>
                <a:srgbClr val="006600"/>
              </a:solidFill>
            </a:endParaRPr>
          </a:p>
          <a:p>
            <a:pPr hangingPunct="0">
              <a:lnSpc>
                <a:spcPct val="85000"/>
              </a:lnSpc>
              <a:buFont typeface="Arial" pitchFamily="34" charset="0"/>
              <a:buChar char="•"/>
            </a:pPr>
            <a:endParaRPr lang="en-US" sz="2200" dirty="0"/>
          </a:p>
          <a:p>
            <a:pPr hangingPunct="0">
              <a:lnSpc>
                <a:spcPct val="85000"/>
              </a:lnSpc>
              <a:buFont typeface="Arial" pitchFamily="34" charset="0"/>
              <a:buChar char="•"/>
            </a:pPr>
            <a:r>
              <a:rPr lang="en-US" sz="2200" dirty="0"/>
              <a:t>  This Adams’ essay, recommended a model framework, </a:t>
            </a:r>
          </a:p>
          <a:p>
            <a:pPr hangingPunct="0">
              <a:lnSpc>
                <a:spcPct val="85000"/>
              </a:lnSpc>
            </a:pPr>
            <a:r>
              <a:rPr lang="en-US" sz="2200" dirty="0"/>
              <a:t>    to form new state governments, for the conduct of their</a:t>
            </a:r>
          </a:p>
          <a:p>
            <a:pPr hangingPunct="0">
              <a:lnSpc>
                <a:spcPct val="85000"/>
              </a:lnSpc>
            </a:pPr>
            <a:r>
              <a:rPr lang="en-US" sz="2200" dirty="0"/>
              <a:t>    executive, legislative and judicial functions</a:t>
            </a:r>
          </a:p>
          <a:p>
            <a:pPr marL="342900" indent="-342900">
              <a:lnSpc>
                <a:spcPct val="80000"/>
              </a:lnSpc>
              <a:spcBef>
                <a:spcPts val="0"/>
              </a:spcBef>
            </a:pPr>
            <a:endParaRPr lang="en-US" sz="1000" b="1" dirty="0">
              <a:solidFill>
                <a:srgbClr val="002060"/>
              </a:solidFill>
            </a:endParaRPr>
          </a:p>
          <a:p>
            <a:pPr marL="288925" indent="-288925" hangingPunct="0">
              <a:lnSpc>
                <a:spcPct val="85000"/>
              </a:lnSpc>
              <a:buFont typeface="Arial" pitchFamily="34" charset="0"/>
              <a:buChar char="•"/>
            </a:pPr>
            <a:r>
              <a:rPr lang="en-US" sz="2200" dirty="0"/>
              <a:t>This brilliant Adams’ framework was based upon the foundational principle that all state governments must be republican in form (i.e. provide for directly elected representatives).</a:t>
            </a:r>
          </a:p>
          <a:p>
            <a:pPr hangingPunct="0">
              <a:lnSpc>
                <a:spcPct val="85000"/>
              </a:lnSpc>
            </a:pPr>
            <a:endParaRPr lang="en-US" sz="1000" dirty="0"/>
          </a:p>
          <a:p>
            <a:pPr marL="228600" indent="-228600" hangingPunct="0">
              <a:lnSpc>
                <a:spcPct val="85000"/>
              </a:lnSpc>
              <a:buFont typeface="Arial" panose="020B0604020202020204" pitchFamily="34" charset="0"/>
              <a:buChar char="•"/>
            </a:pPr>
            <a:r>
              <a:rPr lang="en-US" sz="2200" dirty="0"/>
              <a:t>This concept ended up in the Federal Constitution.</a:t>
            </a:r>
          </a:p>
          <a:p>
            <a:pPr hangingPunct="0">
              <a:lnSpc>
                <a:spcPct val="85000"/>
              </a:lnSpc>
            </a:pPr>
            <a:endParaRPr lang="en-US" sz="1000" dirty="0"/>
          </a:p>
          <a:p>
            <a:pPr hangingPunct="0">
              <a:lnSpc>
                <a:spcPct val="85000"/>
              </a:lnSpc>
            </a:pPr>
            <a:endParaRPr lang="en-US" sz="1000" dirty="0"/>
          </a:p>
          <a:p>
            <a:pPr marL="228600" indent="-228600" hangingPunct="0">
              <a:lnSpc>
                <a:spcPct val="85000"/>
              </a:lnSpc>
              <a:buFont typeface="Arial" panose="020B0604020202020204" pitchFamily="34" charset="0"/>
              <a:buChar char="•"/>
            </a:pPr>
            <a:r>
              <a:rPr lang="en-US" sz="2200" dirty="0"/>
              <a:t>Under this Adams framework, all these state governments would contain three</a:t>
            </a:r>
          </a:p>
          <a:p>
            <a:pPr hangingPunct="0">
              <a:lnSpc>
                <a:spcPct val="85000"/>
              </a:lnSpc>
            </a:pPr>
            <a:r>
              <a:rPr lang="en-US" sz="1000" dirty="0"/>
              <a:t> </a:t>
            </a:r>
          </a:p>
          <a:p>
            <a:pPr marL="228600" hangingPunct="0">
              <a:lnSpc>
                <a:spcPct val="85000"/>
              </a:lnSpc>
            </a:pPr>
            <a:r>
              <a:rPr lang="en-US" sz="1900" b="1" dirty="0"/>
              <a:t>❍ separate,  ❍ independent,  ❍ competing and  ❍ co-equal branches, </a:t>
            </a:r>
          </a:p>
          <a:p>
            <a:pPr marL="228600" indent="-228600" hangingPunct="0">
              <a:lnSpc>
                <a:spcPct val="85000"/>
              </a:lnSpc>
            </a:pPr>
            <a:endParaRPr lang="en-US" sz="1000" dirty="0"/>
          </a:p>
          <a:p>
            <a:pPr hangingPunct="0">
              <a:lnSpc>
                <a:spcPct val="85000"/>
              </a:lnSpc>
            </a:pPr>
            <a:r>
              <a:rPr lang="en-US" sz="2200" dirty="0"/>
              <a:t>   that would provide checks and balances, against the powers of</a:t>
            </a:r>
          </a:p>
          <a:p>
            <a:pPr hangingPunct="0">
              <a:lnSpc>
                <a:spcPct val="85000"/>
              </a:lnSpc>
            </a:pPr>
            <a:r>
              <a:rPr lang="en-US" sz="2200" dirty="0"/>
              <a:t>   each other.</a:t>
            </a:r>
            <a:endParaRPr lang="en-US" sz="10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16</a:t>
            </a:fld>
            <a:endParaRPr lang="en-US"/>
          </a:p>
        </p:txBody>
      </p:sp>
    </p:spTree>
    <p:extLst>
      <p:ext uri="{BB962C8B-B14F-4D97-AF65-F5344CB8AC3E}">
        <p14:creationId xmlns:p14="http://schemas.microsoft.com/office/powerpoint/2010/main" val="402255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gn="just">
              <a:lnSpc>
                <a:spcPct val="90000"/>
              </a:lnSpc>
              <a:spcBef>
                <a:spcPts val="0"/>
              </a:spcBef>
            </a:pPr>
            <a:r>
              <a:rPr lang="en-US" sz="3600" b="1" i="1" dirty="0">
                <a:solidFill>
                  <a:srgbClr val="002060"/>
                </a:solidFill>
              </a:rPr>
              <a:t>The Evolution of State Constitutions</a:t>
            </a:r>
          </a:p>
          <a:p>
            <a:pPr marL="342900" indent="-342900" algn="ctr">
              <a:lnSpc>
                <a:spcPct val="90000"/>
              </a:lnSpc>
              <a:spcBef>
                <a:spcPts val="0"/>
              </a:spcBef>
            </a:pPr>
            <a:r>
              <a:rPr lang="en-US" sz="3200" b="1" i="1" dirty="0">
                <a:solidFill>
                  <a:srgbClr val="006600"/>
                </a:solidFill>
              </a:rPr>
              <a:t>Constitutional Similarities</a:t>
            </a:r>
            <a:endParaRPr lang="en-US" sz="3200" dirty="0">
              <a:solidFill>
                <a:srgbClr val="006600"/>
              </a:solidFill>
            </a:endParaRPr>
          </a:p>
          <a:p>
            <a:pPr marL="342900" indent="-342900">
              <a:lnSpc>
                <a:spcPct val="80000"/>
              </a:lnSpc>
              <a:spcBef>
                <a:spcPts val="0"/>
              </a:spcBef>
            </a:pPr>
            <a:endParaRPr lang="en-US" sz="1000" b="1" dirty="0">
              <a:solidFill>
                <a:srgbClr val="002060"/>
              </a:solidFill>
            </a:endParaRPr>
          </a:p>
          <a:p>
            <a:pPr marL="457200" indent="-228600" hangingPunct="0">
              <a:lnSpc>
                <a:spcPct val="85000"/>
              </a:lnSpc>
              <a:buFont typeface="Arial" panose="020B0604020202020204" pitchFamily="34" charset="0"/>
              <a:buChar char="•"/>
            </a:pPr>
            <a:r>
              <a:rPr lang="en-US" sz="2200" dirty="0"/>
              <a:t>The purpose of these new state governments</a:t>
            </a:r>
          </a:p>
          <a:p>
            <a:pPr marL="228600" hangingPunct="0">
              <a:lnSpc>
                <a:spcPct val="85000"/>
              </a:lnSpc>
            </a:pPr>
            <a:r>
              <a:rPr lang="en-US" sz="2200" dirty="0"/>
              <a:t>   would be to protect the rights of their citizens in the states.</a:t>
            </a:r>
            <a:endParaRPr lang="en-US" sz="1000" dirty="0"/>
          </a:p>
          <a:p>
            <a:pPr hangingPunct="0">
              <a:lnSpc>
                <a:spcPct val="85000"/>
              </a:lnSpc>
            </a:pPr>
            <a:endParaRPr lang="en-US" sz="1000" dirty="0"/>
          </a:p>
          <a:p>
            <a:pPr marL="457200" indent="-228600" hangingPunct="0">
              <a:lnSpc>
                <a:spcPct val="85000"/>
              </a:lnSpc>
              <a:buFont typeface="Arial" panose="020B0604020202020204" pitchFamily="34" charset="0"/>
              <a:buChar char="•"/>
            </a:pPr>
            <a:r>
              <a:rPr lang="en-US" sz="2200" dirty="0"/>
              <a:t>All the states forming governments at this time, </a:t>
            </a:r>
          </a:p>
          <a:p>
            <a:pPr marL="228600" hangingPunct="0">
              <a:lnSpc>
                <a:spcPct val="85000"/>
              </a:lnSpc>
            </a:pPr>
            <a:r>
              <a:rPr lang="en-US" sz="2200" dirty="0"/>
              <a:t>   followed the Adams framework, </a:t>
            </a:r>
          </a:p>
          <a:p>
            <a:pPr hangingPunct="0">
              <a:lnSpc>
                <a:spcPct val="85000"/>
              </a:lnSpc>
            </a:pPr>
            <a:r>
              <a:rPr lang="en-US" sz="2200" dirty="0"/>
              <a:t>      in his </a:t>
            </a:r>
            <a:r>
              <a:rPr lang="en-US" sz="2200" b="1" dirty="0"/>
              <a:t>“</a:t>
            </a:r>
            <a:r>
              <a:rPr lang="en-US" sz="2200" b="1" i="1" dirty="0"/>
              <a:t>Thoughts on Government”</a:t>
            </a:r>
            <a:r>
              <a:rPr lang="en-US" sz="2200" i="1" dirty="0"/>
              <a:t> </a:t>
            </a:r>
            <a:r>
              <a:rPr lang="en-US" sz="2200" dirty="0"/>
              <a:t>letter.</a:t>
            </a:r>
          </a:p>
          <a:p>
            <a:pPr marL="457200" indent="-228600" hangingPunct="0">
              <a:lnSpc>
                <a:spcPct val="85000"/>
              </a:lnSpc>
            </a:pPr>
            <a:endParaRPr lang="en-US" sz="1000" i="1" dirty="0"/>
          </a:p>
          <a:p>
            <a:pPr marL="457200" indent="-228600" hangingPunct="0">
              <a:lnSpc>
                <a:spcPct val="85000"/>
              </a:lnSpc>
              <a:buFont typeface="Arial" panose="020B0604020202020204" pitchFamily="34" charset="0"/>
              <a:buChar char="•"/>
            </a:pPr>
            <a:r>
              <a:rPr lang="en-US" sz="2200" dirty="0"/>
              <a:t>That is why, to this day, all the early state governments </a:t>
            </a:r>
          </a:p>
          <a:p>
            <a:pPr marL="228600" hangingPunct="0">
              <a:lnSpc>
                <a:spcPct val="85000"/>
              </a:lnSpc>
            </a:pPr>
            <a:r>
              <a:rPr lang="en-US" sz="2200" dirty="0"/>
              <a:t>    have a common structure.  </a:t>
            </a:r>
          </a:p>
          <a:p>
            <a:pPr marL="228600" hangingPunct="0">
              <a:lnSpc>
                <a:spcPct val="85000"/>
              </a:lnSpc>
            </a:pPr>
            <a:endParaRPr lang="en-US" sz="1000" dirty="0"/>
          </a:p>
          <a:p>
            <a:pPr marL="571500" indent="-342900" hangingPunct="0">
              <a:lnSpc>
                <a:spcPct val="85000"/>
              </a:lnSpc>
              <a:buFont typeface="Arial" panose="020B0604020202020204" pitchFamily="34" charset="0"/>
              <a:buChar char="•"/>
            </a:pPr>
            <a:r>
              <a:rPr lang="en-US" sz="2200" dirty="0"/>
              <a:t>The federal government modeled these state constitutions, </a:t>
            </a:r>
          </a:p>
          <a:p>
            <a:pPr marL="228600" hangingPunct="0">
              <a:lnSpc>
                <a:spcPct val="85000"/>
              </a:lnSpc>
            </a:pPr>
            <a:r>
              <a:rPr lang="en-US" sz="2200" dirty="0"/>
              <a:t>     and thus also has a similar structure.</a:t>
            </a:r>
          </a:p>
          <a:p>
            <a:pPr marL="228600" hangingPunct="0">
              <a:lnSpc>
                <a:spcPct val="85000"/>
              </a:lnSpc>
            </a:pPr>
            <a:endParaRPr lang="en-US" sz="1000" dirty="0"/>
          </a:p>
          <a:p>
            <a:pPr marL="571500" indent="-342900" hangingPunct="0">
              <a:lnSpc>
                <a:spcPct val="85000"/>
              </a:lnSpc>
              <a:buFont typeface="Arial" panose="020B0604020202020204" pitchFamily="34" charset="0"/>
              <a:buChar char="•"/>
            </a:pPr>
            <a:r>
              <a:rPr lang="en-US" sz="2200" dirty="0"/>
              <a:t>The states added after the US Constitution was adopted,</a:t>
            </a:r>
          </a:p>
          <a:p>
            <a:pPr marL="228600" hangingPunct="0">
              <a:lnSpc>
                <a:spcPct val="85000"/>
              </a:lnSpc>
            </a:pPr>
            <a:r>
              <a:rPr lang="en-US" sz="2200" dirty="0"/>
              <a:t>     then also followed its structure.</a:t>
            </a: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17</a:t>
            </a:fld>
            <a:endParaRPr lang="en-US"/>
          </a:p>
        </p:txBody>
      </p:sp>
    </p:spTree>
    <p:extLst>
      <p:ext uri="{BB962C8B-B14F-4D97-AF65-F5344CB8AC3E}">
        <p14:creationId xmlns:p14="http://schemas.microsoft.com/office/powerpoint/2010/main" val="2089066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762000"/>
            <a:ext cx="8610600" cy="5715000"/>
          </a:xfrm>
          <a:prstGeom prst="rect">
            <a:avLst/>
          </a:prstGeom>
          <a:noFill/>
          <a:ln w="9525">
            <a:noFill/>
            <a:miter lim="800000"/>
            <a:headEnd/>
            <a:tailEnd/>
          </a:ln>
        </p:spPr>
        <p:txBody>
          <a:bodyPr/>
          <a:lstStyle/>
          <a:p>
            <a:pPr marL="342900" indent="-342900">
              <a:lnSpc>
                <a:spcPct val="80000"/>
              </a:lnSpc>
              <a:spcBef>
                <a:spcPts val="0"/>
              </a:spcBef>
            </a:pPr>
            <a:endParaRPr lang="en-US" sz="1000" b="1" i="1" dirty="0">
              <a:solidFill>
                <a:srgbClr val="C00000"/>
              </a:solidFill>
            </a:endParaRPr>
          </a:p>
          <a:p>
            <a:pPr marL="342900" indent="-342900" algn="just">
              <a:lnSpc>
                <a:spcPct val="90000"/>
              </a:lnSpc>
              <a:spcBef>
                <a:spcPts val="0"/>
              </a:spcBef>
            </a:pPr>
            <a:r>
              <a:rPr lang="en-US" sz="3600" b="1" i="1" dirty="0">
                <a:solidFill>
                  <a:srgbClr val="002060"/>
                </a:solidFill>
              </a:rPr>
              <a:t>The Evolution of State Constitutions</a:t>
            </a:r>
          </a:p>
          <a:p>
            <a:pPr marL="342900" indent="-342900" algn="ctr">
              <a:lnSpc>
                <a:spcPct val="90000"/>
              </a:lnSpc>
              <a:spcBef>
                <a:spcPts val="0"/>
              </a:spcBef>
            </a:pPr>
            <a:r>
              <a:rPr lang="en-US" sz="3200" b="1" i="1" dirty="0">
                <a:solidFill>
                  <a:srgbClr val="006600"/>
                </a:solidFill>
              </a:rPr>
              <a:t>Constitutional Similarities</a:t>
            </a:r>
            <a:endParaRPr lang="en-US" sz="3200" dirty="0">
              <a:solidFill>
                <a:srgbClr val="006600"/>
              </a:solidFill>
            </a:endParaRPr>
          </a:p>
          <a:p>
            <a:pPr marL="342900" indent="-342900">
              <a:lnSpc>
                <a:spcPct val="80000"/>
              </a:lnSpc>
              <a:spcBef>
                <a:spcPts val="0"/>
              </a:spcBef>
            </a:pPr>
            <a:endParaRPr lang="en-US" sz="1000" b="1" dirty="0">
              <a:solidFill>
                <a:srgbClr val="002060"/>
              </a:solidFill>
            </a:endParaRPr>
          </a:p>
          <a:p>
            <a:pPr marL="233363" indent="-177800" algn="just" hangingPunct="0">
              <a:lnSpc>
                <a:spcPct val="85000"/>
              </a:lnSpc>
              <a:buFont typeface="Arial" panose="020B0604020202020204" pitchFamily="34" charset="0"/>
              <a:buChar char="•"/>
            </a:pPr>
            <a:r>
              <a:rPr lang="en-US" sz="2000" dirty="0"/>
              <a:t>It is within this federal, constitutional system that our laws are born.</a:t>
            </a:r>
          </a:p>
          <a:p>
            <a:pPr marL="233363" indent="-177800" algn="just" hangingPunct="0">
              <a:lnSpc>
                <a:spcPct val="85000"/>
              </a:lnSpc>
              <a:buFont typeface="Arial" panose="020B0604020202020204" pitchFamily="34" charset="0"/>
              <a:buChar char="•"/>
            </a:pPr>
            <a:endParaRPr lang="en-US" sz="1000" dirty="0"/>
          </a:p>
          <a:p>
            <a:pPr marL="233363" indent="-177800" algn="just" hangingPunct="0">
              <a:lnSpc>
                <a:spcPct val="85000"/>
              </a:lnSpc>
              <a:buFont typeface="Arial" panose="020B0604020202020204" pitchFamily="34" charset="0"/>
              <a:buChar char="•"/>
            </a:pPr>
            <a:r>
              <a:rPr lang="en-US" sz="2000" dirty="0"/>
              <a:t>Under a Federal System with National and State Governments</a:t>
            </a:r>
          </a:p>
          <a:p>
            <a:pPr marL="233363" indent="-177800" algn="just" hangingPunct="0">
              <a:lnSpc>
                <a:spcPct val="85000"/>
              </a:lnSpc>
              <a:buFont typeface="Arial" panose="020B0604020202020204" pitchFamily="34" charset="0"/>
              <a:buChar char="•"/>
            </a:pPr>
            <a:endParaRPr lang="en-US" sz="1000" dirty="0"/>
          </a:p>
          <a:p>
            <a:pPr marL="233363" indent="-177800" algn="just" hangingPunct="0">
              <a:lnSpc>
                <a:spcPct val="85000"/>
              </a:lnSpc>
              <a:buFont typeface="Arial" panose="020B0604020202020204" pitchFamily="34" charset="0"/>
              <a:buChar char="•"/>
            </a:pPr>
            <a:r>
              <a:rPr lang="en-US" sz="2000" dirty="0"/>
              <a:t>With: </a:t>
            </a:r>
          </a:p>
          <a:p>
            <a:pPr marL="233363" indent="-177800" algn="just" hangingPunct="0">
              <a:lnSpc>
                <a:spcPct val="85000"/>
              </a:lnSpc>
              <a:buFont typeface="Arial" panose="020B0604020202020204" pitchFamily="34" charset="0"/>
              <a:buChar char="•"/>
            </a:pPr>
            <a:endParaRPr lang="en-US" sz="1000" dirty="0"/>
          </a:p>
          <a:p>
            <a:pPr marL="55563" algn="just" hangingPunct="0">
              <a:lnSpc>
                <a:spcPct val="85000"/>
              </a:lnSpc>
              <a:tabLst>
                <a:tab pos="457200" algn="l"/>
              </a:tabLst>
            </a:pPr>
            <a:r>
              <a:rPr lang="en-US" sz="2200" dirty="0"/>
              <a:t>	</a:t>
            </a:r>
            <a:r>
              <a:rPr lang="en-US" sz="2000" i="1" dirty="0"/>
              <a:t>❍ </a:t>
            </a:r>
            <a:r>
              <a:rPr lang="en-US" sz="2000" b="1" i="1" dirty="0"/>
              <a:t>A Legislative Branch </a:t>
            </a:r>
            <a:r>
              <a:rPr lang="en-US" sz="2000" i="1" dirty="0"/>
              <a:t>to enact laws through statute:</a:t>
            </a:r>
          </a:p>
          <a:p>
            <a:pPr marL="233363" indent="-177800" algn="just" hangingPunct="0">
              <a:lnSpc>
                <a:spcPct val="85000"/>
              </a:lnSpc>
              <a:buFont typeface="Arial" panose="020B0604020202020204" pitchFamily="34" charset="0"/>
              <a:buChar char="•"/>
            </a:pPr>
            <a:endParaRPr lang="en-US" sz="1000" i="1" dirty="0"/>
          </a:p>
          <a:p>
            <a:pPr marL="55563" algn="just" hangingPunct="0">
              <a:lnSpc>
                <a:spcPct val="85000"/>
              </a:lnSpc>
              <a:tabLst>
                <a:tab pos="457200" algn="l"/>
              </a:tabLst>
            </a:pPr>
            <a:r>
              <a:rPr lang="en-US" sz="2200" i="1" dirty="0"/>
              <a:t>	</a:t>
            </a:r>
            <a:r>
              <a:rPr lang="en-US" sz="2000" i="1" dirty="0"/>
              <a:t>❍ </a:t>
            </a:r>
            <a:r>
              <a:rPr lang="en-US" sz="2000" b="1" i="1" dirty="0"/>
              <a:t>An Executive Branch </a:t>
            </a:r>
            <a:r>
              <a:rPr lang="en-US" sz="2000" i="1" dirty="0"/>
              <a:t>to enforce and carry our laws; and</a:t>
            </a:r>
          </a:p>
          <a:p>
            <a:pPr marL="233363" indent="-177800" algn="just" hangingPunct="0">
              <a:lnSpc>
                <a:spcPct val="85000"/>
              </a:lnSpc>
              <a:buFont typeface="Arial" panose="020B0604020202020204" pitchFamily="34" charset="0"/>
              <a:buChar char="•"/>
            </a:pPr>
            <a:endParaRPr lang="en-US" sz="1000" i="1" dirty="0"/>
          </a:p>
          <a:p>
            <a:pPr marL="55563" algn="just" defTabSz="457200" hangingPunct="0">
              <a:lnSpc>
                <a:spcPct val="85000"/>
              </a:lnSpc>
            </a:pPr>
            <a:r>
              <a:rPr lang="en-US" sz="2200" i="1" dirty="0"/>
              <a:t>	</a:t>
            </a:r>
            <a:r>
              <a:rPr lang="en-US" sz="2000" i="1" dirty="0"/>
              <a:t>❍ </a:t>
            </a:r>
            <a:r>
              <a:rPr lang="en-US" sz="2000" b="1" i="1" dirty="0"/>
              <a:t>An Independent Judicial Branch </a:t>
            </a:r>
            <a:r>
              <a:rPr lang="en-US" sz="2000" i="1" dirty="0"/>
              <a:t>to hear cases in controversy,</a:t>
            </a:r>
          </a:p>
          <a:p>
            <a:pPr marL="55563" algn="just" defTabSz="457200" hangingPunct="0">
              <a:lnSpc>
                <a:spcPct val="85000"/>
              </a:lnSpc>
            </a:pPr>
            <a:r>
              <a:rPr lang="en-US" sz="2000" i="1" dirty="0"/>
              <a:t>          where courts issue decisions and rulings which follow precedent, </a:t>
            </a:r>
          </a:p>
          <a:p>
            <a:pPr marL="55563" algn="just" defTabSz="457200" hangingPunct="0">
              <a:lnSpc>
                <a:spcPct val="85000"/>
              </a:lnSpc>
            </a:pPr>
            <a:r>
              <a:rPr lang="en-US" sz="2000" i="1" dirty="0"/>
              <a:t>          to provide interpretations of law (constitutions, statutes, regulations </a:t>
            </a:r>
          </a:p>
          <a:p>
            <a:pPr marL="55563" algn="just" defTabSz="457200" hangingPunct="0">
              <a:lnSpc>
                <a:spcPct val="85000"/>
              </a:lnSpc>
            </a:pPr>
            <a:r>
              <a:rPr lang="en-US" sz="2000" i="1" dirty="0"/>
              <a:t>          and executive orders) and determine disputes in a just manner.</a:t>
            </a:r>
          </a:p>
          <a:p>
            <a:pPr marL="55563" algn="just" defTabSz="457200" hangingPunct="0">
              <a:lnSpc>
                <a:spcPct val="85000"/>
              </a:lnSpc>
            </a:pPr>
            <a:endParaRPr lang="en-US" sz="1000" i="1" dirty="0"/>
          </a:p>
          <a:p>
            <a:pPr marL="55563" algn="just" defTabSz="457200" hangingPunct="0">
              <a:lnSpc>
                <a:spcPct val="85000"/>
              </a:lnSpc>
            </a:pPr>
            <a:r>
              <a:rPr lang="en-US" sz="2000" b="1" dirty="0"/>
              <a:t>The purpose of government in our system is </a:t>
            </a:r>
            <a:r>
              <a:rPr lang="en-US" sz="2000" b="1" dirty="0">
                <a:solidFill>
                  <a:srgbClr val="C81204"/>
                </a:solidFill>
              </a:rPr>
              <a:t>to protect the rights of individual people</a:t>
            </a:r>
            <a:r>
              <a:rPr lang="en-US" sz="2000" b="1" dirty="0"/>
              <a:t>.  </a:t>
            </a:r>
          </a:p>
          <a:p>
            <a:pPr marL="55563" algn="just" defTabSz="457200" hangingPunct="0">
              <a:lnSpc>
                <a:spcPct val="85000"/>
              </a:lnSpc>
            </a:pPr>
            <a:endParaRPr lang="en-US" sz="1000" b="1" dirty="0"/>
          </a:p>
          <a:p>
            <a:pPr marL="55563" algn="just" defTabSz="457200" hangingPunct="0">
              <a:lnSpc>
                <a:spcPct val="85000"/>
              </a:lnSpc>
            </a:pPr>
            <a:r>
              <a:rPr lang="en-US" sz="2000" b="1" dirty="0"/>
              <a:t>That is why that in the United States </a:t>
            </a:r>
            <a:r>
              <a:rPr lang="en-US" sz="2000" b="1" dirty="0">
                <a:solidFill>
                  <a:srgbClr val="C81204"/>
                </a:solidFill>
              </a:rPr>
              <a:t>the sovereignty of the government is vested in the people themselves.</a:t>
            </a:r>
            <a:endParaRPr lang="en-US" sz="2000" dirty="0">
              <a:solidFill>
                <a:srgbClr val="C81204"/>
              </a:solidFill>
            </a:endParaRPr>
          </a:p>
          <a:p>
            <a:pPr marL="55563" algn="just" defTabSz="457200" hangingPunct="0">
              <a:lnSpc>
                <a:spcPct val="85000"/>
              </a:lnSpc>
            </a:pPr>
            <a:r>
              <a:rPr lang="en-US" sz="2200" dirty="0"/>
              <a:t>  </a:t>
            </a: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18</a:t>
            </a:fld>
            <a:endParaRPr lang="en-US"/>
          </a:p>
        </p:txBody>
      </p:sp>
    </p:spTree>
    <p:extLst>
      <p:ext uri="{BB962C8B-B14F-4D97-AF65-F5344CB8AC3E}">
        <p14:creationId xmlns:p14="http://schemas.microsoft.com/office/powerpoint/2010/main" val="3400682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457200" y="1066800"/>
            <a:ext cx="8458200" cy="5638800"/>
          </a:xfrm>
          <a:prstGeom prst="rect">
            <a:avLst/>
          </a:prstGeom>
          <a:noFill/>
          <a:ln w="9525">
            <a:noFill/>
            <a:miter lim="800000"/>
            <a:headEnd/>
            <a:tailEnd/>
          </a:ln>
        </p:spPr>
        <p:txBody>
          <a:bodyPr/>
          <a:lstStyle/>
          <a:p>
            <a:pPr marL="342900" indent="-342900">
              <a:spcBef>
                <a:spcPct val="20000"/>
              </a:spcBef>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lgn="ctr">
              <a:spcBef>
                <a:spcPct val="20000"/>
              </a:spcBef>
            </a:pPr>
            <a:r>
              <a:rPr lang="en-US" sz="5400" b="1" dirty="0">
                <a:solidFill>
                  <a:srgbClr val="002060"/>
                </a:solidFill>
              </a:rPr>
              <a:t>The New York State</a:t>
            </a:r>
          </a:p>
          <a:p>
            <a:pPr marL="342900" indent="-342900" algn="ctr">
              <a:spcBef>
                <a:spcPct val="20000"/>
              </a:spcBef>
            </a:pPr>
            <a:r>
              <a:rPr lang="en-US" sz="5400" b="1" dirty="0">
                <a:solidFill>
                  <a:srgbClr val="002060"/>
                </a:solidFill>
              </a:rPr>
              <a:t>Constitution</a:t>
            </a:r>
            <a:endParaRPr lang="en-US" sz="5400" dirty="0">
              <a:solidFill>
                <a:srgbClr val="0033CC"/>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19</a:t>
            </a:fld>
            <a:endParaRPr lang="en-US"/>
          </a:p>
        </p:txBody>
      </p:sp>
    </p:spTree>
    <p:extLst>
      <p:ext uri="{BB962C8B-B14F-4D97-AF65-F5344CB8AC3E}">
        <p14:creationId xmlns:p14="http://schemas.microsoft.com/office/powerpoint/2010/main" val="1785302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381000" y="914400"/>
            <a:ext cx="8382000" cy="5486400"/>
          </a:xfrm>
          <a:prstGeom prst="rect">
            <a:avLst/>
          </a:prstGeom>
          <a:noFill/>
          <a:ln w="9525">
            <a:noFill/>
            <a:miter lim="800000"/>
            <a:headEnd/>
            <a:tailEnd/>
          </a:ln>
        </p:spPr>
      </p:pic>
      <p:sp>
        <p:nvSpPr>
          <p:cNvPr id="5" name="TextBox 4"/>
          <p:cNvSpPr txBox="1"/>
          <p:nvPr/>
        </p:nvSpPr>
        <p:spPr>
          <a:xfrm>
            <a:off x="838200" y="1600201"/>
            <a:ext cx="7543800" cy="3805657"/>
          </a:xfrm>
          <a:prstGeom prst="rect">
            <a:avLst/>
          </a:prstGeom>
          <a:solidFill>
            <a:schemeClr val="accent3"/>
          </a:solidFill>
        </p:spPr>
        <p:txBody>
          <a:bodyPr wrap="square">
            <a:spAutoFit/>
          </a:bodyPr>
          <a:lstStyle/>
          <a:p>
            <a:pPr>
              <a:lnSpc>
                <a:spcPct val="95000"/>
              </a:lnSpc>
              <a:defRPr/>
            </a:pPr>
            <a:r>
              <a:rPr lang="en-US" sz="3200" b="1" dirty="0"/>
              <a:t>Last Time – We Spoke About:</a:t>
            </a:r>
          </a:p>
          <a:p>
            <a:pPr>
              <a:lnSpc>
                <a:spcPct val="95000"/>
              </a:lnSpc>
              <a:defRPr/>
            </a:pPr>
            <a:endParaRPr lang="en-US" sz="600" b="1" dirty="0"/>
          </a:p>
          <a:p>
            <a:pPr>
              <a:lnSpc>
                <a:spcPct val="95000"/>
              </a:lnSpc>
              <a:buFont typeface="Arial" pitchFamily="34" charset="0"/>
              <a:buChar char="•"/>
              <a:defRPr/>
            </a:pPr>
            <a:r>
              <a:rPr lang="en-US" sz="1600" b="1" dirty="0">
                <a:solidFill>
                  <a:srgbClr val="002060"/>
                </a:solidFill>
              </a:rPr>
              <a:t> Website: </a:t>
            </a:r>
            <a:r>
              <a:rPr lang="en-US" sz="1600" b="1" dirty="0">
                <a:solidFill>
                  <a:srgbClr val="C00000"/>
                </a:solidFill>
              </a:rPr>
              <a:t>www.bobfarley.us</a:t>
            </a:r>
            <a:r>
              <a:rPr lang="en-US" sz="1600" b="1" dirty="0">
                <a:solidFill>
                  <a:srgbClr val="002060"/>
                </a:solidFill>
              </a:rPr>
              <a:t> </a:t>
            </a:r>
            <a:endParaRPr lang="en-US" sz="1600" b="1" dirty="0">
              <a:solidFill>
                <a:srgbClr val="C00000"/>
              </a:solidFill>
            </a:endParaRPr>
          </a:p>
          <a:p>
            <a:pPr>
              <a:lnSpc>
                <a:spcPct val="95000"/>
              </a:lnSpc>
              <a:defRPr/>
            </a:pPr>
            <a:endParaRPr lang="en-US" sz="500" b="1" dirty="0">
              <a:solidFill>
                <a:srgbClr val="002060"/>
              </a:solidFill>
            </a:endParaRPr>
          </a:p>
          <a:p>
            <a:pPr>
              <a:lnSpc>
                <a:spcPct val="95000"/>
              </a:lnSpc>
              <a:buFont typeface="Arial" pitchFamily="34" charset="0"/>
              <a:buChar char="•"/>
              <a:defRPr/>
            </a:pPr>
            <a:r>
              <a:rPr lang="en-US" sz="1600" b="1" dirty="0">
                <a:solidFill>
                  <a:srgbClr val="002060"/>
                </a:solidFill>
              </a:rPr>
              <a:t> Your Biography: </a:t>
            </a:r>
            <a:r>
              <a:rPr lang="en-US" sz="1600" b="1" dirty="0">
                <a:solidFill>
                  <a:srgbClr val="C00000"/>
                </a:solidFill>
              </a:rPr>
              <a:t>If you haven’t already, please hand it in.</a:t>
            </a:r>
          </a:p>
          <a:p>
            <a:pPr>
              <a:lnSpc>
                <a:spcPct val="95000"/>
              </a:lnSpc>
              <a:defRPr/>
            </a:pPr>
            <a:endParaRPr lang="en-US" sz="500" b="1" dirty="0">
              <a:solidFill>
                <a:srgbClr val="002060"/>
              </a:solidFill>
            </a:endParaRPr>
          </a:p>
          <a:p>
            <a:pPr>
              <a:lnSpc>
                <a:spcPct val="95000"/>
              </a:lnSpc>
              <a:buFont typeface="Arial" pitchFamily="34" charset="0"/>
              <a:buChar char="•"/>
              <a:defRPr/>
            </a:pPr>
            <a:r>
              <a:rPr lang="en-US" sz="1600" b="1" dirty="0">
                <a:solidFill>
                  <a:srgbClr val="002060"/>
                </a:solidFill>
              </a:rPr>
              <a:t> Class Schedule: </a:t>
            </a:r>
          </a:p>
          <a:p>
            <a:pPr>
              <a:lnSpc>
                <a:spcPct val="95000"/>
              </a:lnSpc>
              <a:defRPr/>
            </a:pPr>
            <a:r>
              <a:rPr lang="en-US" sz="1600" b="1" i="1" dirty="0">
                <a:solidFill>
                  <a:srgbClr val="002060"/>
                </a:solidFill>
              </a:rPr>
              <a:t>   </a:t>
            </a:r>
            <a:r>
              <a:rPr lang="en-US" sz="1600" b="1" i="1" dirty="0">
                <a:solidFill>
                  <a:srgbClr val="C00000"/>
                </a:solidFill>
              </a:rPr>
              <a:t>http:/www.bobfarley.us/300lawclasses/315businesslaw/schedule.pdf</a:t>
            </a:r>
          </a:p>
          <a:p>
            <a:pPr>
              <a:lnSpc>
                <a:spcPct val="95000"/>
              </a:lnSpc>
              <a:buFont typeface="Arial" pitchFamily="34" charset="0"/>
              <a:buChar char="•"/>
              <a:defRPr/>
            </a:pPr>
            <a:endParaRPr lang="en-US" sz="500" b="1" i="1" dirty="0">
              <a:solidFill>
                <a:srgbClr val="C00000"/>
              </a:solidFill>
            </a:endParaRPr>
          </a:p>
          <a:p>
            <a:pPr>
              <a:lnSpc>
                <a:spcPct val="95000"/>
              </a:lnSpc>
              <a:buFont typeface="Arial" pitchFamily="34" charset="0"/>
              <a:buChar char="•"/>
              <a:defRPr/>
            </a:pPr>
            <a:r>
              <a:rPr lang="en-US" sz="1600" b="1" dirty="0">
                <a:solidFill>
                  <a:srgbClr val="002060"/>
                </a:solidFill>
              </a:rPr>
              <a:t> Class Syllabus:</a:t>
            </a:r>
          </a:p>
          <a:p>
            <a:pPr>
              <a:lnSpc>
                <a:spcPct val="95000"/>
              </a:lnSpc>
              <a:defRPr/>
            </a:pPr>
            <a:r>
              <a:rPr lang="en-US" sz="1600" b="1" dirty="0">
                <a:solidFill>
                  <a:srgbClr val="002060"/>
                </a:solidFill>
              </a:rPr>
              <a:t> </a:t>
            </a:r>
            <a:r>
              <a:rPr lang="en-US" sz="1600" b="1" i="1" dirty="0">
                <a:solidFill>
                  <a:srgbClr val="002060"/>
                </a:solidFill>
              </a:rPr>
              <a:t> </a:t>
            </a:r>
            <a:r>
              <a:rPr lang="en-US" sz="1600" b="1" i="1" dirty="0">
                <a:solidFill>
                  <a:srgbClr val="C00000"/>
                </a:solidFill>
              </a:rPr>
              <a:t>http:/www.bobfarley.us/300lawclasses/315businesslaw/syllabus.pdf</a:t>
            </a:r>
            <a:r>
              <a:rPr lang="en-US" sz="1600" b="1" dirty="0">
                <a:solidFill>
                  <a:srgbClr val="002060"/>
                </a:solidFill>
              </a:rPr>
              <a:t> </a:t>
            </a:r>
          </a:p>
          <a:p>
            <a:pPr>
              <a:lnSpc>
                <a:spcPct val="95000"/>
              </a:lnSpc>
              <a:buFont typeface="Arial" pitchFamily="34" charset="0"/>
              <a:buChar char="•"/>
              <a:defRPr/>
            </a:pPr>
            <a:endParaRPr lang="en-US" sz="500" b="1" dirty="0">
              <a:solidFill>
                <a:srgbClr val="002060"/>
              </a:solidFill>
            </a:endParaRPr>
          </a:p>
          <a:p>
            <a:pPr algn="just">
              <a:lnSpc>
                <a:spcPct val="95000"/>
              </a:lnSpc>
              <a:buFont typeface="Arial" pitchFamily="34" charset="0"/>
              <a:buChar char="•"/>
              <a:defRPr/>
            </a:pPr>
            <a:r>
              <a:rPr lang="en-US" sz="1600" b="1" dirty="0">
                <a:solidFill>
                  <a:srgbClr val="002060"/>
                </a:solidFill>
              </a:rPr>
              <a:t> Class Format and Grading Information: </a:t>
            </a:r>
          </a:p>
          <a:p>
            <a:pPr algn="just">
              <a:lnSpc>
                <a:spcPct val="95000"/>
              </a:lnSpc>
              <a:defRPr/>
            </a:pPr>
            <a:r>
              <a:rPr lang="en-US" sz="1600" b="1" i="1" dirty="0">
                <a:solidFill>
                  <a:srgbClr val="002060"/>
                </a:solidFill>
              </a:rPr>
              <a:t>  </a:t>
            </a:r>
            <a:r>
              <a:rPr lang="en-US" sz="1600" b="1" i="1" dirty="0">
                <a:solidFill>
                  <a:srgbClr val="C00000"/>
                </a:solidFill>
              </a:rPr>
              <a:t>http:/www.bobfarley.us/300lawclasses/315businesslaw/format.pdf</a:t>
            </a:r>
          </a:p>
          <a:p>
            <a:pPr algn="just">
              <a:lnSpc>
                <a:spcPct val="95000"/>
              </a:lnSpc>
              <a:defRPr/>
            </a:pPr>
            <a:endParaRPr lang="en-US" sz="500" b="1" dirty="0">
              <a:solidFill>
                <a:srgbClr val="002060"/>
              </a:solidFill>
            </a:endParaRPr>
          </a:p>
          <a:p>
            <a:pPr>
              <a:lnSpc>
                <a:spcPct val="95000"/>
              </a:lnSpc>
              <a:buFont typeface="Arial" pitchFamily="34" charset="0"/>
              <a:buChar char="•"/>
              <a:defRPr/>
            </a:pPr>
            <a:r>
              <a:rPr lang="en-US" sz="1600" b="1" dirty="0">
                <a:solidFill>
                  <a:srgbClr val="002060"/>
                </a:solidFill>
              </a:rPr>
              <a:t> Contact Us:</a:t>
            </a:r>
          </a:p>
          <a:p>
            <a:pPr marL="117475" algn="just">
              <a:lnSpc>
                <a:spcPct val="95000"/>
              </a:lnSpc>
              <a:buFont typeface="Wingdings" pitchFamily="2" charset="2"/>
              <a:buChar char="Ø"/>
              <a:defRPr/>
            </a:pPr>
            <a:r>
              <a:rPr lang="en-US" sz="1400" b="1" dirty="0">
                <a:solidFill>
                  <a:srgbClr val="C00000"/>
                </a:solidFill>
              </a:rPr>
              <a:t> Email – bobfarley@bobfarley.us</a:t>
            </a:r>
          </a:p>
          <a:p>
            <a:pPr marL="117475" algn="just">
              <a:lnSpc>
                <a:spcPct val="95000"/>
              </a:lnSpc>
              <a:buFont typeface="Wingdings" pitchFamily="2" charset="2"/>
              <a:buChar char="Ø"/>
              <a:defRPr/>
            </a:pPr>
            <a:r>
              <a:rPr lang="en-US" sz="1400" b="1" dirty="0">
                <a:solidFill>
                  <a:srgbClr val="C00000"/>
                </a:solidFill>
              </a:rPr>
              <a:t> Phone/Text – (518) 986-2037</a:t>
            </a:r>
          </a:p>
          <a:p>
            <a:pPr marL="117475" algn="just">
              <a:lnSpc>
                <a:spcPct val="95000"/>
              </a:lnSpc>
              <a:buFont typeface="Wingdings" pitchFamily="2" charset="2"/>
              <a:buChar char="Ø"/>
              <a:defRPr/>
            </a:pPr>
            <a:r>
              <a:rPr lang="en-US" sz="1400" b="1" dirty="0">
                <a:solidFill>
                  <a:srgbClr val="C00000"/>
                </a:solidFill>
              </a:rPr>
              <a:t> In Person – By Appointment</a:t>
            </a:r>
          </a:p>
          <a:p>
            <a:pPr marL="117475" algn="just">
              <a:lnSpc>
                <a:spcPct val="95000"/>
              </a:lnSpc>
              <a:buFont typeface="Wingdings" pitchFamily="2" charset="2"/>
              <a:buChar char="Ø"/>
              <a:defRPr/>
            </a:pPr>
            <a:endParaRPr lang="en-US" sz="500" b="1" dirty="0">
              <a:solidFill>
                <a:srgbClr val="002060"/>
              </a:solidFill>
            </a:endParaRP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2</a:t>
            </a:fld>
            <a:endParaRPr lang="en-US"/>
          </a:p>
        </p:txBody>
      </p:sp>
    </p:spTree>
    <p:extLst>
      <p:ext uri="{BB962C8B-B14F-4D97-AF65-F5344CB8AC3E}">
        <p14:creationId xmlns:p14="http://schemas.microsoft.com/office/powerpoint/2010/main" val="3756832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715000"/>
          </a:xfrm>
          <a:prstGeom prst="rect">
            <a:avLst/>
          </a:prstGeom>
          <a:noFill/>
          <a:ln w="9525">
            <a:noFill/>
            <a:miter lim="800000"/>
            <a:headEnd/>
            <a:tailEnd/>
          </a:ln>
        </p:spPr>
        <p:txBody>
          <a:bodyPr/>
          <a:lstStyle/>
          <a:p>
            <a:pPr marL="342900" indent="-342900">
              <a:lnSpc>
                <a:spcPct val="75000"/>
              </a:lnSpc>
              <a:spcBef>
                <a:spcPct val="20000"/>
              </a:spcBef>
              <a:defRPr/>
            </a:pPr>
            <a:r>
              <a:rPr lang="en-US" sz="3400" b="1" dirty="0">
                <a:solidFill>
                  <a:srgbClr val="C81204"/>
                </a:solidFill>
              </a:rPr>
              <a:t>     </a:t>
            </a:r>
            <a:r>
              <a:rPr lang="en-US" sz="3600" b="1" dirty="0">
                <a:solidFill>
                  <a:srgbClr val="0033CC"/>
                </a:solidFill>
              </a:rPr>
              <a:t>The New York State Constitution</a:t>
            </a:r>
          </a:p>
          <a:p>
            <a:pPr marL="342900" indent="-342900" algn="ctr">
              <a:lnSpc>
                <a:spcPct val="75000"/>
              </a:lnSpc>
              <a:spcBef>
                <a:spcPct val="20000"/>
              </a:spcBef>
              <a:defRPr/>
            </a:pPr>
            <a:r>
              <a:rPr lang="en-US" sz="3200" b="1" i="1" dirty="0">
                <a:solidFill>
                  <a:srgbClr val="006600"/>
                </a:solidFill>
              </a:rPr>
              <a:t>Creation</a:t>
            </a:r>
          </a:p>
          <a:p>
            <a:pPr>
              <a:lnSpc>
                <a:spcPct val="75000"/>
              </a:lnSpc>
              <a:defRPr/>
            </a:pPr>
            <a:endParaRPr lang="en-US" sz="1000" b="1" i="1" dirty="0">
              <a:solidFill>
                <a:srgbClr val="002060"/>
              </a:solidFill>
            </a:endParaRPr>
          </a:p>
          <a:p>
            <a:pPr algn="just">
              <a:lnSpc>
                <a:spcPct val="75000"/>
              </a:lnSpc>
              <a:defRPr/>
            </a:pPr>
            <a:endParaRPr lang="en-US" sz="800" b="1" i="1" dirty="0">
              <a:solidFill>
                <a:srgbClr val="002060"/>
              </a:solidFill>
            </a:endParaRPr>
          </a:p>
          <a:p>
            <a:pPr algn="just"/>
            <a:r>
              <a:rPr lang="en-US" sz="1600" dirty="0"/>
              <a:t>New York's first constitution, like all the others, was an experimental document devised to cope with a political emergency.</a:t>
            </a:r>
          </a:p>
          <a:p>
            <a:pPr algn="just"/>
            <a:endParaRPr lang="en-US" sz="1000" dirty="0"/>
          </a:p>
          <a:p>
            <a:pPr algn="just"/>
            <a:r>
              <a:rPr lang="en-US" sz="1600" b="1" dirty="0">
                <a:solidFill>
                  <a:srgbClr val="C00000"/>
                </a:solidFill>
              </a:rPr>
              <a:t>White Plains Convention:</a:t>
            </a:r>
            <a:r>
              <a:rPr lang="en-US" sz="1600" dirty="0"/>
              <a:t>  On July 9, 1776, just days after the continental congress adopted the declaration of independence, the delegates to a specially elected provincial congress, convened in White Plains for the purpose of establishing "such a government as they shall deem best calculated to secure the rights, liberties and happiness of the good people of this colony; and to continue in force until a future peace with Great-Britain shall render the same unnecessary.“</a:t>
            </a:r>
          </a:p>
          <a:p>
            <a:pPr algn="just"/>
            <a:endParaRPr lang="en-US" sz="1000" dirty="0"/>
          </a:p>
          <a:p>
            <a:pPr algn="just"/>
            <a:r>
              <a:rPr lang="en-US" sz="1600" b="1" dirty="0">
                <a:solidFill>
                  <a:srgbClr val="C00000"/>
                </a:solidFill>
              </a:rPr>
              <a:t>Step One – Ratify the Declaration and Rename the Convention:</a:t>
            </a:r>
            <a:r>
              <a:rPr lang="en-US" sz="1600" dirty="0"/>
              <a:t>  As soon as the meeting at White Plains had begun, the declaration of independence was adopted unanimously by all the delegates assembled. The next day, the provincial congress changed its name to "the Convention of the Representatives of the State of New York." </a:t>
            </a:r>
          </a:p>
          <a:p>
            <a:pPr algn="just"/>
            <a:endParaRPr lang="en-US" sz="1000" dirty="0"/>
          </a:p>
          <a:p>
            <a:pPr algn="just"/>
            <a:r>
              <a:rPr lang="en-US" sz="1600" b="1" dirty="0">
                <a:solidFill>
                  <a:srgbClr val="C00000"/>
                </a:solidFill>
              </a:rPr>
              <a:t>Step Two – Temporary Government and Commencement of Drafting A Constitution:</a:t>
            </a:r>
            <a:r>
              <a:rPr lang="en-US" sz="1600" dirty="0"/>
              <a:t> For nearly a year the convention of representatives, and its derivative committee of safety, governed New York state, while the work of framing a more permanent state government went ahead.</a:t>
            </a:r>
            <a:endParaRPr lang="en-US" sz="1600" dirty="0">
              <a:solidFill>
                <a:srgbClr val="0033CC"/>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20</a:t>
            </a:fld>
            <a:endParaRPr lang="en-US"/>
          </a:p>
        </p:txBody>
      </p:sp>
    </p:spTree>
    <p:extLst>
      <p:ext uri="{BB962C8B-B14F-4D97-AF65-F5344CB8AC3E}">
        <p14:creationId xmlns:p14="http://schemas.microsoft.com/office/powerpoint/2010/main" val="3034389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838200"/>
            <a:ext cx="8534400" cy="5867400"/>
          </a:xfrm>
          <a:prstGeom prst="rect">
            <a:avLst/>
          </a:prstGeom>
          <a:noFill/>
          <a:ln w="9525">
            <a:noFill/>
            <a:miter lim="800000"/>
            <a:headEnd/>
            <a:tailEnd/>
          </a:ln>
        </p:spPr>
        <p:txBody>
          <a:bodyPr/>
          <a:lstStyle/>
          <a:p>
            <a:pPr marL="342900" indent="-342900">
              <a:lnSpc>
                <a:spcPct val="80000"/>
              </a:lnSpc>
              <a:spcBef>
                <a:spcPts val="0"/>
              </a:spcBef>
              <a:defRPr/>
            </a:pPr>
            <a:r>
              <a:rPr lang="en-US" sz="3400" b="1" dirty="0">
                <a:solidFill>
                  <a:srgbClr val="C81204"/>
                </a:solidFill>
              </a:rPr>
              <a:t>     </a:t>
            </a:r>
            <a:r>
              <a:rPr lang="en-US" sz="3600" b="1" dirty="0">
                <a:solidFill>
                  <a:srgbClr val="0033CC"/>
                </a:solidFill>
              </a:rPr>
              <a:t>The New York State Constitution</a:t>
            </a:r>
          </a:p>
          <a:p>
            <a:pPr marL="342900" indent="-342900" algn="ctr">
              <a:lnSpc>
                <a:spcPct val="80000"/>
              </a:lnSpc>
              <a:spcBef>
                <a:spcPts val="0"/>
              </a:spcBef>
              <a:defRPr/>
            </a:pPr>
            <a:r>
              <a:rPr lang="en-US" sz="3200" b="1" i="1" dirty="0">
                <a:solidFill>
                  <a:srgbClr val="006600"/>
                </a:solidFill>
              </a:rPr>
              <a:t>Creation</a:t>
            </a:r>
          </a:p>
          <a:p>
            <a:pPr>
              <a:lnSpc>
                <a:spcPct val="80000"/>
              </a:lnSpc>
              <a:spcBef>
                <a:spcPts val="0"/>
              </a:spcBef>
              <a:defRPr/>
            </a:pPr>
            <a:endParaRPr lang="en-US" sz="1000" b="1" i="1" dirty="0">
              <a:solidFill>
                <a:srgbClr val="002060"/>
              </a:solidFill>
            </a:endParaRPr>
          </a:p>
          <a:p>
            <a:pPr algn="just">
              <a:lnSpc>
                <a:spcPct val="80000"/>
              </a:lnSpc>
              <a:spcBef>
                <a:spcPts val="0"/>
              </a:spcBef>
              <a:defRPr/>
            </a:pPr>
            <a:endParaRPr lang="en-US" sz="800" b="1" i="1" dirty="0">
              <a:solidFill>
                <a:srgbClr val="002060"/>
              </a:solidFill>
            </a:endParaRPr>
          </a:p>
          <a:p>
            <a:pPr algn="just">
              <a:lnSpc>
                <a:spcPct val="80000"/>
              </a:lnSpc>
              <a:spcBef>
                <a:spcPts val="0"/>
              </a:spcBef>
            </a:pPr>
            <a:r>
              <a:rPr lang="en-US" sz="1600" b="1" dirty="0">
                <a:solidFill>
                  <a:srgbClr val="C00000"/>
                </a:solidFill>
              </a:rPr>
              <a:t>Step Three:  John Jay takes the Lead:</a:t>
            </a:r>
            <a:r>
              <a:rPr lang="en-US" sz="1600" dirty="0"/>
              <a:t>  On August 1, 1776, the convention assigned the task of drafting a constitution to a committee of thirteen men.  These  included John Jay, John </a:t>
            </a:r>
            <a:r>
              <a:rPr lang="en-US" sz="1600" dirty="0" err="1"/>
              <a:t>Sloss</a:t>
            </a:r>
            <a:r>
              <a:rPr lang="en-US" sz="1600" dirty="0"/>
              <a:t> Hobart, William Smith (of Suffolk County), William </a:t>
            </a:r>
            <a:r>
              <a:rPr lang="en-US" sz="1600" dirty="0" err="1"/>
              <a:t>Duer</a:t>
            </a:r>
            <a:r>
              <a:rPr lang="en-US" sz="1600" dirty="0"/>
              <a:t>, </a:t>
            </a:r>
            <a:r>
              <a:rPr lang="en-US" sz="1600" dirty="0" err="1"/>
              <a:t>Gouverneur</a:t>
            </a:r>
            <a:r>
              <a:rPr lang="en-US" sz="1600" dirty="0"/>
              <a:t> Morris, Robert R. Livingston, John Broome, John Morin Scott, Abraham Yates, Jr., Henry Wisner, Samuel Townsend, Charles De Witt, and Robert Yates.  James Duane was later added. </a:t>
            </a:r>
          </a:p>
          <a:p>
            <a:pPr algn="just">
              <a:lnSpc>
                <a:spcPct val="80000"/>
              </a:lnSpc>
              <a:spcBef>
                <a:spcPts val="0"/>
              </a:spcBef>
            </a:pPr>
            <a:endParaRPr lang="en-US" sz="1000" dirty="0"/>
          </a:p>
          <a:p>
            <a:pPr algn="just">
              <a:lnSpc>
                <a:spcPct val="80000"/>
              </a:lnSpc>
              <a:spcBef>
                <a:spcPts val="0"/>
              </a:spcBef>
            </a:pPr>
            <a:r>
              <a:rPr lang="en-US" sz="1600" dirty="0"/>
              <a:t>John Jay, a gifted lawyer, who would later be appointed by George Washington to become the first Chief Justice of the United States Supreme Court, immediately came to prominence on the committee, and began to play a major leadership role in the drafting process.</a:t>
            </a:r>
          </a:p>
          <a:p>
            <a:pPr algn="just">
              <a:lnSpc>
                <a:spcPct val="80000"/>
              </a:lnSpc>
              <a:spcBef>
                <a:spcPts val="0"/>
              </a:spcBef>
            </a:pPr>
            <a:endParaRPr lang="en-US" sz="1000" dirty="0"/>
          </a:p>
          <a:p>
            <a:pPr algn="just">
              <a:lnSpc>
                <a:spcPct val="80000"/>
              </a:lnSpc>
              <a:spcBef>
                <a:spcPts val="0"/>
              </a:spcBef>
            </a:pPr>
            <a:r>
              <a:rPr lang="en-US" sz="1600" b="1" dirty="0">
                <a:solidFill>
                  <a:srgbClr val="C00000"/>
                </a:solidFill>
              </a:rPr>
              <a:t>Forced to Draft a Constitution in the Midst of War and Combat:</a:t>
            </a:r>
            <a:r>
              <a:rPr lang="en-US" sz="1600" dirty="0"/>
              <a:t>  The committee had to work under the most extreme wartime conditions. </a:t>
            </a:r>
          </a:p>
          <a:p>
            <a:pPr algn="just">
              <a:lnSpc>
                <a:spcPct val="80000"/>
              </a:lnSpc>
              <a:spcBef>
                <a:spcPts val="0"/>
              </a:spcBef>
            </a:pPr>
            <a:endParaRPr lang="en-US" sz="1000" dirty="0"/>
          </a:p>
          <a:p>
            <a:pPr algn="just">
              <a:lnSpc>
                <a:spcPct val="80000"/>
              </a:lnSpc>
              <a:spcBef>
                <a:spcPts val="0"/>
              </a:spcBef>
            </a:pPr>
            <a:r>
              <a:rPr lang="en-US" sz="1600" dirty="0"/>
              <a:t>Although the convention originally convened in New York City, by July 1776, a massive British Military Force of 32,000 troops and hundreds of British Warships invaded the waters of New York City near Staten Island.  By the end of August 1776, British forces has routed George Washington’s Army at Long Island and Kips Bay, and then in mid September, despite a strong colonial effort, took Harlem Heights in Northern Manhattan, and then defeated Washington’s retreating army outside White Plains (October 1776) and at Fort Washington</a:t>
            </a:r>
          </a:p>
          <a:p>
            <a:pPr algn="just">
              <a:lnSpc>
                <a:spcPct val="80000"/>
              </a:lnSpc>
              <a:spcBef>
                <a:spcPts val="0"/>
              </a:spcBef>
            </a:pPr>
            <a:r>
              <a:rPr lang="en-US" sz="1600" dirty="0"/>
              <a:t>and Fort Lee (in mid November, where the George Washington Bridge is now located).</a:t>
            </a:r>
          </a:p>
          <a:p>
            <a:pPr algn="just">
              <a:lnSpc>
                <a:spcPct val="80000"/>
              </a:lnSpc>
              <a:spcBef>
                <a:spcPts val="0"/>
              </a:spcBef>
            </a:pPr>
            <a:endParaRPr lang="en-US" sz="1000" dirty="0"/>
          </a:p>
          <a:p>
            <a:pPr algn="just">
              <a:lnSpc>
                <a:spcPct val="80000"/>
              </a:lnSpc>
              <a:spcBef>
                <a:spcPts val="0"/>
              </a:spcBef>
            </a:pPr>
            <a:r>
              <a:rPr lang="en-US" sz="1600" b="1" dirty="0">
                <a:solidFill>
                  <a:srgbClr val="C00000"/>
                </a:solidFill>
              </a:rPr>
              <a:t>How White Plains Became the Convention Home:</a:t>
            </a:r>
            <a:r>
              <a:rPr lang="en-US" sz="1600" dirty="0"/>
              <a:t> When George Washington’s retreating Army marched to Pennsylvania and New Jersey, the British Forces returned back into the confines of New York City (Manhattan), and the convention was moved to White Plains where they would perform the bulk and remainder of their work.</a:t>
            </a:r>
            <a:endParaRPr lang="en-US" sz="1600" dirty="0">
              <a:solidFill>
                <a:srgbClr val="0033CC"/>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21</a:t>
            </a:fld>
            <a:endParaRPr lang="en-US"/>
          </a:p>
        </p:txBody>
      </p:sp>
    </p:spTree>
    <p:extLst>
      <p:ext uri="{BB962C8B-B14F-4D97-AF65-F5344CB8AC3E}">
        <p14:creationId xmlns:p14="http://schemas.microsoft.com/office/powerpoint/2010/main" val="1139057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838200"/>
            <a:ext cx="8534400" cy="5867400"/>
          </a:xfrm>
          <a:prstGeom prst="rect">
            <a:avLst/>
          </a:prstGeom>
          <a:noFill/>
          <a:ln w="9525">
            <a:noFill/>
            <a:miter lim="800000"/>
            <a:headEnd/>
            <a:tailEnd/>
          </a:ln>
        </p:spPr>
        <p:txBody>
          <a:bodyPr/>
          <a:lstStyle/>
          <a:p>
            <a:pPr marL="342900" indent="-342900">
              <a:lnSpc>
                <a:spcPct val="80000"/>
              </a:lnSpc>
              <a:spcBef>
                <a:spcPts val="0"/>
              </a:spcBef>
              <a:defRPr/>
            </a:pPr>
            <a:r>
              <a:rPr lang="en-US" sz="3400" b="1" dirty="0">
                <a:solidFill>
                  <a:srgbClr val="C81204"/>
                </a:solidFill>
              </a:rPr>
              <a:t>     </a:t>
            </a:r>
            <a:r>
              <a:rPr lang="en-US" sz="3600" b="1" dirty="0">
                <a:solidFill>
                  <a:srgbClr val="0033CC"/>
                </a:solidFill>
              </a:rPr>
              <a:t>The New York State Constitution</a:t>
            </a:r>
          </a:p>
          <a:p>
            <a:pPr marL="342900" indent="-342900" algn="ctr">
              <a:lnSpc>
                <a:spcPct val="80000"/>
              </a:lnSpc>
              <a:spcBef>
                <a:spcPts val="0"/>
              </a:spcBef>
              <a:defRPr/>
            </a:pPr>
            <a:r>
              <a:rPr lang="en-US" sz="3200" b="1" i="1" dirty="0">
                <a:solidFill>
                  <a:srgbClr val="006600"/>
                </a:solidFill>
              </a:rPr>
              <a:t>Creation</a:t>
            </a:r>
          </a:p>
          <a:p>
            <a:pPr>
              <a:lnSpc>
                <a:spcPct val="80000"/>
              </a:lnSpc>
              <a:spcBef>
                <a:spcPts val="0"/>
              </a:spcBef>
              <a:defRPr/>
            </a:pPr>
            <a:endParaRPr lang="en-US" sz="1000" b="1" i="1" dirty="0">
              <a:solidFill>
                <a:srgbClr val="002060"/>
              </a:solidFill>
            </a:endParaRPr>
          </a:p>
          <a:p>
            <a:pPr algn="just">
              <a:lnSpc>
                <a:spcPct val="80000"/>
              </a:lnSpc>
              <a:spcBef>
                <a:spcPts val="0"/>
              </a:spcBef>
              <a:defRPr/>
            </a:pPr>
            <a:endParaRPr lang="en-US" sz="800" b="1" i="1" dirty="0">
              <a:solidFill>
                <a:srgbClr val="002060"/>
              </a:solidFill>
            </a:endParaRPr>
          </a:p>
          <a:p>
            <a:pPr algn="just">
              <a:lnSpc>
                <a:spcPct val="80000"/>
              </a:lnSpc>
              <a:spcBef>
                <a:spcPts val="0"/>
              </a:spcBef>
            </a:pPr>
            <a:r>
              <a:rPr lang="en-US" sz="1600" b="1" dirty="0">
                <a:solidFill>
                  <a:srgbClr val="C00000"/>
                </a:solidFill>
              </a:rPr>
              <a:t>Step Four – The Convention Reassembles:</a:t>
            </a:r>
            <a:r>
              <a:rPr lang="en-US" sz="1600" dirty="0"/>
              <a:t>  Planning for the constitution had hardly begun before the convention was forced to flee northward as Long Island and Manhattan fell to the British.</a:t>
            </a:r>
          </a:p>
          <a:p>
            <a:pPr algn="just">
              <a:lnSpc>
                <a:spcPct val="80000"/>
              </a:lnSpc>
              <a:spcBef>
                <a:spcPts val="0"/>
              </a:spcBef>
            </a:pPr>
            <a:endParaRPr lang="en-US" sz="1000" dirty="0"/>
          </a:p>
          <a:p>
            <a:pPr algn="just"/>
            <a:r>
              <a:rPr lang="en-US" sz="1600" dirty="0"/>
              <a:t>Convention delegates from Suffolk, Queens, Kings, and New York</a:t>
            </a:r>
            <a:r>
              <a:rPr lang="en-US" sz="1600" b="1" dirty="0"/>
              <a:t> </a:t>
            </a:r>
            <a:r>
              <a:rPr lang="en-US" sz="1600" dirty="0"/>
              <a:t>Counties who participated in the constitutional deliberations became exiles from their homes, and they would not be able to return for more than seven years.</a:t>
            </a:r>
          </a:p>
          <a:p>
            <a:pPr algn="just"/>
            <a:endParaRPr lang="en-US" sz="1000" dirty="0"/>
          </a:p>
          <a:p>
            <a:pPr algn="just"/>
            <a:r>
              <a:rPr lang="en-US" sz="1600" b="1" dirty="0">
                <a:solidFill>
                  <a:srgbClr val="C00000"/>
                </a:solidFill>
              </a:rPr>
              <a:t>Challenges in Drafting:</a:t>
            </a:r>
            <a:r>
              <a:rPr lang="en-US" sz="1600" dirty="0"/>
              <a:t> Understandably, the drafting proceeded slowly. </a:t>
            </a:r>
          </a:p>
          <a:p>
            <a:pPr algn="just"/>
            <a:endParaRPr lang="en-US" sz="1000" dirty="0"/>
          </a:p>
          <a:p>
            <a:pPr algn="just"/>
            <a:r>
              <a:rPr lang="en-US" sz="1600" dirty="0"/>
              <a:t>Abraham Yates, the chairman, constantly had trouble assembling a quorum of committee members.  Several members had active military commands which kept them away. Others had local governmental responsibilities or were serving on additional committees. </a:t>
            </a:r>
          </a:p>
          <a:p>
            <a:pPr algn="just"/>
            <a:endParaRPr lang="en-US" sz="1000" dirty="0"/>
          </a:p>
          <a:p>
            <a:pPr algn="just"/>
            <a:r>
              <a:rPr lang="en-US" sz="1600" dirty="0"/>
              <a:t>The committee was initially ordered to report a draft by August 26, 1776, but this date passed and early in October, as criticism began to mount, committee member Henry Wisner informed General George Clinton (who would become New York’s first Governor) that "the formation of government goes on very slow indeed; we have done little or nothing about it." </a:t>
            </a:r>
          </a:p>
          <a:p>
            <a:pPr algn="just"/>
            <a:endParaRPr lang="en-US" sz="1000" dirty="0"/>
          </a:p>
          <a:p>
            <a:pPr algn="just"/>
            <a:r>
              <a:rPr lang="en-US" sz="1600" dirty="0"/>
              <a:t>It was not until March 12, 1777, that the committee read a draft it had prepared to the convention.</a:t>
            </a:r>
            <a:endParaRPr lang="en-US" sz="1600" dirty="0">
              <a:solidFill>
                <a:srgbClr val="0033CC"/>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22</a:t>
            </a:fld>
            <a:endParaRPr lang="en-US"/>
          </a:p>
        </p:txBody>
      </p:sp>
    </p:spTree>
    <p:extLst>
      <p:ext uri="{BB962C8B-B14F-4D97-AF65-F5344CB8AC3E}">
        <p14:creationId xmlns:p14="http://schemas.microsoft.com/office/powerpoint/2010/main" val="18572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838200"/>
            <a:ext cx="8534400" cy="5867400"/>
          </a:xfrm>
          <a:prstGeom prst="rect">
            <a:avLst/>
          </a:prstGeom>
          <a:noFill/>
          <a:ln w="9525">
            <a:noFill/>
            <a:miter lim="800000"/>
            <a:headEnd/>
            <a:tailEnd/>
          </a:ln>
        </p:spPr>
        <p:txBody>
          <a:bodyPr/>
          <a:lstStyle/>
          <a:p>
            <a:pPr marL="342900" indent="-342900">
              <a:lnSpc>
                <a:spcPct val="80000"/>
              </a:lnSpc>
              <a:spcBef>
                <a:spcPts val="0"/>
              </a:spcBef>
              <a:defRPr/>
            </a:pPr>
            <a:r>
              <a:rPr lang="en-US" sz="3400" b="1" dirty="0">
                <a:solidFill>
                  <a:srgbClr val="C81204"/>
                </a:solidFill>
              </a:rPr>
              <a:t>     </a:t>
            </a:r>
            <a:r>
              <a:rPr lang="en-US" sz="3600" b="1" dirty="0">
                <a:solidFill>
                  <a:srgbClr val="0033CC"/>
                </a:solidFill>
              </a:rPr>
              <a:t>The New York State Constitution</a:t>
            </a:r>
          </a:p>
          <a:p>
            <a:pPr marL="342900" indent="-342900" algn="ctr">
              <a:lnSpc>
                <a:spcPct val="80000"/>
              </a:lnSpc>
              <a:spcBef>
                <a:spcPts val="0"/>
              </a:spcBef>
              <a:defRPr/>
            </a:pPr>
            <a:r>
              <a:rPr lang="en-US" sz="3200" b="1" i="1" dirty="0">
                <a:solidFill>
                  <a:srgbClr val="006600"/>
                </a:solidFill>
              </a:rPr>
              <a:t>Creation</a:t>
            </a:r>
          </a:p>
          <a:p>
            <a:pPr>
              <a:lnSpc>
                <a:spcPct val="80000"/>
              </a:lnSpc>
              <a:spcBef>
                <a:spcPts val="0"/>
              </a:spcBef>
              <a:defRPr/>
            </a:pPr>
            <a:endParaRPr lang="en-US" sz="1000" b="1" i="1" dirty="0">
              <a:solidFill>
                <a:srgbClr val="002060"/>
              </a:solidFill>
            </a:endParaRPr>
          </a:p>
          <a:p>
            <a:pPr algn="just">
              <a:lnSpc>
                <a:spcPct val="80000"/>
              </a:lnSpc>
              <a:spcBef>
                <a:spcPts val="0"/>
              </a:spcBef>
              <a:defRPr/>
            </a:pPr>
            <a:endParaRPr lang="en-US" sz="800" b="1" i="1" dirty="0">
              <a:solidFill>
                <a:srgbClr val="002060"/>
              </a:solidFill>
            </a:endParaRPr>
          </a:p>
          <a:p>
            <a:pPr algn="just">
              <a:lnSpc>
                <a:spcPct val="80000"/>
              </a:lnSpc>
              <a:spcBef>
                <a:spcPts val="0"/>
              </a:spcBef>
            </a:pPr>
            <a:r>
              <a:rPr lang="en-US" sz="1600" b="1" dirty="0">
                <a:solidFill>
                  <a:srgbClr val="C00000"/>
                </a:solidFill>
              </a:rPr>
              <a:t>Step Five – Draft Revisions:</a:t>
            </a:r>
            <a:r>
              <a:rPr lang="en-US" sz="1600" dirty="0"/>
              <a:t>  The work was still far from over. </a:t>
            </a:r>
          </a:p>
          <a:p>
            <a:pPr algn="just">
              <a:lnSpc>
                <a:spcPct val="80000"/>
              </a:lnSpc>
              <a:spcBef>
                <a:spcPts val="0"/>
              </a:spcBef>
            </a:pPr>
            <a:endParaRPr lang="en-US" sz="1000" dirty="0"/>
          </a:p>
          <a:p>
            <a:pPr algn="just">
              <a:lnSpc>
                <a:spcPct val="80000"/>
              </a:lnSpc>
              <a:spcBef>
                <a:spcPts val="0"/>
              </a:spcBef>
            </a:pPr>
            <a:r>
              <a:rPr lang="en-US" sz="1600" dirty="0"/>
              <a:t>For another six weeks, after the March 12, 1777 initial report, the members of the convention subjected the committee draft to an article-by-article scrutiny. </a:t>
            </a:r>
          </a:p>
          <a:p>
            <a:pPr algn="just">
              <a:lnSpc>
                <a:spcPct val="80000"/>
              </a:lnSpc>
              <a:spcBef>
                <a:spcPts val="0"/>
              </a:spcBef>
            </a:pPr>
            <a:endParaRPr lang="en-US" sz="1000" dirty="0"/>
          </a:p>
          <a:p>
            <a:pPr algn="just">
              <a:lnSpc>
                <a:spcPct val="80000"/>
              </a:lnSpc>
              <a:spcBef>
                <a:spcPts val="0"/>
              </a:spcBef>
            </a:pPr>
            <a:r>
              <a:rPr lang="en-US" sz="1600" dirty="0"/>
              <a:t>Some provisions were scarcely debated, but others took days. By the time the convention had finished, many basic changes had been made.</a:t>
            </a:r>
          </a:p>
          <a:p>
            <a:pPr algn="just">
              <a:lnSpc>
                <a:spcPct val="80000"/>
              </a:lnSpc>
              <a:spcBef>
                <a:spcPts val="0"/>
              </a:spcBef>
            </a:pPr>
            <a:endParaRPr lang="en-US" sz="1000" dirty="0"/>
          </a:p>
          <a:p>
            <a:pPr algn="just">
              <a:lnSpc>
                <a:spcPct val="80000"/>
              </a:lnSpc>
              <a:spcBef>
                <a:spcPts val="0"/>
              </a:spcBef>
            </a:pPr>
            <a:r>
              <a:rPr lang="en-US" sz="1600" b="1" dirty="0">
                <a:solidFill>
                  <a:srgbClr val="C00000"/>
                </a:solidFill>
              </a:rPr>
              <a:t>A Joint Effort:</a:t>
            </a:r>
            <a:r>
              <a:rPr lang="en-US" sz="1600" dirty="0"/>
              <a:t> Thus the document that became the state's first constitution reflected the joint efforts of the drafting committee and many of the more than 30 members of the convention who regularly attended during the floor debate. </a:t>
            </a:r>
          </a:p>
          <a:p>
            <a:pPr algn="just">
              <a:lnSpc>
                <a:spcPct val="80000"/>
              </a:lnSpc>
              <a:spcBef>
                <a:spcPts val="0"/>
              </a:spcBef>
            </a:pPr>
            <a:endParaRPr lang="en-US" sz="1000" dirty="0"/>
          </a:p>
          <a:p>
            <a:pPr algn="just">
              <a:lnSpc>
                <a:spcPct val="80000"/>
              </a:lnSpc>
              <a:spcBef>
                <a:spcPts val="0"/>
              </a:spcBef>
            </a:pPr>
            <a:r>
              <a:rPr lang="en-US" sz="1600" b="1" dirty="0">
                <a:solidFill>
                  <a:srgbClr val="C00000"/>
                </a:solidFill>
              </a:rPr>
              <a:t>Jay’ s Leadership:</a:t>
            </a:r>
            <a:r>
              <a:rPr lang="en-US" sz="1600" dirty="0"/>
              <a:t>  A few people stood out in this process, however. John Jay, a brilliant, detached, reserved, gifted legal mind, single-handedly reduced the cumbersome, long-winded committee draft into a compact, concisely written document for the convention to consider.  During the convention debate, Jay excelled at breaking deadlocks by proposing</a:t>
            </a:r>
          </a:p>
          <a:p>
            <a:pPr algn="just">
              <a:lnSpc>
                <a:spcPct val="80000"/>
              </a:lnSpc>
              <a:spcBef>
                <a:spcPts val="0"/>
              </a:spcBef>
            </a:pPr>
            <a:r>
              <a:rPr lang="en-US" sz="1600" dirty="0"/>
              <a:t>workable compromises.  </a:t>
            </a:r>
          </a:p>
          <a:p>
            <a:pPr algn="just">
              <a:lnSpc>
                <a:spcPct val="80000"/>
              </a:lnSpc>
              <a:spcBef>
                <a:spcPts val="0"/>
              </a:spcBef>
            </a:pPr>
            <a:endParaRPr lang="en-US" sz="1000" dirty="0"/>
          </a:p>
          <a:p>
            <a:pPr algn="just">
              <a:lnSpc>
                <a:spcPct val="80000"/>
              </a:lnSpc>
              <a:spcBef>
                <a:spcPts val="0"/>
              </a:spcBef>
            </a:pPr>
            <a:r>
              <a:rPr lang="en-US" sz="1600" b="1" dirty="0" err="1">
                <a:solidFill>
                  <a:srgbClr val="C00000"/>
                </a:solidFill>
              </a:rPr>
              <a:t>Gouverneur</a:t>
            </a:r>
            <a:r>
              <a:rPr lang="en-US" sz="1600" b="1" dirty="0">
                <a:solidFill>
                  <a:srgbClr val="C00000"/>
                </a:solidFill>
              </a:rPr>
              <a:t> Morris – Sounding Board:</a:t>
            </a:r>
            <a:r>
              <a:rPr lang="en-US" sz="1600" dirty="0"/>
              <a:t>  Jay often discussed his ideas with </a:t>
            </a:r>
            <a:r>
              <a:rPr lang="en-US" sz="1600" dirty="0" err="1"/>
              <a:t>Gouverneur</a:t>
            </a:r>
            <a:r>
              <a:rPr lang="en-US" sz="1600" dirty="0"/>
              <a:t> Morris.  Morris, who was urbane, sarcastic, cynical, contemptuous of the new popular influences in politics, and utterly self-assured, exerted his influence most strongly during the floor debate, where he displayed superb parliamentary skills to dominate the proceedings. </a:t>
            </a:r>
          </a:p>
          <a:p>
            <a:pPr algn="just">
              <a:lnSpc>
                <a:spcPct val="80000"/>
              </a:lnSpc>
              <a:spcBef>
                <a:spcPts val="0"/>
              </a:spcBef>
            </a:pPr>
            <a:endParaRPr lang="en-US" sz="1000" dirty="0"/>
          </a:p>
          <a:p>
            <a:pPr algn="just">
              <a:lnSpc>
                <a:spcPct val="80000"/>
              </a:lnSpc>
              <a:spcBef>
                <a:spcPts val="0"/>
              </a:spcBef>
            </a:pPr>
            <a:r>
              <a:rPr lang="en-US" sz="1600" b="1" dirty="0">
                <a:solidFill>
                  <a:srgbClr val="C00000"/>
                </a:solidFill>
              </a:rPr>
              <a:t>Influence upon the United States Constitution: </a:t>
            </a:r>
            <a:r>
              <a:rPr lang="en-US" sz="1600" dirty="0"/>
              <a:t>Interesting enough, these discussions between Jay and Morris did not end in White Plains, as Morris took so many of Jay’s ideas in New York’s first constitution to the Philadelphia Convention for incorporation 11 years later.</a:t>
            </a:r>
          </a:p>
        </p:txBody>
      </p:sp>
      <p:sp>
        <p:nvSpPr>
          <p:cNvPr id="3" name="Slide Number Placeholder 2"/>
          <p:cNvSpPr>
            <a:spLocks noGrp="1"/>
          </p:cNvSpPr>
          <p:nvPr>
            <p:ph type="sldNum" sz="quarter" idx="12"/>
          </p:nvPr>
        </p:nvSpPr>
        <p:spPr>
          <a:xfrm>
            <a:off x="6705600" y="6324600"/>
            <a:ext cx="2209800" cy="476250"/>
          </a:xfrm>
        </p:spPr>
        <p:txBody>
          <a:bodyPr/>
          <a:lstStyle/>
          <a:p>
            <a:pPr>
              <a:defRPr/>
            </a:pPr>
            <a:fld id="{B65D0F76-24EF-4F3B-BC83-A9C3E2996108}" type="slidenum">
              <a:rPr lang="en-US" smtClean="0"/>
              <a:pPr>
                <a:defRPr/>
              </a:pPr>
              <a:t>23</a:t>
            </a:fld>
            <a:endParaRPr lang="en-US" dirty="0"/>
          </a:p>
        </p:txBody>
      </p:sp>
    </p:spTree>
    <p:extLst>
      <p:ext uri="{BB962C8B-B14F-4D97-AF65-F5344CB8AC3E}">
        <p14:creationId xmlns:p14="http://schemas.microsoft.com/office/powerpoint/2010/main" val="1075453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838200"/>
            <a:ext cx="8534400" cy="5867400"/>
          </a:xfrm>
          <a:prstGeom prst="rect">
            <a:avLst/>
          </a:prstGeom>
          <a:noFill/>
          <a:ln w="9525">
            <a:noFill/>
            <a:miter lim="800000"/>
            <a:headEnd/>
            <a:tailEnd/>
          </a:ln>
        </p:spPr>
        <p:txBody>
          <a:bodyPr/>
          <a:lstStyle/>
          <a:p>
            <a:pPr marL="342900" indent="-342900">
              <a:lnSpc>
                <a:spcPct val="70000"/>
              </a:lnSpc>
              <a:spcBef>
                <a:spcPts val="0"/>
              </a:spcBef>
              <a:defRPr/>
            </a:pPr>
            <a:r>
              <a:rPr lang="en-US" sz="3400" b="1" dirty="0">
                <a:solidFill>
                  <a:srgbClr val="C81204"/>
                </a:solidFill>
              </a:rPr>
              <a:t>     </a:t>
            </a:r>
            <a:r>
              <a:rPr lang="en-US" sz="3600" b="1" dirty="0">
                <a:solidFill>
                  <a:srgbClr val="0033CC"/>
                </a:solidFill>
              </a:rPr>
              <a:t>The New York State Constitution</a:t>
            </a:r>
          </a:p>
          <a:p>
            <a:pPr marL="342900" indent="-342900" algn="ctr">
              <a:lnSpc>
                <a:spcPct val="70000"/>
              </a:lnSpc>
              <a:spcBef>
                <a:spcPts val="0"/>
              </a:spcBef>
              <a:defRPr/>
            </a:pPr>
            <a:r>
              <a:rPr lang="en-US" sz="3200" b="1" i="1" dirty="0">
                <a:solidFill>
                  <a:srgbClr val="006600"/>
                </a:solidFill>
              </a:rPr>
              <a:t>Creation</a:t>
            </a:r>
          </a:p>
          <a:p>
            <a:pPr>
              <a:lnSpc>
                <a:spcPct val="70000"/>
              </a:lnSpc>
              <a:spcBef>
                <a:spcPts val="0"/>
              </a:spcBef>
              <a:defRPr/>
            </a:pPr>
            <a:endParaRPr lang="en-US" sz="1000" b="1" i="1" dirty="0">
              <a:solidFill>
                <a:srgbClr val="002060"/>
              </a:solidFill>
            </a:endParaRPr>
          </a:p>
          <a:p>
            <a:pPr algn="just">
              <a:lnSpc>
                <a:spcPct val="70000"/>
              </a:lnSpc>
              <a:spcBef>
                <a:spcPts val="0"/>
              </a:spcBef>
              <a:defRPr/>
            </a:pPr>
            <a:endParaRPr lang="en-US" sz="800" b="1" i="1" dirty="0">
              <a:solidFill>
                <a:srgbClr val="002060"/>
              </a:solidFill>
            </a:endParaRPr>
          </a:p>
          <a:p>
            <a:pPr algn="just">
              <a:lnSpc>
                <a:spcPct val="70000"/>
              </a:lnSpc>
              <a:spcBef>
                <a:spcPts val="0"/>
              </a:spcBef>
            </a:pPr>
            <a:r>
              <a:rPr lang="en-US" sz="1600" b="1" dirty="0">
                <a:solidFill>
                  <a:srgbClr val="C00000"/>
                </a:solidFill>
              </a:rPr>
              <a:t>Step Six – The Final Product:</a:t>
            </a:r>
            <a:r>
              <a:rPr lang="en-US" sz="1600" dirty="0"/>
              <a:t>  While there was no consensus on just how the governments</a:t>
            </a:r>
          </a:p>
          <a:p>
            <a:pPr algn="just">
              <a:lnSpc>
                <a:spcPct val="70000"/>
              </a:lnSpc>
              <a:spcBef>
                <a:spcPts val="0"/>
              </a:spcBef>
            </a:pPr>
            <a:r>
              <a:rPr lang="en-US" sz="1600" dirty="0"/>
              <a:t>should be constructed before the White Plains Convention convened, there were certain basic principles which all the constitution-makers accepted. </a:t>
            </a:r>
          </a:p>
          <a:p>
            <a:pPr algn="just">
              <a:lnSpc>
                <a:spcPct val="70000"/>
              </a:lnSpc>
              <a:spcBef>
                <a:spcPts val="0"/>
              </a:spcBef>
            </a:pPr>
            <a:endParaRPr lang="en-US" sz="1000" dirty="0"/>
          </a:p>
          <a:p>
            <a:pPr algn="just">
              <a:lnSpc>
                <a:spcPct val="70000"/>
              </a:lnSpc>
              <a:spcBef>
                <a:spcPts val="0"/>
              </a:spcBef>
            </a:pPr>
            <a:r>
              <a:rPr lang="en-US" sz="1600" b="1" dirty="0">
                <a:solidFill>
                  <a:srgbClr val="C00000"/>
                </a:solidFill>
              </a:rPr>
              <a:t>Sovereignty in the People:</a:t>
            </a:r>
            <a:r>
              <a:rPr lang="en-US" sz="1600" dirty="0"/>
              <a:t>  It was universally agreed by Convention Delegates that, by the act of revolution (and the Declaration of Independence which the convention ratified), that the people of the State of New York had became their own political masters.  That they must be the sovereign of the government, and that there could be no higher political authority. </a:t>
            </a:r>
          </a:p>
          <a:p>
            <a:pPr algn="just">
              <a:lnSpc>
                <a:spcPct val="70000"/>
              </a:lnSpc>
              <a:spcBef>
                <a:spcPts val="0"/>
              </a:spcBef>
            </a:pPr>
            <a:endParaRPr lang="en-US" sz="1000" dirty="0"/>
          </a:p>
          <a:p>
            <a:pPr algn="just">
              <a:lnSpc>
                <a:spcPct val="70000"/>
              </a:lnSpc>
              <a:spcBef>
                <a:spcPts val="0"/>
              </a:spcBef>
            </a:pPr>
            <a:r>
              <a:rPr lang="en-US" sz="1600" b="1" dirty="0">
                <a:solidFill>
                  <a:srgbClr val="C00000"/>
                </a:solidFill>
              </a:rPr>
              <a:t>Republican in Form:</a:t>
            </a:r>
            <a:r>
              <a:rPr lang="en-US" sz="1600" dirty="0"/>
              <a:t> All also agreed that the new governments would be republican in form, and on the necessity of distributing power between various branches of government.</a:t>
            </a:r>
          </a:p>
          <a:p>
            <a:pPr algn="just">
              <a:lnSpc>
                <a:spcPct val="70000"/>
              </a:lnSpc>
              <a:spcBef>
                <a:spcPts val="0"/>
              </a:spcBef>
            </a:pPr>
            <a:endParaRPr lang="en-US" sz="1000" dirty="0"/>
          </a:p>
          <a:p>
            <a:pPr algn="just">
              <a:lnSpc>
                <a:spcPct val="70000"/>
              </a:lnSpc>
              <a:spcBef>
                <a:spcPts val="0"/>
              </a:spcBef>
            </a:pPr>
            <a:r>
              <a:rPr lang="en-US" sz="1600" b="1" dirty="0">
                <a:solidFill>
                  <a:srgbClr val="C00000"/>
                </a:solidFill>
              </a:rPr>
              <a:t>Protection of Rights:</a:t>
            </a:r>
            <a:r>
              <a:rPr lang="en-US" sz="1600" dirty="0"/>
              <a:t>  New Yorkers, like all Americans, were also committed (and this was reflected by convention delegates) to forming government by law, which had as its primary duty, the protection of individual rights. </a:t>
            </a:r>
          </a:p>
          <a:p>
            <a:pPr algn="just">
              <a:lnSpc>
                <a:spcPct val="70000"/>
              </a:lnSpc>
              <a:spcBef>
                <a:spcPts val="0"/>
              </a:spcBef>
            </a:pPr>
            <a:endParaRPr lang="en-US" sz="1000" dirty="0"/>
          </a:p>
          <a:p>
            <a:pPr algn="just">
              <a:lnSpc>
                <a:spcPct val="70000"/>
              </a:lnSpc>
              <a:spcBef>
                <a:spcPts val="0"/>
              </a:spcBef>
            </a:pPr>
            <a:r>
              <a:rPr lang="en-US" sz="1600" b="1" dirty="0">
                <a:solidFill>
                  <a:srgbClr val="C00000"/>
                </a:solidFill>
              </a:rPr>
              <a:t>The Influence of Adams, Jay and Precedent:</a:t>
            </a:r>
            <a:r>
              <a:rPr lang="en-US" sz="1600" dirty="0"/>
              <a:t>  With all delegates heavily guided and influenced by Adam’s Thoughts on Government, John Jay also knew that any new state constitution had to incorporate principles, and certain past provisions of law, that were recognized and supported by the people. </a:t>
            </a:r>
          </a:p>
          <a:p>
            <a:pPr algn="just">
              <a:lnSpc>
                <a:spcPct val="70000"/>
              </a:lnSpc>
              <a:spcBef>
                <a:spcPts val="0"/>
              </a:spcBef>
            </a:pPr>
            <a:endParaRPr lang="en-US" sz="1000" dirty="0"/>
          </a:p>
          <a:p>
            <a:pPr algn="just">
              <a:lnSpc>
                <a:spcPct val="70000"/>
              </a:lnSpc>
              <a:spcBef>
                <a:spcPts val="0"/>
              </a:spcBef>
            </a:pPr>
            <a:r>
              <a:rPr lang="en-US" sz="1600" dirty="0"/>
              <a:t>This framework created a first New York State Constitution was a meaningful, landmark, document.  It intricately wove past British Law (such as the 1683 Charter of Liberties and Privileges) into a new, republican based, elected government for the people of New York. </a:t>
            </a:r>
          </a:p>
          <a:p>
            <a:pPr algn="just">
              <a:lnSpc>
                <a:spcPct val="70000"/>
              </a:lnSpc>
              <a:spcBef>
                <a:spcPts val="0"/>
              </a:spcBef>
            </a:pPr>
            <a:endParaRPr lang="en-US" sz="1000" dirty="0"/>
          </a:p>
          <a:p>
            <a:pPr algn="just">
              <a:lnSpc>
                <a:spcPct val="70000"/>
              </a:lnSpc>
              <a:spcBef>
                <a:spcPts val="0"/>
              </a:spcBef>
            </a:pPr>
            <a:r>
              <a:rPr lang="en-US" sz="1600" dirty="0"/>
              <a:t>Its brilliance is apparent, and it is of particular note is the fact, that even still today, pursuant to Article I, Section 14 of the current New York State Constitution, the common law of England and Colonial New York, and the previous acts of the colonial legislature under the 1683 charter, in accordance with the framework of the 1777 constitution, are still continued to the present day, unless inconsistent with current law.  </a:t>
            </a:r>
          </a:p>
        </p:txBody>
      </p:sp>
      <p:sp>
        <p:nvSpPr>
          <p:cNvPr id="3" name="Slide Number Placeholder 2"/>
          <p:cNvSpPr>
            <a:spLocks noGrp="1"/>
          </p:cNvSpPr>
          <p:nvPr>
            <p:ph type="sldNum" sz="quarter" idx="12"/>
          </p:nvPr>
        </p:nvSpPr>
        <p:spPr>
          <a:xfrm>
            <a:off x="6705600" y="6324600"/>
            <a:ext cx="2209800" cy="476250"/>
          </a:xfrm>
        </p:spPr>
        <p:txBody>
          <a:bodyPr/>
          <a:lstStyle/>
          <a:p>
            <a:pPr>
              <a:defRPr/>
            </a:pPr>
            <a:fld id="{B65D0F76-24EF-4F3B-BC83-A9C3E2996108}" type="slidenum">
              <a:rPr lang="en-US" smtClean="0"/>
              <a:pPr>
                <a:defRPr/>
              </a:pPr>
              <a:t>24</a:t>
            </a:fld>
            <a:endParaRPr lang="en-US" dirty="0"/>
          </a:p>
        </p:txBody>
      </p:sp>
    </p:spTree>
    <p:extLst>
      <p:ext uri="{BB962C8B-B14F-4D97-AF65-F5344CB8AC3E}">
        <p14:creationId xmlns:p14="http://schemas.microsoft.com/office/powerpoint/2010/main" val="1897444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838200"/>
            <a:ext cx="8534400" cy="5867400"/>
          </a:xfrm>
          <a:prstGeom prst="rect">
            <a:avLst/>
          </a:prstGeom>
          <a:noFill/>
          <a:ln w="9525">
            <a:noFill/>
            <a:miter lim="800000"/>
            <a:headEnd/>
            <a:tailEnd/>
          </a:ln>
        </p:spPr>
        <p:txBody>
          <a:bodyPr/>
          <a:lstStyle/>
          <a:p>
            <a:pPr marL="342900" indent="-342900">
              <a:lnSpc>
                <a:spcPct val="74000"/>
              </a:lnSpc>
              <a:spcBef>
                <a:spcPts val="0"/>
              </a:spcBef>
              <a:defRPr/>
            </a:pPr>
            <a:r>
              <a:rPr lang="en-US" sz="3400" b="1" dirty="0">
                <a:solidFill>
                  <a:srgbClr val="C81204"/>
                </a:solidFill>
              </a:rPr>
              <a:t>     </a:t>
            </a:r>
            <a:r>
              <a:rPr lang="en-US" sz="3600" b="1" dirty="0">
                <a:solidFill>
                  <a:srgbClr val="0033CC"/>
                </a:solidFill>
              </a:rPr>
              <a:t>The New York State Constitution</a:t>
            </a:r>
          </a:p>
          <a:p>
            <a:pPr marL="342900" indent="-342900" algn="ctr">
              <a:lnSpc>
                <a:spcPct val="73000"/>
              </a:lnSpc>
              <a:spcBef>
                <a:spcPts val="0"/>
              </a:spcBef>
              <a:defRPr/>
            </a:pPr>
            <a:r>
              <a:rPr lang="en-US" sz="3200" b="1" i="1" dirty="0">
                <a:solidFill>
                  <a:srgbClr val="006600"/>
                </a:solidFill>
              </a:rPr>
              <a:t>Creation</a:t>
            </a:r>
          </a:p>
          <a:p>
            <a:pPr>
              <a:lnSpc>
                <a:spcPct val="74000"/>
              </a:lnSpc>
              <a:spcBef>
                <a:spcPts val="0"/>
              </a:spcBef>
              <a:defRPr/>
            </a:pPr>
            <a:endParaRPr lang="en-US" sz="1000" b="1" i="1" dirty="0">
              <a:solidFill>
                <a:srgbClr val="002060"/>
              </a:solidFill>
            </a:endParaRPr>
          </a:p>
          <a:p>
            <a:pPr algn="just">
              <a:lnSpc>
                <a:spcPct val="74000"/>
              </a:lnSpc>
              <a:spcBef>
                <a:spcPts val="0"/>
              </a:spcBef>
              <a:defRPr/>
            </a:pPr>
            <a:endParaRPr lang="en-US" sz="800" b="1" i="1" dirty="0">
              <a:solidFill>
                <a:srgbClr val="002060"/>
              </a:solidFill>
            </a:endParaRPr>
          </a:p>
          <a:p>
            <a:pPr algn="just">
              <a:lnSpc>
                <a:spcPct val="74000"/>
              </a:lnSpc>
              <a:spcBef>
                <a:spcPts val="0"/>
              </a:spcBef>
            </a:pPr>
            <a:r>
              <a:rPr lang="en-US" sz="1600" b="1" dirty="0">
                <a:solidFill>
                  <a:srgbClr val="C00000"/>
                </a:solidFill>
              </a:rPr>
              <a:t>Step Six – The Final Product Continues:</a:t>
            </a:r>
            <a:r>
              <a:rPr lang="en-US" sz="1600" dirty="0"/>
              <a:t>  The Constitution produced by the White Plains Convention was a remarkable document, that served as a model for free, representative government everywhere.</a:t>
            </a:r>
          </a:p>
          <a:p>
            <a:pPr algn="just">
              <a:lnSpc>
                <a:spcPct val="74000"/>
              </a:lnSpc>
              <a:spcBef>
                <a:spcPts val="0"/>
              </a:spcBef>
            </a:pPr>
            <a:endParaRPr lang="en-US" sz="1000" dirty="0"/>
          </a:p>
          <a:p>
            <a:pPr algn="just">
              <a:lnSpc>
                <a:spcPct val="74000"/>
              </a:lnSpc>
              <a:spcBef>
                <a:spcPts val="0"/>
              </a:spcBef>
            </a:pPr>
            <a:r>
              <a:rPr lang="en-US" sz="1600" dirty="0"/>
              <a:t>It contained 42 individual Articles covering all aspects of governance and rights. </a:t>
            </a:r>
          </a:p>
          <a:p>
            <a:pPr algn="just">
              <a:lnSpc>
                <a:spcPct val="74000"/>
              </a:lnSpc>
              <a:spcBef>
                <a:spcPts val="0"/>
              </a:spcBef>
            </a:pPr>
            <a:endParaRPr lang="en-US" sz="1000" dirty="0"/>
          </a:p>
          <a:p>
            <a:pPr algn="just">
              <a:lnSpc>
                <a:spcPct val="74000"/>
              </a:lnSpc>
              <a:spcBef>
                <a:spcPts val="0"/>
              </a:spcBef>
            </a:pPr>
            <a:r>
              <a:rPr lang="en-US" sz="1600" b="1" dirty="0">
                <a:solidFill>
                  <a:srgbClr val="C00000"/>
                </a:solidFill>
              </a:rPr>
              <a:t>Sovereignty in the People:</a:t>
            </a:r>
            <a:r>
              <a:rPr lang="en-US" sz="1600" dirty="0"/>
              <a:t>  Its first article declared the people as the sovereign of the government, and all power and authority came from them. </a:t>
            </a:r>
          </a:p>
          <a:p>
            <a:pPr algn="just">
              <a:lnSpc>
                <a:spcPct val="74000"/>
              </a:lnSpc>
              <a:spcBef>
                <a:spcPts val="0"/>
              </a:spcBef>
            </a:pPr>
            <a:endParaRPr lang="en-US" sz="1000" dirty="0"/>
          </a:p>
          <a:p>
            <a:pPr algn="just">
              <a:lnSpc>
                <a:spcPct val="74000"/>
              </a:lnSpc>
              <a:spcBef>
                <a:spcPts val="0"/>
              </a:spcBef>
            </a:pPr>
            <a:r>
              <a:rPr lang="en-US" sz="1600" b="1" dirty="0">
                <a:solidFill>
                  <a:srgbClr val="C00000"/>
                </a:solidFill>
              </a:rPr>
              <a:t>Elected Legislature:</a:t>
            </a:r>
            <a:r>
              <a:rPr lang="en-US" sz="1600" dirty="0"/>
              <a:t> Article II established an independent, elected, bicameral, state legislature, with a state assembly and state senate, vested with the legislative power of the state, and which was required to meet annually so as to dispatch its business.</a:t>
            </a:r>
          </a:p>
          <a:p>
            <a:pPr algn="just">
              <a:lnSpc>
                <a:spcPct val="74000"/>
              </a:lnSpc>
              <a:spcBef>
                <a:spcPts val="0"/>
              </a:spcBef>
            </a:pPr>
            <a:endParaRPr lang="en-US" sz="1000" dirty="0"/>
          </a:p>
          <a:p>
            <a:pPr algn="just">
              <a:lnSpc>
                <a:spcPct val="74000"/>
              </a:lnSpc>
              <a:spcBef>
                <a:spcPts val="0"/>
              </a:spcBef>
            </a:pPr>
            <a:r>
              <a:rPr lang="en-US" sz="1600" b="1" dirty="0">
                <a:solidFill>
                  <a:srgbClr val="C00000"/>
                </a:solidFill>
              </a:rPr>
              <a:t>Elected Governor:</a:t>
            </a:r>
            <a:r>
              <a:rPr lang="en-US" sz="1600" dirty="0"/>
              <a:t> Article III and Article XVII established an independent, elected, powerful, executive, to be known as Governor, vested with broad executive powers of the state. </a:t>
            </a:r>
          </a:p>
          <a:p>
            <a:pPr algn="just">
              <a:lnSpc>
                <a:spcPct val="74000"/>
              </a:lnSpc>
              <a:spcBef>
                <a:spcPts val="0"/>
              </a:spcBef>
            </a:pPr>
            <a:endParaRPr lang="en-US" sz="1000" dirty="0"/>
          </a:p>
          <a:p>
            <a:pPr algn="just">
              <a:lnSpc>
                <a:spcPct val="74000"/>
              </a:lnSpc>
              <a:spcBef>
                <a:spcPts val="0"/>
              </a:spcBef>
            </a:pPr>
            <a:r>
              <a:rPr lang="en-US" sz="1600" b="1" dirty="0">
                <a:solidFill>
                  <a:srgbClr val="C00000"/>
                </a:solidFill>
              </a:rPr>
              <a:t>Elected Judiciary: </a:t>
            </a:r>
            <a:r>
              <a:rPr lang="en-US" sz="1600" dirty="0"/>
              <a:t>Article III and Article XXV established an independent, elected judiciary, with local and appellate judges, who could not concurrently serve in other public offices.</a:t>
            </a:r>
          </a:p>
          <a:p>
            <a:pPr algn="just">
              <a:lnSpc>
                <a:spcPct val="74000"/>
              </a:lnSpc>
              <a:spcBef>
                <a:spcPts val="0"/>
              </a:spcBef>
            </a:pPr>
            <a:endParaRPr lang="en-US" sz="1000" dirty="0"/>
          </a:p>
          <a:p>
            <a:pPr algn="just">
              <a:lnSpc>
                <a:spcPct val="74000"/>
              </a:lnSpc>
              <a:spcBef>
                <a:spcPts val="0"/>
              </a:spcBef>
            </a:pPr>
            <a:r>
              <a:rPr lang="en-US" sz="1600" b="1" dirty="0">
                <a:solidFill>
                  <a:srgbClr val="C00000"/>
                </a:solidFill>
              </a:rPr>
              <a:t>Suffrage: </a:t>
            </a:r>
            <a:r>
              <a:rPr lang="en-US" sz="1600" dirty="0"/>
              <a:t>Article VI and Article VII provided for elections based upon ballots. and granted the right to vote to all male inhabitants of full age, who personally resided within the State, for at least six months prior to the election, if they owned land of a value of at least twenty pounds, or rented a tenement of the yearly value of at least forty shillings, and paid taxes. </a:t>
            </a:r>
          </a:p>
          <a:p>
            <a:pPr algn="just">
              <a:lnSpc>
                <a:spcPct val="74000"/>
              </a:lnSpc>
              <a:spcBef>
                <a:spcPts val="0"/>
              </a:spcBef>
            </a:pPr>
            <a:endParaRPr lang="en-US" sz="1000" dirty="0">
              <a:solidFill>
                <a:srgbClr val="C00000"/>
              </a:solidFill>
            </a:endParaRPr>
          </a:p>
          <a:p>
            <a:pPr algn="just">
              <a:lnSpc>
                <a:spcPct val="74000"/>
              </a:lnSpc>
              <a:spcBef>
                <a:spcPts val="0"/>
              </a:spcBef>
            </a:pPr>
            <a:r>
              <a:rPr lang="en-US" sz="1600" b="1" dirty="0">
                <a:solidFill>
                  <a:srgbClr val="C00000"/>
                </a:solidFill>
              </a:rPr>
              <a:t>First Election:</a:t>
            </a:r>
            <a:r>
              <a:rPr lang="en-US" sz="1600" dirty="0">
                <a:solidFill>
                  <a:srgbClr val="C00000"/>
                </a:solidFill>
              </a:rPr>
              <a:t> </a:t>
            </a:r>
            <a:r>
              <a:rPr lang="en-US" sz="1600" dirty="0"/>
              <a:t>It was under this constitution, adopted by the convention in Kingston on April 22, 1777 and which went into immediate effect, that New York’s first elections were held.  Despite combat operations occurring across the state, such elections took place from April through June 1777, for both houses of the legislature, and for Governor, with George Clinton being elected as New York’s first executive, over Philip Schuyler by a vote of 1,828 to 1,199.  </a:t>
            </a:r>
          </a:p>
        </p:txBody>
      </p:sp>
      <p:sp>
        <p:nvSpPr>
          <p:cNvPr id="3" name="Slide Number Placeholder 2"/>
          <p:cNvSpPr>
            <a:spLocks noGrp="1"/>
          </p:cNvSpPr>
          <p:nvPr>
            <p:ph type="sldNum" sz="quarter" idx="12"/>
          </p:nvPr>
        </p:nvSpPr>
        <p:spPr>
          <a:xfrm>
            <a:off x="6705600" y="6324600"/>
            <a:ext cx="2209800" cy="476250"/>
          </a:xfrm>
        </p:spPr>
        <p:txBody>
          <a:bodyPr/>
          <a:lstStyle/>
          <a:p>
            <a:pPr>
              <a:defRPr/>
            </a:pPr>
            <a:fld id="{B65D0F76-24EF-4F3B-BC83-A9C3E2996108}" type="slidenum">
              <a:rPr lang="en-US" smtClean="0"/>
              <a:pPr>
                <a:defRPr/>
              </a:pPr>
              <a:t>25</a:t>
            </a:fld>
            <a:endParaRPr lang="en-US" dirty="0"/>
          </a:p>
        </p:txBody>
      </p:sp>
    </p:spTree>
    <p:extLst>
      <p:ext uri="{BB962C8B-B14F-4D97-AF65-F5344CB8AC3E}">
        <p14:creationId xmlns:p14="http://schemas.microsoft.com/office/powerpoint/2010/main" val="1259709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715000"/>
          </a:xfrm>
          <a:prstGeom prst="rect">
            <a:avLst/>
          </a:prstGeom>
          <a:noFill/>
          <a:ln w="9525">
            <a:noFill/>
            <a:miter lim="800000"/>
            <a:headEnd/>
            <a:tailEnd/>
          </a:ln>
        </p:spPr>
        <p:txBody>
          <a:bodyPr/>
          <a:lstStyle/>
          <a:p>
            <a:pPr marL="342900" indent="-342900">
              <a:lnSpc>
                <a:spcPct val="80000"/>
              </a:lnSpc>
              <a:spcBef>
                <a:spcPts val="0"/>
              </a:spcBef>
              <a:defRPr/>
            </a:pPr>
            <a:r>
              <a:rPr lang="en-US" sz="3400" b="1" dirty="0">
                <a:solidFill>
                  <a:srgbClr val="C81204"/>
                </a:solidFill>
              </a:rPr>
              <a:t>     </a:t>
            </a:r>
            <a:r>
              <a:rPr lang="en-US" sz="3600" b="1" dirty="0">
                <a:solidFill>
                  <a:srgbClr val="0033CC"/>
                </a:solidFill>
              </a:rPr>
              <a:t>The New York State Constitution</a:t>
            </a:r>
          </a:p>
          <a:p>
            <a:pPr marL="342900" indent="-342900" algn="ctr">
              <a:lnSpc>
                <a:spcPct val="80000"/>
              </a:lnSpc>
              <a:spcBef>
                <a:spcPts val="0"/>
              </a:spcBef>
              <a:defRPr/>
            </a:pPr>
            <a:r>
              <a:rPr lang="en-US" sz="3200" b="1" i="1" dirty="0">
                <a:solidFill>
                  <a:srgbClr val="006600"/>
                </a:solidFill>
              </a:rPr>
              <a:t>Articles</a:t>
            </a:r>
          </a:p>
          <a:p>
            <a:pPr>
              <a:lnSpc>
                <a:spcPct val="80000"/>
              </a:lnSpc>
              <a:spcBef>
                <a:spcPts val="0"/>
              </a:spcBef>
              <a:defRPr/>
            </a:pPr>
            <a:endParaRPr lang="en-US" sz="1000" b="1" i="1" dirty="0">
              <a:solidFill>
                <a:srgbClr val="002060"/>
              </a:solidFill>
            </a:endParaRPr>
          </a:p>
          <a:p>
            <a:pPr algn="just">
              <a:lnSpc>
                <a:spcPct val="80000"/>
              </a:lnSpc>
              <a:spcBef>
                <a:spcPts val="0"/>
              </a:spcBef>
              <a:defRPr/>
            </a:pPr>
            <a:endParaRPr lang="en-US" sz="800" b="1" i="1" dirty="0">
              <a:solidFill>
                <a:srgbClr val="002060"/>
              </a:solidFill>
            </a:endParaRPr>
          </a:p>
          <a:p>
            <a:pPr algn="just">
              <a:lnSpc>
                <a:spcPct val="80000"/>
              </a:lnSpc>
              <a:spcBef>
                <a:spcPts val="0"/>
              </a:spcBef>
              <a:defRPr/>
            </a:pPr>
            <a:r>
              <a:rPr lang="en-US" sz="1600" dirty="0"/>
              <a:t>Today’s New York State Constitution contains Twenty Articles and remains remarkably consistent to that which was drafted by John Jay and adopted nearly a quarter of a millennia ago by the White Plains Convention.</a:t>
            </a:r>
          </a:p>
          <a:p>
            <a:pPr algn="just">
              <a:lnSpc>
                <a:spcPct val="80000"/>
              </a:lnSpc>
              <a:spcBef>
                <a:spcPts val="0"/>
              </a:spcBef>
              <a:defRPr/>
            </a:pPr>
            <a:endParaRPr lang="en-US" sz="500" dirty="0"/>
          </a:p>
          <a:p>
            <a:pPr algn="just">
              <a:lnSpc>
                <a:spcPct val="80000"/>
              </a:lnSpc>
              <a:spcBef>
                <a:spcPts val="0"/>
              </a:spcBef>
              <a:defRPr/>
            </a:pPr>
            <a:r>
              <a:rPr lang="en-US" sz="1600" b="1" dirty="0">
                <a:solidFill>
                  <a:srgbClr val="C00000"/>
                </a:solidFill>
              </a:rPr>
              <a:t>Article I: </a:t>
            </a:r>
            <a:r>
              <a:rPr lang="en-US" sz="1600" dirty="0"/>
              <a:t>This Article contains the State Bill of Rights, with many of the same protections as found in the bill of rights of the United States Constitution</a:t>
            </a:r>
          </a:p>
          <a:p>
            <a:pPr algn="just">
              <a:lnSpc>
                <a:spcPct val="80000"/>
              </a:lnSpc>
              <a:spcBef>
                <a:spcPts val="0"/>
              </a:spcBef>
              <a:defRPr/>
            </a:pPr>
            <a:endParaRPr lang="en-US" sz="500" dirty="0"/>
          </a:p>
          <a:p>
            <a:pPr algn="just">
              <a:lnSpc>
                <a:spcPct val="80000"/>
              </a:lnSpc>
              <a:spcBef>
                <a:spcPts val="0"/>
              </a:spcBef>
              <a:defRPr/>
            </a:pPr>
            <a:r>
              <a:rPr lang="en-US" sz="1600" b="1" dirty="0">
                <a:solidFill>
                  <a:srgbClr val="C00000"/>
                </a:solidFill>
              </a:rPr>
              <a:t>Article II</a:t>
            </a:r>
            <a:r>
              <a:rPr lang="en-US" sz="1600" dirty="0">
                <a:solidFill>
                  <a:srgbClr val="C00000"/>
                </a:solidFill>
              </a:rPr>
              <a:t>:</a:t>
            </a:r>
            <a:r>
              <a:rPr lang="en-US" sz="1600" dirty="0"/>
              <a:t> This Article contains the provisions of Suffrage, which essentially allows for universal voting rights for all persons, who are citizens of the United States, and residents of the state of New York, and who are above the age of 18 years.</a:t>
            </a:r>
          </a:p>
          <a:p>
            <a:pPr algn="just">
              <a:lnSpc>
                <a:spcPct val="80000"/>
              </a:lnSpc>
              <a:spcBef>
                <a:spcPts val="0"/>
              </a:spcBef>
              <a:defRPr/>
            </a:pPr>
            <a:endParaRPr lang="en-US" sz="500" b="1" dirty="0"/>
          </a:p>
          <a:p>
            <a:pPr algn="just">
              <a:lnSpc>
                <a:spcPct val="80000"/>
              </a:lnSpc>
              <a:spcBef>
                <a:spcPts val="0"/>
              </a:spcBef>
              <a:defRPr/>
            </a:pPr>
            <a:r>
              <a:rPr lang="en-US" sz="1600" b="1" dirty="0">
                <a:solidFill>
                  <a:srgbClr val="C00000"/>
                </a:solidFill>
              </a:rPr>
              <a:t>Article III:  </a:t>
            </a:r>
            <a:r>
              <a:rPr lang="en-US" sz="1600" dirty="0"/>
              <a:t>This Article establishes an independent, bicameral, directly elected (for 2 years), bicameral, legislature with a state senate (with at least 50 members - now at 63 by statute) and a state assembly (of 150 members) vested with the legislative powers of the state.</a:t>
            </a:r>
          </a:p>
          <a:p>
            <a:pPr algn="just">
              <a:lnSpc>
                <a:spcPct val="80000"/>
              </a:lnSpc>
              <a:spcBef>
                <a:spcPts val="0"/>
              </a:spcBef>
              <a:defRPr/>
            </a:pPr>
            <a:endParaRPr lang="en-US" sz="500" b="1" dirty="0">
              <a:solidFill>
                <a:srgbClr val="C00000"/>
              </a:solidFill>
            </a:endParaRPr>
          </a:p>
          <a:p>
            <a:pPr algn="just">
              <a:lnSpc>
                <a:spcPct val="80000"/>
              </a:lnSpc>
              <a:spcBef>
                <a:spcPts val="0"/>
              </a:spcBef>
              <a:defRPr/>
            </a:pPr>
            <a:r>
              <a:rPr lang="en-US" sz="1600" b="1" dirty="0">
                <a:solidFill>
                  <a:srgbClr val="C00000"/>
                </a:solidFill>
              </a:rPr>
              <a:t>Article IV:</a:t>
            </a:r>
            <a:r>
              <a:rPr lang="en-US" sz="1600" dirty="0">
                <a:solidFill>
                  <a:srgbClr val="C00000"/>
                </a:solidFill>
              </a:rPr>
              <a:t>  </a:t>
            </a:r>
            <a:r>
              <a:rPr lang="en-US" sz="1600" dirty="0"/>
              <a:t>This Article establishes an independent, directly elected (for 4 years) executive (Governor) who is vested with broad and extensive executive powers of the state.</a:t>
            </a:r>
          </a:p>
          <a:p>
            <a:pPr algn="just">
              <a:lnSpc>
                <a:spcPct val="80000"/>
              </a:lnSpc>
              <a:spcBef>
                <a:spcPts val="0"/>
              </a:spcBef>
              <a:defRPr/>
            </a:pPr>
            <a:endParaRPr lang="en-US" sz="500" b="1" dirty="0"/>
          </a:p>
          <a:p>
            <a:pPr algn="just">
              <a:lnSpc>
                <a:spcPct val="80000"/>
              </a:lnSpc>
              <a:spcBef>
                <a:spcPts val="0"/>
              </a:spcBef>
              <a:defRPr/>
            </a:pPr>
            <a:r>
              <a:rPr lang="en-US" sz="1600" b="1" dirty="0">
                <a:solidFill>
                  <a:srgbClr val="C00000"/>
                </a:solidFill>
              </a:rPr>
              <a:t>Article VI: </a:t>
            </a:r>
            <a:r>
              <a:rPr lang="en-US" sz="1600" dirty="0"/>
              <a:t>This Article establishes an independent judiciary vested with the judicial powers of the state.  Supreme Court Justices are elected from districts to 14 years terms.  Appellate Division Justices are appointed by the governor from among Supreme Court Justices.  Court of Appeals Judges are appointed by the governor.</a:t>
            </a:r>
          </a:p>
          <a:p>
            <a:pPr algn="just">
              <a:lnSpc>
                <a:spcPct val="80000"/>
              </a:lnSpc>
              <a:spcBef>
                <a:spcPts val="0"/>
              </a:spcBef>
              <a:defRPr/>
            </a:pPr>
            <a:endParaRPr lang="en-US" sz="500" dirty="0"/>
          </a:p>
          <a:p>
            <a:pPr algn="just">
              <a:lnSpc>
                <a:spcPct val="80000"/>
              </a:lnSpc>
              <a:spcBef>
                <a:spcPts val="0"/>
              </a:spcBef>
              <a:defRPr/>
            </a:pPr>
            <a:r>
              <a:rPr lang="en-US" sz="1600" b="1" dirty="0">
                <a:solidFill>
                  <a:srgbClr val="C00000"/>
                </a:solidFill>
              </a:rPr>
              <a:t>Other Articles:</a:t>
            </a:r>
            <a:r>
              <a:rPr lang="en-US" sz="1600" dirty="0"/>
              <a:t> Other Articles include Officers and Civil Departments (V), State Finances (VII), Local Finances (VIII), Local Governments (IX), Corporations (X), Education (XI), Defense (XII), Public Officers (XIII), Conservation (XIV), Canals (XV), Taxation (XVI), Social Welfare (XVII), Housing (XVIII), and Amendments (XIX).</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26</a:t>
            </a:fld>
            <a:endParaRPr lang="en-US"/>
          </a:p>
        </p:txBody>
      </p:sp>
    </p:spTree>
    <p:extLst>
      <p:ext uri="{BB962C8B-B14F-4D97-AF65-F5344CB8AC3E}">
        <p14:creationId xmlns:p14="http://schemas.microsoft.com/office/powerpoint/2010/main" val="725192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304800" y="762000"/>
            <a:ext cx="8458200" cy="5943600"/>
          </a:xfrm>
          <a:prstGeom prst="rect">
            <a:avLst/>
          </a:prstGeom>
          <a:noFill/>
          <a:ln w="9525">
            <a:noFill/>
            <a:miter lim="800000"/>
            <a:headEnd/>
            <a:tailEnd/>
          </a:ln>
        </p:spPr>
        <p:txBody>
          <a:bodyPr/>
          <a:lstStyle/>
          <a:p>
            <a:pPr marL="342900" indent="-342900">
              <a:lnSpc>
                <a:spcPct val="70000"/>
              </a:lnSpc>
              <a:spcBef>
                <a:spcPts val="0"/>
              </a:spcBef>
              <a:defRPr/>
            </a:pPr>
            <a:r>
              <a:rPr lang="en-US" sz="3400" b="1" dirty="0">
                <a:solidFill>
                  <a:srgbClr val="C81204"/>
                </a:solidFill>
              </a:rPr>
              <a:t>     </a:t>
            </a:r>
            <a:r>
              <a:rPr lang="en-US" sz="3600" b="1" dirty="0">
                <a:solidFill>
                  <a:srgbClr val="0033CC"/>
                </a:solidFill>
              </a:rPr>
              <a:t>The New York State Constitution</a:t>
            </a:r>
          </a:p>
          <a:p>
            <a:pPr marL="342900" indent="-342900" algn="ctr">
              <a:lnSpc>
                <a:spcPct val="70000"/>
              </a:lnSpc>
              <a:spcBef>
                <a:spcPts val="0"/>
              </a:spcBef>
              <a:defRPr/>
            </a:pPr>
            <a:r>
              <a:rPr lang="en-US" sz="3200" b="1" i="1" dirty="0">
                <a:solidFill>
                  <a:srgbClr val="006600"/>
                </a:solidFill>
              </a:rPr>
              <a:t>Amendments</a:t>
            </a:r>
          </a:p>
          <a:p>
            <a:pPr>
              <a:lnSpc>
                <a:spcPct val="70000"/>
              </a:lnSpc>
              <a:spcBef>
                <a:spcPts val="0"/>
              </a:spcBef>
              <a:defRPr/>
            </a:pPr>
            <a:endParaRPr lang="en-US" sz="500" b="1" i="1" dirty="0">
              <a:solidFill>
                <a:srgbClr val="002060"/>
              </a:solidFill>
            </a:endParaRPr>
          </a:p>
          <a:p>
            <a:pPr algn="just">
              <a:lnSpc>
                <a:spcPct val="70000"/>
              </a:lnSpc>
              <a:spcBef>
                <a:spcPts val="0"/>
              </a:spcBef>
              <a:defRPr/>
            </a:pPr>
            <a:endParaRPr lang="en-US" sz="800" b="1" i="1" dirty="0">
              <a:solidFill>
                <a:srgbClr val="002060"/>
              </a:solidFill>
            </a:endParaRPr>
          </a:p>
          <a:p>
            <a:pPr algn="just">
              <a:lnSpc>
                <a:spcPct val="70000"/>
              </a:lnSpc>
              <a:spcBef>
                <a:spcPts val="0"/>
              </a:spcBef>
              <a:defRPr/>
            </a:pPr>
            <a:r>
              <a:rPr lang="en-US" sz="1600" b="1" dirty="0">
                <a:solidFill>
                  <a:srgbClr val="C00000"/>
                </a:solidFill>
              </a:rPr>
              <a:t>Article XIX:</a:t>
            </a:r>
            <a:r>
              <a:rPr lang="en-US" sz="1600" dirty="0"/>
              <a:t>  The New York State Constitution can be amended in two ways in accordance to Article XIX.</a:t>
            </a:r>
          </a:p>
          <a:p>
            <a:pPr algn="just">
              <a:lnSpc>
                <a:spcPct val="70000"/>
              </a:lnSpc>
              <a:spcBef>
                <a:spcPts val="0"/>
              </a:spcBef>
              <a:defRPr/>
            </a:pPr>
            <a:endParaRPr lang="en-US" sz="500" b="1" dirty="0">
              <a:solidFill>
                <a:srgbClr val="C00000"/>
              </a:solidFill>
            </a:endParaRPr>
          </a:p>
          <a:p>
            <a:pPr algn="just">
              <a:lnSpc>
                <a:spcPct val="70000"/>
              </a:lnSpc>
              <a:spcBef>
                <a:spcPts val="0"/>
              </a:spcBef>
              <a:defRPr/>
            </a:pPr>
            <a:r>
              <a:rPr lang="en-US" sz="1600" b="1" dirty="0">
                <a:solidFill>
                  <a:srgbClr val="C00000"/>
                </a:solidFill>
              </a:rPr>
              <a:t>Legislative Amendments: </a:t>
            </a:r>
            <a:r>
              <a:rPr lang="en-US" sz="1600" dirty="0"/>
              <a:t>The first manner in which the state constitution can be  amended is by passage of a joint resolution by each house of the state legislature for two consecutive legislative sessions (with a legislative session lasting two years).  </a:t>
            </a:r>
          </a:p>
          <a:p>
            <a:pPr algn="just">
              <a:lnSpc>
                <a:spcPct val="70000"/>
              </a:lnSpc>
              <a:spcBef>
                <a:spcPts val="0"/>
              </a:spcBef>
              <a:defRPr/>
            </a:pPr>
            <a:endParaRPr lang="en-US" sz="500" dirty="0"/>
          </a:p>
          <a:p>
            <a:pPr algn="just">
              <a:lnSpc>
                <a:spcPct val="70000"/>
              </a:lnSpc>
              <a:spcBef>
                <a:spcPts val="0"/>
              </a:spcBef>
              <a:defRPr/>
            </a:pPr>
            <a:r>
              <a:rPr lang="en-US" sz="1600" dirty="0"/>
              <a:t>First passage of such a resolution containing a constitutional amendment may be passed in either year of the first legislative session.  Second passage, however, must take place in the first year of the second legislative session.  Passage of the resolution is by majority vote of each house of the state legislature.</a:t>
            </a:r>
          </a:p>
          <a:p>
            <a:pPr algn="just">
              <a:lnSpc>
                <a:spcPct val="70000"/>
              </a:lnSpc>
              <a:spcBef>
                <a:spcPts val="0"/>
              </a:spcBef>
              <a:defRPr/>
            </a:pPr>
            <a:endParaRPr lang="en-US" sz="500" dirty="0"/>
          </a:p>
          <a:p>
            <a:pPr algn="just">
              <a:lnSpc>
                <a:spcPct val="70000"/>
              </a:lnSpc>
              <a:spcBef>
                <a:spcPts val="0"/>
              </a:spcBef>
              <a:defRPr/>
            </a:pPr>
            <a:r>
              <a:rPr lang="en-US" sz="1600" dirty="0"/>
              <a:t>Upon second passage in the second legislative session, the constitutional amendment is then placed upon the ballot for approval by the voters at the next general election.  If a majority of the voters approve such at the polls, then the constitution is amended.</a:t>
            </a:r>
          </a:p>
          <a:p>
            <a:pPr algn="just">
              <a:lnSpc>
                <a:spcPct val="70000"/>
              </a:lnSpc>
              <a:spcBef>
                <a:spcPts val="0"/>
              </a:spcBef>
              <a:defRPr/>
            </a:pPr>
            <a:endParaRPr lang="en-US" sz="500" dirty="0"/>
          </a:p>
          <a:p>
            <a:pPr algn="just">
              <a:lnSpc>
                <a:spcPct val="70000"/>
              </a:lnSpc>
              <a:spcBef>
                <a:spcPts val="0"/>
              </a:spcBef>
              <a:defRPr/>
            </a:pPr>
            <a:r>
              <a:rPr lang="en-US" sz="1600" b="1" dirty="0">
                <a:solidFill>
                  <a:srgbClr val="C00000"/>
                </a:solidFill>
              </a:rPr>
              <a:t>Constitutional Convention:</a:t>
            </a:r>
            <a:r>
              <a:rPr lang="en-US" sz="1600" dirty="0"/>
              <a:t>  The state constitution can also be amended by means of a constitutional convention.  The question of whether a constitutional convention should be held, is place on the ballot before the voters every 20 years, pursuant to Article XIX.  </a:t>
            </a:r>
          </a:p>
          <a:p>
            <a:pPr algn="just">
              <a:lnSpc>
                <a:spcPct val="70000"/>
              </a:lnSpc>
              <a:spcBef>
                <a:spcPts val="0"/>
              </a:spcBef>
              <a:defRPr/>
            </a:pPr>
            <a:endParaRPr lang="en-US" sz="500" dirty="0"/>
          </a:p>
          <a:p>
            <a:pPr algn="just">
              <a:lnSpc>
                <a:spcPct val="70000"/>
              </a:lnSpc>
              <a:spcBef>
                <a:spcPts val="0"/>
              </a:spcBef>
              <a:defRPr/>
            </a:pPr>
            <a:r>
              <a:rPr lang="en-US" sz="1600" dirty="0"/>
              <a:t>If the voters approve the holding of a constitutional convention, delegates are elected at the next general election, with three delegates being elected per senate district and an additional 15 delegates being elected state wide.</a:t>
            </a:r>
          </a:p>
          <a:p>
            <a:pPr algn="just">
              <a:lnSpc>
                <a:spcPct val="70000"/>
              </a:lnSpc>
              <a:spcBef>
                <a:spcPts val="0"/>
              </a:spcBef>
              <a:defRPr/>
            </a:pPr>
            <a:endParaRPr lang="en-US" sz="500" dirty="0"/>
          </a:p>
          <a:p>
            <a:pPr algn="just">
              <a:lnSpc>
                <a:spcPct val="70000"/>
              </a:lnSpc>
              <a:spcBef>
                <a:spcPts val="0"/>
              </a:spcBef>
              <a:defRPr/>
            </a:pPr>
            <a:r>
              <a:rPr lang="en-US" sz="1600" dirty="0"/>
              <a:t>Upon the election of delegates, the constitutional convention is convened in the state capitol, with delegates paid the same salary as that of a member of the legislature.  The convention may author whatever amendments it chooses, as approved by a majority vote of the delegates.  Upon the conclusion of the convention, all amendments approved are place on the ballot of the next general election for approval of the voters.</a:t>
            </a:r>
          </a:p>
          <a:p>
            <a:pPr algn="just">
              <a:lnSpc>
                <a:spcPct val="70000"/>
              </a:lnSpc>
              <a:spcBef>
                <a:spcPts val="0"/>
              </a:spcBef>
              <a:defRPr/>
            </a:pPr>
            <a:endParaRPr lang="en-US" sz="500" dirty="0"/>
          </a:p>
          <a:p>
            <a:pPr algn="just">
              <a:lnSpc>
                <a:spcPct val="70000"/>
              </a:lnSpc>
              <a:spcBef>
                <a:spcPts val="0"/>
              </a:spcBef>
              <a:defRPr/>
            </a:pPr>
            <a:r>
              <a:rPr lang="en-US" sz="1600" dirty="0"/>
              <a:t>The last constitutional convention in New York State occurred in 1967 and produced no amendments approved by the voters.  The last constitutional convention held, where the voters approved some of its proposed amendments was in 1938.</a:t>
            </a:r>
          </a:p>
          <a:p>
            <a:pPr algn="just">
              <a:lnSpc>
                <a:spcPct val="70000"/>
              </a:lnSpc>
              <a:spcBef>
                <a:spcPts val="0"/>
              </a:spcBef>
              <a:defRPr/>
            </a:pPr>
            <a:endParaRPr lang="en-US" sz="1600" dirty="0"/>
          </a:p>
          <a:p>
            <a:pPr algn="just">
              <a:lnSpc>
                <a:spcPct val="70000"/>
              </a:lnSpc>
              <a:spcBef>
                <a:spcPts val="0"/>
              </a:spcBef>
              <a:defRPr/>
            </a:pPr>
            <a:endParaRPr lang="en-US" sz="1600" dirty="0"/>
          </a:p>
          <a:p>
            <a:pPr algn="just">
              <a:lnSpc>
                <a:spcPct val="70000"/>
              </a:lnSpc>
              <a:spcBef>
                <a:spcPts val="0"/>
              </a:spcBef>
              <a:defRPr/>
            </a:pPr>
            <a:endParaRPr lang="en-US" sz="1600" b="1" dirty="0">
              <a:solidFill>
                <a:srgbClr val="C0000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27</a:t>
            </a:fld>
            <a:endParaRPr lang="en-US"/>
          </a:p>
        </p:txBody>
      </p:sp>
    </p:spTree>
    <p:extLst>
      <p:ext uri="{BB962C8B-B14F-4D97-AF65-F5344CB8AC3E}">
        <p14:creationId xmlns:p14="http://schemas.microsoft.com/office/powerpoint/2010/main" val="1749128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715000"/>
          </a:xfrm>
          <a:prstGeom prst="rect">
            <a:avLst/>
          </a:prstGeom>
          <a:noFill/>
          <a:ln w="9525">
            <a:noFill/>
            <a:miter lim="800000"/>
            <a:headEnd/>
            <a:tailEnd/>
          </a:ln>
        </p:spPr>
        <p:txBody>
          <a:bodyPr/>
          <a:lstStyle/>
          <a:p>
            <a:pPr marL="342900" indent="-342900">
              <a:lnSpc>
                <a:spcPct val="88000"/>
              </a:lnSpc>
              <a:spcBef>
                <a:spcPts val="0"/>
              </a:spcBef>
              <a:defRPr/>
            </a:pPr>
            <a:r>
              <a:rPr lang="en-US" sz="3400" b="1" dirty="0">
                <a:solidFill>
                  <a:srgbClr val="C81204"/>
                </a:solidFill>
              </a:rPr>
              <a:t>     </a:t>
            </a:r>
            <a:r>
              <a:rPr lang="en-US" sz="3600" b="1" dirty="0">
                <a:solidFill>
                  <a:srgbClr val="0033CC"/>
                </a:solidFill>
              </a:rPr>
              <a:t>The New York State Constitution</a:t>
            </a:r>
          </a:p>
          <a:p>
            <a:pPr marL="342900" indent="-342900" algn="ctr">
              <a:lnSpc>
                <a:spcPct val="88000"/>
              </a:lnSpc>
              <a:spcBef>
                <a:spcPts val="0"/>
              </a:spcBef>
              <a:defRPr/>
            </a:pPr>
            <a:r>
              <a:rPr lang="en-US" sz="3200" b="1" i="1" dirty="0">
                <a:solidFill>
                  <a:srgbClr val="006600"/>
                </a:solidFill>
              </a:rPr>
              <a:t>Rights</a:t>
            </a:r>
          </a:p>
          <a:p>
            <a:pPr algn="just">
              <a:lnSpc>
                <a:spcPct val="88000"/>
              </a:lnSpc>
              <a:spcBef>
                <a:spcPts val="0"/>
              </a:spcBef>
              <a:defRPr/>
            </a:pPr>
            <a:endParaRPr lang="en-US" sz="800" b="1" i="1" dirty="0">
              <a:solidFill>
                <a:srgbClr val="002060"/>
              </a:solidFill>
            </a:endParaRPr>
          </a:p>
          <a:p>
            <a:pPr marL="342900" indent="-342900" algn="just">
              <a:lnSpc>
                <a:spcPct val="88000"/>
              </a:lnSpc>
              <a:spcBef>
                <a:spcPts val="0"/>
              </a:spcBef>
              <a:defRPr/>
            </a:pPr>
            <a:r>
              <a:rPr lang="en-US" sz="1600" b="1" dirty="0">
                <a:solidFill>
                  <a:srgbClr val="C00000"/>
                </a:solidFill>
              </a:rPr>
              <a:t>Article I: </a:t>
            </a:r>
            <a:r>
              <a:rPr lang="en-US" sz="1600" dirty="0"/>
              <a:t>The New York State Constitution contains its own Bill of Rights in Article I.</a:t>
            </a:r>
          </a:p>
          <a:p>
            <a:pPr marL="342900" indent="-342900" algn="just">
              <a:lnSpc>
                <a:spcPct val="88000"/>
              </a:lnSpc>
              <a:spcBef>
                <a:spcPts val="0"/>
              </a:spcBef>
              <a:defRPr/>
            </a:pPr>
            <a:endParaRPr lang="en-US" sz="500" dirty="0"/>
          </a:p>
          <a:p>
            <a:pPr marL="342900" indent="-342900" algn="just">
              <a:lnSpc>
                <a:spcPct val="88000"/>
              </a:lnSpc>
              <a:spcBef>
                <a:spcPts val="0"/>
              </a:spcBef>
              <a:defRPr/>
            </a:pPr>
            <a:r>
              <a:rPr lang="en-US" sz="1600" dirty="0"/>
              <a:t>Such Bill of Rights enumerates the following:</a:t>
            </a:r>
          </a:p>
          <a:p>
            <a:pPr marL="342900" indent="-342900" algn="just">
              <a:lnSpc>
                <a:spcPct val="88000"/>
              </a:lnSpc>
              <a:spcBef>
                <a:spcPts val="0"/>
              </a:spcBef>
              <a:defRPr/>
            </a:pPr>
            <a:endParaRPr lang="en-US" sz="500" dirty="0"/>
          </a:p>
          <a:p>
            <a:pPr marL="285750" indent="-285750" algn="just">
              <a:lnSpc>
                <a:spcPct val="88000"/>
              </a:lnSpc>
              <a:spcBef>
                <a:spcPts val="0"/>
              </a:spcBef>
              <a:buFont typeface="Arial" panose="020B0604020202020204" pitchFamily="34" charset="0"/>
              <a:buChar char="•"/>
            </a:pPr>
            <a:r>
              <a:rPr lang="en-US" sz="1600" dirty="0"/>
              <a:t>Voting Rights;</a:t>
            </a:r>
          </a:p>
          <a:p>
            <a:pPr marL="285750" indent="-285750" algn="just">
              <a:lnSpc>
                <a:spcPct val="88000"/>
              </a:lnSpc>
              <a:spcBef>
                <a:spcPts val="0"/>
              </a:spcBef>
              <a:buFont typeface="Arial" panose="020B0604020202020204" pitchFamily="34" charset="0"/>
              <a:buChar char="•"/>
            </a:pPr>
            <a:r>
              <a:rPr lang="en-US" sz="1600" dirty="0"/>
              <a:t>Citizenship Rights and Privileges;</a:t>
            </a:r>
          </a:p>
          <a:p>
            <a:pPr marL="285750" indent="-285750" algn="just">
              <a:lnSpc>
                <a:spcPct val="88000"/>
              </a:lnSpc>
              <a:spcBef>
                <a:spcPts val="0"/>
              </a:spcBef>
              <a:buFont typeface="Arial" panose="020B0604020202020204" pitchFamily="34" charset="0"/>
              <a:buChar char="•"/>
            </a:pPr>
            <a:r>
              <a:rPr lang="en-US" sz="1600" dirty="0"/>
              <a:t>Right to Trial By Jury;</a:t>
            </a:r>
          </a:p>
          <a:p>
            <a:pPr marL="285750" indent="-285750" algn="just">
              <a:lnSpc>
                <a:spcPct val="88000"/>
              </a:lnSpc>
              <a:spcBef>
                <a:spcPts val="0"/>
              </a:spcBef>
              <a:buFont typeface="Arial" panose="020B0604020202020204" pitchFamily="34" charset="0"/>
              <a:buChar char="•"/>
            </a:pPr>
            <a:r>
              <a:rPr lang="en-US" sz="1600" dirty="0"/>
              <a:t>Right of Free Exercise of Religion;</a:t>
            </a:r>
          </a:p>
          <a:p>
            <a:pPr marL="285750" indent="-285750" algn="just">
              <a:lnSpc>
                <a:spcPct val="88000"/>
              </a:lnSpc>
              <a:spcBef>
                <a:spcPts val="0"/>
              </a:spcBef>
              <a:buFont typeface="Arial" panose="020B0604020202020204" pitchFamily="34" charset="0"/>
              <a:buChar char="•"/>
            </a:pPr>
            <a:r>
              <a:rPr lang="en-US" sz="1600" dirty="0"/>
              <a:t>Right of Habeas Corpus;</a:t>
            </a:r>
          </a:p>
          <a:p>
            <a:pPr marL="285750" indent="-285750" algn="just">
              <a:lnSpc>
                <a:spcPct val="88000"/>
              </a:lnSpc>
              <a:spcBef>
                <a:spcPts val="0"/>
              </a:spcBef>
              <a:buFont typeface="Arial" panose="020B0604020202020204" pitchFamily="34" charset="0"/>
              <a:buChar char="•"/>
            </a:pPr>
            <a:r>
              <a:rPr lang="en-US" sz="1600" dirty="0"/>
              <a:t>Right against excessive bail, excessive fines and cruel and unusual punishments;</a:t>
            </a:r>
          </a:p>
          <a:p>
            <a:pPr marL="285750" indent="-285750" algn="just">
              <a:lnSpc>
                <a:spcPct val="88000"/>
              </a:lnSpc>
              <a:spcBef>
                <a:spcPts val="0"/>
              </a:spcBef>
              <a:buFont typeface="Arial" panose="020B0604020202020204" pitchFamily="34" charset="0"/>
              <a:buChar char="•"/>
            </a:pPr>
            <a:r>
              <a:rPr lang="en-US" sz="1600" dirty="0"/>
              <a:t>Rights of Active Duty Military Personnel against lawsuits and absentee prosecutions;</a:t>
            </a:r>
          </a:p>
          <a:p>
            <a:pPr marL="285750" indent="-285750" algn="just">
              <a:lnSpc>
                <a:spcPct val="88000"/>
              </a:lnSpc>
              <a:spcBef>
                <a:spcPts val="0"/>
              </a:spcBef>
              <a:buFont typeface="Arial" panose="020B0604020202020204" pitchFamily="34" charset="0"/>
              <a:buChar char="•"/>
            </a:pPr>
            <a:r>
              <a:rPr lang="en-US" sz="1600" dirty="0"/>
              <a:t>Right of Private property not to be taken, except for public use, with just compensation;</a:t>
            </a:r>
          </a:p>
          <a:p>
            <a:pPr marL="285750" indent="-285750" algn="just">
              <a:lnSpc>
                <a:spcPct val="88000"/>
              </a:lnSpc>
              <a:spcBef>
                <a:spcPts val="0"/>
              </a:spcBef>
              <a:buFont typeface="Arial" panose="020B0604020202020204" pitchFamily="34" charset="0"/>
              <a:buChar char="•"/>
            </a:pPr>
            <a:r>
              <a:rPr lang="en-US" sz="1600" dirty="0"/>
              <a:t>Right of Free Speech and Free Press;</a:t>
            </a:r>
          </a:p>
          <a:p>
            <a:pPr marL="285750" indent="-285750" algn="just">
              <a:lnSpc>
                <a:spcPct val="88000"/>
              </a:lnSpc>
              <a:spcBef>
                <a:spcPts val="0"/>
              </a:spcBef>
              <a:buFont typeface="Arial" panose="020B0604020202020204" pitchFamily="34" charset="0"/>
              <a:buChar char="•"/>
            </a:pPr>
            <a:r>
              <a:rPr lang="en-US" sz="1600" dirty="0"/>
              <a:t>Right to peaceably assemble and petition the government;</a:t>
            </a:r>
          </a:p>
          <a:p>
            <a:pPr marL="285750" indent="-285750" algn="just">
              <a:lnSpc>
                <a:spcPct val="88000"/>
              </a:lnSpc>
              <a:spcBef>
                <a:spcPts val="0"/>
              </a:spcBef>
              <a:buFont typeface="Arial" panose="020B0604020202020204" pitchFamily="34" charset="0"/>
              <a:buChar char="•"/>
            </a:pPr>
            <a:r>
              <a:rPr lang="en-US" sz="1600" dirty="0"/>
              <a:t>Right of equal protection of the laws;</a:t>
            </a:r>
          </a:p>
          <a:p>
            <a:pPr marL="285750" indent="-285750" algn="just">
              <a:lnSpc>
                <a:spcPct val="88000"/>
              </a:lnSpc>
              <a:spcBef>
                <a:spcPts val="0"/>
              </a:spcBef>
              <a:buFont typeface="Arial" panose="020B0604020202020204" pitchFamily="34" charset="0"/>
              <a:buChar char="•"/>
            </a:pPr>
            <a:r>
              <a:rPr lang="en-US" sz="1600" dirty="0"/>
              <a:t>Right against racial or religious discrimination;</a:t>
            </a:r>
          </a:p>
          <a:p>
            <a:pPr marL="285750" indent="-285750" algn="just">
              <a:lnSpc>
                <a:spcPct val="88000"/>
              </a:lnSpc>
              <a:spcBef>
                <a:spcPts val="0"/>
              </a:spcBef>
              <a:buFont typeface="Arial" panose="020B0604020202020204" pitchFamily="34" charset="0"/>
              <a:buChar char="•"/>
            </a:pPr>
            <a:r>
              <a:rPr lang="en-US" sz="1600" dirty="0"/>
              <a:t>Right against unlawful searches and seizures;</a:t>
            </a:r>
          </a:p>
          <a:p>
            <a:pPr marL="285750" indent="-285750" algn="just">
              <a:lnSpc>
                <a:spcPct val="88000"/>
              </a:lnSpc>
              <a:spcBef>
                <a:spcPts val="0"/>
              </a:spcBef>
              <a:buFont typeface="Arial" panose="020B0604020202020204" pitchFamily="34" charset="0"/>
              <a:buChar char="•"/>
            </a:pPr>
            <a:r>
              <a:rPr lang="en-US" sz="1600" dirty="0"/>
              <a:t>All common law rights recognized prior to the 1777 constitution;</a:t>
            </a:r>
          </a:p>
          <a:p>
            <a:pPr marL="285750" indent="-285750" algn="just">
              <a:lnSpc>
                <a:spcPct val="88000"/>
              </a:lnSpc>
              <a:spcBef>
                <a:spcPts val="0"/>
              </a:spcBef>
              <a:buFont typeface="Arial" panose="020B0604020202020204" pitchFamily="34" charset="0"/>
              <a:buChar char="•"/>
            </a:pPr>
            <a:r>
              <a:rPr lang="en-US" sz="1600" dirty="0"/>
              <a:t>Right to recover damages for wrongful death;</a:t>
            </a:r>
          </a:p>
          <a:p>
            <a:pPr marL="285750" indent="-285750" algn="just">
              <a:lnSpc>
                <a:spcPct val="88000"/>
              </a:lnSpc>
              <a:spcBef>
                <a:spcPts val="0"/>
              </a:spcBef>
              <a:buFont typeface="Arial" panose="020B0604020202020204" pitchFamily="34" charset="0"/>
              <a:buChar char="•"/>
            </a:pPr>
            <a:r>
              <a:rPr lang="en-US" sz="1600" dirty="0"/>
              <a:t>Right to ones own labor; and </a:t>
            </a:r>
          </a:p>
          <a:p>
            <a:pPr marL="285750" indent="-285750" algn="just">
              <a:lnSpc>
                <a:spcPct val="88000"/>
              </a:lnSpc>
              <a:spcBef>
                <a:spcPts val="0"/>
              </a:spcBef>
              <a:buFont typeface="Arial" panose="020B0604020202020204" pitchFamily="34" charset="0"/>
              <a:buChar char="•"/>
            </a:pPr>
            <a:r>
              <a:rPr lang="en-US" sz="1600" dirty="0"/>
              <a:t>Right to an 8 hour a day, 5 day as week, work condition.</a:t>
            </a:r>
          </a:p>
          <a:p>
            <a:pPr marL="342900" indent="-342900" algn="just">
              <a:lnSpc>
                <a:spcPct val="95000"/>
              </a:lnSpc>
              <a:spcBef>
                <a:spcPct val="20000"/>
              </a:spcBef>
              <a:defRPr/>
            </a:pPr>
            <a:r>
              <a:rPr lang="en-US" sz="1600" dirty="0"/>
              <a:t>  </a:t>
            </a:r>
            <a:r>
              <a:rPr lang="en-US" sz="1600" b="1" dirty="0">
                <a:solidFill>
                  <a:srgbClr val="C00000"/>
                </a:solidFill>
              </a:rPr>
              <a:t> </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28</a:t>
            </a:fld>
            <a:endParaRPr lang="en-US"/>
          </a:p>
        </p:txBody>
      </p:sp>
    </p:spTree>
    <p:extLst>
      <p:ext uri="{BB962C8B-B14F-4D97-AF65-F5344CB8AC3E}">
        <p14:creationId xmlns:p14="http://schemas.microsoft.com/office/powerpoint/2010/main" val="3294266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lgn="ctr">
              <a:lnSpc>
                <a:spcPct val="95000"/>
              </a:lnSpc>
              <a:spcBef>
                <a:spcPts val="0"/>
              </a:spcBef>
            </a:pPr>
            <a:r>
              <a:rPr lang="en-US" sz="5400" b="1" dirty="0">
                <a:solidFill>
                  <a:srgbClr val="002060"/>
                </a:solidFill>
              </a:rPr>
              <a:t>  The United States</a:t>
            </a:r>
          </a:p>
          <a:p>
            <a:pPr marL="342900" indent="-342900" algn="ctr">
              <a:lnSpc>
                <a:spcPct val="95000"/>
              </a:lnSpc>
              <a:spcBef>
                <a:spcPts val="0"/>
              </a:spcBef>
            </a:pPr>
            <a:r>
              <a:rPr lang="en-US" sz="5400" b="1" dirty="0">
                <a:solidFill>
                  <a:srgbClr val="002060"/>
                </a:solidFill>
              </a:rPr>
              <a:t>Constitution</a:t>
            </a: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29</a:t>
            </a:fld>
            <a:endParaRPr lang="en-US"/>
          </a:p>
        </p:txBody>
      </p:sp>
    </p:spTree>
    <p:extLst>
      <p:ext uri="{BB962C8B-B14F-4D97-AF65-F5344CB8AC3E}">
        <p14:creationId xmlns:p14="http://schemas.microsoft.com/office/powerpoint/2010/main" val="3804264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5" name="TextBox 4"/>
          <p:cNvSpPr txBox="1"/>
          <p:nvPr/>
        </p:nvSpPr>
        <p:spPr>
          <a:xfrm>
            <a:off x="914400" y="1600200"/>
            <a:ext cx="7543800" cy="4388894"/>
          </a:xfrm>
          <a:prstGeom prst="rect">
            <a:avLst/>
          </a:prstGeom>
          <a:solidFill>
            <a:schemeClr val="accent3"/>
          </a:solidFill>
        </p:spPr>
        <p:txBody>
          <a:bodyPr wrap="square">
            <a:spAutoFit/>
          </a:bodyPr>
          <a:lstStyle/>
          <a:p>
            <a:pPr>
              <a:lnSpc>
                <a:spcPct val="80000"/>
              </a:lnSpc>
              <a:defRPr/>
            </a:pPr>
            <a:r>
              <a:rPr lang="en-US" sz="3200" b="1" dirty="0"/>
              <a:t>Tonight  – We Will Speak About:</a:t>
            </a:r>
          </a:p>
          <a:p>
            <a:pPr>
              <a:lnSpc>
                <a:spcPct val="80000"/>
              </a:lnSpc>
              <a:defRPr/>
            </a:pPr>
            <a:endParaRPr lang="en-US" sz="600" b="1" dirty="0"/>
          </a:p>
          <a:p>
            <a:pPr>
              <a:lnSpc>
                <a:spcPct val="80000"/>
              </a:lnSpc>
              <a:defRPr/>
            </a:pPr>
            <a:endParaRPr lang="en-US" sz="600" b="1" dirty="0"/>
          </a:p>
          <a:p>
            <a:pPr>
              <a:defRPr/>
            </a:pPr>
            <a:endParaRPr lang="en-US" sz="600" b="1" dirty="0"/>
          </a:p>
          <a:p>
            <a:pPr>
              <a:defRPr/>
            </a:pPr>
            <a:endParaRPr lang="en-US" sz="600" b="1" dirty="0"/>
          </a:p>
          <a:p>
            <a:pPr>
              <a:buFont typeface="Arial" pitchFamily="34" charset="0"/>
              <a:buChar char="•"/>
              <a:defRPr/>
            </a:pPr>
            <a:r>
              <a:rPr lang="en-US" sz="2800" b="1" dirty="0">
                <a:solidFill>
                  <a:srgbClr val="002060"/>
                </a:solidFill>
              </a:rPr>
              <a:t> What is the Law?</a:t>
            </a:r>
          </a:p>
          <a:p>
            <a:pPr algn="ctr">
              <a:defRPr/>
            </a:pPr>
            <a:r>
              <a:rPr lang="en-US" b="1" i="1" dirty="0">
                <a:solidFill>
                  <a:srgbClr val="C00000"/>
                </a:solidFill>
              </a:rPr>
              <a:t>Part One: Definitions / Types of Law / Priority of Laws</a:t>
            </a:r>
          </a:p>
          <a:p>
            <a:pPr>
              <a:buFont typeface="Arial" pitchFamily="34" charset="0"/>
              <a:buChar char="•"/>
              <a:defRPr/>
            </a:pPr>
            <a:endParaRPr lang="en-US" sz="600" b="1" dirty="0">
              <a:solidFill>
                <a:srgbClr val="00206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r>
              <a:rPr lang="en-US" sz="2800" b="1" dirty="0">
                <a:solidFill>
                  <a:srgbClr val="002060"/>
                </a:solidFill>
              </a:rPr>
              <a:t> What is a Right:</a:t>
            </a:r>
          </a:p>
          <a:p>
            <a:pPr algn="ctr">
              <a:defRPr/>
            </a:pPr>
            <a:r>
              <a:rPr lang="en-US" b="1" dirty="0">
                <a:solidFill>
                  <a:srgbClr val="002060"/>
                </a:solidFill>
              </a:rPr>
              <a:t>     </a:t>
            </a:r>
            <a:r>
              <a:rPr lang="en-US" b="1" i="1" dirty="0">
                <a:solidFill>
                  <a:srgbClr val="C00000"/>
                </a:solidFill>
              </a:rPr>
              <a:t>Part Two: Definitions / Natural Law / The Declaration</a:t>
            </a:r>
          </a:p>
          <a:p>
            <a:pPr>
              <a:defRPr/>
            </a:pPr>
            <a:endParaRPr lang="en-US" sz="600" b="1" i="1" dirty="0">
              <a:solidFill>
                <a:srgbClr val="C00000"/>
              </a:solidFill>
            </a:endParaRPr>
          </a:p>
          <a:p>
            <a:pPr>
              <a:defRPr/>
            </a:pPr>
            <a:endParaRPr lang="en-US" sz="600" b="1" i="1" dirty="0">
              <a:solidFill>
                <a:srgbClr val="C00000"/>
              </a:solidFill>
            </a:endParaRPr>
          </a:p>
          <a:p>
            <a:pPr>
              <a:buFont typeface="Arial" pitchFamily="34" charset="0"/>
              <a:buChar char="•"/>
              <a:defRPr/>
            </a:pPr>
            <a:r>
              <a:rPr lang="en-US" sz="2800" b="1" dirty="0">
                <a:solidFill>
                  <a:srgbClr val="002060"/>
                </a:solidFill>
              </a:rPr>
              <a:t> Constitutions:</a:t>
            </a:r>
          </a:p>
          <a:p>
            <a:pPr algn="ctr">
              <a:defRPr/>
            </a:pPr>
            <a:r>
              <a:rPr lang="en-US" b="1" i="1" dirty="0">
                <a:solidFill>
                  <a:srgbClr val="C00000"/>
                </a:solidFill>
              </a:rPr>
              <a:t> Part Three: Creation/ Federal and State / </a:t>
            </a:r>
            <a:r>
              <a:rPr lang="en-US" b="1" i="1" dirty="0" err="1">
                <a:solidFill>
                  <a:srgbClr val="C00000"/>
                </a:solidFill>
              </a:rPr>
              <a:t>Govt</a:t>
            </a:r>
            <a:r>
              <a:rPr lang="en-US" b="1" i="1" dirty="0">
                <a:solidFill>
                  <a:srgbClr val="C00000"/>
                </a:solidFill>
              </a:rPr>
              <a:t> Structure / Rights</a:t>
            </a:r>
            <a:endParaRPr lang="en-US" b="1" dirty="0">
              <a:solidFill>
                <a:srgbClr val="00206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r>
              <a:rPr lang="en-US" sz="2800" b="1" dirty="0">
                <a:solidFill>
                  <a:srgbClr val="002060"/>
                </a:solidFill>
              </a:rPr>
              <a:t> Case Study – Marbury v. Madison:</a:t>
            </a:r>
          </a:p>
          <a:p>
            <a:pPr algn="ctr">
              <a:defRPr/>
            </a:pPr>
            <a:r>
              <a:rPr lang="en-US" sz="2400" b="1" i="1" dirty="0">
                <a:solidFill>
                  <a:srgbClr val="C00000"/>
                </a:solidFill>
              </a:rPr>
              <a:t>     </a:t>
            </a:r>
            <a:r>
              <a:rPr lang="en-US" b="1" i="1" dirty="0">
                <a:solidFill>
                  <a:srgbClr val="C00000"/>
                </a:solidFill>
              </a:rPr>
              <a:t>The Start of Judicial Review </a:t>
            </a:r>
            <a:endParaRPr lang="en-US" b="1" dirty="0">
              <a:solidFill>
                <a:srgbClr val="C00000"/>
              </a:solidFill>
            </a:endParaRP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3</a:t>
            </a:fld>
            <a:endParaRPr lang="en-US"/>
          </a:p>
        </p:txBody>
      </p:sp>
    </p:spTree>
    <p:extLst>
      <p:ext uri="{BB962C8B-B14F-4D97-AF65-F5344CB8AC3E}">
        <p14:creationId xmlns:p14="http://schemas.microsoft.com/office/powerpoint/2010/main" val="2514689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64516" name="Rectangle 5"/>
          <p:cNvSpPr>
            <a:spLocks noChangeArrowheads="1"/>
          </p:cNvSpPr>
          <p:nvPr/>
        </p:nvSpPr>
        <p:spPr bwMode="auto">
          <a:xfrm>
            <a:off x="304800" y="1143000"/>
            <a:ext cx="8610600" cy="5257800"/>
          </a:xfrm>
          <a:prstGeom prst="rect">
            <a:avLst/>
          </a:prstGeom>
          <a:noFill/>
          <a:ln w="9525">
            <a:noFill/>
            <a:miter lim="800000"/>
            <a:headEnd/>
            <a:tailEnd/>
          </a:ln>
        </p:spPr>
        <p:txBody>
          <a:bodyPr/>
          <a:lstStyle/>
          <a:p>
            <a:pPr marL="342900" indent="-342900" algn="ctr">
              <a:lnSpc>
                <a:spcPct val="75000"/>
              </a:lnSpc>
              <a:spcBef>
                <a:spcPct val="20000"/>
              </a:spcBef>
              <a:defRPr/>
            </a:pPr>
            <a:r>
              <a:rPr lang="en-US" sz="3600" b="1" dirty="0">
                <a:solidFill>
                  <a:srgbClr val="0033CC"/>
                </a:solidFill>
              </a:rPr>
              <a:t>The United States Constitution</a:t>
            </a:r>
          </a:p>
          <a:p>
            <a:pPr marL="342900" indent="-342900" algn="ctr">
              <a:lnSpc>
                <a:spcPct val="75000"/>
              </a:lnSpc>
              <a:spcBef>
                <a:spcPct val="20000"/>
              </a:spcBef>
              <a:defRPr/>
            </a:pPr>
            <a:r>
              <a:rPr lang="en-US" sz="3200" b="1" i="1" dirty="0">
                <a:solidFill>
                  <a:srgbClr val="006600"/>
                </a:solidFill>
              </a:rPr>
              <a:t>Creation</a:t>
            </a:r>
          </a:p>
          <a:p>
            <a:pPr marL="609600" indent="-609600">
              <a:lnSpc>
                <a:spcPct val="90000"/>
              </a:lnSpc>
              <a:spcBef>
                <a:spcPct val="20000"/>
              </a:spcBef>
            </a:pPr>
            <a:endParaRPr lang="en-US" sz="300" dirty="0">
              <a:solidFill>
                <a:srgbClr val="0033CC"/>
              </a:solidFill>
            </a:endParaRPr>
          </a:p>
          <a:p>
            <a:pPr marL="609600" indent="-609600">
              <a:lnSpc>
                <a:spcPct val="90000"/>
              </a:lnSpc>
              <a:spcBef>
                <a:spcPct val="20000"/>
              </a:spcBef>
              <a:buFontTx/>
              <a:buChar char="•"/>
            </a:pPr>
            <a:r>
              <a:rPr lang="en-US" sz="2200" dirty="0"/>
              <a:t>Lets return back in history to the City of Philadelphia during the Summer of 1787 to see how history was made.</a:t>
            </a:r>
          </a:p>
        </p:txBody>
      </p:sp>
      <p:pic>
        <p:nvPicPr>
          <p:cNvPr id="64517" name="Picture 7" descr="indepencehall"/>
          <p:cNvPicPr>
            <a:picLocks noChangeAspect="1" noChangeArrowheads="1"/>
          </p:cNvPicPr>
          <p:nvPr/>
        </p:nvPicPr>
        <p:blipFill>
          <a:blip r:embed="rId3" cstate="print"/>
          <a:srcRect/>
          <a:stretch>
            <a:fillRect/>
          </a:stretch>
        </p:blipFill>
        <p:spPr bwMode="auto">
          <a:xfrm>
            <a:off x="2362200" y="2971800"/>
            <a:ext cx="4419600" cy="330358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66A22EF-A5D0-420A-AEE3-C62B3B4C96FF}" type="slidenum">
              <a:rPr lang="en-US" smtClean="0"/>
              <a:pPr>
                <a:defRPr/>
              </a:pPr>
              <a:t>30</a:t>
            </a:fld>
            <a:endParaRPr lang="en-US"/>
          </a:p>
        </p:txBody>
      </p:sp>
    </p:spTree>
    <p:extLst>
      <p:ext uri="{BB962C8B-B14F-4D97-AF65-F5344CB8AC3E}">
        <p14:creationId xmlns:p14="http://schemas.microsoft.com/office/powerpoint/2010/main" val="1994535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5"/>
          <p:cNvSpPr>
            <a:spLocks noChangeArrowheads="1"/>
          </p:cNvSpPr>
          <p:nvPr/>
        </p:nvSpPr>
        <p:spPr bwMode="auto">
          <a:xfrm>
            <a:off x="228600" y="838200"/>
            <a:ext cx="8759825" cy="5791200"/>
          </a:xfrm>
          <a:prstGeom prst="rect">
            <a:avLst/>
          </a:prstGeom>
          <a:noFill/>
          <a:ln w="9525">
            <a:noFill/>
            <a:miter lim="800000"/>
            <a:headEnd/>
            <a:tailEnd/>
          </a:ln>
        </p:spPr>
        <p:txBody>
          <a:bodyPr/>
          <a:lstStyle/>
          <a:p>
            <a:pPr marL="342900" indent="-342900" algn="ctr">
              <a:lnSpc>
                <a:spcPct val="75000"/>
              </a:lnSpc>
              <a:spcBef>
                <a:spcPct val="20000"/>
              </a:spcBef>
              <a:defRPr/>
            </a:pPr>
            <a:r>
              <a:rPr lang="en-US" sz="3600" b="1" dirty="0">
                <a:solidFill>
                  <a:srgbClr val="CC0000"/>
                </a:solidFill>
              </a:rPr>
              <a:t>   </a:t>
            </a:r>
            <a:r>
              <a:rPr lang="en-US" sz="3600" b="1" dirty="0">
                <a:solidFill>
                  <a:srgbClr val="0033CC"/>
                </a:solidFill>
              </a:rPr>
              <a:t>The United States Constitution</a:t>
            </a:r>
          </a:p>
          <a:p>
            <a:pPr marL="342900" indent="-342900" algn="ctr">
              <a:lnSpc>
                <a:spcPct val="75000"/>
              </a:lnSpc>
              <a:spcBef>
                <a:spcPct val="20000"/>
              </a:spcBef>
              <a:defRPr/>
            </a:pPr>
            <a:r>
              <a:rPr lang="en-US" sz="3200" b="1" i="1" dirty="0">
                <a:solidFill>
                  <a:srgbClr val="006600"/>
                </a:solidFill>
              </a:rPr>
              <a:t>Creation</a:t>
            </a:r>
          </a:p>
          <a:p>
            <a:pPr marL="342900" indent="-342900">
              <a:spcBef>
                <a:spcPct val="20000"/>
              </a:spcBef>
            </a:pPr>
            <a:r>
              <a:rPr lang="en-US" sz="2800" b="1" dirty="0">
                <a:solidFill>
                  <a:srgbClr val="CC0000"/>
                </a:solidFill>
              </a:rPr>
              <a:t>                           Inside The Great Hall</a:t>
            </a:r>
          </a:p>
          <a:p>
            <a:pPr marL="342900" indent="-342900">
              <a:spcBef>
                <a:spcPct val="20000"/>
              </a:spcBef>
            </a:pPr>
            <a:r>
              <a:rPr lang="en-US" sz="2200" dirty="0">
                <a:solidFill>
                  <a:srgbClr val="0033CC"/>
                </a:solidFill>
              </a:rPr>
              <a:t>	</a:t>
            </a:r>
            <a:endParaRPr lang="en-US" sz="1000" dirty="0">
              <a:solidFill>
                <a:srgbClr val="0033CC"/>
              </a:solidFill>
            </a:endParaRPr>
          </a:p>
        </p:txBody>
      </p:sp>
      <p:pic>
        <p:nvPicPr>
          <p:cNvPr id="60420" name="Picture 4" descr="http://farm1.static.flickr.com/35/109945742_8b87261916.jpg"/>
          <p:cNvPicPr>
            <a:picLocks noChangeAspect="1" noChangeArrowheads="1"/>
          </p:cNvPicPr>
          <p:nvPr/>
        </p:nvPicPr>
        <p:blipFill>
          <a:blip r:embed="rId2" cstate="print"/>
          <a:srcRect/>
          <a:stretch>
            <a:fillRect/>
          </a:stretch>
        </p:blipFill>
        <p:spPr bwMode="auto">
          <a:xfrm>
            <a:off x="2062162" y="2362200"/>
            <a:ext cx="5481638" cy="40671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31</a:t>
            </a:fld>
            <a:endParaRPr lang="en-US"/>
          </a:p>
        </p:txBody>
      </p:sp>
    </p:spTree>
    <p:extLst>
      <p:ext uri="{BB962C8B-B14F-4D97-AF65-F5344CB8AC3E}">
        <p14:creationId xmlns:p14="http://schemas.microsoft.com/office/powerpoint/2010/main" val="1022366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66564" name="Rectangle 5"/>
          <p:cNvSpPr>
            <a:spLocks noChangeArrowheads="1"/>
          </p:cNvSpPr>
          <p:nvPr/>
        </p:nvSpPr>
        <p:spPr bwMode="auto">
          <a:xfrm>
            <a:off x="304800" y="838200"/>
            <a:ext cx="8382000" cy="5715000"/>
          </a:xfrm>
          <a:prstGeom prst="rect">
            <a:avLst/>
          </a:prstGeom>
          <a:noFill/>
          <a:ln w="9525">
            <a:noFill/>
            <a:miter lim="800000"/>
            <a:headEnd/>
            <a:tailEnd/>
          </a:ln>
        </p:spPr>
        <p:txBody>
          <a:bodyPr/>
          <a:lstStyle/>
          <a:p>
            <a:pPr marL="342900" indent="-342900" algn="ctr">
              <a:lnSpc>
                <a:spcPct val="75000"/>
              </a:lnSpc>
              <a:spcBef>
                <a:spcPct val="20000"/>
              </a:spcBef>
              <a:defRPr/>
            </a:pPr>
            <a:r>
              <a:rPr lang="en-US" sz="3600" b="1" dirty="0">
                <a:solidFill>
                  <a:srgbClr val="0033CC"/>
                </a:solidFill>
              </a:rPr>
              <a:t>The United States Constitution</a:t>
            </a:r>
          </a:p>
          <a:p>
            <a:pPr marL="342900" indent="-342900" algn="ctr">
              <a:lnSpc>
                <a:spcPct val="75000"/>
              </a:lnSpc>
              <a:spcBef>
                <a:spcPct val="20000"/>
              </a:spcBef>
              <a:defRPr/>
            </a:pPr>
            <a:r>
              <a:rPr lang="en-US" sz="3200" b="1" i="1" dirty="0">
                <a:solidFill>
                  <a:srgbClr val="006600"/>
                </a:solidFill>
              </a:rPr>
              <a:t>Creation</a:t>
            </a:r>
          </a:p>
          <a:p>
            <a:pPr marL="609600" indent="-609600">
              <a:spcBef>
                <a:spcPct val="20000"/>
              </a:spcBef>
            </a:pPr>
            <a:r>
              <a:rPr lang="en-US" sz="3600" b="1" dirty="0">
                <a:solidFill>
                  <a:srgbClr val="C00000"/>
                </a:solidFill>
              </a:rPr>
              <a:t>The Constitutional Convention</a:t>
            </a:r>
          </a:p>
          <a:p>
            <a:pPr marL="609600" indent="-609600">
              <a:spcBef>
                <a:spcPct val="20000"/>
              </a:spcBef>
              <a:buFontTx/>
              <a:buChar char="•"/>
            </a:pPr>
            <a:r>
              <a:rPr lang="en-US" sz="2200" dirty="0"/>
              <a:t>They came to revise.</a:t>
            </a:r>
          </a:p>
          <a:p>
            <a:pPr marL="609600" indent="-609600">
              <a:spcBef>
                <a:spcPct val="20000"/>
              </a:spcBef>
              <a:buFontTx/>
              <a:buChar char="•"/>
            </a:pPr>
            <a:r>
              <a:rPr lang="en-US" sz="2200" dirty="0"/>
              <a:t>What they created was one of the most inspired documents in the history of the world.</a:t>
            </a:r>
          </a:p>
          <a:p>
            <a:pPr marL="609600" indent="-609600">
              <a:spcBef>
                <a:spcPct val="20000"/>
              </a:spcBef>
              <a:buFontTx/>
              <a:buChar char="•"/>
            </a:pPr>
            <a:r>
              <a:rPr lang="en-US" sz="2200" dirty="0"/>
              <a:t>Months of deliberation, in secret, with great compromise.</a:t>
            </a:r>
          </a:p>
          <a:p>
            <a:pPr marL="609600" indent="-609600">
              <a:spcBef>
                <a:spcPct val="20000"/>
              </a:spcBef>
              <a:buFontTx/>
              <a:buChar char="•"/>
            </a:pPr>
            <a:r>
              <a:rPr lang="en-US" sz="2200" dirty="0"/>
              <a:t>In the End, it was all about Limited, Representative Government and …</a:t>
            </a:r>
          </a:p>
          <a:p>
            <a:pPr marL="609600" indent="-609600">
              <a:spcBef>
                <a:spcPct val="20000"/>
              </a:spcBef>
              <a:buFontTx/>
              <a:buChar char="•"/>
            </a:pPr>
            <a:endParaRPr lang="en-US" sz="1000" dirty="0"/>
          </a:p>
          <a:p>
            <a:pPr marL="609600" indent="-609600" algn="ctr">
              <a:spcBef>
                <a:spcPct val="20000"/>
              </a:spcBef>
            </a:pPr>
            <a:r>
              <a:rPr lang="en-US" sz="4400" b="1" dirty="0">
                <a:solidFill>
                  <a:srgbClr val="0033CC"/>
                </a:solidFill>
              </a:rPr>
              <a:t>The Rights of the People</a:t>
            </a:r>
            <a:r>
              <a:rPr lang="en-US" sz="2200" dirty="0"/>
              <a:t>   </a:t>
            </a:r>
          </a:p>
          <a:p>
            <a:pPr marL="609600" indent="-609600" algn="ctr">
              <a:spcBef>
                <a:spcPct val="20000"/>
              </a:spcBef>
            </a:pPr>
            <a:endParaRPr lang="en-US" sz="1000" dirty="0"/>
          </a:p>
        </p:txBody>
      </p:sp>
      <p:sp>
        <p:nvSpPr>
          <p:cNvPr id="4" name="Slide Number Placeholder 3"/>
          <p:cNvSpPr>
            <a:spLocks noGrp="1"/>
          </p:cNvSpPr>
          <p:nvPr>
            <p:ph type="sldNum" sz="quarter" idx="12"/>
          </p:nvPr>
        </p:nvSpPr>
        <p:spPr/>
        <p:txBody>
          <a:bodyPr/>
          <a:lstStyle/>
          <a:p>
            <a:pPr>
              <a:defRPr/>
            </a:pPr>
            <a:fld id="{D66A22EF-A5D0-420A-AEE3-C62B3B4C96FF}" type="slidenum">
              <a:rPr lang="en-US" smtClean="0"/>
              <a:pPr>
                <a:defRPr/>
              </a:pPr>
              <a:t>32</a:t>
            </a:fld>
            <a:endParaRPr lang="en-US"/>
          </a:p>
        </p:txBody>
      </p:sp>
    </p:spTree>
    <p:extLst>
      <p:ext uri="{BB962C8B-B14F-4D97-AF65-F5344CB8AC3E}">
        <p14:creationId xmlns:p14="http://schemas.microsoft.com/office/powerpoint/2010/main" val="2179418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715000"/>
          </a:xfrm>
          <a:prstGeom prst="rect">
            <a:avLst/>
          </a:prstGeom>
          <a:noFill/>
          <a:ln w="9525">
            <a:noFill/>
            <a:miter lim="800000"/>
            <a:headEnd/>
            <a:tailEnd/>
          </a:ln>
        </p:spPr>
        <p:txBody>
          <a:bodyPr/>
          <a:lstStyle/>
          <a:p>
            <a:pPr marL="342900" indent="-342900">
              <a:lnSpc>
                <a:spcPct val="75000"/>
              </a:lnSpc>
              <a:spcBef>
                <a:spcPct val="20000"/>
              </a:spcBef>
              <a:defRPr/>
            </a:pPr>
            <a:r>
              <a:rPr lang="en-US" sz="3400" b="1" dirty="0">
                <a:solidFill>
                  <a:srgbClr val="C81204"/>
                </a:solidFill>
              </a:rPr>
              <a:t>     </a:t>
            </a:r>
            <a:r>
              <a:rPr lang="en-US" sz="3600" b="1" dirty="0">
                <a:solidFill>
                  <a:srgbClr val="0033CC"/>
                </a:solidFill>
              </a:rPr>
              <a:t>The United States Constitution</a:t>
            </a:r>
          </a:p>
          <a:p>
            <a:pPr marL="342900" indent="-342900" algn="ctr">
              <a:lnSpc>
                <a:spcPct val="75000"/>
              </a:lnSpc>
              <a:spcBef>
                <a:spcPct val="20000"/>
              </a:spcBef>
              <a:defRPr/>
            </a:pPr>
            <a:r>
              <a:rPr lang="en-US" sz="3200" b="1" i="1" dirty="0">
                <a:solidFill>
                  <a:srgbClr val="006600"/>
                </a:solidFill>
              </a:rPr>
              <a:t>Creation</a:t>
            </a:r>
          </a:p>
          <a:p>
            <a:pPr>
              <a:lnSpc>
                <a:spcPct val="75000"/>
              </a:lnSpc>
              <a:defRPr/>
            </a:pPr>
            <a:endParaRPr lang="en-US" sz="1000" b="1" i="1" dirty="0">
              <a:solidFill>
                <a:srgbClr val="002060"/>
              </a:solidFill>
            </a:endParaRPr>
          </a:p>
          <a:p>
            <a:pPr algn="just">
              <a:lnSpc>
                <a:spcPct val="75000"/>
              </a:lnSpc>
              <a:defRPr/>
            </a:pPr>
            <a:endParaRPr lang="en-US" sz="800" b="1" i="1" dirty="0"/>
          </a:p>
          <a:p>
            <a:pPr marL="342900" indent="-342900" algn="just">
              <a:lnSpc>
                <a:spcPct val="95000"/>
              </a:lnSpc>
              <a:spcBef>
                <a:spcPct val="20000"/>
              </a:spcBef>
              <a:buFont typeface="Arial" panose="020B0604020202020204" pitchFamily="34" charset="0"/>
              <a:buChar char="•"/>
              <a:defRPr/>
            </a:pPr>
            <a:r>
              <a:rPr lang="en-US" b="1" dirty="0"/>
              <a:t>Founded in the Annapolis Convention at Mann’s Tavern</a:t>
            </a:r>
          </a:p>
          <a:p>
            <a:pPr marL="798513" lvl="1" indent="-342900" algn="just">
              <a:lnSpc>
                <a:spcPct val="95000"/>
              </a:lnSpc>
              <a:spcBef>
                <a:spcPct val="20000"/>
              </a:spcBef>
              <a:buFont typeface="Arial" panose="020B0604020202020204" pitchFamily="34" charset="0"/>
              <a:buChar char="•"/>
              <a:defRPr/>
            </a:pPr>
            <a:r>
              <a:rPr lang="en-US" sz="1400" b="1" dirty="0"/>
              <a:t>12 delegates from 5 states but Hamilton, Madison, Dickenson and Randolph</a:t>
            </a:r>
          </a:p>
          <a:p>
            <a:pPr marL="342900" indent="-342900" algn="just">
              <a:lnSpc>
                <a:spcPct val="95000"/>
              </a:lnSpc>
              <a:spcBef>
                <a:spcPct val="20000"/>
              </a:spcBef>
              <a:buFont typeface="Arial" panose="020B0604020202020204" pitchFamily="34" charset="0"/>
              <a:buChar char="•"/>
              <a:defRPr/>
            </a:pPr>
            <a:r>
              <a:rPr lang="en-US" b="1" dirty="0"/>
              <a:t>The Articles of the Confederation did not work</a:t>
            </a:r>
          </a:p>
          <a:p>
            <a:pPr marL="342900" indent="-342900" algn="just">
              <a:lnSpc>
                <a:spcPct val="95000"/>
              </a:lnSpc>
              <a:spcBef>
                <a:spcPct val="20000"/>
              </a:spcBef>
              <a:buFont typeface="Arial" panose="020B0604020202020204" pitchFamily="34" charset="0"/>
              <a:buChar char="•"/>
              <a:defRPr/>
            </a:pPr>
            <a:r>
              <a:rPr lang="en-US" b="1" dirty="0"/>
              <a:t>Madison Had to Convince Washington to Participate</a:t>
            </a:r>
          </a:p>
          <a:p>
            <a:pPr marL="342900" indent="-342900" algn="just">
              <a:lnSpc>
                <a:spcPct val="95000"/>
              </a:lnSpc>
              <a:spcBef>
                <a:spcPct val="20000"/>
              </a:spcBef>
              <a:buFont typeface="Arial" panose="020B0604020202020204" pitchFamily="34" charset="0"/>
              <a:buChar char="•"/>
              <a:defRPr/>
            </a:pPr>
            <a:r>
              <a:rPr lang="en-US" b="1" dirty="0"/>
              <a:t>Daniel Shay’s Rebellion</a:t>
            </a:r>
          </a:p>
          <a:p>
            <a:pPr marL="342900" indent="-342900" algn="just">
              <a:lnSpc>
                <a:spcPct val="95000"/>
              </a:lnSpc>
              <a:spcBef>
                <a:spcPct val="20000"/>
              </a:spcBef>
              <a:buFont typeface="Arial" panose="020B0604020202020204" pitchFamily="34" charset="0"/>
              <a:buChar char="•"/>
              <a:defRPr/>
            </a:pPr>
            <a:r>
              <a:rPr lang="en-US" b="1" dirty="0"/>
              <a:t>With Washington Agreed, the Convention Convened</a:t>
            </a:r>
          </a:p>
          <a:p>
            <a:pPr marL="342900" indent="-342900" algn="just">
              <a:lnSpc>
                <a:spcPct val="95000"/>
              </a:lnSpc>
              <a:spcBef>
                <a:spcPct val="20000"/>
              </a:spcBef>
              <a:buFont typeface="Arial" panose="020B0604020202020204" pitchFamily="34" charset="0"/>
              <a:buChar char="•"/>
              <a:defRPr/>
            </a:pPr>
            <a:r>
              <a:rPr lang="en-US" b="1" dirty="0"/>
              <a:t>So many of the new nation’s prominent men attended:</a:t>
            </a:r>
          </a:p>
          <a:p>
            <a:pPr marL="798513" lvl="1" indent="-342900" algn="just">
              <a:lnSpc>
                <a:spcPct val="95000"/>
              </a:lnSpc>
              <a:spcBef>
                <a:spcPct val="20000"/>
              </a:spcBef>
              <a:buFont typeface="Arial" panose="020B0604020202020204" pitchFamily="34" charset="0"/>
              <a:buChar char="•"/>
              <a:defRPr/>
            </a:pPr>
            <a:r>
              <a:rPr lang="en-US" sz="1400" b="1" dirty="0"/>
              <a:t>John Dickenson, Elbridge Gerry, Rufus King, William Paterson, Alexander Hamilton, Benjamin Franklin, </a:t>
            </a:r>
            <a:r>
              <a:rPr lang="en-US" sz="1400" b="1" dirty="0" err="1"/>
              <a:t>Gouverneur</a:t>
            </a:r>
            <a:r>
              <a:rPr lang="en-US" sz="1400" b="1" dirty="0"/>
              <a:t> Morris, James Wilson, Charles Pinckney, James Madison, Edmund Randolph, George Washington and George Wythe</a:t>
            </a:r>
          </a:p>
          <a:p>
            <a:pPr marL="798513" lvl="1" indent="-342900" algn="just">
              <a:lnSpc>
                <a:spcPct val="95000"/>
              </a:lnSpc>
              <a:spcBef>
                <a:spcPct val="20000"/>
              </a:spcBef>
              <a:buFont typeface="Arial" panose="020B0604020202020204" pitchFamily="34" charset="0"/>
              <a:buChar char="•"/>
              <a:defRPr/>
            </a:pPr>
            <a:r>
              <a:rPr lang="en-US" sz="1400" b="1" dirty="0"/>
              <a:t>Interestingly, neither Thomas Jefferson nor John Adams could attend due to diplomatic responsibilities in France and England respectively.  John Hancock and Samuel Adams were also absent.  </a:t>
            </a:r>
          </a:p>
          <a:p>
            <a:pPr marL="342900" indent="-342900" algn="just">
              <a:lnSpc>
                <a:spcPct val="95000"/>
              </a:lnSpc>
              <a:spcBef>
                <a:spcPct val="20000"/>
              </a:spcBef>
              <a:buFont typeface="Arial" panose="020B0604020202020204" pitchFamily="34" charset="0"/>
              <a:buChar char="•"/>
              <a:defRPr/>
            </a:pPr>
            <a:r>
              <a:rPr lang="en-US" b="1" dirty="0"/>
              <a:t>There legal charge was to revise – they ignored such.</a:t>
            </a:r>
          </a:p>
          <a:p>
            <a:pPr marL="342900" indent="-342900" algn="just">
              <a:lnSpc>
                <a:spcPct val="95000"/>
              </a:lnSpc>
              <a:spcBef>
                <a:spcPct val="20000"/>
              </a:spcBef>
              <a:buFont typeface="Arial" panose="020B0604020202020204" pitchFamily="34" charset="0"/>
              <a:buChar char="•"/>
              <a:defRPr/>
            </a:pPr>
            <a:r>
              <a:rPr lang="en-US" b="1" dirty="0"/>
              <a:t>They barred the windows and doors, refused the press and created anew</a:t>
            </a:r>
          </a:p>
          <a:p>
            <a:pPr marL="798513" lvl="1" indent="-342900" algn="just">
              <a:lnSpc>
                <a:spcPct val="95000"/>
              </a:lnSpc>
              <a:spcBef>
                <a:spcPct val="20000"/>
              </a:spcBef>
              <a:buFont typeface="Arial" panose="020B0604020202020204" pitchFamily="34" charset="0"/>
              <a:buChar char="•"/>
              <a:defRPr/>
            </a:pPr>
            <a:endParaRPr lang="en-US" sz="1400" b="1" dirty="0"/>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33</a:t>
            </a:fld>
            <a:endParaRPr lang="en-US"/>
          </a:p>
        </p:txBody>
      </p:sp>
    </p:spTree>
    <p:extLst>
      <p:ext uri="{BB962C8B-B14F-4D97-AF65-F5344CB8AC3E}">
        <p14:creationId xmlns:p14="http://schemas.microsoft.com/office/powerpoint/2010/main" val="1771238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715000"/>
          </a:xfrm>
          <a:prstGeom prst="rect">
            <a:avLst/>
          </a:prstGeom>
          <a:noFill/>
          <a:ln w="9525">
            <a:noFill/>
            <a:miter lim="800000"/>
            <a:headEnd/>
            <a:tailEnd/>
          </a:ln>
        </p:spPr>
        <p:txBody>
          <a:bodyPr/>
          <a:lstStyle/>
          <a:p>
            <a:pPr marL="342900" indent="-342900">
              <a:lnSpc>
                <a:spcPct val="75000"/>
              </a:lnSpc>
              <a:spcBef>
                <a:spcPct val="20000"/>
              </a:spcBef>
              <a:defRPr/>
            </a:pPr>
            <a:r>
              <a:rPr lang="en-US" sz="3400" b="1" dirty="0">
                <a:solidFill>
                  <a:srgbClr val="C81204"/>
                </a:solidFill>
              </a:rPr>
              <a:t>     </a:t>
            </a:r>
            <a:r>
              <a:rPr lang="en-US" sz="3600" b="1" dirty="0">
                <a:solidFill>
                  <a:srgbClr val="0033CC"/>
                </a:solidFill>
              </a:rPr>
              <a:t>The United States Constitution</a:t>
            </a:r>
          </a:p>
          <a:p>
            <a:pPr marL="342900" indent="-342900" algn="ctr">
              <a:lnSpc>
                <a:spcPct val="75000"/>
              </a:lnSpc>
              <a:spcBef>
                <a:spcPct val="20000"/>
              </a:spcBef>
              <a:defRPr/>
            </a:pPr>
            <a:r>
              <a:rPr lang="en-US" sz="3200" b="1" i="1" dirty="0">
                <a:solidFill>
                  <a:srgbClr val="006600"/>
                </a:solidFill>
              </a:rPr>
              <a:t>Creation</a:t>
            </a:r>
          </a:p>
          <a:p>
            <a:pPr>
              <a:lnSpc>
                <a:spcPct val="75000"/>
              </a:lnSpc>
              <a:defRPr/>
            </a:pPr>
            <a:endParaRPr lang="en-US" sz="1000" b="1" i="1" dirty="0">
              <a:solidFill>
                <a:srgbClr val="002060"/>
              </a:solidFill>
            </a:endParaRPr>
          </a:p>
          <a:p>
            <a:pPr algn="just">
              <a:lnSpc>
                <a:spcPct val="75000"/>
              </a:lnSpc>
              <a:defRPr/>
            </a:pPr>
            <a:endParaRPr lang="en-US" sz="800" b="1" i="1" dirty="0"/>
          </a:p>
          <a:p>
            <a:pPr marL="342900" indent="-342900" algn="just">
              <a:lnSpc>
                <a:spcPct val="95000"/>
              </a:lnSpc>
              <a:spcBef>
                <a:spcPct val="20000"/>
              </a:spcBef>
              <a:buFont typeface="Arial" panose="020B0604020202020204" pitchFamily="34" charset="0"/>
              <a:buChar char="•"/>
              <a:defRPr/>
            </a:pPr>
            <a:r>
              <a:rPr lang="en-US" b="1" dirty="0"/>
              <a:t>All we know of the Convention proceedings is from Madison’s notes published posthumously</a:t>
            </a:r>
            <a:endParaRPr lang="en-US" sz="1400" b="1" dirty="0"/>
          </a:p>
          <a:p>
            <a:pPr marL="342900" indent="-342900" algn="just">
              <a:lnSpc>
                <a:spcPct val="95000"/>
              </a:lnSpc>
              <a:spcBef>
                <a:spcPct val="20000"/>
              </a:spcBef>
              <a:buFont typeface="Arial" panose="020B0604020202020204" pitchFamily="34" charset="0"/>
              <a:buChar char="•"/>
              <a:defRPr/>
            </a:pPr>
            <a:r>
              <a:rPr lang="en-US" b="1" dirty="0"/>
              <a:t>Started May 25, 1787, finished September 17, 1787</a:t>
            </a:r>
          </a:p>
          <a:p>
            <a:pPr marL="342900" indent="-342900" algn="just">
              <a:lnSpc>
                <a:spcPct val="95000"/>
              </a:lnSpc>
              <a:spcBef>
                <a:spcPct val="20000"/>
              </a:spcBef>
              <a:buFont typeface="Arial" panose="020B0604020202020204" pitchFamily="34" charset="0"/>
              <a:buChar char="•"/>
              <a:defRPr/>
            </a:pPr>
            <a:r>
              <a:rPr lang="en-US" b="1" dirty="0"/>
              <a:t>Washington Presided, only relinquished chair to speak once</a:t>
            </a:r>
          </a:p>
          <a:p>
            <a:pPr marL="342900" indent="-342900" algn="just">
              <a:lnSpc>
                <a:spcPct val="95000"/>
              </a:lnSpc>
              <a:spcBef>
                <a:spcPct val="20000"/>
              </a:spcBef>
              <a:buFont typeface="Arial" panose="020B0604020202020204" pitchFamily="34" charset="0"/>
              <a:buChar char="•"/>
              <a:defRPr/>
            </a:pPr>
            <a:r>
              <a:rPr lang="en-US" b="1" dirty="0"/>
              <a:t>Franklin played the role of Peacemaker, Learned Sage</a:t>
            </a:r>
          </a:p>
          <a:p>
            <a:pPr marL="342900" indent="-342900" algn="just">
              <a:lnSpc>
                <a:spcPct val="95000"/>
              </a:lnSpc>
              <a:spcBef>
                <a:spcPct val="20000"/>
              </a:spcBef>
              <a:buFont typeface="Arial" panose="020B0604020202020204" pitchFamily="34" charset="0"/>
              <a:buChar char="•"/>
              <a:defRPr/>
            </a:pPr>
            <a:r>
              <a:rPr lang="en-US" b="1" dirty="0"/>
              <a:t>A Document Forged from Compromise – Many Competing Interests</a:t>
            </a:r>
          </a:p>
          <a:p>
            <a:pPr marL="342900" indent="-342900" algn="just">
              <a:lnSpc>
                <a:spcPct val="95000"/>
              </a:lnSpc>
              <a:spcBef>
                <a:spcPct val="20000"/>
              </a:spcBef>
              <a:buFont typeface="Arial" panose="020B0604020202020204" pitchFamily="34" charset="0"/>
              <a:buChar char="•"/>
              <a:defRPr/>
            </a:pPr>
            <a:r>
              <a:rPr lang="en-US" b="1" dirty="0"/>
              <a:t>More Novel than can be appreciated today</a:t>
            </a:r>
          </a:p>
          <a:p>
            <a:pPr marL="342900" indent="-342900" algn="just">
              <a:lnSpc>
                <a:spcPct val="95000"/>
              </a:lnSpc>
              <a:spcBef>
                <a:spcPct val="20000"/>
              </a:spcBef>
              <a:buFont typeface="Arial" panose="020B0604020202020204" pitchFamily="34" charset="0"/>
              <a:buChar char="•"/>
              <a:defRPr/>
            </a:pPr>
            <a:r>
              <a:rPr lang="en-US" b="1" dirty="0"/>
              <a:t>Not Guaranteed to be ratified.</a:t>
            </a:r>
          </a:p>
          <a:p>
            <a:pPr marL="342900" indent="-342900" algn="just">
              <a:lnSpc>
                <a:spcPct val="95000"/>
              </a:lnSpc>
              <a:spcBef>
                <a:spcPct val="20000"/>
              </a:spcBef>
              <a:buFont typeface="Arial" panose="020B0604020202020204" pitchFamily="34" charset="0"/>
              <a:buChar char="•"/>
              <a:defRPr/>
            </a:pPr>
            <a:r>
              <a:rPr lang="en-US" b="1" dirty="0"/>
              <a:t>Many powerful, opposing voices, including Governor Clinton of New York, Governor Henry from Virginia and Thomas Jefferson</a:t>
            </a:r>
          </a:p>
          <a:p>
            <a:pPr marL="342900" indent="-342900" algn="just">
              <a:lnSpc>
                <a:spcPct val="95000"/>
              </a:lnSpc>
              <a:spcBef>
                <a:spcPct val="20000"/>
              </a:spcBef>
              <a:buFont typeface="Arial" panose="020B0604020202020204" pitchFamily="34" charset="0"/>
              <a:buChar char="•"/>
              <a:defRPr/>
            </a:pPr>
            <a:r>
              <a:rPr lang="en-US" b="1" dirty="0"/>
              <a:t>Continental Congress did not know what to do with finished product</a:t>
            </a:r>
          </a:p>
          <a:p>
            <a:pPr marL="342900" indent="-342900" algn="just">
              <a:lnSpc>
                <a:spcPct val="95000"/>
              </a:lnSpc>
              <a:spcBef>
                <a:spcPct val="20000"/>
              </a:spcBef>
              <a:buFont typeface="Arial" panose="020B0604020202020204" pitchFamily="34" charset="0"/>
              <a:buChar char="•"/>
              <a:defRPr/>
            </a:pPr>
            <a:r>
              <a:rPr lang="en-US" b="1" dirty="0"/>
              <a:t>Self Authentication through Convention Amendment Clause</a:t>
            </a:r>
          </a:p>
          <a:p>
            <a:pPr marL="342900" indent="-342900" algn="just">
              <a:lnSpc>
                <a:spcPct val="95000"/>
              </a:lnSpc>
              <a:spcBef>
                <a:spcPct val="20000"/>
              </a:spcBef>
              <a:buFont typeface="Arial" panose="020B0604020202020204" pitchFamily="34" charset="0"/>
              <a:buChar char="•"/>
              <a:defRPr/>
            </a:pPr>
            <a:r>
              <a:rPr lang="en-US" b="1" dirty="0"/>
              <a:t>Many States gave a qualified ratification without authority</a:t>
            </a:r>
          </a:p>
          <a:p>
            <a:pPr marL="342900" indent="-342900" algn="just">
              <a:lnSpc>
                <a:spcPct val="95000"/>
              </a:lnSpc>
              <a:spcBef>
                <a:spcPct val="20000"/>
              </a:spcBef>
              <a:buFont typeface="Arial" panose="020B0604020202020204" pitchFamily="34" charset="0"/>
              <a:buChar char="•"/>
              <a:defRPr/>
            </a:pPr>
            <a:r>
              <a:rPr lang="en-US" b="1" dirty="0"/>
              <a:t>Immediately became a revered, respected document</a:t>
            </a:r>
          </a:p>
          <a:p>
            <a:pPr marL="798513" lvl="1" indent="-342900" algn="just">
              <a:lnSpc>
                <a:spcPct val="95000"/>
              </a:lnSpc>
              <a:spcBef>
                <a:spcPct val="20000"/>
              </a:spcBef>
              <a:buFont typeface="Arial" panose="020B0604020202020204" pitchFamily="34" charset="0"/>
              <a:buChar char="•"/>
              <a:defRPr/>
            </a:pPr>
            <a:endParaRPr lang="en-US" sz="1400" b="1" dirty="0"/>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34</a:t>
            </a:fld>
            <a:endParaRPr lang="en-US"/>
          </a:p>
        </p:txBody>
      </p:sp>
    </p:spTree>
    <p:extLst>
      <p:ext uri="{BB962C8B-B14F-4D97-AF65-F5344CB8AC3E}">
        <p14:creationId xmlns:p14="http://schemas.microsoft.com/office/powerpoint/2010/main" val="3333388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838200"/>
            <a:ext cx="8534400" cy="5867400"/>
          </a:xfrm>
          <a:prstGeom prst="rect">
            <a:avLst/>
          </a:prstGeom>
          <a:noFill/>
          <a:ln w="9525">
            <a:noFill/>
            <a:miter lim="800000"/>
            <a:headEnd/>
            <a:tailEnd/>
          </a:ln>
        </p:spPr>
        <p:txBody>
          <a:bodyPr/>
          <a:lstStyle/>
          <a:p>
            <a:pPr marL="342900" indent="-342900">
              <a:lnSpc>
                <a:spcPct val="70000"/>
              </a:lnSpc>
              <a:spcBef>
                <a:spcPts val="0"/>
              </a:spcBef>
              <a:defRPr/>
            </a:pPr>
            <a:r>
              <a:rPr lang="en-US" sz="3400" b="1" dirty="0">
                <a:solidFill>
                  <a:srgbClr val="C81204"/>
                </a:solidFill>
              </a:rPr>
              <a:t>     </a:t>
            </a:r>
            <a:r>
              <a:rPr lang="en-US" sz="3600" b="1" dirty="0">
                <a:solidFill>
                  <a:srgbClr val="0033CC"/>
                </a:solidFill>
              </a:rPr>
              <a:t>The United States Constitution</a:t>
            </a:r>
          </a:p>
          <a:p>
            <a:pPr marL="342900" indent="-342900" algn="ctr">
              <a:lnSpc>
                <a:spcPct val="70000"/>
              </a:lnSpc>
              <a:spcBef>
                <a:spcPts val="0"/>
              </a:spcBef>
              <a:defRPr/>
            </a:pPr>
            <a:r>
              <a:rPr lang="en-US" sz="3200" b="1" i="1" dirty="0">
                <a:solidFill>
                  <a:srgbClr val="006600"/>
                </a:solidFill>
              </a:rPr>
              <a:t>Articles</a:t>
            </a:r>
          </a:p>
          <a:p>
            <a:pPr>
              <a:lnSpc>
                <a:spcPct val="70000"/>
              </a:lnSpc>
              <a:spcBef>
                <a:spcPts val="0"/>
              </a:spcBef>
              <a:defRPr/>
            </a:pPr>
            <a:endParaRPr lang="en-US" sz="500" b="1" i="1" dirty="0">
              <a:solidFill>
                <a:srgbClr val="002060"/>
              </a:solidFill>
            </a:endParaRPr>
          </a:p>
          <a:p>
            <a:pPr algn="just">
              <a:lnSpc>
                <a:spcPct val="70000"/>
              </a:lnSpc>
              <a:spcBef>
                <a:spcPts val="0"/>
              </a:spcBef>
              <a:defRPr/>
            </a:pPr>
            <a:endParaRPr lang="en-US" sz="800" b="1" i="1" dirty="0">
              <a:solidFill>
                <a:srgbClr val="002060"/>
              </a:solidFill>
            </a:endParaRPr>
          </a:p>
          <a:p>
            <a:pPr algn="just">
              <a:lnSpc>
                <a:spcPct val="70000"/>
              </a:lnSpc>
              <a:spcBef>
                <a:spcPts val="0"/>
              </a:spcBef>
              <a:defRPr/>
            </a:pPr>
            <a:r>
              <a:rPr lang="en-US" sz="1400" dirty="0"/>
              <a:t>Today’s United States Constitution contains a Preamble, Seven Articles, a Closing Endorsement (</a:t>
            </a:r>
            <a:r>
              <a:rPr lang="en-US" sz="1400" dirty="0" err="1"/>
              <a:t>eschatocol</a:t>
            </a:r>
            <a:r>
              <a:rPr lang="en-US" sz="1400" dirty="0"/>
              <a:t>) and 27 amendments, and remains relatively consistent to that which was drafted by James Madison and adopted nearly a quarter of a millennia ago.</a:t>
            </a:r>
          </a:p>
          <a:p>
            <a:pPr algn="just">
              <a:lnSpc>
                <a:spcPct val="70000"/>
              </a:lnSpc>
              <a:spcBef>
                <a:spcPts val="0"/>
              </a:spcBef>
              <a:defRPr/>
            </a:pPr>
            <a:endParaRPr lang="en-US" sz="500" dirty="0"/>
          </a:p>
          <a:p>
            <a:pPr algn="just">
              <a:lnSpc>
                <a:spcPct val="70000"/>
              </a:lnSpc>
              <a:spcBef>
                <a:spcPts val="0"/>
              </a:spcBef>
              <a:defRPr/>
            </a:pPr>
            <a:r>
              <a:rPr lang="en-US" sz="1400" b="1" dirty="0">
                <a:solidFill>
                  <a:srgbClr val="C00000"/>
                </a:solidFill>
              </a:rPr>
              <a:t>Article I: </a:t>
            </a:r>
            <a:r>
              <a:rPr lang="en-US" sz="1400" dirty="0"/>
              <a:t>This Article contains establishes an independent, bicameral, directly elected (2 years for the House of Representatives and 6 years for Senate), bicameral, legislature with a Senate (with at 100 members – two per state) and a House of Representatives (435 elected from equally apportioned districts) vested with the legislative powers of the nation.</a:t>
            </a:r>
          </a:p>
          <a:p>
            <a:pPr algn="just">
              <a:lnSpc>
                <a:spcPct val="70000"/>
              </a:lnSpc>
              <a:spcBef>
                <a:spcPts val="0"/>
              </a:spcBef>
              <a:defRPr/>
            </a:pPr>
            <a:endParaRPr lang="en-US" sz="500" dirty="0"/>
          </a:p>
          <a:p>
            <a:pPr algn="just">
              <a:lnSpc>
                <a:spcPct val="70000"/>
              </a:lnSpc>
              <a:spcBef>
                <a:spcPts val="0"/>
              </a:spcBef>
              <a:defRPr/>
            </a:pPr>
            <a:r>
              <a:rPr lang="en-US" sz="1400" b="1" dirty="0">
                <a:solidFill>
                  <a:srgbClr val="C00000"/>
                </a:solidFill>
              </a:rPr>
              <a:t>Article II</a:t>
            </a:r>
            <a:r>
              <a:rPr lang="en-US" sz="1400" dirty="0">
                <a:solidFill>
                  <a:srgbClr val="C00000"/>
                </a:solidFill>
              </a:rPr>
              <a:t>:</a:t>
            </a:r>
            <a:r>
              <a:rPr lang="en-US" sz="1400" dirty="0"/>
              <a:t> This Article establishes an independent, indirectly elected by means of the electoral college (for 4 years) executive (President) who is vested with broad and extensive executive powers of the nation, including commander in chief of the armed forces, the ability to veto legislation, and to conduct foreign policy and make treaties (with advice and consent of the senate).</a:t>
            </a:r>
          </a:p>
          <a:p>
            <a:pPr algn="just">
              <a:lnSpc>
                <a:spcPct val="70000"/>
              </a:lnSpc>
              <a:spcBef>
                <a:spcPts val="0"/>
              </a:spcBef>
              <a:defRPr/>
            </a:pPr>
            <a:endParaRPr lang="en-US" sz="500" b="1" dirty="0"/>
          </a:p>
          <a:p>
            <a:pPr algn="just">
              <a:lnSpc>
                <a:spcPct val="70000"/>
              </a:lnSpc>
              <a:spcBef>
                <a:spcPts val="0"/>
              </a:spcBef>
              <a:defRPr/>
            </a:pPr>
            <a:r>
              <a:rPr lang="en-US" sz="1400" b="1" dirty="0">
                <a:solidFill>
                  <a:srgbClr val="C00000"/>
                </a:solidFill>
              </a:rPr>
              <a:t>Article III:  </a:t>
            </a:r>
            <a:r>
              <a:rPr lang="en-US" sz="1400" dirty="0"/>
              <a:t>This Article establishes an independent judiciary vested with the judicial powers of the nation.  Supreme Court Justices are appointed by the president for life upon advice and consent of the senate. It further provides jurisdictional guidelines for federal courts and authorizes Congress to enact laws creating other federal courts (presently federal district courts, federal circuit courts of appeal, and other federal inferior courts such as bankruptcy courts, tax courts, trade courts, patent courts and FISA Court).</a:t>
            </a:r>
          </a:p>
          <a:p>
            <a:pPr algn="just">
              <a:lnSpc>
                <a:spcPct val="70000"/>
              </a:lnSpc>
              <a:spcBef>
                <a:spcPts val="0"/>
              </a:spcBef>
              <a:defRPr/>
            </a:pPr>
            <a:endParaRPr lang="en-US" sz="500" b="1" dirty="0">
              <a:solidFill>
                <a:srgbClr val="C00000"/>
              </a:solidFill>
            </a:endParaRPr>
          </a:p>
          <a:p>
            <a:pPr algn="just">
              <a:lnSpc>
                <a:spcPct val="70000"/>
              </a:lnSpc>
              <a:spcBef>
                <a:spcPts val="0"/>
              </a:spcBef>
              <a:defRPr/>
            </a:pPr>
            <a:r>
              <a:rPr lang="en-US" sz="1400" b="1" dirty="0">
                <a:solidFill>
                  <a:srgbClr val="C00000"/>
                </a:solidFill>
              </a:rPr>
              <a:t>Article IV:</a:t>
            </a:r>
            <a:r>
              <a:rPr lang="en-US" sz="1400" dirty="0">
                <a:solidFill>
                  <a:srgbClr val="C00000"/>
                </a:solidFill>
              </a:rPr>
              <a:t>  </a:t>
            </a:r>
            <a:r>
              <a:rPr lang="en-US" sz="1400" dirty="0"/>
              <a:t>This Article outlines the relations among the states and between each state and the federal government. It provides for such matters as admitting new states and border changes between the states. It contains the "full faith and credit“ clause which requires states to respect other state’s laws, and the "privileges and immunities" clause which prohibits states from discriminating against citizens of other states in favor of their own residents.</a:t>
            </a:r>
          </a:p>
          <a:p>
            <a:pPr algn="just">
              <a:lnSpc>
                <a:spcPct val="70000"/>
              </a:lnSpc>
              <a:spcBef>
                <a:spcPts val="0"/>
              </a:spcBef>
              <a:defRPr/>
            </a:pPr>
            <a:endParaRPr lang="en-US" sz="500" dirty="0"/>
          </a:p>
          <a:p>
            <a:pPr algn="just">
              <a:lnSpc>
                <a:spcPct val="70000"/>
              </a:lnSpc>
              <a:spcBef>
                <a:spcPts val="0"/>
              </a:spcBef>
              <a:defRPr/>
            </a:pPr>
            <a:r>
              <a:rPr lang="en-US" sz="1400" b="1" dirty="0">
                <a:solidFill>
                  <a:srgbClr val="C00000"/>
                </a:solidFill>
              </a:rPr>
              <a:t>Article V: </a:t>
            </a:r>
            <a:r>
              <a:rPr lang="en-US" sz="1400" dirty="0"/>
              <a:t>This Article establishes the amendment process for the constitution and that and that no State, without its consent, shall be deprived of its equal Suffrage in the Senate.</a:t>
            </a:r>
          </a:p>
          <a:p>
            <a:pPr algn="just">
              <a:lnSpc>
                <a:spcPct val="70000"/>
              </a:lnSpc>
              <a:spcBef>
                <a:spcPts val="0"/>
              </a:spcBef>
              <a:defRPr/>
            </a:pPr>
            <a:endParaRPr lang="en-US" sz="500" dirty="0"/>
          </a:p>
          <a:p>
            <a:pPr algn="just">
              <a:lnSpc>
                <a:spcPct val="70000"/>
              </a:lnSpc>
              <a:spcBef>
                <a:spcPts val="0"/>
              </a:spcBef>
              <a:defRPr/>
            </a:pPr>
            <a:r>
              <a:rPr lang="en-US" sz="1400" b="1" dirty="0">
                <a:solidFill>
                  <a:srgbClr val="C00000"/>
                </a:solidFill>
              </a:rPr>
              <a:t>Article VI: </a:t>
            </a:r>
            <a:r>
              <a:rPr lang="en-US" sz="1400" dirty="0"/>
              <a:t>This Article establishes that establishes the Constitution, and all federal laws and treaties of the United States, are the supreme law of the land. It validates national debt created under the Articles of Confederation and requires that all federal and state officers must take an oaths to support the Constitution. It also prohibits any religious test for public office.</a:t>
            </a:r>
          </a:p>
          <a:p>
            <a:pPr algn="just">
              <a:lnSpc>
                <a:spcPct val="70000"/>
              </a:lnSpc>
              <a:spcBef>
                <a:spcPts val="0"/>
              </a:spcBef>
              <a:defRPr/>
            </a:pPr>
            <a:endParaRPr lang="en-US" sz="500" dirty="0"/>
          </a:p>
          <a:p>
            <a:pPr algn="just">
              <a:lnSpc>
                <a:spcPct val="70000"/>
              </a:lnSpc>
              <a:spcBef>
                <a:spcPts val="0"/>
              </a:spcBef>
              <a:defRPr/>
            </a:pPr>
            <a:r>
              <a:rPr lang="en-US" sz="1400" b="1" dirty="0">
                <a:solidFill>
                  <a:srgbClr val="C00000"/>
                </a:solidFill>
              </a:rPr>
              <a:t>Article VII: </a:t>
            </a:r>
            <a:r>
              <a:rPr lang="en-US" sz="1400" dirty="0"/>
              <a:t>This Article provides that the approval of ratification conventions of nine states was sufficient to establish the Constitution for such ratifying states.</a:t>
            </a:r>
          </a:p>
          <a:p>
            <a:pPr marL="342900" indent="-342900" algn="just">
              <a:lnSpc>
                <a:spcPct val="70000"/>
              </a:lnSpc>
              <a:spcBef>
                <a:spcPts val="0"/>
              </a:spcBef>
              <a:defRPr/>
            </a:pPr>
            <a:endParaRPr lang="en-US" sz="1600" dirty="0">
              <a:solidFill>
                <a:srgbClr val="0033CC"/>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35</a:t>
            </a:fld>
            <a:endParaRPr lang="en-US"/>
          </a:p>
        </p:txBody>
      </p:sp>
    </p:spTree>
    <p:extLst>
      <p:ext uri="{BB962C8B-B14F-4D97-AF65-F5344CB8AC3E}">
        <p14:creationId xmlns:p14="http://schemas.microsoft.com/office/powerpoint/2010/main" val="2167246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75000"/>
              </a:lnSpc>
              <a:spcBef>
                <a:spcPct val="20000"/>
              </a:spcBef>
              <a:defRPr/>
            </a:pPr>
            <a:r>
              <a:rPr lang="en-US" sz="3400" b="1" dirty="0">
                <a:solidFill>
                  <a:srgbClr val="C81204"/>
                </a:solidFill>
              </a:rPr>
              <a:t>     </a:t>
            </a:r>
            <a:r>
              <a:rPr lang="en-US" sz="3600" b="1" dirty="0">
                <a:solidFill>
                  <a:srgbClr val="0033CC"/>
                </a:solidFill>
              </a:rPr>
              <a:t>The United States Constitution</a:t>
            </a:r>
          </a:p>
          <a:p>
            <a:pPr marL="342900" indent="-342900" algn="ctr">
              <a:lnSpc>
                <a:spcPct val="75000"/>
              </a:lnSpc>
              <a:spcBef>
                <a:spcPct val="20000"/>
              </a:spcBef>
              <a:defRPr/>
            </a:pPr>
            <a:r>
              <a:rPr lang="en-US" sz="3200" b="1" i="1" dirty="0">
                <a:solidFill>
                  <a:srgbClr val="006600"/>
                </a:solidFill>
              </a:rPr>
              <a:t>Amendments</a:t>
            </a:r>
          </a:p>
          <a:p>
            <a:pPr>
              <a:lnSpc>
                <a:spcPct val="75000"/>
              </a:lnSpc>
              <a:defRPr/>
            </a:pPr>
            <a:endParaRPr lang="en-US" sz="1000" b="1" i="1" dirty="0">
              <a:solidFill>
                <a:srgbClr val="002060"/>
              </a:solidFill>
            </a:endParaRPr>
          </a:p>
          <a:p>
            <a:pPr algn="just">
              <a:lnSpc>
                <a:spcPct val="70000"/>
              </a:lnSpc>
              <a:spcBef>
                <a:spcPts val="0"/>
              </a:spcBef>
              <a:defRPr/>
            </a:pPr>
            <a:endParaRPr lang="en-US" sz="1000" b="1" i="1" dirty="0">
              <a:solidFill>
                <a:srgbClr val="002060"/>
              </a:solidFill>
            </a:endParaRPr>
          </a:p>
          <a:p>
            <a:pPr algn="just">
              <a:lnSpc>
                <a:spcPct val="70000"/>
              </a:lnSpc>
              <a:spcBef>
                <a:spcPts val="0"/>
              </a:spcBef>
              <a:defRPr/>
            </a:pPr>
            <a:r>
              <a:rPr lang="en-US" sz="1600" dirty="0"/>
              <a:t>There have been 27 amendments to the United States Constitution.</a:t>
            </a:r>
          </a:p>
          <a:p>
            <a:pPr algn="just">
              <a:lnSpc>
                <a:spcPct val="70000"/>
              </a:lnSpc>
              <a:spcBef>
                <a:spcPts val="0"/>
              </a:spcBef>
              <a:defRPr/>
            </a:pPr>
            <a:endParaRPr lang="en-US" sz="1000" dirty="0"/>
          </a:p>
          <a:p>
            <a:pPr algn="just">
              <a:lnSpc>
                <a:spcPct val="70000"/>
              </a:lnSpc>
              <a:spcBef>
                <a:spcPts val="0"/>
              </a:spcBef>
              <a:defRPr/>
            </a:pPr>
            <a:r>
              <a:rPr lang="en-US" sz="1600" b="1" dirty="0">
                <a:solidFill>
                  <a:srgbClr val="C00000"/>
                </a:solidFill>
              </a:rPr>
              <a:t>Article V:</a:t>
            </a:r>
            <a:r>
              <a:rPr lang="en-US" sz="1600" dirty="0"/>
              <a:t>  The United States Constitution can be amended in two ways in accordance to Article V.</a:t>
            </a:r>
          </a:p>
          <a:p>
            <a:pPr algn="just">
              <a:lnSpc>
                <a:spcPct val="70000"/>
              </a:lnSpc>
              <a:spcBef>
                <a:spcPts val="0"/>
              </a:spcBef>
              <a:defRPr/>
            </a:pPr>
            <a:endParaRPr lang="en-US" sz="1000" b="1" dirty="0">
              <a:solidFill>
                <a:srgbClr val="C00000"/>
              </a:solidFill>
            </a:endParaRPr>
          </a:p>
          <a:p>
            <a:pPr algn="just">
              <a:lnSpc>
                <a:spcPct val="70000"/>
              </a:lnSpc>
              <a:spcBef>
                <a:spcPts val="0"/>
              </a:spcBef>
              <a:defRPr/>
            </a:pPr>
            <a:r>
              <a:rPr lang="en-US" sz="1600" b="1" dirty="0">
                <a:solidFill>
                  <a:srgbClr val="C00000"/>
                </a:solidFill>
              </a:rPr>
              <a:t>Legislative Amendments: </a:t>
            </a:r>
            <a:r>
              <a:rPr lang="en-US" sz="1600" dirty="0"/>
              <a:t>The first manner in which the United State Constitution can be amended is by passage of a joint resolution by each house (the Senate and the House of Representatives) by a two-thirds vote in each house.</a:t>
            </a:r>
          </a:p>
          <a:p>
            <a:pPr algn="just">
              <a:lnSpc>
                <a:spcPct val="70000"/>
              </a:lnSpc>
              <a:spcBef>
                <a:spcPts val="0"/>
              </a:spcBef>
              <a:defRPr/>
            </a:pPr>
            <a:endParaRPr lang="en-US" sz="1000" dirty="0"/>
          </a:p>
          <a:p>
            <a:pPr algn="just">
              <a:lnSpc>
                <a:spcPct val="70000"/>
              </a:lnSpc>
              <a:spcBef>
                <a:spcPts val="0"/>
              </a:spcBef>
              <a:defRPr/>
            </a:pPr>
            <a:r>
              <a:rPr lang="en-US" sz="1600" dirty="0"/>
              <a:t>Upon passage by a two-thirds house in both the Senate and the House of Representatives, the constitutional amendment is then sent to the states for their ratification.  Congress can select whether such ratification may be done by either state legislatures or state ratifying conventions (with conventions only being used once for the 21</a:t>
            </a:r>
            <a:r>
              <a:rPr lang="en-US" sz="1600" baseline="30000" dirty="0"/>
              <a:t>st</a:t>
            </a:r>
            <a:r>
              <a:rPr lang="en-US" sz="1600" dirty="0"/>
              <a:t> amendment – repeal of prohibition).  Upon approval of three fourths of the states (presently 38 out of 50) the amendment is ratified and adopted.</a:t>
            </a:r>
          </a:p>
          <a:p>
            <a:pPr algn="just">
              <a:lnSpc>
                <a:spcPct val="70000"/>
              </a:lnSpc>
              <a:spcBef>
                <a:spcPts val="0"/>
              </a:spcBef>
              <a:defRPr/>
            </a:pPr>
            <a:endParaRPr lang="en-US" sz="1000" dirty="0"/>
          </a:p>
          <a:p>
            <a:pPr algn="just">
              <a:lnSpc>
                <a:spcPct val="70000"/>
              </a:lnSpc>
              <a:spcBef>
                <a:spcPts val="0"/>
              </a:spcBef>
              <a:defRPr/>
            </a:pPr>
            <a:r>
              <a:rPr lang="en-US" sz="1600" b="1" dirty="0">
                <a:solidFill>
                  <a:srgbClr val="C00000"/>
                </a:solidFill>
              </a:rPr>
              <a:t>Constitutional Convention:</a:t>
            </a:r>
            <a:r>
              <a:rPr lang="en-US" sz="1600" dirty="0"/>
              <a:t>  The United States constitution can also be amended by means of a constitutional convention.  This is achieved (and has never been done since the original Philadelphia convention) when two-thirds of the state legislatures call for such a convention to take place.  </a:t>
            </a:r>
          </a:p>
          <a:p>
            <a:pPr algn="just">
              <a:lnSpc>
                <a:spcPct val="70000"/>
              </a:lnSpc>
              <a:spcBef>
                <a:spcPts val="0"/>
              </a:spcBef>
              <a:defRPr/>
            </a:pPr>
            <a:endParaRPr lang="en-US" sz="1000" dirty="0"/>
          </a:p>
          <a:p>
            <a:pPr algn="just">
              <a:lnSpc>
                <a:spcPct val="70000"/>
              </a:lnSpc>
              <a:spcBef>
                <a:spcPts val="0"/>
              </a:spcBef>
              <a:defRPr/>
            </a:pPr>
            <a:r>
              <a:rPr lang="en-US" sz="1600" dirty="0"/>
              <a:t>If 2/3 of the state legislatures vote to call for the holding of a constitutional convention, delegates are elected at the next general election.</a:t>
            </a:r>
          </a:p>
          <a:p>
            <a:pPr algn="just">
              <a:lnSpc>
                <a:spcPct val="70000"/>
              </a:lnSpc>
              <a:spcBef>
                <a:spcPts val="0"/>
              </a:spcBef>
              <a:defRPr/>
            </a:pPr>
            <a:endParaRPr lang="en-US" sz="1000" dirty="0"/>
          </a:p>
          <a:p>
            <a:pPr algn="just">
              <a:lnSpc>
                <a:spcPct val="70000"/>
              </a:lnSpc>
              <a:spcBef>
                <a:spcPts val="0"/>
              </a:spcBef>
              <a:defRPr/>
            </a:pPr>
            <a:r>
              <a:rPr lang="en-US" sz="1600" dirty="0"/>
              <a:t>Upon the election of delegates, the constitutional convention is convened.  The convention may author whatever amendments it chooses, as approved by a majority vote of the delegates.  Upon the conclusion of the convention, all amendments approved are sent to the states for ratification.  As with the ratification of the current constitution, ratification by three fourths of the states is necessary to approve the amendments proposed by the convention.</a:t>
            </a:r>
          </a:p>
          <a:p>
            <a:pPr marL="342900" indent="-342900" algn="just">
              <a:lnSpc>
                <a:spcPct val="95000"/>
              </a:lnSpc>
              <a:spcBef>
                <a:spcPct val="20000"/>
              </a:spcBef>
              <a:defRPr/>
            </a:pPr>
            <a:endParaRPr lang="en-US" sz="1600" dirty="0">
              <a:solidFill>
                <a:srgbClr val="0033CC"/>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36</a:t>
            </a:fld>
            <a:endParaRPr lang="en-US"/>
          </a:p>
        </p:txBody>
      </p:sp>
    </p:spTree>
    <p:extLst>
      <p:ext uri="{BB962C8B-B14F-4D97-AF65-F5344CB8AC3E}">
        <p14:creationId xmlns:p14="http://schemas.microsoft.com/office/powerpoint/2010/main" val="34586290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75000"/>
              </a:lnSpc>
              <a:spcBef>
                <a:spcPct val="20000"/>
              </a:spcBef>
              <a:defRPr/>
            </a:pPr>
            <a:r>
              <a:rPr lang="en-US" sz="3400" b="1" dirty="0">
                <a:solidFill>
                  <a:srgbClr val="C81204"/>
                </a:solidFill>
              </a:rPr>
              <a:t>     </a:t>
            </a:r>
            <a:r>
              <a:rPr lang="en-US" sz="3600" b="1" dirty="0">
                <a:solidFill>
                  <a:srgbClr val="0033CC"/>
                </a:solidFill>
              </a:rPr>
              <a:t>The United States Constitution</a:t>
            </a:r>
          </a:p>
          <a:p>
            <a:pPr marL="342900" indent="-342900" algn="ctr">
              <a:lnSpc>
                <a:spcPct val="75000"/>
              </a:lnSpc>
              <a:spcBef>
                <a:spcPct val="20000"/>
              </a:spcBef>
              <a:defRPr/>
            </a:pPr>
            <a:r>
              <a:rPr lang="en-US" sz="3200" b="1" i="1" dirty="0">
                <a:solidFill>
                  <a:srgbClr val="006600"/>
                </a:solidFill>
              </a:rPr>
              <a:t>Rights</a:t>
            </a:r>
          </a:p>
          <a:p>
            <a:pPr>
              <a:lnSpc>
                <a:spcPct val="75000"/>
              </a:lnSpc>
              <a:defRPr/>
            </a:pPr>
            <a:endParaRPr lang="en-US" sz="1000" b="1" i="1" dirty="0">
              <a:solidFill>
                <a:srgbClr val="002060"/>
              </a:solidFill>
            </a:endParaRPr>
          </a:p>
          <a:p>
            <a:pPr algn="just">
              <a:lnSpc>
                <a:spcPct val="75000"/>
              </a:lnSpc>
              <a:defRPr/>
            </a:pPr>
            <a:endParaRPr lang="en-US" sz="800" b="1" i="1" dirty="0">
              <a:solidFill>
                <a:srgbClr val="002060"/>
              </a:solidFill>
            </a:endParaRPr>
          </a:p>
          <a:p>
            <a:pPr algn="just">
              <a:lnSpc>
                <a:spcPct val="75000"/>
              </a:lnSpc>
              <a:defRPr/>
            </a:pPr>
            <a:r>
              <a:rPr lang="en-US" sz="1400" dirty="0"/>
              <a:t>The original Constitution produced in Philadelphia, did not contain an enumeration of rights.</a:t>
            </a:r>
          </a:p>
          <a:p>
            <a:pPr algn="just">
              <a:lnSpc>
                <a:spcPct val="75000"/>
              </a:lnSpc>
              <a:defRPr/>
            </a:pPr>
            <a:endParaRPr lang="en-US" sz="1000" dirty="0"/>
          </a:p>
          <a:p>
            <a:pPr algn="just">
              <a:lnSpc>
                <a:spcPct val="75000"/>
              </a:lnSpc>
              <a:defRPr/>
            </a:pPr>
            <a:r>
              <a:rPr lang="en-US" sz="1400" dirty="0"/>
              <a:t>Madison was concerned, that the Constitution, which formed a national government of limited powers, would be misconstrued if its so contained such an enumeration.  Additionally, he argued, that such an enumeration could easily fall prey to leaving out an essential right.</a:t>
            </a:r>
          </a:p>
          <a:p>
            <a:pPr algn="just">
              <a:lnSpc>
                <a:spcPct val="75000"/>
              </a:lnSpc>
              <a:defRPr/>
            </a:pPr>
            <a:endParaRPr lang="en-US" sz="500" dirty="0"/>
          </a:p>
          <a:p>
            <a:pPr algn="just">
              <a:lnSpc>
                <a:spcPct val="75000"/>
              </a:lnSpc>
              <a:defRPr/>
            </a:pPr>
            <a:r>
              <a:rPr lang="en-US" sz="1400" dirty="0"/>
              <a:t>But after many states provided a demand in their ratification that the Constitution was approved only conditionally upon the inclusion of such enumeration of rights, Madison, as a member of the House of Representatives, authored the first 10 amendments, which became known today as the Bill of Rights.  Such amendments include:</a:t>
            </a:r>
          </a:p>
          <a:p>
            <a:pPr marL="285750" indent="-285750" algn="just">
              <a:lnSpc>
                <a:spcPct val="130000"/>
              </a:lnSpc>
              <a:buFont typeface="Arial" panose="020B0604020202020204" pitchFamily="34" charset="0"/>
              <a:buChar char="•"/>
              <a:defRPr/>
            </a:pPr>
            <a:r>
              <a:rPr lang="en-US" sz="1600" b="1" dirty="0"/>
              <a:t>Freedom of religion, speech, press, assembly, and petition;</a:t>
            </a:r>
          </a:p>
          <a:p>
            <a:pPr marL="285750" indent="-285750" algn="just">
              <a:lnSpc>
                <a:spcPct val="130000"/>
              </a:lnSpc>
              <a:buFont typeface="Arial" panose="020B0604020202020204" pitchFamily="34" charset="0"/>
              <a:buChar char="•"/>
              <a:defRPr/>
            </a:pPr>
            <a:r>
              <a:rPr lang="en-US" sz="1600" b="1" dirty="0"/>
              <a:t>Right to keep and bear arms;</a:t>
            </a:r>
          </a:p>
          <a:p>
            <a:pPr marL="285750" indent="-285750" algn="just">
              <a:lnSpc>
                <a:spcPct val="130000"/>
              </a:lnSpc>
              <a:buFont typeface="Arial" panose="020B0604020202020204" pitchFamily="34" charset="0"/>
              <a:buChar char="•"/>
              <a:defRPr/>
            </a:pPr>
            <a:r>
              <a:rPr lang="en-US" sz="1600" b="1" dirty="0"/>
              <a:t>No quartering of soldiers;</a:t>
            </a:r>
          </a:p>
          <a:p>
            <a:pPr marL="285750" indent="-285750" algn="just">
              <a:lnSpc>
                <a:spcPct val="130000"/>
              </a:lnSpc>
              <a:buFont typeface="Arial" panose="020B0604020202020204" pitchFamily="34" charset="0"/>
              <a:buChar char="•"/>
              <a:defRPr/>
            </a:pPr>
            <a:r>
              <a:rPr lang="en-US" sz="1600" b="1" dirty="0"/>
              <a:t>Freedom from unreasonable searches and seizures;</a:t>
            </a:r>
          </a:p>
          <a:p>
            <a:pPr marL="285750" indent="-285750" algn="just">
              <a:lnSpc>
                <a:spcPct val="130000"/>
              </a:lnSpc>
              <a:buFont typeface="Arial" panose="020B0604020202020204" pitchFamily="34" charset="0"/>
              <a:buChar char="•"/>
              <a:defRPr/>
            </a:pPr>
            <a:r>
              <a:rPr lang="en-US" sz="1600" b="1" dirty="0"/>
              <a:t>Due process of law, freedom from self-incrimination, no double jeopardy;</a:t>
            </a:r>
          </a:p>
          <a:p>
            <a:pPr marL="285750" indent="-285750" algn="just">
              <a:lnSpc>
                <a:spcPct val="130000"/>
              </a:lnSpc>
              <a:buFont typeface="Arial" panose="020B0604020202020204" pitchFamily="34" charset="0"/>
              <a:buChar char="•"/>
              <a:defRPr/>
            </a:pPr>
            <a:r>
              <a:rPr lang="en-US" sz="1600" b="1" dirty="0"/>
              <a:t>Speedy and public trial;</a:t>
            </a:r>
          </a:p>
          <a:p>
            <a:pPr marL="285750" indent="-285750" algn="just">
              <a:lnSpc>
                <a:spcPct val="130000"/>
              </a:lnSpc>
              <a:buFont typeface="Arial" panose="020B0604020202020204" pitchFamily="34" charset="0"/>
              <a:buChar char="•"/>
              <a:defRPr/>
            </a:pPr>
            <a:r>
              <a:rPr lang="en-US" sz="1600" b="1" dirty="0"/>
              <a:t>Trial by jury;</a:t>
            </a:r>
          </a:p>
          <a:p>
            <a:pPr marL="285750" indent="-285750" algn="just">
              <a:lnSpc>
                <a:spcPct val="130000"/>
              </a:lnSpc>
              <a:buFont typeface="Arial" panose="020B0604020202020204" pitchFamily="34" charset="0"/>
              <a:buChar char="•"/>
              <a:defRPr/>
            </a:pPr>
            <a:r>
              <a:rPr lang="en-US" sz="1600" b="1" dirty="0"/>
              <a:t>No excessive bail, or cruel and unusual punishments;</a:t>
            </a:r>
          </a:p>
          <a:p>
            <a:pPr marL="285750" indent="-285750" algn="just">
              <a:lnSpc>
                <a:spcPct val="130000"/>
              </a:lnSpc>
              <a:buFont typeface="Arial" panose="020B0604020202020204" pitchFamily="34" charset="0"/>
              <a:buChar char="•"/>
              <a:defRPr/>
            </a:pPr>
            <a:r>
              <a:rPr lang="en-US" sz="1600" b="1" dirty="0"/>
              <a:t>All other recognized rights of the people (incorporation of Declaration); and</a:t>
            </a:r>
          </a:p>
          <a:p>
            <a:pPr marL="285750" indent="-285750" algn="just">
              <a:lnSpc>
                <a:spcPct val="130000"/>
              </a:lnSpc>
              <a:buFont typeface="Arial" panose="020B0604020202020204" pitchFamily="34" charset="0"/>
              <a:buChar char="•"/>
              <a:defRPr/>
            </a:pPr>
            <a:r>
              <a:rPr lang="en-US" sz="1600" b="1" dirty="0"/>
              <a:t>Limited Federal Government with non enumerated powers reserved to the states  </a:t>
            </a:r>
            <a:endParaRPr lang="en-US" sz="1600" b="1" i="1" dirty="0"/>
          </a:p>
          <a:p>
            <a:pPr marL="342900" indent="-342900" algn="just">
              <a:lnSpc>
                <a:spcPct val="95000"/>
              </a:lnSpc>
              <a:spcBef>
                <a:spcPct val="20000"/>
              </a:spcBef>
              <a:defRPr/>
            </a:pPr>
            <a:endParaRPr lang="en-US" sz="1600" dirty="0">
              <a:solidFill>
                <a:srgbClr val="0033CC"/>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37</a:t>
            </a:fld>
            <a:endParaRPr lang="en-US"/>
          </a:p>
        </p:txBody>
      </p:sp>
    </p:spTree>
    <p:extLst>
      <p:ext uri="{BB962C8B-B14F-4D97-AF65-F5344CB8AC3E}">
        <p14:creationId xmlns:p14="http://schemas.microsoft.com/office/powerpoint/2010/main" val="3352165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6"/>
          <p:cNvSpPr>
            <a:spLocks noChangeArrowheads="1"/>
          </p:cNvSpPr>
          <p:nvPr/>
        </p:nvSpPr>
        <p:spPr bwMode="auto">
          <a:xfrm>
            <a:off x="381000" y="1066800"/>
            <a:ext cx="8610600" cy="5562600"/>
          </a:xfrm>
          <a:prstGeom prst="rect">
            <a:avLst/>
          </a:prstGeom>
          <a:noFill/>
          <a:ln w="9525">
            <a:noFill/>
            <a:miter lim="800000"/>
            <a:headEnd/>
            <a:tailEnd/>
          </a:ln>
        </p:spPr>
        <p:txBody>
          <a:bodyPr/>
          <a:lstStyle/>
          <a:p>
            <a:pPr marL="342900" indent="-342900">
              <a:spcBef>
                <a:spcPct val="20000"/>
              </a:spcBef>
            </a:pPr>
            <a:r>
              <a:rPr lang="en-US" sz="3400" b="1" dirty="0">
                <a:solidFill>
                  <a:srgbClr val="C00000"/>
                </a:solidFill>
              </a:rPr>
              <a:t>A Venture into Critical Case Law</a:t>
            </a:r>
          </a:p>
          <a:p>
            <a:pPr marL="342900" indent="-342900">
              <a:spcBef>
                <a:spcPct val="20000"/>
              </a:spcBef>
              <a:buFontTx/>
              <a:buChar char="•"/>
            </a:pPr>
            <a:r>
              <a:rPr lang="en-US" sz="3600" b="1" dirty="0">
                <a:solidFill>
                  <a:srgbClr val="002060"/>
                </a:solidFill>
              </a:rPr>
              <a:t>The Case of </a:t>
            </a:r>
            <a:r>
              <a:rPr lang="en-US" sz="3600" b="1" dirty="0" err="1">
                <a:solidFill>
                  <a:srgbClr val="002060"/>
                </a:solidFill>
              </a:rPr>
              <a:t>Marbury</a:t>
            </a:r>
            <a:r>
              <a:rPr lang="en-US" sz="3600" b="1" dirty="0">
                <a:solidFill>
                  <a:srgbClr val="002060"/>
                </a:solidFill>
              </a:rPr>
              <a:t> v. Madison</a:t>
            </a:r>
          </a:p>
          <a:p>
            <a:pPr marL="342900" indent="-342900">
              <a:spcBef>
                <a:spcPct val="20000"/>
              </a:spcBef>
              <a:buFontTx/>
              <a:buChar char="•"/>
            </a:pPr>
            <a:endParaRPr lang="en-US" sz="3600" b="1" dirty="0">
              <a:solidFill>
                <a:srgbClr val="002060"/>
              </a:solidFill>
            </a:endParaRPr>
          </a:p>
          <a:p>
            <a:pPr marL="342900" indent="-342900">
              <a:spcBef>
                <a:spcPct val="20000"/>
              </a:spcBef>
              <a:buFontTx/>
              <a:buChar char="•"/>
            </a:pPr>
            <a:endParaRPr lang="en-US" sz="3600" b="1" dirty="0">
              <a:solidFill>
                <a:srgbClr val="002060"/>
              </a:solidFill>
            </a:endParaRPr>
          </a:p>
          <a:p>
            <a:pPr marL="342900" indent="-342900">
              <a:spcBef>
                <a:spcPct val="20000"/>
              </a:spcBef>
              <a:buFontTx/>
              <a:buChar char="•"/>
            </a:pPr>
            <a:endParaRPr lang="en-US" sz="3600" b="1" dirty="0">
              <a:solidFill>
                <a:srgbClr val="002060"/>
              </a:solidFill>
            </a:endParaRPr>
          </a:p>
          <a:p>
            <a:pPr marL="342900" indent="-342900">
              <a:spcBef>
                <a:spcPct val="20000"/>
              </a:spcBef>
              <a:buFontTx/>
              <a:buChar char="•"/>
            </a:pPr>
            <a:endParaRPr lang="en-US" sz="3600" b="1" dirty="0">
              <a:solidFill>
                <a:srgbClr val="002060"/>
              </a:solidFill>
            </a:endParaRPr>
          </a:p>
          <a:p>
            <a:pPr marL="342900" indent="-342900">
              <a:spcBef>
                <a:spcPct val="20000"/>
              </a:spcBef>
              <a:buFontTx/>
              <a:buChar char="•"/>
            </a:pPr>
            <a:endParaRPr lang="en-US" sz="3600" b="1" dirty="0">
              <a:solidFill>
                <a:srgbClr val="002060"/>
              </a:solidFill>
            </a:endParaRPr>
          </a:p>
          <a:p>
            <a:pPr marL="342900" indent="-342900">
              <a:spcBef>
                <a:spcPct val="20000"/>
              </a:spcBef>
            </a:pPr>
            <a:r>
              <a:rPr lang="en-US" sz="1600" b="1" dirty="0"/>
              <a:t>        William </a:t>
            </a:r>
            <a:r>
              <a:rPr lang="en-US" sz="1600" b="1" dirty="0" err="1"/>
              <a:t>Marbury</a:t>
            </a:r>
            <a:r>
              <a:rPr lang="en-US" sz="1600" b="1" dirty="0"/>
              <a:t>                          James Madison                          John Marshall </a:t>
            </a:r>
          </a:p>
          <a:p>
            <a:pPr marL="342900" indent="-342900">
              <a:spcBef>
                <a:spcPct val="20000"/>
              </a:spcBef>
            </a:pPr>
            <a:r>
              <a:rPr lang="en-US" sz="3000" b="1" i="1" dirty="0"/>
              <a:t>The Decision that Changed the Legal World!</a:t>
            </a:r>
          </a:p>
        </p:txBody>
      </p:sp>
      <p:pic>
        <p:nvPicPr>
          <p:cNvPr id="65540" name="Picture 4" descr="http://upload.wikimedia.org/wikipedia/commons/d/d0/Marbury.jpg"/>
          <p:cNvPicPr>
            <a:picLocks noChangeAspect="1" noChangeArrowheads="1"/>
          </p:cNvPicPr>
          <p:nvPr/>
        </p:nvPicPr>
        <p:blipFill>
          <a:blip r:embed="rId3" cstate="print"/>
          <a:srcRect/>
          <a:stretch>
            <a:fillRect/>
          </a:stretch>
        </p:blipFill>
        <p:spPr bwMode="auto">
          <a:xfrm>
            <a:off x="381000" y="2362200"/>
            <a:ext cx="2420938" cy="3130550"/>
          </a:xfrm>
          <a:prstGeom prst="rect">
            <a:avLst/>
          </a:prstGeom>
          <a:noFill/>
          <a:ln w="9525">
            <a:noFill/>
            <a:miter lim="800000"/>
            <a:headEnd/>
            <a:tailEnd/>
          </a:ln>
        </p:spPr>
      </p:pic>
      <p:pic>
        <p:nvPicPr>
          <p:cNvPr id="65541" name="Picture 6" descr="http://upload.wikimedia.org/wikipedia/commons/thumb/1/1d/James_Madison.jpg/220px-James_Madison.jpg"/>
          <p:cNvPicPr>
            <a:picLocks noChangeAspect="1" noChangeArrowheads="1"/>
          </p:cNvPicPr>
          <p:nvPr/>
        </p:nvPicPr>
        <p:blipFill>
          <a:blip r:embed="rId4" cstate="print"/>
          <a:srcRect/>
          <a:stretch>
            <a:fillRect/>
          </a:stretch>
        </p:blipFill>
        <p:spPr bwMode="auto">
          <a:xfrm>
            <a:off x="3276600" y="2362200"/>
            <a:ext cx="2565400" cy="3124200"/>
          </a:xfrm>
          <a:prstGeom prst="rect">
            <a:avLst/>
          </a:prstGeom>
          <a:noFill/>
          <a:ln w="9525">
            <a:noFill/>
            <a:miter lim="800000"/>
            <a:headEnd/>
            <a:tailEnd/>
          </a:ln>
        </p:spPr>
      </p:pic>
      <p:pic>
        <p:nvPicPr>
          <p:cNvPr id="65542" name="Picture 8" descr="http://upload.wikimedia.org/wikipedia/commons/thumb/f/fe/John_Marshall_by_Henry_Inman%2C_1832.jpg/220px-John_Marshall_by_Henry_Inman%2C_1832.jpg"/>
          <p:cNvPicPr>
            <a:picLocks noChangeAspect="1" noChangeArrowheads="1"/>
          </p:cNvPicPr>
          <p:nvPr/>
        </p:nvPicPr>
        <p:blipFill>
          <a:blip r:embed="rId5" cstate="print"/>
          <a:srcRect/>
          <a:stretch>
            <a:fillRect/>
          </a:stretch>
        </p:blipFill>
        <p:spPr bwMode="auto">
          <a:xfrm>
            <a:off x="6172200" y="2362200"/>
            <a:ext cx="2517775" cy="31242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BF9E4174-A6D1-4830-B2F8-450508E6994C}" type="slidenum">
              <a:rPr lang="en-US" smtClean="0"/>
              <a:pPr>
                <a:defRPr/>
              </a:pPr>
              <a:t>38</a:t>
            </a:fld>
            <a:endParaRPr lang="en-US"/>
          </a:p>
        </p:txBody>
      </p:sp>
    </p:spTree>
    <p:extLst>
      <p:ext uri="{BB962C8B-B14F-4D97-AF65-F5344CB8AC3E}">
        <p14:creationId xmlns:p14="http://schemas.microsoft.com/office/powerpoint/2010/main" val="11317630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ChangeArrowheads="1"/>
          </p:cNvSpPr>
          <p:nvPr/>
        </p:nvSpPr>
        <p:spPr bwMode="auto">
          <a:xfrm>
            <a:off x="381000" y="990600"/>
            <a:ext cx="8229600" cy="5486400"/>
          </a:xfrm>
          <a:prstGeom prst="rect">
            <a:avLst/>
          </a:prstGeom>
          <a:noFill/>
          <a:ln w="9525">
            <a:noFill/>
            <a:miter lim="800000"/>
            <a:headEnd/>
            <a:tailEnd/>
          </a:ln>
        </p:spPr>
        <p:txBody>
          <a:bodyPr/>
          <a:lstStyle/>
          <a:p>
            <a:pPr marL="342900" indent="-342900">
              <a:spcBef>
                <a:spcPts val="0"/>
              </a:spcBef>
            </a:pPr>
            <a:r>
              <a:rPr lang="en-US" sz="4400" b="1" i="1" dirty="0">
                <a:solidFill>
                  <a:srgbClr val="C00000"/>
                </a:solidFill>
              </a:rPr>
              <a:t>Thank you for Coming</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For next time – Review Assignments as follows on the Webpage:</a:t>
            </a:r>
          </a:p>
          <a:p>
            <a:pPr marL="342900" indent="-342900">
              <a:spcBef>
                <a:spcPts val="0"/>
              </a:spcBef>
              <a:buFontTx/>
              <a:buChar char="•"/>
            </a:pPr>
            <a:endParaRPr lang="en-US" sz="1000" b="1" dirty="0">
              <a:solidFill>
                <a:srgbClr val="002060"/>
              </a:solidFill>
            </a:endParaRPr>
          </a:p>
          <a:p>
            <a:pPr marL="800100" lvl="1" indent="-342900">
              <a:spcBef>
                <a:spcPts val="0"/>
              </a:spcBef>
              <a:buFontTx/>
              <a:buChar char="•"/>
            </a:pPr>
            <a:r>
              <a:rPr lang="en-US" sz="2400" b="1" i="1" dirty="0">
                <a:solidFill>
                  <a:srgbClr val="C00000"/>
                </a:solidFill>
              </a:rPr>
              <a:t>Lecture Slides</a:t>
            </a:r>
          </a:p>
          <a:p>
            <a:pPr marL="800100" lvl="1" indent="-342900">
              <a:spcBef>
                <a:spcPts val="0"/>
              </a:spcBef>
              <a:buFontTx/>
              <a:buChar char="•"/>
            </a:pPr>
            <a:r>
              <a:rPr lang="en-US" sz="2400" b="1" i="1" dirty="0">
                <a:solidFill>
                  <a:srgbClr val="C00000"/>
                </a:solidFill>
              </a:rPr>
              <a:t>Selected Readings</a:t>
            </a:r>
          </a:p>
          <a:p>
            <a:pPr marL="800100" lvl="1" indent="-342900">
              <a:spcBef>
                <a:spcPts val="0"/>
              </a:spcBef>
              <a:buFontTx/>
              <a:buChar char="•"/>
            </a:pPr>
            <a:r>
              <a:rPr lang="en-US" sz="2400" b="1" i="1" dirty="0">
                <a:solidFill>
                  <a:srgbClr val="C00000"/>
                </a:solidFill>
              </a:rPr>
              <a:t>Cases and Exercises</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We are a hot bench.</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Questions?</a:t>
            </a:r>
          </a:p>
          <a:p>
            <a:pPr marL="342900" indent="-342900">
              <a:spcBef>
                <a:spcPct val="20000"/>
              </a:spcBef>
            </a:pPr>
            <a:endParaRPr lang="en-US" sz="24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39</a:t>
            </a:fld>
            <a:endParaRPr lang="en-US" dirty="0"/>
          </a:p>
        </p:txBody>
      </p:sp>
    </p:spTree>
    <p:extLst>
      <p:ext uri="{BB962C8B-B14F-4D97-AF65-F5344CB8AC3E}">
        <p14:creationId xmlns:p14="http://schemas.microsoft.com/office/powerpoint/2010/main" val="1520921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7"/>
          <p:cNvSpPr>
            <a:spLocks noChangeArrowheads="1"/>
          </p:cNvSpPr>
          <p:nvPr/>
        </p:nvSpPr>
        <p:spPr bwMode="auto">
          <a:xfrm>
            <a:off x="381000" y="762000"/>
            <a:ext cx="8458200" cy="5791200"/>
          </a:xfrm>
          <a:prstGeom prst="rect">
            <a:avLst/>
          </a:prstGeom>
          <a:noFill/>
          <a:ln w="9525">
            <a:noFill/>
            <a:miter lim="800000"/>
            <a:headEnd/>
            <a:tailEnd/>
          </a:ln>
        </p:spPr>
        <p:txBody>
          <a:bodyPr/>
          <a:lstStyle/>
          <a:p>
            <a:pPr marL="342900" indent="-342900" algn="ctr">
              <a:lnSpc>
                <a:spcPct val="120000"/>
              </a:lnSpc>
              <a:spcBef>
                <a:spcPts val="0"/>
              </a:spcBef>
              <a:defRPr/>
            </a:pPr>
            <a:r>
              <a:rPr lang="en-US" sz="7200" b="1" i="1" dirty="0">
                <a:solidFill>
                  <a:srgbClr val="C00000"/>
                </a:solidFill>
              </a:rPr>
              <a:t>Constitutions</a:t>
            </a:r>
            <a:endParaRPr lang="en-US" sz="7200" b="1" i="1" dirty="0">
              <a:solidFill>
                <a:srgbClr val="0033CC"/>
              </a:solidFill>
            </a:endParaRPr>
          </a:p>
          <a:p>
            <a:pPr marL="457200" indent="-457200">
              <a:lnSpc>
                <a:spcPct val="120000"/>
              </a:lnSpc>
              <a:spcBef>
                <a:spcPts val="0"/>
              </a:spcBef>
              <a:buFont typeface="Arial" panose="020B0604020202020204" pitchFamily="34" charset="0"/>
              <a:buChar char="•"/>
              <a:defRPr/>
            </a:pPr>
            <a:r>
              <a:rPr lang="en-US" sz="3200" b="1" i="1" dirty="0">
                <a:solidFill>
                  <a:srgbClr val="0033CC"/>
                </a:solidFill>
              </a:rPr>
              <a:t>What are Constitutions</a:t>
            </a:r>
          </a:p>
          <a:p>
            <a:pPr marL="912813" lvl="1" indent="-457200">
              <a:lnSpc>
                <a:spcPct val="120000"/>
              </a:lnSpc>
              <a:spcBef>
                <a:spcPts val="0"/>
              </a:spcBef>
              <a:buFont typeface="Arial" panose="020B0604020202020204" pitchFamily="34" charset="0"/>
              <a:buChar char="•"/>
              <a:defRPr/>
            </a:pPr>
            <a:r>
              <a:rPr lang="en-US" sz="2400" b="1" i="1" dirty="0">
                <a:solidFill>
                  <a:srgbClr val="006600"/>
                </a:solidFill>
              </a:rPr>
              <a:t>Definition / Purpose / Meaning</a:t>
            </a:r>
          </a:p>
          <a:p>
            <a:pPr marL="457200" indent="-457200">
              <a:lnSpc>
                <a:spcPct val="120000"/>
              </a:lnSpc>
              <a:spcBef>
                <a:spcPts val="0"/>
              </a:spcBef>
              <a:buFont typeface="Arial" panose="020B0604020202020204" pitchFamily="34" charset="0"/>
              <a:buChar char="•"/>
              <a:defRPr/>
            </a:pPr>
            <a:r>
              <a:rPr lang="en-US" sz="3200" b="1" i="1" dirty="0">
                <a:solidFill>
                  <a:srgbClr val="0033CC"/>
                </a:solidFill>
              </a:rPr>
              <a:t>The British Constitution</a:t>
            </a:r>
          </a:p>
          <a:p>
            <a:pPr marL="457200" indent="-457200">
              <a:lnSpc>
                <a:spcPct val="120000"/>
              </a:lnSpc>
              <a:spcBef>
                <a:spcPts val="0"/>
              </a:spcBef>
              <a:buFont typeface="Arial" panose="020B0604020202020204" pitchFamily="34" charset="0"/>
              <a:buChar char="•"/>
              <a:defRPr/>
            </a:pPr>
            <a:r>
              <a:rPr lang="en-US" sz="3200" b="1" i="1" dirty="0">
                <a:solidFill>
                  <a:srgbClr val="0033CC"/>
                </a:solidFill>
              </a:rPr>
              <a:t>Evolution of State Constitutions</a:t>
            </a:r>
          </a:p>
          <a:p>
            <a:pPr marL="457200" indent="-457200">
              <a:lnSpc>
                <a:spcPct val="120000"/>
              </a:lnSpc>
              <a:spcBef>
                <a:spcPts val="0"/>
              </a:spcBef>
              <a:buFont typeface="Arial" panose="020B0604020202020204" pitchFamily="34" charset="0"/>
              <a:buChar char="•"/>
              <a:defRPr/>
            </a:pPr>
            <a:r>
              <a:rPr lang="en-US" sz="3200" b="1" i="1" dirty="0">
                <a:solidFill>
                  <a:srgbClr val="0033CC"/>
                </a:solidFill>
              </a:rPr>
              <a:t>The New York State Constitution</a:t>
            </a:r>
          </a:p>
          <a:p>
            <a:pPr marL="912813" lvl="1" indent="-457200">
              <a:lnSpc>
                <a:spcPct val="120000"/>
              </a:lnSpc>
              <a:spcBef>
                <a:spcPts val="0"/>
              </a:spcBef>
              <a:buFont typeface="Arial" panose="020B0604020202020204" pitchFamily="34" charset="0"/>
              <a:buChar char="•"/>
              <a:defRPr/>
            </a:pPr>
            <a:r>
              <a:rPr lang="en-US" sz="2400" b="1" i="1" dirty="0">
                <a:solidFill>
                  <a:srgbClr val="006600"/>
                </a:solidFill>
              </a:rPr>
              <a:t>Creation / Articles / Amendments / Rights</a:t>
            </a:r>
          </a:p>
          <a:p>
            <a:pPr marL="457200" indent="-457200">
              <a:lnSpc>
                <a:spcPct val="120000"/>
              </a:lnSpc>
              <a:spcBef>
                <a:spcPts val="0"/>
              </a:spcBef>
              <a:buFont typeface="Arial" panose="020B0604020202020204" pitchFamily="34" charset="0"/>
              <a:buChar char="•"/>
              <a:defRPr/>
            </a:pPr>
            <a:r>
              <a:rPr lang="en-US" sz="3200" b="1" i="1" dirty="0">
                <a:solidFill>
                  <a:srgbClr val="0033CC"/>
                </a:solidFill>
              </a:rPr>
              <a:t>The United States Constitution</a:t>
            </a:r>
          </a:p>
          <a:p>
            <a:pPr marL="912813" lvl="1" indent="-457200">
              <a:lnSpc>
                <a:spcPct val="120000"/>
              </a:lnSpc>
              <a:spcBef>
                <a:spcPts val="0"/>
              </a:spcBef>
              <a:buFont typeface="Arial" panose="020B0604020202020204" pitchFamily="34" charset="0"/>
              <a:buChar char="•"/>
              <a:defRPr/>
            </a:pPr>
            <a:r>
              <a:rPr lang="en-US" sz="2400" b="1" i="1" dirty="0">
                <a:solidFill>
                  <a:srgbClr val="006600"/>
                </a:solidFill>
              </a:rPr>
              <a:t>Creation / Articles / Amendments / Rights</a:t>
            </a:r>
          </a:p>
          <a:p>
            <a:pPr marL="457200" indent="-457200">
              <a:lnSpc>
                <a:spcPct val="130000"/>
              </a:lnSpc>
              <a:spcBef>
                <a:spcPts val="0"/>
              </a:spcBef>
              <a:buFont typeface="Arial" panose="020B0604020202020204" pitchFamily="34" charset="0"/>
              <a:buChar char="•"/>
              <a:defRPr/>
            </a:pPr>
            <a:endParaRPr lang="en-US" sz="3200" b="1" i="1" dirty="0">
              <a:solidFill>
                <a:srgbClr val="0033CC"/>
              </a:solidFill>
            </a:endParaRPr>
          </a:p>
          <a:p>
            <a:pPr marL="342900" indent="-342900">
              <a:spcBef>
                <a:spcPct val="20000"/>
              </a:spcBef>
              <a:defRPr/>
            </a:pPr>
            <a:endParaRPr lang="en-US" sz="10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4</a:t>
            </a:fld>
            <a:endParaRPr lang="en-US" dirty="0"/>
          </a:p>
        </p:txBody>
      </p:sp>
    </p:spTree>
    <p:extLst>
      <p:ext uri="{BB962C8B-B14F-4D97-AF65-F5344CB8AC3E}">
        <p14:creationId xmlns:p14="http://schemas.microsoft.com/office/powerpoint/2010/main" val="3697340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lgn="ctr">
              <a:spcBef>
                <a:spcPct val="20000"/>
              </a:spcBef>
            </a:pPr>
            <a:r>
              <a:rPr lang="en-US" sz="5400" b="1" dirty="0">
                <a:solidFill>
                  <a:srgbClr val="002060"/>
                </a:solidFill>
              </a:rPr>
              <a:t>What Are Constitutions</a:t>
            </a:r>
            <a:endParaRPr lang="en-US" sz="5400" dirty="0">
              <a:solidFill>
                <a:srgbClr val="0033CC"/>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5</a:t>
            </a:fld>
            <a:endParaRPr lang="en-US"/>
          </a:p>
        </p:txBody>
      </p:sp>
    </p:spTree>
    <p:extLst>
      <p:ext uri="{BB962C8B-B14F-4D97-AF65-F5344CB8AC3E}">
        <p14:creationId xmlns:p14="http://schemas.microsoft.com/office/powerpoint/2010/main" val="4075830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381000" y="990600"/>
            <a:ext cx="8382000" cy="5715000"/>
          </a:xfrm>
          <a:prstGeom prst="rect">
            <a:avLst/>
          </a:prstGeom>
          <a:noFill/>
          <a:ln w="9525">
            <a:noFill/>
            <a:miter lim="800000"/>
            <a:headEnd/>
            <a:tailEnd/>
          </a:ln>
        </p:spPr>
        <p:txBody>
          <a:bodyPr/>
          <a:lstStyle/>
          <a:p>
            <a:pPr marL="342900" indent="-342900">
              <a:lnSpc>
                <a:spcPct val="75000"/>
              </a:lnSpc>
              <a:spcBef>
                <a:spcPct val="20000"/>
              </a:spcBef>
              <a:defRPr/>
            </a:pPr>
            <a:r>
              <a:rPr lang="en-US" sz="3400" b="1" dirty="0">
                <a:solidFill>
                  <a:srgbClr val="C81204"/>
                </a:solidFill>
              </a:rPr>
              <a:t>             </a:t>
            </a:r>
            <a:r>
              <a:rPr lang="en-US" sz="3600" b="1" dirty="0">
                <a:solidFill>
                  <a:srgbClr val="0033CC"/>
                </a:solidFill>
              </a:rPr>
              <a:t>What Are Constitutions</a:t>
            </a:r>
          </a:p>
          <a:p>
            <a:pPr marL="342900" indent="-342900" algn="ctr">
              <a:lnSpc>
                <a:spcPct val="75000"/>
              </a:lnSpc>
              <a:spcBef>
                <a:spcPct val="20000"/>
              </a:spcBef>
              <a:defRPr/>
            </a:pPr>
            <a:r>
              <a:rPr lang="en-US" sz="3200" b="1" i="1" dirty="0">
                <a:solidFill>
                  <a:srgbClr val="006600"/>
                </a:solidFill>
              </a:rPr>
              <a:t>Definition</a:t>
            </a:r>
          </a:p>
          <a:p>
            <a:pPr>
              <a:lnSpc>
                <a:spcPct val="75000"/>
              </a:lnSpc>
              <a:defRPr/>
            </a:pPr>
            <a:endParaRPr lang="en-US" sz="1000" b="1" i="1" dirty="0"/>
          </a:p>
          <a:p>
            <a:pPr algn="just">
              <a:lnSpc>
                <a:spcPct val="75000"/>
              </a:lnSpc>
              <a:defRPr/>
            </a:pPr>
            <a:endParaRPr lang="en-US" sz="800" b="1" i="1" dirty="0"/>
          </a:p>
          <a:p>
            <a:pPr marL="342900" indent="-342900" algn="just">
              <a:lnSpc>
                <a:spcPct val="130000"/>
              </a:lnSpc>
              <a:spcBef>
                <a:spcPts val="0"/>
              </a:spcBef>
              <a:defRPr/>
            </a:pPr>
            <a:r>
              <a:rPr lang="en-US" sz="2000" b="1" dirty="0"/>
              <a:t>Black’s Law Dictionary </a:t>
            </a:r>
            <a:r>
              <a:rPr lang="en-US" sz="2000" dirty="0"/>
              <a:t>defines the term “Constitution” as:</a:t>
            </a:r>
          </a:p>
          <a:p>
            <a:pPr marL="342900" indent="-342900" algn="just">
              <a:lnSpc>
                <a:spcPct val="130000"/>
              </a:lnSpc>
              <a:spcBef>
                <a:spcPts val="0"/>
              </a:spcBef>
              <a:defRPr/>
            </a:pPr>
            <a:endParaRPr lang="en-US" sz="1000" dirty="0"/>
          </a:p>
          <a:p>
            <a:pPr algn="just">
              <a:lnSpc>
                <a:spcPct val="130000"/>
              </a:lnSpc>
              <a:spcBef>
                <a:spcPts val="0"/>
              </a:spcBef>
              <a:defRPr/>
            </a:pPr>
            <a:r>
              <a:rPr lang="en-US" sz="2600" b="1" i="1" dirty="0">
                <a:solidFill>
                  <a:srgbClr val="C00000"/>
                </a:solidFill>
              </a:rPr>
              <a:t>“The fundamental and organic law of a nation or state that establishes the institutions and apparatus of government, defines the scope of governmental sovereign powers, and guarantees individual civil rights and civil liberties.”</a:t>
            </a:r>
            <a:endParaRPr lang="en-US" sz="2000" b="1" i="1" dirty="0">
              <a:solidFill>
                <a:srgbClr val="C00000"/>
              </a:solidFill>
            </a:endParaRPr>
          </a:p>
          <a:p>
            <a:pPr algn="just">
              <a:lnSpc>
                <a:spcPct val="95000"/>
              </a:lnSpc>
              <a:spcBef>
                <a:spcPct val="20000"/>
              </a:spcBef>
              <a:defRPr/>
            </a:pPr>
            <a:endParaRPr lang="en-US" sz="1000" b="1" i="1" dirty="0">
              <a:solidFill>
                <a:srgbClr val="C0000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6</a:t>
            </a:fld>
            <a:endParaRPr lang="en-US"/>
          </a:p>
        </p:txBody>
      </p:sp>
    </p:spTree>
    <p:extLst>
      <p:ext uri="{BB962C8B-B14F-4D97-AF65-F5344CB8AC3E}">
        <p14:creationId xmlns:p14="http://schemas.microsoft.com/office/powerpoint/2010/main" val="3486192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715000"/>
          </a:xfrm>
          <a:prstGeom prst="rect">
            <a:avLst/>
          </a:prstGeom>
          <a:noFill/>
          <a:ln w="9525">
            <a:noFill/>
            <a:miter lim="800000"/>
            <a:headEnd/>
            <a:tailEnd/>
          </a:ln>
        </p:spPr>
        <p:txBody>
          <a:bodyPr/>
          <a:lstStyle/>
          <a:p>
            <a:pPr marL="342900" indent="-342900">
              <a:lnSpc>
                <a:spcPct val="75000"/>
              </a:lnSpc>
              <a:spcBef>
                <a:spcPct val="20000"/>
              </a:spcBef>
              <a:defRPr/>
            </a:pPr>
            <a:r>
              <a:rPr lang="en-US" sz="3400" b="1" dirty="0">
                <a:solidFill>
                  <a:srgbClr val="C81204"/>
                </a:solidFill>
              </a:rPr>
              <a:t>             </a:t>
            </a:r>
            <a:r>
              <a:rPr lang="en-US" sz="3600" b="1" dirty="0">
                <a:solidFill>
                  <a:srgbClr val="0033CC"/>
                </a:solidFill>
              </a:rPr>
              <a:t>What Are Constitutions</a:t>
            </a:r>
          </a:p>
          <a:p>
            <a:pPr marL="342900" indent="-342900" algn="ctr">
              <a:lnSpc>
                <a:spcPct val="75000"/>
              </a:lnSpc>
              <a:spcBef>
                <a:spcPct val="20000"/>
              </a:spcBef>
              <a:defRPr/>
            </a:pPr>
            <a:r>
              <a:rPr lang="en-US" sz="3200" b="1" i="1" dirty="0">
                <a:solidFill>
                  <a:srgbClr val="006600"/>
                </a:solidFill>
              </a:rPr>
              <a:t>Purpose</a:t>
            </a:r>
          </a:p>
          <a:p>
            <a:pPr>
              <a:lnSpc>
                <a:spcPct val="75000"/>
              </a:lnSpc>
              <a:defRPr/>
            </a:pPr>
            <a:endParaRPr lang="en-US" sz="1000" b="1" i="1" dirty="0">
              <a:solidFill>
                <a:srgbClr val="002060"/>
              </a:solidFill>
            </a:endParaRPr>
          </a:p>
          <a:p>
            <a:pPr algn="just">
              <a:lnSpc>
                <a:spcPct val="75000"/>
              </a:lnSpc>
              <a:defRPr/>
            </a:pPr>
            <a:endParaRPr lang="en-US" sz="800" b="1" i="1" dirty="0">
              <a:solidFill>
                <a:srgbClr val="002060"/>
              </a:solidFill>
            </a:endParaRPr>
          </a:p>
          <a:p>
            <a:pPr algn="just">
              <a:lnSpc>
                <a:spcPct val="95000"/>
              </a:lnSpc>
              <a:spcBef>
                <a:spcPct val="20000"/>
              </a:spcBef>
              <a:defRPr/>
            </a:pPr>
            <a:r>
              <a:rPr lang="en-US" sz="2000" dirty="0"/>
              <a:t>Accordingly, the purpose of a constitution, and the component parts of its  provisions are:</a:t>
            </a:r>
          </a:p>
          <a:p>
            <a:pPr algn="just">
              <a:lnSpc>
                <a:spcPct val="95000"/>
              </a:lnSpc>
              <a:spcBef>
                <a:spcPct val="20000"/>
              </a:spcBef>
              <a:defRPr/>
            </a:pPr>
            <a:endParaRPr lang="en-US" sz="1000" dirty="0"/>
          </a:p>
          <a:p>
            <a:pPr marL="457200" indent="-457200" algn="just">
              <a:lnSpc>
                <a:spcPct val="95000"/>
              </a:lnSpc>
              <a:spcBef>
                <a:spcPct val="20000"/>
              </a:spcBef>
              <a:buFont typeface="Arial" panose="020B0604020202020204" pitchFamily="34" charset="0"/>
              <a:buChar char="•"/>
              <a:defRPr/>
            </a:pPr>
            <a:r>
              <a:rPr lang="en-US" sz="2800" b="1" dirty="0">
                <a:solidFill>
                  <a:srgbClr val="C00000"/>
                </a:solidFill>
              </a:rPr>
              <a:t>To Establish the Structure of Government;</a:t>
            </a:r>
          </a:p>
          <a:p>
            <a:pPr marL="457200" indent="-457200" algn="just">
              <a:lnSpc>
                <a:spcPct val="95000"/>
              </a:lnSpc>
              <a:spcBef>
                <a:spcPct val="20000"/>
              </a:spcBef>
              <a:buFont typeface="Arial" panose="020B0604020202020204" pitchFamily="34" charset="0"/>
              <a:buChar char="•"/>
              <a:defRPr/>
            </a:pPr>
            <a:endParaRPr lang="en-US" sz="1000" b="1" dirty="0">
              <a:solidFill>
                <a:srgbClr val="C00000"/>
              </a:solidFill>
            </a:endParaRPr>
          </a:p>
          <a:p>
            <a:pPr marL="457200" indent="-457200" algn="just">
              <a:lnSpc>
                <a:spcPct val="95000"/>
              </a:lnSpc>
              <a:spcBef>
                <a:spcPct val="20000"/>
              </a:spcBef>
              <a:buFont typeface="Arial" panose="020B0604020202020204" pitchFamily="34" charset="0"/>
              <a:buChar char="•"/>
              <a:defRPr/>
            </a:pPr>
            <a:r>
              <a:rPr lang="en-US" sz="2800" b="1" dirty="0">
                <a:solidFill>
                  <a:srgbClr val="C00000"/>
                </a:solidFill>
              </a:rPr>
              <a:t>Define the Powers of Each Structure; and</a:t>
            </a:r>
          </a:p>
          <a:p>
            <a:pPr marL="457200" indent="-457200" algn="just">
              <a:lnSpc>
                <a:spcPct val="95000"/>
              </a:lnSpc>
              <a:spcBef>
                <a:spcPct val="20000"/>
              </a:spcBef>
              <a:buFont typeface="Arial" panose="020B0604020202020204" pitchFamily="34" charset="0"/>
              <a:buChar char="•"/>
              <a:defRPr/>
            </a:pPr>
            <a:endParaRPr lang="en-US" sz="1000" b="1" dirty="0">
              <a:solidFill>
                <a:srgbClr val="C00000"/>
              </a:solidFill>
            </a:endParaRPr>
          </a:p>
          <a:p>
            <a:pPr marL="457200" indent="-457200" algn="just">
              <a:lnSpc>
                <a:spcPct val="95000"/>
              </a:lnSpc>
              <a:spcBef>
                <a:spcPct val="20000"/>
              </a:spcBef>
              <a:buFont typeface="Arial" panose="020B0604020202020204" pitchFamily="34" charset="0"/>
              <a:buChar char="•"/>
              <a:defRPr/>
            </a:pPr>
            <a:r>
              <a:rPr lang="en-US" sz="2800" b="1" dirty="0">
                <a:solidFill>
                  <a:srgbClr val="C00000"/>
                </a:solidFill>
              </a:rPr>
              <a:t>Enumerate the Rights of Citizens.</a:t>
            </a:r>
          </a:p>
          <a:p>
            <a:pPr marL="342900" indent="-342900" algn="just">
              <a:lnSpc>
                <a:spcPct val="95000"/>
              </a:lnSpc>
              <a:spcBef>
                <a:spcPct val="20000"/>
              </a:spcBef>
              <a:defRPr/>
            </a:pPr>
            <a:endParaRPr lang="en-US" sz="2000" dirty="0">
              <a:solidFill>
                <a:srgbClr val="0033CC"/>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7</a:t>
            </a:fld>
            <a:endParaRPr lang="en-US"/>
          </a:p>
        </p:txBody>
      </p:sp>
    </p:spTree>
    <p:extLst>
      <p:ext uri="{BB962C8B-B14F-4D97-AF65-F5344CB8AC3E}">
        <p14:creationId xmlns:p14="http://schemas.microsoft.com/office/powerpoint/2010/main" val="2586144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304800" y="990600"/>
            <a:ext cx="8458200" cy="5715000"/>
          </a:xfrm>
          <a:prstGeom prst="rect">
            <a:avLst/>
          </a:prstGeom>
          <a:noFill/>
          <a:ln w="9525">
            <a:noFill/>
            <a:miter lim="800000"/>
            <a:headEnd/>
            <a:tailEnd/>
          </a:ln>
        </p:spPr>
        <p:txBody>
          <a:bodyPr/>
          <a:lstStyle/>
          <a:p>
            <a:pPr marL="342900" indent="-342900">
              <a:lnSpc>
                <a:spcPct val="75000"/>
              </a:lnSpc>
              <a:spcBef>
                <a:spcPct val="20000"/>
              </a:spcBef>
              <a:defRPr/>
            </a:pPr>
            <a:r>
              <a:rPr lang="en-US" sz="3400" b="1" dirty="0">
                <a:solidFill>
                  <a:srgbClr val="C81204"/>
                </a:solidFill>
              </a:rPr>
              <a:t>             </a:t>
            </a:r>
            <a:r>
              <a:rPr lang="en-US" sz="3600" b="1" dirty="0">
                <a:solidFill>
                  <a:srgbClr val="0033CC"/>
                </a:solidFill>
              </a:rPr>
              <a:t>What Are Constitutions</a:t>
            </a:r>
          </a:p>
          <a:p>
            <a:pPr marL="342900" indent="-342900" algn="ctr">
              <a:lnSpc>
                <a:spcPct val="75000"/>
              </a:lnSpc>
              <a:spcBef>
                <a:spcPct val="20000"/>
              </a:spcBef>
              <a:defRPr/>
            </a:pPr>
            <a:r>
              <a:rPr lang="en-US" sz="3200" b="1" i="1" dirty="0">
                <a:solidFill>
                  <a:srgbClr val="006600"/>
                </a:solidFill>
              </a:rPr>
              <a:t>Meaning</a:t>
            </a:r>
          </a:p>
          <a:p>
            <a:pPr>
              <a:lnSpc>
                <a:spcPct val="75000"/>
              </a:lnSpc>
              <a:defRPr/>
            </a:pPr>
            <a:endParaRPr lang="en-US" sz="1000" b="1" i="1" dirty="0">
              <a:solidFill>
                <a:srgbClr val="002060"/>
              </a:solidFill>
            </a:endParaRPr>
          </a:p>
          <a:p>
            <a:pPr algn="just">
              <a:lnSpc>
                <a:spcPct val="75000"/>
              </a:lnSpc>
              <a:defRPr/>
            </a:pPr>
            <a:endParaRPr lang="en-US" sz="800" b="1" i="1" dirty="0">
              <a:solidFill>
                <a:srgbClr val="002060"/>
              </a:solidFill>
            </a:endParaRPr>
          </a:p>
          <a:p>
            <a:pPr algn="just">
              <a:lnSpc>
                <a:spcPct val="130000"/>
              </a:lnSpc>
              <a:spcBef>
                <a:spcPts val="0"/>
              </a:spcBef>
              <a:defRPr/>
            </a:pPr>
            <a:r>
              <a:rPr lang="en-US" sz="2000" b="1" i="1" dirty="0">
                <a:solidFill>
                  <a:srgbClr val="C00000"/>
                </a:solidFill>
              </a:rPr>
              <a:t>Fundamental and Organic:</a:t>
            </a:r>
            <a:r>
              <a:rPr lang="en-US" sz="2000" i="1" dirty="0">
                <a:solidFill>
                  <a:schemeClr val="tx1">
                    <a:lumMod val="95000"/>
                    <a:lumOff val="5000"/>
                  </a:schemeClr>
                </a:solidFill>
              </a:rPr>
              <a:t> </a:t>
            </a:r>
            <a:r>
              <a:rPr lang="en-US" sz="2000" dirty="0">
                <a:solidFill>
                  <a:schemeClr val="tx1">
                    <a:lumMod val="95000"/>
                    <a:lumOff val="5000"/>
                  </a:schemeClr>
                </a:solidFill>
              </a:rPr>
              <a:t>Constitutions, as defined by Black, are the fundamental and organic law of a nation or a state, meaning that they represent the principles, culture and beliefs, as embodied by law, of the rulers and citizens of that nation or state.</a:t>
            </a:r>
          </a:p>
          <a:p>
            <a:pPr algn="just">
              <a:lnSpc>
                <a:spcPct val="130000"/>
              </a:lnSpc>
              <a:spcBef>
                <a:spcPts val="0"/>
              </a:spcBef>
              <a:defRPr/>
            </a:pPr>
            <a:endParaRPr lang="en-US" sz="1000" dirty="0">
              <a:solidFill>
                <a:schemeClr val="tx1">
                  <a:lumMod val="95000"/>
                  <a:lumOff val="5000"/>
                </a:schemeClr>
              </a:solidFill>
            </a:endParaRPr>
          </a:p>
          <a:p>
            <a:pPr algn="just">
              <a:lnSpc>
                <a:spcPct val="130000"/>
              </a:lnSpc>
              <a:spcBef>
                <a:spcPts val="0"/>
              </a:spcBef>
              <a:defRPr/>
            </a:pPr>
            <a:r>
              <a:rPr lang="en-US" sz="2000" b="1" i="1" dirty="0">
                <a:solidFill>
                  <a:srgbClr val="C00000"/>
                </a:solidFill>
              </a:rPr>
              <a:t>Supreme Law:</a:t>
            </a:r>
            <a:r>
              <a:rPr lang="en-US" sz="2000" i="1" dirty="0">
                <a:solidFill>
                  <a:schemeClr val="tx1">
                    <a:lumMod val="95000"/>
                    <a:lumOff val="5000"/>
                  </a:schemeClr>
                </a:solidFill>
              </a:rPr>
              <a:t>  </a:t>
            </a:r>
            <a:r>
              <a:rPr lang="en-US" sz="2000" dirty="0">
                <a:solidFill>
                  <a:schemeClr val="tx1">
                    <a:lumMod val="95000"/>
                    <a:lumOff val="5000"/>
                  </a:schemeClr>
                </a:solidFill>
              </a:rPr>
              <a:t>Constitutions are the supreme law of the land</a:t>
            </a:r>
          </a:p>
          <a:p>
            <a:pPr marL="342900" indent="-342900" algn="just">
              <a:lnSpc>
                <a:spcPct val="130000"/>
              </a:lnSpc>
              <a:spcBef>
                <a:spcPts val="0"/>
              </a:spcBef>
              <a:defRPr/>
            </a:pPr>
            <a:endParaRPr lang="en-US" sz="1000" b="1" i="1" dirty="0">
              <a:solidFill>
                <a:srgbClr val="002060"/>
              </a:solidFill>
            </a:endParaRPr>
          </a:p>
          <a:p>
            <a:pPr algn="just">
              <a:lnSpc>
                <a:spcPct val="130000"/>
              </a:lnSpc>
              <a:spcBef>
                <a:spcPts val="0"/>
              </a:spcBef>
              <a:defRPr/>
            </a:pPr>
            <a:r>
              <a:rPr lang="en-US" sz="2000" b="1" i="1" dirty="0">
                <a:solidFill>
                  <a:srgbClr val="C00000"/>
                </a:solidFill>
              </a:rPr>
              <a:t>Concrete:</a:t>
            </a:r>
            <a:r>
              <a:rPr lang="en-US" sz="2000" i="1" dirty="0">
                <a:solidFill>
                  <a:srgbClr val="002060"/>
                </a:solidFill>
              </a:rPr>
              <a:t> </a:t>
            </a:r>
            <a:r>
              <a:rPr lang="en-US" sz="2000" i="1" dirty="0"/>
              <a:t>Constitutions are designed to be semi permanent, long lasting and difficult to amend.  Most all are written, and in free governments, they are frequently ratified by the nation’s citizens.</a:t>
            </a:r>
            <a:endParaRPr lang="en-US" sz="2000" b="1" i="1" dirty="0">
              <a:solidFill>
                <a:srgbClr val="0033CC"/>
              </a:solidFill>
            </a:endParaRPr>
          </a:p>
          <a:p>
            <a:pPr marL="342900" indent="-342900" algn="just">
              <a:lnSpc>
                <a:spcPct val="95000"/>
              </a:lnSpc>
              <a:spcBef>
                <a:spcPct val="20000"/>
              </a:spcBef>
              <a:defRPr/>
            </a:pPr>
            <a:endParaRPr lang="en-US" sz="2000" dirty="0">
              <a:solidFill>
                <a:srgbClr val="0033CC"/>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8</a:t>
            </a:fld>
            <a:endParaRPr lang="en-US"/>
          </a:p>
        </p:txBody>
      </p:sp>
    </p:spTree>
    <p:extLst>
      <p:ext uri="{BB962C8B-B14F-4D97-AF65-F5344CB8AC3E}">
        <p14:creationId xmlns:p14="http://schemas.microsoft.com/office/powerpoint/2010/main" val="950859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lgn="ctr">
              <a:spcBef>
                <a:spcPct val="20000"/>
              </a:spcBef>
            </a:pPr>
            <a:r>
              <a:rPr lang="en-US" sz="5400" b="1" dirty="0">
                <a:solidFill>
                  <a:srgbClr val="002060"/>
                </a:solidFill>
              </a:rPr>
              <a:t>The British Constitution</a:t>
            </a:r>
            <a:endParaRPr lang="en-US" sz="5400" dirty="0">
              <a:solidFill>
                <a:srgbClr val="0033CC"/>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9</a:t>
            </a:fld>
            <a:endParaRPr lang="en-US"/>
          </a:p>
        </p:txBody>
      </p:sp>
    </p:spTree>
    <p:extLst>
      <p:ext uri="{BB962C8B-B14F-4D97-AF65-F5344CB8AC3E}">
        <p14:creationId xmlns:p14="http://schemas.microsoft.com/office/powerpoint/2010/main" val="404919948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9505</TotalTime>
  <Words>5887</Words>
  <Application>Microsoft Office PowerPoint</Application>
  <PresentationFormat>On-screen Show (4:3)</PresentationFormat>
  <Paragraphs>590</Paragraphs>
  <Slides>39</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Farley</cp:lastModifiedBy>
  <cp:revision>478</cp:revision>
  <cp:lastPrinted>2020-08-29T12:28:15Z</cp:lastPrinted>
  <dcterms:created xsi:type="dcterms:W3CDTF">2007-08-27T19:04:39Z</dcterms:created>
  <dcterms:modified xsi:type="dcterms:W3CDTF">2021-09-01T14:26:08Z</dcterms:modified>
</cp:coreProperties>
</file>