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409" r:id="rId2"/>
    <p:sldId id="515" r:id="rId3"/>
    <p:sldId id="596" r:id="rId4"/>
    <p:sldId id="495" r:id="rId5"/>
    <p:sldId id="553" r:id="rId6"/>
    <p:sldId id="563" r:id="rId7"/>
    <p:sldId id="564" r:id="rId8"/>
    <p:sldId id="597" r:id="rId9"/>
    <p:sldId id="554" r:id="rId10"/>
    <p:sldId id="620" r:id="rId11"/>
    <p:sldId id="570" r:id="rId12"/>
    <p:sldId id="612" r:id="rId13"/>
    <p:sldId id="613" r:id="rId14"/>
    <p:sldId id="669" r:id="rId15"/>
    <p:sldId id="670" r:id="rId16"/>
    <p:sldId id="621" r:id="rId17"/>
    <p:sldId id="671" r:id="rId18"/>
    <p:sldId id="603" r:id="rId19"/>
    <p:sldId id="672" r:id="rId20"/>
    <p:sldId id="674" r:id="rId21"/>
    <p:sldId id="673" r:id="rId22"/>
    <p:sldId id="599" r:id="rId23"/>
    <p:sldId id="601" r:id="rId24"/>
    <p:sldId id="598" r:id="rId25"/>
    <p:sldId id="600" r:id="rId26"/>
    <p:sldId id="602" r:id="rId27"/>
    <p:sldId id="607" r:id="rId28"/>
    <p:sldId id="605" r:id="rId29"/>
    <p:sldId id="609" r:id="rId30"/>
    <p:sldId id="611" r:id="rId31"/>
    <p:sldId id="614" r:id="rId32"/>
    <p:sldId id="622" r:id="rId33"/>
    <p:sldId id="675" r:id="rId34"/>
    <p:sldId id="586" r:id="rId35"/>
    <p:sldId id="618" r:id="rId36"/>
    <p:sldId id="587" r:id="rId37"/>
    <p:sldId id="617" r:id="rId38"/>
    <p:sldId id="588" r:id="rId39"/>
    <p:sldId id="619" r:id="rId40"/>
    <p:sldId id="629" r:id="rId41"/>
    <p:sldId id="651" r:id="rId42"/>
    <p:sldId id="661" r:id="rId43"/>
    <p:sldId id="668" r:id="rId44"/>
    <p:sldId id="676" r:id="rId45"/>
    <p:sldId id="677" r:id="rId46"/>
    <p:sldId id="678" r:id="rId47"/>
    <p:sldId id="679" r:id="rId48"/>
    <p:sldId id="680" r:id="rId49"/>
    <p:sldId id="681" r:id="rId50"/>
    <p:sldId id="682" r:id="rId51"/>
    <p:sldId id="684" r:id="rId52"/>
    <p:sldId id="685" r:id="rId53"/>
    <p:sldId id="686" r:id="rId54"/>
    <p:sldId id="687" r:id="rId55"/>
    <p:sldId id="688" r:id="rId56"/>
    <p:sldId id="689" r:id="rId57"/>
    <p:sldId id="690" r:id="rId58"/>
    <p:sldId id="691" r:id="rId59"/>
    <p:sldId id="692" r:id="rId60"/>
    <p:sldId id="713" r:id="rId61"/>
    <p:sldId id="714" r:id="rId62"/>
    <p:sldId id="715" r:id="rId63"/>
    <p:sldId id="716" r:id="rId64"/>
    <p:sldId id="717" r:id="rId65"/>
    <p:sldId id="718" r:id="rId66"/>
    <p:sldId id="699" r:id="rId67"/>
    <p:sldId id="700" r:id="rId68"/>
    <p:sldId id="701" r:id="rId69"/>
    <p:sldId id="702" r:id="rId70"/>
    <p:sldId id="703" r:id="rId71"/>
    <p:sldId id="706" r:id="rId72"/>
    <p:sldId id="707" r:id="rId73"/>
    <p:sldId id="709" r:id="rId74"/>
    <p:sldId id="719" r:id="rId75"/>
    <p:sldId id="711" r:id="rId76"/>
    <p:sldId id="712" r:id="rId77"/>
    <p:sldId id="720" r:id="rId78"/>
    <p:sldId id="721" r:id="rId79"/>
    <p:sldId id="579" r:id="rId8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00"/>
    <a:srgbClr val="006666"/>
    <a:srgbClr val="C81204"/>
    <a:srgbClr val="4C1441"/>
    <a:srgbClr val="FFFF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105" d="100"/>
          <a:sy n="105" d="100"/>
        </p:scale>
        <p:origin x="16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9/7/2020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9/7/2020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90573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85298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3550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7376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1888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724001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75874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738115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2290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075412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14508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25317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795982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384358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54746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47174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873213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658980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29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078200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743200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91178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32</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6281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242951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755572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311334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258732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895422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582965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737294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43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39583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45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55245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46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59278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47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72987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07956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48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38723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49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691481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963057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51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42136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119676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512230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720896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242127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0336628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38388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5952903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629456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59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92170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29794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9073067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579067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63</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188205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258825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3584895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654189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67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5139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852660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1129737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69</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257962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811745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983819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608307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75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516647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77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633280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78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67319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10</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862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4471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56197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95600" y="1437498"/>
            <a:ext cx="3076357" cy="3078128"/>
          </a:xfrm>
          <a:prstGeom prst="rect">
            <a:avLst/>
          </a:prstGeom>
          <a:noFill/>
          <a:ln w="9525">
            <a:noFill/>
            <a:miter lim="800000"/>
            <a:headEnd/>
            <a:tailEnd/>
          </a:ln>
        </p:spPr>
      </p:pic>
      <p:sp>
        <p:nvSpPr>
          <p:cNvPr id="8" name="Rectangle 3"/>
          <p:cNvSpPr txBox="1">
            <a:spLocks noChangeArrowheads="1"/>
          </p:cNvSpPr>
          <p:nvPr/>
        </p:nvSpPr>
        <p:spPr>
          <a:xfrm>
            <a:off x="838200" y="4560887"/>
            <a:ext cx="7696200" cy="1992313"/>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03A:</a:t>
            </a:r>
          </a:p>
          <a:p>
            <a:pPr marL="342889" indent="-342889" algn="ctr">
              <a:spcBef>
                <a:spcPct val="20000"/>
              </a:spcBef>
              <a:defRPr/>
            </a:pPr>
            <a:r>
              <a:rPr lang="en-US" sz="3200" b="1" kern="0" dirty="0">
                <a:solidFill>
                  <a:srgbClr val="FFFF00"/>
                </a:solidFill>
                <a:latin typeface="+mn-lt"/>
              </a:rPr>
              <a:t>Creation and Enforcement of the Law </a:t>
            </a:r>
          </a:p>
          <a:p>
            <a:pPr marL="342889" indent="-342889" algn="ctr">
              <a:spcBef>
                <a:spcPct val="20000"/>
              </a:spcBef>
              <a:defRPr/>
            </a:pPr>
            <a:r>
              <a:rPr lang="en-US" sz="3200" b="1" kern="0" dirty="0">
                <a:solidFill>
                  <a:srgbClr val="FFFF00"/>
                </a:solidFill>
                <a:latin typeface="+mn-lt"/>
              </a:rPr>
              <a:t>The Executive Branch</a:t>
            </a:r>
          </a:p>
        </p:txBody>
      </p:sp>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532" y="228600"/>
            <a:ext cx="4619048" cy="9523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Federal Government</a:t>
            </a:r>
          </a:p>
          <a:p>
            <a:pPr marL="342900" indent="-342900" algn="ctr">
              <a:spcBef>
                <a:spcPct val="20000"/>
              </a:spcBef>
            </a:pPr>
            <a:r>
              <a:rPr lang="en-US" sz="4800" b="1" dirty="0">
                <a:solidFill>
                  <a:srgbClr val="006600"/>
                </a:solidFill>
              </a:rPr>
              <a:t>The Executive - Generally</a:t>
            </a:r>
            <a:endParaRPr lang="en-US" sz="48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10</a:t>
            </a:fld>
            <a:endParaRPr lang="en-US"/>
          </a:p>
        </p:txBody>
      </p:sp>
    </p:spTree>
    <p:extLst>
      <p:ext uri="{BB962C8B-B14F-4D97-AF65-F5344CB8AC3E}">
        <p14:creationId xmlns:p14="http://schemas.microsoft.com/office/powerpoint/2010/main" val="148232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spcBef>
                <a:spcPts val="0"/>
              </a:spcBef>
              <a:defRPr/>
            </a:pPr>
            <a:r>
              <a:rPr lang="en-US" sz="3200" b="1" i="1" dirty="0">
                <a:solidFill>
                  <a:srgbClr val="006600"/>
                </a:solidFill>
              </a:rPr>
              <a:t>Generally</a:t>
            </a:r>
          </a:p>
          <a:p>
            <a:pPr>
              <a:lnSpc>
                <a:spcPct val="80000"/>
              </a:lnSpc>
              <a:spcBef>
                <a:spcPts val="0"/>
              </a:spcBef>
              <a:defRPr/>
            </a:pPr>
            <a:endParaRPr lang="en-US" sz="1500" b="1" i="1" dirty="0">
              <a:solidFill>
                <a:srgbClr val="00206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11</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00" y="2057400"/>
            <a:ext cx="8331200" cy="3581400"/>
          </a:xfrm>
          <a:prstGeom prst="rect">
            <a:avLst/>
          </a:prstGeom>
        </p:spPr>
      </p:pic>
    </p:spTree>
    <p:extLst>
      <p:ext uri="{BB962C8B-B14F-4D97-AF65-F5344CB8AC3E}">
        <p14:creationId xmlns:p14="http://schemas.microsoft.com/office/powerpoint/2010/main" val="303438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762000"/>
            <a:ext cx="8458200" cy="5943600"/>
          </a:xfrm>
          <a:prstGeom prst="rect">
            <a:avLst/>
          </a:prstGeom>
          <a:noFill/>
          <a:ln w="9525">
            <a:noFill/>
            <a:miter lim="800000"/>
            <a:headEnd/>
            <a:tailEnd/>
          </a:ln>
        </p:spPr>
        <p:txBody>
          <a:bodyPr/>
          <a:lstStyle/>
          <a:p>
            <a:pPr marL="342900" indent="-342900">
              <a:lnSpc>
                <a:spcPct val="75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75000"/>
              </a:lnSpc>
              <a:spcBef>
                <a:spcPts val="0"/>
              </a:spcBef>
              <a:defRPr/>
            </a:pPr>
            <a:r>
              <a:rPr lang="en-US" sz="3200" b="1" i="1" dirty="0">
                <a:solidFill>
                  <a:srgbClr val="006600"/>
                </a:solidFill>
              </a:rPr>
              <a:t>Generally</a:t>
            </a:r>
          </a:p>
          <a:p>
            <a:pPr>
              <a:lnSpc>
                <a:spcPct val="75000"/>
              </a:lnSpc>
              <a:spcBef>
                <a:spcPts val="0"/>
              </a:spcBef>
              <a:defRPr/>
            </a:pPr>
            <a:endParaRPr lang="en-US" sz="1500" b="1" i="1" dirty="0">
              <a:solidFill>
                <a:srgbClr val="002060"/>
              </a:solidFill>
            </a:endParaRPr>
          </a:p>
          <a:p>
            <a:pPr marL="3200400" indent="-168275" algn="just">
              <a:lnSpc>
                <a:spcPct val="75000"/>
              </a:lnSpc>
              <a:spcBef>
                <a:spcPts val="0"/>
              </a:spcBef>
              <a:buFont typeface="Arial" panose="020B0604020202020204" pitchFamily="34" charset="0"/>
              <a:buChar char="•"/>
            </a:pPr>
            <a:r>
              <a:rPr lang="en-US" sz="1600" dirty="0"/>
              <a:t>The </a:t>
            </a:r>
            <a:r>
              <a:rPr lang="en-US" sz="1600" b="1" dirty="0"/>
              <a:t>President</a:t>
            </a:r>
            <a:r>
              <a:rPr lang="en-US" sz="1600" dirty="0"/>
              <a:t> of the United States is vested with the </a:t>
            </a:r>
            <a:r>
              <a:rPr lang="en-US" sz="1600" b="1" dirty="0"/>
              <a:t>power of the Executive </a:t>
            </a:r>
            <a:r>
              <a:rPr lang="en-US" sz="1600" dirty="0"/>
              <a:t>under the United States </a:t>
            </a:r>
            <a:r>
              <a:rPr lang="en-US" sz="1600" b="1" dirty="0"/>
              <a:t>Constitution.</a:t>
            </a:r>
          </a:p>
          <a:p>
            <a:pPr marL="3032125" algn="just">
              <a:lnSpc>
                <a:spcPct val="75000"/>
              </a:lnSpc>
              <a:spcBef>
                <a:spcPts val="0"/>
              </a:spcBef>
            </a:pPr>
            <a:endParaRPr lang="en-US" sz="1000" dirty="0"/>
          </a:p>
          <a:p>
            <a:pPr marL="3200400" indent="-168275" algn="just">
              <a:lnSpc>
                <a:spcPct val="75000"/>
              </a:lnSpc>
              <a:spcBef>
                <a:spcPts val="0"/>
              </a:spcBef>
              <a:buFont typeface="Arial" panose="020B0604020202020204" pitchFamily="34" charset="0"/>
              <a:buChar char="•"/>
            </a:pPr>
            <a:r>
              <a:rPr lang="en-US" sz="1600" dirty="0"/>
              <a:t>The founders wanted to consolidate Executive Power in a single person, for </a:t>
            </a:r>
            <a:r>
              <a:rPr lang="en-US" sz="1600" b="1" dirty="0"/>
              <a:t>nimbleness</a:t>
            </a:r>
            <a:r>
              <a:rPr lang="en-US" sz="1600" dirty="0"/>
              <a:t> of action and </a:t>
            </a:r>
            <a:r>
              <a:rPr lang="en-US" sz="1600" b="1" dirty="0"/>
              <a:t>accountability.</a:t>
            </a:r>
          </a:p>
          <a:p>
            <a:pPr marL="3200400" indent="-168275" algn="just">
              <a:lnSpc>
                <a:spcPct val="75000"/>
              </a:lnSpc>
              <a:spcBef>
                <a:spcPts val="0"/>
              </a:spcBef>
              <a:buFont typeface="Arial" panose="020B0604020202020204" pitchFamily="34" charset="0"/>
              <a:buChar char="•"/>
            </a:pPr>
            <a:endParaRPr lang="en-US" sz="1000" dirty="0"/>
          </a:p>
          <a:p>
            <a:pPr marL="3200400" indent="-168275" algn="just">
              <a:lnSpc>
                <a:spcPct val="75000"/>
              </a:lnSpc>
              <a:spcBef>
                <a:spcPts val="0"/>
              </a:spcBef>
              <a:buFont typeface="Arial" panose="020B0604020202020204" pitchFamily="34" charset="0"/>
              <a:buChar char="•"/>
            </a:pPr>
            <a:r>
              <a:rPr lang="en-US" sz="1600" dirty="0"/>
              <a:t>Their </a:t>
            </a:r>
            <a:r>
              <a:rPr lang="en-US" sz="1600" b="1" dirty="0"/>
              <a:t>model</a:t>
            </a:r>
            <a:r>
              <a:rPr lang="en-US" sz="1600" dirty="0"/>
              <a:t> for what a President should be was General </a:t>
            </a:r>
            <a:r>
              <a:rPr lang="en-US" sz="1600" b="1" dirty="0"/>
              <a:t>George Washington</a:t>
            </a:r>
            <a:r>
              <a:rPr lang="en-US" sz="1600" dirty="0"/>
              <a:t>, a man of </a:t>
            </a:r>
            <a:r>
              <a:rPr lang="en-US" sz="1600" b="1" dirty="0"/>
              <a:t>integrity, leadership, accomplishment and talent</a:t>
            </a:r>
            <a:r>
              <a:rPr lang="en-US" sz="1600" dirty="0"/>
              <a:t>, who presided over the Constitutional Convention in Philadelphia.</a:t>
            </a:r>
          </a:p>
          <a:p>
            <a:pPr marL="3200400" indent="-168275" algn="just">
              <a:lnSpc>
                <a:spcPct val="75000"/>
              </a:lnSpc>
              <a:spcBef>
                <a:spcPts val="0"/>
              </a:spcBef>
              <a:buFont typeface="Arial" panose="020B0604020202020204" pitchFamily="34" charset="0"/>
              <a:buChar char="•"/>
            </a:pPr>
            <a:endParaRPr lang="en-US" sz="1000" dirty="0"/>
          </a:p>
          <a:p>
            <a:pPr marL="3200400" indent="-168275" algn="just">
              <a:lnSpc>
                <a:spcPct val="75000"/>
              </a:lnSpc>
              <a:spcBef>
                <a:spcPts val="0"/>
              </a:spcBef>
              <a:buFont typeface="Arial" panose="020B0604020202020204" pitchFamily="34" charset="0"/>
              <a:buChar char="•"/>
            </a:pPr>
            <a:r>
              <a:rPr lang="en-US" sz="1600" dirty="0"/>
              <a:t>Created as an </a:t>
            </a:r>
            <a:r>
              <a:rPr lang="en-US" sz="1600" b="1" dirty="0"/>
              <a:t>independent, co-equal branch </a:t>
            </a:r>
            <a:r>
              <a:rPr lang="en-US" sz="1600" dirty="0"/>
              <a:t>of the federal (national) government, it has its </a:t>
            </a:r>
            <a:r>
              <a:rPr lang="en-US" sz="1600" b="1" dirty="0"/>
              <a:t>substantial powers</a:t>
            </a:r>
            <a:r>
              <a:rPr lang="en-US" sz="1600" dirty="0"/>
              <a:t> checked by the people (through election) and by the legislative branch (the Congress) and the judicial branch (the Supreme and inferior federal courts).</a:t>
            </a:r>
          </a:p>
          <a:p>
            <a:pPr marL="3200400" indent="-168275" algn="just">
              <a:lnSpc>
                <a:spcPct val="75000"/>
              </a:lnSpc>
              <a:spcBef>
                <a:spcPts val="0"/>
              </a:spcBef>
              <a:buFont typeface="Arial" panose="020B0604020202020204" pitchFamily="34" charset="0"/>
              <a:buChar char="•"/>
            </a:pPr>
            <a:endParaRPr lang="en-US" sz="1000" dirty="0"/>
          </a:p>
          <a:p>
            <a:pPr marL="3200400" indent="-168275" algn="just">
              <a:lnSpc>
                <a:spcPct val="75000"/>
              </a:lnSpc>
              <a:spcBef>
                <a:spcPts val="0"/>
              </a:spcBef>
              <a:buFont typeface="Arial" panose="020B0604020202020204" pitchFamily="34" charset="0"/>
              <a:buChar char="•"/>
            </a:pPr>
            <a:r>
              <a:rPr lang="en-US" sz="1600" dirty="0"/>
              <a:t>Designed to </a:t>
            </a:r>
            <a:r>
              <a:rPr lang="en-US" sz="1600" b="1" dirty="0"/>
              <a:t>represent and administrate </a:t>
            </a:r>
            <a:r>
              <a:rPr lang="en-US" sz="1600" dirty="0"/>
              <a:t>the federal government, and the nation at large, the President is charged with providing </a:t>
            </a:r>
            <a:r>
              <a:rPr lang="en-US" sz="1600" b="1" dirty="0"/>
              <a:t>public protection, securing civil rights, and faithfully enforcing federal laws </a:t>
            </a:r>
            <a:r>
              <a:rPr lang="en-US" sz="1600" dirty="0"/>
              <a:t>made by the Congress and by Courts.</a:t>
            </a:r>
          </a:p>
          <a:p>
            <a:pPr marL="3200400" indent="-168275" algn="just">
              <a:lnSpc>
                <a:spcPct val="75000"/>
              </a:lnSpc>
              <a:spcBef>
                <a:spcPts val="0"/>
              </a:spcBef>
              <a:buFont typeface="Arial" panose="020B0604020202020204" pitchFamily="34" charset="0"/>
              <a:buChar char="•"/>
            </a:pPr>
            <a:endParaRPr lang="en-US" sz="1000" dirty="0"/>
          </a:p>
          <a:p>
            <a:pPr marL="3200400" indent="-168275" algn="just">
              <a:lnSpc>
                <a:spcPct val="75000"/>
              </a:lnSpc>
              <a:spcBef>
                <a:spcPts val="0"/>
              </a:spcBef>
              <a:buFont typeface="Arial" panose="020B0604020202020204" pitchFamily="34" charset="0"/>
              <a:buChar char="•"/>
            </a:pPr>
            <a:r>
              <a:rPr lang="en-US" sz="1600" dirty="0"/>
              <a:t>Given the </a:t>
            </a:r>
            <a:r>
              <a:rPr lang="en-US" sz="1600" b="1" dirty="0"/>
              <a:t>veto</a:t>
            </a:r>
            <a:r>
              <a:rPr lang="en-US" sz="1600" dirty="0"/>
              <a:t> to check the power of Congress and given the </a:t>
            </a:r>
            <a:r>
              <a:rPr lang="en-US" sz="1600" b="1" dirty="0"/>
              <a:t>appointment power </a:t>
            </a:r>
            <a:r>
              <a:rPr lang="en-US" sz="1600" dirty="0"/>
              <a:t>to check the power of the judiciary.</a:t>
            </a:r>
          </a:p>
          <a:p>
            <a:pPr marL="3200400" indent="-168275" algn="just">
              <a:lnSpc>
                <a:spcPct val="80000"/>
              </a:lnSpc>
              <a:spcBef>
                <a:spcPts val="0"/>
              </a:spcBef>
              <a:buFont typeface="Arial" panose="020B0604020202020204" pitchFamily="34" charset="0"/>
              <a:buChar char="•"/>
            </a:pPr>
            <a:endParaRPr lang="en-US" sz="1600" dirty="0"/>
          </a:p>
          <a:p>
            <a:pPr marL="3200400" indent="-168275" algn="just">
              <a:lnSpc>
                <a:spcPct val="80000"/>
              </a:lnSpc>
              <a:spcBef>
                <a:spcPts val="0"/>
              </a:spcBef>
              <a:buFont typeface="Arial" panose="020B0604020202020204" pitchFamily="34" charset="0"/>
              <a:buChar char="•"/>
            </a:pPr>
            <a:endParaRPr lang="en-US" sz="1500" dirty="0"/>
          </a:p>
          <a:p>
            <a:pPr marL="3028950" indent="-57150" algn="just">
              <a:lnSpc>
                <a:spcPct val="80000"/>
              </a:lnSpc>
              <a:spcBef>
                <a:spcPts val="0"/>
              </a:spcBef>
              <a:buFont typeface="Arial" panose="020B0604020202020204" pitchFamily="34" charset="0"/>
              <a:buChar char="•"/>
            </a:pPr>
            <a:endParaRPr lang="en-US" sz="1500" dirty="0"/>
          </a:p>
          <a:p>
            <a:pPr algn="just">
              <a:lnSpc>
                <a:spcPct val="80000"/>
              </a:lnSpc>
              <a:spcBef>
                <a:spcPts val="0"/>
              </a:spcBef>
            </a:pPr>
            <a:endParaRPr lang="en-US" sz="1500" dirty="0"/>
          </a:p>
          <a:p>
            <a:pPr algn="just">
              <a:lnSpc>
                <a:spcPct val="80000"/>
              </a:lnSpc>
              <a:spcBef>
                <a:spcPts val="0"/>
              </a:spcBef>
            </a:pPr>
            <a:endParaRPr lang="en-US" sz="1500" dirty="0"/>
          </a:p>
          <a:p>
            <a:pPr algn="just">
              <a:lnSpc>
                <a:spcPct val="8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28800"/>
            <a:ext cx="2590800" cy="4145280"/>
          </a:xfrm>
          <a:prstGeom prst="rect">
            <a:avLst/>
          </a:prstGeom>
        </p:spPr>
      </p:pic>
      <p:sp>
        <p:nvSpPr>
          <p:cNvPr id="7" name="TextBox 6"/>
          <p:cNvSpPr txBox="1"/>
          <p:nvPr/>
        </p:nvSpPr>
        <p:spPr>
          <a:xfrm>
            <a:off x="457200" y="5974080"/>
            <a:ext cx="2590800" cy="430887"/>
          </a:xfrm>
          <a:prstGeom prst="rect">
            <a:avLst/>
          </a:prstGeom>
          <a:noFill/>
        </p:spPr>
        <p:txBody>
          <a:bodyPr wrap="square" rtlCol="0">
            <a:spAutoFit/>
          </a:bodyPr>
          <a:lstStyle/>
          <a:p>
            <a:pPr algn="ctr"/>
            <a:r>
              <a:rPr lang="en-US" sz="1100" b="1" dirty="0"/>
              <a:t>General George Washington</a:t>
            </a:r>
          </a:p>
          <a:p>
            <a:pPr algn="ctr"/>
            <a:r>
              <a:rPr lang="en-US" sz="1100" b="1" dirty="0"/>
              <a:t>First President of the United States</a:t>
            </a:r>
          </a:p>
        </p:txBody>
      </p:sp>
    </p:spTree>
    <p:extLst>
      <p:ext uri="{BB962C8B-B14F-4D97-AF65-F5344CB8AC3E}">
        <p14:creationId xmlns:p14="http://schemas.microsoft.com/office/powerpoint/2010/main" val="1160615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spcBef>
                <a:spcPts val="0"/>
              </a:spcBef>
              <a:defRPr/>
            </a:pPr>
            <a:r>
              <a:rPr lang="en-US" sz="3200" b="1" i="1" dirty="0">
                <a:solidFill>
                  <a:srgbClr val="006600"/>
                </a:solidFill>
              </a:rPr>
              <a:t>Generally</a:t>
            </a:r>
          </a:p>
          <a:p>
            <a:pPr>
              <a:spcBef>
                <a:spcPts val="0"/>
              </a:spcBef>
              <a:defRPr/>
            </a:pPr>
            <a:endParaRPr lang="en-US" sz="1000" b="1" i="1" dirty="0">
              <a:solidFill>
                <a:srgbClr val="002060"/>
              </a:solidFill>
            </a:endParaRPr>
          </a:p>
          <a:p>
            <a:pPr marL="342900" indent="-342900" algn="just">
              <a:spcBef>
                <a:spcPts val="0"/>
              </a:spcBef>
              <a:buFont typeface="Arial" panose="020B0604020202020204" pitchFamily="34" charset="0"/>
              <a:buChar char="•"/>
            </a:pPr>
            <a:r>
              <a:rPr lang="en-US" sz="2000" b="1" dirty="0"/>
              <a:t>The President of the United States is vested </a:t>
            </a:r>
          </a:p>
          <a:p>
            <a:pPr algn="just">
              <a:spcBef>
                <a:spcPts val="0"/>
              </a:spcBef>
            </a:pPr>
            <a:r>
              <a:rPr lang="en-US" sz="2000" b="1" dirty="0"/>
              <a:t>      with the power of the Executive </a:t>
            </a:r>
          </a:p>
          <a:p>
            <a:pPr algn="just">
              <a:spcBef>
                <a:spcPts val="0"/>
              </a:spcBef>
            </a:pPr>
            <a:r>
              <a:rPr lang="en-US" sz="2000" b="1" dirty="0"/>
              <a:t>      under the United States Constitution.</a:t>
            </a:r>
          </a:p>
          <a:p>
            <a:pPr marL="342900" indent="-342900" algn="just">
              <a:spcBef>
                <a:spcPts val="0"/>
              </a:spcBef>
              <a:buFont typeface="Arial" panose="020B0604020202020204" pitchFamily="34" charset="0"/>
              <a:buChar char="•"/>
            </a:pPr>
            <a:endParaRPr lang="en-US" sz="2000" b="1" dirty="0"/>
          </a:p>
          <a:p>
            <a:pPr marL="342900" indent="-342900" algn="just">
              <a:spcBef>
                <a:spcPts val="0"/>
              </a:spcBef>
              <a:buFont typeface="Arial" panose="020B0604020202020204" pitchFamily="34" charset="0"/>
              <a:buChar char="•"/>
            </a:pPr>
            <a:r>
              <a:rPr lang="en-US" sz="2000" b="1" dirty="0"/>
              <a:t>Article II of the United States Constitution expressly states the: </a:t>
            </a:r>
          </a:p>
          <a:p>
            <a:pPr marL="685800" indent="-228600" algn="just">
              <a:spcBef>
                <a:spcPts val="0"/>
              </a:spcBef>
              <a:buFont typeface="Courier New" panose="02070309020205020404" pitchFamily="49" charset="0"/>
              <a:buChar char="o"/>
            </a:pPr>
            <a:r>
              <a:rPr lang="en-US" b="1" dirty="0">
                <a:solidFill>
                  <a:srgbClr val="FF0000"/>
                </a:solidFill>
              </a:rPr>
              <a:t>  manner of election, </a:t>
            </a:r>
          </a:p>
          <a:p>
            <a:pPr marL="685800" indent="-228600" algn="just">
              <a:spcBef>
                <a:spcPts val="0"/>
              </a:spcBef>
              <a:buFont typeface="Courier New" panose="02070309020205020404" pitchFamily="49" charset="0"/>
              <a:buChar char="o"/>
            </a:pPr>
            <a:r>
              <a:rPr lang="en-US" b="1" dirty="0">
                <a:solidFill>
                  <a:srgbClr val="FF0000"/>
                </a:solidFill>
              </a:rPr>
              <a:t>  the qualifications, </a:t>
            </a:r>
          </a:p>
          <a:p>
            <a:pPr marL="685800" indent="-228600" algn="just">
              <a:spcBef>
                <a:spcPts val="0"/>
              </a:spcBef>
              <a:buFont typeface="Courier New" panose="02070309020205020404" pitchFamily="49" charset="0"/>
              <a:buChar char="o"/>
            </a:pPr>
            <a:r>
              <a:rPr lang="en-US" b="1" dirty="0">
                <a:solidFill>
                  <a:srgbClr val="FF0000"/>
                </a:solidFill>
              </a:rPr>
              <a:t>  the succession, and</a:t>
            </a:r>
          </a:p>
          <a:p>
            <a:pPr marL="685800" indent="-228600" algn="just">
              <a:spcBef>
                <a:spcPts val="0"/>
              </a:spcBef>
              <a:buFont typeface="Courier New" panose="02070309020205020404" pitchFamily="49" charset="0"/>
              <a:buChar char="o"/>
            </a:pPr>
            <a:r>
              <a:rPr lang="en-US" b="1" dirty="0">
                <a:solidFill>
                  <a:srgbClr val="FF0000"/>
                </a:solidFill>
              </a:rPr>
              <a:t>  the duties, powers, and responsibilities </a:t>
            </a:r>
          </a:p>
          <a:p>
            <a:pPr marL="457200" indent="-109538" algn="just">
              <a:spcBef>
                <a:spcPts val="0"/>
              </a:spcBef>
            </a:pPr>
            <a:r>
              <a:rPr lang="en-US" sz="2000" b="1" dirty="0"/>
              <a:t>of the President of the United States.  </a:t>
            </a:r>
          </a:p>
          <a:p>
            <a:pPr marL="342900" indent="-342900" algn="just">
              <a:spcBef>
                <a:spcPts val="0"/>
              </a:spcBef>
              <a:buFont typeface="Arial" panose="020B0604020202020204" pitchFamily="34" charset="0"/>
              <a:buChar char="•"/>
            </a:pPr>
            <a:endParaRPr lang="en-US" sz="2000" b="1" dirty="0"/>
          </a:p>
          <a:p>
            <a:pPr marL="342900" indent="-342900" algn="just">
              <a:spcBef>
                <a:spcPts val="0"/>
              </a:spcBef>
              <a:buFont typeface="Arial" panose="020B0604020202020204" pitchFamily="34" charset="0"/>
              <a:buChar char="•"/>
            </a:pPr>
            <a:r>
              <a:rPr lang="en-US" sz="2000" b="1" dirty="0"/>
              <a:t>The 12</a:t>
            </a:r>
            <a:r>
              <a:rPr lang="en-US" sz="2000" b="1" baseline="30000" dirty="0"/>
              <a:t>th</a:t>
            </a:r>
            <a:r>
              <a:rPr lang="en-US" sz="2000" b="1" dirty="0"/>
              <a:t>, 20</a:t>
            </a:r>
            <a:r>
              <a:rPr lang="en-US" sz="2000" b="1" baseline="30000" dirty="0"/>
              <a:t>th</a:t>
            </a:r>
            <a:r>
              <a:rPr lang="en-US" sz="2000" b="1" dirty="0"/>
              <a:t> and 22</a:t>
            </a:r>
            <a:r>
              <a:rPr lang="en-US" sz="2000" b="1" baseline="30000" dirty="0"/>
              <a:t>nd</a:t>
            </a:r>
            <a:r>
              <a:rPr lang="en-US" sz="2000" b="1" dirty="0"/>
              <a:t> Amendments, </a:t>
            </a:r>
          </a:p>
          <a:p>
            <a:pPr algn="just">
              <a:spcBef>
                <a:spcPts val="0"/>
              </a:spcBef>
            </a:pPr>
            <a:r>
              <a:rPr lang="en-US" sz="2000" b="1" dirty="0"/>
              <a:t>      and Title 3 of the United States Code </a:t>
            </a:r>
          </a:p>
          <a:p>
            <a:pPr algn="just">
              <a:spcBef>
                <a:spcPts val="0"/>
              </a:spcBef>
            </a:pPr>
            <a:r>
              <a:rPr lang="en-US" sz="2000" b="1" dirty="0"/>
              <a:t>      (a Federal Statute that is proscribed by the Constitution) </a:t>
            </a:r>
          </a:p>
          <a:p>
            <a:pPr algn="just">
              <a:spcBef>
                <a:spcPts val="0"/>
              </a:spcBef>
            </a:pPr>
            <a:r>
              <a:rPr lang="en-US" sz="2000" b="1" dirty="0"/>
              <a:t>      also set forth the Powers and Authority of the Executive.</a:t>
            </a:r>
          </a:p>
          <a:p>
            <a:pPr algn="just">
              <a:lnSpc>
                <a:spcPct val="8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13</a:t>
            </a:fld>
            <a:endParaRPr lang="en-US" dirty="0"/>
          </a:p>
        </p:txBody>
      </p:sp>
    </p:spTree>
    <p:extLst>
      <p:ext uri="{BB962C8B-B14F-4D97-AF65-F5344CB8AC3E}">
        <p14:creationId xmlns:p14="http://schemas.microsoft.com/office/powerpoint/2010/main" val="388121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Generally – Presidential Facts</a:t>
            </a:r>
          </a:p>
          <a:p>
            <a:pPr>
              <a:lnSpc>
                <a:spcPct val="90000"/>
              </a:lnSpc>
              <a:spcBef>
                <a:spcPts val="0"/>
              </a:spcBef>
              <a:defRPr/>
            </a:pPr>
            <a:endParaRPr lang="en-US" sz="1000" b="1" i="1" dirty="0">
              <a:solidFill>
                <a:srgbClr val="002060"/>
              </a:solidFill>
            </a:endParaRPr>
          </a:p>
          <a:p>
            <a:pPr marL="285750" indent="-285750" algn="just">
              <a:lnSpc>
                <a:spcPct val="90000"/>
              </a:lnSpc>
              <a:spcBef>
                <a:spcPts val="0"/>
              </a:spcBef>
              <a:buFont typeface="Arial" panose="020B0604020202020204" pitchFamily="34" charset="0"/>
              <a:buChar char="•"/>
            </a:pPr>
            <a:r>
              <a:rPr lang="en-US" sz="1600" b="1" dirty="0"/>
              <a:t>George Washington was the first President of the United States (1789)</a:t>
            </a:r>
          </a:p>
          <a:p>
            <a:pPr algn="just">
              <a:lnSpc>
                <a:spcPct val="90000"/>
              </a:lnSpc>
              <a:spcBef>
                <a:spcPts val="0"/>
              </a:spcBef>
            </a:pPr>
            <a:r>
              <a:rPr lang="en-US" sz="500" b="1" dirty="0"/>
              <a:t> </a:t>
            </a:r>
          </a:p>
          <a:p>
            <a:pPr marL="285750" indent="-285750" algn="just">
              <a:lnSpc>
                <a:spcPct val="90000"/>
              </a:lnSpc>
              <a:spcBef>
                <a:spcPts val="0"/>
              </a:spcBef>
              <a:buFont typeface="Arial" panose="020B0604020202020204" pitchFamily="34" charset="0"/>
              <a:buChar char="•"/>
            </a:pPr>
            <a:r>
              <a:rPr lang="en-US" sz="1600" b="1" dirty="0"/>
              <a:t>There have been 44 subsequent Presidents</a:t>
            </a:r>
          </a:p>
          <a:p>
            <a:pPr algn="just">
              <a:lnSpc>
                <a:spcPct val="90000"/>
              </a:lnSpc>
              <a:spcBef>
                <a:spcPts val="0"/>
              </a:spcBef>
            </a:pPr>
            <a:endParaRPr lang="en-US" sz="500" b="1" dirty="0"/>
          </a:p>
          <a:p>
            <a:pPr marL="285750" indent="-285750" algn="just">
              <a:lnSpc>
                <a:spcPct val="90000"/>
              </a:lnSpc>
              <a:spcBef>
                <a:spcPts val="0"/>
              </a:spcBef>
              <a:buFont typeface="Arial" panose="020B0604020202020204" pitchFamily="34" charset="0"/>
              <a:buChar char="•"/>
            </a:pPr>
            <a:r>
              <a:rPr lang="en-US" sz="1600" b="1" dirty="0"/>
              <a:t>The current President of the United States is Donald J. Trump.</a:t>
            </a:r>
          </a:p>
          <a:p>
            <a:pPr marL="171450" indent="-171450" algn="just">
              <a:lnSpc>
                <a:spcPct val="90000"/>
              </a:lnSpc>
              <a:spcBef>
                <a:spcPts val="0"/>
              </a:spcBef>
              <a:buFont typeface="Arial" panose="020B0604020202020204" pitchFamily="34" charset="0"/>
              <a:buChar char="•"/>
            </a:pPr>
            <a:endParaRPr lang="en-US" sz="500" b="1" dirty="0"/>
          </a:p>
          <a:p>
            <a:pPr marL="285750" indent="-285750" algn="just">
              <a:lnSpc>
                <a:spcPct val="90000"/>
              </a:lnSpc>
              <a:spcBef>
                <a:spcPts val="0"/>
              </a:spcBef>
              <a:buFont typeface="Arial" panose="020B0604020202020204" pitchFamily="34" charset="0"/>
              <a:buChar char="•"/>
            </a:pPr>
            <a:r>
              <a:rPr lang="en-US" sz="1600" b="1" dirty="0"/>
              <a:t>Every President, except for Franklin Roosevelt, served a maximum of two terms.</a:t>
            </a:r>
          </a:p>
          <a:p>
            <a:pPr algn="just">
              <a:lnSpc>
                <a:spcPct val="90000"/>
              </a:lnSpc>
              <a:spcBef>
                <a:spcPts val="0"/>
              </a:spcBef>
            </a:pPr>
            <a:r>
              <a:rPr lang="en-US" sz="500" b="1" dirty="0"/>
              <a:t> </a:t>
            </a:r>
          </a:p>
          <a:p>
            <a:pPr marL="285750" indent="-285750" algn="just">
              <a:lnSpc>
                <a:spcPct val="90000"/>
              </a:lnSpc>
              <a:spcBef>
                <a:spcPts val="0"/>
              </a:spcBef>
              <a:buFont typeface="Arial" panose="020B0604020202020204" pitchFamily="34" charset="0"/>
              <a:buChar char="•"/>
            </a:pPr>
            <a:r>
              <a:rPr lang="en-US" sz="1600" b="1" dirty="0"/>
              <a:t>Franklin Roosevelt was elected to four terms (but died in office in his fourth term)</a:t>
            </a:r>
          </a:p>
          <a:p>
            <a:pPr algn="just">
              <a:lnSpc>
                <a:spcPct val="90000"/>
              </a:lnSpc>
              <a:spcBef>
                <a:spcPts val="0"/>
              </a:spcBef>
            </a:pPr>
            <a:endParaRPr lang="en-US" sz="500" b="1" dirty="0"/>
          </a:p>
          <a:p>
            <a:pPr marL="285750" indent="-285750" algn="just">
              <a:lnSpc>
                <a:spcPct val="90000"/>
              </a:lnSpc>
              <a:spcBef>
                <a:spcPts val="0"/>
              </a:spcBef>
              <a:buFont typeface="Arial" panose="020B0604020202020204" pitchFamily="34" charset="0"/>
              <a:buChar char="•"/>
            </a:pPr>
            <a:r>
              <a:rPr lang="en-US" sz="1600" b="1" dirty="0"/>
              <a:t>23 presidents (over half) have served only one term.</a:t>
            </a:r>
          </a:p>
          <a:p>
            <a:pPr marL="171450" indent="-171450" algn="just">
              <a:lnSpc>
                <a:spcPct val="90000"/>
              </a:lnSpc>
              <a:spcBef>
                <a:spcPts val="0"/>
              </a:spcBef>
              <a:buFont typeface="Arial" panose="020B0604020202020204" pitchFamily="34" charset="0"/>
              <a:buChar char="•"/>
            </a:pPr>
            <a:endParaRPr lang="en-US" sz="500" b="1" dirty="0"/>
          </a:p>
          <a:p>
            <a:pPr marL="285750" indent="-285750" algn="just">
              <a:lnSpc>
                <a:spcPct val="90000"/>
              </a:lnSpc>
              <a:spcBef>
                <a:spcPts val="0"/>
              </a:spcBef>
              <a:buFont typeface="Arial" panose="020B0604020202020204" pitchFamily="34" charset="0"/>
              <a:buChar char="•"/>
            </a:pPr>
            <a:r>
              <a:rPr lang="en-US" sz="1600" b="1" dirty="0"/>
              <a:t>Eight presidents have died in office: William Henry Harrison (1841); Zachary Taylor (1850); Abraham Lincoln (1865); James Garfield (1881); William McKinley (1901); Warren G. Harding (1923); Franklin D. Roosevelt (1945); John F. Kennedy (1963).</a:t>
            </a:r>
          </a:p>
          <a:p>
            <a:pPr marL="285750" indent="-285750" algn="just">
              <a:lnSpc>
                <a:spcPct val="90000"/>
              </a:lnSpc>
              <a:spcBef>
                <a:spcPts val="0"/>
              </a:spcBef>
              <a:buFont typeface="Arial" panose="020B0604020202020204" pitchFamily="34" charset="0"/>
              <a:buChar char="•"/>
            </a:pPr>
            <a:endParaRPr lang="en-US" sz="500" b="1" dirty="0"/>
          </a:p>
          <a:p>
            <a:pPr marL="285750" indent="-285750" algn="just">
              <a:lnSpc>
                <a:spcPct val="90000"/>
              </a:lnSpc>
              <a:spcBef>
                <a:spcPts val="0"/>
              </a:spcBef>
              <a:buFont typeface="Arial" panose="020B0604020202020204" pitchFamily="34" charset="0"/>
              <a:buChar char="•"/>
            </a:pPr>
            <a:r>
              <a:rPr lang="en-US" sz="1600" b="1" dirty="0"/>
              <a:t>Four of the Eight Presidents who died in office (half) were assassinated: Lincoln, Garfield, </a:t>
            </a:r>
            <a:r>
              <a:rPr lang="en-US" sz="1600" b="1" dirty="0" err="1"/>
              <a:t>McKinnley</a:t>
            </a:r>
            <a:r>
              <a:rPr lang="en-US" sz="1600" b="1" dirty="0"/>
              <a:t> and Kennedy. </a:t>
            </a:r>
          </a:p>
          <a:p>
            <a:pPr algn="just">
              <a:lnSpc>
                <a:spcPct val="90000"/>
              </a:lnSpc>
              <a:spcBef>
                <a:spcPts val="0"/>
              </a:spcBef>
            </a:pPr>
            <a:r>
              <a:rPr lang="en-US" sz="500" b="1" dirty="0"/>
              <a:t> </a:t>
            </a:r>
          </a:p>
          <a:p>
            <a:pPr marL="285750" indent="-285750" algn="just">
              <a:lnSpc>
                <a:spcPct val="90000"/>
              </a:lnSpc>
              <a:spcBef>
                <a:spcPts val="0"/>
              </a:spcBef>
              <a:buFont typeface="Arial" panose="020B0604020202020204" pitchFamily="34" charset="0"/>
              <a:buChar char="•"/>
            </a:pPr>
            <a:r>
              <a:rPr lang="en-US" sz="1600" b="1" dirty="0"/>
              <a:t>One President Resigned, Richard M. Nixon (1974).</a:t>
            </a:r>
          </a:p>
          <a:p>
            <a:pPr marL="171450" indent="-171450" algn="just">
              <a:lnSpc>
                <a:spcPct val="90000"/>
              </a:lnSpc>
              <a:spcBef>
                <a:spcPts val="0"/>
              </a:spcBef>
              <a:buFont typeface="Arial" panose="020B0604020202020204" pitchFamily="34" charset="0"/>
              <a:buChar char="•"/>
            </a:pPr>
            <a:endParaRPr lang="en-US" sz="500" b="1" dirty="0"/>
          </a:p>
          <a:p>
            <a:pPr marL="285750" indent="-285750" algn="just">
              <a:lnSpc>
                <a:spcPct val="90000"/>
              </a:lnSpc>
              <a:spcBef>
                <a:spcPts val="0"/>
              </a:spcBef>
              <a:buFont typeface="Arial" panose="020B0604020202020204" pitchFamily="34" charset="0"/>
              <a:buChar char="•"/>
            </a:pPr>
            <a:r>
              <a:rPr lang="en-US" sz="1600" b="1" dirty="0"/>
              <a:t>34 Presidents were age 50 or older at the time of their inauguration </a:t>
            </a:r>
          </a:p>
          <a:p>
            <a:pPr marL="285750" indent="-285750" algn="just">
              <a:lnSpc>
                <a:spcPct val="90000"/>
              </a:lnSpc>
              <a:spcBef>
                <a:spcPts val="0"/>
              </a:spcBef>
              <a:buFont typeface="Arial" panose="020B0604020202020204" pitchFamily="34" charset="0"/>
              <a:buChar char="•"/>
            </a:pPr>
            <a:endParaRPr lang="en-US" sz="500" b="1" dirty="0"/>
          </a:p>
          <a:p>
            <a:pPr marL="285750" indent="-285750" algn="just">
              <a:lnSpc>
                <a:spcPct val="90000"/>
              </a:lnSpc>
              <a:spcBef>
                <a:spcPts val="0"/>
              </a:spcBef>
              <a:buFont typeface="Arial" panose="020B0604020202020204" pitchFamily="34" charset="0"/>
              <a:buChar char="•"/>
            </a:pPr>
            <a:r>
              <a:rPr lang="en-US" sz="1600" b="1" dirty="0"/>
              <a:t>No president has ever been an only child.</a:t>
            </a:r>
          </a:p>
          <a:p>
            <a:pPr marL="171450" indent="-171450" algn="just">
              <a:lnSpc>
                <a:spcPct val="90000"/>
              </a:lnSpc>
              <a:spcBef>
                <a:spcPts val="0"/>
              </a:spcBef>
              <a:buFont typeface="Arial" panose="020B0604020202020204" pitchFamily="34" charset="0"/>
              <a:buChar char="•"/>
            </a:pPr>
            <a:endParaRPr lang="en-US" sz="500" b="1" dirty="0"/>
          </a:p>
          <a:p>
            <a:pPr marL="285750" indent="-285750" algn="just">
              <a:lnSpc>
                <a:spcPct val="90000"/>
              </a:lnSpc>
              <a:spcBef>
                <a:spcPts val="0"/>
              </a:spcBef>
              <a:buFont typeface="Arial" panose="020B0604020202020204" pitchFamily="34" charset="0"/>
              <a:buChar char="•"/>
            </a:pPr>
            <a:r>
              <a:rPr lang="en-US" sz="1600" b="1" dirty="0"/>
              <a:t>39 Presidents have held prior public, elected office prior to becoming President.</a:t>
            </a:r>
          </a:p>
          <a:p>
            <a:pPr marL="285750" indent="-285750" algn="just">
              <a:lnSpc>
                <a:spcPct val="90000"/>
              </a:lnSpc>
              <a:spcBef>
                <a:spcPts val="0"/>
              </a:spcBef>
              <a:buFont typeface="Arial" panose="020B0604020202020204" pitchFamily="34" charset="0"/>
              <a:buChar char="•"/>
            </a:pPr>
            <a:endParaRPr lang="en-US" sz="500" b="1" dirty="0"/>
          </a:p>
          <a:p>
            <a:pPr marL="285750" indent="-285750" algn="just">
              <a:lnSpc>
                <a:spcPct val="90000"/>
              </a:lnSpc>
              <a:spcBef>
                <a:spcPts val="0"/>
              </a:spcBef>
              <a:buFont typeface="Arial" panose="020B0604020202020204" pitchFamily="34" charset="0"/>
              <a:buChar char="•"/>
            </a:pPr>
            <a:r>
              <a:rPr lang="en-US" sz="1600" b="1" dirty="0"/>
              <a:t>Only 6 Presidents, Tyler, Grant, Taft, Hoover, Eisenhower and Trump did not hold prior elected office (and 3 were Generals).</a:t>
            </a:r>
          </a:p>
          <a:p>
            <a:pPr algn="just">
              <a:lnSpc>
                <a:spcPct val="90000"/>
              </a:lnSpc>
              <a:spcBef>
                <a:spcPts val="0"/>
              </a:spcBef>
            </a:pPr>
            <a:r>
              <a:rPr lang="en-US" sz="500" b="1" dirty="0"/>
              <a:t>  </a:t>
            </a:r>
          </a:p>
          <a:p>
            <a:pPr marL="285750" indent="-285750" algn="just">
              <a:lnSpc>
                <a:spcPct val="90000"/>
              </a:lnSpc>
              <a:spcBef>
                <a:spcPts val="0"/>
              </a:spcBef>
              <a:buFont typeface="Arial" panose="020B0604020202020204" pitchFamily="34" charset="0"/>
              <a:buChar char="•"/>
            </a:pPr>
            <a:r>
              <a:rPr lang="en-US" sz="1600" b="1" dirty="0"/>
              <a:t>32 Presidents had prior service in the United States Military.  </a:t>
            </a:r>
          </a:p>
          <a:p>
            <a:pPr marL="171450" indent="-171450" algn="just">
              <a:lnSpc>
                <a:spcPct val="80000"/>
              </a:lnSpc>
              <a:spcBef>
                <a:spcPts val="0"/>
              </a:spcBef>
              <a:buFont typeface="Arial" panose="020B0604020202020204" pitchFamily="34" charset="0"/>
              <a:buChar char="•"/>
            </a:pPr>
            <a:endParaRPr lang="en-US" sz="500" b="1"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14</a:t>
            </a:fld>
            <a:endParaRPr lang="en-US" dirty="0"/>
          </a:p>
        </p:txBody>
      </p:sp>
    </p:spTree>
    <p:extLst>
      <p:ext uri="{BB962C8B-B14F-4D97-AF65-F5344CB8AC3E}">
        <p14:creationId xmlns:p14="http://schemas.microsoft.com/office/powerpoint/2010/main" val="3420185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90000"/>
              </a:lnSpc>
              <a:spcBef>
                <a:spcPts val="0"/>
              </a:spcBef>
              <a:defRPr/>
            </a:pPr>
            <a:r>
              <a:rPr lang="en-US" sz="3200" b="1" i="1" dirty="0">
                <a:solidFill>
                  <a:srgbClr val="006600"/>
                </a:solidFill>
              </a:rPr>
              <a:t>Generally – Home States of the President</a:t>
            </a:r>
          </a:p>
          <a:p>
            <a:pPr>
              <a:lnSpc>
                <a:spcPct val="90000"/>
              </a:lnSpc>
              <a:spcBef>
                <a:spcPts val="0"/>
              </a:spcBef>
              <a:defRPr/>
            </a:pPr>
            <a:endParaRPr lang="en-US" sz="1000" b="1" i="1" dirty="0">
              <a:solidFill>
                <a:srgbClr val="002060"/>
              </a:solidFill>
            </a:endParaRPr>
          </a:p>
          <a:p>
            <a:pPr algn="just">
              <a:lnSpc>
                <a:spcPct val="90000"/>
              </a:lnSpc>
              <a:spcBef>
                <a:spcPts val="0"/>
              </a:spcBef>
            </a:pPr>
            <a:r>
              <a:rPr lang="en-US" sz="2400" b="1" dirty="0">
                <a:solidFill>
                  <a:srgbClr val="C00000"/>
                </a:solidFill>
              </a:rPr>
              <a:t>Where the Presidents Came From:</a:t>
            </a:r>
          </a:p>
          <a:p>
            <a:pPr marL="171450" indent="-171450" algn="just">
              <a:lnSpc>
                <a:spcPct val="90000"/>
              </a:lnSpc>
              <a:spcBef>
                <a:spcPts val="0"/>
              </a:spcBef>
              <a:buFont typeface="Arial" panose="020B0604020202020204" pitchFamily="34" charset="0"/>
              <a:buChar char="•"/>
            </a:pPr>
            <a:endParaRPr lang="en-US" sz="1000" b="1" dirty="0"/>
          </a:p>
          <a:p>
            <a:pPr marL="285750" indent="-285750" algn="just">
              <a:lnSpc>
                <a:spcPct val="90000"/>
              </a:lnSpc>
              <a:spcBef>
                <a:spcPts val="0"/>
              </a:spcBef>
              <a:buFont typeface="Arial" panose="020B0604020202020204" pitchFamily="34" charset="0"/>
              <a:buChar char="•"/>
            </a:pPr>
            <a:r>
              <a:rPr lang="en-US" sz="2400" b="1" dirty="0"/>
              <a:t>Of the 45 Presidents: </a:t>
            </a:r>
          </a:p>
          <a:p>
            <a:pPr marL="285750" indent="-285750" algn="just">
              <a:lnSpc>
                <a:spcPct val="90000"/>
              </a:lnSpc>
              <a:spcBef>
                <a:spcPts val="0"/>
              </a:spcBef>
              <a:buFont typeface="Arial" panose="020B0604020202020204" pitchFamily="34" charset="0"/>
              <a:buChar char="•"/>
            </a:pPr>
            <a:endParaRPr lang="en-US" sz="1000" b="1" dirty="0"/>
          </a:p>
          <a:p>
            <a:pPr marL="576263" indent="-292100" algn="just" defTabSz="284163">
              <a:lnSpc>
                <a:spcPct val="90000"/>
              </a:lnSpc>
              <a:spcBef>
                <a:spcPts val="0"/>
              </a:spcBef>
              <a:buFont typeface="Wingdings" panose="05000000000000000000" pitchFamily="2" charset="2"/>
              <a:buChar char="Ø"/>
            </a:pPr>
            <a:r>
              <a:rPr lang="en-US" sz="2000" b="1" dirty="0">
                <a:solidFill>
                  <a:srgbClr val="0033CC"/>
                </a:solidFill>
              </a:rPr>
              <a:t>7 </a:t>
            </a:r>
            <a:r>
              <a:rPr lang="en-US" sz="2000" b="1" dirty="0"/>
              <a:t>each came from </a:t>
            </a:r>
            <a:r>
              <a:rPr lang="en-US" sz="2000" b="1" dirty="0">
                <a:solidFill>
                  <a:srgbClr val="0033CC"/>
                </a:solidFill>
              </a:rPr>
              <a:t>Ohio, </a:t>
            </a:r>
            <a:r>
              <a:rPr lang="en-US" sz="2000" b="1" dirty="0"/>
              <a:t>and</a:t>
            </a:r>
            <a:r>
              <a:rPr lang="en-US" sz="2000" b="1" dirty="0">
                <a:solidFill>
                  <a:srgbClr val="0033CC"/>
                </a:solidFill>
              </a:rPr>
              <a:t> New York,</a:t>
            </a:r>
            <a:endParaRPr lang="en-US" sz="1000" b="1" dirty="0">
              <a:solidFill>
                <a:srgbClr val="0033CC"/>
              </a:solidFill>
            </a:endParaRPr>
          </a:p>
          <a:p>
            <a:pPr marL="284163" algn="just" defTabSz="284163">
              <a:lnSpc>
                <a:spcPct val="90000"/>
              </a:lnSpc>
              <a:spcBef>
                <a:spcPts val="0"/>
              </a:spcBef>
            </a:pPr>
            <a:r>
              <a:rPr lang="en-US" sz="1000" b="1" dirty="0">
                <a:solidFill>
                  <a:srgbClr val="0033CC"/>
                </a:solidFill>
              </a:rPr>
              <a:t>		</a:t>
            </a:r>
          </a:p>
          <a:p>
            <a:pPr marL="576263" indent="-292100" algn="just" defTabSz="284163">
              <a:lnSpc>
                <a:spcPct val="90000"/>
              </a:lnSpc>
              <a:spcBef>
                <a:spcPts val="0"/>
              </a:spcBef>
              <a:buFont typeface="Wingdings" panose="05000000000000000000" pitchFamily="2" charset="2"/>
              <a:buChar char="Ø"/>
            </a:pPr>
            <a:r>
              <a:rPr lang="en-US" sz="2000" b="1" dirty="0">
                <a:solidFill>
                  <a:srgbClr val="0033CC"/>
                </a:solidFill>
              </a:rPr>
              <a:t>5 </a:t>
            </a:r>
            <a:r>
              <a:rPr lang="en-US" sz="2000" b="1" dirty="0"/>
              <a:t>came from </a:t>
            </a:r>
            <a:r>
              <a:rPr lang="en-US" sz="2000" b="1" dirty="0">
                <a:solidFill>
                  <a:srgbClr val="0033CC"/>
                </a:solidFill>
              </a:rPr>
              <a:t>Virginia,</a:t>
            </a:r>
          </a:p>
          <a:p>
            <a:pPr marL="284163" algn="just" defTabSz="284163">
              <a:lnSpc>
                <a:spcPct val="90000"/>
              </a:lnSpc>
              <a:spcBef>
                <a:spcPts val="0"/>
              </a:spcBef>
            </a:pPr>
            <a:r>
              <a:rPr lang="en-US" sz="1000" b="1" dirty="0">
                <a:solidFill>
                  <a:srgbClr val="0033CC"/>
                </a:solidFill>
              </a:rPr>
              <a:t> </a:t>
            </a:r>
          </a:p>
          <a:p>
            <a:pPr marL="576263" indent="-292100" algn="just" defTabSz="284163">
              <a:lnSpc>
                <a:spcPct val="90000"/>
              </a:lnSpc>
              <a:spcBef>
                <a:spcPts val="0"/>
              </a:spcBef>
              <a:buFont typeface="Wingdings" panose="05000000000000000000" pitchFamily="2" charset="2"/>
              <a:buChar char="Ø"/>
            </a:pPr>
            <a:r>
              <a:rPr lang="en-US" sz="2000" b="1" dirty="0">
                <a:solidFill>
                  <a:srgbClr val="0033CC"/>
                </a:solidFill>
              </a:rPr>
              <a:t>4 </a:t>
            </a:r>
            <a:r>
              <a:rPr lang="en-US" sz="2000" b="1" dirty="0"/>
              <a:t>came from </a:t>
            </a:r>
            <a:r>
              <a:rPr lang="en-US" sz="2000" b="1" dirty="0">
                <a:solidFill>
                  <a:srgbClr val="0033CC"/>
                </a:solidFill>
              </a:rPr>
              <a:t>Massachusetts,</a:t>
            </a:r>
            <a:endParaRPr lang="en-US" sz="1000" b="1" dirty="0">
              <a:solidFill>
                <a:srgbClr val="0033CC"/>
              </a:solidFill>
            </a:endParaRPr>
          </a:p>
          <a:p>
            <a:pPr marL="284163" algn="just" defTabSz="284163">
              <a:lnSpc>
                <a:spcPct val="90000"/>
              </a:lnSpc>
              <a:spcBef>
                <a:spcPts val="0"/>
              </a:spcBef>
            </a:pPr>
            <a:r>
              <a:rPr lang="en-US" sz="1000" b="1" dirty="0">
                <a:solidFill>
                  <a:srgbClr val="0033CC"/>
                </a:solidFill>
              </a:rPr>
              <a:t>   </a:t>
            </a:r>
          </a:p>
          <a:p>
            <a:pPr marL="576263" indent="-292100" algn="just" defTabSz="284163">
              <a:lnSpc>
                <a:spcPct val="90000"/>
              </a:lnSpc>
              <a:spcBef>
                <a:spcPts val="0"/>
              </a:spcBef>
              <a:buFont typeface="Wingdings" panose="05000000000000000000" pitchFamily="2" charset="2"/>
              <a:buChar char="Ø"/>
            </a:pPr>
            <a:r>
              <a:rPr lang="en-US" sz="2000" b="1" dirty="0">
                <a:solidFill>
                  <a:srgbClr val="0033CC"/>
                </a:solidFill>
              </a:rPr>
              <a:t>3 </a:t>
            </a:r>
            <a:r>
              <a:rPr lang="en-US" sz="2000" b="1" dirty="0"/>
              <a:t>each came from </a:t>
            </a:r>
            <a:r>
              <a:rPr lang="en-US" sz="2000" b="1" dirty="0">
                <a:solidFill>
                  <a:srgbClr val="0033CC"/>
                </a:solidFill>
              </a:rPr>
              <a:t>Tennessee, </a:t>
            </a:r>
            <a:r>
              <a:rPr lang="en-US" sz="2000" b="1" dirty="0"/>
              <a:t>and</a:t>
            </a:r>
            <a:r>
              <a:rPr lang="en-US" sz="2000" b="1" dirty="0">
                <a:solidFill>
                  <a:srgbClr val="0033CC"/>
                </a:solidFill>
              </a:rPr>
              <a:t> Texas, </a:t>
            </a:r>
          </a:p>
          <a:p>
            <a:pPr marL="284163" algn="just" defTabSz="284163">
              <a:lnSpc>
                <a:spcPct val="90000"/>
              </a:lnSpc>
              <a:spcBef>
                <a:spcPts val="0"/>
              </a:spcBef>
            </a:pPr>
            <a:endParaRPr lang="en-US" sz="1000" b="1" dirty="0">
              <a:solidFill>
                <a:srgbClr val="0033CC"/>
              </a:solidFill>
            </a:endParaRPr>
          </a:p>
          <a:p>
            <a:pPr marL="576263" indent="-292100" algn="just" defTabSz="284163">
              <a:lnSpc>
                <a:spcPct val="90000"/>
              </a:lnSpc>
              <a:spcBef>
                <a:spcPts val="0"/>
              </a:spcBef>
              <a:buFont typeface="Wingdings" panose="05000000000000000000" pitchFamily="2" charset="2"/>
              <a:buChar char="Ø"/>
            </a:pPr>
            <a:r>
              <a:rPr lang="en-US" sz="2000" b="1" dirty="0">
                <a:solidFill>
                  <a:srgbClr val="0033CC"/>
                </a:solidFill>
              </a:rPr>
              <a:t>2 </a:t>
            </a:r>
            <a:r>
              <a:rPr lang="en-US" sz="2000" b="1" dirty="0"/>
              <a:t>each came from </a:t>
            </a:r>
            <a:r>
              <a:rPr lang="en-US" sz="2000" b="1" dirty="0">
                <a:solidFill>
                  <a:srgbClr val="0033CC"/>
                </a:solidFill>
              </a:rPr>
              <a:t>California, Illinois, </a:t>
            </a:r>
            <a:r>
              <a:rPr lang="en-US" sz="2000" b="1" dirty="0"/>
              <a:t>and</a:t>
            </a:r>
            <a:r>
              <a:rPr lang="en-US" sz="2000" b="1" dirty="0">
                <a:solidFill>
                  <a:srgbClr val="0033CC"/>
                </a:solidFill>
              </a:rPr>
              <a:t> Pennsylvania, </a:t>
            </a:r>
            <a:r>
              <a:rPr lang="en-US" sz="2000" b="1" dirty="0"/>
              <a:t>and</a:t>
            </a:r>
          </a:p>
          <a:p>
            <a:pPr marL="284163" algn="just" defTabSz="284163">
              <a:lnSpc>
                <a:spcPct val="90000"/>
              </a:lnSpc>
              <a:spcBef>
                <a:spcPts val="0"/>
              </a:spcBef>
            </a:pPr>
            <a:r>
              <a:rPr lang="en-US" sz="1000" b="1" dirty="0">
                <a:solidFill>
                  <a:srgbClr val="0033CC"/>
                </a:solidFill>
              </a:rPr>
              <a:t> </a:t>
            </a:r>
          </a:p>
          <a:p>
            <a:pPr marL="576263" indent="-292100" algn="just" defTabSz="284163">
              <a:lnSpc>
                <a:spcPct val="90000"/>
              </a:lnSpc>
              <a:spcBef>
                <a:spcPts val="0"/>
              </a:spcBef>
              <a:buFont typeface="Wingdings" panose="05000000000000000000" pitchFamily="2" charset="2"/>
              <a:buChar char="Ø"/>
            </a:pPr>
            <a:r>
              <a:rPr lang="en-US" sz="2000" b="1" dirty="0">
                <a:solidFill>
                  <a:srgbClr val="0033CC"/>
                </a:solidFill>
              </a:rPr>
              <a:t>1 </a:t>
            </a:r>
            <a:r>
              <a:rPr lang="en-US" sz="2000" b="1" dirty="0"/>
              <a:t>each came from </a:t>
            </a:r>
            <a:r>
              <a:rPr lang="en-US" sz="2000" b="1" dirty="0">
                <a:solidFill>
                  <a:srgbClr val="0033CC"/>
                </a:solidFill>
              </a:rPr>
              <a:t>Arkansas, Georgia, Indiana, Iowa, Louisiana, Michigan, Missouri, New Hampshire and New Jersey. </a:t>
            </a:r>
          </a:p>
          <a:p>
            <a:pPr algn="just" defTabSz="284163">
              <a:lnSpc>
                <a:spcPct val="90000"/>
              </a:lnSpc>
              <a:spcBef>
                <a:spcPts val="0"/>
              </a:spcBef>
            </a:pPr>
            <a:r>
              <a:rPr lang="en-US" sz="2000" b="1" dirty="0"/>
              <a:t> </a:t>
            </a:r>
          </a:p>
          <a:p>
            <a:pPr marL="285750" indent="-285750" algn="just" defTabSz="284163">
              <a:lnSpc>
                <a:spcPct val="90000"/>
              </a:lnSpc>
              <a:spcBef>
                <a:spcPts val="0"/>
              </a:spcBef>
              <a:buFont typeface="Arial" panose="020B0604020202020204" pitchFamily="34" charset="0"/>
              <a:buChar char="•"/>
            </a:pPr>
            <a:r>
              <a:rPr lang="en-US" sz="2400" b="1" dirty="0"/>
              <a:t>32 of the 50 states have never yet produced a president.</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15</a:t>
            </a:fld>
            <a:endParaRPr lang="en-US" dirty="0"/>
          </a:p>
        </p:txBody>
      </p:sp>
    </p:spTree>
    <p:extLst>
      <p:ext uri="{BB962C8B-B14F-4D97-AF65-F5344CB8AC3E}">
        <p14:creationId xmlns:p14="http://schemas.microsoft.com/office/powerpoint/2010/main" val="3301355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Federal Government</a:t>
            </a:r>
          </a:p>
          <a:p>
            <a:pPr marL="342900" indent="-342900" algn="ctr">
              <a:spcBef>
                <a:spcPct val="20000"/>
              </a:spcBef>
            </a:pPr>
            <a:r>
              <a:rPr lang="en-US" sz="3600" b="1" dirty="0">
                <a:solidFill>
                  <a:srgbClr val="006600"/>
                </a:solidFill>
              </a:rPr>
              <a:t>The Executive Branch</a:t>
            </a:r>
            <a:endParaRPr lang="en-US" sz="36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16</a:t>
            </a:fld>
            <a:endParaRPr lang="en-US"/>
          </a:p>
        </p:txBody>
      </p:sp>
    </p:spTree>
    <p:extLst>
      <p:ext uri="{BB962C8B-B14F-4D97-AF65-F5344CB8AC3E}">
        <p14:creationId xmlns:p14="http://schemas.microsoft.com/office/powerpoint/2010/main" val="399620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spcBef>
                <a:spcPts val="0"/>
              </a:spcBef>
              <a:defRPr/>
            </a:pPr>
            <a:r>
              <a:rPr lang="en-US" sz="3200" b="1" i="1" dirty="0">
                <a:solidFill>
                  <a:srgbClr val="006600"/>
                </a:solidFill>
              </a:rPr>
              <a:t>Legal Authority</a:t>
            </a:r>
          </a:p>
          <a:p>
            <a:pPr>
              <a:spcBef>
                <a:spcPts val="0"/>
              </a:spcBef>
              <a:defRPr/>
            </a:pPr>
            <a:endParaRPr lang="en-US" sz="1000" b="1" i="1" dirty="0">
              <a:solidFill>
                <a:srgbClr val="002060"/>
              </a:solidFill>
            </a:endParaRPr>
          </a:p>
          <a:p>
            <a:pPr marL="342900" indent="-342900" algn="just">
              <a:spcBef>
                <a:spcPts val="0"/>
              </a:spcBef>
              <a:buFont typeface="Arial" panose="020B0604020202020204" pitchFamily="34" charset="0"/>
              <a:buChar char="•"/>
            </a:pPr>
            <a:r>
              <a:rPr lang="en-US" sz="2000" b="1" dirty="0"/>
              <a:t>Section One of Article II of the United States Constitution expressly provides that:</a:t>
            </a:r>
          </a:p>
          <a:p>
            <a:pPr algn="just">
              <a:spcBef>
                <a:spcPts val="0"/>
              </a:spcBef>
            </a:pPr>
            <a:r>
              <a:rPr lang="en-US" sz="2000" b="1" dirty="0"/>
              <a:t>                        </a:t>
            </a:r>
            <a:r>
              <a:rPr lang="en-US" sz="2000" b="1" dirty="0">
                <a:solidFill>
                  <a:srgbClr val="0033CC"/>
                </a:solidFill>
              </a:rPr>
              <a:t>“The President of the United States </a:t>
            </a:r>
          </a:p>
          <a:p>
            <a:pPr algn="just">
              <a:spcBef>
                <a:spcPts val="0"/>
              </a:spcBef>
            </a:pPr>
            <a:r>
              <a:rPr lang="en-US" sz="2000" b="1" dirty="0">
                <a:solidFill>
                  <a:srgbClr val="0033CC"/>
                </a:solidFill>
              </a:rPr>
              <a:t>                     is vested with the power of the Executive” </a:t>
            </a:r>
          </a:p>
          <a:p>
            <a:pPr algn="just">
              <a:spcBef>
                <a:spcPts val="0"/>
              </a:spcBef>
            </a:pPr>
            <a:r>
              <a:rPr lang="en-US" sz="1300" b="1" dirty="0"/>
              <a:t>      </a:t>
            </a:r>
          </a:p>
          <a:p>
            <a:pPr marL="342900" indent="-342900" algn="just">
              <a:spcBef>
                <a:spcPts val="0"/>
              </a:spcBef>
              <a:buFont typeface="Arial" panose="020B0604020202020204" pitchFamily="34" charset="0"/>
              <a:buChar char="•"/>
            </a:pPr>
            <a:r>
              <a:rPr lang="en-US" sz="2000" b="1" dirty="0"/>
              <a:t>Article II, and 12</a:t>
            </a:r>
            <a:r>
              <a:rPr lang="en-US" sz="2000" b="1" baseline="30000" dirty="0"/>
              <a:t>th</a:t>
            </a:r>
            <a:r>
              <a:rPr lang="en-US" sz="2000" b="1" dirty="0"/>
              <a:t>, 20</a:t>
            </a:r>
            <a:r>
              <a:rPr lang="en-US" sz="2000" b="1" baseline="30000" dirty="0"/>
              <a:t>th</a:t>
            </a:r>
            <a:r>
              <a:rPr lang="en-US" sz="2000" b="1" dirty="0"/>
              <a:t> and 22</a:t>
            </a:r>
            <a:r>
              <a:rPr lang="en-US" sz="2000" b="1" baseline="30000" dirty="0"/>
              <a:t>nd</a:t>
            </a:r>
            <a:r>
              <a:rPr lang="en-US" sz="2000" b="1" dirty="0"/>
              <a:t> Amendments, of the United States Constitution expressly set forth the: </a:t>
            </a:r>
          </a:p>
          <a:p>
            <a:pPr marL="685800" indent="-228600" algn="just">
              <a:spcBef>
                <a:spcPts val="0"/>
              </a:spcBef>
              <a:buFont typeface="Courier New" panose="02070309020205020404" pitchFamily="49" charset="0"/>
              <a:buChar char="o"/>
            </a:pPr>
            <a:r>
              <a:rPr lang="en-US" b="1" dirty="0">
                <a:solidFill>
                  <a:srgbClr val="FF0000"/>
                </a:solidFill>
              </a:rPr>
              <a:t>  manner of election, </a:t>
            </a:r>
          </a:p>
          <a:p>
            <a:pPr marL="685800" indent="-228600" algn="just">
              <a:spcBef>
                <a:spcPts val="0"/>
              </a:spcBef>
              <a:buFont typeface="Courier New" panose="02070309020205020404" pitchFamily="49" charset="0"/>
              <a:buChar char="o"/>
            </a:pPr>
            <a:r>
              <a:rPr lang="en-US" b="1" dirty="0">
                <a:solidFill>
                  <a:srgbClr val="FF0000"/>
                </a:solidFill>
              </a:rPr>
              <a:t>  the qualifications, </a:t>
            </a:r>
          </a:p>
          <a:p>
            <a:pPr marL="685800" indent="-228600" algn="just">
              <a:spcBef>
                <a:spcPts val="0"/>
              </a:spcBef>
              <a:buFont typeface="Courier New" panose="02070309020205020404" pitchFamily="49" charset="0"/>
              <a:buChar char="o"/>
            </a:pPr>
            <a:r>
              <a:rPr lang="en-US" b="1" dirty="0">
                <a:solidFill>
                  <a:srgbClr val="FF0000"/>
                </a:solidFill>
              </a:rPr>
              <a:t>  the succession, and</a:t>
            </a:r>
          </a:p>
          <a:p>
            <a:pPr marL="685800" indent="-228600" algn="just">
              <a:spcBef>
                <a:spcPts val="0"/>
              </a:spcBef>
              <a:buFont typeface="Courier New" panose="02070309020205020404" pitchFamily="49" charset="0"/>
              <a:buChar char="o"/>
            </a:pPr>
            <a:r>
              <a:rPr lang="en-US" b="1" dirty="0">
                <a:solidFill>
                  <a:srgbClr val="FF0000"/>
                </a:solidFill>
              </a:rPr>
              <a:t>  the duties, powers, and responsibilities </a:t>
            </a:r>
          </a:p>
          <a:p>
            <a:pPr marL="457200" indent="-109538" algn="just">
              <a:spcBef>
                <a:spcPts val="0"/>
              </a:spcBef>
            </a:pPr>
            <a:r>
              <a:rPr lang="en-US" sz="2000" b="1" dirty="0"/>
              <a:t>of the President of the United States.  </a:t>
            </a:r>
          </a:p>
          <a:p>
            <a:pPr marL="342900" indent="-342900" algn="just">
              <a:spcBef>
                <a:spcPts val="0"/>
              </a:spcBef>
              <a:buFont typeface="Arial" panose="020B0604020202020204" pitchFamily="34" charset="0"/>
              <a:buChar char="•"/>
            </a:pPr>
            <a:endParaRPr lang="en-US" sz="1300" b="1" dirty="0"/>
          </a:p>
          <a:p>
            <a:pPr marL="342900" indent="-342900" algn="just">
              <a:spcBef>
                <a:spcPts val="0"/>
              </a:spcBef>
              <a:buFont typeface="Arial" panose="020B0604020202020204" pitchFamily="34" charset="0"/>
              <a:buChar char="•"/>
            </a:pPr>
            <a:r>
              <a:rPr lang="en-US" sz="2000" b="1" dirty="0"/>
              <a:t>Title 3 of the United States Code </a:t>
            </a:r>
          </a:p>
          <a:p>
            <a:pPr algn="just">
              <a:spcBef>
                <a:spcPts val="0"/>
              </a:spcBef>
            </a:pPr>
            <a:r>
              <a:rPr lang="en-US" sz="2000" b="1" dirty="0"/>
              <a:t>      (a Federal Statute that is proscribed by the Constitution) </a:t>
            </a:r>
          </a:p>
          <a:p>
            <a:pPr algn="just">
              <a:spcBef>
                <a:spcPts val="0"/>
              </a:spcBef>
            </a:pPr>
            <a:r>
              <a:rPr lang="en-US" sz="2000" b="1" dirty="0"/>
              <a:t>      also sets forth the Powers and Authority of the Executive.</a:t>
            </a:r>
          </a:p>
          <a:p>
            <a:pPr algn="just">
              <a:lnSpc>
                <a:spcPct val="8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17</a:t>
            </a:fld>
            <a:endParaRPr lang="en-US" dirty="0"/>
          </a:p>
        </p:txBody>
      </p:sp>
    </p:spTree>
    <p:extLst>
      <p:ext uri="{BB962C8B-B14F-4D97-AF65-F5344CB8AC3E}">
        <p14:creationId xmlns:p14="http://schemas.microsoft.com/office/powerpoint/2010/main" val="1666402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Manner of Election – The Electoral College</a:t>
            </a:r>
          </a:p>
          <a:p>
            <a:pPr>
              <a:lnSpc>
                <a:spcPct val="80000"/>
              </a:lnSpc>
              <a:spcBef>
                <a:spcPts val="0"/>
              </a:spcBef>
              <a:defRPr/>
            </a:pPr>
            <a:endParaRPr lang="en-US" sz="1000" b="1" i="1" dirty="0">
              <a:solidFill>
                <a:srgbClr val="002060"/>
              </a:solidFill>
            </a:endParaRPr>
          </a:p>
          <a:p>
            <a:pPr algn="just">
              <a:lnSpc>
                <a:spcPct val="80000"/>
              </a:lnSpc>
              <a:spcBef>
                <a:spcPts val="0"/>
              </a:spcBef>
            </a:pPr>
            <a:r>
              <a:rPr lang="en-US" dirty="0"/>
              <a:t>The United States Constitution expressly sets forth the manner of election for the office of the President of the United States.</a:t>
            </a:r>
          </a:p>
          <a:p>
            <a:pPr algn="just">
              <a:lnSpc>
                <a:spcPct val="80000"/>
              </a:lnSpc>
              <a:spcBef>
                <a:spcPts val="0"/>
              </a:spcBef>
            </a:pPr>
            <a:endParaRPr lang="en-US" sz="500" dirty="0"/>
          </a:p>
          <a:p>
            <a:pPr algn="just">
              <a:lnSpc>
                <a:spcPct val="80000"/>
              </a:lnSpc>
              <a:spcBef>
                <a:spcPts val="0"/>
              </a:spcBef>
            </a:pPr>
            <a:endParaRPr lang="en-US" sz="500" b="1" i="1" dirty="0">
              <a:solidFill>
                <a:srgbClr val="0033CC"/>
              </a:solidFill>
            </a:endParaRPr>
          </a:p>
          <a:p>
            <a:pPr marL="285750" indent="-285750" algn="just">
              <a:lnSpc>
                <a:spcPct val="80000"/>
              </a:lnSpc>
              <a:spcBef>
                <a:spcPts val="0"/>
              </a:spcBef>
              <a:buFont typeface="Arial" panose="020B0604020202020204" pitchFamily="34" charset="0"/>
              <a:buChar char="•"/>
            </a:pPr>
            <a:r>
              <a:rPr lang="en-US" sz="1500" b="1" i="1" dirty="0">
                <a:solidFill>
                  <a:srgbClr val="C00000"/>
                </a:solidFill>
              </a:rPr>
              <a:t>The Term of the President is four years, commencing at noon on January 20 following election </a:t>
            </a:r>
            <a:r>
              <a:rPr lang="en-US" sz="1500" dirty="0"/>
              <a:t>(Section 1, Article II and the 20</a:t>
            </a:r>
            <a:r>
              <a:rPr lang="en-US" sz="1500" baseline="30000" dirty="0"/>
              <a:t>th</a:t>
            </a:r>
            <a:r>
              <a:rPr lang="en-US" sz="1500" dirty="0"/>
              <a:t> Amendment);</a:t>
            </a:r>
          </a:p>
          <a:p>
            <a:pPr algn="just">
              <a:lnSpc>
                <a:spcPct val="80000"/>
              </a:lnSpc>
              <a:spcBef>
                <a:spcPts val="0"/>
              </a:spcBef>
            </a:pPr>
            <a:endParaRPr lang="en-US" sz="500" b="1" i="1" dirty="0">
              <a:solidFill>
                <a:srgbClr val="C00000"/>
              </a:solidFill>
            </a:endParaRPr>
          </a:p>
          <a:p>
            <a:pPr marL="285750" indent="-285750" algn="just">
              <a:lnSpc>
                <a:spcPct val="80000"/>
              </a:lnSpc>
              <a:spcBef>
                <a:spcPts val="0"/>
              </a:spcBef>
              <a:buFont typeface="Arial" panose="020B0604020202020204" pitchFamily="34" charset="0"/>
              <a:buChar char="•"/>
            </a:pPr>
            <a:r>
              <a:rPr lang="en-US" sz="1500" b="1" i="1" dirty="0">
                <a:solidFill>
                  <a:srgbClr val="C00000"/>
                </a:solidFill>
              </a:rPr>
              <a:t>Both the President and Vice President are elected together and for the same term </a:t>
            </a:r>
            <a:r>
              <a:rPr lang="en-US" sz="1500" dirty="0"/>
              <a:t>(12</a:t>
            </a:r>
            <a:r>
              <a:rPr lang="en-US" sz="1500" baseline="30000" dirty="0"/>
              <a:t>th</a:t>
            </a:r>
            <a:r>
              <a:rPr lang="en-US" sz="1500" dirty="0"/>
              <a:t> Amendment);</a:t>
            </a:r>
          </a:p>
          <a:p>
            <a:pPr algn="just">
              <a:lnSpc>
                <a:spcPct val="80000"/>
              </a:lnSpc>
              <a:spcBef>
                <a:spcPts val="0"/>
              </a:spcBef>
            </a:pPr>
            <a:endParaRPr lang="en-US" sz="500" b="1" i="1" dirty="0">
              <a:solidFill>
                <a:srgbClr val="C00000"/>
              </a:solidFill>
            </a:endParaRPr>
          </a:p>
          <a:p>
            <a:pPr marL="285750" indent="-285750" algn="just">
              <a:lnSpc>
                <a:spcPct val="80000"/>
              </a:lnSpc>
              <a:spcBef>
                <a:spcPts val="0"/>
              </a:spcBef>
              <a:buFont typeface="Arial" panose="020B0604020202020204" pitchFamily="34" charset="0"/>
              <a:buChar char="•"/>
            </a:pPr>
            <a:r>
              <a:rPr lang="en-US" sz="1500" b="1" i="1" dirty="0">
                <a:solidFill>
                  <a:srgbClr val="C00000"/>
                </a:solidFill>
              </a:rPr>
              <a:t>The President is elected by the electoral college </a:t>
            </a:r>
            <a:r>
              <a:rPr lang="en-US" sz="1500" dirty="0"/>
              <a:t>(Section 1, Article II and 12</a:t>
            </a:r>
            <a:r>
              <a:rPr lang="en-US" sz="1500" baseline="30000" dirty="0"/>
              <a:t>th</a:t>
            </a:r>
            <a:r>
              <a:rPr lang="en-US" sz="1500" dirty="0"/>
              <a:t> Amendment);</a:t>
            </a:r>
          </a:p>
          <a:p>
            <a:pPr marL="285750" indent="-285750" algn="just">
              <a:lnSpc>
                <a:spcPct val="80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80000"/>
              </a:lnSpc>
              <a:spcBef>
                <a:spcPts val="0"/>
              </a:spcBef>
              <a:buFont typeface="Arial" panose="020B0604020202020204" pitchFamily="34" charset="0"/>
              <a:buChar char="•"/>
            </a:pPr>
            <a:r>
              <a:rPr lang="en-US" sz="1500" b="1" i="1" dirty="0">
                <a:solidFill>
                  <a:srgbClr val="C00000"/>
                </a:solidFill>
              </a:rPr>
              <a:t>The electoral college consists of electors from every state </a:t>
            </a:r>
            <a:r>
              <a:rPr lang="en-US" sz="1500" dirty="0"/>
              <a:t>(Section 1, Article II and 12</a:t>
            </a:r>
            <a:r>
              <a:rPr lang="en-US" sz="1500" baseline="30000" dirty="0"/>
              <a:t>th</a:t>
            </a:r>
            <a:r>
              <a:rPr lang="en-US" sz="1500" dirty="0"/>
              <a:t> Amendment);</a:t>
            </a:r>
          </a:p>
          <a:p>
            <a:pPr marL="285750" indent="-285750" algn="just">
              <a:lnSpc>
                <a:spcPct val="80000"/>
              </a:lnSpc>
              <a:spcBef>
                <a:spcPts val="0"/>
              </a:spcBef>
              <a:buFont typeface="Arial" panose="020B0604020202020204" pitchFamily="34" charset="0"/>
              <a:buChar char="•"/>
            </a:pPr>
            <a:endParaRPr lang="en-US" sz="500" dirty="0">
              <a:solidFill>
                <a:srgbClr val="C00000"/>
              </a:solidFill>
            </a:endParaRPr>
          </a:p>
          <a:p>
            <a:pPr marL="285750" indent="-285750" algn="just">
              <a:lnSpc>
                <a:spcPct val="80000"/>
              </a:lnSpc>
              <a:spcBef>
                <a:spcPts val="0"/>
              </a:spcBef>
              <a:buFont typeface="Arial" panose="020B0604020202020204" pitchFamily="34" charset="0"/>
              <a:buChar char="•"/>
            </a:pPr>
            <a:r>
              <a:rPr lang="en-US" sz="1500" b="1" i="1" dirty="0">
                <a:solidFill>
                  <a:srgbClr val="C00000"/>
                </a:solidFill>
              </a:rPr>
              <a:t>The number of electors from each state shall be based upon the number of members of the house of representatives apportioned to each state, plus the two additional electors (one for each United States Senator), </a:t>
            </a:r>
            <a:r>
              <a:rPr lang="en-US" sz="1500" b="1" i="1" dirty="0"/>
              <a:t>under this formula New York gets 29 electoral votes, since it has 27 members of the house of representatives plus 2 Senators.</a:t>
            </a:r>
            <a:r>
              <a:rPr lang="en-US" sz="1500" b="1" i="1" dirty="0">
                <a:solidFill>
                  <a:srgbClr val="0033CC"/>
                </a:solidFill>
              </a:rPr>
              <a:t> </a:t>
            </a:r>
            <a:r>
              <a:rPr lang="en-US" sz="1500" dirty="0"/>
              <a:t>(Section 1, Article II and 12</a:t>
            </a:r>
            <a:r>
              <a:rPr lang="en-US" sz="1500" baseline="30000" dirty="0"/>
              <a:t>th</a:t>
            </a:r>
            <a:r>
              <a:rPr lang="en-US" sz="1500" dirty="0"/>
              <a:t> Amendment);</a:t>
            </a:r>
          </a:p>
          <a:p>
            <a:pPr marL="285750" indent="-285750" algn="just">
              <a:lnSpc>
                <a:spcPct val="80000"/>
              </a:lnSpc>
              <a:spcBef>
                <a:spcPts val="0"/>
              </a:spcBef>
              <a:buFont typeface="Arial" panose="020B0604020202020204" pitchFamily="34" charset="0"/>
              <a:buChar char="•"/>
            </a:pPr>
            <a:endParaRPr lang="en-US" sz="500" dirty="0">
              <a:solidFill>
                <a:srgbClr val="C00000"/>
              </a:solidFill>
            </a:endParaRPr>
          </a:p>
          <a:p>
            <a:pPr marL="285750" indent="-285750" algn="just">
              <a:lnSpc>
                <a:spcPct val="80000"/>
              </a:lnSpc>
              <a:spcBef>
                <a:spcPts val="0"/>
              </a:spcBef>
              <a:buFont typeface="Arial" panose="020B0604020202020204" pitchFamily="34" charset="0"/>
              <a:buChar char="•"/>
            </a:pPr>
            <a:r>
              <a:rPr lang="en-US" sz="1500" b="1" i="1" dirty="0">
                <a:solidFill>
                  <a:srgbClr val="C00000"/>
                </a:solidFill>
              </a:rPr>
              <a:t>The District of Columbia also gets 3 electoral votes (the same as it would get if it were a state) so the electoral college has 538 total votes </a:t>
            </a:r>
            <a:r>
              <a:rPr lang="en-US" sz="1500" dirty="0"/>
              <a:t>(23</a:t>
            </a:r>
            <a:r>
              <a:rPr lang="en-US" sz="1500" baseline="30000" dirty="0"/>
              <a:t>rd</a:t>
            </a:r>
            <a:r>
              <a:rPr lang="en-US" sz="1500" dirty="0"/>
              <a:t> Amendment);</a:t>
            </a:r>
          </a:p>
          <a:p>
            <a:pPr marL="285750" indent="-285750" algn="just">
              <a:lnSpc>
                <a:spcPct val="80000"/>
              </a:lnSpc>
              <a:spcBef>
                <a:spcPts val="0"/>
              </a:spcBef>
              <a:buFont typeface="Arial" panose="020B0604020202020204" pitchFamily="34" charset="0"/>
              <a:buChar char="•"/>
            </a:pPr>
            <a:endParaRPr lang="en-US" sz="500" dirty="0">
              <a:solidFill>
                <a:srgbClr val="C00000"/>
              </a:solidFill>
            </a:endParaRPr>
          </a:p>
          <a:p>
            <a:pPr marL="285750" indent="-285750" algn="just">
              <a:lnSpc>
                <a:spcPct val="80000"/>
              </a:lnSpc>
              <a:spcBef>
                <a:spcPts val="0"/>
              </a:spcBef>
              <a:buFont typeface="Arial" panose="020B0604020202020204" pitchFamily="34" charset="0"/>
              <a:buChar char="•"/>
            </a:pPr>
            <a:r>
              <a:rPr lang="en-US" sz="1500" b="1" i="1" dirty="0">
                <a:solidFill>
                  <a:srgbClr val="C00000"/>
                </a:solidFill>
              </a:rPr>
              <a:t>The electoral college meets in every state (in their state capitol) on the same day in mid-December (after the election has been certified) and casts their ballots </a:t>
            </a:r>
            <a:r>
              <a:rPr lang="en-US" sz="1500" dirty="0"/>
              <a:t>(Section 1, Article II and 12</a:t>
            </a:r>
            <a:r>
              <a:rPr lang="en-US" sz="1500" baseline="30000" dirty="0"/>
              <a:t>th</a:t>
            </a:r>
            <a:r>
              <a:rPr lang="en-US" sz="1500" dirty="0"/>
              <a:t> Amendment);</a:t>
            </a:r>
          </a:p>
          <a:p>
            <a:pPr marL="285750" indent="-285750" algn="just">
              <a:lnSpc>
                <a:spcPct val="80000"/>
              </a:lnSpc>
              <a:spcBef>
                <a:spcPts val="0"/>
              </a:spcBef>
              <a:buFont typeface="Arial" panose="020B0604020202020204" pitchFamily="34" charset="0"/>
              <a:buChar char="•"/>
            </a:pPr>
            <a:endParaRPr lang="en-US" sz="500" dirty="0">
              <a:solidFill>
                <a:srgbClr val="C00000"/>
              </a:solidFill>
            </a:endParaRPr>
          </a:p>
          <a:p>
            <a:pPr marL="285750" indent="-285750" algn="just">
              <a:lnSpc>
                <a:spcPct val="80000"/>
              </a:lnSpc>
              <a:spcBef>
                <a:spcPts val="0"/>
              </a:spcBef>
              <a:buFont typeface="Arial" panose="020B0604020202020204" pitchFamily="34" charset="0"/>
              <a:buChar char="•"/>
            </a:pPr>
            <a:r>
              <a:rPr lang="en-US" sz="1500" b="1" i="1" dirty="0">
                <a:solidFill>
                  <a:srgbClr val="C00000"/>
                </a:solidFill>
              </a:rPr>
              <a:t>The candidate for whom each elector casts their ballot is determined by state law, but is almost always for the candidate who won the state (as the electors are actually elected on a slate based upon the vote for the the candidate they represent) </a:t>
            </a:r>
            <a:r>
              <a:rPr lang="en-US" sz="1500" dirty="0"/>
              <a:t>(Section 1, Article II and 12</a:t>
            </a:r>
            <a:r>
              <a:rPr lang="en-US" sz="1500" baseline="30000" dirty="0"/>
              <a:t>th</a:t>
            </a:r>
            <a:r>
              <a:rPr lang="en-US" sz="1500" dirty="0"/>
              <a:t> Amendment);</a:t>
            </a:r>
          </a:p>
          <a:p>
            <a:pPr marL="285750" indent="-285750" algn="just">
              <a:lnSpc>
                <a:spcPct val="80000"/>
              </a:lnSpc>
              <a:spcBef>
                <a:spcPts val="0"/>
              </a:spcBef>
              <a:buFont typeface="Arial" panose="020B0604020202020204" pitchFamily="34" charset="0"/>
              <a:buChar char="•"/>
            </a:pPr>
            <a:endParaRPr lang="en-US" sz="1600" dirty="0">
              <a:solidFill>
                <a:srgbClr val="0033CC"/>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18</a:t>
            </a:fld>
            <a:endParaRPr lang="en-US"/>
          </a:p>
        </p:txBody>
      </p:sp>
    </p:spTree>
    <p:extLst>
      <p:ext uri="{BB962C8B-B14F-4D97-AF65-F5344CB8AC3E}">
        <p14:creationId xmlns:p14="http://schemas.microsoft.com/office/powerpoint/2010/main" val="3980597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Qualifications of the President</a:t>
            </a:r>
          </a:p>
          <a:p>
            <a:pPr>
              <a:lnSpc>
                <a:spcPct val="80000"/>
              </a:lnSpc>
              <a:spcBef>
                <a:spcPts val="0"/>
              </a:spcBef>
              <a:defRPr/>
            </a:pPr>
            <a:endParaRPr lang="en-US" sz="1000" b="1" i="1" dirty="0">
              <a:solidFill>
                <a:srgbClr val="002060"/>
              </a:solidFill>
            </a:endParaRPr>
          </a:p>
          <a:p>
            <a:pPr algn="just">
              <a:lnSpc>
                <a:spcPct val="80000"/>
              </a:lnSpc>
              <a:spcBef>
                <a:spcPts val="0"/>
              </a:spcBef>
            </a:pPr>
            <a:r>
              <a:rPr lang="en-US" sz="1600" dirty="0"/>
              <a:t>Article II of the United States Constitution also establishes the qualifications for the person seeking to serve as the President of the United States.  Such qualifications include:</a:t>
            </a:r>
          </a:p>
          <a:p>
            <a:pPr algn="just">
              <a:lnSpc>
                <a:spcPct val="80000"/>
              </a:lnSpc>
              <a:spcBef>
                <a:spcPts val="0"/>
              </a:spcBef>
            </a:pPr>
            <a:endParaRPr lang="en-US" sz="500" dirty="0"/>
          </a:p>
          <a:p>
            <a:pPr algn="just">
              <a:lnSpc>
                <a:spcPct val="80000"/>
              </a:lnSpc>
              <a:spcBef>
                <a:spcPts val="0"/>
              </a:spcBef>
            </a:pPr>
            <a:endParaRPr lang="en-US" sz="1000" b="1" i="1" dirty="0">
              <a:solidFill>
                <a:srgbClr val="0033CC"/>
              </a:solidFill>
            </a:endParaRPr>
          </a:p>
          <a:p>
            <a:pPr algn="just">
              <a:lnSpc>
                <a:spcPct val="80000"/>
              </a:lnSpc>
              <a:spcBef>
                <a:spcPts val="0"/>
              </a:spcBef>
            </a:pPr>
            <a:r>
              <a:rPr lang="en-US" sz="2000" b="1" i="1" dirty="0">
                <a:solidFill>
                  <a:srgbClr val="0033CC"/>
                </a:solidFill>
              </a:rPr>
              <a:t>That the President must:</a:t>
            </a:r>
          </a:p>
          <a:p>
            <a:pPr algn="just">
              <a:lnSpc>
                <a:spcPct val="80000"/>
              </a:lnSpc>
              <a:spcBef>
                <a:spcPts val="0"/>
              </a:spcBef>
            </a:pPr>
            <a:r>
              <a:rPr lang="en-US" sz="1000" b="1" i="1" dirty="0">
                <a:solidFill>
                  <a:srgbClr val="0033CC"/>
                </a:solidFill>
              </a:rPr>
              <a:t> </a:t>
            </a:r>
          </a:p>
          <a:p>
            <a:pPr marL="285750" indent="-285750" algn="just">
              <a:lnSpc>
                <a:spcPct val="80000"/>
              </a:lnSpc>
              <a:spcBef>
                <a:spcPts val="0"/>
              </a:spcBef>
              <a:buFont typeface="Arial" panose="020B0604020202020204" pitchFamily="34" charset="0"/>
              <a:buChar char="•"/>
            </a:pPr>
            <a:r>
              <a:rPr lang="en-US" sz="2000" b="1" i="1" dirty="0">
                <a:solidFill>
                  <a:srgbClr val="C00000"/>
                </a:solidFill>
              </a:rPr>
              <a:t>Be a natural born citizen of the United States,</a:t>
            </a:r>
          </a:p>
          <a:p>
            <a:pPr algn="just">
              <a:lnSpc>
                <a:spcPct val="80000"/>
              </a:lnSpc>
              <a:spcBef>
                <a:spcPts val="0"/>
              </a:spcBef>
            </a:pPr>
            <a:r>
              <a:rPr lang="en-US" sz="1000" b="1" i="1" dirty="0">
                <a:solidFill>
                  <a:srgbClr val="C00000"/>
                </a:solidFill>
              </a:rPr>
              <a:t> </a:t>
            </a:r>
          </a:p>
          <a:p>
            <a:pPr marL="285750" indent="-285750" algn="just">
              <a:lnSpc>
                <a:spcPct val="80000"/>
              </a:lnSpc>
              <a:spcBef>
                <a:spcPts val="0"/>
              </a:spcBef>
              <a:buFont typeface="Arial" panose="020B0604020202020204" pitchFamily="34" charset="0"/>
              <a:buChar char="•"/>
            </a:pPr>
            <a:r>
              <a:rPr lang="en-US" sz="2000" b="1" i="1" dirty="0">
                <a:solidFill>
                  <a:srgbClr val="C00000"/>
                </a:solidFill>
              </a:rPr>
              <a:t>Be at least 35 years of age,</a:t>
            </a:r>
          </a:p>
          <a:p>
            <a:pPr algn="just">
              <a:lnSpc>
                <a:spcPct val="80000"/>
              </a:lnSpc>
              <a:spcBef>
                <a:spcPts val="0"/>
              </a:spcBef>
            </a:pPr>
            <a:r>
              <a:rPr lang="en-US" sz="1000" b="1" i="1" dirty="0">
                <a:solidFill>
                  <a:srgbClr val="C00000"/>
                </a:solidFill>
              </a:rPr>
              <a:t> </a:t>
            </a:r>
          </a:p>
          <a:p>
            <a:pPr marL="285750" indent="-285750" algn="just">
              <a:lnSpc>
                <a:spcPct val="80000"/>
              </a:lnSpc>
              <a:spcBef>
                <a:spcPts val="0"/>
              </a:spcBef>
              <a:buFont typeface="Arial" panose="020B0604020202020204" pitchFamily="34" charset="0"/>
              <a:buChar char="•"/>
            </a:pPr>
            <a:r>
              <a:rPr lang="en-US" sz="2000" b="1" i="1" dirty="0">
                <a:solidFill>
                  <a:srgbClr val="C00000"/>
                </a:solidFill>
              </a:rPr>
              <a:t>Have been a resident of the United States for at least 14 years; and</a:t>
            </a:r>
          </a:p>
          <a:p>
            <a:pPr marL="285750" indent="-285750" algn="just">
              <a:lnSpc>
                <a:spcPct val="80000"/>
              </a:lnSpc>
              <a:spcBef>
                <a:spcPts val="0"/>
              </a:spcBef>
              <a:buFont typeface="Arial" panose="020B0604020202020204" pitchFamily="34" charset="0"/>
              <a:buChar char="•"/>
            </a:pPr>
            <a:endParaRPr lang="en-US" sz="1000" b="1" i="1" dirty="0">
              <a:solidFill>
                <a:srgbClr val="C00000"/>
              </a:solidFill>
            </a:endParaRPr>
          </a:p>
          <a:p>
            <a:pPr marL="285750" indent="-285750" algn="just">
              <a:lnSpc>
                <a:spcPct val="80000"/>
              </a:lnSpc>
              <a:spcBef>
                <a:spcPts val="0"/>
              </a:spcBef>
              <a:buFont typeface="Arial" panose="020B0604020202020204" pitchFamily="34" charset="0"/>
              <a:buChar char="•"/>
            </a:pPr>
            <a:r>
              <a:rPr lang="en-US" sz="2000" b="1" i="1" dirty="0">
                <a:solidFill>
                  <a:srgbClr val="C00000"/>
                </a:solidFill>
              </a:rPr>
              <a:t>Swear a proscribed oath of office stating: </a:t>
            </a:r>
            <a:endParaRPr lang="en-US" sz="2000" dirty="0">
              <a:solidFill>
                <a:srgbClr val="C00000"/>
              </a:solidFill>
            </a:endParaRPr>
          </a:p>
          <a:p>
            <a:pPr algn="just">
              <a:lnSpc>
                <a:spcPct val="80000"/>
              </a:lnSpc>
              <a:spcBef>
                <a:spcPts val="0"/>
              </a:spcBef>
            </a:pPr>
            <a:endParaRPr lang="en-US" sz="1600" dirty="0"/>
          </a:p>
          <a:p>
            <a:pPr algn="ctr">
              <a:lnSpc>
                <a:spcPct val="80000"/>
              </a:lnSpc>
              <a:spcBef>
                <a:spcPts val="0"/>
              </a:spcBef>
            </a:pPr>
            <a:r>
              <a:rPr lang="en-US" sz="2400" dirty="0"/>
              <a:t>"I do solemnly swear (or affirm) that I will faithfully execute </a:t>
            </a:r>
          </a:p>
          <a:p>
            <a:pPr algn="ctr">
              <a:lnSpc>
                <a:spcPct val="80000"/>
              </a:lnSpc>
              <a:spcBef>
                <a:spcPts val="0"/>
              </a:spcBef>
            </a:pPr>
            <a:r>
              <a:rPr lang="en-US" sz="2400" dirty="0"/>
              <a:t>the Office of President of the United States, </a:t>
            </a:r>
          </a:p>
          <a:p>
            <a:pPr algn="ctr">
              <a:lnSpc>
                <a:spcPct val="80000"/>
              </a:lnSpc>
              <a:spcBef>
                <a:spcPts val="0"/>
              </a:spcBef>
            </a:pPr>
            <a:r>
              <a:rPr lang="en-US" sz="2400" dirty="0"/>
              <a:t>and will to the best of my Ability, </a:t>
            </a:r>
          </a:p>
          <a:p>
            <a:pPr algn="ctr">
              <a:lnSpc>
                <a:spcPct val="80000"/>
              </a:lnSpc>
              <a:spcBef>
                <a:spcPts val="0"/>
              </a:spcBef>
            </a:pPr>
            <a:r>
              <a:rPr lang="en-US" sz="2400" dirty="0"/>
              <a:t>preserve, protect and defend </a:t>
            </a:r>
          </a:p>
          <a:p>
            <a:pPr algn="ctr">
              <a:lnSpc>
                <a:spcPct val="80000"/>
              </a:lnSpc>
              <a:spcBef>
                <a:spcPts val="0"/>
              </a:spcBef>
            </a:pPr>
            <a:r>
              <a:rPr lang="en-US" sz="2400" dirty="0"/>
              <a:t>the Constitution of the United States." </a:t>
            </a:r>
          </a:p>
          <a:p>
            <a:pPr algn="ctr">
              <a:lnSpc>
                <a:spcPct val="80000"/>
              </a:lnSpc>
              <a:spcBef>
                <a:spcPts val="0"/>
              </a:spcBef>
            </a:pPr>
            <a:endParaRPr lang="en-US" sz="2400" dirty="0"/>
          </a:p>
          <a:p>
            <a:pPr algn="just">
              <a:lnSpc>
                <a:spcPct val="80000"/>
              </a:lnSpc>
              <a:spcBef>
                <a:spcPts val="0"/>
              </a:spcBef>
            </a:pPr>
            <a:r>
              <a:rPr lang="en-US" sz="2000" b="1" i="1" dirty="0">
                <a:solidFill>
                  <a:srgbClr val="0033CC"/>
                </a:solidFill>
              </a:rPr>
              <a:t>The 22</a:t>
            </a:r>
            <a:r>
              <a:rPr lang="en-US" sz="2000" b="1" i="1" baseline="30000" dirty="0">
                <a:solidFill>
                  <a:srgbClr val="0033CC"/>
                </a:solidFill>
              </a:rPr>
              <a:t>nd</a:t>
            </a:r>
            <a:r>
              <a:rPr lang="en-US" sz="2000" b="1" i="1" dirty="0">
                <a:solidFill>
                  <a:srgbClr val="0033CC"/>
                </a:solidFill>
              </a:rPr>
              <a:t> Amendment limits the President to two terms in office (which is a lifetime limit, but doesn’t count all succeeded first terms).</a:t>
            </a:r>
          </a:p>
          <a:p>
            <a:pPr algn="ctr">
              <a:lnSpc>
                <a:spcPct val="80000"/>
              </a:lnSpc>
              <a:spcBef>
                <a:spcPts val="0"/>
              </a:spcBef>
            </a:pPr>
            <a:r>
              <a:rPr lang="en-US" sz="2400" dirty="0"/>
              <a:t> </a:t>
            </a:r>
          </a:p>
          <a:p>
            <a:pPr marL="285750" indent="-285750" algn="just">
              <a:lnSpc>
                <a:spcPct val="80000"/>
              </a:lnSpc>
              <a:spcBef>
                <a:spcPts val="0"/>
              </a:spcBef>
              <a:buFont typeface="Arial" panose="020B0604020202020204" pitchFamily="34" charset="0"/>
              <a:buChar char="•"/>
            </a:pPr>
            <a:endParaRPr lang="en-US" sz="1600" b="1" i="1" dirty="0">
              <a:solidFill>
                <a:srgbClr val="0033CC"/>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19</a:t>
            </a:fld>
            <a:endParaRPr lang="en-US"/>
          </a:p>
        </p:txBody>
      </p:sp>
    </p:spTree>
    <p:extLst>
      <p:ext uri="{BB962C8B-B14F-4D97-AF65-F5344CB8AC3E}">
        <p14:creationId xmlns:p14="http://schemas.microsoft.com/office/powerpoint/2010/main" val="299065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388894"/>
          </a:xfrm>
          <a:prstGeom prst="rect">
            <a:avLst/>
          </a:prstGeom>
          <a:solidFill>
            <a:schemeClr val="accent3"/>
          </a:solidFill>
        </p:spPr>
        <p:txBody>
          <a:bodyPr wrap="square">
            <a:spAutoFit/>
          </a:bodyPr>
          <a:lstStyle/>
          <a:p>
            <a:pPr>
              <a:lnSpc>
                <a:spcPct val="80000"/>
              </a:lnSpc>
              <a:defRPr/>
            </a:pPr>
            <a:r>
              <a:rPr lang="en-US" sz="3200" b="1" dirty="0"/>
              <a:t>Last Time  – We Spoke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What is the Law?</a:t>
            </a:r>
          </a:p>
          <a:p>
            <a:pPr algn="ctr">
              <a:defRPr/>
            </a:pPr>
            <a:r>
              <a:rPr lang="en-US" b="1" i="1" dirty="0">
                <a:solidFill>
                  <a:srgbClr val="C00000"/>
                </a:solidFill>
              </a:rPr>
              <a:t>Part One: Definitions / Types of Law / Priority of Laws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What is a Right:</a:t>
            </a:r>
          </a:p>
          <a:p>
            <a:pPr algn="ctr">
              <a:defRPr/>
            </a:pPr>
            <a:r>
              <a:rPr lang="en-US" b="1" dirty="0">
                <a:solidFill>
                  <a:srgbClr val="002060"/>
                </a:solidFill>
              </a:rPr>
              <a:t>     </a:t>
            </a:r>
            <a:r>
              <a:rPr lang="en-US" b="1" i="1" dirty="0">
                <a:solidFill>
                  <a:srgbClr val="C00000"/>
                </a:solidFill>
              </a:rPr>
              <a:t>Part Two: Definitions / Natural Law / The Declaration</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Constitutions:</a:t>
            </a:r>
          </a:p>
          <a:p>
            <a:pPr algn="ctr">
              <a:defRPr/>
            </a:pPr>
            <a:r>
              <a:rPr lang="en-US" b="1" i="1" dirty="0">
                <a:solidFill>
                  <a:srgbClr val="C00000"/>
                </a:solidFill>
              </a:rPr>
              <a:t> Part Three: Creation/ Federal and State / </a:t>
            </a:r>
            <a:r>
              <a:rPr lang="en-US" b="1" i="1" dirty="0" err="1">
                <a:solidFill>
                  <a:srgbClr val="C00000"/>
                </a:solidFill>
              </a:rPr>
              <a:t>Govt</a:t>
            </a:r>
            <a:r>
              <a:rPr lang="en-US" b="1" i="1" dirty="0">
                <a:solidFill>
                  <a:srgbClr val="C00000"/>
                </a:solidFill>
              </a:rPr>
              <a:t> Structure / Rights</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Case Study – Marbury v. Madison:</a:t>
            </a:r>
          </a:p>
          <a:p>
            <a:pPr algn="ctr">
              <a:defRPr/>
            </a:pPr>
            <a:r>
              <a:rPr lang="en-US" sz="2400" b="1" i="1" dirty="0">
                <a:solidFill>
                  <a:srgbClr val="C00000"/>
                </a:solidFill>
              </a:rPr>
              <a:t>     </a:t>
            </a:r>
            <a:r>
              <a:rPr lang="en-US" b="1" i="1" dirty="0">
                <a:solidFill>
                  <a:srgbClr val="C00000"/>
                </a:solidFill>
              </a:rPr>
              <a:t>The Start of Judicial Review </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extLst>
      <p:ext uri="{BB962C8B-B14F-4D97-AF65-F5344CB8AC3E}">
        <p14:creationId xmlns:p14="http://schemas.microsoft.com/office/powerpoint/2010/main" val="251468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90000"/>
              </a:lnSpc>
              <a:spcBef>
                <a:spcPts val="0"/>
              </a:spcBef>
              <a:defRPr/>
            </a:pPr>
            <a:r>
              <a:rPr lang="en-US" sz="3200" b="1" i="1" dirty="0">
                <a:solidFill>
                  <a:srgbClr val="006600"/>
                </a:solidFill>
              </a:rPr>
              <a:t>Removal and Succession of the President</a:t>
            </a:r>
          </a:p>
          <a:p>
            <a:pPr>
              <a:lnSpc>
                <a:spcPct val="90000"/>
              </a:lnSpc>
              <a:spcBef>
                <a:spcPts val="0"/>
              </a:spcBef>
              <a:defRPr/>
            </a:pPr>
            <a:endParaRPr lang="en-US" sz="1000" b="1" i="1" dirty="0">
              <a:solidFill>
                <a:srgbClr val="002060"/>
              </a:solidFill>
            </a:endParaRPr>
          </a:p>
          <a:p>
            <a:pPr algn="just">
              <a:lnSpc>
                <a:spcPct val="90000"/>
              </a:lnSpc>
              <a:spcBef>
                <a:spcPts val="0"/>
              </a:spcBef>
            </a:pPr>
            <a:r>
              <a:rPr lang="en-US" sz="1600" dirty="0"/>
              <a:t>Article II and the 20</a:t>
            </a:r>
            <a:r>
              <a:rPr lang="en-US" sz="1600" baseline="30000" dirty="0"/>
              <a:t>th</a:t>
            </a:r>
            <a:r>
              <a:rPr lang="en-US" sz="1600" dirty="0"/>
              <a:t> Amendment of the United States Constitution, together with Title 3 of the United States Code, provides for the removal of and the succession as the President of the United States.  Such procedures provide:</a:t>
            </a:r>
          </a:p>
          <a:p>
            <a:pPr algn="just">
              <a:lnSpc>
                <a:spcPct val="90000"/>
              </a:lnSpc>
              <a:spcBef>
                <a:spcPts val="0"/>
              </a:spcBef>
            </a:pPr>
            <a:endParaRPr lang="en-US" sz="500" dirty="0"/>
          </a:p>
          <a:p>
            <a:pPr algn="just">
              <a:lnSpc>
                <a:spcPct val="90000"/>
              </a:lnSpc>
              <a:spcBef>
                <a:spcPts val="0"/>
              </a:spcBef>
            </a:pPr>
            <a:endParaRPr lang="en-US" sz="500" b="1" i="1" dirty="0">
              <a:solidFill>
                <a:srgbClr val="0033CC"/>
              </a:solidFill>
            </a:endParaRPr>
          </a:p>
          <a:p>
            <a:pPr marL="285750" indent="-285750" algn="just">
              <a:lnSpc>
                <a:spcPct val="90000"/>
              </a:lnSpc>
              <a:spcBef>
                <a:spcPts val="0"/>
              </a:spcBef>
              <a:buFont typeface="Arial" panose="020B0604020202020204" pitchFamily="34" charset="0"/>
              <a:buChar char="•"/>
            </a:pPr>
            <a:r>
              <a:rPr lang="en-US" sz="1600" b="1" i="1" dirty="0">
                <a:solidFill>
                  <a:srgbClr val="C00000"/>
                </a:solidFill>
              </a:rPr>
              <a:t>That the President, Vice President and all civil Officers of the United States, shall be removed from Office on Impeachment for, and Conviction of, Treason, Bribery, or other high Crimes and Misdemeanors </a:t>
            </a:r>
            <a:r>
              <a:rPr lang="en-US" sz="1600" dirty="0"/>
              <a:t>(Section 4, Article II);</a:t>
            </a:r>
          </a:p>
          <a:p>
            <a:pPr marL="285750" indent="-285750" algn="just">
              <a:lnSpc>
                <a:spcPct val="90000"/>
              </a:lnSpc>
              <a:spcBef>
                <a:spcPts val="0"/>
              </a:spcBef>
              <a:buFont typeface="Arial" panose="020B0604020202020204" pitchFamily="34" charset="0"/>
              <a:buChar char="•"/>
            </a:pPr>
            <a:endParaRPr lang="en-US" sz="500" dirty="0"/>
          </a:p>
          <a:p>
            <a:pPr marL="285750" indent="-285750" algn="just">
              <a:lnSpc>
                <a:spcPct val="90000"/>
              </a:lnSpc>
              <a:spcBef>
                <a:spcPts val="0"/>
              </a:spcBef>
              <a:buFont typeface="Arial" panose="020B0604020202020204" pitchFamily="34" charset="0"/>
              <a:buChar char="•"/>
            </a:pPr>
            <a:r>
              <a:rPr lang="en-US" sz="1600" b="1" i="1" dirty="0">
                <a:solidFill>
                  <a:srgbClr val="C00000"/>
                </a:solidFill>
              </a:rPr>
              <a:t>That upon the death, resignation, removal or disability of the President, the Vice President shall assume the Office of President of the United States </a:t>
            </a:r>
            <a:r>
              <a:rPr lang="en-US" sz="1600" dirty="0"/>
              <a:t>(Sec. 1 Article II);</a:t>
            </a:r>
          </a:p>
          <a:p>
            <a:pPr marL="285750" indent="-285750" algn="just">
              <a:lnSpc>
                <a:spcPct val="90000"/>
              </a:lnSpc>
              <a:spcBef>
                <a:spcPts val="0"/>
              </a:spcBef>
              <a:buFont typeface="Arial" panose="020B0604020202020204" pitchFamily="34" charset="0"/>
              <a:buChar char="•"/>
            </a:pPr>
            <a:endParaRPr lang="en-US" sz="500" dirty="0"/>
          </a:p>
          <a:p>
            <a:pPr marL="285750" indent="-285750" algn="just">
              <a:lnSpc>
                <a:spcPct val="90000"/>
              </a:lnSpc>
              <a:spcBef>
                <a:spcPts val="0"/>
              </a:spcBef>
              <a:buFont typeface="Arial" panose="020B0604020202020204" pitchFamily="34" charset="0"/>
              <a:buChar char="•"/>
            </a:pPr>
            <a:r>
              <a:rPr lang="en-US" sz="1600" b="1" i="1" dirty="0">
                <a:solidFill>
                  <a:srgbClr val="C00000"/>
                </a:solidFill>
              </a:rPr>
              <a:t>That upon the death, resignation, removal or disability of the Vice President, that the President may appoint a new Vice President who shall assume the Office of Vice President of the United States </a:t>
            </a:r>
            <a:r>
              <a:rPr lang="en-US" sz="1600" dirty="0"/>
              <a:t>(20th Amendment);</a:t>
            </a:r>
          </a:p>
          <a:p>
            <a:pPr marL="285750" indent="-285750" algn="just">
              <a:lnSpc>
                <a:spcPct val="90000"/>
              </a:lnSpc>
              <a:spcBef>
                <a:spcPts val="0"/>
              </a:spcBef>
              <a:buFont typeface="Arial" panose="020B0604020202020204" pitchFamily="34" charset="0"/>
              <a:buChar char="•"/>
            </a:pPr>
            <a:endParaRPr lang="en-US" sz="500" dirty="0"/>
          </a:p>
          <a:p>
            <a:pPr marL="285750" indent="-285750" algn="just">
              <a:lnSpc>
                <a:spcPct val="90000"/>
              </a:lnSpc>
              <a:spcBef>
                <a:spcPts val="0"/>
              </a:spcBef>
              <a:buFont typeface="Arial" panose="020B0604020202020204" pitchFamily="34" charset="0"/>
              <a:buChar char="•"/>
            </a:pPr>
            <a:r>
              <a:rPr lang="en-US" sz="1600" b="1" i="1" dirty="0">
                <a:solidFill>
                  <a:srgbClr val="C00000"/>
                </a:solidFill>
              </a:rPr>
              <a:t>That If, by reason of death, resignation, removal from office, inability, or failure to qualify, there is neither a President nor Vice President to discharge the powers and duties of the office of President, then the following shall act as President:</a:t>
            </a:r>
          </a:p>
          <a:p>
            <a:pPr marL="284163" algn="just">
              <a:lnSpc>
                <a:spcPct val="90000"/>
              </a:lnSpc>
              <a:spcBef>
                <a:spcPts val="0"/>
              </a:spcBef>
            </a:pPr>
            <a:r>
              <a:rPr lang="en-US" sz="1400" b="1" i="1" dirty="0">
                <a:solidFill>
                  <a:srgbClr val="0033CC"/>
                </a:solidFill>
              </a:rPr>
              <a:t>(In order of succession) Speaker of the House; President pro tempore of the Senate;  Secretary of State, Secretary of the Treasury, Secretary of Defense, Attorney General, Secretary of the Interior, Secretary of Agriculture, Secretary of Commerce, Secretary of Labor, Secretary of Health and Human Services, Secretary of Housing and Urban Development, Secretary of Transportation, Secretary of Energy, Secretary of Education, Secretary of Veterans Affairs, Secretary of Homeland Security. </a:t>
            </a:r>
            <a:r>
              <a:rPr lang="en-US" sz="1400" dirty="0"/>
              <a:t>(Section 19 of Title 3 of the United States Code).</a:t>
            </a:r>
          </a:p>
          <a:p>
            <a:pPr marL="285750" indent="-285750" algn="just">
              <a:spcBef>
                <a:spcPts val="0"/>
              </a:spcBef>
              <a:buFont typeface="Arial" panose="020B0604020202020204" pitchFamily="34" charset="0"/>
              <a:buChar char="•"/>
            </a:pPr>
            <a:endParaRPr lang="en-US" sz="1600" b="1" i="1" dirty="0"/>
          </a:p>
          <a:p>
            <a:pPr marL="285750" indent="-285750" algn="just">
              <a:spcBef>
                <a:spcPts val="0"/>
              </a:spcBef>
              <a:buFont typeface="Arial" panose="020B0604020202020204" pitchFamily="34" charset="0"/>
              <a:buChar char="•"/>
            </a:pPr>
            <a:endParaRPr lang="en-US" sz="1600" dirty="0"/>
          </a:p>
          <a:p>
            <a:pPr marL="285750" indent="-285750" algn="just">
              <a:spcBef>
                <a:spcPts val="0"/>
              </a:spcBef>
              <a:buFont typeface="Arial" panose="020B0604020202020204" pitchFamily="34" charset="0"/>
              <a:buChar char="•"/>
            </a:pPr>
            <a:endParaRPr lang="en-US" sz="1600" dirty="0">
              <a:solidFill>
                <a:srgbClr val="0033CC"/>
              </a:solidFill>
            </a:endParaRPr>
          </a:p>
          <a:p>
            <a:pPr algn="ctr">
              <a:lnSpc>
                <a:spcPct val="80000"/>
              </a:lnSpc>
              <a:spcBef>
                <a:spcPts val="0"/>
              </a:spcBef>
            </a:pPr>
            <a:r>
              <a:rPr lang="en-US" sz="2400" dirty="0"/>
              <a:t> </a:t>
            </a:r>
          </a:p>
          <a:p>
            <a:pPr marL="285750" indent="-285750" algn="just">
              <a:lnSpc>
                <a:spcPct val="80000"/>
              </a:lnSpc>
              <a:spcBef>
                <a:spcPts val="0"/>
              </a:spcBef>
              <a:buFont typeface="Arial" panose="020B0604020202020204" pitchFamily="34" charset="0"/>
              <a:buChar char="•"/>
            </a:pPr>
            <a:endParaRPr lang="en-US" sz="1600" b="1" i="1" dirty="0">
              <a:solidFill>
                <a:srgbClr val="0033CC"/>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20</a:t>
            </a:fld>
            <a:endParaRPr lang="en-US"/>
          </a:p>
        </p:txBody>
      </p:sp>
    </p:spTree>
    <p:extLst>
      <p:ext uri="{BB962C8B-B14F-4D97-AF65-F5344CB8AC3E}">
        <p14:creationId xmlns:p14="http://schemas.microsoft.com/office/powerpoint/2010/main" val="2812653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Compensation of the President</a:t>
            </a:r>
          </a:p>
          <a:p>
            <a:pPr>
              <a:lnSpc>
                <a:spcPct val="80000"/>
              </a:lnSpc>
              <a:spcBef>
                <a:spcPts val="0"/>
              </a:spcBef>
              <a:defRPr/>
            </a:pPr>
            <a:endParaRPr lang="en-US" sz="1000" b="1" i="1" dirty="0">
              <a:solidFill>
                <a:srgbClr val="002060"/>
              </a:solidFill>
            </a:endParaRPr>
          </a:p>
          <a:p>
            <a:pPr algn="just">
              <a:lnSpc>
                <a:spcPct val="80000"/>
              </a:lnSpc>
              <a:spcBef>
                <a:spcPts val="0"/>
              </a:spcBef>
            </a:pPr>
            <a:r>
              <a:rPr lang="en-US" sz="1600" dirty="0"/>
              <a:t>Section One of Article II of the United States Constitution, and Chapter 2 of Title 3 of the United States Code, establishes the Compensation for service as President of the United States.  Such sections provide:</a:t>
            </a:r>
          </a:p>
          <a:p>
            <a:pPr algn="just">
              <a:lnSpc>
                <a:spcPct val="80000"/>
              </a:lnSpc>
              <a:spcBef>
                <a:spcPts val="0"/>
              </a:spcBef>
            </a:pPr>
            <a:endParaRPr lang="en-US" sz="500" dirty="0"/>
          </a:p>
          <a:p>
            <a:pPr marL="285750" indent="-285750" algn="just">
              <a:lnSpc>
                <a:spcPct val="80000"/>
              </a:lnSpc>
              <a:spcBef>
                <a:spcPts val="0"/>
              </a:spcBef>
              <a:buFont typeface="Arial" panose="020B0604020202020204" pitchFamily="34" charset="0"/>
              <a:buChar char="•"/>
            </a:pPr>
            <a:endParaRPr lang="en-US" sz="500" b="1" i="1" dirty="0">
              <a:solidFill>
                <a:srgbClr val="0033CC"/>
              </a:solidFill>
            </a:endParaRPr>
          </a:p>
          <a:p>
            <a:pPr marL="285750" indent="-285750" algn="just">
              <a:lnSpc>
                <a:spcPct val="80000"/>
              </a:lnSpc>
              <a:spcBef>
                <a:spcPts val="0"/>
              </a:spcBef>
              <a:buFont typeface="Arial" panose="020B0604020202020204" pitchFamily="34" charset="0"/>
              <a:buChar char="•"/>
            </a:pPr>
            <a:r>
              <a:rPr lang="en-US" sz="1600" b="1" i="1" dirty="0">
                <a:solidFill>
                  <a:srgbClr val="C00000"/>
                </a:solidFill>
              </a:rPr>
              <a:t>That the President of the United States shall receive compensation for his services in such office, as fixed by Congress </a:t>
            </a:r>
            <a:r>
              <a:rPr lang="en-US" sz="1600" dirty="0"/>
              <a:t>(Section One, Article II);</a:t>
            </a:r>
          </a:p>
          <a:p>
            <a:pPr marL="285750" indent="-285750" algn="just">
              <a:lnSpc>
                <a:spcPct val="80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80000"/>
              </a:lnSpc>
              <a:spcBef>
                <a:spcPts val="0"/>
              </a:spcBef>
              <a:buFont typeface="Arial" panose="020B0604020202020204" pitchFamily="34" charset="0"/>
              <a:buChar char="•"/>
            </a:pPr>
            <a:r>
              <a:rPr lang="en-US" sz="1600" b="1" i="1" dirty="0">
                <a:solidFill>
                  <a:srgbClr val="C00000"/>
                </a:solidFill>
              </a:rPr>
              <a:t>The annual salary of the President is presently $400,000 per year </a:t>
            </a:r>
            <a:r>
              <a:rPr lang="en-US" sz="1600" dirty="0"/>
              <a:t>(Section 102 of Title 3 of the United States Code);</a:t>
            </a:r>
          </a:p>
          <a:p>
            <a:pPr marL="285750" indent="-285750" algn="just">
              <a:lnSpc>
                <a:spcPct val="80000"/>
              </a:lnSpc>
              <a:spcBef>
                <a:spcPts val="0"/>
              </a:spcBef>
              <a:buFont typeface="Arial" panose="020B0604020202020204" pitchFamily="34" charset="0"/>
              <a:buChar char="•"/>
            </a:pPr>
            <a:endParaRPr lang="en-US" sz="500" dirty="0">
              <a:solidFill>
                <a:srgbClr val="C00000"/>
              </a:solidFill>
            </a:endParaRPr>
          </a:p>
          <a:p>
            <a:pPr marL="285750" indent="-285750" algn="just">
              <a:lnSpc>
                <a:spcPct val="80000"/>
              </a:lnSpc>
              <a:spcBef>
                <a:spcPts val="0"/>
              </a:spcBef>
              <a:buFont typeface="Arial" panose="020B0604020202020204" pitchFamily="34" charset="0"/>
              <a:buChar char="•"/>
            </a:pPr>
            <a:r>
              <a:rPr lang="en-US" sz="1600" b="1" i="1" dirty="0">
                <a:solidFill>
                  <a:srgbClr val="C00000"/>
                </a:solidFill>
              </a:rPr>
              <a:t>The President is further awarded an annual $50,000 expense allowance </a:t>
            </a:r>
            <a:r>
              <a:rPr lang="en-US" sz="1600" dirty="0"/>
              <a:t>(Section 102 of Title 3 of the United States Code);</a:t>
            </a:r>
          </a:p>
          <a:p>
            <a:pPr marL="285750" indent="-285750" algn="just">
              <a:lnSpc>
                <a:spcPct val="80000"/>
              </a:lnSpc>
              <a:spcBef>
                <a:spcPts val="0"/>
              </a:spcBef>
              <a:buFont typeface="Arial" panose="020B0604020202020204" pitchFamily="34" charset="0"/>
              <a:buChar char="•"/>
            </a:pPr>
            <a:endParaRPr lang="en-US" sz="500" dirty="0">
              <a:solidFill>
                <a:srgbClr val="C00000"/>
              </a:solidFill>
            </a:endParaRPr>
          </a:p>
          <a:p>
            <a:pPr marL="285750" indent="-285750" algn="just">
              <a:lnSpc>
                <a:spcPct val="80000"/>
              </a:lnSpc>
              <a:spcBef>
                <a:spcPts val="0"/>
              </a:spcBef>
              <a:buFont typeface="Arial" panose="020B0604020202020204" pitchFamily="34" charset="0"/>
              <a:buChar char="•"/>
            </a:pPr>
            <a:r>
              <a:rPr lang="en-US" sz="1600" b="1" i="1" dirty="0">
                <a:solidFill>
                  <a:srgbClr val="C00000"/>
                </a:solidFill>
              </a:rPr>
              <a:t>The President is additionally awarded an annual $100,000 nontaxable travel account, </a:t>
            </a:r>
            <a:r>
              <a:rPr lang="en-US" sz="1600" dirty="0"/>
              <a:t>(Section 103 of Title 3 of the United States Code);</a:t>
            </a:r>
            <a:r>
              <a:rPr lang="en-US" sz="1600" b="1" i="1" dirty="0">
                <a:solidFill>
                  <a:srgbClr val="0033CC"/>
                </a:solidFill>
              </a:rPr>
              <a:t> </a:t>
            </a:r>
          </a:p>
          <a:p>
            <a:pPr marL="285750" indent="-285750" algn="just">
              <a:lnSpc>
                <a:spcPct val="80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80000"/>
              </a:lnSpc>
              <a:spcBef>
                <a:spcPts val="0"/>
              </a:spcBef>
              <a:buFont typeface="Arial" panose="020B0604020202020204" pitchFamily="34" charset="0"/>
              <a:buChar char="•"/>
            </a:pPr>
            <a:r>
              <a:rPr lang="en-US" sz="1600" b="1" i="1" dirty="0">
                <a:solidFill>
                  <a:srgbClr val="C00000"/>
                </a:solidFill>
              </a:rPr>
              <a:t>The President is also provided with a $1,000,000 to enable the President, in his discretion, to meet unanticipated needs for the furtherance of the national interest, security, or defense, including personnel needs and needs for services </a:t>
            </a:r>
            <a:r>
              <a:rPr lang="en-US" sz="1600" dirty="0"/>
              <a:t>(Section 108 of Title 3 of the United States Code); </a:t>
            </a:r>
            <a:r>
              <a:rPr lang="en-US" sz="1600" b="1" i="1" dirty="0">
                <a:solidFill>
                  <a:srgbClr val="C00000"/>
                </a:solidFill>
              </a:rPr>
              <a:t>and</a:t>
            </a:r>
          </a:p>
          <a:p>
            <a:pPr marL="285750" indent="-285750" algn="just">
              <a:lnSpc>
                <a:spcPct val="80000"/>
              </a:lnSpc>
              <a:spcBef>
                <a:spcPts val="0"/>
              </a:spcBef>
              <a:buFont typeface="Arial" panose="020B0604020202020204" pitchFamily="34" charset="0"/>
              <a:buChar char="•"/>
            </a:pPr>
            <a:endParaRPr lang="en-US" sz="500" b="1" i="1" dirty="0">
              <a:solidFill>
                <a:srgbClr val="C00000"/>
              </a:solidFill>
            </a:endParaRPr>
          </a:p>
          <a:p>
            <a:pPr marL="285750" indent="-285750" algn="just">
              <a:lnSpc>
                <a:spcPct val="80000"/>
              </a:lnSpc>
              <a:spcBef>
                <a:spcPts val="0"/>
              </a:spcBef>
              <a:buFont typeface="Arial" panose="020B0604020202020204" pitchFamily="34" charset="0"/>
              <a:buChar char="•"/>
            </a:pPr>
            <a:r>
              <a:rPr lang="en-US" sz="1600" b="1" i="1" dirty="0">
                <a:solidFill>
                  <a:srgbClr val="C00000"/>
                </a:solidFill>
              </a:rPr>
              <a:t>The President is also entitled also to the use of the furniture and other effects belonging to the United States and kept in the Executive Residence at the White House. </a:t>
            </a:r>
          </a:p>
          <a:p>
            <a:pPr marL="285750" indent="-285750" algn="just">
              <a:lnSpc>
                <a:spcPct val="80000"/>
              </a:lnSpc>
              <a:spcBef>
                <a:spcPts val="0"/>
              </a:spcBef>
              <a:buFont typeface="Arial" panose="020B0604020202020204" pitchFamily="34" charset="0"/>
              <a:buChar char="•"/>
            </a:pPr>
            <a:endParaRPr lang="en-US" sz="500" b="1" i="1" dirty="0">
              <a:solidFill>
                <a:srgbClr val="0033CC"/>
              </a:solidFill>
            </a:endParaRPr>
          </a:p>
          <a:p>
            <a:pPr marL="285750" indent="-285750" algn="just">
              <a:lnSpc>
                <a:spcPct val="80000"/>
              </a:lnSpc>
              <a:spcBef>
                <a:spcPts val="0"/>
              </a:spcBef>
              <a:buFont typeface="Arial" panose="020B0604020202020204" pitchFamily="34" charset="0"/>
              <a:buChar char="•"/>
            </a:pPr>
            <a:r>
              <a:rPr lang="en-US" sz="1600" b="1" i="1" dirty="0">
                <a:solidFill>
                  <a:srgbClr val="0033CC"/>
                </a:solidFill>
              </a:rPr>
              <a:t>It should be noted that the current President does not accept his salary and donates such to charity.</a:t>
            </a:r>
            <a:endParaRPr lang="en-US" sz="1600" dirty="0">
              <a:solidFill>
                <a:srgbClr val="0033CC"/>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21</a:t>
            </a:fld>
            <a:endParaRPr lang="en-US"/>
          </a:p>
        </p:txBody>
      </p:sp>
    </p:spTree>
    <p:extLst>
      <p:ext uri="{BB962C8B-B14F-4D97-AF65-F5344CB8AC3E}">
        <p14:creationId xmlns:p14="http://schemas.microsoft.com/office/powerpoint/2010/main" val="3749554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90000"/>
              </a:lnSpc>
              <a:spcBef>
                <a:spcPts val="0"/>
              </a:spcBef>
              <a:defRPr/>
            </a:pPr>
            <a:r>
              <a:rPr lang="en-US" sz="3200" b="1" i="1" dirty="0">
                <a:solidFill>
                  <a:srgbClr val="006600"/>
                </a:solidFill>
              </a:rPr>
              <a:t>Powers and Duties</a:t>
            </a:r>
          </a:p>
          <a:p>
            <a:pPr>
              <a:lnSpc>
                <a:spcPct val="90000"/>
              </a:lnSpc>
              <a:spcBef>
                <a:spcPts val="0"/>
              </a:spcBef>
              <a:defRPr/>
            </a:pPr>
            <a:endParaRPr lang="en-US" sz="700" b="1" i="1" dirty="0">
              <a:solidFill>
                <a:srgbClr val="002060"/>
              </a:solidFill>
            </a:endParaRPr>
          </a:p>
          <a:p>
            <a:pPr algn="just">
              <a:lnSpc>
                <a:spcPct val="90000"/>
              </a:lnSpc>
              <a:spcBef>
                <a:spcPts val="0"/>
              </a:spcBef>
            </a:pPr>
            <a:r>
              <a:rPr lang="en-US" sz="1600" dirty="0"/>
              <a:t>Section Two of Article II of the United States Constitution details the powers and duties of the President of the United States.  They are as follows:</a:t>
            </a:r>
          </a:p>
          <a:p>
            <a:pPr algn="just">
              <a:lnSpc>
                <a:spcPct val="90000"/>
              </a:lnSpc>
              <a:spcBef>
                <a:spcPts val="0"/>
              </a:spcBef>
            </a:pPr>
            <a:endParaRPr lang="en-US" sz="500" dirty="0"/>
          </a:p>
          <a:p>
            <a:pPr algn="just">
              <a:lnSpc>
                <a:spcPct val="90000"/>
              </a:lnSpc>
              <a:spcBef>
                <a:spcPts val="0"/>
              </a:spcBef>
            </a:pPr>
            <a:endParaRPr lang="en-US" sz="500" dirty="0"/>
          </a:p>
          <a:p>
            <a:pPr marL="285750" indent="-285750" algn="just">
              <a:lnSpc>
                <a:spcPct val="90000"/>
              </a:lnSpc>
              <a:spcBef>
                <a:spcPts val="0"/>
              </a:spcBef>
              <a:buFont typeface="Arial" panose="020B0604020202020204" pitchFamily="34" charset="0"/>
              <a:buChar char="•"/>
            </a:pPr>
            <a:r>
              <a:rPr lang="en-US" sz="1600" b="1" i="1" dirty="0">
                <a:solidFill>
                  <a:srgbClr val="C00000"/>
                </a:solidFill>
              </a:rPr>
              <a:t>That the President shall be the Commander in Chief of the Army and Navy;</a:t>
            </a:r>
          </a:p>
          <a:p>
            <a:pPr algn="just">
              <a:lnSpc>
                <a:spcPct val="90000"/>
              </a:lnSpc>
              <a:spcBef>
                <a:spcPts val="0"/>
              </a:spcBef>
            </a:pPr>
            <a:endParaRPr lang="en-US" sz="1000" b="1" i="1" dirty="0">
              <a:solidFill>
                <a:srgbClr val="C00000"/>
              </a:solidFill>
            </a:endParaRPr>
          </a:p>
          <a:p>
            <a:pPr marL="285750" indent="-285750" algn="just">
              <a:lnSpc>
                <a:spcPct val="90000"/>
              </a:lnSpc>
              <a:spcBef>
                <a:spcPts val="0"/>
              </a:spcBef>
              <a:buFont typeface="Arial" panose="020B0604020202020204" pitchFamily="34" charset="0"/>
              <a:buChar char="•"/>
            </a:pPr>
            <a:r>
              <a:rPr lang="en-US" sz="1600" b="1" i="1" dirty="0">
                <a:solidFill>
                  <a:srgbClr val="C00000"/>
                </a:solidFill>
              </a:rPr>
              <a:t>That the President may require the opinion of any principal officer of the Executive Departments;</a:t>
            </a:r>
          </a:p>
          <a:p>
            <a:pPr marL="285750" indent="-285750" algn="just">
              <a:lnSpc>
                <a:spcPct val="90000"/>
              </a:lnSpc>
              <a:spcBef>
                <a:spcPts val="0"/>
              </a:spcBef>
              <a:buFont typeface="Arial" panose="020B0604020202020204" pitchFamily="34" charset="0"/>
              <a:buChar char="•"/>
            </a:pPr>
            <a:endParaRPr lang="en-US" sz="1000" b="1" i="1" dirty="0">
              <a:solidFill>
                <a:srgbClr val="C00000"/>
              </a:solidFill>
            </a:endParaRPr>
          </a:p>
          <a:p>
            <a:pPr marL="285750" indent="-285750" algn="just">
              <a:lnSpc>
                <a:spcPct val="90000"/>
              </a:lnSpc>
              <a:spcBef>
                <a:spcPts val="0"/>
              </a:spcBef>
              <a:buFont typeface="Arial" panose="020B0604020202020204" pitchFamily="34" charset="0"/>
              <a:buChar char="•"/>
            </a:pPr>
            <a:r>
              <a:rPr lang="en-US" sz="1600" b="1" i="1" dirty="0">
                <a:solidFill>
                  <a:srgbClr val="C00000"/>
                </a:solidFill>
              </a:rPr>
              <a:t>That the President shall have the power to grant reprieves and pardons for offenses against the United States (except for impeachment);</a:t>
            </a:r>
          </a:p>
          <a:p>
            <a:pPr algn="just">
              <a:lnSpc>
                <a:spcPct val="90000"/>
              </a:lnSpc>
              <a:spcBef>
                <a:spcPts val="0"/>
              </a:spcBef>
            </a:pPr>
            <a:endParaRPr lang="en-US" sz="1000" b="1" i="1" dirty="0">
              <a:solidFill>
                <a:srgbClr val="C00000"/>
              </a:solidFill>
            </a:endParaRPr>
          </a:p>
          <a:p>
            <a:pPr marL="285750" indent="-285750" algn="just">
              <a:lnSpc>
                <a:spcPct val="90000"/>
              </a:lnSpc>
              <a:spcBef>
                <a:spcPts val="0"/>
              </a:spcBef>
              <a:buFont typeface="Arial" panose="020B0604020202020204" pitchFamily="34" charset="0"/>
              <a:buChar char="•"/>
            </a:pPr>
            <a:r>
              <a:rPr lang="en-US" sz="1600" b="1" i="1" dirty="0">
                <a:solidFill>
                  <a:srgbClr val="C00000"/>
                </a:solidFill>
              </a:rPr>
              <a:t>That the President, upon a 2/3 vote of the Senate – advice and consent - shall have the power to make treaties; </a:t>
            </a:r>
          </a:p>
          <a:p>
            <a:pPr marL="285750" indent="-285750" algn="just">
              <a:lnSpc>
                <a:spcPct val="90000"/>
              </a:lnSpc>
              <a:spcBef>
                <a:spcPts val="0"/>
              </a:spcBef>
              <a:buFont typeface="Arial" panose="020B0604020202020204" pitchFamily="34" charset="0"/>
              <a:buChar char="•"/>
            </a:pPr>
            <a:endParaRPr lang="en-US" sz="1000" b="1" i="1" dirty="0">
              <a:solidFill>
                <a:srgbClr val="C00000"/>
              </a:solidFill>
            </a:endParaRPr>
          </a:p>
          <a:p>
            <a:pPr marL="285750" indent="-285750" algn="just">
              <a:lnSpc>
                <a:spcPct val="90000"/>
              </a:lnSpc>
              <a:spcBef>
                <a:spcPts val="0"/>
              </a:spcBef>
              <a:buFont typeface="Arial" panose="020B0604020202020204" pitchFamily="34" charset="0"/>
              <a:buChar char="•"/>
            </a:pPr>
            <a:r>
              <a:rPr lang="en-US" sz="1600" b="1" i="1" dirty="0">
                <a:solidFill>
                  <a:srgbClr val="C00000"/>
                </a:solidFill>
              </a:rPr>
              <a:t>That the President, upon a majority vote of the Senate – advice and consent – shall have the power to appoint Ambassadors, Public Ministers and Consuls, Judges of the Supreme Court, and all other officers of the United States;</a:t>
            </a:r>
          </a:p>
          <a:p>
            <a:pPr marL="285750" indent="-285750" algn="just">
              <a:lnSpc>
                <a:spcPct val="90000"/>
              </a:lnSpc>
              <a:spcBef>
                <a:spcPts val="0"/>
              </a:spcBef>
              <a:buFont typeface="Arial" panose="020B0604020202020204" pitchFamily="34" charset="0"/>
              <a:buChar char="•"/>
            </a:pPr>
            <a:endParaRPr lang="en-US" sz="1000" b="1" i="1" dirty="0">
              <a:solidFill>
                <a:srgbClr val="C00000"/>
              </a:solidFill>
            </a:endParaRPr>
          </a:p>
          <a:p>
            <a:pPr marL="285750" indent="-285750" algn="just">
              <a:lnSpc>
                <a:spcPct val="90000"/>
              </a:lnSpc>
              <a:spcBef>
                <a:spcPts val="0"/>
              </a:spcBef>
              <a:buFont typeface="Arial" panose="020B0604020202020204" pitchFamily="34" charset="0"/>
              <a:buChar char="•"/>
            </a:pPr>
            <a:r>
              <a:rPr lang="en-US" sz="1600" b="1" i="1" dirty="0">
                <a:solidFill>
                  <a:srgbClr val="C00000"/>
                </a:solidFill>
              </a:rPr>
              <a:t>That the Congress may vest by law (statute) the President with the power to appoint, by his act alone, inferior officers, Courts of Law or Department Heads; and</a:t>
            </a:r>
          </a:p>
          <a:p>
            <a:pPr marL="285750" indent="-285750" algn="just">
              <a:lnSpc>
                <a:spcPct val="90000"/>
              </a:lnSpc>
              <a:spcBef>
                <a:spcPts val="0"/>
              </a:spcBef>
              <a:buFont typeface="Arial" panose="020B0604020202020204" pitchFamily="34" charset="0"/>
              <a:buChar char="•"/>
            </a:pPr>
            <a:endParaRPr lang="en-US" sz="1000" b="1" i="1" dirty="0">
              <a:solidFill>
                <a:srgbClr val="C00000"/>
              </a:solidFill>
            </a:endParaRPr>
          </a:p>
          <a:p>
            <a:pPr marL="285750" indent="-285750" algn="just">
              <a:lnSpc>
                <a:spcPct val="90000"/>
              </a:lnSpc>
              <a:spcBef>
                <a:spcPts val="0"/>
              </a:spcBef>
              <a:buFont typeface="Arial" panose="020B0604020202020204" pitchFamily="34" charset="0"/>
              <a:buChar char="•"/>
            </a:pPr>
            <a:r>
              <a:rPr lang="en-US" sz="1600" b="1" i="1" dirty="0">
                <a:solidFill>
                  <a:srgbClr val="C00000"/>
                </a:solidFill>
              </a:rPr>
              <a:t>That the President shall have Power to fill all Vacancies that may happen during the Recess of the Senate, by granting Commissions which shall expire at the End of their next Session (known as recess appointments).</a:t>
            </a:r>
            <a:endParaRPr lang="en-US" sz="1600"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22</a:t>
            </a:fld>
            <a:endParaRPr lang="en-US"/>
          </a:p>
        </p:txBody>
      </p:sp>
    </p:spTree>
    <p:extLst>
      <p:ext uri="{BB962C8B-B14F-4D97-AF65-F5344CB8AC3E}">
        <p14:creationId xmlns:p14="http://schemas.microsoft.com/office/powerpoint/2010/main" val="2267201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5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95000"/>
              </a:lnSpc>
              <a:spcBef>
                <a:spcPts val="0"/>
              </a:spcBef>
              <a:defRPr/>
            </a:pPr>
            <a:r>
              <a:rPr lang="en-US" sz="3200" b="1" i="1" dirty="0">
                <a:solidFill>
                  <a:srgbClr val="006600"/>
                </a:solidFill>
              </a:rPr>
              <a:t>Powers and Duties</a:t>
            </a:r>
          </a:p>
          <a:p>
            <a:pPr>
              <a:lnSpc>
                <a:spcPct val="95000"/>
              </a:lnSpc>
              <a:spcBef>
                <a:spcPts val="0"/>
              </a:spcBef>
              <a:defRPr/>
            </a:pPr>
            <a:endParaRPr lang="en-US" sz="700" b="1" i="1" dirty="0">
              <a:solidFill>
                <a:srgbClr val="002060"/>
              </a:solidFill>
            </a:endParaRPr>
          </a:p>
          <a:p>
            <a:pPr algn="just">
              <a:lnSpc>
                <a:spcPct val="95000"/>
              </a:lnSpc>
              <a:spcBef>
                <a:spcPts val="0"/>
              </a:spcBef>
            </a:pPr>
            <a:r>
              <a:rPr lang="en-US" sz="1600" dirty="0"/>
              <a:t>Section Three of Article II of the United States Constitution also further details the powers and duties of the President of the United States.  They are as follows:</a:t>
            </a:r>
          </a:p>
          <a:p>
            <a:pPr algn="just">
              <a:lnSpc>
                <a:spcPct val="95000"/>
              </a:lnSpc>
              <a:spcBef>
                <a:spcPts val="0"/>
              </a:spcBef>
            </a:pPr>
            <a:endParaRPr lang="en-US" sz="1000" dirty="0"/>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That the President shall give to Congress information of the State of the Union;</a:t>
            </a:r>
          </a:p>
          <a:p>
            <a:pPr algn="just">
              <a:lnSpc>
                <a:spcPct val="95000"/>
              </a:lnSpc>
              <a:spcBef>
                <a:spcPts val="0"/>
              </a:spcBef>
            </a:pPr>
            <a:endParaRPr lang="en-US" sz="1000" b="1" i="1" dirty="0">
              <a:solidFill>
                <a:srgbClr val="C00000"/>
              </a:solidFill>
            </a:endParaRPr>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That the President may recommend to Congress’ consideration such measures as he shall judge necessary and expedient;</a:t>
            </a:r>
          </a:p>
          <a:p>
            <a:pPr marL="285750" indent="-285750" algn="just">
              <a:lnSpc>
                <a:spcPct val="95000"/>
              </a:lnSpc>
              <a:spcBef>
                <a:spcPts val="0"/>
              </a:spcBef>
              <a:buFont typeface="Arial" panose="020B0604020202020204" pitchFamily="34" charset="0"/>
              <a:buChar char="•"/>
            </a:pPr>
            <a:endParaRPr lang="en-US" sz="1000" b="1" i="1" dirty="0">
              <a:solidFill>
                <a:srgbClr val="C00000"/>
              </a:solidFill>
            </a:endParaRPr>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That the President may, on extraordinary occasions, convene both Houses, or either of them, and in case of disagreement between them, with respect to the time of adjournment, he may adjourn them to such time as he shall think proper;</a:t>
            </a:r>
          </a:p>
          <a:p>
            <a:pPr algn="just">
              <a:lnSpc>
                <a:spcPct val="95000"/>
              </a:lnSpc>
              <a:spcBef>
                <a:spcPts val="0"/>
              </a:spcBef>
            </a:pPr>
            <a:endParaRPr lang="en-US" sz="1000" b="1" i="1" dirty="0">
              <a:solidFill>
                <a:srgbClr val="C00000"/>
              </a:solidFill>
            </a:endParaRPr>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That the President shall receive Ambassadors and other public ministers; </a:t>
            </a:r>
          </a:p>
          <a:p>
            <a:pPr marL="285750" indent="-285750" algn="just">
              <a:lnSpc>
                <a:spcPct val="95000"/>
              </a:lnSpc>
              <a:spcBef>
                <a:spcPts val="0"/>
              </a:spcBef>
              <a:buFont typeface="Arial" panose="020B0604020202020204" pitchFamily="34" charset="0"/>
              <a:buChar char="•"/>
            </a:pPr>
            <a:endParaRPr lang="en-US" sz="1000" b="1" i="1" dirty="0">
              <a:solidFill>
                <a:srgbClr val="C00000"/>
              </a:solidFill>
            </a:endParaRPr>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That the President shall take care that the laws be faithfully executed;</a:t>
            </a:r>
            <a:endParaRPr lang="en-US" sz="1000" b="1" i="1" dirty="0">
              <a:solidFill>
                <a:srgbClr val="C00000"/>
              </a:solidFill>
            </a:endParaRPr>
          </a:p>
          <a:p>
            <a:pPr algn="just">
              <a:lnSpc>
                <a:spcPct val="95000"/>
              </a:lnSpc>
              <a:spcBef>
                <a:spcPts val="0"/>
              </a:spcBef>
            </a:pPr>
            <a:r>
              <a:rPr lang="en-US" sz="1000" b="1" i="1" dirty="0">
                <a:solidFill>
                  <a:srgbClr val="C00000"/>
                </a:solidFill>
              </a:rPr>
              <a:t> </a:t>
            </a:r>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That the President shall commission all the officers of the United States; and</a:t>
            </a:r>
          </a:p>
          <a:p>
            <a:pPr marL="285750" indent="-285750" algn="just">
              <a:lnSpc>
                <a:spcPct val="95000"/>
              </a:lnSpc>
              <a:spcBef>
                <a:spcPts val="0"/>
              </a:spcBef>
              <a:buFont typeface="Arial" panose="020B0604020202020204" pitchFamily="34" charset="0"/>
              <a:buChar char="•"/>
            </a:pPr>
            <a:endParaRPr lang="en-US" sz="1000" b="1" i="1" dirty="0">
              <a:solidFill>
                <a:srgbClr val="C00000"/>
              </a:solidFill>
            </a:endParaRPr>
          </a:p>
          <a:p>
            <a:pPr marL="285750" indent="-285750" algn="just">
              <a:lnSpc>
                <a:spcPct val="95000"/>
              </a:lnSpc>
              <a:spcBef>
                <a:spcPts val="0"/>
              </a:spcBef>
              <a:buFont typeface="Arial" panose="020B0604020202020204" pitchFamily="34" charset="0"/>
              <a:buChar char="•"/>
            </a:pPr>
            <a:r>
              <a:rPr lang="en-US" sz="1600" b="1" i="1" dirty="0">
                <a:solidFill>
                  <a:srgbClr val="C00000"/>
                </a:solidFill>
              </a:rPr>
              <a:t>That the President may refuse to sign a bill into law (veto), passed by the House of Representatives and the United States Senate, by returning it to the originating house, within 10 days (exclusive of Sundays), together with his objections to be entered in the journal </a:t>
            </a:r>
            <a:r>
              <a:rPr lang="en-US" sz="1600" dirty="0"/>
              <a:t>(Section 7, Article I).</a:t>
            </a:r>
            <a:endParaRPr lang="en-US" sz="1600"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23</a:t>
            </a:fld>
            <a:endParaRPr lang="en-US"/>
          </a:p>
        </p:txBody>
      </p:sp>
    </p:spTree>
    <p:extLst>
      <p:ext uri="{BB962C8B-B14F-4D97-AF65-F5344CB8AC3E}">
        <p14:creationId xmlns:p14="http://schemas.microsoft.com/office/powerpoint/2010/main" val="38668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5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Constitutional Provisions</a:t>
            </a:r>
          </a:p>
          <a:p>
            <a:pPr>
              <a:lnSpc>
                <a:spcPct val="75000"/>
              </a:lnSpc>
              <a:spcBef>
                <a:spcPts val="0"/>
              </a:spcBef>
              <a:defRPr/>
            </a:pPr>
            <a:endParaRPr lang="en-US" sz="1000" b="1" i="1" dirty="0">
              <a:solidFill>
                <a:srgbClr val="002060"/>
              </a:solidFill>
            </a:endParaRPr>
          </a:p>
          <a:p>
            <a:pPr algn="just">
              <a:lnSpc>
                <a:spcPct val="75000"/>
              </a:lnSpc>
              <a:spcBef>
                <a:spcPts val="0"/>
              </a:spcBef>
            </a:pPr>
            <a:r>
              <a:rPr lang="en-US" sz="1600" dirty="0"/>
              <a:t>Article II of the United States Constitution creates the office of the President of the United States.</a:t>
            </a:r>
          </a:p>
          <a:p>
            <a:pPr algn="just">
              <a:lnSpc>
                <a:spcPct val="75000"/>
              </a:lnSpc>
              <a:spcBef>
                <a:spcPts val="0"/>
              </a:spcBef>
            </a:pPr>
            <a:endParaRPr lang="en-US" sz="500" dirty="0"/>
          </a:p>
          <a:p>
            <a:pPr algn="just">
              <a:lnSpc>
                <a:spcPct val="75000"/>
              </a:lnSpc>
              <a:spcBef>
                <a:spcPts val="0"/>
              </a:spcBef>
            </a:pPr>
            <a:r>
              <a:rPr lang="en-US" sz="1600" b="1" dirty="0">
                <a:solidFill>
                  <a:srgbClr val="C00000"/>
                </a:solidFill>
              </a:rPr>
              <a:t>Text of Article II:</a:t>
            </a:r>
            <a:r>
              <a:rPr lang="en-US" sz="1600" dirty="0"/>
              <a:t>  Article II is broken up into four sections.</a:t>
            </a:r>
          </a:p>
          <a:p>
            <a:pPr algn="just">
              <a:lnSpc>
                <a:spcPct val="75000"/>
              </a:lnSpc>
              <a:spcBef>
                <a:spcPts val="0"/>
              </a:spcBef>
            </a:pPr>
            <a:endParaRPr lang="en-US" sz="500" dirty="0"/>
          </a:p>
          <a:p>
            <a:pPr>
              <a:lnSpc>
                <a:spcPct val="75000"/>
              </a:lnSpc>
              <a:spcBef>
                <a:spcPts val="0"/>
              </a:spcBef>
            </a:pPr>
            <a:r>
              <a:rPr lang="en-US" sz="1600" b="1" dirty="0">
                <a:solidFill>
                  <a:srgbClr val="006600"/>
                </a:solidFill>
              </a:rPr>
              <a:t>Section 1.</a:t>
            </a:r>
            <a:r>
              <a:rPr lang="en-US" sz="1600" dirty="0">
                <a:solidFill>
                  <a:srgbClr val="006600"/>
                </a:solidFill>
              </a:rPr>
              <a:t>  </a:t>
            </a:r>
            <a:r>
              <a:rPr lang="en-US" sz="1600" dirty="0"/>
              <a:t>The specific text of Section One provides: </a:t>
            </a:r>
          </a:p>
          <a:p>
            <a:pPr>
              <a:lnSpc>
                <a:spcPct val="75000"/>
              </a:lnSpc>
              <a:spcBef>
                <a:spcPts val="0"/>
              </a:spcBef>
            </a:pPr>
            <a:endParaRPr lang="en-US" sz="500" dirty="0"/>
          </a:p>
          <a:p>
            <a:pPr algn="just">
              <a:lnSpc>
                <a:spcPct val="75000"/>
              </a:lnSpc>
              <a:spcBef>
                <a:spcPts val="0"/>
              </a:spcBef>
            </a:pPr>
            <a:r>
              <a:rPr lang="en-US" sz="1000" dirty="0"/>
              <a:t>“The executive Power shall be vested in a President of the United States of America. He shall hold his Office during the Term of four Years, and, together with the Vice President, chosen for the same Term, be elected, as follows</a:t>
            </a:r>
          </a:p>
          <a:p>
            <a:pPr algn="just">
              <a:lnSpc>
                <a:spcPct val="75000"/>
              </a:lnSpc>
              <a:spcBef>
                <a:spcPts val="0"/>
              </a:spcBef>
            </a:pPr>
            <a:endParaRPr lang="en-US" sz="500" dirty="0"/>
          </a:p>
          <a:p>
            <a:pPr algn="just">
              <a:lnSpc>
                <a:spcPct val="75000"/>
              </a:lnSpc>
              <a:spcBef>
                <a:spcPts val="0"/>
              </a:spcBef>
            </a:pPr>
            <a:r>
              <a:rPr lang="en-US" sz="1000" dirty="0"/>
              <a:t>Each State shall appoint, in such Manner as the Legislature thereof may direct, a Number of Electors, equal to the whole Number of Senators and Representatives to which the State may be entitled in the Congress: but no Senator or Representative, or Person holding an Office of Trust or Profit under the United States, shall be appointed an Elector.</a:t>
            </a:r>
          </a:p>
          <a:p>
            <a:pPr algn="just">
              <a:lnSpc>
                <a:spcPct val="75000"/>
              </a:lnSpc>
              <a:spcBef>
                <a:spcPts val="0"/>
              </a:spcBef>
            </a:pPr>
            <a:endParaRPr lang="en-US" sz="500" dirty="0"/>
          </a:p>
          <a:p>
            <a:pPr algn="just">
              <a:lnSpc>
                <a:spcPct val="75000"/>
              </a:lnSpc>
              <a:spcBef>
                <a:spcPts val="0"/>
              </a:spcBef>
            </a:pPr>
            <a:r>
              <a:rPr lang="en-US" sz="1000" dirty="0"/>
              <a:t>The Electors shall meet in their respective States, and vote by Ballot for two Persons, of whom one at least shall not be an Inhabitant of the same State with themselves. And they shall make a List of all the Persons voted for, and of the Number of Votes for each; which List they shall sign and certify, and transmit sealed to the Seat of the Government of the United States, directed to the President of the Senate. The President of the Senate shall, in the Presence of the Senate and House of Representatives, open all the Certificates, and the Votes shall then be counted. The Person having the greatest Number of Votes shall be the President, if such Number be a Majority of the whole Number of Electors appointed; and if there be more than one who have such Majority, and have an equal Number of Votes, then the House of Representatives shall immediately </a:t>
            </a:r>
            <a:r>
              <a:rPr lang="en-US" sz="1000" dirty="0" err="1"/>
              <a:t>chuse</a:t>
            </a:r>
            <a:r>
              <a:rPr lang="en-US" sz="1000" dirty="0"/>
              <a:t> by Ballot one of them for President; and if no Person have a Majority, then from the five highest on the List the said House shall in like Manner </a:t>
            </a:r>
            <a:r>
              <a:rPr lang="en-US" sz="1000" dirty="0" err="1"/>
              <a:t>chuse</a:t>
            </a:r>
            <a:r>
              <a:rPr lang="en-US" sz="1000" dirty="0"/>
              <a:t> the President. But in </a:t>
            </a:r>
            <a:r>
              <a:rPr lang="en-US" sz="1000" dirty="0" err="1"/>
              <a:t>chusing</a:t>
            </a:r>
            <a:r>
              <a:rPr lang="en-US" sz="1000" dirty="0"/>
              <a:t> the President, the Votes shall be taken by States, the Representation from each State having one Vote; A quorum for this Purpose shall consist of a Member or Members from two thirds of the States, and a Majority of all the States shall be necessary to a Choice. In every Case, after the Choice of the President, the Person having the greatest Number of Votes of the Electors shall be the Vice President. But if there should remain two or more who have equal Votes, the Senate shall </a:t>
            </a:r>
            <a:r>
              <a:rPr lang="en-US" sz="1000" dirty="0" err="1"/>
              <a:t>chuse</a:t>
            </a:r>
            <a:r>
              <a:rPr lang="en-US" sz="1000" dirty="0"/>
              <a:t> from them by Ballot the Vice President.</a:t>
            </a:r>
          </a:p>
          <a:p>
            <a:pPr algn="just">
              <a:lnSpc>
                <a:spcPct val="75000"/>
              </a:lnSpc>
              <a:spcBef>
                <a:spcPts val="0"/>
              </a:spcBef>
            </a:pPr>
            <a:endParaRPr lang="en-US" sz="500" dirty="0"/>
          </a:p>
          <a:p>
            <a:pPr algn="just">
              <a:lnSpc>
                <a:spcPct val="75000"/>
              </a:lnSpc>
              <a:spcBef>
                <a:spcPts val="0"/>
              </a:spcBef>
            </a:pPr>
            <a:r>
              <a:rPr lang="en-US" sz="1000" dirty="0"/>
              <a:t>The Congress may determine the Time of </a:t>
            </a:r>
            <a:r>
              <a:rPr lang="en-US" sz="1000" dirty="0" err="1"/>
              <a:t>chusing</a:t>
            </a:r>
            <a:r>
              <a:rPr lang="en-US" sz="1000" dirty="0"/>
              <a:t> the Electors, and the Day on which they shall give their Votes; which Day shall be the same throughout the United States.</a:t>
            </a:r>
          </a:p>
          <a:p>
            <a:pPr algn="just">
              <a:lnSpc>
                <a:spcPct val="75000"/>
              </a:lnSpc>
              <a:spcBef>
                <a:spcPts val="0"/>
              </a:spcBef>
            </a:pPr>
            <a:endParaRPr lang="en-US" sz="500" dirty="0"/>
          </a:p>
          <a:p>
            <a:pPr algn="just">
              <a:lnSpc>
                <a:spcPct val="75000"/>
              </a:lnSpc>
              <a:spcBef>
                <a:spcPts val="0"/>
              </a:spcBef>
            </a:pPr>
            <a:r>
              <a:rPr lang="en-US" sz="1000" dirty="0"/>
              <a:t>No Person except a natural born Citizen, or a Citizen of the United States, at the time of the Adoption of this Constitution, shall be eligible to the Office of President; neither shall any Person be eligible to that Office who shall not have attained to the Age of thirty five Years, and been fourteen Years a Resident within the United States.</a:t>
            </a:r>
          </a:p>
          <a:p>
            <a:pPr algn="just">
              <a:lnSpc>
                <a:spcPct val="75000"/>
              </a:lnSpc>
              <a:spcBef>
                <a:spcPts val="0"/>
              </a:spcBef>
            </a:pPr>
            <a:endParaRPr lang="en-US" sz="500" dirty="0"/>
          </a:p>
          <a:p>
            <a:pPr algn="just">
              <a:lnSpc>
                <a:spcPct val="75000"/>
              </a:lnSpc>
              <a:spcBef>
                <a:spcPts val="0"/>
              </a:spcBef>
            </a:pPr>
            <a:r>
              <a:rPr lang="en-US" sz="1000" dirty="0"/>
              <a:t>In Case of the Removal of the President from Office, or of his Death, Resignation, or Inability to discharge the Powers and Duties of the said Office, the Same shall devolve on the Vice President, and the Congress may by Law provide for the Case of Removal, Death, Resignation or Inability, both of the President and Vice President, declaring what Officer shall then act as President, and such Officer shall act accordingly, until the Disability be removed, or a President shall be elected.</a:t>
            </a:r>
          </a:p>
          <a:p>
            <a:pPr algn="just">
              <a:lnSpc>
                <a:spcPct val="75000"/>
              </a:lnSpc>
              <a:spcBef>
                <a:spcPts val="0"/>
              </a:spcBef>
            </a:pPr>
            <a:endParaRPr lang="en-US" sz="500" dirty="0"/>
          </a:p>
          <a:p>
            <a:pPr algn="just">
              <a:lnSpc>
                <a:spcPct val="75000"/>
              </a:lnSpc>
              <a:spcBef>
                <a:spcPts val="0"/>
              </a:spcBef>
            </a:pPr>
            <a:r>
              <a:rPr lang="en-US" sz="1000" dirty="0"/>
              <a:t>The President shall, at stated Times, receive for his Services, a Compensation, which shall neither be </a:t>
            </a:r>
            <a:r>
              <a:rPr lang="en-US" sz="1000" dirty="0" err="1"/>
              <a:t>encreased</a:t>
            </a:r>
            <a:r>
              <a:rPr lang="en-US" sz="1000" dirty="0"/>
              <a:t> nor diminished during the Period for which he shall have been elected, and he shall not receive within that Period any other Emolument from the United States, or any of them.</a:t>
            </a:r>
          </a:p>
          <a:p>
            <a:pPr algn="just">
              <a:lnSpc>
                <a:spcPct val="75000"/>
              </a:lnSpc>
              <a:spcBef>
                <a:spcPts val="0"/>
              </a:spcBef>
            </a:pPr>
            <a:endParaRPr lang="en-US" sz="500" dirty="0"/>
          </a:p>
          <a:p>
            <a:pPr algn="just">
              <a:lnSpc>
                <a:spcPct val="75000"/>
              </a:lnSpc>
              <a:spcBef>
                <a:spcPts val="0"/>
              </a:spcBef>
            </a:pPr>
            <a:r>
              <a:rPr lang="en-US" sz="1000" dirty="0"/>
              <a:t>Before he enter on the Execution of his Office, he shall take the following Oath or Affirmation:—"I do solemnly swear (or affirm) that I will faithfully execute the Office of President of the United States, and will to the best of my Ability, preserve, protect and defend the Constitution of the United States."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24</a:t>
            </a:fld>
            <a:endParaRPr lang="en-US" dirty="0"/>
          </a:p>
        </p:txBody>
      </p:sp>
    </p:spTree>
    <p:extLst>
      <p:ext uri="{BB962C8B-B14F-4D97-AF65-F5344CB8AC3E}">
        <p14:creationId xmlns:p14="http://schemas.microsoft.com/office/powerpoint/2010/main" val="3972342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Constitutional Provisions</a:t>
            </a:r>
          </a:p>
          <a:p>
            <a:pPr>
              <a:lnSpc>
                <a:spcPct val="80000"/>
              </a:lnSpc>
              <a:spcBef>
                <a:spcPts val="0"/>
              </a:spcBef>
              <a:defRPr/>
            </a:pPr>
            <a:endParaRPr lang="en-US" sz="1000" b="1" i="1" dirty="0">
              <a:solidFill>
                <a:srgbClr val="002060"/>
              </a:solidFill>
            </a:endParaRPr>
          </a:p>
          <a:p>
            <a:pPr algn="just">
              <a:lnSpc>
                <a:spcPct val="80000"/>
              </a:lnSpc>
              <a:spcBef>
                <a:spcPts val="0"/>
              </a:spcBef>
            </a:pPr>
            <a:r>
              <a:rPr lang="en-US" sz="1600" dirty="0"/>
              <a:t>Article II of the United States Constitution creates the office of the President of the United States.</a:t>
            </a:r>
          </a:p>
          <a:p>
            <a:pPr algn="just">
              <a:lnSpc>
                <a:spcPct val="80000"/>
              </a:lnSpc>
              <a:spcBef>
                <a:spcPts val="0"/>
              </a:spcBef>
            </a:pPr>
            <a:endParaRPr lang="en-US" sz="500" dirty="0"/>
          </a:p>
          <a:p>
            <a:pPr algn="just">
              <a:lnSpc>
                <a:spcPct val="80000"/>
              </a:lnSpc>
              <a:spcBef>
                <a:spcPts val="0"/>
              </a:spcBef>
            </a:pPr>
            <a:r>
              <a:rPr lang="en-US" sz="1600" b="1" dirty="0">
                <a:solidFill>
                  <a:srgbClr val="C00000"/>
                </a:solidFill>
              </a:rPr>
              <a:t>Text of Article II:</a:t>
            </a:r>
            <a:r>
              <a:rPr lang="en-US" sz="1600" dirty="0"/>
              <a:t>  Article II is broken up into four sections.</a:t>
            </a:r>
          </a:p>
          <a:p>
            <a:pPr algn="just">
              <a:lnSpc>
                <a:spcPct val="80000"/>
              </a:lnSpc>
              <a:spcBef>
                <a:spcPts val="0"/>
              </a:spcBef>
            </a:pPr>
            <a:endParaRPr lang="en-US" sz="500" dirty="0"/>
          </a:p>
          <a:p>
            <a:r>
              <a:rPr lang="en-US" sz="1600" b="1" dirty="0">
                <a:solidFill>
                  <a:srgbClr val="006600"/>
                </a:solidFill>
              </a:rPr>
              <a:t>Section 2.</a:t>
            </a:r>
            <a:r>
              <a:rPr lang="en-US" sz="1600" dirty="0">
                <a:solidFill>
                  <a:srgbClr val="006600"/>
                </a:solidFill>
              </a:rPr>
              <a:t>  </a:t>
            </a:r>
            <a:r>
              <a:rPr lang="en-US" sz="1600" dirty="0"/>
              <a:t>The specific text of Section Two provides: </a:t>
            </a:r>
          </a:p>
          <a:p>
            <a:endParaRPr lang="en-US" sz="1000" dirty="0"/>
          </a:p>
          <a:p>
            <a:pPr algn="just"/>
            <a:r>
              <a:rPr lang="en-US" sz="1400" dirty="0"/>
              <a:t>“The President shall be Commander in Chief of the Army and Navy of the United States, and of the Militia of the several States, when called into the actual Service of the United States; he may require the Opinion, in writing, of the principal Officer in each of the executive Departments, upon any Subject relating to the Duties of their respective Offices, and he shall have Power to grant Reprieves and Pardons for Offences against the United States, except in Cases of Impeachment.</a:t>
            </a:r>
          </a:p>
          <a:p>
            <a:pPr algn="just"/>
            <a:endParaRPr lang="en-US" sz="500" dirty="0"/>
          </a:p>
          <a:p>
            <a:pPr algn="just"/>
            <a:r>
              <a:rPr lang="en-US" sz="1400" dirty="0"/>
              <a:t>He shall have Power, by and with the Advice and Consent of the Senate, to make Treaties, provided two thirds of the Senators present concur; and he shall nominate, and by and with the Advice and Consent of the Senate, shall appoint Ambassadors, other public Ministers and Consuls, Judges of the supreme Court, and all other Officers of the United States, whose Appointments are not herein otherwise provided for, and which shall be established by Law: but the Congress may by Law vest the Appointment of such inferior Officers, as they think proper, in the President alone, in the Courts of Law, or in the Heads of Departments.</a:t>
            </a:r>
          </a:p>
          <a:p>
            <a:pPr algn="just"/>
            <a:endParaRPr lang="en-US" sz="500" dirty="0"/>
          </a:p>
          <a:p>
            <a:pPr algn="just"/>
            <a:r>
              <a:rPr lang="en-US" sz="1400" dirty="0"/>
              <a:t>The President shall have Power to fill up all Vacancies that may happen during the Recess of the Senate, by granting Commissions which shall expire at the End of their next Session.” </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25</a:t>
            </a:fld>
            <a:endParaRPr lang="en-US"/>
          </a:p>
        </p:txBody>
      </p:sp>
    </p:spTree>
    <p:extLst>
      <p:ext uri="{BB962C8B-B14F-4D97-AF65-F5344CB8AC3E}">
        <p14:creationId xmlns:p14="http://schemas.microsoft.com/office/powerpoint/2010/main" val="4265252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Constitutional Provisions</a:t>
            </a:r>
          </a:p>
          <a:p>
            <a:pPr>
              <a:lnSpc>
                <a:spcPct val="130000"/>
              </a:lnSpc>
              <a:spcBef>
                <a:spcPts val="0"/>
              </a:spcBef>
              <a:defRPr/>
            </a:pPr>
            <a:endParaRPr lang="en-US" sz="1000" b="1" i="1" dirty="0">
              <a:solidFill>
                <a:srgbClr val="002060"/>
              </a:solidFill>
            </a:endParaRPr>
          </a:p>
          <a:p>
            <a:pPr algn="just">
              <a:lnSpc>
                <a:spcPct val="130000"/>
              </a:lnSpc>
              <a:spcBef>
                <a:spcPts val="0"/>
              </a:spcBef>
            </a:pPr>
            <a:r>
              <a:rPr lang="en-US" sz="1600" dirty="0"/>
              <a:t>Article II of the United States Constitution creates the office of the President of the United States.</a:t>
            </a:r>
          </a:p>
          <a:p>
            <a:pPr algn="just">
              <a:lnSpc>
                <a:spcPct val="130000"/>
              </a:lnSpc>
              <a:spcBef>
                <a:spcPts val="0"/>
              </a:spcBef>
            </a:pPr>
            <a:endParaRPr lang="en-US" sz="500" dirty="0"/>
          </a:p>
          <a:p>
            <a:pPr algn="just">
              <a:lnSpc>
                <a:spcPct val="130000"/>
              </a:lnSpc>
              <a:spcBef>
                <a:spcPts val="0"/>
              </a:spcBef>
            </a:pPr>
            <a:r>
              <a:rPr lang="en-US" sz="1600" b="1" dirty="0">
                <a:solidFill>
                  <a:srgbClr val="C00000"/>
                </a:solidFill>
              </a:rPr>
              <a:t>Text of Article II:</a:t>
            </a:r>
            <a:r>
              <a:rPr lang="en-US" sz="1600" dirty="0"/>
              <a:t>  Article II is broken up into four sections.</a:t>
            </a:r>
          </a:p>
          <a:p>
            <a:pPr algn="just">
              <a:lnSpc>
                <a:spcPct val="130000"/>
              </a:lnSpc>
              <a:spcBef>
                <a:spcPts val="0"/>
              </a:spcBef>
            </a:pPr>
            <a:endParaRPr lang="en-US" sz="500" dirty="0"/>
          </a:p>
          <a:p>
            <a:pPr>
              <a:lnSpc>
                <a:spcPct val="130000"/>
              </a:lnSpc>
              <a:spcBef>
                <a:spcPts val="0"/>
              </a:spcBef>
            </a:pPr>
            <a:r>
              <a:rPr lang="en-US" sz="1600" b="1" dirty="0">
                <a:solidFill>
                  <a:srgbClr val="006600"/>
                </a:solidFill>
              </a:rPr>
              <a:t>Section 3.</a:t>
            </a:r>
            <a:r>
              <a:rPr lang="en-US" sz="1600" dirty="0">
                <a:solidFill>
                  <a:srgbClr val="006600"/>
                </a:solidFill>
              </a:rPr>
              <a:t>  </a:t>
            </a:r>
            <a:r>
              <a:rPr lang="en-US" sz="1600" dirty="0"/>
              <a:t>The specific text of Section Three provides: </a:t>
            </a:r>
          </a:p>
          <a:p>
            <a:pPr>
              <a:lnSpc>
                <a:spcPct val="130000"/>
              </a:lnSpc>
              <a:spcBef>
                <a:spcPts val="0"/>
              </a:spcBef>
            </a:pPr>
            <a:endParaRPr lang="en-US" sz="1000" dirty="0"/>
          </a:p>
          <a:p>
            <a:pPr algn="just">
              <a:lnSpc>
                <a:spcPct val="130000"/>
              </a:lnSpc>
              <a:spcBef>
                <a:spcPts val="0"/>
              </a:spcBef>
            </a:pPr>
            <a:r>
              <a:rPr lang="en-US" sz="1400" dirty="0"/>
              <a:t>“He shall from time to time give to the Congress information of the state of the union, and recommend to their consideration such measures as he shall judge necessary and expedient; he may, on extraordinary occasions, convene both Houses, or either of them, and in case of disagreement between them, with respect to the time of adjournment, he may adjourn them to such time as he shall think proper; he shall receive ambassadors and other public ministers; he shall take care that the laws be faithfully executed, and shall commission all the officers of the United States.” </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26</a:t>
            </a:fld>
            <a:endParaRPr lang="en-US"/>
          </a:p>
        </p:txBody>
      </p:sp>
    </p:spTree>
    <p:extLst>
      <p:ext uri="{BB962C8B-B14F-4D97-AF65-F5344CB8AC3E}">
        <p14:creationId xmlns:p14="http://schemas.microsoft.com/office/powerpoint/2010/main" val="2521875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Constitutional Provisions</a:t>
            </a:r>
          </a:p>
          <a:p>
            <a:pPr>
              <a:lnSpc>
                <a:spcPct val="130000"/>
              </a:lnSpc>
              <a:spcBef>
                <a:spcPts val="0"/>
              </a:spcBef>
              <a:defRPr/>
            </a:pPr>
            <a:endParaRPr lang="en-US" sz="1000" b="1" i="1" dirty="0">
              <a:solidFill>
                <a:srgbClr val="002060"/>
              </a:solidFill>
            </a:endParaRPr>
          </a:p>
          <a:p>
            <a:pPr algn="just">
              <a:spcBef>
                <a:spcPts val="0"/>
              </a:spcBef>
            </a:pPr>
            <a:r>
              <a:rPr lang="en-US" sz="1600" dirty="0"/>
              <a:t>Article II of the United States Constitution creates the office of the President of the United States.</a:t>
            </a:r>
          </a:p>
          <a:p>
            <a:pPr algn="just">
              <a:lnSpc>
                <a:spcPct val="130000"/>
              </a:lnSpc>
              <a:spcBef>
                <a:spcPts val="0"/>
              </a:spcBef>
            </a:pPr>
            <a:endParaRPr lang="en-US" sz="500" dirty="0"/>
          </a:p>
          <a:p>
            <a:pPr algn="just">
              <a:lnSpc>
                <a:spcPct val="130000"/>
              </a:lnSpc>
              <a:spcBef>
                <a:spcPts val="0"/>
              </a:spcBef>
            </a:pPr>
            <a:r>
              <a:rPr lang="en-US" sz="1600" b="1" dirty="0">
                <a:solidFill>
                  <a:srgbClr val="C00000"/>
                </a:solidFill>
              </a:rPr>
              <a:t>Text of Article II:</a:t>
            </a:r>
            <a:r>
              <a:rPr lang="en-US" sz="1600" dirty="0"/>
              <a:t>  Article II is broken up into four sections.</a:t>
            </a:r>
          </a:p>
          <a:p>
            <a:pPr algn="just">
              <a:lnSpc>
                <a:spcPct val="130000"/>
              </a:lnSpc>
              <a:spcBef>
                <a:spcPts val="0"/>
              </a:spcBef>
            </a:pPr>
            <a:endParaRPr lang="en-US" sz="500" dirty="0"/>
          </a:p>
          <a:p>
            <a:pPr>
              <a:lnSpc>
                <a:spcPct val="130000"/>
              </a:lnSpc>
              <a:spcBef>
                <a:spcPts val="0"/>
              </a:spcBef>
            </a:pPr>
            <a:r>
              <a:rPr lang="en-US" sz="1600" b="1" dirty="0">
                <a:solidFill>
                  <a:srgbClr val="006600"/>
                </a:solidFill>
              </a:rPr>
              <a:t>Section 4.</a:t>
            </a:r>
            <a:r>
              <a:rPr lang="en-US" sz="1600" dirty="0">
                <a:solidFill>
                  <a:srgbClr val="006600"/>
                </a:solidFill>
              </a:rPr>
              <a:t>  </a:t>
            </a:r>
            <a:r>
              <a:rPr lang="en-US" sz="1600" dirty="0"/>
              <a:t>The specific text of Section Four provides: </a:t>
            </a:r>
          </a:p>
          <a:p>
            <a:pPr>
              <a:lnSpc>
                <a:spcPct val="130000"/>
              </a:lnSpc>
              <a:spcBef>
                <a:spcPts val="0"/>
              </a:spcBef>
            </a:pPr>
            <a:endParaRPr lang="en-US" sz="1000" dirty="0"/>
          </a:p>
          <a:p>
            <a:pPr algn="just">
              <a:lnSpc>
                <a:spcPct val="130000"/>
              </a:lnSpc>
              <a:spcBef>
                <a:spcPts val="0"/>
              </a:spcBef>
            </a:pPr>
            <a:r>
              <a:rPr lang="en-US" dirty="0"/>
              <a:t>“The President, Vice President and all civil Officers of the United States, shall be removed from Office on Impeachment for, and Conviction of, Treason, Bribery, or other high Crimes and Misdemeanors.” </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27</a:t>
            </a:fld>
            <a:endParaRPr lang="en-US"/>
          </a:p>
        </p:txBody>
      </p:sp>
    </p:spTree>
    <p:extLst>
      <p:ext uri="{BB962C8B-B14F-4D97-AF65-F5344CB8AC3E}">
        <p14:creationId xmlns:p14="http://schemas.microsoft.com/office/powerpoint/2010/main" val="3267024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Constitutional Provisions</a:t>
            </a:r>
          </a:p>
          <a:p>
            <a:pPr>
              <a:lnSpc>
                <a:spcPct val="80000"/>
              </a:lnSpc>
              <a:spcBef>
                <a:spcPts val="0"/>
              </a:spcBef>
              <a:defRPr/>
            </a:pPr>
            <a:endParaRPr lang="en-US" sz="1000" b="1" i="1" dirty="0">
              <a:solidFill>
                <a:srgbClr val="002060"/>
              </a:solidFill>
            </a:endParaRPr>
          </a:p>
          <a:p>
            <a:pPr algn="just">
              <a:lnSpc>
                <a:spcPct val="80000"/>
              </a:lnSpc>
              <a:spcBef>
                <a:spcPts val="0"/>
              </a:spcBef>
            </a:pPr>
            <a:r>
              <a:rPr lang="en-US" sz="1600" dirty="0"/>
              <a:t>In addition to Article II, the Twelfth, Twentieth and Twenty-Second Amendments of the United States Constitution also impact the powers and duties of the President of the United States.</a:t>
            </a:r>
          </a:p>
          <a:p>
            <a:pPr algn="just">
              <a:lnSpc>
                <a:spcPct val="80000"/>
              </a:lnSpc>
              <a:spcBef>
                <a:spcPts val="0"/>
              </a:spcBef>
            </a:pPr>
            <a:endParaRPr lang="en-US" sz="500" dirty="0"/>
          </a:p>
          <a:p>
            <a:pPr algn="just">
              <a:lnSpc>
                <a:spcPct val="80000"/>
              </a:lnSpc>
              <a:spcBef>
                <a:spcPts val="0"/>
              </a:spcBef>
            </a:pPr>
            <a:endParaRPr lang="en-US" sz="500" b="1" dirty="0">
              <a:solidFill>
                <a:srgbClr val="C00000"/>
              </a:solidFill>
            </a:endParaRPr>
          </a:p>
          <a:p>
            <a:pPr algn="just">
              <a:lnSpc>
                <a:spcPct val="80000"/>
              </a:lnSpc>
              <a:spcBef>
                <a:spcPts val="0"/>
              </a:spcBef>
            </a:pPr>
            <a:r>
              <a:rPr lang="en-US" sz="1600" b="1" dirty="0">
                <a:solidFill>
                  <a:srgbClr val="C00000"/>
                </a:solidFill>
              </a:rPr>
              <a:t>Text of the Twelfth Amendment:</a:t>
            </a:r>
            <a:r>
              <a:rPr lang="en-US" sz="1600" dirty="0"/>
              <a:t>  The specific text of the Twelfth Amendment Provides: </a:t>
            </a:r>
          </a:p>
          <a:p>
            <a:pPr>
              <a:lnSpc>
                <a:spcPct val="80000"/>
              </a:lnSpc>
              <a:spcBef>
                <a:spcPts val="0"/>
              </a:spcBef>
            </a:pPr>
            <a:endParaRPr lang="en-US" sz="1000" dirty="0"/>
          </a:p>
          <a:p>
            <a:pPr algn="just">
              <a:lnSpc>
                <a:spcPct val="80000"/>
              </a:lnSpc>
              <a:spcBef>
                <a:spcPts val="0"/>
              </a:spcBef>
            </a:pPr>
            <a:r>
              <a:rPr lang="en-US" sz="1400" dirty="0"/>
              <a:t>“The Electors shall meet in their respective states and vote by ballot for President and Vice-President, one of whom, at least, shall not be an inhabitant of the same state with themselves; they shall name in their ballots the person voted for as President, and in distinct ballots the person voted for as Vice- President, and they shall make distinct lists of all persons voted for as President, and of all persons voted for as Vice-President, and of the number of votes for each, which lists they shall sign and certify, and transmit sealed to the seat of the government of the United States, directed to the President of the Senate;--The President of the Senate shall, in the presence of the Senate and House of Representatives, open all the certificates and the votes shall then be counted;--The person having the greatest Number of votes for President, shall be the President, if such number be a majority of the whole number of Electors appointed; and if no person have such majority, then from the persons having the highest numbers not exceeding three on the list of those voted for as President, the House of Representatives shall choose immediately, by ballot, the President. But in choosing the President, the votes shall be taken by states, the representation from each state having one vote; a quorum for this purpose shall consist of a member or members from two-thirds of the states, and a majority of all the states shall be necessary to a choice. And if the House of Representatives shall not choose a President whenever the right of choice shall devolve upon them, before the fourth day of March next following, then the Vice- President shall act as President, as in the case of the death or other constitutional disability of the President--The person having the greatest number of votes as Vice-President, shall be the Vice-President, if such number be a majority of the whole number of Electors appointed, and if no person have a majority, then from the two highest numbers on the list, the Senate shall choose the Vice-President; a quorum for the purpose shall consist of two-thirds of the whole number of Senators, and a majority of the whole number shall be necessary to a choice. But no person constitutionally ineligible to the office of President shall be eligible to that of Vice-President of the United States.</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28</a:t>
            </a:fld>
            <a:endParaRPr lang="en-US"/>
          </a:p>
        </p:txBody>
      </p:sp>
    </p:spTree>
    <p:extLst>
      <p:ext uri="{BB962C8B-B14F-4D97-AF65-F5344CB8AC3E}">
        <p14:creationId xmlns:p14="http://schemas.microsoft.com/office/powerpoint/2010/main" val="4021408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Constitutional Provisions</a:t>
            </a:r>
          </a:p>
          <a:p>
            <a:pPr>
              <a:lnSpc>
                <a:spcPct val="80000"/>
              </a:lnSpc>
              <a:spcBef>
                <a:spcPts val="0"/>
              </a:spcBef>
              <a:defRPr/>
            </a:pPr>
            <a:endParaRPr lang="en-US" sz="1000" b="1" i="1" dirty="0">
              <a:solidFill>
                <a:srgbClr val="002060"/>
              </a:solidFill>
            </a:endParaRPr>
          </a:p>
          <a:p>
            <a:pPr algn="just">
              <a:lnSpc>
                <a:spcPct val="80000"/>
              </a:lnSpc>
              <a:spcBef>
                <a:spcPts val="0"/>
              </a:spcBef>
            </a:pPr>
            <a:r>
              <a:rPr lang="en-US" sz="1600" dirty="0"/>
              <a:t>In addition to Article II, the Twelfth, Twentieth and Twenty-Second Amendments of the United States Constitution also impact the powers and duties of the President of the United States.</a:t>
            </a:r>
          </a:p>
          <a:p>
            <a:pPr algn="just">
              <a:lnSpc>
                <a:spcPct val="80000"/>
              </a:lnSpc>
              <a:spcBef>
                <a:spcPts val="0"/>
              </a:spcBef>
            </a:pPr>
            <a:endParaRPr lang="en-US" sz="500" dirty="0"/>
          </a:p>
          <a:p>
            <a:pPr algn="just">
              <a:lnSpc>
                <a:spcPct val="80000"/>
              </a:lnSpc>
              <a:spcBef>
                <a:spcPts val="0"/>
              </a:spcBef>
            </a:pPr>
            <a:endParaRPr lang="en-US" sz="500" b="1" dirty="0">
              <a:solidFill>
                <a:srgbClr val="C00000"/>
              </a:solidFill>
            </a:endParaRPr>
          </a:p>
          <a:p>
            <a:pPr algn="just">
              <a:lnSpc>
                <a:spcPct val="80000"/>
              </a:lnSpc>
              <a:spcBef>
                <a:spcPts val="0"/>
              </a:spcBef>
            </a:pPr>
            <a:r>
              <a:rPr lang="en-US" sz="1600" b="1" dirty="0">
                <a:solidFill>
                  <a:srgbClr val="C00000"/>
                </a:solidFill>
              </a:rPr>
              <a:t>Text of the Twentieth Amendment:</a:t>
            </a:r>
            <a:r>
              <a:rPr lang="en-US" sz="1600" dirty="0"/>
              <a:t>  The specific text of the 20th Amendment Provides: </a:t>
            </a:r>
          </a:p>
          <a:p>
            <a:pPr>
              <a:lnSpc>
                <a:spcPct val="80000"/>
              </a:lnSpc>
              <a:spcBef>
                <a:spcPts val="0"/>
              </a:spcBef>
            </a:pPr>
            <a:endParaRPr lang="en-US" sz="500" dirty="0"/>
          </a:p>
          <a:p>
            <a:pPr algn="just">
              <a:lnSpc>
                <a:spcPct val="80000"/>
              </a:lnSpc>
              <a:spcBef>
                <a:spcPts val="0"/>
              </a:spcBef>
            </a:pPr>
            <a:r>
              <a:rPr lang="en-US" sz="1400" dirty="0"/>
              <a:t>“</a:t>
            </a:r>
            <a:r>
              <a:rPr lang="en-US" sz="1400" b="1" dirty="0"/>
              <a:t>Section 1.</a:t>
            </a:r>
            <a:r>
              <a:rPr lang="en-US" sz="1400" dirty="0"/>
              <a:t> The terms of the President and Vice President shall end at noon on the 20th day of January, and the terms of Senators and Representatives at noon on the 3d day of January, of the years in which such terms would have ended if this article had not been ratified; and the terms of their successors shall then begin.</a:t>
            </a:r>
          </a:p>
          <a:p>
            <a:pPr algn="just">
              <a:lnSpc>
                <a:spcPct val="80000"/>
              </a:lnSpc>
              <a:spcBef>
                <a:spcPts val="0"/>
              </a:spcBef>
            </a:pPr>
            <a:endParaRPr lang="en-US" sz="500" dirty="0"/>
          </a:p>
          <a:p>
            <a:pPr algn="just">
              <a:lnSpc>
                <a:spcPct val="80000"/>
              </a:lnSpc>
              <a:spcBef>
                <a:spcPts val="0"/>
              </a:spcBef>
            </a:pPr>
            <a:r>
              <a:rPr lang="en-US" sz="1400" b="1" dirty="0"/>
              <a:t>Section 2.</a:t>
            </a:r>
            <a:r>
              <a:rPr lang="en-US" sz="1400" dirty="0"/>
              <a:t> The Congress shall assemble at least once in every year, and such meeting shall begin at noon on the 3d day of January, unless they shall by law appoint a different day.</a:t>
            </a:r>
          </a:p>
          <a:p>
            <a:pPr algn="just">
              <a:lnSpc>
                <a:spcPct val="80000"/>
              </a:lnSpc>
              <a:spcBef>
                <a:spcPts val="0"/>
              </a:spcBef>
            </a:pPr>
            <a:r>
              <a:rPr lang="en-US" sz="500" dirty="0"/>
              <a:t> </a:t>
            </a:r>
          </a:p>
          <a:p>
            <a:pPr algn="just">
              <a:lnSpc>
                <a:spcPct val="80000"/>
              </a:lnSpc>
              <a:spcBef>
                <a:spcPts val="0"/>
              </a:spcBef>
            </a:pPr>
            <a:r>
              <a:rPr lang="en-US" sz="1400" b="1" dirty="0"/>
              <a:t>Section 3.</a:t>
            </a:r>
            <a:r>
              <a:rPr lang="en-US" sz="1400" dirty="0"/>
              <a:t> If, at the time fixed for the beginning of the term of the President, the President elect shall have died, the Vice President elect shall become President. If a President shall not have been chosen before the time fixed for the beginning of his term, or if the President elect shall have failed to qualify, then the Vice President elect shall act as President until a President shall have qualified; and the Congress may by law provide for the case wherein neither a President elect nor a Vice President elect shall have qualified, declaring who shall then act as President, or the manner in which one who is to act shall be selected, and such person shall act accordingly until a President or Vice President shall have qualified.</a:t>
            </a:r>
          </a:p>
          <a:p>
            <a:pPr algn="just">
              <a:lnSpc>
                <a:spcPct val="80000"/>
              </a:lnSpc>
              <a:spcBef>
                <a:spcPts val="0"/>
              </a:spcBef>
            </a:pPr>
            <a:r>
              <a:rPr lang="en-US" sz="500" dirty="0"/>
              <a:t> </a:t>
            </a:r>
          </a:p>
          <a:p>
            <a:pPr algn="just">
              <a:lnSpc>
                <a:spcPct val="80000"/>
              </a:lnSpc>
              <a:spcBef>
                <a:spcPts val="0"/>
              </a:spcBef>
            </a:pPr>
            <a:r>
              <a:rPr lang="en-US" sz="1400" b="1" dirty="0"/>
              <a:t>Section 4.</a:t>
            </a:r>
            <a:r>
              <a:rPr lang="en-US" sz="1400" dirty="0"/>
              <a:t> The Congress may by law provide for the case of the death of any of the persons from whom the House of Representatives may choose a President whenever the right of choice shall have devolved upon them, and for the case of the death of any of the persons from whom the Senate may choose a Vice President whenever the right of choice shall have devolved upon them.</a:t>
            </a:r>
          </a:p>
          <a:p>
            <a:pPr algn="just">
              <a:lnSpc>
                <a:spcPct val="80000"/>
              </a:lnSpc>
              <a:spcBef>
                <a:spcPts val="0"/>
              </a:spcBef>
            </a:pPr>
            <a:r>
              <a:rPr lang="en-US" sz="500" dirty="0"/>
              <a:t> </a:t>
            </a:r>
          </a:p>
          <a:p>
            <a:pPr algn="just">
              <a:lnSpc>
                <a:spcPct val="80000"/>
              </a:lnSpc>
              <a:spcBef>
                <a:spcPts val="0"/>
              </a:spcBef>
            </a:pPr>
            <a:r>
              <a:rPr lang="en-US" sz="1400" b="1" dirty="0"/>
              <a:t>Section 5.</a:t>
            </a:r>
            <a:r>
              <a:rPr lang="en-US" sz="1400" dirty="0"/>
              <a:t> Sections 1 and 2 shall take effect on the 15th day of October following the ratification of this article.</a:t>
            </a:r>
          </a:p>
          <a:p>
            <a:pPr algn="just">
              <a:lnSpc>
                <a:spcPct val="80000"/>
              </a:lnSpc>
              <a:spcBef>
                <a:spcPts val="0"/>
              </a:spcBef>
            </a:pPr>
            <a:r>
              <a:rPr lang="en-US" sz="500" dirty="0"/>
              <a:t> </a:t>
            </a:r>
          </a:p>
          <a:p>
            <a:pPr algn="just">
              <a:lnSpc>
                <a:spcPct val="80000"/>
              </a:lnSpc>
              <a:spcBef>
                <a:spcPts val="0"/>
              </a:spcBef>
            </a:pPr>
            <a:r>
              <a:rPr lang="en-US" sz="1400" b="1" dirty="0"/>
              <a:t>Section 6.</a:t>
            </a:r>
            <a:r>
              <a:rPr lang="en-US" sz="1400" dirty="0"/>
              <a:t> This article shall be inoperative unless it shall have been ratified as an amendment to the Constitution by the legislatures of three-fourths of the several States within seven years from the date of its submission”.</a:t>
            </a:r>
          </a:p>
          <a:p>
            <a:pPr algn="just">
              <a:lnSpc>
                <a:spcPct val="80000"/>
              </a:lnSpc>
              <a:spcBef>
                <a:spcPts val="0"/>
              </a:spcBef>
            </a:pP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29</a:t>
            </a:fld>
            <a:endParaRPr lang="en-US"/>
          </a:p>
        </p:txBody>
      </p:sp>
    </p:spTree>
    <p:extLst>
      <p:ext uri="{BB962C8B-B14F-4D97-AF65-F5344CB8AC3E}">
        <p14:creationId xmlns:p14="http://schemas.microsoft.com/office/powerpoint/2010/main" val="348086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265783"/>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The Executive Branch</a:t>
            </a:r>
          </a:p>
          <a:p>
            <a:pPr algn="ctr">
              <a:defRPr/>
            </a:pPr>
            <a:r>
              <a:rPr lang="en-US" b="1" i="1" dirty="0">
                <a:solidFill>
                  <a:srgbClr val="C00000"/>
                </a:solidFill>
              </a:rPr>
              <a:t>Part One: Federal and State / Powers / </a:t>
            </a:r>
            <a:r>
              <a:rPr lang="en-US" b="1" i="1" dirty="0" err="1">
                <a:solidFill>
                  <a:srgbClr val="C00000"/>
                </a:solidFill>
              </a:rPr>
              <a:t>Regs</a:t>
            </a:r>
            <a:r>
              <a:rPr lang="en-US" b="1" i="1" dirty="0">
                <a:solidFill>
                  <a:srgbClr val="C00000"/>
                </a:solidFill>
              </a:rPr>
              <a:t> / Executive Orders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The Judicial Branch</a:t>
            </a:r>
          </a:p>
          <a:p>
            <a:pPr algn="ctr">
              <a:defRPr/>
            </a:pPr>
            <a:r>
              <a:rPr lang="en-US" b="1" dirty="0">
                <a:solidFill>
                  <a:srgbClr val="002060"/>
                </a:solidFill>
              </a:rPr>
              <a:t>     </a:t>
            </a:r>
            <a:r>
              <a:rPr lang="en-US" b="1" i="1" dirty="0">
                <a:solidFill>
                  <a:srgbClr val="C00000"/>
                </a:solidFill>
              </a:rPr>
              <a:t>Part Two: Federal and State / Powers / Cases</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The Legislative Branch</a:t>
            </a:r>
          </a:p>
          <a:p>
            <a:pPr algn="ctr">
              <a:defRPr/>
            </a:pPr>
            <a:r>
              <a:rPr lang="en-US" b="1" i="1" dirty="0">
                <a:solidFill>
                  <a:srgbClr val="C00000"/>
                </a:solidFill>
              </a:rPr>
              <a:t> Part Three: Federal and State / Powers / Statutes / Oversight</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600" b="1" dirty="0">
                <a:solidFill>
                  <a:srgbClr val="002060"/>
                </a:solidFill>
              </a:rPr>
              <a:t> Class Exercise – How A Bill Becomes A Law</a:t>
            </a:r>
          </a:p>
          <a:p>
            <a:pPr algn="ctr">
              <a:defRPr/>
            </a:pPr>
            <a:r>
              <a:rPr lang="en-US" sz="2400" b="1" i="1" dirty="0">
                <a:solidFill>
                  <a:srgbClr val="C00000"/>
                </a:solidFill>
              </a:rPr>
              <a:t>     </a:t>
            </a:r>
            <a:r>
              <a:rPr lang="en-US" b="1" i="1" dirty="0">
                <a:solidFill>
                  <a:srgbClr val="C00000"/>
                </a:solidFill>
              </a:rPr>
              <a:t>And How to Run for Public Office</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extLst>
      <p:ext uri="{BB962C8B-B14F-4D97-AF65-F5344CB8AC3E}">
        <p14:creationId xmlns:p14="http://schemas.microsoft.com/office/powerpoint/2010/main" val="2483757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Constitutional Provisions</a:t>
            </a:r>
          </a:p>
          <a:p>
            <a:pPr>
              <a:lnSpc>
                <a:spcPct val="80000"/>
              </a:lnSpc>
              <a:spcBef>
                <a:spcPts val="0"/>
              </a:spcBef>
              <a:defRPr/>
            </a:pPr>
            <a:endParaRPr lang="en-US" sz="1000" b="1" i="1" dirty="0">
              <a:solidFill>
                <a:srgbClr val="002060"/>
              </a:solidFill>
            </a:endParaRPr>
          </a:p>
          <a:p>
            <a:pPr algn="just">
              <a:lnSpc>
                <a:spcPct val="120000"/>
              </a:lnSpc>
              <a:spcBef>
                <a:spcPts val="0"/>
              </a:spcBef>
            </a:pPr>
            <a:r>
              <a:rPr lang="en-US" sz="1600" dirty="0"/>
              <a:t>In addition to Article II, the Twelfth, Twentieth and Twenty-Second Amendments of the United States Constitution also impact the powers and duties of the President of the United States.</a:t>
            </a:r>
          </a:p>
          <a:p>
            <a:pPr algn="just">
              <a:lnSpc>
                <a:spcPct val="120000"/>
              </a:lnSpc>
              <a:spcBef>
                <a:spcPts val="0"/>
              </a:spcBef>
            </a:pPr>
            <a:endParaRPr lang="en-US" sz="500" dirty="0"/>
          </a:p>
          <a:p>
            <a:pPr algn="just">
              <a:lnSpc>
                <a:spcPct val="120000"/>
              </a:lnSpc>
              <a:spcBef>
                <a:spcPts val="0"/>
              </a:spcBef>
            </a:pPr>
            <a:endParaRPr lang="en-US" sz="500" b="1" dirty="0">
              <a:solidFill>
                <a:srgbClr val="C00000"/>
              </a:solidFill>
            </a:endParaRPr>
          </a:p>
          <a:p>
            <a:pPr algn="just">
              <a:lnSpc>
                <a:spcPct val="120000"/>
              </a:lnSpc>
              <a:spcBef>
                <a:spcPts val="0"/>
              </a:spcBef>
            </a:pPr>
            <a:r>
              <a:rPr lang="en-US" sz="1600" b="1" dirty="0">
                <a:solidFill>
                  <a:srgbClr val="C00000"/>
                </a:solidFill>
              </a:rPr>
              <a:t>Text of the Twenty-Second Amendment:</a:t>
            </a:r>
            <a:r>
              <a:rPr lang="en-US" sz="1600" dirty="0"/>
              <a:t>  The text of the 22</a:t>
            </a:r>
            <a:r>
              <a:rPr lang="en-US" sz="1600" baseline="30000" dirty="0"/>
              <a:t>nd</a:t>
            </a:r>
            <a:r>
              <a:rPr lang="en-US" sz="1600" dirty="0"/>
              <a:t> Amendment provides: </a:t>
            </a:r>
          </a:p>
          <a:p>
            <a:pPr>
              <a:lnSpc>
                <a:spcPct val="120000"/>
              </a:lnSpc>
              <a:spcBef>
                <a:spcPts val="0"/>
              </a:spcBef>
            </a:pPr>
            <a:endParaRPr lang="en-US" sz="500" dirty="0"/>
          </a:p>
          <a:p>
            <a:pPr marL="0" marR="0" lvl="0" indent="0" algn="just" defTabSz="914400" rtl="0" eaLnBrk="0" fontAlgn="base" latinLnBrk="0" hangingPunct="0">
              <a:lnSpc>
                <a:spcPct val="120000"/>
              </a:lnSpc>
              <a:spcBef>
                <a:spcPts val="0"/>
              </a:spcBef>
              <a:spcAft>
                <a:spcPct val="0"/>
              </a:spcAft>
              <a:buClrTx/>
              <a:buSzTx/>
              <a:buFontTx/>
              <a:buNone/>
              <a:tabLst/>
            </a:pPr>
            <a:r>
              <a:rPr lang="en-US" sz="1400" dirty="0"/>
              <a:t>“</a:t>
            </a:r>
            <a:r>
              <a:rPr lang="en-US" sz="1400" b="1" dirty="0"/>
              <a:t>Se</a:t>
            </a:r>
            <a:r>
              <a:rPr kumimoji="0" lang="en-US" altLang="en-US" sz="1400" b="1" i="0" u="none" strike="noStrike" cap="none" normalizeH="0" baseline="0" dirty="0">
                <a:ln>
                  <a:noFill/>
                </a:ln>
                <a:solidFill>
                  <a:schemeClr val="tx1"/>
                </a:solidFill>
                <a:effectLst/>
                <a:latin typeface="Arial" panose="020B0604020202020204" pitchFamily="34" charset="0"/>
              </a:rPr>
              <a:t>ction 1.</a:t>
            </a:r>
            <a:r>
              <a:rPr kumimoji="0" lang="en-US" altLang="en-US" sz="1400" b="0" i="0" u="none" strike="noStrike" cap="none" normalizeH="0" baseline="0" dirty="0">
                <a:ln>
                  <a:noFill/>
                </a:ln>
                <a:solidFill>
                  <a:schemeClr val="tx1"/>
                </a:solidFill>
                <a:effectLst/>
                <a:latin typeface="Arial" panose="020B0604020202020204" pitchFamily="34" charset="0"/>
              </a:rPr>
              <a:t> No person shall be elected to the office of the President more than twice, and no person who has held the office of President, or acted as President, for more than two years of a term to which some other person was elected President shall be elected to the office of the President more than once. But this Article shall not apply to any person holding the office of President when this Article was proposed by the Congress, and shall not prevent any person who may be holding the office of President, or acting as President, during the term within which this Article becomes operative from holding the office of President or acting as President during the remainder of such term.</a:t>
            </a:r>
          </a:p>
          <a:p>
            <a:pPr marL="0" marR="0" lvl="0" indent="0" algn="just" defTabSz="914400" rtl="0" eaLnBrk="0" fontAlgn="base" latinLnBrk="0" hangingPunct="0">
              <a:lnSpc>
                <a:spcPct val="120000"/>
              </a:lnSpc>
              <a:spcBef>
                <a:spcPts val="0"/>
              </a:spcBef>
              <a:spcAft>
                <a:spcPct val="0"/>
              </a:spcAft>
              <a:buClrTx/>
              <a:buSzTx/>
              <a:buFontTx/>
              <a:buNone/>
              <a:tabLst/>
            </a:pP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20000"/>
              </a:lnSpc>
              <a:spcBef>
                <a:spcPts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Section 2.</a:t>
            </a:r>
            <a:r>
              <a:rPr kumimoji="0" lang="en-US" altLang="en-US" sz="1400" b="0" i="0" u="none" strike="noStrike" cap="none" normalizeH="0" baseline="0" dirty="0">
                <a:ln>
                  <a:noFill/>
                </a:ln>
                <a:solidFill>
                  <a:schemeClr val="tx1"/>
                </a:solidFill>
                <a:effectLst/>
                <a:latin typeface="Arial" panose="020B0604020202020204" pitchFamily="34" charset="0"/>
              </a:rPr>
              <a:t> This Article shall be inoperative unless it shall have been ratified as an amendment to the Constitution by the legislatures of three-fourths of the several states within seven years from the date of its submission to the states by the Congress.”</a:t>
            </a:r>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30</a:t>
            </a:fld>
            <a:endParaRPr lang="en-US"/>
          </a:p>
        </p:txBody>
      </p:sp>
    </p:spTree>
    <p:extLst>
      <p:ext uri="{BB962C8B-B14F-4D97-AF65-F5344CB8AC3E}">
        <p14:creationId xmlns:p14="http://schemas.microsoft.com/office/powerpoint/2010/main" val="2513125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Statutory Provisions</a:t>
            </a:r>
          </a:p>
          <a:p>
            <a:pPr>
              <a:lnSpc>
                <a:spcPct val="120000"/>
              </a:lnSpc>
              <a:spcBef>
                <a:spcPts val="0"/>
              </a:spcBef>
              <a:defRPr/>
            </a:pPr>
            <a:endParaRPr lang="en-US" sz="1000" b="1" i="1" dirty="0">
              <a:solidFill>
                <a:srgbClr val="002060"/>
              </a:solidFill>
            </a:endParaRPr>
          </a:p>
          <a:p>
            <a:pPr algn="just">
              <a:lnSpc>
                <a:spcPct val="120000"/>
              </a:lnSpc>
              <a:spcBef>
                <a:spcPts val="0"/>
              </a:spcBef>
            </a:pPr>
            <a:r>
              <a:rPr lang="en-US" sz="1600" dirty="0"/>
              <a:t>In addition to Article II, and the Twelfth, Twentieth and Twenty-Second Amendments of the United States Constitution, Title 3 of the United States Code also outlines the role of the  President of the United States, as authorized under the Constitution.</a:t>
            </a:r>
          </a:p>
          <a:p>
            <a:pPr algn="just">
              <a:lnSpc>
                <a:spcPct val="120000"/>
              </a:lnSpc>
              <a:spcBef>
                <a:spcPts val="0"/>
              </a:spcBef>
            </a:pPr>
            <a:endParaRPr lang="en-US" sz="500" dirty="0"/>
          </a:p>
          <a:p>
            <a:pPr algn="just">
              <a:lnSpc>
                <a:spcPct val="120000"/>
              </a:lnSpc>
              <a:spcBef>
                <a:spcPts val="0"/>
              </a:spcBef>
            </a:pPr>
            <a:endParaRPr lang="en-US" sz="500" b="1" dirty="0">
              <a:solidFill>
                <a:srgbClr val="C00000"/>
              </a:solidFill>
            </a:endParaRPr>
          </a:p>
          <a:p>
            <a:pPr algn="just">
              <a:lnSpc>
                <a:spcPct val="120000"/>
              </a:lnSpc>
              <a:spcBef>
                <a:spcPts val="0"/>
              </a:spcBef>
            </a:pPr>
            <a:r>
              <a:rPr lang="en-US" sz="1600" b="1" dirty="0">
                <a:solidFill>
                  <a:srgbClr val="C00000"/>
                </a:solidFill>
              </a:rPr>
              <a:t>Title 3 of the United States Code:</a:t>
            </a:r>
            <a:r>
              <a:rPr lang="en-US" sz="1600" dirty="0"/>
              <a:t>  Chapters 1 to 5 of this Federal Statute provide:</a:t>
            </a:r>
          </a:p>
          <a:p>
            <a:pPr>
              <a:lnSpc>
                <a:spcPct val="120000"/>
              </a:lnSpc>
              <a:spcBef>
                <a:spcPts val="0"/>
              </a:spcBef>
            </a:pPr>
            <a:endParaRPr lang="en-US" sz="500" dirty="0"/>
          </a:p>
          <a:p>
            <a:pPr algn="just">
              <a:lnSpc>
                <a:spcPct val="120000"/>
              </a:lnSpc>
              <a:spcBef>
                <a:spcPts val="0"/>
              </a:spcBef>
            </a:pPr>
            <a:r>
              <a:rPr lang="en-US" altLang="en-US" sz="1400" b="1" dirty="0"/>
              <a:t>Chapter </a:t>
            </a:r>
            <a:r>
              <a:rPr kumimoji="0" lang="en-US" altLang="en-US" sz="1400" b="1" i="0" u="none" strike="noStrike" cap="none" normalizeH="0" baseline="0" dirty="0">
                <a:ln>
                  <a:noFill/>
                </a:ln>
                <a:solidFill>
                  <a:schemeClr val="tx1"/>
                </a:solidFill>
                <a:effectLst/>
                <a:latin typeface="Arial" panose="020B0604020202020204" pitchFamily="34" charset="0"/>
              </a:rPr>
              <a:t>1</a:t>
            </a:r>
            <a:r>
              <a:rPr lang="en-US" altLang="en-US" sz="1400" b="1" dirty="0">
                <a:latin typeface="Arial" panose="020B0604020202020204" pitchFamily="34" charset="0"/>
              </a:rPr>
              <a:t>:</a:t>
            </a:r>
            <a:r>
              <a:rPr kumimoji="0" lang="en-US" altLang="en-US" sz="1400" b="0" i="0" u="none" strike="noStrike" cap="none" normalizeH="0" baseline="0" dirty="0">
                <a:ln>
                  <a:noFill/>
                </a:ln>
                <a:solidFill>
                  <a:schemeClr val="tx1"/>
                </a:solidFill>
                <a:effectLst/>
                <a:latin typeface="Arial" panose="020B0604020202020204" pitchFamily="34" charset="0"/>
              </a:rPr>
              <a:t> </a:t>
            </a:r>
            <a:r>
              <a:rPr lang="en-US" sz="1400" dirty="0"/>
              <a:t>Sections 1-21 Regarding the Electoral College, the Election of the President and Vice President, and the Line of Succession and filling of Vacancies;</a:t>
            </a:r>
          </a:p>
          <a:p>
            <a:pPr marL="0" marR="0" lvl="0" indent="0" algn="just" defTabSz="914400" rtl="0" eaLnBrk="0" fontAlgn="base" latinLnBrk="0" hangingPunct="0">
              <a:lnSpc>
                <a:spcPct val="120000"/>
              </a:lnSpc>
              <a:spcBef>
                <a:spcPts val="0"/>
              </a:spcBef>
              <a:spcAft>
                <a:spcPct val="0"/>
              </a:spcAft>
              <a:buClrTx/>
              <a:buSzTx/>
              <a:buFontTx/>
              <a:buNone/>
              <a:tabLst/>
            </a:pPr>
            <a:endParaRPr kumimoji="0" lang="en-US" altLang="en-US" sz="500" b="0" i="0" u="none" strike="noStrike" cap="none" normalizeH="0" baseline="0" dirty="0">
              <a:ln>
                <a:noFill/>
              </a:ln>
              <a:solidFill>
                <a:schemeClr val="tx1"/>
              </a:solidFill>
              <a:effectLst/>
              <a:latin typeface="Arial" panose="020B0604020202020204" pitchFamily="34" charset="0"/>
            </a:endParaRPr>
          </a:p>
          <a:p>
            <a:pPr algn="just">
              <a:lnSpc>
                <a:spcPct val="120000"/>
              </a:lnSpc>
              <a:spcBef>
                <a:spcPts val="0"/>
              </a:spcBef>
            </a:pPr>
            <a:r>
              <a:rPr kumimoji="0" lang="en-US" altLang="en-US" sz="1400" b="1" i="0" u="none" strike="noStrike" cap="none" normalizeH="0" baseline="0" dirty="0">
                <a:ln>
                  <a:noFill/>
                </a:ln>
                <a:solidFill>
                  <a:schemeClr val="tx1"/>
                </a:solidFill>
                <a:effectLst/>
                <a:latin typeface="Arial" panose="020B0604020202020204" pitchFamily="34" charset="0"/>
              </a:rPr>
              <a:t>Chapter 2.</a:t>
            </a:r>
            <a:r>
              <a:rPr kumimoji="0" lang="en-US" altLang="en-US" sz="1400" b="0" i="0" u="none" strike="noStrike" cap="none" normalizeH="0" baseline="0" dirty="0">
                <a:ln>
                  <a:noFill/>
                </a:ln>
                <a:solidFill>
                  <a:schemeClr val="tx1"/>
                </a:solidFill>
                <a:effectLst/>
                <a:latin typeface="Arial" panose="020B0604020202020204" pitchFamily="34" charset="0"/>
              </a:rPr>
              <a:t> Sections 101-115 Regarding the Office and Compensation of the President</a:t>
            </a:r>
            <a:r>
              <a:rPr lang="en-US" sz="1400" dirty="0"/>
              <a:t>;</a:t>
            </a:r>
          </a:p>
          <a:p>
            <a:pPr algn="just">
              <a:lnSpc>
                <a:spcPct val="120000"/>
              </a:lnSpc>
              <a:spcBef>
                <a:spcPts val="0"/>
              </a:spcBef>
            </a:pPr>
            <a:endParaRPr lang="en-US" sz="500" dirty="0"/>
          </a:p>
          <a:p>
            <a:pPr algn="just">
              <a:lnSpc>
                <a:spcPct val="120000"/>
              </a:lnSpc>
              <a:spcBef>
                <a:spcPts val="0"/>
              </a:spcBef>
            </a:pPr>
            <a:r>
              <a:rPr lang="en-US" altLang="en-US" sz="1400" b="1" dirty="0">
                <a:latin typeface="Arial" panose="020B0604020202020204" pitchFamily="34" charset="0"/>
              </a:rPr>
              <a:t>Chapter 3.</a:t>
            </a:r>
            <a:r>
              <a:rPr lang="en-US" altLang="en-US" sz="1400" dirty="0">
                <a:latin typeface="Arial" panose="020B0604020202020204" pitchFamily="34" charset="0"/>
              </a:rPr>
              <a:t> Repealed</a:t>
            </a:r>
          </a:p>
          <a:p>
            <a:pPr algn="just">
              <a:lnSpc>
                <a:spcPct val="120000"/>
              </a:lnSpc>
              <a:spcBef>
                <a:spcPts val="0"/>
              </a:spcBef>
            </a:pPr>
            <a:endParaRPr lang="en-US" altLang="en-US" sz="500" dirty="0">
              <a:latin typeface="Arial" panose="020B0604020202020204" pitchFamily="34" charset="0"/>
            </a:endParaRPr>
          </a:p>
          <a:p>
            <a:pPr algn="just">
              <a:lnSpc>
                <a:spcPct val="120000"/>
              </a:lnSpc>
              <a:spcBef>
                <a:spcPts val="0"/>
              </a:spcBef>
            </a:pPr>
            <a:r>
              <a:rPr lang="en-US" altLang="en-US" sz="1400" b="1" dirty="0">
                <a:latin typeface="Arial" panose="020B0604020202020204" pitchFamily="34" charset="0"/>
              </a:rPr>
              <a:t>Chapter 4.</a:t>
            </a:r>
            <a:r>
              <a:rPr lang="en-US" altLang="en-US" sz="1400" dirty="0">
                <a:latin typeface="Arial" panose="020B0604020202020204" pitchFamily="34" charset="0"/>
              </a:rPr>
              <a:t> Sections 301-303 Regarding the Delegation of Powers of the President;</a:t>
            </a:r>
          </a:p>
          <a:p>
            <a:pPr algn="just">
              <a:lnSpc>
                <a:spcPct val="120000"/>
              </a:lnSpc>
              <a:spcBef>
                <a:spcPts val="0"/>
              </a:spcBef>
            </a:pPr>
            <a:endParaRPr lang="en-US" sz="500" dirty="0"/>
          </a:p>
          <a:p>
            <a:pPr>
              <a:lnSpc>
                <a:spcPct val="120000"/>
              </a:lnSpc>
              <a:spcBef>
                <a:spcPts val="0"/>
              </a:spcBef>
            </a:pPr>
            <a:r>
              <a:rPr lang="en-US" sz="1400" b="1" dirty="0"/>
              <a:t>Chapter 5.</a:t>
            </a:r>
            <a:r>
              <a:rPr lang="en-US" sz="1400" dirty="0"/>
              <a:t>  Section 401 to 471 Regarding Extension of certain rights and protections to Presidential Offices.</a:t>
            </a:r>
          </a:p>
          <a:p>
            <a:pPr algn="just"/>
            <a:endParaRPr lang="en-US" sz="14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31</a:t>
            </a:fld>
            <a:endParaRPr lang="en-US"/>
          </a:p>
        </p:txBody>
      </p:sp>
    </p:spTree>
    <p:extLst>
      <p:ext uri="{BB962C8B-B14F-4D97-AF65-F5344CB8AC3E}">
        <p14:creationId xmlns:p14="http://schemas.microsoft.com/office/powerpoint/2010/main" val="3029210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Federal Government</a:t>
            </a:r>
          </a:p>
          <a:p>
            <a:pPr marL="342900" indent="-342900" algn="just">
              <a:spcBef>
                <a:spcPct val="20000"/>
              </a:spcBef>
            </a:pPr>
            <a:r>
              <a:rPr lang="en-US" sz="3500" b="1" dirty="0">
                <a:solidFill>
                  <a:srgbClr val="006600"/>
                </a:solidFill>
              </a:rPr>
              <a:t>The Executive – Departments/Agencies</a:t>
            </a:r>
            <a:endParaRPr lang="en-US" sz="35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32</a:t>
            </a:fld>
            <a:endParaRPr lang="en-US"/>
          </a:p>
        </p:txBody>
      </p:sp>
    </p:spTree>
    <p:extLst>
      <p:ext uri="{BB962C8B-B14F-4D97-AF65-F5344CB8AC3E}">
        <p14:creationId xmlns:p14="http://schemas.microsoft.com/office/powerpoint/2010/main" val="641899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gn="ctr">
              <a:lnSpc>
                <a:spcPct val="80000"/>
              </a:lnSpc>
              <a:spcBef>
                <a:spcPts val="0"/>
              </a:spcBef>
              <a:defRPr/>
            </a:pPr>
            <a:r>
              <a:rPr lang="en-US" sz="3400" b="1" dirty="0">
                <a:solidFill>
                  <a:srgbClr val="C81204"/>
                </a:solidFill>
              </a:rPr>
              <a:t> </a:t>
            </a:r>
            <a:r>
              <a:rPr lang="en-US" sz="3200" b="1" dirty="0">
                <a:solidFill>
                  <a:srgbClr val="0033CC"/>
                </a:solidFill>
              </a:rPr>
              <a:t>Federal Government – The Executive</a:t>
            </a:r>
            <a:endParaRPr lang="en-US" sz="3600" b="1" dirty="0">
              <a:solidFill>
                <a:srgbClr val="0033CC"/>
              </a:solidFill>
            </a:endParaRPr>
          </a:p>
          <a:p>
            <a:pPr marL="342900" indent="-342900" algn="ctr">
              <a:lnSpc>
                <a:spcPct val="80000"/>
              </a:lnSpc>
              <a:spcBef>
                <a:spcPts val="0"/>
              </a:spcBef>
              <a:defRPr/>
            </a:pPr>
            <a:r>
              <a:rPr lang="en-US" sz="3200" b="1" i="1" dirty="0">
                <a:solidFill>
                  <a:srgbClr val="006600"/>
                </a:solidFill>
              </a:rPr>
              <a:t>Departments/Agencies and Regulation</a:t>
            </a:r>
          </a:p>
          <a:p>
            <a:pPr marL="12065" algn="just">
              <a:lnSpc>
                <a:spcPct val="100000"/>
              </a:lnSpc>
              <a:spcBef>
                <a:spcPts val="0"/>
              </a:spcBef>
              <a:tabLst>
                <a:tab pos="299720" algn="l"/>
              </a:tabLst>
            </a:pPr>
            <a:endParaRPr lang="en-US" sz="500" b="1" spc="-25" dirty="0">
              <a:latin typeface="Arial"/>
              <a:cs typeface="Arial"/>
            </a:endParaRPr>
          </a:p>
          <a:p>
            <a:pPr marL="297815" indent="-285750" algn="just">
              <a:lnSpc>
                <a:spcPct val="100000"/>
              </a:lnSpc>
              <a:spcBef>
                <a:spcPts val="0"/>
              </a:spcBef>
              <a:buFont typeface="Arial" panose="020B0604020202020204" pitchFamily="34" charset="0"/>
              <a:buChar char="•"/>
              <a:tabLst>
                <a:tab pos="299720" algn="l"/>
              </a:tabLst>
            </a:pPr>
            <a:r>
              <a:rPr lang="en-US" b="1" spc="-25" dirty="0">
                <a:latin typeface="Arial"/>
                <a:cs typeface="Arial"/>
              </a:rPr>
              <a:t>Most of the work of the Executive Branch is performed by Departments of the Federal Government and lesser administrative agencies.</a:t>
            </a:r>
          </a:p>
          <a:p>
            <a:pPr marL="12065" algn="just">
              <a:lnSpc>
                <a:spcPct val="100000"/>
              </a:lnSpc>
              <a:spcBef>
                <a:spcPts val="0"/>
              </a:spcBef>
              <a:tabLst>
                <a:tab pos="299720" algn="l"/>
              </a:tabLst>
            </a:pPr>
            <a:endParaRPr lang="en-US" sz="1000" b="1" spc="-25" dirty="0">
              <a:latin typeface="Arial"/>
              <a:cs typeface="Arial"/>
            </a:endParaRPr>
          </a:p>
          <a:p>
            <a:pPr marL="297815" indent="-285750" algn="just">
              <a:lnSpc>
                <a:spcPct val="100000"/>
              </a:lnSpc>
              <a:spcBef>
                <a:spcPts val="0"/>
              </a:spcBef>
              <a:buFont typeface="Arial" panose="020B0604020202020204" pitchFamily="34" charset="0"/>
              <a:buChar char="•"/>
              <a:tabLst>
                <a:tab pos="299720" algn="l"/>
              </a:tabLst>
            </a:pPr>
            <a:r>
              <a:rPr lang="en-US" b="1" spc="-25" dirty="0">
                <a:latin typeface="Arial"/>
                <a:cs typeface="Arial"/>
              </a:rPr>
              <a:t>Each Department is headed by a Secretary, appointed by the President, and confirmed by the Senate, except the Department of Justice (which is headed by the Attorney General).</a:t>
            </a:r>
          </a:p>
          <a:p>
            <a:pPr marL="12065" algn="just">
              <a:lnSpc>
                <a:spcPct val="100000"/>
              </a:lnSpc>
              <a:spcBef>
                <a:spcPts val="0"/>
              </a:spcBef>
              <a:tabLst>
                <a:tab pos="299720" algn="l"/>
              </a:tabLst>
            </a:pPr>
            <a:endParaRPr lang="en-US" sz="1000" b="1" spc="-25" dirty="0">
              <a:latin typeface="Arial"/>
              <a:cs typeface="Arial"/>
            </a:endParaRPr>
          </a:p>
          <a:p>
            <a:pPr marL="297815" indent="-285750" algn="just">
              <a:lnSpc>
                <a:spcPct val="100000"/>
              </a:lnSpc>
              <a:spcBef>
                <a:spcPts val="0"/>
              </a:spcBef>
              <a:buFont typeface="Arial" panose="020B0604020202020204" pitchFamily="34" charset="0"/>
              <a:buChar char="•"/>
              <a:tabLst>
                <a:tab pos="299720" algn="l"/>
              </a:tabLst>
            </a:pPr>
            <a:r>
              <a:rPr lang="en-US" b="1" spc="-25" dirty="0">
                <a:latin typeface="Arial"/>
                <a:cs typeface="Arial"/>
              </a:rPr>
              <a:t>There are currently 15 Departments in the federal government.</a:t>
            </a:r>
          </a:p>
          <a:p>
            <a:pPr marL="12065" algn="just">
              <a:lnSpc>
                <a:spcPct val="100000"/>
              </a:lnSpc>
              <a:spcBef>
                <a:spcPts val="0"/>
              </a:spcBef>
              <a:tabLst>
                <a:tab pos="299720" algn="l"/>
              </a:tabLst>
            </a:pPr>
            <a:r>
              <a:rPr lang="en-US" sz="1000" b="1" spc="-25" dirty="0">
                <a:latin typeface="Arial"/>
                <a:cs typeface="Arial"/>
              </a:rPr>
              <a:t>  </a:t>
            </a:r>
          </a:p>
          <a:p>
            <a:pPr marL="297815" indent="-285750" algn="just">
              <a:lnSpc>
                <a:spcPct val="100000"/>
              </a:lnSpc>
              <a:spcBef>
                <a:spcPts val="0"/>
              </a:spcBef>
              <a:buFont typeface="Arial" panose="020B0604020202020204" pitchFamily="34" charset="0"/>
              <a:buChar char="•"/>
              <a:tabLst>
                <a:tab pos="299720" algn="l"/>
              </a:tabLst>
            </a:pPr>
            <a:r>
              <a:rPr lang="en-US" b="1" spc="-25" dirty="0">
                <a:latin typeface="Arial"/>
                <a:cs typeface="Arial"/>
              </a:rPr>
              <a:t>According to the Federal Register, there are also 440 lesser agencies and commissions.</a:t>
            </a:r>
          </a:p>
          <a:p>
            <a:pPr marL="12065" algn="just">
              <a:lnSpc>
                <a:spcPct val="100000"/>
              </a:lnSpc>
              <a:spcBef>
                <a:spcPts val="0"/>
              </a:spcBef>
              <a:tabLst>
                <a:tab pos="299720" algn="l"/>
              </a:tabLst>
            </a:pPr>
            <a:endParaRPr lang="en-US" sz="1000" b="1" spc="-25" dirty="0">
              <a:latin typeface="Arial"/>
              <a:cs typeface="Arial"/>
            </a:endParaRPr>
          </a:p>
          <a:p>
            <a:pPr marL="12065" algn="just">
              <a:lnSpc>
                <a:spcPct val="100000"/>
              </a:lnSpc>
              <a:spcBef>
                <a:spcPts val="0"/>
              </a:spcBef>
              <a:tabLst>
                <a:tab pos="299720" algn="l"/>
              </a:tabLst>
            </a:pPr>
            <a:r>
              <a:rPr lang="en-US" b="1" spc="-25" dirty="0">
                <a:solidFill>
                  <a:srgbClr val="C00000"/>
                </a:solidFill>
                <a:latin typeface="Arial"/>
                <a:cs typeface="Arial"/>
              </a:rPr>
              <a:t>It is the job of these Federal Departments and Agencies to: </a:t>
            </a:r>
          </a:p>
          <a:p>
            <a:pPr marL="297815" indent="-285750" algn="just">
              <a:lnSpc>
                <a:spcPct val="110000"/>
              </a:lnSpc>
              <a:spcBef>
                <a:spcPts val="0"/>
              </a:spcBef>
              <a:buFont typeface="Arial" panose="020B0604020202020204" pitchFamily="34" charset="0"/>
              <a:buChar char="•"/>
              <a:tabLst>
                <a:tab pos="299720" algn="l"/>
              </a:tabLst>
            </a:pPr>
            <a:r>
              <a:rPr lang="en-US" sz="1700" b="1" spc="-25" dirty="0">
                <a:solidFill>
                  <a:srgbClr val="0033CC"/>
                </a:solidFill>
                <a:latin typeface="Arial"/>
                <a:cs typeface="Arial"/>
              </a:rPr>
              <a:t>Administer the Government;</a:t>
            </a:r>
          </a:p>
          <a:p>
            <a:pPr marL="297815" indent="-285750" algn="just">
              <a:lnSpc>
                <a:spcPct val="110000"/>
              </a:lnSpc>
              <a:spcBef>
                <a:spcPts val="0"/>
              </a:spcBef>
              <a:buFont typeface="Arial" panose="020B0604020202020204" pitchFamily="34" charset="0"/>
              <a:buChar char="•"/>
              <a:tabLst>
                <a:tab pos="299720" algn="l"/>
              </a:tabLst>
            </a:pPr>
            <a:r>
              <a:rPr lang="en-US" sz="1700" b="1" spc="-25" dirty="0">
                <a:solidFill>
                  <a:srgbClr val="0033CC"/>
                </a:solidFill>
                <a:latin typeface="Arial"/>
                <a:cs typeface="Arial"/>
              </a:rPr>
              <a:t>Carry out the policy orders of the President, </a:t>
            </a:r>
          </a:p>
          <a:p>
            <a:pPr marL="297815" indent="-285750" algn="just">
              <a:lnSpc>
                <a:spcPct val="110000"/>
              </a:lnSpc>
              <a:spcBef>
                <a:spcPts val="0"/>
              </a:spcBef>
              <a:buFont typeface="Arial" panose="020B0604020202020204" pitchFamily="34" charset="0"/>
              <a:buChar char="•"/>
              <a:tabLst>
                <a:tab pos="299720" algn="l"/>
              </a:tabLst>
            </a:pPr>
            <a:r>
              <a:rPr lang="en-US" sz="1700" b="1" dirty="0">
                <a:solidFill>
                  <a:srgbClr val="0033CC"/>
                </a:solidFill>
              </a:rPr>
              <a:t>Implement and manage law, public policy, resources and national security;</a:t>
            </a:r>
          </a:p>
          <a:p>
            <a:pPr marL="297815" indent="-285750" algn="just">
              <a:lnSpc>
                <a:spcPct val="110000"/>
              </a:lnSpc>
              <a:spcBef>
                <a:spcPts val="0"/>
              </a:spcBef>
              <a:buFont typeface="Arial" panose="020B0604020202020204" pitchFamily="34" charset="0"/>
              <a:buChar char="•"/>
              <a:tabLst>
                <a:tab pos="299720" algn="l"/>
              </a:tabLst>
            </a:pPr>
            <a:r>
              <a:rPr lang="en-US" sz="1700" b="1" spc="-25" dirty="0">
                <a:solidFill>
                  <a:srgbClr val="0033CC"/>
                </a:solidFill>
                <a:latin typeface="Arial"/>
                <a:cs typeface="Arial"/>
              </a:rPr>
              <a:t>Help the President to faithfully execute the laws of the United States; </a:t>
            </a:r>
            <a:r>
              <a:rPr lang="en-US" sz="1700" b="1" dirty="0">
                <a:solidFill>
                  <a:srgbClr val="0033CC"/>
                </a:solidFill>
              </a:rPr>
              <a:t>and</a:t>
            </a:r>
          </a:p>
          <a:p>
            <a:pPr marL="297815" indent="-285750" algn="just">
              <a:lnSpc>
                <a:spcPct val="110000"/>
              </a:lnSpc>
              <a:spcBef>
                <a:spcPts val="0"/>
              </a:spcBef>
              <a:buFont typeface="Arial" panose="020B0604020202020204" pitchFamily="34" charset="0"/>
              <a:buChar char="•"/>
              <a:tabLst>
                <a:tab pos="299720" algn="l"/>
              </a:tabLst>
            </a:pPr>
            <a:r>
              <a:rPr lang="en-US" sz="1700" b="1" dirty="0">
                <a:solidFill>
                  <a:srgbClr val="0033CC"/>
                </a:solidFill>
              </a:rPr>
              <a:t>Regulate industries or civilian practices that require oversight.</a:t>
            </a:r>
            <a:endParaRPr lang="en-US" sz="1700" b="1" dirty="0">
              <a:solidFill>
                <a:srgbClr val="0033CC"/>
              </a:solidFill>
              <a:latin typeface="Arial"/>
              <a:cs typeface="Aria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33</a:t>
            </a:fld>
            <a:endParaRPr lang="en-US"/>
          </a:p>
        </p:txBody>
      </p:sp>
    </p:spTree>
    <p:extLst>
      <p:ext uri="{BB962C8B-B14F-4D97-AF65-F5344CB8AC3E}">
        <p14:creationId xmlns:p14="http://schemas.microsoft.com/office/powerpoint/2010/main" val="40981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gn="ctr">
              <a:lnSpc>
                <a:spcPct val="90000"/>
              </a:lnSpc>
              <a:spcBef>
                <a:spcPts val="0"/>
              </a:spcBef>
              <a:defRPr/>
            </a:pPr>
            <a:r>
              <a:rPr lang="en-US" sz="3400" b="1" dirty="0">
                <a:solidFill>
                  <a:srgbClr val="C81204"/>
                </a:solidFill>
              </a:rPr>
              <a:t> </a:t>
            </a:r>
            <a:r>
              <a:rPr lang="en-US" sz="3200" b="1" dirty="0">
                <a:solidFill>
                  <a:srgbClr val="0033CC"/>
                </a:solidFill>
              </a:rPr>
              <a:t>Federal Government – The Executive</a:t>
            </a:r>
            <a:endParaRPr lang="en-US" sz="3600" b="1" dirty="0">
              <a:solidFill>
                <a:srgbClr val="0033CC"/>
              </a:solidFill>
            </a:endParaRPr>
          </a:p>
          <a:p>
            <a:pPr marL="342900" indent="-342900" algn="ctr">
              <a:lnSpc>
                <a:spcPct val="90000"/>
              </a:lnSpc>
              <a:spcBef>
                <a:spcPts val="0"/>
              </a:spcBef>
              <a:defRPr/>
            </a:pPr>
            <a:r>
              <a:rPr lang="en-US" sz="3200" b="1" i="1" dirty="0">
                <a:solidFill>
                  <a:srgbClr val="006600"/>
                </a:solidFill>
              </a:rPr>
              <a:t>Departments/Agencies and Regulation</a:t>
            </a:r>
          </a:p>
          <a:p>
            <a:pPr marL="12065" algn="just">
              <a:spcBef>
                <a:spcPts val="0"/>
              </a:spcBef>
              <a:tabLst>
                <a:tab pos="299720" algn="l"/>
              </a:tabLst>
            </a:pPr>
            <a:endParaRPr lang="en-US" sz="500" b="1" spc="-25" dirty="0">
              <a:latin typeface="Arial"/>
              <a:cs typeface="Arial"/>
            </a:endParaRPr>
          </a:p>
          <a:p>
            <a:pPr marL="12065" algn="just">
              <a:spcBef>
                <a:spcPts val="0"/>
              </a:spcBef>
              <a:tabLst>
                <a:tab pos="299720" algn="l"/>
              </a:tabLst>
            </a:pPr>
            <a:endParaRPr lang="en-US" sz="500" b="1" spc="-25" dirty="0">
              <a:latin typeface="Arial"/>
              <a:cs typeface="Arial"/>
            </a:endParaRPr>
          </a:p>
          <a:p>
            <a:pPr marL="12065" algn="just">
              <a:spcBef>
                <a:spcPts val="0"/>
              </a:spcBef>
              <a:tabLst>
                <a:tab pos="299720" algn="l"/>
              </a:tabLst>
            </a:pPr>
            <a:r>
              <a:rPr lang="en-US" sz="2400" b="1" spc="-25" dirty="0">
                <a:solidFill>
                  <a:srgbClr val="C00000"/>
                </a:solidFill>
                <a:latin typeface="Arial"/>
                <a:cs typeface="Arial"/>
              </a:rPr>
              <a:t>Employees of the Federal Executive Branch:</a:t>
            </a:r>
          </a:p>
          <a:p>
            <a:pPr marL="12065" algn="just">
              <a:spcBef>
                <a:spcPts val="0"/>
              </a:spcBef>
              <a:tabLst>
                <a:tab pos="299720" algn="l"/>
              </a:tabLst>
            </a:pPr>
            <a:endParaRPr lang="en-US" sz="1000" b="1" spc="-25" dirty="0">
              <a:latin typeface="Arial"/>
              <a:cs typeface="Arial"/>
            </a:endParaRPr>
          </a:p>
          <a:p>
            <a:pPr marL="297815" indent="-285750" algn="just">
              <a:spcBef>
                <a:spcPts val="0"/>
              </a:spcBef>
              <a:buFont typeface="Arial" panose="020B0604020202020204" pitchFamily="34" charset="0"/>
              <a:buChar char="•"/>
              <a:tabLst>
                <a:tab pos="299720" algn="l"/>
              </a:tabLst>
            </a:pPr>
            <a:r>
              <a:rPr lang="en-US" b="1" spc="-25" dirty="0">
                <a:latin typeface="Arial"/>
                <a:cs typeface="Arial"/>
              </a:rPr>
              <a:t>Most of the employees of federal Departments/Agencies are civil servants;</a:t>
            </a:r>
          </a:p>
          <a:p>
            <a:pPr marL="297815" indent="-285750" algn="just">
              <a:spcBef>
                <a:spcPts val="0"/>
              </a:spcBef>
              <a:buFont typeface="Arial" panose="020B0604020202020204" pitchFamily="34" charset="0"/>
              <a:buChar char="•"/>
              <a:tabLst>
                <a:tab pos="299720" algn="l"/>
              </a:tabLst>
            </a:pPr>
            <a:endParaRPr lang="en-US" sz="1000" b="1" spc="-25" dirty="0">
              <a:latin typeface="Arial"/>
              <a:cs typeface="Arial"/>
            </a:endParaRPr>
          </a:p>
          <a:p>
            <a:pPr marL="297815" indent="-285750" algn="just">
              <a:spcBef>
                <a:spcPts val="0"/>
              </a:spcBef>
              <a:buFont typeface="Arial" panose="020B0604020202020204" pitchFamily="34" charset="0"/>
              <a:buChar char="•"/>
              <a:tabLst>
                <a:tab pos="299720" algn="l"/>
              </a:tabLst>
            </a:pPr>
            <a:r>
              <a:rPr lang="en-US" b="1" spc="-25" dirty="0">
                <a:latin typeface="Arial"/>
                <a:cs typeface="Arial"/>
              </a:rPr>
              <a:t>Civil Servants are appointed to their position by qualifications and testing.</a:t>
            </a:r>
          </a:p>
          <a:p>
            <a:pPr marL="297815" indent="-285750" algn="just">
              <a:spcBef>
                <a:spcPts val="0"/>
              </a:spcBef>
              <a:buFont typeface="Arial" panose="020B0604020202020204" pitchFamily="34" charset="0"/>
              <a:buChar char="•"/>
              <a:tabLst>
                <a:tab pos="299720" algn="l"/>
              </a:tabLst>
            </a:pPr>
            <a:endParaRPr lang="en-US" sz="1000" b="1" spc="-25" dirty="0">
              <a:latin typeface="Arial"/>
              <a:cs typeface="Arial"/>
            </a:endParaRPr>
          </a:p>
          <a:p>
            <a:pPr marL="297815" indent="-285750" algn="just">
              <a:spcBef>
                <a:spcPts val="0"/>
              </a:spcBef>
              <a:buFont typeface="Arial" panose="020B0604020202020204" pitchFamily="34" charset="0"/>
              <a:buChar char="•"/>
              <a:tabLst>
                <a:tab pos="299720" algn="l"/>
              </a:tabLst>
            </a:pPr>
            <a:r>
              <a:rPr lang="en-US" b="1" spc="-25" dirty="0">
                <a:latin typeface="Arial"/>
                <a:cs typeface="Arial"/>
              </a:rPr>
              <a:t>Presidential appointees (known as exempt positions) occupy approximately slightly less than 30 percent of the workforce.</a:t>
            </a:r>
          </a:p>
          <a:p>
            <a:pPr marL="12065" algn="just">
              <a:spcBef>
                <a:spcPts val="0"/>
              </a:spcBef>
              <a:tabLst>
                <a:tab pos="299720" algn="l"/>
              </a:tabLst>
            </a:pPr>
            <a:endParaRPr lang="en-US" sz="1000" b="1" spc="-25" dirty="0">
              <a:latin typeface="Arial"/>
              <a:cs typeface="Arial"/>
            </a:endParaRPr>
          </a:p>
          <a:p>
            <a:pPr marL="297815" indent="-285750" algn="just">
              <a:spcBef>
                <a:spcPts val="0"/>
              </a:spcBef>
              <a:buFont typeface="Arial" panose="020B0604020202020204" pitchFamily="34" charset="0"/>
              <a:buChar char="•"/>
              <a:tabLst>
                <a:tab pos="299720" algn="l"/>
              </a:tabLst>
            </a:pPr>
            <a:r>
              <a:rPr lang="en-US" b="1" spc="-25" dirty="0">
                <a:latin typeface="Arial"/>
                <a:cs typeface="Arial"/>
              </a:rPr>
              <a:t>The Office of Personnel Management reports that there are presently 4,230,000 employees of the Executive Branch.</a:t>
            </a:r>
          </a:p>
          <a:p>
            <a:pPr marL="12065" algn="just">
              <a:spcBef>
                <a:spcPts val="0"/>
              </a:spcBef>
              <a:tabLst>
                <a:tab pos="299720" algn="l"/>
              </a:tabLst>
            </a:pPr>
            <a:r>
              <a:rPr lang="en-US" sz="1000" b="1" spc="-25" dirty="0">
                <a:latin typeface="Arial"/>
                <a:cs typeface="Arial"/>
              </a:rPr>
              <a:t> </a:t>
            </a:r>
          </a:p>
          <a:p>
            <a:pPr marL="297815" indent="-285750" algn="just">
              <a:spcBef>
                <a:spcPts val="0"/>
              </a:spcBef>
              <a:buFont typeface="Arial" panose="020B0604020202020204" pitchFamily="34" charset="0"/>
              <a:buChar char="•"/>
              <a:tabLst>
                <a:tab pos="299720" algn="l"/>
              </a:tabLst>
            </a:pPr>
            <a:r>
              <a:rPr lang="en-US" b="1" spc="-25" dirty="0">
                <a:latin typeface="Arial"/>
                <a:cs typeface="Arial"/>
              </a:rPr>
              <a:t>1,400,000 of those 4,230,000 employees are military personnel.</a:t>
            </a:r>
            <a:endParaRPr lang="en-US" sz="1600" b="1" dirty="0">
              <a:solidFill>
                <a:srgbClr val="0033CC"/>
              </a:solidFill>
              <a:latin typeface="Arial"/>
              <a:cs typeface="Aria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34</a:t>
            </a:fld>
            <a:endParaRPr lang="en-US"/>
          </a:p>
        </p:txBody>
      </p:sp>
    </p:spTree>
    <p:extLst>
      <p:ext uri="{BB962C8B-B14F-4D97-AF65-F5344CB8AC3E}">
        <p14:creationId xmlns:p14="http://schemas.microsoft.com/office/powerpoint/2010/main" val="1139057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gn="ctr">
              <a:lnSpc>
                <a:spcPct val="80000"/>
              </a:lnSpc>
              <a:spcBef>
                <a:spcPts val="0"/>
              </a:spcBef>
              <a:defRPr/>
            </a:pPr>
            <a:r>
              <a:rPr lang="en-US" sz="3400" b="1" dirty="0">
                <a:solidFill>
                  <a:srgbClr val="C81204"/>
                </a:solidFill>
              </a:rPr>
              <a:t> </a:t>
            </a:r>
            <a:r>
              <a:rPr lang="en-US" sz="3200" b="1" dirty="0">
                <a:solidFill>
                  <a:srgbClr val="0033CC"/>
                </a:solidFill>
              </a:rPr>
              <a:t>Federal Government – The Executive</a:t>
            </a:r>
            <a:endParaRPr lang="en-US" sz="3600" b="1" dirty="0">
              <a:solidFill>
                <a:srgbClr val="0033CC"/>
              </a:solidFill>
            </a:endParaRPr>
          </a:p>
          <a:p>
            <a:pPr marL="342900" indent="-342900" algn="ctr">
              <a:lnSpc>
                <a:spcPct val="80000"/>
              </a:lnSpc>
              <a:spcBef>
                <a:spcPts val="0"/>
              </a:spcBef>
              <a:defRPr/>
            </a:pPr>
            <a:r>
              <a:rPr lang="en-US" sz="3200" b="1" i="1" dirty="0">
                <a:solidFill>
                  <a:srgbClr val="006600"/>
                </a:solidFill>
              </a:rPr>
              <a:t>Departments/Agencies and Regulation</a:t>
            </a:r>
          </a:p>
          <a:p>
            <a:pPr marL="12065" algn="just">
              <a:lnSpc>
                <a:spcPct val="100000"/>
              </a:lnSpc>
              <a:spcBef>
                <a:spcPts val="1030"/>
              </a:spcBef>
              <a:tabLst>
                <a:tab pos="299720" algn="l"/>
              </a:tabLst>
            </a:pPr>
            <a:r>
              <a:rPr lang="en-US" sz="1600" b="1" spc="-25" dirty="0">
                <a:latin typeface="Arial"/>
                <a:cs typeface="Arial"/>
              </a:rPr>
              <a:t>Today </a:t>
            </a:r>
            <a:r>
              <a:rPr lang="en-US" sz="1600" b="1" dirty="0">
                <a:latin typeface="Arial"/>
                <a:cs typeface="Arial"/>
              </a:rPr>
              <a:t>there are hundreds of federal agencies in the Executive Branch that administrate the federal government.</a:t>
            </a:r>
          </a:p>
          <a:p>
            <a:pPr marL="12065" algn="just">
              <a:lnSpc>
                <a:spcPct val="100000"/>
              </a:lnSpc>
              <a:spcBef>
                <a:spcPts val="1030"/>
              </a:spcBef>
              <a:tabLst>
                <a:tab pos="299720" algn="l"/>
              </a:tabLst>
            </a:pPr>
            <a:r>
              <a:rPr lang="en-US" sz="1600" b="1" spc="-5" dirty="0">
                <a:latin typeface="Arial"/>
                <a:cs typeface="Arial"/>
              </a:rPr>
              <a:t>Prior </a:t>
            </a:r>
            <a:r>
              <a:rPr lang="en-US" sz="1600" b="1" dirty="0">
                <a:latin typeface="Arial"/>
                <a:cs typeface="Arial"/>
              </a:rPr>
              <a:t>to 1862, there </a:t>
            </a:r>
            <a:r>
              <a:rPr lang="en-US" sz="1600" b="1" spc="10" dirty="0">
                <a:latin typeface="Arial"/>
                <a:cs typeface="Arial"/>
              </a:rPr>
              <a:t>were </a:t>
            </a:r>
            <a:r>
              <a:rPr lang="en-US" sz="1600" b="1" dirty="0">
                <a:latin typeface="Arial"/>
                <a:cs typeface="Arial"/>
              </a:rPr>
              <a:t>only 6 Departments of the federal</a:t>
            </a:r>
            <a:r>
              <a:rPr lang="en-US" sz="1600" b="1" spc="-80" dirty="0">
                <a:latin typeface="Arial"/>
                <a:cs typeface="Arial"/>
              </a:rPr>
              <a:t> </a:t>
            </a:r>
            <a:r>
              <a:rPr lang="en-US" sz="1600" b="1" spc="-5" dirty="0">
                <a:latin typeface="Arial"/>
                <a:cs typeface="Arial"/>
              </a:rPr>
              <a:t>government</a:t>
            </a:r>
            <a:endParaRPr lang="en-US" sz="1600" dirty="0">
              <a:latin typeface="Arial"/>
              <a:cs typeface="Arial"/>
            </a:endParaRPr>
          </a:p>
          <a:p>
            <a:pPr marL="190500" indent="-178435">
              <a:lnSpc>
                <a:spcPct val="100000"/>
              </a:lnSpc>
              <a:spcBef>
                <a:spcPts val="780"/>
              </a:spcBef>
              <a:buSzPct val="94117"/>
              <a:buFont typeface="Arial"/>
              <a:buChar char="●"/>
              <a:tabLst>
                <a:tab pos="191135" algn="l"/>
              </a:tabLst>
            </a:pPr>
            <a:r>
              <a:rPr lang="en-US" sz="1600" b="1" dirty="0">
                <a:solidFill>
                  <a:srgbClr val="C00000"/>
                </a:solidFill>
                <a:latin typeface="Arial"/>
                <a:cs typeface="Arial"/>
              </a:rPr>
              <a:t>Federal Departments and the date of </a:t>
            </a:r>
            <a:r>
              <a:rPr lang="en-US" sz="1600" b="1" spc="-5" dirty="0">
                <a:solidFill>
                  <a:srgbClr val="C00000"/>
                </a:solidFill>
                <a:latin typeface="Arial"/>
                <a:cs typeface="Arial"/>
              </a:rPr>
              <a:t>their initial </a:t>
            </a:r>
            <a:r>
              <a:rPr lang="en-US" sz="1600" b="1" dirty="0">
                <a:solidFill>
                  <a:srgbClr val="C00000"/>
                </a:solidFill>
                <a:latin typeface="Arial"/>
                <a:cs typeface="Arial"/>
              </a:rPr>
              <a:t>creation,</a:t>
            </a:r>
            <a:r>
              <a:rPr lang="en-US" sz="1600" b="1" spc="-20" dirty="0">
                <a:solidFill>
                  <a:srgbClr val="C00000"/>
                </a:solidFill>
                <a:latin typeface="Arial"/>
                <a:cs typeface="Arial"/>
              </a:rPr>
              <a:t> </a:t>
            </a:r>
            <a:r>
              <a:rPr lang="en-US" sz="1600" b="1" dirty="0">
                <a:solidFill>
                  <a:srgbClr val="C00000"/>
                </a:solidFill>
                <a:latin typeface="Arial"/>
                <a:cs typeface="Arial"/>
              </a:rPr>
              <a:t>include:</a:t>
            </a:r>
            <a:endParaRPr lang="en-US" sz="1600" dirty="0">
              <a:solidFill>
                <a:srgbClr val="C00000"/>
              </a:solidFill>
              <a:latin typeface="Arial"/>
              <a:cs typeface="Arial"/>
            </a:endParaRPr>
          </a:p>
          <a:p>
            <a:pPr marL="167640" indent="-155575">
              <a:lnSpc>
                <a:spcPts val="1570"/>
              </a:lnSpc>
              <a:spcBef>
                <a:spcPts val="420"/>
              </a:spcBef>
              <a:buFont typeface="Arial"/>
              <a:buChar char="●"/>
              <a:tabLst>
                <a:tab pos="168275" algn="l"/>
              </a:tabLst>
            </a:pPr>
            <a:r>
              <a:rPr lang="en-US" sz="1200" b="1" dirty="0">
                <a:latin typeface="Arial"/>
                <a:cs typeface="Arial"/>
              </a:rPr>
              <a:t>State</a:t>
            </a:r>
            <a:r>
              <a:rPr lang="en-US" sz="1200" b="1" spc="-25" dirty="0">
                <a:latin typeface="Arial"/>
                <a:cs typeface="Arial"/>
              </a:rPr>
              <a:t> </a:t>
            </a:r>
            <a:r>
              <a:rPr lang="en-US" sz="1200" b="1" dirty="0">
                <a:latin typeface="Arial"/>
                <a:cs typeface="Arial"/>
              </a:rPr>
              <a:t>1789,</a:t>
            </a:r>
            <a:endParaRPr lang="en-US" sz="1200" dirty="0">
              <a:latin typeface="Arial"/>
              <a:cs typeface="Arial"/>
            </a:endParaRPr>
          </a:p>
          <a:p>
            <a:pPr marL="167640" indent="-155575">
              <a:lnSpc>
                <a:spcPts val="1460"/>
              </a:lnSpc>
              <a:buFont typeface="Arial"/>
              <a:buChar char="●"/>
              <a:tabLst>
                <a:tab pos="168275" algn="l"/>
              </a:tabLst>
            </a:pPr>
            <a:r>
              <a:rPr lang="en-US" sz="1200" b="1" spc="-10" dirty="0">
                <a:latin typeface="Arial"/>
                <a:cs typeface="Arial"/>
              </a:rPr>
              <a:t>Treasury</a:t>
            </a:r>
            <a:r>
              <a:rPr lang="en-US" sz="1200" b="1" spc="-40" dirty="0">
                <a:latin typeface="Arial"/>
                <a:cs typeface="Arial"/>
              </a:rPr>
              <a:t> </a:t>
            </a:r>
            <a:r>
              <a:rPr lang="en-US" sz="1200" b="1" dirty="0">
                <a:latin typeface="Arial"/>
                <a:cs typeface="Arial"/>
              </a:rPr>
              <a:t>1789,</a:t>
            </a:r>
            <a:endParaRPr lang="en-US" sz="1200" dirty="0">
              <a:latin typeface="Arial"/>
              <a:cs typeface="Arial"/>
            </a:endParaRPr>
          </a:p>
          <a:p>
            <a:pPr marL="167640" indent="-155575">
              <a:lnSpc>
                <a:spcPts val="1460"/>
              </a:lnSpc>
              <a:buFont typeface="Arial"/>
              <a:buChar char="●"/>
              <a:tabLst>
                <a:tab pos="168275" algn="l"/>
              </a:tabLst>
            </a:pPr>
            <a:r>
              <a:rPr lang="en-US" sz="1200" b="1" dirty="0">
                <a:latin typeface="Arial"/>
                <a:cs typeface="Arial"/>
              </a:rPr>
              <a:t>Department </a:t>
            </a:r>
            <a:r>
              <a:rPr lang="en-US" sz="1200" b="1" spc="-5" dirty="0">
                <a:latin typeface="Arial"/>
                <a:cs typeface="Arial"/>
              </a:rPr>
              <a:t>of </a:t>
            </a:r>
            <a:r>
              <a:rPr lang="en-US" sz="1200" b="1" spc="-20" dirty="0">
                <a:latin typeface="Arial"/>
                <a:cs typeface="Arial"/>
              </a:rPr>
              <a:t>War </a:t>
            </a:r>
            <a:r>
              <a:rPr lang="en-US" sz="1200" b="1" dirty="0">
                <a:latin typeface="Arial"/>
                <a:cs typeface="Arial"/>
              </a:rPr>
              <a:t>1789 (Became a military </a:t>
            </a:r>
            <a:r>
              <a:rPr lang="en-US" sz="1200" b="1" spc="-5" dirty="0">
                <a:latin typeface="Arial"/>
                <a:cs typeface="Arial"/>
              </a:rPr>
              <a:t>department </a:t>
            </a:r>
            <a:r>
              <a:rPr lang="en-US" sz="1200" b="1" spc="-10" dirty="0">
                <a:latin typeface="Arial"/>
                <a:cs typeface="Arial"/>
              </a:rPr>
              <a:t>(Army) </a:t>
            </a:r>
            <a:r>
              <a:rPr lang="en-US" sz="1200" b="1" dirty="0">
                <a:latin typeface="Arial"/>
                <a:cs typeface="Arial"/>
              </a:rPr>
              <a:t>within the Department </a:t>
            </a:r>
            <a:r>
              <a:rPr lang="en-US" sz="1200" b="1" spc="-5" dirty="0">
                <a:latin typeface="Arial"/>
                <a:cs typeface="Arial"/>
              </a:rPr>
              <a:t>Defense </a:t>
            </a:r>
            <a:r>
              <a:rPr lang="en-US" sz="1200" b="1" dirty="0">
                <a:latin typeface="Arial"/>
                <a:cs typeface="Arial"/>
              </a:rPr>
              <a:t>in 1947)</a:t>
            </a:r>
            <a:r>
              <a:rPr lang="en-US" sz="1200" b="1" spc="-190" dirty="0">
                <a:latin typeface="Arial"/>
                <a:cs typeface="Arial"/>
              </a:rPr>
              <a:t> </a:t>
            </a:r>
            <a:r>
              <a:rPr lang="en-US" sz="1200" b="1" dirty="0">
                <a:latin typeface="Arial"/>
                <a:cs typeface="Arial"/>
              </a:rPr>
              <a:t>,</a:t>
            </a:r>
            <a:endParaRPr lang="en-US" sz="1200" dirty="0">
              <a:latin typeface="Arial"/>
              <a:cs typeface="Arial"/>
            </a:endParaRPr>
          </a:p>
          <a:p>
            <a:pPr marL="167640" indent="-155575">
              <a:lnSpc>
                <a:spcPts val="1465"/>
              </a:lnSpc>
              <a:buFont typeface="Arial"/>
              <a:buChar char="●"/>
              <a:tabLst>
                <a:tab pos="168275" algn="l"/>
              </a:tabLst>
            </a:pPr>
            <a:r>
              <a:rPr lang="en-US" sz="1200" b="1" spc="-5" dirty="0">
                <a:latin typeface="Arial"/>
                <a:cs typeface="Arial"/>
              </a:rPr>
              <a:t>Post </a:t>
            </a:r>
            <a:r>
              <a:rPr lang="en-US" sz="1200" b="1" dirty="0">
                <a:latin typeface="Arial"/>
                <a:cs typeface="Arial"/>
              </a:rPr>
              <a:t>Office 1792 </a:t>
            </a:r>
            <a:r>
              <a:rPr lang="en-US" sz="1200" b="1" spc="-5" dirty="0">
                <a:latin typeface="Arial"/>
                <a:cs typeface="Arial"/>
              </a:rPr>
              <a:t>(Reorganized </a:t>
            </a:r>
            <a:r>
              <a:rPr lang="en-US" sz="1200" b="1" dirty="0">
                <a:latin typeface="Arial"/>
                <a:cs typeface="Arial"/>
              </a:rPr>
              <a:t>as </a:t>
            </a:r>
            <a:r>
              <a:rPr lang="en-US" sz="1200" b="1" spc="-5" dirty="0">
                <a:latin typeface="Arial"/>
                <a:cs typeface="Arial"/>
              </a:rPr>
              <a:t>quasi-independent agency </a:t>
            </a:r>
            <a:r>
              <a:rPr lang="en-US" sz="1200" b="1" dirty="0">
                <a:latin typeface="Arial"/>
                <a:cs typeface="Arial"/>
              </a:rPr>
              <a:t>in</a:t>
            </a:r>
            <a:r>
              <a:rPr lang="en-US" sz="1200" b="1" spc="-229" dirty="0">
                <a:latin typeface="Arial"/>
                <a:cs typeface="Arial"/>
              </a:rPr>
              <a:t> </a:t>
            </a:r>
            <a:r>
              <a:rPr lang="en-US" sz="1200" b="1" dirty="0">
                <a:latin typeface="Arial"/>
                <a:cs typeface="Arial"/>
              </a:rPr>
              <a:t>1971),</a:t>
            </a:r>
            <a:endParaRPr lang="en-US" sz="1200" dirty="0">
              <a:latin typeface="Arial"/>
              <a:cs typeface="Arial"/>
            </a:endParaRPr>
          </a:p>
          <a:p>
            <a:pPr marL="167640" indent="-155575">
              <a:lnSpc>
                <a:spcPts val="1465"/>
              </a:lnSpc>
              <a:buFont typeface="Arial"/>
              <a:buChar char="●"/>
              <a:tabLst>
                <a:tab pos="168275" algn="l"/>
              </a:tabLst>
            </a:pPr>
            <a:r>
              <a:rPr lang="en-US" sz="1200" b="1" spc="-5" dirty="0">
                <a:latin typeface="Arial"/>
                <a:cs typeface="Arial"/>
              </a:rPr>
              <a:t>Department of the Navy </a:t>
            </a:r>
            <a:r>
              <a:rPr lang="en-US" sz="1200" b="1" dirty="0">
                <a:latin typeface="Arial"/>
                <a:cs typeface="Arial"/>
              </a:rPr>
              <a:t>1798 (Became a military </a:t>
            </a:r>
            <a:r>
              <a:rPr lang="en-US" sz="1200" b="1" spc="-5" dirty="0">
                <a:latin typeface="Arial"/>
                <a:cs typeface="Arial"/>
              </a:rPr>
              <a:t>department </a:t>
            </a:r>
            <a:r>
              <a:rPr lang="en-US" sz="1200" b="1" spc="-10" dirty="0">
                <a:latin typeface="Arial"/>
                <a:cs typeface="Arial"/>
              </a:rPr>
              <a:t>(Navy) </a:t>
            </a:r>
            <a:r>
              <a:rPr lang="en-US" sz="1200" b="1" dirty="0">
                <a:latin typeface="Arial"/>
                <a:cs typeface="Arial"/>
              </a:rPr>
              <a:t>within the Department </a:t>
            </a:r>
            <a:r>
              <a:rPr lang="en-US" sz="1200" b="1" spc="-5" dirty="0">
                <a:latin typeface="Arial"/>
                <a:cs typeface="Arial"/>
              </a:rPr>
              <a:t>Defense </a:t>
            </a:r>
            <a:r>
              <a:rPr lang="en-US" sz="1200" b="1" dirty="0">
                <a:latin typeface="Arial"/>
                <a:cs typeface="Arial"/>
              </a:rPr>
              <a:t>in 1947)),</a:t>
            </a:r>
            <a:endParaRPr lang="en-US" sz="1200" dirty="0">
              <a:latin typeface="Arial"/>
              <a:cs typeface="Arial"/>
            </a:endParaRPr>
          </a:p>
          <a:p>
            <a:pPr marL="167640" indent="-155575">
              <a:lnSpc>
                <a:spcPts val="1465"/>
              </a:lnSpc>
              <a:buFont typeface="Arial"/>
              <a:buChar char="●"/>
              <a:tabLst>
                <a:tab pos="168275" algn="l"/>
              </a:tabLst>
            </a:pPr>
            <a:r>
              <a:rPr lang="en-US" sz="1200" b="1" spc="-5" dirty="0">
                <a:latin typeface="Arial"/>
                <a:cs typeface="Arial"/>
              </a:rPr>
              <a:t>Interior</a:t>
            </a:r>
            <a:r>
              <a:rPr lang="en-US" sz="1200" b="1" spc="-45" dirty="0">
                <a:latin typeface="Arial"/>
                <a:cs typeface="Arial"/>
              </a:rPr>
              <a:t> </a:t>
            </a:r>
            <a:r>
              <a:rPr lang="en-US" sz="1200" b="1" dirty="0">
                <a:latin typeface="Arial"/>
                <a:cs typeface="Arial"/>
              </a:rPr>
              <a:t>1849,</a:t>
            </a:r>
            <a:endParaRPr lang="en-US" sz="1200" dirty="0">
              <a:latin typeface="Arial"/>
              <a:cs typeface="Arial"/>
            </a:endParaRPr>
          </a:p>
          <a:p>
            <a:pPr marL="167640" indent="-155575">
              <a:lnSpc>
                <a:spcPts val="1460"/>
              </a:lnSpc>
              <a:buFont typeface="Arial"/>
              <a:buChar char="●"/>
              <a:tabLst>
                <a:tab pos="168275" algn="l"/>
              </a:tabLst>
            </a:pPr>
            <a:r>
              <a:rPr lang="en-US" sz="1200" b="1" spc="-5" dirty="0">
                <a:latin typeface="Arial"/>
                <a:cs typeface="Arial"/>
              </a:rPr>
              <a:t>Agriculture</a:t>
            </a:r>
            <a:r>
              <a:rPr lang="en-US" sz="1200" b="1" spc="-15" dirty="0">
                <a:latin typeface="Arial"/>
                <a:cs typeface="Arial"/>
              </a:rPr>
              <a:t> </a:t>
            </a:r>
            <a:r>
              <a:rPr lang="en-US" sz="1200" b="1" dirty="0">
                <a:latin typeface="Arial"/>
                <a:cs typeface="Arial"/>
              </a:rPr>
              <a:t>1862,</a:t>
            </a:r>
            <a:endParaRPr lang="en-US" sz="1200" dirty="0">
              <a:latin typeface="Arial"/>
              <a:cs typeface="Arial"/>
            </a:endParaRPr>
          </a:p>
          <a:p>
            <a:pPr marL="167640" indent="-155575">
              <a:lnSpc>
                <a:spcPts val="1460"/>
              </a:lnSpc>
              <a:buFont typeface="Arial"/>
              <a:buChar char="●"/>
              <a:tabLst>
                <a:tab pos="168275" algn="l"/>
              </a:tabLst>
            </a:pPr>
            <a:r>
              <a:rPr lang="en-US" sz="1200" b="1" dirty="0">
                <a:latin typeface="Arial"/>
                <a:cs typeface="Arial"/>
              </a:rPr>
              <a:t>Justice</a:t>
            </a:r>
            <a:r>
              <a:rPr lang="en-US" sz="1200" b="1" spc="-50" dirty="0">
                <a:latin typeface="Arial"/>
                <a:cs typeface="Arial"/>
              </a:rPr>
              <a:t> </a:t>
            </a:r>
            <a:r>
              <a:rPr lang="en-US" sz="1200" b="1" dirty="0">
                <a:latin typeface="Arial"/>
                <a:cs typeface="Arial"/>
              </a:rPr>
              <a:t>1870</a:t>
            </a:r>
            <a:r>
              <a:rPr lang="en-US" sz="1200" b="1" spc="-20" dirty="0">
                <a:latin typeface="Arial"/>
                <a:cs typeface="Arial"/>
              </a:rPr>
              <a:t> </a:t>
            </a:r>
            <a:r>
              <a:rPr lang="en-US" sz="1200" b="1" spc="-5" dirty="0">
                <a:latin typeface="Arial"/>
                <a:cs typeface="Arial"/>
              </a:rPr>
              <a:t>(although</a:t>
            </a:r>
            <a:r>
              <a:rPr lang="en-US" sz="1200" b="1" spc="-95" dirty="0">
                <a:latin typeface="Arial"/>
                <a:cs typeface="Arial"/>
              </a:rPr>
              <a:t> </a:t>
            </a:r>
            <a:r>
              <a:rPr lang="en-US" sz="1200" b="1" spc="-5" dirty="0">
                <a:latin typeface="Arial"/>
                <a:cs typeface="Arial"/>
              </a:rPr>
              <a:t>Attorney</a:t>
            </a:r>
            <a:r>
              <a:rPr lang="en-US" sz="1200" b="1" dirty="0">
                <a:latin typeface="Arial"/>
                <a:cs typeface="Arial"/>
              </a:rPr>
              <a:t> General</a:t>
            </a:r>
            <a:r>
              <a:rPr lang="en-US" sz="1200" b="1" spc="-40" dirty="0">
                <a:latin typeface="Arial"/>
                <a:cs typeface="Arial"/>
              </a:rPr>
              <a:t> </a:t>
            </a:r>
            <a:r>
              <a:rPr lang="en-US" sz="1200" b="1" spc="10" dirty="0">
                <a:latin typeface="Arial"/>
                <a:cs typeface="Arial"/>
              </a:rPr>
              <a:t>was</a:t>
            </a:r>
            <a:r>
              <a:rPr lang="en-US" sz="1200" b="1" spc="-55" dirty="0">
                <a:latin typeface="Arial"/>
                <a:cs typeface="Arial"/>
              </a:rPr>
              <a:t> </a:t>
            </a:r>
            <a:r>
              <a:rPr lang="en-US" sz="1200" b="1" dirty="0">
                <a:latin typeface="Arial"/>
                <a:cs typeface="Arial"/>
              </a:rPr>
              <a:t>established</a:t>
            </a:r>
            <a:r>
              <a:rPr lang="en-US" sz="1200" b="1" spc="-65" dirty="0">
                <a:latin typeface="Arial"/>
                <a:cs typeface="Arial"/>
              </a:rPr>
              <a:t> </a:t>
            </a:r>
            <a:r>
              <a:rPr lang="en-US" sz="1200" b="1" dirty="0">
                <a:latin typeface="Arial"/>
                <a:cs typeface="Arial"/>
              </a:rPr>
              <a:t>in</a:t>
            </a:r>
            <a:r>
              <a:rPr lang="en-US" sz="1200" b="1" spc="-10" dirty="0">
                <a:latin typeface="Arial"/>
                <a:cs typeface="Arial"/>
              </a:rPr>
              <a:t> </a:t>
            </a:r>
            <a:r>
              <a:rPr lang="en-US" sz="1200" b="1" dirty="0">
                <a:latin typeface="Arial"/>
                <a:cs typeface="Arial"/>
              </a:rPr>
              <a:t>1789),</a:t>
            </a:r>
            <a:endParaRPr lang="en-US" sz="1200" dirty="0">
              <a:latin typeface="Arial"/>
              <a:cs typeface="Arial"/>
            </a:endParaRPr>
          </a:p>
          <a:p>
            <a:pPr marL="167640" indent="-155575">
              <a:lnSpc>
                <a:spcPts val="1465"/>
              </a:lnSpc>
              <a:buFont typeface="Arial"/>
              <a:buChar char="●"/>
              <a:tabLst>
                <a:tab pos="168275" algn="l"/>
              </a:tabLst>
            </a:pPr>
            <a:r>
              <a:rPr lang="en-US" sz="1200" b="1" spc="-5" dirty="0">
                <a:latin typeface="Arial"/>
                <a:cs typeface="Arial"/>
              </a:rPr>
              <a:t>Commerce</a:t>
            </a:r>
            <a:r>
              <a:rPr lang="en-US" sz="1200" b="1" spc="-15" dirty="0">
                <a:latin typeface="Arial"/>
                <a:cs typeface="Arial"/>
              </a:rPr>
              <a:t> </a:t>
            </a:r>
            <a:r>
              <a:rPr lang="en-US" sz="1200" b="1" dirty="0">
                <a:latin typeface="Arial"/>
                <a:cs typeface="Arial"/>
              </a:rPr>
              <a:t>1903,</a:t>
            </a:r>
            <a:endParaRPr lang="en-US" sz="1200" dirty="0">
              <a:latin typeface="Arial"/>
              <a:cs typeface="Arial"/>
            </a:endParaRPr>
          </a:p>
          <a:p>
            <a:pPr marL="167640" indent="-155575">
              <a:lnSpc>
                <a:spcPts val="1465"/>
              </a:lnSpc>
              <a:buFont typeface="Arial"/>
              <a:buChar char="●"/>
              <a:tabLst>
                <a:tab pos="168275" algn="l"/>
              </a:tabLst>
            </a:pPr>
            <a:r>
              <a:rPr lang="en-US" sz="1200" b="1" spc="-5" dirty="0">
                <a:latin typeface="Arial"/>
                <a:cs typeface="Arial"/>
              </a:rPr>
              <a:t>Labor</a:t>
            </a:r>
            <a:r>
              <a:rPr lang="en-US" sz="1200" b="1" spc="-20" dirty="0">
                <a:latin typeface="Arial"/>
                <a:cs typeface="Arial"/>
              </a:rPr>
              <a:t> </a:t>
            </a:r>
            <a:r>
              <a:rPr lang="en-US" sz="1200" b="1" dirty="0">
                <a:latin typeface="Arial"/>
                <a:cs typeface="Arial"/>
              </a:rPr>
              <a:t>1913,</a:t>
            </a:r>
            <a:endParaRPr lang="en-US" sz="1200" dirty="0">
              <a:latin typeface="Arial"/>
              <a:cs typeface="Arial"/>
            </a:endParaRPr>
          </a:p>
          <a:p>
            <a:pPr marL="167640" indent="-155575">
              <a:lnSpc>
                <a:spcPts val="1465"/>
              </a:lnSpc>
              <a:buFont typeface="Arial"/>
              <a:buChar char="●"/>
              <a:tabLst>
                <a:tab pos="168275" algn="l"/>
              </a:tabLst>
            </a:pPr>
            <a:r>
              <a:rPr lang="en-US" sz="1200" b="1" spc="-5" dirty="0">
                <a:latin typeface="Arial"/>
                <a:cs typeface="Arial"/>
              </a:rPr>
              <a:t>Defense </a:t>
            </a:r>
            <a:r>
              <a:rPr lang="en-US" sz="1200" b="1" dirty="0">
                <a:latin typeface="Arial"/>
                <a:cs typeface="Arial"/>
              </a:rPr>
              <a:t>1947 (Merging </a:t>
            </a:r>
            <a:r>
              <a:rPr lang="en-US" sz="1200" b="1" spc="-10" dirty="0">
                <a:latin typeface="Arial"/>
                <a:cs typeface="Arial"/>
              </a:rPr>
              <a:t>Army (War), </a:t>
            </a:r>
            <a:r>
              <a:rPr lang="en-US" sz="1200" b="1" spc="-35" dirty="0">
                <a:latin typeface="Arial"/>
                <a:cs typeface="Arial"/>
              </a:rPr>
              <a:t>Navy, </a:t>
            </a:r>
            <a:r>
              <a:rPr lang="en-US" sz="1200" b="1" dirty="0">
                <a:latin typeface="Arial"/>
                <a:cs typeface="Arial"/>
              </a:rPr>
              <a:t>and </a:t>
            </a:r>
            <a:r>
              <a:rPr lang="en-US" sz="1200" b="1" spc="-15" dirty="0">
                <a:latin typeface="Arial"/>
                <a:cs typeface="Arial"/>
              </a:rPr>
              <a:t>Air</a:t>
            </a:r>
            <a:r>
              <a:rPr lang="en-US" sz="1200" b="1" spc="-130" dirty="0">
                <a:latin typeface="Arial"/>
                <a:cs typeface="Arial"/>
              </a:rPr>
              <a:t> </a:t>
            </a:r>
            <a:r>
              <a:rPr lang="en-US" sz="1200" b="1" spc="-5" dirty="0">
                <a:latin typeface="Arial"/>
                <a:cs typeface="Arial"/>
              </a:rPr>
              <a:t>Force)</a:t>
            </a:r>
            <a:endParaRPr lang="en-US" sz="1200" dirty="0">
              <a:latin typeface="Arial"/>
              <a:cs typeface="Arial"/>
            </a:endParaRPr>
          </a:p>
          <a:p>
            <a:pPr marL="167640" indent="-155575">
              <a:lnSpc>
                <a:spcPts val="1460"/>
              </a:lnSpc>
              <a:buFont typeface="Arial"/>
              <a:buChar char="●"/>
              <a:tabLst>
                <a:tab pos="168275" algn="l"/>
              </a:tabLst>
            </a:pPr>
            <a:r>
              <a:rPr lang="en-US" sz="1200" b="1" dirty="0">
                <a:latin typeface="Arial"/>
                <a:cs typeface="Arial"/>
              </a:rPr>
              <a:t>Health </a:t>
            </a:r>
            <a:r>
              <a:rPr lang="en-US" sz="1200" b="1" spc="-5" dirty="0">
                <a:latin typeface="Arial"/>
                <a:cs typeface="Arial"/>
              </a:rPr>
              <a:t>and Human </a:t>
            </a:r>
            <a:r>
              <a:rPr lang="en-US" sz="1200" b="1" dirty="0">
                <a:latin typeface="Arial"/>
                <a:cs typeface="Arial"/>
              </a:rPr>
              <a:t>Services</a:t>
            </a:r>
            <a:r>
              <a:rPr lang="en-US" sz="1200" b="1" spc="-80" dirty="0">
                <a:latin typeface="Arial"/>
                <a:cs typeface="Arial"/>
              </a:rPr>
              <a:t> </a:t>
            </a:r>
            <a:r>
              <a:rPr lang="en-US" sz="1200" b="1" dirty="0">
                <a:latin typeface="Arial"/>
                <a:cs typeface="Arial"/>
              </a:rPr>
              <a:t>1953,</a:t>
            </a:r>
            <a:endParaRPr lang="en-US" sz="1200" dirty="0">
              <a:latin typeface="Arial"/>
              <a:cs typeface="Arial"/>
            </a:endParaRPr>
          </a:p>
          <a:p>
            <a:pPr marL="167640" indent="-155575">
              <a:lnSpc>
                <a:spcPts val="1460"/>
              </a:lnSpc>
              <a:buFont typeface="Arial"/>
              <a:buChar char="●"/>
              <a:tabLst>
                <a:tab pos="168275" algn="l"/>
              </a:tabLst>
            </a:pPr>
            <a:r>
              <a:rPr lang="en-US" sz="1200" b="1" spc="-5" dirty="0">
                <a:latin typeface="Arial"/>
                <a:cs typeface="Arial"/>
              </a:rPr>
              <a:t>Housing and Urban Development</a:t>
            </a:r>
            <a:r>
              <a:rPr lang="en-US" sz="1200" b="1" spc="-70" dirty="0">
                <a:latin typeface="Arial"/>
                <a:cs typeface="Arial"/>
              </a:rPr>
              <a:t> </a:t>
            </a:r>
            <a:r>
              <a:rPr lang="en-US" sz="1200" b="1" dirty="0">
                <a:latin typeface="Arial"/>
                <a:cs typeface="Arial"/>
              </a:rPr>
              <a:t>1965,</a:t>
            </a:r>
            <a:endParaRPr lang="en-US" sz="1200" dirty="0">
              <a:latin typeface="Arial"/>
              <a:cs typeface="Arial"/>
            </a:endParaRPr>
          </a:p>
          <a:p>
            <a:pPr marL="167640" indent="-155575">
              <a:lnSpc>
                <a:spcPts val="1465"/>
              </a:lnSpc>
              <a:buFont typeface="Arial"/>
              <a:buChar char="●"/>
              <a:tabLst>
                <a:tab pos="168275" algn="l"/>
              </a:tabLst>
            </a:pPr>
            <a:r>
              <a:rPr lang="en-US" sz="1200" b="1" spc="-10" dirty="0">
                <a:latin typeface="Arial"/>
                <a:cs typeface="Arial"/>
              </a:rPr>
              <a:t>Transportation</a:t>
            </a:r>
            <a:r>
              <a:rPr lang="en-US" sz="1200" b="1" spc="-65" dirty="0">
                <a:latin typeface="Arial"/>
                <a:cs typeface="Arial"/>
              </a:rPr>
              <a:t> </a:t>
            </a:r>
            <a:r>
              <a:rPr lang="en-US" sz="1200" b="1" dirty="0">
                <a:latin typeface="Arial"/>
                <a:cs typeface="Arial"/>
              </a:rPr>
              <a:t>1966,</a:t>
            </a:r>
            <a:endParaRPr lang="en-US" sz="1200" dirty="0">
              <a:latin typeface="Arial"/>
              <a:cs typeface="Arial"/>
            </a:endParaRPr>
          </a:p>
          <a:p>
            <a:pPr marL="167640" indent="-155575">
              <a:lnSpc>
                <a:spcPts val="1465"/>
              </a:lnSpc>
              <a:buFont typeface="Arial"/>
              <a:buChar char="●"/>
              <a:tabLst>
                <a:tab pos="168275" algn="l"/>
              </a:tabLst>
            </a:pPr>
            <a:r>
              <a:rPr lang="en-US" sz="1200" b="1" spc="-5" dirty="0">
                <a:latin typeface="Arial"/>
                <a:cs typeface="Arial"/>
              </a:rPr>
              <a:t>Energy</a:t>
            </a:r>
            <a:r>
              <a:rPr lang="en-US" sz="1200" b="1" spc="-25" dirty="0">
                <a:latin typeface="Arial"/>
                <a:cs typeface="Arial"/>
              </a:rPr>
              <a:t> </a:t>
            </a:r>
            <a:r>
              <a:rPr lang="en-US" sz="1200" b="1" dirty="0">
                <a:latin typeface="Arial"/>
                <a:cs typeface="Arial"/>
              </a:rPr>
              <a:t>1977,</a:t>
            </a:r>
            <a:endParaRPr lang="en-US" sz="1200" dirty="0">
              <a:latin typeface="Arial"/>
              <a:cs typeface="Arial"/>
            </a:endParaRPr>
          </a:p>
          <a:p>
            <a:pPr marL="167640" indent="-155575">
              <a:lnSpc>
                <a:spcPts val="1460"/>
              </a:lnSpc>
              <a:buFont typeface="Arial"/>
              <a:buChar char="●"/>
              <a:tabLst>
                <a:tab pos="168275" algn="l"/>
              </a:tabLst>
            </a:pPr>
            <a:r>
              <a:rPr lang="en-US" sz="1200" b="1" spc="-5" dirty="0">
                <a:latin typeface="Arial"/>
                <a:cs typeface="Arial"/>
              </a:rPr>
              <a:t>Education</a:t>
            </a:r>
            <a:r>
              <a:rPr lang="en-US" sz="1200" b="1" spc="-40" dirty="0">
                <a:latin typeface="Arial"/>
                <a:cs typeface="Arial"/>
              </a:rPr>
              <a:t> </a:t>
            </a:r>
            <a:r>
              <a:rPr lang="en-US" sz="1200" b="1" dirty="0">
                <a:latin typeface="Arial"/>
                <a:cs typeface="Arial"/>
              </a:rPr>
              <a:t>1980,</a:t>
            </a:r>
            <a:endParaRPr lang="en-US" sz="1200" dirty="0">
              <a:latin typeface="Arial"/>
              <a:cs typeface="Arial"/>
            </a:endParaRPr>
          </a:p>
          <a:p>
            <a:pPr marL="167640" indent="-155575">
              <a:lnSpc>
                <a:spcPts val="1460"/>
              </a:lnSpc>
              <a:buFont typeface="Arial"/>
              <a:buChar char="●"/>
              <a:tabLst>
                <a:tab pos="168275" algn="l"/>
              </a:tabLst>
            </a:pPr>
            <a:r>
              <a:rPr lang="en-US" sz="1200" b="1" spc="-10" dirty="0">
                <a:latin typeface="Arial"/>
                <a:cs typeface="Arial"/>
              </a:rPr>
              <a:t>Veterans </a:t>
            </a:r>
            <a:r>
              <a:rPr lang="en-US" sz="1200" b="1" spc="-5" dirty="0">
                <a:latin typeface="Arial"/>
                <a:cs typeface="Arial"/>
              </a:rPr>
              <a:t>Affairs </a:t>
            </a:r>
            <a:r>
              <a:rPr lang="en-US" sz="1200" b="1" dirty="0">
                <a:latin typeface="Arial"/>
                <a:cs typeface="Arial"/>
              </a:rPr>
              <a:t>1989,</a:t>
            </a:r>
            <a:r>
              <a:rPr lang="en-US" sz="1200" b="1" spc="-105" dirty="0">
                <a:latin typeface="Arial"/>
                <a:cs typeface="Arial"/>
              </a:rPr>
              <a:t> </a:t>
            </a:r>
            <a:r>
              <a:rPr lang="en-US" sz="1200" b="1" spc="-5" dirty="0">
                <a:latin typeface="Arial"/>
                <a:cs typeface="Arial"/>
              </a:rPr>
              <a:t>and</a:t>
            </a:r>
            <a:endParaRPr lang="en-US" sz="1200" dirty="0">
              <a:latin typeface="Arial"/>
              <a:cs typeface="Arial"/>
            </a:endParaRPr>
          </a:p>
          <a:p>
            <a:pPr marL="167640" indent="-155575">
              <a:lnSpc>
                <a:spcPts val="1570"/>
              </a:lnSpc>
              <a:buFont typeface="Arial"/>
              <a:buChar char="●"/>
              <a:tabLst>
                <a:tab pos="168275" algn="l"/>
              </a:tabLst>
            </a:pPr>
            <a:r>
              <a:rPr lang="en-US" sz="1200" b="1" spc="-5" dirty="0">
                <a:latin typeface="Arial"/>
                <a:cs typeface="Arial"/>
              </a:rPr>
              <a:t>Homeland </a:t>
            </a:r>
            <a:r>
              <a:rPr lang="en-US" sz="1200" b="1" dirty="0">
                <a:latin typeface="Arial"/>
                <a:cs typeface="Arial"/>
              </a:rPr>
              <a:t>Security</a:t>
            </a:r>
            <a:r>
              <a:rPr lang="en-US" sz="1200" b="1" spc="-55" dirty="0">
                <a:latin typeface="Arial"/>
                <a:cs typeface="Arial"/>
              </a:rPr>
              <a:t> </a:t>
            </a:r>
            <a:r>
              <a:rPr lang="en-US" sz="1200" b="1" dirty="0">
                <a:latin typeface="Arial"/>
                <a:cs typeface="Arial"/>
              </a:rPr>
              <a:t>2002</a:t>
            </a:r>
            <a:endParaRPr lang="en-US" sz="1200" dirty="0">
              <a:latin typeface="Arial"/>
              <a:cs typeface="Aria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35</a:t>
            </a:fld>
            <a:endParaRPr lang="en-US"/>
          </a:p>
        </p:txBody>
      </p:sp>
    </p:spTree>
    <p:extLst>
      <p:ext uri="{BB962C8B-B14F-4D97-AF65-F5344CB8AC3E}">
        <p14:creationId xmlns:p14="http://schemas.microsoft.com/office/powerpoint/2010/main" val="4161149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96989" y="762000"/>
            <a:ext cx="8534400" cy="5867400"/>
          </a:xfrm>
          <a:prstGeom prst="rect">
            <a:avLst/>
          </a:prstGeom>
          <a:noFill/>
          <a:ln w="9525">
            <a:noFill/>
            <a:miter lim="800000"/>
            <a:headEnd/>
            <a:tailEnd/>
          </a:ln>
        </p:spPr>
        <p:txBody>
          <a:bodyPr/>
          <a:lstStyle/>
          <a:p>
            <a:pPr marL="342900" indent="-342900" algn="just">
              <a:lnSpc>
                <a:spcPct val="80000"/>
              </a:lnSpc>
              <a:spcBef>
                <a:spcPts val="0"/>
              </a:spcBef>
              <a:defRPr/>
            </a:pPr>
            <a:r>
              <a:rPr lang="en-US" sz="3400" b="1" dirty="0">
                <a:solidFill>
                  <a:srgbClr val="C81204"/>
                </a:solidFill>
              </a:rPr>
              <a:t>     </a:t>
            </a:r>
            <a:r>
              <a:rPr lang="en-US" sz="32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Departments/Agencies and Regulation</a:t>
            </a:r>
          </a:p>
          <a:p>
            <a:pPr>
              <a:lnSpc>
                <a:spcPct val="80000"/>
              </a:lnSpc>
              <a:spcBef>
                <a:spcPts val="0"/>
              </a:spcBef>
              <a:defRPr/>
            </a:pPr>
            <a:endParaRPr lang="en-US" sz="1000" b="1" i="1" dirty="0">
              <a:solidFill>
                <a:srgbClr val="002060"/>
              </a:solidFill>
            </a:endParaRPr>
          </a:p>
          <a:p>
            <a:pPr algn="just">
              <a:lnSpc>
                <a:spcPct val="80000"/>
              </a:lnSpc>
              <a:spcBef>
                <a:spcPts val="0"/>
              </a:spcBef>
              <a:defRPr/>
            </a:pPr>
            <a:endParaRPr lang="en-US" sz="800" b="1" i="1" dirty="0">
              <a:solidFill>
                <a:srgbClr val="00206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36</a:t>
            </a:fld>
            <a:endParaRPr lang="en-US"/>
          </a:p>
        </p:txBody>
      </p:sp>
      <p:sp>
        <p:nvSpPr>
          <p:cNvPr id="4" name="object 4"/>
          <p:cNvSpPr txBox="1"/>
          <p:nvPr/>
        </p:nvSpPr>
        <p:spPr>
          <a:xfrm>
            <a:off x="381000" y="1311694"/>
            <a:ext cx="8366378" cy="3634841"/>
          </a:xfrm>
          <a:prstGeom prst="rect">
            <a:avLst/>
          </a:prstGeom>
        </p:spPr>
        <p:txBody>
          <a:bodyPr vert="horz" wrap="square" lIns="0" tIns="134620" rIns="0" bIns="0" rtlCol="0">
            <a:spAutoFit/>
          </a:bodyPr>
          <a:lstStyle/>
          <a:p>
            <a:pPr marL="12065">
              <a:lnSpc>
                <a:spcPts val="1735"/>
              </a:lnSpc>
              <a:spcBef>
                <a:spcPts val="875"/>
              </a:spcBef>
              <a:tabLst>
                <a:tab pos="360045" algn="l"/>
                <a:tab pos="360680" algn="l"/>
              </a:tabLst>
            </a:pPr>
            <a:endParaRPr lang="en-US" sz="500" b="1" spc="-5" dirty="0">
              <a:latin typeface="Arial"/>
              <a:cs typeface="Arial"/>
            </a:endParaRPr>
          </a:p>
          <a:p>
            <a:pPr marL="12065" algn="just">
              <a:lnSpc>
                <a:spcPts val="1735"/>
              </a:lnSpc>
              <a:spcBef>
                <a:spcPts val="875"/>
              </a:spcBef>
              <a:tabLst>
                <a:tab pos="360045" algn="l"/>
                <a:tab pos="360680" algn="l"/>
              </a:tabLst>
            </a:pPr>
            <a:r>
              <a:rPr sz="1600" b="1" spc="-5" dirty="0">
                <a:latin typeface="Arial"/>
                <a:cs typeface="Arial"/>
              </a:rPr>
              <a:t>On </a:t>
            </a:r>
            <a:r>
              <a:rPr sz="1600" b="1" dirty="0">
                <a:latin typeface="Arial"/>
                <a:cs typeface="Arial"/>
              </a:rPr>
              <a:t>the federal </a:t>
            </a:r>
            <a:r>
              <a:rPr sz="1600" b="1" spc="-10" dirty="0">
                <a:latin typeface="Arial"/>
                <a:cs typeface="Arial"/>
              </a:rPr>
              <a:t>level </a:t>
            </a:r>
            <a:r>
              <a:rPr sz="1600" b="1" dirty="0">
                <a:latin typeface="Arial"/>
                <a:cs typeface="Arial"/>
              </a:rPr>
              <a:t>the </a:t>
            </a:r>
            <a:r>
              <a:rPr sz="1600" b="1" spc="-5" dirty="0">
                <a:latin typeface="Arial"/>
                <a:cs typeface="Arial"/>
              </a:rPr>
              <a:t>first </a:t>
            </a:r>
            <a:r>
              <a:rPr sz="1600" b="1" dirty="0">
                <a:latin typeface="Arial"/>
                <a:cs typeface="Arial"/>
              </a:rPr>
              <a:t>federal non departmental agency </a:t>
            </a:r>
            <a:r>
              <a:rPr sz="1600" b="1" spc="20" dirty="0">
                <a:latin typeface="Arial"/>
                <a:cs typeface="Arial"/>
              </a:rPr>
              <a:t>was </a:t>
            </a:r>
            <a:r>
              <a:rPr sz="1600" b="1" dirty="0">
                <a:latin typeface="Arial"/>
                <a:cs typeface="Arial"/>
              </a:rPr>
              <a:t>created</a:t>
            </a:r>
            <a:r>
              <a:rPr sz="1600" b="1" spc="-30" dirty="0">
                <a:latin typeface="Arial"/>
                <a:cs typeface="Arial"/>
              </a:rPr>
              <a:t> </a:t>
            </a:r>
            <a:r>
              <a:rPr lang="en-US" sz="1600" b="1" spc="-5" dirty="0">
                <a:latin typeface="Arial"/>
                <a:cs typeface="Arial"/>
              </a:rPr>
              <a:t>i</a:t>
            </a:r>
            <a:r>
              <a:rPr sz="1600" b="1" spc="-5" dirty="0">
                <a:latin typeface="Arial"/>
                <a:cs typeface="Arial"/>
              </a:rPr>
              <a:t>n</a:t>
            </a:r>
            <a:r>
              <a:rPr lang="en-US" sz="1600" dirty="0">
                <a:latin typeface="Arial"/>
                <a:cs typeface="Arial"/>
              </a:rPr>
              <a:t> </a:t>
            </a:r>
            <a:r>
              <a:rPr sz="1600" b="1" dirty="0">
                <a:latin typeface="Arial"/>
                <a:cs typeface="Arial"/>
              </a:rPr>
              <a:t>1863. </a:t>
            </a:r>
            <a:r>
              <a:rPr sz="1600" b="1" spc="-5" dirty="0">
                <a:latin typeface="Arial"/>
                <a:cs typeface="Arial"/>
              </a:rPr>
              <a:t>It </a:t>
            </a:r>
            <a:r>
              <a:rPr sz="1600" b="1" spc="20" dirty="0">
                <a:latin typeface="Arial"/>
                <a:cs typeface="Arial"/>
              </a:rPr>
              <a:t>was </a:t>
            </a:r>
            <a:r>
              <a:rPr sz="1600" b="1" dirty="0">
                <a:latin typeface="Arial"/>
                <a:cs typeface="Arial"/>
              </a:rPr>
              <a:t>the </a:t>
            </a:r>
            <a:r>
              <a:rPr sz="1600" b="1" spc="-5" dirty="0">
                <a:latin typeface="Arial"/>
                <a:cs typeface="Arial"/>
              </a:rPr>
              <a:t>Office </a:t>
            </a:r>
            <a:r>
              <a:rPr sz="1600" b="1" dirty="0">
                <a:latin typeface="Arial"/>
                <a:cs typeface="Arial"/>
              </a:rPr>
              <a:t>of the Comptroller of the Currency and</a:t>
            </a:r>
            <a:r>
              <a:rPr sz="1600" b="1" spc="-114" dirty="0">
                <a:latin typeface="Arial"/>
                <a:cs typeface="Arial"/>
              </a:rPr>
              <a:t> </a:t>
            </a:r>
            <a:r>
              <a:rPr sz="1600" b="1" spc="15" dirty="0">
                <a:latin typeface="Arial"/>
                <a:cs typeface="Arial"/>
              </a:rPr>
              <a:t>was </a:t>
            </a:r>
            <a:r>
              <a:rPr sz="1600" b="1" dirty="0">
                <a:latin typeface="Arial"/>
                <a:cs typeface="Arial"/>
              </a:rPr>
              <a:t>established as a </a:t>
            </a:r>
            <a:r>
              <a:rPr sz="1600" b="1" spc="-10" dirty="0">
                <a:latin typeface="Arial"/>
                <a:cs typeface="Arial"/>
              </a:rPr>
              <a:t>civil </a:t>
            </a:r>
            <a:r>
              <a:rPr sz="1600" b="1" spc="15" dirty="0">
                <a:latin typeface="Arial"/>
                <a:cs typeface="Arial"/>
              </a:rPr>
              <a:t>war </a:t>
            </a:r>
            <a:r>
              <a:rPr sz="1600" b="1" dirty="0">
                <a:latin typeface="Arial"/>
                <a:cs typeface="Arial"/>
              </a:rPr>
              <a:t>measure to regulate national</a:t>
            </a:r>
            <a:r>
              <a:rPr sz="1600" b="1" spc="-40" dirty="0">
                <a:latin typeface="Arial"/>
                <a:cs typeface="Arial"/>
              </a:rPr>
              <a:t> </a:t>
            </a:r>
            <a:r>
              <a:rPr sz="1600" b="1" dirty="0">
                <a:latin typeface="Arial"/>
                <a:cs typeface="Arial"/>
              </a:rPr>
              <a:t>banks.</a:t>
            </a:r>
            <a:endParaRPr lang="en-US" sz="1600" b="1" dirty="0">
              <a:latin typeface="Arial"/>
              <a:cs typeface="Arial"/>
            </a:endParaRPr>
          </a:p>
          <a:p>
            <a:pPr marL="12065" algn="just">
              <a:lnSpc>
                <a:spcPts val="1735"/>
              </a:lnSpc>
              <a:spcBef>
                <a:spcPts val="875"/>
              </a:spcBef>
              <a:tabLst>
                <a:tab pos="360045" algn="l"/>
                <a:tab pos="360680" algn="l"/>
              </a:tabLst>
            </a:pPr>
            <a:r>
              <a:rPr sz="1600" b="1" spc="-5" dirty="0">
                <a:latin typeface="Arial"/>
                <a:cs typeface="Arial"/>
              </a:rPr>
              <a:t>In </a:t>
            </a:r>
            <a:r>
              <a:rPr sz="1600" b="1" dirty="0">
                <a:latin typeface="Arial"/>
                <a:cs typeface="Arial"/>
              </a:rPr>
              <a:t>1887, just four </a:t>
            </a:r>
            <a:r>
              <a:rPr sz="1600" b="1" spc="-5" dirty="0">
                <a:latin typeface="Arial"/>
                <a:cs typeface="Arial"/>
              </a:rPr>
              <a:t>years after </a:t>
            </a:r>
            <a:r>
              <a:rPr sz="1600" b="1" dirty="0">
                <a:latin typeface="Arial"/>
                <a:cs typeface="Arial"/>
              </a:rPr>
              <a:t>the </a:t>
            </a:r>
            <a:r>
              <a:rPr sz="1600" b="1" spc="-10" dirty="0">
                <a:latin typeface="Arial"/>
                <a:cs typeface="Arial"/>
              </a:rPr>
              <a:t>civil </a:t>
            </a:r>
            <a:r>
              <a:rPr sz="1600" b="1" spc="-5" dirty="0">
                <a:latin typeface="Arial"/>
                <a:cs typeface="Arial"/>
              </a:rPr>
              <a:t>service law, </a:t>
            </a:r>
            <a:r>
              <a:rPr sz="1600" b="1" dirty="0">
                <a:latin typeface="Arial"/>
                <a:cs typeface="Arial"/>
              </a:rPr>
              <a:t>the ICC</a:t>
            </a:r>
            <a:r>
              <a:rPr sz="1600" b="1" spc="90" dirty="0">
                <a:latin typeface="Arial"/>
                <a:cs typeface="Arial"/>
              </a:rPr>
              <a:t> </a:t>
            </a:r>
            <a:r>
              <a:rPr sz="1600" b="1" dirty="0">
                <a:latin typeface="Arial"/>
                <a:cs typeface="Arial"/>
              </a:rPr>
              <a:t>(Interstate</a:t>
            </a:r>
            <a:r>
              <a:rPr lang="en-US" sz="1600" dirty="0">
                <a:latin typeface="Arial"/>
                <a:cs typeface="Arial"/>
              </a:rPr>
              <a:t> </a:t>
            </a:r>
            <a:r>
              <a:rPr sz="1600" b="1" dirty="0">
                <a:latin typeface="Arial"/>
                <a:cs typeface="Arial"/>
              </a:rPr>
              <a:t>Commerce Commission), </a:t>
            </a:r>
            <a:r>
              <a:rPr sz="1600" b="1" spc="5" dirty="0">
                <a:latin typeface="Arial"/>
                <a:cs typeface="Arial"/>
              </a:rPr>
              <a:t>would </a:t>
            </a:r>
            <a:r>
              <a:rPr sz="1600" b="1" dirty="0">
                <a:latin typeface="Arial"/>
                <a:cs typeface="Arial"/>
              </a:rPr>
              <a:t>become the </a:t>
            </a:r>
            <a:r>
              <a:rPr sz="1600" b="1" spc="-5" dirty="0">
                <a:latin typeface="Arial"/>
                <a:cs typeface="Arial"/>
              </a:rPr>
              <a:t>first </a:t>
            </a:r>
            <a:r>
              <a:rPr sz="1600" b="1" dirty="0">
                <a:latin typeface="Arial"/>
                <a:cs typeface="Arial"/>
              </a:rPr>
              <a:t>modern federal</a:t>
            </a:r>
            <a:r>
              <a:rPr sz="1600" b="1" spc="-65" dirty="0">
                <a:latin typeface="Arial"/>
                <a:cs typeface="Arial"/>
              </a:rPr>
              <a:t> </a:t>
            </a:r>
            <a:r>
              <a:rPr sz="1600" b="1" spc="-20" dirty="0">
                <a:latin typeface="Arial"/>
                <a:cs typeface="Arial"/>
              </a:rPr>
              <a:t>agency,  </a:t>
            </a:r>
            <a:r>
              <a:rPr sz="1600" b="1" spc="-5" dirty="0">
                <a:latin typeface="Arial"/>
                <a:cs typeface="Arial"/>
              </a:rPr>
              <a:t>paving </a:t>
            </a:r>
            <a:r>
              <a:rPr sz="1600" b="1" dirty="0">
                <a:latin typeface="Arial"/>
                <a:cs typeface="Arial"/>
              </a:rPr>
              <a:t>the </a:t>
            </a:r>
            <a:r>
              <a:rPr sz="1600" b="1" spc="15" dirty="0">
                <a:latin typeface="Arial"/>
                <a:cs typeface="Arial"/>
              </a:rPr>
              <a:t>way </a:t>
            </a:r>
            <a:r>
              <a:rPr sz="1600" b="1" dirty="0">
                <a:latin typeface="Arial"/>
                <a:cs typeface="Arial"/>
              </a:rPr>
              <a:t>for the expanding </a:t>
            </a:r>
            <a:r>
              <a:rPr sz="1600" b="1" spc="10" dirty="0">
                <a:latin typeface="Arial"/>
                <a:cs typeface="Arial"/>
              </a:rPr>
              <a:t>power </a:t>
            </a:r>
            <a:r>
              <a:rPr sz="1600" b="1" dirty="0">
                <a:latin typeface="Arial"/>
                <a:cs typeface="Arial"/>
              </a:rPr>
              <a:t>of the federal</a:t>
            </a:r>
            <a:r>
              <a:rPr sz="1600" b="1" spc="-145" dirty="0">
                <a:latin typeface="Arial"/>
                <a:cs typeface="Arial"/>
              </a:rPr>
              <a:t> </a:t>
            </a:r>
            <a:r>
              <a:rPr sz="1600" b="1" spc="-5" dirty="0">
                <a:latin typeface="Arial"/>
                <a:cs typeface="Arial"/>
              </a:rPr>
              <a:t>government.</a:t>
            </a:r>
            <a:endParaRPr lang="en-US" sz="1600" b="1" spc="-5" dirty="0">
              <a:latin typeface="Arial"/>
              <a:cs typeface="Arial"/>
            </a:endParaRPr>
          </a:p>
          <a:p>
            <a:pPr marL="12065" algn="just">
              <a:lnSpc>
                <a:spcPts val="1735"/>
              </a:lnSpc>
              <a:spcBef>
                <a:spcPts val="875"/>
              </a:spcBef>
              <a:tabLst>
                <a:tab pos="360045" algn="l"/>
                <a:tab pos="360680" algn="l"/>
              </a:tabLst>
            </a:pPr>
            <a:r>
              <a:rPr sz="1600" b="1" dirty="0">
                <a:latin typeface="Arial"/>
                <a:cs typeface="Arial"/>
              </a:rPr>
              <a:t>The </a:t>
            </a:r>
            <a:r>
              <a:rPr sz="1600" b="1" spc="-5" dirty="0">
                <a:latin typeface="Arial"/>
                <a:cs typeface="Arial"/>
              </a:rPr>
              <a:t>early </a:t>
            </a:r>
            <a:r>
              <a:rPr sz="1600" b="1" spc="-15" dirty="0">
                <a:latin typeface="Arial"/>
                <a:cs typeface="Arial"/>
              </a:rPr>
              <a:t>1900’s </a:t>
            </a:r>
            <a:r>
              <a:rPr sz="1600" b="1" dirty="0">
                <a:latin typeface="Arial"/>
                <a:cs typeface="Arial"/>
              </a:rPr>
              <a:t>saw a </a:t>
            </a:r>
            <a:r>
              <a:rPr sz="1600" b="1" spc="-5" dirty="0">
                <a:latin typeface="Arial"/>
                <a:cs typeface="Arial"/>
              </a:rPr>
              <a:t>more rapid creation </a:t>
            </a:r>
            <a:r>
              <a:rPr sz="1600" b="1" dirty="0">
                <a:latin typeface="Arial"/>
                <a:cs typeface="Arial"/>
              </a:rPr>
              <a:t>of new federal </a:t>
            </a:r>
            <a:r>
              <a:rPr sz="1600" b="1" spc="-5" dirty="0">
                <a:latin typeface="Arial"/>
                <a:cs typeface="Arial"/>
              </a:rPr>
              <a:t>agencies, </a:t>
            </a:r>
            <a:r>
              <a:rPr sz="1600" b="1" dirty="0">
                <a:latin typeface="Arial"/>
                <a:cs typeface="Arial"/>
              </a:rPr>
              <a:t>as</a:t>
            </a:r>
            <a:r>
              <a:rPr sz="1600" b="1" spc="55" dirty="0">
                <a:latin typeface="Arial"/>
                <a:cs typeface="Arial"/>
              </a:rPr>
              <a:t> </a:t>
            </a:r>
            <a:r>
              <a:rPr sz="1600" b="1" dirty="0">
                <a:latin typeface="Arial"/>
                <a:cs typeface="Arial"/>
              </a:rPr>
              <a:t>the</a:t>
            </a:r>
            <a:r>
              <a:rPr lang="en-US" sz="1600" dirty="0">
                <a:latin typeface="Arial"/>
                <a:cs typeface="Arial"/>
              </a:rPr>
              <a:t> </a:t>
            </a:r>
            <a:r>
              <a:rPr sz="1600" b="1" spc="-5" dirty="0" err="1">
                <a:latin typeface="Arial"/>
                <a:cs typeface="Arial"/>
              </a:rPr>
              <a:t>Wilsonian</a:t>
            </a:r>
            <a:r>
              <a:rPr sz="1600" b="1" spc="-5" dirty="0">
                <a:latin typeface="Arial"/>
                <a:cs typeface="Arial"/>
              </a:rPr>
              <a:t> </a:t>
            </a:r>
            <a:r>
              <a:rPr sz="1600" b="1" dirty="0">
                <a:latin typeface="Arial"/>
                <a:cs typeface="Arial"/>
              </a:rPr>
              <a:t>principles of “professionally </a:t>
            </a:r>
            <a:r>
              <a:rPr sz="1600" b="1" spc="-5" dirty="0">
                <a:latin typeface="Arial"/>
                <a:cs typeface="Arial"/>
              </a:rPr>
              <a:t>administered government” </a:t>
            </a:r>
            <a:r>
              <a:rPr sz="1600" b="1" dirty="0">
                <a:latin typeface="Arial"/>
                <a:cs typeface="Arial"/>
              </a:rPr>
              <a:t>began to  be put</a:t>
            </a:r>
            <a:r>
              <a:rPr sz="1600" b="1" spc="-20" dirty="0">
                <a:latin typeface="Arial"/>
                <a:cs typeface="Arial"/>
              </a:rPr>
              <a:t> </a:t>
            </a:r>
            <a:r>
              <a:rPr sz="1600" b="1" dirty="0">
                <a:latin typeface="Arial"/>
                <a:cs typeface="Arial"/>
              </a:rPr>
              <a:t>into</a:t>
            </a:r>
            <a:r>
              <a:rPr sz="1600" b="1" spc="5" dirty="0">
                <a:latin typeface="Arial"/>
                <a:cs typeface="Arial"/>
              </a:rPr>
              <a:t> </a:t>
            </a:r>
            <a:r>
              <a:rPr sz="1600" b="1" dirty="0">
                <a:latin typeface="Arial"/>
                <a:cs typeface="Arial"/>
              </a:rPr>
              <a:t>practice.</a:t>
            </a:r>
            <a:r>
              <a:rPr lang="en-US" sz="1600" b="1" dirty="0">
                <a:latin typeface="Arial"/>
                <a:cs typeface="Arial"/>
              </a:rPr>
              <a:t> </a:t>
            </a:r>
            <a:r>
              <a:rPr sz="1600" b="1" dirty="0">
                <a:latin typeface="Arial"/>
                <a:cs typeface="Arial"/>
              </a:rPr>
              <a:t>These agencies</a:t>
            </a:r>
            <a:r>
              <a:rPr sz="1600" b="1" spc="-5" dirty="0">
                <a:latin typeface="Arial"/>
                <a:cs typeface="Arial"/>
              </a:rPr>
              <a:t> </a:t>
            </a:r>
            <a:r>
              <a:rPr sz="1600" b="1" dirty="0">
                <a:latin typeface="Arial"/>
                <a:cs typeface="Arial"/>
              </a:rPr>
              <a:t>included:</a:t>
            </a:r>
            <a:endParaRPr lang="en-US" sz="1600" b="1" dirty="0">
              <a:latin typeface="Arial"/>
              <a:cs typeface="Arial"/>
            </a:endParaRPr>
          </a:p>
          <a:p>
            <a:pPr marL="360045" marR="83820">
              <a:lnSpc>
                <a:spcPct val="70000"/>
              </a:lnSpc>
              <a:spcBef>
                <a:spcPts val="309"/>
              </a:spcBef>
              <a:tabLst>
                <a:tab pos="2593975" algn="l"/>
              </a:tabLst>
            </a:pPr>
            <a:endParaRPr lang="en-US" sz="1700" b="1" dirty="0">
              <a:solidFill>
                <a:srgbClr val="001F5F"/>
              </a:solidFill>
              <a:latin typeface="Arial"/>
              <a:cs typeface="Arial"/>
            </a:endParaRPr>
          </a:p>
          <a:p>
            <a:pPr marL="360045" marR="83820">
              <a:lnSpc>
                <a:spcPct val="70000"/>
              </a:lnSpc>
              <a:spcBef>
                <a:spcPts val="309"/>
              </a:spcBef>
              <a:tabLst>
                <a:tab pos="2593975" algn="l"/>
              </a:tabLst>
            </a:pPr>
            <a:endParaRPr lang="en-US" sz="1700" b="1" dirty="0">
              <a:solidFill>
                <a:srgbClr val="001F5F"/>
              </a:solidFill>
              <a:latin typeface="Arial"/>
              <a:cs typeface="Arial"/>
            </a:endParaRPr>
          </a:p>
          <a:p>
            <a:pPr marL="360045" marR="83820">
              <a:lnSpc>
                <a:spcPct val="70000"/>
              </a:lnSpc>
              <a:spcBef>
                <a:spcPts val="309"/>
              </a:spcBef>
              <a:tabLst>
                <a:tab pos="2593975" algn="l"/>
              </a:tabLst>
            </a:pPr>
            <a:endParaRPr lang="en-US" sz="500" dirty="0">
              <a:latin typeface="Arial"/>
              <a:cs typeface="Arial"/>
            </a:endParaRPr>
          </a:p>
          <a:p>
            <a:pPr marL="360045" marR="83820">
              <a:lnSpc>
                <a:spcPct val="70000"/>
              </a:lnSpc>
              <a:spcBef>
                <a:spcPts val="309"/>
              </a:spcBef>
              <a:tabLst>
                <a:tab pos="2593975" algn="l"/>
              </a:tabLst>
            </a:pPr>
            <a:endParaRPr sz="500" dirty="0">
              <a:latin typeface="Arial"/>
              <a:cs typeface="Arial"/>
            </a:endParaRPr>
          </a:p>
          <a:p>
            <a:pPr marL="12065" marR="264795">
              <a:lnSpc>
                <a:spcPct val="70000"/>
              </a:lnSpc>
              <a:tabLst>
                <a:tab pos="360045" algn="l"/>
                <a:tab pos="360680" algn="l"/>
              </a:tabLst>
            </a:pPr>
            <a:r>
              <a:rPr sz="1600" b="1" dirty="0">
                <a:latin typeface="Arial"/>
                <a:cs typeface="Arial"/>
              </a:rPr>
              <a:t>The Great Depression and the New Deal brought the </a:t>
            </a:r>
            <a:r>
              <a:rPr sz="1600" b="1" spc="-5" dirty="0">
                <a:latin typeface="Arial"/>
                <a:cs typeface="Arial"/>
              </a:rPr>
              <a:t>creation </a:t>
            </a:r>
            <a:r>
              <a:rPr sz="1600" b="1" dirty="0">
                <a:latin typeface="Arial"/>
                <a:cs typeface="Arial"/>
              </a:rPr>
              <a:t>of dozens of  </a:t>
            </a:r>
            <a:r>
              <a:rPr sz="1600" b="1" spc="-10" dirty="0">
                <a:latin typeface="Arial"/>
                <a:cs typeface="Arial"/>
              </a:rPr>
              <a:t>new, </a:t>
            </a:r>
            <a:r>
              <a:rPr sz="1600" b="1" dirty="0">
                <a:latin typeface="Arial"/>
                <a:cs typeface="Arial"/>
              </a:rPr>
              <a:t>federal agencies, </a:t>
            </a:r>
            <a:r>
              <a:rPr sz="1600" b="1" spc="10" dirty="0">
                <a:latin typeface="Arial"/>
                <a:cs typeface="Arial"/>
              </a:rPr>
              <a:t>with </a:t>
            </a:r>
            <a:r>
              <a:rPr sz="1600" b="1" spc="5" dirty="0">
                <a:latin typeface="Arial"/>
                <a:cs typeface="Arial"/>
              </a:rPr>
              <a:t>sweeping </a:t>
            </a:r>
            <a:r>
              <a:rPr sz="1600" b="1" dirty="0">
                <a:latin typeface="Arial"/>
                <a:cs typeface="Arial"/>
              </a:rPr>
              <a:t>powers, including</a:t>
            </a:r>
            <a:r>
              <a:rPr sz="1600" b="1" spc="-150" dirty="0">
                <a:latin typeface="Arial"/>
                <a:cs typeface="Arial"/>
              </a:rPr>
              <a:t> </a:t>
            </a:r>
            <a:r>
              <a:rPr sz="1600" b="1" spc="-5" dirty="0">
                <a:latin typeface="Arial"/>
                <a:cs typeface="Arial"/>
              </a:rPr>
              <a:t>the:</a:t>
            </a:r>
            <a:endParaRPr sz="1600" dirty="0">
              <a:latin typeface="Arial"/>
              <a:cs typeface="Arial"/>
            </a:endParaRPr>
          </a:p>
        </p:txBody>
      </p:sp>
      <p:graphicFrame>
        <p:nvGraphicFramePr>
          <p:cNvPr id="5" name="object 3"/>
          <p:cNvGraphicFramePr>
            <a:graphicFrameLocks noGrp="1"/>
          </p:cNvGraphicFramePr>
          <p:nvPr>
            <p:extLst>
              <p:ext uri="{D42A27DB-BD31-4B8C-83A1-F6EECF244321}">
                <p14:modId xmlns:p14="http://schemas.microsoft.com/office/powerpoint/2010/main" val="604907297"/>
              </p:ext>
            </p:extLst>
          </p:nvPr>
        </p:nvGraphicFramePr>
        <p:xfrm>
          <a:off x="609600" y="4038600"/>
          <a:ext cx="7679055" cy="391226"/>
        </p:xfrm>
        <a:graphic>
          <a:graphicData uri="http://schemas.openxmlformats.org/drawingml/2006/table">
            <a:tbl>
              <a:tblPr firstRow="1" bandRow="1">
                <a:tableStyleId>{2D5ABB26-0587-4C30-8999-92F81FD0307C}</a:tableStyleId>
              </a:tblPr>
              <a:tblGrid>
                <a:gridCol w="2888615">
                  <a:extLst>
                    <a:ext uri="{9D8B030D-6E8A-4147-A177-3AD203B41FA5}">
                      <a16:colId xmlns:a16="http://schemas.microsoft.com/office/drawing/2014/main" val="20000"/>
                    </a:ext>
                  </a:extLst>
                </a:gridCol>
                <a:gridCol w="216154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195613">
                <a:tc>
                  <a:txBody>
                    <a:bodyPr/>
                    <a:lstStyle/>
                    <a:p>
                      <a:pPr marL="916940">
                        <a:lnSpc>
                          <a:spcPts val="1440"/>
                        </a:lnSpc>
                      </a:pPr>
                      <a:r>
                        <a:rPr sz="1400" b="1" i="1" spc="-5" dirty="0">
                          <a:latin typeface="Arial"/>
                          <a:cs typeface="Arial"/>
                        </a:rPr>
                        <a:t>1906</a:t>
                      </a:r>
                      <a:endParaRPr sz="1400">
                        <a:latin typeface="Arial"/>
                        <a:cs typeface="Arial"/>
                      </a:endParaRPr>
                    </a:p>
                  </a:txBody>
                  <a:tcPr marL="0" marR="0" marT="0" marB="0"/>
                </a:tc>
                <a:tc>
                  <a:txBody>
                    <a:bodyPr/>
                    <a:lstStyle/>
                    <a:p>
                      <a:pPr marR="139700" algn="ctr">
                        <a:lnSpc>
                          <a:spcPts val="1440"/>
                        </a:lnSpc>
                      </a:pPr>
                      <a:r>
                        <a:rPr sz="1400" b="1" i="1" spc="-5" dirty="0">
                          <a:latin typeface="Arial"/>
                          <a:cs typeface="Arial"/>
                        </a:rPr>
                        <a:t>1913</a:t>
                      </a:r>
                      <a:endParaRPr sz="1400">
                        <a:latin typeface="Arial"/>
                        <a:cs typeface="Arial"/>
                      </a:endParaRPr>
                    </a:p>
                  </a:txBody>
                  <a:tcPr marL="0" marR="0" marT="0" marB="0"/>
                </a:tc>
                <a:tc>
                  <a:txBody>
                    <a:bodyPr/>
                    <a:lstStyle/>
                    <a:p>
                      <a:pPr marL="870585">
                        <a:lnSpc>
                          <a:spcPts val="1440"/>
                        </a:lnSpc>
                      </a:pPr>
                      <a:r>
                        <a:rPr sz="1400" b="1" i="1" spc="-5" dirty="0">
                          <a:latin typeface="Arial"/>
                          <a:cs typeface="Arial"/>
                        </a:rPr>
                        <a:t>1914</a:t>
                      </a:r>
                      <a:endParaRPr sz="1400">
                        <a:latin typeface="Arial"/>
                        <a:cs typeface="Arial"/>
                      </a:endParaRPr>
                    </a:p>
                  </a:txBody>
                  <a:tcPr marL="0" marR="0" marT="0" marB="0"/>
                </a:tc>
                <a:extLst>
                  <a:ext uri="{0D108BD9-81ED-4DB2-BD59-A6C34878D82A}">
                    <a16:rowId xmlns:a16="http://schemas.microsoft.com/office/drawing/2014/main" val="10000"/>
                  </a:ext>
                </a:extLst>
              </a:tr>
              <a:tr h="195613">
                <a:tc>
                  <a:txBody>
                    <a:bodyPr/>
                    <a:lstStyle/>
                    <a:p>
                      <a:pPr marL="186690" indent="-155575">
                        <a:lnSpc>
                          <a:spcPts val="1440"/>
                        </a:lnSpc>
                        <a:buFont typeface="Arial"/>
                        <a:buChar char="●"/>
                        <a:tabLst>
                          <a:tab pos="187325" algn="l"/>
                        </a:tabLst>
                      </a:pPr>
                      <a:r>
                        <a:rPr sz="1400" b="1" spc="-10" dirty="0">
                          <a:latin typeface="Arial"/>
                          <a:cs typeface="Arial"/>
                        </a:rPr>
                        <a:t>Food </a:t>
                      </a:r>
                      <a:r>
                        <a:rPr sz="1400" b="1" spc="-5" dirty="0">
                          <a:latin typeface="Arial"/>
                          <a:cs typeface="Arial"/>
                        </a:rPr>
                        <a:t>and Drug</a:t>
                      </a:r>
                      <a:r>
                        <a:rPr sz="1400" b="1" spc="-105" dirty="0">
                          <a:latin typeface="Arial"/>
                          <a:cs typeface="Arial"/>
                        </a:rPr>
                        <a:t> </a:t>
                      </a:r>
                      <a:r>
                        <a:rPr sz="1400" b="1" spc="-5" dirty="0">
                          <a:latin typeface="Arial"/>
                          <a:cs typeface="Arial"/>
                        </a:rPr>
                        <a:t>Administration,</a:t>
                      </a:r>
                      <a:endParaRPr sz="1400">
                        <a:latin typeface="Arial"/>
                        <a:cs typeface="Arial"/>
                      </a:endParaRPr>
                    </a:p>
                  </a:txBody>
                  <a:tcPr marL="0" marR="0" marT="0" marB="0"/>
                </a:tc>
                <a:tc>
                  <a:txBody>
                    <a:bodyPr/>
                    <a:lstStyle/>
                    <a:p>
                      <a:pPr marL="255270" indent="-157480">
                        <a:lnSpc>
                          <a:spcPts val="1440"/>
                        </a:lnSpc>
                        <a:buFont typeface="Arial"/>
                        <a:buChar char="●"/>
                        <a:tabLst>
                          <a:tab pos="255904" algn="l"/>
                        </a:tabLst>
                      </a:pPr>
                      <a:r>
                        <a:rPr sz="1400" b="1" spc="-5" dirty="0">
                          <a:latin typeface="Arial"/>
                          <a:cs typeface="Arial"/>
                        </a:rPr>
                        <a:t>Federal Reserve,</a:t>
                      </a:r>
                      <a:r>
                        <a:rPr sz="1400" b="1" spc="-65" dirty="0">
                          <a:latin typeface="Arial"/>
                          <a:cs typeface="Arial"/>
                        </a:rPr>
                        <a:t> </a:t>
                      </a:r>
                      <a:r>
                        <a:rPr sz="1400" b="1" spc="-5" dirty="0">
                          <a:latin typeface="Arial"/>
                          <a:cs typeface="Arial"/>
                        </a:rPr>
                        <a:t>and</a:t>
                      </a:r>
                      <a:endParaRPr sz="1400">
                        <a:latin typeface="Arial"/>
                        <a:cs typeface="Arial"/>
                      </a:endParaRPr>
                    </a:p>
                  </a:txBody>
                  <a:tcPr marL="0" marR="0" marT="0" marB="0"/>
                </a:tc>
                <a:tc>
                  <a:txBody>
                    <a:bodyPr/>
                    <a:lstStyle/>
                    <a:p>
                      <a:pPr marL="279400" indent="-157480">
                        <a:lnSpc>
                          <a:spcPts val="1440"/>
                        </a:lnSpc>
                        <a:buFont typeface="Arial"/>
                        <a:buChar char="●"/>
                        <a:tabLst>
                          <a:tab pos="280035" algn="l"/>
                        </a:tabLst>
                      </a:pPr>
                      <a:r>
                        <a:rPr sz="1400" b="1" spc="-5" dirty="0">
                          <a:latin typeface="Arial"/>
                          <a:cs typeface="Arial"/>
                        </a:rPr>
                        <a:t>Federal </a:t>
                      </a:r>
                      <a:r>
                        <a:rPr sz="1400" b="1" spc="-20" dirty="0">
                          <a:latin typeface="Arial"/>
                          <a:cs typeface="Arial"/>
                        </a:rPr>
                        <a:t>Trade</a:t>
                      </a:r>
                      <a:r>
                        <a:rPr sz="1400" b="1" spc="-65" dirty="0">
                          <a:latin typeface="Arial"/>
                          <a:cs typeface="Arial"/>
                        </a:rPr>
                        <a:t> </a:t>
                      </a:r>
                      <a:r>
                        <a:rPr sz="1400" b="1" spc="-5" dirty="0">
                          <a:latin typeface="Arial"/>
                          <a:cs typeface="Arial"/>
                        </a:rPr>
                        <a:t>Commission,</a:t>
                      </a:r>
                      <a:endParaRPr sz="1400" dirty="0">
                        <a:latin typeface="Arial"/>
                        <a:cs typeface="Arial"/>
                      </a:endParaRPr>
                    </a:p>
                  </a:txBody>
                  <a:tcPr marL="0" marR="0" marT="0" marB="0"/>
                </a:tc>
                <a:extLst>
                  <a:ext uri="{0D108BD9-81ED-4DB2-BD59-A6C34878D82A}">
                    <a16:rowId xmlns:a16="http://schemas.microsoft.com/office/drawing/2014/main" val="10001"/>
                  </a:ext>
                </a:extLst>
              </a:tr>
            </a:tbl>
          </a:graphicData>
        </a:graphic>
      </p:graphicFrame>
      <p:sp>
        <p:nvSpPr>
          <p:cNvPr id="6" name="object 6"/>
          <p:cNvSpPr txBox="1"/>
          <p:nvPr/>
        </p:nvSpPr>
        <p:spPr>
          <a:xfrm>
            <a:off x="762000" y="4953000"/>
            <a:ext cx="3321050" cy="1199515"/>
          </a:xfrm>
          <a:prstGeom prst="rect">
            <a:avLst/>
          </a:prstGeom>
        </p:spPr>
        <p:txBody>
          <a:bodyPr vert="horz" wrap="square" lIns="0" tIns="12700" rIns="0" bIns="0" rtlCol="0">
            <a:spAutoFit/>
          </a:bodyPr>
          <a:lstStyle/>
          <a:p>
            <a:pPr marL="897890">
              <a:lnSpc>
                <a:spcPts val="1595"/>
              </a:lnSpc>
              <a:spcBef>
                <a:spcPts val="100"/>
              </a:spcBef>
            </a:pPr>
            <a:r>
              <a:rPr sz="1400" b="1" i="1" spc="-5" dirty="0">
                <a:latin typeface="Arial"/>
                <a:cs typeface="Arial"/>
              </a:rPr>
              <a:t>1933</a:t>
            </a:r>
            <a:endParaRPr sz="1400" dirty="0">
              <a:latin typeface="Arial"/>
              <a:cs typeface="Arial"/>
            </a:endParaRPr>
          </a:p>
          <a:p>
            <a:pPr marL="167640" indent="-155575">
              <a:lnSpc>
                <a:spcPts val="1510"/>
              </a:lnSpc>
              <a:buFont typeface="Arial"/>
              <a:buChar char="●"/>
              <a:tabLst>
                <a:tab pos="168275" algn="l"/>
              </a:tabLst>
            </a:pPr>
            <a:r>
              <a:rPr sz="1400" b="1" spc="-5" dirty="0">
                <a:latin typeface="Arial"/>
                <a:cs typeface="Arial"/>
              </a:rPr>
              <a:t>Federal </a:t>
            </a:r>
            <a:r>
              <a:rPr sz="1400" b="1" spc="-15" dirty="0">
                <a:latin typeface="Arial"/>
                <a:cs typeface="Arial"/>
              </a:rPr>
              <a:t>Aviation</a:t>
            </a:r>
            <a:r>
              <a:rPr sz="1400" b="1" spc="-130" dirty="0">
                <a:latin typeface="Arial"/>
                <a:cs typeface="Arial"/>
              </a:rPr>
              <a:t> </a:t>
            </a:r>
            <a:r>
              <a:rPr sz="1400" b="1" spc="-5" dirty="0">
                <a:latin typeface="Arial"/>
                <a:cs typeface="Arial"/>
              </a:rPr>
              <a:t>Administration,</a:t>
            </a:r>
            <a:endParaRPr sz="1400" dirty="0">
              <a:latin typeface="Arial"/>
              <a:cs typeface="Arial"/>
            </a:endParaRPr>
          </a:p>
          <a:p>
            <a:pPr marL="167640" indent="-155575">
              <a:lnSpc>
                <a:spcPts val="1510"/>
              </a:lnSpc>
              <a:buFont typeface="Arial"/>
              <a:buChar char="●"/>
              <a:tabLst>
                <a:tab pos="168275" algn="l"/>
              </a:tabLst>
            </a:pPr>
            <a:r>
              <a:rPr sz="1400" b="1" spc="-15" dirty="0">
                <a:latin typeface="Arial"/>
                <a:cs typeface="Arial"/>
              </a:rPr>
              <a:t>Tennessee Valley</a:t>
            </a:r>
            <a:r>
              <a:rPr sz="1400" b="1" spc="-125" dirty="0">
                <a:latin typeface="Arial"/>
                <a:cs typeface="Arial"/>
              </a:rPr>
              <a:t> </a:t>
            </a:r>
            <a:r>
              <a:rPr sz="1400" b="1" spc="-25" dirty="0">
                <a:latin typeface="Arial"/>
                <a:cs typeface="Arial"/>
              </a:rPr>
              <a:t>Authority,</a:t>
            </a:r>
            <a:endParaRPr sz="1400" dirty="0">
              <a:latin typeface="Arial"/>
              <a:cs typeface="Arial"/>
            </a:endParaRPr>
          </a:p>
          <a:p>
            <a:pPr marL="167640" indent="-155575">
              <a:lnSpc>
                <a:spcPts val="1510"/>
              </a:lnSpc>
              <a:buFont typeface="Arial"/>
              <a:buChar char="●"/>
              <a:tabLst>
                <a:tab pos="168275" algn="l"/>
              </a:tabLst>
            </a:pPr>
            <a:r>
              <a:rPr sz="1400" b="1" spc="-5" dirty="0">
                <a:latin typeface="Arial"/>
                <a:cs typeface="Arial"/>
              </a:rPr>
              <a:t>Farm Credit</a:t>
            </a:r>
            <a:r>
              <a:rPr sz="1400" b="1" spc="-130" dirty="0">
                <a:latin typeface="Arial"/>
                <a:cs typeface="Arial"/>
              </a:rPr>
              <a:t> </a:t>
            </a:r>
            <a:r>
              <a:rPr sz="1400" b="1" spc="-5" dirty="0">
                <a:latin typeface="Arial"/>
                <a:cs typeface="Arial"/>
              </a:rPr>
              <a:t>Administration,</a:t>
            </a:r>
            <a:endParaRPr sz="1400" dirty="0">
              <a:latin typeface="Arial"/>
              <a:cs typeface="Arial"/>
            </a:endParaRPr>
          </a:p>
          <a:p>
            <a:pPr marL="167640" indent="-155575">
              <a:lnSpc>
                <a:spcPts val="1510"/>
              </a:lnSpc>
              <a:buFont typeface="Arial"/>
              <a:buChar char="●"/>
              <a:tabLst>
                <a:tab pos="168275" algn="l"/>
              </a:tabLst>
            </a:pPr>
            <a:r>
              <a:rPr sz="1400" b="1" spc="-5" dirty="0">
                <a:latin typeface="Arial"/>
                <a:cs typeface="Arial"/>
              </a:rPr>
              <a:t>Federal Deposit Insurance Corp.,</a:t>
            </a:r>
            <a:r>
              <a:rPr sz="1400" b="1" spc="-105" dirty="0">
                <a:latin typeface="Arial"/>
                <a:cs typeface="Arial"/>
              </a:rPr>
              <a:t> </a:t>
            </a:r>
            <a:r>
              <a:rPr sz="1400" b="1" spc="-5" dirty="0">
                <a:latin typeface="Arial"/>
                <a:cs typeface="Arial"/>
              </a:rPr>
              <a:t>and</a:t>
            </a:r>
            <a:endParaRPr sz="1400" dirty="0">
              <a:latin typeface="Arial"/>
              <a:cs typeface="Arial"/>
            </a:endParaRPr>
          </a:p>
          <a:p>
            <a:pPr marL="167640" indent="-155575">
              <a:lnSpc>
                <a:spcPts val="1595"/>
              </a:lnSpc>
              <a:buFont typeface="Arial"/>
              <a:buChar char="●"/>
              <a:tabLst>
                <a:tab pos="168275" algn="l"/>
              </a:tabLst>
            </a:pPr>
            <a:r>
              <a:rPr sz="1400" b="1" spc="-5" dirty="0">
                <a:latin typeface="Arial"/>
                <a:cs typeface="Arial"/>
              </a:rPr>
              <a:t>National Recovery</a:t>
            </a:r>
            <a:r>
              <a:rPr sz="1400" b="1" spc="-105" dirty="0">
                <a:latin typeface="Arial"/>
                <a:cs typeface="Arial"/>
              </a:rPr>
              <a:t> </a:t>
            </a:r>
            <a:r>
              <a:rPr sz="1400" b="1" spc="-5" dirty="0">
                <a:latin typeface="Arial"/>
                <a:cs typeface="Arial"/>
              </a:rPr>
              <a:t>Administration.</a:t>
            </a:r>
            <a:endParaRPr sz="1400" dirty="0">
              <a:latin typeface="Arial"/>
              <a:cs typeface="Arial"/>
            </a:endParaRPr>
          </a:p>
        </p:txBody>
      </p:sp>
      <p:sp>
        <p:nvSpPr>
          <p:cNvPr id="7" name="object 5"/>
          <p:cNvSpPr txBox="1"/>
          <p:nvPr/>
        </p:nvSpPr>
        <p:spPr>
          <a:xfrm>
            <a:off x="5105400" y="4953000"/>
            <a:ext cx="3492500" cy="1007744"/>
          </a:xfrm>
          <a:prstGeom prst="rect">
            <a:avLst/>
          </a:prstGeom>
        </p:spPr>
        <p:txBody>
          <a:bodyPr vert="horz" wrap="square" lIns="0" tIns="12700" rIns="0" bIns="0" rtlCol="0">
            <a:spAutoFit/>
          </a:bodyPr>
          <a:lstStyle/>
          <a:p>
            <a:pPr marL="879475">
              <a:lnSpc>
                <a:spcPts val="1595"/>
              </a:lnSpc>
              <a:spcBef>
                <a:spcPts val="100"/>
              </a:spcBef>
            </a:pPr>
            <a:r>
              <a:rPr sz="1400" b="1" i="1" spc="-5" dirty="0">
                <a:latin typeface="Arial"/>
                <a:cs typeface="Arial"/>
              </a:rPr>
              <a:t>1934</a:t>
            </a:r>
            <a:endParaRPr sz="1400" dirty="0">
              <a:latin typeface="Arial"/>
              <a:cs typeface="Arial"/>
            </a:endParaRPr>
          </a:p>
          <a:p>
            <a:pPr marL="169545" indent="-157480">
              <a:lnSpc>
                <a:spcPts val="1510"/>
              </a:lnSpc>
              <a:buFont typeface="Arial"/>
              <a:buChar char="●"/>
              <a:tabLst>
                <a:tab pos="170180" algn="l"/>
              </a:tabLst>
            </a:pPr>
            <a:r>
              <a:rPr sz="1400" b="1" spc="-5" dirty="0">
                <a:latin typeface="Arial"/>
                <a:cs typeface="Arial"/>
              </a:rPr>
              <a:t>Federal Housing</a:t>
            </a:r>
            <a:r>
              <a:rPr sz="1400" b="1" spc="-110" dirty="0">
                <a:latin typeface="Arial"/>
                <a:cs typeface="Arial"/>
              </a:rPr>
              <a:t> </a:t>
            </a:r>
            <a:r>
              <a:rPr sz="1400" b="1" spc="-5" dirty="0">
                <a:latin typeface="Arial"/>
                <a:cs typeface="Arial"/>
              </a:rPr>
              <a:t>Administration,</a:t>
            </a:r>
            <a:endParaRPr sz="1400" dirty="0">
              <a:latin typeface="Arial"/>
              <a:cs typeface="Arial"/>
            </a:endParaRPr>
          </a:p>
          <a:p>
            <a:pPr marL="169545" indent="-157480">
              <a:lnSpc>
                <a:spcPts val="1510"/>
              </a:lnSpc>
              <a:buFont typeface="Arial"/>
              <a:buChar char="●"/>
              <a:tabLst>
                <a:tab pos="170180" algn="l"/>
              </a:tabLst>
            </a:pPr>
            <a:r>
              <a:rPr sz="1400" b="1" spc="-5" dirty="0">
                <a:latin typeface="Arial"/>
                <a:cs typeface="Arial"/>
              </a:rPr>
              <a:t>Federal Communications</a:t>
            </a:r>
            <a:r>
              <a:rPr sz="1400" b="1" spc="-65" dirty="0">
                <a:latin typeface="Arial"/>
                <a:cs typeface="Arial"/>
              </a:rPr>
              <a:t> </a:t>
            </a:r>
            <a:r>
              <a:rPr sz="1400" b="1" spc="-5" dirty="0">
                <a:latin typeface="Arial"/>
                <a:cs typeface="Arial"/>
              </a:rPr>
              <a:t>Commission,</a:t>
            </a:r>
            <a:endParaRPr sz="1400" dirty="0">
              <a:latin typeface="Arial"/>
              <a:cs typeface="Arial"/>
            </a:endParaRPr>
          </a:p>
          <a:p>
            <a:pPr marL="169545" indent="-157480">
              <a:lnSpc>
                <a:spcPts val="1510"/>
              </a:lnSpc>
              <a:buFont typeface="Arial"/>
              <a:buChar char="●"/>
              <a:tabLst>
                <a:tab pos="170180" algn="l"/>
              </a:tabLst>
            </a:pPr>
            <a:r>
              <a:rPr sz="1400" b="1" spc="-5" dirty="0">
                <a:latin typeface="Arial"/>
                <a:cs typeface="Arial"/>
              </a:rPr>
              <a:t>National Labor Relations Board,</a:t>
            </a:r>
            <a:r>
              <a:rPr sz="1400" b="1" spc="310" dirty="0">
                <a:latin typeface="Arial"/>
                <a:cs typeface="Arial"/>
              </a:rPr>
              <a:t> </a:t>
            </a:r>
            <a:r>
              <a:rPr sz="1400" b="1" spc="-5" dirty="0">
                <a:latin typeface="Arial"/>
                <a:cs typeface="Arial"/>
              </a:rPr>
              <a:t>and</a:t>
            </a:r>
            <a:endParaRPr sz="1400" dirty="0">
              <a:latin typeface="Arial"/>
              <a:cs typeface="Arial"/>
            </a:endParaRPr>
          </a:p>
          <a:p>
            <a:pPr marL="169545" indent="-157480">
              <a:lnSpc>
                <a:spcPts val="1595"/>
              </a:lnSpc>
              <a:buFont typeface="Arial"/>
              <a:buChar char="●"/>
              <a:tabLst>
                <a:tab pos="170180" algn="l"/>
              </a:tabLst>
            </a:pPr>
            <a:r>
              <a:rPr sz="1400" b="1" dirty="0">
                <a:latin typeface="Arial"/>
                <a:cs typeface="Arial"/>
              </a:rPr>
              <a:t>Securities </a:t>
            </a:r>
            <a:r>
              <a:rPr sz="1400" b="1" spc="-5" dirty="0">
                <a:latin typeface="Arial"/>
                <a:cs typeface="Arial"/>
              </a:rPr>
              <a:t>and Exchange Commission</a:t>
            </a:r>
            <a:r>
              <a:rPr sz="1400" b="1" spc="-125" dirty="0">
                <a:latin typeface="Arial"/>
                <a:cs typeface="Arial"/>
              </a:rPr>
              <a:t> </a:t>
            </a:r>
            <a:r>
              <a:rPr sz="1400" b="1" dirty="0">
                <a:latin typeface="Arial"/>
                <a:cs typeface="Arial"/>
              </a:rPr>
              <a:t>.</a:t>
            </a:r>
            <a:endParaRPr sz="1400" dirty="0">
              <a:latin typeface="Arial"/>
              <a:cs typeface="Arial"/>
            </a:endParaRPr>
          </a:p>
        </p:txBody>
      </p:sp>
      <p:sp>
        <p:nvSpPr>
          <p:cNvPr id="8" name="object 7"/>
          <p:cNvSpPr txBox="1"/>
          <p:nvPr/>
        </p:nvSpPr>
        <p:spPr>
          <a:xfrm>
            <a:off x="1752600" y="6157074"/>
            <a:ext cx="6259195" cy="431800"/>
          </a:xfrm>
          <a:prstGeom prst="rect">
            <a:avLst/>
          </a:prstGeom>
        </p:spPr>
        <p:txBody>
          <a:bodyPr vert="horz" wrap="square" lIns="0" tIns="12700" rIns="0" bIns="0" rtlCol="0">
            <a:spAutoFit/>
          </a:bodyPr>
          <a:lstStyle/>
          <a:p>
            <a:pPr marL="2374900">
              <a:lnSpc>
                <a:spcPts val="1595"/>
              </a:lnSpc>
              <a:spcBef>
                <a:spcPts val="100"/>
              </a:spcBef>
            </a:pPr>
            <a:r>
              <a:rPr sz="1400" b="1" i="1" spc="-5" dirty="0">
                <a:latin typeface="Arial"/>
                <a:cs typeface="Arial"/>
              </a:rPr>
              <a:t>1935</a:t>
            </a:r>
            <a:endParaRPr sz="1400" dirty="0">
              <a:latin typeface="Arial"/>
              <a:cs typeface="Arial"/>
            </a:endParaRPr>
          </a:p>
          <a:p>
            <a:pPr marL="169545" indent="-157480">
              <a:lnSpc>
                <a:spcPts val="1595"/>
              </a:lnSpc>
              <a:buFont typeface="Arial"/>
              <a:buChar char="●"/>
              <a:tabLst>
                <a:tab pos="170180" algn="l"/>
              </a:tabLst>
            </a:pPr>
            <a:r>
              <a:rPr sz="1400" b="1" spc="-5" dirty="0">
                <a:latin typeface="Arial"/>
                <a:cs typeface="Arial"/>
              </a:rPr>
              <a:t>Farm </a:t>
            </a:r>
            <a:r>
              <a:rPr sz="1400" b="1" dirty="0">
                <a:latin typeface="Arial"/>
                <a:cs typeface="Arial"/>
              </a:rPr>
              <a:t>Security </a:t>
            </a:r>
            <a:r>
              <a:rPr sz="1400" b="1" spc="-5" dirty="0">
                <a:latin typeface="Arial"/>
                <a:cs typeface="Arial"/>
              </a:rPr>
              <a:t>Administration, and </a:t>
            </a:r>
            <a:r>
              <a:rPr sz="1400" dirty="0">
                <a:latin typeface="Arial"/>
                <a:cs typeface="Arial"/>
              </a:rPr>
              <a:t>● </a:t>
            </a:r>
            <a:r>
              <a:rPr sz="1400" b="1" spc="-5" dirty="0">
                <a:latin typeface="Arial"/>
                <a:cs typeface="Arial"/>
              </a:rPr>
              <a:t>the </a:t>
            </a:r>
            <a:r>
              <a:rPr sz="1400" b="1" dirty="0">
                <a:latin typeface="Arial"/>
                <a:cs typeface="Arial"/>
              </a:rPr>
              <a:t>Social Security</a:t>
            </a:r>
            <a:r>
              <a:rPr sz="1400" b="1" spc="-245" dirty="0">
                <a:latin typeface="Arial"/>
                <a:cs typeface="Arial"/>
              </a:rPr>
              <a:t> </a:t>
            </a:r>
            <a:r>
              <a:rPr sz="1400" b="1" spc="-5" dirty="0">
                <a:latin typeface="Arial"/>
                <a:cs typeface="Arial"/>
              </a:rPr>
              <a:t>Administration.</a:t>
            </a:r>
            <a:endParaRPr sz="1400" dirty="0">
              <a:latin typeface="Arial"/>
              <a:cs typeface="Arial"/>
            </a:endParaRPr>
          </a:p>
        </p:txBody>
      </p:sp>
    </p:spTree>
    <p:extLst>
      <p:ext uri="{BB962C8B-B14F-4D97-AF65-F5344CB8AC3E}">
        <p14:creationId xmlns:p14="http://schemas.microsoft.com/office/powerpoint/2010/main" val="18572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762000"/>
            <a:ext cx="8077200" cy="5473485"/>
          </a:xfrm>
          <a:prstGeom prst="rect">
            <a:avLst/>
          </a:prstGeom>
        </p:spPr>
        <p:txBody>
          <a:bodyPr vert="horz" wrap="square" lIns="0" tIns="107314" rIns="0" bIns="0" rtlCol="0">
            <a:spAutoFit/>
          </a:bodyPr>
          <a:lstStyle/>
          <a:p>
            <a:pPr marL="342900" indent="-342900" algn="ctr">
              <a:lnSpc>
                <a:spcPct val="80000"/>
              </a:lnSpc>
              <a:spcBef>
                <a:spcPts val="0"/>
              </a:spcBef>
              <a:defRPr/>
            </a:pPr>
            <a:r>
              <a:rPr lang="en-US" sz="32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Departments/Agencies and Regulation</a:t>
            </a:r>
          </a:p>
          <a:p>
            <a:pPr marL="12065" marR="205104" algn="just">
              <a:lnSpc>
                <a:spcPts val="1720"/>
              </a:lnSpc>
              <a:spcBef>
                <a:spcPts val="1010"/>
              </a:spcBef>
              <a:tabLst>
                <a:tab pos="360045" algn="l"/>
                <a:tab pos="360680" algn="l"/>
              </a:tabLst>
            </a:pPr>
            <a:r>
              <a:rPr sz="1600" b="1" spc="-10" dirty="0">
                <a:solidFill>
                  <a:schemeClr val="tx1">
                    <a:lumMod val="95000"/>
                    <a:lumOff val="5000"/>
                  </a:schemeClr>
                </a:solidFill>
                <a:latin typeface="Arial"/>
                <a:cs typeface="Arial"/>
              </a:rPr>
              <a:t>After </a:t>
            </a:r>
            <a:r>
              <a:rPr sz="1600" b="1" dirty="0">
                <a:solidFill>
                  <a:schemeClr val="tx1">
                    <a:lumMod val="95000"/>
                    <a:lumOff val="5000"/>
                  </a:schemeClr>
                </a:solidFill>
                <a:latin typeface="Arial"/>
                <a:cs typeface="Arial"/>
              </a:rPr>
              <a:t>the Second </a:t>
            </a:r>
            <a:r>
              <a:rPr sz="1600" b="1" spc="-10" dirty="0">
                <a:solidFill>
                  <a:schemeClr val="tx1">
                    <a:lumMod val="95000"/>
                    <a:lumOff val="5000"/>
                  </a:schemeClr>
                </a:solidFill>
                <a:latin typeface="Arial"/>
                <a:cs typeface="Arial"/>
              </a:rPr>
              <a:t>World </a:t>
            </a:r>
            <a:r>
              <a:rPr sz="1600" b="1" spc="-20" dirty="0">
                <a:solidFill>
                  <a:schemeClr val="tx1">
                    <a:lumMod val="95000"/>
                    <a:lumOff val="5000"/>
                  </a:schemeClr>
                </a:solidFill>
                <a:latin typeface="Arial"/>
                <a:cs typeface="Arial"/>
              </a:rPr>
              <a:t>War </a:t>
            </a:r>
            <a:r>
              <a:rPr sz="1600" b="1" dirty="0">
                <a:solidFill>
                  <a:schemeClr val="tx1">
                    <a:lumMod val="95000"/>
                    <a:lumOff val="5000"/>
                  </a:schemeClr>
                </a:solidFill>
                <a:latin typeface="Arial"/>
                <a:cs typeface="Arial"/>
              </a:rPr>
              <a:t>and </a:t>
            </a:r>
            <a:r>
              <a:rPr sz="1600" b="1" spc="5" dirty="0">
                <a:solidFill>
                  <a:schemeClr val="tx1">
                    <a:lumMod val="95000"/>
                    <a:lumOff val="5000"/>
                  </a:schemeClr>
                </a:solidFill>
                <a:latin typeface="Arial"/>
                <a:cs typeface="Arial"/>
              </a:rPr>
              <a:t>with </a:t>
            </a:r>
            <a:r>
              <a:rPr sz="1600" b="1" dirty="0">
                <a:solidFill>
                  <a:schemeClr val="tx1">
                    <a:lumMod val="95000"/>
                    <a:lumOff val="5000"/>
                  </a:schemeClr>
                </a:solidFill>
                <a:latin typeface="Arial"/>
                <a:cs typeface="Arial"/>
              </a:rPr>
              <a:t>the </a:t>
            </a:r>
            <a:r>
              <a:rPr sz="1600" b="1" spc="-5" dirty="0">
                <a:solidFill>
                  <a:schemeClr val="tx1">
                    <a:lumMod val="95000"/>
                    <a:lumOff val="5000"/>
                  </a:schemeClr>
                </a:solidFill>
                <a:latin typeface="Arial"/>
                <a:cs typeface="Arial"/>
              </a:rPr>
              <a:t>development </a:t>
            </a:r>
            <a:r>
              <a:rPr sz="1600" b="1" dirty="0">
                <a:solidFill>
                  <a:schemeClr val="tx1">
                    <a:lumMod val="95000"/>
                    <a:lumOff val="5000"/>
                  </a:schemeClr>
                </a:solidFill>
                <a:latin typeface="Arial"/>
                <a:cs typeface="Arial"/>
              </a:rPr>
              <a:t>of the </a:t>
            </a:r>
            <a:r>
              <a:rPr sz="1600" b="1" spc="-5" dirty="0">
                <a:solidFill>
                  <a:schemeClr val="tx1">
                    <a:lumMod val="95000"/>
                    <a:lumOff val="5000"/>
                  </a:schemeClr>
                </a:solidFill>
                <a:latin typeface="Arial"/>
                <a:cs typeface="Arial"/>
              </a:rPr>
              <a:t>Great </a:t>
            </a:r>
            <a:r>
              <a:rPr sz="1600" b="1" dirty="0">
                <a:solidFill>
                  <a:schemeClr val="tx1">
                    <a:lumMod val="95000"/>
                    <a:lumOff val="5000"/>
                  </a:schemeClr>
                </a:solidFill>
                <a:latin typeface="Arial"/>
                <a:cs typeface="Arial"/>
              </a:rPr>
              <a:t>Society</a:t>
            </a:r>
            <a:r>
              <a:rPr lang="en-US" sz="1600" b="1" dirty="0">
                <a:solidFill>
                  <a:schemeClr val="tx1">
                    <a:lumMod val="95000"/>
                    <a:lumOff val="5000"/>
                  </a:schemeClr>
                </a:solidFill>
                <a:latin typeface="Arial"/>
                <a:cs typeface="Arial"/>
              </a:rPr>
              <a:t> </a:t>
            </a:r>
            <a:r>
              <a:rPr sz="1600" b="1" spc="-5" dirty="0">
                <a:solidFill>
                  <a:schemeClr val="tx1">
                    <a:lumMod val="95000"/>
                    <a:lumOff val="5000"/>
                  </a:schemeClr>
                </a:solidFill>
                <a:latin typeface="Arial"/>
                <a:cs typeface="Arial"/>
              </a:rPr>
              <a:t>programs </a:t>
            </a:r>
            <a:r>
              <a:rPr sz="1600" b="1" dirty="0">
                <a:solidFill>
                  <a:schemeClr val="tx1">
                    <a:lumMod val="95000"/>
                    <a:lumOff val="5000"/>
                  </a:schemeClr>
                </a:solidFill>
                <a:latin typeface="Arial"/>
                <a:cs typeface="Arial"/>
              </a:rPr>
              <a:t>of the </a:t>
            </a:r>
            <a:r>
              <a:rPr sz="1600" b="1" spc="-15" dirty="0">
                <a:solidFill>
                  <a:schemeClr val="tx1">
                    <a:lumMod val="95000"/>
                    <a:lumOff val="5000"/>
                  </a:schemeClr>
                </a:solidFill>
                <a:latin typeface="Arial"/>
                <a:cs typeface="Arial"/>
              </a:rPr>
              <a:t>1960’s, </a:t>
            </a:r>
            <a:r>
              <a:rPr sz="1600" b="1" dirty="0">
                <a:solidFill>
                  <a:schemeClr val="tx1">
                    <a:lumMod val="95000"/>
                    <a:lumOff val="5000"/>
                  </a:schemeClr>
                </a:solidFill>
                <a:latin typeface="Arial"/>
                <a:cs typeface="Arial"/>
              </a:rPr>
              <a:t>the Federal </a:t>
            </a:r>
            <a:r>
              <a:rPr sz="1600" b="1" spc="-5" dirty="0">
                <a:solidFill>
                  <a:schemeClr val="tx1">
                    <a:lumMod val="95000"/>
                    <a:lumOff val="5000"/>
                  </a:schemeClr>
                </a:solidFill>
                <a:latin typeface="Arial"/>
                <a:cs typeface="Arial"/>
              </a:rPr>
              <a:t>Government </a:t>
            </a:r>
            <a:r>
              <a:rPr sz="1600" b="1" dirty="0">
                <a:solidFill>
                  <a:schemeClr val="tx1">
                    <a:lumMod val="95000"/>
                    <a:lumOff val="5000"/>
                  </a:schemeClr>
                </a:solidFill>
                <a:latin typeface="Arial"/>
                <a:cs typeface="Arial"/>
              </a:rPr>
              <a:t>began to </a:t>
            </a:r>
            <a:r>
              <a:rPr sz="1600" b="1" spc="-5" dirty="0">
                <a:solidFill>
                  <a:schemeClr val="tx1">
                    <a:lumMod val="95000"/>
                    <a:lumOff val="5000"/>
                  </a:schemeClr>
                </a:solidFill>
                <a:latin typeface="Arial"/>
                <a:cs typeface="Arial"/>
              </a:rPr>
              <a:t>expand at an </a:t>
            </a:r>
            <a:r>
              <a:rPr sz="1600" b="1" spc="-15" dirty="0">
                <a:solidFill>
                  <a:schemeClr val="tx1">
                    <a:lumMod val="95000"/>
                    <a:lumOff val="5000"/>
                  </a:schemeClr>
                </a:solidFill>
                <a:latin typeface="Arial"/>
                <a:cs typeface="Arial"/>
              </a:rPr>
              <a:t>even  </a:t>
            </a:r>
            <a:r>
              <a:rPr sz="1600" b="1" dirty="0">
                <a:solidFill>
                  <a:schemeClr val="tx1">
                    <a:lumMod val="95000"/>
                    <a:lumOff val="5000"/>
                  </a:schemeClr>
                </a:solidFill>
                <a:latin typeface="Arial"/>
                <a:cs typeface="Arial"/>
              </a:rPr>
              <a:t>faster </a:t>
            </a:r>
            <a:r>
              <a:rPr sz="1600" b="1" spc="-5" dirty="0">
                <a:solidFill>
                  <a:schemeClr val="tx1">
                    <a:lumMod val="95000"/>
                    <a:lumOff val="5000"/>
                  </a:schemeClr>
                </a:solidFill>
                <a:latin typeface="Arial"/>
                <a:cs typeface="Arial"/>
              </a:rPr>
              <a:t>rate, creating </a:t>
            </a:r>
            <a:r>
              <a:rPr sz="1600" b="1" dirty="0">
                <a:solidFill>
                  <a:schemeClr val="tx1">
                    <a:lumMod val="95000"/>
                    <a:lumOff val="5000"/>
                  </a:schemeClr>
                </a:solidFill>
                <a:latin typeface="Arial"/>
                <a:cs typeface="Arial"/>
              </a:rPr>
              <a:t>huge agencies, </a:t>
            </a:r>
            <a:r>
              <a:rPr sz="1600" b="1" spc="10" dirty="0">
                <a:solidFill>
                  <a:schemeClr val="tx1">
                    <a:lumMod val="95000"/>
                    <a:lumOff val="5000"/>
                  </a:schemeClr>
                </a:solidFill>
                <a:latin typeface="Arial"/>
                <a:cs typeface="Arial"/>
              </a:rPr>
              <a:t>with </a:t>
            </a:r>
            <a:r>
              <a:rPr sz="1600" b="1" dirty="0">
                <a:solidFill>
                  <a:schemeClr val="tx1">
                    <a:lumMod val="95000"/>
                    <a:lumOff val="5000"/>
                  </a:schemeClr>
                </a:solidFill>
                <a:latin typeface="Arial"/>
                <a:cs typeface="Arial"/>
              </a:rPr>
              <a:t>unprecedentedly large budgets and  </a:t>
            </a:r>
            <a:r>
              <a:rPr sz="1600" b="1" spc="5" dirty="0">
                <a:solidFill>
                  <a:schemeClr val="tx1">
                    <a:lumMod val="95000"/>
                    <a:lumOff val="5000"/>
                  </a:schemeClr>
                </a:solidFill>
                <a:latin typeface="Arial"/>
                <a:cs typeface="Arial"/>
              </a:rPr>
              <a:t>sweeping</a:t>
            </a:r>
            <a:r>
              <a:rPr sz="1600" b="1" spc="-55" dirty="0">
                <a:solidFill>
                  <a:schemeClr val="tx1">
                    <a:lumMod val="95000"/>
                    <a:lumOff val="5000"/>
                  </a:schemeClr>
                </a:solidFill>
                <a:latin typeface="Arial"/>
                <a:cs typeface="Arial"/>
              </a:rPr>
              <a:t> </a:t>
            </a:r>
            <a:r>
              <a:rPr sz="1600" b="1" spc="5" dirty="0">
                <a:solidFill>
                  <a:schemeClr val="tx1">
                    <a:lumMod val="95000"/>
                    <a:lumOff val="5000"/>
                  </a:schemeClr>
                </a:solidFill>
                <a:latin typeface="Arial"/>
                <a:cs typeface="Arial"/>
              </a:rPr>
              <a:t>powers.</a:t>
            </a:r>
            <a:endParaRPr sz="1600" dirty="0">
              <a:solidFill>
                <a:schemeClr val="tx1">
                  <a:lumMod val="95000"/>
                  <a:lumOff val="5000"/>
                </a:schemeClr>
              </a:solidFill>
              <a:latin typeface="Arial"/>
              <a:cs typeface="Arial"/>
            </a:endParaRPr>
          </a:p>
          <a:p>
            <a:pPr marL="12065" marR="5080" algn="just" defTabSz="882650">
              <a:lnSpc>
                <a:spcPct val="84000"/>
              </a:lnSpc>
              <a:spcBef>
                <a:spcPts val="585"/>
              </a:spcBef>
              <a:tabLst>
                <a:tab pos="360363" algn="l"/>
                <a:tab pos="7940675" algn="l"/>
              </a:tabLst>
            </a:pPr>
            <a:r>
              <a:rPr sz="1600" b="1" dirty="0">
                <a:solidFill>
                  <a:schemeClr val="tx1">
                    <a:lumMod val="95000"/>
                    <a:lumOff val="5000"/>
                  </a:schemeClr>
                </a:solidFill>
                <a:latin typeface="Arial"/>
                <a:cs typeface="Arial"/>
              </a:rPr>
              <a:t>From Medicare and Medicaid, to Clean </a:t>
            </a:r>
            <a:r>
              <a:rPr sz="1600" b="1" spc="-15" dirty="0">
                <a:solidFill>
                  <a:schemeClr val="tx1">
                    <a:lumMod val="95000"/>
                    <a:lumOff val="5000"/>
                  </a:schemeClr>
                </a:solidFill>
                <a:latin typeface="Arial"/>
                <a:cs typeface="Arial"/>
              </a:rPr>
              <a:t>Air </a:t>
            </a:r>
            <a:r>
              <a:rPr sz="1600" b="1" dirty="0">
                <a:solidFill>
                  <a:schemeClr val="tx1">
                    <a:lumMod val="95000"/>
                    <a:lumOff val="5000"/>
                  </a:schemeClr>
                </a:solidFill>
                <a:latin typeface="Arial"/>
                <a:cs typeface="Arial"/>
              </a:rPr>
              <a:t>and </a:t>
            </a:r>
            <a:r>
              <a:rPr sz="1600" b="1" spc="-30" dirty="0">
                <a:solidFill>
                  <a:schemeClr val="tx1">
                    <a:lumMod val="95000"/>
                    <a:lumOff val="5000"/>
                  </a:schemeClr>
                </a:solidFill>
                <a:latin typeface="Arial"/>
                <a:cs typeface="Arial"/>
              </a:rPr>
              <a:t>Water, </a:t>
            </a:r>
            <a:r>
              <a:rPr sz="1600" b="1" dirty="0">
                <a:solidFill>
                  <a:schemeClr val="tx1">
                    <a:lumMod val="95000"/>
                    <a:lumOff val="5000"/>
                  </a:schemeClr>
                </a:solidFill>
                <a:latin typeface="Arial"/>
                <a:cs typeface="Arial"/>
              </a:rPr>
              <a:t>to Employee Safety and  Non </a:t>
            </a:r>
            <a:r>
              <a:rPr sz="1600" b="1" spc="-5" dirty="0">
                <a:solidFill>
                  <a:schemeClr val="tx1">
                    <a:lumMod val="95000"/>
                    <a:lumOff val="5000"/>
                  </a:schemeClr>
                </a:solidFill>
                <a:latin typeface="Arial"/>
                <a:cs typeface="Arial"/>
              </a:rPr>
              <a:t>Discrimination, </a:t>
            </a:r>
            <a:r>
              <a:rPr sz="1600" b="1" dirty="0">
                <a:solidFill>
                  <a:schemeClr val="tx1">
                    <a:lumMod val="95000"/>
                    <a:lumOff val="5000"/>
                  </a:schemeClr>
                </a:solidFill>
                <a:latin typeface="Arial"/>
                <a:cs typeface="Arial"/>
              </a:rPr>
              <a:t>the federal </a:t>
            </a:r>
            <a:r>
              <a:rPr sz="1600" b="1" spc="-5" dirty="0">
                <a:solidFill>
                  <a:schemeClr val="tx1">
                    <a:lumMod val="95000"/>
                    <a:lumOff val="5000"/>
                  </a:schemeClr>
                </a:solidFill>
                <a:latin typeface="Arial"/>
                <a:cs typeface="Arial"/>
              </a:rPr>
              <a:t>government </a:t>
            </a:r>
            <a:r>
              <a:rPr sz="1600" b="1" dirty="0">
                <a:solidFill>
                  <a:schemeClr val="tx1">
                    <a:lumMod val="95000"/>
                    <a:lumOff val="5000"/>
                  </a:schemeClr>
                </a:solidFill>
                <a:latin typeface="Arial"/>
                <a:cs typeface="Arial"/>
              </a:rPr>
              <a:t>created of dozens of large federal  agencies, to regulate, adjudicate, </a:t>
            </a:r>
            <a:r>
              <a:rPr sz="1600" b="1" spc="-5" dirty="0">
                <a:solidFill>
                  <a:schemeClr val="tx1">
                    <a:lumMod val="95000"/>
                    <a:lumOff val="5000"/>
                  </a:schemeClr>
                </a:solidFill>
                <a:latin typeface="Arial"/>
                <a:cs typeface="Arial"/>
              </a:rPr>
              <a:t>investigate </a:t>
            </a:r>
            <a:r>
              <a:rPr sz="1600" b="1" dirty="0">
                <a:solidFill>
                  <a:schemeClr val="tx1">
                    <a:lumMod val="95000"/>
                    <a:lumOff val="5000"/>
                  </a:schemeClr>
                </a:solidFill>
                <a:latin typeface="Arial"/>
                <a:cs typeface="Arial"/>
              </a:rPr>
              <a:t>and </a:t>
            </a:r>
            <a:r>
              <a:rPr sz="1600" b="1" spc="-5" dirty="0">
                <a:solidFill>
                  <a:schemeClr val="tx1">
                    <a:lumMod val="95000"/>
                    <a:lumOff val="5000"/>
                  </a:schemeClr>
                </a:solidFill>
                <a:latin typeface="Arial"/>
                <a:cs typeface="Arial"/>
              </a:rPr>
              <a:t>license all </a:t>
            </a:r>
            <a:r>
              <a:rPr sz="1600" b="1" dirty="0">
                <a:solidFill>
                  <a:schemeClr val="tx1">
                    <a:lumMod val="95000"/>
                    <a:lumOff val="5000"/>
                  </a:schemeClr>
                </a:solidFill>
                <a:latin typeface="Arial"/>
                <a:cs typeface="Arial"/>
              </a:rPr>
              <a:t>areas of </a:t>
            </a:r>
            <a:r>
              <a:rPr sz="1600" b="1" spc="-5" dirty="0">
                <a:solidFill>
                  <a:schemeClr val="tx1">
                    <a:lumMod val="95000"/>
                    <a:lumOff val="5000"/>
                  </a:schemeClr>
                </a:solidFill>
                <a:latin typeface="Arial"/>
                <a:cs typeface="Arial"/>
              </a:rPr>
              <a:t>American  life, </a:t>
            </a:r>
            <a:r>
              <a:rPr sz="1600" b="1" dirty="0">
                <a:solidFill>
                  <a:schemeClr val="tx1">
                    <a:lumMod val="95000"/>
                    <a:lumOff val="5000"/>
                  </a:schemeClr>
                </a:solidFill>
                <a:latin typeface="Arial"/>
                <a:cs typeface="Arial"/>
              </a:rPr>
              <a:t>and take a much more </a:t>
            </a:r>
            <a:r>
              <a:rPr sz="1600" b="1" spc="-10" dirty="0">
                <a:solidFill>
                  <a:schemeClr val="tx1">
                    <a:lumMod val="95000"/>
                    <a:lumOff val="5000"/>
                  </a:schemeClr>
                </a:solidFill>
                <a:latin typeface="Arial"/>
                <a:cs typeface="Arial"/>
              </a:rPr>
              <a:t>active </a:t>
            </a:r>
            <a:r>
              <a:rPr sz="1600" b="1" spc="-5" dirty="0">
                <a:solidFill>
                  <a:schemeClr val="tx1">
                    <a:lumMod val="95000"/>
                    <a:lumOff val="5000"/>
                  </a:schemeClr>
                </a:solidFill>
                <a:latin typeface="Arial"/>
                <a:cs typeface="Arial"/>
              </a:rPr>
              <a:t>administrative role </a:t>
            </a:r>
            <a:r>
              <a:rPr sz="1600" b="1" dirty="0">
                <a:solidFill>
                  <a:schemeClr val="tx1">
                    <a:lumMod val="95000"/>
                    <a:lumOff val="5000"/>
                  </a:schemeClr>
                </a:solidFill>
                <a:latin typeface="Arial"/>
                <a:cs typeface="Arial"/>
              </a:rPr>
              <a:t>of public</a:t>
            </a:r>
            <a:r>
              <a:rPr sz="1600" b="1" spc="120" dirty="0">
                <a:solidFill>
                  <a:schemeClr val="tx1">
                    <a:lumMod val="95000"/>
                    <a:lumOff val="5000"/>
                  </a:schemeClr>
                </a:solidFill>
                <a:latin typeface="Arial"/>
                <a:cs typeface="Arial"/>
              </a:rPr>
              <a:t> </a:t>
            </a:r>
            <a:r>
              <a:rPr sz="1600" b="1" spc="-5" dirty="0">
                <a:solidFill>
                  <a:schemeClr val="tx1">
                    <a:lumMod val="95000"/>
                    <a:lumOff val="5000"/>
                  </a:schemeClr>
                </a:solidFill>
                <a:latin typeface="Arial"/>
                <a:cs typeface="Arial"/>
              </a:rPr>
              <a:t>affairs.</a:t>
            </a:r>
            <a:endParaRPr sz="1600" dirty="0">
              <a:solidFill>
                <a:schemeClr val="tx1">
                  <a:lumMod val="95000"/>
                  <a:lumOff val="5000"/>
                </a:schemeClr>
              </a:solidFill>
              <a:latin typeface="Arial"/>
              <a:cs typeface="Arial"/>
            </a:endParaRPr>
          </a:p>
          <a:p>
            <a:pPr marL="12065" marR="268605" algn="just">
              <a:lnSpc>
                <a:spcPct val="83800"/>
              </a:lnSpc>
              <a:spcBef>
                <a:spcPts val="620"/>
              </a:spcBef>
              <a:tabLst>
                <a:tab pos="360045" algn="l"/>
                <a:tab pos="360680" algn="l"/>
              </a:tabLst>
            </a:pPr>
            <a:r>
              <a:rPr sz="1600" b="1" spc="-5" dirty="0">
                <a:solidFill>
                  <a:schemeClr val="tx1">
                    <a:lumMod val="95000"/>
                    <a:lumOff val="5000"/>
                  </a:schemeClr>
                </a:solidFill>
                <a:latin typeface="Arial"/>
                <a:cs typeface="Arial"/>
              </a:rPr>
              <a:t>Administrative </a:t>
            </a:r>
            <a:r>
              <a:rPr sz="1600" b="1" dirty="0">
                <a:solidFill>
                  <a:schemeClr val="tx1">
                    <a:lumMod val="95000"/>
                    <a:lumOff val="5000"/>
                  </a:schemeClr>
                </a:solidFill>
                <a:latin typeface="Arial"/>
                <a:cs typeface="Arial"/>
              </a:rPr>
              <a:t>Law </a:t>
            </a:r>
            <a:r>
              <a:rPr sz="1600" b="1" spc="-5" dirty="0">
                <a:solidFill>
                  <a:schemeClr val="tx1">
                    <a:lumMod val="95000"/>
                    <a:lumOff val="5000"/>
                  </a:schemeClr>
                </a:solidFill>
                <a:latin typeface="Arial"/>
                <a:cs typeface="Arial"/>
              </a:rPr>
              <a:t>(the </a:t>
            </a:r>
            <a:r>
              <a:rPr sz="1600" b="1" dirty="0">
                <a:solidFill>
                  <a:schemeClr val="tx1">
                    <a:lumMod val="95000"/>
                    <a:lumOff val="5000"/>
                  </a:schemeClr>
                </a:solidFill>
                <a:latin typeface="Arial"/>
                <a:cs typeface="Arial"/>
              </a:rPr>
              <a:t>process of Rule Making, </a:t>
            </a:r>
            <a:r>
              <a:rPr sz="1600" b="1" spc="-5" dirty="0">
                <a:solidFill>
                  <a:schemeClr val="tx1">
                    <a:lumMod val="95000"/>
                    <a:lumOff val="5000"/>
                  </a:schemeClr>
                </a:solidFill>
                <a:latin typeface="Arial"/>
                <a:cs typeface="Arial"/>
              </a:rPr>
              <a:t>Adjudication, Investigation  </a:t>
            </a:r>
            <a:r>
              <a:rPr sz="1600" b="1" dirty="0">
                <a:solidFill>
                  <a:schemeClr val="tx1">
                    <a:lumMod val="95000"/>
                    <a:lumOff val="5000"/>
                  </a:schemeClr>
                </a:solidFill>
                <a:latin typeface="Arial"/>
                <a:cs typeface="Arial"/>
              </a:rPr>
              <a:t>and Enforcement) has been the means by </a:t>
            </a:r>
            <a:r>
              <a:rPr sz="1600" b="1" spc="10" dirty="0">
                <a:solidFill>
                  <a:schemeClr val="tx1">
                    <a:lumMod val="95000"/>
                    <a:lumOff val="5000"/>
                  </a:schemeClr>
                </a:solidFill>
                <a:latin typeface="Arial"/>
                <a:cs typeface="Arial"/>
              </a:rPr>
              <a:t>which </a:t>
            </a:r>
            <a:r>
              <a:rPr sz="1600" b="1" dirty="0">
                <a:solidFill>
                  <a:schemeClr val="tx1">
                    <a:lumMod val="95000"/>
                    <a:lumOff val="5000"/>
                  </a:schemeClr>
                </a:solidFill>
                <a:latin typeface="Arial"/>
                <a:cs typeface="Arial"/>
              </a:rPr>
              <a:t>federal agencies take this  </a:t>
            </a:r>
            <a:r>
              <a:rPr sz="1600" b="1" spc="-10" dirty="0">
                <a:solidFill>
                  <a:schemeClr val="tx1">
                    <a:lumMod val="95000"/>
                    <a:lumOff val="5000"/>
                  </a:schemeClr>
                </a:solidFill>
                <a:latin typeface="Arial"/>
                <a:cs typeface="Arial"/>
              </a:rPr>
              <a:t>active </a:t>
            </a:r>
            <a:r>
              <a:rPr sz="1600" b="1" spc="-5" dirty="0">
                <a:solidFill>
                  <a:schemeClr val="tx1">
                    <a:lumMod val="95000"/>
                    <a:lumOff val="5000"/>
                  </a:schemeClr>
                </a:solidFill>
                <a:latin typeface="Arial"/>
                <a:cs typeface="Arial"/>
              </a:rPr>
              <a:t>role. </a:t>
            </a:r>
            <a:r>
              <a:rPr sz="1600" b="1" dirty="0">
                <a:solidFill>
                  <a:srgbClr val="C00000"/>
                </a:solidFill>
                <a:latin typeface="Arial"/>
                <a:cs typeface="Arial"/>
              </a:rPr>
              <a:t>The federal agencies created </a:t>
            </a:r>
            <a:r>
              <a:rPr sz="1600" b="1" spc="-5" dirty="0">
                <a:solidFill>
                  <a:srgbClr val="C00000"/>
                </a:solidFill>
                <a:latin typeface="Arial"/>
                <a:cs typeface="Arial"/>
              </a:rPr>
              <a:t>after </a:t>
            </a:r>
            <a:r>
              <a:rPr sz="1600" b="1" spc="-10" dirty="0">
                <a:solidFill>
                  <a:srgbClr val="C00000"/>
                </a:solidFill>
                <a:latin typeface="Arial"/>
                <a:cs typeface="Arial"/>
              </a:rPr>
              <a:t>World </a:t>
            </a:r>
            <a:r>
              <a:rPr sz="1600" b="1" spc="-20" dirty="0">
                <a:solidFill>
                  <a:srgbClr val="C00000"/>
                </a:solidFill>
                <a:latin typeface="Arial"/>
                <a:cs typeface="Arial"/>
              </a:rPr>
              <a:t>War </a:t>
            </a:r>
            <a:r>
              <a:rPr sz="1600" b="1" spc="-25" dirty="0">
                <a:solidFill>
                  <a:srgbClr val="C00000"/>
                </a:solidFill>
                <a:latin typeface="Arial"/>
                <a:cs typeface="Arial"/>
              </a:rPr>
              <a:t>Two,</a:t>
            </a:r>
            <a:r>
              <a:rPr sz="1600" b="1" spc="65" dirty="0">
                <a:solidFill>
                  <a:srgbClr val="C00000"/>
                </a:solidFill>
                <a:latin typeface="Arial"/>
                <a:cs typeface="Arial"/>
              </a:rPr>
              <a:t> </a:t>
            </a:r>
            <a:r>
              <a:rPr sz="1600" b="1" dirty="0">
                <a:solidFill>
                  <a:srgbClr val="C00000"/>
                </a:solidFill>
                <a:latin typeface="Arial"/>
                <a:cs typeface="Arial"/>
              </a:rPr>
              <a:t>include:</a:t>
            </a:r>
            <a:endParaRPr sz="1600" dirty="0">
              <a:solidFill>
                <a:srgbClr val="C00000"/>
              </a:solidFill>
              <a:latin typeface="Arial"/>
              <a:cs typeface="Arial"/>
            </a:endParaRPr>
          </a:p>
          <a:p>
            <a:pPr marL="510540" lvl="1" indent="-155575">
              <a:lnSpc>
                <a:spcPts val="1550"/>
              </a:lnSpc>
              <a:spcBef>
                <a:spcPts val="745"/>
              </a:spcBef>
              <a:buFont typeface="Arial"/>
              <a:buChar char="●"/>
              <a:tabLst>
                <a:tab pos="511175" algn="l"/>
              </a:tabLst>
            </a:pPr>
            <a:r>
              <a:rPr sz="1400" b="1" spc="-5" dirty="0">
                <a:solidFill>
                  <a:srgbClr val="0033CC"/>
                </a:solidFill>
                <a:latin typeface="Arial"/>
                <a:cs typeface="Arial"/>
              </a:rPr>
              <a:t>Department of </a:t>
            </a:r>
            <a:r>
              <a:rPr sz="1400" b="1" dirty="0">
                <a:solidFill>
                  <a:srgbClr val="0033CC"/>
                </a:solidFill>
                <a:latin typeface="Arial"/>
                <a:cs typeface="Arial"/>
              </a:rPr>
              <a:t>Health </a:t>
            </a:r>
            <a:r>
              <a:rPr sz="1400" b="1" spc="-5" dirty="0">
                <a:solidFill>
                  <a:srgbClr val="0033CC"/>
                </a:solidFill>
                <a:latin typeface="Arial"/>
                <a:cs typeface="Arial"/>
              </a:rPr>
              <a:t>and Human </a:t>
            </a:r>
            <a:r>
              <a:rPr sz="1400" b="1" dirty="0">
                <a:solidFill>
                  <a:srgbClr val="0033CC"/>
                </a:solidFill>
                <a:latin typeface="Arial"/>
                <a:cs typeface="Arial"/>
              </a:rPr>
              <a:t>Services 1953 (67,000</a:t>
            </a:r>
            <a:r>
              <a:rPr sz="1400" b="1" spc="-180" dirty="0">
                <a:solidFill>
                  <a:srgbClr val="0033CC"/>
                </a:solidFill>
                <a:latin typeface="Arial"/>
                <a:cs typeface="Arial"/>
              </a:rPr>
              <a:t> </a:t>
            </a:r>
            <a:r>
              <a:rPr sz="1400" b="1" spc="-5" dirty="0">
                <a:solidFill>
                  <a:srgbClr val="0033CC"/>
                </a:solidFill>
                <a:latin typeface="Arial"/>
                <a:cs typeface="Arial"/>
              </a:rPr>
              <a:t>employees),</a:t>
            </a:r>
            <a:endParaRPr sz="1400" dirty="0">
              <a:solidFill>
                <a:srgbClr val="0033CC"/>
              </a:solidFill>
              <a:latin typeface="Arial"/>
              <a:cs typeface="Arial"/>
            </a:endParaRPr>
          </a:p>
          <a:p>
            <a:pPr marL="510540" lvl="1" indent="-155575">
              <a:lnSpc>
                <a:spcPts val="1415"/>
              </a:lnSpc>
              <a:buFont typeface="Arial"/>
              <a:buChar char="●"/>
              <a:tabLst>
                <a:tab pos="511175" algn="l"/>
              </a:tabLst>
            </a:pPr>
            <a:r>
              <a:rPr sz="1400" b="1" spc="-5" dirty="0">
                <a:solidFill>
                  <a:srgbClr val="0033CC"/>
                </a:solidFill>
                <a:latin typeface="Arial"/>
                <a:cs typeface="Arial"/>
              </a:rPr>
              <a:t>Department of Housing and Urban Development </a:t>
            </a:r>
            <a:r>
              <a:rPr sz="1400" b="1" dirty="0">
                <a:solidFill>
                  <a:srgbClr val="0033CC"/>
                </a:solidFill>
                <a:latin typeface="Arial"/>
                <a:cs typeface="Arial"/>
              </a:rPr>
              <a:t>1965 (10,600</a:t>
            </a:r>
            <a:r>
              <a:rPr sz="1400" b="1" spc="-165" dirty="0">
                <a:solidFill>
                  <a:srgbClr val="0033CC"/>
                </a:solidFill>
                <a:latin typeface="Arial"/>
                <a:cs typeface="Arial"/>
              </a:rPr>
              <a:t> </a:t>
            </a:r>
            <a:r>
              <a:rPr sz="1400" b="1" spc="-5" dirty="0">
                <a:solidFill>
                  <a:srgbClr val="0033CC"/>
                </a:solidFill>
                <a:latin typeface="Arial"/>
                <a:cs typeface="Arial"/>
              </a:rPr>
              <a:t>employees),</a:t>
            </a:r>
            <a:endParaRPr sz="1400" dirty="0">
              <a:solidFill>
                <a:srgbClr val="0033CC"/>
              </a:solidFill>
              <a:latin typeface="Arial"/>
              <a:cs typeface="Arial"/>
            </a:endParaRPr>
          </a:p>
          <a:p>
            <a:pPr marL="510540" lvl="1" indent="-155575">
              <a:lnSpc>
                <a:spcPts val="1410"/>
              </a:lnSpc>
              <a:buFont typeface="Arial"/>
              <a:buChar char="●"/>
              <a:tabLst>
                <a:tab pos="511175" algn="l"/>
              </a:tabLst>
            </a:pPr>
            <a:r>
              <a:rPr sz="1400" b="1" spc="-5" dirty="0">
                <a:solidFill>
                  <a:srgbClr val="0033CC"/>
                </a:solidFill>
                <a:latin typeface="Arial"/>
                <a:cs typeface="Arial"/>
              </a:rPr>
              <a:t>Department of </a:t>
            </a:r>
            <a:r>
              <a:rPr sz="1400" b="1" spc="-10" dirty="0">
                <a:solidFill>
                  <a:srgbClr val="0033CC"/>
                </a:solidFill>
                <a:latin typeface="Arial"/>
                <a:cs typeface="Arial"/>
              </a:rPr>
              <a:t>Transportation </a:t>
            </a:r>
            <a:r>
              <a:rPr sz="1400" b="1" dirty="0">
                <a:solidFill>
                  <a:srgbClr val="0033CC"/>
                </a:solidFill>
                <a:latin typeface="Arial"/>
                <a:cs typeface="Arial"/>
              </a:rPr>
              <a:t>1966 (58,600</a:t>
            </a:r>
            <a:r>
              <a:rPr sz="1400" b="1" spc="-155" dirty="0">
                <a:solidFill>
                  <a:srgbClr val="0033CC"/>
                </a:solidFill>
                <a:latin typeface="Arial"/>
                <a:cs typeface="Arial"/>
              </a:rPr>
              <a:t> </a:t>
            </a:r>
            <a:r>
              <a:rPr sz="1400" b="1" spc="-5" dirty="0">
                <a:solidFill>
                  <a:srgbClr val="0033CC"/>
                </a:solidFill>
                <a:latin typeface="Arial"/>
                <a:cs typeface="Arial"/>
              </a:rPr>
              <a:t>employees),</a:t>
            </a:r>
            <a:endParaRPr sz="1400" dirty="0">
              <a:solidFill>
                <a:srgbClr val="0033CC"/>
              </a:solidFill>
              <a:latin typeface="Arial"/>
              <a:cs typeface="Arial"/>
            </a:endParaRPr>
          </a:p>
          <a:p>
            <a:pPr marL="510540" lvl="1" indent="-155575">
              <a:lnSpc>
                <a:spcPts val="1410"/>
              </a:lnSpc>
              <a:buFont typeface="Arial"/>
              <a:buChar char="●"/>
              <a:tabLst>
                <a:tab pos="511175" algn="l"/>
              </a:tabLst>
            </a:pPr>
            <a:r>
              <a:rPr sz="1400" b="1" spc="-5" dirty="0">
                <a:solidFill>
                  <a:srgbClr val="0033CC"/>
                </a:solidFill>
                <a:latin typeface="Arial"/>
                <a:cs typeface="Arial"/>
              </a:rPr>
              <a:t>Department of Energy </a:t>
            </a:r>
            <a:r>
              <a:rPr sz="1400" b="1" dirty="0">
                <a:solidFill>
                  <a:srgbClr val="0033CC"/>
                </a:solidFill>
                <a:latin typeface="Arial"/>
                <a:cs typeface="Arial"/>
              </a:rPr>
              <a:t>1977 (109,000</a:t>
            </a:r>
            <a:r>
              <a:rPr sz="1400" b="1" spc="-120" dirty="0">
                <a:solidFill>
                  <a:srgbClr val="0033CC"/>
                </a:solidFill>
                <a:latin typeface="Arial"/>
                <a:cs typeface="Arial"/>
              </a:rPr>
              <a:t> </a:t>
            </a:r>
            <a:r>
              <a:rPr sz="1400" b="1" spc="-5" dirty="0">
                <a:solidFill>
                  <a:srgbClr val="0033CC"/>
                </a:solidFill>
                <a:latin typeface="Arial"/>
                <a:cs typeface="Arial"/>
              </a:rPr>
              <a:t>employees),</a:t>
            </a:r>
            <a:endParaRPr sz="1400" dirty="0">
              <a:solidFill>
                <a:srgbClr val="0033CC"/>
              </a:solidFill>
              <a:latin typeface="Arial"/>
              <a:cs typeface="Arial"/>
            </a:endParaRPr>
          </a:p>
          <a:p>
            <a:pPr marL="510540" lvl="1" indent="-155575">
              <a:lnSpc>
                <a:spcPts val="1410"/>
              </a:lnSpc>
              <a:buFont typeface="Arial"/>
              <a:buChar char="●"/>
              <a:tabLst>
                <a:tab pos="511175" algn="l"/>
              </a:tabLst>
            </a:pPr>
            <a:r>
              <a:rPr sz="1400" b="1" spc="-5" dirty="0">
                <a:solidFill>
                  <a:srgbClr val="0033CC"/>
                </a:solidFill>
                <a:latin typeface="Arial"/>
                <a:cs typeface="Arial"/>
              </a:rPr>
              <a:t>Department of Education </a:t>
            </a:r>
            <a:r>
              <a:rPr sz="1400" b="1" dirty="0">
                <a:solidFill>
                  <a:srgbClr val="0033CC"/>
                </a:solidFill>
                <a:latin typeface="Arial"/>
                <a:cs typeface="Arial"/>
              </a:rPr>
              <a:t>1980 (4,400</a:t>
            </a:r>
            <a:r>
              <a:rPr sz="1400" b="1" spc="-125" dirty="0">
                <a:solidFill>
                  <a:srgbClr val="0033CC"/>
                </a:solidFill>
                <a:latin typeface="Arial"/>
                <a:cs typeface="Arial"/>
              </a:rPr>
              <a:t> </a:t>
            </a:r>
            <a:r>
              <a:rPr sz="1400" b="1" spc="-5" dirty="0">
                <a:solidFill>
                  <a:srgbClr val="0033CC"/>
                </a:solidFill>
                <a:latin typeface="Arial"/>
                <a:cs typeface="Arial"/>
              </a:rPr>
              <a:t>employees),</a:t>
            </a:r>
            <a:endParaRPr sz="1400" dirty="0">
              <a:solidFill>
                <a:srgbClr val="0033CC"/>
              </a:solidFill>
              <a:latin typeface="Arial"/>
              <a:cs typeface="Arial"/>
            </a:endParaRPr>
          </a:p>
          <a:p>
            <a:pPr marL="510540" lvl="1" indent="-155575">
              <a:lnSpc>
                <a:spcPts val="1410"/>
              </a:lnSpc>
              <a:buFont typeface="Arial"/>
              <a:buChar char="●"/>
              <a:tabLst>
                <a:tab pos="511175" algn="l"/>
              </a:tabLst>
            </a:pPr>
            <a:r>
              <a:rPr sz="1400" b="1" spc="-5" dirty="0">
                <a:solidFill>
                  <a:srgbClr val="0033CC"/>
                </a:solidFill>
                <a:latin typeface="Arial"/>
                <a:cs typeface="Arial"/>
              </a:rPr>
              <a:t>Department of </a:t>
            </a:r>
            <a:r>
              <a:rPr sz="1400" b="1" spc="-10" dirty="0">
                <a:solidFill>
                  <a:srgbClr val="0033CC"/>
                </a:solidFill>
                <a:latin typeface="Arial"/>
                <a:cs typeface="Arial"/>
              </a:rPr>
              <a:t>Veterans </a:t>
            </a:r>
            <a:r>
              <a:rPr sz="1400" b="1" spc="-5" dirty="0">
                <a:solidFill>
                  <a:srgbClr val="0033CC"/>
                </a:solidFill>
                <a:latin typeface="Arial"/>
                <a:cs typeface="Arial"/>
              </a:rPr>
              <a:t>Affairs </a:t>
            </a:r>
            <a:r>
              <a:rPr sz="1400" b="1" dirty="0">
                <a:solidFill>
                  <a:srgbClr val="0033CC"/>
                </a:solidFill>
                <a:latin typeface="Arial"/>
                <a:cs typeface="Arial"/>
              </a:rPr>
              <a:t>1989 (235,000</a:t>
            </a:r>
            <a:r>
              <a:rPr sz="1400" b="1" spc="-175" dirty="0">
                <a:solidFill>
                  <a:srgbClr val="0033CC"/>
                </a:solidFill>
                <a:latin typeface="Arial"/>
                <a:cs typeface="Arial"/>
              </a:rPr>
              <a:t> </a:t>
            </a:r>
            <a:r>
              <a:rPr sz="1400" b="1" spc="-5" dirty="0">
                <a:solidFill>
                  <a:srgbClr val="0033CC"/>
                </a:solidFill>
                <a:latin typeface="Arial"/>
                <a:cs typeface="Arial"/>
              </a:rPr>
              <a:t>employees),</a:t>
            </a:r>
            <a:endParaRPr sz="1400" dirty="0">
              <a:solidFill>
                <a:srgbClr val="0033CC"/>
              </a:solidFill>
              <a:latin typeface="Arial"/>
              <a:cs typeface="Arial"/>
            </a:endParaRPr>
          </a:p>
          <a:p>
            <a:pPr marL="510540" lvl="1" indent="-155575">
              <a:lnSpc>
                <a:spcPts val="1410"/>
              </a:lnSpc>
              <a:buFont typeface="Arial"/>
              <a:buChar char="●"/>
              <a:tabLst>
                <a:tab pos="511175" algn="l"/>
              </a:tabLst>
            </a:pPr>
            <a:r>
              <a:rPr sz="1400" b="1" spc="-5" dirty="0">
                <a:solidFill>
                  <a:srgbClr val="0033CC"/>
                </a:solidFill>
                <a:latin typeface="Arial"/>
                <a:cs typeface="Arial"/>
              </a:rPr>
              <a:t>Department of Homeland </a:t>
            </a:r>
            <a:r>
              <a:rPr sz="1400" b="1" dirty="0">
                <a:solidFill>
                  <a:srgbClr val="0033CC"/>
                </a:solidFill>
                <a:latin typeface="Arial"/>
                <a:cs typeface="Arial"/>
              </a:rPr>
              <a:t>Security 2002 (208,000</a:t>
            </a:r>
            <a:r>
              <a:rPr sz="1400" b="1" spc="-155" dirty="0">
                <a:solidFill>
                  <a:srgbClr val="0033CC"/>
                </a:solidFill>
                <a:latin typeface="Arial"/>
                <a:cs typeface="Arial"/>
              </a:rPr>
              <a:t> </a:t>
            </a:r>
            <a:r>
              <a:rPr sz="1400" b="1" spc="-5" dirty="0">
                <a:solidFill>
                  <a:srgbClr val="0033CC"/>
                </a:solidFill>
                <a:latin typeface="Arial"/>
                <a:cs typeface="Arial"/>
              </a:rPr>
              <a:t>employees*),</a:t>
            </a:r>
            <a:endParaRPr sz="1400" dirty="0">
              <a:solidFill>
                <a:srgbClr val="0033CC"/>
              </a:solidFill>
              <a:latin typeface="Arial"/>
              <a:cs typeface="Arial"/>
            </a:endParaRPr>
          </a:p>
          <a:p>
            <a:pPr marL="510540" lvl="1" indent="-155575">
              <a:lnSpc>
                <a:spcPts val="1410"/>
              </a:lnSpc>
              <a:buFont typeface="Arial"/>
              <a:buChar char="●"/>
              <a:tabLst>
                <a:tab pos="511175" algn="l"/>
              </a:tabLst>
            </a:pPr>
            <a:r>
              <a:rPr sz="1400" b="1" spc="-5" dirty="0">
                <a:solidFill>
                  <a:srgbClr val="0033CC"/>
                </a:solidFill>
                <a:latin typeface="Arial"/>
                <a:cs typeface="Arial"/>
              </a:rPr>
              <a:t>Environmental Protection </a:t>
            </a:r>
            <a:r>
              <a:rPr sz="1400" b="1" spc="-10" dirty="0">
                <a:solidFill>
                  <a:srgbClr val="0033CC"/>
                </a:solidFill>
                <a:latin typeface="Arial"/>
                <a:cs typeface="Arial"/>
              </a:rPr>
              <a:t>Agency </a:t>
            </a:r>
            <a:r>
              <a:rPr sz="1400" b="1" dirty="0">
                <a:solidFill>
                  <a:srgbClr val="0033CC"/>
                </a:solidFill>
                <a:latin typeface="Arial"/>
                <a:cs typeface="Arial"/>
              </a:rPr>
              <a:t>1970 (17,300</a:t>
            </a:r>
            <a:r>
              <a:rPr sz="1400" b="1" spc="-180" dirty="0">
                <a:solidFill>
                  <a:srgbClr val="0033CC"/>
                </a:solidFill>
                <a:latin typeface="Arial"/>
                <a:cs typeface="Arial"/>
              </a:rPr>
              <a:t> </a:t>
            </a:r>
            <a:r>
              <a:rPr sz="1400" b="1" spc="-5" dirty="0">
                <a:solidFill>
                  <a:srgbClr val="0033CC"/>
                </a:solidFill>
                <a:latin typeface="Arial"/>
                <a:cs typeface="Arial"/>
              </a:rPr>
              <a:t>employees),</a:t>
            </a:r>
            <a:endParaRPr sz="1400" dirty="0">
              <a:solidFill>
                <a:srgbClr val="0033CC"/>
              </a:solidFill>
              <a:latin typeface="Arial"/>
              <a:cs typeface="Arial"/>
            </a:endParaRPr>
          </a:p>
          <a:p>
            <a:pPr marL="510540" lvl="1" indent="-155575">
              <a:lnSpc>
                <a:spcPts val="1415"/>
              </a:lnSpc>
              <a:buFont typeface="Arial"/>
              <a:buChar char="●"/>
              <a:tabLst>
                <a:tab pos="511175" algn="l"/>
              </a:tabLst>
            </a:pPr>
            <a:r>
              <a:rPr sz="1400" b="1" spc="-5" dirty="0">
                <a:solidFill>
                  <a:srgbClr val="0033CC"/>
                </a:solidFill>
                <a:latin typeface="Arial"/>
                <a:cs typeface="Arial"/>
              </a:rPr>
              <a:t>Equal </a:t>
            </a:r>
            <a:r>
              <a:rPr sz="1400" b="1" spc="-10" dirty="0">
                <a:solidFill>
                  <a:srgbClr val="0033CC"/>
                </a:solidFill>
                <a:latin typeface="Arial"/>
                <a:cs typeface="Arial"/>
              </a:rPr>
              <a:t>Employment </a:t>
            </a:r>
            <a:r>
              <a:rPr sz="1400" b="1" spc="-5" dirty="0">
                <a:solidFill>
                  <a:srgbClr val="0033CC"/>
                </a:solidFill>
                <a:latin typeface="Arial"/>
                <a:cs typeface="Arial"/>
              </a:rPr>
              <a:t>Opportunity Commission </a:t>
            </a:r>
            <a:r>
              <a:rPr sz="1400" b="1" dirty="0">
                <a:solidFill>
                  <a:srgbClr val="0033CC"/>
                </a:solidFill>
                <a:latin typeface="Arial"/>
                <a:cs typeface="Arial"/>
              </a:rPr>
              <a:t>1965 (2,600 </a:t>
            </a:r>
            <a:r>
              <a:rPr sz="1400" b="1" spc="-5" dirty="0">
                <a:solidFill>
                  <a:srgbClr val="0033CC"/>
                </a:solidFill>
                <a:latin typeface="Arial"/>
                <a:cs typeface="Arial"/>
              </a:rPr>
              <a:t>employees),</a:t>
            </a:r>
            <a:r>
              <a:rPr sz="1400" b="1" spc="-105" dirty="0">
                <a:solidFill>
                  <a:srgbClr val="0033CC"/>
                </a:solidFill>
                <a:latin typeface="Arial"/>
                <a:cs typeface="Arial"/>
              </a:rPr>
              <a:t> </a:t>
            </a:r>
            <a:r>
              <a:rPr sz="1400" b="1" spc="-5" dirty="0">
                <a:solidFill>
                  <a:srgbClr val="0033CC"/>
                </a:solidFill>
                <a:latin typeface="Arial"/>
                <a:cs typeface="Arial"/>
              </a:rPr>
              <a:t>and</a:t>
            </a:r>
            <a:endParaRPr sz="1400" dirty="0">
              <a:solidFill>
                <a:srgbClr val="0033CC"/>
              </a:solidFill>
              <a:latin typeface="Arial"/>
              <a:cs typeface="Arial"/>
            </a:endParaRPr>
          </a:p>
          <a:p>
            <a:pPr marL="510540" lvl="1" indent="-155575">
              <a:lnSpc>
                <a:spcPts val="1550"/>
              </a:lnSpc>
              <a:buFont typeface="Arial"/>
              <a:buChar char="●"/>
              <a:tabLst>
                <a:tab pos="511175" algn="l"/>
              </a:tabLst>
            </a:pPr>
            <a:r>
              <a:rPr sz="1400" b="1" spc="-5" dirty="0">
                <a:solidFill>
                  <a:srgbClr val="0033CC"/>
                </a:solidFill>
                <a:latin typeface="Arial"/>
                <a:cs typeface="Arial"/>
              </a:rPr>
              <a:t>Occupational </a:t>
            </a:r>
            <a:r>
              <a:rPr sz="1400" b="1" dirty="0">
                <a:solidFill>
                  <a:srgbClr val="0033CC"/>
                </a:solidFill>
                <a:latin typeface="Arial"/>
                <a:cs typeface="Arial"/>
              </a:rPr>
              <a:t>Health </a:t>
            </a:r>
            <a:r>
              <a:rPr sz="1400" b="1" spc="-5" dirty="0">
                <a:solidFill>
                  <a:srgbClr val="0033CC"/>
                </a:solidFill>
                <a:latin typeface="Arial"/>
                <a:cs typeface="Arial"/>
              </a:rPr>
              <a:t>and </a:t>
            </a:r>
            <a:r>
              <a:rPr sz="1400" b="1" dirty="0">
                <a:solidFill>
                  <a:srgbClr val="0033CC"/>
                </a:solidFill>
                <a:latin typeface="Arial"/>
                <a:cs typeface="Arial"/>
              </a:rPr>
              <a:t>Safety </a:t>
            </a:r>
            <a:r>
              <a:rPr sz="1400" b="1" spc="-5" dirty="0">
                <a:solidFill>
                  <a:srgbClr val="0033CC"/>
                </a:solidFill>
                <a:latin typeface="Arial"/>
                <a:cs typeface="Arial"/>
              </a:rPr>
              <a:t>Administration </a:t>
            </a:r>
            <a:r>
              <a:rPr sz="1400" b="1" dirty="0">
                <a:solidFill>
                  <a:srgbClr val="0033CC"/>
                </a:solidFill>
                <a:latin typeface="Arial"/>
                <a:cs typeface="Arial"/>
              </a:rPr>
              <a:t>1971 (2,300</a:t>
            </a:r>
            <a:r>
              <a:rPr sz="1400" b="1" spc="-254" dirty="0">
                <a:solidFill>
                  <a:srgbClr val="0033CC"/>
                </a:solidFill>
                <a:latin typeface="Arial"/>
                <a:cs typeface="Arial"/>
              </a:rPr>
              <a:t> </a:t>
            </a:r>
            <a:r>
              <a:rPr sz="1400" b="1" spc="-5" dirty="0">
                <a:solidFill>
                  <a:srgbClr val="0033CC"/>
                </a:solidFill>
                <a:latin typeface="Arial"/>
                <a:cs typeface="Arial"/>
              </a:rPr>
              <a:t>employees).</a:t>
            </a:r>
            <a:endParaRPr sz="1400" dirty="0">
              <a:solidFill>
                <a:srgbClr val="0033CC"/>
              </a:solidFill>
              <a:latin typeface="Arial"/>
              <a:cs typeface="Arial"/>
            </a:endParaRPr>
          </a:p>
        </p:txBody>
      </p:sp>
    </p:spTree>
    <p:extLst>
      <p:ext uri="{BB962C8B-B14F-4D97-AF65-F5344CB8AC3E}">
        <p14:creationId xmlns:p14="http://schemas.microsoft.com/office/powerpoint/2010/main" val="4273695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gn="ctr">
              <a:lnSpc>
                <a:spcPct val="90000"/>
              </a:lnSpc>
              <a:spcBef>
                <a:spcPts val="0"/>
              </a:spcBef>
              <a:defRPr/>
            </a:pPr>
            <a:r>
              <a:rPr lang="en-US" sz="3200" b="1" dirty="0">
                <a:solidFill>
                  <a:srgbClr val="C81204"/>
                </a:solidFill>
              </a:rPr>
              <a:t>     </a:t>
            </a:r>
            <a:r>
              <a:rPr lang="en-US" sz="3200" b="1" dirty="0">
                <a:solidFill>
                  <a:srgbClr val="0033CC"/>
                </a:solidFill>
              </a:rPr>
              <a:t>Federal Government – The Executive</a:t>
            </a:r>
          </a:p>
          <a:p>
            <a:pPr marL="342900" indent="-342900" algn="ctr">
              <a:lnSpc>
                <a:spcPct val="90000"/>
              </a:lnSpc>
              <a:spcBef>
                <a:spcPts val="0"/>
              </a:spcBef>
              <a:defRPr/>
            </a:pPr>
            <a:r>
              <a:rPr lang="en-US" sz="3200" b="1" i="1" dirty="0">
                <a:solidFill>
                  <a:srgbClr val="006600"/>
                </a:solidFill>
              </a:rPr>
              <a:t>Departments/Agencies and Regulation</a:t>
            </a:r>
          </a:p>
          <a:p>
            <a:pPr algn="just">
              <a:lnSpc>
                <a:spcPct val="90000"/>
              </a:lnSpc>
              <a:spcBef>
                <a:spcPts val="0"/>
              </a:spcBef>
              <a:defRPr/>
            </a:pPr>
            <a:endParaRPr lang="en-US" sz="800" b="1" i="1" dirty="0">
              <a:solidFill>
                <a:srgbClr val="002060"/>
              </a:solidFill>
            </a:endParaRPr>
          </a:p>
          <a:p>
            <a:pPr algn="just">
              <a:lnSpc>
                <a:spcPct val="90000"/>
              </a:lnSpc>
              <a:spcBef>
                <a:spcPts val="0"/>
              </a:spcBef>
            </a:pPr>
            <a:r>
              <a:rPr lang="en-US" sz="1600" b="1" dirty="0">
                <a:solidFill>
                  <a:srgbClr val="C00000"/>
                </a:solidFill>
              </a:rPr>
              <a:t>Understanding Departments and Agencies</a:t>
            </a:r>
            <a:endParaRPr lang="en-US" sz="1600" dirty="0"/>
          </a:p>
          <a:p>
            <a:pPr algn="just">
              <a:lnSpc>
                <a:spcPct val="90000"/>
              </a:lnSpc>
              <a:spcBef>
                <a:spcPts val="0"/>
              </a:spcBef>
            </a:pPr>
            <a:endParaRPr lang="en-US" sz="1000" dirty="0"/>
          </a:p>
          <a:p>
            <a:pPr marL="12065" marR="16510">
              <a:lnSpc>
                <a:spcPct val="90000"/>
              </a:lnSpc>
              <a:spcBef>
                <a:spcPts val="0"/>
              </a:spcBef>
              <a:tabLst>
                <a:tab pos="299720" algn="l"/>
              </a:tabLst>
            </a:pPr>
            <a:r>
              <a:rPr lang="en-US" sz="1600" b="1" spc="-10" dirty="0">
                <a:latin typeface="Arial"/>
                <a:cs typeface="Arial"/>
              </a:rPr>
              <a:t>Agencies </a:t>
            </a:r>
            <a:r>
              <a:rPr lang="en-US" sz="1600" b="1" spc="-15" dirty="0">
                <a:latin typeface="Arial"/>
                <a:cs typeface="Arial"/>
              </a:rPr>
              <a:t>have </a:t>
            </a:r>
            <a:r>
              <a:rPr lang="en-US" sz="1600" b="1" spc="5" dirty="0">
                <a:latin typeface="Arial"/>
                <a:cs typeface="Arial"/>
              </a:rPr>
              <a:t>widely </a:t>
            </a:r>
            <a:r>
              <a:rPr lang="en-US" sz="1600" b="1" spc="-5" dirty="0">
                <a:latin typeface="Arial"/>
                <a:cs typeface="Arial"/>
              </a:rPr>
              <a:t>differing missions, </a:t>
            </a:r>
            <a:r>
              <a:rPr lang="en-US" sz="1600" b="1" dirty="0">
                <a:latin typeface="Arial"/>
                <a:cs typeface="Arial"/>
              </a:rPr>
              <a:t>goals and </a:t>
            </a:r>
            <a:r>
              <a:rPr lang="en-US" sz="1600" b="1" spc="-5" dirty="0">
                <a:latin typeface="Arial"/>
                <a:cs typeface="Arial"/>
              </a:rPr>
              <a:t>organizations. </a:t>
            </a:r>
            <a:r>
              <a:rPr lang="en-US" sz="1600" b="1" dirty="0">
                <a:latin typeface="Arial"/>
                <a:cs typeface="Arial"/>
              </a:rPr>
              <a:t>They </a:t>
            </a:r>
            <a:r>
              <a:rPr lang="en-US" sz="1600" b="1" spc="-5" dirty="0">
                <a:latin typeface="Arial"/>
                <a:cs typeface="Arial"/>
              </a:rPr>
              <a:t>all, however, share, some common</a:t>
            </a:r>
            <a:r>
              <a:rPr lang="en-US" sz="1600" b="1" spc="25" dirty="0">
                <a:latin typeface="Arial"/>
                <a:cs typeface="Arial"/>
              </a:rPr>
              <a:t> </a:t>
            </a:r>
            <a:r>
              <a:rPr lang="en-US" sz="1600" b="1" spc="-5" dirty="0">
                <a:latin typeface="Arial"/>
                <a:cs typeface="Arial"/>
              </a:rPr>
              <a:t>features:</a:t>
            </a:r>
          </a:p>
          <a:p>
            <a:pPr marL="12065" marR="16510">
              <a:lnSpc>
                <a:spcPct val="90000"/>
              </a:lnSpc>
              <a:spcBef>
                <a:spcPts val="0"/>
              </a:spcBef>
              <a:tabLst>
                <a:tab pos="299720" algn="l"/>
              </a:tabLst>
            </a:pPr>
            <a:endParaRPr lang="en-US" sz="500" dirty="0">
              <a:latin typeface="Arial"/>
              <a:cs typeface="Arial"/>
            </a:endParaRPr>
          </a:p>
          <a:p>
            <a:pPr marL="297815" marR="16510" indent="-285750">
              <a:lnSpc>
                <a:spcPct val="90000"/>
              </a:lnSpc>
              <a:spcBef>
                <a:spcPts val="0"/>
              </a:spcBef>
              <a:buFont typeface="Arial" panose="020B0604020202020204" pitchFamily="34" charset="0"/>
              <a:buChar char="•"/>
              <a:tabLst>
                <a:tab pos="299720" algn="l"/>
              </a:tabLst>
            </a:pPr>
            <a:r>
              <a:rPr lang="en-US" sz="1600" b="1" spc="-5" dirty="0">
                <a:solidFill>
                  <a:srgbClr val="0033CC"/>
                </a:solidFill>
                <a:latin typeface="Arial"/>
                <a:cs typeface="Arial"/>
              </a:rPr>
              <a:t>First, all are created by </a:t>
            </a:r>
            <a:r>
              <a:rPr lang="en-US" sz="1600" b="1" dirty="0">
                <a:solidFill>
                  <a:srgbClr val="0033CC"/>
                </a:solidFill>
                <a:latin typeface="Arial"/>
                <a:cs typeface="Arial"/>
              </a:rPr>
              <a:t>legislation. This legislation </a:t>
            </a:r>
            <a:r>
              <a:rPr lang="en-US" sz="1600" b="1" spc="-5" dirty="0">
                <a:solidFill>
                  <a:srgbClr val="0033CC"/>
                </a:solidFill>
                <a:latin typeface="Arial"/>
                <a:cs typeface="Arial"/>
              </a:rPr>
              <a:t>is </a:t>
            </a:r>
            <a:r>
              <a:rPr lang="en-US" sz="1600" b="1" spc="10" dirty="0">
                <a:solidFill>
                  <a:srgbClr val="0033CC"/>
                </a:solidFill>
                <a:latin typeface="Arial"/>
                <a:cs typeface="Arial"/>
              </a:rPr>
              <a:t>known </a:t>
            </a:r>
            <a:r>
              <a:rPr lang="en-US" sz="1600" b="1" spc="-5" dirty="0">
                <a:solidFill>
                  <a:srgbClr val="0033CC"/>
                </a:solidFill>
                <a:latin typeface="Arial"/>
                <a:cs typeface="Arial"/>
              </a:rPr>
              <a:t>as</a:t>
            </a:r>
            <a:r>
              <a:rPr lang="en-US" sz="1600" b="1" spc="-105" dirty="0">
                <a:solidFill>
                  <a:srgbClr val="0033CC"/>
                </a:solidFill>
                <a:latin typeface="Arial"/>
                <a:cs typeface="Arial"/>
              </a:rPr>
              <a:t> an </a:t>
            </a:r>
            <a:r>
              <a:rPr lang="en-US" sz="1600" b="1" dirty="0">
                <a:solidFill>
                  <a:srgbClr val="0033CC"/>
                </a:solidFill>
                <a:latin typeface="Arial"/>
                <a:cs typeface="Arial"/>
              </a:rPr>
              <a:t>enabling statute.</a:t>
            </a:r>
            <a:endParaRPr lang="en-US" sz="1600" dirty="0">
              <a:solidFill>
                <a:srgbClr val="0033CC"/>
              </a:solidFill>
              <a:latin typeface="Arial"/>
              <a:cs typeface="Arial"/>
            </a:endParaRPr>
          </a:p>
          <a:p>
            <a:pPr marL="457200" marR="16510" indent="-168275" algn="just">
              <a:lnSpc>
                <a:spcPct val="90000"/>
              </a:lnSpc>
              <a:spcBef>
                <a:spcPts val="0"/>
              </a:spcBef>
              <a:buFont typeface="Arial" panose="020B0604020202020204" pitchFamily="34" charset="0"/>
              <a:buChar char="•"/>
              <a:tabLst>
                <a:tab pos="569913" algn="l"/>
              </a:tabLst>
            </a:pPr>
            <a:r>
              <a:rPr lang="en-US" sz="1400" b="1" spc="-5" dirty="0">
                <a:latin typeface="Arial"/>
                <a:cs typeface="Arial"/>
              </a:rPr>
              <a:t>These enabling statutes, are duly passed by </a:t>
            </a:r>
            <a:r>
              <a:rPr lang="en-US" sz="1400" b="1" spc="-10" dirty="0">
                <a:latin typeface="Arial"/>
                <a:cs typeface="Arial"/>
              </a:rPr>
              <a:t>the </a:t>
            </a:r>
            <a:r>
              <a:rPr lang="en-US" sz="1400" b="1" spc="-5" dirty="0">
                <a:latin typeface="Arial"/>
                <a:cs typeface="Arial"/>
              </a:rPr>
              <a:t>Congress </a:t>
            </a:r>
            <a:r>
              <a:rPr lang="en-US" sz="1400" b="1" spc="-10" dirty="0">
                <a:latin typeface="Arial"/>
                <a:cs typeface="Arial"/>
              </a:rPr>
              <a:t>and </a:t>
            </a:r>
            <a:r>
              <a:rPr lang="en-US" sz="1400" b="1" spc="-5" dirty="0">
                <a:latin typeface="Arial"/>
                <a:cs typeface="Arial"/>
              </a:rPr>
              <a:t>define </a:t>
            </a:r>
            <a:r>
              <a:rPr lang="en-US" sz="1400" b="1" spc="-10" dirty="0">
                <a:latin typeface="Arial"/>
                <a:cs typeface="Arial"/>
              </a:rPr>
              <a:t>the department or </a:t>
            </a:r>
            <a:r>
              <a:rPr lang="en-US" sz="1400" b="1" spc="-20" dirty="0">
                <a:latin typeface="Arial"/>
                <a:cs typeface="Arial"/>
              </a:rPr>
              <a:t>agency’s </a:t>
            </a:r>
            <a:r>
              <a:rPr lang="en-US" sz="1400" b="1" spc="-10" dirty="0">
                <a:latin typeface="Arial"/>
                <a:cs typeface="Arial"/>
              </a:rPr>
              <a:t>mission, </a:t>
            </a:r>
            <a:r>
              <a:rPr lang="en-US" sz="1400" b="1" spc="-5" dirty="0">
                <a:latin typeface="Arial"/>
                <a:cs typeface="Arial"/>
              </a:rPr>
              <a:t>organization </a:t>
            </a:r>
            <a:r>
              <a:rPr lang="en-US" sz="1400" b="1" spc="-10" dirty="0">
                <a:latin typeface="Arial"/>
                <a:cs typeface="Arial"/>
              </a:rPr>
              <a:t>and  </a:t>
            </a:r>
            <a:r>
              <a:rPr lang="en-US" sz="1400" b="1" spc="-5" dirty="0">
                <a:latin typeface="Arial"/>
                <a:cs typeface="Arial"/>
              </a:rPr>
              <a:t>jurisdiction.</a:t>
            </a:r>
          </a:p>
          <a:p>
            <a:pPr marL="288925" marR="16510" algn="just">
              <a:lnSpc>
                <a:spcPct val="90000"/>
              </a:lnSpc>
              <a:spcBef>
                <a:spcPts val="0"/>
              </a:spcBef>
              <a:tabLst>
                <a:tab pos="569913" algn="l"/>
              </a:tabLst>
            </a:pPr>
            <a:endParaRPr lang="en-US" sz="500" b="1" spc="-5" dirty="0">
              <a:latin typeface="Arial"/>
              <a:cs typeface="Arial"/>
            </a:endParaRPr>
          </a:p>
          <a:p>
            <a:pPr marL="285750" marR="16510" indent="-285750" algn="just">
              <a:lnSpc>
                <a:spcPct val="90000"/>
              </a:lnSpc>
              <a:spcBef>
                <a:spcPts val="0"/>
              </a:spcBef>
              <a:buFont typeface="Arial" panose="020B0604020202020204" pitchFamily="34" charset="0"/>
              <a:buChar char="•"/>
              <a:tabLst>
                <a:tab pos="569913" algn="l"/>
              </a:tabLst>
            </a:pPr>
            <a:r>
              <a:rPr lang="en-US" sz="1600" b="1" spc="-5" dirty="0">
                <a:solidFill>
                  <a:srgbClr val="0033CC"/>
                </a:solidFill>
                <a:latin typeface="Arial"/>
                <a:cs typeface="Arial"/>
              </a:rPr>
              <a:t>Second, all departments/agencies are shaped </a:t>
            </a:r>
            <a:r>
              <a:rPr lang="en-US" sz="1600" b="1" dirty="0">
                <a:solidFill>
                  <a:srgbClr val="0033CC"/>
                </a:solidFill>
                <a:latin typeface="Arial"/>
                <a:cs typeface="Arial"/>
              </a:rPr>
              <a:t>like </a:t>
            </a:r>
            <a:r>
              <a:rPr lang="en-US" sz="1600" b="1" spc="-5" dirty="0">
                <a:solidFill>
                  <a:srgbClr val="0033CC"/>
                </a:solidFill>
                <a:latin typeface="Arial"/>
                <a:cs typeface="Arial"/>
              </a:rPr>
              <a:t>a</a:t>
            </a:r>
            <a:r>
              <a:rPr lang="en-US" sz="1600" b="1" spc="-25" dirty="0">
                <a:solidFill>
                  <a:srgbClr val="0033CC"/>
                </a:solidFill>
                <a:latin typeface="Arial"/>
                <a:cs typeface="Arial"/>
              </a:rPr>
              <a:t> </a:t>
            </a:r>
            <a:r>
              <a:rPr lang="en-US" sz="1600" b="1" spc="-5" dirty="0">
                <a:solidFill>
                  <a:srgbClr val="0033CC"/>
                </a:solidFill>
                <a:latin typeface="Arial"/>
                <a:cs typeface="Arial"/>
              </a:rPr>
              <a:t>pyramid.</a:t>
            </a:r>
            <a:endParaRPr lang="en-US" sz="1600" dirty="0">
              <a:solidFill>
                <a:srgbClr val="0033CC"/>
              </a:solidFill>
              <a:latin typeface="Arial"/>
              <a:cs typeface="Arial"/>
            </a:endParaRPr>
          </a:p>
          <a:p>
            <a:pPr marL="457200" marR="16510" lvl="1" indent="-168275" algn="just">
              <a:lnSpc>
                <a:spcPct val="90000"/>
              </a:lnSpc>
              <a:spcBef>
                <a:spcPts val="0"/>
              </a:spcBef>
              <a:buFont typeface="Arial" panose="020B0604020202020204" pitchFamily="34" charset="0"/>
              <a:buChar char="•"/>
              <a:tabLst>
                <a:tab pos="569913" algn="l"/>
              </a:tabLst>
            </a:pPr>
            <a:r>
              <a:rPr lang="en-US" sz="1400" b="1" spc="-5" dirty="0">
                <a:latin typeface="Arial"/>
                <a:cs typeface="Arial"/>
              </a:rPr>
              <a:t>Pursuant to this structure, some person or group of persons are at </a:t>
            </a:r>
            <a:r>
              <a:rPr lang="en-US" sz="1400" b="1" spc="-10" dirty="0">
                <a:latin typeface="Arial"/>
                <a:cs typeface="Arial"/>
              </a:rPr>
              <a:t>the </a:t>
            </a:r>
            <a:r>
              <a:rPr lang="en-US" sz="1400" b="1" spc="-5" dirty="0">
                <a:latin typeface="Arial"/>
                <a:cs typeface="Arial"/>
              </a:rPr>
              <a:t>top; </a:t>
            </a:r>
            <a:r>
              <a:rPr lang="en-US" sz="1400" b="1" spc="5" dirty="0">
                <a:latin typeface="Arial"/>
                <a:cs typeface="Arial"/>
              </a:rPr>
              <a:t>with </a:t>
            </a:r>
            <a:r>
              <a:rPr lang="en-US" sz="1400" b="1" spc="-5" dirty="0">
                <a:latin typeface="Arial"/>
                <a:cs typeface="Arial"/>
              </a:rPr>
              <a:t>his, her or their immediate staff </a:t>
            </a:r>
            <a:r>
              <a:rPr lang="en-US" sz="1400" b="1" dirty="0">
                <a:latin typeface="Arial"/>
                <a:cs typeface="Arial"/>
              </a:rPr>
              <a:t>below; </a:t>
            </a:r>
            <a:r>
              <a:rPr lang="en-US" sz="1400" b="1" spc="-10" dirty="0">
                <a:latin typeface="Arial"/>
                <a:cs typeface="Arial"/>
              </a:rPr>
              <a:t>and </a:t>
            </a:r>
            <a:r>
              <a:rPr lang="en-US" sz="1400" b="1" spc="-5" dirty="0">
                <a:latin typeface="Arial"/>
                <a:cs typeface="Arial"/>
              </a:rPr>
              <a:t>then </a:t>
            </a:r>
            <a:r>
              <a:rPr lang="en-US" sz="1400" b="1" dirty="0">
                <a:latin typeface="Arial"/>
                <a:cs typeface="Arial"/>
              </a:rPr>
              <a:t>down </a:t>
            </a:r>
            <a:r>
              <a:rPr lang="en-US" sz="1400" b="1" spc="-5" dirty="0">
                <a:latin typeface="Arial"/>
                <a:cs typeface="Arial"/>
              </a:rPr>
              <a:t>through </a:t>
            </a:r>
            <a:r>
              <a:rPr lang="en-US" sz="1400" b="1" spc="-10" dirty="0">
                <a:latin typeface="Arial"/>
                <a:cs typeface="Arial"/>
              </a:rPr>
              <a:t>the </a:t>
            </a:r>
            <a:r>
              <a:rPr lang="en-US" sz="1400" b="1" spc="-5" dirty="0">
                <a:latin typeface="Arial"/>
                <a:cs typeface="Arial"/>
              </a:rPr>
              <a:t>ranks of their subordinates and other </a:t>
            </a:r>
            <a:r>
              <a:rPr lang="en-US" sz="1400" b="1" spc="-10" dirty="0">
                <a:latin typeface="Arial"/>
                <a:cs typeface="Arial"/>
              </a:rPr>
              <a:t>employees </a:t>
            </a:r>
            <a:r>
              <a:rPr lang="en-US" sz="1400" b="1" spc="-5" dirty="0">
                <a:latin typeface="Arial"/>
                <a:cs typeface="Arial"/>
              </a:rPr>
              <a:t>of </a:t>
            </a:r>
            <a:r>
              <a:rPr lang="en-US" sz="1400" b="1" spc="-10" dirty="0">
                <a:latin typeface="Arial"/>
                <a:cs typeface="Arial"/>
              </a:rPr>
              <a:t>the department/agency</a:t>
            </a:r>
            <a:r>
              <a:rPr lang="en-US" sz="1400" b="1" spc="-30" dirty="0">
                <a:latin typeface="Arial"/>
                <a:cs typeface="Arial"/>
              </a:rPr>
              <a:t>.</a:t>
            </a:r>
          </a:p>
          <a:p>
            <a:pPr marL="457200" marR="16510" lvl="1" indent="-168275" algn="just">
              <a:lnSpc>
                <a:spcPct val="90000"/>
              </a:lnSpc>
              <a:spcBef>
                <a:spcPts val="0"/>
              </a:spcBef>
              <a:buFont typeface="Arial" panose="020B0604020202020204" pitchFamily="34" charset="0"/>
              <a:buChar char="•"/>
              <a:tabLst>
                <a:tab pos="569913" algn="l"/>
              </a:tabLst>
            </a:pPr>
            <a:endParaRPr lang="en-US" sz="500" dirty="0">
              <a:latin typeface="Arial"/>
              <a:cs typeface="Arial"/>
            </a:endParaRPr>
          </a:p>
          <a:p>
            <a:pPr marL="285750" lvl="1" indent="-285750">
              <a:lnSpc>
                <a:spcPct val="90000"/>
              </a:lnSpc>
              <a:spcBef>
                <a:spcPts val="0"/>
              </a:spcBef>
              <a:buFont typeface="Arial" panose="020B0604020202020204" pitchFamily="34" charset="0"/>
              <a:buChar char="•"/>
              <a:tabLst>
                <a:tab pos="761365" algn="l"/>
              </a:tabLst>
            </a:pPr>
            <a:r>
              <a:rPr lang="en-US" sz="1600" b="1" dirty="0">
                <a:solidFill>
                  <a:srgbClr val="0033CC"/>
                </a:solidFill>
                <a:latin typeface="Arial"/>
                <a:cs typeface="Arial"/>
              </a:rPr>
              <a:t>Third, each department/</a:t>
            </a:r>
            <a:r>
              <a:rPr lang="en-US" sz="1600" b="1" spc="-5" dirty="0">
                <a:solidFill>
                  <a:srgbClr val="0033CC"/>
                </a:solidFill>
                <a:latin typeface="Arial"/>
                <a:cs typeface="Arial"/>
              </a:rPr>
              <a:t>agency shares a </a:t>
            </a:r>
            <a:r>
              <a:rPr lang="en-US" sz="1600" b="1" dirty="0">
                <a:solidFill>
                  <a:srgbClr val="0033CC"/>
                </a:solidFill>
                <a:latin typeface="Arial"/>
                <a:cs typeface="Arial"/>
              </a:rPr>
              <a:t>unified</a:t>
            </a:r>
            <a:r>
              <a:rPr lang="en-US" sz="1600" b="1" spc="-25" dirty="0">
                <a:solidFill>
                  <a:srgbClr val="0033CC"/>
                </a:solidFill>
                <a:latin typeface="Arial"/>
                <a:cs typeface="Arial"/>
              </a:rPr>
              <a:t> </a:t>
            </a:r>
            <a:r>
              <a:rPr lang="en-US" sz="1600" b="1" spc="-5" dirty="0">
                <a:solidFill>
                  <a:srgbClr val="0033CC"/>
                </a:solidFill>
                <a:latin typeface="Arial"/>
                <a:cs typeface="Arial"/>
              </a:rPr>
              <a:t>mission.</a:t>
            </a:r>
            <a:endParaRPr lang="en-US" sz="1600" dirty="0">
              <a:solidFill>
                <a:srgbClr val="0033CC"/>
              </a:solidFill>
              <a:latin typeface="Arial"/>
              <a:cs typeface="Arial"/>
            </a:endParaRPr>
          </a:p>
          <a:p>
            <a:pPr marL="457200" lvl="1" indent="-168275">
              <a:lnSpc>
                <a:spcPct val="90000"/>
              </a:lnSpc>
              <a:spcBef>
                <a:spcPts val="0"/>
              </a:spcBef>
              <a:buFont typeface="Arial" panose="020B0604020202020204" pitchFamily="34" charset="0"/>
              <a:buChar char="•"/>
              <a:tabLst>
                <a:tab pos="761365" algn="l"/>
              </a:tabLst>
            </a:pPr>
            <a:r>
              <a:rPr lang="en-US" sz="1400" b="1" spc="-5" dirty="0">
                <a:latin typeface="Arial"/>
                <a:cs typeface="Arial"/>
              </a:rPr>
              <a:t>The mission of the department/agency is defined by </a:t>
            </a:r>
            <a:r>
              <a:rPr lang="en-US" sz="1400" b="1" spc="-10" dirty="0">
                <a:latin typeface="Arial"/>
                <a:cs typeface="Arial"/>
              </a:rPr>
              <a:t>the </a:t>
            </a:r>
            <a:r>
              <a:rPr lang="en-US" sz="1400" b="1" spc="-5" dirty="0">
                <a:latin typeface="Arial"/>
                <a:cs typeface="Arial"/>
              </a:rPr>
              <a:t>enabling statute (the legislation that  creates </a:t>
            </a:r>
            <a:r>
              <a:rPr lang="en-US" sz="1400" b="1" spc="-10" dirty="0">
                <a:latin typeface="Arial"/>
                <a:cs typeface="Arial"/>
              </a:rPr>
              <a:t>the department/agency) </a:t>
            </a:r>
            <a:r>
              <a:rPr lang="en-US" sz="1400" b="1" spc="-5" dirty="0">
                <a:latin typeface="Arial"/>
                <a:cs typeface="Arial"/>
              </a:rPr>
              <a:t>and is expressed in </a:t>
            </a:r>
            <a:r>
              <a:rPr lang="en-US" sz="1400" b="1" spc="-10" dirty="0">
                <a:latin typeface="Arial"/>
                <a:cs typeface="Arial"/>
              </a:rPr>
              <a:t>the </a:t>
            </a:r>
            <a:r>
              <a:rPr lang="en-US" sz="1400" b="1" spc="-5" dirty="0">
                <a:latin typeface="Arial"/>
                <a:cs typeface="Arial"/>
              </a:rPr>
              <a:t>most immediate sense by the person or persons </a:t>
            </a:r>
            <a:r>
              <a:rPr lang="en-US" sz="1400" b="1" spc="10" dirty="0">
                <a:latin typeface="Arial"/>
                <a:cs typeface="Arial"/>
              </a:rPr>
              <a:t>who </a:t>
            </a:r>
            <a:r>
              <a:rPr lang="en-US" sz="1400" b="1" spc="-5" dirty="0">
                <a:latin typeface="Arial"/>
                <a:cs typeface="Arial"/>
              </a:rPr>
              <a:t>head the</a:t>
            </a:r>
            <a:r>
              <a:rPr lang="en-US" sz="1400" b="1" spc="5" dirty="0">
                <a:latin typeface="Arial"/>
                <a:cs typeface="Arial"/>
              </a:rPr>
              <a:t> </a:t>
            </a:r>
            <a:r>
              <a:rPr lang="en-US" sz="1400" b="1" spc="-30" dirty="0">
                <a:latin typeface="Arial"/>
                <a:cs typeface="Arial"/>
              </a:rPr>
              <a:t>agency.</a:t>
            </a:r>
          </a:p>
          <a:p>
            <a:pPr marL="457200" lvl="1" indent="-168275">
              <a:lnSpc>
                <a:spcPct val="90000"/>
              </a:lnSpc>
              <a:spcBef>
                <a:spcPts val="0"/>
              </a:spcBef>
              <a:buFont typeface="Arial" panose="020B0604020202020204" pitchFamily="34" charset="0"/>
              <a:buChar char="•"/>
              <a:tabLst>
                <a:tab pos="761365" algn="l"/>
              </a:tabLst>
            </a:pPr>
            <a:endParaRPr lang="en-US" sz="1400" b="1" spc="-30" dirty="0">
              <a:latin typeface="Arial"/>
              <a:cs typeface="Arial"/>
            </a:endParaRPr>
          </a:p>
          <a:p>
            <a:pPr marL="0" lvl="1" indent="0" algn="just">
              <a:lnSpc>
                <a:spcPct val="90000"/>
              </a:lnSpc>
              <a:spcBef>
                <a:spcPts val="0"/>
              </a:spcBef>
              <a:tabLst>
                <a:tab pos="761365" algn="l"/>
              </a:tabLst>
            </a:pPr>
            <a:r>
              <a:rPr lang="en-US" sz="1600" b="1" spc="-30" dirty="0">
                <a:solidFill>
                  <a:srgbClr val="C00000"/>
                </a:solidFill>
                <a:latin typeface="Arial"/>
                <a:cs typeface="Arial"/>
              </a:rPr>
              <a:t>Lastly, being a part of the Executive Branch, all departments/agencies are eventually accountable to the President of the United States, who is constitutionally the Executive of the United States.</a:t>
            </a:r>
            <a:endParaRPr lang="en-US" sz="1600" dirty="0">
              <a:solidFill>
                <a:srgbClr val="C00000"/>
              </a:solidFill>
              <a:latin typeface="Arial"/>
              <a:cs typeface="Arial"/>
            </a:endParaRPr>
          </a:p>
          <a:p>
            <a:pPr marR="16510" algn="just">
              <a:spcBef>
                <a:spcPts val="0"/>
              </a:spcBef>
              <a:tabLst>
                <a:tab pos="569913" algn="l"/>
              </a:tabLst>
            </a:pPr>
            <a:endParaRPr lang="en-US" sz="1400" b="1" spc="-5" dirty="0">
              <a:latin typeface="Arial"/>
              <a:cs typeface="Arial"/>
            </a:endParaRPr>
          </a:p>
        </p:txBody>
      </p:sp>
      <p:sp>
        <p:nvSpPr>
          <p:cNvPr id="3" name="Slide Number Placeholder 2"/>
          <p:cNvSpPr>
            <a:spLocks noGrp="1"/>
          </p:cNvSpPr>
          <p:nvPr>
            <p:ph type="sldNum" sz="quarter" idx="12"/>
          </p:nvPr>
        </p:nvSpPr>
        <p:spPr>
          <a:xfrm>
            <a:off x="6705600" y="6324600"/>
            <a:ext cx="2209800" cy="476250"/>
          </a:xfrm>
        </p:spPr>
        <p:txBody>
          <a:bodyPr/>
          <a:lstStyle/>
          <a:p>
            <a:pPr>
              <a:defRPr/>
            </a:pPr>
            <a:fld id="{B65D0F76-24EF-4F3B-BC83-A9C3E2996108}" type="slidenum">
              <a:rPr lang="en-US" smtClean="0"/>
              <a:pPr>
                <a:defRPr/>
              </a:pPr>
              <a:t>38</a:t>
            </a:fld>
            <a:endParaRPr lang="en-US" dirty="0"/>
          </a:p>
        </p:txBody>
      </p:sp>
    </p:spTree>
    <p:extLst>
      <p:ext uri="{BB962C8B-B14F-4D97-AF65-F5344CB8AC3E}">
        <p14:creationId xmlns:p14="http://schemas.microsoft.com/office/powerpoint/2010/main" val="1075453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gn="ctr">
              <a:lnSpc>
                <a:spcPct val="90000"/>
              </a:lnSpc>
              <a:spcBef>
                <a:spcPts val="0"/>
              </a:spcBef>
              <a:defRPr/>
            </a:pPr>
            <a:r>
              <a:rPr lang="en-US" sz="3200" b="1" dirty="0">
                <a:solidFill>
                  <a:srgbClr val="C81204"/>
                </a:solidFill>
              </a:rPr>
              <a:t>     </a:t>
            </a:r>
            <a:r>
              <a:rPr lang="en-US" sz="3200" b="1" dirty="0">
                <a:solidFill>
                  <a:srgbClr val="0033CC"/>
                </a:solidFill>
              </a:rPr>
              <a:t>Federal Government – The Executive</a:t>
            </a:r>
          </a:p>
          <a:p>
            <a:pPr marL="342900" indent="-342900" algn="ctr">
              <a:lnSpc>
                <a:spcPct val="90000"/>
              </a:lnSpc>
              <a:spcBef>
                <a:spcPts val="0"/>
              </a:spcBef>
              <a:defRPr/>
            </a:pPr>
            <a:r>
              <a:rPr lang="en-US" sz="3200" b="1" i="1" dirty="0">
                <a:solidFill>
                  <a:srgbClr val="006600"/>
                </a:solidFill>
              </a:rPr>
              <a:t>Departments/Agencies and Regulation</a:t>
            </a:r>
          </a:p>
          <a:p>
            <a:pPr algn="just">
              <a:lnSpc>
                <a:spcPct val="90000"/>
              </a:lnSpc>
              <a:spcBef>
                <a:spcPts val="0"/>
              </a:spcBef>
              <a:defRPr/>
            </a:pPr>
            <a:endParaRPr lang="en-US" sz="800" b="1" i="1" dirty="0">
              <a:solidFill>
                <a:srgbClr val="002060"/>
              </a:solidFill>
            </a:endParaRPr>
          </a:p>
          <a:p>
            <a:pPr algn="just">
              <a:lnSpc>
                <a:spcPct val="90000"/>
              </a:lnSpc>
              <a:spcBef>
                <a:spcPts val="0"/>
              </a:spcBef>
            </a:pPr>
            <a:r>
              <a:rPr lang="en-US" sz="1600" b="1" dirty="0">
                <a:solidFill>
                  <a:srgbClr val="C00000"/>
                </a:solidFill>
              </a:rPr>
              <a:t>What do Departments and Agencies Do?</a:t>
            </a:r>
            <a:endParaRPr lang="en-US" sz="1000" dirty="0"/>
          </a:p>
          <a:p>
            <a:pPr marL="12065" marR="16510" algn="just">
              <a:lnSpc>
                <a:spcPct val="90000"/>
              </a:lnSpc>
              <a:spcBef>
                <a:spcPts val="0"/>
              </a:spcBef>
              <a:tabLst>
                <a:tab pos="299720" algn="l"/>
              </a:tabLst>
            </a:pPr>
            <a:r>
              <a:rPr lang="en-US" sz="1400" b="1" spc="-10" dirty="0">
                <a:latin typeface="Arial"/>
                <a:cs typeface="Arial"/>
              </a:rPr>
              <a:t>Due to their multifunctional role, departments and agencies are charged with multiple tasks, including </a:t>
            </a:r>
            <a:r>
              <a:rPr lang="en-US" sz="1400" b="1" dirty="0"/>
              <a:t>administration of the federal government, providing public protection, securing civil rights, and faithfully enforcing federal laws</a:t>
            </a:r>
            <a:r>
              <a:rPr lang="en-US" sz="1400" b="1" spc="-5" dirty="0">
                <a:latin typeface="Arial"/>
                <a:cs typeface="Arial"/>
              </a:rPr>
              <a:t>: They accomplish this by means of Five activities</a:t>
            </a:r>
          </a:p>
          <a:p>
            <a:pPr marL="12065" marR="16510">
              <a:lnSpc>
                <a:spcPct val="90000"/>
              </a:lnSpc>
              <a:spcBef>
                <a:spcPts val="0"/>
              </a:spcBef>
              <a:tabLst>
                <a:tab pos="299720" algn="l"/>
              </a:tabLst>
            </a:pPr>
            <a:endParaRPr lang="en-US" sz="500" dirty="0">
              <a:solidFill>
                <a:srgbClr val="0033CC"/>
              </a:solidFill>
              <a:latin typeface="Arial"/>
              <a:cs typeface="Arial"/>
            </a:endParaRPr>
          </a:p>
          <a:p>
            <a:pPr marL="297815" marR="16510" indent="-285750">
              <a:lnSpc>
                <a:spcPct val="90000"/>
              </a:lnSpc>
              <a:spcBef>
                <a:spcPts val="0"/>
              </a:spcBef>
              <a:buFont typeface="Arial" panose="020B0604020202020204" pitchFamily="34" charset="0"/>
              <a:buChar char="•"/>
              <a:tabLst>
                <a:tab pos="299720" algn="l"/>
              </a:tabLst>
            </a:pPr>
            <a:r>
              <a:rPr lang="en-US" sz="1600" b="1" spc="-5" dirty="0">
                <a:solidFill>
                  <a:srgbClr val="0033CC"/>
                </a:solidFill>
                <a:latin typeface="Arial"/>
                <a:cs typeface="Arial"/>
              </a:rPr>
              <a:t>Regulation:</a:t>
            </a:r>
            <a:endParaRPr lang="en-US" sz="1600" dirty="0">
              <a:solidFill>
                <a:srgbClr val="0033CC"/>
              </a:solidFill>
              <a:latin typeface="Arial"/>
              <a:cs typeface="Arial"/>
            </a:endParaRPr>
          </a:p>
          <a:p>
            <a:pPr marL="457200" marR="16510" indent="-168275" algn="just">
              <a:lnSpc>
                <a:spcPct val="90000"/>
              </a:lnSpc>
              <a:spcBef>
                <a:spcPts val="0"/>
              </a:spcBef>
              <a:buFont typeface="Arial" panose="020B0604020202020204" pitchFamily="34" charset="0"/>
              <a:buChar char="•"/>
              <a:tabLst>
                <a:tab pos="569913" algn="l"/>
              </a:tabLst>
            </a:pPr>
            <a:r>
              <a:rPr lang="en-US" sz="1400" b="1" spc="-5" dirty="0">
                <a:latin typeface="Arial"/>
                <a:cs typeface="Arial"/>
              </a:rPr>
              <a:t>Often referred to as “rule making”, regulation is the promulgation of rules and regulations and is a legislative like function.</a:t>
            </a:r>
          </a:p>
          <a:p>
            <a:pPr marL="457200" marR="16510" indent="-168275" algn="just">
              <a:lnSpc>
                <a:spcPct val="90000"/>
              </a:lnSpc>
              <a:spcBef>
                <a:spcPts val="0"/>
              </a:spcBef>
              <a:buFont typeface="Arial" panose="020B0604020202020204" pitchFamily="34" charset="0"/>
              <a:buChar char="•"/>
              <a:tabLst>
                <a:tab pos="569913" algn="l"/>
              </a:tabLst>
            </a:pPr>
            <a:endParaRPr lang="en-US" sz="500" b="1" spc="-5" dirty="0">
              <a:latin typeface="Arial"/>
              <a:cs typeface="Arial"/>
            </a:endParaRPr>
          </a:p>
          <a:p>
            <a:pPr marL="12065" marR="16510">
              <a:lnSpc>
                <a:spcPct val="90000"/>
              </a:lnSpc>
              <a:spcBef>
                <a:spcPts val="0"/>
              </a:spcBef>
              <a:tabLst>
                <a:tab pos="299720" algn="l"/>
              </a:tabLst>
            </a:pPr>
            <a:endParaRPr lang="en-US" sz="100" dirty="0">
              <a:solidFill>
                <a:srgbClr val="0033CC"/>
              </a:solidFill>
              <a:latin typeface="Arial"/>
              <a:cs typeface="Arial"/>
            </a:endParaRPr>
          </a:p>
          <a:p>
            <a:pPr marL="297815" marR="16510" indent="-285750">
              <a:lnSpc>
                <a:spcPct val="90000"/>
              </a:lnSpc>
              <a:spcBef>
                <a:spcPts val="0"/>
              </a:spcBef>
              <a:buFont typeface="Arial" panose="020B0604020202020204" pitchFamily="34" charset="0"/>
              <a:buChar char="•"/>
              <a:tabLst>
                <a:tab pos="299720" algn="l"/>
              </a:tabLst>
            </a:pPr>
            <a:r>
              <a:rPr lang="en-US" sz="1600" b="1" spc="-5" dirty="0">
                <a:solidFill>
                  <a:srgbClr val="0033CC"/>
                </a:solidFill>
                <a:latin typeface="Arial"/>
                <a:cs typeface="Arial"/>
              </a:rPr>
              <a:t>Licensing:</a:t>
            </a:r>
            <a:endParaRPr lang="en-US" sz="1600" dirty="0">
              <a:solidFill>
                <a:srgbClr val="0033CC"/>
              </a:solidFill>
              <a:latin typeface="Arial"/>
              <a:cs typeface="Arial"/>
            </a:endParaRPr>
          </a:p>
          <a:p>
            <a:pPr marL="457200" marR="16510" indent="-168275" algn="just">
              <a:lnSpc>
                <a:spcPct val="90000"/>
              </a:lnSpc>
              <a:spcBef>
                <a:spcPts val="0"/>
              </a:spcBef>
              <a:buFont typeface="Arial" panose="020B0604020202020204" pitchFamily="34" charset="0"/>
              <a:buChar char="•"/>
              <a:tabLst>
                <a:tab pos="569913" algn="l"/>
              </a:tabLst>
            </a:pPr>
            <a:r>
              <a:rPr lang="en-US" sz="1400" b="1" spc="-5" dirty="0">
                <a:latin typeface="Arial"/>
                <a:cs typeface="Arial"/>
              </a:rPr>
              <a:t>This is where the agency issues licenses for regulated entities to perform regulated conduct and is an executive like function.</a:t>
            </a:r>
          </a:p>
          <a:p>
            <a:pPr marL="288925" marR="16510" algn="just">
              <a:lnSpc>
                <a:spcPct val="90000"/>
              </a:lnSpc>
              <a:spcBef>
                <a:spcPts val="0"/>
              </a:spcBef>
              <a:tabLst>
                <a:tab pos="569913" algn="l"/>
              </a:tabLst>
            </a:pPr>
            <a:endParaRPr lang="en-US" sz="500" b="1" spc="-5" dirty="0">
              <a:solidFill>
                <a:srgbClr val="0033CC"/>
              </a:solidFill>
              <a:latin typeface="Arial"/>
              <a:cs typeface="Arial"/>
            </a:endParaRPr>
          </a:p>
          <a:p>
            <a:pPr marL="285750" marR="16510" indent="-285750" algn="just">
              <a:lnSpc>
                <a:spcPct val="90000"/>
              </a:lnSpc>
              <a:spcBef>
                <a:spcPts val="0"/>
              </a:spcBef>
              <a:buFont typeface="Arial" panose="020B0604020202020204" pitchFamily="34" charset="0"/>
              <a:buChar char="•"/>
              <a:tabLst>
                <a:tab pos="569913" algn="l"/>
              </a:tabLst>
            </a:pPr>
            <a:r>
              <a:rPr lang="en-US" sz="1600" b="1" spc="-5" dirty="0">
                <a:solidFill>
                  <a:srgbClr val="0033CC"/>
                </a:solidFill>
                <a:latin typeface="Arial"/>
                <a:cs typeface="Arial"/>
              </a:rPr>
              <a:t>Adjudication:</a:t>
            </a:r>
            <a:endParaRPr lang="en-US" sz="1600" dirty="0">
              <a:solidFill>
                <a:srgbClr val="0033CC"/>
              </a:solidFill>
              <a:latin typeface="Arial"/>
              <a:cs typeface="Arial"/>
            </a:endParaRPr>
          </a:p>
          <a:p>
            <a:pPr marL="457200" marR="16510" lvl="1" indent="-168275" algn="just">
              <a:lnSpc>
                <a:spcPct val="90000"/>
              </a:lnSpc>
              <a:spcBef>
                <a:spcPts val="0"/>
              </a:spcBef>
              <a:buFont typeface="Arial" panose="020B0604020202020204" pitchFamily="34" charset="0"/>
              <a:buChar char="•"/>
              <a:tabLst>
                <a:tab pos="569913" algn="l"/>
              </a:tabLst>
            </a:pPr>
            <a:r>
              <a:rPr lang="en-US" sz="1400" b="1" spc="-5" dirty="0">
                <a:latin typeface="Arial"/>
                <a:cs typeface="Arial"/>
              </a:rPr>
              <a:t>Adjudication is where agencies make administrative determinations as to whether their regulations or statutes under their purview have been violated and is a judicial like function</a:t>
            </a:r>
            <a:r>
              <a:rPr lang="en-US" sz="1400" b="1" spc="-30" dirty="0">
                <a:latin typeface="Arial"/>
                <a:cs typeface="Arial"/>
              </a:rPr>
              <a:t>.</a:t>
            </a:r>
          </a:p>
          <a:p>
            <a:pPr marL="457200" marR="16510" lvl="1" indent="-168275" algn="just">
              <a:lnSpc>
                <a:spcPct val="90000"/>
              </a:lnSpc>
              <a:spcBef>
                <a:spcPts val="0"/>
              </a:spcBef>
              <a:buFont typeface="Arial" panose="020B0604020202020204" pitchFamily="34" charset="0"/>
              <a:buChar char="•"/>
              <a:tabLst>
                <a:tab pos="569913" algn="l"/>
              </a:tabLst>
            </a:pPr>
            <a:endParaRPr lang="en-US" sz="500" dirty="0">
              <a:latin typeface="Arial"/>
              <a:cs typeface="Arial"/>
            </a:endParaRPr>
          </a:p>
          <a:p>
            <a:pPr marL="285750" lvl="1" indent="-285750">
              <a:lnSpc>
                <a:spcPct val="90000"/>
              </a:lnSpc>
              <a:spcBef>
                <a:spcPts val="0"/>
              </a:spcBef>
              <a:buFont typeface="Arial" panose="020B0604020202020204" pitchFamily="34" charset="0"/>
              <a:buChar char="•"/>
              <a:tabLst>
                <a:tab pos="761365" algn="l"/>
              </a:tabLst>
            </a:pPr>
            <a:r>
              <a:rPr lang="en-US" sz="1600" b="1" dirty="0">
                <a:solidFill>
                  <a:srgbClr val="0033CC"/>
                </a:solidFill>
                <a:latin typeface="Arial"/>
                <a:cs typeface="Arial"/>
              </a:rPr>
              <a:t>Investigation:</a:t>
            </a:r>
            <a:endParaRPr lang="en-US" sz="1600" dirty="0">
              <a:solidFill>
                <a:srgbClr val="0033CC"/>
              </a:solidFill>
              <a:latin typeface="Arial"/>
              <a:cs typeface="Arial"/>
            </a:endParaRPr>
          </a:p>
          <a:p>
            <a:pPr marL="457200" lvl="1" indent="-168275" algn="just">
              <a:lnSpc>
                <a:spcPct val="90000"/>
              </a:lnSpc>
              <a:spcBef>
                <a:spcPts val="0"/>
              </a:spcBef>
              <a:buFont typeface="Arial" panose="020B0604020202020204" pitchFamily="34" charset="0"/>
              <a:buChar char="•"/>
              <a:tabLst>
                <a:tab pos="761365" algn="l"/>
              </a:tabLst>
            </a:pPr>
            <a:r>
              <a:rPr lang="en-US" sz="1400" b="1" spc="-5" dirty="0">
                <a:latin typeface="Arial"/>
                <a:cs typeface="Arial"/>
              </a:rPr>
              <a:t>Investigation takes place when agencies use their expertise and personnel to examine whether an activity needs to be regulated, or whether a regulation or statute is being followed, and is an executive like function.</a:t>
            </a:r>
          </a:p>
          <a:p>
            <a:pPr marL="457200" lvl="1" indent="-168275" algn="just">
              <a:lnSpc>
                <a:spcPct val="90000"/>
              </a:lnSpc>
              <a:spcBef>
                <a:spcPts val="0"/>
              </a:spcBef>
              <a:buFont typeface="Arial" panose="020B0604020202020204" pitchFamily="34" charset="0"/>
              <a:buChar char="•"/>
              <a:tabLst>
                <a:tab pos="761365" algn="l"/>
              </a:tabLst>
            </a:pPr>
            <a:r>
              <a:rPr lang="en-US" sz="500" b="1" spc="-5" dirty="0">
                <a:latin typeface="Arial"/>
                <a:cs typeface="Arial"/>
              </a:rPr>
              <a:t> </a:t>
            </a:r>
            <a:endParaRPr lang="en-US" sz="500" b="1" spc="-30" dirty="0">
              <a:latin typeface="Arial"/>
              <a:cs typeface="Arial"/>
            </a:endParaRPr>
          </a:p>
          <a:p>
            <a:pPr marL="285750" lvl="1" indent="-285750">
              <a:lnSpc>
                <a:spcPct val="90000"/>
              </a:lnSpc>
              <a:spcBef>
                <a:spcPts val="0"/>
              </a:spcBef>
              <a:buFont typeface="Arial" panose="020B0604020202020204" pitchFamily="34" charset="0"/>
              <a:buChar char="•"/>
              <a:tabLst>
                <a:tab pos="761365" algn="l"/>
              </a:tabLst>
            </a:pPr>
            <a:r>
              <a:rPr lang="en-US" sz="1600" b="1" dirty="0">
                <a:solidFill>
                  <a:srgbClr val="0033CC"/>
                </a:solidFill>
                <a:latin typeface="Arial"/>
                <a:cs typeface="Arial"/>
              </a:rPr>
              <a:t>Enforcement:</a:t>
            </a:r>
            <a:endParaRPr lang="en-US" sz="1600" dirty="0">
              <a:solidFill>
                <a:srgbClr val="0033CC"/>
              </a:solidFill>
              <a:latin typeface="Arial"/>
              <a:cs typeface="Arial"/>
            </a:endParaRPr>
          </a:p>
          <a:p>
            <a:pPr marL="457200" lvl="1" indent="-168275">
              <a:lnSpc>
                <a:spcPct val="90000"/>
              </a:lnSpc>
              <a:spcBef>
                <a:spcPts val="0"/>
              </a:spcBef>
              <a:buFont typeface="Arial" panose="020B0604020202020204" pitchFamily="34" charset="0"/>
              <a:buChar char="•"/>
              <a:tabLst>
                <a:tab pos="761365" algn="l"/>
              </a:tabLst>
            </a:pPr>
            <a:r>
              <a:rPr lang="en-US" sz="1400" b="1" spc="-5" dirty="0">
                <a:latin typeface="Arial"/>
                <a:cs typeface="Arial"/>
              </a:rPr>
              <a:t>Enforcement occurs when the agency directs a regulated entity to follow laws and regulations under the agency’s jurisdiction, and is an executive like function</a:t>
            </a:r>
            <a:r>
              <a:rPr lang="en-US" sz="1400" b="1" spc="-30" dirty="0">
                <a:latin typeface="Arial"/>
                <a:cs typeface="Arial"/>
              </a:rPr>
              <a:t>.</a:t>
            </a:r>
          </a:p>
        </p:txBody>
      </p:sp>
      <p:sp>
        <p:nvSpPr>
          <p:cNvPr id="3" name="Slide Number Placeholder 2"/>
          <p:cNvSpPr>
            <a:spLocks noGrp="1"/>
          </p:cNvSpPr>
          <p:nvPr>
            <p:ph type="sldNum" sz="quarter" idx="12"/>
          </p:nvPr>
        </p:nvSpPr>
        <p:spPr>
          <a:xfrm>
            <a:off x="6705600" y="6324600"/>
            <a:ext cx="2209800" cy="476250"/>
          </a:xfrm>
        </p:spPr>
        <p:txBody>
          <a:bodyPr/>
          <a:lstStyle/>
          <a:p>
            <a:pPr>
              <a:defRPr/>
            </a:pPr>
            <a:fld id="{B65D0F76-24EF-4F3B-BC83-A9C3E2996108}" type="slidenum">
              <a:rPr lang="en-US" smtClean="0"/>
              <a:pPr>
                <a:defRPr/>
              </a:pPr>
              <a:t>39</a:t>
            </a:fld>
            <a:endParaRPr lang="en-US" dirty="0"/>
          </a:p>
        </p:txBody>
      </p:sp>
    </p:spTree>
    <p:extLst>
      <p:ext uri="{BB962C8B-B14F-4D97-AF65-F5344CB8AC3E}">
        <p14:creationId xmlns:p14="http://schemas.microsoft.com/office/powerpoint/2010/main" val="98815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762000"/>
            <a:ext cx="8534400" cy="5791200"/>
          </a:xfrm>
          <a:prstGeom prst="rect">
            <a:avLst/>
          </a:prstGeom>
          <a:noFill/>
          <a:ln w="9525">
            <a:noFill/>
            <a:miter lim="800000"/>
            <a:headEnd/>
            <a:tailEnd/>
          </a:ln>
        </p:spPr>
        <p:txBody>
          <a:bodyPr/>
          <a:lstStyle/>
          <a:p>
            <a:pPr marL="342900" indent="-342900" algn="ctr">
              <a:lnSpc>
                <a:spcPct val="120000"/>
              </a:lnSpc>
              <a:spcBef>
                <a:spcPts val="0"/>
              </a:spcBef>
              <a:defRPr/>
            </a:pPr>
            <a:r>
              <a:rPr lang="en-US" sz="6000" b="1" i="1" dirty="0">
                <a:solidFill>
                  <a:srgbClr val="C00000"/>
                </a:solidFill>
              </a:rPr>
              <a:t>The Executive Branch</a:t>
            </a:r>
            <a:endParaRPr lang="en-US" sz="6000" b="1" i="1" dirty="0">
              <a:solidFill>
                <a:srgbClr val="0033CC"/>
              </a:solidFill>
            </a:endParaRPr>
          </a:p>
          <a:p>
            <a:pPr marL="457200" indent="-457200">
              <a:lnSpc>
                <a:spcPct val="150000"/>
              </a:lnSpc>
              <a:spcBef>
                <a:spcPts val="0"/>
              </a:spcBef>
              <a:buFont typeface="Arial" panose="020B0604020202020204" pitchFamily="34" charset="0"/>
              <a:buChar char="•"/>
              <a:defRPr/>
            </a:pPr>
            <a:r>
              <a:rPr lang="en-US" sz="3200" b="1" i="1" dirty="0">
                <a:solidFill>
                  <a:srgbClr val="0033CC"/>
                </a:solidFill>
              </a:rPr>
              <a:t>Generally</a:t>
            </a:r>
            <a:endParaRPr lang="en-US" sz="2000" b="1" i="1" dirty="0">
              <a:solidFill>
                <a:srgbClr val="0033CC"/>
              </a:solidFill>
            </a:endParaRPr>
          </a:p>
          <a:p>
            <a:pPr marL="746125" lvl="1" indent="-457200">
              <a:lnSpc>
                <a:spcPct val="150000"/>
              </a:lnSpc>
              <a:spcBef>
                <a:spcPts val="0"/>
              </a:spcBef>
              <a:buFont typeface="Arial" panose="020B0604020202020204" pitchFamily="34" charset="0"/>
              <a:buChar char="•"/>
              <a:defRPr/>
            </a:pPr>
            <a:r>
              <a:rPr lang="en-US" sz="2000" b="1" i="1" dirty="0">
                <a:solidFill>
                  <a:srgbClr val="006600"/>
                </a:solidFill>
              </a:rPr>
              <a:t>Definition / History / Purpose and Duties </a:t>
            </a:r>
          </a:p>
          <a:p>
            <a:pPr marL="457200" lvl="1" indent="-457200">
              <a:lnSpc>
                <a:spcPct val="150000"/>
              </a:lnSpc>
              <a:spcBef>
                <a:spcPts val="0"/>
              </a:spcBef>
              <a:buFont typeface="Arial" panose="020B0604020202020204" pitchFamily="34" charset="0"/>
              <a:buChar char="•"/>
              <a:defRPr/>
            </a:pPr>
            <a:r>
              <a:rPr lang="en-US" sz="3200" b="1" i="1" dirty="0">
                <a:solidFill>
                  <a:srgbClr val="0033CC"/>
                </a:solidFill>
              </a:rPr>
              <a:t>The Federal (National) Government</a:t>
            </a:r>
          </a:p>
          <a:p>
            <a:pPr marL="746125" lvl="1" indent="-457200">
              <a:lnSpc>
                <a:spcPct val="150000"/>
              </a:lnSpc>
              <a:spcBef>
                <a:spcPts val="0"/>
              </a:spcBef>
              <a:buFont typeface="Arial" panose="020B0604020202020204" pitchFamily="34" charset="0"/>
              <a:buChar char="•"/>
              <a:defRPr/>
            </a:pPr>
            <a:r>
              <a:rPr lang="en-US" sz="2000" b="1" i="1" dirty="0">
                <a:solidFill>
                  <a:srgbClr val="006600"/>
                </a:solidFill>
              </a:rPr>
              <a:t>Generally / Powers and Duties / Regulations / Executive Orders</a:t>
            </a:r>
          </a:p>
          <a:p>
            <a:pPr marL="457200" lvl="1" indent="-457200">
              <a:lnSpc>
                <a:spcPct val="150000"/>
              </a:lnSpc>
              <a:spcBef>
                <a:spcPts val="0"/>
              </a:spcBef>
              <a:buFont typeface="Arial" panose="020B0604020202020204" pitchFamily="34" charset="0"/>
              <a:buChar char="•"/>
              <a:defRPr/>
            </a:pPr>
            <a:r>
              <a:rPr lang="en-US" sz="3200" b="1" i="1" dirty="0">
                <a:solidFill>
                  <a:srgbClr val="0033CC"/>
                </a:solidFill>
              </a:rPr>
              <a:t>The State Government</a:t>
            </a:r>
          </a:p>
          <a:p>
            <a:pPr marL="746125" lvl="1" indent="-457200">
              <a:lnSpc>
                <a:spcPct val="150000"/>
              </a:lnSpc>
              <a:spcBef>
                <a:spcPts val="0"/>
              </a:spcBef>
              <a:buFont typeface="Arial" panose="020B0604020202020204" pitchFamily="34" charset="0"/>
              <a:buChar char="•"/>
              <a:defRPr/>
            </a:pPr>
            <a:r>
              <a:rPr lang="en-US" sz="2000" b="1" i="1" dirty="0">
                <a:solidFill>
                  <a:srgbClr val="006600"/>
                </a:solidFill>
              </a:rPr>
              <a:t>Generally / Powers and Duties / Regulations / Executive Orders</a:t>
            </a:r>
          </a:p>
          <a:p>
            <a:pPr>
              <a:lnSpc>
                <a:spcPct val="120000"/>
              </a:lnSpc>
              <a:spcBef>
                <a:spcPts val="0"/>
              </a:spcBef>
              <a:defRPr/>
            </a:pPr>
            <a:endParaRPr lang="en-US" sz="3200" b="1" i="1" dirty="0">
              <a:solidFill>
                <a:srgbClr val="0033CC"/>
              </a:solidFill>
            </a:endParaRPr>
          </a:p>
          <a:p>
            <a:pPr marL="342900" indent="-342900">
              <a:lnSpc>
                <a:spcPct val="120000"/>
              </a:lnSpc>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a:t>
            </a:fld>
            <a:endParaRPr lang="en-US" dirty="0"/>
          </a:p>
        </p:txBody>
      </p:sp>
    </p:spTree>
    <p:extLst>
      <p:ext uri="{BB962C8B-B14F-4D97-AF65-F5344CB8AC3E}">
        <p14:creationId xmlns:p14="http://schemas.microsoft.com/office/powerpoint/2010/main" val="3697340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420209"/>
            <a:ext cx="4505325" cy="751840"/>
          </a:xfrm>
          <a:prstGeom prst="rect">
            <a:avLst/>
          </a:prstGeom>
        </p:spPr>
        <p:txBody>
          <a:bodyPr vert="horz" wrap="square" lIns="0" tIns="100965" rIns="0" bIns="0" rtlCol="0">
            <a:spAutoFit/>
          </a:bodyPr>
          <a:lstStyle/>
          <a:p>
            <a:pPr marL="294005">
              <a:lnSpc>
                <a:spcPct val="100000"/>
              </a:lnSpc>
              <a:spcBef>
                <a:spcPts val="795"/>
              </a:spcBef>
            </a:pPr>
            <a:endParaRPr sz="1800" dirty="0">
              <a:solidFill>
                <a:srgbClr val="C00000"/>
              </a:solidFill>
              <a:latin typeface="Arial"/>
              <a:cs typeface="Arial"/>
            </a:endParaRPr>
          </a:p>
          <a:p>
            <a:pPr marL="212090" indent="-200025">
              <a:lnSpc>
                <a:spcPct val="100000"/>
              </a:lnSpc>
              <a:spcBef>
                <a:spcPts val="700"/>
              </a:spcBef>
              <a:buFont typeface="Arial"/>
              <a:buChar char="●"/>
              <a:tabLst>
                <a:tab pos="212725" algn="l"/>
              </a:tabLst>
            </a:pPr>
            <a:r>
              <a:rPr sz="1800" b="1" spc="-5" dirty="0">
                <a:solidFill>
                  <a:srgbClr val="C00000"/>
                </a:solidFill>
                <a:latin typeface="Arial"/>
                <a:cs typeface="Arial"/>
              </a:rPr>
              <a:t>General Note: </a:t>
            </a:r>
            <a:r>
              <a:rPr sz="1800" b="1" dirty="0">
                <a:solidFill>
                  <a:srgbClr val="C00000"/>
                </a:solidFill>
                <a:latin typeface="Arial"/>
                <a:cs typeface="Arial"/>
              </a:rPr>
              <a:t>The </a:t>
            </a:r>
            <a:r>
              <a:rPr sz="1800" b="1" spc="-5" dirty="0">
                <a:solidFill>
                  <a:srgbClr val="C00000"/>
                </a:solidFill>
                <a:latin typeface="Arial"/>
                <a:cs typeface="Arial"/>
              </a:rPr>
              <a:t>Price </a:t>
            </a:r>
            <a:r>
              <a:rPr sz="1800" b="1" dirty="0">
                <a:solidFill>
                  <a:srgbClr val="C00000"/>
                </a:solidFill>
                <a:latin typeface="Arial"/>
                <a:cs typeface="Arial"/>
              </a:rPr>
              <a:t>of R</a:t>
            </a:r>
            <a:r>
              <a:rPr lang="en-US" sz="1800" b="1" dirty="0">
                <a:solidFill>
                  <a:srgbClr val="C00000"/>
                </a:solidFill>
                <a:latin typeface="Arial"/>
                <a:cs typeface="Arial"/>
              </a:rPr>
              <a:t>egulation</a:t>
            </a:r>
            <a:endParaRPr sz="1800" dirty="0">
              <a:solidFill>
                <a:srgbClr val="C00000"/>
              </a:solidFill>
              <a:latin typeface="Arial"/>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475" y="2286000"/>
            <a:ext cx="6629400" cy="4199471"/>
          </a:xfrm>
          <a:prstGeom prst="rect">
            <a:avLst/>
          </a:prstGeom>
        </p:spPr>
      </p:pic>
      <p:sp>
        <p:nvSpPr>
          <p:cNvPr id="6" name="Rectangle 5"/>
          <p:cNvSpPr/>
          <p:nvPr/>
        </p:nvSpPr>
        <p:spPr>
          <a:xfrm>
            <a:off x="380999" y="762000"/>
            <a:ext cx="8417559" cy="1034129"/>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Federal Government – The Executive</a:t>
            </a:r>
          </a:p>
          <a:p>
            <a:pPr marL="342900" indent="-342900" algn="ctr">
              <a:lnSpc>
                <a:spcPct val="90000"/>
              </a:lnSpc>
              <a:spcBef>
                <a:spcPts val="0"/>
              </a:spcBef>
              <a:defRPr/>
            </a:pPr>
            <a:r>
              <a:rPr lang="en-US" sz="3200" b="1" i="1" dirty="0">
                <a:solidFill>
                  <a:srgbClr val="006600"/>
                </a:solidFill>
              </a:rPr>
              <a:t>Departments/Agencies and Regulation</a:t>
            </a:r>
          </a:p>
        </p:txBody>
      </p:sp>
    </p:spTree>
    <p:extLst>
      <p:ext uri="{BB962C8B-B14F-4D97-AF65-F5344CB8AC3E}">
        <p14:creationId xmlns:p14="http://schemas.microsoft.com/office/powerpoint/2010/main" val="420444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0999" y="1447800"/>
            <a:ext cx="8444599" cy="5069978"/>
          </a:xfrm>
          <a:prstGeom prst="rect">
            <a:avLst/>
          </a:prstGeom>
        </p:spPr>
        <p:txBody>
          <a:bodyPr vert="horz" wrap="square" lIns="0" tIns="83185" rIns="0" bIns="0" rtlCol="0">
            <a:spAutoFit/>
          </a:bodyPr>
          <a:lstStyle/>
          <a:p>
            <a:pPr marL="253365">
              <a:lnSpc>
                <a:spcPct val="100000"/>
              </a:lnSpc>
              <a:spcBef>
                <a:spcPts val="655"/>
              </a:spcBef>
            </a:pPr>
            <a:endParaRPr lang="en-US" sz="1800" b="1" i="1" spc="-5" dirty="0">
              <a:latin typeface="Arial"/>
              <a:cs typeface="Arial"/>
            </a:endParaRPr>
          </a:p>
          <a:p>
            <a:pPr marL="212090" indent="-200025">
              <a:lnSpc>
                <a:spcPct val="100000"/>
              </a:lnSpc>
              <a:spcBef>
                <a:spcPts val="555"/>
              </a:spcBef>
              <a:buFont typeface="Arial"/>
              <a:buChar char="●"/>
              <a:tabLst>
                <a:tab pos="212725" algn="l"/>
              </a:tabLst>
            </a:pPr>
            <a:r>
              <a:rPr sz="1800" b="1" spc="-5" dirty="0">
                <a:solidFill>
                  <a:srgbClr val="C00000"/>
                </a:solidFill>
                <a:latin typeface="Arial"/>
                <a:cs typeface="Arial"/>
              </a:rPr>
              <a:t>Enforcement</a:t>
            </a:r>
            <a:endParaRPr lang="en-US" sz="1800" b="1" spc="-5" dirty="0">
              <a:solidFill>
                <a:srgbClr val="C00000"/>
              </a:solidFill>
              <a:latin typeface="Arial"/>
              <a:cs typeface="Arial"/>
            </a:endParaRPr>
          </a:p>
          <a:p>
            <a:pPr marL="299085" indent="-287020">
              <a:lnSpc>
                <a:spcPct val="100000"/>
              </a:lnSpc>
              <a:spcBef>
                <a:spcPts val="720"/>
              </a:spcBef>
              <a:buFont typeface="Arial" panose="020B0604020202020204" pitchFamily="34" charset="0"/>
              <a:buChar char="•"/>
              <a:tabLst>
                <a:tab pos="299720" algn="l"/>
              </a:tabLst>
            </a:pPr>
            <a:r>
              <a:rPr b="1" spc="-10" dirty="0">
                <a:solidFill>
                  <a:srgbClr val="001F5F"/>
                </a:solidFill>
                <a:latin typeface="Arial"/>
                <a:cs typeface="Arial"/>
              </a:rPr>
              <a:t>One </a:t>
            </a:r>
            <a:r>
              <a:rPr b="1" spc="-5" dirty="0">
                <a:solidFill>
                  <a:srgbClr val="001F5F"/>
                </a:solidFill>
                <a:latin typeface="Arial"/>
                <a:cs typeface="Arial"/>
              </a:rPr>
              <a:t>of </a:t>
            </a:r>
            <a:r>
              <a:rPr b="1" spc="-10" dirty="0">
                <a:solidFill>
                  <a:srgbClr val="001F5F"/>
                </a:solidFill>
                <a:latin typeface="Arial"/>
                <a:cs typeface="Arial"/>
              </a:rPr>
              <a:t>any </a:t>
            </a:r>
            <a:r>
              <a:rPr lang="en-US" b="1" spc="-10" dirty="0">
                <a:solidFill>
                  <a:srgbClr val="001F5F"/>
                </a:solidFill>
                <a:latin typeface="Arial"/>
                <a:cs typeface="Arial"/>
              </a:rPr>
              <a:t>department/</a:t>
            </a:r>
            <a:r>
              <a:rPr b="1" spc="-20" dirty="0">
                <a:solidFill>
                  <a:srgbClr val="001F5F"/>
                </a:solidFill>
                <a:latin typeface="Arial"/>
                <a:cs typeface="Arial"/>
              </a:rPr>
              <a:t>agency’s </a:t>
            </a:r>
            <a:r>
              <a:rPr b="1" spc="-5" dirty="0">
                <a:solidFill>
                  <a:srgbClr val="001F5F"/>
                </a:solidFill>
                <a:latin typeface="Arial"/>
                <a:cs typeface="Arial"/>
              </a:rPr>
              <a:t>prime </a:t>
            </a:r>
            <a:r>
              <a:rPr b="1" spc="-10" dirty="0">
                <a:solidFill>
                  <a:srgbClr val="001F5F"/>
                </a:solidFill>
                <a:latin typeface="Arial"/>
                <a:cs typeface="Arial"/>
              </a:rPr>
              <a:t>responsibilities </a:t>
            </a:r>
            <a:r>
              <a:rPr b="1" spc="-5" dirty="0">
                <a:solidFill>
                  <a:srgbClr val="001F5F"/>
                </a:solidFill>
                <a:latin typeface="Arial"/>
                <a:cs typeface="Arial"/>
              </a:rPr>
              <a:t>is</a:t>
            </a:r>
            <a:r>
              <a:rPr b="1" spc="195" dirty="0">
                <a:solidFill>
                  <a:srgbClr val="001F5F"/>
                </a:solidFill>
                <a:latin typeface="Arial"/>
                <a:cs typeface="Arial"/>
              </a:rPr>
              <a:t> </a:t>
            </a:r>
            <a:r>
              <a:rPr b="1" spc="-5" dirty="0">
                <a:solidFill>
                  <a:srgbClr val="001F5F"/>
                </a:solidFill>
                <a:latin typeface="Arial"/>
                <a:cs typeface="Arial"/>
              </a:rPr>
              <a:t>enforcement.</a:t>
            </a:r>
            <a:endParaRPr dirty="0">
              <a:latin typeface="Arial"/>
              <a:cs typeface="Arial"/>
            </a:endParaRPr>
          </a:p>
          <a:p>
            <a:pPr marL="299085" marR="210820" indent="-287020">
              <a:lnSpc>
                <a:spcPct val="100000"/>
              </a:lnSpc>
              <a:spcBef>
                <a:spcPts val="720"/>
              </a:spcBef>
              <a:buFont typeface="Arial" panose="020B0604020202020204" pitchFamily="34" charset="0"/>
              <a:buChar char="•"/>
              <a:tabLst>
                <a:tab pos="299720" algn="l"/>
              </a:tabLst>
            </a:pPr>
            <a:r>
              <a:rPr b="1" spc="-5" dirty="0">
                <a:solidFill>
                  <a:srgbClr val="001F5F"/>
                </a:solidFill>
                <a:latin typeface="Arial"/>
                <a:cs typeface="Arial"/>
              </a:rPr>
              <a:t>Enforcement is an inherent </a:t>
            </a:r>
            <a:r>
              <a:rPr b="1" spc="-10" dirty="0">
                <a:solidFill>
                  <a:srgbClr val="001F5F"/>
                </a:solidFill>
                <a:latin typeface="Arial"/>
                <a:cs typeface="Arial"/>
              </a:rPr>
              <a:t>Executive </a:t>
            </a:r>
            <a:r>
              <a:rPr b="1" spc="-5" dirty="0">
                <a:solidFill>
                  <a:srgbClr val="001F5F"/>
                </a:solidFill>
                <a:latin typeface="Arial"/>
                <a:cs typeface="Arial"/>
              </a:rPr>
              <a:t>action, </a:t>
            </a:r>
            <a:r>
              <a:rPr b="1" dirty="0">
                <a:solidFill>
                  <a:srgbClr val="001F5F"/>
                </a:solidFill>
                <a:latin typeface="Arial"/>
                <a:cs typeface="Arial"/>
              </a:rPr>
              <a:t>whereby </a:t>
            </a:r>
            <a:r>
              <a:rPr b="1" spc="-10" dirty="0">
                <a:solidFill>
                  <a:srgbClr val="001F5F"/>
                </a:solidFill>
                <a:latin typeface="Arial"/>
                <a:cs typeface="Arial"/>
              </a:rPr>
              <a:t>the </a:t>
            </a:r>
            <a:r>
              <a:rPr b="1" spc="-5" dirty="0">
                <a:solidFill>
                  <a:srgbClr val="001F5F"/>
                </a:solidFill>
                <a:latin typeface="Arial"/>
                <a:cs typeface="Arial"/>
              </a:rPr>
              <a:t>agency seeks to </a:t>
            </a:r>
            <a:r>
              <a:rPr b="1" spc="-15" dirty="0">
                <a:solidFill>
                  <a:srgbClr val="001F5F"/>
                </a:solidFill>
                <a:latin typeface="Arial"/>
                <a:cs typeface="Arial"/>
              </a:rPr>
              <a:t>have </a:t>
            </a:r>
            <a:r>
              <a:rPr b="1" spc="-10" dirty="0">
                <a:solidFill>
                  <a:srgbClr val="001F5F"/>
                </a:solidFill>
                <a:latin typeface="Arial"/>
                <a:cs typeface="Arial"/>
              </a:rPr>
              <a:t>the </a:t>
            </a:r>
            <a:r>
              <a:rPr b="1" spc="-5" dirty="0">
                <a:solidFill>
                  <a:srgbClr val="001F5F"/>
                </a:solidFill>
                <a:latin typeface="Arial"/>
                <a:cs typeface="Arial"/>
              </a:rPr>
              <a:t>regulated entity under its control, </a:t>
            </a:r>
            <a:r>
              <a:rPr lang="en-US" b="1" spc="-5" dirty="0">
                <a:solidFill>
                  <a:srgbClr val="001F5F"/>
                </a:solidFill>
                <a:latin typeface="Arial"/>
                <a:cs typeface="Arial"/>
              </a:rPr>
              <a:t>and to </a:t>
            </a:r>
            <a:r>
              <a:rPr b="1" spc="-5" dirty="0">
                <a:solidFill>
                  <a:srgbClr val="001F5F"/>
                </a:solidFill>
                <a:latin typeface="Arial"/>
                <a:cs typeface="Arial"/>
              </a:rPr>
              <a:t>comply </a:t>
            </a:r>
            <a:r>
              <a:rPr b="1" spc="5" dirty="0">
                <a:solidFill>
                  <a:srgbClr val="001F5F"/>
                </a:solidFill>
                <a:latin typeface="Arial"/>
                <a:cs typeface="Arial"/>
              </a:rPr>
              <a:t>with </a:t>
            </a:r>
            <a:r>
              <a:rPr b="1" spc="-5" dirty="0">
                <a:solidFill>
                  <a:srgbClr val="001F5F"/>
                </a:solidFill>
                <a:latin typeface="Arial"/>
                <a:cs typeface="Arial"/>
              </a:rPr>
              <a:t>statutes, rules and regulations under its</a:t>
            </a:r>
            <a:r>
              <a:rPr b="1" spc="10" dirty="0">
                <a:solidFill>
                  <a:srgbClr val="001F5F"/>
                </a:solidFill>
                <a:latin typeface="Arial"/>
                <a:cs typeface="Arial"/>
              </a:rPr>
              <a:t> </a:t>
            </a:r>
            <a:r>
              <a:rPr b="1" spc="-15" dirty="0">
                <a:solidFill>
                  <a:srgbClr val="001F5F"/>
                </a:solidFill>
                <a:latin typeface="Arial"/>
                <a:cs typeface="Arial"/>
              </a:rPr>
              <a:t>purview.</a:t>
            </a:r>
            <a:endParaRPr dirty="0">
              <a:latin typeface="Arial"/>
              <a:cs typeface="Arial"/>
            </a:endParaRPr>
          </a:p>
          <a:p>
            <a:pPr marL="299085" marR="100330" indent="-287020">
              <a:lnSpc>
                <a:spcPct val="100000"/>
              </a:lnSpc>
              <a:spcBef>
                <a:spcPts val="720"/>
              </a:spcBef>
              <a:buFont typeface="Arial" panose="020B0604020202020204" pitchFamily="34" charset="0"/>
              <a:buChar char="•"/>
              <a:tabLst>
                <a:tab pos="299720" algn="l"/>
              </a:tabLst>
            </a:pPr>
            <a:r>
              <a:rPr b="1" spc="-5" dirty="0">
                <a:solidFill>
                  <a:srgbClr val="001F5F"/>
                </a:solidFill>
                <a:latin typeface="Arial"/>
                <a:cs typeface="Arial"/>
              </a:rPr>
              <a:t>It should be </a:t>
            </a:r>
            <a:r>
              <a:rPr b="1" spc="-10" dirty="0">
                <a:solidFill>
                  <a:srgbClr val="001F5F"/>
                </a:solidFill>
                <a:latin typeface="Arial"/>
                <a:cs typeface="Arial"/>
              </a:rPr>
              <a:t>noted </a:t>
            </a:r>
            <a:r>
              <a:rPr b="1" spc="-5" dirty="0">
                <a:solidFill>
                  <a:srgbClr val="001F5F"/>
                </a:solidFill>
                <a:latin typeface="Arial"/>
                <a:cs typeface="Arial"/>
              </a:rPr>
              <a:t>that an </a:t>
            </a:r>
            <a:r>
              <a:rPr b="1" spc="-10" dirty="0">
                <a:solidFill>
                  <a:srgbClr val="001F5F"/>
                </a:solidFill>
                <a:latin typeface="Arial"/>
                <a:cs typeface="Arial"/>
              </a:rPr>
              <a:t>agency's </a:t>
            </a:r>
            <a:r>
              <a:rPr b="1" dirty="0">
                <a:solidFill>
                  <a:srgbClr val="001F5F"/>
                </a:solidFill>
                <a:latin typeface="Arial"/>
                <a:cs typeface="Arial"/>
              </a:rPr>
              <a:t>power </a:t>
            </a:r>
            <a:r>
              <a:rPr b="1" spc="-5" dirty="0">
                <a:solidFill>
                  <a:srgbClr val="001F5F"/>
                </a:solidFill>
                <a:latin typeface="Arial"/>
                <a:cs typeface="Arial"/>
              </a:rPr>
              <a:t>to compel </a:t>
            </a:r>
            <a:r>
              <a:rPr b="1" spc="-10" dirty="0">
                <a:solidFill>
                  <a:srgbClr val="001F5F"/>
                </a:solidFill>
                <a:latin typeface="Arial"/>
                <a:cs typeface="Arial"/>
              </a:rPr>
              <a:t>the </a:t>
            </a:r>
            <a:r>
              <a:rPr b="1" spc="-5" dirty="0">
                <a:solidFill>
                  <a:srgbClr val="001F5F"/>
                </a:solidFill>
                <a:latin typeface="Arial"/>
                <a:cs typeface="Arial"/>
              </a:rPr>
              <a:t>enforcement is contained </a:t>
            </a:r>
            <a:r>
              <a:rPr b="1" dirty="0">
                <a:solidFill>
                  <a:srgbClr val="001F5F"/>
                </a:solidFill>
                <a:latin typeface="Arial"/>
                <a:cs typeface="Arial"/>
              </a:rPr>
              <a:t>within </a:t>
            </a:r>
            <a:r>
              <a:rPr b="1" spc="-5" dirty="0">
                <a:solidFill>
                  <a:srgbClr val="001F5F"/>
                </a:solidFill>
                <a:latin typeface="Arial"/>
                <a:cs typeface="Arial"/>
              </a:rPr>
              <a:t>its enabling</a:t>
            </a:r>
            <a:r>
              <a:rPr b="1" spc="20" dirty="0">
                <a:solidFill>
                  <a:srgbClr val="001F5F"/>
                </a:solidFill>
                <a:latin typeface="Arial"/>
                <a:cs typeface="Arial"/>
              </a:rPr>
              <a:t> </a:t>
            </a:r>
            <a:r>
              <a:rPr b="1" spc="-5" dirty="0">
                <a:solidFill>
                  <a:srgbClr val="001F5F"/>
                </a:solidFill>
                <a:latin typeface="Arial"/>
                <a:cs typeface="Arial"/>
              </a:rPr>
              <a:t>act.</a:t>
            </a:r>
            <a:endParaRPr dirty="0">
              <a:latin typeface="Arial"/>
              <a:cs typeface="Arial"/>
            </a:endParaRPr>
          </a:p>
          <a:p>
            <a:pPr marL="299085" marR="5080" indent="-287020">
              <a:lnSpc>
                <a:spcPct val="100000"/>
              </a:lnSpc>
              <a:spcBef>
                <a:spcPts val="720"/>
              </a:spcBef>
              <a:buFont typeface="Arial" panose="020B0604020202020204" pitchFamily="34" charset="0"/>
              <a:buChar char="•"/>
              <a:tabLst>
                <a:tab pos="299720" algn="l"/>
              </a:tabLst>
            </a:pPr>
            <a:r>
              <a:rPr b="1" spc="-5" dirty="0">
                <a:solidFill>
                  <a:srgbClr val="001F5F"/>
                </a:solidFill>
                <a:latin typeface="Arial"/>
                <a:cs typeface="Arial"/>
              </a:rPr>
              <a:t>Enforcement can be had pursuant to adjudication </a:t>
            </a:r>
            <a:r>
              <a:rPr b="1" dirty="0">
                <a:solidFill>
                  <a:srgbClr val="001F5F"/>
                </a:solidFill>
                <a:latin typeface="Arial"/>
                <a:cs typeface="Arial"/>
              </a:rPr>
              <a:t>within </a:t>
            </a:r>
            <a:r>
              <a:rPr b="1" spc="-10" dirty="0">
                <a:solidFill>
                  <a:srgbClr val="001F5F"/>
                </a:solidFill>
                <a:latin typeface="Arial"/>
                <a:cs typeface="Arial"/>
              </a:rPr>
              <a:t>the </a:t>
            </a:r>
            <a:r>
              <a:rPr b="1" spc="-30" dirty="0">
                <a:solidFill>
                  <a:srgbClr val="001F5F"/>
                </a:solidFill>
                <a:latin typeface="Arial"/>
                <a:cs typeface="Arial"/>
              </a:rPr>
              <a:t>agency, </a:t>
            </a:r>
            <a:r>
              <a:rPr b="1" spc="-5" dirty="0">
                <a:solidFill>
                  <a:srgbClr val="001F5F"/>
                </a:solidFill>
                <a:latin typeface="Arial"/>
                <a:cs typeface="Arial"/>
              </a:rPr>
              <a:t>by means of  administrative order or fine, or it can be had by means of external action, by means  of the agency bringing a court action against the regulated</a:t>
            </a:r>
            <a:r>
              <a:rPr b="1" spc="155" dirty="0">
                <a:solidFill>
                  <a:srgbClr val="001F5F"/>
                </a:solidFill>
                <a:latin typeface="Arial"/>
                <a:cs typeface="Arial"/>
              </a:rPr>
              <a:t> </a:t>
            </a:r>
            <a:r>
              <a:rPr b="1" spc="-25" dirty="0">
                <a:solidFill>
                  <a:srgbClr val="001F5F"/>
                </a:solidFill>
                <a:latin typeface="Arial"/>
                <a:cs typeface="Arial"/>
              </a:rPr>
              <a:t>entity.</a:t>
            </a:r>
            <a:endParaRPr dirty="0">
              <a:latin typeface="Arial"/>
              <a:cs typeface="Arial"/>
            </a:endParaRPr>
          </a:p>
          <a:p>
            <a:pPr marL="299085" marR="9525" indent="-287020">
              <a:lnSpc>
                <a:spcPct val="100000"/>
              </a:lnSpc>
              <a:spcBef>
                <a:spcPts val="720"/>
              </a:spcBef>
              <a:buFont typeface="Arial" panose="020B0604020202020204" pitchFamily="34" charset="0"/>
              <a:buChar char="•"/>
              <a:tabLst>
                <a:tab pos="299720" algn="l"/>
              </a:tabLst>
            </a:pPr>
            <a:r>
              <a:rPr b="1" spc="-5" dirty="0">
                <a:solidFill>
                  <a:srgbClr val="001F5F"/>
                </a:solidFill>
                <a:latin typeface="Arial"/>
                <a:cs typeface="Arial"/>
              </a:rPr>
              <a:t>Both these actions, internal and external enforcement, are done pursuant to </a:t>
            </a:r>
            <a:r>
              <a:rPr b="1" spc="-10" dirty="0">
                <a:solidFill>
                  <a:srgbClr val="001F5F"/>
                </a:solidFill>
                <a:latin typeface="Arial"/>
                <a:cs typeface="Arial"/>
              </a:rPr>
              <a:t>the  </a:t>
            </a:r>
            <a:r>
              <a:rPr b="1" spc="-20" dirty="0">
                <a:solidFill>
                  <a:srgbClr val="001F5F"/>
                </a:solidFill>
                <a:latin typeface="Arial"/>
                <a:cs typeface="Arial"/>
              </a:rPr>
              <a:t>agency’s </a:t>
            </a:r>
            <a:r>
              <a:rPr b="1" spc="-5" dirty="0">
                <a:solidFill>
                  <a:srgbClr val="001F5F"/>
                </a:solidFill>
                <a:latin typeface="Arial"/>
                <a:cs typeface="Arial"/>
              </a:rPr>
              <a:t>enabling </a:t>
            </a:r>
            <a:r>
              <a:rPr b="1" dirty="0">
                <a:solidFill>
                  <a:srgbClr val="001F5F"/>
                </a:solidFill>
                <a:latin typeface="Arial"/>
                <a:cs typeface="Arial"/>
              </a:rPr>
              <a:t>powers, </a:t>
            </a:r>
            <a:r>
              <a:rPr b="1" spc="-10" dirty="0">
                <a:solidFill>
                  <a:srgbClr val="001F5F"/>
                </a:solidFill>
                <a:latin typeface="Arial"/>
                <a:cs typeface="Arial"/>
              </a:rPr>
              <a:t>and </a:t>
            </a:r>
            <a:r>
              <a:rPr b="1" spc="-5" dirty="0">
                <a:solidFill>
                  <a:srgbClr val="001F5F"/>
                </a:solidFill>
                <a:latin typeface="Arial"/>
                <a:cs typeface="Arial"/>
              </a:rPr>
              <a:t>both </a:t>
            </a:r>
            <a:r>
              <a:rPr b="1" spc="-10" dirty="0">
                <a:solidFill>
                  <a:srgbClr val="001F5F"/>
                </a:solidFill>
                <a:latin typeface="Arial"/>
                <a:cs typeface="Arial"/>
              </a:rPr>
              <a:t>are </a:t>
            </a:r>
            <a:r>
              <a:rPr b="1" spc="-5" dirty="0">
                <a:solidFill>
                  <a:srgbClr val="001F5F"/>
                </a:solidFill>
                <a:latin typeface="Arial"/>
                <a:cs typeface="Arial"/>
              </a:rPr>
              <a:t>subject to both jurisdictional </a:t>
            </a:r>
            <a:r>
              <a:rPr b="1" spc="-10" dirty="0">
                <a:solidFill>
                  <a:srgbClr val="001F5F"/>
                </a:solidFill>
                <a:latin typeface="Arial"/>
                <a:cs typeface="Arial"/>
              </a:rPr>
              <a:t>requirements  </a:t>
            </a:r>
            <a:r>
              <a:rPr b="1" spc="-5" dirty="0">
                <a:solidFill>
                  <a:srgbClr val="001F5F"/>
                </a:solidFill>
                <a:latin typeface="Arial"/>
                <a:cs typeface="Arial"/>
              </a:rPr>
              <a:t>and judicial</a:t>
            </a:r>
            <a:r>
              <a:rPr b="1" spc="25" dirty="0">
                <a:solidFill>
                  <a:srgbClr val="001F5F"/>
                </a:solidFill>
                <a:latin typeface="Arial"/>
                <a:cs typeface="Arial"/>
              </a:rPr>
              <a:t> </a:t>
            </a:r>
            <a:r>
              <a:rPr b="1" spc="-10" dirty="0">
                <a:solidFill>
                  <a:srgbClr val="001F5F"/>
                </a:solidFill>
                <a:latin typeface="Arial"/>
                <a:cs typeface="Arial"/>
              </a:rPr>
              <a:t>review.</a:t>
            </a:r>
            <a:endParaRPr lang="en-US" b="1" spc="-10" dirty="0">
              <a:solidFill>
                <a:srgbClr val="001F5F"/>
              </a:solidFill>
              <a:latin typeface="Arial"/>
              <a:cs typeface="Arial"/>
            </a:endParaRPr>
          </a:p>
          <a:p>
            <a:pPr marL="299085" marR="9525" indent="-287020">
              <a:lnSpc>
                <a:spcPct val="100000"/>
              </a:lnSpc>
              <a:spcBef>
                <a:spcPts val="720"/>
              </a:spcBef>
              <a:buFont typeface="Arial" panose="020B0604020202020204" pitchFamily="34" charset="0"/>
              <a:buChar char="•"/>
              <a:tabLst>
                <a:tab pos="299720" algn="l"/>
              </a:tabLst>
            </a:pPr>
            <a:endParaRPr sz="1400" dirty="0">
              <a:latin typeface="Arial"/>
              <a:cs typeface="Arial"/>
            </a:endParaRPr>
          </a:p>
        </p:txBody>
      </p:sp>
      <p:sp>
        <p:nvSpPr>
          <p:cNvPr id="5" name="Rectangle 4"/>
          <p:cNvSpPr/>
          <p:nvPr/>
        </p:nvSpPr>
        <p:spPr>
          <a:xfrm>
            <a:off x="380999" y="685800"/>
            <a:ext cx="8417559" cy="1034129"/>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Federal Government – The Executive</a:t>
            </a:r>
          </a:p>
          <a:p>
            <a:pPr marL="342900" indent="-342900" algn="ctr">
              <a:lnSpc>
                <a:spcPct val="90000"/>
              </a:lnSpc>
              <a:spcBef>
                <a:spcPts val="0"/>
              </a:spcBef>
              <a:defRPr/>
            </a:pPr>
            <a:r>
              <a:rPr lang="en-US" sz="3200" b="1" i="1" dirty="0">
                <a:solidFill>
                  <a:srgbClr val="006600"/>
                </a:solidFill>
              </a:rPr>
              <a:t>Departments/Agencies and Regulation</a:t>
            </a:r>
          </a:p>
        </p:txBody>
      </p:sp>
    </p:spTree>
    <p:extLst>
      <p:ext uri="{BB962C8B-B14F-4D97-AF65-F5344CB8AC3E}">
        <p14:creationId xmlns:p14="http://schemas.microsoft.com/office/powerpoint/2010/main" val="1918459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79792" y="1311008"/>
            <a:ext cx="8359408" cy="5793766"/>
          </a:xfrm>
          <a:prstGeom prst="rect">
            <a:avLst/>
          </a:prstGeom>
        </p:spPr>
        <p:txBody>
          <a:bodyPr vert="horz" wrap="square" lIns="0" tIns="83185" rIns="0" bIns="0" rtlCol="0">
            <a:spAutoFit/>
          </a:bodyPr>
          <a:lstStyle/>
          <a:p>
            <a:pPr marL="212090" indent="-200025">
              <a:lnSpc>
                <a:spcPct val="100000"/>
              </a:lnSpc>
              <a:spcBef>
                <a:spcPts val="555"/>
              </a:spcBef>
              <a:buFont typeface="Arial"/>
              <a:buChar char="●"/>
              <a:tabLst>
                <a:tab pos="212725" algn="l"/>
              </a:tabLst>
            </a:pPr>
            <a:endParaRPr lang="en-US" sz="1800" b="1" spc="-5" dirty="0">
              <a:solidFill>
                <a:srgbClr val="006600"/>
              </a:solidFill>
              <a:latin typeface="Arial"/>
              <a:cs typeface="Arial"/>
            </a:endParaRPr>
          </a:p>
          <a:p>
            <a:pPr marL="212090" indent="-200025">
              <a:lnSpc>
                <a:spcPct val="70000"/>
              </a:lnSpc>
              <a:spcBef>
                <a:spcPts val="0"/>
              </a:spcBef>
              <a:buFont typeface="Arial"/>
              <a:buChar char="●"/>
              <a:tabLst>
                <a:tab pos="212725" algn="l"/>
              </a:tabLst>
            </a:pPr>
            <a:r>
              <a:rPr sz="1800" b="1" spc="-5" dirty="0">
                <a:solidFill>
                  <a:srgbClr val="C00000"/>
                </a:solidFill>
                <a:latin typeface="Arial"/>
                <a:cs typeface="Arial"/>
              </a:rPr>
              <a:t>Enforcement:</a:t>
            </a:r>
            <a:endParaRPr lang="en-US" sz="1800" b="1" spc="-5" dirty="0">
              <a:solidFill>
                <a:srgbClr val="C00000"/>
              </a:solidFill>
              <a:latin typeface="Arial"/>
              <a:cs typeface="Arial"/>
            </a:endParaRPr>
          </a:p>
          <a:p>
            <a:pPr marL="212090" indent="-200025">
              <a:lnSpc>
                <a:spcPct val="70000"/>
              </a:lnSpc>
              <a:spcBef>
                <a:spcPts val="0"/>
              </a:spcBef>
              <a:buFont typeface="Arial"/>
              <a:buChar char="●"/>
              <a:tabLst>
                <a:tab pos="212725" algn="l"/>
              </a:tabLst>
            </a:pPr>
            <a:endParaRPr sz="500" dirty="0">
              <a:solidFill>
                <a:srgbClr val="C00000"/>
              </a:solidFill>
              <a:latin typeface="Arial"/>
              <a:cs typeface="Arial"/>
            </a:endParaRPr>
          </a:p>
          <a:p>
            <a:pPr marL="419100" lvl="1" indent="-180340">
              <a:lnSpc>
                <a:spcPct val="70000"/>
              </a:lnSpc>
              <a:spcBef>
                <a:spcPts val="0"/>
              </a:spcBef>
              <a:buFont typeface="Arial"/>
              <a:buChar char="●"/>
              <a:tabLst>
                <a:tab pos="419734" algn="l"/>
              </a:tabLst>
            </a:pPr>
            <a:r>
              <a:rPr sz="1600" b="1" spc="-5" dirty="0">
                <a:solidFill>
                  <a:srgbClr val="006600"/>
                </a:solidFill>
                <a:latin typeface="Arial"/>
                <a:cs typeface="Arial"/>
              </a:rPr>
              <a:t>Deference and </a:t>
            </a:r>
            <a:r>
              <a:rPr sz="1600" b="1" spc="-10" dirty="0">
                <a:solidFill>
                  <a:srgbClr val="006600"/>
                </a:solidFill>
                <a:latin typeface="Arial"/>
                <a:cs typeface="Arial"/>
              </a:rPr>
              <a:t>the </a:t>
            </a:r>
            <a:r>
              <a:rPr sz="1600" b="1" spc="-5" dirty="0">
                <a:solidFill>
                  <a:srgbClr val="006600"/>
                </a:solidFill>
                <a:latin typeface="Arial"/>
                <a:cs typeface="Arial"/>
              </a:rPr>
              <a:t>Case of </a:t>
            </a:r>
            <a:r>
              <a:rPr sz="1600" b="1" spc="-10" dirty="0">
                <a:solidFill>
                  <a:srgbClr val="006600"/>
                </a:solidFill>
                <a:latin typeface="Arial"/>
                <a:cs typeface="Arial"/>
              </a:rPr>
              <a:t>Chevron </a:t>
            </a:r>
            <a:r>
              <a:rPr sz="1600" b="1" spc="-5" dirty="0">
                <a:solidFill>
                  <a:srgbClr val="006600"/>
                </a:solidFill>
                <a:latin typeface="Arial"/>
                <a:cs typeface="Arial"/>
              </a:rPr>
              <a:t>USA </a:t>
            </a:r>
            <a:r>
              <a:rPr sz="1600" b="1" spc="-80" dirty="0">
                <a:solidFill>
                  <a:srgbClr val="006600"/>
                </a:solidFill>
                <a:latin typeface="Arial"/>
                <a:cs typeface="Arial"/>
              </a:rPr>
              <a:t>v.  </a:t>
            </a:r>
            <a:r>
              <a:rPr sz="1600" b="1" spc="-5" dirty="0">
                <a:solidFill>
                  <a:srgbClr val="006600"/>
                </a:solidFill>
                <a:latin typeface="Arial"/>
                <a:cs typeface="Arial"/>
              </a:rPr>
              <a:t>National Defense</a:t>
            </a:r>
            <a:r>
              <a:rPr sz="1600" b="1" spc="-135" dirty="0">
                <a:solidFill>
                  <a:srgbClr val="006600"/>
                </a:solidFill>
                <a:latin typeface="Arial"/>
                <a:cs typeface="Arial"/>
              </a:rPr>
              <a:t> </a:t>
            </a:r>
            <a:r>
              <a:rPr sz="1600" b="1" spc="-5" dirty="0">
                <a:solidFill>
                  <a:srgbClr val="006600"/>
                </a:solidFill>
                <a:latin typeface="Arial"/>
                <a:cs typeface="Arial"/>
              </a:rPr>
              <a:t>Counsel</a:t>
            </a:r>
            <a:endParaRPr sz="1600" dirty="0">
              <a:solidFill>
                <a:srgbClr val="006600"/>
              </a:solidFill>
              <a:latin typeface="Arial"/>
              <a:cs typeface="Arial"/>
            </a:endParaRPr>
          </a:p>
          <a:p>
            <a:pPr marL="297815" marR="276225" indent="-285750">
              <a:lnSpc>
                <a:spcPct val="70000"/>
              </a:lnSpc>
              <a:spcBef>
                <a:spcPts val="0"/>
              </a:spcBef>
              <a:buFont typeface="Arial" panose="020B0604020202020204" pitchFamily="34" charset="0"/>
              <a:buChar char="•"/>
              <a:tabLst>
                <a:tab pos="244475" algn="l"/>
              </a:tabLst>
            </a:pPr>
            <a:endParaRPr lang="en-US" sz="500" b="1" spc="-5" dirty="0">
              <a:solidFill>
                <a:srgbClr val="001F5F"/>
              </a:solidFill>
              <a:latin typeface="Arial"/>
              <a:cs typeface="Arial"/>
            </a:endParaRPr>
          </a:p>
          <a:p>
            <a:pPr marL="297815" marR="276225" indent="-285750">
              <a:lnSpc>
                <a:spcPct val="70000"/>
              </a:lnSpc>
              <a:spcBef>
                <a:spcPts val="0"/>
              </a:spcBef>
              <a:buFont typeface="Arial" panose="020B0604020202020204" pitchFamily="34" charset="0"/>
              <a:buChar char="•"/>
              <a:tabLst>
                <a:tab pos="244475" algn="l"/>
              </a:tabLst>
            </a:pPr>
            <a:r>
              <a:rPr sz="1400" b="1" spc="-5" dirty="0">
                <a:solidFill>
                  <a:srgbClr val="001F5F"/>
                </a:solidFill>
                <a:latin typeface="Arial"/>
                <a:cs typeface="Arial"/>
              </a:rPr>
              <a:t>This </a:t>
            </a:r>
            <a:r>
              <a:rPr sz="1400" b="1" spc="-10" dirty="0">
                <a:solidFill>
                  <a:srgbClr val="001F5F"/>
                </a:solidFill>
                <a:latin typeface="Arial"/>
                <a:cs typeface="Arial"/>
              </a:rPr>
              <a:t>case involved the Clean </a:t>
            </a:r>
            <a:r>
              <a:rPr sz="1400" b="1" spc="-20" dirty="0">
                <a:solidFill>
                  <a:srgbClr val="001F5F"/>
                </a:solidFill>
                <a:latin typeface="Arial"/>
                <a:cs typeface="Arial"/>
              </a:rPr>
              <a:t>Air </a:t>
            </a:r>
            <a:r>
              <a:rPr sz="1400" b="1" spc="-25" dirty="0">
                <a:solidFill>
                  <a:srgbClr val="001F5F"/>
                </a:solidFill>
                <a:latin typeface="Arial"/>
                <a:cs typeface="Arial"/>
              </a:rPr>
              <a:t>Act’s </a:t>
            </a:r>
            <a:r>
              <a:rPr sz="1400" b="1" spc="-10" dirty="0">
                <a:solidFill>
                  <a:srgbClr val="001F5F"/>
                </a:solidFill>
                <a:latin typeface="Arial"/>
                <a:cs typeface="Arial"/>
              </a:rPr>
              <a:t>requirement </a:t>
            </a:r>
            <a:r>
              <a:rPr sz="1400" b="1" spc="-5" dirty="0">
                <a:solidFill>
                  <a:srgbClr val="001F5F"/>
                </a:solidFill>
                <a:latin typeface="Arial"/>
                <a:cs typeface="Arial"/>
              </a:rPr>
              <a:t>of </a:t>
            </a:r>
            <a:r>
              <a:rPr sz="1400" b="1" spc="-10" dirty="0">
                <a:solidFill>
                  <a:srgbClr val="001F5F"/>
                </a:solidFill>
                <a:latin typeface="Arial"/>
                <a:cs typeface="Arial"/>
              </a:rPr>
              <a:t>“nonattainment” </a:t>
            </a:r>
            <a:r>
              <a:rPr sz="1400" b="1" spc="-5" dirty="0">
                <a:solidFill>
                  <a:srgbClr val="001F5F"/>
                </a:solidFill>
                <a:latin typeface="Arial"/>
                <a:cs typeface="Arial"/>
              </a:rPr>
              <a:t>(dirty </a:t>
            </a:r>
            <a:r>
              <a:rPr sz="1400" b="1" spc="-10" dirty="0">
                <a:solidFill>
                  <a:srgbClr val="001F5F"/>
                </a:solidFill>
                <a:latin typeface="Arial"/>
                <a:cs typeface="Arial"/>
              </a:rPr>
              <a:t>air)  </a:t>
            </a:r>
            <a:r>
              <a:rPr sz="1400" b="1" spc="-5" dirty="0">
                <a:solidFill>
                  <a:srgbClr val="001F5F"/>
                </a:solidFill>
                <a:latin typeface="Arial"/>
                <a:cs typeface="Arial"/>
              </a:rPr>
              <a:t>areas to establish a permit</a:t>
            </a:r>
            <a:r>
              <a:rPr sz="1400" b="1" spc="60" dirty="0">
                <a:solidFill>
                  <a:srgbClr val="001F5F"/>
                </a:solidFill>
                <a:latin typeface="Arial"/>
                <a:cs typeface="Arial"/>
              </a:rPr>
              <a:t> </a:t>
            </a:r>
            <a:r>
              <a:rPr sz="1400" b="1" spc="-5" dirty="0">
                <a:solidFill>
                  <a:srgbClr val="001F5F"/>
                </a:solidFill>
                <a:latin typeface="Arial"/>
                <a:cs typeface="Arial"/>
              </a:rPr>
              <a:t>program</a:t>
            </a:r>
            <a:endParaRPr sz="1400" dirty="0">
              <a:latin typeface="Arial"/>
              <a:cs typeface="Arial"/>
            </a:endParaRPr>
          </a:p>
          <a:p>
            <a:pPr marL="297815" indent="-285750">
              <a:lnSpc>
                <a:spcPct val="70000"/>
              </a:lnSpc>
              <a:spcBef>
                <a:spcPts val="0"/>
              </a:spcBef>
              <a:buFont typeface="Arial" panose="020B0604020202020204" pitchFamily="34" charset="0"/>
              <a:buChar char="•"/>
              <a:tabLst>
                <a:tab pos="244475" algn="l"/>
              </a:tabLst>
            </a:pPr>
            <a:endParaRPr lang="en-US" sz="500" b="1" spc="-5" dirty="0">
              <a:solidFill>
                <a:srgbClr val="001F5F"/>
              </a:solidFill>
              <a:latin typeface="Arial"/>
              <a:cs typeface="Arial"/>
            </a:endParaRPr>
          </a:p>
          <a:p>
            <a:pPr marL="297815" indent="-285750">
              <a:lnSpc>
                <a:spcPct val="70000"/>
              </a:lnSpc>
              <a:spcBef>
                <a:spcPts val="0"/>
              </a:spcBef>
              <a:buFont typeface="Arial" panose="020B0604020202020204" pitchFamily="34" charset="0"/>
              <a:buChar char="•"/>
              <a:tabLst>
                <a:tab pos="244475" algn="l"/>
              </a:tabLst>
            </a:pPr>
            <a:r>
              <a:rPr sz="1400" b="1" spc="-5" dirty="0">
                <a:solidFill>
                  <a:srgbClr val="001F5F"/>
                </a:solidFill>
                <a:latin typeface="Arial"/>
                <a:cs typeface="Arial"/>
              </a:rPr>
              <a:t>Th</a:t>
            </a:r>
            <a:r>
              <a:rPr lang="en-US" sz="1400" b="1" spc="-5" dirty="0">
                <a:solidFill>
                  <a:srgbClr val="001F5F"/>
                </a:solidFill>
                <a:latin typeface="Arial"/>
                <a:cs typeface="Arial"/>
              </a:rPr>
              <a:t>e</a:t>
            </a:r>
            <a:r>
              <a:rPr sz="1400" b="1" spc="-5" dirty="0">
                <a:solidFill>
                  <a:srgbClr val="001F5F"/>
                </a:solidFill>
                <a:latin typeface="Arial"/>
                <a:cs typeface="Arial"/>
              </a:rPr>
              <a:t> Permit </a:t>
            </a:r>
            <a:r>
              <a:rPr sz="1400" b="1" spc="-10" dirty="0">
                <a:solidFill>
                  <a:srgbClr val="001F5F"/>
                </a:solidFill>
                <a:latin typeface="Arial"/>
                <a:cs typeface="Arial"/>
              </a:rPr>
              <a:t>Program sought </a:t>
            </a:r>
            <a:r>
              <a:rPr sz="1400" b="1" spc="-5" dirty="0">
                <a:solidFill>
                  <a:srgbClr val="001F5F"/>
                </a:solidFill>
                <a:latin typeface="Arial"/>
                <a:cs typeface="Arial"/>
              </a:rPr>
              <a:t>to </a:t>
            </a:r>
            <a:r>
              <a:rPr sz="1400" b="1" spc="-10" dirty="0">
                <a:solidFill>
                  <a:srgbClr val="001F5F"/>
                </a:solidFill>
                <a:latin typeface="Arial"/>
                <a:cs typeface="Arial"/>
              </a:rPr>
              <a:t>regulate </a:t>
            </a:r>
            <a:r>
              <a:rPr sz="1400" b="1" spc="-5" dirty="0">
                <a:solidFill>
                  <a:srgbClr val="001F5F"/>
                </a:solidFill>
                <a:latin typeface="Arial"/>
                <a:cs typeface="Arial"/>
              </a:rPr>
              <a:t>“new or </a:t>
            </a:r>
            <a:r>
              <a:rPr sz="1400" b="1" spc="-10" dirty="0">
                <a:solidFill>
                  <a:srgbClr val="001F5F"/>
                </a:solidFill>
                <a:latin typeface="Arial"/>
                <a:cs typeface="Arial"/>
              </a:rPr>
              <a:t>modified major</a:t>
            </a:r>
            <a:r>
              <a:rPr sz="1400" b="1" spc="235" dirty="0">
                <a:solidFill>
                  <a:srgbClr val="001F5F"/>
                </a:solidFill>
                <a:latin typeface="Arial"/>
                <a:cs typeface="Arial"/>
              </a:rPr>
              <a:t> </a:t>
            </a:r>
            <a:r>
              <a:rPr sz="1400" b="1" spc="-5" dirty="0">
                <a:solidFill>
                  <a:srgbClr val="001F5F"/>
                </a:solidFill>
                <a:latin typeface="Arial"/>
                <a:cs typeface="Arial"/>
              </a:rPr>
              <a:t>stationary</a:t>
            </a:r>
            <a:r>
              <a:rPr lang="en-US" sz="1400" dirty="0">
                <a:latin typeface="Arial"/>
                <a:cs typeface="Arial"/>
              </a:rPr>
              <a:t> </a:t>
            </a:r>
            <a:r>
              <a:rPr sz="1400" b="1" spc="-5" dirty="0">
                <a:solidFill>
                  <a:srgbClr val="001F5F"/>
                </a:solidFill>
                <a:latin typeface="Arial"/>
                <a:cs typeface="Arial"/>
              </a:rPr>
              <a:t>sources” of air</a:t>
            </a:r>
            <a:r>
              <a:rPr sz="1400" b="1" spc="15" dirty="0">
                <a:solidFill>
                  <a:srgbClr val="001F5F"/>
                </a:solidFill>
                <a:latin typeface="Arial"/>
                <a:cs typeface="Arial"/>
              </a:rPr>
              <a:t> </a:t>
            </a:r>
            <a:r>
              <a:rPr sz="1400" b="1" spc="-5" dirty="0">
                <a:solidFill>
                  <a:srgbClr val="001F5F"/>
                </a:solidFill>
                <a:latin typeface="Arial"/>
                <a:cs typeface="Arial"/>
              </a:rPr>
              <a:t>pollution</a:t>
            </a:r>
            <a:r>
              <a:rPr lang="en-US" sz="1400" b="1" spc="-5" dirty="0">
                <a:solidFill>
                  <a:srgbClr val="001F5F"/>
                </a:solidFill>
                <a:latin typeface="Arial"/>
                <a:cs typeface="Arial"/>
              </a:rPr>
              <a:t>.</a:t>
            </a:r>
          </a:p>
          <a:p>
            <a:pPr marL="297815" indent="-285750">
              <a:lnSpc>
                <a:spcPct val="70000"/>
              </a:lnSpc>
              <a:spcBef>
                <a:spcPts val="0"/>
              </a:spcBef>
              <a:buFont typeface="Arial" panose="020B0604020202020204" pitchFamily="34" charset="0"/>
              <a:buChar char="•"/>
              <a:tabLst>
                <a:tab pos="244475" algn="l"/>
              </a:tabLst>
            </a:pPr>
            <a:endParaRPr sz="500" dirty="0">
              <a:latin typeface="Arial"/>
              <a:cs typeface="Arial"/>
            </a:endParaRPr>
          </a:p>
          <a:p>
            <a:pPr marL="297815" marR="5080" indent="-285750">
              <a:lnSpc>
                <a:spcPct val="70000"/>
              </a:lnSpc>
              <a:spcBef>
                <a:spcPts val="0"/>
              </a:spcBef>
              <a:buFont typeface="Arial" panose="020B0604020202020204" pitchFamily="34" charset="0"/>
              <a:buChar char="•"/>
              <a:tabLst>
                <a:tab pos="244475" algn="l"/>
              </a:tabLst>
            </a:pPr>
            <a:r>
              <a:rPr sz="1400" b="1" spc="-10" dirty="0">
                <a:solidFill>
                  <a:srgbClr val="001F5F"/>
                </a:solidFill>
                <a:latin typeface="Arial"/>
                <a:cs typeface="Arial"/>
              </a:rPr>
              <a:t>The </a:t>
            </a:r>
            <a:r>
              <a:rPr sz="1400" b="1" spc="-5" dirty="0">
                <a:solidFill>
                  <a:srgbClr val="001F5F"/>
                </a:solidFill>
                <a:latin typeface="Arial"/>
                <a:cs typeface="Arial"/>
              </a:rPr>
              <a:t>Environmental Protection </a:t>
            </a:r>
            <a:r>
              <a:rPr sz="1400" b="1" spc="-10" dirty="0">
                <a:solidFill>
                  <a:srgbClr val="001F5F"/>
                </a:solidFill>
                <a:latin typeface="Arial"/>
                <a:cs typeface="Arial"/>
              </a:rPr>
              <a:t>Agency </a:t>
            </a:r>
            <a:r>
              <a:rPr sz="1400" b="1" spc="-5" dirty="0">
                <a:solidFill>
                  <a:srgbClr val="001F5F"/>
                </a:solidFill>
                <a:latin typeface="Arial"/>
                <a:cs typeface="Arial"/>
              </a:rPr>
              <a:t>promulgated regulations </a:t>
            </a:r>
            <a:r>
              <a:rPr sz="1400" b="1" spc="5" dirty="0">
                <a:solidFill>
                  <a:srgbClr val="001F5F"/>
                </a:solidFill>
                <a:latin typeface="Arial"/>
                <a:cs typeface="Arial"/>
              </a:rPr>
              <a:t>which </a:t>
            </a:r>
            <a:r>
              <a:rPr sz="1400" b="1" spc="-5" dirty="0">
                <a:solidFill>
                  <a:srgbClr val="001F5F"/>
                </a:solidFill>
                <a:latin typeface="Arial"/>
                <a:cs typeface="Arial"/>
              </a:rPr>
              <a:t>stated that a plant </a:t>
            </a:r>
            <a:r>
              <a:rPr sz="1400" b="1" spc="5" dirty="0">
                <a:solidFill>
                  <a:srgbClr val="001F5F"/>
                </a:solidFill>
                <a:latin typeface="Arial"/>
                <a:cs typeface="Arial"/>
              </a:rPr>
              <a:t>with </a:t>
            </a:r>
            <a:r>
              <a:rPr sz="1400" b="1" spc="-5" dirty="0">
                <a:solidFill>
                  <a:srgbClr val="001F5F"/>
                </a:solidFill>
                <a:latin typeface="Arial"/>
                <a:cs typeface="Arial"/>
              </a:rPr>
              <a:t>multiple sources of pollution are treated as one source of</a:t>
            </a:r>
            <a:r>
              <a:rPr sz="1400" b="1" spc="185" dirty="0">
                <a:solidFill>
                  <a:srgbClr val="001F5F"/>
                </a:solidFill>
                <a:latin typeface="Arial"/>
                <a:cs typeface="Arial"/>
              </a:rPr>
              <a:t> </a:t>
            </a:r>
            <a:r>
              <a:rPr sz="1400" b="1" spc="-5" dirty="0">
                <a:solidFill>
                  <a:srgbClr val="001F5F"/>
                </a:solidFill>
                <a:latin typeface="Arial"/>
                <a:cs typeface="Arial"/>
              </a:rPr>
              <a:t>pollution</a:t>
            </a:r>
            <a:r>
              <a:rPr lang="en-US" sz="1400" b="1" spc="-5" dirty="0">
                <a:solidFill>
                  <a:srgbClr val="001F5F"/>
                </a:solidFill>
                <a:latin typeface="Arial"/>
                <a:cs typeface="Arial"/>
              </a:rPr>
              <a:t>.</a:t>
            </a:r>
          </a:p>
          <a:p>
            <a:pPr marL="297815" marR="5080" indent="-285750">
              <a:lnSpc>
                <a:spcPct val="70000"/>
              </a:lnSpc>
              <a:spcBef>
                <a:spcPts val="0"/>
              </a:spcBef>
              <a:buFont typeface="Arial" panose="020B0604020202020204" pitchFamily="34" charset="0"/>
              <a:buChar char="•"/>
              <a:tabLst>
                <a:tab pos="244475" algn="l"/>
              </a:tabLst>
            </a:pPr>
            <a:endParaRPr sz="500" dirty="0">
              <a:latin typeface="Arial"/>
              <a:cs typeface="Arial"/>
            </a:endParaRPr>
          </a:p>
          <a:p>
            <a:pPr marL="297815" indent="-285750">
              <a:lnSpc>
                <a:spcPct val="70000"/>
              </a:lnSpc>
              <a:spcBef>
                <a:spcPts val="0"/>
              </a:spcBef>
              <a:buFont typeface="Arial" panose="020B0604020202020204" pitchFamily="34" charset="0"/>
              <a:buChar char="•"/>
              <a:tabLst>
                <a:tab pos="244475" algn="l"/>
              </a:tabLst>
            </a:pPr>
            <a:r>
              <a:rPr sz="1400" b="1" spc="-5" dirty="0">
                <a:solidFill>
                  <a:srgbClr val="001F5F"/>
                </a:solidFill>
                <a:latin typeface="Arial"/>
                <a:cs typeface="Arial"/>
              </a:rPr>
              <a:t>This treatment, </a:t>
            </a:r>
            <a:r>
              <a:rPr sz="1400" b="1" dirty="0">
                <a:solidFill>
                  <a:srgbClr val="001F5F"/>
                </a:solidFill>
                <a:latin typeface="Arial"/>
                <a:cs typeface="Arial"/>
              </a:rPr>
              <a:t>known </a:t>
            </a:r>
            <a:r>
              <a:rPr sz="1400" b="1" spc="-5" dirty="0">
                <a:solidFill>
                  <a:srgbClr val="001F5F"/>
                </a:solidFill>
                <a:latin typeface="Arial"/>
                <a:cs typeface="Arial"/>
              </a:rPr>
              <a:t>as </a:t>
            </a:r>
            <a:r>
              <a:rPr sz="1400" b="1" spc="-10" dirty="0">
                <a:solidFill>
                  <a:srgbClr val="001F5F"/>
                </a:solidFill>
                <a:latin typeface="Arial"/>
                <a:cs typeface="Arial"/>
              </a:rPr>
              <a:t>the “Bubble Concept” </a:t>
            </a:r>
            <a:r>
              <a:rPr sz="1400" b="1" spc="-5" dirty="0">
                <a:solidFill>
                  <a:srgbClr val="001F5F"/>
                </a:solidFill>
                <a:latin typeface="Arial"/>
                <a:cs typeface="Arial"/>
              </a:rPr>
              <a:t>– placed multiple sources</a:t>
            </a:r>
            <a:r>
              <a:rPr sz="1400" b="1" spc="225" dirty="0">
                <a:solidFill>
                  <a:srgbClr val="001F5F"/>
                </a:solidFill>
                <a:latin typeface="Arial"/>
                <a:cs typeface="Arial"/>
              </a:rPr>
              <a:t> </a:t>
            </a:r>
            <a:r>
              <a:rPr sz="1400" b="1" spc="-5" dirty="0">
                <a:solidFill>
                  <a:srgbClr val="001F5F"/>
                </a:solidFill>
                <a:latin typeface="Arial"/>
                <a:cs typeface="Arial"/>
              </a:rPr>
              <a:t>are</a:t>
            </a:r>
            <a:r>
              <a:rPr lang="en-US" sz="1400" dirty="0">
                <a:latin typeface="Arial"/>
                <a:cs typeface="Arial"/>
              </a:rPr>
              <a:t> </a:t>
            </a:r>
            <a:r>
              <a:rPr sz="1400" b="1" spc="-5" dirty="0">
                <a:solidFill>
                  <a:srgbClr val="001F5F"/>
                </a:solidFill>
                <a:latin typeface="Arial"/>
                <a:cs typeface="Arial"/>
              </a:rPr>
              <a:t>under one “bubble”, </a:t>
            </a:r>
            <a:r>
              <a:rPr sz="1400" b="1" dirty="0">
                <a:solidFill>
                  <a:srgbClr val="001F5F"/>
                </a:solidFill>
                <a:latin typeface="Arial"/>
                <a:cs typeface="Arial"/>
              </a:rPr>
              <a:t>whereby </a:t>
            </a:r>
            <a:r>
              <a:rPr sz="1400" b="1" spc="-10" dirty="0">
                <a:solidFill>
                  <a:srgbClr val="001F5F"/>
                </a:solidFill>
                <a:latin typeface="Arial"/>
                <a:cs typeface="Arial"/>
              </a:rPr>
              <a:t>the </a:t>
            </a:r>
            <a:r>
              <a:rPr sz="1400" b="1" dirty="0">
                <a:solidFill>
                  <a:srgbClr val="001F5F"/>
                </a:solidFill>
                <a:latin typeface="Arial"/>
                <a:cs typeface="Arial"/>
              </a:rPr>
              <a:t>whole </a:t>
            </a:r>
            <a:r>
              <a:rPr sz="1400" b="1" spc="-5" dirty="0">
                <a:solidFill>
                  <a:srgbClr val="001F5F"/>
                </a:solidFill>
                <a:latin typeface="Arial"/>
                <a:cs typeface="Arial"/>
              </a:rPr>
              <a:t>“bubble” is </a:t>
            </a:r>
            <a:r>
              <a:rPr sz="1400" b="1" spc="-10" dirty="0">
                <a:solidFill>
                  <a:srgbClr val="001F5F"/>
                </a:solidFill>
                <a:latin typeface="Arial"/>
                <a:cs typeface="Arial"/>
              </a:rPr>
              <a:t>measured </a:t>
            </a:r>
            <a:r>
              <a:rPr sz="1400" b="1" spc="-5" dirty="0">
                <a:solidFill>
                  <a:srgbClr val="001F5F"/>
                </a:solidFill>
                <a:latin typeface="Arial"/>
                <a:cs typeface="Arial"/>
              </a:rPr>
              <a:t>(rather </a:t>
            </a:r>
            <a:r>
              <a:rPr sz="1400" b="1" spc="-10" dirty="0">
                <a:solidFill>
                  <a:srgbClr val="001F5F"/>
                </a:solidFill>
                <a:latin typeface="Arial"/>
                <a:cs typeface="Arial"/>
              </a:rPr>
              <a:t>than</a:t>
            </a:r>
            <a:r>
              <a:rPr sz="1400" b="1" spc="145" dirty="0">
                <a:solidFill>
                  <a:srgbClr val="001F5F"/>
                </a:solidFill>
                <a:latin typeface="Arial"/>
                <a:cs typeface="Arial"/>
              </a:rPr>
              <a:t> </a:t>
            </a:r>
            <a:r>
              <a:rPr sz="1400" b="1" spc="-10" dirty="0">
                <a:solidFill>
                  <a:srgbClr val="001F5F"/>
                </a:solidFill>
                <a:latin typeface="Arial"/>
                <a:cs typeface="Arial"/>
              </a:rPr>
              <a:t>each</a:t>
            </a:r>
            <a:r>
              <a:rPr lang="en-US" sz="1400" b="1" spc="-10" dirty="0">
                <a:solidFill>
                  <a:srgbClr val="001F5F"/>
                </a:solidFill>
                <a:latin typeface="Arial"/>
                <a:cs typeface="Arial"/>
              </a:rPr>
              <a:t> </a:t>
            </a:r>
            <a:r>
              <a:rPr sz="1400" b="1" spc="-5" dirty="0">
                <a:solidFill>
                  <a:srgbClr val="001F5F"/>
                </a:solidFill>
                <a:latin typeface="Arial"/>
                <a:cs typeface="Arial"/>
              </a:rPr>
              <a:t>source)</a:t>
            </a:r>
            <a:r>
              <a:rPr lang="en-US" sz="1400" b="1" spc="-5" dirty="0">
                <a:solidFill>
                  <a:srgbClr val="001F5F"/>
                </a:solidFill>
                <a:latin typeface="Arial"/>
                <a:cs typeface="Arial"/>
              </a:rPr>
              <a:t>.</a:t>
            </a:r>
          </a:p>
          <a:p>
            <a:pPr marL="297815" indent="-285750">
              <a:lnSpc>
                <a:spcPct val="70000"/>
              </a:lnSpc>
              <a:spcBef>
                <a:spcPts val="0"/>
              </a:spcBef>
              <a:buFont typeface="Arial" panose="020B0604020202020204" pitchFamily="34" charset="0"/>
              <a:buChar char="•"/>
              <a:tabLst>
                <a:tab pos="244475" algn="l"/>
              </a:tabLst>
            </a:pPr>
            <a:endParaRPr sz="500" dirty="0">
              <a:latin typeface="Arial"/>
              <a:cs typeface="Arial"/>
            </a:endParaRPr>
          </a:p>
          <a:p>
            <a:pPr marL="297815" marR="38100" indent="-285750">
              <a:lnSpc>
                <a:spcPct val="70000"/>
              </a:lnSpc>
              <a:spcBef>
                <a:spcPts val="0"/>
              </a:spcBef>
              <a:buFont typeface="Arial" panose="020B0604020202020204" pitchFamily="34" charset="0"/>
              <a:buChar char="•"/>
              <a:tabLst>
                <a:tab pos="244475" algn="l"/>
              </a:tabLst>
            </a:pPr>
            <a:r>
              <a:rPr sz="1400" b="1" spc="-10" dirty="0">
                <a:solidFill>
                  <a:srgbClr val="001F5F"/>
                </a:solidFill>
                <a:latin typeface="Arial"/>
                <a:cs typeface="Arial"/>
              </a:rPr>
              <a:t>The </a:t>
            </a:r>
            <a:r>
              <a:rPr sz="1400" b="1" spc="-5" dirty="0">
                <a:solidFill>
                  <a:srgbClr val="001F5F"/>
                </a:solidFill>
                <a:latin typeface="Arial"/>
                <a:cs typeface="Arial"/>
              </a:rPr>
              <a:t>National Resources Defense Council (NRDC) </a:t>
            </a:r>
            <a:r>
              <a:rPr sz="1400" b="1" spc="-10" dirty="0">
                <a:solidFill>
                  <a:srgbClr val="001F5F"/>
                </a:solidFill>
                <a:latin typeface="Arial"/>
                <a:cs typeface="Arial"/>
              </a:rPr>
              <a:t>challenged </a:t>
            </a:r>
            <a:r>
              <a:rPr sz="1400" b="1" spc="-65" dirty="0">
                <a:solidFill>
                  <a:srgbClr val="001F5F"/>
                </a:solidFill>
                <a:latin typeface="Arial"/>
                <a:cs typeface="Arial"/>
              </a:rPr>
              <a:t>EPA’s </a:t>
            </a:r>
            <a:r>
              <a:rPr sz="1400" b="1" spc="-10" dirty="0">
                <a:solidFill>
                  <a:srgbClr val="001F5F"/>
                </a:solidFill>
                <a:latin typeface="Arial"/>
                <a:cs typeface="Arial"/>
              </a:rPr>
              <a:t>“Bubble Rule”, </a:t>
            </a:r>
            <a:r>
              <a:rPr sz="1400" b="1" spc="-5" dirty="0">
                <a:solidFill>
                  <a:srgbClr val="001F5F"/>
                </a:solidFill>
                <a:latin typeface="Arial"/>
                <a:cs typeface="Arial"/>
              </a:rPr>
              <a:t>claiming that </a:t>
            </a:r>
            <a:r>
              <a:rPr sz="1400" b="1" spc="-10" dirty="0">
                <a:solidFill>
                  <a:srgbClr val="001F5F"/>
                </a:solidFill>
                <a:latin typeface="Arial"/>
                <a:cs typeface="Arial"/>
              </a:rPr>
              <a:t>the </a:t>
            </a:r>
            <a:r>
              <a:rPr sz="1400" b="1" spc="-5" dirty="0">
                <a:solidFill>
                  <a:srgbClr val="001F5F"/>
                </a:solidFill>
                <a:latin typeface="Arial"/>
                <a:cs typeface="Arial"/>
              </a:rPr>
              <a:t>rule </a:t>
            </a:r>
            <a:r>
              <a:rPr sz="1400" b="1" spc="10" dirty="0">
                <a:solidFill>
                  <a:srgbClr val="001F5F"/>
                </a:solidFill>
                <a:latin typeface="Arial"/>
                <a:cs typeface="Arial"/>
              </a:rPr>
              <a:t>was </a:t>
            </a:r>
            <a:r>
              <a:rPr sz="1400" b="1" spc="-5" dirty="0">
                <a:solidFill>
                  <a:srgbClr val="001F5F"/>
                </a:solidFill>
                <a:latin typeface="Arial"/>
                <a:cs typeface="Arial"/>
              </a:rPr>
              <a:t>inconsistent </a:t>
            </a:r>
            <a:r>
              <a:rPr sz="1400" b="1" spc="5" dirty="0">
                <a:solidFill>
                  <a:srgbClr val="001F5F"/>
                </a:solidFill>
                <a:latin typeface="Arial"/>
                <a:cs typeface="Arial"/>
              </a:rPr>
              <a:t>with </a:t>
            </a:r>
            <a:r>
              <a:rPr sz="1400" b="1" spc="-5" dirty="0">
                <a:solidFill>
                  <a:srgbClr val="001F5F"/>
                </a:solidFill>
                <a:latin typeface="Arial"/>
                <a:cs typeface="Arial"/>
              </a:rPr>
              <a:t>Clean </a:t>
            </a:r>
            <a:r>
              <a:rPr sz="1400" b="1" spc="-20" dirty="0">
                <a:solidFill>
                  <a:srgbClr val="001F5F"/>
                </a:solidFill>
                <a:latin typeface="Arial"/>
                <a:cs typeface="Arial"/>
              </a:rPr>
              <a:t>Air</a:t>
            </a:r>
            <a:r>
              <a:rPr sz="1400" b="1" spc="10" dirty="0">
                <a:solidFill>
                  <a:srgbClr val="001F5F"/>
                </a:solidFill>
                <a:latin typeface="Arial"/>
                <a:cs typeface="Arial"/>
              </a:rPr>
              <a:t> </a:t>
            </a:r>
            <a:r>
              <a:rPr sz="1400" b="1" spc="-15" dirty="0">
                <a:solidFill>
                  <a:srgbClr val="001F5F"/>
                </a:solidFill>
                <a:latin typeface="Arial"/>
                <a:cs typeface="Arial"/>
              </a:rPr>
              <a:t>Act.</a:t>
            </a:r>
            <a:endParaRPr lang="en-US" sz="1400" b="1" spc="-15" dirty="0">
              <a:solidFill>
                <a:srgbClr val="001F5F"/>
              </a:solidFill>
              <a:latin typeface="Arial"/>
              <a:cs typeface="Arial"/>
            </a:endParaRPr>
          </a:p>
          <a:p>
            <a:pPr marL="297815" marR="38100" indent="-285750">
              <a:lnSpc>
                <a:spcPct val="70000"/>
              </a:lnSpc>
              <a:spcBef>
                <a:spcPts val="0"/>
              </a:spcBef>
              <a:buFont typeface="Arial" panose="020B0604020202020204" pitchFamily="34" charset="0"/>
              <a:buChar char="•"/>
              <a:tabLst>
                <a:tab pos="244475" algn="l"/>
              </a:tabLst>
            </a:pPr>
            <a:endParaRPr sz="500" dirty="0">
              <a:latin typeface="Arial"/>
              <a:cs typeface="Arial"/>
            </a:endParaRPr>
          </a:p>
          <a:p>
            <a:pPr marL="297815" marR="45720" indent="-285750">
              <a:lnSpc>
                <a:spcPct val="70000"/>
              </a:lnSpc>
              <a:spcBef>
                <a:spcPts val="0"/>
              </a:spcBef>
              <a:buFont typeface="Arial" panose="020B0604020202020204" pitchFamily="34" charset="0"/>
              <a:buChar char="•"/>
              <a:tabLst>
                <a:tab pos="244475" algn="l"/>
              </a:tabLst>
            </a:pPr>
            <a:r>
              <a:rPr sz="1400" b="1" spc="-10" dirty="0">
                <a:solidFill>
                  <a:srgbClr val="001F5F"/>
                </a:solidFill>
                <a:latin typeface="Arial"/>
                <a:cs typeface="Arial"/>
              </a:rPr>
              <a:t>The </a:t>
            </a:r>
            <a:r>
              <a:rPr sz="1400" b="1" spc="-5" dirty="0">
                <a:solidFill>
                  <a:srgbClr val="001F5F"/>
                </a:solidFill>
                <a:latin typeface="Arial"/>
                <a:cs typeface="Arial"/>
              </a:rPr>
              <a:t>Federal Court of </a:t>
            </a:r>
            <a:r>
              <a:rPr sz="1400" b="1" spc="-15" dirty="0">
                <a:solidFill>
                  <a:srgbClr val="001F5F"/>
                </a:solidFill>
                <a:latin typeface="Arial"/>
                <a:cs typeface="Arial"/>
              </a:rPr>
              <a:t>Appeals </a:t>
            </a:r>
            <a:r>
              <a:rPr sz="1400" b="1" spc="-10" dirty="0">
                <a:solidFill>
                  <a:srgbClr val="001F5F"/>
                </a:solidFill>
                <a:latin typeface="Arial"/>
                <a:cs typeface="Arial"/>
              </a:rPr>
              <a:t>overturned the </a:t>
            </a:r>
            <a:r>
              <a:rPr sz="1400" b="1" spc="-45" dirty="0">
                <a:solidFill>
                  <a:srgbClr val="001F5F"/>
                </a:solidFill>
                <a:latin typeface="Arial"/>
                <a:cs typeface="Arial"/>
              </a:rPr>
              <a:t>EPA </a:t>
            </a:r>
            <a:r>
              <a:rPr sz="1400" b="1" spc="-5" dirty="0">
                <a:solidFill>
                  <a:srgbClr val="001F5F"/>
                </a:solidFill>
                <a:latin typeface="Arial"/>
                <a:cs typeface="Arial"/>
              </a:rPr>
              <a:t>regulation, and </a:t>
            </a:r>
            <a:r>
              <a:rPr sz="1400" b="1" spc="-10" dirty="0">
                <a:solidFill>
                  <a:srgbClr val="001F5F"/>
                </a:solidFill>
                <a:latin typeface="Arial"/>
                <a:cs typeface="Arial"/>
              </a:rPr>
              <a:t>the </a:t>
            </a:r>
            <a:r>
              <a:rPr sz="1400" b="1" spc="-5" dirty="0">
                <a:solidFill>
                  <a:srgbClr val="001F5F"/>
                </a:solidFill>
                <a:latin typeface="Arial"/>
                <a:cs typeface="Arial"/>
              </a:rPr>
              <a:t>decision </a:t>
            </a:r>
            <a:r>
              <a:rPr sz="1400" b="1" spc="10" dirty="0">
                <a:solidFill>
                  <a:srgbClr val="001F5F"/>
                </a:solidFill>
                <a:latin typeface="Arial"/>
                <a:cs typeface="Arial"/>
              </a:rPr>
              <a:t>was </a:t>
            </a:r>
            <a:r>
              <a:rPr sz="1400" b="1" spc="-5" dirty="0">
                <a:solidFill>
                  <a:srgbClr val="001F5F"/>
                </a:solidFill>
                <a:latin typeface="Arial"/>
                <a:cs typeface="Arial"/>
              </a:rPr>
              <a:t>appealed</a:t>
            </a:r>
            <a:r>
              <a:rPr lang="en-US" sz="1400" b="1" spc="-5" dirty="0">
                <a:solidFill>
                  <a:srgbClr val="001F5F"/>
                </a:solidFill>
                <a:latin typeface="Arial"/>
                <a:cs typeface="Arial"/>
              </a:rPr>
              <a:t>.</a:t>
            </a:r>
          </a:p>
          <a:p>
            <a:pPr marL="297815" marR="45720" indent="-285750">
              <a:lnSpc>
                <a:spcPct val="70000"/>
              </a:lnSpc>
              <a:spcBef>
                <a:spcPts val="0"/>
              </a:spcBef>
              <a:buFont typeface="Arial" panose="020B0604020202020204" pitchFamily="34" charset="0"/>
              <a:buChar char="•"/>
              <a:tabLst>
                <a:tab pos="244475" algn="l"/>
              </a:tabLst>
            </a:pPr>
            <a:endParaRPr lang="en-US" sz="500" b="1" spc="-5" dirty="0">
              <a:solidFill>
                <a:srgbClr val="001F5F"/>
              </a:solidFill>
              <a:latin typeface="Arial"/>
              <a:cs typeface="Arial"/>
            </a:endParaRPr>
          </a:p>
          <a:p>
            <a:pPr marL="297815" marR="233045" indent="-285750">
              <a:lnSpc>
                <a:spcPct val="70000"/>
              </a:lnSpc>
              <a:spcBef>
                <a:spcPts val="0"/>
              </a:spcBef>
              <a:buFont typeface="Arial" panose="020B0604020202020204" pitchFamily="34" charset="0"/>
              <a:buChar char="•"/>
              <a:tabLst>
                <a:tab pos="244475" algn="l"/>
              </a:tabLst>
            </a:pPr>
            <a:r>
              <a:rPr lang="en-US" sz="1400" b="1" spc="-5" dirty="0">
                <a:solidFill>
                  <a:srgbClr val="001F5F"/>
                </a:solidFill>
                <a:latin typeface="Arial"/>
                <a:cs typeface="Arial"/>
              </a:rPr>
              <a:t>HELD: </a:t>
            </a:r>
            <a:r>
              <a:rPr lang="en-US" sz="1400" b="1" spc="-10" dirty="0">
                <a:solidFill>
                  <a:srgbClr val="001F5F"/>
                </a:solidFill>
                <a:latin typeface="Arial"/>
                <a:cs typeface="Arial"/>
              </a:rPr>
              <a:t>The </a:t>
            </a:r>
            <a:r>
              <a:rPr lang="en-US" sz="1400" b="1" spc="-5" dirty="0">
                <a:solidFill>
                  <a:srgbClr val="001F5F"/>
                </a:solidFill>
                <a:latin typeface="Arial"/>
                <a:cs typeface="Arial"/>
              </a:rPr>
              <a:t>United States Supreme Court </a:t>
            </a:r>
            <a:r>
              <a:rPr lang="en-US" sz="1400" b="1" spc="-10" dirty="0">
                <a:solidFill>
                  <a:srgbClr val="001F5F"/>
                </a:solidFill>
                <a:latin typeface="Arial"/>
                <a:cs typeface="Arial"/>
              </a:rPr>
              <a:t>Reversed, </a:t>
            </a:r>
            <a:r>
              <a:rPr lang="en-US" sz="1400" b="1" spc="-5" dirty="0">
                <a:solidFill>
                  <a:srgbClr val="001F5F"/>
                </a:solidFill>
                <a:latin typeface="Arial"/>
                <a:cs typeface="Arial"/>
              </a:rPr>
              <a:t>and upheld </a:t>
            </a:r>
            <a:r>
              <a:rPr lang="en-US" sz="1400" b="1" spc="-10" dirty="0">
                <a:solidFill>
                  <a:srgbClr val="001F5F"/>
                </a:solidFill>
                <a:latin typeface="Arial"/>
                <a:cs typeface="Arial"/>
              </a:rPr>
              <a:t>the </a:t>
            </a:r>
            <a:r>
              <a:rPr lang="en-US" sz="1400" b="1" spc="-5" dirty="0">
                <a:solidFill>
                  <a:srgbClr val="001F5F"/>
                </a:solidFill>
                <a:latin typeface="Arial"/>
                <a:cs typeface="Arial"/>
              </a:rPr>
              <a:t>regulation as appropriate.</a:t>
            </a:r>
          </a:p>
          <a:p>
            <a:pPr marL="297815" marR="233045" indent="-285750">
              <a:lnSpc>
                <a:spcPct val="70000"/>
              </a:lnSpc>
              <a:spcBef>
                <a:spcPts val="0"/>
              </a:spcBef>
              <a:buFont typeface="Arial" panose="020B0604020202020204" pitchFamily="34" charset="0"/>
              <a:buChar char="•"/>
              <a:tabLst>
                <a:tab pos="244475" algn="l"/>
              </a:tabLst>
            </a:pPr>
            <a:endParaRPr lang="en-US" sz="500" dirty="0">
              <a:latin typeface="Arial"/>
              <a:cs typeface="Arial"/>
            </a:endParaRPr>
          </a:p>
          <a:p>
            <a:pPr marL="297815" indent="-285750">
              <a:lnSpc>
                <a:spcPct val="70000"/>
              </a:lnSpc>
              <a:spcBef>
                <a:spcPts val="0"/>
              </a:spcBef>
              <a:buFont typeface="Arial" panose="020B0604020202020204" pitchFamily="34" charset="0"/>
              <a:buChar char="•"/>
              <a:tabLst>
                <a:tab pos="244475" algn="l"/>
              </a:tabLst>
            </a:pPr>
            <a:r>
              <a:rPr lang="en-US" sz="1400" b="1" spc="-5" dirty="0">
                <a:solidFill>
                  <a:srgbClr val="001F5F"/>
                </a:solidFill>
                <a:latin typeface="Arial"/>
                <a:cs typeface="Arial"/>
              </a:rPr>
              <a:t>In making </a:t>
            </a:r>
            <a:r>
              <a:rPr lang="en-US" sz="1400" b="1" spc="-10" dirty="0">
                <a:solidFill>
                  <a:srgbClr val="001F5F"/>
                </a:solidFill>
                <a:latin typeface="Arial"/>
                <a:cs typeface="Arial"/>
              </a:rPr>
              <a:t>the </a:t>
            </a:r>
            <a:r>
              <a:rPr lang="en-US" sz="1400" b="1" spc="-5" dirty="0">
                <a:solidFill>
                  <a:srgbClr val="001F5F"/>
                </a:solidFill>
                <a:latin typeface="Arial"/>
                <a:cs typeface="Arial"/>
              </a:rPr>
              <a:t>decision, </a:t>
            </a:r>
            <a:r>
              <a:rPr lang="en-US" sz="1400" b="1" spc="-10" dirty="0">
                <a:solidFill>
                  <a:srgbClr val="001F5F"/>
                </a:solidFill>
                <a:latin typeface="Arial"/>
                <a:cs typeface="Arial"/>
              </a:rPr>
              <a:t>the </a:t>
            </a:r>
            <a:r>
              <a:rPr lang="en-US" sz="1400" b="1" spc="-5" dirty="0">
                <a:solidFill>
                  <a:srgbClr val="001F5F"/>
                </a:solidFill>
                <a:latin typeface="Arial"/>
                <a:cs typeface="Arial"/>
              </a:rPr>
              <a:t>Court stated that </a:t>
            </a:r>
            <a:r>
              <a:rPr lang="en-US" sz="1400" b="1" spc="5" dirty="0">
                <a:solidFill>
                  <a:srgbClr val="001F5F"/>
                </a:solidFill>
                <a:latin typeface="Arial"/>
                <a:cs typeface="Arial"/>
              </a:rPr>
              <a:t>two </a:t>
            </a:r>
            <a:r>
              <a:rPr lang="en-US" sz="1400" b="1" spc="-5" dirty="0">
                <a:solidFill>
                  <a:srgbClr val="001F5F"/>
                </a:solidFill>
                <a:latin typeface="Arial"/>
                <a:cs typeface="Arial"/>
              </a:rPr>
              <a:t>questions must be</a:t>
            </a:r>
            <a:r>
              <a:rPr lang="en-US" sz="1400" b="1" spc="215" dirty="0">
                <a:solidFill>
                  <a:srgbClr val="001F5F"/>
                </a:solidFill>
                <a:latin typeface="Arial"/>
                <a:cs typeface="Arial"/>
              </a:rPr>
              <a:t> </a:t>
            </a:r>
            <a:r>
              <a:rPr lang="en-US" sz="1400" b="1" spc="-5" dirty="0">
                <a:solidFill>
                  <a:srgbClr val="001F5F"/>
                </a:solidFill>
                <a:latin typeface="Arial"/>
                <a:cs typeface="Arial"/>
              </a:rPr>
              <a:t>asked:</a:t>
            </a:r>
          </a:p>
          <a:p>
            <a:pPr marL="297815" indent="-285750">
              <a:lnSpc>
                <a:spcPct val="70000"/>
              </a:lnSpc>
              <a:spcBef>
                <a:spcPts val="0"/>
              </a:spcBef>
              <a:buFont typeface="Arial" panose="020B0604020202020204" pitchFamily="34" charset="0"/>
              <a:buChar char="•"/>
              <a:tabLst>
                <a:tab pos="244475" algn="l"/>
              </a:tabLst>
            </a:pPr>
            <a:endParaRPr lang="en-US" sz="500" dirty="0">
              <a:latin typeface="Arial"/>
              <a:cs typeface="Arial"/>
            </a:endParaRPr>
          </a:p>
          <a:p>
            <a:pPr marL="469900">
              <a:lnSpc>
                <a:spcPct val="70000"/>
              </a:lnSpc>
              <a:spcBef>
                <a:spcPts val="0"/>
              </a:spcBef>
            </a:pPr>
            <a:r>
              <a:rPr lang="en-US" sz="1200" spc="-5" dirty="0">
                <a:solidFill>
                  <a:schemeClr val="tx1">
                    <a:lumMod val="95000"/>
                    <a:lumOff val="5000"/>
                  </a:schemeClr>
                </a:solidFill>
                <a:latin typeface="Arial"/>
                <a:cs typeface="Arial"/>
              </a:rPr>
              <a:t>–</a:t>
            </a:r>
            <a:r>
              <a:rPr lang="en-US" sz="1200" b="1" spc="-5" dirty="0">
                <a:solidFill>
                  <a:schemeClr val="tx1">
                    <a:lumMod val="95000"/>
                    <a:lumOff val="5000"/>
                  </a:schemeClr>
                </a:solidFill>
                <a:latin typeface="Arial"/>
                <a:cs typeface="Arial"/>
              </a:rPr>
              <a:t>1. Has </a:t>
            </a:r>
            <a:r>
              <a:rPr lang="en-US" sz="1200" b="1" spc="-10" dirty="0">
                <a:solidFill>
                  <a:schemeClr val="tx1">
                    <a:lumMod val="95000"/>
                    <a:lumOff val="5000"/>
                  </a:schemeClr>
                </a:solidFill>
                <a:latin typeface="Arial"/>
                <a:cs typeface="Arial"/>
              </a:rPr>
              <a:t>the </a:t>
            </a:r>
            <a:r>
              <a:rPr lang="en-US" sz="1200" b="1" spc="-5" dirty="0">
                <a:solidFill>
                  <a:schemeClr val="tx1">
                    <a:lumMod val="95000"/>
                    <a:lumOff val="5000"/>
                  </a:schemeClr>
                </a:solidFill>
                <a:latin typeface="Arial"/>
                <a:cs typeface="Arial"/>
              </a:rPr>
              <a:t>legislative branch directly spoken to </a:t>
            </a:r>
            <a:r>
              <a:rPr lang="en-US" sz="1200" b="1" spc="-10" dirty="0">
                <a:solidFill>
                  <a:schemeClr val="tx1">
                    <a:lumMod val="95000"/>
                    <a:lumOff val="5000"/>
                  </a:schemeClr>
                </a:solidFill>
                <a:latin typeface="Arial"/>
                <a:cs typeface="Arial"/>
              </a:rPr>
              <a:t>the </a:t>
            </a:r>
            <a:r>
              <a:rPr lang="en-US" sz="1200" b="1" spc="-5" dirty="0">
                <a:solidFill>
                  <a:schemeClr val="tx1">
                    <a:lumMod val="95000"/>
                    <a:lumOff val="5000"/>
                  </a:schemeClr>
                </a:solidFill>
                <a:latin typeface="Arial"/>
                <a:cs typeface="Arial"/>
              </a:rPr>
              <a:t>precise question at issue</a:t>
            </a:r>
            <a:r>
              <a:rPr lang="en-US" sz="1200" b="1" spc="265" dirty="0">
                <a:solidFill>
                  <a:schemeClr val="tx1">
                    <a:lumMod val="95000"/>
                    <a:lumOff val="5000"/>
                  </a:schemeClr>
                </a:solidFill>
                <a:latin typeface="Arial"/>
                <a:cs typeface="Arial"/>
              </a:rPr>
              <a:t> </a:t>
            </a:r>
            <a:r>
              <a:rPr lang="en-US" sz="1200" b="1" spc="-5" dirty="0">
                <a:solidFill>
                  <a:schemeClr val="tx1">
                    <a:lumMod val="95000"/>
                    <a:lumOff val="5000"/>
                  </a:schemeClr>
                </a:solidFill>
                <a:latin typeface="Arial"/>
                <a:cs typeface="Arial"/>
              </a:rPr>
              <a:t>concerning the</a:t>
            </a:r>
            <a:r>
              <a:rPr lang="en-US" sz="1200" b="1" spc="65" dirty="0">
                <a:solidFill>
                  <a:schemeClr val="tx1">
                    <a:lumMod val="95000"/>
                    <a:lumOff val="5000"/>
                  </a:schemeClr>
                </a:solidFill>
                <a:latin typeface="Arial"/>
                <a:cs typeface="Arial"/>
              </a:rPr>
              <a:t> </a:t>
            </a:r>
            <a:r>
              <a:rPr lang="en-US" sz="1200" b="1" spc="-5" dirty="0">
                <a:solidFill>
                  <a:schemeClr val="tx1">
                    <a:lumMod val="95000"/>
                    <a:lumOff val="5000"/>
                  </a:schemeClr>
                </a:solidFill>
                <a:latin typeface="Arial"/>
                <a:cs typeface="Arial"/>
              </a:rPr>
              <a:t>matter?</a:t>
            </a:r>
            <a:endParaRPr lang="en-US" sz="1200" dirty="0">
              <a:solidFill>
                <a:schemeClr val="tx1">
                  <a:lumMod val="95000"/>
                  <a:lumOff val="5000"/>
                </a:schemeClr>
              </a:solidFill>
              <a:latin typeface="Arial"/>
              <a:cs typeface="Arial"/>
            </a:endParaRPr>
          </a:p>
          <a:p>
            <a:pPr marL="469900" marR="5080">
              <a:lnSpc>
                <a:spcPct val="70000"/>
              </a:lnSpc>
              <a:spcBef>
                <a:spcPts val="0"/>
              </a:spcBef>
            </a:pPr>
            <a:r>
              <a:rPr lang="en-US" sz="1200" spc="-5" dirty="0">
                <a:solidFill>
                  <a:schemeClr val="tx1">
                    <a:lumMod val="95000"/>
                    <a:lumOff val="5000"/>
                  </a:schemeClr>
                </a:solidFill>
                <a:latin typeface="Arial"/>
                <a:cs typeface="Arial"/>
              </a:rPr>
              <a:t>–</a:t>
            </a:r>
            <a:r>
              <a:rPr lang="en-US" sz="1200" b="1" spc="-5" dirty="0">
                <a:solidFill>
                  <a:schemeClr val="tx1">
                    <a:lumMod val="95000"/>
                    <a:lumOff val="5000"/>
                  </a:schemeClr>
                </a:solidFill>
                <a:latin typeface="Arial"/>
                <a:cs typeface="Arial"/>
              </a:rPr>
              <a:t>2. If </a:t>
            </a:r>
            <a:r>
              <a:rPr lang="en-US" sz="1200" b="1" spc="-10" dirty="0">
                <a:solidFill>
                  <a:schemeClr val="tx1">
                    <a:lumMod val="95000"/>
                    <a:lumOff val="5000"/>
                  </a:schemeClr>
                </a:solidFill>
                <a:latin typeface="Arial"/>
                <a:cs typeface="Arial"/>
              </a:rPr>
              <a:t>statute </a:t>
            </a:r>
            <a:r>
              <a:rPr lang="en-US" sz="1200" b="1" spc="-5" dirty="0">
                <a:solidFill>
                  <a:schemeClr val="tx1">
                    <a:lumMod val="95000"/>
                    <a:lumOff val="5000"/>
                  </a:schemeClr>
                </a:solidFill>
                <a:latin typeface="Arial"/>
                <a:cs typeface="Arial"/>
              </a:rPr>
              <a:t>is </a:t>
            </a:r>
            <a:r>
              <a:rPr lang="en-US" sz="1200" b="1" spc="-10" dirty="0">
                <a:solidFill>
                  <a:schemeClr val="tx1">
                    <a:lumMod val="95000"/>
                    <a:lumOff val="5000"/>
                  </a:schemeClr>
                </a:solidFill>
                <a:latin typeface="Arial"/>
                <a:cs typeface="Arial"/>
              </a:rPr>
              <a:t>silent </a:t>
            </a:r>
            <a:r>
              <a:rPr lang="en-US" sz="1200" b="1" spc="-5" dirty="0">
                <a:solidFill>
                  <a:schemeClr val="tx1">
                    <a:lumMod val="95000"/>
                    <a:lumOff val="5000"/>
                  </a:schemeClr>
                </a:solidFill>
                <a:latin typeface="Arial"/>
                <a:cs typeface="Arial"/>
              </a:rPr>
              <a:t>or </a:t>
            </a:r>
            <a:r>
              <a:rPr lang="en-US" sz="1200" b="1" spc="-10" dirty="0">
                <a:solidFill>
                  <a:schemeClr val="tx1">
                    <a:lumMod val="95000"/>
                    <a:lumOff val="5000"/>
                  </a:schemeClr>
                </a:solidFill>
                <a:latin typeface="Arial"/>
                <a:cs typeface="Arial"/>
              </a:rPr>
              <a:t>ambiguous </a:t>
            </a:r>
            <a:r>
              <a:rPr lang="en-US" sz="1200" b="1" spc="-5" dirty="0">
                <a:solidFill>
                  <a:schemeClr val="tx1">
                    <a:lumMod val="95000"/>
                    <a:lumOff val="5000"/>
                  </a:schemeClr>
                </a:solidFill>
                <a:latin typeface="Arial"/>
                <a:cs typeface="Arial"/>
              </a:rPr>
              <a:t>on </a:t>
            </a:r>
            <a:r>
              <a:rPr lang="en-US" sz="1200" b="1" spc="-10" dirty="0">
                <a:solidFill>
                  <a:schemeClr val="tx1">
                    <a:lumMod val="95000"/>
                    <a:lumOff val="5000"/>
                  </a:schemeClr>
                </a:solidFill>
                <a:latin typeface="Arial"/>
                <a:cs typeface="Arial"/>
              </a:rPr>
              <a:t>the </a:t>
            </a:r>
            <a:r>
              <a:rPr lang="en-US" sz="1200" b="1" spc="-5" dirty="0">
                <a:solidFill>
                  <a:schemeClr val="tx1">
                    <a:lumMod val="95000"/>
                    <a:lumOff val="5000"/>
                  </a:schemeClr>
                </a:solidFill>
                <a:latin typeface="Arial"/>
                <a:cs typeface="Arial"/>
              </a:rPr>
              <a:t>issue, </a:t>
            </a:r>
            <a:r>
              <a:rPr lang="en-US" sz="1200" b="1" spc="5" dirty="0">
                <a:solidFill>
                  <a:schemeClr val="tx1">
                    <a:lumMod val="95000"/>
                    <a:lumOff val="5000"/>
                  </a:schemeClr>
                </a:solidFill>
                <a:latin typeface="Arial"/>
                <a:cs typeface="Arial"/>
              </a:rPr>
              <a:t>was </a:t>
            </a:r>
            <a:r>
              <a:rPr lang="en-US" sz="1200" b="1" spc="-10" dirty="0">
                <a:solidFill>
                  <a:schemeClr val="tx1">
                    <a:lumMod val="95000"/>
                    <a:lumOff val="5000"/>
                  </a:schemeClr>
                </a:solidFill>
                <a:latin typeface="Arial"/>
                <a:cs typeface="Arial"/>
              </a:rPr>
              <a:t>the </a:t>
            </a:r>
            <a:r>
              <a:rPr lang="en-US" sz="1200" b="1" spc="-20" dirty="0">
                <a:solidFill>
                  <a:schemeClr val="tx1">
                    <a:lumMod val="95000"/>
                    <a:lumOff val="5000"/>
                  </a:schemeClr>
                </a:solidFill>
                <a:latin typeface="Arial"/>
                <a:cs typeface="Arial"/>
              </a:rPr>
              <a:t>agency’s </a:t>
            </a:r>
            <a:r>
              <a:rPr lang="en-US" sz="1200" b="1" dirty="0">
                <a:solidFill>
                  <a:schemeClr val="tx1">
                    <a:lumMod val="95000"/>
                    <a:lumOff val="5000"/>
                  </a:schemeClr>
                </a:solidFill>
                <a:latin typeface="Arial"/>
                <a:cs typeface="Arial"/>
              </a:rPr>
              <a:t>answer </a:t>
            </a:r>
            <a:r>
              <a:rPr lang="en-US" sz="1200" b="1" spc="-5" dirty="0">
                <a:solidFill>
                  <a:schemeClr val="tx1">
                    <a:lumMod val="95000"/>
                    <a:lumOff val="5000"/>
                  </a:schemeClr>
                </a:solidFill>
                <a:latin typeface="Arial"/>
                <a:cs typeface="Arial"/>
              </a:rPr>
              <a:t>based on permissible construction</a:t>
            </a:r>
          </a:p>
          <a:p>
            <a:pPr marL="469900" marR="5080">
              <a:lnSpc>
                <a:spcPct val="70000"/>
              </a:lnSpc>
              <a:spcBef>
                <a:spcPts val="0"/>
              </a:spcBef>
            </a:pPr>
            <a:r>
              <a:rPr lang="en-US" sz="1200" b="1" spc="-5" dirty="0">
                <a:solidFill>
                  <a:schemeClr val="tx1">
                    <a:lumMod val="95000"/>
                    <a:lumOff val="5000"/>
                  </a:schemeClr>
                </a:solidFill>
                <a:latin typeface="Arial"/>
                <a:cs typeface="Arial"/>
              </a:rPr>
              <a:t>      of </a:t>
            </a:r>
            <a:r>
              <a:rPr lang="en-US" sz="1200" b="1" spc="-10" dirty="0">
                <a:solidFill>
                  <a:schemeClr val="tx1">
                    <a:lumMod val="95000"/>
                    <a:lumOff val="5000"/>
                  </a:schemeClr>
                </a:solidFill>
                <a:latin typeface="Arial"/>
                <a:cs typeface="Arial"/>
              </a:rPr>
              <a:t>the</a:t>
            </a:r>
            <a:r>
              <a:rPr lang="en-US" sz="1200" b="1" spc="95" dirty="0">
                <a:solidFill>
                  <a:schemeClr val="tx1">
                    <a:lumMod val="95000"/>
                    <a:lumOff val="5000"/>
                  </a:schemeClr>
                </a:solidFill>
                <a:latin typeface="Arial"/>
                <a:cs typeface="Arial"/>
              </a:rPr>
              <a:t> </a:t>
            </a:r>
            <a:r>
              <a:rPr lang="en-US" sz="1200" b="1" spc="-5" dirty="0">
                <a:solidFill>
                  <a:schemeClr val="tx1">
                    <a:lumMod val="95000"/>
                    <a:lumOff val="5000"/>
                  </a:schemeClr>
                </a:solidFill>
                <a:latin typeface="Arial"/>
                <a:cs typeface="Arial"/>
              </a:rPr>
              <a:t>statute?</a:t>
            </a:r>
          </a:p>
          <a:p>
            <a:pPr marL="469900" marR="5080">
              <a:lnSpc>
                <a:spcPct val="70000"/>
              </a:lnSpc>
              <a:spcBef>
                <a:spcPts val="0"/>
              </a:spcBef>
            </a:pPr>
            <a:endParaRPr lang="en-US" sz="500" dirty="0">
              <a:solidFill>
                <a:schemeClr val="tx1">
                  <a:lumMod val="95000"/>
                  <a:lumOff val="5000"/>
                </a:schemeClr>
              </a:solidFill>
              <a:latin typeface="Arial"/>
              <a:cs typeface="Arial"/>
            </a:endParaRPr>
          </a:p>
          <a:p>
            <a:pPr marL="285750" marR="707390" indent="-285750">
              <a:lnSpc>
                <a:spcPct val="70000"/>
              </a:lnSpc>
              <a:spcBef>
                <a:spcPts val="0"/>
              </a:spcBef>
              <a:buFont typeface="Arial" panose="020B0604020202020204" pitchFamily="34" charset="0"/>
              <a:buChar char="•"/>
            </a:pPr>
            <a:r>
              <a:rPr lang="en-US" sz="1400" b="1" spc="-10" dirty="0">
                <a:solidFill>
                  <a:srgbClr val="001F5F"/>
                </a:solidFill>
                <a:latin typeface="Arial"/>
                <a:cs typeface="Arial"/>
              </a:rPr>
              <a:t>Under </a:t>
            </a:r>
            <a:r>
              <a:rPr lang="en-US" sz="1400" b="1" spc="-5" dirty="0">
                <a:solidFill>
                  <a:srgbClr val="001F5F"/>
                </a:solidFill>
                <a:latin typeface="Arial"/>
                <a:cs typeface="Arial"/>
              </a:rPr>
              <a:t>the </a:t>
            </a:r>
            <a:r>
              <a:rPr lang="en-US" sz="1400" b="1" spc="-10" dirty="0">
                <a:solidFill>
                  <a:srgbClr val="001F5F"/>
                </a:solidFill>
                <a:latin typeface="Arial"/>
                <a:cs typeface="Arial"/>
              </a:rPr>
              <a:t>case </a:t>
            </a:r>
            <a:r>
              <a:rPr lang="en-US" sz="1400" b="1" spc="5" dirty="0">
                <a:solidFill>
                  <a:srgbClr val="001F5F"/>
                </a:solidFill>
                <a:latin typeface="Arial"/>
                <a:cs typeface="Arial"/>
              </a:rPr>
              <a:t>which </a:t>
            </a:r>
            <a:r>
              <a:rPr lang="en-US" sz="1400" b="1" spc="-5" dirty="0">
                <a:solidFill>
                  <a:srgbClr val="001F5F"/>
                </a:solidFill>
                <a:latin typeface="Arial"/>
                <a:cs typeface="Arial"/>
              </a:rPr>
              <a:t>has </a:t>
            </a:r>
            <a:r>
              <a:rPr lang="en-US" sz="1400" b="1" spc="-10" dirty="0">
                <a:solidFill>
                  <a:srgbClr val="001F5F"/>
                </a:solidFill>
                <a:latin typeface="Arial"/>
                <a:cs typeface="Arial"/>
              </a:rPr>
              <a:t>come </a:t>
            </a:r>
            <a:r>
              <a:rPr lang="en-US" sz="1400" b="1" spc="-5" dirty="0">
                <a:solidFill>
                  <a:srgbClr val="001F5F"/>
                </a:solidFill>
                <a:latin typeface="Arial"/>
                <a:cs typeface="Arial"/>
              </a:rPr>
              <a:t>to be </a:t>
            </a:r>
            <a:r>
              <a:rPr lang="en-US" sz="1400" b="1" spc="-10" dirty="0">
                <a:solidFill>
                  <a:srgbClr val="001F5F"/>
                </a:solidFill>
                <a:latin typeface="Arial"/>
                <a:cs typeface="Arial"/>
              </a:rPr>
              <a:t>know </a:t>
            </a:r>
            <a:r>
              <a:rPr lang="en-US" sz="1400" b="1" spc="-5" dirty="0">
                <a:solidFill>
                  <a:srgbClr val="001F5F"/>
                </a:solidFill>
                <a:latin typeface="Arial"/>
                <a:cs typeface="Arial"/>
              </a:rPr>
              <a:t>as </a:t>
            </a:r>
            <a:r>
              <a:rPr lang="en-US" sz="1400" b="1" spc="-10" dirty="0">
                <a:solidFill>
                  <a:srgbClr val="001F5F"/>
                </a:solidFill>
                <a:latin typeface="Arial"/>
                <a:cs typeface="Arial"/>
              </a:rPr>
              <a:t>creating the rule </a:t>
            </a:r>
            <a:r>
              <a:rPr lang="en-US" sz="1400" b="1" spc="-5" dirty="0">
                <a:solidFill>
                  <a:srgbClr val="001F5F"/>
                </a:solidFill>
                <a:latin typeface="Arial"/>
                <a:cs typeface="Arial"/>
              </a:rPr>
              <a:t>of </a:t>
            </a:r>
            <a:r>
              <a:rPr lang="en-US" sz="1400" b="1" spc="-15" dirty="0">
                <a:solidFill>
                  <a:srgbClr val="001F5F"/>
                </a:solidFill>
                <a:latin typeface="Arial"/>
                <a:cs typeface="Arial"/>
              </a:rPr>
              <a:t>“Chevron </a:t>
            </a:r>
            <a:r>
              <a:rPr lang="en-US" sz="1400" b="1" spc="-10" dirty="0">
                <a:solidFill>
                  <a:srgbClr val="001F5F"/>
                </a:solidFill>
                <a:latin typeface="Arial"/>
                <a:cs typeface="Arial"/>
              </a:rPr>
              <a:t>Deference” the Court </a:t>
            </a:r>
            <a:r>
              <a:rPr lang="en-US" sz="1400" b="1" spc="-5" dirty="0">
                <a:solidFill>
                  <a:srgbClr val="001F5F"/>
                </a:solidFill>
                <a:latin typeface="Arial"/>
                <a:cs typeface="Arial"/>
              </a:rPr>
              <a:t>held </a:t>
            </a:r>
            <a:r>
              <a:rPr lang="en-US" sz="1400" b="1" spc="-10" dirty="0">
                <a:solidFill>
                  <a:srgbClr val="001F5F"/>
                </a:solidFill>
                <a:latin typeface="Arial"/>
                <a:cs typeface="Arial"/>
              </a:rPr>
              <a:t>that agencies are </a:t>
            </a:r>
            <a:r>
              <a:rPr lang="en-US" sz="1400" b="1" spc="-5" dirty="0">
                <a:solidFill>
                  <a:srgbClr val="001F5F"/>
                </a:solidFill>
                <a:latin typeface="Arial"/>
                <a:cs typeface="Arial"/>
              </a:rPr>
              <a:t>allowed to fill gaps left by Congress.</a:t>
            </a:r>
          </a:p>
          <a:p>
            <a:pPr marR="707390">
              <a:lnSpc>
                <a:spcPct val="70000"/>
              </a:lnSpc>
              <a:spcBef>
                <a:spcPts val="0"/>
              </a:spcBef>
            </a:pPr>
            <a:endParaRPr lang="en-US" sz="500" dirty="0">
              <a:latin typeface="Arial"/>
              <a:cs typeface="Arial"/>
            </a:endParaRPr>
          </a:p>
          <a:p>
            <a:pPr marL="297815" indent="-285750">
              <a:lnSpc>
                <a:spcPct val="70000"/>
              </a:lnSpc>
              <a:spcBef>
                <a:spcPts val="0"/>
              </a:spcBef>
              <a:buFont typeface="Arial" panose="020B0604020202020204" pitchFamily="34" charset="0"/>
              <a:buChar char="•"/>
              <a:tabLst>
                <a:tab pos="244475" algn="l"/>
              </a:tabLst>
            </a:pPr>
            <a:r>
              <a:rPr lang="en-US" sz="1400" b="1" spc="-5" dirty="0">
                <a:solidFill>
                  <a:srgbClr val="001F5F"/>
                </a:solidFill>
                <a:latin typeface="Arial"/>
                <a:cs typeface="Arial"/>
              </a:rPr>
              <a:t>Exceptions to this </a:t>
            </a:r>
            <a:r>
              <a:rPr lang="en-US" sz="1400" b="1" spc="-10" dirty="0">
                <a:solidFill>
                  <a:srgbClr val="001F5F"/>
                </a:solidFill>
                <a:latin typeface="Arial"/>
                <a:cs typeface="Arial"/>
              </a:rPr>
              <a:t>deference are </a:t>
            </a:r>
            <a:r>
              <a:rPr lang="en-US" sz="1400" b="1" spc="5" dirty="0">
                <a:solidFill>
                  <a:srgbClr val="001F5F"/>
                </a:solidFill>
                <a:latin typeface="Arial"/>
                <a:cs typeface="Arial"/>
              </a:rPr>
              <a:t>when </a:t>
            </a:r>
            <a:r>
              <a:rPr lang="en-US" sz="1400" b="1" spc="-10" dirty="0">
                <a:solidFill>
                  <a:srgbClr val="001F5F"/>
                </a:solidFill>
                <a:latin typeface="Arial"/>
                <a:cs typeface="Arial"/>
              </a:rPr>
              <a:t>agency </a:t>
            </a:r>
            <a:r>
              <a:rPr lang="en-US" sz="1400" b="1" spc="-5" dirty="0">
                <a:solidFill>
                  <a:srgbClr val="001F5F"/>
                </a:solidFill>
                <a:latin typeface="Arial"/>
                <a:cs typeface="Arial"/>
              </a:rPr>
              <a:t>decisions </a:t>
            </a:r>
            <a:r>
              <a:rPr lang="en-US" sz="1400" b="1" spc="-10" dirty="0">
                <a:solidFill>
                  <a:srgbClr val="001F5F"/>
                </a:solidFill>
                <a:latin typeface="Arial"/>
                <a:cs typeface="Arial"/>
              </a:rPr>
              <a:t>are </a:t>
            </a:r>
            <a:r>
              <a:rPr lang="en-US" sz="1400" b="1" spc="-20" dirty="0">
                <a:solidFill>
                  <a:srgbClr val="001F5F"/>
                </a:solidFill>
                <a:latin typeface="Arial"/>
                <a:cs typeface="Arial"/>
              </a:rPr>
              <a:t>“arbitrary,</a:t>
            </a:r>
            <a:r>
              <a:rPr lang="en-US" sz="1400" b="1" spc="215" dirty="0">
                <a:solidFill>
                  <a:srgbClr val="001F5F"/>
                </a:solidFill>
                <a:latin typeface="Arial"/>
                <a:cs typeface="Arial"/>
              </a:rPr>
              <a:t> </a:t>
            </a:r>
            <a:r>
              <a:rPr lang="en-US" sz="1400" b="1" spc="-10" dirty="0">
                <a:solidFill>
                  <a:srgbClr val="001F5F"/>
                </a:solidFill>
                <a:latin typeface="Arial"/>
                <a:cs typeface="Arial"/>
              </a:rPr>
              <a:t>capricious </a:t>
            </a:r>
            <a:r>
              <a:rPr lang="en-US" sz="1400" b="1" spc="-5" dirty="0">
                <a:solidFill>
                  <a:srgbClr val="001F5F"/>
                </a:solidFill>
                <a:latin typeface="Arial"/>
                <a:cs typeface="Arial"/>
              </a:rPr>
              <a:t>or manifestly </a:t>
            </a:r>
            <a:r>
              <a:rPr lang="en-US" sz="1400" b="1" spc="-10" dirty="0">
                <a:solidFill>
                  <a:srgbClr val="001F5F"/>
                </a:solidFill>
                <a:latin typeface="Arial"/>
                <a:cs typeface="Arial"/>
              </a:rPr>
              <a:t>contrary” </a:t>
            </a:r>
            <a:r>
              <a:rPr lang="en-US" sz="1400" b="1" spc="-5" dirty="0">
                <a:solidFill>
                  <a:srgbClr val="001F5F"/>
                </a:solidFill>
                <a:latin typeface="Arial"/>
                <a:cs typeface="Arial"/>
              </a:rPr>
              <a:t>to the </a:t>
            </a:r>
            <a:r>
              <a:rPr lang="en-US" sz="1400" b="1" spc="-10" dirty="0">
                <a:solidFill>
                  <a:srgbClr val="001F5F"/>
                </a:solidFill>
                <a:latin typeface="Arial"/>
                <a:cs typeface="Arial"/>
              </a:rPr>
              <a:t>statute.</a:t>
            </a:r>
          </a:p>
          <a:p>
            <a:pPr marL="297815" indent="-285750">
              <a:lnSpc>
                <a:spcPct val="70000"/>
              </a:lnSpc>
              <a:spcBef>
                <a:spcPts val="0"/>
              </a:spcBef>
              <a:buFont typeface="Arial" panose="020B0604020202020204" pitchFamily="34" charset="0"/>
              <a:buChar char="•"/>
              <a:tabLst>
                <a:tab pos="244475" algn="l"/>
              </a:tabLst>
            </a:pPr>
            <a:endParaRPr lang="en-US" sz="500" dirty="0">
              <a:latin typeface="Arial"/>
              <a:cs typeface="Arial"/>
            </a:endParaRPr>
          </a:p>
          <a:p>
            <a:pPr marL="297815" marR="231140" indent="-285750">
              <a:lnSpc>
                <a:spcPct val="70000"/>
              </a:lnSpc>
              <a:spcBef>
                <a:spcPts val="0"/>
              </a:spcBef>
              <a:buFont typeface="Arial" panose="020B0604020202020204" pitchFamily="34" charset="0"/>
              <a:buChar char="•"/>
              <a:tabLst>
                <a:tab pos="244475" algn="l"/>
              </a:tabLst>
            </a:pPr>
            <a:r>
              <a:rPr lang="en-US" sz="1400" b="1" spc="-10" dirty="0">
                <a:solidFill>
                  <a:srgbClr val="001F5F"/>
                </a:solidFill>
                <a:latin typeface="Arial"/>
                <a:cs typeface="Arial"/>
              </a:rPr>
              <a:t>The </a:t>
            </a:r>
            <a:r>
              <a:rPr lang="en-US" sz="1400" b="1" spc="-5" dirty="0">
                <a:solidFill>
                  <a:srgbClr val="001F5F"/>
                </a:solidFill>
                <a:latin typeface="Arial"/>
                <a:cs typeface="Arial"/>
              </a:rPr>
              <a:t>Court in Chevron </a:t>
            </a:r>
            <a:r>
              <a:rPr lang="en-US" sz="1400" b="1" spc="-10" dirty="0">
                <a:solidFill>
                  <a:srgbClr val="001F5F"/>
                </a:solidFill>
                <a:latin typeface="Arial"/>
                <a:cs typeface="Arial"/>
              </a:rPr>
              <a:t>found </a:t>
            </a:r>
            <a:r>
              <a:rPr lang="en-US" sz="1400" b="1" spc="-5" dirty="0">
                <a:solidFill>
                  <a:srgbClr val="001F5F"/>
                </a:solidFill>
                <a:latin typeface="Arial"/>
                <a:cs typeface="Arial"/>
              </a:rPr>
              <a:t>that </a:t>
            </a:r>
            <a:r>
              <a:rPr lang="en-US" sz="1400" b="1" spc="-10" dirty="0">
                <a:solidFill>
                  <a:srgbClr val="001F5F"/>
                </a:solidFill>
                <a:latin typeface="Arial"/>
                <a:cs typeface="Arial"/>
              </a:rPr>
              <a:t>the Legislative </a:t>
            </a:r>
            <a:r>
              <a:rPr lang="en-US" sz="1400" b="1" spc="-5" dirty="0">
                <a:solidFill>
                  <a:srgbClr val="001F5F"/>
                </a:solidFill>
                <a:latin typeface="Arial"/>
                <a:cs typeface="Arial"/>
              </a:rPr>
              <a:t>delegation may be implicit or explicit – often  implicit, and that they </a:t>
            </a:r>
            <a:r>
              <a:rPr lang="en-US" sz="1400" b="1" spc="5" dirty="0">
                <a:solidFill>
                  <a:srgbClr val="001F5F"/>
                </a:solidFill>
                <a:latin typeface="Arial"/>
                <a:cs typeface="Arial"/>
              </a:rPr>
              <a:t>will </a:t>
            </a:r>
            <a:r>
              <a:rPr lang="en-US" sz="1400" b="1" spc="-5" dirty="0">
                <a:solidFill>
                  <a:srgbClr val="001F5F"/>
                </a:solidFill>
                <a:latin typeface="Arial"/>
                <a:cs typeface="Arial"/>
              </a:rPr>
              <a:t>usually defer to administrative</a:t>
            </a:r>
            <a:r>
              <a:rPr lang="en-US" sz="1400" b="1" spc="195" dirty="0">
                <a:solidFill>
                  <a:srgbClr val="001F5F"/>
                </a:solidFill>
                <a:latin typeface="Arial"/>
                <a:cs typeface="Arial"/>
              </a:rPr>
              <a:t> </a:t>
            </a:r>
            <a:r>
              <a:rPr lang="en-US" sz="1400" b="1" spc="-5" dirty="0">
                <a:solidFill>
                  <a:srgbClr val="001F5F"/>
                </a:solidFill>
                <a:latin typeface="Arial"/>
                <a:cs typeface="Arial"/>
              </a:rPr>
              <a:t>interpretations.</a:t>
            </a:r>
          </a:p>
          <a:p>
            <a:pPr marL="297815" marR="231140" indent="-285750">
              <a:lnSpc>
                <a:spcPct val="70000"/>
              </a:lnSpc>
              <a:spcBef>
                <a:spcPts val="0"/>
              </a:spcBef>
              <a:buFont typeface="Arial" panose="020B0604020202020204" pitchFamily="34" charset="0"/>
              <a:buChar char="•"/>
              <a:tabLst>
                <a:tab pos="244475" algn="l"/>
              </a:tabLst>
            </a:pPr>
            <a:endParaRPr lang="en-US" sz="500" dirty="0">
              <a:latin typeface="Arial"/>
              <a:cs typeface="Arial"/>
            </a:endParaRPr>
          </a:p>
          <a:p>
            <a:pPr marL="297815" marR="160655" indent="-285750">
              <a:lnSpc>
                <a:spcPct val="70000"/>
              </a:lnSpc>
              <a:spcBef>
                <a:spcPts val="0"/>
              </a:spcBef>
              <a:buFont typeface="Arial" panose="020B0604020202020204" pitchFamily="34" charset="0"/>
              <a:buChar char="•"/>
              <a:tabLst>
                <a:tab pos="244475" algn="l"/>
              </a:tabLst>
            </a:pPr>
            <a:r>
              <a:rPr lang="en-US" sz="1400" b="1" spc="-20" dirty="0">
                <a:solidFill>
                  <a:srgbClr val="001F5F"/>
                </a:solidFill>
                <a:latin typeface="Arial"/>
                <a:cs typeface="Arial"/>
              </a:rPr>
              <a:t>Accordingly, </a:t>
            </a:r>
            <a:r>
              <a:rPr lang="en-US" sz="1400" b="1" spc="-10" dirty="0">
                <a:solidFill>
                  <a:srgbClr val="001F5F"/>
                </a:solidFill>
                <a:latin typeface="Arial"/>
                <a:cs typeface="Arial"/>
              </a:rPr>
              <a:t>the </a:t>
            </a:r>
            <a:r>
              <a:rPr lang="en-US" sz="1400" b="1" spc="-5" dirty="0">
                <a:solidFill>
                  <a:srgbClr val="001F5F"/>
                </a:solidFill>
                <a:latin typeface="Arial"/>
                <a:cs typeface="Arial"/>
              </a:rPr>
              <a:t>Question is </a:t>
            </a:r>
            <a:r>
              <a:rPr lang="en-US" sz="1400" b="1" u="heavy" spc="-10" dirty="0">
                <a:solidFill>
                  <a:srgbClr val="001F5F"/>
                </a:solidFill>
                <a:uFill>
                  <a:solidFill>
                    <a:srgbClr val="001F5F"/>
                  </a:solidFill>
                </a:uFill>
                <a:latin typeface="Arial"/>
                <a:cs typeface="Arial"/>
              </a:rPr>
              <a:t>not</a:t>
            </a:r>
            <a:r>
              <a:rPr lang="en-US" sz="1400" b="1" spc="-10" dirty="0">
                <a:solidFill>
                  <a:srgbClr val="001F5F"/>
                </a:solidFill>
                <a:latin typeface="Arial"/>
                <a:cs typeface="Arial"/>
              </a:rPr>
              <a:t> </a:t>
            </a:r>
            <a:r>
              <a:rPr lang="en-US" sz="1400" b="1" dirty="0">
                <a:solidFill>
                  <a:srgbClr val="001F5F"/>
                </a:solidFill>
                <a:latin typeface="Arial"/>
                <a:cs typeface="Arial"/>
              </a:rPr>
              <a:t>whether </a:t>
            </a:r>
            <a:r>
              <a:rPr lang="en-US" sz="1400" b="1" spc="-10" dirty="0">
                <a:solidFill>
                  <a:srgbClr val="001F5F"/>
                </a:solidFill>
                <a:latin typeface="Arial"/>
                <a:cs typeface="Arial"/>
              </a:rPr>
              <a:t>the </a:t>
            </a:r>
            <a:r>
              <a:rPr lang="en-US" sz="1400" b="1" spc="-5" dirty="0">
                <a:solidFill>
                  <a:srgbClr val="001F5F"/>
                </a:solidFill>
                <a:latin typeface="Arial"/>
                <a:cs typeface="Arial"/>
              </a:rPr>
              <a:t>“bubble </a:t>
            </a:r>
            <a:r>
              <a:rPr lang="en-US" sz="1400" b="1" spc="-10" dirty="0">
                <a:solidFill>
                  <a:srgbClr val="001F5F"/>
                </a:solidFill>
                <a:latin typeface="Arial"/>
                <a:cs typeface="Arial"/>
              </a:rPr>
              <a:t>concept” </a:t>
            </a:r>
            <a:r>
              <a:rPr lang="en-US" sz="1400" b="1" spc="-5" dirty="0">
                <a:solidFill>
                  <a:srgbClr val="001F5F"/>
                </a:solidFill>
                <a:latin typeface="Arial"/>
                <a:cs typeface="Arial"/>
              </a:rPr>
              <a:t>is inappropriate, it is if Administrator’s </a:t>
            </a:r>
            <a:r>
              <a:rPr lang="en-US" sz="1400" b="1" spc="-15" dirty="0">
                <a:solidFill>
                  <a:srgbClr val="001F5F"/>
                </a:solidFill>
                <a:latin typeface="Arial"/>
                <a:cs typeface="Arial"/>
              </a:rPr>
              <a:t>view </a:t>
            </a:r>
            <a:r>
              <a:rPr lang="en-US" sz="1400" b="1" spc="-5" dirty="0">
                <a:solidFill>
                  <a:srgbClr val="001F5F"/>
                </a:solidFill>
                <a:latin typeface="Arial"/>
                <a:cs typeface="Arial"/>
              </a:rPr>
              <a:t>is </a:t>
            </a:r>
            <a:r>
              <a:rPr lang="en-US" sz="1400" b="1" spc="-10" dirty="0">
                <a:solidFill>
                  <a:srgbClr val="001F5F"/>
                </a:solidFill>
                <a:latin typeface="Arial"/>
                <a:cs typeface="Arial"/>
              </a:rPr>
              <a:t>appropriate and reasonable. </a:t>
            </a:r>
          </a:p>
          <a:p>
            <a:pPr marL="297815" marR="160655" indent="-285750">
              <a:lnSpc>
                <a:spcPct val="70000"/>
              </a:lnSpc>
              <a:spcBef>
                <a:spcPts val="0"/>
              </a:spcBef>
              <a:buFont typeface="Arial" panose="020B0604020202020204" pitchFamily="34" charset="0"/>
              <a:buChar char="•"/>
              <a:tabLst>
                <a:tab pos="244475" algn="l"/>
              </a:tabLst>
            </a:pPr>
            <a:endParaRPr lang="en-US" sz="500" b="1" spc="-10" dirty="0">
              <a:solidFill>
                <a:srgbClr val="001F5F"/>
              </a:solidFill>
              <a:latin typeface="Arial"/>
              <a:cs typeface="Arial"/>
            </a:endParaRPr>
          </a:p>
          <a:p>
            <a:pPr marL="297815" marR="160655" indent="-285750">
              <a:lnSpc>
                <a:spcPct val="70000"/>
              </a:lnSpc>
              <a:spcBef>
                <a:spcPts val="0"/>
              </a:spcBef>
              <a:buFont typeface="Arial" panose="020B0604020202020204" pitchFamily="34" charset="0"/>
              <a:buChar char="•"/>
              <a:tabLst>
                <a:tab pos="244475" algn="l"/>
              </a:tabLst>
            </a:pPr>
            <a:r>
              <a:rPr lang="en-US" sz="1400" b="1" spc="-10" dirty="0">
                <a:solidFill>
                  <a:srgbClr val="001F5F"/>
                </a:solidFill>
                <a:latin typeface="Arial"/>
                <a:cs typeface="Arial"/>
              </a:rPr>
              <a:t>According </a:t>
            </a:r>
            <a:r>
              <a:rPr lang="en-US" sz="1400" b="1" spc="-5" dirty="0">
                <a:solidFill>
                  <a:srgbClr val="001F5F"/>
                </a:solidFill>
                <a:latin typeface="Arial"/>
                <a:cs typeface="Arial"/>
              </a:rPr>
              <a:t>to </a:t>
            </a:r>
            <a:r>
              <a:rPr lang="en-US" sz="1400" b="1" spc="-10" dirty="0">
                <a:solidFill>
                  <a:srgbClr val="001F5F"/>
                </a:solidFill>
                <a:latin typeface="Arial"/>
                <a:cs typeface="Arial"/>
              </a:rPr>
              <a:t>the Court,  such </a:t>
            </a:r>
            <a:r>
              <a:rPr lang="en-US" sz="1400" b="1" spc="-5" dirty="0">
                <a:solidFill>
                  <a:srgbClr val="001F5F"/>
                </a:solidFill>
                <a:latin typeface="Arial"/>
                <a:cs typeface="Arial"/>
              </a:rPr>
              <a:t>is </a:t>
            </a:r>
            <a:r>
              <a:rPr lang="en-US" sz="1400" b="1" spc="-10" dirty="0">
                <a:solidFill>
                  <a:srgbClr val="001F5F"/>
                </a:solidFill>
                <a:latin typeface="Arial"/>
                <a:cs typeface="Arial"/>
              </a:rPr>
              <a:t>the </a:t>
            </a:r>
            <a:r>
              <a:rPr lang="en-US" sz="1400" b="1" spc="-20" dirty="0">
                <a:solidFill>
                  <a:srgbClr val="001F5F"/>
                </a:solidFill>
                <a:latin typeface="Arial"/>
                <a:cs typeface="Arial"/>
              </a:rPr>
              <a:t>agency’s </a:t>
            </a:r>
            <a:r>
              <a:rPr lang="en-US" sz="1400" b="1" spc="-10" dirty="0">
                <a:solidFill>
                  <a:srgbClr val="001F5F"/>
                </a:solidFill>
                <a:latin typeface="Arial"/>
                <a:cs typeface="Arial"/>
              </a:rPr>
              <a:t>choice </a:t>
            </a:r>
            <a:r>
              <a:rPr lang="en-US" sz="1400" b="1" spc="-5" dirty="0">
                <a:solidFill>
                  <a:srgbClr val="001F5F"/>
                </a:solidFill>
                <a:latin typeface="Arial"/>
                <a:cs typeface="Arial"/>
              </a:rPr>
              <a:t>to</a:t>
            </a:r>
            <a:r>
              <a:rPr lang="en-US" sz="1400" b="1" spc="140" dirty="0">
                <a:solidFill>
                  <a:srgbClr val="001F5F"/>
                </a:solidFill>
                <a:latin typeface="Arial"/>
                <a:cs typeface="Arial"/>
              </a:rPr>
              <a:t> </a:t>
            </a:r>
            <a:r>
              <a:rPr lang="en-US" sz="1400" b="1" spc="-10" dirty="0">
                <a:solidFill>
                  <a:srgbClr val="001F5F"/>
                </a:solidFill>
                <a:latin typeface="Arial"/>
                <a:cs typeface="Arial"/>
              </a:rPr>
              <a:t>make.</a:t>
            </a:r>
            <a:endParaRPr lang="en-US" sz="1400" dirty="0">
              <a:latin typeface="Arial"/>
              <a:cs typeface="Arial"/>
            </a:endParaRPr>
          </a:p>
          <a:p>
            <a:pPr marL="297815" marR="45720" indent="-285750">
              <a:lnSpc>
                <a:spcPct val="70000"/>
              </a:lnSpc>
              <a:spcBef>
                <a:spcPts val="0"/>
              </a:spcBef>
              <a:buFont typeface="Arial" panose="020B0604020202020204" pitchFamily="34" charset="0"/>
              <a:buChar char="•"/>
              <a:tabLst>
                <a:tab pos="244475" algn="l"/>
              </a:tabLst>
            </a:pPr>
            <a:endParaRPr lang="en-US" sz="1400" b="1" spc="-5" dirty="0">
              <a:solidFill>
                <a:srgbClr val="001F5F"/>
              </a:solidFill>
              <a:latin typeface="Arial"/>
              <a:cs typeface="Arial"/>
            </a:endParaRPr>
          </a:p>
          <a:p>
            <a:pPr marL="297815" marR="45720" indent="-285750">
              <a:lnSpc>
                <a:spcPct val="100000"/>
              </a:lnSpc>
              <a:spcBef>
                <a:spcPts val="720"/>
              </a:spcBef>
              <a:buFont typeface="Arial" panose="020B0604020202020204" pitchFamily="34" charset="0"/>
              <a:buChar char="•"/>
              <a:tabLst>
                <a:tab pos="244475" algn="l"/>
              </a:tabLst>
            </a:pPr>
            <a:endParaRPr sz="1400" dirty="0">
              <a:latin typeface="Arial"/>
              <a:cs typeface="Arial"/>
            </a:endParaRPr>
          </a:p>
        </p:txBody>
      </p:sp>
      <p:sp>
        <p:nvSpPr>
          <p:cNvPr id="5" name="Rectangle 4"/>
          <p:cNvSpPr/>
          <p:nvPr/>
        </p:nvSpPr>
        <p:spPr>
          <a:xfrm>
            <a:off x="380999" y="685800"/>
            <a:ext cx="8417559" cy="929485"/>
          </a:xfrm>
          <a:prstGeom prst="rect">
            <a:avLst/>
          </a:prstGeom>
        </p:spPr>
        <p:txBody>
          <a:bodyPr wrap="square">
            <a:spAutoFit/>
          </a:bodyPr>
          <a:lstStyle/>
          <a:p>
            <a:pPr marL="342900" indent="-342900" algn="ctr">
              <a:lnSpc>
                <a:spcPct val="80000"/>
              </a:lnSpc>
              <a:spcBef>
                <a:spcPts val="0"/>
              </a:spcBef>
              <a:defRPr/>
            </a:pPr>
            <a:r>
              <a:rPr lang="en-US" sz="3600" b="1" dirty="0">
                <a:solidFill>
                  <a:srgbClr val="0033CC"/>
                </a:solidFill>
              </a:rPr>
              <a:t>Federal Government – The Executive</a:t>
            </a:r>
          </a:p>
          <a:p>
            <a:pPr marL="342900" indent="-342900" algn="ctr">
              <a:lnSpc>
                <a:spcPct val="80000"/>
              </a:lnSpc>
              <a:spcBef>
                <a:spcPts val="0"/>
              </a:spcBef>
              <a:defRPr/>
            </a:pPr>
            <a:r>
              <a:rPr lang="en-US" sz="3200" b="1" i="1" dirty="0">
                <a:solidFill>
                  <a:srgbClr val="006600"/>
                </a:solidFill>
              </a:rPr>
              <a:t>Departments/Agencies and Regulation</a:t>
            </a:r>
          </a:p>
        </p:txBody>
      </p:sp>
    </p:spTree>
    <p:extLst>
      <p:ext uri="{BB962C8B-B14F-4D97-AF65-F5344CB8AC3E}">
        <p14:creationId xmlns:p14="http://schemas.microsoft.com/office/powerpoint/2010/main" val="1800436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Federal Government</a:t>
            </a:r>
          </a:p>
          <a:p>
            <a:pPr marL="342900" indent="-342900" algn="ctr">
              <a:spcBef>
                <a:spcPct val="20000"/>
              </a:spcBef>
            </a:pPr>
            <a:r>
              <a:rPr lang="en-US" sz="3500" b="1" dirty="0">
                <a:solidFill>
                  <a:srgbClr val="006600"/>
                </a:solidFill>
              </a:rPr>
              <a:t>The Executive – Executive Orders</a:t>
            </a:r>
            <a:endParaRPr lang="en-US" sz="35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43</a:t>
            </a:fld>
            <a:endParaRPr lang="en-US"/>
          </a:p>
        </p:txBody>
      </p:sp>
    </p:spTree>
    <p:extLst>
      <p:ext uri="{BB962C8B-B14F-4D97-AF65-F5344CB8AC3E}">
        <p14:creationId xmlns:p14="http://schemas.microsoft.com/office/powerpoint/2010/main" val="2744476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0999" y="1447800"/>
            <a:ext cx="8305801" cy="5405967"/>
          </a:xfrm>
          <a:prstGeom prst="rect">
            <a:avLst/>
          </a:prstGeom>
        </p:spPr>
        <p:txBody>
          <a:bodyPr vert="horz" wrap="square" lIns="0" tIns="83185" rIns="0" bIns="0" rtlCol="0">
            <a:spAutoFit/>
          </a:bodyPr>
          <a:lstStyle/>
          <a:p>
            <a:pPr marL="253365">
              <a:lnSpc>
                <a:spcPct val="100000"/>
              </a:lnSpc>
              <a:spcBef>
                <a:spcPts val="655"/>
              </a:spcBef>
            </a:pPr>
            <a:endParaRPr lang="en-US" sz="1800" b="1" i="1" spc="-5" dirty="0">
              <a:latin typeface="Arial"/>
              <a:cs typeface="Arial"/>
            </a:endParaRPr>
          </a:p>
          <a:p>
            <a:pPr marL="212090" indent="-200025">
              <a:lnSpc>
                <a:spcPct val="100000"/>
              </a:lnSpc>
              <a:spcBef>
                <a:spcPts val="555"/>
              </a:spcBef>
              <a:buFont typeface="Arial"/>
              <a:buChar char="●"/>
              <a:tabLst>
                <a:tab pos="212725" algn="l"/>
              </a:tabLst>
            </a:pPr>
            <a:r>
              <a:rPr lang="en-US" sz="1800" b="1" spc="-5" dirty="0">
                <a:solidFill>
                  <a:srgbClr val="C00000"/>
                </a:solidFill>
                <a:latin typeface="Arial"/>
                <a:cs typeface="Arial"/>
              </a:rPr>
              <a:t>Executive Orders</a:t>
            </a:r>
          </a:p>
          <a:p>
            <a:pPr marL="212090" indent="-200025">
              <a:lnSpc>
                <a:spcPct val="100000"/>
              </a:lnSpc>
              <a:spcBef>
                <a:spcPts val="555"/>
              </a:spcBef>
              <a:buFont typeface="Arial"/>
              <a:buChar char="●"/>
              <a:tabLst>
                <a:tab pos="212725" algn="l"/>
              </a:tabLst>
            </a:pPr>
            <a:endParaRPr lang="en-US" sz="500" b="1" spc="-5" dirty="0">
              <a:solidFill>
                <a:srgbClr val="C00000"/>
              </a:solidFill>
              <a:latin typeface="Arial"/>
              <a:cs typeface="Arial"/>
            </a:endParaRPr>
          </a:p>
          <a:p>
            <a:pPr marL="299085" indent="-287020" algn="just">
              <a:lnSpc>
                <a:spcPct val="100000"/>
              </a:lnSpc>
              <a:spcBef>
                <a:spcPts val="0"/>
              </a:spcBef>
              <a:buFont typeface="Arial" panose="020B0604020202020204" pitchFamily="34" charset="0"/>
              <a:buChar char="•"/>
              <a:tabLst>
                <a:tab pos="299720" algn="l"/>
              </a:tabLst>
            </a:pPr>
            <a:r>
              <a:rPr lang="en-US" sz="1700" b="1" dirty="0"/>
              <a:t>The President can issue executive orders, which direct executive officers, or which clarify or explain existing laws.</a:t>
            </a:r>
          </a:p>
          <a:p>
            <a:pPr marL="299085" indent="-287020" algn="just">
              <a:lnSpc>
                <a:spcPct val="100000"/>
              </a:lnSpc>
              <a:spcBef>
                <a:spcPts val="0"/>
              </a:spcBef>
              <a:buFont typeface="Arial" panose="020B0604020202020204" pitchFamily="34" charset="0"/>
              <a:buChar char="•"/>
              <a:tabLst>
                <a:tab pos="299720" algn="l"/>
              </a:tabLst>
            </a:pPr>
            <a:endParaRPr sz="500" b="1" dirty="0">
              <a:latin typeface="Arial"/>
              <a:cs typeface="Arial"/>
            </a:endParaRPr>
          </a:p>
          <a:p>
            <a:pPr marL="299085" marR="210820" indent="-287020" algn="just">
              <a:lnSpc>
                <a:spcPct val="100000"/>
              </a:lnSpc>
              <a:spcBef>
                <a:spcPts val="0"/>
              </a:spcBef>
              <a:buFont typeface="Arial" panose="020B0604020202020204" pitchFamily="34" charset="0"/>
              <a:buChar char="•"/>
              <a:tabLst>
                <a:tab pos="299720" algn="l"/>
              </a:tabLst>
            </a:pPr>
            <a:r>
              <a:rPr lang="en-US" sz="1700" b="1" spc="-5" dirty="0">
                <a:latin typeface="Arial"/>
                <a:cs typeface="Arial"/>
              </a:rPr>
              <a:t>A Quasi-Legislative Action, it is beneath a Regulation, promulgated by a Department/Agency through Rule Making, in the priority of laws</a:t>
            </a:r>
            <a:r>
              <a:rPr sz="1700" b="1" spc="-15" dirty="0">
                <a:latin typeface="Arial"/>
                <a:cs typeface="Arial"/>
              </a:rPr>
              <a:t>.</a:t>
            </a:r>
            <a:endParaRPr lang="en-US" sz="1700" b="1" spc="-15" dirty="0">
              <a:latin typeface="Arial"/>
              <a:cs typeface="Arial"/>
            </a:endParaRPr>
          </a:p>
          <a:p>
            <a:pPr marL="299085" marR="210820" indent="-287020" algn="just">
              <a:lnSpc>
                <a:spcPct val="100000"/>
              </a:lnSpc>
              <a:spcBef>
                <a:spcPts val="0"/>
              </a:spcBef>
              <a:buFont typeface="Arial" panose="020B0604020202020204" pitchFamily="34" charset="0"/>
              <a:buChar char="•"/>
              <a:tabLst>
                <a:tab pos="299720" algn="l"/>
              </a:tabLst>
            </a:pPr>
            <a:endParaRPr sz="500" dirty="0">
              <a:latin typeface="Arial"/>
              <a:cs typeface="Arial"/>
            </a:endParaRPr>
          </a:p>
          <a:p>
            <a:pPr marL="299085" marR="100330" indent="-287020" algn="just">
              <a:lnSpc>
                <a:spcPct val="100000"/>
              </a:lnSpc>
              <a:spcBef>
                <a:spcPts val="0"/>
              </a:spcBef>
              <a:buFont typeface="Arial" panose="020B0604020202020204" pitchFamily="34" charset="0"/>
              <a:buChar char="•"/>
              <a:tabLst>
                <a:tab pos="299720" algn="l"/>
              </a:tabLst>
            </a:pPr>
            <a:r>
              <a:rPr lang="en-US" sz="1700" b="1" spc="-5" dirty="0">
                <a:latin typeface="Arial"/>
                <a:cs typeface="Arial"/>
              </a:rPr>
              <a:t>An Executive Order from a President only lasts during the President’s term of office, and can be overridden by a statute enacted by Congress or struck down by a Federal Court in accordance with judicial review</a:t>
            </a:r>
            <a:r>
              <a:rPr sz="1700" b="1" spc="-5" dirty="0">
                <a:latin typeface="Arial"/>
                <a:cs typeface="Arial"/>
              </a:rPr>
              <a:t>.</a:t>
            </a:r>
            <a:endParaRPr lang="en-US" sz="1700" b="1" spc="-5" dirty="0">
              <a:latin typeface="Arial"/>
              <a:cs typeface="Arial"/>
            </a:endParaRPr>
          </a:p>
          <a:p>
            <a:pPr marL="299085" marR="100330" indent="-287020" algn="just">
              <a:lnSpc>
                <a:spcPct val="100000"/>
              </a:lnSpc>
              <a:spcBef>
                <a:spcPts val="0"/>
              </a:spcBef>
              <a:buFont typeface="Arial" panose="020B0604020202020204" pitchFamily="34" charset="0"/>
              <a:buChar char="•"/>
              <a:tabLst>
                <a:tab pos="299720" algn="l"/>
              </a:tabLst>
            </a:pPr>
            <a:endParaRPr sz="500" dirty="0">
              <a:latin typeface="Arial"/>
              <a:cs typeface="Arial"/>
            </a:endParaRPr>
          </a:p>
          <a:p>
            <a:pPr marL="299085" marR="5080" indent="-287020" algn="just">
              <a:lnSpc>
                <a:spcPct val="100000"/>
              </a:lnSpc>
              <a:spcBef>
                <a:spcPts val="0"/>
              </a:spcBef>
              <a:buFont typeface="Arial" panose="020B0604020202020204" pitchFamily="34" charset="0"/>
              <a:buChar char="•"/>
              <a:tabLst>
                <a:tab pos="299720" algn="l"/>
              </a:tabLst>
            </a:pPr>
            <a:r>
              <a:rPr lang="en-US" sz="1700" b="1" spc="-5" dirty="0">
                <a:latin typeface="Arial"/>
                <a:cs typeface="Arial"/>
              </a:rPr>
              <a:t>They tend to be expedient, temporary actions, and must be consistent with the Constitution, all other statutes, and even other regulations</a:t>
            </a:r>
            <a:r>
              <a:rPr sz="1700" b="1" spc="-25" dirty="0">
                <a:latin typeface="Arial"/>
                <a:cs typeface="Arial"/>
              </a:rPr>
              <a:t>.</a:t>
            </a:r>
            <a:endParaRPr lang="en-US" sz="1700" b="1" spc="-25" dirty="0">
              <a:latin typeface="Arial"/>
              <a:cs typeface="Arial"/>
            </a:endParaRPr>
          </a:p>
          <a:p>
            <a:pPr marL="299085" marR="5080" indent="-287020" algn="just">
              <a:lnSpc>
                <a:spcPct val="100000"/>
              </a:lnSpc>
              <a:spcBef>
                <a:spcPts val="0"/>
              </a:spcBef>
              <a:buFont typeface="Arial" panose="020B0604020202020204" pitchFamily="34" charset="0"/>
              <a:buChar char="•"/>
              <a:tabLst>
                <a:tab pos="299720" algn="l"/>
              </a:tabLst>
            </a:pPr>
            <a:endParaRPr sz="500" dirty="0">
              <a:latin typeface="Arial"/>
              <a:cs typeface="Arial"/>
            </a:endParaRPr>
          </a:p>
          <a:p>
            <a:pPr marL="299085" marR="9525" indent="-287020" algn="just">
              <a:lnSpc>
                <a:spcPct val="100000"/>
              </a:lnSpc>
              <a:spcBef>
                <a:spcPts val="0"/>
              </a:spcBef>
              <a:buFont typeface="Arial" panose="020B0604020202020204" pitchFamily="34" charset="0"/>
              <a:buChar char="•"/>
              <a:tabLst>
                <a:tab pos="299720" algn="l"/>
              </a:tabLst>
            </a:pPr>
            <a:r>
              <a:rPr lang="en-US" sz="1700" b="1" spc="-5" dirty="0">
                <a:latin typeface="Arial"/>
                <a:cs typeface="Arial"/>
              </a:rPr>
              <a:t>Some Presidents issue very few, others issue many</a:t>
            </a:r>
            <a:r>
              <a:rPr lang="en-US" sz="1700" b="1" spc="-10" dirty="0">
                <a:latin typeface="Arial"/>
                <a:cs typeface="Arial"/>
              </a:rPr>
              <a:t>: Trump 182, Obama 310, Bush 264 and Clinton 364</a:t>
            </a:r>
          </a:p>
          <a:p>
            <a:pPr marL="12065" marR="9525" algn="just">
              <a:lnSpc>
                <a:spcPct val="100000"/>
              </a:lnSpc>
              <a:spcBef>
                <a:spcPts val="0"/>
              </a:spcBef>
              <a:tabLst>
                <a:tab pos="299720" algn="l"/>
              </a:tabLst>
            </a:pPr>
            <a:r>
              <a:rPr lang="en-US" sz="500" b="1" spc="-10" dirty="0">
                <a:latin typeface="Arial"/>
                <a:cs typeface="Arial"/>
              </a:rPr>
              <a:t> </a:t>
            </a:r>
          </a:p>
          <a:p>
            <a:pPr marL="299085" marR="9525" indent="-287020" algn="just">
              <a:lnSpc>
                <a:spcPct val="100000"/>
              </a:lnSpc>
              <a:spcBef>
                <a:spcPts val="0"/>
              </a:spcBef>
              <a:buFont typeface="Arial" panose="020B0604020202020204" pitchFamily="34" charset="0"/>
              <a:buChar char="•"/>
              <a:tabLst>
                <a:tab pos="299720" algn="l"/>
              </a:tabLst>
            </a:pPr>
            <a:r>
              <a:rPr lang="en-US" sz="1700" b="1" spc="-10" dirty="0">
                <a:latin typeface="Arial"/>
                <a:cs typeface="Arial"/>
              </a:rPr>
              <a:t>Most Executive Orders are issued when there is divided government, meaning Congress and the President are from different political parties, or when there is a national emergency and Congress has not had the opportunity to act.</a:t>
            </a:r>
          </a:p>
          <a:p>
            <a:pPr marL="299085" marR="9525" indent="-287020">
              <a:lnSpc>
                <a:spcPct val="100000"/>
              </a:lnSpc>
              <a:spcBef>
                <a:spcPts val="720"/>
              </a:spcBef>
              <a:buFont typeface="Arial" panose="020B0604020202020204" pitchFamily="34" charset="0"/>
              <a:buChar char="•"/>
              <a:tabLst>
                <a:tab pos="299720" algn="l"/>
              </a:tabLst>
            </a:pPr>
            <a:endParaRPr sz="1400" dirty="0">
              <a:latin typeface="Arial"/>
              <a:cs typeface="Arial"/>
            </a:endParaRPr>
          </a:p>
        </p:txBody>
      </p:sp>
      <p:sp>
        <p:nvSpPr>
          <p:cNvPr id="5" name="Rectangle 4"/>
          <p:cNvSpPr/>
          <p:nvPr/>
        </p:nvSpPr>
        <p:spPr>
          <a:xfrm>
            <a:off x="380999" y="685800"/>
            <a:ext cx="8417559" cy="1034129"/>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Federal Government – The Executive</a:t>
            </a:r>
          </a:p>
          <a:p>
            <a:pPr marL="342900" indent="-342900" algn="ctr">
              <a:lnSpc>
                <a:spcPct val="90000"/>
              </a:lnSpc>
              <a:spcBef>
                <a:spcPts val="0"/>
              </a:spcBef>
              <a:defRPr/>
            </a:pPr>
            <a:r>
              <a:rPr lang="en-US" sz="3200" b="1" i="1" dirty="0">
                <a:solidFill>
                  <a:srgbClr val="006600"/>
                </a:solidFill>
              </a:rPr>
              <a:t>Executive Orders</a:t>
            </a:r>
          </a:p>
        </p:txBody>
      </p:sp>
    </p:spTree>
    <p:extLst>
      <p:ext uri="{BB962C8B-B14F-4D97-AF65-F5344CB8AC3E}">
        <p14:creationId xmlns:p14="http://schemas.microsoft.com/office/powerpoint/2010/main" val="828929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State Government</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45</a:t>
            </a:fld>
            <a:endParaRPr lang="en-US"/>
          </a:p>
        </p:txBody>
      </p:sp>
    </p:spTree>
    <p:extLst>
      <p:ext uri="{BB962C8B-B14F-4D97-AF65-F5344CB8AC3E}">
        <p14:creationId xmlns:p14="http://schemas.microsoft.com/office/powerpoint/2010/main" val="1337311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State Government</a:t>
            </a:r>
          </a:p>
          <a:p>
            <a:pPr marL="342900" indent="-342900" algn="ctr">
              <a:spcBef>
                <a:spcPct val="20000"/>
              </a:spcBef>
            </a:pPr>
            <a:r>
              <a:rPr lang="en-US" sz="4800" b="1" dirty="0">
                <a:solidFill>
                  <a:srgbClr val="006600"/>
                </a:solidFill>
              </a:rPr>
              <a:t>The Executive - Generally</a:t>
            </a:r>
            <a:endParaRPr lang="en-US" sz="48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46</a:t>
            </a:fld>
            <a:endParaRPr lang="en-US"/>
          </a:p>
        </p:txBody>
      </p:sp>
    </p:spTree>
    <p:extLst>
      <p:ext uri="{BB962C8B-B14F-4D97-AF65-F5344CB8AC3E}">
        <p14:creationId xmlns:p14="http://schemas.microsoft.com/office/powerpoint/2010/main" val="4042441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spcBef>
                <a:spcPts val="0"/>
              </a:spcBef>
              <a:defRPr/>
            </a:pPr>
            <a:r>
              <a:rPr lang="en-US" sz="3200" b="1" i="1" dirty="0">
                <a:solidFill>
                  <a:srgbClr val="006600"/>
                </a:solidFill>
              </a:rPr>
              <a:t>Generally</a:t>
            </a:r>
          </a:p>
          <a:p>
            <a:pPr>
              <a:lnSpc>
                <a:spcPct val="80000"/>
              </a:lnSpc>
              <a:spcBef>
                <a:spcPts val="0"/>
              </a:spcBef>
              <a:defRPr/>
            </a:pPr>
            <a:endParaRPr lang="en-US" sz="1500" b="1" i="1" dirty="0">
              <a:solidFill>
                <a:srgbClr val="00206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47</a:t>
            </a:fld>
            <a:endParaRPr lang="en-US" dirty="0"/>
          </a:p>
        </p:txBody>
      </p:sp>
      <p:pic>
        <p:nvPicPr>
          <p:cNvPr id="6" name="Picture 5"/>
          <p:cNvPicPr>
            <a:picLocks noChangeAspect="1"/>
          </p:cNvPicPr>
          <p:nvPr/>
        </p:nvPicPr>
        <p:blipFill>
          <a:blip r:embed="rId3"/>
          <a:stretch>
            <a:fillRect/>
          </a:stretch>
        </p:blipFill>
        <p:spPr>
          <a:xfrm>
            <a:off x="381000" y="1909572"/>
            <a:ext cx="8369808" cy="4286250"/>
          </a:xfrm>
          <a:prstGeom prst="rect">
            <a:avLst/>
          </a:prstGeom>
        </p:spPr>
      </p:pic>
    </p:spTree>
    <p:extLst>
      <p:ext uri="{BB962C8B-B14F-4D97-AF65-F5344CB8AC3E}">
        <p14:creationId xmlns:p14="http://schemas.microsoft.com/office/powerpoint/2010/main" val="2243917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762000"/>
            <a:ext cx="8458200" cy="5943600"/>
          </a:xfrm>
          <a:prstGeom prst="rect">
            <a:avLst/>
          </a:prstGeom>
          <a:noFill/>
          <a:ln w="9525">
            <a:noFill/>
            <a:miter lim="800000"/>
            <a:headEnd/>
            <a:tailEnd/>
          </a:ln>
        </p:spPr>
        <p:txBody>
          <a:bodyPr/>
          <a:lstStyle/>
          <a:p>
            <a:pPr marL="342900" indent="-342900">
              <a:lnSpc>
                <a:spcPct val="75000"/>
              </a:lnSpc>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lnSpc>
                <a:spcPct val="75000"/>
              </a:lnSpc>
              <a:spcBef>
                <a:spcPts val="0"/>
              </a:spcBef>
              <a:defRPr/>
            </a:pPr>
            <a:r>
              <a:rPr lang="en-US" sz="3200" b="1" i="1" dirty="0">
                <a:solidFill>
                  <a:srgbClr val="006600"/>
                </a:solidFill>
              </a:rPr>
              <a:t>Generally</a:t>
            </a:r>
          </a:p>
          <a:p>
            <a:pPr>
              <a:lnSpc>
                <a:spcPct val="85000"/>
              </a:lnSpc>
              <a:spcBef>
                <a:spcPts val="0"/>
              </a:spcBef>
              <a:defRPr/>
            </a:pPr>
            <a:endParaRPr lang="en-US" sz="1500" b="1" i="1" dirty="0">
              <a:solidFill>
                <a:srgbClr val="002060"/>
              </a:solidFill>
            </a:endParaRPr>
          </a:p>
          <a:p>
            <a:pPr marL="3200400" indent="-168275" algn="just">
              <a:lnSpc>
                <a:spcPct val="85000"/>
              </a:lnSpc>
              <a:spcBef>
                <a:spcPts val="0"/>
              </a:spcBef>
              <a:buFont typeface="Arial" panose="020B0604020202020204" pitchFamily="34" charset="0"/>
              <a:buChar char="•"/>
            </a:pPr>
            <a:r>
              <a:rPr lang="en-US" sz="1600" dirty="0"/>
              <a:t>The </a:t>
            </a:r>
            <a:r>
              <a:rPr lang="en-US" sz="1600" b="1" dirty="0"/>
              <a:t>Governor</a:t>
            </a:r>
            <a:r>
              <a:rPr lang="en-US" sz="1600" dirty="0"/>
              <a:t> is vested with the </a:t>
            </a:r>
            <a:r>
              <a:rPr lang="en-US" sz="1600" b="1" dirty="0"/>
              <a:t>power of the Executive </a:t>
            </a:r>
            <a:r>
              <a:rPr lang="en-US" sz="1600" dirty="0"/>
              <a:t>under the </a:t>
            </a:r>
            <a:r>
              <a:rPr lang="en-US" sz="1600" b="1" dirty="0"/>
              <a:t>New York State</a:t>
            </a:r>
            <a:r>
              <a:rPr lang="en-US" sz="1600" dirty="0"/>
              <a:t> </a:t>
            </a:r>
            <a:r>
              <a:rPr lang="en-US" sz="1600" b="1" dirty="0"/>
              <a:t>Constitution.</a:t>
            </a:r>
          </a:p>
          <a:p>
            <a:pPr marL="3032125" algn="just">
              <a:lnSpc>
                <a:spcPct val="85000"/>
              </a:lnSpc>
              <a:spcBef>
                <a:spcPts val="0"/>
              </a:spcBef>
            </a:pPr>
            <a:endParaRPr lang="en-US" sz="1000" dirty="0"/>
          </a:p>
          <a:p>
            <a:pPr marL="3200400" indent="-168275" algn="just">
              <a:lnSpc>
                <a:spcPct val="85000"/>
              </a:lnSpc>
              <a:spcBef>
                <a:spcPts val="0"/>
              </a:spcBef>
              <a:buFont typeface="Arial" panose="020B0604020202020204" pitchFamily="34" charset="0"/>
              <a:buChar char="•"/>
            </a:pPr>
            <a:r>
              <a:rPr lang="en-US" sz="1600" dirty="0"/>
              <a:t>The founders wanted to consolidate Executive Power in a single person, for </a:t>
            </a:r>
            <a:r>
              <a:rPr lang="en-US" sz="1600" b="1" dirty="0"/>
              <a:t>nimbleness</a:t>
            </a:r>
            <a:r>
              <a:rPr lang="en-US" sz="1600" dirty="0"/>
              <a:t> of action and </a:t>
            </a:r>
            <a:r>
              <a:rPr lang="en-US" sz="1600" b="1" dirty="0"/>
              <a:t>accountability.</a:t>
            </a:r>
          </a:p>
          <a:p>
            <a:pPr marL="3200400" indent="-168275" algn="just">
              <a:lnSpc>
                <a:spcPct val="85000"/>
              </a:lnSpc>
              <a:spcBef>
                <a:spcPts val="0"/>
              </a:spcBef>
              <a:buFont typeface="Arial" panose="020B0604020202020204" pitchFamily="34" charset="0"/>
              <a:buChar char="•"/>
            </a:pPr>
            <a:endParaRPr lang="en-US" sz="1000" dirty="0"/>
          </a:p>
          <a:p>
            <a:pPr marL="3200400" indent="-168275" algn="just">
              <a:lnSpc>
                <a:spcPct val="85000"/>
              </a:lnSpc>
              <a:spcBef>
                <a:spcPts val="0"/>
              </a:spcBef>
              <a:buFont typeface="Arial" panose="020B0604020202020204" pitchFamily="34" charset="0"/>
              <a:buChar char="•"/>
            </a:pPr>
            <a:r>
              <a:rPr lang="en-US" sz="1600" dirty="0"/>
              <a:t>Created as an </a:t>
            </a:r>
            <a:r>
              <a:rPr lang="en-US" sz="1600" b="1" dirty="0"/>
              <a:t>independent, co-equal branch </a:t>
            </a:r>
            <a:r>
              <a:rPr lang="en-US" sz="1600" dirty="0"/>
              <a:t>of the state government, it has its </a:t>
            </a:r>
            <a:r>
              <a:rPr lang="en-US" sz="1600" b="1" dirty="0"/>
              <a:t>substantial powers</a:t>
            </a:r>
            <a:r>
              <a:rPr lang="en-US" sz="1600" dirty="0"/>
              <a:t> checked by the people (through a direct election) and by the legislative branch (the State Legislature) and the judicial branch (the Court of Appeals and inferior state courts).</a:t>
            </a:r>
          </a:p>
          <a:p>
            <a:pPr marL="3200400" indent="-168275" algn="just">
              <a:lnSpc>
                <a:spcPct val="85000"/>
              </a:lnSpc>
              <a:spcBef>
                <a:spcPts val="0"/>
              </a:spcBef>
              <a:buFont typeface="Arial" panose="020B0604020202020204" pitchFamily="34" charset="0"/>
              <a:buChar char="•"/>
            </a:pPr>
            <a:endParaRPr lang="en-US" sz="1000" dirty="0"/>
          </a:p>
          <a:p>
            <a:pPr marL="3200400" indent="-168275" algn="just">
              <a:lnSpc>
                <a:spcPct val="85000"/>
              </a:lnSpc>
              <a:spcBef>
                <a:spcPts val="0"/>
              </a:spcBef>
              <a:buFont typeface="Arial" panose="020B0604020202020204" pitchFamily="34" charset="0"/>
              <a:buChar char="•"/>
            </a:pPr>
            <a:r>
              <a:rPr lang="en-US" sz="1600" dirty="0"/>
              <a:t>Designed to </a:t>
            </a:r>
            <a:r>
              <a:rPr lang="en-US" sz="1600" b="1" dirty="0"/>
              <a:t>represent and administrate </a:t>
            </a:r>
            <a:r>
              <a:rPr lang="en-US" sz="1600" dirty="0"/>
              <a:t>the state government, and the state at large, the Governor is charged with providing </a:t>
            </a:r>
            <a:r>
              <a:rPr lang="en-US" sz="1600" b="1" dirty="0"/>
              <a:t>public protection, securing civil rights, and faithfully enforcing state laws </a:t>
            </a:r>
            <a:r>
              <a:rPr lang="en-US" sz="1600" dirty="0"/>
              <a:t>made by the State Legislature and by Courts.</a:t>
            </a:r>
          </a:p>
          <a:p>
            <a:pPr marL="3200400" indent="-168275" algn="just">
              <a:lnSpc>
                <a:spcPct val="85000"/>
              </a:lnSpc>
              <a:spcBef>
                <a:spcPts val="0"/>
              </a:spcBef>
              <a:buFont typeface="Arial" panose="020B0604020202020204" pitchFamily="34" charset="0"/>
              <a:buChar char="•"/>
            </a:pPr>
            <a:endParaRPr lang="en-US" sz="1000" dirty="0"/>
          </a:p>
          <a:p>
            <a:pPr marL="3200400" indent="-168275" algn="just">
              <a:lnSpc>
                <a:spcPct val="85000"/>
              </a:lnSpc>
              <a:spcBef>
                <a:spcPts val="0"/>
              </a:spcBef>
              <a:buFont typeface="Arial" panose="020B0604020202020204" pitchFamily="34" charset="0"/>
              <a:buChar char="•"/>
            </a:pPr>
            <a:r>
              <a:rPr lang="en-US" sz="1600" dirty="0"/>
              <a:t>Given the </a:t>
            </a:r>
            <a:r>
              <a:rPr lang="en-US" sz="1600" b="1" dirty="0"/>
              <a:t>veto</a:t>
            </a:r>
            <a:r>
              <a:rPr lang="en-US" sz="1600" dirty="0"/>
              <a:t> and the </a:t>
            </a:r>
            <a:r>
              <a:rPr lang="en-US" sz="1600" b="1" dirty="0"/>
              <a:t>power to assemble the state budget</a:t>
            </a:r>
            <a:r>
              <a:rPr lang="en-US" sz="1600" dirty="0"/>
              <a:t>, to check the power of State Legislature, and given the </a:t>
            </a:r>
            <a:r>
              <a:rPr lang="en-US" sz="1600" b="1" dirty="0"/>
              <a:t>appointment power </a:t>
            </a:r>
            <a:r>
              <a:rPr lang="en-US" sz="1600" dirty="0"/>
              <a:t>to check the power of the judiciary.</a:t>
            </a:r>
          </a:p>
          <a:p>
            <a:pPr marL="3200400" indent="-168275" algn="just">
              <a:lnSpc>
                <a:spcPct val="80000"/>
              </a:lnSpc>
              <a:spcBef>
                <a:spcPts val="0"/>
              </a:spcBef>
              <a:buFont typeface="Arial" panose="020B0604020202020204" pitchFamily="34" charset="0"/>
              <a:buChar char="•"/>
            </a:pPr>
            <a:endParaRPr lang="en-US" sz="1600" dirty="0"/>
          </a:p>
          <a:p>
            <a:pPr marL="3200400" indent="-168275" algn="just">
              <a:lnSpc>
                <a:spcPct val="80000"/>
              </a:lnSpc>
              <a:spcBef>
                <a:spcPts val="0"/>
              </a:spcBef>
              <a:buFont typeface="Arial" panose="020B0604020202020204" pitchFamily="34" charset="0"/>
              <a:buChar char="•"/>
            </a:pPr>
            <a:endParaRPr lang="en-US" sz="1500" dirty="0"/>
          </a:p>
          <a:p>
            <a:pPr marL="3028950" indent="-57150" algn="just">
              <a:lnSpc>
                <a:spcPct val="80000"/>
              </a:lnSpc>
              <a:spcBef>
                <a:spcPts val="0"/>
              </a:spcBef>
              <a:buFont typeface="Arial" panose="020B0604020202020204" pitchFamily="34" charset="0"/>
              <a:buChar char="•"/>
            </a:pPr>
            <a:endParaRPr lang="en-US" sz="1500" dirty="0"/>
          </a:p>
          <a:p>
            <a:pPr algn="just">
              <a:lnSpc>
                <a:spcPct val="80000"/>
              </a:lnSpc>
              <a:spcBef>
                <a:spcPts val="0"/>
              </a:spcBef>
            </a:pPr>
            <a:endParaRPr lang="en-US" sz="1500" dirty="0"/>
          </a:p>
          <a:p>
            <a:pPr algn="just">
              <a:lnSpc>
                <a:spcPct val="80000"/>
              </a:lnSpc>
              <a:spcBef>
                <a:spcPts val="0"/>
              </a:spcBef>
            </a:pPr>
            <a:endParaRPr lang="en-US" sz="1500" dirty="0"/>
          </a:p>
          <a:p>
            <a:pPr algn="just">
              <a:lnSpc>
                <a:spcPct val="8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48</a:t>
            </a:fld>
            <a:endParaRPr lang="en-US" dirty="0"/>
          </a:p>
        </p:txBody>
      </p:sp>
      <p:sp>
        <p:nvSpPr>
          <p:cNvPr id="7" name="TextBox 6"/>
          <p:cNvSpPr txBox="1"/>
          <p:nvPr/>
        </p:nvSpPr>
        <p:spPr>
          <a:xfrm>
            <a:off x="457200" y="5974080"/>
            <a:ext cx="2590800" cy="430887"/>
          </a:xfrm>
          <a:prstGeom prst="rect">
            <a:avLst/>
          </a:prstGeom>
          <a:noFill/>
        </p:spPr>
        <p:txBody>
          <a:bodyPr wrap="square" rtlCol="0">
            <a:spAutoFit/>
          </a:bodyPr>
          <a:lstStyle/>
          <a:p>
            <a:pPr algn="ctr"/>
            <a:r>
              <a:rPr lang="en-US" sz="1100" b="1" dirty="0"/>
              <a:t>General George Clinton</a:t>
            </a:r>
          </a:p>
          <a:p>
            <a:pPr algn="ctr"/>
            <a:r>
              <a:rPr lang="en-US" sz="1100" b="1" dirty="0"/>
              <a:t>First Governor of New York State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02474"/>
            <a:ext cx="2819400" cy="4342828"/>
          </a:xfrm>
          <a:prstGeom prst="rect">
            <a:avLst/>
          </a:prstGeom>
        </p:spPr>
      </p:pic>
    </p:spTree>
    <p:extLst>
      <p:ext uri="{BB962C8B-B14F-4D97-AF65-F5344CB8AC3E}">
        <p14:creationId xmlns:p14="http://schemas.microsoft.com/office/powerpoint/2010/main" val="81350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spcBef>
                <a:spcPts val="0"/>
              </a:spcBef>
              <a:defRPr/>
            </a:pPr>
            <a:r>
              <a:rPr lang="en-US" sz="3200" b="1" i="1" dirty="0">
                <a:solidFill>
                  <a:srgbClr val="006600"/>
                </a:solidFill>
              </a:rPr>
              <a:t>Generally</a:t>
            </a:r>
          </a:p>
          <a:p>
            <a:pPr>
              <a:spcBef>
                <a:spcPts val="0"/>
              </a:spcBef>
              <a:defRPr/>
            </a:pPr>
            <a:endParaRPr lang="en-US" sz="1000" b="1" i="1" dirty="0">
              <a:solidFill>
                <a:srgbClr val="002060"/>
              </a:solidFill>
            </a:endParaRPr>
          </a:p>
          <a:p>
            <a:pPr marL="342900" indent="-342900" algn="just">
              <a:spcBef>
                <a:spcPts val="0"/>
              </a:spcBef>
              <a:buFont typeface="Arial" panose="020B0604020202020204" pitchFamily="34" charset="0"/>
              <a:buChar char="•"/>
            </a:pPr>
            <a:r>
              <a:rPr lang="en-US" sz="2000" b="1" dirty="0"/>
              <a:t>The Governor of the State of New York is vested </a:t>
            </a:r>
          </a:p>
          <a:p>
            <a:pPr algn="just">
              <a:spcBef>
                <a:spcPts val="0"/>
              </a:spcBef>
            </a:pPr>
            <a:r>
              <a:rPr lang="en-US" sz="2000" b="1" dirty="0"/>
              <a:t>      with the power of the Executive </a:t>
            </a:r>
          </a:p>
          <a:p>
            <a:pPr algn="just">
              <a:spcBef>
                <a:spcPts val="0"/>
              </a:spcBef>
            </a:pPr>
            <a:r>
              <a:rPr lang="en-US" sz="2000" b="1" dirty="0"/>
              <a:t>      under the New York State Constitution.</a:t>
            </a:r>
          </a:p>
          <a:p>
            <a:pPr marL="342900" indent="-342900" algn="just">
              <a:spcBef>
                <a:spcPts val="0"/>
              </a:spcBef>
              <a:buFont typeface="Arial" panose="020B0604020202020204" pitchFamily="34" charset="0"/>
              <a:buChar char="•"/>
            </a:pPr>
            <a:endParaRPr lang="en-US" sz="2000" b="1" dirty="0"/>
          </a:p>
          <a:p>
            <a:pPr marL="342900" indent="-342900" algn="just">
              <a:spcBef>
                <a:spcPts val="0"/>
              </a:spcBef>
              <a:buFont typeface="Arial" panose="020B0604020202020204" pitchFamily="34" charset="0"/>
              <a:buChar char="•"/>
            </a:pPr>
            <a:r>
              <a:rPr lang="en-US" sz="2000" b="1" dirty="0"/>
              <a:t>Article IV of the New York State Constitution expressly states the: </a:t>
            </a:r>
          </a:p>
          <a:p>
            <a:pPr marL="685800" indent="-228600" algn="just">
              <a:spcBef>
                <a:spcPts val="0"/>
              </a:spcBef>
              <a:buFont typeface="Courier New" panose="02070309020205020404" pitchFamily="49" charset="0"/>
              <a:buChar char="o"/>
            </a:pPr>
            <a:r>
              <a:rPr lang="en-US" b="1" dirty="0">
                <a:solidFill>
                  <a:srgbClr val="FF0000"/>
                </a:solidFill>
              </a:rPr>
              <a:t>  manner of election, </a:t>
            </a:r>
          </a:p>
          <a:p>
            <a:pPr marL="685800" indent="-228600" algn="just">
              <a:spcBef>
                <a:spcPts val="0"/>
              </a:spcBef>
              <a:buFont typeface="Courier New" panose="02070309020205020404" pitchFamily="49" charset="0"/>
              <a:buChar char="o"/>
            </a:pPr>
            <a:r>
              <a:rPr lang="en-US" b="1" dirty="0">
                <a:solidFill>
                  <a:srgbClr val="FF0000"/>
                </a:solidFill>
              </a:rPr>
              <a:t>  the qualifications, </a:t>
            </a:r>
          </a:p>
          <a:p>
            <a:pPr marL="685800" indent="-228600" algn="just">
              <a:spcBef>
                <a:spcPts val="0"/>
              </a:spcBef>
              <a:buFont typeface="Courier New" panose="02070309020205020404" pitchFamily="49" charset="0"/>
              <a:buChar char="o"/>
            </a:pPr>
            <a:r>
              <a:rPr lang="en-US" b="1" dirty="0">
                <a:solidFill>
                  <a:srgbClr val="FF0000"/>
                </a:solidFill>
              </a:rPr>
              <a:t>  the succession, and</a:t>
            </a:r>
          </a:p>
          <a:p>
            <a:pPr marL="685800" indent="-228600" algn="just">
              <a:spcBef>
                <a:spcPts val="0"/>
              </a:spcBef>
              <a:buFont typeface="Courier New" panose="02070309020205020404" pitchFamily="49" charset="0"/>
              <a:buChar char="o"/>
            </a:pPr>
            <a:r>
              <a:rPr lang="en-US" b="1" dirty="0">
                <a:solidFill>
                  <a:srgbClr val="FF0000"/>
                </a:solidFill>
              </a:rPr>
              <a:t>  the duties, powers, and responsibilities </a:t>
            </a:r>
          </a:p>
          <a:p>
            <a:pPr marL="457200" indent="-109538" algn="just">
              <a:spcBef>
                <a:spcPts val="0"/>
              </a:spcBef>
            </a:pPr>
            <a:r>
              <a:rPr lang="en-US" sz="2000" b="1" dirty="0"/>
              <a:t>of the Governor of New York State.  </a:t>
            </a:r>
          </a:p>
          <a:p>
            <a:pPr marL="342900" indent="-342900" algn="just">
              <a:spcBef>
                <a:spcPts val="0"/>
              </a:spcBef>
              <a:buFont typeface="Arial" panose="020B0604020202020204" pitchFamily="34" charset="0"/>
              <a:buChar char="•"/>
            </a:pPr>
            <a:endParaRPr lang="en-US" sz="2000" b="1" dirty="0"/>
          </a:p>
          <a:p>
            <a:pPr marL="342900" indent="-342900" algn="just">
              <a:spcBef>
                <a:spcPts val="0"/>
              </a:spcBef>
              <a:buFont typeface="Arial" panose="020B0604020202020204" pitchFamily="34" charset="0"/>
              <a:buChar char="•"/>
            </a:pPr>
            <a:r>
              <a:rPr lang="en-US" sz="2000" b="1" dirty="0"/>
              <a:t>Article V (regarding Officers and Civil Departments) Article VII (regarding State Finances), Article XIII (regarding Public Officers) </a:t>
            </a:r>
          </a:p>
          <a:p>
            <a:pPr algn="just">
              <a:spcBef>
                <a:spcPts val="0"/>
              </a:spcBef>
            </a:pPr>
            <a:r>
              <a:rPr lang="en-US" sz="2000" b="1" dirty="0"/>
              <a:t>      and The New York State Executive Law</a:t>
            </a:r>
          </a:p>
          <a:p>
            <a:pPr algn="just">
              <a:spcBef>
                <a:spcPts val="0"/>
              </a:spcBef>
            </a:pPr>
            <a:r>
              <a:rPr lang="en-US" sz="2000" b="1" dirty="0"/>
              <a:t>      also set forth the Powers and Authority of the Executive.</a:t>
            </a:r>
          </a:p>
          <a:p>
            <a:pPr algn="just">
              <a:lnSpc>
                <a:spcPct val="80000"/>
              </a:lnSpc>
              <a:spcBef>
                <a:spcPts val="0"/>
              </a:spcBef>
            </a:pPr>
            <a:endParaRPr lang="en-US" sz="5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49</a:t>
            </a:fld>
            <a:endParaRPr lang="en-US" dirty="0"/>
          </a:p>
        </p:txBody>
      </p:sp>
    </p:spTree>
    <p:extLst>
      <p:ext uri="{BB962C8B-B14F-4D97-AF65-F5344CB8AC3E}">
        <p14:creationId xmlns:p14="http://schemas.microsoft.com/office/powerpoint/2010/main" val="263888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Generally</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a:t>
            </a:fld>
            <a:endParaRPr lang="en-US"/>
          </a:p>
        </p:txBody>
      </p:sp>
    </p:spTree>
    <p:extLst>
      <p:ext uri="{BB962C8B-B14F-4D97-AF65-F5344CB8AC3E}">
        <p14:creationId xmlns:p14="http://schemas.microsoft.com/office/powerpoint/2010/main" val="4075830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spcBef>
                <a:spcPts val="0"/>
              </a:spcBef>
              <a:defRPr/>
            </a:pPr>
            <a:r>
              <a:rPr lang="en-US" sz="3200" b="1" i="1" dirty="0">
                <a:solidFill>
                  <a:srgbClr val="006600"/>
                </a:solidFill>
              </a:rPr>
              <a:t>Generally – Gubernatorial Facts</a:t>
            </a:r>
          </a:p>
          <a:p>
            <a:pPr>
              <a:spcBef>
                <a:spcPts val="0"/>
              </a:spcBef>
              <a:defRPr/>
            </a:pPr>
            <a:endParaRPr lang="en-US" sz="1000" b="1" i="1" dirty="0">
              <a:solidFill>
                <a:srgbClr val="002060"/>
              </a:solidFill>
            </a:endParaRPr>
          </a:p>
          <a:p>
            <a:pPr marL="285750" indent="-285750" algn="just">
              <a:spcBef>
                <a:spcPts val="0"/>
              </a:spcBef>
              <a:buFont typeface="Arial" panose="020B0604020202020204" pitchFamily="34" charset="0"/>
              <a:buChar char="•"/>
            </a:pPr>
            <a:r>
              <a:rPr lang="en-US" sz="1600" b="1" dirty="0"/>
              <a:t>George Clinton was the first Governor of the State of New York (1777).</a:t>
            </a:r>
          </a:p>
          <a:p>
            <a:pPr algn="just">
              <a:spcBef>
                <a:spcPts val="0"/>
              </a:spcBef>
            </a:pPr>
            <a:r>
              <a:rPr lang="en-US" sz="500" b="1" dirty="0"/>
              <a:t> </a:t>
            </a:r>
          </a:p>
          <a:p>
            <a:pPr marL="285750" indent="-285750" algn="just">
              <a:spcBef>
                <a:spcPts val="0"/>
              </a:spcBef>
              <a:buFont typeface="Arial" panose="020B0604020202020204" pitchFamily="34" charset="0"/>
              <a:buChar char="•"/>
            </a:pPr>
            <a:r>
              <a:rPr lang="en-US" sz="1600" b="1" dirty="0"/>
              <a:t>There have been 55 subsequent Governors</a:t>
            </a:r>
          </a:p>
          <a:p>
            <a:pPr algn="just">
              <a:spcBef>
                <a:spcPts val="0"/>
              </a:spcBef>
            </a:pPr>
            <a:endParaRPr lang="en-US" sz="500" b="1" dirty="0"/>
          </a:p>
          <a:p>
            <a:pPr marL="285750" indent="-285750" algn="just">
              <a:spcBef>
                <a:spcPts val="0"/>
              </a:spcBef>
              <a:buFont typeface="Arial" panose="020B0604020202020204" pitchFamily="34" charset="0"/>
              <a:buChar char="•"/>
            </a:pPr>
            <a:r>
              <a:rPr lang="en-US" sz="1600" b="1" dirty="0"/>
              <a:t>The current Governor of New York State is Andrew M. Cuomo</a:t>
            </a:r>
          </a:p>
          <a:p>
            <a:pPr marL="171450" indent="-171450" algn="just">
              <a:spcBef>
                <a:spcPts val="0"/>
              </a:spcBef>
              <a:buFont typeface="Arial" panose="020B0604020202020204" pitchFamily="34" charset="0"/>
              <a:buChar char="•"/>
            </a:pPr>
            <a:endParaRPr lang="en-US" sz="500" b="1" dirty="0"/>
          </a:p>
          <a:p>
            <a:pPr marL="285750" indent="-285750" algn="just">
              <a:spcBef>
                <a:spcPts val="0"/>
              </a:spcBef>
              <a:buFont typeface="Arial" panose="020B0604020202020204" pitchFamily="34" charset="0"/>
              <a:buChar char="•"/>
            </a:pPr>
            <a:r>
              <a:rPr lang="en-US" sz="1600" b="1" dirty="0"/>
              <a:t>There is no term limit for the Governor of New York.</a:t>
            </a:r>
          </a:p>
          <a:p>
            <a:pPr algn="just">
              <a:spcBef>
                <a:spcPts val="0"/>
              </a:spcBef>
            </a:pPr>
            <a:r>
              <a:rPr lang="en-US" sz="500" b="1" dirty="0"/>
              <a:t> </a:t>
            </a:r>
          </a:p>
          <a:p>
            <a:pPr marL="285750" indent="-285750" algn="just">
              <a:spcBef>
                <a:spcPts val="0"/>
              </a:spcBef>
              <a:buFont typeface="Arial" panose="020B0604020202020204" pitchFamily="34" charset="0"/>
              <a:buChar char="•"/>
            </a:pPr>
            <a:r>
              <a:rPr lang="en-US" sz="1600" b="1" dirty="0"/>
              <a:t>Governor Clinton was elected to seven terms (then served as Vice President)</a:t>
            </a:r>
          </a:p>
          <a:p>
            <a:pPr algn="just">
              <a:spcBef>
                <a:spcPts val="0"/>
              </a:spcBef>
            </a:pPr>
            <a:endParaRPr lang="en-US" sz="500" b="1" dirty="0"/>
          </a:p>
          <a:p>
            <a:pPr marL="285750" indent="-285750" algn="just">
              <a:spcBef>
                <a:spcPts val="0"/>
              </a:spcBef>
              <a:buFont typeface="Arial" panose="020B0604020202020204" pitchFamily="34" charset="0"/>
              <a:buChar char="•"/>
            </a:pPr>
            <a:r>
              <a:rPr lang="en-US" sz="1600" b="1" dirty="0"/>
              <a:t>Four Governors have become President (Martin Van Buren, Grover Cleveland, Theodore Roosevelt and Franklin Roosevelt) and Six have become Vice President. </a:t>
            </a:r>
          </a:p>
          <a:p>
            <a:pPr marL="171450" indent="-171450" algn="just">
              <a:spcBef>
                <a:spcPts val="0"/>
              </a:spcBef>
              <a:buFont typeface="Arial" panose="020B0604020202020204" pitchFamily="34" charset="0"/>
              <a:buChar char="•"/>
            </a:pPr>
            <a:endParaRPr lang="en-US" sz="500" b="1" dirty="0"/>
          </a:p>
          <a:p>
            <a:pPr marL="285750" indent="-285750" algn="just">
              <a:spcBef>
                <a:spcPts val="0"/>
              </a:spcBef>
              <a:buFont typeface="Arial" panose="020B0604020202020204" pitchFamily="34" charset="0"/>
              <a:buChar char="•"/>
            </a:pPr>
            <a:r>
              <a:rPr lang="en-US" sz="1600" b="1" dirty="0"/>
              <a:t>Two New York State Governors were later elevated to become Chief Justice of the United States Supreme Court (John Jay and Charles Evans Hughes).</a:t>
            </a:r>
          </a:p>
          <a:p>
            <a:pPr marL="285750" indent="-285750" algn="just">
              <a:spcBef>
                <a:spcPts val="0"/>
              </a:spcBef>
              <a:buFont typeface="Arial" panose="020B0604020202020204" pitchFamily="34" charset="0"/>
              <a:buChar char="•"/>
            </a:pPr>
            <a:endParaRPr lang="en-US" sz="500" b="1" dirty="0"/>
          </a:p>
          <a:p>
            <a:pPr marL="285750" indent="-285750" algn="just">
              <a:spcBef>
                <a:spcPts val="0"/>
              </a:spcBef>
              <a:buFont typeface="Arial" panose="020B0604020202020204" pitchFamily="34" charset="0"/>
              <a:buChar char="•"/>
            </a:pPr>
            <a:r>
              <a:rPr lang="en-US" sz="1600" b="1" dirty="0"/>
              <a:t>One Governor died in office: Dewitt Clinton. </a:t>
            </a:r>
          </a:p>
          <a:p>
            <a:pPr algn="just">
              <a:spcBef>
                <a:spcPts val="0"/>
              </a:spcBef>
            </a:pPr>
            <a:r>
              <a:rPr lang="en-US" sz="500" b="1" dirty="0"/>
              <a:t> </a:t>
            </a:r>
          </a:p>
          <a:p>
            <a:pPr marL="285750" indent="-285750" algn="just">
              <a:spcBef>
                <a:spcPts val="0"/>
              </a:spcBef>
              <a:buFont typeface="Arial" panose="020B0604020202020204" pitchFamily="34" charset="0"/>
              <a:buChar char="•"/>
            </a:pPr>
            <a:r>
              <a:rPr lang="en-US" sz="1600" b="1" dirty="0"/>
              <a:t>Seven Governors have Resigned, six to ascend to another office, George Clinton, Daniel Tompkins, Martin Van Buren, Grover Cleveland, Charles Evans Hughes, Herbert Lehman and Nelson Rockefeller and one is disgrace, Eliot Spitzer.</a:t>
            </a:r>
          </a:p>
          <a:p>
            <a:pPr marL="171450" indent="-171450" algn="just">
              <a:spcBef>
                <a:spcPts val="0"/>
              </a:spcBef>
              <a:buFont typeface="Arial" panose="020B0604020202020204" pitchFamily="34" charset="0"/>
              <a:buChar char="•"/>
            </a:pPr>
            <a:endParaRPr lang="en-US" sz="500" b="1" dirty="0"/>
          </a:p>
          <a:p>
            <a:pPr marL="285750" indent="-285750" algn="just">
              <a:spcBef>
                <a:spcPts val="0"/>
              </a:spcBef>
              <a:buFont typeface="Arial" panose="020B0604020202020204" pitchFamily="34" charset="0"/>
              <a:buChar char="•"/>
            </a:pPr>
            <a:r>
              <a:rPr lang="en-US" sz="1600" b="1" dirty="0"/>
              <a:t>One Governor was impeached and convicted: William </a:t>
            </a:r>
            <a:r>
              <a:rPr lang="en-US" sz="1600" b="1" dirty="0" err="1"/>
              <a:t>Sulzer</a:t>
            </a:r>
            <a:endParaRPr lang="en-US" sz="500" b="1"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50</a:t>
            </a:fld>
            <a:endParaRPr lang="en-US" dirty="0"/>
          </a:p>
        </p:txBody>
      </p:sp>
    </p:spTree>
    <p:extLst>
      <p:ext uri="{BB962C8B-B14F-4D97-AF65-F5344CB8AC3E}">
        <p14:creationId xmlns:p14="http://schemas.microsoft.com/office/powerpoint/2010/main" val="2423072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State Government</a:t>
            </a:r>
          </a:p>
          <a:p>
            <a:pPr marL="342900" indent="-342900" algn="ctr">
              <a:spcBef>
                <a:spcPct val="20000"/>
              </a:spcBef>
            </a:pPr>
            <a:r>
              <a:rPr lang="en-US" sz="3600" b="1" dirty="0">
                <a:solidFill>
                  <a:srgbClr val="006600"/>
                </a:solidFill>
              </a:rPr>
              <a:t>The Executive Branch</a:t>
            </a:r>
            <a:endParaRPr lang="en-US" sz="36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51</a:t>
            </a:fld>
            <a:endParaRPr lang="en-US"/>
          </a:p>
        </p:txBody>
      </p:sp>
    </p:spTree>
    <p:extLst>
      <p:ext uri="{BB962C8B-B14F-4D97-AF65-F5344CB8AC3E}">
        <p14:creationId xmlns:p14="http://schemas.microsoft.com/office/powerpoint/2010/main" val="4079904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spcBef>
                <a:spcPts val="0"/>
              </a:spcBef>
              <a:defRPr/>
            </a:pPr>
            <a:r>
              <a:rPr lang="en-US" sz="3200" b="1" i="1" dirty="0">
                <a:solidFill>
                  <a:srgbClr val="006600"/>
                </a:solidFill>
              </a:rPr>
              <a:t>Legal Authority</a:t>
            </a:r>
          </a:p>
          <a:p>
            <a:pPr>
              <a:spcBef>
                <a:spcPts val="0"/>
              </a:spcBef>
              <a:defRPr/>
            </a:pPr>
            <a:endParaRPr lang="en-US" sz="1000" b="1" i="1" dirty="0">
              <a:solidFill>
                <a:srgbClr val="002060"/>
              </a:solidFill>
            </a:endParaRPr>
          </a:p>
          <a:p>
            <a:pPr marL="342900" indent="-342900" algn="just">
              <a:spcBef>
                <a:spcPts val="0"/>
              </a:spcBef>
              <a:buFont typeface="Arial" panose="020B0604020202020204" pitchFamily="34" charset="0"/>
              <a:buChar char="•"/>
            </a:pPr>
            <a:r>
              <a:rPr lang="en-US" b="1" dirty="0"/>
              <a:t>Section One of Article IV of the New York State Constitution expressly provides that:</a:t>
            </a:r>
          </a:p>
          <a:p>
            <a:pPr algn="just">
              <a:spcBef>
                <a:spcPts val="0"/>
              </a:spcBef>
            </a:pPr>
            <a:r>
              <a:rPr lang="en-US" b="1" dirty="0"/>
              <a:t>                   </a:t>
            </a:r>
            <a:r>
              <a:rPr lang="en-US" b="1" dirty="0">
                <a:solidFill>
                  <a:srgbClr val="0033CC"/>
                </a:solidFill>
              </a:rPr>
              <a:t>“The Executive Power shall be in the Governor” </a:t>
            </a:r>
            <a:endParaRPr lang="en-US" sz="1000" b="1" dirty="0">
              <a:solidFill>
                <a:srgbClr val="0033CC"/>
              </a:solidFill>
            </a:endParaRPr>
          </a:p>
          <a:p>
            <a:pPr algn="just">
              <a:spcBef>
                <a:spcPts val="0"/>
              </a:spcBef>
            </a:pPr>
            <a:r>
              <a:rPr lang="en-US" sz="1000" b="1" dirty="0"/>
              <a:t>      </a:t>
            </a:r>
          </a:p>
          <a:p>
            <a:pPr marL="342900" indent="-342900" algn="just">
              <a:spcBef>
                <a:spcPts val="0"/>
              </a:spcBef>
              <a:buFont typeface="Arial" panose="020B0604020202020204" pitchFamily="34" charset="0"/>
              <a:buChar char="•"/>
            </a:pPr>
            <a:r>
              <a:rPr lang="en-US" b="1" dirty="0"/>
              <a:t>Article IV of the New York State Constitution expressly states the: </a:t>
            </a:r>
          </a:p>
          <a:p>
            <a:pPr marL="685800" indent="-228600" algn="just">
              <a:spcBef>
                <a:spcPts val="0"/>
              </a:spcBef>
              <a:buFont typeface="Courier New" panose="02070309020205020404" pitchFamily="49" charset="0"/>
              <a:buChar char="o"/>
            </a:pPr>
            <a:r>
              <a:rPr lang="en-US" sz="1600" b="1" dirty="0">
                <a:solidFill>
                  <a:srgbClr val="FF0000"/>
                </a:solidFill>
              </a:rPr>
              <a:t>  manner of election, </a:t>
            </a:r>
          </a:p>
          <a:p>
            <a:pPr marL="685800" indent="-228600" algn="just">
              <a:spcBef>
                <a:spcPts val="0"/>
              </a:spcBef>
              <a:buFont typeface="Courier New" panose="02070309020205020404" pitchFamily="49" charset="0"/>
              <a:buChar char="o"/>
            </a:pPr>
            <a:r>
              <a:rPr lang="en-US" sz="1600" b="1" dirty="0">
                <a:solidFill>
                  <a:srgbClr val="FF0000"/>
                </a:solidFill>
              </a:rPr>
              <a:t>  the qualifications, </a:t>
            </a:r>
          </a:p>
          <a:p>
            <a:pPr marL="685800" indent="-228600" algn="just">
              <a:spcBef>
                <a:spcPts val="0"/>
              </a:spcBef>
              <a:buFont typeface="Courier New" panose="02070309020205020404" pitchFamily="49" charset="0"/>
              <a:buChar char="o"/>
            </a:pPr>
            <a:r>
              <a:rPr lang="en-US" sz="1600" b="1" dirty="0">
                <a:solidFill>
                  <a:srgbClr val="FF0000"/>
                </a:solidFill>
              </a:rPr>
              <a:t>  the succession, and</a:t>
            </a:r>
          </a:p>
          <a:p>
            <a:pPr marL="685800" indent="-228600" algn="just">
              <a:spcBef>
                <a:spcPts val="0"/>
              </a:spcBef>
              <a:buFont typeface="Courier New" panose="02070309020205020404" pitchFamily="49" charset="0"/>
              <a:buChar char="o"/>
            </a:pPr>
            <a:r>
              <a:rPr lang="en-US" sz="1600" b="1" dirty="0">
                <a:solidFill>
                  <a:srgbClr val="FF0000"/>
                </a:solidFill>
              </a:rPr>
              <a:t>  the duties, powers, and responsibilities </a:t>
            </a:r>
          </a:p>
          <a:p>
            <a:pPr marL="457200" indent="-109538" algn="just">
              <a:spcBef>
                <a:spcPts val="0"/>
              </a:spcBef>
            </a:pPr>
            <a:r>
              <a:rPr lang="en-US" b="1" dirty="0"/>
              <a:t>of the Governor of New York State.  </a:t>
            </a:r>
          </a:p>
          <a:p>
            <a:pPr marL="342900" indent="-342900" algn="just">
              <a:spcBef>
                <a:spcPts val="0"/>
              </a:spcBef>
              <a:buFont typeface="Arial" panose="020B0604020202020204" pitchFamily="34" charset="0"/>
              <a:buChar char="•"/>
            </a:pPr>
            <a:endParaRPr lang="en-US" sz="1000" b="1" dirty="0"/>
          </a:p>
          <a:p>
            <a:pPr marL="342900" indent="-342900" algn="just">
              <a:spcBef>
                <a:spcPts val="0"/>
              </a:spcBef>
              <a:buFont typeface="Arial" panose="020B0604020202020204" pitchFamily="34" charset="0"/>
              <a:buChar char="•"/>
            </a:pPr>
            <a:r>
              <a:rPr lang="en-US" b="1" dirty="0"/>
              <a:t>Article V (</a:t>
            </a:r>
            <a:r>
              <a:rPr lang="en-US" sz="1600" b="1" dirty="0"/>
              <a:t>regarding Officers/Civil Departments</a:t>
            </a:r>
            <a:r>
              <a:rPr lang="en-US" b="1" dirty="0"/>
              <a:t>) Article VII (</a:t>
            </a:r>
            <a:r>
              <a:rPr lang="en-US" sz="1600" b="1" dirty="0"/>
              <a:t>regarding State Finances</a:t>
            </a:r>
            <a:r>
              <a:rPr lang="en-US" b="1" dirty="0"/>
              <a:t>), Article XIII (</a:t>
            </a:r>
            <a:r>
              <a:rPr lang="en-US" sz="1600" b="1" dirty="0"/>
              <a:t>regarding Public Officers</a:t>
            </a:r>
            <a:r>
              <a:rPr lang="en-US" b="1" dirty="0"/>
              <a:t>) also provides for the powers, duties and authority of the Governor of the State of New York.</a:t>
            </a:r>
          </a:p>
          <a:p>
            <a:pPr marL="342900" indent="-342900" algn="just">
              <a:spcBef>
                <a:spcPts val="0"/>
              </a:spcBef>
              <a:buFont typeface="Arial" panose="020B0604020202020204" pitchFamily="34" charset="0"/>
              <a:buChar char="•"/>
            </a:pPr>
            <a:endParaRPr lang="en-US" sz="1000" b="1" dirty="0"/>
          </a:p>
          <a:p>
            <a:pPr marL="342900" indent="-342900" algn="just">
              <a:spcBef>
                <a:spcPts val="0"/>
              </a:spcBef>
              <a:buFont typeface="Arial" panose="020B0604020202020204" pitchFamily="34" charset="0"/>
              <a:buChar char="•"/>
            </a:pPr>
            <a:r>
              <a:rPr lang="en-US" b="1" dirty="0"/>
              <a:t>Lastly, the New York State Executive Law also sets forth </a:t>
            </a:r>
          </a:p>
          <a:p>
            <a:pPr algn="just">
              <a:spcBef>
                <a:spcPts val="0"/>
              </a:spcBef>
            </a:pPr>
            <a:r>
              <a:rPr lang="en-US" b="1" dirty="0"/>
              <a:t>      the Powers and Authority of the Executive.</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52</a:t>
            </a:fld>
            <a:endParaRPr lang="en-US" dirty="0"/>
          </a:p>
        </p:txBody>
      </p:sp>
    </p:spTree>
    <p:extLst>
      <p:ext uri="{BB962C8B-B14F-4D97-AF65-F5344CB8AC3E}">
        <p14:creationId xmlns:p14="http://schemas.microsoft.com/office/powerpoint/2010/main" val="3864692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lnSpc>
                <a:spcPct val="80000"/>
              </a:lnSpc>
              <a:spcBef>
                <a:spcPts val="0"/>
              </a:spcBef>
              <a:defRPr/>
            </a:pPr>
            <a:r>
              <a:rPr lang="en-US" sz="3200" b="1" i="1" dirty="0">
                <a:solidFill>
                  <a:srgbClr val="006600"/>
                </a:solidFill>
              </a:rPr>
              <a:t>Term and Manner of Election</a:t>
            </a:r>
          </a:p>
          <a:p>
            <a:pPr>
              <a:lnSpc>
                <a:spcPct val="80000"/>
              </a:lnSpc>
              <a:spcBef>
                <a:spcPts val="0"/>
              </a:spcBef>
              <a:defRPr/>
            </a:pPr>
            <a:endParaRPr lang="en-US" sz="1000" b="1" i="1" dirty="0">
              <a:solidFill>
                <a:srgbClr val="002060"/>
              </a:solidFill>
            </a:endParaRPr>
          </a:p>
          <a:p>
            <a:pPr algn="just">
              <a:spcBef>
                <a:spcPts val="0"/>
              </a:spcBef>
            </a:pPr>
            <a:r>
              <a:rPr lang="en-US" dirty="0"/>
              <a:t>The New York State Constitution expressly sets forth the term and manner of election for the office of the Governor of the State of New York.</a:t>
            </a:r>
          </a:p>
          <a:p>
            <a:pPr algn="just">
              <a:spcBef>
                <a:spcPts val="0"/>
              </a:spcBef>
            </a:pPr>
            <a:endParaRPr lang="en-US" sz="500" dirty="0"/>
          </a:p>
          <a:p>
            <a:pPr algn="just">
              <a:spcBef>
                <a:spcPts val="0"/>
              </a:spcBef>
            </a:pPr>
            <a:endParaRPr lang="en-US" sz="500" b="1" i="1" dirty="0">
              <a:solidFill>
                <a:srgbClr val="0033CC"/>
              </a:solidFill>
            </a:endParaRPr>
          </a:p>
          <a:p>
            <a:pPr marL="285750" indent="-285750" algn="just">
              <a:spcBef>
                <a:spcPts val="0"/>
              </a:spcBef>
              <a:buFont typeface="Arial" panose="020B0604020202020204" pitchFamily="34" charset="0"/>
              <a:buChar char="•"/>
            </a:pPr>
            <a:r>
              <a:rPr lang="en-US" b="1" i="1" dirty="0">
                <a:solidFill>
                  <a:srgbClr val="C00000"/>
                </a:solidFill>
              </a:rPr>
              <a:t>The Term of the Governor is four years </a:t>
            </a:r>
            <a:r>
              <a:rPr lang="en-US" dirty="0"/>
              <a:t>(Section 1, Article IV)</a:t>
            </a:r>
          </a:p>
          <a:p>
            <a:pPr algn="just">
              <a:spcBef>
                <a:spcPts val="0"/>
              </a:spcBef>
            </a:pPr>
            <a:endParaRPr lang="en-US" sz="1000" b="1" i="1" dirty="0">
              <a:solidFill>
                <a:srgbClr val="C00000"/>
              </a:solidFill>
            </a:endParaRPr>
          </a:p>
          <a:p>
            <a:pPr marL="285750" indent="-285750" algn="just">
              <a:spcBef>
                <a:spcPts val="0"/>
              </a:spcBef>
              <a:buFont typeface="Arial" panose="020B0604020202020204" pitchFamily="34" charset="0"/>
              <a:buChar char="•"/>
            </a:pPr>
            <a:r>
              <a:rPr lang="en-US" b="1" i="1" dirty="0">
                <a:solidFill>
                  <a:srgbClr val="C00000"/>
                </a:solidFill>
              </a:rPr>
              <a:t>Both the Governor and the Lieutenant Governor are elected together and for the same term </a:t>
            </a:r>
            <a:r>
              <a:rPr lang="en-US" dirty="0"/>
              <a:t>(Section 1, Article IV);</a:t>
            </a:r>
          </a:p>
          <a:p>
            <a:pPr algn="just">
              <a:spcBef>
                <a:spcPts val="0"/>
              </a:spcBef>
            </a:pPr>
            <a:endParaRPr lang="en-US" sz="1000" b="1" i="1" dirty="0">
              <a:solidFill>
                <a:srgbClr val="C00000"/>
              </a:solidFill>
            </a:endParaRPr>
          </a:p>
          <a:p>
            <a:pPr marL="285750" indent="-285750" algn="just">
              <a:spcBef>
                <a:spcPts val="0"/>
              </a:spcBef>
              <a:buFont typeface="Arial" panose="020B0604020202020204" pitchFamily="34" charset="0"/>
              <a:buChar char="•"/>
            </a:pPr>
            <a:r>
              <a:rPr lang="en-US" b="1" i="1" dirty="0">
                <a:solidFill>
                  <a:srgbClr val="C00000"/>
                </a:solidFill>
              </a:rPr>
              <a:t>The Governor is directly elected by the voters of the State of New York </a:t>
            </a:r>
            <a:r>
              <a:rPr lang="en-US" dirty="0"/>
              <a:t>(Section 1, Article IV);</a:t>
            </a:r>
          </a:p>
          <a:p>
            <a:pPr marL="285750" indent="-285750" algn="just">
              <a:spcBef>
                <a:spcPts val="0"/>
              </a:spcBef>
              <a:buFont typeface="Arial" panose="020B0604020202020204" pitchFamily="34" charset="0"/>
              <a:buChar char="•"/>
            </a:pPr>
            <a:endParaRPr lang="en-US" sz="1000" b="1" i="1" dirty="0">
              <a:solidFill>
                <a:srgbClr val="C00000"/>
              </a:solidFill>
            </a:endParaRPr>
          </a:p>
          <a:p>
            <a:pPr marL="285750" indent="-285750" algn="just">
              <a:spcBef>
                <a:spcPts val="0"/>
              </a:spcBef>
              <a:buFont typeface="Arial" panose="020B0604020202020204" pitchFamily="34" charset="0"/>
              <a:buChar char="•"/>
            </a:pPr>
            <a:r>
              <a:rPr lang="en-US" b="1" i="1" dirty="0">
                <a:solidFill>
                  <a:srgbClr val="C00000"/>
                </a:solidFill>
              </a:rPr>
              <a:t>A single ballot of a voter selects both a Governor and a Lieutenant Governor </a:t>
            </a:r>
            <a:r>
              <a:rPr lang="en-US" dirty="0"/>
              <a:t>(Section 1, Article IV);</a:t>
            </a:r>
          </a:p>
          <a:p>
            <a:pPr marL="285750" indent="-285750" algn="just">
              <a:spcBef>
                <a:spcPts val="0"/>
              </a:spcBef>
              <a:buFont typeface="Arial" panose="020B0604020202020204" pitchFamily="34" charset="0"/>
              <a:buChar char="•"/>
            </a:pPr>
            <a:endParaRPr lang="en-US" sz="1000" dirty="0">
              <a:solidFill>
                <a:srgbClr val="C00000"/>
              </a:solidFill>
            </a:endParaRPr>
          </a:p>
          <a:p>
            <a:pPr marL="285750" indent="-285750" algn="just">
              <a:spcBef>
                <a:spcPts val="0"/>
              </a:spcBef>
              <a:buFont typeface="Arial" panose="020B0604020202020204" pitchFamily="34" charset="0"/>
              <a:buChar char="•"/>
            </a:pPr>
            <a:r>
              <a:rPr lang="en-US" b="1" i="1" dirty="0">
                <a:solidFill>
                  <a:srgbClr val="C00000"/>
                </a:solidFill>
              </a:rPr>
              <a:t>The Governor and the Lieutenant Governor are elected in even number years between presidential elections </a:t>
            </a:r>
            <a:r>
              <a:rPr lang="en-US" dirty="0"/>
              <a:t>(Section 1, Article IV);</a:t>
            </a:r>
            <a:endParaRPr lang="en-US" dirty="0">
              <a:solidFill>
                <a:srgbClr val="0033CC"/>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53</a:t>
            </a:fld>
            <a:endParaRPr lang="en-US"/>
          </a:p>
        </p:txBody>
      </p:sp>
    </p:spTree>
    <p:extLst>
      <p:ext uri="{BB962C8B-B14F-4D97-AF65-F5344CB8AC3E}">
        <p14:creationId xmlns:p14="http://schemas.microsoft.com/office/powerpoint/2010/main" val="186342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lnSpc>
                <a:spcPct val="80000"/>
              </a:lnSpc>
              <a:spcBef>
                <a:spcPts val="0"/>
              </a:spcBef>
              <a:defRPr/>
            </a:pPr>
            <a:r>
              <a:rPr lang="en-US" sz="3200" b="1" i="1" dirty="0">
                <a:solidFill>
                  <a:srgbClr val="006600"/>
                </a:solidFill>
              </a:rPr>
              <a:t>Qualifications of the Governor</a:t>
            </a:r>
          </a:p>
          <a:p>
            <a:pPr>
              <a:lnSpc>
                <a:spcPct val="80000"/>
              </a:lnSpc>
              <a:spcBef>
                <a:spcPts val="0"/>
              </a:spcBef>
              <a:defRPr/>
            </a:pPr>
            <a:endParaRPr lang="en-US" sz="1000" b="1" i="1" dirty="0">
              <a:solidFill>
                <a:srgbClr val="002060"/>
              </a:solidFill>
            </a:endParaRPr>
          </a:p>
          <a:p>
            <a:pPr algn="just">
              <a:lnSpc>
                <a:spcPct val="80000"/>
              </a:lnSpc>
              <a:spcBef>
                <a:spcPts val="0"/>
              </a:spcBef>
            </a:pPr>
            <a:r>
              <a:rPr lang="en-US" sz="1600" dirty="0"/>
              <a:t>Article IV of the New York State Constitution also establishes the qualifications for the person seeking to serve as the Governor of the State of New York.  Such qualifications include:</a:t>
            </a:r>
          </a:p>
          <a:p>
            <a:pPr algn="just">
              <a:lnSpc>
                <a:spcPct val="80000"/>
              </a:lnSpc>
              <a:spcBef>
                <a:spcPts val="0"/>
              </a:spcBef>
            </a:pPr>
            <a:endParaRPr lang="en-US" sz="500" dirty="0"/>
          </a:p>
          <a:p>
            <a:pPr algn="just">
              <a:lnSpc>
                <a:spcPct val="80000"/>
              </a:lnSpc>
              <a:spcBef>
                <a:spcPts val="0"/>
              </a:spcBef>
            </a:pPr>
            <a:endParaRPr lang="en-US" sz="1000" b="1" i="1" dirty="0">
              <a:solidFill>
                <a:srgbClr val="0033CC"/>
              </a:solidFill>
            </a:endParaRPr>
          </a:p>
          <a:p>
            <a:pPr algn="just">
              <a:lnSpc>
                <a:spcPct val="80000"/>
              </a:lnSpc>
              <a:spcBef>
                <a:spcPts val="0"/>
              </a:spcBef>
            </a:pPr>
            <a:r>
              <a:rPr lang="en-US" sz="2000" b="1" i="1" dirty="0">
                <a:solidFill>
                  <a:srgbClr val="0033CC"/>
                </a:solidFill>
              </a:rPr>
              <a:t>That the Governor must:</a:t>
            </a:r>
          </a:p>
          <a:p>
            <a:pPr algn="just">
              <a:lnSpc>
                <a:spcPct val="80000"/>
              </a:lnSpc>
              <a:spcBef>
                <a:spcPts val="0"/>
              </a:spcBef>
            </a:pPr>
            <a:r>
              <a:rPr lang="en-US" sz="1000" b="1" i="1" dirty="0">
                <a:solidFill>
                  <a:srgbClr val="0033CC"/>
                </a:solidFill>
              </a:rPr>
              <a:t> </a:t>
            </a:r>
          </a:p>
          <a:p>
            <a:pPr marL="285750" indent="-285750" algn="just">
              <a:lnSpc>
                <a:spcPct val="80000"/>
              </a:lnSpc>
              <a:spcBef>
                <a:spcPts val="0"/>
              </a:spcBef>
              <a:buFont typeface="Arial" panose="020B0604020202020204" pitchFamily="34" charset="0"/>
              <a:buChar char="•"/>
            </a:pPr>
            <a:r>
              <a:rPr lang="en-US" sz="2000" b="1" i="1" dirty="0">
                <a:solidFill>
                  <a:srgbClr val="C00000"/>
                </a:solidFill>
              </a:rPr>
              <a:t>Be a citizen of the United States,</a:t>
            </a:r>
          </a:p>
          <a:p>
            <a:pPr algn="just">
              <a:lnSpc>
                <a:spcPct val="80000"/>
              </a:lnSpc>
              <a:spcBef>
                <a:spcPts val="0"/>
              </a:spcBef>
            </a:pPr>
            <a:r>
              <a:rPr lang="en-US" sz="1000" b="1" i="1" dirty="0">
                <a:solidFill>
                  <a:srgbClr val="C00000"/>
                </a:solidFill>
              </a:rPr>
              <a:t> </a:t>
            </a:r>
          </a:p>
          <a:p>
            <a:pPr marL="285750" indent="-285750" algn="just">
              <a:lnSpc>
                <a:spcPct val="80000"/>
              </a:lnSpc>
              <a:spcBef>
                <a:spcPts val="0"/>
              </a:spcBef>
              <a:buFont typeface="Arial" panose="020B0604020202020204" pitchFamily="34" charset="0"/>
              <a:buChar char="•"/>
            </a:pPr>
            <a:r>
              <a:rPr lang="en-US" sz="2000" b="1" i="1" dirty="0">
                <a:solidFill>
                  <a:srgbClr val="C00000"/>
                </a:solidFill>
              </a:rPr>
              <a:t>Be at least 30 years of age,</a:t>
            </a:r>
          </a:p>
          <a:p>
            <a:pPr algn="just">
              <a:lnSpc>
                <a:spcPct val="80000"/>
              </a:lnSpc>
              <a:spcBef>
                <a:spcPts val="0"/>
              </a:spcBef>
            </a:pPr>
            <a:r>
              <a:rPr lang="en-US" sz="1000" b="1" i="1" dirty="0">
                <a:solidFill>
                  <a:srgbClr val="C00000"/>
                </a:solidFill>
              </a:rPr>
              <a:t> </a:t>
            </a:r>
          </a:p>
          <a:p>
            <a:pPr marL="285750" indent="-285750" algn="just">
              <a:lnSpc>
                <a:spcPct val="80000"/>
              </a:lnSpc>
              <a:spcBef>
                <a:spcPts val="0"/>
              </a:spcBef>
              <a:buFont typeface="Arial" panose="020B0604020202020204" pitchFamily="34" charset="0"/>
              <a:buChar char="•"/>
            </a:pPr>
            <a:r>
              <a:rPr lang="en-US" sz="2000" b="1" i="1" dirty="0">
                <a:solidFill>
                  <a:srgbClr val="C00000"/>
                </a:solidFill>
              </a:rPr>
              <a:t>Have been a resident of New York State for at least the preceding five years; and</a:t>
            </a:r>
          </a:p>
          <a:p>
            <a:pPr marL="285750" indent="-285750" algn="just">
              <a:lnSpc>
                <a:spcPct val="80000"/>
              </a:lnSpc>
              <a:spcBef>
                <a:spcPts val="0"/>
              </a:spcBef>
              <a:buFont typeface="Arial" panose="020B0604020202020204" pitchFamily="34" charset="0"/>
              <a:buChar char="•"/>
            </a:pPr>
            <a:endParaRPr lang="en-US" sz="1000" b="1" i="1" dirty="0">
              <a:solidFill>
                <a:srgbClr val="C00000"/>
              </a:solidFill>
            </a:endParaRPr>
          </a:p>
          <a:p>
            <a:pPr marL="285750" indent="-285750" algn="just">
              <a:lnSpc>
                <a:spcPct val="80000"/>
              </a:lnSpc>
              <a:spcBef>
                <a:spcPts val="0"/>
              </a:spcBef>
              <a:buFont typeface="Arial" panose="020B0604020202020204" pitchFamily="34" charset="0"/>
              <a:buChar char="•"/>
            </a:pPr>
            <a:r>
              <a:rPr lang="en-US" sz="2000" b="1" i="1" dirty="0">
                <a:solidFill>
                  <a:srgbClr val="C00000"/>
                </a:solidFill>
              </a:rPr>
              <a:t>Swear a proscribed oath of office stating </a:t>
            </a:r>
            <a:r>
              <a:rPr lang="en-US" sz="1600" dirty="0"/>
              <a:t>(pursuant to Sec. 1, Article XIII)</a:t>
            </a:r>
            <a:r>
              <a:rPr lang="en-US" sz="2000" b="1" i="1" dirty="0">
                <a:solidFill>
                  <a:srgbClr val="C00000"/>
                </a:solidFill>
              </a:rPr>
              <a:t>: </a:t>
            </a:r>
            <a:endParaRPr lang="en-US" sz="2000" dirty="0">
              <a:solidFill>
                <a:srgbClr val="C00000"/>
              </a:solidFill>
            </a:endParaRPr>
          </a:p>
          <a:p>
            <a:pPr algn="just">
              <a:lnSpc>
                <a:spcPct val="80000"/>
              </a:lnSpc>
              <a:spcBef>
                <a:spcPts val="0"/>
              </a:spcBef>
            </a:pPr>
            <a:endParaRPr lang="en-US" sz="1600" dirty="0"/>
          </a:p>
          <a:p>
            <a:pPr algn="ctr">
              <a:lnSpc>
                <a:spcPct val="80000"/>
              </a:lnSpc>
              <a:spcBef>
                <a:spcPts val="0"/>
              </a:spcBef>
            </a:pPr>
            <a:r>
              <a:rPr lang="en-US" sz="2000" dirty="0"/>
              <a:t>"I do solemnly swear (or affirm) </a:t>
            </a:r>
          </a:p>
          <a:p>
            <a:pPr algn="ctr">
              <a:lnSpc>
                <a:spcPct val="80000"/>
              </a:lnSpc>
              <a:spcBef>
                <a:spcPts val="0"/>
              </a:spcBef>
            </a:pPr>
            <a:r>
              <a:rPr lang="en-US" sz="2000" dirty="0"/>
              <a:t>that I will support the constitution of the United States,</a:t>
            </a:r>
          </a:p>
          <a:p>
            <a:pPr algn="ctr">
              <a:lnSpc>
                <a:spcPct val="80000"/>
              </a:lnSpc>
              <a:spcBef>
                <a:spcPts val="0"/>
              </a:spcBef>
            </a:pPr>
            <a:r>
              <a:rPr lang="en-US" sz="2000" dirty="0"/>
              <a:t>the constitution of the State of New York,</a:t>
            </a:r>
          </a:p>
          <a:p>
            <a:pPr algn="ctr">
              <a:lnSpc>
                <a:spcPct val="80000"/>
              </a:lnSpc>
              <a:spcBef>
                <a:spcPts val="0"/>
              </a:spcBef>
            </a:pPr>
            <a:r>
              <a:rPr lang="en-US" sz="2000" dirty="0"/>
              <a:t>and that I will faithfully discharge the duties of </a:t>
            </a:r>
          </a:p>
          <a:p>
            <a:pPr algn="ctr">
              <a:lnSpc>
                <a:spcPct val="80000"/>
              </a:lnSpc>
              <a:spcBef>
                <a:spcPts val="0"/>
              </a:spcBef>
            </a:pPr>
            <a:r>
              <a:rPr lang="en-US" sz="2000" dirty="0"/>
              <a:t>the Office of Governor of the State of New York, </a:t>
            </a:r>
          </a:p>
          <a:p>
            <a:pPr algn="ctr">
              <a:lnSpc>
                <a:spcPct val="80000"/>
              </a:lnSpc>
              <a:spcBef>
                <a:spcPts val="0"/>
              </a:spcBef>
            </a:pPr>
            <a:r>
              <a:rPr lang="en-US" sz="2000" dirty="0"/>
              <a:t>According to the best of my ability”</a:t>
            </a:r>
            <a:r>
              <a:rPr lang="en-US" sz="2400" dirty="0"/>
              <a:t> </a:t>
            </a:r>
          </a:p>
          <a:p>
            <a:pPr algn="ctr">
              <a:lnSpc>
                <a:spcPct val="80000"/>
              </a:lnSpc>
              <a:spcBef>
                <a:spcPts val="0"/>
              </a:spcBef>
            </a:pPr>
            <a:endParaRPr lang="en-US" dirty="0"/>
          </a:p>
          <a:p>
            <a:pPr algn="ctr">
              <a:lnSpc>
                <a:spcPct val="80000"/>
              </a:lnSpc>
              <a:spcBef>
                <a:spcPts val="0"/>
              </a:spcBef>
            </a:pPr>
            <a:r>
              <a:rPr lang="en-US" sz="2000" b="1" i="1" dirty="0">
                <a:solidFill>
                  <a:srgbClr val="0033CC"/>
                </a:solidFill>
              </a:rPr>
              <a:t>There is no term limit for New York State Governor.</a:t>
            </a:r>
          </a:p>
          <a:p>
            <a:pPr algn="ctr">
              <a:lnSpc>
                <a:spcPct val="80000"/>
              </a:lnSpc>
              <a:spcBef>
                <a:spcPts val="0"/>
              </a:spcBef>
            </a:pPr>
            <a:r>
              <a:rPr lang="en-US" sz="2400" dirty="0"/>
              <a:t> </a:t>
            </a:r>
          </a:p>
          <a:p>
            <a:pPr marL="285750" indent="-285750" algn="just">
              <a:lnSpc>
                <a:spcPct val="80000"/>
              </a:lnSpc>
              <a:spcBef>
                <a:spcPts val="0"/>
              </a:spcBef>
              <a:buFont typeface="Arial" panose="020B0604020202020204" pitchFamily="34" charset="0"/>
              <a:buChar char="•"/>
            </a:pPr>
            <a:endParaRPr lang="en-US" sz="1600" b="1" i="1" dirty="0">
              <a:solidFill>
                <a:srgbClr val="0033CC"/>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54</a:t>
            </a:fld>
            <a:endParaRPr lang="en-US"/>
          </a:p>
        </p:txBody>
      </p:sp>
    </p:spTree>
    <p:extLst>
      <p:ext uri="{BB962C8B-B14F-4D97-AF65-F5344CB8AC3E}">
        <p14:creationId xmlns:p14="http://schemas.microsoft.com/office/powerpoint/2010/main" val="759166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0000"/>
              </a:lnSpc>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lnSpc>
                <a:spcPct val="80000"/>
              </a:lnSpc>
              <a:spcBef>
                <a:spcPts val="0"/>
              </a:spcBef>
              <a:defRPr/>
            </a:pPr>
            <a:r>
              <a:rPr lang="en-US" sz="3200" b="1" i="1" dirty="0">
                <a:solidFill>
                  <a:srgbClr val="006600"/>
                </a:solidFill>
              </a:rPr>
              <a:t>Removal and Succession of the Governor</a:t>
            </a:r>
          </a:p>
          <a:p>
            <a:pPr>
              <a:lnSpc>
                <a:spcPct val="80000"/>
              </a:lnSpc>
              <a:spcBef>
                <a:spcPts val="0"/>
              </a:spcBef>
              <a:defRPr/>
            </a:pPr>
            <a:endParaRPr lang="en-US" sz="1000" b="1" i="1" dirty="0">
              <a:solidFill>
                <a:srgbClr val="002060"/>
              </a:solidFill>
            </a:endParaRPr>
          </a:p>
          <a:p>
            <a:pPr algn="just">
              <a:lnSpc>
                <a:spcPct val="80000"/>
              </a:lnSpc>
              <a:spcBef>
                <a:spcPts val="0"/>
              </a:spcBef>
            </a:pPr>
            <a:r>
              <a:rPr lang="en-US" sz="1600" dirty="0"/>
              <a:t>Article IV of the New York State Constitution, provides for the removal of and the succession of the Governor of the State of New York.  Such procedures provide:</a:t>
            </a:r>
          </a:p>
          <a:p>
            <a:pPr algn="just">
              <a:lnSpc>
                <a:spcPct val="80000"/>
              </a:lnSpc>
              <a:spcBef>
                <a:spcPts val="0"/>
              </a:spcBef>
            </a:pPr>
            <a:endParaRPr lang="en-US" sz="500" dirty="0"/>
          </a:p>
          <a:p>
            <a:pPr algn="just">
              <a:lnSpc>
                <a:spcPct val="80000"/>
              </a:lnSpc>
              <a:spcBef>
                <a:spcPts val="0"/>
              </a:spcBef>
            </a:pPr>
            <a:endParaRPr lang="en-US" sz="500" b="1" i="1" dirty="0">
              <a:solidFill>
                <a:srgbClr val="0033CC"/>
              </a:solidFill>
            </a:endParaRPr>
          </a:p>
          <a:p>
            <a:pPr marL="285750" indent="-285750" algn="just">
              <a:lnSpc>
                <a:spcPct val="80000"/>
              </a:lnSpc>
              <a:spcBef>
                <a:spcPts val="0"/>
              </a:spcBef>
              <a:buFont typeface="Arial" panose="020B0604020202020204" pitchFamily="34" charset="0"/>
              <a:buChar char="•"/>
            </a:pPr>
            <a:r>
              <a:rPr lang="en-US" sz="1600" b="1" i="1" dirty="0">
                <a:solidFill>
                  <a:srgbClr val="C00000"/>
                </a:solidFill>
              </a:rPr>
              <a:t>That the Governor may be removed from Office on Impeachment and Conviction </a:t>
            </a:r>
            <a:r>
              <a:rPr lang="en-US" sz="1600" dirty="0"/>
              <a:t>(Section 5, Article IV);</a:t>
            </a:r>
          </a:p>
          <a:p>
            <a:pPr marL="285750" indent="-285750" algn="just">
              <a:lnSpc>
                <a:spcPct val="80000"/>
              </a:lnSpc>
              <a:spcBef>
                <a:spcPts val="0"/>
              </a:spcBef>
              <a:buFont typeface="Arial" panose="020B0604020202020204" pitchFamily="34" charset="0"/>
              <a:buChar char="•"/>
            </a:pPr>
            <a:endParaRPr lang="en-US" sz="500" dirty="0"/>
          </a:p>
          <a:p>
            <a:pPr marL="285750" indent="-285750" algn="just">
              <a:lnSpc>
                <a:spcPct val="80000"/>
              </a:lnSpc>
              <a:spcBef>
                <a:spcPts val="0"/>
              </a:spcBef>
              <a:buFont typeface="Arial" panose="020B0604020202020204" pitchFamily="34" charset="0"/>
              <a:buChar char="•"/>
            </a:pPr>
            <a:r>
              <a:rPr lang="en-US" sz="1600" b="1" i="1" dirty="0">
                <a:solidFill>
                  <a:srgbClr val="C00000"/>
                </a:solidFill>
              </a:rPr>
              <a:t>That the assembly shall have the power of impeachment by a vote of a majority of all the members elected thereto, and the court for the trial of impeachments shall be composed of the president of the senate, the senators, or the major part of them, and the judges of the court of appeals, or the major part of them, and on the trial of an impeachment against the governor or lieutenant-governor, neither the lieutenant governor nor the temporary president of the senate shall act as a member of the court </a:t>
            </a:r>
            <a:r>
              <a:rPr lang="en-US" sz="1600" dirty="0"/>
              <a:t>(Section 24, Article VI);</a:t>
            </a:r>
          </a:p>
          <a:p>
            <a:pPr marL="285750" indent="-285750" algn="just">
              <a:lnSpc>
                <a:spcPct val="80000"/>
              </a:lnSpc>
              <a:spcBef>
                <a:spcPts val="0"/>
              </a:spcBef>
              <a:buFont typeface="Arial" panose="020B0604020202020204" pitchFamily="34" charset="0"/>
              <a:buChar char="•"/>
            </a:pPr>
            <a:r>
              <a:rPr lang="en-US" sz="500" dirty="0"/>
              <a:t> </a:t>
            </a:r>
          </a:p>
          <a:p>
            <a:pPr marL="285750" indent="-285750" algn="just">
              <a:lnSpc>
                <a:spcPct val="80000"/>
              </a:lnSpc>
              <a:spcBef>
                <a:spcPts val="0"/>
              </a:spcBef>
              <a:buFont typeface="Arial" panose="020B0604020202020204" pitchFamily="34" charset="0"/>
              <a:buChar char="•"/>
            </a:pPr>
            <a:r>
              <a:rPr lang="en-US" sz="1600" b="1" i="1" dirty="0">
                <a:solidFill>
                  <a:srgbClr val="C00000"/>
                </a:solidFill>
              </a:rPr>
              <a:t>That upon the death, resignation, removal or disability of the Governor, the Lieutenant Governor shall assume the Office of Governor </a:t>
            </a:r>
            <a:r>
              <a:rPr lang="en-US" sz="1600" dirty="0"/>
              <a:t>(Section 5 and 6, Article IV);</a:t>
            </a:r>
          </a:p>
          <a:p>
            <a:pPr marL="285750" indent="-285750" algn="just">
              <a:lnSpc>
                <a:spcPct val="80000"/>
              </a:lnSpc>
              <a:spcBef>
                <a:spcPts val="0"/>
              </a:spcBef>
              <a:buFont typeface="Arial" panose="020B0604020202020204" pitchFamily="34" charset="0"/>
              <a:buChar char="•"/>
            </a:pPr>
            <a:endParaRPr lang="en-US" sz="500" dirty="0"/>
          </a:p>
          <a:p>
            <a:pPr marL="285750" indent="-285750" algn="just">
              <a:lnSpc>
                <a:spcPct val="80000"/>
              </a:lnSpc>
              <a:spcBef>
                <a:spcPts val="0"/>
              </a:spcBef>
              <a:buFont typeface="Arial" panose="020B0604020202020204" pitchFamily="34" charset="0"/>
              <a:buChar char="•"/>
            </a:pPr>
            <a:r>
              <a:rPr lang="en-US" sz="1600" b="1" i="1" dirty="0">
                <a:solidFill>
                  <a:srgbClr val="C00000"/>
                </a:solidFill>
              </a:rPr>
              <a:t>That upon the death, resignation, removal or disability of the Lieutenant Governor, that the Governor may appoint a new Lieutenant Governor who shall assume the Office of Lieutenant Governor </a:t>
            </a:r>
            <a:r>
              <a:rPr lang="en-US" sz="1600" dirty="0"/>
              <a:t>(Article IV as interpreted by the Court of Appeals);</a:t>
            </a:r>
          </a:p>
          <a:p>
            <a:pPr marL="285750" indent="-285750" algn="just">
              <a:lnSpc>
                <a:spcPct val="80000"/>
              </a:lnSpc>
              <a:spcBef>
                <a:spcPts val="0"/>
              </a:spcBef>
              <a:buFont typeface="Arial" panose="020B0604020202020204" pitchFamily="34" charset="0"/>
              <a:buChar char="•"/>
            </a:pPr>
            <a:endParaRPr lang="en-US" sz="500" dirty="0"/>
          </a:p>
          <a:p>
            <a:pPr marL="285750" indent="-285750" algn="just">
              <a:lnSpc>
                <a:spcPct val="80000"/>
              </a:lnSpc>
              <a:spcBef>
                <a:spcPts val="0"/>
              </a:spcBef>
              <a:buFont typeface="Arial" panose="020B0604020202020204" pitchFamily="34" charset="0"/>
              <a:buChar char="•"/>
            </a:pPr>
            <a:r>
              <a:rPr lang="en-US" sz="1600" b="1" i="1" dirty="0">
                <a:solidFill>
                  <a:srgbClr val="C00000"/>
                </a:solidFill>
              </a:rPr>
              <a:t>That If, by reason of death, resignation, removal from office, inability, or failure to qualify, there is neither a Governor nor a Lieutenant Governor to discharge the powers and duties of the office of Governor, then temporary president of the senate shall act as governor until the inability shall cease or until a governor shall be elected </a:t>
            </a:r>
            <a:r>
              <a:rPr lang="en-US" sz="1600" dirty="0"/>
              <a:t>(Section 6, Article IV).</a:t>
            </a:r>
          </a:p>
          <a:p>
            <a:pPr marL="285750" indent="-285750" algn="just">
              <a:lnSpc>
                <a:spcPct val="80000"/>
              </a:lnSpc>
              <a:spcBef>
                <a:spcPts val="0"/>
              </a:spcBef>
              <a:buFont typeface="Arial" panose="020B0604020202020204" pitchFamily="34" charset="0"/>
              <a:buChar char="•"/>
            </a:pPr>
            <a:endParaRPr lang="en-US" sz="1600" b="1" i="1" dirty="0">
              <a:solidFill>
                <a:srgbClr val="C00000"/>
              </a:solidFill>
            </a:endParaRPr>
          </a:p>
          <a:p>
            <a:pPr marL="285750" indent="-285750" algn="just">
              <a:spcBef>
                <a:spcPts val="0"/>
              </a:spcBef>
              <a:buFont typeface="Arial" panose="020B0604020202020204" pitchFamily="34" charset="0"/>
              <a:buChar char="•"/>
            </a:pPr>
            <a:endParaRPr lang="en-US" sz="1600" dirty="0"/>
          </a:p>
          <a:p>
            <a:pPr marL="285750" indent="-285750" algn="just">
              <a:spcBef>
                <a:spcPts val="0"/>
              </a:spcBef>
              <a:buFont typeface="Arial" panose="020B0604020202020204" pitchFamily="34" charset="0"/>
              <a:buChar char="•"/>
            </a:pPr>
            <a:endParaRPr lang="en-US" sz="1600" dirty="0">
              <a:solidFill>
                <a:srgbClr val="0033CC"/>
              </a:solidFill>
            </a:endParaRPr>
          </a:p>
          <a:p>
            <a:pPr algn="ctr">
              <a:lnSpc>
                <a:spcPct val="80000"/>
              </a:lnSpc>
              <a:spcBef>
                <a:spcPts val="0"/>
              </a:spcBef>
            </a:pPr>
            <a:r>
              <a:rPr lang="en-US" sz="2400" dirty="0"/>
              <a:t> </a:t>
            </a:r>
          </a:p>
          <a:p>
            <a:pPr marL="285750" indent="-285750" algn="just">
              <a:lnSpc>
                <a:spcPct val="80000"/>
              </a:lnSpc>
              <a:spcBef>
                <a:spcPts val="0"/>
              </a:spcBef>
              <a:buFont typeface="Arial" panose="020B0604020202020204" pitchFamily="34" charset="0"/>
              <a:buChar char="•"/>
            </a:pPr>
            <a:endParaRPr lang="en-US" sz="1600" b="1" i="1" dirty="0">
              <a:solidFill>
                <a:srgbClr val="0033CC"/>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55</a:t>
            </a:fld>
            <a:endParaRPr lang="en-US"/>
          </a:p>
        </p:txBody>
      </p:sp>
    </p:spTree>
    <p:extLst>
      <p:ext uri="{BB962C8B-B14F-4D97-AF65-F5344CB8AC3E}">
        <p14:creationId xmlns:p14="http://schemas.microsoft.com/office/powerpoint/2010/main" val="2507021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spcBef>
                <a:spcPts val="0"/>
              </a:spcBef>
              <a:defRPr/>
            </a:pPr>
            <a:r>
              <a:rPr lang="en-US" sz="3200" b="1" i="1" dirty="0">
                <a:solidFill>
                  <a:srgbClr val="006600"/>
                </a:solidFill>
              </a:rPr>
              <a:t>Compensation of the Governor</a:t>
            </a:r>
          </a:p>
          <a:p>
            <a:pPr>
              <a:spcBef>
                <a:spcPts val="0"/>
              </a:spcBef>
              <a:defRPr/>
            </a:pPr>
            <a:endParaRPr lang="en-US" sz="1000" b="1" i="1" dirty="0">
              <a:solidFill>
                <a:srgbClr val="002060"/>
              </a:solidFill>
            </a:endParaRPr>
          </a:p>
          <a:p>
            <a:pPr algn="just">
              <a:spcBef>
                <a:spcPts val="0"/>
              </a:spcBef>
            </a:pPr>
            <a:r>
              <a:rPr lang="en-US" sz="1600" dirty="0"/>
              <a:t>Section Three of Article IV of the New York State Constitution establishes the Compensation for service as Governor of the State of New York.  Such section provides:</a:t>
            </a:r>
          </a:p>
          <a:p>
            <a:pPr algn="just">
              <a:spcBef>
                <a:spcPts val="0"/>
              </a:spcBef>
            </a:pPr>
            <a:endParaRPr lang="en-US" sz="500" dirty="0"/>
          </a:p>
          <a:p>
            <a:pPr marL="285750" indent="-285750" algn="just">
              <a:spcBef>
                <a:spcPts val="0"/>
              </a:spcBef>
              <a:buFont typeface="Arial" panose="020B0604020202020204" pitchFamily="34" charset="0"/>
              <a:buChar char="•"/>
            </a:pPr>
            <a:endParaRPr lang="en-US" sz="500" b="1" i="1" dirty="0">
              <a:solidFill>
                <a:srgbClr val="0033CC"/>
              </a:solidFill>
            </a:endParaRPr>
          </a:p>
          <a:p>
            <a:pPr marL="285750" indent="-285750" algn="just">
              <a:spcBef>
                <a:spcPts val="0"/>
              </a:spcBef>
              <a:buFont typeface="Arial" panose="020B0604020202020204" pitchFamily="34" charset="0"/>
              <a:buChar char="•"/>
            </a:pPr>
            <a:r>
              <a:rPr lang="en-US" sz="2000" b="1" i="1" dirty="0">
                <a:solidFill>
                  <a:srgbClr val="C00000"/>
                </a:solidFill>
              </a:rPr>
              <a:t>That the Governor of the State of New York shall receive compensation for his services in such office, as fixed by joint resolution of the Legislature </a:t>
            </a:r>
            <a:r>
              <a:rPr lang="en-US" sz="2000" dirty="0"/>
              <a:t>(Section Three, Article IV);</a:t>
            </a:r>
          </a:p>
          <a:p>
            <a:pPr marL="285750" indent="-285750" algn="just">
              <a:spcBef>
                <a:spcPts val="0"/>
              </a:spcBef>
              <a:buFont typeface="Arial" panose="020B0604020202020204" pitchFamily="34" charset="0"/>
              <a:buChar char="•"/>
            </a:pPr>
            <a:endParaRPr lang="en-US" sz="2000" b="1" i="1" dirty="0">
              <a:solidFill>
                <a:srgbClr val="C00000"/>
              </a:solidFill>
            </a:endParaRPr>
          </a:p>
          <a:p>
            <a:pPr marL="285750" indent="-285750" algn="just">
              <a:spcBef>
                <a:spcPts val="0"/>
              </a:spcBef>
              <a:buFont typeface="Arial" panose="020B0604020202020204" pitchFamily="34" charset="0"/>
              <a:buChar char="•"/>
            </a:pPr>
            <a:r>
              <a:rPr lang="en-US" sz="2000" b="1" i="1" dirty="0">
                <a:solidFill>
                  <a:srgbClr val="C00000"/>
                </a:solidFill>
              </a:rPr>
              <a:t>The annual salary of the Governor is presently $225,000 per year </a:t>
            </a:r>
            <a:r>
              <a:rPr lang="en-US" sz="2000" dirty="0"/>
              <a:t>(Joint Resolution of the Legislature 2019); </a:t>
            </a:r>
            <a:r>
              <a:rPr lang="en-US" sz="2000" b="1" i="1" dirty="0">
                <a:solidFill>
                  <a:srgbClr val="C00000"/>
                </a:solidFill>
              </a:rPr>
              <a:t>and</a:t>
            </a:r>
          </a:p>
          <a:p>
            <a:pPr marL="285750" indent="-285750" algn="just">
              <a:spcBef>
                <a:spcPts val="0"/>
              </a:spcBef>
              <a:buFont typeface="Arial" panose="020B0604020202020204" pitchFamily="34" charset="0"/>
              <a:buChar char="•"/>
            </a:pPr>
            <a:endParaRPr lang="en-US" sz="2000" b="1" i="1" dirty="0">
              <a:solidFill>
                <a:srgbClr val="C00000"/>
              </a:solidFill>
            </a:endParaRPr>
          </a:p>
          <a:p>
            <a:pPr marL="285750" indent="-285750" algn="just">
              <a:spcBef>
                <a:spcPts val="0"/>
              </a:spcBef>
              <a:buFont typeface="Arial" panose="020B0604020202020204" pitchFamily="34" charset="0"/>
              <a:buChar char="•"/>
            </a:pPr>
            <a:r>
              <a:rPr lang="en-US" sz="2000" b="1" i="1" dirty="0">
                <a:solidFill>
                  <a:srgbClr val="C00000"/>
                </a:solidFill>
              </a:rPr>
              <a:t>The Governor is also entitled also to a suitable and furnished executive residence </a:t>
            </a:r>
            <a:r>
              <a:rPr lang="en-US" sz="2000" dirty="0"/>
              <a:t>(Section Three, Article IV);</a:t>
            </a:r>
          </a:p>
          <a:p>
            <a:pPr marL="285750" indent="-285750" algn="just">
              <a:lnSpc>
                <a:spcPct val="80000"/>
              </a:lnSpc>
              <a:spcBef>
                <a:spcPts val="0"/>
              </a:spcBef>
              <a:buFont typeface="Arial" panose="020B0604020202020204" pitchFamily="34" charset="0"/>
              <a:buChar char="•"/>
            </a:pPr>
            <a:endParaRPr lang="en-US" sz="500" b="1" i="1" dirty="0">
              <a:solidFill>
                <a:srgbClr val="C00000"/>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56</a:t>
            </a:fld>
            <a:endParaRPr lang="en-US"/>
          </a:p>
        </p:txBody>
      </p:sp>
    </p:spTree>
    <p:extLst>
      <p:ext uri="{BB962C8B-B14F-4D97-AF65-F5344CB8AC3E}">
        <p14:creationId xmlns:p14="http://schemas.microsoft.com/office/powerpoint/2010/main" val="331578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5000"/>
              </a:lnSpc>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lnSpc>
                <a:spcPct val="85000"/>
              </a:lnSpc>
              <a:spcBef>
                <a:spcPts val="0"/>
              </a:spcBef>
              <a:defRPr/>
            </a:pPr>
            <a:r>
              <a:rPr lang="en-US" sz="3200" b="1" i="1" dirty="0">
                <a:solidFill>
                  <a:srgbClr val="006600"/>
                </a:solidFill>
              </a:rPr>
              <a:t>Powers and Duties</a:t>
            </a:r>
          </a:p>
          <a:p>
            <a:pPr>
              <a:lnSpc>
                <a:spcPct val="85000"/>
              </a:lnSpc>
              <a:spcBef>
                <a:spcPts val="0"/>
              </a:spcBef>
              <a:defRPr/>
            </a:pPr>
            <a:endParaRPr lang="en-US" sz="700" b="1" i="1" dirty="0">
              <a:solidFill>
                <a:srgbClr val="002060"/>
              </a:solidFill>
            </a:endParaRPr>
          </a:p>
          <a:p>
            <a:pPr algn="just">
              <a:lnSpc>
                <a:spcPct val="85000"/>
              </a:lnSpc>
              <a:spcBef>
                <a:spcPts val="0"/>
              </a:spcBef>
            </a:pPr>
            <a:r>
              <a:rPr lang="en-US" sz="1600" dirty="0"/>
              <a:t>Article IV of the New York State Constitution details the powers and duties of the Governor of the State of New York.  They are as follows:</a:t>
            </a:r>
          </a:p>
          <a:p>
            <a:pPr algn="just">
              <a:lnSpc>
                <a:spcPct val="85000"/>
              </a:lnSpc>
              <a:spcBef>
                <a:spcPts val="0"/>
              </a:spcBef>
            </a:pPr>
            <a:endParaRPr lang="en-US" sz="1600" dirty="0"/>
          </a:p>
          <a:p>
            <a:pPr marL="285750" indent="-285750" algn="just">
              <a:lnSpc>
                <a:spcPct val="85000"/>
              </a:lnSpc>
              <a:spcBef>
                <a:spcPts val="0"/>
              </a:spcBef>
              <a:buFont typeface="Arial" panose="020B0604020202020204" pitchFamily="34" charset="0"/>
              <a:buChar char="•"/>
            </a:pPr>
            <a:r>
              <a:rPr lang="en-US" sz="1600" b="1" i="1" dirty="0">
                <a:solidFill>
                  <a:srgbClr val="C00000"/>
                </a:solidFill>
              </a:rPr>
              <a:t>That the Governor shall be the Commander in Chief of the Military and Naval Forces of the State </a:t>
            </a:r>
            <a:r>
              <a:rPr lang="en-US" sz="1600" dirty="0"/>
              <a:t>(Section 3, Article IV);</a:t>
            </a:r>
          </a:p>
          <a:p>
            <a:pPr marL="285750" indent="-285750" algn="just">
              <a:lnSpc>
                <a:spcPct val="85000"/>
              </a:lnSpc>
              <a:spcBef>
                <a:spcPts val="0"/>
              </a:spcBef>
              <a:buFont typeface="Arial" panose="020B0604020202020204" pitchFamily="34" charset="0"/>
              <a:buChar char="•"/>
            </a:pPr>
            <a:endParaRPr lang="en-US" sz="1600" b="1" i="1" dirty="0">
              <a:solidFill>
                <a:srgbClr val="C00000"/>
              </a:solidFill>
            </a:endParaRPr>
          </a:p>
          <a:p>
            <a:pPr marL="285750" indent="-285750" algn="just">
              <a:lnSpc>
                <a:spcPct val="85000"/>
              </a:lnSpc>
              <a:spcBef>
                <a:spcPts val="0"/>
              </a:spcBef>
              <a:buFont typeface="Arial" panose="020B0604020202020204" pitchFamily="34" charset="0"/>
              <a:buChar char="•"/>
            </a:pPr>
            <a:r>
              <a:rPr lang="en-US" sz="1600" b="1" i="1" dirty="0">
                <a:solidFill>
                  <a:srgbClr val="C00000"/>
                </a:solidFill>
              </a:rPr>
              <a:t>That the Governor shall have the power to grant reprieves, commutations and pardons after convictions, for all offenses except treason and cases of impeachment </a:t>
            </a:r>
            <a:r>
              <a:rPr lang="en-US" sz="1600" dirty="0"/>
              <a:t>(Section 4, Article IV);</a:t>
            </a:r>
          </a:p>
          <a:p>
            <a:pPr marL="285750" indent="-285750" algn="just">
              <a:lnSpc>
                <a:spcPct val="85000"/>
              </a:lnSpc>
              <a:spcBef>
                <a:spcPts val="0"/>
              </a:spcBef>
              <a:buFont typeface="Arial" panose="020B0604020202020204" pitchFamily="34" charset="0"/>
              <a:buChar char="•"/>
            </a:pPr>
            <a:endParaRPr lang="en-US" sz="1600" b="1" i="1" dirty="0">
              <a:solidFill>
                <a:srgbClr val="C00000"/>
              </a:solidFill>
            </a:endParaRPr>
          </a:p>
          <a:p>
            <a:pPr marL="285750" indent="-285750" algn="just">
              <a:lnSpc>
                <a:spcPct val="85000"/>
              </a:lnSpc>
              <a:spcBef>
                <a:spcPts val="0"/>
              </a:spcBef>
              <a:buFont typeface="Arial" panose="020B0604020202020204" pitchFamily="34" charset="0"/>
              <a:buChar char="•"/>
            </a:pPr>
            <a:r>
              <a:rPr lang="en-US" sz="1600" b="1" i="1" dirty="0">
                <a:solidFill>
                  <a:srgbClr val="C00000"/>
                </a:solidFill>
              </a:rPr>
              <a:t>That the heads of all departments and the members of all boards and commissions, </a:t>
            </a:r>
            <a:r>
              <a:rPr lang="en-US" sz="1600" dirty="0"/>
              <a:t>(except the department of law headed by the attorney general, the department of audit and control headed by the state comptroller and the commissioner of education appointed by the state board of regents) </a:t>
            </a:r>
            <a:r>
              <a:rPr lang="en-US" sz="1600" b="1" i="1" dirty="0">
                <a:solidFill>
                  <a:srgbClr val="C00000"/>
                </a:solidFill>
              </a:rPr>
              <a:t>excepting temporary commissions for special purposes, shall be appointed by the governor by and with the advice and consent of the senate and may be removed by the governor, in a manner to be prescribed by law </a:t>
            </a:r>
            <a:r>
              <a:rPr lang="en-US" sz="1600" dirty="0"/>
              <a:t>(Section 4, Article V);</a:t>
            </a:r>
          </a:p>
          <a:p>
            <a:pPr marL="285750" indent="-285750" algn="just">
              <a:lnSpc>
                <a:spcPct val="85000"/>
              </a:lnSpc>
              <a:spcBef>
                <a:spcPts val="0"/>
              </a:spcBef>
              <a:buFont typeface="Arial" panose="020B0604020202020204" pitchFamily="34" charset="0"/>
              <a:buChar char="•"/>
            </a:pPr>
            <a:endParaRPr lang="en-US" sz="1600" b="1" i="1" dirty="0">
              <a:solidFill>
                <a:srgbClr val="C00000"/>
              </a:solidFill>
            </a:endParaRPr>
          </a:p>
          <a:p>
            <a:pPr marL="285750" indent="-285750" algn="just">
              <a:lnSpc>
                <a:spcPct val="85000"/>
              </a:lnSpc>
              <a:spcBef>
                <a:spcPts val="0"/>
              </a:spcBef>
              <a:buFont typeface="Arial" panose="020B0604020202020204" pitchFamily="34" charset="0"/>
              <a:buChar char="•"/>
            </a:pPr>
            <a:r>
              <a:rPr lang="en-US" sz="1600" b="1" i="1" dirty="0">
                <a:solidFill>
                  <a:srgbClr val="C00000"/>
                </a:solidFill>
              </a:rPr>
              <a:t>That the Governor may refuse to sign a bill into law (veto), passed by the Assembly and the State Senate, by returning it to the originating house, within 10 days (exclusive of Sundays), together with his objections to be entered in the journal </a:t>
            </a:r>
            <a:r>
              <a:rPr lang="en-US" sz="1600" dirty="0"/>
              <a:t>(Section 7, Article IV).</a:t>
            </a:r>
            <a:endParaRPr lang="en-US" sz="1600" dirty="0">
              <a:solidFill>
                <a:srgbClr val="C00000"/>
              </a:solidFill>
            </a:endParaRPr>
          </a:p>
          <a:p>
            <a:pPr marL="285750" indent="-285750" algn="just">
              <a:lnSpc>
                <a:spcPct val="90000"/>
              </a:lnSpc>
              <a:spcBef>
                <a:spcPts val="0"/>
              </a:spcBef>
              <a:buFont typeface="Arial" panose="020B0604020202020204" pitchFamily="34" charset="0"/>
              <a:buChar char="•"/>
            </a:pPr>
            <a:endParaRPr lang="en-US" sz="1600" dirty="0"/>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57</a:t>
            </a:fld>
            <a:endParaRPr lang="en-US"/>
          </a:p>
        </p:txBody>
      </p:sp>
    </p:spTree>
    <p:extLst>
      <p:ext uri="{BB962C8B-B14F-4D97-AF65-F5344CB8AC3E}">
        <p14:creationId xmlns:p14="http://schemas.microsoft.com/office/powerpoint/2010/main" val="2804657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spcBef>
                <a:spcPts val="0"/>
              </a:spcBef>
              <a:defRPr/>
            </a:pPr>
            <a:r>
              <a:rPr lang="en-US" sz="3200" b="1" i="1" dirty="0">
                <a:solidFill>
                  <a:srgbClr val="006600"/>
                </a:solidFill>
              </a:rPr>
              <a:t>Powers and Duties</a:t>
            </a:r>
          </a:p>
          <a:p>
            <a:pPr>
              <a:spcBef>
                <a:spcPts val="0"/>
              </a:spcBef>
              <a:defRPr/>
            </a:pPr>
            <a:endParaRPr lang="en-US" sz="700" b="1" i="1" dirty="0">
              <a:solidFill>
                <a:srgbClr val="002060"/>
              </a:solidFill>
            </a:endParaRPr>
          </a:p>
          <a:p>
            <a:pPr algn="just">
              <a:spcBef>
                <a:spcPts val="0"/>
              </a:spcBef>
            </a:pPr>
            <a:r>
              <a:rPr lang="en-US" sz="1600" dirty="0"/>
              <a:t>Article IV of the New York State Constitution also further details the powers and duties of the Governor of the State of New York.  They are as follows:</a:t>
            </a:r>
          </a:p>
          <a:p>
            <a:pPr algn="just">
              <a:spcBef>
                <a:spcPts val="0"/>
              </a:spcBef>
            </a:pPr>
            <a:endParaRPr lang="en-US" sz="1000" dirty="0"/>
          </a:p>
          <a:p>
            <a:pPr marL="285750" indent="-285750" algn="just">
              <a:spcBef>
                <a:spcPts val="0"/>
              </a:spcBef>
              <a:buFont typeface="Arial" panose="020B0604020202020204" pitchFamily="34" charset="0"/>
              <a:buChar char="•"/>
            </a:pPr>
            <a:r>
              <a:rPr lang="en-US" sz="1600" b="1" i="1" dirty="0">
                <a:solidFill>
                  <a:srgbClr val="C00000"/>
                </a:solidFill>
              </a:rPr>
              <a:t>That the Governor shall give to Legislature a message at every session the condition the State of the State </a:t>
            </a:r>
            <a:r>
              <a:rPr lang="en-US" sz="1600" dirty="0"/>
              <a:t>(Section 3, Article IV);</a:t>
            </a:r>
          </a:p>
          <a:p>
            <a:pPr algn="just">
              <a:spcBef>
                <a:spcPts val="0"/>
              </a:spcBef>
            </a:pPr>
            <a:endParaRPr lang="en-US" sz="1600" b="1" i="1" dirty="0">
              <a:solidFill>
                <a:srgbClr val="C00000"/>
              </a:solidFill>
            </a:endParaRPr>
          </a:p>
          <a:p>
            <a:pPr marL="285750" indent="-285750" algn="just">
              <a:spcBef>
                <a:spcPts val="0"/>
              </a:spcBef>
              <a:buFont typeface="Arial" panose="020B0604020202020204" pitchFamily="34" charset="0"/>
              <a:buChar char="•"/>
            </a:pPr>
            <a:r>
              <a:rPr lang="en-US" sz="1600" b="1" i="1" dirty="0">
                <a:solidFill>
                  <a:srgbClr val="C00000"/>
                </a:solidFill>
              </a:rPr>
              <a:t>That the Governor may recommend to Legislatures’ consideration such measures as he shall judge necessary and expedient </a:t>
            </a:r>
            <a:r>
              <a:rPr lang="en-US" sz="1600" dirty="0"/>
              <a:t>(Section 3, Article IV);</a:t>
            </a:r>
          </a:p>
          <a:p>
            <a:pPr marL="285750" indent="-285750" algn="just">
              <a:lnSpc>
                <a:spcPct val="85000"/>
              </a:lnSpc>
              <a:spcBef>
                <a:spcPts val="0"/>
              </a:spcBef>
              <a:buFont typeface="Arial" panose="020B0604020202020204" pitchFamily="34" charset="0"/>
              <a:buChar char="•"/>
            </a:pPr>
            <a:endParaRPr lang="en-US" sz="1600" dirty="0"/>
          </a:p>
          <a:p>
            <a:pPr algn="just">
              <a:lnSpc>
                <a:spcPct val="85000"/>
              </a:lnSpc>
              <a:spcBef>
                <a:spcPts val="0"/>
              </a:spcBef>
            </a:pPr>
            <a:endParaRPr lang="en-US" sz="1600" b="1" i="1" dirty="0">
              <a:solidFill>
                <a:srgbClr val="C00000"/>
              </a:solidFill>
            </a:endParaRPr>
          </a:p>
          <a:p>
            <a:pPr marL="285750" indent="-285750" algn="just">
              <a:spcBef>
                <a:spcPts val="0"/>
              </a:spcBef>
              <a:buFont typeface="Arial" panose="020B0604020202020204" pitchFamily="34" charset="0"/>
              <a:buChar char="•"/>
            </a:pPr>
            <a:r>
              <a:rPr lang="en-US" sz="1600" b="1" i="1" dirty="0">
                <a:solidFill>
                  <a:srgbClr val="C00000"/>
                </a:solidFill>
              </a:rPr>
              <a:t>That the governor shall expedite all such measures as may be resolved upon by the legislature </a:t>
            </a:r>
            <a:r>
              <a:rPr lang="en-US" sz="1600" dirty="0"/>
              <a:t>(Section 3, Article IV); </a:t>
            </a:r>
            <a:r>
              <a:rPr lang="en-US" sz="1600" b="1" i="1" dirty="0">
                <a:solidFill>
                  <a:srgbClr val="C00000"/>
                </a:solidFill>
              </a:rPr>
              <a:t>and </a:t>
            </a:r>
          </a:p>
          <a:p>
            <a:pPr marL="285750" indent="-285750" algn="just">
              <a:spcBef>
                <a:spcPts val="0"/>
              </a:spcBef>
              <a:buFont typeface="Arial" panose="020B0604020202020204" pitchFamily="34" charset="0"/>
              <a:buChar char="•"/>
            </a:pPr>
            <a:endParaRPr lang="en-US" sz="1600" b="1" i="1" dirty="0">
              <a:solidFill>
                <a:srgbClr val="C00000"/>
              </a:solidFill>
            </a:endParaRPr>
          </a:p>
          <a:p>
            <a:pPr marL="285750" indent="-285750" algn="just">
              <a:spcBef>
                <a:spcPts val="0"/>
              </a:spcBef>
              <a:buFont typeface="Arial" panose="020B0604020202020204" pitchFamily="34" charset="0"/>
              <a:buChar char="•"/>
            </a:pPr>
            <a:r>
              <a:rPr lang="en-US" sz="1600" b="1" i="1" dirty="0">
                <a:solidFill>
                  <a:srgbClr val="C00000"/>
                </a:solidFill>
              </a:rPr>
              <a:t>That the governor shall take care that the laws are faithfully executed </a:t>
            </a:r>
            <a:r>
              <a:rPr lang="en-US" sz="1600" dirty="0"/>
              <a:t>(Section 3, Article IV);</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58</a:t>
            </a:fld>
            <a:endParaRPr lang="en-US"/>
          </a:p>
        </p:txBody>
      </p:sp>
    </p:spTree>
    <p:extLst>
      <p:ext uri="{BB962C8B-B14F-4D97-AF65-F5344CB8AC3E}">
        <p14:creationId xmlns:p14="http://schemas.microsoft.com/office/powerpoint/2010/main" val="2456357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5000"/>
              </a:lnSpc>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lnSpc>
                <a:spcPct val="80000"/>
              </a:lnSpc>
              <a:spcBef>
                <a:spcPts val="0"/>
              </a:spcBef>
              <a:defRPr/>
            </a:pPr>
            <a:r>
              <a:rPr lang="en-US" sz="3200" b="1" i="1" dirty="0">
                <a:solidFill>
                  <a:srgbClr val="006600"/>
                </a:solidFill>
              </a:rPr>
              <a:t>Constitutional Provisions</a:t>
            </a:r>
          </a:p>
          <a:p>
            <a:pPr>
              <a:lnSpc>
                <a:spcPct val="75000"/>
              </a:lnSpc>
              <a:spcBef>
                <a:spcPts val="0"/>
              </a:spcBef>
              <a:defRPr/>
            </a:pPr>
            <a:endParaRPr lang="en-US" sz="1000" b="1" i="1" dirty="0">
              <a:solidFill>
                <a:srgbClr val="002060"/>
              </a:solidFill>
            </a:endParaRPr>
          </a:p>
          <a:p>
            <a:pPr algn="just">
              <a:lnSpc>
                <a:spcPct val="75000"/>
              </a:lnSpc>
              <a:spcBef>
                <a:spcPts val="0"/>
              </a:spcBef>
            </a:pPr>
            <a:r>
              <a:rPr lang="en-US" sz="1600" dirty="0"/>
              <a:t>Article IV of the New York State Constitution creates the office of the Governor.</a:t>
            </a:r>
          </a:p>
          <a:p>
            <a:pPr algn="just">
              <a:lnSpc>
                <a:spcPct val="75000"/>
              </a:lnSpc>
              <a:spcBef>
                <a:spcPts val="0"/>
              </a:spcBef>
            </a:pPr>
            <a:endParaRPr lang="en-US" sz="500" dirty="0"/>
          </a:p>
          <a:p>
            <a:pPr algn="just">
              <a:lnSpc>
                <a:spcPct val="75000"/>
              </a:lnSpc>
              <a:spcBef>
                <a:spcPts val="0"/>
              </a:spcBef>
            </a:pPr>
            <a:r>
              <a:rPr lang="en-US" sz="1600" b="1" dirty="0">
                <a:solidFill>
                  <a:srgbClr val="C00000"/>
                </a:solidFill>
              </a:rPr>
              <a:t>Text of Article IV:</a:t>
            </a:r>
            <a:r>
              <a:rPr lang="en-US" sz="1600" dirty="0"/>
              <a:t>  Article IV is broken up into eight sections.</a:t>
            </a:r>
          </a:p>
          <a:p>
            <a:pPr algn="just">
              <a:lnSpc>
                <a:spcPct val="75000"/>
              </a:lnSpc>
              <a:spcBef>
                <a:spcPts val="0"/>
              </a:spcBef>
            </a:pPr>
            <a:endParaRPr lang="en-US" sz="500" dirty="0"/>
          </a:p>
          <a:p>
            <a:pPr>
              <a:lnSpc>
                <a:spcPct val="75000"/>
              </a:lnSpc>
              <a:spcBef>
                <a:spcPts val="0"/>
              </a:spcBef>
            </a:pPr>
            <a:r>
              <a:rPr lang="en-US" sz="1600" b="1" dirty="0">
                <a:solidFill>
                  <a:srgbClr val="006600"/>
                </a:solidFill>
              </a:rPr>
              <a:t>Section 1-3.</a:t>
            </a:r>
            <a:r>
              <a:rPr lang="en-US" sz="1600" dirty="0">
                <a:solidFill>
                  <a:srgbClr val="006600"/>
                </a:solidFill>
              </a:rPr>
              <a:t>  </a:t>
            </a:r>
            <a:r>
              <a:rPr lang="en-US" sz="1600" dirty="0"/>
              <a:t>The specific text of Sections One through Three provide: </a:t>
            </a:r>
          </a:p>
          <a:p>
            <a:pPr>
              <a:lnSpc>
                <a:spcPct val="75000"/>
              </a:lnSpc>
              <a:spcBef>
                <a:spcPts val="0"/>
              </a:spcBef>
            </a:pPr>
            <a:endParaRPr lang="en-US" sz="500" dirty="0"/>
          </a:p>
          <a:p>
            <a:pPr algn="just"/>
            <a:r>
              <a:rPr lang="en-US" sz="1100" dirty="0"/>
              <a:t>“</a:t>
            </a:r>
            <a:r>
              <a:rPr lang="en-US" sz="1100" b="1" dirty="0"/>
              <a:t>[Executive power; election and terms of governor and lieutenant-governor]</a:t>
            </a:r>
            <a:endParaRPr lang="en-US" sz="1100" dirty="0"/>
          </a:p>
          <a:p>
            <a:pPr algn="just"/>
            <a:r>
              <a:rPr lang="en-US" sz="1100" dirty="0"/>
              <a:t>Section 1.  The executive power shall be vested in the governor, who shall hold office for four years; the lieutenant-governor shall be chosen at the same time, and for the same term. The governor and lieutenant-governor shall be chosen at the general election held in the year nineteen hundred thirty-eight, and each fourth year thereafter. They shall be chosen jointly, by the casting by each voter of a single vote applicable to both offices, and the legislature by law shall provide for making such choice in such manner. The respective persons having the highest number of votes cast jointly for them for governor and lieutenant-governor respectively shall be elected. </a:t>
            </a:r>
          </a:p>
          <a:p>
            <a:pPr algn="just"/>
            <a:endParaRPr lang="en-US" sz="500" dirty="0"/>
          </a:p>
          <a:p>
            <a:pPr algn="just"/>
            <a:r>
              <a:rPr lang="en-US" sz="1100" dirty="0"/>
              <a:t>(Amended by Constitutional Convention of 1938 and approved by vote of the people November 8, 1938; further amended by vote of the people November 3, 1953; November 6, 2001.)</a:t>
            </a:r>
          </a:p>
          <a:p>
            <a:pPr algn="just"/>
            <a:endParaRPr lang="en-US" sz="800" dirty="0"/>
          </a:p>
          <a:p>
            <a:pPr algn="just"/>
            <a:r>
              <a:rPr lang="en-US" sz="1100" b="1" dirty="0"/>
              <a:t>[Qualifications of governor and lieutenant-governor]</a:t>
            </a:r>
            <a:endParaRPr lang="en-US" sz="1100" dirty="0"/>
          </a:p>
          <a:p>
            <a:pPr algn="just"/>
            <a:r>
              <a:rPr lang="en-US" sz="1100" dirty="0"/>
              <a:t>2. No person shall be eligible to the office of governor or lieutenant-governor, except a citizen of the United States, of the age of not less than thirty years, and who shall have been five years next preceding the election a resident of this state. </a:t>
            </a:r>
          </a:p>
          <a:p>
            <a:pPr algn="just"/>
            <a:endParaRPr lang="en-US" sz="500" dirty="0"/>
          </a:p>
          <a:p>
            <a:pPr algn="just"/>
            <a:r>
              <a:rPr lang="en-US" sz="1100" dirty="0"/>
              <a:t>(Amended by vote of the people November 6, 2001.)</a:t>
            </a:r>
          </a:p>
          <a:p>
            <a:pPr algn="just"/>
            <a:endParaRPr lang="en-US" sz="800" b="1" dirty="0"/>
          </a:p>
          <a:p>
            <a:pPr algn="just"/>
            <a:r>
              <a:rPr lang="en-US" sz="1100" b="1" dirty="0"/>
              <a:t>[Powers and duties of governor; compensation]</a:t>
            </a:r>
            <a:endParaRPr lang="en-US" sz="1100" dirty="0"/>
          </a:p>
          <a:p>
            <a:pPr algn="just"/>
            <a:r>
              <a:rPr lang="en-US" sz="1100" dirty="0"/>
              <a:t>з3. The governor shall be commander-in-chief of the military and naval forces of the state. The governor shall have power to convene the legislature, or the senate only, on extraordinary occasions. At extraordinary sessions convened pursuant to the provisions of this section no subject shall be acted upon, except such as the governor may recommend for consideration. The governor shall communicate by message to the legislature at every session the condition of the state, and recommend such matters to it as he or she shall judge expedient. The governor shall expedite all such measures as may be resolved upon by the legislature, and shall take care that the laws are faithfully executed. The governor shall receive for his or her services an annual salary to be fixed by joint resolution of the senate and assembly, and there shall be provided for his or her use a suitable and furnished executive residence. </a:t>
            </a:r>
          </a:p>
          <a:p>
            <a:pPr algn="just"/>
            <a:endParaRPr lang="en-US" sz="500" dirty="0"/>
          </a:p>
          <a:p>
            <a:pPr algn="just"/>
            <a:r>
              <a:rPr lang="en-US" sz="1100" dirty="0"/>
              <a:t>(Formerly 4. Renumbered and amended by Constitutional Convention of 1938 and approved by vote of the people November 8, 1938; further amended by vote of the people November 3, 1953; November 5, 1963; November 6, 2001.)”</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59</a:t>
            </a:fld>
            <a:endParaRPr lang="en-US" dirty="0"/>
          </a:p>
        </p:txBody>
      </p:sp>
    </p:spTree>
    <p:extLst>
      <p:ext uri="{BB962C8B-B14F-4D97-AF65-F5344CB8AC3E}">
        <p14:creationId xmlns:p14="http://schemas.microsoft.com/office/powerpoint/2010/main" val="403345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990600"/>
            <a:ext cx="83820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600" b="1" dirty="0">
                <a:solidFill>
                  <a:srgbClr val="0033CC"/>
                </a:solidFill>
              </a:rPr>
              <a:t>The Executive Branch:  Generally</a:t>
            </a:r>
          </a:p>
          <a:p>
            <a:pPr marL="342900" indent="-342900" algn="ctr">
              <a:lnSpc>
                <a:spcPct val="75000"/>
              </a:lnSpc>
              <a:spcBef>
                <a:spcPct val="20000"/>
              </a:spcBef>
              <a:defRPr/>
            </a:pPr>
            <a:r>
              <a:rPr lang="en-US" sz="3200" b="1" i="1" dirty="0">
                <a:solidFill>
                  <a:srgbClr val="006600"/>
                </a:solidFill>
              </a:rPr>
              <a:t>Definition</a:t>
            </a:r>
          </a:p>
          <a:p>
            <a:pPr>
              <a:lnSpc>
                <a:spcPct val="75000"/>
              </a:lnSpc>
              <a:defRPr/>
            </a:pPr>
            <a:endParaRPr lang="en-US" sz="1000" b="1" i="1" dirty="0"/>
          </a:p>
          <a:p>
            <a:pPr algn="just">
              <a:lnSpc>
                <a:spcPct val="75000"/>
              </a:lnSpc>
              <a:defRPr/>
            </a:pPr>
            <a:endParaRPr lang="en-US" sz="800" b="1" i="1" dirty="0"/>
          </a:p>
          <a:p>
            <a:pPr marL="342900" indent="-342900" algn="just">
              <a:lnSpc>
                <a:spcPct val="130000"/>
              </a:lnSpc>
              <a:spcBef>
                <a:spcPts val="0"/>
              </a:spcBef>
              <a:defRPr/>
            </a:pPr>
            <a:r>
              <a:rPr lang="en-US" sz="2000" b="1" dirty="0"/>
              <a:t>Black’s Law Dictionary </a:t>
            </a:r>
            <a:r>
              <a:rPr lang="en-US" sz="2000" dirty="0"/>
              <a:t>defines the term “Executive” as:</a:t>
            </a:r>
          </a:p>
          <a:p>
            <a:pPr marL="342900" indent="-342900" algn="just">
              <a:lnSpc>
                <a:spcPct val="130000"/>
              </a:lnSpc>
              <a:spcBef>
                <a:spcPts val="0"/>
              </a:spcBef>
              <a:defRPr/>
            </a:pPr>
            <a:endParaRPr lang="en-US" sz="1000" dirty="0"/>
          </a:p>
          <a:p>
            <a:pPr algn="just">
              <a:lnSpc>
                <a:spcPct val="130000"/>
              </a:lnSpc>
              <a:spcBef>
                <a:spcPts val="0"/>
              </a:spcBef>
              <a:defRPr/>
            </a:pPr>
            <a:r>
              <a:rPr lang="en-US" sz="2600" b="1" i="1" dirty="0">
                <a:solidFill>
                  <a:srgbClr val="C00000"/>
                </a:solidFill>
              </a:rPr>
              <a:t>“The branch of government responsible for effecting and enforcing laws (and sometimes said to be the residue of all government after subtracting the judicial and legislative branches).”</a:t>
            </a:r>
            <a:endParaRPr lang="en-US" sz="2000" b="1" i="1" dirty="0">
              <a:solidFill>
                <a:srgbClr val="C00000"/>
              </a:solidFill>
            </a:endParaRPr>
          </a:p>
          <a:p>
            <a:pPr algn="just">
              <a:lnSpc>
                <a:spcPct val="95000"/>
              </a:lnSpc>
              <a:spcBef>
                <a:spcPct val="20000"/>
              </a:spcBef>
              <a:defRPr/>
            </a:pPr>
            <a:endParaRPr lang="en-US" sz="10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a:t>
            </a:fld>
            <a:endParaRPr lang="en-US"/>
          </a:p>
        </p:txBody>
      </p:sp>
    </p:spTree>
    <p:extLst>
      <p:ext uri="{BB962C8B-B14F-4D97-AF65-F5344CB8AC3E}">
        <p14:creationId xmlns:p14="http://schemas.microsoft.com/office/powerpoint/2010/main" val="3486192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5000"/>
              </a:lnSpc>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lnSpc>
                <a:spcPct val="80000"/>
              </a:lnSpc>
              <a:spcBef>
                <a:spcPts val="0"/>
              </a:spcBef>
              <a:defRPr/>
            </a:pPr>
            <a:r>
              <a:rPr lang="en-US" sz="3200" b="1" i="1" dirty="0">
                <a:solidFill>
                  <a:srgbClr val="006600"/>
                </a:solidFill>
              </a:rPr>
              <a:t>Constitutional Provisions</a:t>
            </a:r>
          </a:p>
          <a:p>
            <a:pPr>
              <a:lnSpc>
                <a:spcPct val="75000"/>
              </a:lnSpc>
              <a:spcBef>
                <a:spcPts val="0"/>
              </a:spcBef>
              <a:defRPr/>
            </a:pPr>
            <a:endParaRPr lang="en-US" sz="1000" b="1" i="1" dirty="0">
              <a:solidFill>
                <a:srgbClr val="002060"/>
              </a:solidFill>
            </a:endParaRPr>
          </a:p>
          <a:p>
            <a:pPr algn="just">
              <a:lnSpc>
                <a:spcPct val="75000"/>
              </a:lnSpc>
              <a:spcBef>
                <a:spcPts val="0"/>
              </a:spcBef>
            </a:pPr>
            <a:r>
              <a:rPr lang="en-US" sz="1600" dirty="0"/>
              <a:t>Article IV of the New York State Constitution creates the office of the Governor.</a:t>
            </a:r>
          </a:p>
          <a:p>
            <a:pPr algn="just">
              <a:lnSpc>
                <a:spcPct val="75000"/>
              </a:lnSpc>
              <a:spcBef>
                <a:spcPts val="0"/>
              </a:spcBef>
            </a:pPr>
            <a:endParaRPr lang="en-US" sz="500" dirty="0"/>
          </a:p>
          <a:p>
            <a:pPr algn="just">
              <a:lnSpc>
                <a:spcPct val="75000"/>
              </a:lnSpc>
              <a:spcBef>
                <a:spcPts val="0"/>
              </a:spcBef>
            </a:pPr>
            <a:r>
              <a:rPr lang="en-US" sz="1600" b="1" dirty="0">
                <a:solidFill>
                  <a:srgbClr val="C00000"/>
                </a:solidFill>
              </a:rPr>
              <a:t>Text of Article IV:</a:t>
            </a:r>
            <a:r>
              <a:rPr lang="en-US" sz="1600" dirty="0"/>
              <a:t>  Article IV is broken up into eight sections.</a:t>
            </a:r>
          </a:p>
          <a:p>
            <a:pPr algn="just">
              <a:lnSpc>
                <a:spcPct val="75000"/>
              </a:lnSpc>
              <a:spcBef>
                <a:spcPts val="0"/>
              </a:spcBef>
            </a:pPr>
            <a:endParaRPr lang="en-US" sz="500" dirty="0"/>
          </a:p>
          <a:p>
            <a:pPr>
              <a:lnSpc>
                <a:spcPct val="75000"/>
              </a:lnSpc>
              <a:spcBef>
                <a:spcPts val="0"/>
              </a:spcBef>
            </a:pPr>
            <a:r>
              <a:rPr lang="en-US" sz="1600" b="1" dirty="0">
                <a:solidFill>
                  <a:srgbClr val="006600"/>
                </a:solidFill>
              </a:rPr>
              <a:t>Section 4-5.</a:t>
            </a:r>
            <a:r>
              <a:rPr lang="en-US" sz="1600" dirty="0">
                <a:solidFill>
                  <a:srgbClr val="006600"/>
                </a:solidFill>
              </a:rPr>
              <a:t>  </a:t>
            </a:r>
            <a:r>
              <a:rPr lang="en-US" sz="1600" dirty="0"/>
              <a:t>The specific text of Sections Four through Five provide: </a:t>
            </a:r>
          </a:p>
          <a:p>
            <a:pPr algn="just">
              <a:lnSpc>
                <a:spcPct val="75000"/>
              </a:lnSpc>
              <a:spcBef>
                <a:spcPts val="0"/>
              </a:spcBef>
            </a:pPr>
            <a:endParaRPr lang="en-US" sz="500" dirty="0"/>
          </a:p>
          <a:p>
            <a:pPr algn="just"/>
            <a:r>
              <a:rPr lang="en-US" sz="1100" dirty="0"/>
              <a:t>“</a:t>
            </a:r>
            <a:r>
              <a:rPr lang="en-US" sz="1100" b="1" dirty="0"/>
              <a:t>[Reprieves, commutations and pardons; powers and duties of governor relating to grants of]</a:t>
            </a:r>
            <a:endParaRPr lang="en-US" sz="1100" dirty="0"/>
          </a:p>
          <a:p>
            <a:pPr algn="just"/>
            <a:r>
              <a:rPr lang="en-US" sz="1100" dirty="0"/>
              <a:t>4. The governor shall have the power to grant reprieves, commutations and pardons after conviction, for all offenses except treason and cases of impeachment, upon such conditions and with such restrictions and limitations, as he or she may think proper, subject to such regulations as may be provided by law relative to the manner of applying for pardons. Upon conviction for treason, the governor shall have power to suspend the execution of the sentence, until the case shall be reported to the legislature at its next meeting, when the legislature shall either pardon, or commute the sentence, direct the execution of the sentence, or grant a further reprieve. The governor shall annually communicate to the legislature each case of reprieve, commutation or pardon granted, stating the name of the convict, the crime of which the convict was convicted, the sentence and its date, and the date of the commutation, pardon or reprieve. </a:t>
            </a:r>
          </a:p>
          <a:p>
            <a:pPr algn="just"/>
            <a:endParaRPr lang="en-US" sz="500" dirty="0"/>
          </a:p>
          <a:p>
            <a:pPr algn="just"/>
            <a:r>
              <a:rPr lang="en-US" sz="1100" dirty="0"/>
              <a:t>(Formerly 5. Renumbered by Constitutional Convention of 1938 and approved by vote of the people November 8, 1938; further amended by vote of the people November 6, 2001.)</a:t>
            </a:r>
          </a:p>
          <a:p>
            <a:pPr algn="just"/>
            <a:endParaRPr lang="en-US" sz="1100" dirty="0"/>
          </a:p>
          <a:p>
            <a:pPr algn="just"/>
            <a:r>
              <a:rPr lang="en-US" sz="1100" b="1" dirty="0"/>
              <a:t>[When lieutenant-governor to act as governor]</a:t>
            </a:r>
            <a:endParaRPr lang="en-US" sz="1100" dirty="0"/>
          </a:p>
          <a:p>
            <a:pPr algn="just"/>
            <a:r>
              <a:rPr lang="en-US" sz="1100" dirty="0"/>
              <a:t>5. In case of the removal of the governor from office or of his or her death or resignation, the lieutenant-governor shall become governor for the remainder of the term. </a:t>
            </a:r>
          </a:p>
          <a:p>
            <a:pPr algn="just"/>
            <a:endParaRPr lang="en-US" sz="500" dirty="0"/>
          </a:p>
          <a:p>
            <a:pPr algn="just"/>
            <a:r>
              <a:rPr lang="en-US" sz="1100" dirty="0"/>
              <a:t>In case the governor-elect shall decline to serve or shall die, the lieutenant-governor-elect shall become governor for the full term. </a:t>
            </a:r>
          </a:p>
          <a:p>
            <a:pPr algn="just"/>
            <a:endParaRPr lang="en-US" sz="500" dirty="0"/>
          </a:p>
          <a:p>
            <a:pPr algn="just"/>
            <a:r>
              <a:rPr lang="en-US" sz="1100" dirty="0"/>
              <a:t>In case the governor is impeached, is absent from the state or is otherwise unable to discharge the powers and duties of the office of governor, the lieutenant-governor shall act as governor until the inability shall cease or until the term of the governor shall expire. </a:t>
            </a:r>
          </a:p>
          <a:p>
            <a:pPr algn="just"/>
            <a:endParaRPr lang="en-US" sz="500" dirty="0"/>
          </a:p>
          <a:p>
            <a:pPr algn="just"/>
            <a:r>
              <a:rPr lang="en-US" sz="1100" dirty="0"/>
              <a:t>In case of the failure of the governor-elect to take the oath of office at the commencement of his or her term, the lieutenant-governor-elect shall act as governor until the governor shall take the oath. </a:t>
            </a:r>
          </a:p>
          <a:p>
            <a:pPr algn="just"/>
            <a:endParaRPr lang="en-US" sz="500" dirty="0"/>
          </a:p>
          <a:p>
            <a:pPr algn="just"/>
            <a:r>
              <a:rPr lang="en-US" sz="1100" dirty="0"/>
              <a:t>(Formerly 6. Renumbered and amended by Constitutional Convention of 1938 and approved by vote of the people November 8, 1938; further amended by vote of the people November 8, 1949; November 5, 1963; November 6, 2001.)”</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60</a:t>
            </a:fld>
            <a:endParaRPr lang="en-US" dirty="0"/>
          </a:p>
        </p:txBody>
      </p:sp>
    </p:spTree>
    <p:extLst>
      <p:ext uri="{BB962C8B-B14F-4D97-AF65-F5344CB8AC3E}">
        <p14:creationId xmlns:p14="http://schemas.microsoft.com/office/powerpoint/2010/main" val="3973542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75000"/>
              </a:lnSpc>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lnSpc>
                <a:spcPct val="80000"/>
              </a:lnSpc>
              <a:spcBef>
                <a:spcPts val="0"/>
              </a:spcBef>
              <a:defRPr/>
            </a:pPr>
            <a:r>
              <a:rPr lang="en-US" sz="3200" b="1" i="1" dirty="0">
                <a:solidFill>
                  <a:srgbClr val="006600"/>
                </a:solidFill>
              </a:rPr>
              <a:t>Constitutional Provisions</a:t>
            </a:r>
          </a:p>
          <a:p>
            <a:pPr>
              <a:lnSpc>
                <a:spcPct val="75000"/>
              </a:lnSpc>
              <a:spcBef>
                <a:spcPts val="0"/>
              </a:spcBef>
              <a:defRPr/>
            </a:pPr>
            <a:endParaRPr lang="en-US" sz="1000" b="1" i="1" dirty="0">
              <a:solidFill>
                <a:srgbClr val="002060"/>
              </a:solidFill>
            </a:endParaRPr>
          </a:p>
          <a:p>
            <a:pPr algn="just">
              <a:lnSpc>
                <a:spcPct val="75000"/>
              </a:lnSpc>
              <a:spcBef>
                <a:spcPts val="0"/>
              </a:spcBef>
            </a:pPr>
            <a:r>
              <a:rPr lang="en-US" sz="1600" dirty="0"/>
              <a:t>Article IV of the New York State Constitution creates the office of the Governor.</a:t>
            </a:r>
          </a:p>
          <a:p>
            <a:pPr algn="just">
              <a:lnSpc>
                <a:spcPct val="75000"/>
              </a:lnSpc>
              <a:spcBef>
                <a:spcPts val="0"/>
              </a:spcBef>
            </a:pPr>
            <a:endParaRPr lang="en-US" sz="500" dirty="0"/>
          </a:p>
          <a:p>
            <a:pPr algn="just">
              <a:lnSpc>
                <a:spcPct val="75000"/>
              </a:lnSpc>
              <a:spcBef>
                <a:spcPts val="0"/>
              </a:spcBef>
            </a:pPr>
            <a:r>
              <a:rPr lang="en-US" sz="1600" b="1" dirty="0">
                <a:solidFill>
                  <a:srgbClr val="C00000"/>
                </a:solidFill>
              </a:rPr>
              <a:t>Text of Article IV:</a:t>
            </a:r>
            <a:r>
              <a:rPr lang="en-US" sz="1600" dirty="0"/>
              <a:t>  Article IV is broken up into eight sections.</a:t>
            </a:r>
          </a:p>
          <a:p>
            <a:pPr algn="just">
              <a:lnSpc>
                <a:spcPct val="75000"/>
              </a:lnSpc>
              <a:spcBef>
                <a:spcPts val="0"/>
              </a:spcBef>
            </a:pPr>
            <a:endParaRPr lang="en-US" sz="500" dirty="0"/>
          </a:p>
          <a:p>
            <a:pPr>
              <a:lnSpc>
                <a:spcPct val="75000"/>
              </a:lnSpc>
              <a:spcBef>
                <a:spcPts val="0"/>
              </a:spcBef>
            </a:pPr>
            <a:r>
              <a:rPr lang="en-US" sz="1600" b="1" dirty="0">
                <a:solidFill>
                  <a:srgbClr val="006600"/>
                </a:solidFill>
              </a:rPr>
              <a:t>Section 6.</a:t>
            </a:r>
            <a:r>
              <a:rPr lang="en-US" sz="1600" dirty="0">
                <a:solidFill>
                  <a:srgbClr val="006600"/>
                </a:solidFill>
              </a:rPr>
              <a:t>  </a:t>
            </a:r>
            <a:r>
              <a:rPr lang="en-US" sz="1600" dirty="0"/>
              <a:t>The specific text of Section Six provides: </a:t>
            </a:r>
          </a:p>
          <a:p>
            <a:pPr algn="just">
              <a:lnSpc>
                <a:spcPct val="75000"/>
              </a:lnSpc>
              <a:spcBef>
                <a:spcPts val="0"/>
              </a:spcBef>
            </a:pPr>
            <a:endParaRPr lang="en-US" sz="500" dirty="0"/>
          </a:p>
          <a:p>
            <a:pPr algn="just"/>
            <a:r>
              <a:rPr lang="en-US" sz="1100" dirty="0"/>
              <a:t>“</a:t>
            </a:r>
            <a:r>
              <a:rPr lang="en-US" sz="1100" b="1" dirty="0"/>
              <a:t>[Duties and compensation of lieutenant-governor; succession to the governorship]</a:t>
            </a:r>
            <a:endParaRPr lang="en-US" sz="1100" dirty="0"/>
          </a:p>
          <a:p>
            <a:pPr algn="just"/>
            <a:r>
              <a:rPr lang="en-US" sz="1100" dirty="0"/>
              <a:t>6. The lieutenant-governor shall possess the same qualifications of eligibility for office as the governor. The lieutenant-governor shall be the president of the senate but shall have only a casting vote therein. The lieutenant- governor shall receive for his or her services an annual salary to be fixed by joint resolution of the senate and assembly.</a:t>
            </a:r>
          </a:p>
          <a:p>
            <a:pPr algn="just"/>
            <a:endParaRPr lang="en-US" sz="500" dirty="0"/>
          </a:p>
          <a:p>
            <a:pPr algn="just"/>
            <a:r>
              <a:rPr lang="en-US" sz="1100" dirty="0"/>
              <a:t>In case of vacancy in the offices of both governor and lieutenant- governor, a governor and lieutenant-governor shall be elected for the remainder of the term at the next general election happening not less than three months after both offices shall have become vacant. No election of a lieutenant-governor shall be had in any event except at the time of electing a governor. </a:t>
            </a:r>
          </a:p>
          <a:p>
            <a:pPr algn="just"/>
            <a:endParaRPr lang="en-US" sz="500" dirty="0"/>
          </a:p>
          <a:p>
            <a:pPr algn="just"/>
            <a:r>
              <a:rPr lang="en-US" sz="1100" dirty="0"/>
              <a:t>In case of vacancy in the offices of both governor and lieutenant- governor or if both of them shall be impeached, absent from the state or otherwise unable to discharge the powers and duties of the office of governor, the temporary president of the senate shall act as governor until the inability shall cease or until a governor shall be elected.</a:t>
            </a:r>
          </a:p>
          <a:p>
            <a:pPr algn="just"/>
            <a:r>
              <a:rPr lang="en-US" sz="500" dirty="0"/>
              <a:t> </a:t>
            </a:r>
          </a:p>
          <a:p>
            <a:pPr algn="just"/>
            <a:r>
              <a:rPr lang="en-US" sz="1100" dirty="0"/>
              <a:t>In case of vacancy in the office of lieutenant-governor alone, or if the lieutenant-governor shall be impeached, absent from the state or otherwise unable to discharge the duties of office, the temporary president of the senate shall perform all the duties of lieutenant- governor during such vacancy or inability. </a:t>
            </a:r>
          </a:p>
          <a:p>
            <a:pPr algn="just"/>
            <a:endParaRPr lang="en-US" sz="500" dirty="0"/>
          </a:p>
          <a:p>
            <a:pPr algn="just"/>
            <a:r>
              <a:rPr lang="en-US" sz="1100" dirty="0"/>
              <a:t>If, when the duty of acting as governor devolves upon the temporary president of the senate, there be a vacancy in such office or the temporary president of the senate shall be absent from the state or otherwise unable to discharge the duties of governor, the speaker of the assembly shall act as governor during such vacancy or inability. </a:t>
            </a:r>
          </a:p>
          <a:p>
            <a:pPr algn="just"/>
            <a:endParaRPr lang="en-US" sz="500" dirty="0"/>
          </a:p>
          <a:p>
            <a:pPr algn="just"/>
            <a:r>
              <a:rPr lang="en-US" sz="1100" dirty="0"/>
              <a:t>The legislature may provide for the devolution of the duty of acting as governor in any case not provided for in this article. </a:t>
            </a:r>
          </a:p>
          <a:p>
            <a:pPr algn="just"/>
            <a:endParaRPr lang="en-US" sz="500" dirty="0"/>
          </a:p>
          <a:p>
            <a:pPr algn="just"/>
            <a:r>
              <a:rPr lang="en-US" sz="1100" dirty="0"/>
              <a:t>(Formerly 7 and 8. Renumbered and amended by Constitutional Convention of 1938 and approved by vote of the people November 8, 1938; further amended by vote of the people November 6, 1945; November 3, 1953; November 5, 1963; November 6, 2001.) </a:t>
            </a:r>
          </a:p>
          <a:p>
            <a:pPr algn="just"/>
            <a:r>
              <a:rPr lang="en-US" sz="1100" dirty="0"/>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61</a:t>
            </a:fld>
            <a:endParaRPr lang="en-US" dirty="0"/>
          </a:p>
        </p:txBody>
      </p:sp>
    </p:spTree>
    <p:extLst>
      <p:ext uri="{BB962C8B-B14F-4D97-AF65-F5344CB8AC3E}">
        <p14:creationId xmlns:p14="http://schemas.microsoft.com/office/powerpoint/2010/main" val="204197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83000"/>
              </a:lnSpc>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lnSpc>
                <a:spcPct val="83000"/>
              </a:lnSpc>
              <a:spcBef>
                <a:spcPts val="0"/>
              </a:spcBef>
              <a:defRPr/>
            </a:pPr>
            <a:r>
              <a:rPr lang="en-US" sz="3200" b="1" i="1" dirty="0">
                <a:solidFill>
                  <a:srgbClr val="006600"/>
                </a:solidFill>
              </a:rPr>
              <a:t>Constitutional Provisions</a:t>
            </a:r>
          </a:p>
          <a:p>
            <a:pPr>
              <a:lnSpc>
                <a:spcPct val="83000"/>
              </a:lnSpc>
              <a:spcBef>
                <a:spcPts val="0"/>
              </a:spcBef>
              <a:defRPr/>
            </a:pPr>
            <a:endParaRPr lang="en-US" sz="1000" b="1" i="1" dirty="0">
              <a:solidFill>
                <a:srgbClr val="002060"/>
              </a:solidFill>
            </a:endParaRPr>
          </a:p>
          <a:p>
            <a:pPr algn="just">
              <a:lnSpc>
                <a:spcPct val="83000"/>
              </a:lnSpc>
              <a:spcBef>
                <a:spcPts val="0"/>
              </a:spcBef>
            </a:pPr>
            <a:r>
              <a:rPr lang="en-US" sz="1600" dirty="0"/>
              <a:t>Article IV of the New York State Constitution creates the office of the Governor.</a:t>
            </a:r>
          </a:p>
          <a:p>
            <a:pPr algn="just">
              <a:lnSpc>
                <a:spcPct val="83000"/>
              </a:lnSpc>
              <a:spcBef>
                <a:spcPts val="0"/>
              </a:spcBef>
            </a:pPr>
            <a:endParaRPr lang="en-US" sz="500" dirty="0"/>
          </a:p>
          <a:p>
            <a:pPr algn="just">
              <a:lnSpc>
                <a:spcPct val="83000"/>
              </a:lnSpc>
              <a:spcBef>
                <a:spcPts val="0"/>
              </a:spcBef>
            </a:pPr>
            <a:r>
              <a:rPr lang="en-US" sz="1600" b="1" dirty="0">
                <a:solidFill>
                  <a:srgbClr val="C00000"/>
                </a:solidFill>
              </a:rPr>
              <a:t>Text of Article IV:</a:t>
            </a:r>
            <a:r>
              <a:rPr lang="en-US" sz="1600" dirty="0"/>
              <a:t>  Article IV is broken up into eight sections.</a:t>
            </a:r>
          </a:p>
          <a:p>
            <a:pPr algn="just">
              <a:lnSpc>
                <a:spcPct val="83000"/>
              </a:lnSpc>
              <a:spcBef>
                <a:spcPts val="0"/>
              </a:spcBef>
            </a:pPr>
            <a:endParaRPr lang="en-US" sz="500" dirty="0"/>
          </a:p>
          <a:p>
            <a:pPr>
              <a:lnSpc>
                <a:spcPct val="83000"/>
              </a:lnSpc>
              <a:spcBef>
                <a:spcPts val="0"/>
              </a:spcBef>
            </a:pPr>
            <a:r>
              <a:rPr lang="en-US" sz="1600" b="1" dirty="0">
                <a:solidFill>
                  <a:srgbClr val="006600"/>
                </a:solidFill>
              </a:rPr>
              <a:t>Section 7-8.</a:t>
            </a:r>
            <a:r>
              <a:rPr lang="en-US" sz="1600" dirty="0">
                <a:solidFill>
                  <a:srgbClr val="006600"/>
                </a:solidFill>
              </a:rPr>
              <a:t>  </a:t>
            </a:r>
            <a:r>
              <a:rPr lang="en-US" sz="1600" dirty="0"/>
              <a:t>The specific text of Sections Seven through Eight provide: </a:t>
            </a:r>
          </a:p>
          <a:p>
            <a:pPr algn="just">
              <a:lnSpc>
                <a:spcPct val="83000"/>
              </a:lnSpc>
              <a:spcBef>
                <a:spcPts val="0"/>
              </a:spcBef>
            </a:pPr>
            <a:endParaRPr lang="en-US" sz="500" dirty="0"/>
          </a:p>
          <a:p>
            <a:pPr>
              <a:lnSpc>
                <a:spcPct val="83000"/>
              </a:lnSpc>
              <a:spcBef>
                <a:spcPts val="0"/>
              </a:spcBef>
            </a:pPr>
            <a:r>
              <a:rPr lang="en-US" sz="1100" dirty="0"/>
              <a:t>“</a:t>
            </a:r>
            <a:r>
              <a:rPr lang="en-US" sz="1100" b="1" dirty="0"/>
              <a:t>[Action by governor on legislative bills; reconsideration after veto]</a:t>
            </a:r>
            <a:endParaRPr lang="en-US" sz="1100" dirty="0"/>
          </a:p>
          <a:p>
            <a:pPr algn="just">
              <a:lnSpc>
                <a:spcPct val="83000"/>
              </a:lnSpc>
              <a:spcBef>
                <a:spcPts val="0"/>
              </a:spcBef>
            </a:pPr>
            <a:r>
              <a:rPr lang="en-US" sz="1100" dirty="0"/>
              <a:t>7. Every bill which shall have passed the senate and assembly shall, before it becomes a law, be presented to the governor; if the governor approve, he or she shall sign it; but if not, he or she shall return it with his or her objections to the house in which it shall have originated, which shall enter the objections at large on the journal, and proceed to reconsider it. If after such reconsideration, two-thirds of the members elected to that house shall agree to pass the bill, it shall be sent together with the objections, to the other house, by which it shall likewise be reconsidered; and if approved by two-thirds of the members elected to that house, it shall become a law notwithstanding the objections of the governor. In all such cases the votes in both houses shall be determined by yeas and nays, and the names of the members voting shall be entered on the journal of each house respectively. If any bill shall not be returned by the governor within ten days (Sundays excepted) after it shall have been presented to him or her, the same shall be a law in like manner as if he or she had signed it, unless the legislature shall, by their adjournment, prevent its return, in which case it shall not become a law without the approval of the governor. No bill shall become a law after the final adjournment of the legislature, unless approved by the governor within thirty days after such adjournment. If any bill presented to the governor contain several items of appropriation of money, the governor may object to one or more of such items while approving of the other portion of the bill. In such case the governor shall append to the bill, at the time of signing it, a statement of the items to which he or she objects; and the appropriation so objected to shall not take effect. If the legislature be in session, he or she shall transmit to the house in which the bill originated a copy of such statement, and the items objected to shall be separately reconsidered. If on reconsideration one or more of such items be approved by two-thirds of the members elected to each house, the same shall be part of the law, notwithstanding the objections of the governor. All the provisions of this section, in relation to bills not approved by the governor, shall apply in cases in which he or she shall withhold approval from any item or items contained in a bill appropriating money. </a:t>
            </a:r>
          </a:p>
          <a:p>
            <a:pPr>
              <a:lnSpc>
                <a:spcPct val="83000"/>
              </a:lnSpc>
              <a:spcBef>
                <a:spcPts val="0"/>
              </a:spcBef>
            </a:pPr>
            <a:endParaRPr lang="en-US" sz="500" dirty="0"/>
          </a:p>
          <a:p>
            <a:pPr algn="just">
              <a:lnSpc>
                <a:spcPct val="83000"/>
              </a:lnSpc>
              <a:spcBef>
                <a:spcPts val="0"/>
              </a:spcBef>
            </a:pPr>
            <a:r>
              <a:rPr lang="en-US" sz="1100" dirty="0"/>
              <a:t>(Formerly 9. Renumbered by Constitutional Convention of 1938 and approved by vote of the people November 8, 1938; further amended by vote of the people November 6, 2001.) </a:t>
            </a:r>
          </a:p>
          <a:p>
            <a:pPr>
              <a:lnSpc>
                <a:spcPct val="83000"/>
              </a:lnSpc>
              <a:spcBef>
                <a:spcPts val="0"/>
              </a:spcBef>
            </a:pPr>
            <a:endParaRPr lang="en-US" sz="800" b="1" dirty="0"/>
          </a:p>
          <a:p>
            <a:pPr algn="just">
              <a:lnSpc>
                <a:spcPct val="83000"/>
              </a:lnSpc>
              <a:spcBef>
                <a:spcPts val="0"/>
              </a:spcBef>
            </a:pPr>
            <a:r>
              <a:rPr lang="en-US" sz="1100" b="1" dirty="0"/>
              <a:t>[Departmental rules and regulations; filing; publication]</a:t>
            </a:r>
            <a:endParaRPr lang="en-US" sz="1100" dirty="0"/>
          </a:p>
          <a:p>
            <a:pPr algn="just">
              <a:lnSpc>
                <a:spcPct val="83000"/>
              </a:lnSpc>
              <a:spcBef>
                <a:spcPts val="0"/>
              </a:spcBef>
            </a:pPr>
            <a:r>
              <a:rPr lang="en-US" sz="1100" dirty="0"/>
              <a:t>8. No rule or regulation made by any state department, board, bureau, officer, authority or commission, except such as relates to the organization or internal management of a state department, board, bureau, authority or commission shall be effective until it is filed in the office of the department of state. The legislature shall provide for the speedy publication of such rules and regulations by appropriate laws. </a:t>
            </a:r>
          </a:p>
          <a:p>
            <a:pPr algn="just">
              <a:lnSpc>
                <a:spcPct val="83000"/>
              </a:lnSpc>
              <a:spcBef>
                <a:spcPts val="0"/>
              </a:spcBef>
            </a:pPr>
            <a:endParaRPr lang="en-US" sz="500" dirty="0"/>
          </a:p>
          <a:p>
            <a:pPr algn="just">
              <a:lnSpc>
                <a:spcPct val="83000"/>
              </a:lnSpc>
              <a:spcBef>
                <a:spcPts val="0"/>
              </a:spcBef>
            </a:pPr>
            <a:r>
              <a:rPr lang="en-US" sz="1100" dirty="0"/>
              <a:t>(New. Adopted by Constitutional Convention of 1938 and approved by vote of the people November 8, 1938.)</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62</a:t>
            </a:fld>
            <a:endParaRPr lang="en-US" dirty="0"/>
          </a:p>
        </p:txBody>
      </p:sp>
    </p:spTree>
    <p:extLst>
      <p:ext uri="{BB962C8B-B14F-4D97-AF65-F5344CB8AC3E}">
        <p14:creationId xmlns:p14="http://schemas.microsoft.com/office/powerpoint/2010/main" val="889659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lnSpc>
                <a:spcPct val="90000"/>
              </a:lnSpc>
              <a:spcBef>
                <a:spcPts val="0"/>
              </a:spcBef>
              <a:defRPr/>
            </a:pPr>
            <a:r>
              <a:rPr lang="en-US" sz="3200" b="1" i="1" dirty="0">
                <a:solidFill>
                  <a:srgbClr val="006600"/>
                </a:solidFill>
              </a:rPr>
              <a:t>Constitutional Provisions</a:t>
            </a:r>
          </a:p>
          <a:p>
            <a:pPr>
              <a:lnSpc>
                <a:spcPct val="90000"/>
              </a:lnSpc>
              <a:spcBef>
                <a:spcPts val="0"/>
              </a:spcBef>
              <a:defRPr/>
            </a:pPr>
            <a:endParaRPr lang="en-US" sz="1000" b="1" i="1" dirty="0">
              <a:solidFill>
                <a:srgbClr val="002060"/>
              </a:solidFill>
            </a:endParaRPr>
          </a:p>
          <a:p>
            <a:pPr algn="just">
              <a:lnSpc>
                <a:spcPct val="90000"/>
              </a:lnSpc>
              <a:spcBef>
                <a:spcPts val="0"/>
              </a:spcBef>
            </a:pPr>
            <a:r>
              <a:rPr lang="en-US" sz="1600" dirty="0"/>
              <a:t>Article V of the New York State Constitution establishes provisions regarding the Executive Branch and its Officers and Civil Departments.</a:t>
            </a:r>
          </a:p>
          <a:p>
            <a:pPr algn="just">
              <a:lnSpc>
                <a:spcPct val="90000"/>
              </a:lnSpc>
              <a:spcBef>
                <a:spcPts val="0"/>
              </a:spcBef>
            </a:pPr>
            <a:endParaRPr lang="en-US" sz="500" dirty="0"/>
          </a:p>
          <a:p>
            <a:pPr algn="just">
              <a:lnSpc>
                <a:spcPct val="90000"/>
              </a:lnSpc>
              <a:spcBef>
                <a:spcPts val="0"/>
              </a:spcBef>
            </a:pPr>
            <a:r>
              <a:rPr lang="en-US" sz="1600" b="1" dirty="0">
                <a:solidFill>
                  <a:srgbClr val="C00000"/>
                </a:solidFill>
              </a:rPr>
              <a:t>Text of Article V:</a:t>
            </a:r>
            <a:r>
              <a:rPr lang="en-US" sz="1600" dirty="0"/>
              <a:t>  Article V is broken up into seven sections.</a:t>
            </a:r>
          </a:p>
          <a:p>
            <a:pPr algn="just">
              <a:lnSpc>
                <a:spcPct val="90000"/>
              </a:lnSpc>
              <a:spcBef>
                <a:spcPts val="0"/>
              </a:spcBef>
            </a:pPr>
            <a:endParaRPr lang="en-US" sz="500" dirty="0"/>
          </a:p>
          <a:p>
            <a:pPr>
              <a:lnSpc>
                <a:spcPct val="90000"/>
              </a:lnSpc>
              <a:spcBef>
                <a:spcPts val="0"/>
              </a:spcBef>
            </a:pPr>
            <a:r>
              <a:rPr lang="en-US" sz="1600" b="1" dirty="0">
                <a:solidFill>
                  <a:srgbClr val="006600"/>
                </a:solidFill>
              </a:rPr>
              <a:t>Section 1-2.</a:t>
            </a:r>
            <a:r>
              <a:rPr lang="en-US" sz="1600" dirty="0">
                <a:solidFill>
                  <a:srgbClr val="006600"/>
                </a:solidFill>
              </a:rPr>
              <a:t>  </a:t>
            </a:r>
            <a:r>
              <a:rPr lang="en-US" sz="1600" dirty="0"/>
              <a:t>The specific text of Sections One through Two provide: </a:t>
            </a:r>
          </a:p>
          <a:p>
            <a:pPr algn="just">
              <a:lnSpc>
                <a:spcPct val="90000"/>
              </a:lnSpc>
              <a:spcBef>
                <a:spcPts val="0"/>
              </a:spcBef>
            </a:pPr>
            <a:endParaRPr lang="en-US" sz="500" dirty="0"/>
          </a:p>
          <a:p>
            <a:pPr>
              <a:lnSpc>
                <a:spcPct val="90000"/>
              </a:lnSpc>
              <a:spcBef>
                <a:spcPts val="0"/>
              </a:spcBef>
            </a:pPr>
            <a:r>
              <a:rPr lang="en-US" sz="1100" dirty="0"/>
              <a:t>“</a:t>
            </a:r>
            <a:r>
              <a:rPr lang="en-US" sz="1100" b="1" dirty="0"/>
              <a:t>[Comptroller and attorney-general; payment of state moneys without audit void]</a:t>
            </a:r>
            <a:endParaRPr lang="en-US" sz="1100" dirty="0"/>
          </a:p>
          <a:p>
            <a:pPr>
              <a:lnSpc>
                <a:spcPct val="90000"/>
              </a:lnSpc>
              <a:spcBef>
                <a:spcPts val="0"/>
              </a:spcBef>
            </a:pPr>
            <a:r>
              <a:rPr lang="en-US" sz="1100" dirty="0"/>
              <a:t>Section 1.  The comptroller and attorney-general shall be chosen at the same general election as the governor and hold office for the same term, and shall possess the qualifications provided in section 2 of article IV. The legislature shall provide for filling vacancies in the office of comptroller and of attorney-general. No election of a comptroller or an attorney-general shall be had except at the time of electing a governor. The comptroller shall be required: (1) To audit all vouchers before payment and all official accounts; (2) to audit the accrual and collection of all revenues and receipts; and (3) to prescribe such methods of accounting as are necessary for the performance of the foregoing duties. The payment of any money of the state, or of any money under its control, or the refund of any money paid to the state, except upon audit by the comptroller, shall be void, and may be restrained upon the suit of any taxpayer with the consent of the supreme court in appellate division on notice to the attorney-general. In such respect the legislature shall define the powers and duties and may also assign to him or her: (1) supervision of the accounts of any political subdivision of the state; and (2) powers and duties pertaining to or connected with the assessment and taxation of real estate, including determination of ratios which the assessed valuation of taxable real property bears to the full valuation thereof, but not including any of those powers and duties reserved to officers of a county, city, town or village by virtue of sections seven and eight of article nine of this constitution. The legislature shall assign to him or her no administrative duties, excepting such as may be incidental to the performance of these functions, any other provision of this constitution to the contrary notwithstanding. </a:t>
            </a:r>
          </a:p>
          <a:p>
            <a:pPr>
              <a:lnSpc>
                <a:spcPct val="90000"/>
              </a:lnSpc>
              <a:spcBef>
                <a:spcPts val="0"/>
              </a:spcBef>
            </a:pPr>
            <a:endParaRPr lang="en-US" sz="500" dirty="0"/>
          </a:p>
          <a:p>
            <a:pPr>
              <a:lnSpc>
                <a:spcPct val="90000"/>
              </a:lnSpc>
              <a:spcBef>
                <a:spcPts val="0"/>
              </a:spcBef>
            </a:pPr>
            <a:r>
              <a:rPr lang="en-US" sz="1100" dirty="0"/>
              <a:t>(Amended by Constitutional Convention of 1938 and approved by vote of the people November 8, 1938; further amended by vote of the people November 3, 1953; November 8, 1955; November 6, 2001.)</a:t>
            </a:r>
          </a:p>
          <a:p>
            <a:pPr>
              <a:lnSpc>
                <a:spcPct val="90000"/>
              </a:lnSpc>
              <a:spcBef>
                <a:spcPts val="0"/>
              </a:spcBef>
            </a:pPr>
            <a:endParaRPr lang="en-US" sz="1100" b="1" dirty="0"/>
          </a:p>
          <a:p>
            <a:pPr>
              <a:lnSpc>
                <a:spcPct val="90000"/>
              </a:lnSpc>
              <a:spcBef>
                <a:spcPts val="0"/>
              </a:spcBef>
            </a:pPr>
            <a:r>
              <a:rPr lang="en-US" sz="1100" b="1" dirty="0"/>
              <a:t>[Civil departments in the state government]</a:t>
            </a:r>
            <a:endParaRPr lang="en-US" sz="1100" dirty="0"/>
          </a:p>
          <a:p>
            <a:pPr>
              <a:lnSpc>
                <a:spcPct val="90000"/>
              </a:lnSpc>
              <a:spcBef>
                <a:spcPts val="0"/>
              </a:spcBef>
            </a:pPr>
            <a:r>
              <a:rPr lang="en-US" sz="1100" dirty="0"/>
              <a:t>2. There shall be not more than twenty civil departments in the state government, including those referred to in this constitution. The legislature may by law change the names of the departments referred to in this constitution. </a:t>
            </a:r>
          </a:p>
          <a:p>
            <a:pPr>
              <a:lnSpc>
                <a:spcPct val="90000"/>
              </a:lnSpc>
              <a:spcBef>
                <a:spcPts val="0"/>
              </a:spcBef>
            </a:pPr>
            <a:endParaRPr lang="en-US" sz="500" dirty="0"/>
          </a:p>
          <a:p>
            <a:pPr>
              <a:lnSpc>
                <a:spcPct val="90000"/>
              </a:lnSpc>
              <a:spcBef>
                <a:spcPts val="0"/>
              </a:spcBef>
            </a:pPr>
            <a:r>
              <a:rPr lang="en-US" sz="1100" dirty="0"/>
              <a:t>(Amended by Constitutional Convention of 1938 and approved by vote of the people November 8, 1938; further amended by vote of the people November 2, 1943; November 3, 1959; November 7, 1961.)”</a:t>
            </a:r>
          </a:p>
        </p:txBody>
      </p:sp>
      <p:sp>
        <p:nvSpPr>
          <p:cNvPr id="3" name="Slide Number Placeholder 2"/>
          <p:cNvSpPr>
            <a:spLocks noGrp="1"/>
          </p:cNvSpPr>
          <p:nvPr>
            <p:ph type="sldNum" sz="quarter" idx="12"/>
          </p:nvPr>
        </p:nvSpPr>
        <p:spPr>
          <a:xfrm>
            <a:off x="6705600" y="6345174"/>
            <a:ext cx="2133600" cy="476250"/>
          </a:xfrm>
        </p:spPr>
        <p:txBody>
          <a:bodyPr/>
          <a:lstStyle/>
          <a:p>
            <a:pPr>
              <a:defRPr/>
            </a:pPr>
            <a:fld id="{B65D0F76-24EF-4F3B-BC83-A9C3E2996108}" type="slidenum">
              <a:rPr lang="en-US" smtClean="0"/>
              <a:pPr>
                <a:defRPr/>
              </a:pPr>
              <a:t>63</a:t>
            </a:fld>
            <a:endParaRPr lang="en-US" dirty="0"/>
          </a:p>
        </p:txBody>
      </p:sp>
    </p:spTree>
    <p:extLst>
      <p:ext uri="{BB962C8B-B14F-4D97-AF65-F5344CB8AC3E}">
        <p14:creationId xmlns:p14="http://schemas.microsoft.com/office/powerpoint/2010/main" val="954185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lnSpc>
                <a:spcPct val="90000"/>
              </a:lnSpc>
              <a:spcBef>
                <a:spcPts val="0"/>
              </a:spcBef>
              <a:defRPr/>
            </a:pPr>
            <a:r>
              <a:rPr lang="en-US" sz="3200" b="1" i="1" dirty="0">
                <a:solidFill>
                  <a:srgbClr val="006600"/>
                </a:solidFill>
              </a:rPr>
              <a:t>Constitutional Provisions</a:t>
            </a:r>
          </a:p>
          <a:p>
            <a:pPr>
              <a:lnSpc>
                <a:spcPct val="90000"/>
              </a:lnSpc>
              <a:spcBef>
                <a:spcPts val="0"/>
              </a:spcBef>
              <a:defRPr/>
            </a:pPr>
            <a:endParaRPr lang="en-US" sz="1000" b="1" i="1" dirty="0">
              <a:solidFill>
                <a:srgbClr val="002060"/>
              </a:solidFill>
            </a:endParaRPr>
          </a:p>
          <a:p>
            <a:pPr algn="just">
              <a:lnSpc>
                <a:spcPct val="90000"/>
              </a:lnSpc>
              <a:spcBef>
                <a:spcPts val="0"/>
              </a:spcBef>
            </a:pPr>
            <a:r>
              <a:rPr lang="en-US" sz="1600" dirty="0"/>
              <a:t>Article V of the New York State Constitution establishes provisions regarding the Executive Branch and its Officers and Civil Departments.</a:t>
            </a:r>
          </a:p>
          <a:p>
            <a:pPr algn="just">
              <a:lnSpc>
                <a:spcPct val="90000"/>
              </a:lnSpc>
              <a:spcBef>
                <a:spcPts val="0"/>
              </a:spcBef>
            </a:pPr>
            <a:endParaRPr lang="en-US" sz="500" dirty="0"/>
          </a:p>
          <a:p>
            <a:pPr algn="just">
              <a:lnSpc>
                <a:spcPct val="90000"/>
              </a:lnSpc>
              <a:spcBef>
                <a:spcPts val="0"/>
              </a:spcBef>
            </a:pPr>
            <a:r>
              <a:rPr lang="en-US" sz="1600" b="1" dirty="0">
                <a:solidFill>
                  <a:srgbClr val="C00000"/>
                </a:solidFill>
              </a:rPr>
              <a:t>Text of Article V:</a:t>
            </a:r>
            <a:r>
              <a:rPr lang="en-US" sz="1600" dirty="0"/>
              <a:t>  Article V is broken up into seven sections.</a:t>
            </a:r>
          </a:p>
          <a:p>
            <a:pPr algn="just">
              <a:lnSpc>
                <a:spcPct val="90000"/>
              </a:lnSpc>
              <a:spcBef>
                <a:spcPts val="0"/>
              </a:spcBef>
            </a:pPr>
            <a:endParaRPr lang="en-US" sz="500" dirty="0"/>
          </a:p>
          <a:p>
            <a:pPr>
              <a:lnSpc>
                <a:spcPct val="90000"/>
              </a:lnSpc>
              <a:spcBef>
                <a:spcPts val="0"/>
              </a:spcBef>
            </a:pPr>
            <a:r>
              <a:rPr lang="en-US" sz="1600" b="1" dirty="0">
                <a:solidFill>
                  <a:srgbClr val="006600"/>
                </a:solidFill>
              </a:rPr>
              <a:t>Section 3-5.</a:t>
            </a:r>
            <a:r>
              <a:rPr lang="en-US" sz="1600" dirty="0">
                <a:solidFill>
                  <a:srgbClr val="006600"/>
                </a:solidFill>
              </a:rPr>
              <a:t>  </a:t>
            </a:r>
            <a:r>
              <a:rPr lang="en-US" sz="1600" dirty="0"/>
              <a:t>The specific text of Sections Three through Five provide: </a:t>
            </a:r>
          </a:p>
          <a:p>
            <a:pPr algn="just">
              <a:lnSpc>
                <a:spcPct val="90000"/>
              </a:lnSpc>
              <a:spcBef>
                <a:spcPts val="0"/>
              </a:spcBef>
            </a:pPr>
            <a:endParaRPr lang="en-US" sz="500" dirty="0"/>
          </a:p>
          <a:p>
            <a:pPr algn="just">
              <a:lnSpc>
                <a:spcPct val="95000"/>
              </a:lnSpc>
            </a:pPr>
            <a:r>
              <a:rPr lang="en-US" sz="1100" dirty="0"/>
              <a:t>“</a:t>
            </a:r>
            <a:r>
              <a:rPr lang="en-US" sz="1100" b="1" dirty="0"/>
              <a:t>[Assignment of functions]</a:t>
            </a:r>
            <a:endParaRPr lang="en-US" sz="1100" dirty="0"/>
          </a:p>
          <a:p>
            <a:pPr algn="just">
              <a:lnSpc>
                <a:spcPct val="95000"/>
              </a:lnSpc>
            </a:pPr>
            <a:r>
              <a:rPr lang="en-US" sz="1100" dirty="0"/>
              <a:t>3. Subject to the limitations contained in this constitution, the legislature may from time to time assign by law new powers and functions to departments, officers, boards, commissions or executive offices of the governor, and increase, modify or diminish their powers and functions. Nothing contained in this article shall prevent the legislature from creating temporary commissions for special purposes or executive offices of the governor and from reducing the number of departments as provided for in this article, by consolidation or otherwise. </a:t>
            </a:r>
          </a:p>
          <a:p>
            <a:pPr algn="just">
              <a:lnSpc>
                <a:spcPct val="95000"/>
              </a:lnSpc>
            </a:pPr>
            <a:endParaRPr lang="en-US" sz="500" dirty="0"/>
          </a:p>
          <a:p>
            <a:pPr algn="just">
              <a:lnSpc>
                <a:spcPct val="95000"/>
              </a:lnSpc>
            </a:pPr>
            <a:r>
              <a:rPr lang="en-US" sz="1100" dirty="0"/>
              <a:t>(Amended by Constitutional Convention of 1938 and approved by vote of the people November 8, 1938; further amended by vote of the people November 7, 1961.)</a:t>
            </a:r>
          </a:p>
          <a:p>
            <a:pPr algn="just">
              <a:lnSpc>
                <a:spcPct val="95000"/>
              </a:lnSpc>
            </a:pPr>
            <a:endParaRPr lang="en-US" sz="1100" b="1" dirty="0"/>
          </a:p>
          <a:p>
            <a:pPr algn="just">
              <a:lnSpc>
                <a:spcPct val="95000"/>
              </a:lnSpc>
            </a:pPr>
            <a:r>
              <a:rPr lang="en-US" sz="1100" b="1" dirty="0"/>
              <a:t>[Department heads]</a:t>
            </a:r>
            <a:endParaRPr lang="en-US" sz="1100" dirty="0"/>
          </a:p>
          <a:p>
            <a:pPr algn="just">
              <a:lnSpc>
                <a:spcPct val="95000"/>
              </a:lnSpc>
            </a:pPr>
            <a:r>
              <a:rPr lang="en-US" sz="1100" dirty="0"/>
              <a:t>4. The head of the department of audit and control shall be the comptroller and of the department of law, the attorney-general. The head of the department of education shall be The Regents of the University of the State of New York, who shall appoint and at pleasure remove a commissioner of education to be the chief administrative officer of the department. The head of the department of agriculture and markets shall be appointed in a manner to be prescribed by law. Except as otherwise provided in this constitution, the heads of all other departments and the members of all boards and commissions, excepting temporary commissions for special purposes, shall be appointed by the governor by and with the advice and consent of the senate and may be removed by the governor, in a manner to be prescribed by law. </a:t>
            </a:r>
          </a:p>
          <a:p>
            <a:pPr algn="just">
              <a:lnSpc>
                <a:spcPct val="95000"/>
              </a:lnSpc>
            </a:pPr>
            <a:endParaRPr lang="en-US" sz="500" dirty="0"/>
          </a:p>
          <a:p>
            <a:pPr algn="just">
              <a:lnSpc>
                <a:spcPct val="95000"/>
              </a:lnSpc>
            </a:pPr>
            <a:r>
              <a:rPr lang="en-US" sz="1100" dirty="0"/>
              <a:t>(Amended by Constitutional Convention of 1938 and approved by vote of the people November 8, 1938; further amended by vote of the people November 7, 1961.)</a:t>
            </a:r>
          </a:p>
          <a:p>
            <a:pPr algn="just">
              <a:lnSpc>
                <a:spcPct val="95000"/>
              </a:lnSpc>
            </a:pPr>
            <a:endParaRPr lang="en-US" sz="1100" b="1" dirty="0"/>
          </a:p>
          <a:p>
            <a:pPr algn="just">
              <a:lnSpc>
                <a:spcPct val="95000"/>
              </a:lnSpc>
            </a:pPr>
            <a:r>
              <a:rPr lang="en-US" sz="1100" b="1" dirty="0"/>
              <a:t>[Section 5 which dealt with certain offices abolished was repealed by amendment approved by vote of the people November 6, 1962]</a:t>
            </a:r>
            <a:r>
              <a:rPr lang="en-US" sz="1100" dirty="0"/>
              <a:t>”</a:t>
            </a:r>
          </a:p>
        </p:txBody>
      </p:sp>
      <p:sp>
        <p:nvSpPr>
          <p:cNvPr id="3" name="Slide Number Placeholder 2"/>
          <p:cNvSpPr>
            <a:spLocks noGrp="1"/>
          </p:cNvSpPr>
          <p:nvPr>
            <p:ph type="sldNum" sz="quarter" idx="12"/>
          </p:nvPr>
        </p:nvSpPr>
        <p:spPr>
          <a:xfrm>
            <a:off x="6705600" y="6345174"/>
            <a:ext cx="2133600" cy="476250"/>
          </a:xfrm>
        </p:spPr>
        <p:txBody>
          <a:bodyPr/>
          <a:lstStyle/>
          <a:p>
            <a:pPr>
              <a:defRPr/>
            </a:pPr>
            <a:fld id="{B65D0F76-24EF-4F3B-BC83-A9C3E2996108}" type="slidenum">
              <a:rPr lang="en-US" smtClean="0"/>
              <a:pPr>
                <a:defRPr/>
              </a:pPr>
              <a:t>64</a:t>
            </a:fld>
            <a:endParaRPr lang="en-US" dirty="0"/>
          </a:p>
        </p:txBody>
      </p:sp>
    </p:spTree>
    <p:extLst>
      <p:ext uri="{BB962C8B-B14F-4D97-AF65-F5344CB8AC3E}">
        <p14:creationId xmlns:p14="http://schemas.microsoft.com/office/powerpoint/2010/main" val="4103437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nSpc>
                <a:spcPct val="94000"/>
              </a:lnSpc>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lnSpc>
                <a:spcPct val="94000"/>
              </a:lnSpc>
              <a:spcBef>
                <a:spcPts val="0"/>
              </a:spcBef>
              <a:defRPr/>
            </a:pPr>
            <a:r>
              <a:rPr lang="en-US" sz="3200" b="1" i="1" dirty="0">
                <a:solidFill>
                  <a:srgbClr val="006600"/>
                </a:solidFill>
              </a:rPr>
              <a:t>Constitutional Provisions</a:t>
            </a:r>
          </a:p>
          <a:p>
            <a:pPr>
              <a:lnSpc>
                <a:spcPct val="94000"/>
              </a:lnSpc>
              <a:spcBef>
                <a:spcPts val="0"/>
              </a:spcBef>
              <a:defRPr/>
            </a:pPr>
            <a:endParaRPr lang="en-US" sz="1000" b="1" i="1" dirty="0">
              <a:solidFill>
                <a:srgbClr val="002060"/>
              </a:solidFill>
            </a:endParaRPr>
          </a:p>
          <a:p>
            <a:pPr algn="just">
              <a:lnSpc>
                <a:spcPct val="94000"/>
              </a:lnSpc>
              <a:spcBef>
                <a:spcPts val="0"/>
              </a:spcBef>
            </a:pPr>
            <a:r>
              <a:rPr lang="en-US" sz="1600" dirty="0"/>
              <a:t>Article V of the New York State Constitution establishes provisions regarding the Executive Branch and its Officers and Civil Departments.</a:t>
            </a:r>
          </a:p>
          <a:p>
            <a:pPr algn="just">
              <a:lnSpc>
                <a:spcPct val="94000"/>
              </a:lnSpc>
              <a:spcBef>
                <a:spcPts val="0"/>
              </a:spcBef>
            </a:pPr>
            <a:endParaRPr lang="en-US" sz="500" dirty="0"/>
          </a:p>
          <a:p>
            <a:pPr algn="just">
              <a:lnSpc>
                <a:spcPct val="94000"/>
              </a:lnSpc>
              <a:spcBef>
                <a:spcPts val="0"/>
              </a:spcBef>
            </a:pPr>
            <a:r>
              <a:rPr lang="en-US" sz="1600" b="1" dirty="0">
                <a:solidFill>
                  <a:srgbClr val="C00000"/>
                </a:solidFill>
              </a:rPr>
              <a:t>Text of Article V:</a:t>
            </a:r>
            <a:r>
              <a:rPr lang="en-US" sz="1600" dirty="0"/>
              <a:t>  Article V is broken up into seven sections.</a:t>
            </a:r>
          </a:p>
          <a:p>
            <a:pPr algn="just">
              <a:lnSpc>
                <a:spcPct val="94000"/>
              </a:lnSpc>
              <a:spcBef>
                <a:spcPts val="0"/>
              </a:spcBef>
            </a:pPr>
            <a:endParaRPr lang="en-US" sz="500" dirty="0"/>
          </a:p>
          <a:p>
            <a:pPr>
              <a:lnSpc>
                <a:spcPct val="94000"/>
              </a:lnSpc>
              <a:spcBef>
                <a:spcPts val="0"/>
              </a:spcBef>
            </a:pPr>
            <a:r>
              <a:rPr lang="en-US" sz="1600" b="1" dirty="0">
                <a:solidFill>
                  <a:srgbClr val="006600"/>
                </a:solidFill>
              </a:rPr>
              <a:t>Section 6-7.</a:t>
            </a:r>
            <a:r>
              <a:rPr lang="en-US" sz="1600" dirty="0">
                <a:solidFill>
                  <a:srgbClr val="006600"/>
                </a:solidFill>
              </a:rPr>
              <a:t>  </a:t>
            </a:r>
            <a:r>
              <a:rPr lang="en-US" sz="1600" dirty="0"/>
              <a:t>The specific text of Sections Six through Seven provide: </a:t>
            </a:r>
          </a:p>
          <a:p>
            <a:pPr algn="just">
              <a:lnSpc>
                <a:spcPct val="94000"/>
              </a:lnSpc>
              <a:spcBef>
                <a:spcPts val="0"/>
              </a:spcBef>
            </a:pPr>
            <a:endParaRPr lang="en-US" sz="500" dirty="0"/>
          </a:p>
          <a:p>
            <a:pPr>
              <a:lnSpc>
                <a:spcPct val="94000"/>
              </a:lnSpc>
              <a:spcBef>
                <a:spcPts val="0"/>
              </a:spcBef>
            </a:pPr>
            <a:r>
              <a:rPr lang="en-US" sz="1100" dirty="0"/>
              <a:t>“</a:t>
            </a:r>
            <a:r>
              <a:rPr lang="en-US" sz="1100" b="1" dirty="0"/>
              <a:t>[Civil service appointments and promotions; veterans' credits]</a:t>
            </a:r>
            <a:endParaRPr lang="en-US" sz="1100" dirty="0"/>
          </a:p>
          <a:p>
            <a:pPr algn="just">
              <a:lnSpc>
                <a:spcPct val="94000"/>
              </a:lnSpc>
              <a:spcBef>
                <a:spcPts val="0"/>
              </a:spcBef>
            </a:pPr>
            <a:r>
              <a:rPr lang="en-US" sz="1100" dirty="0"/>
              <a:t>6. Appointments and promotions in the civil service of the state and all of the civil divisions thereof, including cities and villages, shall be made according to merit and fitness to be ascertained, as far as practicable, by examination which, as far as practicable, shall be competitive; provided, however, that any member of the armed forces of the United States who served therein in time of war, and who, at the time of such member's appointment or promotion, is a citizen or an alien lawfully admitted for permanent residence in the United States and a resident of this state and is honorably discharged or released under honorable circumstances from such service, shall be entitled to receive five points additional credit in a competitive examination for original appointment and two and one-half points additional credit in an examination for promotion or, if such member was disabled in the actual performance of duty in any war, and his or her disability is certified by the United States department of veterans affairs to be in existence at the time of application for appointment or promotion, he or she shall be entitled to receive ten points additional credit in a competitive examination for original appointment and five points additional credit in an examination for promotion. Such additional credit shall be added to the final earned rating of such member after he or she has qualified in an examination and shall be granted only at the time of establishment of an eligible list. No such member shall receive the additional credit granted by this section after he or she has received one appointment, either original entrance or promotion, from an eligible list on which he or she was allowed the additional credit granted by this section. </a:t>
            </a:r>
          </a:p>
          <a:p>
            <a:pPr algn="just">
              <a:lnSpc>
                <a:spcPct val="94000"/>
              </a:lnSpc>
              <a:spcBef>
                <a:spcPts val="0"/>
              </a:spcBef>
            </a:pPr>
            <a:endParaRPr lang="en-US" sz="500" dirty="0"/>
          </a:p>
          <a:p>
            <a:pPr algn="just">
              <a:lnSpc>
                <a:spcPct val="94000"/>
              </a:lnSpc>
              <a:spcBef>
                <a:spcPts val="0"/>
              </a:spcBef>
            </a:pPr>
            <a:r>
              <a:rPr lang="en-US" sz="1100" dirty="0"/>
              <a:t>(Formerly з6. Repealed and new section approved by vote of the people November 8, 1949; further amended by vote of the people November 3, 1964; November 3, 1987; November 4, 1997; November 6, 2001; November 4, 2008.)</a:t>
            </a:r>
          </a:p>
          <a:p>
            <a:pPr algn="just">
              <a:lnSpc>
                <a:spcPct val="94000"/>
              </a:lnSpc>
              <a:spcBef>
                <a:spcPts val="0"/>
              </a:spcBef>
            </a:pPr>
            <a:endParaRPr lang="en-US" sz="1100" b="1" dirty="0"/>
          </a:p>
          <a:p>
            <a:pPr algn="just">
              <a:lnSpc>
                <a:spcPct val="94000"/>
              </a:lnSpc>
              <a:spcBef>
                <a:spcPts val="0"/>
              </a:spcBef>
            </a:pPr>
            <a:r>
              <a:rPr lang="en-US" sz="1100" b="1" dirty="0"/>
              <a:t>[Membership in retirement systems; benefits not to be diminished nor impaired]</a:t>
            </a:r>
            <a:endParaRPr lang="en-US" sz="1100" dirty="0"/>
          </a:p>
          <a:p>
            <a:pPr algn="just">
              <a:lnSpc>
                <a:spcPct val="94000"/>
              </a:lnSpc>
              <a:spcBef>
                <a:spcPts val="0"/>
              </a:spcBef>
            </a:pPr>
            <a:r>
              <a:rPr lang="en-US" sz="1100" dirty="0"/>
              <a:t>7. After July first, nineteen hundred forty, membership in any pension or retirement system of the state or of a civil division thereof shall be a contractual relationship, the benefits of which shall not be diminished or impaired. </a:t>
            </a:r>
          </a:p>
          <a:p>
            <a:pPr algn="just">
              <a:lnSpc>
                <a:spcPct val="94000"/>
              </a:lnSpc>
              <a:spcBef>
                <a:spcPts val="0"/>
              </a:spcBef>
            </a:pPr>
            <a:endParaRPr lang="en-US" sz="500" dirty="0"/>
          </a:p>
          <a:p>
            <a:pPr algn="just">
              <a:lnSpc>
                <a:spcPct val="94000"/>
              </a:lnSpc>
              <a:spcBef>
                <a:spcPts val="0"/>
              </a:spcBef>
            </a:pPr>
            <a:r>
              <a:rPr lang="en-US" sz="1100" dirty="0"/>
              <a:t>(New. Adopted by Constitutional Convention of 1938 and approved by vote of the people November 8, 1938.)”</a:t>
            </a:r>
          </a:p>
        </p:txBody>
      </p:sp>
      <p:sp>
        <p:nvSpPr>
          <p:cNvPr id="3" name="Slide Number Placeholder 2"/>
          <p:cNvSpPr>
            <a:spLocks noGrp="1"/>
          </p:cNvSpPr>
          <p:nvPr>
            <p:ph type="sldNum" sz="quarter" idx="12"/>
          </p:nvPr>
        </p:nvSpPr>
        <p:spPr>
          <a:xfrm>
            <a:off x="6705600" y="6345174"/>
            <a:ext cx="2133600" cy="476250"/>
          </a:xfrm>
        </p:spPr>
        <p:txBody>
          <a:bodyPr/>
          <a:lstStyle/>
          <a:p>
            <a:pPr>
              <a:defRPr/>
            </a:pPr>
            <a:fld id="{B65D0F76-24EF-4F3B-BC83-A9C3E2996108}" type="slidenum">
              <a:rPr lang="en-US" smtClean="0"/>
              <a:pPr>
                <a:defRPr/>
              </a:pPr>
              <a:t>65</a:t>
            </a:fld>
            <a:endParaRPr lang="en-US" dirty="0"/>
          </a:p>
        </p:txBody>
      </p:sp>
    </p:spTree>
    <p:extLst>
      <p:ext uri="{BB962C8B-B14F-4D97-AF65-F5344CB8AC3E}">
        <p14:creationId xmlns:p14="http://schemas.microsoft.com/office/powerpoint/2010/main" val="1474380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spcBef>
                <a:spcPts val="0"/>
              </a:spcBef>
              <a:defRPr/>
            </a:pPr>
            <a:r>
              <a:rPr lang="en-US" sz="3400" b="1" dirty="0">
                <a:solidFill>
                  <a:srgbClr val="C81204"/>
                </a:solidFill>
              </a:rPr>
              <a:t>  </a:t>
            </a:r>
            <a:r>
              <a:rPr lang="en-US" sz="3600" b="1" dirty="0">
                <a:solidFill>
                  <a:srgbClr val="0033CC"/>
                </a:solidFill>
              </a:rPr>
              <a:t>State Government – The Executive</a:t>
            </a:r>
          </a:p>
          <a:p>
            <a:pPr marL="342900" indent="-342900" algn="ctr">
              <a:lnSpc>
                <a:spcPct val="80000"/>
              </a:lnSpc>
              <a:spcBef>
                <a:spcPts val="0"/>
              </a:spcBef>
              <a:defRPr/>
            </a:pPr>
            <a:r>
              <a:rPr lang="en-US" sz="3200" b="1" i="1" dirty="0">
                <a:solidFill>
                  <a:srgbClr val="006600"/>
                </a:solidFill>
              </a:rPr>
              <a:t>Statutory Provisions</a:t>
            </a:r>
          </a:p>
          <a:p>
            <a:pPr>
              <a:lnSpc>
                <a:spcPct val="120000"/>
              </a:lnSpc>
              <a:spcBef>
                <a:spcPts val="0"/>
              </a:spcBef>
              <a:defRPr/>
            </a:pPr>
            <a:endParaRPr lang="en-US" sz="1000" b="1" i="1" dirty="0">
              <a:solidFill>
                <a:srgbClr val="002060"/>
              </a:solidFill>
            </a:endParaRPr>
          </a:p>
          <a:p>
            <a:pPr algn="just">
              <a:lnSpc>
                <a:spcPct val="120000"/>
              </a:lnSpc>
              <a:spcBef>
                <a:spcPts val="0"/>
              </a:spcBef>
            </a:pPr>
            <a:r>
              <a:rPr lang="en-US" sz="1600" dirty="0"/>
              <a:t>In addition to Article IV and Article VI of the New York State Constitution, the New York State Executive Law also outlines the role of the Governor and the Executive Branch.</a:t>
            </a:r>
          </a:p>
          <a:p>
            <a:pPr algn="just">
              <a:lnSpc>
                <a:spcPct val="120000"/>
              </a:lnSpc>
              <a:spcBef>
                <a:spcPts val="0"/>
              </a:spcBef>
            </a:pPr>
            <a:endParaRPr lang="en-US" sz="500" dirty="0"/>
          </a:p>
          <a:p>
            <a:pPr algn="just">
              <a:lnSpc>
                <a:spcPct val="120000"/>
              </a:lnSpc>
              <a:spcBef>
                <a:spcPts val="0"/>
              </a:spcBef>
            </a:pPr>
            <a:endParaRPr lang="en-US" sz="500" b="1" dirty="0">
              <a:solidFill>
                <a:srgbClr val="C00000"/>
              </a:solidFill>
            </a:endParaRPr>
          </a:p>
          <a:p>
            <a:pPr algn="just">
              <a:lnSpc>
                <a:spcPct val="120000"/>
              </a:lnSpc>
              <a:spcBef>
                <a:spcPts val="0"/>
              </a:spcBef>
            </a:pPr>
            <a:r>
              <a:rPr lang="en-US" sz="1600" b="1" dirty="0">
                <a:solidFill>
                  <a:srgbClr val="C00000"/>
                </a:solidFill>
              </a:rPr>
              <a:t>NYS Executive Law:</a:t>
            </a:r>
            <a:r>
              <a:rPr lang="en-US" sz="1600" dirty="0"/>
              <a:t>  Contains 50 Articles (99 with Lettered Titles) concerning the operations and functions of the Executive Branch in New York State.  Especially important sections include:</a:t>
            </a:r>
          </a:p>
          <a:p>
            <a:pPr algn="just">
              <a:lnSpc>
                <a:spcPct val="120000"/>
              </a:lnSpc>
              <a:spcBef>
                <a:spcPts val="0"/>
              </a:spcBef>
            </a:pPr>
            <a:endParaRPr lang="en-US" sz="1000" dirty="0"/>
          </a:p>
          <a:p>
            <a:pPr algn="just">
              <a:lnSpc>
                <a:spcPct val="120000"/>
              </a:lnSpc>
              <a:spcBef>
                <a:spcPts val="0"/>
              </a:spcBef>
            </a:pPr>
            <a:r>
              <a:rPr lang="en-US" altLang="en-US" sz="1600" b="1" dirty="0"/>
              <a:t>Article </a:t>
            </a:r>
            <a:r>
              <a:rPr lang="en-US" altLang="en-US" sz="1600" b="1" dirty="0">
                <a:latin typeface="Arial" panose="020B0604020202020204" pitchFamily="34" charset="0"/>
              </a:rPr>
              <a:t>2:</a:t>
            </a:r>
            <a:r>
              <a:rPr kumimoji="0" lang="en-US" altLang="en-US" sz="1600" b="0" i="0" u="none" strike="noStrike" cap="none" normalizeH="0" baseline="0" dirty="0">
                <a:ln>
                  <a:noFill/>
                </a:ln>
                <a:solidFill>
                  <a:schemeClr val="tx1"/>
                </a:solidFill>
                <a:effectLst/>
                <a:latin typeface="Arial" panose="020B0604020202020204" pitchFamily="34" charset="0"/>
              </a:rPr>
              <a:t> </a:t>
            </a:r>
            <a:r>
              <a:rPr lang="en-US" sz="1600" dirty="0"/>
              <a:t>Sections 2-12 The Governor</a:t>
            </a:r>
          </a:p>
          <a:p>
            <a:pPr marL="0" marR="0" lvl="0" indent="0" algn="just" defTabSz="914400" rtl="0" eaLnBrk="0" fontAlgn="base" latinLnBrk="0" hangingPunct="0">
              <a:lnSpc>
                <a:spcPct val="120000"/>
              </a:lnSpc>
              <a:spcBef>
                <a:spcPts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p>
            <a:pPr algn="just">
              <a:lnSpc>
                <a:spcPct val="120000"/>
              </a:lnSpc>
              <a:spcBef>
                <a:spcPts val="0"/>
              </a:spcBef>
            </a:pPr>
            <a:r>
              <a:rPr lang="en-US" altLang="en-US" sz="1600" b="1" dirty="0">
                <a:latin typeface="Arial" panose="020B0604020202020204" pitchFamily="34" charset="0"/>
              </a:rPr>
              <a:t>Article</a:t>
            </a:r>
            <a:r>
              <a:rPr kumimoji="0" lang="en-US" altLang="en-US" sz="1600" b="1" i="0" u="none" strike="noStrike" cap="none" normalizeH="0" baseline="0" dirty="0">
                <a:ln>
                  <a:noFill/>
                </a:ln>
                <a:solidFill>
                  <a:schemeClr val="tx1"/>
                </a:solidFill>
                <a:effectLst/>
                <a:latin typeface="Arial" panose="020B0604020202020204" pitchFamily="34" charset="0"/>
              </a:rPr>
              <a:t> 2-B.</a:t>
            </a:r>
            <a:r>
              <a:rPr kumimoji="0" lang="en-US" altLang="en-US" sz="1600" b="0" i="0" u="none" strike="noStrike" cap="none" normalizeH="0" baseline="0" dirty="0">
                <a:ln>
                  <a:noFill/>
                </a:ln>
                <a:solidFill>
                  <a:schemeClr val="tx1"/>
                </a:solidFill>
                <a:effectLst/>
                <a:latin typeface="Arial" panose="020B0604020202020204" pitchFamily="34" charset="0"/>
              </a:rPr>
              <a:t> Sections 20-29K State and Local Natural and Man-Made Disaster Preparedness</a:t>
            </a:r>
            <a:endParaRPr lang="en-US" sz="1600" dirty="0"/>
          </a:p>
          <a:p>
            <a:pPr algn="just">
              <a:lnSpc>
                <a:spcPct val="120000"/>
              </a:lnSpc>
              <a:spcBef>
                <a:spcPts val="0"/>
              </a:spcBef>
            </a:pPr>
            <a:endParaRPr lang="en-US" sz="1000" dirty="0"/>
          </a:p>
          <a:p>
            <a:pPr algn="just">
              <a:lnSpc>
                <a:spcPct val="120000"/>
              </a:lnSpc>
              <a:spcBef>
                <a:spcPts val="0"/>
              </a:spcBef>
            </a:pPr>
            <a:r>
              <a:rPr lang="en-US" altLang="en-US" sz="1600" b="1" dirty="0">
                <a:latin typeface="Arial" panose="020B0604020202020204" pitchFamily="34" charset="0"/>
              </a:rPr>
              <a:t>Article 3.</a:t>
            </a:r>
            <a:r>
              <a:rPr lang="en-US" altLang="en-US" sz="1600" dirty="0">
                <a:latin typeface="Arial" panose="020B0604020202020204" pitchFamily="34" charset="0"/>
              </a:rPr>
              <a:t> Sections 30-32 The Executive Department</a:t>
            </a:r>
          </a:p>
          <a:p>
            <a:pPr algn="just">
              <a:lnSpc>
                <a:spcPct val="120000"/>
              </a:lnSpc>
              <a:spcBef>
                <a:spcPts val="0"/>
              </a:spcBef>
            </a:pPr>
            <a:endParaRPr lang="en-US" altLang="en-US" sz="1000" dirty="0">
              <a:latin typeface="Arial" panose="020B0604020202020204" pitchFamily="34" charset="0"/>
            </a:endParaRPr>
          </a:p>
          <a:p>
            <a:pPr algn="just">
              <a:lnSpc>
                <a:spcPct val="120000"/>
              </a:lnSpc>
              <a:spcBef>
                <a:spcPts val="0"/>
              </a:spcBef>
            </a:pPr>
            <a:r>
              <a:rPr lang="en-US" sz="1600" b="1" dirty="0"/>
              <a:t>Article 6.</a:t>
            </a:r>
            <a:r>
              <a:rPr lang="en-US" sz="1600" dirty="0"/>
              <a:t> Sections 90 to 160xxxx Department of State</a:t>
            </a:r>
          </a:p>
          <a:p>
            <a:pPr algn="just">
              <a:lnSpc>
                <a:spcPct val="120000"/>
              </a:lnSpc>
              <a:spcBef>
                <a:spcPts val="0"/>
              </a:spcBef>
            </a:pPr>
            <a:endParaRPr lang="en-US" altLang="en-US" sz="1000" b="1" dirty="0">
              <a:latin typeface="Arial" panose="020B0604020202020204" pitchFamily="34" charset="0"/>
            </a:endParaRPr>
          </a:p>
          <a:p>
            <a:pPr algn="just">
              <a:lnSpc>
                <a:spcPct val="120000"/>
              </a:lnSpc>
              <a:spcBef>
                <a:spcPts val="0"/>
              </a:spcBef>
            </a:pPr>
            <a:r>
              <a:rPr lang="en-US" altLang="en-US" sz="1600" b="1" dirty="0">
                <a:latin typeface="Arial" panose="020B0604020202020204" pitchFamily="34" charset="0"/>
              </a:rPr>
              <a:t>Article 8.</a:t>
            </a:r>
            <a:r>
              <a:rPr lang="en-US" altLang="en-US" sz="1600" dirty="0">
                <a:latin typeface="Arial" panose="020B0604020202020204" pitchFamily="34" charset="0"/>
              </a:rPr>
              <a:t> Sections 180-183 The Division of the Budget</a:t>
            </a:r>
          </a:p>
          <a:p>
            <a:pPr algn="just">
              <a:lnSpc>
                <a:spcPct val="120000"/>
              </a:lnSpc>
              <a:spcBef>
                <a:spcPts val="0"/>
              </a:spcBef>
            </a:pPr>
            <a:endParaRPr lang="en-US" sz="1000" b="1" dirty="0"/>
          </a:p>
          <a:p>
            <a:pPr algn="just"/>
            <a:r>
              <a:rPr lang="en-US" sz="1600" b="1" dirty="0"/>
              <a:t>Articles 9-50. </a:t>
            </a:r>
            <a:r>
              <a:rPr lang="en-US" sz="1600" dirty="0"/>
              <a:t>Sections 161 to 1003  Various State Agencies</a:t>
            </a: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66</a:t>
            </a:fld>
            <a:endParaRPr lang="en-US"/>
          </a:p>
        </p:txBody>
      </p:sp>
    </p:spTree>
    <p:extLst>
      <p:ext uri="{BB962C8B-B14F-4D97-AF65-F5344CB8AC3E}">
        <p14:creationId xmlns:p14="http://schemas.microsoft.com/office/powerpoint/2010/main" val="2948307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State Government</a:t>
            </a:r>
          </a:p>
          <a:p>
            <a:pPr marL="342900" indent="-342900" algn="just">
              <a:spcBef>
                <a:spcPct val="20000"/>
              </a:spcBef>
            </a:pPr>
            <a:r>
              <a:rPr lang="en-US" sz="3500" b="1" dirty="0">
                <a:solidFill>
                  <a:srgbClr val="006600"/>
                </a:solidFill>
              </a:rPr>
              <a:t>The Executive – Departments/Agencies</a:t>
            </a:r>
            <a:endParaRPr lang="en-US" sz="35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67</a:t>
            </a:fld>
            <a:endParaRPr lang="en-US"/>
          </a:p>
        </p:txBody>
      </p:sp>
    </p:spTree>
    <p:extLst>
      <p:ext uri="{BB962C8B-B14F-4D97-AF65-F5344CB8AC3E}">
        <p14:creationId xmlns:p14="http://schemas.microsoft.com/office/powerpoint/2010/main" val="194632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gn="ctr">
              <a:lnSpc>
                <a:spcPct val="80000"/>
              </a:lnSpc>
              <a:spcBef>
                <a:spcPts val="0"/>
              </a:spcBef>
              <a:defRPr/>
            </a:pPr>
            <a:r>
              <a:rPr lang="en-US" sz="3400" b="1" dirty="0">
                <a:solidFill>
                  <a:srgbClr val="C81204"/>
                </a:solidFill>
              </a:rPr>
              <a:t> </a:t>
            </a:r>
            <a:r>
              <a:rPr lang="en-US" sz="3200" b="1" dirty="0">
                <a:solidFill>
                  <a:srgbClr val="0033CC"/>
                </a:solidFill>
              </a:rPr>
              <a:t>State Government – The Executive</a:t>
            </a:r>
            <a:endParaRPr lang="en-US" sz="3600" b="1" dirty="0">
              <a:solidFill>
                <a:srgbClr val="0033CC"/>
              </a:solidFill>
            </a:endParaRPr>
          </a:p>
          <a:p>
            <a:pPr marL="342900" indent="-342900" algn="ctr">
              <a:lnSpc>
                <a:spcPct val="80000"/>
              </a:lnSpc>
              <a:spcBef>
                <a:spcPts val="0"/>
              </a:spcBef>
              <a:defRPr/>
            </a:pPr>
            <a:r>
              <a:rPr lang="en-US" sz="3200" b="1" i="1" dirty="0">
                <a:solidFill>
                  <a:srgbClr val="006600"/>
                </a:solidFill>
              </a:rPr>
              <a:t>Departments/Agencies and Regulation</a:t>
            </a:r>
          </a:p>
          <a:p>
            <a:pPr marL="12065" algn="just">
              <a:lnSpc>
                <a:spcPct val="100000"/>
              </a:lnSpc>
              <a:spcBef>
                <a:spcPts val="0"/>
              </a:spcBef>
              <a:tabLst>
                <a:tab pos="299720" algn="l"/>
              </a:tabLst>
            </a:pPr>
            <a:endParaRPr lang="en-US" sz="500" b="1" spc="-25" dirty="0">
              <a:latin typeface="Arial"/>
              <a:cs typeface="Arial"/>
            </a:endParaRPr>
          </a:p>
          <a:p>
            <a:pPr marL="297815" indent="-285750" algn="just">
              <a:lnSpc>
                <a:spcPct val="100000"/>
              </a:lnSpc>
              <a:spcBef>
                <a:spcPts val="0"/>
              </a:spcBef>
              <a:buFont typeface="Arial" panose="020B0604020202020204" pitchFamily="34" charset="0"/>
              <a:buChar char="•"/>
              <a:tabLst>
                <a:tab pos="299720" algn="l"/>
              </a:tabLst>
            </a:pPr>
            <a:r>
              <a:rPr lang="en-US" b="1" spc="-25" dirty="0">
                <a:latin typeface="Arial"/>
                <a:cs typeface="Arial"/>
              </a:rPr>
              <a:t>Most of the work of the Executive Branch is performed by Departments of the State Government and lesser administrative agencies.</a:t>
            </a:r>
          </a:p>
          <a:p>
            <a:pPr marL="12065" algn="just">
              <a:lnSpc>
                <a:spcPct val="100000"/>
              </a:lnSpc>
              <a:spcBef>
                <a:spcPts val="0"/>
              </a:spcBef>
              <a:tabLst>
                <a:tab pos="299720" algn="l"/>
              </a:tabLst>
            </a:pPr>
            <a:endParaRPr lang="en-US" sz="1000" b="1" spc="-25" dirty="0">
              <a:latin typeface="Arial"/>
              <a:cs typeface="Arial"/>
            </a:endParaRPr>
          </a:p>
          <a:p>
            <a:pPr marL="297815" indent="-285750" algn="just">
              <a:lnSpc>
                <a:spcPct val="100000"/>
              </a:lnSpc>
              <a:spcBef>
                <a:spcPts val="0"/>
              </a:spcBef>
              <a:buFont typeface="Arial" panose="020B0604020202020204" pitchFamily="34" charset="0"/>
              <a:buChar char="•"/>
              <a:tabLst>
                <a:tab pos="299720" algn="l"/>
              </a:tabLst>
            </a:pPr>
            <a:r>
              <a:rPr lang="en-US" b="1" spc="-25" dirty="0">
                <a:latin typeface="Arial"/>
                <a:cs typeface="Arial"/>
              </a:rPr>
              <a:t>Each Department is headed by a Commissioner, appointed by the Governor, and confirmed by the Senate, except the Department of Law (headed by the Attorney General) and the Department of Audit and Control (headed by the State Comptroller) </a:t>
            </a:r>
          </a:p>
          <a:p>
            <a:pPr marL="12065" algn="just">
              <a:lnSpc>
                <a:spcPct val="100000"/>
              </a:lnSpc>
              <a:spcBef>
                <a:spcPts val="0"/>
              </a:spcBef>
              <a:tabLst>
                <a:tab pos="299720" algn="l"/>
              </a:tabLst>
            </a:pPr>
            <a:endParaRPr lang="en-US" sz="1000" b="1" spc="-25" dirty="0">
              <a:latin typeface="Arial"/>
              <a:cs typeface="Arial"/>
            </a:endParaRPr>
          </a:p>
          <a:p>
            <a:pPr marL="297815" indent="-285750" algn="just">
              <a:lnSpc>
                <a:spcPct val="100000"/>
              </a:lnSpc>
              <a:spcBef>
                <a:spcPts val="0"/>
              </a:spcBef>
              <a:buFont typeface="Arial" panose="020B0604020202020204" pitchFamily="34" charset="0"/>
              <a:buChar char="•"/>
              <a:tabLst>
                <a:tab pos="299720" algn="l"/>
              </a:tabLst>
            </a:pPr>
            <a:r>
              <a:rPr lang="en-US" b="1" spc="-25" dirty="0">
                <a:latin typeface="Arial"/>
                <a:cs typeface="Arial"/>
              </a:rPr>
              <a:t>There are currently 19 Departments in the state government.</a:t>
            </a:r>
          </a:p>
          <a:p>
            <a:pPr marL="12065" algn="just">
              <a:lnSpc>
                <a:spcPct val="100000"/>
              </a:lnSpc>
              <a:spcBef>
                <a:spcPts val="0"/>
              </a:spcBef>
              <a:tabLst>
                <a:tab pos="299720" algn="l"/>
              </a:tabLst>
            </a:pPr>
            <a:r>
              <a:rPr lang="en-US" sz="1000" b="1" spc="-25" dirty="0">
                <a:latin typeface="Arial"/>
                <a:cs typeface="Arial"/>
              </a:rPr>
              <a:t>  </a:t>
            </a:r>
          </a:p>
          <a:p>
            <a:pPr marL="297815" indent="-285750" algn="just">
              <a:lnSpc>
                <a:spcPct val="100000"/>
              </a:lnSpc>
              <a:spcBef>
                <a:spcPts val="0"/>
              </a:spcBef>
              <a:buFont typeface="Arial" panose="020B0604020202020204" pitchFamily="34" charset="0"/>
              <a:buChar char="•"/>
              <a:tabLst>
                <a:tab pos="299720" algn="l"/>
              </a:tabLst>
            </a:pPr>
            <a:r>
              <a:rPr lang="en-US" b="1" spc="-25" dirty="0">
                <a:latin typeface="Arial"/>
                <a:cs typeface="Arial"/>
              </a:rPr>
              <a:t>There are also 60 lesser agencies, divisions, offices, boards and commissions, and dozens of state public authorities</a:t>
            </a:r>
          </a:p>
          <a:p>
            <a:pPr marL="12065" algn="just">
              <a:lnSpc>
                <a:spcPct val="100000"/>
              </a:lnSpc>
              <a:spcBef>
                <a:spcPts val="0"/>
              </a:spcBef>
              <a:tabLst>
                <a:tab pos="299720" algn="l"/>
              </a:tabLst>
            </a:pPr>
            <a:endParaRPr lang="en-US" sz="1000" b="1" spc="-25" dirty="0">
              <a:latin typeface="Arial"/>
              <a:cs typeface="Arial"/>
            </a:endParaRPr>
          </a:p>
          <a:p>
            <a:pPr marL="12065" algn="just">
              <a:lnSpc>
                <a:spcPct val="100000"/>
              </a:lnSpc>
              <a:spcBef>
                <a:spcPts val="0"/>
              </a:spcBef>
              <a:tabLst>
                <a:tab pos="299720" algn="l"/>
              </a:tabLst>
            </a:pPr>
            <a:r>
              <a:rPr lang="en-US" b="1" spc="-25" dirty="0">
                <a:solidFill>
                  <a:srgbClr val="C00000"/>
                </a:solidFill>
                <a:latin typeface="Arial"/>
                <a:cs typeface="Arial"/>
              </a:rPr>
              <a:t>It is the job of these State Departments and Agencies to: </a:t>
            </a:r>
          </a:p>
          <a:p>
            <a:pPr marL="297815" indent="-285750" algn="just">
              <a:lnSpc>
                <a:spcPct val="110000"/>
              </a:lnSpc>
              <a:spcBef>
                <a:spcPts val="0"/>
              </a:spcBef>
              <a:buFont typeface="Arial" panose="020B0604020202020204" pitchFamily="34" charset="0"/>
              <a:buChar char="•"/>
              <a:tabLst>
                <a:tab pos="299720" algn="l"/>
              </a:tabLst>
            </a:pPr>
            <a:r>
              <a:rPr lang="en-US" sz="1700" b="1" spc="-25" dirty="0">
                <a:solidFill>
                  <a:srgbClr val="0033CC"/>
                </a:solidFill>
                <a:latin typeface="Arial"/>
                <a:cs typeface="Arial"/>
              </a:rPr>
              <a:t>Administer the Government;</a:t>
            </a:r>
          </a:p>
          <a:p>
            <a:pPr marL="297815" indent="-285750" algn="just">
              <a:lnSpc>
                <a:spcPct val="110000"/>
              </a:lnSpc>
              <a:spcBef>
                <a:spcPts val="0"/>
              </a:spcBef>
              <a:buFont typeface="Arial" panose="020B0604020202020204" pitchFamily="34" charset="0"/>
              <a:buChar char="•"/>
              <a:tabLst>
                <a:tab pos="299720" algn="l"/>
              </a:tabLst>
            </a:pPr>
            <a:r>
              <a:rPr lang="en-US" sz="1700" b="1" spc="-25" dirty="0">
                <a:solidFill>
                  <a:srgbClr val="0033CC"/>
                </a:solidFill>
                <a:latin typeface="Arial"/>
                <a:cs typeface="Arial"/>
              </a:rPr>
              <a:t>Carry out the policy orders of the Governor, </a:t>
            </a:r>
          </a:p>
          <a:p>
            <a:pPr marL="297815" indent="-285750" algn="just">
              <a:lnSpc>
                <a:spcPct val="110000"/>
              </a:lnSpc>
              <a:spcBef>
                <a:spcPts val="0"/>
              </a:spcBef>
              <a:buFont typeface="Arial" panose="020B0604020202020204" pitchFamily="34" charset="0"/>
              <a:buChar char="•"/>
              <a:tabLst>
                <a:tab pos="299720" algn="l"/>
              </a:tabLst>
            </a:pPr>
            <a:r>
              <a:rPr lang="en-US" sz="1700" b="1" dirty="0">
                <a:solidFill>
                  <a:srgbClr val="0033CC"/>
                </a:solidFill>
              </a:rPr>
              <a:t>Implement and manage law, public policy, resources of the state;</a:t>
            </a:r>
          </a:p>
          <a:p>
            <a:pPr marL="297815" indent="-285750" algn="just">
              <a:lnSpc>
                <a:spcPct val="110000"/>
              </a:lnSpc>
              <a:spcBef>
                <a:spcPts val="0"/>
              </a:spcBef>
              <a:buFont typeface="Arial" panose="020B0604020202020204" pitchFamily="34" charset="0"/>
              <a:buChar char="•"/>
              <a:tabLst>
                <a:tab pos="299720" algn="l"/>
              </a:tabLst>
            </a:pPr>
            <a:r>
              <a:rPr lang="en-US" sz="1700" b="1" spc="-25" dirty="0">
                <a:solidFill>
                  <a:srgbClr val="0033CC"/>
                </a:solidFill>
                <a:latin typeface="Arial"/>
                <a:cs typeface="Arial"/>
              </a:rPr>
              <a:t>Help the Governor to faithfully execute the laws of the State of New York; </a:t>
            </a:r>
            <a:r>
              <a:rPr lang="en-US" sz="1700" b="1" dirty="0">
                <a:solidFill>
                  <a:srgbClr val="0033CC"/>
                </a:solidFill>
              </a:rPr>
              <a:t>and</a:t>
            </a:r>
          </a:p>
          <a:p>
            <a:pPr marL="297815" indent="-285750" algn="just">
              <a:lnSpc>
                <a:spcPct val="110000"/>
              </a:lnSpc>
              <a:spcBef>
                <a:spcPts val="0"/>
              </a:spcBef>
              <a:buFont typeface="Arial" panose="020B0604020202020204" pitchFamily="34" charset="0"/>
              <a:buChar char="•"/>
              <a:tabLst>
                <a:tab pos="299720" algn="l"/>
              </a:tabLst>
            </a:pPr>
            <a:r>
              <a:rPr lang="en-US" sz="1700" b="1" dirty="0">
                <a:solidFill>
                  <a:srgbClr val="0033CC"/>
                </a:solidFill>
              </a:rPr>
              <a:t>Regulate industries or civilian practices that require oversight.</a:t>
            </a:r>
            <a:endParaRPr lang="en-US" sz="1700" b="1" dirty="0">
              <a:solidFill>
                <a:srgbClr val="0033CC"/>
              </a:solidFill>
              <a:latin typeface="Arial"/>
              <a:cs typeface="Aria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68</a:t>
            </a:fld>
            <a:endParaRPr lang="en-US"/>
          </a:p>
        </p:txBody>
      </p:sp>
    </p:spTree>
    <p:extLst>
      <p:ext uri="{BB962C8B-B14F-4D97-AF65-F5344CB8AC3E}">
        <p14:creationId xmlns:p14="http://schemas.microsoft.com/office/powerpoint/2010/main" val="48915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gn="ctr">
              <a:lnSpc>
                <a:spcPct val="90000"/>
              </a:lnSpc>
              <a:spcBef>
                <a:spcPts val="0"/>
              </a:spcBef>
              <a:defRPr/>
            </a:pPr>
            <a:r>
              <a:rPr lang="en-US" sz="3400" b="1" dirty="0">
                <a:solidFill>
                  <a:srgbClr val="C81204"/>
                </a:solidFill>
              </a:rPr>
              <a:t> </a:t>
            </a:r>
            <a:r>
              <a:rPr lang="en-US" sz="3200" b="1" dirty="0">
                <a:solidFill>
                  <a:srgbClr val="0033CC"/>
                </a:solidFill>
              </a:rPr>
              <a:t>State Government – The Executive</a:t>
            </a:r>
            <a:endParaRPr lang="en-US" sz="3600" b="1" dirty="0">
              <a:solidFill>
                <a:srgbClr val="0033CC"/>
              </a:solidFill>
            </a:endParaRPr>
          </a:p>
          <a:p>
            <a:pPr marL="342900" indent="-342900" algn="ctr">
              <a:lnSpc>
                <a:spcPct val="90000"/>
              </a:lnSpc>
              <a:spcBef>
                <a:spcPts val="0"/>
              </a:spcBef>
              <a:defRPr/>
            </a:pPr>
            <a:r>
              <a:rPr lang="en-US" sz="3200" b="1" i="1" dirty="0">
                <a:solidFill>
                  <a:srgbClr val="006600"/>
                </a:solidFill>
              </a:rPr>
              <a:t>Departments/Agencies and Regulation</a:t>
            </a:r>
          </a:p>
          <a:p>
            <a:pPr marL="12065" algn="just">
              <a:spcBef>
                <a:spcPts val="0"/>
              </a:spcBef>
              <a:tabLst>
                <a:tab pos="299720" algn="l"/>
              </a:tabLst>
            </a:pPr>
            <a:endParaRPr lang="en-US" sz="500" b="1" spc="-25" dirty="0">
              <a:latin typeface="Arial"/>
              <a:cs typeface="Arial"/>
            </a:endParaRPr>
          </a:p>
          <a:p>
            <a:pPr marL="12065" algn="just">
              <a:spcBef>
                <a:spcPts val="0"/>
              </a:spcBef>
              <a:tabLst>
                <a:tab pos="299720" algn="l"/>
              </a:tabLst>
            </a:pPr>
            <a:endParaRPr lang="en-US" sz="500" b="1" spc="-25" dirty="0">
              <a:latin typeface="Arial"/>
              <a:cs typeface="Arial"/>
            </a:endParaRPr>
          </a:p>
          <a:p>
            <a:pPr marL="12065" algn="just">
              <a:spcBef>
                <a:spcPts val="0"/>
              </a:spcBef>
              <a:tabLst>
                <a:tab pos="299720" algn="l"/>
              </a:tabLst>
            </a:pPr>
            <a:r>
              <a:rPr lang="en-US" sz="2400" b="1" spc="-25" dirty="0">
                <a:solidFill>
                  <a:srgbClr val="C00000"/>
                </a:solidFill>
                <a:latin typeface="Arial"/>
                <a:cs typeface="Arial"/>
              </a:rPr>
              <a:t>Employees of the State Executive Branch:</a:t>
            </a:r>
          </a:p>
          <a:p>
            <a:pPr marL="12065" algn="just">
              <a:spcBef>
                <a:spcPts val="0"/>
              </a:spcBef>
              <a:tabLst>
                <a:tab pos="299720" algn="l"/>
              </a:tabLst>
            </a:pPr>
            <a:endParaRPr lang="en-US" sz="1000" b="1" spc="-25" dirty="0">
              <a:latin typeface="Arial"/>
              <a:cs typeface="Arial"/>
            </a:endParaRPr>
          </a:p>
          <a:p>
            <a:pPr marL="297815" indent="-285750" algn="just">
              <a:spcBef>
                <a:spcPts val="0"/>
              </a:spcBef>
              <a:buFont typeface="Arial" panose="020B0604020202020204" pitchFamily="34" charset="0"/>
              <a:buChar char="•"/>
              <a:tabLst>
                <a:tab pos="299720" algn="l"/>
              </a:tabLst>
            </a:pPr>
            <a:r>
              <a:rPr lang="en-US" b="1" spc="-25" dirty="0">
                <a:latin typeface="Arial"/>
                <a:cs typeface="Arial"/>
              </a:rPr>
              <a:t>Most of the employees of State Departments/Agencies are civil servants;</a:t>
            </a:r>
          </a:p>
          <a:p>
            <a:pPr marL="297815" indent="-285750" algn="just">
              <a:spcBef>
                <a:spcPts val="0"/>
              </a:spcBef>
              <a:buFont typeface="Arial" panose="020B0604020202020204" pitchFamily="34" charset="0"/>
              <a:buChar char="•"/>
              <a:tabLst>
                <a:tab pos="299720" algn="l"/>
              </a:tabLst>
            </a:pPr>
            <a:endParaRPr lang="en-US" sz="1000" b="1" spc="-25" dirty="0">
              <a:latin typeface="Arial"/>
              <a:cs typeface="Arial"/>
            </a:endParaRPr>
          </a:p>
          <a:p>
            <a:pPr marL="297815" indent="-285750" algn="just">
              <a:spcBef>
                <a:spcPts val="0"/>
              </a:spcBef>
              <a:buFont typeface="Arial" panose="020B0604020202020204" pitchFamily="34" charset="0"/>
              <a:buChar char="•"/>
              <a:tabLst>
                <a:tab pos="299720" algn="l"/>
              </a:tabLst>
            </a:pPr>
            <a:r>
              <a:rPr lang="en-US" b="1" spc="-25" dirty="0">
                <a:latin typeface="Arial"/>
                <a:cs typeface="Arial"/>
              </a:rPr>
              <a:t>Civil Servants are appointed to their position by qualifications and testing.</a:t>
            </a:r>
          </a:p>
          <a:p>
            <a:pPr marL="297815" indent="-285750" algn="just">
              <a:spcBef>
                <a:spcPts val="0"/>
              </a:spcBef>
              <a:buFont typeface="Arial" panose="020B0604020202020204" pitchFamily="34" charset="0"/>
              <a:buChar char="•"/>
              <a:tabLst>
                <a:tab pos="299720" algn="l"/>
              </a:tabLst>
            </a:pPr>
            <a:endParaRPr lang="en-US" sz="1000" b="1" spc="-25" dirty="0">
              <a:latin typeface="Arial"/>
              <a:cs typeface="Arial"/>
            </a:endParaRPr>
          </a:p>
          <a:p>
            <a:pPr marL="297815" indent="-285750" algn="just">
              <a:spcBef>
                <a:spcPts val="0"/>
              </a:spcBef>
              <a:buFont typeface="Arial" panose="020B0604020202020204" pitchFamily="34" charset="0"/>
              <a:buChar char="•"/>
              <a:tabLst>
                <a:tab pos="299720" algn="l"/>
              </a:tabLst>
            </a:pPr>
            <a:r>
              <a:rPr lang="en-US" b="1" spc="-25" dirty="0">
                <a:latin typeface="Arial"/>
                <a:cs typeface="Arial"/>
              </a:rPr>
              <a:t>Appointees of the Governor (known as exempt positions) occupy approximately slightly less than 20 percent of the workforce.</a:t>
            </a:r>
          </a:p>
          <a:p>
            <a:pPr marL="12065" algn="just">
              <a:spcBef>
                <a:spcPts val="0"/>
              </a:spcBef>
              <a:tabLst>
                <a:tab pos="299720" algn="l"/>
              </a:tabLst>
            </a:pPr>
            <a:endParaRPr lang="en-US" sz="1000" b="1" spc="-25" dirty="0">
              <a:latin typeface="Arial"/>
              <a:cs typeface="Arial"/>
            </a:endParaRPr>
          </a:p>
          <a:p>
            <a:pPr marL="297815" indent="-285750" algn="just">
              <a:spcBef>
                <a:spcPts val="0"/>
              </a:spcBef>
              <a:buFont typeface="Arial" panose="020B0604020202020204" pitchFamily="34" charset="0"/>
              <a:buChar char="•"/>
              <a:tabLst>
                <a:tab pos="299720" algn="l"/>
              </a:tabLst>
            </a:pPr>
            <a:r>
              <a:rPr lang="en-US" b="1" spc="-25" dirty="0">
                <a:latin typeface="Arial"/>
                <a:cs typeface="Arial"/>
              </a:rPr>
              <a:t>The Department of Civil Service reports that there are presently 179,700 employees of the Executive Branch in New York State.</a:t>
            </a:r>
          </a:p>
          <a:p>
            <a:pPr marL="12065" algn="just">
              <a:spcBef>
                <a:spcPts val="0"/>
              </a:spcBef>
              <a:tabLst>
                <a:tab pos="299720" algn="l"/>
              </a:tabLst>
            </a:pPr>
            <a:r>
              <a:rPr lang="en-US" sz="1000" b="1" spc="-25" dirty="0">
                <a:latin typeface="Arial"/>
                <a:cs typeface="Arial"/>
              </a:rPr>
              <a:t> </a:t>
            </a:r>
          </a:p>
          <a:p>
            <a:pPr marL="297815" indent="-285750" algn="just">
              <a:spcBef>
                <a:spcPts val="0"/>
              </a:spcBef>
              <a:buFont typeface="Arial" panose="020B0604020202020204" pitchFamily="34" charset="0"/>
              <a:buChar char="•"/>
              <a:tabLst>
                <a:tab pos="299720" algn="l"/>
              </a:tabLst>
            </a:pPr>
            <a:r>
              <a:rPr lang="en-US" b="1" spc="-25" dirty="0">
                <a:latin typeface="Arial"/>
                <a:cs typeface="Arial"/>
              </a:rPr>
              <a:t>There are a combined 623,000 state and local employees in New York State</a:t>
            </a:r>
            <a:endParaRPr lang="en-US" sz="1600" b="1" dirty="0">
              <a:solidFill>
                <a:srgbClr val="0033CC"/>
              </a:solidFill>
              <a:latin typeface="Arial"/>
              <a:cs typeface="Aria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69</a:t>
            </a:fld>
            <a:endParaRPr lang="en-US"/>
          </a:p>
        </p:txBody>
      </p:sp>
    </p:spTree>
    <p:extLst>
      <p:ext uri="{BB962C8B-B14F-4D97-AF65-F5344CB8AC3E}">
        <p14:creationId xmlns:p14="http://schemas.microsoft.com/office/powerpoint/2010/main" val="166754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762000"/>
            <a:ext cx="8534400" cy="5943600"/>
          </a:xfrm>
          <a:prstGeom prst="rect">
            <a:avLst/>
          </a:prstGeom>
          <a:noFill/>
          <a:ln w="9525">
            <a:noFill/>
            <a:miter lim="800000"/>
            <a:headEnd/>
            <a:tailEnd/>
          </a:ln>
        </p:spPr>
        <p:txBody>
          <a:bodyPr/>
          <a:lstStyle/>
          <a:p>
            <a:pPr marL="342900" indent="-342900" algn="ctr">
              <a:lnSpc>
                <a:spcPct val="77000"/>
              </a:lnSpc>
              <a:spcBef>
                <a:spcPts val="0"/>
              </a:spcBef>
              <a:defRPr/>
            </a:pPr>
            <a:r>
              <a:rPr lang="en-US" sz="3400" b="1" dirty="0">
                <a:solidFill>
                  <a:srgbClr val="C81204"/>
                </a:solidFill>
              </a:rPr>
              <a:t> </a:t>
            </a:r>
            <a:r>
              <a:rPr lang="en-US" sz="3200" b="1" dirty="0">
                <a:solidFill>
                  <a:srgbClr val="0033CC"/>
                </a:solidFill>
              </a:rPr>
              <a:t>The Executive Branch:  Generally</a:t>
            </a:r>
            <a:endParaRPr lang="en-US" sz="3600" b="1" dirty="0">
              <a:solidFill>
                <a:srgbClr val="0033CC"/>
              </a:solidFill>
            </a:endParaRPr>
          </a:p>
          <a:p>
            <a:pPr marL="342900" indent="-342900" algn="ctr">
              <a:lnSpc>
                <a:spcPct val="77000"/>
              </a:lnSpc>
              <a:spcBef>
                <a:spcPts val="0"/>
              </a:spcBef>
              <a:defRPr/>
            </a:pPr>
            <a:r>
              <a:rPr lang="en-US" sz="3200" b="1" i="1" dirty="0">
                <a:solidFill>
                  <a:srgbClr val="006600"/>
                </a:solidFill>
              </a:rPr>
              <a:t>History</a:t>
            </a:r>
          </a:p>
          <a:p>
            <a:pPr algn="just">
              <a:lnSpc>
                <a:spcPct val="77000"/>
              </a:lnSpc>
              <a:spcBef>
                <a:spcPts val="0"/>
              </a:spcBef>
              <a:defRPr/>
            </a:pPr>
            <a:endParaRPr lang="en-US" sz="800" b="1" i="1" dirty="0">
              <a:solidFill>
                <a:srgbClr val="002060"/>
              </a:solidFill>
            </a:endParaRPr>
          </a:p>
          <a:p>
            <a:pPr algn="just">
              <a:lnSpc>
                <a:spcPct val="77000"/>
              </a:lnSpc>
              <a:spcBef>
                <a:spcPts val="0"/>
              </a:spcBef>
              <a:defRPr/>
            </a:pPr>
            <a:r>
              <a:rPr lang="en-US" sz="1600" b="1" dirty="0"/>
              <a:t>The executive branch of government is the oldest of governmental structures, dating back to the earliest of times, with kings, rulers, sultans, potentates, monarchs, warlords and strongmen.</a:t>
            </a:r>
          </a:p>
          <a:p>
            <a:pPr algn="just">
              <a:lnSpc>
                <a:spcPct val="77000"/>
              </a:lnSpc>
              <a:spcBef>
                <a:spcPts val="0"/>
              </a:spcBef>
              <a:defRPr/>
            </a:pPr>
            <a:endParaRPr lang="en-US" sz="500" b="1" dirty="0"/>
          </a:p>
          <a:p>
            <a:pPr algn="just">
              <a:lnSpc>
                <a:spcPct val="77000"/>
              </a:lnSpc>
              <a:spcBef>
                <a:spcPts val="0"/>
              </a:spcBef>
              <a:defRPr/>
            </a:pPr>
            <a:r>
              <a:rPr lang="en-US" sz="1600" b="1" dirty="0"/>
              <a:t>Based upon the history of the deployment of executive power, the Founders granted the following constitutional powers to the executive, that were traditionally reserved for such Kings and Monarchs: </a:t>
            </a:r>
          </a:p>
          <a:p>
            <a:pPr algn="just">
              <a:lnSpc>
                <a:spcPct val="77000"/>
              </a:lnSpc>
              <a:spcBef>
                <a:spcPts val="0"/>
              </a:spcBef>
              <a:defRPr/>
            </a:pPr>
            <a:endParaRPr lang="en-US" sz="500" dirty="0"/>
          </a:p>
          <a:p>
            <a:pPr marL="285750" indent="-285750" algn="just">
              <a:lnSpc>
                <a:spcPct val="77000"/>
              </a:lnSpc>
              <a:spcBef>
                <a:spcPts val="0"/>
              </a:spcBef>
              <a:buFont typeface="Arial" panose="020B0604020202020204" pitchFamily="34" charset="0"/>
              <a:buChar char="•"/>
            </a:pPr>
            <a:r>
              <a:rPr lang="en-US" sz="1600" b="1" dirty="0">
                <a:solidFill>
                  <a:srgbClr val="C00000"/>
                </a:solidFill>
              </a:rPr>
              <a:t>Military Power. </a:t>
            </a:r>
            <a:r>
              <a:rPr lang="en-US" sz="1600" dirty="0"/>
              <a:t>The founders saw the importance of a strong military to protect the country and its citizens, but they named the Executive, a civilian, the "commander in chief" of the armed services (U.S. Military in the federal government, National Guard/State Militia in the state government). They were ever mindful of checking and balancing power, and they did not want a military general to seize the government.</a:t>
            </a:r>
          </a:p>
          <a:p>
            <a:pPr algn="just">
              <a:lnSpc>
                <a:spcPct val="77000"/>
              </a:lnSpc>
              <a:spcBef>
                <a:spcPts val="0"/>
              </a:spcBef>
            </a:pPr>
            <a:endParaRPr lang="en-US" sz="500" dirty="0"/>
          </a:p>
          <a:p>
            <a:pPr marL="285750" indent="-285750" algn="just">
              <a:lnSpc>
                <a:spcPct val="77000"/>
              </a:lnSpc>
              <a:spcBef>
                <a:spcPts val="0"/>
              </a:spcBef>
              <a:buFont typeface="Arial" panose="020B0604020202020204" pitchFamily="34" charset="0"/>
              <a:buChar char="•"/>
            </a:pPr>
            <a:r>
              <a:rPr lang="en-US" sz="1600" b="1" dirty="0">
                <a:solidFill>
                  <a:srgbClr val="C00000"/>
                </a:solidFill>
              </a:rPr>
              <a:t>Diplomatic Power. </a:t>
            </a:r>
            <a:r>
              <a:rPr lang="en-US" sz="1600" dirty="0"/>
              <a:t>In the federal government, the President is given the power to make treaties with foreign nations  (with the "advice and consent" of the Senate). The Constitution also provides that the President "shall receive ambassadors and other public ministers," which includes the duty of recognizing new nations, representing the United States to other countries, and performing related ceremonial duties.  In the state government, the governor is empowered, upon legislative enactment, to sign interstate compacts.</a:t>
            </a:r>
          </a:p>
          <a:p>
            <a:pPr marL="285750" indent="-285750" algn="just">
              <a:lnSpc>
                <a:spcPct val="77000"/>
              </a:lnSpc>
              <a:spcBef>
                <a:spcPts val="0"/>
              </a:spcBef>
              <a:buFont typeface="Arial" panose="020B0604020202020204" pitchFamily="34" charset="0"/>
              <a:buChar char="•"/>
            </a:pPr>
            <a:endParaRPr lang="en-US" sz="500" dirty="0"/>
          </a:p>
          <a:p>
            <a:pPr marL="285750" indent="-285750" algn="just">
              <a:lnSpc>
                <a:spcPct val="77000"/>
              </a:lnSpc>
              <a:spcBef>
                <a:spcPts val="0"/>
              </a:spcBef>
              <a:buFont typeface="Arial" panose="020B0604020202020204" pitchFamily="34" charset="0"/>
              <a:buChar char="•"/>
            </a:pPr>
            <a:r>
              <a:rPr lang="en-US" sz="1600" b="1" dirty="0">
                <a:solidFill>
                  <a:srgbClr val="C00000"/>
                </a:solidFill>
              </a:rPr>
              <a:t>Appointment Power. </a:t>
            </a:r>
            <a:r>
              <a:rPr lang="en-US" sz="1600" dirty="0"/>
              <a:t>The Executive also enjoys the power of appointment. This includes department/agency heads (upon Senate confirmation), management confidential employees in the Executive Branch (but not civil servants), Ambassadors and other public Ministers and Consuls (the President), certain Judges, and many other public officers.</a:t>
            </a:r>
          </a:p>
          <a:p>
            <a:pPr marL="285750" indent="-285750" algn="just">
              <a:lnSpc>
                <a:spcPct val="77000"/>
              </a:lnSpc>
              <a:spcBef>
                <a:spcPts val="0"/>
              </a:spcBef>
              <a:buFont typeface="Arial" panose="020B0604020202020204" pitchFamily="34" charset="0"/>
              <a:buChar char="•"/>
            </a:pPr>
            <a:endParaRPr lang="en-US" sz="500" dirty="0"/>
          </a:p>
          <a:p>
            <a:pPr marL="285750" indent="-285750" algn="just">
              <a:lnSpc>
                <a:spcPct val="77000"/>
              </a:lnSpc>
              <a:spcBef>
                <a:spcPts val="0"/>
              </a:spcBef>
              <a:buFont typeface="Arial" panose="020B0604020202020204" pitchFamily="34" charset="0"/>
              <a:buChar char="•"/>
            </a:pPr>
            <a:r>
              <a:rPr lang="en-US" sz="1600" b="1" dirty="0">
                <a:solidFill>
                  <a:srgbClr val="C00000"/>
                </a:solidFill>
              </a:rPr>
              <a:t>Legislative Power. </a:t>
            </a:r>
            <a:r>
              <a:rPr lang="en-US" sz="1600" dirty="0"/>
              <a:t>The Executive is also given the power to veto legislation, which can be overridden by a 2/3 vote of the legislature.</a:t>
            </a:r>
          </a:p>
          <a:p>
            <a:pPr marL="342900" indent="-342900" algn="just">
              <a:lnSpc>
                <a:spcPct val="95000"/>
              </a:lnSpc>
              <a:spcBef>
                <a:spcPct val="20000"/>
              </a:spcBef>
              <a:defRPr/>
            </a:pPr>
            <a:endParaRPr lang="en-US" sz="20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a:t>
            </a:fld>
            <a:endParaRPr lang="en-US"/>
          </a:p>
        </p:txBody>
      </p:sp>
    </p:spTree>
    <p:extLst>
      <p:ext uri="{BB962C8B-B14F-4D97-AF65-F5344CB8AC3E}">
        <p14:creationId xmlns:p14="http://schemas.microsoft.com/office/powerpoint/2010/main" val="2586144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gn="ctr">
              <a:lnSpc>
                <a:spcPct val="90000"/>
              </a:lnSpc>
              <a:spcBef>
                <a:spcPts val="0"/>
              </a:spcBef>
              <a:defRPr/>
            </a:pPr>
            <a:r>
              <a:rPr lang="en-US" sz="3400" b="1" dirty="0">
                <a:solidFill>
                  <a:srgbClr val="C81204"/>
                </a:solidFill>
              </a:rPr>
              <a:t> </a:t>
            </a:r>
            <a:r>
              <a:rPr lang="en-US" sz="3200" b="1" dirty="0">
                <a:solidFill>
                  <a:srgbClr val="0033CC"/>
                </a:solidFill>
              </a:rPr>
              <a:t>State Government – The Executive</a:t>
            </a:r>
            <a:endParaRPr lang="en-US" sz="3600" b="1" dirty="0">
              <a:solidFill>
                <a:srgbClr val="0033CC"/>
              </a:solidFill>
            </a:endParaRPr>
          </a:p>
          <a:p>
            <a:pPr marL="342900" indent="-342900" algn="ctr">
              <a:lnSpc>
                <a:spcPct val="90000"/>
              </a:lnSpc>
              <a:spcBef>
                <a:spcPts val="0"/>
              </a:spcBef>
              <a:defRPr/>
            </a:pPr>
            <a:r>
              <a:rPr lang="en-US" sz="3200" b="1" i="1" dirty="0">
                <a:solidFill>
                  <a:srgbClr val="006600"/>
                </a:solidFill>
              </a:rPr>
              <a:t>Departments/Agencies and Regulation</a:t>
            </a:r>
          </a:p>
          <a:p>
            <a:pPr marL="12065" algn="just">
              <a:lnSpc>
                <a:spcPct val="90000"/>
              </a:lnSpc>
              <a:spcBef>
                <a:spcPts val="0"/>
              </a:spcBef>
              <a:tabLst>
                <a:tab pos="299720" algn="l"/>
              </a:tabLst>
            </a:pPr>
            <a:endParaRPr lang="en-US" sz="1000" b="1" spc="-25" dirty="0">
              <a:latin typeface="Arial"/>
              <a:cs typeface="Arial"/>
            </a:endParaRPr>
          </a:p>
          <a:p>
            <a:pPr marL="12065" algn="just">
              <a:lnSpc>
                <a:spcPct val="90000"/>
              </a:lnSpc>
              <a:spcBef>
                <a:spcPts val="0"/>
              </a:spcBef>
              <a:tabLst>
                <a:tab pos="299720" algn="l"/>
              </a:tabLst>
            </a:pPr>
            <a:r>
              <a:rPr lang="en-US" sz="1600" b="1" spc="-25" dirty="0">
                <a:latin typeface="Arial"/>
                <a:cs typeface="Arial"/>
              </a:rPr>
              <a:t>Today </a:t>
            </a:r>
            <a:r>
              <a:rPr lang="en-US" sz="1600" b="1" dirty="0">
                <a:latin typeface="Arial"/>
                <a:cs typeface="Arial"/>
              </a:rPr>
              <a:t>there are over a hundred of state departments, agencies, divisions, offices and public authorities in the Executive Branch that administrate the government.</a:t>
            </a:r>
          </a:p>
          <a:p>
            <a:pPr marL="12065">
              <a:lnSpc>
                <a:spcPct val="90000"/>
              </a:lnSpc>
              <a:spcBef>
                <a:spcPts val="0"/>
              </a:spcBef>
              <a:buSzPct val="94117"/>
              <a:tabLst>
                <a:tab pos="191135" algn="l"/>
              </a:tabLst>
            </a:pPr>
            <a:endParaRPr lang="en-US" sz="1000" b="1" dirty="0">
              <a:solidFill>
                <a:srgbClr val="C00000"/>
              </a:solidFill>
              <a:latin typeface="Arial"/>
              <a:cs typeface="Arial"/>
            </a:endParaRPr>
          </a:p>
          <a:p>
            <a:pPr marL="12065">
              <a:lnSpc>
                <a:spcPct val="90000"/>
              </a:lnSpc>
              <a:spcBef>
                <a:spcPts val="0"/>
              </a:spcBef>
              <a:buSzPct val="94117"/>
              <a:tabLst>
                <a:tab pos="191135" algn="l"/>
              </a:tabLst>
            </a:pPr>
            <a:r>
              <a:rPr lang="en-US" sz="1600" b="1" dirty="0">
                <a:solidFill>
                  <a:srgbClr val="C00000"/>
                </a:solidFill>
                <a:latin typeface="Arial"/>
                <a:cs typeface="Arial"/>
              </a:rPr>
              <a:t>The Departments in New York State include:</a:t>
            </a:r>
          </a:p>
          <a:p>
            <a:pPr marL="12065">
              <a:lnSpc>
                <a:spcPct val="90000"/>
              </a:lnSpc>
              <a:spcBef>
                <a:spcPts val="0"/>
              </a:spcBef>
              <a:buSzPct val="94117"/>
              <a:tabLst>
                <a:tab pos="191135" algn="l"/>
              </a:tabLst>
            </a:pPr>
            <a:endParaRPr lang="en-US" sz="500" dirty="0">
              <a:solidFill>
                <a:srgbClr val="C00000"/>
              </a:solidFill>
              <a:latin typeface="Arial"/>
              <a:cs typeface="Arial"/>
            </a:endParaRPr>
          </a:p>
          <a:p>
            <a:pPr marL="167640" indent="-155575">
              <a:lnSpc>
                <a:spcPct val="90000"/>
              </a:lnSpc>
              <a:spcBef>
                <a:spcPts val="0"/>
              </a:spcBef>
              <a:buFont typeface="Arial"/>
              <a:buChar char="●"/>
              <a:tabLst>
                <a:tab pos="168275" algn="l"/>
              </a:tabLst>
            </a:pPr>
            <a:r>
              <a:rPr lang="en-US" sz="1200" b="1" dirty="0">
                <a:latin typeface="Arial"/>
                <a:cs typeface="Arial"/>
              </a:rPr>
              <a:t>Department of Agriculture and Markets,</a:t>
            </a:r>
          </a:p>
          <a:p>
            <a:pPr marL="167640" indent="-155575">
              <a:lnSpc>
                <a:spcPct val="90000"/>
              </a:lnSpc>
              <a:spcBef>
                <a:spcPts val="0"/>
              </a:spcBef>
              <a:buFont typeface="Arial"/>
              <a:buChar char="●"/>
              <a:tabLst>
                <a:tab pos="168275" algn="l"/>
              </a:tabLst>
            </a:pPr>
            <a:r>
              <a:rPr lang="en-US" sz="1200" b="1" dirty="0">
                <a:latin typeface="Arial"/>
                <a:cs typeface="Arial"/>
              </a:rPr>
              <a:t>Department of Audit and Control – Head: NYS Comptroller – Elected to a 4 year term </a:t>
            </a:r>
            <a:endParaRPr lang="en-US" sz="1200" dirty="0">
              <a:latin typeface="Arial"/>
              <a:cs typeface="Arial"/>
            </a:endParaRPr>
          </a:p>
          <a:p>
            <a:pPr marL="167640" indent="-155575">
              <a:lnSpc>
                <a:spcPct val="90000"/>
              </a:lnSpc>
              <a:spcBef>
                <a:spcPts val="0"/>
              </a:spcBef>
              <a:buFont typeface="Arial"/>
              <a:buChar char="●"/>
              <a:tabLst>
                <a:tab pos="168275" algn="l"/>
              </a:tabLst>
            </a:pPr>
            <a:r>
              <a:rPr lang="en-US" sz="1200" b="1" spc="-10" dirty="0">
                <a:latin typeface="Arial"/>
                <a:cs typeface="Arial"/>
              </a:rPr>
              <a:t>Department of Civil Service (Commission)</a:t>
            </a:r>
            <a:r>
              <a:rPr lang="en-US" sz="1200" b="1" dirty="0">
                <a:latin typeface="Arial"/>
                <a:cs typeface="Arial"/>
              </a:rPr>
              <a:t>,</a:t>
            </a:r>
            <a:endParaRPr lang="en-US" sz="1200" dirty="0">
              <a:latin typeface="Arial"/>
              <a:cs typeface="Arial"/>
            </a:endParaRPr>
          </a:p>
          <a:p>
            <a:pPr marL="167640" indent="-155575">
              <a:lnSpc>
                <a:spcPct val="90000"/>
              </a:lnSpc>
              <a:spcBef>
                <a:spcPts val="0"/>
              </a:spcBef>
              <a:buFont typeface="Arial"/>
              <a:buChar char="●"/>
              <a:tabLst>
                <a:tab pos="168275" algn="l"/>
              </a:tabLst>
            </a:pPr>
            <a:r>
              <a:rPr lang="en-US" sz="1200" b="1" dirty="0">
                <a:latin typeface="Arial"/>
                <a:cs typeface="Arial"/>
              </a:rPr>
              <a:t>Department of Corrections and Community Supervision.</a:t>
            </a:r>
            <a:endParaRPr lang="en-US" sz="1200" dirty="0">
              <a:latin typeface="Arial"/>
              <a:cs typeface="Arial"/>
            </a:endParaRPr>
          </a:p>
          <a:p>
            <a:pPr marL="167640" indent="-155575">
              <a:lnSpc>
                <a:spcPct val="90000"/>
              </a:lnSpc>
              <a:spcBef>
                <a:spcPts val="0"/>
              </a:spcBef>
              <a:buFont typeface="Arial"/>
              <a:buChar char="●"/>
              <a:tabLst>
                <a:tab pos="168275" algn="l"/>
              </a:tabLst>
            </a:pPr>
            <a:r>
              <a:rPr lang="en-US" sz="1200" b="1" spc="-5" dirty="0">
                <a:latin typeface="Arial"/>
                <a:cs typeface="Arial"/>
              </a:rPr>
              <a:t>Department of Education – Head: Commissioner of Education is Appointed by the State Board of Regents</a:t>
            </a:r>
            <a:r>
              <a:rPr lang="en-US" sz="1200" b="1" dirty="0">
                <a:latin typeface="Arial"/>
                <a:cs typeface="Arial"/>
              </a:rPr>
              <a:t>,</a:t>
            </a:r>
            <a:endParaRPr lang="en-US" sz="1200" dirty="0">
              <a:latin typeface="Arial"/>
              <a:cs typeface="Arial"/>
            </a:endParaRPr>
          </a:p>
          <a:p>
            <a:pPr marL="167640" indent="-155575">
              <a:lnSpc>
                <a:spcPct val="90000"/>
              </a:lnSpc>
              <a:spcBef>
                <a:spcPts val="0"/>
              </a:spcBef>
              <a:buFont typeface="Arial"/>
              <a:buChar char="●"/>
              <a:tabLst>
                <a:tab pos="168275" algn="l"/>
              </a:tabLst>
            </a:pPr>
            <a:r>
              <a:rPr lang="en-US" sz="1200" b="1" spc="-5" dirty="0">
                <a:latin typeface="Arial"/>
                <a:cs typeface="Arial"/>
              </a:rPr>
              <a:t>Department of the Environmental Conservation,</a:t>
            </a:r>
          </a:p>
          <a:p>
            <a:pPr marL="167640" indent="-155575">
              <a:lnSpc>
                <a:spcPct val="90000"/>
              </a:lnSpc>
              <a:spcBef>
                <a:spcPts val="0"/>
              </a:spcBef>
              <a:buFont typeface="Arial"/>
              <a:buChar char="●"/>
              <a:tabLst>
                <a:tab pos="168275" algn="l"/>
              </a:tabLst>
            </a:pPr>
            <a:r>
              <a:rPr lang="en-US" sz="1200" b="1" spc="-5" dirty="0">
                <a:latin typeface="Arial"/>
                <a:cs typeface="Arial"/>
              </a:rPr>
              <a:t>Department of Family Assistance (Social Services),</a:t>
            </a:r>
            <a:endParaRPr lang="en-US" sz="1200" dirty="0">
              <a:latin typeface="Arial"/>
              <a:cs typeface="Arial"/>
            </a:endParaRPr>
          </a:p>
          <a:p>
            <a:pPr marL="167640" indent="-155575">
              <a:lnSpc>
                <a:spcPct val="90000"/>
              </a:lnSpc>
              <a:spcBef>
                <a:spcPts val="0"/>
              </a:spcBef>
              <a:buFont typeface="Arial"/>
              <a:buChar char="●"/>
              <a:tabLst>
                <a:tab pos="168275" algn="l"/>
              </a:tabLst>
            </a:pPr>
            <a:r>
              <a:rPr lang="en-US" sz="1200" b="1" spc="-5" dirty="0">
                <a:latin typeface="Arial"/>
                <a:cs typeface="Arial"/>
              </a:rPr>
              <a:t>Department of Financial Services – Head: Superintendent is Appointed by the Governor</a:t>
            </a:r>
            <a:r>
              <a:rPr lang="en-US" sz="1200" b="1" dirty="0">
                <a:latin typeface="Arial"/>
                <a:cs typeface="Arial"/>
              </a:rPr>
              <a:t>,</a:t>
            </a:r>
            <a:endParaRPr lang="en-US" sz="1200" dirty="0">
              <a:latin typeface="Arial"/>
              <a:cs typeface="Arial"/>
            </a:endParaRPr>
          </a:p>
          <a:p>
            <a:pPr marL="167640" indent="-155575">
              <a:lnSpc>
                <a:spcPct val="90000"/>
              </a:lnSpc>
              <a:spcBef>
                <a:spcPts val="0"/>
              </a:spcBef>
              <a:buFont typeface="Arial"/>
              <a:buChar char="●"/>
              <a:tabLst>
                <a:tab pos="168275" algn="l"/>
              </a:tabLst>
            </a:pPr>
            <a:r>
              <a:rPr lang="en-US" sz="1200" b="1" spc="-5" dirty="0">
                <a:latin typeface="Arial"/>
                <a:cs typeface="Arial"/>
              </a:rPr>
              <a:t>Department of Health</a:t>
            </a:r>
            <a:r>
              <a:rPr lang="en-US" sz="1200" b="1" dirty="0">
                <a:latin typeface="Arial"/>
                <a:cs typeface="Arial"/>
              </a:rPr>
              <a:t>,</a:t>
            </a:r>
            <a:endParaRPr lang="en-US" sz="1200" dirty="0">
              <a:latin typeface="Arial"/>
              <a:cs typeface="Arial"/>
            </a:endParaRPr>
          </a:p>
          <a:p>
            <a:pPr marL="167640" indent="-155575">
              <a:lnSpc>
                <a:spcPct val="90000"/>
              </a:lnSpc>
              <a:spcBef>
                <a:spcPts val="0"/>
              </a:spcBef>
              <a:buFont typeface="Arial"/>
              <a:buChar char="●"/>
              <a:tabLst>
                <a:tab pos="168275" algn="l"/>
              </a:tabLst>
            </a:pPr>
            <a:r>
              <a:rPr lang="en-US" sz="1200" b="1" dirty="0">
                <a:latin typeface="Arial"/>
                <a:cs typeface="Arial"/>
              </a:rPr>
              <a:t>Department of Labor,</a:t>
            </a:r>
          </a:p>
          <a:p>
            <a:pPr marL="167640" indent="-155575">
              <a:lnSpc>
                <a:spcPct val="90000"/>
              </a:lnSpc>
              <a:spcBef>
                <a:spcPts val="0"/>
              </a:spcBef>
              <a:buFont typeface="Arial"/>
              <a:buChar char="●"/>
              <a:tabLst>
                <a:tab pos="168275" algn="l"/>
              </a:tabLst>
            </a:pPr>
            <a:r>
              <a:rPr lang="en-US" sz="1200" b="1" dirty="0">
                <a:latin typeface="Arial"/>
                <a:cs typeface="Arial"/>
              </a:rPr>
              <a:t>Department of Law – Head: NYS Attorney General – Elected to a 4 year term</a:t>
            </a:r>
          </a:p>
          <a:p>
            <a:pPr marL="167640" indent="-155575">
              <a:lnSpc>
                <a:spcPct val="90000"/>
              </a:lnSpc>
              <a:spcBef>
                <a:spcPts val="0"/>
              </a:spcBef>
              <a:buFont typeface="Arial"/>
              <a:buChar char="●"/>
              <a:tabLst>
                <a:tab pos="168275" algn="l"/>
              </a:tabLst>
            </a:pPr>
            <a:r>
              <a:rPr lang="en-US" sz="1200" b="1" dirty="0">
                <a:latin typeface="Arial"/>
                <a:cs typeface="Arial"/>
              </a:rPr>
              <a:t>Department of Mental Hygiene,</a:t>
            </a:r>
            <a:endParaRPr lang="en-US" sz="1200" dirty="0">
              <a:latin typeface="Arial"/>
              <a:cs typeface="Arial"/>
            </a:endParaRPr>
          </a:p>
          <a:p>
            <a:pPr marL="167640" indent="-155575">
              <a:lnSpc>
                <a:spcPct val="90000"/>
              </a:lnSpc>
              <a:spcBef>
                <a:spcPts val="0"/>
              </a:spcBef>
              <a:buFont typeface="Arial"/>
              <a:buChar char="●"/>
              <a:tabLst>
                <a:tab pos="168275" algn="l"/>
              </a:tabLst>
            </a:pPr>
            <a:r>
              <a:rPr lang="en-US" sz="1200" b="1" spc="-5" dirty="0">
                <a:latin typeface="Arial"/>
                <a:cs typeface="Arial"/>
              </a:rPr>
              <a:t>Department of Motor Vehicles</a:t>
            </a:r>
            <a:r>
              <a:rPr lang="en-US" sz="1200" b="1" dirty="0">
                <a:latin typeface="Arial"/>
                <a:cs typeface="Arial"/>
              </a:rPr>
              <a:t>,</a:t>
            </a:r>
            <a:endParaRPr lang="en-US" sz="1200" dirty="0">
              <a:latin typeface="Arial"/>
              <a:cs typeface="Arial"/>
            </a:endParaRPr>
          </a:p>
          <a:p>
            <a:pPr marL="167640" indent="-155575">
              <a:lnSpc>
                <a:spcPct val="90000"/>
              </a:lnSpc>
              <a:spcBef>
                <a:spcPts val="0"/>
              </a:spcBef>
              <a:buFont typeface="Arial"/>
              <a:buChar char="●"/>
              <a:tabLst>
                <a:tab pos="168275" algn="l"/>
              </a:tabLst>
            </a:pPr>
            <a:r>
              <a:rPr lang="en-US" sz="1200" b="1" spc="-5" dirty="0">
                <a:latin typeface="Arial"/>
                <a:cs typeface="Arial"/>
              </a:rPr>
              <a:t>Department of Public Service (Commission)</a:t>
            </a:r>
            <a:r>
              <a:rPr lang="en-US" sz="1200" b="1" dirty="0">
                <a:latin typeface="Arial"/>
                <a:cs typeface="Arial"/>
              </a:rPr>
              <a:t>,</a:t>
            </a:r>
            <a:endParaRPr lang="en-US" sz="1200" dirty="0">
              <a:latin typeface="Arial"/>
              <a:cs typeface="Arial"/>
            </a:endParaRPr>
          </a:p>
          <a:p>
            <a:pPr marL="167640" indent="-155575">
              <a:lnSpc>
                <a:spcPct val="90000"/>
              </a:lnSpc>
              <a:spcBef>
                <a:spcPts val="0"/>
              </a:spcBef>
              <a:buFont typeface="Arial"/>
              <a:buChar char="●"/>
              <a:tabLst>
                <a:tab pos="168275" algn="l"/>
              </a:tabLst>
            </a:pPr>
            <a:r>
              <a:rPr lang="en-US" sz="1200" b="1" spc="-5" dirty="0">
                <a:latin typeface="Arial"/>
                <a:cs typeface="Arial"/>
              </a:rPr>
              <a:t>Department of State,</a:t>
            </a:r>
          </a:p>
          <a:p>
            <a:pPr marL="167640" indent="-155575">
              <a:lnSpc>
                <a:spcPct val="90000"/>
              </a:lnSpc>
              <a:spcBef>
                <a:spcPts val="0"/>
              </a:spcBef>
              <a:buFont typeface="Arial"/>
              <a:buChar char="●"/>
              <a:tabLst>
                <a:tab pos="168275" algn="l"/>
              </a:tabLst>
            </a:pPr>
            <a:r>
              <a:rPr lang="en-US" sz="1200" b="1" dirty="0">
                <a:latin typeface="Arial"/>
                <a:cs typeface="Arial"/>
              </a:rPr>
              <a:t>Department of Taxation and Finance,</a:t>
            </a:r>
            <a:endParaRPr lang="en-US" sz="1200" dirty="0">
              <a:latin typeface="Arial"/>
              <a:cs typeface="Arial"/>
            </a:endParaRPr>
          </a:p>
          <a:p>
            <a:pPr marL="167640" indent="-155575">
              <a:lnSpc>
                <a:spcPct val="90000"/>
              </a:lnSpc>
              <a:spcBef>
                <a:spcPts val="0"/>
              </a:spcBef>
              <a:buFont typeface="Arial"/>
              <a:buChar char="●"/>
              <a:tabLst>
                <a:tab pos="168275" algn="l"/>
              </a:tabLst>
            </a:pPr>
            <a:r>
              <a:rPr lang="en-US" sz="1200" b="1" spc="-5" dirty="0">
                <a:latin typeface="Arial"/>
                <a:cs typeface="Arial"/>
              </a:rPr>
              <a:t>Department of Transportation, and</a:t>
            </a:r>
          </a:p>
          <a:p>
            <a:pPr marL="167640" indent="-155575" algn="just">
              <a:lnSpc>
                <a:spcPct val="90000"/>
              </a:lnSpc>
              <a:spcBef>
                <a:spcPts val="0"/>
              </a:spcBef>
              <a:buFont typeface="Arial"/>
              <a:buChar char="●"/>
              <a:tabLst>
                <a:tab pos="168275" algn="l"/>
              </a:tabLst>
            </a:pPr>
            <a:r>
              <a:rPr lang="en-US" sz="1200" b="1" spc="-5" dirty="0">
                <a:latin typeface="Arial"/>
                <a:cs typeface="Arial"/>
              </a:rPr>
              <a:t>The Executive Department – Which is Broken up into the following entities: </a:t>
            </a:r>
            <a:r>
              <a:rPr lang="en-US" sz="1200" b="1" spc="-5" dirty="0">
                <a:solidFill>
                  <a:srgbClr val="0033CC"/>
                </a:solidFill>
                <a:latin typeface="Arial"/>
                <a:cs typeface="Arial"/>
              </a:rPr>
              <a:t>The Executive Chamber, </a:t>
            </a:r>
            <a:r>
              <a:rPr lang="en-US" sz="1200" b="1" dirty="0">
                <a:solidFill>
                  <a:srgbClr val="0033CC"/>
                </a:solidFill>
              </a:rPr>
              <a:t>The Division of the Budget, The Division of Military and Naval Affairs, The Office of General Services, The Division of State Police, The Division of Housing and Community Renewal, The Division of Criminal Justice Services, The Division of Alcoholic Beverage Control (Commission), The Division of Human Rights (Commission), The Division of Veterans’ Services, The Division of Homeland Security and Emergency Services, the Division of </a:t>
            </a:r>
          </a:p>
          <a:p>
            <a:pPr marL="12065" algn="just">
              <a:lnSpc>
                <a:spcPct val="90000"/>
              </a:lnSpc>
              <a:spcBef>
                <a:spcPts val="0"/>
              </a:spcBef>
              <a:tabLst>
                <a:tab pos="168275" algn="l"/>
              </a:tabLst>
            </a:pPr>
            <a:r>
              <a:rPr lang="en-US" sz="1200" b="1" dirty="0">
                <a:solidFill>
                  <a:srgbClr val="0033CC"/>
                </a:solidFill>
              </a:rPr>
              <a:t>   Tax Appeals, and the Office of Information Technology Services. </a:t>
            </a:r>
          </a:p>
          <a:p>
            <a:pPr marL="167640" indent="-155575">
              <a:lnSpc>
                <a:spcPct val="90000"/>
              </a:lnSpc>
              <a:spcBef>
                <a:spcPts val="0"/>
              </a:spcBef>
              <a:buFont typeface="Arial"/>
              <a:buChar char="●"/>
              <a:tabLst>
                <a:tab pos="168275" algn="l"/>
              </a:tabLst>
            </a:pPr>
            <a:endParaRPr lang="en-US" sz="1200" dirty="0">
              <a:latin typeface="Arial"/>
              <a:cs typeface="Aria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70</a:t>
            </a:fld>
            <a:endParaRPr lang="en-US" dirty="0"/>
          </a:p>
        </p:txBody>
      </p:sp>
    </p:spTree>
    <p:extLst>
      <p:ext uri="{BB962C8B-B14F-4D97-AF65-F5344CB8AC3E}">
        <p14:creationId xmlns:p14="http://schemas.microsoft.com/office/powerpoint/2010/main" val="2338245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gn="ctr">
              <a:lnSpc>
                <a:spcPct val="90000"/>
              </a:lnSpc>
              <a:spcBef>
                <a:spcPts val="0"/>
              </a:spcBef>
              <a:defRPr/>
            </a:pPr>
            <a:r>
              <a:rPr lang="en-US" sz="3200" b="1" dirty="0">
                <a:solidFill>
                  <a:srgbClr val="C81204"/>
                </a:solidFill>
              </a:rPr>
              <a:t>     </a:t>
            </a:r>
            <a:r>
              <a:rPr lang="en-US" sz="3200" b="1" dirty="0">
                <a:solidFill>
                  <a:srgbClr val="0033CC"/>
                </a:solidFill>
              </a:rPr>
              <a:t>State Government – The Executive</a:t>
            </a:r>
          </a:p>
          <a:p>
            <a:pPr marL="342900" indent="-342900" algn="ctr">
              <a:lnSpc>
                <a:spcPct val="90000"/>
              </a:lnSpc>
              <a:spcBef>
                <a:spcPts val="0"/>
              </a:spcBef>
              <a:defRPr/>
            </a:pPr>
            <a:r>
              <a:rPr lang="en-US" sz="3200" b="1" i="1" dirty="0">
                <a:solidFill>
                  <a:srgbClr val="006600"/>
                </a:solidFill>
              </a:rPr>
              <a:t>Departments/Agencies and Regulation</a:t>
            </a:r>
          </a:p>
          <a:p>
            <a:pPr algn="just">
              <a:lnSpc>
                <a:spcPct val="90000"/>
              </a:lnSpc>
              <a:spcBef>
                <a:spcPts val="0"/>
              </a:spcBef>
              <a:defRPr/>
            </a:pPr>
            <a:endParaRPr lang="en-US" sz="800" b="1" i="1" dirty="0">
              <a:solidFill>
                <a:srgbClr val="002060"/>
              </a:solidFill>
            </a:endParaRPr>
          </a:p>
          <a:p>
            <a:pPr algn="just">
              <a:lnSpc>
                <a:spcPct val="90000"/>
              </a:lnSpc>
              <a:spcBef>
                <a:spcPts val="0"/>
              </a:spcBef>
            </a:pPr>
            <a:r>
              <a:rPr lang="en-US" sz="1600" b="1" dirty="0">
                <a:solidFill>
                  <a:srgbClr val="C00000"/>
                </a:solidFill>
              </a:rPr>
              <a:t>Understanding Departments and Agencies</a:t>
            </a:r>
            <a:endParaRPr lang="en-US" sz="1600" dirty="0"/>
          </a:p>
          <a:p>
            <a:pPr algn="just">
              <a:lnSpc>
                <a:spcPct val="90000"/>
              </a:lnSpc>
              <a:spcBef>
                <a:spcPts val="0"/>
              </a:spcBef>
            </a:pPr>
            <a:endParaRPr lang="en-US" sz="1000" dirty="0"/>
          </a:p>
          <a:p>
            <a:pPr marL="12065" marR="16510">
              <a:lnSpc>
                <a:spcPct val="90000"/>
              </a:lnSpc>
              <a:spcBef>
                <a:spcPts val="0"/>
              </a:spcBef>
              <a:tabLst>
                <a:tab pos="299720" algn="l"/>
              </a:tabLst>
            </a:pPr>
            <a:r>
              <a:rPr lang="en-US" sz="1600" b="1" spc="-10" dirty="0">
                <a:latin typeface="Arial"/>
                <a:cs typeface="Arial"/>
              </a:rPr>
              <a:t>Agencies </a:t>
            </a:r>
            <a:r>
              <a:rPr lang="en-US" sz="1600" b="1" spc="-15" dirty="0">
                <a:latin typeface="Arial"/>
                <a:cs typeface="Arial"/>
              </a:rPr>
              <a:t>have </a:t>
            </a:r>
            <a:r>
              <a:rPr lang="en-US" sz="1600" b="1" spc="5" dirty="0">
                <a:latin typeface="Arial"/>
                <a:cs typeface="Arial"/>
              </a:rPr>
              <a:t>widely </a:t>
            </a:r>
            <a:r>
              <a:rPr lang="en-US" sz="1600" b="1" spc="-5" dirty="0">
                <a:latin typeface="Arial"/>
                <a:cs typeface="Arial"/>
              </a:rPr>
              <a:t>differing missions, </a:t>
            </a:r>
            <a:r>
              <a:rPr lang="en-US" sz="1600" b="1" dirty="0">
                <a:latin typeface="Arial"/>
                <a:cs typeface="Arial"/>
              </a:rPr>
              <a:t>goals and </a:t>
            </a:r>
            <a:r>
              <a:rPr lang="en-US" sz="1600" b="1" spc="-5" dirty="0">
                <a:latin typeface="Arial"/>
                <a:cs typeface="Arial"/>
              </a:rPr>
              <a:t>organizations. </a:t>
            </a:r>
            <a:r>
              <a:rPr lang="en-US" sz="1600" b="1" dirty="0">
                <a:latin typeface="Arial"/>
                <a:cs typeface="Arial"/>
              </a:rPr>
              <a:t>They </a:t>
            </a:r>
            <a:r>
              <a:rPr lang="en-US" sz="1600" b="1" spc="-5" dirty="0">
                <a:latin typeface="Arial"/>
                <a:cs typeface="Arial"/>
              </a:rPr>
              <a:t>all, however, share, some common</a:t>
            </a:r>
            <a:r>
              <a:rPr lang="en-US" sz="1600" b="1" spc="25" dirty="0">
                <a:latin typeface="Arial"/>
                <a:cs typeface="Arial"/>
              </a:rPr>
              <a:t> </a:t>
            </a:r>
            <a:r>
              <a:rPr lang="en-US" sz="1600" b="1" spc="-5" dirty="0">
                <a:latin typeface="Arial"/>
                <a:cs typeface="Arial"/>
              </a:rPr>
              <a:t>features:</a:t>
            </a:r>
          </a:p>
          <a:p>
            <a:pPr marL="12065" marR="16510">
              <a:lnSpc>
                <a:spcPct val="90000"/>
              </a:lnSpc>
              <a:spcBef>
                <a:spcPts val="0"/>
              </a:spcBef>
              <a:tabLst>
                <a:tab pos="299720" algn="l"/>
              </a:tabLst>
            </a:pPr>
            <a:endParaRPr lang="en-US" sz="500" dirty="0">
              <a:latin typeface="Arial"/>
              <a:cs typeface="Arial"/>
            </a:endParaRPr>
          </a:p>
          <a:p>
            <a:pPr marL="297815" marR="16510" indent="-285750">
              <a:lnSpc>
                <a:spcPct val="90000"/>
              </a:lnSpc>
              <a:spcBef>
                <a:spcPts val="0"/>
              </a:spcBef>
              <a:buFont typeface="Arial" panose="020B0604020202020204" pitchFamily="34" charset="0"/>
              <a:buChar char="•"/>
              <a:tabLst>
                <a:tab pos="299720" algn="l"/>
              </a:tabLst>
            </a:pPr>
            <a:r>
              <a:rPr lang="en-US" sz="1600" b="1" spc="-5" dirty="0">
                <a:solidFill>
                  <a:srgbClr val="0033CC"/>
                </a:solidFill>
                <a:latin typeface="Arial"/>
                <a:cs typeface="Arial"/>
              </a:rPr>
              <a:t>First, all are created by </a:t>
            </a:r>
            <a:r>
              <a:rPr lang="en-US" sz="1600" b="1" dirty="0">
                <a:solidFill>
                  <a:srgbClr val="0033CC"/>
                </a:solidFill>
                <a:latin typeface="Arial"/>
                <a:cs typeface="Arial"/>
              </a:rPr>
              <a:t>legislation. This legislation </a:t>
            </a:r>
            <a:r>
              <a:rPr lang="en-US" sz="1600" b="1" spc="-5" dirty="0">
                <a:solidFill>
                  <a:srgbClr val="0033CC"/>
                </a:solidFill>
                <a:latin typeface="Arial"/>
                <a:cs typeface="Arial"/>
              </a:rPr>
              <a:t>is </a:t>
            </a:r>
            <a:r>
              <a:rPr lang="en-US" sz="1600" b="1" spc="10" dirty="0">
                <a:solidFill>
                  <a:srgbClr val="0033CC"/>
                </a:solidFill>
                <a:latin typeface="Arial"/>
                <a:cs typeface="Arial"/>
              </a:rPr>
              <a:t>known </a:t>
            </a:r>
            <a:r>
              <a:rPr lang="en-US" sz="1600" b="1" spc="-5" dirty="0">
                <a:solidFill>
                  <a:srgbClr val="0033CC"/>
                </a:solidFill>
                <a:latin typeface="Arial"/>
                <a:cs typeface="Arial"/>
              </a:rPr>
              <a:t>as</a:t>
            </a:r>
            <a:r>
              <a:rPr lang="en-US" sz="1600" b="1" spc="-105" dirty="0">
                <a:solidFill>
                  <a:srgbClr val="0033CC"/>
                </a:solidFill>
                <a:latin typeface="Arial"/>
                <a:cs typeface="Arial"/>
              </a:rPr>
              <a:t> an </a:t>
            </a:r>
            <a:r>
              <a:rPr lang="en-US" sz="1600" b="1" dirty="0">
                <a:solidFill>
                  <a:srgbClr val="0033CC"/>
                </a:solidFill>
                <a:latin typeface="Arial"/>
                <a:cs typeface="Arial"/>
              </a:rPr>
              <a:t>enabling statute.</a:t>
            </a:r>
            <a:endParaRPr lang="en-US" sz="1600" dirty="0">
              <a:solidFill>
                <a:srgbClr val="0033CC"/>
              </a:solidFill>
              <a:latin typeface="Arial"/>
              <a:cs typeface="Arial"/>
            </a:endParaRPr>
          </a:p>
          <a:p>
            <a:pPr marL="457200" marR="16510" indent="-168275" algn="just">
              <a:lnSpc>
                <a:spcPct val="90000"/>
              </a:lnSpc>
              <a:spcBef>
                <a:spcPts val="0"/>
              </a:spcBef>
              <a:buFont typeface="Arial" panose="020B0604020202020204" pitchFamily="34" charset="0"/>
              <a:buChar char="•"/>
              <a:tabLst>
                <a:tab pos="569913" algn="l"/>
              </a:tabLst>
            </a:pPr>
            <a:r>
              <a:rPr lang="en-US" sz="1400" b="1" spc="-5" dirty="0">
                <a:latin typeface="Arial"/>
                <a:cs typeface="Arial"/>
              </a:rPr>
              <a:t>These enabling statutes, are duly passed by </a:t>
            </a:r>
            <a:r>
              <a:rPr lang="en-US" sz="1400" b="1" spc="-10" dirty="0">
                <a:latin typeface="Arial"/>
                <a:cs typeface="Arial"/>
              </a:rPr>
              <a:t>the </a:t>
            </a:r>
            <a:r>
              <a:rPr lang="en-US" sz="1400" b="1" spc="-5" dirty="0">
                <a:latin typeface="Arial"/>
                <a:cs typeface="Arial"/>
              </a:rPr>
              <a:t>Legislature </a:t>
            </a:r>
            <a:r>
              <a:rPr lang="en-US" sz="1400" b="1" spc="-10" dirty="0">
                <a:latin typeface="Arial"/>
                <a:cs typeface="Arial"/>
              </a:rPr>
              <a:t>and </a:t>
            </a:r>
            <a:r>
              <a:rPr lang="en-US" sz="1400" b="1" spc="-5" dirty="0">
                <a:latin typeface="Arial"/>
                <a:cs typeface="Arial"/>
              </a:rPr>
              <a:t>define </a:t>
            </a:r>
            <a:r>
              <a:rPr lang="en-US" sz="1400" b="1" spc="-10" dirty="0">
                <a:latin typeface="Arial"/>
                <a:cs typeface="Arial"/>
              </a:rPr>
              <a:t>the department or </a:t>
            </a:r>
            <a:r>
              <a:rPr lang="en-US" sz="1400" b="1" spc="-20" dirty="0">
                <a:latin typeface="Arial"/>
                <a:cs typeface="Arial"/>
              </a:rPr>
              <a:t>agency’s </a:t>
            </a:r>
            <a:r>
              <a:rPr lang="en-US" sz="1400" b="1" spc="-10" dirty="0">
                <a:latin typeface="Arial"/>
                <a:cs typeface="Arial"/>
              </a:rPr>
              <a:t>mission, </a:t>
            </a:r>
            <a:r>
              <a:rPr lang="en-US" sz="1400" b="1" spc="-5" dirty="0">
                <a:latin typeface="Arial"/>
                <a:cs typeface="Arial"/>
              </a:rPr>
              <a:t>organization </a:t>
            </a:r>
            <a:r>
              <a:rPr lang="en-US" sz="1400" b="1" spc="-10" dirty="0">
                <a:latin typeface="Arial"/>
                <a:cs typeface="Arial"/>
              </a:rPr>
              <a:t>and  </a:t>
            </a:r>
            <a:r>
              <a:rPr lang="en-US" sz="1400" b="1" spc="-5" dirty="0">
                <a:latin typeface="Arial"/>
                <a:cs typeface="Arial"/>
              </a:rPr>
              <a:t>jurisdiction.</a:t>
            </a:r>
          </a:p>
          <a:p>
            <a:pPr marL="288925" marR="16510" algn="just">
              <a:lnSpc>
                <a:spcPct val="90000"/>
              </a:lnSpc>
              <a:spcBef>
                <a:spcPts val="0"/>
              </a:spcBef>
              <a:tabLst>
                <a:tab pos="569913" algn="l"/>
              </a:tabLst>
            </a:pPr>
            <a:endParaRPr lang="en-US" sz="500" b="1" spc="-5" dirty="0">
              <a:latin typeface="Arial"/>
              <a:cs typeface="Arial"/>
            </a:endParaRPr>
          </a:p>
          <a:p>
            <a:pPr marL="285750" marR="16510" indent="-285750" algn="just">
              <a:lnSpc>
                <a:spcPct val="90000"/>
              </a:lnSpc>
              <a:spcBef>
                <a:spcPts val="0"/>
              </a:spcBef>
              <a:buFont typeface="Arial" panose="020B0604020202020204" pitchFamily="34" charset="0"/>
              <a:buChar char="•"/>
              <a:tabLst>
                <a:tab pos="569913" algn="l"/>
              </a:tabLst>
            </a:pPr>
            <a:r>
              <a:rPr lang="en-US" sz="1600" b="1" spc="-5" dirty="0">
                <a:solidFill>
                  <a:srgbClr val="0033CC"/>
                </a:solidFill>
                <a:latin typeface="Arial"/>
                <a:cs typeface="Arial"/>
              </a:rPr>
              <a:t>Second, all departments/agencies are shaped </a:t>
            </a:r>
            <a:r>
              <a:rPr lang="en-US" sz="1600" b="1" dirty="0">
                <a:solidFill>
                  <a:srgbClr val="0033CC"/>
                </a:solidFill>
                <a:latin typeface="Arial"/>
                <a:cs typeface="Arial"/>
              </a:rPr>
              <a:t>like </a:t>
            </a:r>
            <a:r>
              <a:rPr lang="en-US" sz="1600" b="1" spc="-5" dirty="0">
                <a:solidFill>
                  <a:srgbClr val="0033CC"/>
                </a:solidFill>
                <a:latin typeface="Arial"/>
                <a:cs typeface="Arial"/>
              </a:rPr>
              <a:t>a</a:t>
            </a:r>
            <a:r>
              <a:rPr lang="en-US" sz="1600" b="1" spc="-25" dirty="0">
                <a:solidFill>
                  <a:srgbClr val="0033CC"/>
                </a:solidFill>
                <a:latin typeface="Arial"/>
                <a:cs typeface="Arial"/>
              </a:rPr>
              <a:t> </a:t>
            </a:r>
            <a:r>
              <a:rPr lang="en-US" sz="1600" b="1" spc="-5" dirty="0">
                <a:solidFill>
                  <a:srgbClr val="0033CC"/>
                </a:solidFill>
                <a:latin typeface="Arial"/>
                <a:cs typeface="Arial"/>
              </a:rPr>
              <a:t>pyramid.</a:t>
            </a:r>
            <a:endParaRPr lang="en-US" sz="1600" dirty="0">
              <a:solidFill>
                <a:srgbClr val="0033CC"/>
              </a:solidFill>
              <a:latin typeface="Arial"/>
              <a:cs typeface="Arial"/>
            </a:endParaRPr>
          </a:p>
          <a:p>
            <a:pPr marL="457200" marR="16510" lvl="1" indent="-168275" algn="just">
              <a:lnSpc>
                <a:spcPct val="90000"/>
              </a:lnSpc>
              <a:spcBef>
                <a:spcPts val="0"/>
              </a:spcBef>
              <a:buFont typeface="Arial" panose="020B0604020202020204" pitchFamily="34" charset="0"/>
              <a:buChar char="•"/>
              <a:tabLst>
                <a:tab pos="569913" algn="l"/>
              </a:tabLst>
            </a:pPr>
            <a:r>
              <a:rPr lang="en-US" sz="1400" b="1" spc="-5" dirty="0">
                <a:latin typeface="Arial"/>
                <a:cs typeface="Arial"/>
              </a:rPr>
              <a:t>Pursuant to this structure, some person or group of persons are at </a:t>
            </a:r>
            <a:r>
              <a:rPr lang="en-US" sz="1400" b="1" spc="-10" dirty="0">
                <a:latin typeface="Arial"/>
                <a:cs typeface="Arial"/>
              </a:rPr>
              <a:t>the </a:t>
            </a:r>
            <a:r>
              <a:rPr lang="en-US" sz="1400" b="1" spc="-5" dirty="0">
                <a:latin typeface="Arial"/>
                <a:cs typeface="Arial"/>
              </a:rPr>
              <a:t>top; </a:t>
            </a:r>
            <a:r>
              <a:rPr lang="en-US" sz="1400" b="1" spc="5" dirty="0">
                <a:latin typeface="Arial"/>
                <a:cs typeface="Arial"/>
              </a:rPr>
              <a:t>with </a:t>
            </a:r>
            <a:r>
              <a:rPr lang="en-US" sz="1400" b="1" spc="-5" dirty="0">
                <a:latin typeface="Arial"/>
                <a:cs typeface="Arial"/>
              </a:rPr>
              <a:t>his, her or their immediate staff </a:t>
            </a:r>
            <a:r>
              <a:rPr lang="en-US" sz="1400" b="1" dirty="0">
                <a:latin typeface="Arial"/>
                <a:cs typeface="Arial"/>
              </a:rPr>
              <a:t>below; </a:t>
            </a:r>
            <a:r>
              <a:rPr lang="en-US" sz="1400" b="1" spc="-10" dirty="0">
                <a:latin typeface="Arial"/>
                <a:cs typeface="Arial"/>
              </a:rPr>
              <a:t>and </a:t>
            </a:r>
            <a:r>
              <a:rPr lang="en-US" sz="1400" b="1" spc="-5" dirty="0">
                <a:latin typeface="Arial"/>
                <a:cs typeface="Arial"/>
              </a:rPr>
              <a:t>then </a:t>
            </a:r>
            <a:r>
              <a:rPr lang="en-US" sz="1400" b="1" dirty="0">
                <a:latin typeface="Arial"/>
                <a:cs typeface="Arial"/>
              </a:rPr>
              <a:t>down </a:t>
            </a:r>
            <a:r>
              <a:rPr lang="en-US" sz="1400" b="1" spc="-5" dirty="0">
                <a:latin typeface="Arial"/>
                <a:cs typeface="Arial"/>
              </a:rPr>
              <a:t>through </a:t>
            </a:r>
            <a:r>
              <a:rPr lang="en-US" sz="1400" b="1" spc="-10" dirty="0">
                <a:latin typeface="Arial"/>
                <a:cs typeface="Arial"/>
              </a:rPr>
              <a:t>the </a:t>
            </a:r>
            <a:r>
              <a:rPr lang="en-US" sz="1400" b="1" spc="-5" dirty="0">
                <a:latin typeface="Arial"/>
                <a:cs typeface="Arial"/>
              </a:rPr>
              <a:t>ranks of their subordinates and other </a:t>
            </a:r>
            <a:r>
              <a:rPr lang="en-US" sz="1400" b="1" spc="-10" dirty="0">
                <a:latin typeface="Arial"/>
                <a:cs typeface="Arial"/>
              </a:rPr>
              <a:t>employees </a:t>
            </a:r>
            <a:r>
              <a:rPr lang="en-US" sz="1400" b="1" spc="-5" dirty="0">
                <a:latin typeface="Arial"/>
                <a:cs typeface="Arial"/>
              </a:rPr>
              <a:t>of </a:t>
            </a:r>
            <a:r>
              <a:rPr lang="en-US" sz="1400" b="1" spc="-10" dirty="0">
                <a:latin typeface="Arial"/>
                <a:cs typeface="Arial"/>
              </a:rPr>
              <a:t>the department/agency</a:t>
            </a:r>
            <a:r>
              <a:rPr lang="en-US" sz="1400" b="1" spc="-30" dirty="0">
                <a:latin typeface="Arial"/>
                <a:cs typeface="Arial"/>
              </a:rPr>
              <a:t>.</a:t>
            </a:r>
          </a:p>
          <a:p>
            <a:pPr marL="457200" marR="16510" lvl="1" indent="-168275" algn="just">
              <a:lnSpc>
                <a:spcPct val="90000"/>
              </a:lnSpc>
              <a:spcBef>
                <a:spcPts val="0"/>
              </a:spcBef>
              <a:buFont typeface="Arial" panose="020B0604020202020204" pitchFamily="34" charset="0"/>
              <a:buChar char="•"/>
              <a:tabLst>
                <a:tab pos="569913" algn="l"/>
              </a:tabLst>
            </a:pPr>
            <a:endParaRPr lang="en-US" sz="500" dirty="0">
              <a:latin typeface="Arial"/>
              <a:cs typeface="Arial"/>
            </a:endParaRPr>
          </a:p>
          <a:p>
            <a:pPr marL="285750" lvl="1" indent="-285750">
              <a:lnSpc>
                <a:spcPct val="90000"/>
              </a:lnSpc>
              <a:spcBef>
                <a:spcPts val="0"/>
              </a:spcBef>
              <a:buFont typeface="Arial" panose="020B0604020202020204" pitchFamily="34" charset="0"/>
              <a:buChar char="•"/>
              <a:tabLst>
                <a:tab pos="761365" algn="l"/>
              </a:tabLst>
            </a:pPr>
            <a:r>
              <a:rPr lang="en-US" sz="1600" b="1" dirty="0">
                <a:solidFill>
                  <a:srgbClr val="0033CC"/>
                </a:solidFill>
                <a:latin typeface="Arial"/>
                <a:cs typeface="Arial"/>
              </a:rPr>
              <a:t>Third, each department/</a:t>
            </a:r>
            <a:r>
              <a:rPr lang="en-US" sz="1600" b="1" spc="-5" dirty="0">
                <a:solidFill>
                  <a:srgbClr val="0033CC"/>
                </a:solidFill>
                <a:latin typeface="Arial"/>
                <a:cs typeface="Arial"/>
              </a:rPr>
              <a:t>agency shares a </a:t>
            </a:r>
            <a:r>
              <a:rPr lang="en-US" sz="1600" b="1" dirty="0">
                <a:solidFill>
                  <a:srgbClr val="0033CC"/>
                </a:solidFill>
                <a:latin typeface="Arial"/>
                <a:cs typeface="Arial"/>
              </a:rPr>
              <a:t>unified</a:t>
            </a:r>
            <a:r>
              <a:rPr lang="en-US" sz="1600" b="1" spc="-25" dirty="0">
                <a:solidFill>
                  <a:srgbClr val="0033CC"/>
                </a:solidFill>
                <a:latin typeface="Arial"/>
                <a:cs typeface="Arial"/>
              </a:rPr>
              <a:t> </a:t>
            </a:r>
            <a:r>
              <a:rPr lang="en-US" sz="1600" b="1" spc="-5" dirty="0">
                <a:solidFill>
                  <a:srgbClr val="0033CC"/>
                </a:solidFill>
                <a:latin typeface="Arial"/>
                <a:cs typeface="Arial"/>
              </a:rPr>
              <a:t>mission.</a:t>
            </a:r>
            <a:endParaRPr lang="en-US" sz="1600" dirty="0">
              <a:solidFill>
                <a:srgbClr val="0033CC"/>
              </a:solidFill>
              <a:latin typeface="Arial"/>
              <a:cs typeface="Arial"/>
            </a:endParaRPr>
          </a:p>
          <a:p>
            <a:pPr marL="457200" lvl="1" indent="-168275">
              <a:lnSpc>
                <a:spcPct val="90000"/>
              </a:lnSpc>
              <a:spcBef>
                <a:spcPts val="0"/>
              </a:spcBef>
              <a:buFont typeface="Arial" panose="020B0604020202020204" pitchFamily="34" charset="0"/>
              <a:buChar char="•"/>
              <a:tabLst>
                <a:tab pos="761365" algn="l"/>
              </a:tabLst>
            </a:pPr>
            <a:r>
              <a:rPr lang="en-US" sz="1400" b="1" spc="-5" dirty="0">
                <a:latin typeface="Arial"/>
                <a:cs typeface="Arial"/>
              </a:rPr>
              <a:t>The mission of the department/agency is defined by </a:t>
            </a:r>
            <a:r>
              <a:rPr lang="en-US" sz="1400" b="1" spc="-10" dirty="0">
                <a:latin typeface="Arial"/>
                <a:cs typeface="Arial"/>
              </a:rPr>
              <a:t>the </a:t>
            </a:r>
            <a:r>
              <a:rPr lang="en-US" sz="1400" b="1" spc="-5" dirty="0">
                <a:latin typeface="Arial"/>
                <a:cs typeface="Arial"/>
              </a:rPr>
              <a:t>enabling statute (the legislation that  creates </a:t>
            </a:r>
            <a:r>
              <a:rPr lang="en-US" sz="1400" b="1" spc="-10" dirty="0">
                <a:latin typeface="Arial"/>
                <a:cs typeface="Arial"/>
              </a:rPr>
              <a:t>the department/agency) </a:t>
            </a:r>
            <a:r>
              <a:rPr lang="en-US" sz="1400" b="1" spc="-5" dirty="0">
                <a:latin typeface="Arial"/>
                <a:cs typeface="Arial"/>
              </a:rPr>
              <a:t>and is expressed in </a:t>
            </a:r>
            <a:r>
              <a:rPr lang="en-US" sz="1400" b="1" spc="-10" dirty="0">
                <a:latin typeface="Arial"/>
                <a:cs typeface="Arial"/>
              </a:rPr>
              <a:t>the </a:t>
            </a:r>
            <a:r>
              <a:rPr lang="en-US" sz="1400" b="1" spc="-5" dirty="0">
                <a:latin typeface="Arial"/>
                <a:cs typeface="Arial"/>
              </a:rPr>
              <a:t>most immediate sense by the person or persons </a:t>
            </a:r>
            <a:r>
              <a:rPr lang="en-US" sz="1400" b="1" spc="10" dirty="0">
                <a:latin typeface="Arial"/>
                <a:cs typeface="Arial"/>
              </a:rPr>
              <a:t>who </a:t>
            </a:r>
            <a:r>
              <a:rPr lang="en-US" sz="1400" b="1" spc="-5" dirty="0">
                <a:latin typeface="Arial"/>
                <a:cs typeface="Arial"/>
              </a:rPr>
              <a:t>head the</a:t>
            </a:r>
            <a:r>
              <a:rPr lang="en-US" sz="1400" b="1" spc="5" dirty="0">
                <a:latin typeface="Arial"/>
                <a:cs typeface="Arial"/>
              </a:rPr>
              <a:t> </a:t>
            </a:r>
            <a:r>
              <a:rPr lang="en-US" sz="1400" b="1" spc="-30" dirty="0">
                <a:latin typeface="Arial"/>
                <a:cs typeface="Arial"/>
              </a:rPr>
              <a:t>agency.</a:t>
            </a:r>
          </a:p>
          <a:p>
            <a:pPr marL="457200" lvl="1" indent="-168275">
              <a:lnSpc>
                <a:spcPct val="90000"/>
              </a:lnSpc>
              <a:spcBef>
                <a:spcPts val="0"/>
              </a:spcBef>
              <a:buFont typeface="Arial" panose="020B0604020202020204" pitchFamily="34" charset="0"/>
              <a:buChar char="•"/>
              <a:tabLst>
                <a:tab pos="761365" algn="l"/>
              </a:tabLst>
            </a:pPr>
            <a:endParaRPr lang="en-US" sz="1400" b="1" spc="-30" dirty="0">
              <a:latin typeface="Arial"/>
              <a:cs typeface="Arial"/>
            </a:endParaRPr>
          </a:p>
          <a:p>
            <a:pPr marL="0" lvl="1" indent="0" algn="just">
              <a:lnSpc>
                <a:spcPct val="90000"/>
              </a:lnSpc>
              <a:spcBef>
                <a:spcPts val="0"/>
              </a:spcBef>
              <a:tabLst>
                <a:tab pos="761365" algn="l"/>
              </a:tabLst>
            </a:pPr>
            <a:r>
              <a:rPr lang="en-US" sz="1600" b="1" spc="-30" dirty="0">
                <a:solidFill>
                  <a:srgbClr val="C00000"/>
                </a:solidFill>
                <a:latin typeface="Arial"/>
                <a:cs typeface="Arial"/>
              </a:rPr>
              <a:t>Lastly, being a part of the Executive Branch, all departments/agencies are eventually accountable to the Governor, who is constitutionally the Executive of New York State.</a:t>
            </a:r>
            <a:endParaRPr lang="en-US" sz="1600" dirty="0">
              <a:solidFill>
                <a:srgbClr val="C00000"/>
              </a:solidFill>
              <a:latin typeface="Arial"/>
              <a:cs typeface="Arial"/>
            </a:endParaRPr>
          </a:p>
          <a:p>
            <a:pPr marR="16510" algn="just">
              <a:spcBef>
                <a:spcPts val="0"/>
              </a:spcBef>
              <a:tabLst>
                <a:tab pos="569913" algn="l"/>
              </a:tabLst>
            </a:pPr>
            <a:endParaRPr lang="en-US" sz="1400" b="1" spc="-5" dirty="0">
              <a:latin typeface="Arial"/>
              <a:cs typeface="Arial"/>
            </a:endParaRPr>
          </a:p>
        </p:txBody>
      </p:sp>
      <p:sp>
        <p:nvSpPr>
          <p:cNvPr id="3" name="Slide Number Placeholder 2"/>
          <p:cNvSpPr>
            <a:spLocks noGrp="1"/>
          </p:cNvSpPr>
          <p:nvPr>
            <p:ph type="sldNum" sz="quarter" idx="12"/>
          </p:nvPr>
        </p:nvSpPr>
        <p:spPr>
          <a:xfrm>
            <a:off x="6705600" y="6324600"/>
            <a:ext cx="2209800" cy="476250"/>
          </a:xfrm>
        </p:spPr>
        <p:txBody>
          <a:bodyPr/>
          <a:lstStyle/>
          <a:p>
            <a:pPr>
              <a:defRPr/>
            </a:pPr>
            <a:fld id="{B65D0F76-24EF-4F3B-BC83-A9C3E2996108}" type="slidenum">
              <a:rPr lang="en-US" smtClean="0"/>
              <a:pPr>
                <a:defRPr/>
              </a:pPr>
              <a:t>71</a:t>
            </a:fld>
            <a:endParaRPr lang="en-US" dirty="0"/>
          </a:p>
        </p:txBody>
      </p:sp>
    </p:spTree>
    <p:extLst>
      <p:ext uri="{BB962C8B-B14F-4D97-AF65-F5344CB8AC3E}">
        <p14:creationId xmlns:p14="http://schemas.microsoft.com/office/powerpoint/2010/main" val="726287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gn="ctr">
              <a:lnSpc>
                <a:spcPct val="90000"/>
              </a:lnSpc>
              <a:spcBef>
                <a:spcPts val="0"/>
              </a:spcBef>
              <a:defRPr/>
            </a:pPr>
            <a:r>
              <a:rPr lang="en-US" sz="3200" b="1" dirty="0">
                <a:solidFill>
                  <a:srgbClr val="C81204"/>
                </a:solidFill>
              </a:rPr>
              <a:t>  </a:t>
            </a:r>
            <a:r>
              <a:rPr lang="en-US" sz="3200" b="1" dirty="0">
                <a:solidFill>
                  <a:srgbClr val="0033CC"/>
                </a:solidFill>
              </a:rPr>
              <a:t>State Government – The Executive</a:t>
            </a:r>
          </a:p>
          <a:p>
            <a:pPr marL="342900" indent="-342900" algn="ctr">
              <a:lnSpc>
                <a:spcPct val="90000"/>
              </a:lnSpc>
              <a:spcBef>
                <a:spcPts val="0"/>
              </a:spcBef>
              <a:defRPr/>
            </a:pPr>
            <a:r>
              <a:rPr lang="en-US" sz="3200" b="1" i="1" dirty="0">
                <a:solidFill>
                  <a:srgbClr val="006600"/>
                </a:solidFill>
              </a:rPr>
              <a:t>Departments/Agencies and Regulation</a:t>
            </a:r>
          </a:p>
          <a:p>
            <a:pPr algn="just">
              <a:lnSpc>
                <a:spcPct val="90000"/>
              </a:lnSpc>
              <a:spcBef>
                <a:spcPts val="0"/>
              </a:spcBef>
              <a:defRPr/>
            </a:pPr>
            <a:endParaRPr lang="en-US" sz="800" b="1" i="1" dirty="0">
              <a:solidFill>
                <a:srgbClr val="002060"/>
              </a:solidFill>
            </a:endParaRPr>
          </a:p>
          <a:p>
            <a:pPr algn="just">
              <a:lnSpc>
                <a:spcPct val="90000"/>
              </a:lnSpc>
              <a:spcBef>
                <a:spcPts val="0"/>
              </a:spcBef>
            </a:pPr>
            <a:r>
              <a:rPr lang="en-US" sz="1600" b="1" dirty="0">
                <a:solidFill>
                  <a:srgbClr val="C00000"/>
                </a:solidFill>
              </a:rPr>
              <a:t>What do Departments and Agencies Do?</a:t>
            </a:r>
            <a:endParaRPr lang="en-US" sz="1000" dirty="0"/>
          </a:p>
          <a:p>
            <a:pPr marL="12065" marR="16510" algn="just">
              <a:lnSpc>
                <a:spcPct val="90000"/>
              </a:lnSpc>
              <a:spcBef>
                <a:spcPts val="0"/>
              </a:spcBef>
              <a:tabLst>
                <a:tab pos="299720" algn="l"/>
              </a:tabLst>
            </a:pPr>
            <a:r>
              <a:rPr lang="en-US" sz="1400" b="1" spc="-10" dirty="0">
                <a:latin typeface="Arial"/>
                <a:cs typeface="Arial"/>
              </a:rPr>
              <a:t>Due to their multifunctional role, departments and agencies are charged with multiple tasks, including </a:t>
            </a:r>
            <a:r>
              <a:rPr lang="en-US" sz="1400" b="1" dirty="0"/>
              <a:t>administration of the state government, providing public protection, securing civil rights, and faithfully enforcing state laws</a:t>
            </a:r>
            <a:r>
              <a:rPr lang="en-US" sz="1400" b="1" spc="-5" dirty="0">
                <a:latin typeface="Arial"/>
                <a:cs typeface="Arial"/>
              </a:rPr>
              <a:t>: They accomplish this by means of Five activities</a:t>
            </a:r>
          </a:p>
          <a:p>
            <a:pPr marL="12065" marR="16510">
              <a:lnSpc>
                <a:spcPct val="90000"/>
              </a:lnSpc>
              <a:spcBef>
                <a:spcPts val="0"/>
              </a:spcBef>
              <a:tabLst>
                <a:tab pos="299720" algn="l"/>
              </a:tabLst>
            </a:pPr>
            <a:endParaRPr lang="en-US" sz="500" dirty="0">
              <a:solidFill>
                <a:srgbClr val="0033CC"/>
              </a:solidFill>
              <a:latin typeface="Arial"/>
              <a:cs typeface="Arial"/>
            </a:endParaRPr>
          </a:p>
          <a:p>
            <a:pPr marL="297815" marR="16510" indent="-285750">
              <a:lnSpc>
                <a:spcPct val="90000"/>
              </a:lnSpc>
              <a:spcBef>
                <a:spcPts val="0"/>
              </a:spcBef>
              <a:buFont typeface="Arial" panose="020B0604020202020204" pitchFamily="34" charset="0"/>
              <a:buChar char="•"/>
              <a:tabLst>
                <a:tab pos="299720" algn="l"/>
              </a:tabLst>
            </a:pPr>
            <a:r>
              <a:rPr lang="en-US" sz="1600" b="1" spc="-5" dirty="0">
                <a:solidFill>
                  <a:srgbClr val="0033CC"/>
                </a:solidFill>
                <a:latin typeface="Arial"/>
                <a:cs typeface="Arial"/>
              </a:rPr>
              <a:t>Regulation:</a:t>
            </a:r>
            <a:endParaRPr lang="en-US" sz="1600" dirty="0">
              <a:solidFill>
                <a:srgbClr val="0033CC"/>
              </a:solidFill>
              <a:latin typeface="Arial"/>
              <a:cs typeface="Arial"/>
            </a:endParaRPr>
          </a:p>
          <a:p>
            <a:pPr marL="457200" marR="16510" indent="-168275" algn="just">
              <a:lnSpc>
                <a:spcPct val="90000"/>
              </a:lnSpc>
              <a:spcBef>
                <a:spcPts val="0"/>
              </a:spcBef>
              <a:buFont typeface="Arial" panose="020B0604020202020204" pitchFamily="34" charset="0"/>
              <a:buChar char="•"/>
              <a:tabLst>
                <a:tab pos="569913" algn="l"/>
              </a:tabLst>
            </a:pPr>
            <a:r>
              <a:rPr lang="en-US" sz="1400" b="1" spc="-5" dirty="0">
                <a:latin typeface="Arial"/>
                <a:cs typeface="Arial"/>
              </a:rPr>
              <a:t>Often referred to as “rule making”, regulation is the promulgation of rules and regulations and is a legislative like function.</a:t>
            </a:r>
          </a:p>
          <a:p>
            <a:pPr marL="457200" marR="16510" indent="-168275" algn="just">
              <a:lnSpc>
                <a:spcPct val="90000"/>
              </a:lnSpc>
              <a:spcBef>
                <a:spcPts val="0"/>
              </a:spcBef>
              <a:buFont typeface="Arial" panose="020B0604020202020204" pitchFamily="34" charset="0"/>
              <a:buChar char="•"/>
              <a:tabLst>
                <a:tab pos="569913" algn="l"/>
              </a:tabLst>
            </a:pPr>
            <a:endParaRPr lang="en-US" sz="500" b="1" spc="-5" dirty="0">
              <a:latin typeface="Arial"/>
              <a:cs typeface="Arial"/>
            </a:endParaRPr>
          </a:p>
          <a:p>
            <a:pPr marL="12065" marR="16510">
              <a:lnSpc>
                <a:spcPct val="90000"/>
              </a:lnSpc>
              <a:spcBef>
                <a:spcPts val="0"/>
              </a:spcBef>
              <a:tabLst>
                <a:tab pos="299720" algn="l"/>
              </a:tabLst>
            </a:pPr>
            <a:endParaRPr lang="en-US" sz="100" dirty="0">
              <a:solidFill>
                <a:srgbClr val="0033CC"/>
              </a:solidFill>
              <a:latin typeface="Arial"/>
              <a:cs typeface="Arial"/>
            </a:endParaRPr>
          </a:p>
          <a:p>
            <a:pPr marL="297815" marR="16510" indent="-285750">
              <a:lnSpc>
                <a:spcPct val="90000"/>
              </a:lnSpc>
              <a:spcBef>
                <a:spcPts val="0"/>
              </a:spcBef>
              <a:buFont typeface="Arial" panose="020B0604020202020204" pitchFamily="34" charset="0"/>
              <a:buChar char="•"/>
              <a:tabLst>
                <a:tab pos="299720" algn="l"/>
              </a:tabLst>
            </a:pPr>
            <a:r>
              <a:rPr lang="en-US" sz="1600" b="1" spc="-5" dirty="0">
                <a:solidFill>
                  <a:srgbClr val="0033CC"/>
                </a:solidFill>
                <a:latin typeface="Arial"/>
                <a:cs typeface="Arial"/>
              </a:rPr>
              <a:t>Licensing:</a:t>
            </a:r>
            <a:endParaRPr lang="en-US" sz="1600" dirty="0">
              <a:solidFill>
                <a:srgbClr val="0033CC"/>
              </a:solidFill>
              <a:latin typeface="Arial"/>
              <a:cs typeface="Arial"/>
            </a:endParaRPr>
          </a:p>
          <a:p>
            <a:pPr marL="457200" marR="16510" indent="-168275" algn="just">
              <a:lnSpc>
                <a:spcPct val="90000"/>
              </a:lnSpc>
              <a:spcBef>
                <a:spcPts val="0"/>
              </a:spcBef>
              <a:buFont typeface="Arial" panose="020B0604020202020204" pitchFamily="34" charset="0"/>
              <a:buChar char="•"/>
              <a:tabLst>
                <a:tab pos="569913" algn="l"/>
              </a:tabLst>
            </a:pPr>
            <a:r>
              <a:rPr lang="en-US" sz="1400" b="1" spc="-5" dirty="0">
                <a:latin typeface="Arial"/>
                <a:cs typeface="Arial"/>
              </a:rPr>
              <a:t>This is where the agency issues licenses for regulated entities to perform regulated conduct and is an executive like function.</a:t>
            </a:r>
          </a:p>
          <a:p>
            <a:pPr marL="288925" marR="16510" algn="just">
              <a:lnSpc>
                <a:spcPct val="90000"/>
              </a:lnSpc>
              <a:spcBef>
                <a:spcPts val="0"/>
              </a:spcBef>
              <a:tabLst>
                <a:tab pos="569913" algn="l"/>
              </a:tabLst>
            </a:pPr>
            <a:endParaRPr lang="en-US" sz="500" b="1" spc="-5" dirty="0">
              <a:solidFill>
                <a:srgbClr val="0033CC"/>
              </a:solidFill>
              <a:latin typeface="Arial"/>
              <a:cs typeface="Arial"/>
            </a:endParaRPr>
          </a:p>
          <a:p>
            <a:pPr marL="285750" marR="16510" indent="-285750" algn="just">
              <a:lnSpc>
                <a:spcPct val="90000"/>
              </a:lnSpc>
              <a:spcBef>
                <a:spcPts val="0"/>
              </a:spcBef>
              <a:buFont typeface="Arial" panose="020B0604020202020204" pitchFamily="34" charset="0"/>
              <a:buChar char="•"/>
              <a:tabLst>
                <a:tab pos="569913" algn="l"/>
              </a:tabLst>
            </a:pPr>
            <a:r>
              <a:rPr lang="en-US" sz="1600" b="1" spc="-5" dirty="0">
                <a:solidFill>
                  <a:srgbClr val="0033CC"/>
                </a:solidFill>
                <a:latin typeface="Arial"/>
                <a:cs typeface="Arial"/>
              </a:rPr>
              <a:t>Adjudication:</a:t>
            </a:r>
            <a:endParaRPr lang="en-US" sz="1600" dirty="0">
              <a:solidFill>
                <a:srgbClr val="0033CC"/>
              </a:solidFill>
              <a:latin typeface="Arial"/>
              <a:cs typeface="Arial"/>
            </a:endParaRPr>
          </a:p>
          <a:p>
            <a:pPr marL="457200" marR="16510" lvl="1" indent="-168275" algn="just">
              <a:lnSpc>
                <a:spcPct val="90000"/>
              </a:lnSpc>
              <a:spcBef>
                <a:spcPts val="0"/>
              </a:spcBef>
              <a:buFont typeface="Arial" panose="020B0604020202020204" pitchFamily="34" charset="0"/>
              <a:buChar char="•"/>
              <a:tabLst>
                <a:tab pos="569913" algn="l"/>
              </a:tabLst>
            </a:pPr>
            <a:r>
              <a:rPr lang="en-US" sz="1400" b="1" spc="-5" dirty="0">
                <a:latin typeface="Arial"/>
                <a:cs typeface="Arial"/>
              </a:rPr>
              <a:t>Adjudication is where agencies make administrative determinations as to whether their regulations or statutes under their purview have been violated and is a judicial like function</a:t>
            </a:r>
            <a:r>
              <a:rPr lang="en-US" sz="1400" b="1" spc="-30" dirty="0">
                <a:latin typeface="Arial"/>
                <a:cs typeface="Arial"/>
              </a:rPr>
              <a:t>.</a:t>
            </a:r>
          </a:p>
          <a:p>
            <a:pPr marL="457200" marR="16510" lvl="1" indent="-168275" algn="just">
              <a:lnSpc>
                <a:spcPct val="90000"/>
              </a:lnSpc>
              <a:spcBef>
                <a:spcPts val="0"/>
              </a:spcBef>
              <a:buFont typeface="Arial" panose="020B0604020202020204" pitchFamily="34" charset="0"/>
              <a:buChar char="•"/>
              <a:tabLst>
                <a:tab pos="569913" algn="l"/>
              </a:tabLst>
            </a:pPr>
            <a:endParaRPr lang="en-US" sz="500" dirty="0">
              <a:latin typeface="Arial"/>
              <a:cs typeface="Arial"/>
            </a:endParaRPr>
          </a:p>
          <a:p>
            <a:pPr marL="285750" lvl="1" indent="-285750">
              <a:lnSpc>
                <a:spcPct val="90000"/>
              </a:lnSpc>
              <a:spcBef>
                <a:spcPts val="0"/>
              </a:spcBef>
              <a:buFont typeface="Arial" panose="020B0604020202020204" pitchFamily="34" charset="0"/>
              <a:buChar char="•"/>
              <a:tabLst>
                <a:tab pos="761365" algn="l"/>
              </a:tabLst>
            </a:pPr>
            <a:r>
              <a:rPr lang="en-US" sz="1600" b="1" dirty="0">
                <a:solidFill>
                  <a:srgbClr val="0033CC"/>
                </a:solidFill>
                <a:latin typeface="Arial"/>
                <a:cs typeface="Arial"/>
              </a:rPr>
              <a:t>Investigation:</a:t>
            </a:r>
            <a:endParaRPr lang="en-US" sz="1600" dirty="0">
              <a:solidFill>
                <a:srgbClr val="0033CC"/>
              </a:solidFill>
              <a:latin typeface="Arial"/>
              <a:cs typeface="Arial"/>
            </a:endParaRPr>
          </a:p>
          <a:p>
            <a:pPr marL="457200" lvl="1" indent="-168275" algn="just">
              <a:lnSpc>
                <a:spcPct val="90000"/>
              </a:lnSpc>
              <a:spcBef>
                <a:spcPts val="0"/>
              </a:spcBef>
              <a:buFont typeface="Arial" panose="020B0604020202020204" pitchFamily="34" charset="0"/>
              <a:buChar char="•"/>
              <a:tabLst>
                <a:tab pos="761365" algn="l"/>
              </a:tabLst>
            </a:pPr>
            <a:r>
              <a:rPr lang="en-US" sz="1400" b="1" spc="-5" dirty="0">
                <a:latin typeface="Arial"/>
                <a:cs typeface="Arial"/>
              </a:rPr>
              <a:t>Investigation takes place when agencies use their expertise and personnel to examine whether an activity needs to be regulated, or whether a regulation or statute is being followed, and is an executive like function.</a:t>
            </a:r>
          </a:p>
          <a:p>
            <a:pPr marL="457200" lvl="1" indent="-168275" algn="just">
              <a:lnSpc>
                <a:spcPct val="90000"/>
              </a:lnSpc>
              <a:spcBef>
                <a:spcPts val="0"/>
              </a:spcBef>
              <a:buFont typeface="Arial" panose="020B0604020202020204" pitchFamily="34" charset="0"/>
              <a:buChar char="•"/>
              <a:tabLst>
                <a:tab pos="761365" algn="l"/>
              </a:tabLst>
            </a:pPr>
            <a:r>
              <a:rPr lang="en-US" sz="500" b="1" spc="-5" dirty="0">
                <a:latin typeface="Arial"/>
                <a:cs typeface="Arial"/>
              </a:rPr>
              <a:t> </a:t>
            </a:r>
            <a:endParaRPr lang="en-US" sz="500" b="1" spc="-30" dirty="0">
              <a:latin typeface="Arial"/>
              <a:cs typeface="Arial"/>
            </a:endParaRPr>
          </a:p>
          <a:p>
            <a:pPr marL="285750" lvl="1" indent="-285750">
              <a:lnSpc>
                <a:spcPct val="90000"/>
              </a:lnSpc>
              <a:spcBef>
                <a:spcPts val="0"/>
              </a:spcBef>
              <a:buFont typeface="Arial" panose="020B0604020202020204" pitchFamily="34" charset="0"/>
              <a:buChar char="•"/>
              <a:tabLst>
                <a:tab pos="761365" algn="l"/>
              </a:tabLst>
            </a:pPr>
            <a:r>
              <a:rPr lang="en-US" sz="1600" b="1" dirty="0">
                <a:solidFill>
                  <a:srgbClr val="0033CC"/>
                </a:solidFill>
                <a:latin typeface="Arial"/>
                <a:cs typeface="Arial"/>
              </a:rPr>
              <a:t>Enforcement:</a:t>
            </a:r>
            <a:endParaRPr lang="en-US" sz="1600" dirty="0">
              <a:solidFill>
                <a:srgbClr val="0033CC"/>
              </a:solidFill>
              <a:latin typeface="Arial"/>
              <a:cs typeface="Arial"/>
            </a:endParaRPr>
          </a:p>
          <a:p>
            <a:pPr marL="457200" lvl="1" indent="-168275">
              <a:lnSpc>
                <a:spcPct val="90000"/>
              </a:lnSpc>
              <a:spcBef>
                <a:spcPts val="0"/>
              </a:spcBef>
              <a:buFont typeface="Arial" panose="020B0604020202020204" pitchFamily="34" charset="0"/>
              <a:buChar char="•"/>
              <a:tabLst>
                <a:tab pos="761365" algn="l"/>
              </a:tabLst>
            </a:pPr>
            <a:r>
              <a:rPr lang="en-US" sz="1400" b="1" spc="-5" dirty="0">
                <a:latin typeface="Arial"/>
                <a:cs typeface="Arial"/>
              </a:rPr>
              <a:t>Enforcement occurs when the agency directs a regulated entity to follow laws and regulations under the agency’s jurisdiction, and is an executive like function</a:t>
            </a:r>
            <a:r>
              <a:rPr lang="en-US" sz="1400" b="1" spc="-30" dirty="0">
                <a:latin typeface="Arial"/>
                <a:cs typeface="Arial"/>
              </a:rPr>
              <a:t>.</a:t>
            </a:r>
          </a:p>
        </p:txBody>
      </p:sp>
      <p:sp>
        <p:nvSpPr>
          <p:cNvPr id="3" name="Slide Number Placeholder 2"/>
          <p:cNvSpPr>
            <a:spLocks noGrp="1"/>
          </p:cNvSpPr>
          <p:nvPr>
            <p:ph type="sldNum" sz="quarter" idx="12"/>
          </p:nvPr>
        </p:nvSpPr>
        <p:spPr>
          <a:xfrm>
            <a:off x="6705600" y="6324600"/>
            <a:ext cx="2209800" cy="476250"/>
          </a:xfrm>
        </p:spPr>
        <p:txBody>
          <a:bodyPr/>
          <a:lstStyle/>
          <a:p>
            <a:pPr>
              <a:defRPr/>
            </a:pPr>
            <a:fld id="{B65D0F76-24EF-4F3B-BC83-A9C3E2996108}" type="slidenum">
              <a:rPr lang="en-US" smtClean="0"/>
              <a:pPr>
                <a:defRPr/>
              </a:pPr>
              <a:t>72</a:t>
            </a:fld>
            <a:endParaRPr lang="en-US" dirty="0"/>
          </a:p>
        </p:txBody>
      </p:sp>
    </p:spTree>
    <p:extLst>
      <p:ext uri="{BB962C8B-B14F-4D97-AF65-F5344CB8AC3E}">
        <p14:creationId xmlns:p14="http://schemas.microsoft.com/office/powerpoint/2010/main" val="1676842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0999" y="1447800"/>
            <a:ext cx="8444599" cy="5069978"/>
          </a:xfrm>
          <a:prstGeom prst="rect">
            <a:avLst/>
          </a:prstGeom>
        </p:spPr>
        <p:txBody>
          <a:bodyPr vert="horz" wrap="square" lIns="0" tIns="83185" rIns="0" bIns="0" rtlCol="0">
            <a:spAutoFit/>
          </a:bodyPr>
          <a:lstStyle/>
          <a:p>
            <a:pPr marL="253365">
              <a:lnSpc>
                <a:spcPct val="100000"/>
              </a:lnSpc>
              <a:spcBef>
                <a:spcPts val="655"/>
              </a:spcBef>
            </a:pPr>
            <a:endParaRPr lang="en-US" sz="1800" b="1" i="1" spc="-5" dirty="0">
              <a:latin typeface="Arial"/>
              <a:cs typeface="Arial"/>
            </a:endParaRPr>
          </a:p>
          <a:p>
            <a:pPr marL="212090" indent="-200025">
              <a:lnSpc>
                <a:spcPct val="100000"/>
              </a:lnSpc>
              <a:spcBef>
                <a:spcPts val="555"/>
              </a:spcBef>
              <a:buFont typeface="Arial"/>
              <a:buChar char="●"/>
              <a:tabLst>
                <a:tab pos="212725" algn="l"/>
              </a:tabLst>
            </a:pPr>
            <a:r>
              <a:rPr lang="en-US" sz="1800" b="1" spc="-5" dirty="0">
                <a:solidFill>
                  <a:srgbClr val="C00000"/>
                </a:solidFill>
                <a:latin typeface="Arial"/>
                <a:cs typeface="Arial"/>
              </a:rPr>
              <a:t>Regulation</a:t>
            </a:r>
          </a:p>
          <a:p>
            <a:pPr marL="299085" indent="-287020">
              <a:lnSpc>
                <a:spcPct val="100000"/>
              </a:lnSpc>
              <a:spcBef>
                <a:spcPts val="720"/>
              </a:spcBef>
              <a:buFont typeface="Arial" panose="020B0604020202020204" pitchFamily="34" charset="0"/>
              <a:buChar char="•"/>
              <a:tabLst>
                <a:tab pos="299720" algn="l"/>
              </a:tabLst>
            </a:pPr>
            <a:r>
              <a:rPr b="1" spc="-10" dirty="0">
                <a:solidFill>
                  <a:srgbClr val="001F5F"/>
                </a:solidFill>
                <a:latin typeface="Arial"/>
                <a:cs typeface="Arial"/>
              </a:rPr>
              <a:t>One </a:t>
            </a:r>
            <a:r>
              <a:rPr b="1" spc="-5" dirty="0">
                <a:solidFill>
                  <a:srgbClr val="001F5F"/>
                </a:solidFill>
                <a:latin typeface="Arial"/>
                <a:cs typeface="Arial"/>
              </a:rPr>
              <a:t>of </a:t>
            </a:r>
            <a:r>
              <a:rPr b="1" spc="-10" dirty="0">
                <a:solidFill>
                  <a:srgbClr val="001F5F"/>
                </a:solidFill>
                <a:latin typeface="Arial"/>
                <a:cs typeface="Arial"/>
              </a:rPr>
              <a:t>any </a:t>
            </a:r>
            <a:r>
              <a:rPr lang="en-US" b="1" spc="-10" dirty="0">
                <a:solidFill>
                  <a:srgbClr val="001F5F"/>
                </a:solidFill>
                <a:latin typeface="Arial"/>
                <a:cs typeface="Arial"/>
              </a:rPr>
              <a:t>department/</a:t>
            </a:r>
            <a:r>
              <a:rPr b="1" spc="-20" dirty="0">
                <a:solidFill>
                  <a:srgbClr val="001F5F"/>
                </a:solidFill>
                <a:latin typeface="Arial"/>
                <a:cs typeface="Arial"/>
              </a:rPr>
              <a:t>agency’s </a:t>
            </a:r>
            <a:r>
              <a:rPr b="1" spc="-5" dirty="0">
                <a:solidFill>
                  <a:srgbClr val="001F5F"/>
                </a:solidFill>
                <a:latin typeface="Arial"/>
                <a:cs typeface="Arial"/>
              </a:rPr>
              <a:t>prime </a:t>
            </a:r>
            <a:r>
              <a:rPr b="1" spc="-10" dirty="0">
                <a:solidFill>
                  <a:srgbClr val="001F5F"/>
                </a:solidFill>
                <a:latin typeface="Arial"/>
                <a:cs typeface="Arial"/>
              </a:rPr>
              <a:t>responsibilities </a:t>
            </a:r>
            <a:r>
              <a:rPr b="1" spc="-5" dirty="0">
                <a:solidFill>
                  <a:srgbClr val="001F5F"/>
                </a:solidFill>
                <a:latin typeface="Arial"/>
                <a:cs typeface="Arial"/>
              </a:rPr>
              <a:t>is</a:t>
            </a:r>
            <a:r>
              <a:rPr b="1" spc="195" dirty="0">
                <a:solidFill>
                  <a:srgbClr val="001F5F"/>
                </a:solidFill>
                <a:latin typeface="Arial"/>
                <a:cs typeface="Arial"/>
              </a:rPr>
              <a:t> </a:t>
            </a:r>
            <a:r>
              <a:rPr lang="en-US" b="1" spc="-5" dirty="0">
                <a:solidFill>
                  <a:srgbClr val="001F5F"/>
                </a:solidFill>
                <a:latin typeface="Arial"/>
                <a:cs typeface="Arial"/>
              </a:rPr>
              <a:t>regulation.</a:t>
            </a:r>
            <a:endParaRPr dirty="0">
              <a:latin typeface="Arial"/>
              <a:cs typeface="Arial"/>
            </a:endParaRPr>
          </a:p>
          <a:p>
            <a:pPr marL="299085" marR="210820" indent="-287020">
              <a:lnSpc>
                <a:spcPct val="100000"/>
              </a:lnSpc>
              <a:spcBef>
                <a:spcPts val="720"/>
              </a:spcBef>
              <a:buFont typeface="Arial" panose="020B0604020202020204" pitchFamily="34" charset="0"/>
              <a:buChar char="•"/>
              <a:tabLst>
                <a:tab pos="299720" algn="l"/>
              </a:tabLst>
            </a:pPr>
            <a:r>
              <a:rPr lang="en-US" b="1" spc="-5" dirty="0">
                <a:solidFill>
                  <a:srgbClr val="001F5F"/>
                </a:solidFill>
                <a:latin typeface="Arial"/>
                <a:cs typeface="Arial"/>
              </a:rPr>
              <a:t>Regulation, often known as “rule making” is where an agency promulgates a regulation that tells the persons and entities under the purview of its enabling act either what to do, how to do something, or what not to do</a:t>
            </a:r>
            <a:r>
              <a:rPr b="1" spc="-15" dirty="0">
                <a:solidFill>
                  <a:srgbClr val="001F5F"/>
                </a:solidFill>
                <a:latin typeface="Arial"/>
                <a:cs typeface="Arial"/>
              </a:rPr>
              <a:t>.</a:t>
            </a:r>
            <a:endParaRPr dirty="0">
              <a:latin typeface="Arial"/>
              <a:cs typeface="Arial"/>
            </a:endParaRPr>
          </a:p>
          <a:p>
            <a:pPr marL="299085" marR="100330" indent="-287020">
              <a:lnSpc>
                <a:spcPct val="100000"/>
              </a:lnSpc>
              <a:spcBef>
                <a:spcPts val="720"/>
              </a:spcBef>
              <a:buFont typeface="Arial" panose="020B0604020202020204" pitchFamily="34" charset="0"/>
              <a:buChar char="•"/>
              <a:tabLst>
                <a:tab pos="299720" algn="l"/>
              </a:tabLst>
            </a:pPr>
            <a:r>
              <a:rPr lang="en-US" b="1" spc="-5" dirty="0">
                <a:solidFill>
                  <a:srgbClr val="001F5F"/>
                </a:solidFill>
                <a:latin typeface="Arial"/>
                <a:cs typeface="Arial"/>
              </a:rPr>
              <a:t>Regulations, if properly promulgated, with public comment and an opportunity to be heard, have the effect of law.</a:t>
            </a:r>
            <a:endParaRPr dirty="0">
              <a:latin typeface="Arial"/>
              <a:cs typeface="Arial"/>
            </a:endParaRPr>
          </a:p>
          <a:p>
            <a:pPr marL="299085" marR="5080" indent="-287020">
              <a:lnSpc>
                <a:spcPct val="100000"/>
              </a:lnSpc>
              <a:spcBef>
                <a:spcPts val="720"/>
              </a:spcBef>
              <a:buFont typeface="Arial" panose="020B0604020202020204" pitchFamily="34" charset="0"/>
              <a:buChar char="•"/>
              <a:tabLst>
                <a:tab pos="299720" algn="l"/>
              </a:tabLst>
            </a:pPr>
            <a:r>
              <a:rPr lang="en-US" b="1" spc="-5" dirty="0">
                <a:solidFill>
                  <a:srgbClr val="001F5F"/>
                </a:solidFill>
                <a:latin typeface="Arial"/>
                <a:cs typeface="Arial"/>
              </a:rPr>
              <a:t>Regulations are enforced by the </a:t>
            </a:r>
            <a:r>
              <a:rPr b="1" spc="-5" dirty="0">
                <a:solidFill>
                  <a:srgbClr val="001F5F"/>
                </a:solidFill>
                <a:latin typeface="Arial"/>
                <a:cs typeface="Arial"/>
              </a:rPr>
              <a:t>adjudication </a:t>
            </a:r>
            <a:r>
              <a:rPr lang="en-US" b="1" spc="-5" dirty="0">
                <a:solidFill>
                  <a:srgbClr val="001F5F"/>
                </a:solidFill>
                <a:latin typeface="Arial"/>
                <a:cs typeface="Arial"/>
              </a:rPr>
              <a:t>process </a:t>
            </a:r>
            <a:r>
              <a:rPr b="1" dirty="0">
                <a:solidFill>
                  <a:srgbClr val="001F5F"/>
                </a:solidFill>
                <a:latin typeface="Arial"/>
                <a:cs typeface="Arial"/>
              </a:rPr>
              <a:t>within </a:t>
            </a:r>
            <a:r>
              <a:rPr b="1" spc="-10" dirty="0">
                <a:solidFill>
                  <a:srgbClr val="001F5F"/>
                </a:solidFill>
                <a:latin typeface="Arial"/>
                <a:cs typeface="Arial"/>
              </a:rPr>
              <a:t>the </a:t>
            </a:r>
            <a:r>
              <a:rPr b="1" spc="-30" dirty="0">
                <a:solidFill>
                  <a:srgbClr val="001F5F"/>
                </a:solidFill>
                <a:latin typeface="Arial"/>
                <a:cs typeface="Arial"/>
              </a:rPr>
              <a:t>agency, </a:t>
            </a:r>
            <a:r>
              <a:rPr lang="en-US" b="1" spc="-30" dirty="0">
                <a:solidFill>
                  <a:srgbClr val="001F5F"/>
                </a:solidFill>
                <a:latin typeface="Arial"/>
                <a:cs typeface="Arial"/>
              </a:rPr>
              <a:t> </a:t>
            </a:r>
            <a:r>
              <a:rPr b="1" spc="-5" dirty="0">
                <a:solidFill>
                  <a:srgbClr val="001F5F"/>
                </a:solidFill>
                <a:latin typeface="Arial"/>
                <a:cs typeface="Arial"/>
              </a:rPr>
              <a:t>by means of  administrative order or fine, or </a:t>
            </a:r>
            <a:r>
              <a:rPr lang="en-US" b="1" spc="-5" dirty="0">
                <a:solidFill>
                  <a:srgbClr val="001F5F"/>
                </a:solidFill>
                <a:latin typeface="Arial"/>
                <a:cs typeface="Arial"/>
              </a:rPr>
              <a:t>by</a:t>
            </a:r>
            <a:r>
              <a:rPr b="1" spc="-5" dirty="0">
                <a:solidFill>
                  <a:srgbClr val="001F5F"/>
                </a:solidFill>
                <a:latin typeface="Arial"/>
                <a:cs typeface="Arial"/>
              </a:rPr>
              <a:t> bringing a court action against the regulated</a:t>
            </a:r>
            <a:r>
              <a:rPr b="1" spc="155" dirty="0">
                <a:solidFill>
                  <a:srgbClr val="001F5F"/>
                </a:solidFill>
                <a:latin typeface="Arial"/>
                <a:cs typeface="Arial"/>
              </a:rPr>
              <a:t> </a:t>
            </a:r>
            <a:r>
              <a:rPr b="1" spc="-25" dirty="0">
                <a:solidFill>
                  <a:srgbClr val="001F5F"/>
                </a:solidFill>
                <a:latin typeface="Arial"/>
                <a:cs typeface="Arial"/>
              </a:rPr>
              <a:t>entity.</a:t>
            </a:r>
            <a:endParaRPr dirty="0">
              <a:latin typeface="Arial"/>
              <a:cs typeface="Arial"/>
            </a:endParaRPr>
          </a:p>
          <a:p>
            <a:pPr marL="299085" marR="9525" indent="-287020">
              <a:lnSpc>
                <a:spcPct val="100000"/>
              </a:lnSpc>
              <a:spcBef>
                <a:spcPts val="720"/>
              </a:spcBef>
              <a:buFont typeface="Arial" panose="020B0604020202020204" pitchFamily="34" charset="0"/>
              <a:buChar char="•"/>
              <a:tabLst>
                <a:tab pos="299720" algn="l"/>
              </a:tabLst>
            </a:pPr>
            <a:r>
              <a:rPr b="1" spc="-5" dirty="0">
                <a:solidFill>
                  <a:srgbClr val="001F5F"/>
                </a:solidFill>
                <a:latin typeface="Arial"/>
                <a:cs typeface="Arial"/>
              </a:rPr>
              <a:t>Both these actions, internal and external enforcement, are done pursuant to </a:t>
            </a:r>
            <a:r>
              <a:rPr b="1" spc="-10" dirty="0">
                <a:solidFill>
                  <a:srgbClr val="001F5F"/>
                </a:solidFill>
                <a:latin typeface="Arial"/>
                <a:cs typeface="Arial"/>
              </a:rPr>
              <a:t>the  </a:t>
            </a:r>
            <a:r>
              <a:rPr b="1" spc="-20" dirty="0">
                <a:solidFill>
                  <a:srgbClr val="001F5F"/>
                </a:solidFill>
                <a:latin typeface="Arial"/>
                <a:cs typeface="Arial"/>
              </a:rPr>
              <a:t>agency’s </a:t>
            </a:r>
            <a:r>
              <a:rPr b="1" spc="-5" dirty="0">
                <a:solidFill>
                  <a:srgbClr val="001F5F"/>
                </a:solidFill>
                <a:latin typeface="Arial"/>
                <a:cs typeface="Arial"/>
              </a:rPr>
              <a:t>enabling </a:t>
            </a:r>
            <a:r>
              <a:rPr b="1" dirty="0">
                <a:solidFill>
                  <a:srgbClr val="001F5F"/>
                </a:solidFill>
                <a:latin typeface="Arial"/>
                <a:cs typeface="Arial"/>
              </a:rPr>
              <a:t>powers, </a:t>
            </a:r>
            <a:r>
              <a:rPr b="1" spc="-10" dirty="0">
                <a:solidFill>
                  <a:srgbClr val="001F5F"/>
                </a:solidFill>
                <a:latin typeface="Arial"/>
                <a:cs typeface="Arial"/>
              </a:rPr>
              <a:t>and </a:t>
            </a:r>
            <a:r>
              <a:rPr b="1" spc="-5" dirty="0">
                <a:solidFill>
                  <a:srgbClr val="001F5F"/>
                </a:solidFill>
                <a:latin typeface="Arial"/>
                <a:cs typeface="Arial"/>
              </a:rPr>
              <a:t>both </a:t>
            </a:r>
            <a:r>
              <a:rPr b="1" spc="-10" dirty="0">
                <a:solidFill>
                  <a:srgbClr val="001F5F"/>
                </a:solidFill>
                <a:latin typeface="Arial"/>
                <a:cs typeface="Arial"/>
              </a:rPr>
              <a:t>are </a:t>
            </a:r>
            <a:r>
              <a:rPr b="1" spc="-5" dirty="0">
                <a:solidFill>
                  <a:srgbClr val="001F5F"/>
                </a:solidFill>
                <a:latin typeface="Arial"/>
                <a:cs typeface="Arial"/>
              </a:rPr>
              <a:t>subject to both jurisdictional </a:t>
            </a:r>
            <a:r>
              <a:rPr b="1" spc="-10" dirty="0">
                <a:solidFill>
                  <a:srgbClr val="001F5F"/>
                </a:solidFill>
                <a:latin typeface="Arial"/>
                <a:cs typeface="Arial"/>
              </a:rPr>
              <a:t>requirements </a:t>
            </a:r>
            <a:r>
              <a:rPr b="1" spc="-5" dirty="0">
                <a:solidFill>
                  <a:srgbClr val="001F5F"/>
                </a:solidFill>
                <a:latin typeface="Arial"/>
                <a:cs typeface="Arial"/>
              </a:rPr>
              <a:t>and judicial</a:t>
            </a:r>
            <a:r>
              <a:rPr b="1" spc="25" dirty="0">
                <a:solidFill>
                  <a:srgbClr val="001F5F"/>
                </a:solidFill>
                <a:latin typeface="Arial"/>
                <a:cs typeface="Arial"/>
              </a:rPr>
              <a:t> </a:t>
            </a:r>
            <a:r>
              <a:rPr b="1" spc="-10" dirty="0">
                <a:solidFill>
                  <a:srgbClr val="001F5F"/>
                </a:solidFill>
                <a:latin typeface="Arial"/>
                <a:cs typeface="Arial"/>
              </a:rPr>
              <a:t>review.</a:t>
            </a:r>
            <a:endParaRPr lang="en-US" b="1" spc="-10" dirty="0">
              <a:solidFill>
                <a:srgbClr val="001F5F"/>
              </a:solidFill>
              <a:latin typeface="Arial"/>
              <a:cs typeface="Arial"/>
            </a:endParaRPr>
          </a:p>
          <a:p>
            <a:pPr marL="299085" marR="9525" indent="-287020">
              <a:lnSpc>
                <a:spcPct val="100000"/>
              </a:lnSpc>
              <a:spcBef>
                <a:spcPts val="720"/>
              </a:spcBef>
              <a:buFont typeface="Arial" panose="020B0604020202020204" pitchFamily="34" charset="0"/>
              <a:buChar char="•"/>
              <a:tabLst>
                <a:tab pos="299720" algn="l"/>
              </a:tabLst>
            </a:pPr>
            <a:endParaRPr sz="1400" dirty="0">
              <a:latin typeface="Arial"/>
              <a:cs typeface="Arial"/>
            </a:endParaRPr>
          </a:p>
        </p:txBody>
      </p:sp>
      <p:sp>
        <p:nvSpPr>
          <p:cNvPr id="5" name="Rectangle 4"/>
          <p:cNvSpPr/>
          <p:nvPr/>
        </p:nvSpPr>
        <p:spPr>
          <a:xfrm>
            <a:off x="380999" y="685800"/>
            <a:ext cx="8417559" cy="1034129"/>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State Government – The Executive</a:t>
            </a:r>
          </a:p>
          <a:p>
            <a:pPr marL="342900" indent="-342900" algn="ctr">
              <a:lnSpc>
                <a:spcPct val="90000"/>
              </a:lnSpc>
              <a:spcBef>
                <a:spcPts val="0"/>
              </a:spcBef>
              <a:defRPr/>
            </a:pPr>
            <a:r>
              <a:rPr lang="en-US" sz="3200" b="1" i="1" dirty="0">
                <a:solidFill>
                  <a:srgbClr val="006600"/>
                </a:solidFill>
              </a:rPr>
              <a:t>Departments/Agencies and Regulation</a:t>
            </a:r>
          </a:p>
        </p:txBody>
      </p:sp>
    </p:spTree>
    <p:extLst>
      <p:ext uri="{BB962C8B-B14F-4D97-AF65-F5344CB8AC3E}">
        <p14:creationId xmlns:p14="http://schemas.microsoft.com/office/powerpoint/2010/main" val="4804557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0999" y="1447800"/>
            <a:ext cx="8444599" cy="5069978"/>
          </a:xfrm>
          <a:prstGeom prst="rect">
            <a:avLst/>
          </a:prstGeom>
        </p:spPr>
        <p:txBody>
          <a:bodyPr vert="horz" wrap="square" lIns="0" tIns="83185" rIns="0" bIns="0" rtlCol="0">
            <a:spAutoFit/>
          </a:bodyPr>
          <a:lstStyle/>
          <a:p>
            <a:pPr marL="253365">
              <a:lnSpc>
                <a:spcPct val="100000"/>
              </a:lnSpc>
              <a:spcBef>
                <a:spcPts val="655"/>
              </a:spcBef>
            </a:pPr>
            <a:endParaRPr lang="en-US" sz="1800" b="1" i="1" spc="-5" dirty="0">
              <a:latin typeface="Arial"/>
              <a:cs typeface="Arial"/>
            </a:endParaRPr>
          </a:p>
          <a:p>
            <a:pPr marL="212090" indent="-200025">
              <a:lnSpc>
                <a:spcPct val="100000"/>
              </a:lnSpc>
              <a:spcBef>
                <a:spcPts val="555"/>
              </a:spcBef>
              <a:buFont typeface="Arial"/>
              <a:buChar char="●"/>
              <a:tabLst>
                <a:tab pos="212725" algn="l"/>
              </a:tabLst>
            </a:pPr>
            <a:r>
              <a:rPr sz="1800" b="1" spc="-5" dirty="0">
                <a:solidFill>
                  <a:srgbClr val="C00000"/>
                </a:solidFill>
                <a:latin typeface="Arial"/>
                <a:cs typeface="Arial"/>
              </a:rPr>
              <a:t>Enforcement</a:t>
            </a:r>
            <a:endParaRPr lang="en-US" sz="1800" b="1" spc="-5" dirty="0">
              <a:solidFill>
                <a:srgbClr val="C00000"/>
              </a:solidFill>
              <a:latin typeface="Arial"/>
              <a:cs typeface="Arial"/>
            </a:endParaRPr>
          </a:p>
          <a:p>
            <a:pPr marL="299085" indent="-287020">
              <a:lnSpc>
                <a:spcPct val="100000"/>
              </a:lnSpc>
              <a:spcBef>
                <a:spcPts val="720"/>
              </a:spcBef>
              <a:buFont typeface="Arial" panose="020B0604020202020204" pitchFamily="34" charset="0"/>
              <a:buChar char="•"/>
              <a:tabLst>
                <a:tab pos="299720" algn="l"/>
              </a:tabLst>
            </a:pPr>
            <a:r>
              <a:rPr lang="en-US" b="1" spc="-10" dirty="0">
                <a:solidFill>
                  <a:srgbClr val="001F5F"/>
                </a:solidFill>
                <a:latin typeface="Arial"/>
                <a:cs typeface="Arial"/>
              </a:rPr>
              <a:t>An additional prime responsibility of a department/</a:t>
            </a:r>
            <a:r>
              <a:rPr b="1" spc="-20" dirty="0">
                <a:solidFill>
                  <a:srgbClr val="001F5F"/>
                </a:solidFill>
                <a:latin typeface="Arial"/>
                <a:cs typeface="Arial"/>
              </a:rPr>
              <a:t>agency</a:t>
            </a:r>
            <a:r>
              <a:rPr b="1" spc="-10" dirty="0">
                <a:solidFill>
                  <a:srgbClr val="001F5F"/>
                </a:solidFill>
                <a:latin typeface="Arial"/>
                <a:cs typeface="Arial"/>
              </a:rPr>
              <a:t> </a:t>
            </a:r>
            <a:r>
              <a:rPr b="1" spc="-5" dirty="0">
                <a:solidFill>
                  <a:srgbClr val="001F5F"/>
                </a:solidFill>
                <a:latin typeface="Arial"/>
                <a:cs typeface="Arial"/>
              </a:rPr>
              <a:t>is</a:t>
            </a:r>
            <a:r>
              <a:rPr b="1" spc="195" dirty="0">
                <a:solidFill>
                  <a:srgbClr val="001F5F"/>
                </a:solidFill>
                <a:latin typeface="Arial"/>
                <a:cs typeface="Arial"/>
              </a:rPr>
              <a:t> </a:t>
            </a:r>
            <a:r>
              <a:rPr b="1" spc="-5" dirty="0">
                <a:solidFill>
                  <a:srgbClr val="001F5F"/>
                </a:solidFill>
                <a:latin typeface="Arial"/>
                <a:cs typeface="Arial"/>
              </a:rPr>
              <a:t>enforcement.</a:t>
            </a:r>
            <a:endParaRPr dirty="0">
              <a:latin typeface="Arial"/>
              <a:cs typeface="Arial"/>
            </a:endParaRPr>
          </a:p>
          <a:p>
            <a:pPr marL="299085" marR="210820" indent="-287020">
              <a:lnSpc>
                <a:spcPct val="100000"/>
              </a:lnSpc>
              <a:spcBef>
                <a:spcPts val="720"/>
              </a:spcBef>
              <a:buFont typeface="Arial" panose="020B0604020202020204" pitchFamily="34" charset="0"/>
              <a:buChar char="•"/>
              <a:tabLst>
                <a:tab pos="299720" algn="l"/>
              </a:tabLst>
            </a:pPr>
            <a:r>
              <a:rPr b="1" spc="-5" dirty="0">
                <a:solidFill>
                  <a:srgbClr val="001F5F"/>
                </a:solidFill>
                <a:latin typeface="Arial"/>
                <a:cs typeface="Arial"/>
              </a:rPr>
              <a:t>Enforcement is an inherent </a:t>
            </a:r>
            <a:r>
              <a:rPr b="1" spc="-10" dirty="0">
                <a:solidFill>
                  <a:srgbClr val="001F5F"/>
                </a:solidFill>
                <a:latin typeface="Arial"/>
                <a:cs typeface="Arial"/>
              </a:rPr>
              <a:t>Executive </a:t>
            </a:r>
            <a:r>
              <a:rPr b="1" spc="-5" dirty="0">
                <a:solidFill>
                  <a:srgbClr val="001F5F"/>
                </a:solidFill>
                <a:latin typeface="Arial"/>
                <a:cs typeface="Arial"/>
              </a:rPr>
              <a:t>action, </a:t>
            </a:r>
            <a:r>
              <a:rPr b="1" dirty="0">
                <a:solidFill>
                  <a:srgbClr val="001F5F"/>
                </a:solidFill>
                <a:latin typeface="Arial"/>
                <a:cs typeface="Arial"/>
              </a:rPr>
              <a:t>whereby </a:t>
            </a:r>
            <a:r>
              <a:rPr b="1" spc="-10" dirty="0">
                <a:solidFill>
                  <a:srgbClr val="001F5F"/>
                </a:solidFill>
                <a:latin typeface="Arial"/>
                <a:cs typeface="Arial"/>
              </a:rPr>
              <a:t>the </a:t>
            </a:r>
            <a:r>
              <a:rPr b="1" spc="-5" dirty="0">
                <a:solidFill>
                  <a:srgbClr val="001F5F"/>
                </a:solidFill>
                <a:latin typeface="Arial"/>
                <a:cs typeface="Arial"/>
              </a:rPr>
              <a:t>agency seeks to </a:t>
            </a:r>
            <a:r>
              <a:rPr b="1" spc="-15" dirty="0">
                <a:solidFill>
                  <a:srgbClr val="001F5F"/>
                </a:solidFill>
                <a:latin typeface="Arial"/>
                <a:cs typeface="Arial"/>
              </a:rPr>
              <a:t>have </a:t>
            </a:r>
            <a:r>
              <a:rPr b="1" spc="-10" dirty="0">
                <a:solidFill>
                  <a:srgbClr val="001F5F"/>
                </a:solidFill>
                <a:latin typeface="Arial"/>
                <a:cs typeface="Arial"/>
              </a:rPr>
              <a:t>the </a:t>
            </a:r>
            <a:r>
              <a:rPr b="1" spc="-5" dirty="0">
                <a:solidFill>
                  <a:srgbClr val="001F5F"/>
                </a:solidFill>
                <a:latin typeface="Arial"/>
                <a:cs typeface="Arial"/>
              </a:rPr>
              <a:t>regulated entity under its control, </a:t>
            </a:r>
            <a:r>
              <a:rPr lang="en-US" b="1" spc="-5" dirty="0">
                <a:solidFill>
                  <a:srgbClr val="001F5F"/>
                </a:solidFill>
                <a:latin typeface="Arial"/>
                <a:cs typeface="Arial"/>
              </a:rPr>
              <a:t>and to </a:t>
            </a:r>
            <a:r>
              <a:rPr b="1" spc="-5" dirty="0">
                <a:solidFill>
                  <a:srgbClr val="001F5F"/>
                </a:solidFill>
                <a:latin typeface="Arial"/>
                <a:cs typeface="Arial"/>
              </a:rPr>
              <a:t>comply </a:t>
            </a:r>
            <a:r>
              <a:rPr b="1" spc="5" dirty="0">
                <a:solidFill>
                  <a:srgbClr val="001F5F"/>
                </a:solidFill>
                <a:latin typeface="Arial"/>
                <a:cs typeface="Arial"/>
              </a:rPr>
              <a:t>with </a:t>
            </a:r>
            <a:r>
              <a:rPr b="1" spc="-5" dirty="0">
                <a:solidFill>
                  <a:srgbClr val="001F5F"/>
                </a:solidFill>
                <a:latin typeface="Arial"/>
                <a:cs typeface="Arial"/>
              </a:rPr>
              <a:t>statutes, rules and regulations under its</a:t>
            </a:r>
            <a:r>
              <a:rPr b="1" spc="10" dirty="0">
                <a:solidFill>
                  <a:srgbClr val="001F5F"/>
                </a:solidFill>
                <a:latin typeface="Arial"/>
                <a:cs typeface="Arial"/>
              </a:rPr>
              <a:t> </a:t>
            </a:r>
            <a:r>
              <a:rPr b="1" spc="-15" dirty="0">
                <a:solidFill>
                  <a:srgbClr val="001F5F"/>
                </a:solidFill>
                <a:latin typeface="Arial"/>
                <a:cs typeface="Arial"/>
              </a:rPr>
              <a:t>purview.</a:t>
            </a:r>
            <a:endParaRPr dirty="0">
              <a:latin typeface="Arial"/>
              <a:cs typeface="Arial"/>
            </a:endParaRPr>
          </a:p>
          <a:p>
            <a:pPr marL="299085" marR="100330" indent="-287020">
              <a:lnSpc>
                <a:spcPct val="100000"/>
              </a:lnSpc>
              <a:spcBef>
                <a:spcPts val="720"/>
              </a:spcBef>
              <a:buFont typeface="Arial" panose="020B0604020202020204" pitchFamily="34" charset="0"/>
              <a:buChar char="•"/>
              <a:tabLst>
                <a:tab pos="299720" algn="l"/>
              </a:tabLst>
            </a:pPr>
            <a:r>
              <a:rPr b="1" spc="-5" dirty="0">
                <a:solidFill>
                  <a:srgbClr val="001F5F"/>
                </a:solidFill>
                <a:latin typeface="Arial"/>
                <a:cs typeface="Arial"/>
              </a:rPr>
              <a:t>It should be </a:t>
            </a:r>
            <a:r>
              <a:rPr b="1" spc="-10" dirty="0">
                <a:solidFill>
                  <a:srgbClr val="001F5F"/>
                </a:solidFill>
                <a:latin typeface="Arial"/>
                <a:cs typeface="Arial"/>
              </a:rPr>
              <a:t>noted </a:t>
            </a:r>
            <a:r>
              <a:rPr b="1" spc="-5" dirty="0">
                <a:solidFill>
                  <a:srgbClr val="001F5F"/>
                </a:solidFill>
                <a:latin typeface="Arial"/>
                <a:cs typeface="Arial"/>
              </a:rPr>
              <a:t>that an </a:t>
            </a:r>
            <a:r>
              <a:rPr b="1" spc="-10" dirty="0">
                <a:solidFill>
                  <a:srgbClr val="001F5F"/>
                </a:solidFill>
                <a:latin typeface="Arial"/>
                <a:cs typeface="Arial"/>
              </a:rPr>
              <a:t>agency's </a:t>
            </a:r>
            <a:r>
              <a:rPr b="1" dirty="0">
                <a:solidFill>
                  <a:srgbClr val="001F5F"/>
                </a:solidFill>
                <a:latin typeface="Arial"/>
                <a:cs typeface="Arial"/>
              </a:rPr>
              <a:t>power </a:t>
            </a:r>
            <a:r>
              <a:rPr b="1" spc="-5" dirty="0">
                <a:solidFill>
                  <a:srgbClr val="001F5F"/>
                </a:solidFill>
                <a:latin typeface="Arial"/>
                <a:cs typeface="Arial"/>
              </a:rPr>
              <a:t>to compel </a:t>
            </a:r>
            <a:r>
              <a:rPr b="1" spc="-10" dirty="0">
                <a:solidFill>
                  <a:srgbClr val="001F5F"/>
                </a:solidFill>
                <a:latin typeface="Arial"/>
                <a:cs typeface="Arial"/>
              </a:rPr>
              <a:t>the </a:t>
            </a:r>
            <a:r>
              <a:rPr b="1" spc="-5" dirty="0">
                <a:solidFill>
                  <a:srgbClr val="001F5F"/>
                </a:solidFill>
                <a:latin typeface="Arial"/>
                <a:cs typeface="Arial"/>
              </a:rPr>
              <a:t>enforcement is contained </a:t>
            </a:r>
            <a:r>
              <a:rPr b="1" dirty="0">
                <a:solidFill>
                  <a:srgbClr val="001F5F"/>
                </a:solidFill>
                <a:latin typeface="Arial"/>
                <a:cs typeface="Arial"/>
              </a:rPr>
              <a:t>within </a:t>
            </a:r>
            <a:r>
              <a:rPr b="1" spc="-5" dirty="0">
                <a:solidFill>
                  <a:srgbClr val="001F5F"/>
                </a:solidFill>
                <a:latin typeface="Arial"/>
                <a:cs typeface="Arial"/>
              </a:rPr>
              <a:t>its enabling</a:t>
            </a:r>
            <a:r>
              <a:rPr b="1" spc="20" dirty="0">
                <a:solidFill>
                  <a:srgbClr val="001F5F"/>
                </a:solidFill>
                <a:latin typeface="Arial"/>
                <a:cs typeface="Arial"/>
              </a:rPr>
              <a:t> </a:t>
            </a:r>
            <a:r>
              <a:rPr b="1" spc="-5" dirty="0">
                <a:solidFill>
                  <a:srgbClr val="001F5F"/>
                </a:solidFill>
                <a:latin typeface="Arial"/>
                <a:cs typeface="Arial"/>
              </a:rPr>
              <a:t>act.</a:t>
            </a:r>
            <a:endParaRPr dirty="0">
              <a:latin typeface="Arial"/>
              <a:cs typeface="Arial"/>
            </a:endParaRPr>
          </a:p>
          <a:p>
            <a:pPr marL="299085" marR="5080" indent="-287020">
              <a:lnSpc>
                <a:spcPct val="100000"/>
              </a:lnSpc>
              <a:spcBef>
                <a:spcPts val="720"/>
              </a:spcBef>
              <a:buFont typeface="Arial" panose="020B0604020202020204" pitchFamily="34" charset="0"/>
              <a:buChar char="•"/>
              <a:tabLst>
                <a:tab pos="299720" algn="l"/>
              </a:tabLst>
            </a:pPr>
            <a:r>
              <a:rPr b="1" spc="-5" dirty="0">
                <a:solidFill>
                  <a:srgbClr val="001F5F"/>
                </a:solidFill>
                <a:latin typeface="Arial"/>
                <a:cs typeface="Arial"/>
              </a:rPr>
              <a:t>Enforcement can be had pursuant to adjudication </a:t>
            </a:r>
            <a:r>
              <a:rPr b="1" dirty="0">
                <a:solidFill>
                  <a:srgbClr val="001F5F"/>
                </a:solidFill>
                <a:latin typeface="Arial"/>
                <a:cs typeface="Arial"/>
              </a:rPr>
              <a:t>within </a:t>
            </a:r>
            <a:r>
              <a:rPr b="1" spc="-10" dirty="0">
                <a:solidFill>
                  <a:srgbClr val="001F5F"/>
                </a:solidFill>
                <a:latin typeface="Arial"/>
                <a:cs typeface="Arial"/>
              </a:rPr>
              <a:t>the </a:t>
            </a:r>
            <a:r>
              <a:rPr b="1" spc="-30" dirty="0">
                <a:solidFill>
                  <a:srgbClr val="001F5F"/>
                </a:solidFill>
                <a:latin typeface="Arial"/>
                <a:cs typeface="Arial"/>
              </a:rPr>
              <a:t>agency, </a:t>
            </a:r>
            <a:r>
              <a:rPr b="1" spc="-5" dirty="0">
                <a:solidFill>
                  <a:srgbClr val="001F5F"/>
                </a:solidFill>
                <a:latin typeface="Arial"/>
                <a:cs typeface="Arial"/>
              </a:rPr>
              <a:t>by means of  administrative order or fine, or it can be had by means of external action, by means  of the agency bringing a court action against the regulated</a:t>
            </a:r>
            <a:r>
              <a:rPr b="1" spc="155" dirty="0">
                <a:solidFill>
                  <a:srgbClr val="001F5F"/>
                </a:solidFill>
                <a:latin typeface="Arial"/>
                <a:cs typeface="Arial"/>
              </a:rPr>
              <a:t> </a:t>
            </a:r>
            <a:r>
              <a:rPr b="1" spc="-25" dirty="0">
                <a:solidFill>
                  <a:srgbClr val="001F5F"/>
                </a:solidFill>
                <a:latin typeface="Arial"/>
                <a:cs typeface="Arial"/>
              </a:rPr>
              <a:t>entity.</a:t>
            </a:r>
            <a:endParaRPr dirty="0">
              <a:latin typeface="Arial"/>
              <a:cs typeface="Arial"/>
            </a:endParaRPr>
          </a:p>
          <a:p>
            <a:pPr marL="299085" marR="9525" indent="-287020">
              <a:lnSpc>
                <a:spcPct val="100000"/>
              </a:lnSpc>
              <a:spcBef>
                <a:spcPts val="720"/>
              </a:spcBef>
              <a:buFont typeface="Arial" panose="020B0604020202020204" pitchFamily="34" charset="0"/>
              <a:buChar char="•"/>
              <a:tabLst>
                <a:tab pos="299720" algn="l"/>
              </a:tabLst>
            </a:pPr>
            <a:r>
              <a:rPr b="1" spc="-5" dirty="0">
                <a:solidFill>
                  <a:srgbClr val="001F5F"/>
                </a:solidFill>
                <a:latin typeface="Arial"/>
                <a:cs typeface="Arial"/>
              </a:rPr>
              <a:t>Both these actions, internal and external enforcement, are done pursuant to </a:t>
            </a:r>
            <a:r>
              <a:rPr b="1" spc="-10" dirty="0">
                <a:solidFill>
                  <a:srgbClr val="001F5F"/>
                </a:solidFill>
                <a:latin typeface="Arial"/>
                <a:cs typeface="Arial"/>
              </a:rPr>
              <a:t>the  </a:t>
            </a:r>
            <a:r>
              <a:rPr b="1" spc="-20" dirty="0">
                <a:solidFill>
                  <a:srgbClr val="001F5F"/>
                </a:solidFill>
                <a:latin typeface="Arial"/>
                <a:cs typeface="Arial"/>
              </a:rPr>
              <a:t>agency’s </a:t>
            </a:r>
            <a:r>
              <a:rPr b="1" spc="-5" dirty="0">
                <a:solidFill>
                  <a:srgbClr val="001F5F"/>
                </a:solidFill>
                <a:latin typeface="Arial"/>
                <a:cs typeface="Arial"/>
              </a:rPr>
              <a:t>enabling </a:t>
            </a:r>
            <a:r>
              <a:rPr b="1" dirty="0">
                <a:solidFill>
                  <a:srgbClr val="001F5F"/>
                </a:solidFill>
                <a:latin typeface="Arial"/>
                <a:cs typeface="Arial"/>
              </a:rPr>
              <a:t>powers, </a:t>
            </a:r>
            <a:r>
              <a:rPr b="1" spc="-10" dirty="0">
                <a:solidFill>
                  <a:srgbClr val="001F5F"/>
                </a:solidFill>
                <a:latin typeface="Arial"/>
                <a:cs typeface="Arial"/>
              </a:rPr>
              <a:t>and </a:t>
            </a:r>
            <a:r>
              <a:rPr b="1" spc="-5" dirty="0">
                <a:solidFill>
                  <a:srgbClr val="001F5F"/>
                </a:solidFill>
                <a:latin typeface="Arial"/>
                <a:cs typeface="Arial"/>
              </a:rPr>
              <a:t>both </a:t>
            </a:r>
            <a:r>
              <a:rPr b="1" spc="-10" dirty="0">
                <a:solidFill>
                  <a:srgbClr val="001F5F"/>
                </a:solidFill>
                <a:latin typeface="Arial"/>
                <a:cs typeface="Arial"/>
              </a:rPr>
              <a:t>are </a:t>
            </a:r>
            <a:r>
              <a:rPr b="1" spc="-5" dirty="0">
                <a:solidFill>
                  <a:srgbClr val="001F5F"/>
                </a:solidFill>
                <a:latin typeface="Arial"/>
                <a:cs typeface="Arial"/>
              </a:rPr>
              <a:t>subject to both jurisdictional </a:t>
            </a:r>
            <a:r>
              <a:rPr b="1" spc="-10" dirty="0">
                <a:solidFill>
                  <a:srgbClr val="001F5F"/>
                </a:solidFill>
                <a:latin typeface="Arial"/>
                <a:cs typeface="Arial"/>
              </a:rPr>
              <a:t>requirements </a:t>
            </a:r>
            <a:r>
              <a:rPr b="1" spc="-5" dirty="0">
                <a:solidFill>
                  <a:srgbClr val="001F5F"/>
                </a:solidFill>
                <a:latin typeface="Arial"/>
                <a:cs typeface="Arial"/>
              </a:rPr>
              <a:t>and judicial</a:t>
            </a:r>
            <a:r>
              <a:rPr b="1" spc="25" dirty="0">
                <a:solidFill>
                  <a:srgbClr val="001F5F"/>
                </a:solidFill>
                <a:latin typeface="Arial"/>
                <a:cs typeface="Arial"/>
              </a:rPr>
              <a:t> </a:t>
            </a:r>
            <a:r>
              <a:rPr b="1" spc="-10" dirty="0">
                <a:solidFill>
                  <a:srgbClr val="001F5F"/>
                </a:solidFill>
                <a:latin typeface="Arial"/>
                <a:cs typeface="Arial"/>
              </a:rPr>
              <a:t>review.</a:t>
            </a:r>
            <a:endParaRPr lang="en-US" b="1" spc="-10" dirty="0">
              <a:solidFill>
                <a:srgbClr val="001F5F"/>
              </a:solidFill>
              <a:latin typeface="Arial"/>
              <a:cs typeface="Arial"/>
            </a:endParaRPr>
          </a:p>
          <a:p>
            <a:pPr marL="299085" marR="9525" indent="-287020">
              <a:lnSpc>
                <a:spcPct val="100000"/>
              </a:lnSpc>
              <a:spcBef>
                <a:spcPts val="720"/>
              </a:spcBef>
              <a:buFont typeface="Arial" panose="020B0604020202020204" pitchFamily="34" charset="0"/>
              <a:buChar char="•"/>
              <a:tabLst>
                <a:tab pos="299720" algn="l"/>
              </a:tabLst>
            </a:pPr>
            <a:endParaRPr sz="1400" dirty="0">
              <a:latin typeface="Arial"/>
              <a:cs typeface="Arial"/>
            </a:endParaRPr>
          </a:p>
        </p:txBody>
      </p:sp>
      <p:sp>
        <p:nvSpPr>
          <p:cNvPr id="5" name="Rectangle 4"/>
          <p:cNvSpPr/>
          <p:nvPr/>
        </p:nvSpPr>
        <p:spPr>
          <a:xfrm>
            <a:off x="380999" y="685800"/>
            <a:ext cx="8417559" cy="1034129"/>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State Government – The Executive</a:t>
            </a:r>
          </a:p>
          <a:p>
            <a:pPr marL="342900" indent="-342900" algn="ctr">
              <a:lnSpc>
                <a:spcPct val="90000"/>
              </a:lnSpc>
              <a:spcBef>
                <a:spcPts val="0"/>
              </a:spcBef>
              <a:defRPr/>
            </a:pPr>
            <a:r>
              <a:rPr lang="en-US" sz="3200" b="1" i="1" dirty="0">
                <a:solidFill>
                  <a:srgbClr val="006600"/>
                </a:solidFill>
              </a:rPr>
              <a:t>Departments/Agencies and Regulation</a:t>
            </a:r>
          </a:p>
        </p:txBody>
      </p:sp>
    </p:spTree>
    <p:extLst>
      <p:ext uri="{BB962C8B-B14F-4D97-AF65-F5344CB8AC3E}">
        <p14:creationId xmlns:p14="http://schemas.microsoft.com/office/powerpoint/2010/main" val="25307709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State Government</a:t>
            </a:r>
          </a:p>
          <a:p>
            <a:pPr marL="342900" indent="-342900" algn="ctr">
              <a:spcBef>
                <a:spcPct val="20000"/>
              </a:spcBef>
            </a:pPr>
            <a:r>
              <a:rPr lang="en-US" sz="3500" b="1" dirty="0">
                <a:solidFill>
                  <a:srgbClr val="006600"/>
                </a:solidFill>
              </a:rPr>
              <a:t>The Executive – Executive Orders</a:t>
            </a:r>
            <a:endParaRPr lang="en-US" sz="35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75</a:t>
            </a:fld>
            <a:endParaRPr lang="en-US"/>
          </a:p>
        </p:txBody>
      </p:sp>
    </p:spTree>
    <p:extLst>
      <p:ext uri="{BB962C8B-B14F-4D97-AF65-F5344CB8AC3E}">
        <p14:creationId xmlns:p14="http://schemas.microsoft.com/office/powerpoint/2010/main" val="21033368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0999" y="1447800"/>
            <a:ext cx="8305801" cy="5421356"/>
          </a:xfrm>
          <a:prstGeom prst="rect">
            <a:avLst/>
          </a:prstGeom>
        </p:spPr>
        <p:txBody>
          <a:bodyPr vert="horz" wrap="square" lIns="0" tIns="83185" rIns="0" bIns="0" rtlCol="0">
            <a:spAutoFit/>
          </a:bodyPr>
          <a:lstStyle/>
          <a:p>
            <a:pPr marL="253365">
              <a:lnSpc>
                <a:spcPct val="100000"/>
              </a:lnSpc>
              <a:spcBef>
                <a:spcPts val="655"/>
              </a:spcBef>
            </a:pPr>
            <a:endParaRPr lang="en-US" sz="1800" b="1" i="1" spc="-5" dirty="0">
              <a:latin typeface="Arial"/>
              <a:cs typeface="Arial"/>
            </a:endParaRPr>
          </a:p>
          <a:p>
            <a:pPr marL="212090" indent="-200025">
              <a:lnSpc>
                <a:spcPct val="100000"/>
              </a:lnSpc>
              <a:spcBef>
                <a:spcPts val="555"/>
              </a:spcBef>
              <a:buFont typeface="Arial"/>
              <a:buChar char="●"/>
              <a:tabLst>
                <a:tab pos="212725" algn="l"/>
              </a:tabLst>
            </a:pPr>
            <a:r>
              <a:rPr lang="en-US" sz="1800" b="1" spc="-5" dirty="0">
                <a:solidFill>
                  <a:srgbClr val="C00000"/>
                </a:solidFill>
                <a:latin typeface="Arial"/>
                <a:cs typeface="Arial"/>
              </a:rPr>
              <a:t>Executive Orders</a:t>
            </a:r>
          </a:p>
          <a:p>
            <a:pPr marL="212090" indent="-200025">
              <a:lnSpc>
                <a:spcPct val="100000"/>
              </a:lnSpc>
              <a:spcBef>
                <a:spcPts val="555"/>
              </a:spcBef>
              <a:buFont typeface="Arial"/>
              <a:buChar char="●"/>
              <a:tabLst>
                <a:tab pos="212725" algn="l"/>
              </a:tabLst>
            </a:pPr>
            <a:endParaRPr lang="en-US" sz="500" b="1" spc="-5" dirty="0">
              <a:solidFill>
                <a:srgbClr val="C00000"/>
              </a:solidFill>
              <a:latin typeface="Arial"/>
              <a:cs typeface="Arial"/>
            </a:endParaRPr>
          </a:p>
          <a:p>
            <a:pPr marL="299085" indent="-287020" algn="just">
              <a:lnSpc>
                <a:spcPct val="100000"/>
              </a:lnSpc>
              <a:spcBef>
                <a:spcPts val="0"/>
              </a:spcBef>
              <a:buFont typeface="Arial" panose="020B0604020202020204" pitchFamily="34" charset="0"/>
              <a:buChar char="•"/>
              <a:tabLst>
                <a:tab pos="299720" algn="l"/>
              </a:tabLst>
            </a:pPr>
            <a:r>
              <a:rPr lang="en-US" sz="1700" b="1" dirty="0"/>
              <a:t>The Governor can issue executive orders, which direct executive officers, or which clarify or explain existing laws.</a:t>
            </a:r>
          </a:p>
          <a:p>
            <a:pPr marL="299085" indent="-287020" algn="just">
              <a:lnSpc>
                <a:spcPct val="100000"/>
              </a:lnSpc>
              <a:spcBef>
                <a:spcPts val="0"/>
              </a:spcBef>
              <a:buFont typeface="Arial" panose="020B0604020202020204" pitchFamily="34" charset="0"/>
              <a:buChar char="•"/>
              <a:tabLst>
                <a:tab pos="299720" algn="l"/>
              </a:tabLst>
            </a:pPr>
            <a:endParaRPr sz="500" b="1" dirty="0">
              <a:latin typeface="Arial"/>
              <a:cs typeface="Arial"/>
            </a:endParaRPr>
          </a:p>
          <a:p>
            <a:pPr marL="299085" marR="210820" indent="-287020" algn="just">
              <a:lnSpc>
                <a:spcPct val="100000"/>
              </a:lnSpc>
              <a:spcBef>
                <a:spcPts val="0"/>
              </a:spcBef>
              <a:buFont typeface="Arial" panose="020B0604020202020204" pitchFamily="34" charset="0"/>
              <a:buChar char="•"/>
              <a:tabLst>
                <a:tab pos="299720" algn="l"/>
              </a:tabLst>
            </a:pPr>
            <a:r>
              <a:rPr lang="en-US" sz="1700" b="1" spc="-5" dirty="0">
                <a:latin typeface="Arial"/>
                <a:cs typeface="Arial"/>
              </a:rPr>
              <a:t>A Quasi-Legislative Action, it is beneath a Regulation, promulgated by a Department/Agency through Rule Making, in the priority of laws</a:t>
            </a:r>
            <a:r>
              <a:rPr sz="1700" b="1" spc="-15" dirty="0">
                <a:latin typeface="Arial"/>
                <a:cs typeface="Arial"/>
              </a:rPr>
              <a:t>.</a:t>
            </a:r>
            <a:endParaRPr lang="en-US" sz="1700" b="1" spc="-15" dirty="0">
              <a:latin typeface="Arial"/>
              <a:cs typeface="Arial"/>
            </a:endParaRPr>
          </a:p>
          <a:p>
            <a:pPr marL="299085" marR="210820" indent="-287020" algn="just">
              <a:lnSpc>
                <a:spcPct val="100000"/>
              </a:lnSpc>
              <a:spcBef>
                <a:spcPts val="0"/>
              </a:spcBef>
              <a:buFont typeface="Arial" panose="020B0604020202020204" pitchFamily="34" charset="0"/>
              <a:buChar char="•"/>
              <a:tabLst>
                <a:tab pos="299720" algn="l"/>
              </a:tabLst>
            </a:pPr>
            <a:endParaRPr sz="500" dirty="0">
              <a:latin typeface="Arial"/>
              <a:cs typeface="Arial"/>
            </a:endParaRPr>
          </a:p>
          <a:p>
            <a:pPr marL="299085" marR="100330" indent="-287020" algn="just">
              <a:lnSpc>
                <a:spcPct val="100000"/>
              </a:lnSpc>
              <a:spcBef>
                <a:spcPts val="0"/>
              </a:spcBef>
              <a:buFont typeface="Arial" panose="020B0604020202020204" pitchFamily="34" charset="0"/>
              <a:buChar char="•"/>
              <a:tabLst>
                <a:tab pos="299720" algn="l"/>
              </a:tabLst>
            </a:pPr>
            <a:r>
              <a:rPr lang="en-US" sz="1700" b="1" spc="-5" dirty="0">
                <a:latin typeface="Arial"/>
                <a:cs typeface="Arial"/>
              </a:rPr>
              <a:t>An Executive Order from a Governor only lasts during the Governor’s term of office, and can be overridden by a statute enacted by the Legislature or struck down by a State or Federal Court in accordance with judicial review</a:t>
            </a:r>
            <a:r>
              <a:rPr sz="1700" b="1" spc="-5" dirty="0">
                <a:latin typeface="Arial"/>
                <a:cs typeface="Arial"/>
              </a:rPr>
              <a:t>.</a:t>
            </a:r>
            <a:endParaRPr lang="en-US" sz="1700" b="1" spc="-5" dirty="0">
              <a:latin typeface="Arial"/>
              <a:cs typeface="Arial"/>
            </a:endParaRPr>
          </a:p>
          <a:p>
            <a:pPr marL="299085" marR="100330" indent="-287020" algn="just">
              <a:lnSpc>
                <a:spcPct val="100000"/>
              </a:lnSpc>
              <a:spcBef>
                <a:spcPts val="0"/>
              </a:spcBef>
              <a:buFont typeface="Arial" panose="020B0604020202020204" pitchFamily="34" charset="0"/>
              <a:buChar char="•"/>
              <a:tabLst>
                <a:tab pos="299720" algn="l"/>
              </a:tabLst>
            </a:pPr>
            <a:endParaRPr sz="500" dirty="0">
              <a:latin typeface="Arial"/>
              <a:cs typeface="Arial"/>
            </a:endParaRPr>
          </a:p>
          <a:p>
            <a:pPr marL="299085" marR="5080" indent="-287020" algn="just">
              <a:lnSpc>
                <a:spcPct val="100000"/>
              </a:lnSpc>
              <a:spcBef>
                <a:spcPts val="0"/>
              </a:spcBef>
              <a:buFont typeface="Arial" panose="020B0604020202020204" pitchFamily="34" charset="0"/>
              <a:buChar char="•"/>
              <a:tabLst>
                <a:tab pos="299720" algn="l"/>
              </a:tabLst>
            </a:pPr>
            <a:r>
              <a:rPr lang="en-US" sz="1700" b="1" spc="-5" dirty="0">
                <a:latin typeface="Arial"/>
                <a:cs typeface="Arial"/>
              </a:rPr>
              <a:t>They tend to be expedient, temporary actions, and must be consistent with the State Constitution, all other statutes, and even other regulations</a:t>
            </a:r>
            <a:r>
              <a:rPr sz="1700" b="1" spc="-25" dirty="0">
                <a:latin typeface="Arial"/>
                <a:cs typeface="Arial"/>
              </a:rPr>
              <a:t>.</a:t>
            </a:r>
            <a:endParaRPr lang="en-US" sz="1700" b="1" spc="-25" dirty="0">
              <a:latin typeface="Arial"/>
              <a:cs typeface="Arial"/>
            </a:endParaRPr>
          </a:p>
          <a:p>
            <a:pPr marL="12065" marR="9525" algn="just">
              <a:lnSpc>
                <a:spcPct val="100000"/>
              </a:lnSpc>
              <a:spcBef>
                <a:spcPts val="0"/>
              </a:spcBef>
              <a:tabLst>
                <a:tab pos="299720" algn="l"/>
              </a:tabLst>
            </a:pPr>
            <a:r>
              <a:rPr lang="en-US" sz="500" b="1" spc="-10" dirty="0">
                <a:latin typeface="Arial"/>
                <a:cs typeface="Arial"/>
              </a:rPr>
              <a:t> </a:t>
            </a:r>
          </a:p>
          <a:p>
            <a:pPr marL="299085" marR="9525" indent="-287020" algn="just">
              <a:lnSpc>
                <a:spcPct val="100000"/>
              </a:lnSpc>
              <a:spcBef>
                <a:spcPts val="0"/>
              </a:spcBef>
              <a:buFont typeface="Arial" panose="020B0604020202020204" pitchFamily="34" charset="0"/>
              <a:buChar char="•"/>
              <a:tabLst>
                <a:tab pos="299720" algn="l"/>
              </a:tabLst>
            </a:pPr>
            <a:r>
              <a:rPr lang="en-US" sz="1700" b="1" spc="-10" dirty="0">
                <a:latin typeface="Arial"/>
                <a:cs typeface="Arial"/>
              </a:rPr>
              <a:t>Most Executive Orders are issued when there is divided government, meaning the Legislature and the Governor are from different political parties, or when there is a national emergency and Legislature has not had the opportunity to act.</a:t>
            </a:r>
          </a:p>
          <a:p>
            <a:pPr marL="299085" marR="5080" indent="-287020" algn="just">
              <a:lnSpc>
                <a:spcPct val="100000"/>
              </a:lnSpc>
              <a:spcBef>
                <a:spcPts val="0"/>
              </a:spcBef>
              <a:buFont typeface="Arial" panose="020B0604020202020204" pitchFamily="34" charset="0"/>
              <a:buChar char="•"/>
              <a:tabLst>
                <a:tab pos="299720" algn="l"/>
              </a:tabLst>
            </a:pPr>
            <a:endParaRPr lang="en-US" sz="300" dirty="0">
              <a:latin typeface="Arial"/>
              <a:cs typeface="Arial"/>
            </a:endParaRPr>
          </a:p>
          <a:p>
            <a:pPr marL="299085" marR="9525" indent="-287020" algn="just">
              <a:lnSpc>
                <a:spcPct val="100000"/>
              </a:lnSpc>
              <a:spcBef>
                <a:spcPts val="0"/>
              </a:spcBef>
              <a:buFont typeface="Arial" panose="020B0604020202020204" pitchFamily="34" charset="0"/>
              <a:buChar char="•"/>
              <a:tabLst>
                <a:tab pos="299720" algn="l"/>
              </a:tabLst>
            </a:pPr>
            <a:r>
              <a:rPr lang="en-US" sz="1700" b="1" spc="-5" dirty="0">
                <a:latin typeface="Arial"/>
                <a:cs typeface="Arial"/>
              </a:rPr>
              <a:t>Some Governors issue very few, others issue many.  Governor Cuomo has issued </a:t>
            </a:r>
            <a:r>
              <a:rPr lang="en-US" sz="1700" b="1" spc="-10" dirty="0">
                <a:latin typeface="Arial"/>
                <a:cs typeface="Arial"/>
              </a:rPr>
              <a:t>61 Executive Orders since March on the </a:t>
            </a:r>
            <a:r>
              <a:rPr lang="en-US" sz="1700" b="1" spc="-10" dirty="0" err="1">
                <a:latin typeface="Arial"/>
                <a:cs typeface="Arial"/>
              </a:rPr>
              <a:t>CoVid</a:t>
            </a:r>
            <a:r>
              <a:rPr lang="en-US" sz="1700" b="1" spc="-10" dirty="0">
                <a:latin typeface="Arial"/>
                <a:cs typeface="Arial"/>
              </a:rPr>
              <a:t> crisis alone.</a:t>
            </a:r>
          </a:p>
          <a:p>
            <a:pPr marL="299085" marR="9525" indent="-287020">
              <a:lnSpc>
                <a:spcPct val="100000"/>
              </a:lnSpc>
              <a:spcBef>
                <a:spcPts val="720"/>
              </a:spcBef>
              <a:buFont typeface="Arial" panose="020B0604020202020204" pitchFamily="34" charset="0"/>
              <a:buChar char="•"/>
              <a:tabLst>
                <a:tab pos="299720" algn="l"/>
              </a:tabLst>
            </a:pPr>
            <a:endParaRPr sz="1400" dirty="0">
              <a:latin typeface="Arial"/>
              <a:cs typeface="Arial"/>
            </a:endParaRPr>
          </a:p>
        </p:txBody>
      </p:sp>
      <p:sp>
        <p:nvSpPr>
          <p:cNvPr id="5" name="Rectangle 4"/>
          <p:cNvSpPr/>
          <p:nvPr/>
        </p:nvSpPr>
        <p:spPr>
          <a:xfrm>
            <a:off x="380999" y="685800"/>
            <a:ext cx="8417559" cy="1034129"/>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State Government – The Executive</a:t>
            </a:r>
          </a:p>
          <a:p>
            <a:pPr marL="342900" indent="-342900" algn="ctr">
              <a:lnSpc>
                <a:spcPct val="90000"/>
              </a:lnSpc>
              <a:spcBef>
                <a:spcPts val="0"/>
              </a:spcBef>
              <a:defRPr/>
            </a:pPr>
            <a:r>
              <a:rPr lang="en-US" sz="3200" b="1" i="1" dirty="0">
                <a:solidFill>
                  <a:srgbClr val="006600"/>
                </a:solidFill>
              </a:rPr>
              <a:t>Executive Orders</a:t>
            </a:r>
          </a:p>
        </p:txBody>
      </p:sp>
    </p:spTree>
    <p:extLst>
      <p:ext uri="{BB962C8B-B14F-4D97-AF65-F5344CB8AC3E}">
        <p14:creationId xmlns:p14="http://schemas.microsoft.com/office/powerpoint/2010/main" val="8590901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smtClean="0">
                <a:solidFill>
                  <a:srgbClr val="002060"/>
                </a:solidFill>
              </a:rPr>
              <a:t>Local Governments</a:t>
            </a:r>
            <a:endParaRPr lang="en-US" sz="5400" b="1" dirty="0">
              <a:solidFill>
                <a:srgbClr val="002060"/>
              </a:solidFill>
            </a:endParaRPr>
          </a:p>
          <a:p>
            <a:pPr marL="342900" indent="-342900" algn="ctr">
              <a:spcBef>
                <a:spcPct val="20000"/>
              </a:spcBef>
            </a:pPr>
            <a:r>
              <a:rPr lang="en-US" sz="3500" b="1" dirty="0">
                <a:solidFill>
                  <a:srgbClr val="006600"/>
                </a:solidFill>
              </a:rPr>
              <a:t>The Executive – </a:t>
            </a:r>
            <a:r>
              <a:rPr lang="en-US" sz="3500" b="1" dirty="0" smtClean="0">
                <a:solidFill>
                  <a:srgbClr val="006600"/>
                </a:solidFill>
              </a:rPr>
              <a:t>Generally</a:t>
            </a:r>
            <a:endParaRPr lang="en-US" sz="3500" dirty="0">
              <a:solidFill>
                <a:srgbClr val="006600"/>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77</a:t>
            </a:fld>
            <a:endParaRPr lang="en-US"/>
          </a:p>
        </p:txBody>
      </p:sp>
    </p:spTree>
    <p:extLst>
      <p:ext uri="{BB962C8B-B14F-4D97-AF65-F5344CB8AC3E}">
        <p14:creationId xmlns:p14="http://schemas.microsoft.com/office/powerpoint/2010/main" val="7123841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685800"/>
            <a:ext cx="8534400" cy="5943600"/>
          </a:xfrm>
          <a:prstGeom prst="rect">
            <a:avLst/>
          </a:prstGeom>
          <a:noFill/>
          <a:ln w="9525">
            <a:noFill/>
            <a:miter lim="800000"/>
            <a:headEnd/>
            <a:tailEnd/>
          </a:ln>
        </p:spPr>
        <p:txBody>
          <a:bodyPr/>
          <a:lstStyle/>
          <a:p>
            <a:pPr marL="342900" indent="-342900">
              <a:lnSpc>
                <a:spcPct val="78000"/>
              </a:lnSpc>
              <a:spcBef>
                <a:spcPts val="0"/>
              </a:spcBef>
              <a:defRPr/>
            </a:pPr>
            <a:r>
              <a:rPr lang="en-US" sz="3400" b="1" dirty="0">
                <a:solidFill>
                  <a:srgbClr val="C81204"/>
                </a:solidFill>
              </a:rPr>
              <a:t>    </a:t>
            </a:r>
            <a:r>
              <a:rPr lang="en-US" sz="3600" b="1" dirty="0" smtClean="0">
                <a:solidFill>
                  <a:srgbClr val="0033CC"/>
                </a:solidFill>
              </a:rPr>
              <a:t>Local Governments </a:t>
            </a:r>
            <a:r>
              <a:rPr lang="en-US" sz="3600" b="1" dirty="0">
                <a:solidFill>
                  <a:srgbClr val="0033CC"/>
                </a:solidFill>
              </a:rPr>
              <a:t>– The Executive</a:t>
            </a:r>
          </a:p>
          <a:p>
            <a:pPr marL="342900" indent="-342900" algn="ctr">
              <a:lnSpc>
                <a:spcPct val="78000"/>
              </a:lnSpc>
              <a:spcBef>
                <a:spcPts val="0"/>
              </a:spcBef>
              <a:defRPr/>
            </a:pPr>
            <a:r>
              <a:rPr lang="en-US" sz="3200" b="1" i="1" dirty="0" smtClean="0">
                <a:solidFill>
                  <a:srgbClr val="006600"/>
                </a:solidFill>
              </a:rPr>
              <a:t>Generally</a:t>
            </a:r>
            <a:endParaRPr lang="en-US" sz="3200" b="1" i="1" dirty="0">
              <a:solidFill>
                <a:srgbClr val="006600"/>
              </a:solidFill>
            </a:endParaRPr>
          </a:p>
          <a:p>
            <a:pPr>
              <a:lnSpc>
                <a:spcPct val="78000"/>
              </a:lnSpc>
              <a:spcBef>
                <a:spcPts val="0"/>
              </a:spcBef>
              <a:defRPr/>
            </a:pPr>
            <a:endParaRPr lang="en-US" sz="1000" b="1" i="1" dirty="0">
              <a:solidFill>
                <a:srgbClr val="002060"/>
              </a:solidFill>
            </a:endParaRPr>
          </a:p>
          <a:p>
            <a:pPr marL="228600" indent="-228600" algn="just">
              <a:lnSpc>
                <a:spcPct val="78000"/>
              </a:lnSpc>
              <a:spcBef>
                <a:spcPts val="0"/>
              </a:spcBef>
              <a:buFont typeface="Arial" panose="020B0604020202020204" pitchFamily="34" charset="0"/>
              <a:buChar char="•"/>
            </a:pPr>
            <a:r>
              <a:rPr lang="en-US" sz="1600" b="1" dirty="0" smtClean="0"/>
              <a:t>In New York State Local Governments include: </a:t>
            </a:r>
            <a:r>
              <a:rPr lang="en-US" sz="1600" b="1" dirty="0" smtClean="0">
                <a:solidFill>
                  <a:srgbClr val="0033CC"/>
                </a:solidFill>
              </a:rPr>
              <a:t>Counties, Cities, Towns and Villages.</a:t>
            </a:r>
          </a:p>
          <a:p>
            <a:pPr marL="342900" indent="-342900" algn="just">
              <a:lnSpc>
                <a:spcPct val="78000"/>
              </a:lnSpc>
              <a:spcBef>
                <a:spcPts val="0"/>
              </a:spcBef>
              <a:buFont typeface="Arial" panose="020B0604020202020204" pitchFamily="34" charset="0"/>
              <a:buChar char="•"/>
            </a:pPr>
            <a:endParaRPr lang="en-US" sz="500" b="1" dirty="0" smtClean="0">
              <a:solidFill>
                <a:srgbClr val="0033CC"/>
              </a:solidFill>
            </a:endParaRPr>
          </a:p>
          <a:p>
            <a:pPr marL="228600" indent="-228600" algn="just">
              <a:lnSpc>
                <a:spcPct val="78000"/>
              </a:lnSpc>
              <a:spcBef>
                <a:spcPts val="0"/>
              </a:spcBef>
              <a:buFont typeface="Arial" panose="020B0604020202020204" pitchFamily="34" charset="0"/>
              <a:buChar char="•"/>
            </a:pPr>
            <a:r>
              <a:rPr lang="en-US" sz="1600" b="1" dirty="0" smtClean="0">
                <a:solidFill>
                  <a:srgbClr val="C00000"/>
                </a:solidFill>
              </a:rPr>
              <a:t>Counties:</a:t>
            </a:r>
            <a:r>
              <a:rPr lang="en-US" sz="1600" b="1" dirty="0" smtClean="0"/>
              <a:t>  </a:t>
            </a:r>
          </a:p>
          <a:p>
            <a:pPr marL="457200" indent="-228600" algn="just">
              <a:lnSpc>
                <a:spcPct val="78000"/>
              </a:lnSpc>
              <a:spcBef>
                <a:spcPts val="0"/>
              </a:spcBef>
              <a:buFont typeface="Courier New" panose="02070309020205020404" pitchFamily="49" charset="0"/>
              <a:buChar char="o"/>
            </a:pPr>
            <a:r>
              <a:rPr lang="en-US" sz="1400" b="1" dirty="0" smtClean="0"/>
              <a:t>There are 62 Counties in New York State.  </a:t>
            </a:r>
          </a:p>
          <a:p>
            <a:pPr marL="457200" indent="-228600" algn="just">
              <a:lnSpc>
                <a:spcPct val="78000"/>
              </a:lnSpc>
              <a:spcBef>
                <a:spcPts val="0"/>
              </a:spcBef>
              <a:buFont typeface="Courier New" panose="02070309020205020404" pitchFamily="49" charset="0"/>
              <a:buChar char="o"/>
            </a:pPr>
            <a:r>
              <a:rPr lang="en-US" sz="1400" b="1" dirty="0" smtClean="0"/>
              <a:t>The 5 Counties in New York City (New York, Kings – known as Brooklyn, Queens, Bronx and Staten Island) are consolidated into New York City Government.  </a:t>
            </a:r>
          </a:p>
          <a:p>
            <a:pPr marL="457200" indent="-228600" algn="just">
              <a:lnSpc>
                <a:spcPct val="78000"/>
              </a:lnSpc>
              <a:spcBef>
                <a:spcPts val="0"/>
              </a:spcBef>
              <a:buFont typeface="Courier New" panose="02070309020205020404" pitchFamily="49" charset="0"/>
              <a:buChar char="o"/>
            </a:pPr>
            <a:r>
              <a:rPr lang="en-US" sz="1400" b="1" dirty="0" smtClean="0"/>
              <a:t>Counties are governed under the New York State County law, and some Counties also have a Charter, which is like a Constitution.  </a:t>
            </a:r>
          </a:p>
          <a:p>
            <a:pPr marL="457200" indent="-228600" algn="just">
              <a:lnSpc>
                <a:spcPct val="78000"/>
              </a:lnSpc>
              <a:spcBef>
                <a:spcPts val="0"/>
              </a:spcBef>
              <a:buFont typeface="Courier New" panose="02070309020205020404" pitchFamily="49" charset="0"/>
              <a:buChar char="o"/>
            </a:pPr>
            <a:r>
              <a:rPr lang="en-US" sz="1400" b="1" dirty="0" smtClean="0"/>
              <a:t>The </a:t>
            </a:r>
            <a:r>
              <a:rPr lang="en-US" sz="1400" b="1" dirty="0" smtClean="0">
                <a:solidFill>
                  <a:srgbClr val="0033CC"/>
                </a:solidFill>
              </a:rPr>
              <a:t>Executive</a:t>
            </a:r>
            <a:r>
              <a:rPr lang="en-US" sz="1400" b="1" dirty="0" smtClean="0"/>
              <a:t> of a County is known as the </a:t>
            </a:r>
            <a:r>
              <a:rPr lang="en-US" sz="1400" b="1" dirty="0" smtClean="0">
                <a:solidFill>
                  <a:srgbClr val="C00000"/>
                </a:solidFill>
              </a:rPr>
              <a:t>County Executive</a:t>
            </a:r>
            <a:r>
              <a:rPr lang="en-US" sz="1400" b="1" dirty="0" smtClean="0"/>
              <a:t>, who is elected.  </a:t>
            </a:r>
          </a:p>
          <a:p>
            <a:pPr marL="457200" indent="-228600" algn="just">
              <a:lnSpc>
                <a:spcPct val="78000"/>
              </a:lnSpc>
              <a:spcBef>
                <a:spcPts val="0"/>
              </a:spcBef>
              <a:buFont typeface="Courier New" panose="02070309020205020404" pitchFamily="49" charset="0"/>
              <a:buChar char="o"/>
            </a:pPr>
            <a:r>
              <a:rPr lang="en-US" sz="1400" b="1" dirty="0" smtClean="0"/>
              <a:t>Some counties however, have a County Administrator or County Manager, who is appointed by the County Board of Supervisors or County Legislature.</a:t>
            </a:r>
          </a:p>
          <a:p>
            <a:pPr marL="576263" indent="-228600" algn="just">
              <a:lnSpc>
                <a:spcPct val="78000"/>
              </a:lnSpc>
              <a:spcBef>
                <a:spcPts val="0"/>
              </a:spcBef>
              <a:buFont typeface="Courier New" panose="02070309020205020404" pitchFamily="49" charset="0"/>
              <a:buChar char="o"/>
            </a:pPr>
            <a:endParaRPr lang="en-US" sz="500" b="1" dirty="0">
              <a:solidFill>
                <a:srgbClr val="C00000"/>
              </a:solidFill>
            </a:endParaRPr>
          </a:p>
          <a:p>
            <a:pPr marL="228600" indent="-228600" algn="just">
              <a:lnSpc>
                <a:spcPct val="78000"/>
              </a:lnSpc>
              <a:spcBef>
                <a:spcPts val="0"/>
              </a:spcBef>
              <a:buFont typeface="Arial" panose="020B0604020202020204" pitchFamily="34" charset="0"/>
              <a:buChar char="•"/>
            </a:pPr>
            <a:r>
              <a:rPr lang="en-US" sz="1600" b="1" dirty="0" smtClean="0">
                <a:solidFill>
                  <a:srgbClr val="C00000"/>
                </a:solidFill>
              </a:rPr>
              <a:t>Cities:</a:t>
            </a:r>
            <a:r>
              <a:rPr lang="en-US" sz="1600" b="1" dirty="0" smtClean="0"/>
              <a:t>  </a:t>
            </a:r>
            <a:endParaRPr lang="en-US" sz="1600" b="1" dirty="0"/>
          </a:p>
          <a:p>
            <a:pPr marL="457200" indent="-228600" algn="just">
              <a:lnSpc>
                <a:spcPct val="78000"/>
              </a:lnSpc>
              <a:spcBef>
                <a:spcPts val="0"/>
              </a:spcBef>
              <a:buFont typeface="Courier New" panose="02070309020205020404" pitchFamily="49" charset="0"/>
              <a:buChar char="o"/>
            </a:pPr>
            <a:r>
              <a:rPr lang="en-US" sz="1400" b="1" dirty="0"/>
              <a:t>There are </a:t>
            </a:r>
            <a:r>
              <a:rPr lang="en-US" sz="1400" b="1" dirty="0" smtClean="0"/>
              <a:t>also 62 Cities </a:t>
            </a:r>
            <a:r>
              <a:rPr lang="en-US" sz="1400" b="1" dirty="0"/>
              <a:t>in New York State</a:t>
            </a:r>
            <a:r>
              <a:rPr lang="en-US" sz="1400" b="1" dirty="0" smtClean="0"/>
              <a:t>.</a:t>
            </a:r>
          </a:p>
          <a:p>
            <a:pPr marL="457200" indent="-228600" algn="just">
              <a:lnSpc>
                <a:spcPct val="78000"/>
              </a:lnSpc>
              <a:spcBef>
                <a:spcPts val="0"/>
              </a:spcBef>
              <a:buFont typeface="Courier New" panose="02070309020205020404" pitchFamily="49" charset="0"/>
              <a:buChar char="o"/>
            </a:pPr>
            <a:r>
              <a:rPr lang="en-US" sz="1400" b="1" dirty="0" smtClean="0"/>
              <a:t>They range in size from 8.1 million people (New York City) to 3,071 people (Sherrill).</a:t>
            </a:r>
          </a:p>
          <a:p>
            <a:pPr marL="457200" indent="-228600" algn="just">
              <a:lnSpc>
                <a:spcPct val="78000"/>
              </a:lnSpc>
              <a:spcBef>
                <a:spcPts val="0"/>
              </a:spcBef>
              <a:buFont typeface="Courier New" panose="02070309020205020404" pitchFamily="49" charset="0"/>
              <a:buChar char="o"/>
            </a:pPr>
            <a:r>
              <a:rPr lang="en-US" sz="1400" b="1" dirty="0" smtClean="0"/>
              <a:t>Cities are governed under the New York State General Cities law, and some cities also have a Charter.</a:t>
            </a:r>
          </a:p>
          <a:p>
            <a:pPr marL="457200" indent="-228600" algn="just">
              <a:lnSpc>
                <a:spcPct val="78000"/>
              </a:lnSpc>
              <a:spcBef>
                <a:spcPts val="0"/>
              </a:spcBef>
              <a:buFont typeface="Courier New" panose="02070309020205020404" pitchFamily="49" charset="0"/>
              <a:buChar char="o"/>
            </a:pPr>
            <a:r>
              <a:rPr lang="en-US" sz="1400" b="1" dirty="0"/>
              <a:t>The </a:t>
            </a:r>
            <a:r>
              <a:rPr lang="en-US" sz="1400" b="1" dirty="0">
                <a:solidFill>
                  <a:srgbClr val="0033CC"/>
                </a:solidFill>
              </a:rPr>
              <a:t>Executive</a:t>
            </a:r>
            <a:r>
              <a:rPr lang="en-US" sz="1400" b="1" dirty="0"/>
              <a:t> of a </a:t>
            </a:r>
            <a:r>
              <a:rPr lang="en-US" sz="1400" b="1" dirty="0" smtClean="0"/>
              <a:t>City </a:t>
            </a:r>
            <a:r>
              <a:rPr lang="en-US" sz="1400" b="1" dirty="0"/>
              <a:t>is known as the </a:t>
            </a:r>
            <a:r>
              <a:rPr lang="en-US" sz="1400" b="1" dirty="0" smtClean="0">
                <a:solidFill>
                  <a:srgbClr val="C00000"/>
                </a:solidFill>
              </a:rPr>
              <a:t>Mayor</a:t>
            </a:r>
            <a:r>
              <a:rPr lang="en-US" sz="1400" b="1" dirty="0" smtClean="0"/>
              <a:t>, </a:t>
            </a:r>
            <a:r>
              <a:rPr lang="en-US" sz="1400" b="1" dirty="0"/>
              <a:t>who is elected.  </a:t>
            </a:r>
            <a:r>
              <a:rPr lang="en-US" sz="1400" b="1" dirty="0" smtClean="0"/>
              <a:t>   </a:t>
            </a:r>
            <a:endParaRPr lang="en-US" sz="1400" b="1" dirty="0"/>
          </a:p>
          <a:p>
            <a:pPr marL="576263" indent="-228600" algn="just">
              <a:lnSpc>
                <a:spcPct val="78000"/>
              </a:lnSpc>
              <a:spcBef>
                <a:spcPts val="0"/>
              </a:spcBef>
              <a:buFont typeface="Courier New" panose="02070309020205020404" pitchFamily="49" charset="0"/>
              <a:buChar char="o"/>
            </a:pPr>
            <a:endParaRPr lang="en-US" sz="500" b="1" dirty="0">
              <a:solidFill>
                <a:srgbClr val="C00000"/>
              </a:solidFill>
            </a:endParaRPr>
          </a:p>
          <a:p>
            <a:pPr marL="228600" indent="-228600" algn="just">
              <a:lnSpc>
                <a:spcPct val="78000"/>
              </a:lnSpc>
              <a:spcBef>
                <a:spcPts val="0"/>
              </a:spcBef>
              <a:buFont typeface="Arial" panose="020B0604020202020204" pitchFamily="34" charset="0"/>
              <a:buChar char="•"/>
            </a:pPr>
            <a:r>
              <a:rPr lang="en-US" sz="1600" b="1" dirty="0" smtClean="0">
                <a:solidFill>
                  <a:srgbClr val="C00000"/>
                </a:solidFill>
              </a:rPr>
              <a:t>Towns:</a:t>
            </a:r>
            <a:r>
              <a:rPr lang="en-US" sz="1600" b="1" dirty="0" smtClean="0"/>
              <a:t>  </a:t>
            </a:r>
            <a:endParaRPr lang="en-US" sz="1600" b="1" dirty="0"/>
          </a:p>
          <a:p>
            <a:pPr marL="457200" indent="-228600" algn="just">
              <a:lnSpc>
                <a:spcPct val="78000"/>
              </a:lnSpc>
              <a:spcBef>
                <a:spcPts val="0"/>
              </a:spcBef>
              <a:buFont typeface="Courier New" panose="02070309020205020404" pitchFamily="49" charset="0"/>
              <a:buChar char="o"/>
            </a:pPr>
            <a:r>
              <a:rPr lang="en-US" sz="1400" b="1" dirty="0"/>
              <a:t>There are </a:t>
            </a:r>
            <a:r>
              <a:rPr lang="en-US" sz="1400" b="1" dirty="0" smtClean="0"/>
              <a:t>932 Towns </a:t>
            </a:r>
            <a:r>
              <a:rPr lang="en-US" sz="1400" b="1" dirty="0"/>
              <a:t>in New York State.</a:t>
            </a:r>
          </a:p>
          <a:p>
            <a:pPr marL="457200" indent="-228600" algn="just">
              <a:lnSpc>
                <a:spcPct val="78000"/>
              </a:lnSpc>
              <a:spcBef>
                <a:spcPts val="0"/>
              </a:spcBef>
              <a:buFont typeface="Courier New" panose="02070309020205020404" pitchFamily="49" charset="0"/>
              <a:buChar char="o"/>
            </a:pPr>
            <a:r>
              <a:rPr lang="en-US" sz="1400" b="1" dirty="0"/>
              <a:t>They range in size from </a:t>
            </a:r>
            <a:r>
              <a:rPr lang="en-US" sz="1400" b="1" dirty="0" smtClean="0"/>
              <a:t>759,000 </a:t>
            </a:r>
            <a:r>
              <a:rPr lang="en-US" sz="1400" b="1" dirty="0"/>
              <a:t>people </a:t>
            </a:r>
            <a:r>
              <a:rPr lang="en-US" sz="1400" b="1" dirty="0" smtClean="0"/>
              <a:t>(Hempstead) </a:t>
            </a:r>
            <a:r>
              <a:rPr lang="en-US" sz="1400" b="1" dirty="0"/>
              <a:t>to </a:t>
            </a:r>
            <a:r>
              <a:rPr lang="en-US" sz="1400" b="1" dirty="0" smtClean="0"/>
              <a:t>38 </a:t>
            </a:r>
            <a:r>
              <a:rPr lang="en-US" sz="1400" b="1" dirty="0"/>
              <a:t>people </a:t>
            </a:r>
            <a:r>
              <a:rPr lang="en-US" sz="1400" b="1" dirty="0" smtClean="0"/>
              <a:t>(Red House).</a:t>
            </a:r>
            <a:endParaRPr lang="en-US" sz="1400" b="1" dirty="0"/>
          </a:p>
          <a:p>
            <a:pPr marL="457200" indent="-228600" algn="just">
              <a:lnSpc>
                <a:spcPct val="78000"/>
              </a:lnSpc>
              <a:spcBef>
                <a:spcPts val="0"/>
              </a:spcBef>
              <a:buFont typeface="Courier New" panose="02070309020205020404" pitchFamily="49" charset="0"/>
              <a:buChar char="o"/>
            </a:pPr>
            <a:r>
              <a:rPr lang="en-US" sz="1400" b="1" dirty="0" smtClean="0"/>
              <a:t>Towns </a:t>
            </a:r>
            <a:r>
              <a:rPr lang="en-US" sz="1400" b="1" dirty="0"/>
              <a:t>are governed under the New York State </a:t>
            </a:r>
            <a:r>
              <a:rPr lang="en-US" sz="1400" b="1" dirty="0" smtClean="0"/>
              <a:t>Town law.</a:t>
            </a:r>
            <a:endParaRPr lang="en-US" sz="1400" b="1" dirty="0"/>
          </a:p>
          <a:p>
            <a:pPr marL="457200" indent="-228600" algn="just">
              <a:lnSpc>
                <a:spcPct val="78000"/>
              </a:lnSpc>
              <a:spcBef>
                <a:spcPts val="0"/>
              </a:spcBef>
              <a:buFont typeface="Courier New" panose="02070309020205020404" pitchFamily="49" charset="0"/>
              <a:buChar char="o"/>
            </a:pPr>
            <a:r>
              <a:rPr lang="en-US" sz="1400" b="1" dirty="0"/>
              <a:t>The </a:t>
            </a:r>
            <a:r>
              <a:rPr lang="en-US" sz="1400" b="1" dirty="0">
                <a:solidFill>
                  <a:srgbClr val="0033CC"/>
                </a:solidFill>
              </a:rPr>
              <a:t>Executive</a:t>
            </a:r>
            <a:r>
              <a:rPr lang="en-US" sz="1400" b="1" dirty="0"/>
              <a:t> of a </a:t>
            </a:r>
            <a:r>
              <a:rPr lang="en-US" sz="1400" b="1" dirty="0" smtClean="0"/>
              <a:t>Town </a:t>
            </a:r>
            <a:r>
              <a:rPr lang="en-US" sz="1400" b="1" dirty="0"/>
              <a:t>is known as the </a:t>
            </a:r>
            <a:r>
              <a:rPr lang="en-US" sz="1400" b="1" dirty="0" smtClean="0">
                <a:solidFill>
                  <a:srgbClr val="C00000"/>
                </a:solidFill>
              </a:rPr>
              <a:t>Supervisor</a:t>
            </a:r>
            <a:r>
              <a:rPr lang="en-US" sz="1400" b="1" dirty="0" smtClean="0"/>
              <a:t>, </a:t>
            </a:r>
            <a:r>
              <a:rPr lang="en-US" sz="1400" b="1" dirty="0"/>
              <a:t>who is elected.     </a:t>
            </a:r>
          </a:p>
          <a:p>
            <a:pPr marL="576263" indent="-228600" algn="just">
              <a:lnSpc>
                <a:spcPct val="78000"/>
              </a:lnSpc>
              <a:spcBef>
                <a:spcPts val="0"/>
              </a:spcBef>
              <a:buFont typeface="Courier New" panose="02070309020205020404" pitchFamily="49" charset="0"/>
              <a:buChar char="o"/>
            </a:pPr>
            <a:endParaRPr lang="en-US" sz="500" b="1" dirty="0">
              <a:solidFill>
                <a:srgbClr val="C00000"/>
              </a:solidFill>
            </a:endParaRPr>
          </a:p>
          <a:p>
            <a:pPr marL="228600" indent="-228600" algn="just">
              <a:lnSpc>
                <a:spcPct val="78000"/>
              </a:lnSpc>
              <a:spcBef>
                <a:spcPts val="0"/>
              </a:spcBef>
              <a:buFont typeface="Arial" panose="020B0604020202020204" pitchFamily="34" charset="0"/>
              <a:buChar char="•"/>
            </a:pPr>
            <a:r>
              <a:rPr lang="en-US" sz="1600" b="1" dirty="0" smtClean="0">
                <a:solidFill>
                  <a:srgbClr val="C00000"/>
                </a:solidFill>
              </a:rPr>
              <a:t>Villages:</a:t>
            </a:r>
            <a:r>
              <a:rPr lang="en-US" sz="1600" b="1" dirty="0" smtClean="0"/>
              <a:t>  </a:t>
            </a:r>
            <a:endParaRPr lang="en-US" sz="1600" b="1" dirty="0"/>
          </a:p>
          <a:p>
            <a:pPr marL="457200" indent="-228600" algn="just">
              <a:lnSpc>
                <a:spcPct val="78000"/>
              </a:lnSpc>
              <a:spcBef>
                <a:spcPts val="0"/>
              </a:spcBef>
              <a:buFont typeface="Courier New" panose="02070309020205020404" pitchFamily="49" charset="0"/>
              <a:buChar char="o"/>
            </a:pPr>
            <a:r>
              <a:rPr lang="en-US" sz="1400" b="1" dirty="0"/>
              <a:t>There are also </a:t>
            </a:r>
            <a:r>
              <a:rPr lang="en-US" sz="1400" b="1" dirty="0" smtClean="0"/>
              <a:t>551 Villages </a:t>
            </a:r>
            <a:r>
              <a:rPr lang="en-US" sz="1400" b="1" dirty="0"/>
              <a:t>in New York State.</a:t>
            </a:r>
          </a:p>
          <a:p>
            <a:pPr marL="457200" indent="-228600" algn="just">
              <a:lnSpc>
                <a:spcPct val="78000"/>
              </a:lnSpc>
              <a:spcBef>
                <a:spcPts val="0"/>
              </a:spcBef>
              <a:buFont typeface="Courier New" panose="02070309020205020404" pitchFamily="49" charset="0"/>
              <a:buChar char="o"/>
            </a:pPr>
            <a:r>
              <a:rPr lang="en-US" sz="1400" b="1" dirty="0"/>
              <a:t>They range in size from </a:t>
            </a:r>
            <a:r>
              <a:rPr lang="en-US" sz="1400" b="1" dirty="0" smtClean="0"/>
              <a:t>53,891 </a:t>
            </a:r>
            <a:r>
              <a:rPr lang="en-US" sz="1400" b="1" dirty="0"/>
              <a:t>people (Hempstead) to </a:t>
            </a:r>
            <a:r>
              <a:rPr lang="en-US" sz="1400" b="1" dirty="0" smtClean="0"/>
              <a:t>11 </a:t>
            </a:r>
            <a:r>
              <a:rPr lang="en-US" sz="1400" b="1" dirty="0"/>
              <a:t>people </a:t>
            </a:r>
            <a:r>
              <a:rPr lang="en-US" sz="1400" b="1" dirty="0" smtClean="0"/>
              <a:t>(Dering Harbor).</a:t>
            </a:r>
            <a:endParaRPr lang="en-US" sz="1400" b="1" dirty="0"/>
          </a:p>
          <a:p>
            <a:pPr marL="457200" indent="-228600" algn="just">
              <a:lnSpc>
                <a:spcPct val="78000"/>
              </a:lnSpc>
              <a:spcBef>
                <a:spcPts val="0"/>
              </a:spcBef>
              <a:buFont typeface="Courier New" panose="02070309020205020404" pitchFamily="49" charset="0"/>
              <a:buChar char="o"/>
            </a:pPr>
            <a:r>
              <a:rPr lang="en-US" sz="1400" b="1" dirty="0" smtClean="0"/>
              <a:t>Villages</a:t>
            </a:r>
            <a:r>
              <a:rPr lang="en-US" sz="1400" b="1" dirty="0" smtClean="0"/>
              <a:t> </a:t>
            </a:r>
            <a:r>
              <a:rPr lang="en-US" sz="1400" b="1" dirty="0"/>
              <a:t>are governed under the New York State </a:t>
            </a:r>
            <a:r>
              <a:rPr lang="en-US" sz="1400" b="1" dirty="0" smtClean="0"/>
              <a:t>Village </a:t>
            </a:r>
            <a:r>
              <a:rPr lang="en-US" sz="1400" b="1" dirty="0"/>
              <a:t>law.</a:t>
            </a:r>
          </a:p>
          <a:p>
            <a:pPr marL="457200" indent="-228600" algn="just">
              <a:lnSpc>
                <a:spcPct val="78000"/>
              </a:lnSpc>
              <a:spcBef>
                <a:spcPts val="0"/>
              </a:spcBef>
              <a:buFont typeface="Courier New" panose="02070309020205020404" pitchFamily="49" charset="0"/>
              <a:buChar char="o"/>
            </a:pPr>
            <a:r>
              <a:rPr lang="en-US" sz="1400" b="1" dirty="0"/>
              <a:t>The </a:t>
            </a:r>
            <a:r>
              <a:rPr lang="en-US" sz="1400" b="1" dirty="0">
                <a:solidFill>
                  <a:srgbClr val="0033CC"/>
                </a:solidFill>
              </a:rPr>
              <a:t>Executive</a:t>
            </a:r>
            <a:r>
              <a:rPr lang="en-US" sz="1400" b="1" dirty="0"/>
              <a:t> of a </a:t>
            </a:r>
            <a:r>
              <a:rPr lang="en-US" sz="1400" b="1" dirty="0" smtClean="0"/>
              <a:t>Village </a:t>
            </a:r>
            <a:r>
              <a:rPr lang="en-US" sz="1400" b="1" dirty="0"/>
              <a:t>is known as the </a:t>
            </a:r>
            <a:r>
              <a:rPr lang="en-US" sz="1400" b="1" dirty="0" smtClean="0">
                <a:solidFill>
                  <a:srgbClr val="C00000"/>
                </a:solidFill>
              </a:rPr>
              <a:t>Mayor</a:t>
            </a:r>
            <a:r>
              <a:rPr lang="en-US" sz="1400" b="1" dirty="0" smtClean="0"/>
              <a:t>, </a:t>
            </a:r>
            <a:r>
              <a:rPr lang="en-US" sz="1400" b="1" dirty="0"/>
              <a:t>who is elected.     </a:t>
            </a:r>
          </a:p>
          <a:p>
            <a:pPr marL="576263" indent="-228600" algn="just">
              <a:spcBef>
                <a:spcPts val="0"/>
              </a:spcBef>
              <a:buFont typeface="Courier New" panose="02070309020205020404" pitchFamily="49" charset="0"/>
              <a:buChar char="o"/>
            </a:pPr>
            <a:endParaRPr lang="en-US" sz="1400" b="1" dirty="0" smtClean="0">
              <a:solidFill>
                <a:srgbClr val="C00000"/>
              </a:solidFill>
            </a:endParaRPr>
          </a:p>
          <a:p>
            <a:pPr marL="342900" indent="-342900" algn="just">
              <a:spcBef>
                <a:spcPts val="0"/>
              </a:spcBef>
              <a:buFont typeface="Arial" panose="020B0604020202020204" pitchFamily="34" charset="0"/>
              <a:buChar char="•"/>
            </a:pPr>
            <a:endParaRPr lang="en-US" sz="1600" b="1" dirty="0">
              <a:solidFill>
                <a:srgbClr val="0033CC"/>
              </a:solidFill>
            </a:endParaRPr>
          </a:p>
        </p:txBody>
      </p:sp>
      <p:sp>
        <p:nvSpPr>
          <p:cNvPr id="3" name="Slide Number Placeholder 2"/>
          <p:cNvSpPr>
            <a:spLocks noGrp="1"/>
          </p:cNvSpPr>
          <p:nvPr>
            <p:ph type="sldNum" sz="quarter" idx="12"/>
          </p:nvPr>
        </p:nvSpPr>
        <p:spPr>
          <a:xfrm>
            <a:off x="6781800" y="6324600"/>
            <a:ext cx="2133600" cy="476250"/>
          </a:xfrm>
        </p:spPr>
        <p:txBody>
          <a:bodyPr/>
          <a:lstStyle/>
          <a:p>
            <a:pPr>
              <a:defRPr/>
            </a:pPr>
            <a:fld id="{B65D0F76-24EF-4F3B-BC83-A9C3E2996108}" type="slidenum">
              <a:rPr lang="en-US" smtClean="0"/>
              <a:pPr>
                <a:defRPr/>
              </a:pPr>
              <a:t>78</a:t>
            </a:fld>
            <a:endParaRPr lang="en-US" dirty="0"/>
          </a:p>
        </p:txBody>
      </p:sp>
    </p:spTree>
    <p:extLst>
      <p:ext uri="{BB962C8B-B14F-4D97-AF65-F5344CB8AC3E}">
        <p14:creationId xmlns:p14="http://schemas.microsoft.com/office/powerpoint/2010/main" val="4322774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79</a:t>
            </a:fld>
            <a:endParaRPr lang="en-US" dirty="0"/>
          </a:p>
        </p:txBody>
      </p:sp>
    </p:spTree>
    <p:extLst>
      <p:ext uri="{BB962C8B-B14F-4D97-AF65-F5344CB8AC3E}">
        <p14:creationId xmlns:p14="http://schemas.microsoft.com/office/powerpoint/2010/main" val="152092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ctr">
              <a:lnSpc>
                <a:spcPct val="72000"/>
              </a:lnSpc>
              <a:spcBef>
                <a:spcPts val="0"/>
              </a:spcBef>
              <a:defRPr/>
            </a:pPr>
            <a:r>
              <a:rPr lang="en-US" sz="3400" b="1" dirty="0">
                <a:solidFill>
                  <a:srgbClr val="C81204"/>
                </a:solidFill>
              </a:rPr>
              <a:t> </a:t>
            </a:r>
            <a:r>
              <a:rPr lang="en-US" sz="3200" b="1" dirty="0">
                <a:solidFill>
                  <a:srgbClr val="0033CC"/>
                </a:solidFill>
              </a:rPr>
              <a:t>The Executive Branch:  Generally</a:t>
            </a:r>
            <a:endParaRPr lang="en-US" sz="3600" b="1" dirty="0">
              <a:solidFill>
                <a:srgbClr val="0033CC"/>
              </a:solidFill>
            </a:endParaRPr>
          </a:p>
          <a:p>
            <a:pPr marL="342900" indent="-342900" algn="ctr">
              <a:lnSpc>
                <a:spcPct val="72000"/>
              </a:lnSpc>
              <a:spcBef>
                <a:spcPts val="0"/>
              </a:spcBef>
              <a:defRPr/>
            </a:pPr>
            <a:r>
              <a:rPr lang="en-US" sz="3200" b="1" i="1" dirty="0">
                <a:solidFill>
                  <a:srgbClr val="006600"/>
                </a:solidFill>
              </a:rPr>
              <a:t>Purpose and Duties</a:t>
            </a:r>
          </a:p>
          <a:p>
            <a:pPr algn="just">
              <a:lnSpc>
                <a:spcPct val="72000"/>
              </a:lnSpc>
              <a:spcBef>
                <a:spcPts val="0"/>
              </a:spcBef>
              <a:defRPr/>
            </a:pPr>
            <a:endParaRPr lang="en-US" sz="800" b="1" i="1" dirty="0">
              <a:solidFill>
                <a:srgbClr val="002060"/>
              </a:solidFill>
            </a:endParaRPr>
          </a:p>
          <a:p>
            <a:pPr algn="just">
              <a:lnSpc>
                <a:spcPct val="72000"/>
              </a:lnSpc>
              <a:spcBef>
                <a:spcPts val="0"/>
              </a:spcBef>
              <a:defRPr/>
            </a:pPr>
            <a:r>
              <a:rPr lang="en-US" sz="1600" dirty="0"/>
              <a:t>Accordingly, the purpose and duties of the Executive are as follows:</a:t>
            </a:r>
          </a:p>
          <a:p>
            <a:pPr algn="just">
              <a:lnSpc>
                <a:spcPct val="72000"/>
              </a:lnSpc>
              <a:spcBef>
                <a:spcPts val="0"/>
              </a:spcBef>
              <a:defRPr/>
            </a:pPr>
            <a:endParaRPr lang="en-US" sz="500" dirty="0"/>
          </a:p>
          <a:p>
            <a:pPr marL="285750" indent="-285750" algn="just">
              <a:lnSpc>
                <a:spcPct val="72000"/>
              </a:lnSpc>
              <a:spcBef>
                <a:spcPts val="0"/>
              </a:spcBef>
              <a:buFont typeface="Arial" panose="020B0604020202020204" pitchFamily="34" charset="0"/>
              <a:buChar char="•"/>
            </a:pPr>
            <a:r>
              <a:rPr lang="en-US" sz="1600" b="1" dirty="0">
                <a:solidFill>
                  <a:srgbClr val="C00000"/>
                </a:solidFill>
              </a:rPr>
              <a:t>Head of State:</a:t>
            </a:r>
            <a:r>
              <a:rPr lang="en-US" sz="1600" b="1" dirty="0"/>
              <a:t> </a:t>
            </a:r>
            <a:r>
              <a:rPr lang="en-US" sz="1600" dirty="0"/>
              <a:t>The Executive (the President in the federal government and the Governor in the state government) is the leader of the Executive Branch and is the Head of State of the Government.</a:t>
            </a:r>
          </a:p>
          <a:p>
            <a:pPr marL="285750" indent="-285750" algn="just">
              <a:lnSpc>
                <a:spcPct val="72000"/>
              </a:lnSpc>
              <a:spcBef>
                <a:spcPts val="0"/>
              </a:spcBef>
              <a:buFont typeface="Arial" panose="020B0604020202020204" pitchFamily="34" charset="0"/>
              <a:buChar char="•"/>
            </a:pPr>
            <a:endParaRPr lang="en-US" sz="500" dirty="0"/>
          </a:p>
          <a:p>
            <a:pPr marL="285750" indent="-285750" algn="just">
              <a:lnSpc>
                <a:spcPct val="72000"/>
              </a:lnSpc>
              <a:spcBef>
                <a:spcPts val="0"/>
              </a:spcBef>
              <a:buFont typeface="Arial" panose="020B0604020202020204" pitchFamily="34" charset="0"/>
              <a:buChar char="•"/>
            </a:pPr>
            <a:r>
              <a:rPr lang="en-US" sz="1600" b="1" dirty="0">
                <a:solidFill>
                  <a:srgbClr val="C00000"/>
                </a:solidFill>
              </a:rPr>
              <a:t>Commander-in-Chief: </a:t>
            </a:r>
            <a:r>
              <a:rPr lang="en-US" sz="1600" dirty="0"/>
              <a:t>The Executive serves as commander-in-chief of the military (U.S Military in the federal government and National Guard/State Militia in the state government).</a:t>
            </a:r>
            <a:endParaRPr lang="en-US" sz="2000" dirty="0">
              <a:solidFill>
                <a:srgbClr val="C00000"/>
              </a:solidFill>
            </a:endParaRPr>
          </a:p>
          <a:p>
            <a:pPr algn="just">
              <a:lnSpc>
                <a:spcPct val="72000"/>
              </a:lnSpc>
              <a:spcBef>
                <a:spcPts val="0"/>
              </a:spcBef>
              <a:defRPr/>
            </a:pPr>
            <a:endParaRPr lang="en-US" sz="500" dirty="0">
              <a:solidFill>
                <a:srgbClr val="C00000"/>
              </a:solidFill>
            </a:endParaRPr>
          </a:p>
          <a:p>
            <a:pPr marL="285750" indent="-285750" algn="just">
              <a:lnSpc>
                <a:spcPct val="72000"/>
              </a:lnSpc>
              <a:spcBef>
                <a:spcPts val="0"/>
              </a:spcBef>
              <a:buFont typeface="Arial" panose="020B0604020202020204" pitchFamily="34" charset="0"/>
              <a:buChar char="•"/>
            </a:pPr>
            <a:r>
              <a:rPr lang="en-US" sz="1600" b="1" dirty="0">
                <a:solidFill>
                  <a:srgbClr val="C00000"/>
                </a:solidFill>
              </a:rPr>
              <a:t>Vice President / Lieutenant Governor: </a:t>
            </a:r>
            <a:r>
              <a:rPr lang="en-US" sz="1600" dirty="0"/>
              <a:t>Second-in-command to the Executive is the Vice President (in the federal government) or the Lieutenant Governor (in the state government), who takes over as head of the Executive Branch in the event of the death, resignation, removal or disability of the Executive.  Such second in command also has the responsibility as President of the Senate (on both the federal and the state level), serving as the presiding officer of that legislative body.</a:t>
            </a:r>
            <a:endParaRPr lang="en-US" sz="1600" dirty="0">
              <a:solidFill>
                <a:srgbClr val="C00000"/>
              </a:solidFill>
            </a:endParaRPr>
          </a:p>
          <a:p>
            <a:pPr>
              <a:lnSpc>
                <a:spcPct val="72000"/>
              </a:lnSpc>
              <a:spcBef>
                <a:spcPts val="0"/>
              </a:spcBef>
            </a:pPr>
            <a:endParaRPr lang="en-US" sz="500" b="1" dirty="0">
              <a:solidFill>
                <a:srgbClr val="C00000"/>
              </a:solidFill>
            </a:endParaRPr>
          </a:p>
          <a:p>
            <a:pPr marL="285750" indent="-285750" algn="just">
              <a:lnSpc>
                <a:spcPct val="72000"/>
              </a:lnSpc>
              <a:spcBef>
                <a:spcPts val="0"/>
              </a:spcBef>
              <a:buFont typeface="Arial" panose="020B0604020202020204" pitchFamily="34" charset="0"/>
              <a:buChar char="•"/>
            </a:pPr>
            <a:r>
              <a:rPr lang="en-US" sz="1600" b="1" dirty="0">
                <a:solidFill>
                  <a:srgbClr val="C00000"/>
                </a:solidFill>
              </a:rPr>
              <a:t>Departments/Agencies:  </a:t>
            </a:r>
            <a:r>
              <a:rPr lang="en-US" sz="1600" dirty="0"/>
              <a:t>The executive branch also includes the departments and agencies of the government, which administrate, regulate and oversee the day-to-day tasks of enforcing the laws. There are currently 15 executive departments/agencies in the federal government and 19 executive departments/agencies in the state government.  Each department/agency is led by a department/agency head, appointed by the Executive,  and is granted a specific budget each year to enforce laws and regulate.</a:t>
            </a:r>
          </a:p>
          <a:p>
            <a:pPr algn="just">
              <a:lnSpc>
                <a:spcPct val="72000"/>
              </a:lnSpc>
              <a:spcBef>
                <a:spcPts val="0"/>
              </a:spcBef>
            </a:pPr>
            <a:endParaRPr lang="en-US" sz="500" dirty="0"/>
          </a:p>
          <a:p>
            <a:pPr marL="285750" indent="-285750" algn="just">
              <a:lnSpc>
                <a:spcPct val="72000"/>
              </a:lnSpc>
              <a:spcBef>
                <a:spcPts val="0"/>
              </a:spcBef>
              <a:buFont typeface="Arial" panose="020B0604020202020204" pitchFamily="34" charset="0"/>
              <a:buChar char="•"/>
            </a:pPr>
            <a:r>
              <a:rPr lang="en-US" sz="1600" b="1" dirty="0">
                <a:solidFill>
                  <a:srgbClr val="C00000"/>
                </a:solidFill>
              </a:rPr>
              <a:t>Cabinet:  </a:t>
            </a:r>
            <a:r>
              <a:rPr lang="en-US" sz="1600" dirty="0"/>
              <a:t>The Cabinet is the advisory body consisting of the heads the departments/agencies. Each department/agency head holds the title of Secretary (in the federal government) or Commissioner or Superintendent (in the state government) except the leader of the Department of Justice, who is referred to as the Attorney General, or the Comptroller (in the state government) who is the head of the Department of Audit and Control.</a:t>
            </a:r>
            <a:endParaRPr lang="en-US" sz="20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8</a:t>
            </a:fld>
            <a:endParaRPr lang="en-US"/>
          </a:p>
        </p:txBody>
      </p:sp>
    </p:spTree>
    <p:extLst>
      <p:ext uri="{BB962C8B-B14F-4D97-AF65-F5344CB8AC3E}">
        <p14:creationId xmlns:p14="http://schemas.microsoft.com/office/powerpoint/2010/main" val="214348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lgn="ctr">
              <a:spcBef>
                <a:spcPct val="20000"/>
              </a:spcBef>
            </a:pPr>
            <a:r>
              <a:rPr lang="en-US" sz="5400" b="1" dirty="0">
                <a:solidFill>
                  <a:srgbClr val="002060"/>
                </a:solidFill>
              </a:rPr>
              <a:t>The Federal Government</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9</a:t>
            </a:fld>
            <a:endParaRPr lang="en-US"/>
          </a:p>
        </p:txBody>
      </p:sp>
    </p:spTree>
    <p:extLst>
      <p:ext uri="{BB962C8B-B14F-4D97-AF65-F5344CB8AC3E}">
        <p14:creationId xmlns:p14="http://schemas.microsoft.com/office/powerpoint/2010/main" val="404919948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11116</TotalTime>
  <Words>15247</Words>
  <Application>Microsoft Office PowerPoint</Application>
  <PresentationFormat>On-screen Show (4:3)</PresentationFormat>
  <Paragraphs>1326</Paragraphs>
  <Slides>79</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Courier New</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636</cp:revision>
  <cp:lastPrinted>2020-08-29T12:28:15Z</cp:lastPrinted>
  <dcterms:created xsi:type="dcterms:W3CDTF">2007-08-27T19:04:39Z</dcterms:created>
  <dcterms:modified xsi:type="dcterms:W3CDTF">2020-09-07T20:16:43Z</dcterms:modified>
</cp:coreProperties>
</file>