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0"/>
  </p:notesMasterIdLst>
  <p:sldIdLst>
    <p:sldId id="293" r:id="rId2"/>
    <p:sldId id="406" r:id="rId3"/>
    <p:sldId id="400" r:id="rId4"/>
    <p:sldId id="296" r:id="rId5"/>
    <p:sldId id="298" r:id="rId6"/>
    <p:sldId id="301" r:id="rId7"/>
    <p:sldId id="383" r:id="rId8"/>
    <p:sldId id="374" r:id="rId9"/>
    <p:sldId id="416" r:id="rId10"/>
    <p:sldId id="415" r:id="rId11"/>
    <p:sldId id="404" r:id="rId12"/>
    <p:sldId id="402" r:id="rId13"/>
    <p:sldId id="420" r:id="rId14"/>
    <p:sldId id="419" r:id="rId15"/>
    <p:sldId id="401" r:id="rId16"/>
    <p:sldId id="421" r:id="rId17"/>
    <p:sldId id="422" r:id="rId18"/>
    <p:sldId id="343" r:id="rId19"/>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8C9"/>
    <a:srgbClr val="008000"/>
    <a:srgbClr val="0000FF"/>
    <a:srgbClr val="F9DE6D"/>
    <a:srgbClr val="FFFF66"/>
    <a:srgbClr val="FFD47D"/>
    <a:srgbClr val="FFFF00"/>
    <a:srgbClr val="886F55"/>
    <a:srgbClr val="752619"/>
    <a:srgbClr val="A035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40" autoAdjust="0"/>
    <p:restoredTop sz="94747" autoAdjust="0"/>
  </p:normalViewPr>
  <p:slideViewPr>
    <p:cSldViewPr snapToGrid="0">
      <p:cViewPr varScale="1">
        <p:scale>
          <a:sx n="99" d="100"/>
          <a:sy n="99" d="100"/>
        </p:scale>
        <p:origin x="96" y="3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eaLnBrk="1" hangingPunct="1">
              <a:defRPr sz="1200" smtClean="0">
                <a:effectLst/>
                <a:latin typeface="Arial" panose="020B0604020202020204" pitchFamily="34" charset="0"/>
              </a:defRPr>
            </a:lvl1pPr>
          </a:lstStyle>
          <a:p>
            <a:pPr>
              <a:defRPr/>
            </a:pPr>
            <a:endParaRPr lang="en-US" altLang="en-US"/>
          </a:p>
        </p:txBody>
      </p:sp>
      <p:sp>
        <p:nvSpPr>
          <p:cNvPr id="7171" name="Rectangle 3"/>
          <p:cNvSpPr>
            <a:spLocks noGrp="1" noChangeArrowheads="1"/>
          </p:cNvSpPr>
          <p:nvPr>
            <p:ph type="dt" idx="1"/>
          </p:nvPr>
        </p:nvSpPr>
        <p:spPr bwMode="auto">
          <a:xfrm>
            <a:off x="3978132"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eaLnBrk="1" hangingPunct="1">
              <a:defRPr sz="1200" smtClean="0">
                <a:effectLst/>
                <a:latin typeface="Arial" panose="020B0604020202020204" pitchFamily="34"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702310" y="4421823"/>
            <a:ext cx="5618480" cy="41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174" name="Rectangle 6"/>
          <p:cNvSpPr>
            <a:spLocks noGrp="1" noChangeArrowheads="1"/>
          </p:cNvSpPr>
          <p:nvPr>
            <p:ph type="ftr" sz="quarter" idx="4"/>
          </p:nvPr>
        </p:nvSpPr>
        <p:spPr bwMode="auto">
          <a:xfrm>
            <a:off x="0" y="8842029"/>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eaLnBrk="1" hangingPunct="1">
              <a:defRPr sz="1200" smtClean="0">
                <a:effectLst/>
                <a:latin typeface="Arial" panose="020B0604020202020204" pitchFamily="34" charset="0"/>
              </a:defRPr>
            </a:lvl1pPr>
          </a:lstStyle>
          <a:p>
            <a:pPr>
              <a:defRPr/>
            </a:pPr>
            <a:endParaRPr lang="en-US" altLang="en-US"/>
          </a:p>
        </p:txBody>
      </p:sp>
      <p:sp>
        <p:nvSpPr>
          <p:cNvPr id="7175" name="Rectangle 7"/>
          <p:cNvSpPr>
            <a:spLocks noGrp="1" noChangeArrowheads="1"/>
          </p:cNvSpPr>
          <p:nvPr>
            <p:ph type="sldNum" sz="quarter" idx="5"/>
          </p:nvPr>
        </p:nvSpPr>
        <p:spPr bwMode="auto">
          <a:xfrm>
            <a:off x="3978132" y="8842029"/>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eaLnBrk="1" hangingPunct="1">
              <a:defRPr sz="1200" smtClean="0">
                <a:effectLst/>
                <a:latin typeface="Arial" panose="020B0604020202020204" pitchFamily="34" charset="0"/>
              </a:defRPr>
            </a:lvl1pPr>
          </a:lstStyle>
          <a:p>
            <a:pPr>
              <a:defRPr/>
            </a:pPr>
            <a:fld id="{0FC3B6A6-FC62-461C-8949-4A9F4883360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0E7B9A-1A11-4E46-AC6A-1CFB5FB3EEFF}" type="slidenum">
              <a:rPr lang="en-US" smtClean="0"/>
              <a:pPr/>
              <a:t>4</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4216454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0E7B9A-1A11-4E46-AC6A-1CFB5FB3EEFF}" type="slidenum">
              <a:rPr lang="en-US" smtClean="0"/>
              <a:pPr/>
              <a:t>13</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37053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311484F0-BA3C-411A-ADE5-B6F7942985F3}" type="slidenum">
              <a:rPr lang="en-US" sz="1200"/>
              <a:pPr algn="r"/>
              <a:t>14</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697213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0E7B9A-1A11-4E46-AC6A-1CFB5FB3EEFF}" type="slidenum">
              <a:rPr lang="en-US" smtClean="0"/>
              <a:pPr/>
              <a:t>15</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493387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311484F0-BA3C-411A-ADE5-B6F7942985F3}" type="slidenum">
              <a:rPr lang="en-US" sz="1200"/>
              <a:pPr algn="r"/>
              <a:t>16</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288089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311484F0-BA3C-411A-ADE5-B6F7942985F3}" type="slidenum">
              <a:rPr lang="en-US" sz="1200"/>
              <a:pPr algn="r"/>
              <a:t>5</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913070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311484F0-BA3C-411A-ADE5-B6F7942985F3}" type="slidenum">
              <a:rPr lang="en-US" sz="1200"/>
              <a:pPr algn="r"/>
              <a:t>6</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20469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0E7B9A-1A11-4E46-AC6A-1CFB5FB3EEFF}" type="slidenum">
              <a:rPr lang="en-US" smtClean="0"/>
              <a:pPr/>
              <a:t>7</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611517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311484F0-BA3C-411A-ADE5-B6F7942985F3}" type="slidenum">
              <a:rPr lang="en-US" sz="1200"/>
              <a:pPr algn="r"/>
              <a:t>8</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627858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0E7B9A-1A11-4E46-AC6A-1CFB5FB3EEFF}" type="slidenum">
              <a:rPr lang="en-US" smtClean="0"/>
              <a:pPr/>
              <a:t>9</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207308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311484F0-BA3C-411A-ADE5-B6F7942985F3}" type="slidenum">
              <a:rPr lang="en-US" sz="1200"/>
              <a:pPr algn="r"/>
              <a:t>10</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11219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0E7B9A-1A11-4E46-AC6A-1CFB5FB3EEFF}" type="slidenum">
              <a:rPr lang="en-US" smtClean="0"/>
              <a:pPr/>
              <a:t>11</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286658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311484F0-BA3C-411A-ADE5-B6F7942985F3}" type="slidenum">
              <a:rPr lang="en-US" sz="1200"/>
              <a:pPr algn="r"/>
              <a:t>12</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044578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2" name="Rectangle 10"/>
          <p:cNvSpPr>
            <a:spLocks noChangeArrowheads="1"/>
          </p:cNvSpPr>
          <p:nvPr userDrawn="1"/>
        </p:nvSpPr>
        <p:spPr bwMode="auto">
          <a:xfrm>
            <a:off x="0" y="5511800"/>
            <a:ext cx="9144000" cy="1371600"/>
          </a:xfrm>
          <a:prstGeom prst="rect">
            <a:avLst/>
          </a:prstGeom>
          <a:solidFill>
            <a:srgbClr val="A0352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3" name="Rectangle 11"/>
          <p:cNvSpPr>
            <a:spLocks noChangeArrowheads="1"/>
          </p:cNvSpPr>
          <p:nvPr userDrawn="1"/>
        </p:nvSpPr>
        <p:spPr bwMode="auto">
          <a:xfrm>
            <a:off x="0" y="6492875"/>
            <a:ext cx="5051425"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sz="700">
                <a:solidFill>
                  <a:schemeClr val="bg1"/>
                </a:solidFill>
                <a:latin typeface="Arial" panose="020B0604020202020204" pitchFamily="34" charset="0"/>
              </a:rPr>
              <a:t>© 2011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 name="Rectangle 4"/>
          <p:cNvSpPr>
            <a:spLocks noGrp="1" noChangeArrowheads="1"/>
          </p:cNvSpPr>
          <p:nvPr>
            <p:ph type="dt" sz="half" idx="10"/>
          </p:nvPr>
        </p:nvSpPr>
        <p:spPr bwMode="auto">
          <a:xfrm>
            <a:off x="457200" y="6245225"/>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effectLst/>
                <a:latin typeface="Arial" panose="020B0604020202020204" pitchFamily="34" charset="0"/>
              </a:defRPr>
            </a:lvl1pPr>
          </a:lstStyle>
          <a:p>
            <a:pPr>
              <a:defRPr/>
            </a:pPr>
            <a:endParaRPr lang="en-US" altLang="en-US"/>
          </a:p>
        </p:txBody>
      </p:sp>
      <p:sp>
        <p:nvSpPr>
          <p:cNvPr id="5" name="Rectangle 5"/>
          <p:cNvSpPr>
            <a:spLocks noGrp="1" noChangeArrowheads="1"/>
          </p:cNvSpPr>
          <p:nvPr>
            <p:ph type="ftr" sz="quarter" idx="11"/>
          </p:nvPr>
        </p:nvSpPr>
        <p:spPr bwMode="auto">
          <a:xfrm>
            <a:off x="3124200" y="6245225"/>
            <a:ext cx="2895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effectLst/>
                <a:latin typeface="Arial" panose="020B0604020202020204" pitchFamily="34" charset="0"/>
              </a:defRPr>
            </a:lvl1pPr>
          </a:lstStyle>
          <a:p>
            <a:pPr>
              <a:defRPr/>
            </a:pPr>
            <a:endParaRPr lang="en-US" alt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sz="1400" smtClean="0">
                <a:solidFill>
                  <a:schemeClr val="tx1"/>
                </a:solidFill>
                <a:latin typeface="Arial" panose="020B0604020202020204" pitchFamily="34" charset="0"/>
              </a:defRPr>
            </a:lvl1pPr>
          </a:lstStyle>
          <a:p>
            <a:pPr>
              <a:defRPr/>
            </a:pPr>
            <a:fld id="{8BF819C1-1D7E-4937-9521-E7060FABCA10}" type="slidenum">
              <a:rPr lang="en-US" altLang="en-US"/>
              <a:pPr>
                <a:defRPr/>
              </a:pPr>
              <a:t>‹#›</a:t>
            </a:fld>
            <a:endParaRPr lang="en-US" altLang="en-US"/>
          </a:p>
        </p:txBody>
      </p:sp>
    </p:spTree>
    <p:extLst>
      <p:ext uri="{BB962C8B-B14F-4D97-AF65-F5344CB8AC3E}">
        <p14:creationId xmlns:p14="http://schemas.microsoft.com/office/powerpoint/2010/main" val="2574155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A8F8FF1-D198-43D1-B47C-78DC5B7DD6ED}" type="slidenum">
              <a:rPr lang="en-US" altLang="en-US"/>
              <a:pPr>
                <a:defRPr/>
              </a:pPr>
              <a:t>‹#›</a:t>
            </a:fld>
            <a:endParaRPr lang="en-US" altLang="en-US"/>
          </a:p>
        </p:txBody>
      </p:sp>
    </p:spTree>
    <p:extLst>
      <p:ext uri="{BB962C8B-B14F-4D97-AF65-F5344CB8AC3E}">
        <p14:creationId xmlns:p14="http://schemas.microsoft.com/office/powerpoint/2010/main" val="1023688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4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45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42120DB-9057-4F13-AD7D-C91679F4C735}" type="slidenum">
              <a:rPr lang="en-US" altLang="en-US"/>
              <a:pPr>
                <a:defRPr/>
              </a:pPr>
              <a:t>‹#›</a:t>
            </a:fld>
            <a:endParaRPr lang="en-US" altLang="en-US"/>
          </a:p>
        </p:txBody>
      </p:sp>
    </p:spTree>
    <p:extLst>
      <p:ext uri="{BB962C8B-B14F-4D97-AF65-F5344CB8AC3E}">
        <p14:creationId xmlns:p14="http://schemas.microsoft.com/office/powerpoint/2010/main" val="2022145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713AF98-F2AA-411E-8937-17423F66A28E}" type="slidenum">
              <a:rPr lang="en-US" altLang="en-US"/>
              <a:pPr>
                <a:defRPr/>
              </a:pPr>
              <a:t>‹#›</a:t>
            </a:fld>
            <a:endParaRPr lang="en-US" altLang="en-US"/>
          </a:p>
        </p:txBody>
      </p:sp>
    </p:spTree>
    <p:extLst>
      <p:ext uri="{BB962C8B-B14F-4D97-AF65-F5344CB8AC3E}">
        <p14:creationId xmlns:p14="http://schemas.microsoft.com/office/powerpoint/2010/main" val="270428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02636B3-F9FD-4E90-9215-B1610BA0C580}" type="slidenum">
              <a:rPr lang="en-US" altLang="en-US"/>
              <a:pPr>
                <a:defRPr/>
              </a:pPr>
              <a:t>‹#›</a:t>
            </a:fld>
            <a:endParaRPr lang="en-US" altLang="en-US"/>
          </a:p>
        </p:txBody>
      </p:sp>
    </p:spTree>
    <p:extLst>
      <p:ext uri="{BB962C8B-B14F-4D97-AF65-F5344CB8AC3E}">
        <p14:creationId xmlns:p14="http://schemas.microsoft.com/office/powerpoint/2010/main" val="1927942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613" y="1598613"/>
            <a:ext cx="4117975"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5988" y="1598613"/>
            <a:ext cx="4119562"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4C41BC15-6643-4D39-9C09-BF8D61E038A6}" type="slidenum">
              <a:rPr lang="en-US" altLang="en-US"/>
              <a:pPr>
                <a:defRPr/>
              </a:pPr>
              <a:t>‹#›</a:t>
            </a:fld>
            <a:endParaRPr lang="en-US" altLang="en-US"/>
          </a:p>
        </p:txBody>
      </p:sp>
    </p:spTree>
    <p:extLst>
      <p:ext uri="{BB962C8B-B14F-4D97-AF65-F5344CB8AC3E}">
        <p14:creationId xmlns:p14="http://schemas.microsoft.com/office/powerpoint/2010/main" val="3931562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F0F4F28F-D2DA-4F32-BC69-2B17A45AD40C}" type="slidenum">
              <a:rPr lang="en-US" altLang="en-US"/>
              <a:pPr>
                <a:defRPr/>
              </a:pPr>
              <a:t>‹#›</a:t>
            </a:fld>
            <a:endParaRPr lang="en-US" altLang="en-US"/>
          </a:p>
        </p:txBody>
      </p:sp>
    </p:spTree>
    <p:extLst>
      <p:ext uri="{BB962C8B-B14F-4D97-AF65-F5344CB8AC3E}">
        <p14:creationId xmlns:p14="http://schemas.microsoft.com/office/powerpoint/2010/main" val="1018316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921002EB-D4C4-4C42-B458-36343B94202D}" type="slidenum">
              <a:rPr lang="en-US" altLang="en-US"/>
              <a:pPr>
                <a:defRPr/>
              </a:pPr>
              <a:t>‹#›</a:t>
            </a:fld>
            <a:endParaRPr lang="en-US" altLang="en-US"/>
          </a:p>
        </p:txBody>
      </p:sp>
    </p:spTree>
    <p:extLst>
      <p:ext uri="{BB962C8B-B14F-4D97-AF65-F5344CB8AC3E}">
        <p14:creationId xmlns:p14="http://schemas.microsoft.com/office/powerpoint/2010/main" val="2881262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AF412B5-83D5-40A0-B7FB-BDEDD6FC4056}" type="slidenum">
              <a:rPr lang="en-US" altLang="en-US"/>
              <a:pPr>
                <a:defRPr/>
              </a:pPr>
              <a:t>‹#›</a:t>
            </a:fld>
            <a:endParaRPr lang="en-US" altLang="en-US"/>
          </a:p>
        </p:txBody>
      </p:sp>
    </p:spTree>
    <p:extLst>
      <p:ext uri="{BB962C8B-B14F-4D97-AF65-F5344CB8AC3E}">
        <p14:creationId xmlns:p14="http://schemas.microsoft.com/office/powerpoint/2010/main" val="4232505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1C5F50A-4F0D-45DD-A437-D0FA1FBAE01B}" type="slidenum">
              <a:rPr lang="en-US" altLang="en-US"/>
              <a:pPr>
                <a:defRPr/>
              </a:pPr>
              <a:t>‹#›</a:t>
            </a:fld>
            <a:endParaRPr lang="en-US" altLang="en-US"/>
          </a:p>
        </p:txBody>
      </p:sp>
    </p:spTree>
    <p:extLst>
      <p:ext uri="{BB962C8B-B14F-4D97-AF65-F5344CB8AC3E}">
        <p14:creationId xmlns:p14="http://schemas.microsoft.com/office/powerpoint/2010/main" val="1213737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8E198B6-6F52-4D26-91CD-7DEB2409B43D}" type="slidenum">
              <a:rPr lang="en-US" altLang="en-US"/>
              <a:pPr>
                <a:defRPr/>
              </a:pPr>
              <a:t>‹#›</a:t>
            </a:fld>
            <a:endParaRPr lang="en-US" altLang="en-US"/>
          </a:p>
        </p:txBody>
      </p:sp>
    </p:spTree>
    <p:extLst>
      <p:ext uri="{BB962C8B-B14F-4D97-AF65-F5344CB8AC3E}">
        <p14:creationId xmlns:p14="http://schemas.microsoft.com/office/powerpoint/2010/main" val="2864518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104" name="Rectangle 8"/>
          <p:cNvSpPr>
            <a:spLocks noChangeArrowheads="1"/>
          </p:cNvSpPr>
          <p:nvPr userDrawn="1"/>
        </p:nvSpPr>
        <p:spPr bwMode="auto">
          <a:xfrm>
            <a:off x="0" y="0"/>
            <a:ext cx="9144000" cy="1373188"/>
          </a:xfrm>
          <a:prstGeom prst="rect">
            <a:avLst/>
          </a:prstGeom>
          <a:solidFill>
            <a:srgbClr val="A0352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4103" name="Rectangle 7"/>
          <p:cNvSpPr>
            <a:spLocks noChangeArrowheads="1"/>
          </p:cNvSpPr>
          <p:nvPr userDrawn="1"/>
        </p:nvSpPr>
        <p:spPr bwMode="auto">
          <a:xfrm>
            <a:off x="0" y="6237288"/>
            <a:ext cx="9144000" cy="646112"/>
          </a:xfrm>
          <a:prstGeom prst="rect">
            <a:avLst/>
          </a:prstGeom>
          <a:solidFill>
            <a:srgbClr val="A0352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4098" name="Rectangle 2"/>
          <p:cNvSpPr>
            <a:spLocks noGrp="1" noChangeArrowheads="1"/>
          </p:cNvSpPr>
          <p:nvPr>
            <p:ph type="title"/>
          </p:nvPr>
        </p:nvSpPr>
        <p:spPr bwMode="auto">
          <a:xfrm>
            <a:off x="0" y="0"/>
            <a:ext cx="9144000"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5613" y="1598613"/>
            <a:ext cx="8389937"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4102" name="Rectangle 6"/>
          <p:cNvSpPr>
            <a:spLocks noGrp="1" noChangeArrowheads="1"/>
          </p:cNvSpPr>
          <p:nvPr>
            <p:ph type="sldNum" sz="quarter" idx="4"/>
          </p:nvPr>
        </p:nvSpPr>
        <p:spPr bwMode="auto">
          <a:xfrm>
            <a:off x="6867525" y="63182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mtClean="0">
                <a:solidFill>
                  <a:schemeClr val="bg1"/>
                </a:solidFill>
                <a:effectLst/>
                <a:latin typeface="+mn-lt"/>
              </a:defRPr>
            </a:lvl1pPr>
          </a:lstStyle>
          <a:p>
            <a:pPr>
              <a:defRPr/>
            </a:pPr>
            <a:fld id="{8D6DD45D-8EBA-4E69-8D6C-CC6FBA38863A}" type="slidenum">
              <a:rPr lang="en-US" altLang="en-US"/>
              <a:pPr>
                <a:defRPr/>
              </a:pPr>
              <a:t>‹#›</a:t>
            </a:fld>
            <a:endParaRPr lang="en-US" altLang="en-US"/>
          </a:p>
        </p:txBody>
      </p:sp>
      <p:sp>
        <p:nvSpPr>
          <p:cNvPr id="1031" name="Rectangle 9"/>
          <p:cNvSpPr>
            <a:spLocks noChangeArrowheads="1"/>
          </p:cNvSpPr>
          <p:nvPr userDrawn="1"/>
        </p:nvSpPr>
        <p:spPr bwMode="auto">
          <a:xfrm>
            <a:off x="0" y="6583363"/>
            <a:ext cx="5527675"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sz="700">
                <a:solidFill>
                  <a:schemeClr val="bg1"/>
                </a:solidFill>
                <a:latin typeface="Arial" panose="020B0604020202020204" pitchFamily="34" charset="0"/>
              </a:rPr>
              <a:t>© 2011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032" name="Text Box 11"/>
          <p:cNvSpPr txBox="1">
            <a:spLocks noChangeArrowheads="1"/>
          </p:cNvSpPr>
          <p:nvPr userDrawn="1"/>
        </p:nvSpPr>
        <p:spPr bwMode="auto">
          <a:xfrm>
            <a:off x="0" y="6334125"/>
            <a:ext cx="52530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sz="1000">
                <a:solidFill>
                  <a:schemeClr val="bg1"/>
                </a:solidFill>
                <a:latin typeface="Arial" panose="020B0604020202020204" pitchFamily="34" charset="0"/>
              </a:rPr>
              <a:t>Twomey-Jennings, </a:t>
            </a:r>
            <a:r>
              <a:rPr lang="en-US" altLang="en-US" sz="1000" i="1">
                <a:solidFill>
                  <a:schemeClr val="bg1"/>
                </a:solidFill>
                <a:latin typeface="Arial" panose="020B0604020202020204" pitchFamily="34" charset="0"/>
              </a:rPr>
              <a:t>Anderson’s Business Law and the Legal Environment, 21</a:t>
            </a:r>
            <a:r>
              <a:rPr lang="en-US" altLang="en-US" sz="1000" i="1" baseline="30000">
                <a:solidFill>
                  <a:schemeClr val="bg1"/>
                </a:solidFill>
                <a:latin typeface="Arial" panose="020B0604020202020204" pitchFamily="34" charset="0"/>
              </a:rPr>
              <a:t>st</a:t>
            </a:r>
            <a:r>
              <a:rPr lang="en-US" altLang="en-US" sz="1000" i="1">
                <a:solidFill>
                  <a:schemeClr val="bg1"/>
                </a:solidFill>
                <a:latin typeface="Arial" panose="020B0604020202020204" pitchFamily="34" charset="0"/>
              </a:rPr>
              <a:t> Ed.</a:t>
            </a:r>
          </a:p>
        </p:txBody>
      </p:sp>
    </p:spTree>
  </p:cSld>
  <p:clrMap bg1="lt1" tx1="dk1" bg2="lt2" tx2="dk2" accent1="accent1" accent2="accent2" accent3="accent3" accent4="accent4" accent5="accent5" accent6="accent6" hlink="hlink" folHlink="folHlink"/>
  <p:sldLayoutIdLst>
    <p:sldLayoutId id="2147483673"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0" dur="500"/>
                                        <p:tgtEl>
                                          <p:spTgt spid="4099">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3"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tmplLst>
          <p:tmpl lvl="1">
            <p:tnLst>
              <p:par>
                <p:cTn presetID="3" presetClass="entr" presetSubtype="10"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blinds(horizontal)">
                      <p:cBhvr>
                        <p:cTn dur="500"/>
                        <p:tgtEl>
                          <p:spTgt spid="4099"/>
                        </p:tgtEl>
                      </p:cBhvr>
                    </p:animEffect>
                  </p:childTnLst>
                </p:cTn>
              </p:par>
            </p:tnLst>
          </p:tmpl>
          <p:tmpl lvl="2">
            <p:tnLst>
              <p:par>
                <p:cTn presetID="3" presetClass="entr" presetSubtype="1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blinds(horizontal)">
                      <p:cBhvr>
                        <p:cTn dur="500"/>
                        <p:tgtEl>
                          <p:spTgt spid="4099"/>
                        </p:tgtEl>
                      </p:cBhvr>
                    </p:animEffect>
                  </p:childTnLst>
                </p:cTn>
              </p:par>
            </p:tnLst>
          </p:tmpl>
          <p:tmpl lvl="3">
            <p:tnLst>
              <p:par>
                <p:cTn presetID="3" presetClass="entr" presetSubtype="1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blinds(horizontal)">
                      <p:cBhvr>
                        <p:cTn dur="500"/>
                        <p:tgtEl>
                          <p:spTgt spid="4099"/>
                        </p:tgtEl>
                      </p:cBhvr>
                    </p:animEffect>
                  </p:childTnLst>
                </p:cTn>
              </p:par>
            </p:tnLst>
          </p:tmpl>
        </p:tmplLst>
      </p:bldP>
    </p:bldLst>
  </p:timing>
  <p:hf hdr="0" ftr="0" dt="0"/>
  <p:txStyles>
    <p:titleStyle>
      <a:lvl1pPr algn="ctr" rtl="0" eaLnBrk="0" fontAlgn="base" hangingPunct="0">
        <a:lnSpc>
          <a:spcPct val="90000"/>
        </a:lnSpc>
        <a:spcBef>
          <a:spcPct val="0"/>
        </a:spcBef>
        <a:spcAft>
          <a:spcPct val="0"/>
        </a:spcAft>
        <a:defRPr sz="4400" kern="1200">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bg1"/>
          </a:solidFill>
          <a:effectLst>
            <a:outerShdw blurRad="38100" dist="38100" dir="2700000" algn="tl">
              <a:srgbClr val="000000"/>
            </a:outerShdw>
          </a:effectLst>
          <a:latin typeface="Impact" panose="020B0806030902050204" pitchFamily="34" charset="0"/>
          <a:cs typeface="Arial" panose="020B0604020202020204" pitchFamily="34" charset="0"/>
        </a:defRPr>
      </a:lvl2pPr>
      <a:lvl3pPr algn="ctr" rtl="0" eaLnBrk="0" fontAlgn="base" hangingPunct="0">
        <a:lnSpc>
          <a:spcPct val="90000"/>
        </a:lnSpc>
        <a:spcBef>
          <a:spcPct val="0"/>
        </a:spcBef>
        <a:spcAft>
          <a:spcPct val="0"/>
        </a:spcAft>
        <a:defRPr sz="4400">
          <a:solidFill>
            <a:schemeClr val="bg1"/>
          </a:solidFill>
          <a:effectLst>
            <a:outerShdw blurRad="38100" dist="38100" dir="2700000" algn="tl">
              <a:srgbClr val="000000"/>
            </a:outerShdw>
          </a:effectLst>
          <a:latin typeface="Impact" panose="020B0806030902050204" pitchFamily="34" charset="0"/>
          <a:cs typeface="Arial" panose="020B0604020202020204" pitchFamily="34" charset="0"/>
        </a:defRPr>
      </a:lvl3pPr>
      <a:lvl4pPr algn="ctr" rtl="0" eaLnBrk="0" fontAlgn="base" hangingPunct="0">
        <a:lnSpc>
          <a:spcPct val="90000"/>
        </a:lnSpc>
        <a:spcBef>
          <a:spcPct val="0"/>
        </a:spcBef>
        <a:spcAft>
          <a:spcPct val="0"/>
        </a:spcAft>
        <a:defRPr sz="4400">
          <a:solidFill>
            <a:schemeClr val="bg1"/>
          </a:solidFill>
          <a:effectLst>
            <a:outerShdw blurRad="38100" dist="38100" dir="2700000" algn="tl">
              <a:srgbClr val="000000"/>
            </a:outerShdw>
          </a:effectLst>
          <a:latin typeface="Impact" panose="020B0806030902050204" pitchFamily="34" charset="0"/>
          <a:cs typeface="Arial" panose="020B0604020202020204" pitchFamily="34" charset="0"/>
        </a:defRPr>
      </a:lvl4pPr>
      <a:lvl5pPr algn="ctr" rtl="0" eaLnBrk="0" fontAlgn="base" hangingPunct="0">
        <a:lnSpc>
          <a:spcPct val="90000"/>
        </a:lnSpc>
        <a:spcBef>
          <a:spcPct val="0"/>
        </a:spcBef>
        <a:spcAft>
          <a:spcPct val="0"/>
        </a:spcAft>
        <a:defRPr sz="4400">
          <a:solidFill>
            <a:schemeClr val="bg1"/>
          </a:solidFill>
          <a:effectLst>
            <a:outerShdw blurRad="38100" dist="38100" dir="2700000" algn="tl">
              <a:srgbClr val="000000"/>
            </a:outerShdw>
          </a:effectLst>
          <a:latin typeface="Impact" panose="020B0806030902050204" pitchFamily="34" charset="0"/>
          <a:cs typeface="Arial" panose="020B0604020202020204" pitchFamily="34" charset="0"/>
        </a:defRPr>
      </a:lvl5pPr>
      <a:lvl6pPr marL="457200" algn="ctr" rtl="0" fontAlgn="base">
        <a:lnSpc>
          <a:spcPct val="90000"/>
        </a:lnSpc>
        <a:spcBef>
          <a:spcPct val="0"/>
        </a:spcBef>
        <a:spcAft>
          <a:spcPct val="0"/>
        </a:spcAft>
        <a:defRPr sz="4400">
          <a:solidFill>
            <a:schemeClr val="bg1"/>
          </a:solidFill>
          <a:effectLst>
            <a:outerShdw blurRad="38100" dist="38100" dir="2700000" algn="tl">
              <a:srgbClr val="000000"/>
            </a:outerShdw>
          </a:effectLst>
          <a:latin typeface="Impact" panose="020B0806030902050204" pitchFamily="34" charset="0"/>
          <a:cs typeface="Arial" panose="020B0604020202020204" pitchFamily="34" charset="0"/>
        </a:defRPr>
      </a:lvl6pPr>
      <a:lvl7pPr marL="914400" algn="ctr" rtl="0" fontAlgn="base">
        <a:lnSpc>
          <a:spcPct val="90000"/>
        </a:lnSpc>
        <a:spcBef>
          <a:spcPct val="0"/>
        </a:spcBef>
        <a:spcAft>
          <a:spcPct val="0"/>
        </a:spcAft>
        <a:defRPr sz="4400">
          <a:solidFill>
            <a:schemeClr val="bg1"/>
          </a:solidFill>
          <a:effectLst>
            <a:outerShdw blurRad="38100" dist="38100" dir="2700000" algn="tl">
              <a:srgbClr val="000000"/>
            </a:outerShdw>
          </a:effectLst>
          <a:latin typeface="Impact" panose="020B0806030902050204" pitchFamily="34" charset="0"/>
          <a:cs typeface="Arial" panose="020B0604020202020204" pitchFamily="34" charset="0"/>
        </a:defRPr>
      </a:lvl7pPr>
      <a:lvl8pPr marL="1371600" algn="ctr" rtl="0" fontAlgn="base">
        <a:lnSpc>
          <a:spcPct val="90000"/>
        </a:lnSpc>
        <a:spcBef>
          <a:spcPct val="0"/>
        </a:spcBef>
        <a:spcAft>
          <a:spcPct val="0"/>
        </a:spcAft>
        <a:defRPr sz="4400">
          <a:solidFill>
            <a:schemeClr val="bg1"/>
          </a:solidFill>
          <a:effectLst>
            <a:outerShdw blurRad="38100" dist="38100" dir="2700000" algn="tl">
              <a:srgbClr val="000000"/>
            </a:outerShdw>
          </a:effectLst>
          <a:latin typeface="Impact" panose="020B0806030902050204" pitchFamily="34" charset="0"/>
          <a:cs typeface="Arial" panose="020B0604020202020204" pitchFamily="34" charset="0"/>
        </a:defRPr>
      </a:lvl8pPr>
      <a:lvl9pPr marL="1828800" algn="ctr" rtl="0" fontAlgn="base">
        <a:lnSpc>
          <a:spcPct val="90000"/>
        </a:lnSpc>
        <a:spcBef>
          <a:spcPct val="0"/>
        </a:spcBef>
        <a:spcAft>
          <a:spcPct val="0"/>
        </a:spcAft>
        <a:defRPr sz="4400">
          <a:solidFill>
            <a:schemeClr val="bg1"/>
          </a:solidFill>
          <a:effectLst>
            <a:outerShdw blurRad="38100" dist="38100" dir="2700000" algn="tl">
              <a:srgbClr val="000000"/>
            </a:outerShdw>
          </a:effectLst>
          <a:latin typeface="Impact" panose="020B0806030902050204" pitchFamily="34" charset="0"/>
          <a:cs typeface="Arial" panose="020B0604020202020204" pitchFamily="34" charset="0"/>
        </a:defRPr>
      </a:lvl9pPr>
    </p:titleStyle>
    <p:bodyStyle>
      <a:lvl1pPr marL="576263" indent="-576263" algn="l" defTabSz="685800" rtl="0" eaLnBrk="0" fontAlgn="base" hangingPunct="0">
        <a:spcBef>
          <a:spcPct val="10000"/>
        </a:spcBef>
        <a:spcAft>
          <a:spcPct val="0"/>
        </a:spcAft>
        <a:buClr>
          <a:schemeClr val="bg1"/>
        </a:buClr>
        <a:buAutoNum type="arabicPeriod"/>
        <a:defRPr sz="3200" kern="1200">
          <a:solidFill>
            <a:schemeClr val="bg1"/>
          </a:solidFill>
          <a:effectLst>
            <a:outerShdw blurRad="38100" dist="38100" dir="2700000" algn="tl">
              <a:srgbClr val="000000"/>
            </a:outerShdw>
          </a:effectLst>
          <a:latin typeface="+mn-lt"/>
          <a:ea typeface="+mn-ea"/>
          <a:cs typeface="+mn-cs"/>
        </a:defRPr>
      </a:lvl1pPr>
      <a:lvl2pPr marL="1250950" indent="-560388" algn="l" defTabSz="685800" rtl="0" eaLnBrk="0" fontAlgn="base" hangingPunct="0">
        <a:spcBef>
          <a:spcPct val="10000"/>
        </a:spcBef>
        <a:spcAft>
          <a:spcPct val="0"/>
        </a:spcAft>
        <a:buAutoNum type="alphaUcPeriod"/>
        <a:defRPr sz="2800" kern="1200">
          <a:solidFill>
            <a:schemeClr val="bg1"/>
          </a:solidFill>
          <a:effectLst>
            <a:outerShdw blurRad="38100" dist="38100" dir="2700000" algn="tl">
              <a:srgbClr val="000000"/>
            </a:outerShdw>
          </a:effectLst>
          <a:latin typeface="Tahoma" panose="020B0604030504040204" pitchFamily="34" charset="0"/>
          <a:ea typeface="+mn-ea"/>
          <a:cs typeface="+mn-cs"/>
        </a:defRPr>
      </a:lvl2pPr>
      <a:lvl3pPr marL="1784350" indent="-419100" algn="l" defTabSz="685800" rtl="0" eaLnBrk="0" fontAlgn="base" hangingPunct="0">
        <a:spcBef>
          <a:spcPct val="10000"/>
        </a:spcBef>
        <a:spcAft>
          <a:spcPct val="0"/>
        </a:spcAft>
        <a:buAutoNum type="arabicPeriod"/>
        <a:defRPr sz="2400" kern="1200">
          <a:solidFill>
            <a:schemeClr val="bg1"/>
          </a:solidFill>
          <a:effectLst>
            <a:outerShdw blurRad="38100" dist="38100" dir="2700000" algn="tl">
              <a:srgbClr val="000000"/>
            </a:outerShdw>
          </a:effectLst>
          <a:latin typeface="Arial" panose="020B0604020202020204" pitchFamily="34" charset="0"/>
          <a:ea typeface="+mn-ea"/>
          <a:cs typeface="+mn-cs"/>
        </a:defRPr>
      </a:lvl3pPr>
      <a:lvl4pPr marL="2311400" indent="-381000" algn="l" defTabSz="685800" rtl="0" eaLnBrk="0" fontAlgn="base" hangingPunct="0">
        <a:spcBef>
          <a:spcPct val="20000"/>
        </a:spcBef>
        <a:spcAft>
          <a:spcPct val="0"/>
        </a:spcAft>
        <a:buChar char="–"/>
        <a:defRPr sz="2000" kern="1200">
          <a:solidFill>
            <a:schemeClr val="bg1"/>
          </a:solidFill>
          <a:effectLst>
            <a:outerShdw blurRad="38100" dist="38100" dir="2700000" algn="tl">
              <a:srgbClr val="000000"/>
            </a:outerShdw>
          </a:effectLst>
          <a:latin typeface="Arial" panose="020B0604020202020204" pitchFamily="34" charset="0"/>
          <a:ea typeface="+mn-ea"/>
          <a:cs typeface="+mn-cs"/>
        </a:defRPr>
      </a:lvl4pPr>
      <a:lvl5pPr marL="2806700" indent="-381000" algn="l" defTabSz="685800" rtl="0" eaLnBrk="0" fontAlgn="base" hangingPunct="0">
        <a:spcBef>
          <a:spcPct val="20000"/>
        </a:spcBef>
        <a:spcAft>
          <a:spcPct val="0"/>
        </a:spcAft>
        <a:buChar char="»"/>
        <a:defRPr sz="2000" kern="1200">
          <a:solidFill>
            <a:schemeClr val="bg1"/>
          </a:solidFill>
          <a:effectLst>
            <a:outerShdw blurRad="38100" dist="38100" dir="2700000" algn="tl">
              <a:srgbClr val="000000"/>
            </a:outerShdw>
          </a:effectLst>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3"/>
          <p:cNvSpPr txBox="1">
            <a:spLocks noChangeArrowheads="1"/>
          </p:cNvSpPr>
          <p:nvPr/>
        </p:nvSpPr>
        <p:spPr>
          <a:xfrm>
            <a:off x="996950" y="5394325"/>
            <a:ext cx="7288213" cy="1169988"/>
          </a:xfrm>
          <a:prstGeom prst="rect">
            <a:avLst/>
          </a:prstGeom>
          <a:solidFill>
            <a:schemeClr val="tx1"/>
          </a:solidFill>
        </p:spPr>
        <p:txBody>
          <a:bodyPr lIns="91436" tIns="45718" rIns="91436" bIns="45718"/>
          <a:lstStyle/>
          <a:p>
            <a:pPr marL="342889" indent="-342889" algn="ctr">
              <a:spcBef>
                <a:spcPct val="20000"/>
              </a:spcBef>
              <a:defRPr/>
            </a:pPr>
            <a:r>
              <a:rPr lang="en-US" sz="3200" b="1" kern="0" dirty="0">
                <a:solidFill>
                  <a:srgbClr val="FFFF00"/>
                </a:solidFill>
                <a:latin typeface="+mn-lt"/>
              </a:rPr>
              <a:t>Slide Set Nine </a:t>
            </a:r>
            <a:r>
              <a:rPr lang="en-US" sz="3200" b="1" kern="0" dirty="0" smtClean="0">
                <a:solidFill>
                  <a:srgbClr val="FFFF00"/>
                </a:solidFill>
                <a:latin typeface="+mn-lt"/>
              </a:rPr>
              <a:t>C:</a:t>
            </a:r>
            <a:endParaRPr lang="en-US" sz="3200" b="1" kern="0" dirty="0">
              <a:solidFill>
                <a:srgbClr val="FFFF00"/>
              </a:solidFill>
              <a:latin typeface="+mn-lt"/>
            </a:endParaRPr>
          </a:p>
          <a:p>
            <a:pPr marL="342889" indent="-342889" algn="ctr">
              <a:spcBef>
                <a:spcPct val="20000"/>
              </a:spcBef>
              <a:defRPr/>
            </a:pPr>
            <a:r>
              <a:rPr lang="en-US" sz="3200" b="1" kern="0" dirty="0" smtClean="0">
                <a:solidFill>
                  <a:srgbClr val="FFFF00"/>
                </a:solidFill>
                <a:latin typeface="+mn-lt"/>
              </a:rPr>
              <a:t>Limitation on Remedies</a:t>
            </a:r>
            <a:endParaRPr lang="en-US" sz="3200" b="1" kern="0" dirty="0">
              <a:solidFill>
                <a:srgbClr val="FFFF00"/>
              </a:solidFill>
              <a:latin typeface="+mn-lt"/>
            </a:endParaRPr>
          </a:p>
        </p:txBody>
      </p:sp>
      <p:pic>
        <p:nvPicPr>
          <p:cNvPr id="3" name="Picture 2"/>
          <p:cNvPicPr>
            <a:picLocks noChangeAspect="1"/>
          </p:cNvPicPr>
          <p:nvPr/>
        </p:nvPicPr>
        <p:blipFill>
          <a:blip r:embed="rId2"/>
          <a:stretch>
            <a:fillRect/>
          </a:stretch>
        </p:blipFill>
        <p:spPr>
          <a:xfrm>
            <a:off x="2976562" y="2328862"/>
            <a:ext cx="3190875" cy="220027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8483" y="314762"/>
            <a:ext cx="3025146" cy="638557"/>
          </a:xfrm>
          <a:prstGeom prst="rect">
            <a:avLst/>
          </a:prstGeom>
        </p:spPr>
      </p:pic>
    </p:spTree>
    <p:extLst>
      <p:ext uri="{BB962C8B-B14F-4D97-AF65-F5344CB8AC3E}">
        <p14:creationId xmlns:p14="http://schemas.microsoft.com/office/powerpoint/2010/main" val="3997786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81000" y="862643"/>
            <a:ext cx="8382000" cy="5808453"/>
          </a:xfrm>
          <a:prstGeom prst="rect">
            <a:avLst/>
          </a:prstGeom>
          <a:noFill/>
          <a:ln w="9525">
            <a:noFill/>
            <a:miter lim="800000"/>
            <a:headEnd/>
            <a:tailEnd/>
          </a:ln>
        </p:spPr>
        <p:txBody>
          <a:bodyPr/>
          <a:lstStyle/>
          <a:p>
            <a:pPr marL="342900" indent="-342900" algn="ctr">
              <a:lnSpc>
                <a:spcPct val="97000"/>
              </a:lnSpc>
              <a:spcBef>
                <a:spcPts val="0"/>
              </a:spcBef>
              <a:defRPr/>
            </a:pPr>
            <a:r>
              <a:rPr lang="en-US" sz="3600" b="1" dirty="0">
                <a:solidFill>
                  <a:srgbClr val="0308C9"/>
                </a:solidFill>
              </a:rPr>
              <a:t>Contractual Breach and Remedies</a:t>
            </a:r>
          </a:p>
          <a:p>
            <a:pPr marL="342900" indent="-342900" algn="ctr">
              <a:lnSpc>
                <a:spcPct val="97000"/>
              </a:lnSpc>
              <a:spcBef>
                <a:spcPts val="0"/>
              </a:spcBef>
              <a:defRPr/>
            </a:pPr>
            <a:r>
              <a:rPr lang="en-US" sz="2600" b="1" i="1" dirty="0" smtClean="0">
                <a:solidFill>
                  <a:srgbClr val="008000"/>
                </a:solidFill>
              </a:rPr>
              <a:t>Remedies – Road Map</a:t>
            </a:r>
            <a:endParaRPr lang="en-US" sz="2600" b="1" i="1" dirty="0">
              <a:solidFill>
                <a:srgbClr val="008000"/>
              </a:solidFill>
            </a:endParaRPr>
          </a:p>
          <a:p>
            <a:pPr algn="just">
              <a:lnSpc>
                <a:spcPct val="97000"/>
              </a:lnSpc>
              <a:spcBef>
                <a:spcPts val="0"/>
              </a:spcBef>
            </a:pPr>
            <a:endParaRPr lang="en-US" sz="500" b="1" i="1" dirty="0">
              <a:solidFill>
                <a:srgbClr val="C00000"/>
              </a:solidFill>
            </a:endParaRPr>
          </a:p>
        </p:txBody>
      </p:sp>
      <p:pic>
        <p:nvPicPr>
          <p:cNvPr id="2" name="Picture 1"/>
          <p:cNvPicPr>
            <a:picLocks noChangeAspect="1"/>
          </p:cNvPicPr>
          <p:nvPr/>
        </p:nvPicPr>
        <p:blipFill>
          <a:blip r:embed="rId3"/>
          <a:stretch>
            <a:fillRect/>
          </a:stretch>
        </p:blipFill>
        <p:spPr>
          <a:xfrm>
            <a:off x="578592" y="1943661"/>
            <a:ext cx="8184407" cy="4402659"/>
          </a:xfrm>
          <a:prstGeom prst="rect">
            <a:avLst/>
          </a:prstGeom>
        </p:spPr>
      </p:pic>
    </p:spTree>
    <p:extLst>
      <p:ext uri="{BB962C8B-B14F-4D97-AF65-F5344CB8AC3E}">
        <p14:creationId xmlns:p14="http://schemas.microsoft.com/office/powerpoint/2010/main" val="985044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Rectangle 7"/>
          <p:cNvSpPr>
            <a:spLocks noChangeArrowheads="1"/>
          </p:cNvSpPr>
          <p:nvPr/>
        </p:nvSpPr>
        <p:spPr bwMode="auto">
          <a:xfrm>
            <a:off x="381000" y="762000"/>
            <a:ext cx="8458200" cy="5791200"/>
          </a:xfrm>
          <a:prstGeom prst="rect">
            <a:avLst/>
          </a:prstGeom>
          <a:noFill/>
          <a:ln w="9525">
            <a:noFill/>
            <a:miter lim="800000"/>
            <a:headEnd/>
            <a:tailEnd/>
          </a:ln>
        </p:spPr>
        <p:txBody>
          <a:bodyPr/>
          <a:lstStyle/>
          <a:p>
            <a:pPr marL="342900" indent="-342900" algn="ctr">
              <a:lnSpc>
                <a:spcPct val="120000"/>
              </a:lnSpc>
              <a:spcBef>
                <a:spcPts val="0"/>
              </a:spcBef>
              <a:defRPr/>
            </a:pPr>
            <a:endParaRPr lang="en-US" sz="3600" b="1" i="1" dirty="0">
              <a:solidFill>
                <a:srgbClr val="0308C9"/>
              </a:solidFill>
            </a:endParaRPr>
          </a:p>
          <a:p>
            <a:pPr marL="342900" indent="-342900" algn="ctr">
              <a:lnSpc>
                <a:spcPct val="120000"/>
              </a:lnSpc>
              <a:spcBef>
                <a:spcPts val="0"/>
              </a:spcBef>
              <a:defRPr/>
            </a:pPr>
            <a:r>
              <a:rPr lang="en-US" sz="4800" b="1" i="1" dirty="0">
                <a:solidFill>
                  <a:srgbClr val="C00000"/>
                </a:solidFill>
              </a:rPr>
              <a:t>Part </a:t>
            </a:r>
            <a:r>
              <a:rPr lang="en-US" sz="4800" b="1" i="1" dirty="0" smtClean="0">
                <a:solidFill>
                  <a:srgbClr val="C00000"/>
                </a:solidFill>
              </a:rPr>
              <a:t>Four</a:t>
            </a:r>
            <a:endParaRPr lang="en-US" sz="4800" b="1" i="1" dirty="0">
              <a:solidFill>
                <a:srgbClr val="0308C9"/>
              </a:solidFill>
            </a:endParaRPr>
          </a:p>
          <a:p>
            <a:pPr marL="342900" indent="-342900" algn="ctr">
              <a:lnSpc>
                <a:spcPct val="75000"/>
              </a:lnSpc>
              <a:spcBef>
                <a:spcPct val="20000"/>
              </a:spcBef>
              <a:defRPr/>
            </a:pPr>
            <a:r>
              <a:rPr lang="en-US" sz="3600" b="1" dirty="0">
                <a:solidFill>
                  <a:srgbClr val="0308C9"/>
                </a:solidFill>
              </a:rPr>
              <a:t>Contractual Breach and Remedies</a:t>
            </a:r>
          </a:p>
          <a:p>
            <a:pPr marL="342900" indent="-342900" algn="ctr">
              <a:lnSpc>
                <a:spcPct val="120000"/>
              </a:lnSpc>
              <a:spcBef>
                <a:spcPts val="0"/>
              </a:spcBef>
              <a:defRPr/>
            </a:pPr>
            <a:r>
              <a:rPr lang="en-US" sz="2400" b="1" i="1" dirty="0" smtClean="0">
                <a:solidFill>
                  <a:srgbClr val="008000"/>
                </a:solidFill>
              </a:rPr>
              <a:t>Limitation on Remedies – Liquidated Damages</a:t>
            </a:r>
            <a:endParaRPr lang="en-US" sz="2400" b="1" i="1" dirty="0">
              <a:solidFill>
                <a:srgbClr val="008000"/>
              </a:solidFill>
            </a:endParaRPr>
          </a:p>
          <a:p>
            <a:pPr marL="342900" indent="-342900">
              <a:lnSpc>
                <a:spcPct val="120000"/>
              </a:lnSpc>
              <a:spcBef>
                <a:spcPct val="20000"/>
              </a:spcBef>
              <a:defRPr/>
            </a:pPr>
            <a:endParaRPr lang="en-US" sz="1000" dirty="0">
              <a:solidFill>
                <a:srgbClr val="0033CC"/>
              </a:solidFill>
            </a:endParaRPr>
          </a:p>
        </p:txBody>
      </p:sp>
      <p:sp>
        <p:nvSpPr>
          <p:cNvPr id="4" name="Slide Number Placeholder 3"/>
          <p:cNvSpPr>
            <a:spLocks noGrp="1"/>
          </p:cNvSpPr>
          <p:nvPr>
            <p:ph type="sldNum" sz="quarter" idx="4294967295"/>
          </p:nvPr>
        </p:nvSpPr>
        <p:spPr/>
        <p:txBody>
          <a:bodyPr/>
          <a:lstStyle/>
          <a:p>
            <a:pPr>
              <a:defRPr/>
            </a:pPr>
            <a:fld id="{77B7C00C-44B9-4C93-A084-25E9CFC07697}" type="slidenum">
              <a:rPr lang="en-US" smtClean="0"/>
              <a:pPr>
                <a:defRPr/>
              </a:pPr>
              <a:t>11</a:t>
            </a:fld>
            <a:endParaRPr lang="en-US" dirty="0"/>
          </a:p>
        </p:txBody>
      </p:sp>
    </p:spTree>
    <p:extLst>
      <p:ext uri="{BB962C8B-B14F-4D97-AF65-F5344CB8AC3E}">
        <p14:creationId xmlns:p14="http://schemas.microsoft.com/office/powerpoint/2010/main" val="3472670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81000" y="741879"/>
            <a:ext cx="8382000" cy="5808453"/>
          </a:xfrm>
          <a:prstGeom prst="rect">
            <a:avLst/>
          </a:prstGeom>
          <a:noFill/>
          <a:ln w="9525">
            <a:noFill/>
            <a:miter lim="800000"/>
            <a:headEnd/>
            <a:tailEnd/>
          </a:ln>
        </p:spPr>
        <p:txBody>
          <a:bodyPr/>
          <a:lstStyle/>
          <a:p>
            <a:pPr marL="342900" indent="-342900" algn="ctr">
              <a:lnSpc>
                <a:spcPct val="109000"/>
              </a:lnSpc>
              <a:spcBef>
                <a:spcPts val="0"/>
              </a:spcBef>
              <a:defRPr/>
            </a:pPr>
            <a:r>
              <a:rPr lang="en-US" sz="3600" b="1" dirty="0">
                <a:solidFill>
                  <a:srgbClr val="0308C9"/>
                </a:solidFill>
              </a:rPr>
              <a:t>Contractual Breach and </a:t>
            </a:r>
            <a:r>
              <a:rPr lang="en-US" sz="3600" b="1" dirty="0" smtClean="0">
                <a:solidFill>
                  <a:srgbClr val="0308C9"/>
                </a:solidFill>
              </a:rPr>
              <a:t>Remedies</a:t>
            </a:r>
          </a:p>
          <a:p>
            <a:pPr marL="342900" indent="-342900" algn="ctr">
              <a:lnSpc>
                <a:spcPct val="109000"/>
              </a:lnSpc>
              <a:spcBef>
                <a:spcPts val="0"/>
              </a:spcBef>
              <a:defRPr/>
            </a:pPr>
            <a:r>
              <a:rPr lang="en-US" sz="2600" b="1" i="1" dirty="0" smtClean="0">
                <a:solidFill>
                  <a:srgbClr val="008000"/>
                </a:solidFill>
              </a:rPr>
              <a:t>Limitation on Remedies – Liquidated Damages</a:t>
            </a:r>
            <a:endParaRPr lang="en-US" sz="2600" b="1" i="1" dirty="0">
              <a:solidFill>
                <a:srgbClr val="008000"/>
              </a:solidFill>
            </a:endParaRPr>
          </a:p>
          <a:p>
            <a:pPr algn="just">
              <a:lnSpc>
                <a:spcPct val="109000"/>
              </a:lnSpc>
              <a:spcBef>
                <a:spcPts val="0"/>
              </a:spcBef>
            </a:pPr>
            <a:endParaRPr lang="en-US" sz="500" b="1" i="1" dirty="0">
              <a:solidFill>
                <a:srgbClr val="C00000"/>
              </a:solidFill>
            </a:endParaRPr>
          </a:p>
          <a:p>
            <a:pPr algn="just">
              <a:lnSpc>
                <a:spcPct val="109000"/>
              </a:lnSpc>
              <a:spcBef>
                <a:spcPts val="0"/>
              </a:spcBef>
            </a:pPr>
            <a:r>
              <a:rPr lang="en-US" sz="1600" b="1" i="1" dirty="0" smtClean="0">
                <a:solidFill>
                  <a:srgbClr val="C00000"/>
                </a:solidFill>
              </a:rPr>
              <a:t>Limitation on Remedies:</a:t>
            </a:r>
            <a:endParaRPr lang="en-US" sz="1600" dirty="0"/>
          </a:p>
          <a:p>
            <a:pPr algn="just">
              <a:lnSpc>
                <a:spcPct val="109000"/>
              </a:lnSpc>
              <a:spcBef>
                <a:spcPts val="0"/>
              </a:spcBef>
            </a:pPr>
            <a:endParaRPr lang="en-US" sz="500" dirty="0"/>
          </a:p>
          <a:p>
            <a:pPr algn="just"/>
            <a:r>
              <a:rPr lang="en-US" sz="1400" b="1" i="1" dirty="0" smtClean="0">
                <a:solidFill>
                  <a:srgbClr val="0308C9"/>
                </a:solidFill>
              </a:rPr>
              <a:t>Generally: </a:t>
            </a:r>
            <a:r>
              <a:rPr lang="en-US" sz="1400" dirty="0"/>
              <a:t>The contract </a:t>
            </a:r>
            <a:r>
              <a:rPr lang="en-US" sz="1400" dirty="0" smtClean="0"/>
              <a:t>itself </a:t>
            </a:r>
            <a:r>
              <a:rPr lang="en-US" sz="1400" dirty="0"/>
              <a:t>may contain provisions that affect the remedies available </a:t>
            </a:r>
            <a:r>
              <a:rPr lang="en-US" sz="1400" dirty="0" smtClean="0"/>
              <a:t>to the </a:t>
            </a:r>
            <a:r>
              <a:rPr lang="en-US" sz="1400" dirty="0" smtClean="0"/>
              <a:t>parties </a:t>
            </a:r>
            <a:r>
              <a:rPr lang="en-US" sz="1400" dirty="0" smtClean="0"/>
              <a:t>or their recovery </a:t>
            </a:r>
            <a:r>
              <a:rPr lang="en-US" sz="1400" dirty="0"/>
              <a:t>of damages</a:t>
            </a:r>
            <a:r>
              <a:rPr lang="en-US" sz="1400" dirty="0" smtClean="0"/>
              <a:t>.</a:t>
            </a:r>
            <a:endParaRPr lang="en-US" sz="500" dirty="0" smtClean="0"/>
          </a:p>
          <a:p>
            <a:pPr algn="just"/>
            <a:r>
              <a:rPr lang="en-US" sz="500" dirty="0" smtClean="0"/>
              <a:t>  </a:t>
            </a:r>
            <a:endParaRPr lang="en-US" sz="500" dirty="0"/>
          </a:p>
          <a:p>
            <a:pPr algn="just"/>
            <a:r>
              <a:rPr lang="en-US" sz="1400" b="1" i="1" dirty="0" smtClean="0">
                <a:solidFill>
                  <a:srgbClr val="0308C9"/>
                </a:solidFill>
              </a:rPr>
              <a:t>Liquidated Damages:</a:t>
            </a:r>
            <a:r>
              <a:rPr lang="en-US" sz="1400" dirty="0" smtClean="0"/>
              <a:t> </a:t>
            </a:r>
            <a:r>
              <a:rPr lang="en-US" sz="1400" dirty="0"/>
              <a:t>The parties may stipulate in their contract that a certain amount should be paid in case </a:t>
            </a:r>
            <a:r>
              <a:rPr lang="en-US" sz="1400" dirty="0" smtClean="0"/>
              <a:t>of a </a:t>
            </a:r>
            <a:r>
              <a:rPr lang="en-US" sz="1400" dirty="0"/>
              <a:t>breach. This amount is known as </a:t>
            </a:r>
            <a:r>
              <a:rPr lang="en-US" sz="1400" b="1" dirty="0"/>
              <a:t>liquidated damages</a:t>
            </a:r>
            <a:r>
              <a:rPr lang="en-US" sz="1400" dirty="0"/>
              <a:t> and may be variously measured </a:t>
            </a:r>
            <a:r>
              <a:rPr lang="en-US" sz="1400" dirty="0" smtClean="0"/>
              <a:t>by the </a:t>
            </a:r>
            <a:r>
              <a:rPr lang="en-US" sz="1400" dirty="0"/>
              <a:t>parties. When delay is possible, liquidated damages</a:t>
            </a:r>
            <a:r>
              <a:rPr lang="en-US" sz="1400" b="1" dirty="0"/>
              <a:t> </a:t>
            </a:r>
            <a:r>
              <a:rPr lang="en-US" sz="1400" dirty="0"/>
              <a:t>may be a fixed sum, such </a:t>
            </a:r>
            <a:r>
              <a:rPr lang="en-US" sz="1400" dirty="0" smtClean="0"/>
              <a:t>as $</a:t>
            </a:r>
            <a:r>
              <a:rPr lang="en-US" sz="1400" dirty="0"/>
              <a:t>1,000 for each day of delay. </a:t>
            </a:r>
            <a:r>
              <a:rPr lang="en-US" sz="1400" dirty="0" smtClean="0"/>
              <a:t> When </a:t>
            </a:r>
            <a:r>
              <a:rPr lang="en-US" sz="1400" dirty="0"/>
              <a:t>there is a total default, damages may be a </a:t>
            </a:r>
            <a:r>
              <a:rPr lang="en-US" sz="1400" dirty="0" smtClean="0"/>
              <a:t>percentage of </a:t>
            </a:r>
            <a:r>
              <a:rPr lang="en-US" sz="1400" dirty="0"/>
              <a:t>the contract price or the amount of the down payment</a:t>
            </a:r>
            <a:r>
              <a:rPr lang="en-US" sz="1400" dirty="0" smtClean="0"/>
              <a:t>.</a:t>
            </a:r>
          </a:p>
          <a:p>
            <a:pPr marL="233363" indent="-233363" algn="just"/>
            <a:endParaRPr lang="en-US" sz="300" dirty="0" smtClean="0"/>
          </a:p>
          <a:p>
            <a:pPr marL="233363" indent="-233363" algn="just">
              <a:buFont typeface="Arial" panose="020B0604020202020204" pitchFamily="34" charset="0"/>
              <a:buChar char="•"/>
            </a:pPr>
            <a:r>
              <a:rPr lang="en-US" sz="1200" b="1" i="1" dirty="0" smtClean="0">
                <a:solidFill>
                  <a:srgbClr val="C00000"/>
                </a:solidFill>
              </a:rPr>
              <a:t>Validity:  </a:t>
            </a:r>
            <a:r>
              <a:rPr lang="en-US" sz="1200" dirty="0"/>
              <a:t>The validity of a liquidated damages clause is </a:t>
            </a:r>
            <a:r>
              <a:rPr lang="en-US" sz="1200" dirty="0" smtClean="0"/>
              <a:t>determined on </a:t>
            </a:r>
            <a:r>
              <a:rPr lang="en-US" sz="1200" dirty="0"/>
              <a:t>the basis of the facts existing when the clause was agreed to</a:t>
            </a:r>
            <a:r>
              <a:rPr lang="en-US" sz="1200" dirty="0" smtClean="0"/>
              <a:t>. To </a:t>
            </a:r>
            <a:r>
              <a:rPr lang="en-US" sz="1200" dirty="0"/>
              <a:t>be valid, a liquidated damages clause must satisfy two requirements: </a:t>
            </a:r>
            <a:endParaRPr lang="en-US" sz="1200" dirty="0" smtClean="0"/>
          </a:p>
          <a:p>
            <a:pPr marL="569913" indent="-225425" algn="just">
              <a:buFont typeface="Arial" panose="020B0604020202020204" pitchFamily="34" charset="0"/>
              <a:buChar char="•"/>
            </a:pPr>
            <a:r>
              <a:rPr lang="en-US" sz="1200" dirty="0" smtClean="0"/>
              <a:t>The situation must </a:t>
            </a:r>
            <a:r>
              <a:rPr lang="en-US" sz="1200" dirty="0"/>
              <a:t>be one in which it is difficult or impossible to determine the actual </a:t>
            </a:r>
            <a:r>
              <a:rPr lang="en-US" sz="1200" dirty="0" smtClean="0"/>
              <a:t>damages; and </a:t>
            </a:r>
          </a:p>
          <a:p>
            <a:pPr marL="569913" indent="-225425" algn="just">
              <a:buFont typeface="Arial" panose="020B0604020202020204" pitchFamily="34" charset="0"/>
              <a:buChar char="•"/>
            </a:pPr>
            <a:r>
              <a:rPr lang="en-US" sz="1200" dirty="0" smtClean="0"/>
              <a:t>The </a:t>
            </a:r>
            <a:r>
              <a:rPr lang="en-US" sz="1200" dirty="0"/>
              <a:t>amount specified must not be excessive when compared with the </a:t>
            </a:r>
            <a:r>
              <a:rPr lang="en-US" sz="1200" dirty="0" smtClean="0"/>
              <a:t>probable damages </a:t>
            </a:r>
            <a:r>
              <a:rPr lang="en-US" sz="1200" dirty="0"/>
              <a:t>that would be </a:t>
            </a:r>
            <a:r>
              <a:rPr lang="en-US" sz="1200" dirty="0" smtClean="0"/>
              <a:t>sustained.</a:t>
            </a:r>
          </a:p>
          <a:p>
            <a:pPr marL="569913" indent="-225425">
              <a:buFont typeface="Arial" panose="020B0604020202020204" pitchFamily="34" charset="0"/>
              <a:buChar char="•"/>
            </a:pPr>
            <a:endParaRPr lang="en-US" sz="300" dirty="0" smtClean="0"/>
          </a:p>
          <a:p>
            <a:pPr marL="171450" indent="-171450" algn="just">
              <a:buFont typeface="Arial" panose="020B0604020202020204" pitchFamily="34" charset="0"/>
              <a:buChar char="•"/>
            </a:pPr>
            <a:r>
              <a:rPr lang="en-US" sz="1200" b="1" i="1" dirty="0" smtClean="0">
                <a:solidFill>
                  <a:srgbClr val="C00000"/>
                </a:solidFill>
              </a:rPr>
              <a:t>Effect: </a:t>
            </a:r>
            <a:r>
              <a:rPr lang="en-US" sz="1200" dirty="0"/>
              <a:t>When a liquidated damages clause is held valid, the injured party cannot collect </a:t>
            </a:r>
            <a:r>
              <a:rPr lang="en-US" sz="1200" dirty="0" smtClean="0"/>
              <a:t>more than </a:t>
            </a:r>
            <a:r>
              <a:rPr lang="en-US" sz="1200" dirty="0"/>
              <a:t>the amount specified by the </a:t>
            </a:r>
            <a:r>
              <a:rPr lang="en-US" sz="1200" dirty="0" smtClean="0"/>
              <a:t>liquidated damages clause</a:t>
            </a:r>
            <a:r>
              <a:rPr lang="en-US" sz="1200" dirty="0"/>
              <a:t>. The defaulting party is bound to pay </a:t>
            </a:r>
            <a:r>
              <a:rPr lang="en-US" sz="1200" dirty="0" smtClean="0"/>
              <a:t>such damages </a:t>
            </a:r>
            <a:r>
              <a:rPr lang="en-US" sz="1200" dirty="0"/>
              <a:t>once the fact is established that there has been a default. The injured party </a:t>
            </a:r>
            <a:r>
              <a:rPr lang="en-US" sz="1200" dirty="0" smtClean="0"/>
              <a:t>is not </a:t>
            </a:r>
            <a:r>
              <a:rPr lang="en-US" sz="1200" dirty="0"/>
              <a:t>required to make any proof as to damages sustained, and the defendant is not </a:t>
            </a:r>
            <a:r>
              <a:rPr lang="en-US" sz="1200" dirty="0" smtClean="0"/>
              <a:t>permitted to </a:t>
            </a:r>
            <a:r>
              <a:rPr lang="en-US" sz="1200" dirty="0"/>
              <a:t>show that the damages were not as great as the liquidated </a:t>
            </a:r>
            <a:r>
              <a:rPr lang="en-US" sz="1200" dirty="0" smtClean="0"/>
              <a:t>sum.</a:t>
            </a:r>
          </a:p>
          <a:p>
            <a:pPr marL="171450" indent="-171450" algn="just">
              <a:buFont typeface="Arial" panose="020B0604020202020204" pitchFamily="34" charset="0"/>
              <a:buChar char="•"/>
            </a:pPr>
            <a:endParaRPr lang="en-US" sz="300" dirty="0" smtClean="0"/>
          </a:p>
          <a:p>
            <a:pPr marL="171450" indent="-171450" algn="just">
              <a:buFont typeface="Arial" panose="020B0604020202020204" pitchFamily="34" charset="0"/>
              <a:buChar char="•"/>
            </a:pPr>
            <a:r>
              <a:rPr lang="en-US" sz="1200" b="1" i="1" dirty="0" smtClean="0">
                <a:solidFill>
                  <a:srgbClr val="C00000"/>
                </a:solidFill>
              </a:rPr>
              <a:t>Invalid Clauses: </a:t>
            </a:r>
            <a:r>
              <a:rPr lang="en-US" sz="1200" dirty="0" smtClean="0"/>
              <a:t>If </a:t>
            </a:r>
            <a:r>
              <a:rPr lang="en-US" sz="1200" dirty="0"/>
              <a:t>the liquidated damages clause calls for the payment of </a:t>
            </a:r>
            <a:r>
              <a:rPr lang="en-US" sz="1200" b="1" i="1" dirty="0"/>
              <a:t>a sum that is clearly </a:t>
            </a:r>
            <a:r>
              <a:rPr lang="en-US" sz="1200" b="1" i="1" dirty="0" smtClean="0"/>
              <a:t>unreasonably large</a:t>
            </a:r>
            <a:r>
              <a:rPr lang="en-US" sz="1200" b="1" dirty="0" smtClean="0"/>
              <a:t> </a:t>
            </a:r>
            <a:r>
              <a:rPr lang="en-US" sz="1200" dirty="0"/>
              <a:t>and unrelated to the possible actual damages that might be sustained, the </a:t>
            </a:r>
            <a:r>
              <a:rPr lang="en-US" sz="1200" dirty="0" smtClean="0"/>
              <a:t>clause will </a:t>
            </a:r>
            <a:r>
              <a:rPr lang="en-US" sz="1200" dirty="0"/>
              <a:t>be held to be void as a </a:t>
            </a:r>
            <a:r>
              <a:rPr lang="en-US" sz="1200" b="1" i="1" dirty="0"/>
              <a:t>penalty</a:t>
            </a:r>
            <a:r>
              <a:rPr lang="en-US" sz="1200" b="1" i="1" dirty="0" smtClean="0"/>
              <a:t>. </a:t>
            </a:r>
            <a:r>
              <a:rPr lang="en-US" sz="1200" dirty="0"/>
              <a:t>When a liquidated damages clause is held </a:t>
            </a:r>
            <a:r>
              <a:rPr lang="en-US" sz="1200" b="1" i="1" dirty="0"/>
              <a:t>invalid, the effect is merely to erase </a:t>
            </a:r>
            <a:r>
              <a:rPr lang="en-US" sz="1200" b="1" i="1" dirty="0" smtClean="0"/>
              <a:t>the clause </a:t>
            </a:r>
            <a:r>
              <a:rPr lang="en-US" sz="1200" dirty="0"/>
              <a:t>from the contract, and the injured party may proceed to recover damages </a:t>
            </a:r>
            <a:r>
              <a:rPr lang="en-US" sz="1200" dirty="0" smtClean="0"/>
              <a:t>for breach </a:t>
            </a:r>
            <a:r>
              <a:rPr lang="en-US" sz="1200" dirty="0"/>
              <a:t>of the contract. Instead of recovering the liquidated damages amount, the </a:t>
            </a:r>
            <a:r>
              <a:rPr lang="en-US" sz="1200" dirty="0" smtClean="0"/>
              <a:t>injured party </a:t>
            </a:r>
            <a:r>
              <a:rPr lang="en-US" sz="1200" dirty="0"/>
              <a:t>will recover whatever </a:t>
            </a:r>
            <a:r>
              <a:rPr lang="en-US" sz="1200" b="1" i="1" dirty="0"/>
              <a:t>actual damages </a:t>
            </a:r>
            <a:r>
              <a:rPr lang="en-US" sz="1200" dirty="0"/>
              <a:t>he can prove.</a:t>
            </a:r>
          </a:p>
        </p:txBody>
      </p:sp>
    </p:spTree>
    <p:extLst>
      <p:ext uri="{BB962C8B-B14F-4D97-AF65-F5344CB8AC3E}">
        <p14:creationId xmlns:p14="http://schemas.microsoft.com/office/powerpoint/2010/main" val="3615059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Rectangle 7"/>
          <p:cNvSpPr>
            <a:spLocks noChangeArrowheads="1"/>
          </p:cNvSpPr>
          <p:nvPr/>
        </p:nvSpPr>
        <p:spPr bwMode="auto">
          <a:xfrm>
            <a:off x="381000" y="762000"/>
            <a:ext cx="8458200" cy="5791200"/>
          </a:xfrm>
          <a:prstGeom prst="rect">
            <a:avLst/>
          </a:prstGeom>
          <a:noFill/>
          <a:ln w="9525">
            <a:noFill/>
            <a:miter lim="800000"/>
            <a:headEnd/>
            <a:tailEnd/>
          </a:ln>
        </p:spPr>
        <p:txBody>
          <a:bodyPr/>
          <a:lstStyle/>
          <a:p>
            <a:pPr marL="342900" indent="-342900" algn="ctr">
              <a:lnSpc>
                <a:spcPct val="120000"/>
              </a:lnSpc>
              <a:spcBef>
                <a:spcPts val="0"/>
              </a:spcBef>
              <a:defRPr/>
            </a:pPr>
            <a:endParaRPr lang="en-US" sz="3600" b="1" i="1" dirty="0">
              <a:solidFill>
                <a:srgbClr val="0308C9"/>
              </a:solidFill>
            </a:endParaRPr>
          </a:p>
          <a:p>
            <a:pPr marL="342900" indent="-342900" algn="ctr">
              <a:lnSpc>
                <a:spcPct val="120000"/>
              </a:lnSpc>
              <a:spcBef>
                <a:spcPts val="0"/>
              </a:spcBef>
              <a:defRPr/>
            </a:pPr>
            <a:r>
              <a:rPr lang="en-US" sz="4800" b="1" i="1" dirty="0">
                <a:solidFill>
                  <a:srgbClr val="C00000"/>
                </a:solidFill>
              </a:rPr>
              <a:t>Part </a:t>
            </a:r>
            <a:r>
              <a:rPr lang="en-US" sz="4800" b="1" i="1" dirty="0" smtClean="0">
                <a:solidFill>
                  <a:srgbClr val="C00000"/>
                </a:solidFill>
              </a:rPr>
              <a:t>Five</a:t>
            </a:r>
            <a:endParaRPr lang="en-US" sz="4800" b="1" i="1" dirty="0">
              <a:solidFill>
                <a:srgbClr val="0308C9"/>
              </a:solidFill>
            </a:endParaRPr>
          </a:p>
          <a:p>
            <a:pPr marL="342900" indent="-342900" algn="ctr">
              <a:lnSpc>
                <a:spcPct val="75000"/>
              </a:lnSpc>
              <a:spcBef>
                <a:spcPct val="20000"/>
              </a:spcBef>
              <a:defRPr/>
            </a:pPr>
            <a:r>
              <a:rPr lang="en-US" sz="3600" b="1" dirty="0">
                <a:solidFill>
                  <a:srgbClr val="0308C9"/>
                </a:solidFill>
              </a:rPr>
              <a:t>Contractual Breach and Remedies</a:t>
            </a:r>
          </a:p>
          <a:p>
            <a:pPr marL="342900" indent="-342900" algn="ctr">
              <a:lnSpc>
                <a:spcPct val="120000"/>
              </a:lnSpc>
              <a:spcBef>
                <a:spcPts val="0"/>
              </a:spcBef>
              <a:defRPr/>
            </a:pPr>
            <a:r>
              <a:rPr lang="en-US" sz="2400" b="1" i="1" dirty="0" smtClean="0">
                <a:solidFill>
                  <a:srgbClr val="008000"/>
                </a:solidFill>
              </a:rPr>
              <a:t>Limitation on Remedies – Attorneys Fees</a:t>
            </a:r>
            <a:endParaRPr lang="en-US" sz="2400" b="1" i="1" dirty="0">
              <a:solidFill>
                <a:srgbClr val="008000"/>
              </a:solidFill>
            </a:endParaRPr>
          </a:p>
          <a:p>
            <a:pPr marL="342900" indent="-342900">
              <a:lnSpc>
                <a:spcPct val="120000"/>
              </a:lnSpc>
              <a:spcBef>
                <a:spcPct val="20000"/>
              </a:spcBef>
              <a:defRPr/>
            </a:pPr>
            <a:endParaRPr lang="en-US" sz="1000" dirty="0">
              <a:solidFill>
                <a:srgbClr val="0033CC"/>
              </a:solidFill>
            </a:endParaRPr>
          </a:p>
        </p:txBody>
      </p:sp>
      <p:sp>
        <p:nvSpPr>
          <p:cNvPr id="4" name="Slide Number Placeholder 3"/>
          <p:cNvSpPr>
            <a:spLocks noGrp="1"/>
          </p:cNvSpPr>
          <p:nvPr>
            <p:ph type="sldNum" sz="quarter" idx="4294967295"/>
          </p:nvPr>
        </p:nvSpPr>
        <p:spPr/>
        <p:txBody>
          <a:bodyPr/>
          <a:lstStyle/>
          <a:p>
            <a:pPr>
              <a:defRPr/>
            </a:pPr>
            <a:fld id="{77B7C00C-44B9-4C93-A084-25E9CFC07697}" type="slidenum">
              <a:rPr lang="en-US" smtClean="0"/>
              <a:pPr>
                <a:defRPr/>
              </a:pPr>
              <a:t>13</a:t>
            </a:fld>
            <a:endParaRPr lang="en-US" dirty="0"/>
          </a:p>
        </p:txBody>
      </p:sp>
    </p:spTree>
    <p:extLst>
      <p:ext uri="{BB962C8B-B14F-4D97-AF65-F5344CB8AC3E}">
        <p14:creationId xmlns:p14="http://schemas.microsoft.com/office/powerpoint/2010/main" val="4220576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81000" y="741879"/>
            <a:ext cx="8382000" cy="5808453"/>
          </a:xfrm>
          <a:prstGeom prst="rect">
            <a:avLst/>
          </a:prstGeom>
          <a:noFill/>
          <a:ln w="9525">
            <a:noFill/>
            <a:miter lim="800000"/>
            <a:headEnd/>
            <a:tailEnd/>
          </a:ln>
        </p:spPr>
        <p:txBody>
          <a:bodyPr/>
          <a:lstStyle/>
          <a:p>
            <a:pPr marL="342900" indent="-342900" algn="ctr">
              <a:lnSpc>
                <a:spcPct val="109000"/>
              </a:lnSpc>
              <a:spcBef>
                <a:spcPts val="0"/>
              </a:spcBef>
              <a:defRPr/>
            </a:pPr>
            <a:r>
              <a:rPr lang="en-US" sz="3600" b="1" dirty="0">
                <a:solidFill>
                  <a:srgbClr val="0308C9"/>
                </a:solidFill>
              </a:rPr>
              <a:t>Contractual Breach and </a:t>
            </a:r>
            <a:r>
              <a:rPr lang="en-US" sz="3600" b="1" dirty="0" smtClean="0">
                <a:solidFill>
                  <a:srgbClr val="0308C9"/>
                </a:solidFill>
              </a:rPr>
              <a:t>Remedies</a:t>
            </a:r>
          </a:p>
          <a:p>
            <a:pPr marL="342900" indent="-342900" algn="ctr">
              <a:lnSpc>
                <a:spcPct val="109000"/>
              </a:lnSpc>
              <a:spcBef>
                <a:spcPts val="0"/>
              </a:spcBef>
              <a:defRPr/>
            </a:pPr>
            <a:r>
              <a:rPr lang="en-US" sz="2600" b="1" i="1" dirty="0" smtClean="0">
                <a:solidFill>
                  <a:srgbClr val="008000"/>
                </a:solidFill>
              </a:rPr>
              <a:t>Limitation on Remedies – Attorneys Fees</a:t>
            </a:r>
            <a:endParaRPr lang="en-US" sz="2600" b="1" i="1" dirty="0">
              <a:solidFill>
                <a:srgbClr val="008000"/>
              </a:solidFill>
            </a:endParaRPr>
          </a:p>
          <a:p>
            <a:pPr algn="just">
              <a:lnSpc>
                <a:spcPct val="109000"/>
              </a:lnSpc>
              <a:spcBef>
                <a:spcPts val="0"/>
              </a:spcBef>
            </a:pPr>
            <a:endParaRPr lang="en-US" sz="500" b="1" i="1" dirty="0">
              <a:solidFill>
                <a:srgbClr val="C00000"/>
              </a:solidFill>
            </a:endParaRPr>
          </a:p>
          <a:p>
            <a:pPr algn="just">
              <a:lnSpc>
                <a:spcPct val="109000"/>
              </a:lnSpc>
              <a:spcBef>
                <a:spcPts val="0"/>
              </a:spcBef>
            </a:pPr>
            <a:r>
              <a:rPr lang="en-US" sz="1600" b="1" i="1" dirty="0" smtClean="0">
                <a:solidFill>
                  <a:srgbClr val="C00000"/>
                </a:solidFill>
              </a:rPr>
              <a:t>Limitation on Remedies:</a:t>
            </a:r>
            <a:endParaRPr lang="en-US" sz="1600" dirty="0"/>
          </a:p>
          <a:p>
            <a:pPr algn="just">
              <a:lnSpc>
                <a:spcPct val="109000"/>
              </a:lnSpc>
              <a:spcBef>
                <a:spcPts val="0"/>
              </a:spcBef>
            </a:pPr>
            <a:endParaRPr lang="en-US" sz="500" dirty="0"/>
          </a:p>
          <a:p>
            <a:pPr algn="just"/>
            <a:r>
              <a:rPr lang="en-US" sz="1400" b="1" i="1" dirty="0" smtClean="0">
                <a:solidFill>
                  <a:srgbClr val="0308C9"/>
                </a:solidFill>
              </a:rPr>
              <a:t>Generally: </a:t>
            </a:r>
            <a:r>
              <a:rPr lang="en-US" sz="1400" dirty="0" smtClean="0"/>
              <a:t>In the United States, Attorney’s Fees are only recoverable from a defendant when expressly allowed in a contract or where specified by statute.</a:t>
            </a:r>
            <a:endParaRPr lang="en-US" sz="500" dirty="0" smtClean="0"/>
          </a:p>
          <a:p>
            <a:pPr algn="just"/>
            <a:r>
              <a:rPr lang="en-US" sz="500" dirty="0" smtClean="0"/>
              <a:t>  </a:t>
            </a:r>
            <a:endParaRPr lang="en-US" sz="500" dirty="0"/>
          </a:p>
          <a:p>
            <a:pPr algn="just"/>
            <a:r>
              <a:rPr lang="en-US" sz="1400" b="1" i="1" dirty="0" smtClean="0">
                <a:solidFill>
                  <a:srgbClr val="0308C9"/>
                </a:solidFill>
              </a:rPr>
              <a:t>Attorney’s Fees:</a:t>
            </a:r>
            <a:r>
              <a:rPr lang="en-US" sz="1400" dirty="0" smtClean="0"/>
              <a:t> </a:t>
            </a:r>
            <a:r>
              <a:rPr lang="en-US" sz="1400" dirty="0"/>
              <a:t>The </a:t>
            </a:r>
            <a:r>
              <a:rPr lang="en-US" sz="1400" dirty="0" smtClean="0"/>
              <a:t>American </a:t>
            </a:r>
            <a:r>
              <a:rPr lang="en-US" sz="1400" dirty="0"/>
              <a:t>rule </a:t>
            </a:r>
            <a:r>
              <a:rPr lang="en-US" sz="1400" dirty="0" smtClean="0"/>
              <a:t>provide </a:t>
            </a:r>
            <a:r>
              <a:rPr lang="en-US" sz="1400" dirty="0"/>
              <a:t>that each party is responsible </a:t>
            </a:r>
            <a:r>
              <a:rPr lang="en-US" sz="1400" dirty="0" smtClean="0"/>
              <a:t>to pay for their </a:t>
            </a:r>
            <a:r>
              <a:rPr lang="en-US" sz="1400" dirty="0"/>
              <a:t>own attorneys</a:t>
            </a:r>
            <a:r>
              <a:rPr lang="en-US" sz="1400" dirty="0" smtClean="0"/>
              <a:t>’ fees </a:t>
            </a:r>
            <a:r>
              <a:rPr lang="en-US" sz="1400" dirty="0"/>
              <a:t>in the absence of an express contractual or statutory provision to the </a:t>
            </a:r>
            <a:r>
              <a:rPr lang="en-US" sz="1400" dirty="0" smtClean="0"/>
              <a:t>contrary.  Even in </a:t>
            </a:r>
            <a:r>
              <a:rPr lang="en-US" sz="1400" dirty="0"/>
              <a:t>the event of a valid contractual provision for attorneys’ fees, a trial court has the </a:t>
            </a:r>
            <a:r>
              <a:rPr lang="en-US" sz="1400" dirty="0" smtClean="0"/>
              <a:t>discretion to </a:t>
            </a:r>
            <a:r>
              <a:rPr lang="en-US" sz="1400" dirty="0"/>
              <a:t>exercise its equitable control to allow only such sum as is reasonable, or the </a:t>
            </a:r>
            <a:r>
              <a:rPr lang="en-US" sz="1400" dirty="0" smtClean="0"/>
              <a:t>court may </a:t>
            </a:r>
            <a:r>
              <a:rPr lang="en-US" sz="1400" dirty="0"/>
              <a:t>properly disallow attorneys’ fees altogether on the basis that such recovery would </a:t>
            </a:r>
            <a:r>
              <a:rPr lang="en-US" sz="1400" dirty="0" smtClean="0"/>
              <a:t>be inequitable.</a:t>
            </a:r>
          </a:p>
          <a:p>
            <a:pPr algn="just"/>
            <a:endParaRPr lang="en-US" sz="300" dirty="0" smtClean="0"/>
          </a:p>
          <a:p>
            <a:pPr marL="233363" indent="-233363" algn="just">
              <a:buFont typeface="Arial" panose="020B0604020202020204" pitchFamily="34" charset="0"/>
              <a:buChar char="•"/>
            </a:pPr>
            <a:r>
              <a:rPr lang="en-US" sz="1200" b="1" i="1" dirty="0" smtClean="0">
                <a:solidFill>
                  <a:srgbClr val="C00000"/>
                </a:solidFill>
              </a:rPr>
              <a:t>Contractual Exception:  </a:t>
            </a:r>
            <a:r>
              <a:rPr lang="en-US" sz="1200" dirty="0"/>
              <a:t>The </a:t>
            </a:r>
            <a:r>
              <a:rPr lang="en-US" sz="1200" dirty="0" smtClean="0"/>
              <a:t>parties may, by contractual provision, specify that the losing party shall be responsible to pay for the reasonable attorney’s fees of the prevailing party. </a:t>
            </a:r>
          </a:p>
          <a:p>
            <a:pPr marL="233363" indent="-233363" algn="just">
              <a:buFont typeface="Arial" panose="020B0604020202020204" pitchFamily="34" charset="0"/>
              <a:buChar char="•"/>
            </a:pPr>
            <a:endParaRPr lang="en-US" sz="300" dirty="0" smtClean="0"/>
          </a:p>
          <a:p>
            <a:pPr marL="233363" indent="-233363" algn="just">
              <a:buFont typeface="Arial" panose="020B0604020202020204" pitchFamily="34" charset="0"/>
              <a:buChar char="•"/>
            </a:pPr>
            <a:r>
              <a:rPr lang="en-US" sz="1200" b="1" i="1" dirty="0" smtClean="0">
                <a:solidFill>
                  <a:srgbClr val="C00000"/>
                </a:solidFill>
              </a:rPr>
              <a:t>Statutory Exception: </a:t>
            </a:r>
            <a:r>
              <a:rPr lang="en-US" sz="1200" dirty="0" smtClean="0"/>
              <a:t>Certain statutes also provide that the prevailing party may make an application to the court to have the losing party pay for the reasonable attorney’s fees of the prevailing party.  Federal and state civil rights statutes and many federal and state consumer protection statutes are examples of this exception.</a:t>
            </a:r>
          </a:p>
          <a:p>
            <a:pPr marL="233363" indent="-233363" algn="just">
              <a:buFont typeface="Arial" panose="020B0604020202020204" pitchFamily="34" charset="0"/>
              <a:buChar char="•"/>
            </a:pPr>
            <a:endParaRPr lang="en-US" sz="500" dirty="0" smtClean="0"/>
          </a:p>
          <a:p>
            <a:pPr algn="just"/>
            <a:r>
              <a:rPr lang="en-US" sz="1400" b="1" i="1" dirty="0" smtClean="0">
                <a:solidFill>
                  <a:srgbClr val="0308C9"/>
                </a:solidFill>
              </a:rPr>
              <a:t>Reasoning:</a:t>
            </a:r>
            <a:r>
              <a:rPr lang="en-US" sz="1400" dirty="0" smtClean="0"/>
              <a:t> The </a:t>
            </a:r>
            <a:r>
              <a:rPr lang="en-US" sz="1400" dirty="0"/>
              <a:t>rationale for the American rule is that people should not be discouraged from seeking redress for perceived wrongs in court or from trying to extend coverage of the law. The rationale continues that society would suffer if a person was unwilling to pursue a meritorious claim merely because that person would have to pay the defendant's expenses if they </a:t>
            </a:r>
            <a:r>
              <a:rPr lang="en-US" sz="1400" dirty="0" smtClean="0"/>
              <a:t>lost.</a:t>
            </a:r>
          </a:p>
          <a:p>
            <a:pPr algn="just"/>
            <a:endParaRPr lang="en-US" sz="500" b="1" i="1" dirty="0">
              <a:solidFill>
                <a:srgbClr val="0308C9"/>
              </a:solidFill>
            </a:endParaRPr>
          </a:p>
          <a:p>
            <a:pPr algn="just"/>
            <a:r>
              <a:rPr lang="en-US" sz="1400" b="1" i="1" dirty="0" smtClean="0">
                <a:solidFill>
                  <a:srgbClr val="0308C9"/>
                </a:solidFill>
              </a:rPr>
              <a:t>Court Costs and Fees: </a:t>
            </a:r>
            <a:r>
              <a:rPr lang="en-US" sz="1400" dirty="0" smtClean="0"/>
              <a:t>Although Attorney’s Fees are not generally awarded without a contractual or statutory exception, court costs and fees (which are generally vastly less than attorney’s fees) are generally awarded to the prevailing party.  These include items such as court filing and motion fees.</a:t>
            </a:r>
            <a:endParaRPr lang="en-US" sz="1400" dirty="0"/>
          </a:p>
        </p:txBody>
      </p:sp>
    </p:spTree>
    <p:extLst>
      <p:ext uri="{BB962C8B-B14F-4D97-AF65-F5344CB8AC3E}">
        <p14:creationId xmlns:p14="http://schemas.microsoft.com/office/powerpoint/2010/main" val="2131754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Rectangle 7"/>
          <p:cNvSpPr>
            <a:spLocks noChangeArrowheads="1"/>
          </p:cNvSpPr>
          <p:nvPr/>
        </p:nvSpPr>
        <p:spPr bwMode="auto">
          <a:xfrm>
            <a:off x="381000" y="762000"/>
            <a:ext cx="8458200" cy="5791200"/>
          </a:xfrm>
          <a:prstGeom prst="rect">
            <a:avLst/>
          </a:prstGeom>
          <a:noFill/>
          <a:ln w="9525">
            <a:noFill/>
            <a:miter lim="800000"/>
            <a:headEnd/>
            <a:tailEnd/>
          </a:ln>
        </p:spPr>
        <p:txBody>
          <a:bodyPr/>
          <a:lstStyle/>
          <a:p>
            <a:pPr marL="342900" indent="-342900" algn="ctr">
              <a:lnSpc>
                <a:spcPct val="120000"/>
              </a:lnSpc>
              <a:spcBef>
                <a:spcPts val="0"/>
              </a:spcBef>
              <a:defRPr/>
            </a:pPr>
            <a:endParaRPr lang="en-US" sz="4800" b="1" i="1" dirty="0">
              <a:solidFill>
                <a:srgbClr val="C00000"/>
              </a:solidFill>
            </a:endParaRPr>
          </a:p>
          <a:p>
            <a:pPr marL="342900" indent="-342900" algn="ctr">
              <a:lnSpc>
                <a:spcPct val="120000"/>
              </a:lnSpc>
              <a:spcBef>
                <a:spcPts val="0"/>
              </a:spcBef>
              <a:defRPr/>
            </a:pPr>
            <a:r>
              <a:rPr lang="en-US" sz="4800" b="1" i="1" dirty="0">
                <a:solidFill>
                  <a:srgbClr val="C00000"/>
                </a:solidFill>
              </a:rPr>
              <a:t>Part </a:t>
            </a:r>
            <a:r>
              <a:rPr lang="en-US" sz="4800" b="1" i="1" dirty="0" smtClean="0">
                <a:solidFill>
                  <a:srgbClr val="C00000"/>
                </a:solidFill>
              </a:rPr>
              <a:t>Six</a:t>
            </a:r>
          </a:p>
          <a:p>
            <a:pPr marL="342900" indent="-342900" algn="ctr">
              <a:lnSpc>
                <a:spcPct val="120000"/>
              </a:lnSpc>
              <a:spcBef>
                <a:spcPts val="0"/>
              </a:spcBef>
              <a:defRPr/>
            </a:pPr>
            <a:r>
              <a:rPr lang="en-US" sz="3600" b="1" dirty="0" smtClean="0">
                <a:solidFill>
                  <a:srgbClr val="0308C9"/>
                </a:solidFill>
              </a:rPr>
              <a:t>Contractual </a:t>
            </a:r>
            <a:r>
              <a:rPr lang="en-US" sz="3600" b="1" dirty="0">
                <a:solidFill>
                  <a:srgbClr val="0308C9"/>
                </a:solidFill>
              </a:rPr>
              <a:t>Breach and Remedies</a:t>
            </a:r>
          </a:p>
          <a:p>
            <a:pPr marL="342900" indent="-342900" algn="ctr">
              <a:lnSpc>
                <a:spcPct val="120000"/>
              </a:lnSpc>
              <a:spcBef>
                <a:spcPts val="0"/>
              </a:spcBef>
              <a:defRPr/>
            </a:pPr>
            <a:r>
              <a:rPr lang="en-US" sz="2400" b="1" i="1" dirty="0">
                <a:solidFill>
                  <a:srgbClr val="008000"/>
                </a:solidFill>
              </a:rPr>
              <a:t>Limitation on Remedies – </a:t>
            </a:r>
            <a:r>
              <a:rPr lang="en-US" sz="2400" b="1" i="1" dirty="0" smtClean="0">
                <a:solidFill>
                  <a:srgbClr val="008000"/>
                </a:solidFill>
              </a:rPr>
              <a:t>Liability Limitation Clauses</a:t>
            </a:r>
            <a:endParaRPr lang="en-US" sz="2400" b="1" i="1" dirty="0">
              <a:solidFill>
                <a:srgbClr val="008000"/>
              </a:solidFill>
            </a:endParaRPr>
          </a:p>
          <a:p>
            <a:pPr marL="342900" indent="-342900">
              <a:lnSpc>
                <a:spcPct val="120000"/>
              </a:lnSpc>
              <a:spcBef>
                <a:spcPct val="20000"/>
              </a:spcBef>
              <a:defRPr/>
            </a:pPr>
            <a:endParaRPr lang="en-US" sz="1050" dirty="0">
              <a:solidFill>
                <a:srgbClr val="0033CC"/>
              </a:solidFill>
            </a:endParaRPr>
          </a:p>
          <a:p>
            <a:pPr marL="342900" indent="-342900">
              <a:lnSpc>
                <a:spcPct val="120000"/>
              </a:lnSpc>
              <a:spcBef>
                <a:spcPct val="20000"/>
              </a:spcBef>
              <a:defRPr/>
            </a:pPr>
            <a:endParaRPr lang="en-US" sz="1000" dirty="0">
              <a:solidFill>
                <a:srgbClr val="0033CC"/>
              </a:solidFill>
            </a:endParaRPr>
          </a:p>
        </p:txBody>
      </p:sp>
      <p:sp>
        <p:nvSpPr>
          <p:cNvPr id="4" name="Slide Number Placeholder 3"/>
          <p:cNvSpPr>
            <a:spLocks noGrp="1"/>
          </p:cNvSpPr>
          <p:nvPr>
            <p:ph type="sldNum" sz="quarter" idx="4294967295"/>
          </p:nvPr>
        </p:nvSpPr>
        <p:spPr/>
        <p:txBody>
          <a:bodyPr/>
          <a:lstStyle/>
          <a:p>
            <a:pPr>
              <a:defRPr/>
            </a:pPr>
            <a:fld id="{77B7C00C-44B9-4C93-A084-25E9CFC07697}" type="slidenum">
              <a:rPr lang="en-US" smtClean="0"/>
              <a:pPr>
                <a:defRPr/>
              </a:pPr>
              <a:t>15</a:t>
            </a:fld>
            <a:endParaRPr lang="en-US" dirty="0"/>
          </a:p>
        </p:txBody>
      </p:sp>
    </p:spTree>
    <p:extLst>
      <p:ext uri="{BB962C8B-B14F-4D97-AF65-F5344CB8AC3E}">
        <p14:creationId xmlns:p14="http://schemas.microsoft.com/office/powerpoint/2010/main" val="3259171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81000" y="741879"/>
            <a:ext cx="8382000" cy="5808453"/>
          </a:xfrm>
          <a:prstGeom prst="rect">
            <a:avLst/>
          </a:prstGeom>
          <a:noFill/>
          <a:ln w="9525">
            <a:noFill/>
            <a:miter lim="800000"/>
            <a:headEnd/>
            <a:tailEnd/>
          </a:ln>
        </p:spPr>
        <p:txBody>
          <a:bodyPr/>
          <a:lstStyle/>
          <a:p>
            <a:pPr marL="342900" indent="-342900" algn="ctr">
              <a:lnSpc>
                <a:spcPct val="130000"/>
              </a:lnSpc>
              <a:spcBef>
                <a:spcPts val="0"/>
              </a:spcBef>
              <a:defRPr/>
            </a:pPr>
            <a:r>
              <a:rPr lang="en-US" sz="3600" b="1" dirty="0">
                <a:solidFill>
                  <a:srgbClr val="0308C9"/>
                </a:solidFill>
              </a:rPr>
              <a:t>Contractual Breach and </a:t>
            </a:r>
            <a:r>
              <a:rPr lang="en-US" sz="3600" b="1" dirty="0" smtClean="0">
                <a:solidFill>
                  <a:srgbClr val="0308C9"/>
                </a:solidFill>
              </a:rPr>
              <a:t>Remedies</a:t>
            </a:r>
          </a:p>
          <a:p>
            <a:pPr marL="342900" indent="-342900" algn="ctr">
              <a:lnSpc>
                <a:spcPct val="130000"/>
              </a:lnSpc>
              <a:spcBef>
                <a:spcPts val="0"/>
              </a:spcBef>
              <a:defRPr/>
            </a:pPr>
            <a:r>
              <a:rPr lang="en-US" sz="2400" b="1" i="1" dirty="0">
                <a:solidFill>
                  <a:srgbClr val="008000"/>
                </a:solidFill>
              </a:rPr>
              <a:t>Limitation on Remedies – Liability Limitation Clauses</a:t>
            </a:r>
          </a:p>
          <a:p>
            <a:pPr algn="just">
              <a:lnSpc>
                <a:spcPct val="130000"/>
              </a:lnSpc>
              <a:spcBef>
                <a:spcPts val="0"/>
              </a:spcBef>
            </a:pPr>
            <a:endParaRPr lang="en-US" sz="500" b="1" i="1" dirty="0">
              <a:solidFill>
                <a:srgbClr val="C00000"/>
              </a:solidFill>
            </a:endParaRPr>
          </a:p>
          <a:p>
            <a:pPr algn="just">
              <a:lnSpc>
                <a:spcPct val="130000"/>
              </a:lnSpc>
              <a:spcBef>
                <a:spcPts val="0"/>
              </a:spcBef>
            </a:pPr>
            <a:r>
              <a:rPr lang="en-US" sz="1600" b="1" i="1" dirty="0" smtClean="0">
                <a:solidFill>
                  <a:srgbClr val="C00000"/>
                </a:solidFill>
              </a:rPr>
              <a:t>Limitation on Remedies:</a:t>
            </a:r>
            <a:endParaRPr lang="en-US" sz="1600" dirty="0"/>
          </a:p>
          <a:p>
            <a:pPr algn="just">
              <a:lnSpc>
                <a:spcPct val="130000"/>
              </a:lnSpc>
              <a:spcBef>
                <a:spcPts val="0"/>
              </a:spcBef>
            </a:pPr>
            <a:endParaRPr lang="en-US" sz="500" dirty="0"/>
          </a:p>
          <a:p>
            <a:pPr algn="just">
              <a:lnSpc>
                <a:spcPct val="130000"/>
              </a:lnSpc>
              <a:spcBef>
                <a:spcPts val="0"/>
              </a:spcBef>
            </a:pPr>
            <a:r>
              <a:rPr lang="en-US" sz="1400" b="1" i="1" dirty="0" smtClean="0">
                <a:solidFill>
                  <a:srgbClr val="0308C9"/>
                </a:solidFill>
              </a:rPr>
              <a:t>Generally: </a:t>
            </a:r>
            <a:r>
              <a:rPr lang="en-US" sz="1400" dirty="0"/>
              <a:t>A contract may contain a provision stating that one of the parties shall not be liable </a:t>
            </a:r>
            <a:r>
              <a:rPr lang="en-US" sz="1400" dirty="0" smtClean="0"/>
              <a:t>for damages </a:t>
            </a:r>
            <a:r>
              <a:rPr lang="en-US" sz="1400" dirty="0"/>
              <a:t>in case of breach. </a:t>
            </a:r>
            <a:r>
              <a:rPr lang="en-US" sz="1400" dirty="0" smtClean="0"/>
              <a:t> Such </a:t>
            </a:r>
            <a:r>
              <a:rPr lang="en-US" sz="1400" dirty="0"/>
              <a:t>a provision </a:t>
            </a:r>
            <a:r>
              <a:rPr lang="en-US" sz="1400" dirty="0" smtClean="0"/>
              <a:t>(sometimes called </a:t>
            </a:r>
            <a:r>
              <a:rPr lang="en-US" sz="1400" dirty="0"/>
              <a:t>an exculpatory </a:t>
            </a:r>
            <a:r>
              <a:rPr lang="en-US" sz="1400" dirty="0" smtClean="0"/>
              <a:t>clause) applies when a </a:t>
            </a:r>
            <a:r>
              <a:rPr lang="en-US" sz="1400" dirty="0"/>
              <a:t>breach of contract </a:t>
            </a:r>
            <a:r>
              <a:rPr lang="en-US" sz="1400" dirty="0" smtClean="0"/>
              <a:t>occurs, and is most often referred </a:t>
            </a:r>
            <a:r>
              <a:rPr lang="en-US" sz="1400" dirty="0"/>
              <a:t>to as a limitation-of-liability clause</a:t>
            </a:r>
            <a:r>
              <a:rPr lang="en-US" sz="1400" dirty="0" smtClean="0"/>
              <a:t>.</a:t>
            </a:r>
            <a:endParaRPr lang="en-US" sz="500" dirty="0" smtClean="0"/>
          </a:p>
          <a:p>
            <a:pPr algn="just">
              <a:lnSpc>
                <a:spcPct val="130000"/>
              </a:lnSpc>
              <a:spcBef>
                <a:spcPts val="0"/>
              </a:spcBef>
            </a:pPr>
            <a:r>
              <a:rPr lang="en-US" sz="500" dirty="0" smtClean="0"/>
              <a:t>  </a:t>
            </a:r>
            <a:endParaRPr lang="en-US" sz="500" dirty="0"/>
          </a:p>
          <a:p>
            <a:pPr algn="just">
              <a:lnSpc>
                <a:spcPct val="130000"/>
              </a:lnSpc>
              <a:spcBef>
                <a:spcPts val="0"/>
              </a:spcBef>
            </a:pPr>
            <a:r>
              <a:rPr lang="en-US" sz="1400" b="1" i="1" dirty="0" smtClean="0">
                <a:solidFill>
                  <a:srgbClr val="0308C9"/>
                </a:solidFill>
              </a:rPr>
              <a:t>Limitation of Liability Clause:</a:t>
            </a:r>
            <a:r>
              <a:rPr lang="en-US" sz="1400" dirty="0" smtClean="0"/>
              <a:t> </a:t>
            </a:r>
            <a:r>
              <a:rPr lang="en-US" sz="1400" dirty="0"/>
              <a:t>While contracts that exculpate persons from liability are </a:t>
            </a:r>
            <a:r>
              <a:rPr lang="en-US" sz="1400" dirty="0" smtClean="0"/>
              <a:t>generally not </a:t>
            </a:r>
            <a:r>
              <a:rPr lang="en-US" sz="1400" dirty="0"/>
              <a:t>favored by the </a:t>
            </a:r>
            <a:r>
              <a:rPr lang="en-US" sz="1400" dirty="0" smtClean="0"/>
              <a:t>courts, because they </a:t>
            </a:r>
            <a:r>
              <a:rPr lang="en-US" sz="1400" dirty="0"/>
              <a:t>encourage lack of </a:t>
            </a:r>
            <a:r>
              <a:rPr lang="en-US" sz="1400" dirty="0" smtClean="0"/>
              <a:t>care, and </a:t>
            </a:r>
            <a:r>
              <a:rPr lang="en-US" sz="1400" dirty="0"/>
              <a:t>are therefore strictly construed against the person or </a:t>
            </a:r>
            <a:r>
              <a:rPr lang="en-US" sz="1400" dirty="0" smtClean="0"/>
              <a:t>entity seeking </a:t>
            </a:r>
            <a:r>
              <a:rPr lang="en-US" sz="1400" dirty="0"/>
              <a:t>to escape liability, nevertheless when the language of the contract and the </a:t>
            </a:r>
            <a:r>
              <a:rPr lang="en-US" sz="1400" dirty="0" smtClean="0"/>
              <a:t>intent of </a:t>
            </a:r>
            <a:r>
              <a:rPr lang="en-US" sz="1400" dirty="0"/>
              <a:t>the parties are clearly exculpatory, the contract will be upheld</a:t>
            </a:r>
            <a:r>
              <a:rPr lang="en-US" sz="1400" dirty="0" smtClean="0"/>
              <a:t>.  This </a:t>
            </a:r>
            <a:r>
              <a:rPr lang="en-US" sz="1400" dirty="0"/>
              <a:t>principle arises </a:t>
            </a:r>
            <a:r>
              <a:rPr lang="en-US" sz="1400" dirty="0" smtClean="0"/>
              <a:t>out of </a:t>
            </a:r>
            <a:r>
              <a:rPr lang="en-US" sz="1400" dirty="0"/>
              <a:t>the broad policy of the law, which accords to contracting parties’ freedom to </a:t>
            </a:r>
            <a:r>
              <a:rPr lang="en-US" sz="1400" dirty="0" smtClean="0"/>
              <a:t>bind themselves, </a:t>
            </a:r>
            <a:r>
              <a:rPr lang="en-US" sz="1400" dirty="0"/>
              <a:t>as they </a:t>
            </a:r>
            <a:r>
              <a:rPr lang="en-US" sz="1400" dirty="0" smtClean="0"/>
              <a:t>themselves best see </a:t>
            </a:r>
            <a:r>
              <a:rPr lang="en-US" sz="1400" dirty="0"/>
              <a:t>fit</a:t>
            </a:r>
            <a:r>
              <a:rPr lang="en-US" sz="1400" dirty="0" smtClean="0"/>
              <a:t>.</a:t>
            </a:r>
          </a:p>
          <a:p>
            <a:pPr algn="just">
              <a:lnSpc>
                <a:spcPct val="130000"/>
              </a:lnSpc>
              <a:spcBef>
                <a:spcPts val="0"/>
              </a:spcBef>
            </a:pPr>
            <a:endParaRPr lang="en-US" sz="500" dirty="0" smtClean="0"/>
          </a:p>
          <a:p>
            <a:pPr algn="just">
              <a:lnSpc>
                <a:spcPct val="130000"/>
              </a:lnSpc>
              <a:spcBef>
                <a:spcPts val="0"/>
              </a:spcBef>
            </a:pPr>
            <a:r>
              <a:rPr lang="en-US" sz="1400" b="1" i="1" dirty="0" smtClean="0">
                <a:solidFill>
                  <a:srgbClr val="0308C9"/>
                </a:solidFill>
              </a:rPr>
              <a:t>Releases:</a:t>
            </a:r>
            <a:r>
              <a:rPr lang="en-US" sz="1400" dirty="0" smtClean="0"/>
              <a:t> </a:t>
            </a:r>
            <a:r>
              <a:rPr lang="en-US" sz="1400" dirty="0"/>
              <a:t>Release forms signed by participants in athletic and sporting events declaring that </a:t>
            </a:r>
            <a:r>
              <a:rPr lang="en-US" sz="1400" dirty="0" smtClean="0"/>
              <a:t>the sponsor</a:t>
            </a:r>
            <a:r>
              <a:rPr lang="en-US" sz="1400" dirty="0"/>
              <a:t>, proprietor, or operator of the event shall not be liable for injuries sustained </a:t>
            </a:r>
            <a:r>
              <a:rPr lang="en-US" sz="1400" dirty="0" smtClean="0"/>
              <a:t>by participants </a:t>
            </a:r>
            <a:r>
              <a:rPr lang="en-US" sz="1400" dirty="0"/>
              <a:t>because of its negligence are generally binding</a:t>
            </a:r>
            <a:r>
              <a:rPr lang="en-US" sz="1400" dirty="0" smtClean="0"/>
              <a:t>.</a:t>
            </a:r>
            <a:endParaRPr lang="en-US" sz="1400" dirty="0"/>
          </a:p>
        </p:txBody>
      </p:sp>
    </p:spTree>
    <p:extLst>
      <p:ext uri="{BB962C8B-B14F-4D97-AF65-F5344CB8AC3E}">
        <p14:creationId xmlns:p14="http://schemas.microsoft.com/office/powerpoint/2010/main" val="508409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4800" y="914400"/>
            <a:ext cx="8534400" cy="5509200"/>
          </a:xfrm>
          <a:prstGeom prst="rect">
            <a:avLst/>
          </a:prstGeom>
        </p:spPr>
        <p:txBody>
          <a:bodyPr wrap="square">
            <a:spAutoFit/>
          </a:bodyPr>
          <a:lstStyle/>
          <a:p>
            <a:pPr marL="342900" indent="-342900" algn="ctr">
              <a:spcBef>
                <a:spcPct val="20000"/>
              </a:spcBef>
            </a:pPr>
            <a:r>
              <a:rPr lang="en-US" sz="4000" b="1" dirty="0">
                <a:solidFill>
                  <a:srgbClr val="C00000"/>
                </a:solidFill>
              </a:rPr>
              <a:t>An Adventure into </a:t>
            </a:r>
            <a:r>
              <a:rPr lang="en-US" sz="4000" b="1" dirty="0" smtClean="0">
                <a:solidFill>
                  <a:srgbClr val="C00000"/>
                </a:solidFill>
              </a:rPr>
              <a:t>Case Law</a:t>
            </a:r>
            <a:endParaRPr lang="en-US" sz="4000" b="1" dirty="0">
              <a:solidFill>
                <a:srgbClr val="C00000"/>
              </a:solidFill>
            </a:endParaRPr>
          </a:p>
          <a:p>
            <a:pPr algn="ctr">
              <a:spcBef>
                <a:spcPct val="20000"/>
              </a:spcBef>
            </a:pPr>
            <a:r>
              <a:rPr lang="en-US" sz="3000" b="1" dirty="0">
                <a:solidFill>
                  <a:srgbClr val="002060"/>
                </a:solidFill>
              </a:rPr>
              <a:t>The Case of </a:t>
            </a:r>
            <a:r>
              <a:rPr lang="en-US" sz="3000" b="1" dirty="0" err="1" smtClean="0">
                <a:solidFill>
                  <a:srgbClr val="002060"/>
                </a:solidFill>
              </a:rPr>
              <a:t>Newburger</a:t>
            </a:r>
            <a:r>
              <a:rPr lang="en-US" sz="3000" b="1" dirty="0" smtClean="0">
                <a:solidFill>
                  <a:srgbClr val="002060"/>
                </a:solidFill>
              </a:rPr>
              <a:t> v. </a:t>
            </a:r>
            <a:r>
              <a:rPr lang="en-US" sz="3000" b="1" dirty="0" err="1" smtClean="0">
                <a:solidFill>
                  <a:srgbClr val="002060"/>
                </a:solidFill>
              </a:rPr>
              <a:t>Lubell</a:t>
            </a:r>
            <a:endParaRPr lang="en-US" sz="3000" b="1" dirty="0" smtClean="0">
              <a:solidFill>
                <a:srgbClr val="002060"/>
              </a:solidFill>
            </a:endParaRPr>
          </a:p>
          <a:p>
            <a:pPr>
              <a:spcBef>
                <a:spcPct val="20000"/>
              </a:spcBef>
            </a:pPr>
            <a:endParaRPr lang="en-US" sz="3000" b="1" dirty="0">
              <a:solidFill>
                <a:srgbClr val="002060"/>
              </a:solidFill>
            </a:endParaRPr>
          </a:p>
          <a:p>
            <a:pPr>
              <a:spcBef>
                <a:spcPct val="20000"/>
              </a:spcBef>
            </a:pPr>
            <a:endParaRPr lang="en-US" sz="3000" b="1" dirty="0" smtClean="0">
              <a:solidFill>
                <a:srgbClr val="002060"/>
              </a:solidFill>
            </a:endParaRPr>
          </a:p>
          <a:p>
            <a:pPr>
              <a:spcBef>
                <a:spcPct val="20000"/>
              </a:spcBef>
            </a:pPr>
            <a:endParaRPr lang="en-US" sz="3000" b="1" dirty="0">
              <a:solidFill>
                <a:srgbClr val="002060"/>
              </a:solidFill>
            </a:endParaRPr>
          </a:p>
          <a:p>
            <a:pPr>
              <a:spcBef>
                <a:spcPct val="20000"/>
              </a:spcBef>
            </a:pPr>
            <a:endParaRPr lang="en-US" sz="3000" b="1" dirty="0" smtClean="0">
              <a:solidFill>
                <a:srgbClr val="002060"/>
              </a:solidFill>
            </a:endParaRPr>
          </a:p>
          <a:p>
            <a:pPr>
              <a:spcBef>
                <a:spcPct val="20000"/>
              </a:spcBef>
            </a:pPr>
            <a:endParaRPr lang="en-US" sz="3000" b="1" dirty="0">
              <a:solidFill>
                <a:srgbClr val="002060"/>
              </a:solidFill>
            </a:endParaRPr>
          </a:p>
          <a:p>
            <a:pPr>
              <a:spcBef>
                <a:spcPct val="20000"/>
              </a:spcBef>
            </a:pPr>
            <a:endParaRPr lang="en-US" sz="1000" b="1" dirty="0" smtClean="0">
              <a:solidFill>
                <a:srgbClr val="002060"/>
              </a:solidFill>
            </a:endParaRPr>
          </a:p>
          <a:p>
            <a:pPr>
              <a:spcBef>
                <a:spcPct val="20000"/>
              </a:spcBef>
            </a:pPr>
            <a:endParaRPr lang="en-US" sz="1000" b="1" dirty="0" smtClean="0">
              <a:solidFill>
                <a:srgbClr val="002060"/>
              </a:solidFill>
            </a:endParaRPr>
          </a:p>
          <a:p>
            <a:pPr algn="ctr">
              <a:spcBef>
                <a:spcPct val="20000"/>
              </a:spcBef>
            </a:pPr>
            <a:r>
              <a:rPr lang="en-US" sz="3000" b="1" i="1" dirty="0" smtClean="0">
                <a:solidFill>
                  <a:srgbClr val="C81204"/>
                </a:solidFill>
              </a:rPr>
              <a:t>The Necessity to Perform the Contract</a:t>
            </a:r>
          </a:p>
          <a:p>
            <a:pPr algn="ctr">
              <a:spcBef>
                <a:spcPct val="20000"/>
              </a:spcBef>
            </a:pPr>
            <a:r>
              <a:rPr lang="en-US" sz="3000" b="1" i="1" dirty="0" smtClean="0">
                <a:solidFill>
                  <a:srgbClr val="C81204"/>
                </a:solidFill>
              </a:rPr>
              <a:t>To Avoid a Breach</a:t>
            </a:r>
            <a:endParaRPr lang="en-US" sz="3000" b="1" i="1" dirty="0">
              <a:solidFill>
                <a:srgbClr val="C81204"/>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369" y="2283107"/>
            <a:ext cx="6167887" cy="2771786"/>
          </a:xfrm>
          <a:prstGeom prst="rect">
            <a:avLst/>
          </a:prstGeom>
        </p:spPr>
      </p:pic>
    </p:spTree>
    <p:extLst>
      <p:ext uri="{BB962C8B-B14F-4D97-AF65-F5344CB8AC3E}">
        <p14:creationId xmlns:p14="http://schemas.microsoft.com/office/powerpoint/2010/main" val="2105844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381000" y="990600"/>
            <a:ext cx="8229600" cy="5486400"/>
          </a:xfrm>
          <a:prstGeom prst="rect">
            <a:avLst/>
          </a:prstGeom>
          <a:noFill/>
          <a:ln w="9525">
            <a:noFill/>
            <a:miter lim="800000"/>
            <a:headEnd/>
            <a:tailEnd/>
          </a:ln>
        </p:spPr>
        <p:txBody>
          <a:bodyPr/>
          <a:lstStyle/>
          <a:p>
            <a:pPr marL="342900" indent="-342900" algn="just">
              <a:spcBef>
                <a:spcPts val="0"/>
              </a:spcBef>
            </a:pPr>
            <a:r>
              <a:rPr lang="en-US" sz="3700" b="1" i="1" dirty="0">
                <a:solidFill>
                  <a:srgbClr val="C00000"/>
                </a:solidFill>
              </a:rPr>
              <a:t>Class </a:t>
            </a:r>
            <a:r>
              <a:rPr lang="en-US" sz="3700" b="1" i="1" dirty="0" smtClean="0">
                <a:solidFill>
                  <a:srgbClr val="C00000"/>
                </a:solidFill>
              </a:rPr>
              <a:t>0CB </a:t>
            </a:r>
            <a:r>
              <a:rPr lang="en-US" sz="3700" b="1" i="1" dirty="0">
                <a:solidFill>
                  <a:srgbClr val="C00000"/>
                </a:solidFill>
              </a:rPr>
              <a:t>- Thank you for Coming</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For next time – Review Assignments as follows on the Webpage:</a:t>
            </a:r>
          </a:p>
          <a:p>
            <a:pPr marL="342900" indent="-342900">
              <a:spcBef>
                <a:spcPts val="0"/>
              </a:spcBef>
              <a:buFontTx/>
              <a:buChar char="•"/>
            </a:pPr>
            <a:endParaRPr lang="en-US" sz="1000" b="1" dirty="0">
              <a:solidFill>
                <a:srgbClr val="002060"/>
              </a:solidFill>
            </a:endParaRPr>
          </a:p>
          <a:p>
            <a:pPr marL="800100" lvl="1" indent="-342900">
              <a:spcBef>
                <a:spcPts val="0"/>
              </a:spcBef>
              <a:buFontTx/>
              <a:buChar char="•"/>
            </a:pPr>
            <a:r>
              <a:rPr lang="en-US" sz="2400" b="1" i="1" dirty="0">
                <a:solidFill>
                  <a:srgbClr val="C00000"/>
                </a:solidFill>
              </a:rPr>
              <a:t>Lecture Slides</a:t>
            </a:r>
          </a:p>
          <a:p>
            <a:pPr marL="800100" lvl="1" indent="-342900">
              <a:spcBef>
                <a:spcPts val="0"/>
              </a:spcBef>
              <a:buFontTx/>
              <a:buChar char="•"/>
            </a:pPr>
            <a:r>
              <a:rPr lang="en-US" sz="2400" b="1" i="1" dirty="0">
                <a:solidFill>
                  <a:srgbClr val="C00000"/>
                </a:solidFill>
              </a:rPr>
              <a:t>Selected Readings</a:t>
            </a:r>
          </a:p>
          <a:p>
            <a:pPr marL="800100" lvl="1" indent="-342900">
              <a:spcBef>
                <a:spcPts val="0"/>
              </a:spcBef>
              <a:buFontTx/>
              <a:buChar char="•"/>
            </a:pPr>
            <a:r>
              <a:rPr lang="en-US" sz="2400" b="1" i="1" dirty="0">
                <a:solidFill>
                  <a:srgbClr val="C00000"/>
                </a:solidFill>
              </a:rPr>
              <a:t>Cases and Exercises</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We are a hot bench.</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Questions?</a:t>
            </a:r>
          </a:p>
          <a:p>
            <a:pPr marL="342900" indent="-342900">
              <a:spcBef>
                <a:spcPct val="20000"/>
              </a:spcBef>
            </a:pPr>
            <a:endParaRPr lang="en-US" sz="2400" dirty="0">
              <a:solidFill>
                <a:srgbClr val="0033CC"/>
              </a:solidFill>
            </a:endParaRPr>
          </a:p>
        </p:txBody>
      </p:sp>
    </p:spTree>
    <p:extLst>
      <p:ext uri="{BB962C8B-B14F-4D97-AF65-F5344CB8AC3E}">
        <p14:creationId xmlns:p14="http://schemas.microsoft.com/office/powerpoint/2010/main" val="3524012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9" name="TextBox 8"/>
          <p:cNvSpPr txBox="1"/>
          <p:nvPr/>
        </p:nvSpPr>
        <p:spPr>
          <a:xfrm>
            <a:off x="759125" y="1522566"/>
            <a:ext cx="7763773" cy="4219617"/>
          </a:xfrm>
          <a:prstGeom prst="rect">
            <a:avLst/>
          </a:prstGeom>
          <a:solidFill>
            <a:schemeClr val="accent3"/>
          </a:solidFill>
        </p:spPr>
        <p:txBody>
          <a:bodyPr wrap="square">
            <a:spAutoFit/>
          </a:bodyPr>
          <a:lstStyle/>
          <a:p>
            <a:pPr>
              <a:lnSpc>
                <a:spcPct val="90000"/>
              </a:lnSpc>
              <a:defRPr/>
            </a:pPr>
            <a:r>
              <a:rPr lang="en-US" sz="3200" b="1" dirty="0"/>
              <a:t>Last Time: We Spoke About:</a:t>
            </a:r>
          </a:p>
          <a:p>
            <a:pPr>
              <a:lnSpc>
                <a:spcPct val="90000"/>
              </a:lnSpc>
              <a:defRPr/>
            </a:pPr>
            <a:endParaRPr lang="en-US" sz="600" b="1" dirty="0"/>
          </a:p>
          <a:p>
            <a:pPr>
              <a:lnSpc>
                <a:spcPct val="90000"/>
              </a:lnSpc>
              <a:defRPr/>
            </a:pPr>
            <a:endParaRPr lang="en-US" sz="600" b="1" dirty="0"/>
          </a:p>
          <a:p>
            <a:pPr>
              <a:lnSpc>
                <a:spcPct val="90000"/>
              </a:lnSpc>
              <a:defRPr/>
            </a:pPr>
            <a:r>
              <a:rPr lang="en-US" sz="3200" b="1" dirty="0">
                <a:solidFill>
                  <a:srgbClr val="008000"/>
                </a:solidFill>
              </a:rPr>
              <a:t>Third Parties and Assignments</a:t>
            </a:r>
          </a:p>
          <a:p>
            <a:pPr>
              <a:lnSpc>
                <a:spcPct val="90000"/>
              </a:lnSpc>
              <a:defRPr/>
            </a:pPr>
            <a:endParaRPr lang="en-US" sz="600" b="1" dirty="0"/>
          </a:p>
          <a:p>
            <a:pPr>
              <a:lnSpc>
                <a:spcPct val="90000"/>
              </a:lnSpc>
              <a:buFont typeface="Arial" pitchFamily="34" charset="0"/>
              <a:buChar char="•"/>
              <a:defRPr/>
            </a:pPr>
            <a:r>
              <a:rPr lang="en-US" sz="2800" b="1" dirty="0">
                <a:solidFill>
                  <a:srgbClr val="002060"/>
                </a:solidFill>
              </a:rPr>
              <a:t> Third Party Beneficiaries</a:t>
            </a:r>
          </a:p>
          <a:p>
            <a:pPr algn="just">
              <a:lnSpc>
                <a:spcPct val="90000"/>
              </a:lnSpc>
              <a:defRPr/>
            </a:pPr>
            <a:r>
              <a:rPr lang="en-US" sz="1400" b="1" i="1" dirty="0">
                <a:solidFill>
                  <a:srgbClr val="C00000"/>
                </a:solidFill>
              </a:rPr>
              <a:t>Part</a:t>
            </a:r>
            <a:r>
              <a:rPr lang="en-US" sz="300" b="1" i="1" dirty="0">
                <a:solidFill>
                  <a:srgbClr val="C00000"/>
                </a:solidFill>
              </a:rPr>
              <a:t> </a:t>
            </a:r>
            <a:r>
              <a:rPr lang="en-US" sz="1400" b="1" i="1" dirty="0">
                <a:solidFill>
                  <a:srgbClr val="C00000"/>
                </a:solidFill>
              </a:rPr>
              <a:t>One:</a:t>
            </a:r>
            <a:r>
              <a:rPr lang="en-US" sz="300" b="1" i="1" dirty="0">
                <a:solidFill>
                  <a:srgbClr val="C00000"/>
                </a:solidFill>
              </a:rPr>
              <a:t> </a:t>
            </a:r>
            <a:r>
              <a:rPr lang="en-US" sz="1400" b="1" i="1" dirty="0">
                <a:solidFill>
                  <a:srgbClr val="C00000"/>
                </a:solidFill>
              </a:rPr>
              <a:t>Definitions</a:t>
            </a:r>
            <a:r>
              <a:rPr lang="en-US" sz="1600" b="1" i="1" dirty="0">
                <a:solidFill>
                  <a:srgbClr val="C00000"/>
                </a:solidFill>
              </a:rPr>
              <a:t>/</a:t>
            </a:r>
            <a:r>
              <a:rPr lang="en-US" sz="1400" b="1" i="1" dirty="0">
                <a:solidFill>
                  <a:srgbClr val="C00000"/>
                </a:solidFill>
              </a:rPr>
              <a:t>Intentional</a:t>
            </a:r>
            <a:r>
              <a:rPr lang="en-US" sz="1600" b="1" i="1" dirty="0">
                <a:solidFill>
                  <a:srgbClr val="C00000"/>
                </a:solidFill>
              </a:rPr>
              <a:t>/</a:t>
            </a:r>
            <a:r>
              <a:rPr lang="en-US" sz="1400" b="1" i="1" dirty="0">
                <a:solidFill>
                  <a:srgbClr val="C00000"/>
                </a:solidFill>
              </a:rPr>
              <a:t>Incidental</a:t>
            </a:r>
            <a:r>
              <a:rPr lang="en-US" sz="300" b="1" i="1" dirty="0">
                <a:solidFill>
                  <a:srgbClr val="C00000"/>
                </a:solidFill>
              </a:rPr>
              <a:t> </a:t>
            </a:r>
            <a:r>
              <a:rPr lang="en-US" sz="1600" b="1" i="1" dirty="0">
                <a:solidFill>
                  <a:srgbClr val="C00000"/>
                </a:solidFill>
              </a:rPr>
              <a:t>/</a:t>
            </a:r>
            <a:r>
              <a:rPr lang="en-US" sz="1400" b="1" i="1" dirty="0">
                <a:solidFill>
                  <a:srgbClr val="C00000"/>
                </a:solidFill>
              </a:rPr>
              <a:t>Modification</a:t>
            </a:r>
            <a:r>
              <a:rPr lang="en-US" sz="300" b="1" i="1" dirty="0">
                <a:solidFill>
                  <a:srgbClr val="C00000"/>
                </a:solidFill>
              </a:rPr>
              <a:t> </a:t>
            </a:r>
            <a:r>
              <a:rPr lang="en-US" sz="1600" b="1" i="1" dirty="0">
                <a:solidFill>
                  <a:srgbClr val="C00000"/>
                </a:solidFill>
              </a:rPr>
              <a:t>/</a:t>
            </a:r>
            <a:r>
              <a:rPr lang="en-US" sz="1400" b="1" i="1" dirty="0">
                <a:solidFill>
                  <a:srgbClr val="C00000"/>
                </a:solidFill>
              </a:rPr>
              <a:t>Termination</a:t>
            </a:r>
            <a:r>
              <a:rPr lang="en-US" sz="300" b="1" i="1" dirty="0">
                <a:solidFill>
                  <a:srgbClr val="C00000"/>
                </a:solidFill>
              </a:rPr>
              <a:t> </a:t>
            </a:r>
            <a:r>
              <a:rPr lang="en-US" sz="1600" b="1" i="1" dirty="0">
                <a:solidFill>
                  <a:srgbClr val="C00000"/>
                </a:solidFill>
              </a:rPr>
              <a:t>/</a:t>
            </a:r>
            <a:r>
              <a:rPr lang="en-US" sz="1400" b="1" i="1" dirty="0">
                <a:solidFill>
                  <a:srgbClr val="C00000"/>
                </a:solidFill>
              </a:rPr>
              <a:t>Limitations</a:t>
            </a:r>
            <a:endParaRPr lang="en-US" sz="1400" b="1" dirty="0">
              <a:solidFill>
                <a:srgbClr val="002060"/>
              </a:solidFill>
            </a:endParaRPr>
          </a:p>
          <a:p>
            <a:pPr>
              <a:lnSpc>
                <a:spcPct val="90000"/>
              </a:lnSpc>
              <a:buFont typeface="Arial" pitchFamily="34" charset="0"/>
              <a:buChar char="•"/>
              <a:defRPr/>
            </a:pPr>
            <a:r>
              <a:rPr lang="en-US" sz="2800" b="1" dirty="0">
                <a:solidFill>
                  <a:srgbClr val="002060"/>
                </a:solidFill>
              </a:rPr>
              <a:t> Assignments and Delegations</a:t>
            </a:r>
          </a:p>
          <a:p>
            <a:pPr algn="just">
              <a:lnSpc>
                <a:spcPct val="90000"/>
              </a:lnSpc>
              <a:defRPr/>
            </a:pPr>
            <a:r>
              <a:rPr lang="en-US" b="1" i="1" dirty="0">
                <a:solidFill>
                  <a:srgbClr val="C00000"/>
                </a:solidFill>
              </a:rPr>
              <a:t>  </a:t>
            </a:r>
            <a:r>
              <a:rPr lang="en-US" sz="1600" b="1" i="1" dirty="0">
                <a:solidFill>
                  <a:srgbClr val="C00000"/>
                </a:solidFill>
              </a:rPr>
              <a:t>Part Two: Definitions</a:t>
            </a:r>
            <a:r>
              <a:rPr lang="en-US" sz="500" b="1" i="1" dirty="0">
                <a:solidFill>
                  <a:srgbClr val="C00000"/>
                </a:solidFill>
              </a:rPr>
              <a:t> </a:t>
            </a:r>
            <a:r>
              <a:rPr lang="en-US" sz="1600" b="1" i="1" dirty="0">
                <a:solidFill>
                  <a:srgbClr val="C00000"/>
                </a:solidFill>
              </a:rPr>
              <a:t>/</a:t>
            </a:r>
            <a:r>
              <a:rPr lang="en-US" sz="500" b="1" i="1" dirty="0">
                <a:solidFill>
                  <a:srgbClr val="C00000"/>
                </a:solidFill>
              </a:rPr>
              <a:t> </a:t>
            </a:r>
            <a:r>
              <a:rPr lang="en-US" sz="1600" b="1" i="1" dirty="0">
                <a:solidFill>
                  <a:srgbClr val="C00000"/>
                </a:solidFill>
              </a:rPr>
              <a:t>Notice</a:t>
            </a:r>
            <a:r>
              <a:rPr lang="en-US" sz="500" b="1" i="1" dirty="0">
                <a:solidFill>
                  <a:srgbClr val="C00000"/>
                </a:solidFill>
              </a:rPr>
              <a:t> </a:t>
            </a:r>
            <a:r>
              <a:rPr lang="en-US" sz="1600" b="1" i="1" dirty="0">
                <a:solidFill>
                  <a:srgbClr val="C00000"/>
                </a:solidFill>
              </a:rPr>
              <a:t>/</a:t>
            </a:r>
            <a:r>
              <a:rPr lang="en-US" sz="500" b="1" i="1" dirty="0">
                <a:solidFill>
                  <a:srgbClr val="C00000"/>
                </a:solidFill>
              </a:rPr>
              <a:t> </a:t>
            </a:r>
            <a:r>
              <a:rPr lang="en-US" sz="1600" b="1" i="1" dirty="0">
                <a:solidFill>
                  <a:srgbClr val="C00000"/>
                </a:solidFill>
              </a:rPr>
              <a:t>Rights</a:t>
            </a:r>
            <a:r>
              <a:rPr lang="en-US" sz="500" b="1" i="1" dirty="0">
                <a:solidFill>
                  <a:srgbClr val="C00000"/>
                </a:solidFill>
              </a:rPr>
              <a:t> </a:t>
            </a:r>
            <a:r>
              <a:rPr lang="en-US" sz="1600" b="1" i="1" dirty="0">
                <a:solidFill>
                  <a:srgbClr val="C00000"/>
                </a:solidFill>
              </a:rPr>
              <a:t>/</a:t>
            </a:r>
            <a:r>
              <a:rPr lang="en-US" sz="500" b="1" i="1" dirty="0">
                <a:solidFill>
                  <a:srgbClr val="C00000"/>
                </a:solidFill>
              </a:rPr>
              <a:t> </a:t>
            </a:r>
            <a:r>
              <a:rPr lang="en-US" sz="1600" b="1" i="1" dirty="0">
                <a:solidFill>
                  <a:srgbClr val="C00000"/>
                </a:solidFill>
              </a:rPr>
              <a:t>Liabilities</a:t>
            </a:r>
            <a:r>
              <a:rPr lang="en-US" sz="500" b="1" i="1" dirty="0">
                <a:solidFill>
                  <a:srgbClr val="C00000"/>
                </a:solidFill>
              </a:rPr>
              <a:t> </a:t>
            </a:r>
            <a:r>
              <a:rPr lang="en-US" sz="1600" b="1" i="1" dirty="0">
                <a:solidFill>
                  <a:srgbClr val="C00000"/>
                </a:solidFill>
              </a:rPr>
              <a:t>/</a:t>
            </a:r>
            <a:r>
              <a:rPr lang="en-US" sz="500" b="1" i="1" dirty="0">
                <a:solidFill>
                  <a:srgbClr val="C00000"/>
                </a:solidFill>
              </a:rPr>
              <a:t> </a:t>
            </a:r>
            <a:r>
              <a:rPr lang="en-US" sz="1600" b="1" i="1" dirty="0">
                <a:solidFill>
                  <a:srgbClr val="C00000"/>
                </a:solidFill>
              </a:rPr>
              <a:t>Warranties</a:t>
            </a:r>
            <a:r>
              <a:rPr lang="en-US" sz="500" b="1" i="1" dirty="0">
                <a:solidFill>
                  <a:srgbClr val="C00000"/>
                </a:solidFill>
              </a:rPr>
              <a:t> </a:t>
            </a:r>
            <a:r>
              <a:rPr lang="en-US" sz="1600" b="1" i="1" dirty="0">
                <a:solidFill>
                  <a:srgbClr val="C00000"/>
                </a:solidFill>
              </a:rPr>
              <a:t>/</a:t>
            </a:r>
            <a:r>
              <a:rPr lang="en-US" sz="500" b="1" i="1" dirty="0">
                <a:solidFill>
                  <a:srgbClr val="C00000"/>
                </a:solidFill>
              </a:rPr>
              <a:t> </a:t>
            </a:r>
            <a:r>
              <a:rPr lang="en-US" sz="1600" b="1" i="1" dirty="0">
                <a:solidFill>
                  <a:srgbClr val="C00000"/>
                </a:solidFill>
              </a:rPr>
              <a:t>Duties</a:t>
            </a:r>
          </a:p>
          <a:p>
            <a:pPr>
              <a:lnSpc>
                <a:spcPct val="90000"/>
              </a:lnSpc>
              <a:defRPr/>
            </a:pPr>
            <a:endParaRPr lang="en-US" sz="600" b="1" i="1" dirty="0">
              <a:solidFill>
                <a:srgbClr val="C00000"/>
              </a:solidFill>
            </a:endParaRPr>
          </a:p>
          <a:p>
            <a:pPr>
              <a:lnSpc>
                <a:spcPct val="90000"/>
              </a:lnSpc>
              <a:defRPr/>
            </a:pPr>
            <a:endParaRPr lang="en-US" sz="400" b="1" dirty="0">
              <a:solidFill>
                <a:srgbClr val="002060"/>
              </a:solidFill>
            </a:endParaRPr>
          </a:p>
          <a:p>
            <a:pPr algn="ctr">
              <a:lnSpc>
                <a:spcPct val="90000"/>
              </a:lnSpc>
              <a:buFont typeface="Arial" pitchFamily="34" charset="0"/>
              <a:buChar char="•"/>
              <a:defRPr/>
            </a:pPr>
            <a:r>
              <a:rPr lang="en-US" sz="2800" b="1" dirty="0">
                <a:solidFill>
                  <a:srgbClr val="002060"/>
                </a:solidFill>
              </a:rPr>
              <a:t> </a:t>
            </a:r>
            <a:r>
              <a:rPr lang="en-US" sz="2800" b="1" dirty="0">
                <a:solidFill>
                  <a:srgbClr val="000066"/>
                </a:solidFill>
              </a:rPr>
              <a:t>Class Case – Fourth Ocean Putnam Co. </a:t>
            </a:r>
          </a:p>
          <a:p>
            <a:pPr algn="ctr">
              <a:lnSpc>
                <a:spcPct val="90000"/>
              </a:lnSpc>
              <a:defRPr/>
            </a:pPr>
            <a:r>
              <a:rPr lang="en-US" sz="2800" b="1" dirty="0">
                <a:solidFill>
                  <a:srgbClr val="000066"/>
                </a:solidFill>
              </a:rPr>
              <a:t>v. Interstate Wrecking Company</a:t>
            </a:r>
          </a:p>
          <a:p>
            <a:pPr algn="ctr">
              <a:lnSpc>
                <a:spcPct val="90000"/>
              </a:lnSpc>
              <a:defRPr/>
            </a:pPr>
            <a:r>
              <a:rPr lang="en-US" sz="2400" b="1" i="1" dirty="0">
                <a:solidFill>
                  <a:srgbClr val="C00000"/>
                </a:solidFill>
              </a:rPr>
              <a:t>     </a:t>
            </a:r>
            <a:r>
              <a:rPr lang="en-US" b="1" i="1" dirty="0">
                <a:solidFill>
                  <a:srgbClr val="C00000"/>
                </a:solidFill>
              </a:rPr>
              <a:t>The Rights of 3</a:t>
            </a:r>
            <a:r>
              <a:rPr lang="en-US" b="1" i="1" baseline="30000" dirty="0">
                <a:solidFill>
                  <a:srgbClr val="C00000"/>
                </a:solidFill>
              </a:rPr>
              <a:t>rd</a:t>
            </a:r>
            <a:r>
              <a:rPr lang="en-US" b="1" i="1" dirty="0">
                <a:solidFill>
                  <a:srgbClr val="C00000"/>
                </a:solidFill>
              </a:rPr>
              <a:t> Party Beneficiaries in Contract</a:t>
            </a:r>
          </a:p>
          <a:p>
            <a:pPr algn="ctr">
              <a:lnSpc>
                <a:spcPct val="90000"/>
              </a:lnSpc>
              <a:defRPr/>
            </a:pPr>
            <a:endParaRPr lang="en-US" b="1" i="1" dirty="0">
              <a:solidFill>
                <a:srgbClr val="C00000"/>
              </a:solidFill>
            </a:endParaRPr>
          </a:p>
          <a:p>
            <a:pPr algn="ctr">
              <a:lnSpc>
                <a:spcPct val="90000"/>
              </a:lnSpc>
              <a:defRPr/>
            </a:pPr>
            <a:endParaRPr lang="en-US" b="1" dirty="0">
              <a:solidFill>
                <a:srgbClr val="C00000"/>
              </a:solidFill>
            </a:endParaRPr>
          </a:p>
        </p:txBody>
      </p:sp>
    </p:spTree>
    <p:extLst>
      <p:ext uri="{BB962C8B-B14F-4D97-AF65-F5344CB8AC3E}">
        <p14:creationId xmlns:p14="http://schemas.microsoft.com/office/powerpoint/2010/main" val="342799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9" name="TextBox 8"/>
          <p:cNvSpPr txBox="1"/>
          <p:nvPr/>
        </p:nvSpPr>
        <p:spPr>
          <a:xfrm>
            <a:off x="759125" y="1522566"/>
            <a:ext cx="7763773" cy="4150367"/>
          </a:xfrm>
          <a:prstGeom prst="rect">
            <a:avLst/>
          </a:prstGeom>
          <a:solidFill>
            <a:schemeClr val="accent3"/>
          </a:solidFill>
        </p:spPr>
        <p:txBody>
          <a:bodyPr wrap="square">
            <a:spAutoFit/>
          </a:bodyPr>
          <a:lstStyle/>
          <a:p>
            <a:pPr>
              <a:lnSpc>
                <a:spcPct val="90000"/>
              </a:lnSpc>
              <a:defRPr/>
            </a:pPr>
            <a:r>
              <a:rPr lang="en-US" sz="3200" b="1" dirty="0"/>
              <a:t>Tonight: We Will Speak About:</a:t>
            </a:r>
          </a:p>
          <a:p>
            <a:pPr>
              <a:lnSpc>
                <a:spcPct val="90000"/>
              </a:lnSpc>
              <a:defRPr/>
            </a:pPr>
            <a:endParaRPr lang="en-US" sz="600" b="1" dirty="0"/>
          </a:p>
          <a:p>
            <a:pPr>
              <a:lnSpc>
                <a:spcPct val="90000"/>
              </a:lnSpc>
              <a:defRPr/>
            </a:pPr>
            <a:endParaRPr lang="en-US" sz="600" b="1" dirty="0"/>
          </a:p>
          <a:p>
            <a:pPr>
              <a:lnSpc>
                <a:spcPct val="90000"/>
              </a:lnSpc>
              <a:defRPr/>
            </a:pPr>
            <a:r>
              <a:rPr lang="en-US" sz="3200" b="1" dirty="0">
                <a:solidFill>
                  <a:srgbClr val="008000"/>
                </a:solidFill>
              </a:rPr>
              <a:t>Contractual Breach and Remedies</a:t>
            </a:r>
          </a:p>
          <a:p>
            <a:pPr>
              <a:lnSpc>
                <a:spcPct val="90000"/>
              </a:lnSpc>
              <a:defRPr/>
            </a:pPr>
            <a:endParaRPr lang="en-US" sz="600" b="1" dirty="0"/>
          </a:p>
          <a:p>
            <a:pPr>
              <a:lnSpc>
                <a:spcPct val="90000"/>
              </a:lnSpc>
              <a:buFont typeface="Arial" pitchFamily="34" charset="0"/>
              <a:buChar char="•"/>
              <a:defRPr/>
            </a:pPr>
            <a:r>
              <a:rPr lang="en-US" sz="2800" b="1" dirty="0">
                <a:solidFill>
                  <a:srgbClr val="002060"/>
                </a:solidFill>
              </a:rPr>
              <a:t> Breach and Fulfillment of Contracts</a:t>
            </a:r>
          </a:p>
          <a:p>
            <a:pPr algn="just">
              <a:lnSpc>
                <a:spcPct val="90000"/>
              </a:lnSpc>
              <a:defRPr/>
            </a:pPr>
            <a:r>
              <a:rPr lang="en-US" sz="1400" b="1" i="1" dirty="0">
                <a:solidFill>
                  <a:srgbClr val="C00000"/>
                </a:solidFill>
              </a:rPr>
              <a:t>Part One: Definitions / Anticipatory Breach / Waiver and Cure of Breach / Discharge</a:t>
            </a:r>
          </a:p>
          <a:p>
            <a:pPr algn="just">
              <a:lnSpc>
                <a:spcPct val="90000"/>
              </a:lnSpc>
              <a:defRPr/>
            </a:pPr>
            <a:endParaRPr lang="en-US" sz="500" b="1" dirty="0">
              <a:solidFill>
                <a:srgbClr val="002060"/>
              </a:solidFill>
            </a:endParaRPr>
          </a:p>
          <a:p>
            <a:pPr>
              <a:lnSpc>
                <a:spcPct val="90000"/>
              </a:lnSpc>
              <a:buFont typeface="Arial" pitchFamily="34" charset="0"/>
              <a:buChar char="•"/>
              <a:defRPr/>
            </a:pPr>
            <a:r>
              <a:rPr lang="en-US" sz="2800" b="1" dirty="0">
                <a:solidFill>
                  <a:srgbClr val="002060"/>
                </a:solidFill>
              </a:rPr>
              <a:t> Remedies</a:t>
            </a:r>
          </a:p>
          <a:p>
            <a:pPr algn="just">
              <a:lnSpc>
                <a:spcPct val="90000"/>
              </a:lnSpc>
              <a:defRPr/>
            </a:pPr>
            <a:r>
              <a:rPr lang="en-US" sz="1300" b="1" i="1" dirty="0">
                <a:solidFill>
                  <a:srgbClr val="C00000"/>
                </a:solidFill>
              </a:rPr>
              <a:t>Part</a:t>
            </a:r>
            <a:r>
              <a:rPr lang="en-US" sz="500" b="1" i="1" dirty="0">
                <a:solidFill>
                  <a:srgbClr val="C00000"/>
                </a:solidFill>
              </a:rPr>
              <a:t> </a:t>
            </a:r>
            <a:r>
              <a:rPr lang="en-US" sz="1300" b="1" i="1" dirty="0">
                <a:solidFill>
                  <a:srgbClr val="C00000"/>
                </a:solidFill>
              </a:rPr>
              <a:t>Two:</a:t>
            </a:r>
            <a:r>
              <a:rPr lang="en-US" sz="500" b="1" i="1" dirty="0">
                <a:solidFill>
                  <a:srgbClr val="C00000"/>
                </a:solidFill>
              </a:rPr>
              <a:t> </a:t>
            </a:r>
            <a:r>
              <a:rPr lang="en-US" sz="1300" b="1" i="1" dirty="0">
                <a:solidFill>
                  <a:srgbClr val="C00000"/>
                </a:solidFill>
              </a:rPr>
              <a:t>Definitions</a:t>
            </a:r>
            <a:r>
              <a:rPr lang="en-US" sz="500" b="1" i="1" dirty="0">
                <a:solidFill>
                  <a:srgbClr val="C00000"/>
                </a:solidFill>
              </a:rPr>
              <a:t> </a:t>
            </a:r>
            <a:r>
              <a:rPr lang="en-US" sz="1300" b="1" i="1" dirty="0">
                <a:solidFill>
                  <a:srgbClr val="C00000"/>
                </a:solidFill>
              </a:rPr>
              <a:t>/Monetary</a:t>
            </a:r>
            <a:r>
              <a:rPr lang="en-US" sz="500" b="1" i="1" dirty="0">
                <a:solidFill>
                  <a:srgbClr val="C00000"/>
                </a:solidFill>
              </a:rPr>
              <a:t> </a:t>
            </a:r>
            <a:r>
              <a:rPr lang="en-US" sz="1300" b="1" i="1" dirty="0">
                <a:solidFill>
                  <a:srgbClr val="C00000"/>
                </a:solidFill>
              </a:rPr>
              <a:t>Damages</a:t>
            </a:r>
            <a:r>
              <a:rPr lang="en-US" sz="500" b="1" i="1" dirty="0">
                <a:solidFill>
                  <a:srgbClr val="C00000"/>
                </a:solidFill>
              </a:rPr>
              <a:t> </a:t>
            </a:r>
            <a:r>
              <a:rPr lang="en-US" sz="1300" b="1" i="1" dirty="0">
                <a:solidFill>
                  <a:srgbClr val="C00000"/>
                </a:solidFill>
              </a:rPr>
              <a:t>/Non Monetary Damages/Consequential Damages</a:t>
            </a:r>
          </a:p>
          <a:p>
            <a:pPr>
              <a:lnSpc>
                <a:spcPct val="90000"/>
              </a:lnSpc>
              <a:defRPr/>
            </a:pPr>
            <a:endParaRPr lang="en-US" sz="600" b="1" i="1" dirty="0">
              <a:solidFill>
                <a:srgbClr val="C00000"/>
              </a:solidFill>
            </a:endParaRPr>
          </a:p>
          <a:p>
            <a:pPr>
              <a:lnSpc>
                <a:spcPct val="90000"/>
              </a:lnSpc>
              <a:defRPr/>
            </a:pPr>
            <a:endParaRPr lang="en-US" sz="100" b="1" dirty="0"/>
          </a:p>
          <a:p>
            <a:pPr>
              <a:lnSpc>
                <a:spcPct val="90000"/>
              </a:lnSpc>
              <a:buFont typeface="Arial" pitchFamily="34" charset="0"/>
              <a:buChar char="•"/>
              <a:defRPr/>
            </a:pPr>
            <a:r>
              <a:rPr lang="en-US" sz="2800" b="1" dirty="0">
                <a:solidFill>
                  <a:srgbClr val="002060"/>
                </a:solidFill>
              </a:rPr>
              <a:t> Contractual Provisions on Remedies</a:t>
            </a:r>
          </a:p>
          <a:p>
            <a:pPr algn="just">
              <a:lnSpc>
                <a:spcPct val="90000"/>
              </a:lnSpc>
              <a:defRPr/>
            </a:pPr>
            <a:r>
              <a:rPr lang="en-US" sz="1400" b="1" i="1" dirty="0">
                <a:solidFill>
                  <a:srgbClr val="C00000"/>
                </a:solidFill>
              </a:rPr>
              <a:t>Part</a:t>
            </a:r>
            <a:r>
              <a:rPr lang="en-US" sz="500" b="1" i="1" dirty="0">
                <a:solidFill>
                  <a:srgbClr val="C00000"/>
                </a:solidFill>
              </a:rPr>
              <a:t> </a:t>
            </a:r>
            <a:r>
              <a:rPr lang="en-US" sz="1400" b="1" i="1" dirty="0">
                <a:solidFill>
                  <a:srgbClr val="C00000"/>
                </a:solidFill>
              </a:rPr>
              <a:t>Three:</a:t>
            </a:r>
            <a:r>
              <a:rPr lang="en-US" sz="500" b="1" i="1" dirty="0">
                <a:solidFill>
                  <a:srgbClr val="C00000"/>
                </a:solidFill>
              </a:rPr>
              <a:t> </a:t>
            </a:r>
            <a:r>
              <a:rPr lang="en-US" sz="1400" b="1" i="1" dirty="0">
                <a:solidFill>
                  <a:srgbClr val="C00000"/>
                </a:solidFill>
              </a:rPr>
              <a:t>Limitation</a:t>
            </a:r>
            <a:r>
              <a:rPr lang="en-US" sz="500" b="1" i="1" dirty="0">
                <a:solidFill>
                  <a:srgbClr val="C00000"/>
                </a:solidFill>
              </a:rPr>
              <a:t> </a:t>
            </a:r>
            <a:r>
              <a:rPr lang="en-US" sz="1400" b="1" i="1" dirty="0">
                <a:solidFill>
                  <a:srgbClr val="C00000"/>
                </a:solidFill>
              </a:rPr>
              <a:t>on</a:t>
            </a:r>
            <a:r>
              <a:rPr lang="en-US" sz="500" b="1" i="1" dirty="0">
                <a:solidFill>
                  <a:srgbClr val="C00000"/>
                </a:solidFill>
              </a:rPr>
              <a:t> </a:t>
            </a:r>
            <a:r>
              <a:rPr lang="en-US" sz="1400" b="1" i="1" dirty="0">
                <a:solidFill>
                  <a:srgbClr val="C00000"/>
                </a:solidFill>
              </a:rPr>
              <a:t>Remedies</a:t>
            </a:r>
            <a:r>
              <a:rPr lang="en-US" sz="500" b="1" i="1" dirty="0">
                <a:solidFill>
                  <a:srgbClr val="C00000"/>
                </a:solidFill>
              </a:rPr>
              <a:t> </a:t>
            </a:r>
            <a:r>
              <a:rPr lang="en-US" sz="1400" b="1" i="1" dirty="0">
                <a:solidFill>
                  <a:srgbClr val="C00000"/>
                </a:solidFill>
              </a:rPr>
              <a:t>/</a:t>
            </a:r>
            <a:r>
              <a:rPr lang="en-US" sz="500" b="1" i="1" dirty="0">
                <a:solidFill>
                  <a:srgbClr val="C00000"/>
                </a:solidFill>
              </a:rPr>
              <a:t> </a:t>
            </a:r>
            <a:r>
              <a:rPr lang="en-US" sz="1400" b="1" i="1" dirty="0">
                <a:solidFill>
                  <a:srgbClr val="C00000"/>
                </a:solidFill>
              </a:rPr>
              <a:t>Liability</a:t>
            </a:r>
            <a:r>
              <a:rPr lang="en-US" sz="500" b="1" i="1" dirty="0">
                <a:solidFill>
                  <a:srgbClr val="C00000"/>
                </a:solidFill>
              </a:rPr>
              <a:t> </a:t>
            </a:r>
            <a:r>
              <a:rPr lang="en-US" sz="1400" b="1" i="1" dirty="0">
                <a:solidFill>
                  <a:srgbClr val="C00000"/>
                </a:solidFill>
              </a:rPr>
              <a:t>/</a:t>
            </a:r>
            <a:r>
              <a:rPr lang="en-US" sz="500" b="1" i="1" dirty="0">
                <a:solidFill>
                  <a:srgbClr val="C00000"/>
                </a:solidFill>
              </a:rPr>
              <a:t> </a:t>
            </a:r>
            <a:r>
              <a:rPr lang="en-US" sz="1400" b="1" i="1" dirty="0">
                <a:solidFill>
                  <a:srgbClr val="C00000"/>
                </a:solidFill>
              </a:rPr>
              <a:t>Liquidated</a:t>
            </a:r>
            <a:r>
              <a:rPr lang="en-US" sz="500" b="1" i="1" dirty="0">
                <a:solidFill>
                  <a:srgbClr val="C00000"/>
                </a:solidFill>
              </a:rPr>
              <a:t> </a:t>
            </a:r>
            <a:r>
              <a:rPr lang="en-US" sz="1400" b="1" i="1" dirty="0">
                <a:solidFill>
                  <a:srgbClr val="C00000"/>
                </a:solidFill>
              </a:rPr>
              <a:t>Damages</a:t>
            </a:r>
            <a:r>
              <a:rPr lang="en-US" sz="500" b="1" i="1" dirty="0">
                <a:solidFill>
                  <a:srgbClr val="C00000"/>
                </a:solidFill>
              </a:rPr>
              <a:t> </a:t>
            </a:r>
            <a:r>
              <a:rPr lang="en-US" sz="1400" b="1" i="1" dirty="0">
                <a:solidFill>
                  <a:srgbClr val="C00000"/>
                </a:solidFill>
              </a:rPr>
              <a:t>/</a:t>
            </a:r>
            <a:r>
              <a:rPr lang="en-US" sz="500" b="1" i="1" dirty="0">
                <a:solidFill>
                  <a:srgbClr val="C00000"/>
                </a:solidFill>
              </a:rPr>
              <a:t> </a:t>
            </a:r>
            <a:r>
              <a:rPr lang="en-US" sz="1400" b="1" i="1" dirty="0">
                <a:solidFill>
                  <a:srgbClr val="C00000"/>
                </a:solidFill>
              </a:rPr>
              <a:t>Attorneys Fees</a:t>
            </a:r>
          </a:p>
          <a:p>
            <a:pPr algn="just">
              <a:lnSpc>
                <a:spcPct val="90000"/>
              </a:lnSpc>
              <a:defRPr/>
            </a:pPr>
            <a:endParaRPr lang="en-US" sz="400" b="1" dirty="0">
              <a:solidFill>
                <a:srgbClr val="002060"/>
              </a:solidFill>
            </a:endParaRPr>
          </a:p>
          <a:p>
            <a:pPr algn="ctr">
              <a:lnSpc>
                <a:spcPct val="90000"/>
              </a:lnSpc>
              <a:buFont typeface="Arial" pitchFamily="34" charset="0"/>
              <a:buChar char="•"/>
              <a:defRPr/>
            </a:pPr>
            <a:r>
              <a:rPr lang="en-US" sz="2800" b="1" dirty="0">
                <a:solidFill>
                  <a:srgbClr val="002060"/>
                </a:solidFill>
              </a:rPr>
              <a:t> </a:t>
            </a:r>
            <a:r>
              <a:rPr lang="en-US" sz="2800" b="1" dirty="0">
                <a:solidFill>
                  <a:srgbClr val="000066"/>
                </a:solidFill>
              </a:rPr>
              <a:t>Class Case – </a:t>
            </a:r>
            <a:r>
              <a:rPr lang="en-US" sz="2800" b="1" dirty="0" err="1">
                <a:solidFill>
                  <a:srgbClr val="000066"/>
                </a:solidFill>
              </a:rPr>
              <a:t>Newburger</a:t>
            </a:r>
            <a:r>
              <a:rPr lang="en-US" sz="2800" b="1" dirty="0">
                <a:solidFill>
                  <a:srgbClr val="000066"/>
                </a:solidFill>
              </a:rPr>
              <a:t> v. </a:t>
            </a:r>
            <a:r>
              <a:rPr lang="en-US" sz="2800" b="1" dirty="0" err="1">
                <a:solidFill>
                  <a:srgbClr val="000066"/>
                </a:solidFill>
              </a:rPr>
              <a:t>Lubell</a:t>
            </a:r>
            <a:endParaRPr lang="en-US" sz="2800" b="1" dirty="0">
              <a:solidFill>
                <a:srgbClr val="000066"/>
              </a:solidFill>
            </a:endParaRPr>
          </a:p>
          <a:p>
            <a:pPr algn="ctr">
              <a:lnSpc>
                <a:spcPct val="90000"/>
              </a:lnSpc>
              <a:defRPr/>
            </a:pPr>
            <a:r>
              <a:rPr lang="en-US" sz="2400" b="1" i="1" dirty="0">
                <a:solidFill>
                  <a:srgbClr val="C00000"/>
                </a:solidFill>
              </a:rPr>
              <a:t>     </a:t>
            </a:r>
            <a:r>
              <a:rPr lang="en-US" b="1" i="1" dirty="0">
                <a:solidFill>
                  <a:srgbClr val="C00000"/>
                </a:solidFill>
              </a:rPr>
              <a:t>Necessity to Perform Contract to Avoid Breach</a:t>
            </a:r>
          </a:p>
          <a:p>
            <a:pPr algn="ctr">
              <a:lnSpc>
                <a:spcPct val="90000"/>
              </a:lnSpc>
              <a:defRPr/>
            </a:pPr>
            <a:endParaRPr lang="en-US" b="1" i="1" dirty="0">
              <a:solidFill>
                <a:srgbClr val="C00000"/>
              </a:solidFill>
            </a:endParaRPr>
          </a:p>
        </p:txBody>
      </p:sp>
    </p:spTree>
    <p:extLst>
      <p:ext uri="{BB962C8B-B14F-4D97-AF65-F5344CB8AC3E}">
        <p14:creationId xmlns:p14="http://schemas.microsoft.com/office/powerpoint/2010/main" val="2212488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Rectangle 7"/>
          <p:cNvSpPr>
            <a:spLocks noChangeArrowheads="1"/>
          </p:cNvSpPr>
          <p:nvPr/>
        </p:nvSpPr>
        <p:spPr bwMode="auto">
          <a:xfrm>
            <a:off x="381000" y="762000"/>
            <a:ext cx="8458200" cy="5791200"/>
          </a:xfrm>
          <a:prstGeom prst="rect">
            <a:avLst/>
          </a:prstGeom>
          <a:noFill/>
          <a:ln w="9525">
            <a:noFill/>
            <a:miter lim="800000"/>
            <a:headEnd/>
            <a:tailEnd/>
          </a:ln>
        </p:spPr>
        <p:txBody>
          <a:bodyPr/>
          <a:lstStyle/>
          <a:p>
            <a:pPr marL="342900" indent="-342900" algn="ctr">
              <a:lnSpc>
                <a:spcPct val="120000"/>
              </a:lnSpc>
              <a:spcBef>
                <a:spcPts val="0"/>
              </a:spcBef>
              <a:defRPr/>
            </a:pPr>
            <a:endParaRPr lang="en-US" sz="3600" b="1" i="1" dirty="0">
              <a:solidFill>
                <a:srgbClr val="0308C9"/>
              </a:solidFill>
            </a:endParaRPr>
          </a:p>
          <a:p>
            <a:pPr marL="342900" indent="-342900" algn="ctr">
              <a:lnSpc>
                <a:spcPct val="120000"/>
              </a:lnSpc>
              <a:spcBef>
                <a:spcPts val="0"/>
              </a:spcBef>
              <a:defRPr/>
            </a:pPr>
            <a:r>
              <a:rPr lang="en-US" sz="4800" b="1" i="1" dirty="0">
                <a:solidFill>
                  <a:srgbClr val="C00000"/>
                </a:solidFill>
              </a:rPr>
              <a:t>Part One</a:t>
            </a:r>
          </a:p>
          <a:p>
            <a:pPr marL="342900" indent="-342900" algn="ctr">
              <a:lnSpc>
                <a:spcPct val="120000"/>
              </a:lnSpc>
              <a:spcBef>
                <a:spcPts val="0"/>
              </a:spcBef>
              <a:defRPr/>
            </a:pPr>
            <a:r>
              <a:rPr lang="en-US" sz="3600" b="1" i="1" dirty="0">
                <a:solidFill>
                  <a:srgbClr val="0308C9"/>
                </a:solidFill>
              </a:rPr>
              <a:t>Contractual Breach and Remedies</a:t>
            </a:r>
          </a:p>
          <a:p>
            <a:pPr algn="ctr">
              <a:lnSpc>
                <a:spcPct val="120000"/>
              </a:lnSpc>
              <a:spcBef>
                <a:spcPts val="0"/>
              </a:spcBef>
              <a:defRPr/>
            </a:pPr>
            <a:r>
              <a:rPr lang="en-US" sz="3200" b="1" i="1" dirty="0">
                <a:solidFill>
                  <a:srgbClr val="008000"/>
                </a:solidFill>
              </a:rPr>
              <a:t>Generally - Definitions</a:t>
            </a:r>
          </a:p>
          <a:p>
            <a:pPr marL="342900" indent="-342900">
              <a:lnSpc>
                <a:spcPct val="120000"/>
              </a:lnSpc>
              <a:spcBef>
                <a:spcPct val="20000"/>
              </a:spcBef>
              <a:defRPr/>
            </a:pPr>
            <a:endParaRPr lang="en-US" sz="1000" dirty="0">
              <a:solidFill>
                <a:srgbClr val="0033CC"/>
              </a:solidFill>
            </a:endParaRPr>
          </a:p>
        </p:txBody>
      </p:sp>
      <p:sp>
        <p:nvSpPr>
          <p:cNvPr id="4" name="Slide Number Placeholder 3"/>
          <p:cNvSpPr>
            <a:spLocks noGrp="1"/>
          </p:cNvSpPr>
          <p:nvPr>
            <p:ph type="sldNum" sz="quarter" idx="4294967295"/>
          </p:nvPr>
        </p:nvSpPr>
        <p:spPr/>
        <p:txBody>
          <a:bodyPr/>
          <a:lstStyle/>
          <a:p>
            <a:pPr>
              <a:defRPr/>
            </a:pPr>
            <a:fld id="{77B7C00C-44B9-4C93-A084-25E9CFC07697}" type="slidenum">
              <a:rPr lang="en-US" smtClean="0"/>
              <a:pPr>
                <a:defRPr/>
              </a:pPr>
              <a:t>4</a:t>
            </a:fld>
            <a:endParaRPr lang="en-US" dirty="0"/>
          </a:p>
        </p:txBody>
      </p:sp>
    </p:spTree>
    <p:extLst>
      <p:ext uri="{BB962C8B-B14F-4D97-AF65-F5344CB8AC3E}">
        <p14:creationId xmlns:p14="http://schemas.microsoft.com/office/powerpoint/2010/main" val="2951052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81000" y="990600"/>
            <a:ext cx="8382000" cy="5715000"/>
          </a:xfrm>
          <a:prstGeom prst="rect">
            <a:avLst/>
          </a:prstGeom>
          <a:noFill/>
          <a:ln w="9525">
            <a:noFill/>
            <a:miter lim="800000"/>
            <a:headEnd/>
            <a:tailEnd/>
          </a:ln>
        </p:spPr>
        <p:txBody>
          <a:bodyPr/>
          <a:lstStyle/>
          <a:p>
            <a:pPr marL="342900" indent="-342900" algn="ctr">
              <a:lnSpc>
                <a:spcPct val="75000"/>
              </a:lnSpc>
              <a:spcBef>
                <a:spcPct val="20000"/>
              </a:spcBef>
              <a:defRPr/>
            </a:pPr>
            <a:r>
              <a:rPr lang="en-US" sz="3600" b="1" dirty="0">
                <a:solidFill>
                  <a:srgbClr val="0308C9"/>
                </a:solidFill>
              </a:rPr>
              <a:t>Contractual Breach and Remedies</a:t>
            </a:r>
          </a:p>
          <a:p>
            <a:pPr marL="342900" indent="-342900" algn="ctr">
              <a:lnSpc>
                <a:spcPct val="75000"/>
              </a:lnSpc>
              <a:spcBef>
                <a:spcPct val="20000"/>
              </a:spcBef>
              <a:defRPr/>
            </a:pPr>
            <a:r>
              <a:rPr lang="en-US" sz="2800" b="1" i="1" dirty="0">
                <a:solidFill>
                  <a:srgbClr val="006600"/>
                </a:solidFill>
              </a:rPr>
              <a:t>Definition - Contract</a:t>
            </a:r>
          </a:p>
          <a:p>
            <a:pPr>
              <a:lnSpc>
                <a:spcPct val="75000"/>
              </a:lnSpc>
              <a:defRPr/>
            </a:pPr>
            <a:endParaRPr lang="en-US" sz="1000" b="1" i="1" dirty="0"/>
          </a:p>
          <a:p>
            <a:pPr algn="just">
              <a:lnSpc>
                <a:spcPct val="75000"/>
              </a:lnSpc>
              <a:defRPr/>
            </a:pPr>
            <a:endParaRPr lang="en-US" sz="800" b="1" i="1" dirty="0"/>
          </a:p>
          <a:p>
            <a:pPr marL="342900" indent="-342900" algn="just">
              <a:lnSpc>
                <a:spcPct val="130000"/>
              </a:lnSpc>
              <a:spcBef>
                <a:spcPts val="0"/>
              </a:spcBef>
              <a:defRPr/>
            </a:pPr>
            <a:r>
              <a:rPr lang="en-US" sz="2000" b="1" dirty="0"/>
              <a:t>Black’s Law Dictionary </a:t>
            </a:r>
            <a:r>
              <a:rPr lang="en-US" sz="2000" dirty="0"/>
              <a:t>defines the term </a:t>
            </a:r>
            <a:r>
              <a:rPr lang="en-US" sz="2000" b="1" dirty="0">
                <a:solidFill>
                  <a:srgbClr val="0308C9"/>
                </a:solidFill>
              </a:rPr>
              <a:t>“Contract” </a:t>
            </a:r>
            <a:r>
              <a:rPr lang="en-US" sz="2000" dirty="0"/>
              <a:t>as:</a:t>
            </a:r>
          </a:p>
          <a:p>
            <a:pPr marL="342900" indent="-342900" algn="just">
              <a:lnSpc>
                <a:spcPct val="130000"/>
              </a:lnSpc>
              <a:spcBef>
                <a:spcPts val="0"/>
              </a:spcBef>
              <a:defRPr/>
            </a:pPr>
            <a:endParaRPr lang="en-US" sz="1000" dirty="0"/>
          </a:p>
          <a:p>
            <a:pPr algn="just">
              <a:lnSpc>
                <a:spcPct val="130000"/>
              </a:lnSpc>
              <a:spcBef>
                <a:spcPts val="0"/>
              </a:spcBef>
              <a:defRPr/>
            </a:pPr>
            <a:r>
              <a:rPr lang="en-US" sz="2600" b="1" i="1" dirty="0">
                <a:solidFill>
                  <a:srgbClr val="C00000"/>
                </a:solidFill>
              </a:rPr>
              <a:t>“An agreement between </a:t>
            </a:r>
          </a:p>
          <a:p>
            <a:pPr algn="just">
              <a:lnSpc>
                <a:spcPct val="130000"/>
              </a:lnSpc>
              <a:spcBef>
                <a:spcPts val="0"/>
              </a:spcBef>
              <a:defRPr/>
            </a:pPr>
            <a:r>
              <a:rPr lang="en-US" sz="2600" b="1" i="1" dirty="0">
                <a:solidFill>
                  <a:srgbClr val="C00000"/>
                </a:solidFill>
              </a:rPr>
              <a:t>two or more parties </a:t>
            </a:r>
          </a:p>
          <a:p>
            <a:pPr algn="just">
              <a:lnSpc>
                <a:spcPct val="130000"/>
              </a:lnSpc>
              <a:spcBef>
                <a:spcPts val="0"/>
              </a:spcBef>
              <a:defRPr/>
            </a:pPr>
            <a:r>
              <a:rPr lang="en-US" sz="2600" b="1" i="1" dirty="0">
                <a:solidFill>
                  <a:srgbClr val="C00000"/>
                </a:solidFill>
              </a:rPr>
              <a:t>creating obligations </a:t>
            </a:r>
          </a:p>
          <a:p>
            <a:pPr algn="just">
              <a:lnSpc>
                <a:spcPct val="130000"/>
              </a:lnSpc>
              <a:spcBef>
                <a:spcPts val="0"/>
              </a:spcBef>
              <a:defRPr/>
            </a:pPr>
            <a:r>
              <a:rPr lang="en-US" sz="2600" b="1" i="1" dirty="0">
                <a:solidFill>
                  <a:srgbClr val="C00000"/>
                </a:solidFill>
              </a:rPr>
              <a:t>that are enforceable </a:t>
            </a:r>
          </a:p>
          <a:p>
            <a:pPr algn="just">
              <a:lnSpc>
                <a:spcPct val="130000"/>
              </a:lnSpc>
              <a:spcBef>
                <a:spcPts val="0"/>
              </a:spcBef>
              <a:defRPr/>
            </a:pPr>
            <a:r>
              <a:rPr lang="en-US" sz="2600" b="1" i="1" dirty="0">
                <a:solidFill>
                  <a:srgbClr val="C00000"/>
                </a:solidFill>
              </a:rPr>
              <a:t>or otherwise recognizable </a:t>
            </a:r>
          </a:p>
          <a:p>
            <a:pPr algn="just">
              <a:lnSpc>
                <a:spcPct val="130000"/>
              </a:lnSpc>
              <a:spcBef>
                <a:spcPts val="0"/>
              </a:spcBef>
              <a:defRPr/>
            </a:pPr>
            <a:r>
              <a:rPr lang="en-US" sz="2600" b="1" i="1" dirty="0">
                <a:solidFill>
                  <a:srgbClr val="C00000"/>
                </a:solidFill>
              </a:rPr>
              <a:t>at law.”</a:t>
            </a:r>
            <a:endParaRPr lang="en-US" sz="2000" b="1" i="1" dirty="0">
              <a:solidFill>
                <a:srgbClr val="C00000"/>
              </a:solidFill>
            </a:endParaRPr>
          </a:p>
          <a:p>
            <a:pPr algn="just">
              <a:lnSpc>
                <a:spcPct val="95000"/>
              </a:lnSpc>
              <a:spcBef>
                <a:spcPct val="20000"/>
              </a:spcBef>
              <a:defRPr/>
            </a:pPr>
            <a:endParaRPr lang="en-US" sz="1000" b="1" i="1" dirty="0">
              <a:solidFill>
                <a:srgbClr val="C00000"/>
              </a:solidFill>
            </a:endParaRPr>
          </a:p>
        </p:txBody>
      </p:sp>
      <p:sp>
        <p:nvSpPr>
          <p:cNvPr id="3" name="Slide Number Placeholder 2"/>
          <p:cNvSpPr>
            <a:spLocks noGrp="1"/>
          </p:cNvSpPr>
          <p:nvPr>
            <p:ph type="sldNum" sz="quarter" idx="4294967295"/>
          </p:nvPr>
        </p:nvSpPr>
        <p:spPr/>
        <p:txBody>
          <a:bodyPr/>
          <a:lstStyle/>
          <a:p>
            <a:pPr>
              <a:defRPr/>
            </a:pPr>
            <a:fld id="{B65D0F76-24EF-4F3B-BC83-A9C3E2996108}" type="slidenum">
              <a:rPr lang="en-US" smtClean="0"/>
              <a:pPr>
                <a:defRPr/>
              </a:pPr>
              <a:t>5</a:t>
            </a:fld>
            <a:endParaRPr lang="en-US"/>
          </a:p>
        </p:txBody>
      </p:sp>
      <p:pic>
        <p:nvPicPr>
          <p:cNvPr id="4" name="Picture 4" descr="GARNER, BRYAN A. (EDITOR) - Black's Law Dictionary. Eighth Edition. Hardcover. June 2004."/>
          <p:cNvPicPr>
            <a:picLocks noChangeAspect="1" noChangeArrowheads="1"/>
          </p:cNvPicPr>
          <p:nvPr/>
        </p:nvPicPr>
        <p:blipFill>
          <a:blip r:embed="rId3" cstate="print"/>
          <a:srcRect/>
          <a:stretch>
            <a:fillRect/>
          </a:stretch>
        </p:blipFill>
        <p:spPr bwMode="auto">
          <a:xfrm>
            <a:off x="5803138" y="2707258"/>
            <a:ext cx="2901950" cy="3009900"/>
          </a:xfrm>
          <a:prstGeom prst="rect">
            <a:avLst/>
          </a:prstGeom>
          <a:noFill/>
          <a:ln w="9525">
            <a:noFill/>
            <a:miter lim="800000"/>
            <a:headEnd/>
            <a:tailEnd/>
          </a:ln>
        </p:spPr>
      </p:pic>
    </p:spTree>
    <p:extLst>
      <p:ext uri="{BB962C8B-B14F-4D97-AF65-F5344CB8AC3E}">
        <p14:creationId xmlns:p14="http://schemas.microsoft.com/office/powerpoint/2010/main" val="97806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81000" y="990600"/>
            <a:ext cx="8382000" cy="5715000"/>
          </a:xfrm>
          <a:prstGeom prst="rect">
            <a:avLst/>
          </a:prstGeom>
          <a:noFill/>
          <a:ln w="9525">
            <a:noFill/>
            <a:miter lim="800000"/>
            <a:headEnd/>
            <a:tailEnd/>
          </a:ln>
        </p:spPr>
        <p:txBody>
          <a:bodyPr/>
          <a:lstStyle/>
          <a:p>
            <a:pPr marL="342900" indent="-342900" algn="ctr">
              <a:lnSpc>
                <a:spcPct val="75000"/>
              </a:lnSpc>
              <a:spcBef>
                <a:spcPct val="20000"/>
              </a:spcBef>
              <a:defRPr/>
            </a:pPr>
            <a:r>
              <a:rPr lang="en-US" sz="3600" b="1" dirty="0">
                <a:solidFill>
                  <a:srgbClr val="0308C9"/>
                </a:solidFill>
              </a:rPr>
              <a:t>Contractual Breach and Remedies</a:t>
            </a:r>
          </a:p>
          <a:p>
            <a:pPr marL="342900" indent="-342900" algn="ctr">
              <a:lnSpc>
                <a:spcPct val="75000"/>
              </a:lnSpc>
              <a:spcBef>
                <a:spcPct val="20000"/>
              </a:spcBef>
              <a:defRPr/>
            </a:pPr>
            <a:r>
              <a:rPr lang="en-US" sz="2800" b="1" i="1" dirty="0">
                <a:solidFill>
                  <a:srgbClr val="006600"/>
                </a:solidFill>
              </a:rPr>
              <a:t>Definition - Elements of a Contract</a:t>
            </a:r>
          </a:p>
          <a:p>
            <a:pPr>
              <a:lnSpc>
                <a:spcPct val="75000"/>
              </a:lnSpc>
              <a:defRPr/>
            </a:pPr>
            <a:endParaRPr lang="en-US" sz="1000" b="1" i="1" dirty="0"/>
          </a:p>
          <a:p>
            <a:pPr algn="just">
              <a:lnSpc>
                <a:spcPct val="75000"/>
              </a:lnSpc>
              <a:defRPr/>
            </a:pPr>
            <a:endParaRPr lang="en-US" sz="800" b="1" i="1" dirty="0"/>
          </a:p>
          <a:p>
            <a:pPr algn="just">
              <a:lnSpc>
                <a:spcPct val="130000"/>
              </a:lnSpc>
              <a:spcBef>
                <a:spcPts val="0"/>
              </a:spcBef>
              <a:defRPr/>
            </a:pPr>
            <a:r>
              <a:rPr lang="en-US" sz="2400" b="1" dirty="0"/>
              <a:t>In Accordance with Common Law, the </a:t>
            </a:r>
            <a:r>
              <a:rPr lang="en-US" sz="2400" b="1" dirty="0">
                <a:solidFill>
                  <a:srgbClr val="0308C9"/>
                </a:solidFill>
              </a:rPr>
              <a:t>Elements of a Contract </a:t>
            </a:r>
            <a:r>
              <a:rPr lang="en-US" sz="2400" b="1" dirty="0"/>
              <a:t>include:</a:t>
            </a:r>
            <a:endParaRPr lang="en-US" sz="2400" dirty="0"/>
          </a:p>
          <a:p>
            <a:pPr marL="342900" indent="-342900" algn="just">
              <a:lnSpc>
                <a:spcPct val="130000"/>
              </a:lnSpc>
              <a:spcBef>
                <a:spcPts val="0"/>
              </a:spcBef>
              <a:defRPr/>
            </a:pPr>
            <a:endParaRPr lang="en-US" sz="1000" dirty="0"/>
          </a:p>
          <a:p>
            <a:pPr marL="342900" indent="-342900" algn="just">
              <a:lnSpc>
                <a:spcPct val="130000"/>
              </a:lnSpc>
              <a:spcBef>
                <a:spcPts val="0"/>
              </a:spcBef>
              <a:buFont typeface="Arial" panose="020B0604020202020204" pitchFamily="34" charset="0"/>
              <a:buChar char="•"/>
              <a:defRPr/>
            </a:pPr>
            <a:r>
              <a:rPr lang="en-US" altLang="en-US" sz="2400" b="1" i="1" dirty="0">
                <a:solidFill>
                  <a:srgbClr val="C00000"/>
                </a:solidFill>
              </a:rPr>
              <a:t>Agreement,</a:t>
            </a:r>
          </a:p>
          <a:p>
            <a:pPr marL="342900" indent="-342900" algn="just">
              <a:lnSpc>
                <a:spcPct val="130000"/>
              </a:lnSpc>
              <a:spcBef>
                <a:spcPts val="0"/>
              </a:spcBef>
              <a:buFont typeface="Arial" panose="020B0604020202020204" pitchFamily="34" charset="0"/>
              <a:buChar char="•"/>
              <a:defRPr/>
            </a:pPr>
            <a:r>
              <a:rPr lang="en-US" altLang="en-US" sz="2400" b="1" i="1" dirty="0">
                <a:solidFill>
                  <a:srgbClr val="C00000"/>
                </a:solidFill>
              </a:rPr>
              <a:t>Between Competent Parties,</a:t>
            </a:r>
          </a:p>
          <a:p>
            <a:pPr marL="342900" indent="-342900" algn="just">
              <a:lnSpc>
                <a:spcPct val="130000"/>
              </a:lnSpc>
              <a:spcBef>
                <a:spcPts val="0"/>
              </a:spcBef>
              <a:buFont typeface="Arial" panose="020B0604020202020204" pitchFamily="34" charset="0"/>
              <a:buChar char="•"/>
              <a:defRPr/>
            </a:pPr>
            <a:r>
              <a:rPr lang="en-US" altLang="en-US" sz="2400" b="1" i="1" dirty="0">
                <a:solidFill>
                  <a:srgbClr val="C00000"/>
                </a:solidFill>
              </a:rPr>
              <a:t>Based on Genuine Assent,</a:t>
            </a:r>
          </a:p>
          <a:p>
            <a:pPr marL="342900" indent="-342900" algn="just">
              <a:lnSpc>
                <a:spcPct val="130000"/>
              </a:lnSpc>
              <a:spcBef>
                <a:spcPts val="0"/>
              </a:spcBef>
              <a:buFont typeface="Arial" panose="020B0604020202020204" pitchFamily="34" charset="0"/>
              <a:buChar char="•"/>
              <a:defRPr/>
            </a:pPr>
            <a:r>
              <a:rPr lang="en-US" altLang="en-US" sz="2400" b="1" i="1" dirty="0">
                <a:solidFill>
                  <a:srgbClr val="C00000"/>
                </a:solidFill>
              </a:rPr>
              <a:t>Supported by Consideration,</a:t>
            </a:r>
          </a:p>
          <a:p>
            <a:pPr marL="342900" indent="-342900" algn="just">
              <a:lnSpc>
                <a:spcPct val="130000"/>
              </a:lnSpc>
              <a:spcBef>
                <a:spcPts val="0"/>
              </a:spcBef>
              <a:buFont typeface="Arial" panose="020B0604020202020204" pitchFamily="34" charset="0"/>
              <a:buChar char="•"/>
              <a:defRPr/>
            </a:pPr>
            <a:r>
              <a:rPr lang="en-US" altLang="en-US" sz="2400" b="1" i="1" dirty="0">
                <a:solidFill>
                  <a:srgbClr val="C00000"/>
                </a:solidFill>
              </a:rPr>
              <a:t>for Lawful Purpose Subject Matter,</a:t>
            </a:r>
          </a:p>
          <a:p>
            <a:pPr marL="342900" indent="-342900" algn="just">
              <a:lnSpc>
                <a:spcPct val="130000"/>
              </a:lnSpc>
              <a:spcBef>
                <a:spcPts val="0"/>
              </a:spcBef>
              <a:buFont typeface="Arial" panose="020B0604020202020204" pitchFamily="34" charset="0"/>
              <a:buChar char="•"/>
              <a:defRPr/>
            </a:pPr>
            <a:r>
              <a:rPr lang="en-US" altLang="en-US" sz="2400" b="1" i="1" dirty="0">
                <a:solidFill>
                  <a:srgbClr val="C00000"/>
                </a:solidFill>
              </a:rPr>
              <a:t>in Legal Form.</a:t>
            </a:r>
            <a:endParaRPr lang="en-US" sz="1000" b="1" i="1" dirty="0">
              <a:solidFill>
                <a:srgbClr val="C00000"/>
              </a:solidFill>
            </a:endParaRPr>
          </a:p>
        </p:txBody>
      </p:sp>
    </p:spTree>
    <p:extLst>
      <p:ext uri="{BB962C8B-B14F-4D97-AF65-F5344CB8AC3E}">
        <p14:creationId xmlns:p14="http://schemas.microsoft.com/office/powerpoint/2010/main" val="1162862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Rectangle 7"/>
          <p:cNvSpPr>
            <a:spLocks noChangeArrowheads="1"/>
          </p:cNvSpPr>
          <p:nvPr/>
        </p:nvSpPr>
        <p:spPr bwMode="auto">
          <a:xfrm>
            <a:off x="381000" y="762000"/>
            <a:ext cx="8458200" cy="5791200"/>
          </a:xfrm>
          <a:prstGeom prst="rect">
            <a:avLst/>
          </a:prstGeom>
          <a:noFill/>
          <a:ln w="9525">
            <a:noFill/>
            <a:miter lim="800000"/>
            <a:headEnd/>
            <a:tailEnd/>
          </a:ln>
        </p:spPr>
        <p:txBody>
          <a:bodyPr/>
          <a:lstStyle/>
          <a:p>
            <a:pPr marL="342900" indent="-342900" algn="ctr">
              <a:lnSpc>
                <a:spcPct val="120000"/>
              </a:lnSpc>
              <a:spcBef>
                <a:spcPts val="0"/>
              </a:spcBef>
              <a:defRPr/>
            </a:pPr>
            <a:endParaRPr lang="en-US" sz="3600" b="1" i="1" dirty="0">
              <a:solidFill>
                <a:srgbClr val="0308C9"/>
              </a:solidFill>
            </a:endParaRPr>
          </a:p>
          <a:p>
            <a:pPr marL="342900" indent="-342900" algn="ctr">
              <a:lnSpc>
                <a:spcPct val="120000"/>
              </a:lnSpc>
              <a:spcBef>
                <a:spcPts val="0"/>
              </a:spcBef>
              <a:defRPr/>
            </a:pPr>
            <a:r>
              <a:rPr lang="en-US" sz="4800" b="1" i="1" dirty="0">
                <a:solidFill>
                  <a:srgbClr val="C00000"/>
                </a:solidFill>
              </a:rPr>
              <a:t>Part Two</a:t>
            </a:r>
            <a:endParaRPr lang="en-US" sz="4800" b="1" i="1" dirty="0">
              <a:solidFill>
                <a:srgbClr val="0308C9"/>
              </a:solidFill>
            </a:endParaRPr>
          </a:p>
          <a:p>
            <a:pPr marL="342900" indent="-342900" algn="ctr">
              <a:lnSpc>
                <a:spcPct val="75000"/>
              </a:lnSpc>
              <a:spcBef>
                <a:spcPct val="20000"/>
              </a:spcBef>
              <a:defRPr/>
            </a:pPr>
            <a:r>
              <a:rPr lang="en-US" sz="3600" b="1" dirty="0">
                <a:solidFill>
                  <a:srgbClr val="0308C9"/>
                </a:solidFill>
              </a:rPr>
              <a:t>Contractual Breach and Remedies</a:t>
            </a:r>
          </a:p>
          <a:p>
            <a:pPr marL="342900" indent="-342900" algn="ctr">
              <a:lnSpc>
                <a:spcPct val="120000"/>
              </a:lnSpc>
              <a:spcBef>
                <a:spcPts val="0"/>
              </a:spcBef>
              <a:defRPr/>
            </a:pPr>
            <a:r>
              <a:rPr lang="en-US" sz="2600" b="1" i="1" dirty="0" smtClean="0">
                <a:solidFill>
                  <a:srgbClr val="008000"/>
                </a:solidFill>
              </a:rPr>
              <a:t>Remedies – </a:t>
            </a:r>
            <a:r>
              <a:rPr lang="en-US" sz="2600" b="1" i="1" dirty="0">
                <a:solidFill>
                  <a:srgbClr val="008000"/>
                </a:solidFill>
              </a:rPr>
              <a:t>Definitions</a:t>
            </a:r>
          </a:p>
          <a:p>
            <a:pPr marL="342900" indent="-342900">
              <a:lnSpc>
                <a:spcPct val="120000"/>
              </a:lnSpc>
              <a:spcBef>
                <a:spcPct val="20000"/>
              </a:spcBef>
              <a:defRPr/>
            </a:pPr>
            <a:endParaRPr lang="en-US" sz="1000" dirty="0">
              <a:solidFill>
                <a:srgbClr val="0033CC"/>
              </a:solidFill>
            </a:endParaRPr>
          </a:p>
        </p:txBody>
      </p:sp>
      <p:sp>
        <p:nvSpPr>
          <p:cNvPr id="4" name="Slide Number Placeholder 3"/>
          <p:cNvSpPr>
            <a:spLocks noGrp="1"/>
          </p:cNvSpPr>
          <p:nvPr>
            <p:ph type="sldNum" sz="quarter" idx="4294967295"/>
          </p:nvPr>
        </p:nvSpPr>
        <p:spPr/>
        <p:txBody>
          <a:bodyPr/>
          <a:lstStyle/>
          <a:p>
            <a:pPr>
              <a:defRPr/>
            </a:pPr>
            <a:fld id="{77B7C00C-44B9-4C93-A084-25E9CFC07697}" type="slidenum">
              <a:rPr lang="en-US" smtClean="0"/>
              <a:pPr>
                <a:defRPr/>
              </a:pPr>
              <a:t>7</a:t>
            </a:fld>
            <a:endParaRPr lang="en-US" dirty="0"/>
          </a:p>
        </p:txBody>
      </p:sp>
    </p:spTree>
    <p:extLst>
      <p:ext uri="{BB962C8B-B14F-4D97-AF65-F5344CB8AC3E}">
        <p14:creationId xmlns:p14="http://schemas.microsoft.com/office/powerpoint/2010/main" val="3573915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81000" y="776383"/>
            <a:ext cx="8382000" cy="5808453"/>
          </a:xfrm>
          <a:prstGeom prst="rect">
            <a:avLst/>
          </a:prstGeom>
          <a:noFill/>
          <a:ln w="9525">
            <a:noFill/>
            <a:miter lim="800000"/>
            <a:headEnd/>
            <a:tailEnd/>
          </a:ln>
        </p:spPr>
        <p:txBody>
          <a:bodyPr/>
          <a:lstStyle/>
          <a:p>
            <a:pPr marL="342900" indent="-342900" algn="ctr">
              <a:lnSpc>
                <a:spcPct val="87000"/>
              </a:lnSpc>
              <a:spcBef>
                <a:spcPts val="0"/>
              </a:spcBef>
              <a:defRPr/>
            </a:pPr>
            <a:r>
              <a:rPr lang="en-US" sz="3600" b="1" dirty="0">
                <a:solidFill>
                  <a:srgbClr val="0308C9"/>
                </a:solidFill>
              </a:rPr>
              <a:t>Contractual Breach and Remedies</a:t>
            </a:r>
          </a:p>
          <a:p>
            <a:pPr marL="342900" indent="-342900" algn="ctr">
              <a:lnSpc>
                <a:spcPct val="87000"/>
              </a:lnSpc>
              <a:spcBef>
                <a:spcPts val="0"/>
              </a:spcBef>
              <a:defRPr/>
            </a:pPr>
            <a:r>
              <a:rPr lang="en-US" sz="2600" b="1" i="1" dirty="0" smtClean="0">
                <a:solidFill>
                  <a:srgbClr val="008000"/>
                </a:solidFill>
              </a:rPr>
              <a:t>Remedies – </a:t>
            </a:r>
            <a:r>
              <a:rPr lang="en-US" sz="2600" b="1" i="1" dirty="0">
                <a:solidFill>
                  <a:srgbClr val="008000"/>
                </a:solidFill>
              </a:rPr>
              <a:t>Definitions</a:t>
            </a:r>
          </a:p>
          <a:p>
            <a:pPr algn="just">
              <a:lnSpc>
                <a:spcPct val="87000"/>
              </a:lnSpc>
              <a:spcBef>
                <a:spcPts val="0"/>
              </a:spcBef>
            </a:pPr>
            <a:endParaRPr lang="en-US" sz="500" b="1" i="1" dirty="0">
              <a:solidFill>
                <a:srgbClr val="C00000"/>
              </a:solidFill>
            </a:endParaRPr>
          </a:p>
          <a:p>
            <a:pPr algn="just">
              <a:lnSpc>
                <a:spcPct val="87000"/>
              </a:lnSpc>
              <a:spcBef>
                <a:spcPts val="0"/>
              </a:spcBef>
            </a:pPr>
            <a:r>
              <a:rPr lang="en-US" sz="1600" b="1" i="1" dirty="0" smtClean="0">
                <a:solidFill>
                  <a:srgbClr val="C00000"/>
                </a:solidFill>
              </a:rPr>
              <a:t>Remedies:</a:t>
            </a:r>
            <a:r>
              <a:rPr lang="en-US" sz="1600" dirty="0" smtClean="0"/>
              <a:t> </a:t>
            </a:r>
            <a:endParaRPr lang="en-US" sz="1600" dirty="0"/>
          </a:p>
          <a:p>
            <a:pPr algn="just">
              <a:lnSpc>
                <a:spcPct val="87000"/>
              </a:lnSpc>
              <a:spcBef>
                <a:spcPts val="0"/>
              </a:spcBef>
            </a:pPr>
            <a:endParaRPr lang="en-US" sz="500" dirty="0"/>
          </a:p>
          <a:p>
            <a:pPr algn="just">
              <a:lnSpc>
                <a:spcPct val="87000"/>
              </a:lnSpc>
              <a:spcBef>
                <a:spcPts val="0"/>
              </a:spcBef>
            </a:pPr>
            <a:r>
              <a:rPr lang="en-US" sz="1400" b="1" i="1" dirty="0">
                <a:solidFill>
                  <a:srgbClr val="0308C9"/>
                </a:solidFill>
              </a:rPr>
              <a:t>Defined:</a:t>
            </a:r>
            <a:r>
              <a:rPr lang="en-US" sz="1400" dirty="0"/>
              <a:t> Blacks Law Dictionary defines a </a:t>
            </a:r>
            <a:r>
              <a:rPr lang="en-US" sz="1400" dirty="0" smtClean="0"/>
              <a:t>Remedy as</a:t>
            </a:r>
            <a:r>
              <a:rPr lang="en-US" sz="1400" dirty="0"/>
              <a:t>: </a:t>
            </a:r>
            <a:endParaRPr lang="en-US" sz="1400" b="1" i="1" dirty="0">
              <a:solidFill>
                <a:srgbClr val="C00000"/>
              </a:solidFill>
            </a:endParaRPr>
          </a:p>
          <a:p>
            <a:pPr algn="just">
              <a:lnSpc>
                <a:spcPct val="87000"/>
              </a:lnSpc>
              <a:spcBef>
                <a:spcPts val="0"/>
              </a:spcBef>
            </a:pPr>
            <a:r>
              <a:rPr lang="en-US" sz="1400" b="1" i="1" dirty="0" smtClean="0">
                <a:solidFill>
                  <a:srgbClr val="C00000"/>
                </a:solidFill>
              </a:rPr>
              <a:t>“The means of enforcing a right or preventing or redressing a wrong, by means of providing legal or equitable relief.”</a:t>
            </a:r>
            <a:r>
              <a:rPr lang="en-US" sz="1400" dirty="0" smtClean="0"/>
              <a:t> </a:t>
            </a:r>
            <a:endParaRPr lang="en-US" sz="1400" dirty="0"/>
          </a:p>
          <a:p>
            <a:pPr algn="just">
              <a:lnSpc>
                <a:spcPct val="87000"/>
              </a:lnSpc>
              <a:spcBef>
                <a:spcPts val="0"/>
              </a:spcBef>
            </a:pPr>
            <a:endParaRPr lang="en-US" sz="500" dirty="0"/>
          </a:p>
          <a:p>
            <a:pPr algn="just">
              <a:lnSpc>
                <a:spcPct val="87000"/>
              </a:lnSpc>
              <a:spcBef>
                <a:spcPts val="0"/>
              </a:spcBef>
            </a:pPr>
            <a:r>
              <a:rPr lang="en-US" sz="1400" b="1" i="1" dirty="0">
                <a:solidFill>
                  <a:srgbClr val="0308C9"/>
                </a:solidFill>
              </a:rPr>
              <a:t>What </a:t>
            </a:r>
            <a:r>
              <a:rPr lang="en-US" sz="1400" b="1" i="1" dirty="0" smtClean="0">
                <a:solidFill>
                  <a:srgbClr val="0308C9"/>
                </a:solidFill>
              </a:rPr>
              <a:t>Remedies are Available for </a:t>
            </a:r>
            <a:r>
              <a:rPr lang="en-US" sz="1400" b="1" i="1" dirty="0">
                <a:solidFill>
                  <a:srgbClr val="0308C9"/>
                </a:solidFill>
              </a:rPr>
              <a:t>a Breach of Contract:  </a:t>
            </a:r>
            <a:r>
              <a:rPr lang="en-US" sz="1400" dirty="0" smtClean="0"/>
              <a:t>There are two principle remedies for a breach of contract.  They are as follows:</a:t>
            </a:r>
          </a:p>
          <a:p>
            <a:pPr algn="just">
              <a:lnSpc>
                <a:spcPct val="87000"/>
              </a:lnSpc>
              <a:spcBef>
                <a:spcPts val="0"/>
              </a:spcBef>
            </a:pPr>
            <a:endParaRPr lang="en-US" sz="500" dirty="0" smtClean="0"/>
          </a:p>
          <a:p>
            <a:pPr algn="just">
              <a:lnSpc>
                <a:spcPct val="87000"/>
              </a:lnSpc>
              <a:spcBef>
                <a:spcPts val="0"/>
              </a:spcBef>
            </a:pPr>
            <a:r>
              <a:rPr lang="en-US" sz="1200" b="1" dirty="0" smtClean="0">
                <a:solidFill>
                  <a:srgbClr val="008000"/>
                </a:solidFill>
              </a:rPr>
              <a:t>Damages:</a:t>
            </a:r>
            <a:r>
              <a:rPr lang="en-US" sz="1200" dirty="0" smtClean="0"/>
              <a:t>  The principle remedy for a breach of contract is </a:t>
            </a:r>
            <a:r>
              <a:rPr lang="en-US" sz="1200" b="1" dirty="0" smtClean="0"/>
              <a:t>monetary damages.  </a:t>
            </a:r>
            <a:r>
              <a:rPr lang="en-US" sz="1200" dirty="0" smtClean="0"/>
              <a:t>These monetary damages are generally categorized into three separate areas.</a:t>
            </a:r>
          </a:p>
          <a:p>
            <a:pPr marL="344488" indent="-171450" algn="just">
              <a:lnSpc>
                <a:spcPct val="87000"/>
              </a:lnSpc>
              <a:spcBef>
                <a:spcPts val="0"/>
              </a:spcBef>
              <a:buFont typeface="Arial" panose="020B0604020202020204" pitchFamily="34" charset="0"/>
              <a:buChar char="•"/>
            </a:pPr>
            <a:r>
              <a:rPr lang="en-US" sz="1200" b="1" i="1" dirty="0" smtClean="0">
                <a:solidFill>
                  <a:srgbClr val="C00000"/>
                </a:solidFill>
              </a:rPr>
              <a:t>Expectation Damages:</a:t>
            </a:r>
            <a:r>
              <a:rPr lang="en-US" sz="1200" dirty="0" smtClean="0">
                <a:solidFill>
                  <a:srgbClr val="C00000"/>
                </a:solidFill>
              </a:rPr>
              <a:t> </a:t>
            </a:r>
            <a:r>
              <a:rPr lang="en-US" sz="1200" dirty="0" smtClean="0">
                <a:solidFill>
                  <a:schemeClr val="tx1">
                    <a:lumMod val="95000"/>
                    <a:lumOff val="5000"/>
                  </a:schemeClr>
                </a:solidFill>
              </a:rPr>
              <a:t>These damages </a:t>
            </a:r>
            <a:r>
              <a:rPr lang="en-US" sz="1200" dirty="0"/>
              <a:t>attempt to put the </a:t>
            </a:r>
            <a:r>
              <a:rPr lang="en-US" sz="1200" dirty="0" smtClean="0"/>
              <a:t>plaintiff </a:t>
            </a:r>
            <a:r>
              <a:rPr lang="en-US" sz="1200" dirty="0"/>
              <a:t>in the </a:t>
            </a:r>
            <a:r>
              <a:rPr lang="en-US" sz="1200" dirty="0" smtClean="0"/>
              <a:t>position they </a:t>
            </a:r>
            <a:r>
              <a:rPr lang="en-US" sz="1200" dirty="0"/>
              <a:t>would have been had the defendant </a:t>
            </a:r>
            <a:r>
              <a:rPr lang="en-US" sz="1200" dirty="0" smtClean="0"/>
              <a:t>performed, awarding the injured party their out-of-pocket </a:t>
            </a:r>
            <a:r>
              <a:rPr lang="en-US" sz="1200" dirty="0"/>
              <a:t>costs </a:t>
            </a:r>
            <a:r>
              <a:rPr lang="en-US" sz="1200" dirty="0" smtClean="0"/>
              <a:t>incurred, together with whatever profit they would have </a:t>
            </a:r>
            <a:r>
              <a:rPr lang="en-US" sz="1200" dirty="0"/>
              <a:t>made had the contract </a:t>
            </a:r>
            <a:r>
              <a:rPr lang="en-US" sz="1200" dirty="0" smtClean="0"/>
              <a:t>been completed;</a:t>
            </a:r>
          </a:p>
          <a:p>
            <a:pPr marL="344488" indent="-171450" algn="just">
              <a:lnSpc>
                <a:spcPct val="87000"/>
              </a:lnSpc>
              <a:spcBef>
                <a:spcPts val="0"/>
              </a:spcBef>
              <a:buFont typeface="Arial" panose="020B0604020202020204" pitchFamily="34" charset="0"/>
              <a:buChar char="•"/>
            </a:pPr>
            <a:endParaRPr lang="en-US" sz="300" dirty="0" smtClean="0"/>
          </a:p>
          <a:p>
            <a:pPr marL="344488" indent="-171450" algn="just">
              <a:lnSpc>
                <a:spcPct val="87000"/>
              </a:lnSpc>
              <a:spcBef>
                <a:spcPts val="0"/>
              </a:spcBef>
              <a:buFont typeface="Arial" panose="020B0604020202020204" pitchFamily="34" charset="0"/>
              <a:buChar char="•"/>
            </a:pPr>
            <a:r>
              <a:rPr lang="en-US" sz="1200" b="1" i="1" dirty="0" smtClean="0">
                <a:solidFill>
                  <a:srgbClr val="C00000"/>
                </a:solidFill>
              </a:rPr>
              <a:t>Reliance Damages: </a:t>
            </a:r>
            <a:r>
              <a:rPr lang="en-US" sz="1200" dirty="0" smtClean="0">
                <a:solidFill>
                  <a:schemeClr val="tx1">
                    <a:lumMod val="95000"/>
                    <a:lumOff val="5000"/>
                  </a:schemeClr>
                </a:solidFill>
              </a:rPr>
              <a:t>These damages </a:t>
            </a:r>
            <a:r>
              <a:rPr lang="en-US" sz="1200" dirty="0"/>
              <a:t>attempt to put the </a:t>
            </a:r>
            <a:r>
              <a:rPr lang="en-US" sz="1200" dirty="0" smtClean="0"/>
              <a:t>plaintiff in </a:t>
            </a:r>
            <a:r>
              <a:rPr lang="en-US" sz="1200" dirty="0"/>
              <a:t>as good a position as </a:t>
            </a:r>
            <a:r>
              <a:rPr lang="en-US" sz="1200" dirty="0" smtClean="0"/>
              <a:t>they were </a:t>
            </a:r>
            <a:r>
              <a:rPr lang="en-US" sz="1200" dirty="0"/>
              <a:t>in prior to the making of </a:t>
            </a:r>
            <a:r>
              <a:rPr lang="en-US" sz="1200" dirty="0" smtClean="0"/>
              <a:t>the contract, by allowing them to </a:t>
            </a:r>
            <a:r>
              <a:rPr lang="en-US" sz="1200" dirty="0"/>
              <a:t>recover </a:t>
            </a:r>
            <a:r>
              <a:rPr lang="en-US" sz="1200" dirty="0" smtClean="0"/>
              <a:t>their out-of-pocket </a:t>
            </a:r>
            <a:r>
              <a:rPr lang="en-US" sz="1200" dirty="0"/>
              <a:t>expenditures incurred in performing the </a:t>
            </a:r>
            <a:r>
              <a:rPr lang="en-US" sz="1200" dirty="0" smtClean="0"/>
              <a:t>contract; and</a:t>
            </a:r>
          </a:p>
          <a:p>
            <a:pPr marL="173038" algn="just">
              <a:lnSpc>
                <a:spcPct val="87000"/>
              </a:lnSpc>
              <a:spcBef>
                <a:spcPts val="0"/>
              </a:spcBef>
            </a:pPr>
            <a:endParaRPr lang="en-US" sz="300" dirty="0" smtClean="0"/>
          </a:p>
          <a:p>
            <a:pPr marL="344488" indent="-171450" algn="just">
              <a:lnSpc>
                <a:spcPct val="87000"/>
              </a:lnSpc>
              <a:spcBef>
                <a:spcPts val="0"/>
              </a:spcBef>
              <a:buFont typeface="Arial" panose="020B0604020202020204" pitchFamily="34" charset="0"/>
              <a:buChar char="•"/>
            </a:pPr>
            <a:r>
              <a:rPr lang="en-US" sz="1200" b="1" i="1" dirty="0" smtClean="0">
                <a:solidFill>
                  <a:srgbClr val="C00000"/>
                </a:solidFill>
              </a:rPr>
              <a:t>Restitution:</a:t>
            </a:r>
            <a:r>
              <a:rPr lang="en-US" sz="1200" b="1" i="1" dirty="0" smtClean="0">
                <a:solidFill>
                  <a:schemeClr val="tx1">
                    <a:lumMod val="95000"/>
                    <a:lumOff val="5000"/>
                  </a:schemeClr>
                </a:solidFill>
              </a:rPr>
              <a:t> </a:t>
            </a:r>
            <a:r>
              <a:rPr lang="en-US" sz="1200" dirty="0" smtClean="0">
                <a:solidFill>
                  <a:schemeClr val="tx1">
                    <a:lumMod val="95000"/>
                    <a:lumOff val="5000"/>
                  </a:schemeClr>
                </a:solidFill>
              </a:rPr>
              <a:t>These damages </a:t>
            </a:r>
            <a:r>
              <a:rPr lang="en-US" sz="1200" dirty="0"/>
              <a:t>attempt to prevent the </a:t>
            </a:r>
            <a:r>
              <a:rPr lang="en-US" sz="1200" dirty="0" smtClean="0"/>
              <a:t>unjust enrichment </a:t>
            </a:r>
            <a:r>
              <a:rPr lang="en-US" sz="1200" dirty="0"/>
              <a:t>of the defendant by returning to a plaintiff who </a:t>
            </a:r>
            <a:r>
              <a:rPr lang="en-US" sz="1200" dirty="0" smtClean="0"/>
              <a:t>has partially </a:t>
            </a:r>
            <a:r>
              <a:rPr lang="en-US" sz="1200" dirty="0"/>
              <a:t>performed the value of the performance </a:t>
            </a:r>
            <a:r>
              <a:rPr lang="en-US" sz="1200" dirty="0" smtClean="0"/>
              <a:t>they have rendered to </a:t>
            </a:r>
            <a:r>
              <a:rPr lang="en-US" sz="1200" dirty="0"/>
              <a:t>the defendant</a:t>
            </a:r>
            <a:r>
              <a:rPr lang="en-US" sz="1200" dirty="0" smtClean="0"/>
              <a:t>.</a:t>
            </a:r>
          </a:p>
          <a:p>
            <a:pPr marL="173038" algn="just">
              <a:lnSpc>
                <a:spcPct val="87000"/>
              </a:lnSpc>
              <a:spcBef>
                <a:spcPts val="0"/>
              </a:spcBef>
            </a:pPr>
            <a:endParaRPr lang="en-US" sz="500" dirty="0">
              <a:solidFill>
                <a:srgbClr val="C00000"/>
              </a:solidFill>
            </a:endParaRPr>
          </a:p>
          <a:p>
            <a:pPr algn="just">
              <a:lnSpc>
                <a:spcPct val="87000"/>
              </a:lnSpc>
              <a:spcBef>
                <a:spcPts val="0"/>
              </a:spcBef>
            </a:pPr>
            <a:r>
              <a:rPr lang="en-US" sz="1200" b="1" dirty="0">
                <a:solidFill>
                  <a:srgbClr val="008000"/>
                </a:solidFill>
              </a:rPr>
              <a:t>Equitable relief: </a:t>
            </a:r>
            <a:r>
              <a:rPr lang="en-US" sz="1200" dirty="0" smtClean="0"/>
              <a:t>Another possible remedy that a party who has been injured by a breach of contract may pursue is equitable relief. </a:t>
            </a:r>
            <a:r>
              <a:rPr lang="en-US" sz="1200" dirty="0"/>
              <a:t>Equitable relief is awarded when a plaintiff can demonstrate that </a:t>
            </a:r>
            <a:r>
              <a:rPr lang="en-US" sz="1200" b="1" i="1" dirty="0"/>
              <a:t>money damages </a:t>
            </a:r>
            <a:r>
              <a:rPr lang="en-US" sz="1200" dirty="0"/>
              <a:t>would not prove an </a:t>
            </a:r>
            <a:r>
              <a:rPr lang="en-US" sz="1200" b="1" i="1" dirty="0"/>
              <a:t>adequate remedy</a:t>
            </a:r>
            <a:r>
              <a:rPr lang="en-US" sz="1200" dirty="0"/>
              <a:t>. </a:t>
            </a:r>
            <a:r>
              <a:rPr lang="en-US" sz="1200" dirty="0" smtClean="0"/>
              <a:t>This relief is generally categorized into two separate areas:</a:t>
            </a:r>
          </a:p>
          <a:p>
            <a:pPr marL="344488" indent="-171450" algn="just">
              <a:lnSpc>
                <a:spcPct val="87000"/>
              </a:lnSpc>
              <a:spcBef>
                <a:spcPts val="0"/>
              </a:spcBef>
              <a:buFont typeface="Arial" panose="020B0604020202020204" pitchFamily="34" charset="0"/>
              <a:buChar char="•"/>
            </a:pPr>
            <a:r>
              <a:rPr lang="en-US" sz="1200" b="1" i="1" dirty="0" smtClean="0">
                <a:solidFill>
                  <a:srgbClr val="C00000"/>
                </a:solidFill>
              </a:rPr>
              <a:t>Rescission:  </a:t>
            </a:r>
            <a:r>
              <a:rPr lang="en-US" sz="1200" dirty="0" smtClean="0">
                <a:solidFill>
                  <a:schemeClr val="tx1">
                    <a:lumMod val="95000"/>
                    <a:lumOff val="5000"/>
                  </a:schemeClr>
                </a:solidFill>
              </a:rPr>
              <a:t>This remedy is an order to effectively cancel the contract, so as to place the parties in the position as if the contract had never occurred.</a:t>
            </a:r>
          </a:p>
          <a:p>
            <a:pPr marL="344488" indent="-171450" algn="just">
              <a:lnSpc>
                <a:spcPct val="87000"/>
              </a:lnSpc>
              <a:spcBef>
                <a:spcPts val="0"/>
              </a:spcBef>
              <a:buFont typeface="Arial" panose="020B0604020202020204" pitchFamily="34" charset="0"/>
              <a:buChar char="•"/>
            </a:pPr>
            <a:endParaRPr lang="en-US" sz="300" dirty="0" smtClean="0">
              <a:solidFill>
                <a:schemeClr val="tx1">
                  <a:lumMod val="95000"/>
                  <a:lumOff val="5000"/>
                </a:schemeClr>
              </a:solidFill>
            </a:endParaRPr>
          </a:p>
          <a:p>
            <a:pPr marL="344488" indent="-171450" algn="just">
              <a:lnSpc>
                <a:spcPct val="87000"/>
              </a:lnSpc>
              <a:spcBef>
                <a:spcPts val="0"/>
              </a:spcBef>
              <a:buFont typeface="Arial" panose="020B0604020202020204" pitchFamily="34" charset="0"/>
              <a:buChar char="•"/>
            </a:pPr>
            <a:r>
              <a:rPr lang="en-US" sz="1200" b="1" i="1" dirty="0" smtClean="0">
                <a:solidFill>
                  <a:srgbClr val="C00000"/>
                </a:solidFill>
              </a:rPr>
              <a:t>Specific Performance:</a:t>
            </a:r>
            <a:r>
              <a:rPr lang="en-US" sz="1200" b="1" i="1" dirty="0" smtClean="0"/>
              <a:t> </a:t>
            </a:r>
            <a:r>
              <a:rPr lang="en-US" sz="1200" dirty="0" smtClean="0"/>
              <a:t>This remedy is an order </a:t>
            </a:r>
            <a:r>
              <a:rPr lang="en-US" sz="1200" dirty="0"/>
              <a:t>to </a:t>
            </a:r>
            <a:r>
              <a:rPr lang="en-US" sz="1200" dirty="0" smtClean="0"/>
              <a:t>of the breaching party to actually render the </a:t>
            </a:r>
            <a:r>
              <a:rPr lang="en-US" sz="1200" dirty="0"/>
              <a:t>promised </a:t>
            </a:r>
            <a:r>
              <a:rPr lang="en-US" sz="1200" dirty="0" smtClean="0"/>
              <a:t>performance of the contract;</a:t>
            </a:r>
          </a:p>
          <a:p>
            <a:pPr marL="173038" algn="just">
              <a:lnSpc>
                <a:spcPct val="87000"/>
              </a:lnSpc>
              <a:spcBef>
                <a:spcPts val="0"/>
              </a:spcBef>
            </a:pPr>
            <a:r>
              <a:rPr lang="en-US" sz="300" dirty="0" smtClean="0"/>
              <a:t> </a:t>
            </a:r>
            <a:endParaRPr lang="en-US" sz="300" dirty="0"/>
          </a:p>
          <a:p>
            <a:pPr marL="344488" indent="-171450" algn="just">
              <a:lnSpc>
                <a:spcPct val="87000"/>
              </a:lnSpc>
              <a:spcBef>
                <a:spcPts val="0"/>
              </a:spcBef>
              <a:buFont typeface="Arial" panose="020B0604020202020204" pitchFamily="34" charset="0"/>
              <a:buChar char="•"/>
            </a:pPr>
            <a:r>
              <a:rPr lang="en-US" sz="1200" b="1" i="1" dirty="0" smtClean="0">
                <a:solidFill>
                  <a:srgbClr val="C00000"/>
                </a:solidFill>
              </a:rPr>
              <a:t>Injunction:</a:t>
            </a:r>
            <a:r>
              <a:rPr lang="en-US" sz="1200" b="1" i="1" dirty="0" smtClean="0"/>
              <a:t> </a:t>
            </a:r>
            <a:r>
              <a:rPr lang="en-US" sz="1200" dirty="0" smtClean="0"/>
              <a:t>This remedy is an </a:t>
            </a:r>
            <a:r>
              <a:rPr lang="en-US" sz="1200" dirty="0"/>
              <a:t>order </a:t>
            </a:r>
            <a:r>
              <a:rPr lang="en-US" sz="1200" dirty="0" smtClean="0"/>
              <a:t>to direct the breaching party to refrain </a:t>
            </a:r>
            <a:r>
              <a:rPr lang="en-US" sz="1200" dirty="0"/>
              <a:t>from doing </a:t>
            </a:r>
            <a:r>
              <a:rPr lang="en-US" sz="1200" dirty="0" smtClean="0"/>
              <a:t>something relating to the contract provisions; or</a:t>
            </a:r>
          </a:p>
          <a:p>
            <a:pPr marL="344488" indent="-171450" algn="just">
              <a:lnSpc>
                <a:spcPct val="87000"/>
              </a:lnSpc>
              <a:spcBef>
                <a:spcPts val="0"/>
              </a:spcBef>
              <a:buFont typeface="Arial" panose="020B0604020202020204" pitchFamily="34" charset="0"/>
              <a:buChar char="•"/>
            </a:pPr>
            <a:endParaRPr lang="en-US" sz="300" dirty="0" smtClean="0"/>
          </a:p>
          <a:p>
            <a:pPr marL="344488" indent="-171450" algn="just">
              <a:lnSpc>
                <a:spcPct val="87000"/>
              </a:lnSpc>
              <a:spcBef>
                <a:spcPts val="0"/>
              </a:spcBef>
              <a:buFont typeface="Arial" panose="020B0604020202020204" pitchFamily="34" charset="0"/>
              <a:buChar char="•"/>
            </a:pPr>
            <a:r>
              <a:rPr lang="en-US" sz="1200" b="1" i="1" dirty="0" smtClean="0">
                <a:solidFill>
                  <a:srgbClr val="C00000"/>
                </a:solidFill>
              </a:rPr>
              <a:t>Reformation:</a:t>
            </a:r>
            <a:r>
              <a:rPr lang="en-US" sz="1200" dirty="0"/>
              <a:t> This remedy is </a:t>
            </a:r>
            <a:r>
              <a:rPr lang="en-US" sz="1200" dirty="0" smtClean="0"/>
              <a:t>where the court will actually re-write the contract or a provision that is inequitable.</a:t>
            </a:r>
            <a:endParaRPr lang="en-US" sz="1200" dirty="0">
              <a:solidFill>
                <a:srgbClr val="C00000"/>
              </a:solidFill>
            </a:endParaRPr>
          </a:p>
        </p:txBody>
      </p:sp>
    </p:spTree>
    <p:extLst>
      <p:ext uri="{BB962C8B-B14F-4D97-AF65-F5344CB8AC3E}">
        <p14:creationId xmlns:p14="http://schemas.microsoft.com/office/powerpoint/2010/main" val="36015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Rectangle 7"/>
          <p:cNvSpPr>
            <a:spLocks noChangeArrowheads="1"/>
          </p:cNvSpPr>
          <p:nvPr/>
        </p:nvSpPr>
        <p:spPr bwMode="auto">
          <a:xfrm>
            <a:off x="381000" y="762000"/>
            <a:ext cx="8458200" cy="5791200"/>
          </a:xfrm>
          <a:prstGeom prst="rect">
            <a:avLst/>
          </a:prstGeom>
          <a:noFill/>
          <a:ln w="9525">
            <a:noFill/>
            <a:miter lim="800000"/>
            <a:headEnd/>
            <a:tailEnd/>
          </a:ln>
        </p:spPr>
        <p:txBody>
          <a:bodyPr/>
          <a:lstStyle/>
          <a:p>
            <a:pPr marL="342900" indent="-342900" algn="ctr">
              <a:lnSpc>
                <a:spcPct val="120000"/>
              </a:lnSpc>
              <a:spcBef>
                <a:spcPts val="0"/>
              </a:spcBef>
              <a:defRPr/>
            </a:pPr>
            <a:endParaRPr lang="en-US" sz="3600" b="1" i="1" dirty="0">
              <a:solidFill>
                <a:srgbClr val="0308C9"/>
              </a:solidFill>
            </a:endParaRPr>
          </a:p>
          <a:p>
            <a:pPr marL="342900" indent="-342900" algn="ctr">
              <a:lnSpc>
                <a:spcPct val="120000"/>
              </a:lnSpc>
              <a:spcBef>
                <a:spcPts val="0"/>
              </a:spcBef>
              <a:defRPr/>
            </a:pPr>
            <a:r>
              <a:rPr lang="en-US" sz="4800" b="1" i="1" dirty="0">
                <a:solidFill>
                  <a:srgbClr val="C00000"/>
                </a:solidFill>
              </a:rPr>
              <a:t>Part </a:t>
            </a:r>
            <a:r>
              <a:rPr lang="en-US" sz="4800" b="1" i="1" dirty="0" smtClean="0">
                <a:solidFill>
                  <a:srgbClr val="C00000"/>
                </a:solidFill>
              </a:rPr>
              <a:t>Three</a:t>
            </a:r>
            <a:endParaRPr lang="en-US" sz="4800" b="1" i="1" dirty="0">
              <a:solidFill>
                <a:srgbClr val="0308C9"/>
              </a:solidFill>
            </a:endParaRPr>
          </a:p>
          <a:p>
            <a:pPr marL="342900" indent="-342900" algn="ctr">
              <a:lnSpc>
                <a:spcPct val="75000"/>
              </a:lnSpc>
              <a:spcBef>
                <a:spcPct val="20000"/>
              </a:spcBef>
              <a:defRPr/>
            </a:pPr>
            <a:r>
              <a:rPr lang="en-US" sz="3600" b="1" dirty="0">
                <a:solidFill>
                  <a:srgbClr val="0308C9"/>
                </a:solidFill>
              </a:rPr>
              <a:t>Contractual Breach and Remedies</a:t>
            </a:r>
          </a:p>
          <a:p>
            <a:pPr marL="342900" indent="-342900" algn="ctr">
              <a:lnSpc>
                <a:spcPct val="120000"/>
              </a:lnSpc>
              <a:spcBef>
                <a:spcPts val="0"/>
              </a:spcBef>
              <a:defRPr/>
            </a:pPr>
            <a:r>
              <a:rPr lang="en-US" sz="2600" b="1" i="1" dirty="0" smtClean="0">
                <a:solidFill>
                  <a:srgbClr val="008000"/>
                </a:solidFill>
              </a:rPr>
              <a:t>Remedies – Road Map</a:t>
            </a:r>
            <a:endParaRPr lang="en-US" sz="2600" b="1" i="1" dirty="0">
              <a:solidFill>
                <a:srgbClr val="008000"/>
              </a:solidFill>
            </a:endParaRPr>
          </a:p>
          <a:p>
            <a:pPr marL="342900" indent="-342900">
              <a:lnSpc>
                <a:spcPct val="120000"/>
              </a:lnSpc>
              <a:spcBef>
                <a:spcPct val="20000"/>
              </a:spcBef>
              <a:defRPr/>
            </a:pPr>
            <a:endParaRPr lang="en-US" sz="1000" dirty="0">
              <a:solidFill>
                <a:srgbClr val="0033CC"/>
              </a:solidFill>
            </a:endParaRPr>
          </a:p>
        </p:txBody>
      </p:sp>
      <p:sp>
        <p:nvSpPr>
          <p:cNvPr id="4" name="Slide Number Placeholder 3"/>
          <p:cNvSpPr>
            <a:spLocks noGrp="1"/>
          </p:cNvSpPr>
          <p:nvPr>
            <p:ph type="sldNum" sz="quarter" idx="4294967295"/>
          </p:nvPr>
        </p:nvSpPr>
        <p:spPr/>
        <p:txBody>
          <a:bodyPr/>
          <a:lstStyle/>
          <a:p>
            <a:pPr>
              <a:defRPr/>
            </a:pPr>
            <a:fld id="{77B7C00C-44B9-4C93-A084-25E9CFC07697}" type="slidenum">
              <a:rPr lang="en-US" smtClean="0"/>
              <a:pPr>
                <a:defRPr/>
              </a:pPr>
              <a:t>9</a:t>
            </a:fld>
            <a:endParaRPr lang="en-US" dirty="0"/>
          </a:p>
        </p:txBody>
      </p:sp>
    </p:spTree>
    <p:extLst>
      <p:ext uri="{BB962C8B-B14F-4D97-AF65-F5344CB8AC3E}">
        <p14:creationId xmlns:p14="http://schemas.microsoft.com/office/powerpoint/2010/main" val="3251753681"/>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Impact"/>
        <a:ea typeface=""/>
        <a:cs typeface="Arial"/>
      </a:majorFont>
      <a:minorFont>
        <a:latin typeface="Impact"/>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anose="020B0604030504040204" pitchFamily="34" charset="0"/>
            <a:cs typeface="Arial" panose="020B0604020202020204"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13135</TotalTime>
  <Words>1674</Words>
  <Application>Microsoft Office PowerPoint</Application>
  <PresentationFormat>On-screen Show (4:3)</PresentationFormat>
  <Paragraphs>192</Paragraphs>
  <Slides>18</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Impact</vt:lpstr>
      <vt:lpstr>Tahoma</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JAZCO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Twomey-Jennings, Andersons Business Law, 21ed</dc:title>
  <dc:creator>Joe Zavaleta</dc:creator>
  <cp:lastModifiedBy>senateuser</cp:lastModifiedBy>
  <cp:revision>467</cp:revision>
  <cp:lastPrinted>2020-10-29T18:23:10Z</cp:lastPrinted>
  <dcterms:created xsi:type="dcterms:W3CDTF">2009-11-02T21:31:23Z</dcterms:created>
  <dcterms:modified xsi:type="dcterms:W3CDTF">2020-11-15T21:47:22Z</dcterms:modified>
</cp:coreProperties>
</file>