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409" r:id="rId2"/>
    <p:sldId id="596" r:id="rId3"/>
    <p:sldId id="524" r:id="rId4"/>
    <p:sldId id="565" r:id="rId5"/>
    <p:sldId id="602" r:id="rId6"/>
    <p:sldId id="603" r:id="rId7"/>
    <p:sldId id="606" r:id="rId8"/>
    <p:sldId id="604" r:id="rId9"/>
    <p:sldId id="607" r:id="rId10"/>
    <p:sldId id="439" r:id="rId1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CC"/>
    <a:srgbClr val="006666"/>
    <a:srgbClr val="C81204"/>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0A3C1091-F22D-44AC-899D-DF67AE35C9A9}"/>
    <pc:docChg chg="custSel addSld delSld modSld sldOrd">
      <pc:chgData name="Robert Farley" userId="1b2cfada0102257f" providerId="LiveId" clId="{0A3C1091-F22D-44AC-899D-DF67AE35C9A9}" dt="2021-03-10T20:49:15.891" v="1454"/>
      <pc:docMkLst>
        <pc:docMk/>
      </pc:docMkLst>
      <pc:sldChg chg="modSp mod">
        <pc:chgData name="Robert Farley" userId="1b2cfada0102257f" providerId="LiveId" clId="{0A3C1091-F22D-44AC-899D-DF67AE35C9A9}" dt="2021-03-03T11:33:00.478" v="71" actId="20577"/>
        <pc:sldMkLst>
          <pc:docMk/>
          <pc:sldMk cId="0" sldId="409"/>
        </pc:sldMkLst>
        <pc:spChg chg="mod">
          <ac:chgData name="Robert Farley" userId="1b2cfada0102257f" providerId="LiveId" clId="{0A3C1091-F22D-44AC-899D-DF67AE35C9A9}" dt="2021-03-03T11:33:00.478" v="71" actId="20577"/>
          <ac:spMkLst>
            <pc:docMk/>
            <pc:sldMk cId="0" sldId="409"/>
            <ac:spMk id="8" creationId="{00000000-0000-0000-0000-000000000000}"/>
          </ac:spMkLst>
        </pc:spChg>
      </pc:sldChg>
      <pc:sldChg chg="modSp mod">
        <pc:chgData name="Robert Farley" userId="1b2cfada0102257f" providerId="LiveId" clId="{0A3C1091-F22D-44AC-899D-DF67AE35C9A9}" dt="2021-03-05T22:44:36.648" v="87" actId="20577"/>
        <pc:sldMkLst>
          <pc:docMk/>
          <pc:sldMk cId="0" sldId="439"/>
        </pc:sldMkLst>
        <pc:spChg chg="mod">
          <ac:chgData name="Robert Farley" userId="1b2cfada0102257f" providerId="LiveId" clId="{0A3C1091-F22D-44AC-899D-DF67AE35C9A9}" dt="2021-03-05T22:44:36.648" v="87" actId="20577"/>
          <ac:spMkLst>
            <pc:docMk/>
            <pc:sldMk cId="0" sldId="439"/>
            <ac:spMk id="21506" creationId="{00000000-0000-0000-0000-000000000000}"/>
          </ac:spMkLst>
        </pc:spChg>
      </pc:sldChg>
      <pc:sldChg chg="modSp mod">
        <pc:chgData name="Robert Farley" userId="1b2cfada0102257f" providerId="LiveId" clId="{0A3C1091-F22D-44AC-899D-DF67AE35C9A9}" dt="2021-03-10T20:49:15.891" v="1454"/>
        <pc:sldMkLst>
          <pc:docMk/>
          <pc:sldMk cId="1460086135" sldId="524"/>
        </pc:sldMkLst>
        <pc:spChg chg="mod">
          <ac:chgData name="Robert Farley" userId="1b2cfada0102257f" providerId="LiveId" clId="{0A3C1091-F22D-44AC-899D-DF67AE35C9A9}" dt="2021-03-10T20:49:15.891" v="1454"/>
          <ac:spMkLst>
            <pc:docMk/>
            <pc:sldMk cId="1460086135" sldId="524"/>
            <ac:spMk id="9" creationId="{00000000-0000-0000-0000-000000000000}"/>
          </ac:spMkLst>
        </pc:spChg>
      </pc:sldChg>
      <pc:sldChg chg="modSp mod">
        <pc:chgData name="Robert Farley" userId="1b2cfada0102257f" providerId="LiveId" clId="{0A3C1091-F22D-44AC-899D-DF67AE35C9A9}" dt="2021-03-03T11:32:22.723" v="31" actId="20577"/>
        <pc:sldMkLst>
          <pc:docMk/>
          <pc:sldMk cId="2743951921" sldId="565"/>
        </pc:sldMkLst>
        <pc:spChg chg="mod">
          <ac:chgData name="Robert Farley" userId="1b2cfada0102257f" providerId="LiveId" clId="{0A3C1091-F22D-44AC-899D-DF67AE35C9A9}" dt="2021-03-03T11:32:22.723" v="31" actId="20577"/>
          <ac:spMkLst>
            <pc:docMk/>
            <pc:sldMk cId="2743951921" sldId="565"/>
            <ac:spMk id="4099" creationId="{00000000-0000-0000-0000-000000000000}"/>
          </ac:spMkLst>
        </pc:spChg>
      </pc:sldChg>
      <pc:sldChg chg="del">
        <pc:chgData name="Robert Farley" userId="1b2cfada0102257f" providerId="LiveId" clId="{0A3C1091-F22D-44AC-899D-DF67AE35C9A9}" dt="2021-03-05T22:44:26.791" v="74" actId="47"/>
        <pc:sldMkLst>
          <pc:docMk/>
          <pc:sldMk cId="765867726" sldId="583"/>
        </pc:sldMkLst>
      </pc:sldChg>
      <pc:sldChg chg="del">
        <pc:chgData name="Robert Farley" userId="1b2cfada0102257f" providerId="LiveId" clId="{0A3C1091-F22D-44AC-899D-DF67AE35C9A9}" dt="2021-03-05T22:44:26.791" v="74" actId="47"/>
        <pc:sldMkLst>
          <pc:docMk/>
          <pc:sldMk cId="3150905332" sldId="584"/>
        </pc:sldMkLst>
      </pc:sldChg>
      <pc:sldChg chg="del">
        <pc:chgData name="Robert Farley" userId="1b2cfada0102257f" providerId="LiveId" clId="{0A3C1091-F22D-44AC-899D-DF67AE35C9A9}" dt="2021-03-05T22:44:26.791" v="74" actId="47"/>
        <pc:sldMkLst>
          <pc:docMk/>
          <pc:sldMk cId="658868519" sldId="585"/>
        </pc:sldMkLst>
      </pc:sldChg>
      <pc:sldChg chg="del">
        <pc:chgData name="Robert Farley" userId="1b2cfada0102257f" providerId="LiveId" clId="{0A3C1091-F22D-44AC-899D-DF67AE35C9A9}" dt="2021-03-05T22:44:26.791" v="74" actId="47"/>
        <pc:sldMkLst>
          <pc:docMk/>
          <pc:sldMk cId="3930458407" sldId="586"/>
        </pc:sldMkLst>
      </pc:sldChg>
      <pc:sldChg chg="del">
        <pc:chgData name="Robert Farley" userId="1b2cfada0102257f" providerId="LiveId" clId="{0A3C1091-F22D-44AC-899D-DF67AE35C9A9}" dt="2021-03-05T22:44:26.791" v="74" actId="47"/>
        <pc:sldMkLst>
          <pc:docMk/>
          <pc:sldMk cId="2761216077" sldId="587"/>
        </pc:sldMkLst>
      </pc:sldChg>
      <pc:sldChg chg="del">
        <pc:chgData name="Robert Farley" userId="1b2cfada0102257f" providerId="LiveId" clId="{0A3C1091-F22D-44AC-899D-DF67AE35C9A9}" dt="2021-03-05T22:44:26.791" v="74" actId="47"/>
        <pc:sldMkLst>
          <pc:docMk/>
          <pc:sldMk cId="2080893490" sldId="588"/>
        </pc:sldMkLst>
      </pc:sldChg>
      <pc:sldChg chg="del">
        <pc:chgData name="Robert Farley" userId="1b2cfada0102257f" providerId="LiveId" clId="{0A3C1091-F22D-44AC-899D-DF67AE35C9A9}" dt="2021-03-05T22:44:26.791" v="74" actId="47"/>
        <pc:sldMkLst>
          <pc:docMk/>
          <pc:sldMk cId="1992481128" sldId="589"/>
        </pc:sldMkLst>
      </pc:sldChg>
      <pc:sldChg chg="del">
        <pc:chgData name="Robert Farley" userId="1b2cfada0102257f" providerId="LiveId" clId="{0A3C1091-F22D-44AC-899D-DF67AE35C9A9}" dt="2021-03-05T22:44:26.791" v="74" actId="47"/>
        <pc:sldMkLst>
          <pc:docMk/>
          <pc:sldMk cId="1225796391" sldId="590"/>
        </pc:sldMkLst>
      </pc:sldChg>
      <pc:sldChg chg="del">
        <pc:chgData name="Robert Farley" userId="1b2cfada0102257f" providerId="LiveId" clId="{0A3C1091-F22D-44AC-899D-DF67AE35C9A9}" dt="2021-03-05T22:44:26.791" v="74" actId="47"/>
        <pc:sldMkLst>
          <pc:docMk/>
          <pc:sldMk cId="2537332630" sldId="591"/>
        </pc:sldMkLst>
      </pc:sldChg>
      <pc:sldChg chg="del">
        <pc:chgData name="Robert Farley" userId="1b2cfada0102257f" providerId="LiveId" clId="{0A3C1091-F22D-44AC-899D-DF67AE35C9A9}" dt="2021-03-05T22:44:26.791" v="74" actId="47"/>
        <pc:sldMkLst>
          <pc:docMk/>
          <pc:sldMk cId="2721723064" sldId="592"/>
        </pc:sldMkLst>
      </pc:sldChg>
      <pc:sldChg chg="del">
        <pc:chgData name="Robert Farley" userId="1b2cfada0102257f" providerId="LiveId" clId="{0A3C1091-F22D-44AC-899D-DF67AE35C9A9}" dt="2021-03-05T22:44:26.791" v="74" actId="47"/>
        <pc:sldMkLst>
          <pc:docMk/>
          <pc:sldMk cId="2939138642" sldId="593"/>
        </pc:sldMkLst>
      </pc:sldChg>
      <pc:sldChg chg="del">
        <pc:chgData name="Robert Farley" userId="1b2cfada0102257f" providerId="LiveId" clId="{0A3C1091-F22D-44AC-899D-DF67AE35C9A9}" dt="2021-03-05T22:44:56.496" v="88" actId="47"/>
        <pc:sldMkLst>
          <pc:docMk/>
          <pc:sldMk cId="1934376056" sldId="594"/>
        </pc:sldMkLst>
      </pc:sldChg>
      <pc:sldChg chg="del">
        <pc:chgData name="Robert Farley" userId="1b2cfada0102257f" providerId="LiveId" clId="{0A3C1091-F22D-44AC-899D-DF67AE35C9A9}" dt="2021-03-05T22:44:26.791" v="74" actId="47"/>
        <pc:sldMkLst>
          <pc:docMk/>
          <pc:sldMk cId="949828207" sldId="595"/>
        </pc:sldMkLst>
      </pc:sldChg>
      <pc:sldChg chg="add del">
        <pc:chgData name="Robert Farley" userId="1b2cfada0102257f" providerId="LiveId" clId="{0A3C1091-F22D-44AC-899D-DF67AE35C9A9}" dt="2021-03-05T22:43:50.702" v="73" actId="2696"/>
        <pc:sldMkLst>
          <pc:docMk/>
          <pc:sldMk cId="1075340108" sldId="601"/>
        </pc:sldMkLst>
      </pc:sldChg>
      <pc:sldChg chg="modSp add mod">
        <pc:chgData name="Robert Farley" userId="1b2cfada0102257f" providerId="LiveId" clId="{0A3C1091-F22D-44AC-899D-DF67AE35C9A9}" dt="2021-03-07T19:10:31.092" v="933" actId="313"/>
        <pc:sldMkLst>
          <pc:docMk/>
          <pc:sldMk cId="2220252240" sldId="602"/>
        </pc:sldMkLst>
        <pc:spChg chg="mod">
          <ac:chgData name="Robert Farley" userId="1b2cfada0102257f" providerId="LiveId" clId="{0A3C1091-F22D-44AC-899D-DF67AE35C9A9}" dt="2021-03-07T19:10:31.092" v="933" actId="313"/>
          <ac:spMkLst>
            <pc:docMk/>
            <pc:sldMk cId="2220252240" sldId="602"/>
            <ac:spMk id="4100" creationId="{00000000-0000-0000-0000-000000000000}"/>
          </ac:spMkLst>
        </pc:spChg>
      </pc:sldChg>
      <pc:sldChg chg="modSp add mod ord">
        <pc:chgData name="Robert Farley" userId="1b2cfada0102257f" providerId="LiveId" clId="{0A3C1091-F22D-44AC-899D-DF67AE35C9A9}" dt="2021-03-07T19:16:00.042" v="1193" actId="1035"/>
        <pc:sldMkLst>
          <pc:docMk/>
          <pc:sldMk cId="3411243250" sldId="603"/>
        </pc:sldMkLst>
        <pc:spChg chg="mod">
          <ac:chgData name="Robert Farley" userId="1b2cfada0102257f" providerId="LiveId" clId="{0A3C1091-F22D-44AC-899D-DF67AE35C9A9}" dt="2021-03-07T19:16:00.042" v="1193" actId="1035"/>
          <ac:spMkLst>
            <pc:docMk/>
            <pc:sldMk cId="3411243250" sldId="603"/>
            <ac:spMk id="4100" creationId="{00000000-0000-0000-0000-000000000000}"/>
          </ac:spMkLst>
        </pc:spChg>
      </pc:sldChg>
      <pc:sldChg chg="modSp add mod ord">
        <pc:chgData name="Robert Farley" userId="1b2cfada0102257f" providerId="LiveId" clId="{0A3C1091-F22D-44AC-899D-DF67AE35C9A9}" dt="2021-03-07T19:28:22.353" v="1300" actId="20577"/>
        <pc:sldMkLst>
          <pc:docMk/>
          <pc:sldMk cId="446129690" sldId="604"/>
        </pc:sldMkLst>
        <pc:spChg chg="mod">
          <ac:chgData name="Robert Farley" userId="1b2cfada0102257f" providerId="LiveId" clId="{0A3C1091-F22D-44AC-899D-DF67AE35C9A9}" dt="2021-03-07T19:28:22.353" v="1300" actId="20577"/>
          <ac:spMkLst>
            <pc:docMk/>
            <pc:sldMk cId="446129690" sldId="604"/>
            <ac:spMk id="4100" creationId="{00000000-0000-0000-0000-000000000000}"/>
          </ac:spMkLst>
        </pc:spChg>
      </pc:sldChg>
      <pc:sldChg chg="add del">
        <pc:chgData name="Robert Farley" userId="1b2cfada0102257f" providerId="LiveId" clId="{0A3C1091-F22D-44AC-899D-DF67AE35C9A9}" dt="2021-03-07T19:38:05.726" v="1378" actId="47"/>
        <pc:sldMkLst>
          <pc:docMk/>
          <pc:sldMk cId="1233265391" sldId="605"/>
        </pc:sldMkLst>
      </pc:sldChg>
      <pc:sldChg chg="modSp add mod ord">
        <pc:chgData name="Robert Farley" userId="1b2cfada0102257f" providerId="LiveId" clId="{0A3C1091-F22D-44AC-899D-DF67AE35C9A9}" dt="2021-03-07T19:16:51.863" v="1222" actId="20577"/>
        <pc:sldMkLst>
          <pc:docMk/>
          <pc:sldMk cId="3201269674" sldId="606"/>
        </pc:sldMkLst>
        <pc:spChg chg="mod">
          <ac:chgData name="Robert Farley" userId="1b2cfada0102257f" providerId="LiveId" clId="{0A3C1091-F22D-44AC-899D-DF67AE35C9A9}" dt="2021-03-07T19:16:51.863" v="1222" actId="20577"/>
          <ac:spMkLst>
            <pc:docMk/>
            <pc:sldMk cId="3201269674" sldId="606"/>
            <ac:spMk id="4099" creationId="{00000000-0000-0000-0000-000000000000}"/>
          </ac:spMkLst>
        </pc:spChg>
      </pc:sldChg>
      <pc:sldChg chg="modSp add mod">
        <pc:chgData name="Robert Farley" userId="1b2cfada0102257f" providerId="LiveId" clId="{0A3C1091-F22D-44AC-899D-DF67AE35C9A9}" dt="2021-03-07T19:40:45.846" v="1453" actId="20577"/>
        <pc:sldMkLst>
          <pc:docMk/>
          <pc:sldMk cId="170134163" sldId="607"/>
        </pc:sldMkLst>
        <pc:spChg chg="mod">
          <ac:chgData name="Robert Farley" userId="1b2cfada0102257f" providerId="LiveId" clId="{0A3C1091-F22D-44AC-899D-DF67AE35C9A9}" dt="2021-03-07T19:40:45.846" v="1453" actId="20577"/>
          <ac:spMkLst>
            <pc:docMk/>
            <pc:sldMk cId="170134163" sldId="607"/>
            <ac:spMk id="410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3/10/2021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3/10/2021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246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70760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68722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79221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13327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9</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55637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609600" y="5334000"/>
            <a:ext cx="79803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Eleven B:</a:t>
            </a:r>
          </a:p>
          <a:p>
            <a:pPr marL="342889" indent="-342889" algn="ctr">
              <a:spcBef>
                <a:spcPct val="20000"/>
              </a:spcBef>
              <a:defRPr/>
            </a:pPr>
            <a:r>
              <a:rPr lang="en-US" sz="3200" b="1" kern="0" dirty="0">
                <a:solidFill>
                  <a:srgbClr val="FFFF00"/>
                </a:solidFill>
                <a:latin typeface="+mn-lt"/>
              </a:rPr>
              <a:t>Torts – Negligence and Intentional Torts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28600"/>
            <a:ext cx="3025146" cy="7147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Eleven B</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522566"/>
            <a:ext cx="7763773" cy="4118563"/>
          </a:xfrm>
          <a:prstGeom prst="rect">
            <a:avLst/>
          </a:prstGeom>
          <a:solidFill>
            <a:schemeClr val="accent3"/>
          </a:solidFill>
        </p:spPr>
        <p:txBody>
          <a:bodyPr wrap="square">
            <a:spAutoFit/>
          </a:bodyPr>
          <a:lstStyle/>
          <a:p>
            <a:pPr>
              <a:lnSpc>
                <a:spcPct val="8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110000"/>
              </a:lnSpc>
              <a:defRPr/>
            </a:pPr>
            <a:r>
              <a:rPr lang="en-US" sz="3200" b="1" dirty="0">
                <a:solidFill>
                  <a:srgbClr val="008000"/>
                </a:solidFill>
              </a:rPr>
              <a:t>The Criminal Law</a:t>
            </a:r>
          </a:p>
          <a:p>
            <a:pPr>
              <a:lnSpc>
                <a:spcPct val="110000"/>
              </a:lnSpc>
              <a:buFont typeface="Arial" pitchFamily="34" charset="0"/>
              <a:buChar char="•"/>
              <a:defRPr/>
            </a:pPr>
            <a:r>
              <a:rPr lang="en-US" sz="2800" b="1" dirty="0">
                <a:solidFill>
                  <a:srgbClr val="002060"/>
                </a:solidFill>
              </a:rPr>
              <a:t> Structure and Purpose of Criminal Law</a:t>
            </a:r>
          </a:p>
          <a:p>
            <a:pPr algn="just">
              <a:lnSpc>
                <a:spcPct val="110000"/>
              </a:lnSpc>
              <a:defRPr/>
            </a:pPr>
            <a:r>
              <a:rPr lang="en-US" sz="1600" b="1" i="1" dirty="0">
                <a:solidFill>
                  <a:srgbClr val="C00000"/>
                </a:solidFill>
              </a:rPr>
              <a:t>Part One: Definitions / Substantive - Procedural / Purpose / Crimes / Torts</a:t>
            </a:r>
          </a:p>
          <a:p>
            <a:pPr>
              <a:lnSpc>
                <a:spcPct val="110000"/>
              </a:lnSpc>
              <a:buFont typeface="Arial" pitchFamily="34" charset="0"/>
              <a:buChar char="•"/>
              <a:defRPr/>
            </a:pPr>
            <a:r>
              <a:rPr lang="en-US" sz="2800" b="1" dirty="0">
                <a:solidFill>
                  <a:srgbClr val="002060"/>
                </a:solidFill>
              </a:rPr>
              <a:t> Theories of Criminal Punishment</a:t>
            </a:r>
          </a:p>
          <a:p>
            <a:pPr algn="just">
              <a:lnSpc>
                <a:spcPct val="110000"/>
              </a:lnSpc>
              <a:defRPr/>
            </a:pPr>
            <a:r>
              <a:rPr lang="en-US" sz="1600" b="1" i="1" dirty="0">
                <a:solidFill>
                  <a:srgbClr val="C00000"/>
                </a:solidFill>
              </a:rPr>
              <a:t>Part Two: Punishment Theories / Sentencing / Classification</a:t>
            </a:r>
          </a:p>
          <a:p>
            <a:pPr>
              <a:lnSpc>
                <a:spcPct val="110000"/>
              </a:lnSpc>
              <a:buFont typeface="Arial" pitchFamily="34" charset="0"/>
              <a:buChar char="•"/>
              <a:defRPr/>
            </a:pPr>
            <a:r>
              <a:rPr lang="en-US" sz="2800" b="1" dirty="0">
                <a:solidFill>
                  <a:srgbClr val="002060"/>
                </a:solidFill>
              </a:rPr>
              <a:t> Common Law Felonies</a:t>
            </a:r>
          </a:p>
          <a:p>
            <a:pPr>
              <a:lnSpc>
                <a:spcPct val="110000"/>
              </a:lnSpc>
              <a:defRPr/>
            </a:pPr>
            <a:r>
              <a:rPr lang="en-US" sz="1600" b="1" i="1" dirty="0">
                <a:solidFill>
                  <a:srgbClr val="C00000"/>
                </a:solidFill>
              </a:rPr>
              <a:t> Part Three: Common Law Felonies / Current Day Criminal Statutes</a:t>
            </a:r>
          </a:p>
          <a:p>
            <a:pPr>
              <a:lnSpc>
                <a:spcPct val="110000"/>
              </a:lnSpc>
              <a:buFont typeface="Arial" pitchFamily="34" charset="0"/>
              <a:buChar char="•"/>
              <a:defRPr/>
            </a:pPr>
            <a:r>
              <a:rPr lang="en-US" sz="2600" b="1" dirty="0">
                <a:solidFill>
                  <a:srgbClr val="002060"/>
                </a:solidFill>
              </a:rPr>
              <a:t> Class Case – Regina v. Dudley and Stephens</a:t>
            </a:r>
          </a:p>
          <a:p>
            <a:pPr algn="ctr">
              <a:lnSpc>
                <a:spcPct val="110000"/>
              </a:lnSpc>
              <a:defRPr/>
            </a:pPr>
            <a:r>
              <a:rPr lang="en-US" sz="1600" b="1" i="1" dirty="0">
                <a:solidFill>
                  <a:srgbClr val="C00000"/>
                </a:solidFill>
              </a:rPr>
              <a:t>     Necessity and </a:t>
            </a:r>
            <a:r>
              <a:rPr lang="en-US" sz="1600" b="1" i="1" dirty="0" err="1">
                <a:solidFill>
                  <a:srgbClr val="C00000"/>
                </a:solidFill>
              </a:rPr>
              <a:t>Mens</a:t>
            </a:r>
            <a:r>
              <a:rPr lang="en-US" sz="1600" b="1" i="1" dirty="0">
                <a:solidFill>
                  <a:srgbClr val="C00000"/>
                </a:solidFill>
              </a:rPr>
              <a:t> Rea</a:t>
            </a:r>
            <a:endParaRPr lang="en-US" b="1" i="1" dirty="0">
              <a:solidFill>
                <a:srgbClr val="C00000"/>
              </a:solidFill>
            </a:endParaRPr>
          </a:p>
        </p:txBody>
      </p:sp>
    </p:spTree>
    <p:extLst>
      <p:ext uri="{BB962C8B-B14F-4D97-AF65-F5344CB8AC3E}">
        <p14:creationId xmlns:p14="http://schemas.microsoft.com/office/powerpoint/2010/main" val="72541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6690"/>
          </a:xfrm>
          <a:prstGeom prst="rect">
            <a:avLst/>
          </a:prstGeom>
          <a:solidFill>
            <a:schemeClr val="accent3"/>
          </a:solidFill>
        </p:spPr>
        <p:txBody>
          <a:bodyPr wrap="square">
            <a:spAutoFit/>
          </a:bodyPr>
          <a:lstStyle/>
          <a:p>
            <a:pPr>
              <a:lnSpc>
                <a:spcPct val="110000"/>
              </a:lnSpc>
              <a:defRPr/>
            </a:pPr>
            <a:r>
              <a:rPr lang="en-US" sz="3600" b="1" dirty="0"/>
              <a:t>Tonight We Will Speak About:</a:t>
            </a:r>
          </a:p>
          <a:p>
            <a:pPr>
              <a:lnSpc>
                <a:spcPct val="110000"/>
              </a:lnSpc>
              <a:defRPr/>
            </a:pPr>
            <a:endParaRPr lang="en-US" sz="600" b="1" dirty="0"/>
          </a:p>
          <a:p>
            <a:pPr>
              <a:lnSpc>
                <a:spcPct val="110000"/>
              </a:lnSpc>
              <a:defRPr/>
            </a:pPr>
            <a:r>
              <a:rPr lang="en-US" sz="3200" b="1" dirty="0">
                <a:solidFill>
                  <a:srgbClr val="008000"/>
                </a:solidFill>
              </a:rPr>
              <a:t>The Law of Torts</a:t>
            </a:r>
          </a:p>
          <a:p>
            <a:pPr>
              <a:lnSpc>
                <a:spcPct val="110000"/>
              </a:lnSpc>
              <a:buFont typeface="Arial" pitchFamily="34" charset="0"/>
              <a:buChar char="•"/>
              <a:defRPr/>
            </a:pPr>
            <a:r>
              <a:rPr lang="en-US" sz="2800" b="1" dirty="0">
                <a:solidFill>
                  <a:srgbClr val="002060"/>
                </a:solidFill>
              </a:rPr>
              <a:t> General Principles</a:t>
            </a:r>
          </a:p>
          <a:p>
            <a:pPr algn="just">
              <a:lnSpc>
                <a:spcPct val="110000"/>
              </a:lnSpc>
              <a:defRPr/>
            </a:pPr>
            <a:r>
              <a:rPr lang="en-US" sz="1600" b="1" i="1" dirty="0">
                <a:solidFill>
                  <a:srgbClr val="C00000"/>
                </a:solidFill>
              </a:rPr>
              <a:t>Part One: Definitions / Torts vs. Crimes / Types of Torts</a:t>
            </a: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r>
              <a:rPr lang="en-US" sz="2800" b="1" dirty="0">
                <a:solidFill>
                  <a:srgbClr val="002060"/>
                </a:solidFill>
              </a:rPr>
              <a:t> Negligence and Intentional Torts</a:t>
            </a: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a:solidFill>
                  <a:srgbClr val="C00000"/>
                </a:solidFill>
              </a:rPr>
              <a:t>Definitions / Intentional Torts / Unintentional Torts – Negligence</a:t>
            </a:r>
          </a:p>
          <a:p>
            <a:pPr>
              <a:lnSpc>
                <a:spcPct val="110000"/>
              </a:lnSpc>
              <a:defRPr/>
            </a:pPr>
            <a:endParaRPr lang="en-US" sz="600" b="1" i="1" dirty="0">
              <a:solidFill>
                <a:srgbClr val="C00000"/>
              </a:solidFill>
            </a:endParaRPr>
          </a:p>
          <a:p>
            <a:pPr>
              <a:lnSpc>
                <a:spcPct val="110000"/>
              </a:lnSpc>
              <a:buFont typeface="Arial" pitchFamily="34" charset="0"/>
              <a:buChar char="•"/>
              <a:defRPr/>
            </a:pPr>
            <a:r>
              <a:rPr lang="en-US" sz="2800" b="1" dirty="0">
                <a:solidFill>
                  <a:srgbClr val="002060"/>
                </a:solidFill>
              </a:rPr>
              <a:t> Liability and Foreseeability</a:t>
            </a:r>
          </a:p>
          <a:p>
            <a:pPr>
              <a:lnSpc>
                <a:spcPct val="110000"/>
              </a:lnSpc>
              <a:defRPr/>
            </a:pPr>
            <a:r>
              <a:rPr lang="en-US" b="1" i="1" dirty="0">
                <a:solidFill>
                  <a:srgbClr val="C00000"/>
                </a:solidFill>
              </a:rPr>
              <a:t> </a:t>
            </a:r>
            <a:r>
              <a:rPr lang="en-US" sz="1600" b="1" i="1" dirty="0">
                <a:solidFill>
                  <a:srgbClr val="C00000"/>
                </a:solidFill>
              </a:rPr>
              <a:t>Part Three: Definitions / Liability / Foreseeability </a:t>
            </a:r>
            <a:r>
              <a:rPr lang="en-US" sz="1600" b="1" i="1">
                <a:solidFill>
                  <a:srgbClr val="C00000"/>
                </a:solidFill>
              </a:rPr>
              <a:t>/ Strict Liability / Defenses</a:t>
            </a:r>
          </a:p>
          <a:p>
            <a:pPr defTabSz="685800">
              <a:lnSpc>
                <a:spcPct val="110000"/>
              </a:lnSpc>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Class Case – MacPherson v. Buick Motor Co.</a:t>
            </a:r>
          </a:p>
          <a:p>
            <a:pPr algn="ctr">
              <a:lnSpc>
                <a:spcPct val="110000"/>
              </a:lnSpc>
              <a:defRPr/>
            </a:pPr>
            <a:r>
              <a:rPr lang="en-US" sz="1600" b="1" i="1" dirty="0">
                <a:solidFill>
                  <a:srgbClr val="C00000"/>
                </a:solidFill>
              </a:rPr>
              <a:t>     The Elements of Foreseeability</a:t>
            </a:r>
          </a:p>
        </p:txBody>
      </p:sp>
    </p:spTree>
    <p:extLst>
      <p:ext uri="{BB962C8B-B14F-4D97-AF65-F5344CB8AC3E}">
        <p14:creationId xmlns:p14="http://schemas.microsoft.com/office/powerpoint/2010/main" val="146008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Torts</a:t>
            </a:r>
          </a:p>
          <a:p>
            <a:pPr marL="342900" indent="-342900" algn="ctr">
              <a:lnSpc>
                <a:spcPct val="90000"/>
              </a:lnSpc>
              <a:spcBef>
                <a:spcPts val="0"/>
              </a:spcBef>
              <a:defRPr/>
            </a:pPr>
            <a:r>
              <a:rPr lang="en-US" sz="4000" b="1" i="1" dirty="0">
                <a:solidFill>
                  <a:srgbClr val="006600"/>
                </a:solidFill>
              </a:rPr>
              <a:t>Negligence and Intentional Torts</a:t>
            </a:r>
          </a:p>
          <a:p>
            <a:pPr marL="342900" indent="-342900" algn="ctr">
              <a:lnSpc>
                <a:spcPct val="90000"/>
              </a:lnSpc>
              <a:spcBef>
                <a:spcPts val="0"/>
              </a:spcBef>
              <a:defRPr/>
            </a:pPr>
            <a:r>
              <a:rPr lang="en-US" sz="3200" b="1" i="1" dirty="0">
                <a:solidFill>
                  <a:srgbClr val="C00000"/>
                </a:solidFill>
              </a:rPr>
              <a:t>Definitions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rPr>
              <a:t>Torts</a:t>
            </a:r>
          </a:p>
          <a:p>
            <a:pPr marL="342900" indent="-342900" algn="ctr">
              <a:lnSpc>
                <a:spcPct val="95000"/>
              </a:lnSpc>
              <a:spcBef>
                <a:spcPts val="0"/>
              </a:spcBef>
              <a:defRPr/>
            </a:pPr>
            <a:r>
              <a:rPr lang="en-US" sz="2800" b="1" i="1" dirty="0">
                <a:solidFill>
                  <a:srgbClr val="006600"/>
                </a:solidFill>
              </a:rPr>
              <a:t>Negligence and Intentional Torts – Definitions</a:t>
            </a:r>
          </a:p>
          <a:p>
            <a:pPr marL="609600" indent="-609600">
              <a:lnSpc>
                <a:spcPct val="95000"/>
              </a:lnSpc>
              <a:spcBef>
                <a:spcPts val="0"/>
              </a:spcBef>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95000"/>
              </a:lnSpc>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Intentional Torts:</a:t>
            </a:r>
          </a:p>
          <a:p>
            <a:pPr marL="609600" indent="-609600" algn="just">
              <a:lnSpc>
                <a:spcPct val="95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Intentional Tort Defined</a:t>
            </a:r>
            <a:r>
              <a:rPr lang="en-US" sz="1800"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sz="1800"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These are torts that are based on willful misconduct or intentional wrongs. </a:t>
            </a:r>
            <a:endParaRPr lang="en-US" sz="1600" b="1" i="1"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endParaRPr lang="en-US" sz="500" b="1" i="1" dirty="0">
              <a:solidFill>
                <a:srgbClr val="0066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Black’s Law Dictionary:  </a:t>
            </a:r>
            <a:r>
              <a:rPr lang="en-US" sz="16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rPr>
              <a:t>Defines the term “intentional tort” as a tort committed by someone acting with general or specific intent.</a:t>
            </a:r>
          </a:p>
          <a:p>
            <a:pPr marL="0" marR="0" algn="just">
              <a:lnSpc>
                <a:spcPct val="95000"/>
              </a:lnSpc>
              <a:spcBef>
                <a:spcPts val="0"/>
              </a:spcBef>
            </a:pPr>
            <a:endParaRPr lang="en-US" sz="500" b="1" i="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Intent Defined:</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Law Dictionary defines “intent” as the state of mind accompanying an act, especially a forbidden act.</a:t>
            </a:r>
          </a:p>
          <a:p>
            <a:pPr marL="0" marR="0" algn="just">
              <a:lnSpc>
                <a:spcPct val="9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General Intent:</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defines “general intent” as the intent to perform an act even though the actor does not desire the consequences that result.</a:t>
            </a:r>
            <a:endParaRPr lang="en-US" sz="1500" b="1" i="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endParaRPr lang="en-US" sz="500" b="1" i="1" dirty="0">
              <a:solidFill>
                <a:srgbClr val="0066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Specific Intent: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defines “specific intent” as the intent to accomplish the precise act that is the subject of the tortious conduct. </a:t>
            </a:r>
            <a:endParaRPr lang="en-US" sz="15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Meaning of</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 Intent: </a:t>
            </a:r>
            <a:r>
              <a:rPr lang="en-US" sz="1500" dirty="0">
                <a:effectLst/>
                <a:latin typeface="Tahoma" panose="020B0604030504040204" pitchFamily="34" charset="0"/>
                <a:ea typeface="Tahoma" panose="020B0604030504040204" pitchFamily="34" charset="0"/>
                <a:cs typeface="Tahoma" panose="020B0604030504040204" pitchFamily="34" charset="0"/>
              </a:rPr>
              <a:t>A person is deemed to have acted intentionally, if he or she has a conscious desire, to perform the act that the law recognizes as tortious, or wrongful. </a:t>
            </a:r>
          </a:p>
          <a:p>
            <a:pPr marL="0" marR="0" algn="just">
              <a:lnSpc>
                <a:spcPct val="95000"/>
              </a:lnSpc>
              <a:spcBef>
                <a:spcPts val="0"/>
              </a:spcBef>
            </a:pP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Scope of Intent: </a:t>
            </a:r>
            <a:r>
              <a:rPr lang="en-US" sz="1500" dirty="0">
                <a:effectLst/>
                <a:latin typeface="Tahoma" panose="020B0604030504040204" pitchFamily="34" charset="0"/>
                <a:ea typeface="Tahoma" panose="020B0604030504040204" pitchFamily="34" charset="0"/>
                <a:cs typeface="Tahoma" panose="020B0604030504040204" pitchFamily="34" charset="0"/>
              </a:rPr>
              <a:t>Under the definition of intent, a person who has no conscious desire to actually cause the consequences, but is still aware that the consequences are highly likely to follow from their actions, can also be found to have acted intentionally.</a:t>
            </a:r>
            <a:endParaRPr lang="en-US" sz="13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2025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762000"/>
            <a:ext cx="83820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Torts</a:t>
            </a:r>
          </a:p>
          <a:p>
            <a:pPr marL="342900" indent="-342900" algn="ctr">
              <a:lnSpc>
                <a:spcPct val="95000"/>
              </a:lnSpc>
              <a:spcBef>
                <a:spcPts val="0"/>
              </a:spcBef>
              <a:defRPr/>
            </a:pPr>
            <a:r>
              <a:rPr lang="en-US" sz="2800" b="1" i="1" dirty="0">
                <a:solidFill>
                  <a:srgbClr val="006600"/>
                </a:solidFill>
              </a:rPr>
              <a:t>Negligence and Intentional Torts – Definitions</a:t>
            </a:r>
          </a:p>
          <a:p>
            <a:pPr marL="609600" indent="-609600">
              <a:lnSpc>
                <a:spcPct val="95000"/>
              </a:lnSpc>
              <a:spcBef>
                <a:spcPts val="0"/>
              </a:spcBef>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90000"/>
              </a:lnSpc>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Negligence:</a:t>
            </a:r>
          </a:p>
          <a:p>
            <a:pPr marL="609600" indent="-609600" algn="just">
              <a:lnSpc>
                <a:spcPct val="90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r>
              <a:rPr lang="en-US" sz="1800"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Defined: </a:t>
            </a:r>
            <a:r>
              <a:rPr lang="en-US" sz="1700" dirty="0">
                <a:effectLst/>
                <a:latin typeface="Tahoma" panose="020B0604030504040204" pitchFamily="34" charset="0"/>
                <a:ea typeface="Tahoma" panose="020B0604030504040204" pitchFamily="34" charset="0"/>
                <a:cs typeface="Tahoma" panose="020B0604030504040204" pitchFamily="34" charset="0"/>
              </a:rPr>
              <a:t>Negligence is the unintentional failure to take reasonable care, </a:t>
            </a:r>
            <a:r>
              <a:rPr lang="en-US" sz="1700" dirty="0">
                <a:latin typeface="Tahoma" panose="020B0604030504040204" pitchFamily="34" charset="0"/>
                <a:ea typeface="Tahoma" panose="020B0604030504040204" pitchFamily="34" charset="0"/>
                <a:cs typeface="Tahoma" panose="020B0604030504040204" pitchFamily="34" charset="0"/>
              </a:rPr>
              <a:t>based</a:t>
            </a:r>
            <a:r>
              <a:rPr lang="en-US" sz="1700" dirty="0">
                <a:effectLst/>
                <a:latin typeface="Tahoma" panose="020B0604030504040204" pitchFamily="34" charset="0"/>
                <a:ea typeface="Tahoma" panose="020B0604030504040204" pitchFamily="34" charset="0"/>
                <a:cs typeface="Tahoma" panose="020B0604030504040204" pitchFamily="34" charset="0"/>
              </a:rPr>
              <a:t> upon a duty to act in a way, that would protect others, from an unreasonable risk of harm.</a:t>
            </a:r>
          </a:p>
          <a:p>
            <a:pPr marL="0" marR="0" algn="just"/>
            <a:endParaRPr lang="en-US" sz="500" b="1" i="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Black’s Law Dictionary:  </a:t>
            </a:r>
            <a:r>
              <a:rPr lang="en-US" sz="16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rPr>
              <a:t>Defines the term “tort” as a civil wrong,</a:t>
            </a:r>
            <a:r>
              <a:rPr lang="en-US" alt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r>
              <a:rPr lang="en-US" altLang="en-US" sz="1600" dirty="0">
                <a:latin typeface="Tahoma" panose="020B0604030504040204" pitchFamily="34" charset="0"/>
                <a:ea typeface="Tahoma" panose="020B0604030504040204" pitchFamily="34" charset="0"/>
                <a:cs typeface="Tahoma" panose="020B0604030504040204" pitchFamily="34" charset="0"/>
              </a:rPr>
              <a:t>other than a breach of contract, for which a remedy may be obtained, usually in the form of damages, most often resulting from a breach of duty that the law imposes on persons who stand in a particular relation to one another.”</a:t>
            </a:r>
          </a:p>
          <a:p>
            <a:pPr marL="0" marR="0" algn="just">
              <a:lnSpc>
                <a:spcPct val="95000"/>
              </a:lnSpc>
              <a:spcBef>
                <a:spcPts val="0"/>
              </a:spcBef>
            </a:pPr>
            <a:endParaRPr lang="en-US" sz="500" b="1" i="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Negligence Defined:</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Law Dictionary defines “negligence” as the failure to exercise the standard of care that a reasonably prudent person would have exercised in a similar situation, and which falls below the legal standard to protect others against an unreasonable risk of harm. </a:t>
            </a:r>
          </a:p>
          <a:p>
            <a:pPr marL="0" marR="0" algn="just">
              <a:lnSpc>
                <a:spcPct val="95000"/>
              </a:lnSpc>
              <a:spcBef>
                <a:spcPts val="0"/>
              </a:spcBef>
            </a:pPr>
            <a:endParaRPr lang="en-US" sz="500" b="1" i="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95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Elements of Negligence:</a:t>
            </a:r>
            <a:r>
              <a:rPr lang="en-US" sz="1700" dirty="0">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The elements necessary for an action in negligence are:</a:t>
            </a:r>
          </a:p>
          <a:p>
            <a:pPr marL="0" marR="0" algn="just"/>
            <a:endParaRPr lang="en-US" sz="300" dirty="0">
              <a:latin typeface="Tahoma" panose="020B0604030504040204" pitchFamily="34" charset="0"/>
              <a:ea typeface="Tahoma" panose="020B0604030504040204" pitchFamily="34" charset="0"/>
              <a:cs typeface="Tahoma" panose="020B0604030504040204" pitchFamily="34" charset="0"/>
            </a:endParaRPr>
          </a:p>
          <a:p>
            <a:pPr marL="285750" marR="0" indent="-285750" algn="just">
              <a:lnSpc>
                <a:spcPct val="120000"/>
              </a:lnSpc>
              <a:spcBef>
                <a:spcPts val="0"/>
              </a:spcBef>
              <a:buFont typeface="Arial" panose="020B0604020202020204" pitchFamily="34" charset="0"/>
              <a:buChar char="•"/>
            </a:pPr>
            <a:r>
              <a:rPr lang="en-US" sz="14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Duty</a:t>
            </a: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a:t>
            </a:r>
          </a:p>
          <a:p>
            <a:pPr marL="285750" marR="0" indent="-285750" algn="just">
              <a:lnSpc>
                <a:spcPct val="120000"/>
              </a:lnSpc>
              <a:spcBef>
                <a:spcPts val="0"/>
              </a:spcBef>
              <a:buFont typeface="Arial" panose="020B0604020202020204" pitchFamily="34" charset="0"/>
              <a:buChar char="•"/>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Breach of Duty;</a:t>
            </a:r>
            <a:r>
              <a:rPr lang="en-US" sz="1400" dirty="0">
                <a:effectLst/>
                <a:latin typeface="Tahoma" panose="020B0604030504040204" pitchFamily="34" charset="0"/>
                <a:ea typeface="Tahoma" panose="020B0604030504040204" pitchFamily="34" charset="0"/>
                <a:cs typeface="Tahoma" panose="020B0604030504040204" pitchFamily="34" charset="0"/>
              </a:rPr>
              <a:t> </a:t>
            </a:r>
          </a:p>
          <a:p>
            <a:pPr marL="285750" marR="0" indent="-285750" algn="just">
              <a:lnSpc>
                <a:spcPct val="120000"/>
              </a:lnSpc>
              <a:spcBef>
                <a:spcPts val="0"/>
              </a:spcBef>
              <a:buFont typeface="Arial" panose="020B0604020202020204" pitchFamily="34" charset="0"/>
              <a:buChar char="•"/>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Harm; </a:t>
            </a:r>
          </a:p>
          <a:p>
            <a:pPr marL="285750" marR="0" indent="-285750" algn="just">
              <a:lnSpc>
                <a:spcPct val="120000"/>
              </a:lnSpc>
              <a:spcBef>
                <a:spcPts val="0"/>
              </a:spcBef>
              <a:buFont typeface="Arial" panose="020B0604020202020204" pitchFamily="34" charset="0"/>
              <a:buChar char="•"/>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C</a:t>
            </a:r>
            <a:r>
              <a:rPr lang="en-US" sz="1400" b="1" i="1" dirty="0">
                <a:solidFill>
                  <a:srgbClr val="663300"/>
                </a:solidFill>
                <a:effectLst/>
                <a:latin typeface="Tahoma" panose="020B0604030504040204" pitchFamily="34" charset="0"/>
                <a:ea typeface="Tahoma" panose="020B0604030504040204" pitchFamily="34" charset="0"/>
                <a:cs typeface="Tahoma" panose="020B0604030504040204" pitchFamily="34" charset="0"/>
              </a:rPr>
              <a:t>ausation; and </a:t>
            </a:r>
          </a:p>
          <a:p>
            <a:pPr marL="285750" marR="0" indent="-285750" algn="just">
              <a:lnSpc>
                <a:spcPct val="120000"/>
              </a:lnSpc>
              <a:spcBef>
                <a:spcPts val="0"/>
              </a:spcBef>
              <a:buFont typeface="Arial" panose="020B0604020202020204" pitchFamily="34" charset="0"/>
              <a:buChar char="•"/>
            </a:pPr>
            <a:r>
              <a:rPr lang="en-US" sz="1400" b="1" i="1" dirty="0" err="1">
                <a:solidFill>
                  <a:srgbClr val="663300"/>
                </a:solidFill>
                <a:latin typeface="Tahoma" panose="020B0604030504040204" pitchFamily="34" charset="0"/>
                <a:ea typeface="Tahoma" panose="020B0604030504040204" pitchFamily="34" charset="0"/>
                <a:cs typeface="Tahoma" panose="020B0604030504040204" pitchFamily="34" charset="0"/>
              </a:rPr>
              <a:t>Foreseeablity</a:t>
            </a: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a:t>
            </a: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1243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Torts</a:t>
            </a:r>
          </a:p>
          <a:p>
            <a:pPr marL="342900" indent="-342900" algn="ctr">
              <a:lnSpc>
                <a:spcPct val="90000"/>
              </a:lnSpc>
              <a:spcBef>
                <a:spcPts val="0"/>
              </a:spcBef>
              <a:defRPr/>
            </a:pPr>
            <a:r>
              <a:rPr lang="en-US" sz="4000" b="1" i="1" dirty="0">
                <a:solidFill>
                  <a:srgbClr val="006600"/>
                </a:solidFill>
              </a:rPr>
              <a:t>Negligence and Intentional Torts</a:t>
            </a:r>
          </a:p>
          <a:p>
            <a:pPr marL="342900" indent="-342900" algn="ctr">
              <a:lnSpc>
                <a:spcPct val="90000"/>
              </a:lnSpc>
              <a:spcBef>
                <a:spcPts val="0"/>
              </a:spcBef>
              <a:defRPr/>
            </a:pPr>
            <a:r>
              <a:rPr lang="en-US" sz="3200" b="1" i="1" dirty="0">
                <a:solidFill>
                  <a:srgbClr val="C00000"/>
                </a:solidFill>
              </a:rPr>
              <a:t>Types of Torts: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320126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77000"/>
              </a:lnSpc>
              <a:spcBef>
                <a:spcPts val="0"/>
              </a:spcBef>
              <a:defRPr/>
            </a:pPr>
            <a:r>
              <a:rPr lang="en-US" sz="3600" b="1" dirty="0">
                <a:solidFill>
                  <a:srgbClr val="0033CC"/>
                </a:solidFill>
              </a:rPr>
              <a:t>Torts</a:t>
            </a:r>
          </a:p>
          <a:p>
            <a:pPr marL="342900" indent="-342900" algn="ctr">
              <a:lnSpc>
                <a:spcPct val="77000"/>
              </a:lnSpc>
              <a:spcBef>
                <a:spcPts val="0"/>
              </a:spcBef>
              <a:defRPr/>
            </a:pPr>
            <a:r>
              <a:rPr lang="en-US" sz="2800" b="1" i="1" dirty="0">
                <a:solidFill>
                  <a:srgbClr val="006600"/>
                </a:solidFill>
              </a:rPr>
              <a:t>Intentional Torts – Types of Torts</a:t>
            </a:r>
          </a:p>
          <a:p>
            <a:pPr marL="609600" indent="-609600">
              <a:lnSpc>
                <a:spcPct val="77000"/>
              </a:lnSpc>
              <a:spcBef>
                <a:spcPts val="0"/>
              </a:spcBef>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75000"/>
              </a:lnSpc>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Intentional Torts:</a:t>
            </a:r>
          </a:p>
          <a:p>
            <a:pPr marL="609600" indent="-609600" algn="just">
              <a:lnSpc>
                <a:spcPct val="75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Types of Intentional Torts:</a:t>
            </a:r>
          </a:p>
          <a:p>
            <a:pPr marL="0" marR="0" algn="just">
              <a:lnSpc>
                <a:spcPct val="75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Assault:</a:t>
            </a:r>
            <a:r>
              <a:rPr lang="en-US" sz="1800" dirty="0">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This occurs when a person places another in </a:t>
            </a:r>
            <a:r>
              <a:rPr lang="en-US" sz="1500" b="1" dirty="0">
                <a:effectLst/>
                <a:latin typeface="Tahoma" panose="020B0604030504040204" pitchFamily="34" charset="0"/>
                <a:ea typeface="Tahoma" panose="020B0604030504040204" pitchFamily="34" charset="0"/>
                <a:cs typeface="Tahoma" panose="020B0604030504040204" pitchFamily="34" charset="0"/>
              </a:rPr>
              <a:t>reasonable apprehension</a:t>
            </a:r>
            <a:r>
              <a:rPr lang="en-US" sz="1500" dirty="0">
                <a:effectLst/>
                <a:latin typeface="Tahoma" panose="020B0604030504040204" pitchFamily="34" charset="0"/>
                <a:ea typeface="Tahoma" panose="020B0604030504040204" pitchFamily="34" charset="0"/>
                <a:cs typeface="Tahoma" panose="020B0604030504040204" pitchFamily="34" charset="0"/>
              </a:rPr>
              <a:t> of an intentional, imminent, unconsented, harmful, or offensive touching.</a:t>
            </a:r>
            <a:endParaRPr lang="en-US" sz="1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endParaRPr lang="en-US" sz="400" b="1" i="1" dirty="0">
              <a:solidFill>
                <a:srgbClr val="6633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Battery:</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This occurs when a person engages in an unpermitted, unprivileged, intentional contact with another’s person which is either harmful or offensive.</a:t>
            </a:r>
            <a:endParaRPr lang="en-US" sz="1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endParaRPr lang="en-US" sz="400" b="1" i="1" dirty="0">
              <a:solidFill>
                <a:srgbClr val="6633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sz="15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Conversion: </a:t>
            </a:r>
            <a:r>
              <a:rPr lang="en-US" sz="15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This occurs when a person deprives an owner of possession of their tangible personal property.</a:t>
            </a:r>
            <a:endParaRPr lang="en-US" sz="1500" dirty="0">
              <a:latin typeface="Tahoma" panose="020B0604030504040204" pitchFamily="34" charset="0"/>
              <a:ea typeface="Tahoma" panose="020B0604030504040204" pitchFamily="34" charset="0"/>
              <a:cs typeface="Tahoma" panose="020B0604030504040204" pitchFamily="34" charset="0"/>
            </a:endParaRPr>
          </a:p>
          <a:p>
            <a:pPr marL="0" marR="0">
              <a:lnSpc>
                <a:spcPct val="75000"/>
              </a:lnSpc>
              <a:spcBef>
                <a:spcPts val="0"/>
              </a:spcBef>
            </a:pPr>
            <a:endParaRPr lang="en-US" sz="400" b="1" i="1" dirty="0">
              <a:solidFill>
                <a:srgbClr val="6633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Trespass:  </a:t>
            </a:r>
            <a:r>
              <a:rPr lang="en-US" sz="1500" dirty="0">
                <a:effectLst/>
                <a:latin typeface="Tahoma" panose="020B0604030504040204" pitchFamily="34" charset="0"/>
                <a:ea typeface="Tahoma" panose="020B0604030504040204" pitchFamily="34" charset="0"/>
                <a:cs typeface="Tahoma" panose="020B0604030504040204" pitchFamily="34" charset="0"/>
              </a:rPr>
              <a:t>This occurs when someone makes an unauthorized, unprivileged entry on the land of another.</a:t>
            </a:r>
            <a:endParaRPr lang="en-US" sz="1500" dirty="0">
              <a:latin typeface="Tahoma" panose="020B0604030504040204" pitchFamily="34" charset="0"/>
              <a:ea typeface="Tahoma" panose="020B0604030504040204" pitchFamily="34" charset="0"/>
              <a:cs typeface="Tahoma" panose="020B0604030504040204" pitchFamily="34" charset="0"/>
            </a:endParaRPr>
          </a:p>
          <a:p>
            <a:pPr marL="0" marR="0">
              <a:lnSpc>
                <a:spcPct val="75000"/>
              </a:lnSpc>
              <a:spcBef>
                <a:spcPts val="0"/>
              </a:spcBef>
            </a:pPr>
            <a:endParaRPr lang="en-US" sz="400" b="1" i="1" dirty="0">
              <a:solidFill>
                <a:srgbClr val="6633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Malicious Prosecution:</a:t>
            </a:r>
            <a:r>
              <a:rPr lang="en-US" sz="1600"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This occurs when a person files a groundless complaint against another person that results in the such targeted person’s criminal prosecution or civil complaint.</a:t>
            </a:r>
          </a:p>
          <a:p>
            <a:pPr marL="0" marR="0">
              <a:lnSpc>
                <a:spcPct val="75000"/>
              </a:lnSpc>
              <a:spcBef>
                <a:spcPts val="0"/>
              </a:spcBef>
            </a:pPr>
            <a:endParaRPr lang="en-US" sz="400" b="1" i="1" dirty="0">
              <a:solidFill>
                <a:srgbClr val="6633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False imprisonment:</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This occurs when a person deprives another of their freedom, by means of an intentional and unlawfully detainer against their will for an unreasonable period of time.</a:t>
            </a:r>
          </a:p>
          <a:p>
            <a:pPr marL="0" marR="0" algn="just">
              <a:lnSpc>
                <a:spcPct val="75000"/>
              </a:lnSpc>
              <a:spcBef>
                <a:spcPts val="0"/>
              </a:spcBef>
            </a:pPr>
            <a:r>
              <a:rPr lang="en-US" sz="500" dirty="0">
                <a:effectLst/>
                <a:latin typeface="Tahoma" panose="020B0604030504040204" pitchFamily="34" charset="0"/>
                <a:ea typeface="Tahoma" panose="020B0604030504040204" pitchFamily="34" charset="0"/>
                <a:cs typeface="Tahoma" panose="020B0604030504040204" pitchFamily="34" charset="0"/>
              </a:rPr>
              <a:t> </a:t>
            </a:r>
            <a:endParaRPr lang="en-US" sz="4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Defamation:</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This occurs hen a person intentionally makes a malicious, untrue statement about another person that injures that person’s character, fame or reputation.  Defamation by written word is known as </a:t>
            </a:r>
            <a:r>
              <a:rPr lang="en-US" sz="1500" b="1" dirty="0">
                <a:effectLst/>
                <a:latin typeface="Tahoma" panose="020B0604030504040204" pitchFamily="34" charset="0"/>
                <a:ea typeface="Tahoma" panose="020B0604030504040204" pitchFamily="34" charset="0"/>
                <a:cs typeface="Tahoma" panose="020B0604030504040204" pitchFamily="34" charset="0"/>
              </a:rPr>
              <a:t>Libel,</a:t>
            </a:r>
            <a:r>
              <a:rPr lang="en-US" sz="1500" dirty="0">
                <a:effectLst/>
                <a:latin typeface="Tahoma" panose="020B0604030504040204" pitchFamily="34" charset="0"/>
                <a:ea typeface="Tahoma" panose="020B0604030504040204" pitchFamily="34" charset="0"/>
                <a:cs typeface="Tahoma" panose="020B0604030504040204" pitchFamily="34" charset="0"/>
              </a:rPr>
              <a:t> while defamation by spoken word is known as </a:t>
            </a:r>
            <a:r>
              <a:rPr lang="en-US" sz="1500" b="1" dirty="0">
                <a:latin typeface="Tahoma" panose="020B0604030504040204" pitchFamily="34" charset="0"/>
                <a:ea typeface="Tahoma" panose="020B0604030504040204" pitchFamily="34" charset="0"/>
                <a:cs typeface="Tahoma" panose="020B0604030504040204" pitchFamily="34" charset="0"/>
              </a:rPr>
              <a:t>S</a:t>
            </a:r>
            <a:r>
              <a:rPr lang="en-US" sz="1500" b="1" dirty="0">
                <a:effectLst/>
                <a:latin typeface="Tahoma" panose="020B0604030504040204" pitchFamily="34" charset="0"/>
                <a:ea typeface="Tahoma" panose="020B0604030504040204" pitchFamily="34" charset="0"/>
                <a:cs typeface="Tahoma" panose="020B0604030504040204" pitchFamily="34" charset="0"/>
              </a:rPr>
              <a:t>lander.</a:t>
            </a:r>
          </a:p>
          <a:p>
            <a:pPr marL="0" marR="0" algn="just">
              <a:lnSpc>
                <a:spcPct val="75000"/>
              </a:lnSpc>
              <a:spcBef>
                <a:spcPts val="0"/>
              </a:spcBef>
            </a:pPr>
            <a:endParaRPr lang="en-US" sz="400" b="1"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Interference with </a:t>
            </a: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C</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ontractual Relations: </a:t>
            </a:r>
            <a:r>
              <a:rPr lang="en-US" sz="1500" dirty="0">
                <a:effectLst/>
                <a:latin typeface="Tahoma" panose="020B0604030504040204" pitchFamily="34" charset="0"/>
                <a:ea typeface="Tahoma" panose="020B0604030504040204" pitchFamily="34" charset="0"/>
                <a:cs typeface="Tahoma" panose="020B0604030504040204" pitchFamily="34" charset="0"/>
              </a:rPr>
              <a:t>This occurs when a noncontracting party or third person wrongfully interferes with the contract relations between two or more contracting parties. </a:t>
            </a:r>
          </a:p>
          <a:p>
            <a:pPr marL="0" marR="0" algn="just">
              <a:lnSpc>
                <a:spcPct val="75000"/>
              </a:lnSpc>
              <a:spcBef>
                <a:spcPts val="0"/>
              </a:spcBef>
            </a:pPr>
            <a:endParaRPr lang="en-US" sz="4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75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Intentional </a:t>
            </a: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I</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nfliction of Emotional </a:t>
            </a: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D</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istress:</a:t>
            </a:r>
            <a:r>
              <a:rPr lang="en-US" sz="1400" dirty="0">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This occurs when the conduct of the defendant is so serious or “outrageous” that it causes anguish in the plaintiff’s mind that results in physical manifestations.</a:t>
            </a:r>
          </a:p>
        </p:txBody>
      </p:sp>
    </p:spTree>
    <p:extLst>
      <p:ext uri="{BB962C8B-B14F-4D97-AF65-F5344CB8AC3E}">
        <p14:creationId xmlns:p14="http://schemas.microsoft.com/office/powerpoint/2010/main" val="44612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Torts</a:t>
            </a:r>
          </a:p>
          <a:p>
            <a:pPr marL="342900" indent="-342900" algn="ctr">
              <a:lnSpc>
                <a:spcPct val="80000"/>
              </a:lnSpc>
              <a:spcBef>
                <a:spcPts val="0"/>
              </a:spcBef>
              <a:defRPr/>
            </a:pPr>
            <a:r>
              <a:rPr lang="en-US" sz="2800" b="1" i="1" dirty="0">
                <a:solidFill>
                  <a:srgbClr val="006600"/>
                </a:solidFill>
              </a:rPr>
              <a:t>Torts of Negligence – Types of Torts</a:t>
            </a:r>
          </a:p>
          <a:p>
            <a:pPr marL="609600" indent="-609600">
              <a:lnSpc>
                <a:spcPct val="80000"/>
              </a:lnSpc>
              <a:spcBef>
                <a:spcPts val="0"/>
              </a:spcBef>
            </a:pPr>
            <a:endParaRPr lang="en-US" sz="500" b="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609600" indent="-609600">
              <a:lnSpc>
                <a:spcPct val="80000"/>
              </a:lnSpc>
              <a:spcBef>
                <a:spcPts val="0"/>
              </a:spcBef>
            </a:pPr>
            <a:r>
              <a:rPr lang="en-US" sz="2400" b="1" dirty="0">
                <a:solidFill>
                  <a:srgbClr val="CC0000"/>
                </a:solidFill>
                <a:latin typeface="Tahoma" panose="020B0604030504040204" pitchFamily="34" charset="0"/>
                <a:ea typeface="Tahoma" panose="020B0604030504040204" pitchFamily="34" charset="0"/>
                <a:cs typeface="Tahoma" panose="020B0604030504040204" pitchFamily="34" charset="0"/>
              </a:rPr>
              <a:t>Torts of Negligence:</a:t>
            </a:r>
          </a:p>
          <a:p>
            <a:pPr marL="609600" indent="-609600" algn="just">
              <a:lnSpc>
                <a:spcPct val="80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Elements of Negligence</a:t>
            </a:r>
            <a:r>
              <a:rPr lang="en-US" sz="1600" b="1" i="1" dirty="0">
                <a:solidFill>
                  <a:srgbClr val="0033CC"/>
                </a:solidFill>
                <a:latin typeface="Tahoma" panose="020B0604030504040204" pitchFamily="34" charset="0"/>
                <a:ea typeface="Tahoma" panose="020B0604030504040204" pitchFamily="34" charset="0"/>
                <a:cs typeface="Tahoma" panose="020B0604030504040204" pitchFamily="34" charset="0"/>
              </a:rPr>
              <a:t>:</a:t>
            </a:r>
            <a:r>
              <a:rPr lang="en-US" sz="1600" dirty="0">
                <a:solidFill>
                  <a:srgbClr val="0033CC"/>
                </a:solidFill>
                <a:effectLst/>
                <a:latin typeface="Tahoma" panose="020B0604030504040204" pitchFamily="34" charset="0"/>
                <a:ea typeface="Tahoma" panose="020B0604030504040204" pitchFamily="34" charset="0"/>
                <a:cs typeface="Tahoma" panose="020B0604030504040204" pitchFamily="34" charset="0"/>
              </a:rPr>
              <a:t>  </a:t>
            </a:r>
            <a:r>
              <a:rPr lang="en-US" sz="1600" dirty="0">
                <a:effectLst/>
                <a:latin typeface="Tahoma" panose="020B0604030504040204" pitchFamily="34" charset="0"/>
                <a:ea typeface="Tahoma" panose="020B0604030504040204" pitchFamily="34" charset="0"/>
                <a:cs typeface="Tahoma" panose="020B0604030504040204" pitchFamily="34" charset="0"/>
              </a:rPr>
              <a:t>The elements necessary for an action in negligence are:</a:t>
            </a:r>
          </a:p>
          <a:p>
            <a:pPr marL="0" marR="0" algn="just">
              <a:lnSpc>
                <a:spcPct val="80000"/>
              </a:lnSpc>
              <a:spcBef>
                <a:spcPts val="0"/>
              </a:spcBef>
            </a:pP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Duty: </a:t>
            </a:r>
            <a:r>
              <a:rPr lang="en-US" sz="1800" i="1"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500" dirty="0">
                <a:latin typeface="Tahoma" panose="020B0604030504040204" pitchFamily="34" charset="0"/>
                <a:ea typeface="Tahoma" panose="020B0604030504040204" pitchFamily="34" charset="0"/>
                <a:cs typeface="Tahoma" panose="020B0604030504040204" pitchFamily="34" charset="0"/>
              </a:rPr>
              <a:t>Negligence </a:t>
            </a:r>
            <a:r>
              <a:rPr lang="en-US" sz="1500" dirty="0">
                <a:effectLst/>
                <a:latin typeface="Tahoma" panose="020B0604030504040204" pitchFamily="34" charset="0"/>
                <a:ea typeface="Tahoma" panose="020B0604030504040204" pitchFamily="34" charset="0"/>
                <a:cs typeface="Tahoma" panose="020B0604030504040204" pitchFamily="34" charset="0"/>
              </a:rPr>
              <a:t>requires a duty or standard of care recognized by law;</a:t>
            </a:r>
          </a:p>
          <a:p>
            <a:pPr marL="0" marR="0" algn="just">
              <a:lnSpc>
                <a:spcPct val="80000"/>
              </a:lnSpc>
              <a:spcBef>
                <a:spcPts val="0"/>
              </a:spcBef>
            </a:pPr>
            <a:endParaRPr lang="en-US" sz="5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Breach of Duty:</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Negligence also requires a breach of duty from the failure to exercise reasonable care;</a:t>
            </a:r>
          </a:p>
          <a:p>
            <a:pPr marL="0" marR="0" algn="just">
              <a:lnSpc>
                <a:spcPct val="80000"/>
              </a:lnSpc>
              <a:spcBef>
                <a:spcPts val="0"/>
              </a:spcBef>
            </a:pPr>
            <a:endParaRPr lang="en-US" sz="5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Harm:</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Negligence requires that a person must sustain provable harm from the breach of duty;</a:t>
            </a:r>
          </a:p>
          <a:p>
            <a:pPr marL="0" marR="0" algn="just">
              <a:lnSpc>
                <a:spcPct val="80000"/>
              </a:lnSpc>
              <a:spcBef>
                <a:spcPts val="0"/>
              </a:spcBef>
            </a:pPr>
            <a:endParaRPr lang="en-US" sz="5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C</a:t>
            </a: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ausation:</a:t>
            </a:r>
            <a:r>
              <a:rPr lang="en-US" sz="1600" dirty="0">
                <a:solidFill>
                  <a:srgbClr val="006600"/>
                </a:solidFill>
                <a:effectLst/>
                <a:latin typeface="Tahoma" panose="020B0604030504040204" pitchFamily="34" charset="0"/>
                <a:ea typeface="Tahoma" panose="020B0604030504040204" pitchFamily="34" charset="0"/>
                <a:cs typeface="Tahoma" panose="020B0604030504040204" pitchFamily="34" charset="0"/>
              </a:rPr>
              <a:t> </a:t>
            </a:r>
            <a:r>
              <a:rPr lang="en-US" sz="1500" dirty="0">
                <a:effectLst/>
                <a:latin typeface="Tahoma" panose="020B0604030504040204" pitchFamily="34" charset="0"/>
                <a:ea typeface="Tahoma" panose="020B0604030504040204" pitchFamily="34" charset="0"/>
                <a:cs typeface="Tahoma" panose="020B0604030504040204" pitchFamily="34" charset="0"/>
              </a:rPr>
              <a:t>Negligence requires that the harm sustained was caused by the breach of duty; and</a:t>
            </a:r>
          </a:p>
          <a:p>
            <a:pPr marL="0" marR="0" algn="just">
              <a:lnSpc>
                <a:spcPct val="80000"/>
              </a:lnSpc>
              <a:spcBef>
                <a:spcPts val="0"/>
              </a:spcBef>
            </a:pPr>
            <a:endParaRPr lang="en-US" sz="5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600" b="1" i="1" dirty="0" err="1">
                <a:solidFill>
                  <a:srgbClr val="006600"/>
                </a:solidFill>
                <a:latin typeface="Tahoma" panose="020B0604030504040204" pitchFamily="34" charset="0"/>
                <a:ea typeface="Tahoma" panose="020B0604030504040204" pitchFamily="34" charset="0"/>
                <a:cs typeface="Tahoma" panose="020B0604030504040204" pitchFamily="34" charset="0"/>
              </a:rPr>
              <a:t>Foreseeablity</a:t>
            </a: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a:t>
            </a:r>
            <a:r>
              <a:rPr lang="en-US" sz="160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500" dirty="0">
                <a:latin typeface="Tahoma" panose="020B0604030504040204" pitchFamily="34" charset="0"/>
                <a:ea typeface="Tahoma" panose="020B0604030504040204" pitchFamily="34" charset="0"/>
                <a:cs typeface="Tahoma" panose="020B0604030504040204" pitchFamily="34" charset="0"/>
              </a:rPr>
              <a:t>Negligence lastly requires that the harm sustained was foreseeable from the breach of duty.</a:t>
            </a:r>
            <a:endParaRPr lang="en-US" sz="15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endParaRPr lang="en-US" sz="7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Actions in Negligence:</a:t>
            </a:r>
            <a:endPar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endParaRPr lang="en-US" sz="500" b="1" i="1" dirty="0">
              <a:solidFill>
                <a:srgbClr val="663300"/>
              </a:solidFill>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Personal Injury: </a:t>
            </a:r>
            <a:r>
              <a:rPr lang="en-US" sz="1500" dirty="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rPr>
              <a:t>Persons who sustain a physical injury as a result of another’s breach of a duty of reasonable care can sustain an action in negligence.</a:t>
            </a:r>
          </a:p>
          <a:p>
            <a:pPr marL="0" marR="0" algn="just">
              <a:lnSpc>
                <a:spcPct val="80000"/>
              </a:lnSpc>
              <a:spcBef>
                <a:spcPts val="0"/>
              </a:spcBef>
            </a:pPr>
            <a:endParaRPr lang="en-US" sz="5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Product Liability: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Persons who sustain an injury as a result of p</a:t>
            </a:r>
            <a:r>
              <a:rPr lang="en-US" sz="1500" dirty="0">
                <a:effectLst/>
                <a:latin typeface="Tahoma" panose="020B0604030504040204" pitchFamily="34" charset="0"/>
                <a:ea typeface="Tahoma" panose="020B0604030504040204" pitchFamily="34" charset="0"/>
                <a:cs typeface="Tahoma" panose="020B0604030504040204" pitchFamily="34" charset="0"/>
              </a:rPr>
              <a:t>roduct defects, including defects in design, manufacturing defects, and warning defects, may be able to obtain a recovery in negligence.  This recovery can be had from anyone in the chain of sale </a:t>
            </a:r>
            <a:r>
              <a:rPr lang="en-US" sz="1500">
                <a:effectLst/>
                <a:latin typeface="Tahoma" panose="020B0604030504040204" pitchFamily="34" charset="0"/>
                <a:ea typeface="Tahoma" panose="020B0604030504040204" pitchFamily="34" charset="0"/>
                <a:cs typeface="Tahoma" panose="020B0604030504040204" pitchFamily="34" charset="0"/>
              </a:rPr>
              <a:t>or manufacture.</a:t>
            </a:r>
            <a:endParaRPr lang="en-US" sz="1500" dirty="0">
              <a:effectLst/>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endParaRPr lang="en-US" sz="500" dirty="0">
              <a:latin typeface="Tahoma" panose="020B0604030504040204" pitchFamily="34" charset="0"/>
              <a:ea typeface="Tahoma" panose="020B0604030504040204" pitchFamily="34" charset="0"/>
              <a:cs typeface="Tahoma" panose="020B0604030504040204" pitchFamily="34" charset="0"/>
            </a:endParaRPr>
          </a:p>
          <a:p>
            <a:pPr marL="0" marR="0" algn="just">
              <a:lnSpc>
                <a:spcPct val="80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Malpractice: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Persons who are injured from </a:t>
            </a:r>
            <a:r>
              <a:rPr lang="en-US" sz="1500" dirty="0">
                <a:effectLst/>
                <a:latin typeface="Tahoma" panose="020B0604030504040204" pitchFamily="34" charset="0"/>
                <a:ea typeface="Tahoma" panose="020B0604030504040204" pitchFamily="34" charset="0"/>
                <a:cs typeface="Tahoma" panose="020B0604030504040204" pitchFamily="34" charset="0"/>
              </a:rPr>
              <a:t>professional negligence may also recover in an action for negligence. Professionals are held to have a higher degree of knowledge, skills, or experience than a reasonable person, and are consequently required to use that capacity, and accordingly must act as would a reasonably skilled, prudent, competent, and experienced member of that same profession.</a:t>
            </a:r>
          </a:p>
        </p:txBody>
      </p:sp>
    </p:spTree>
    <p:extLst>
      <p:ext uri="{BB962C8B-B14F-4D97-AF65-F5344CB8AC3E}">
        <p14:creationId xmlns:p14="http://schemas.microsoft.com/office/powerpoint/2010/main" val="17013416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9213</TotalTime>
  <Words>1147</Words>
  <Application>Microsoft Office PowerPoint</Application>
  <PresentationFormat>On-screen Show (4:3)</PresentationFormat>
  <Paragraphs>142</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460</cp:revision>
  <cp:lastPrinted>2020-10-06T21:52:53Z</cp:lastPrinted>
  <dcterms:created xsi:type="dcterms:W3CDTF">2007-08-27T19:04:39Z</dcterms:created>
  <dcterms:modified xsi:type="dcterms:W3CDTF">2021-03-10T20:49:30Z</dcterms:modified>
</cp:coreProperties>
</file>