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09" r:id="rId2"/>
    <p:sldId id="524" r:id="rId3"/>
    <p:sldId id="596" r:id="rId4"/>
    <p:sldId id="565" r:id="rId5"/>
    <p:sldId id="597" r:id="rId6"/>
    <p:sldId id="609" r:id="rId7"/>
    <p:sldId id="604" r:id="rId8"/>
    <p:sldId id="598" r:id="rId9"/>
    <p:sldId id="605" r:id="rId10"/>
    <p:sldId id="606" r:id="rId11"/>
    <p:sldId id="607" r:id="rId12"/>
    <p:sldId id="608" r:id="rId13"/>
    <p:sldId id="600" r:id="rId14"/>
    <p:sldId id="599" r:id="rId15"/>
    <p:sldId id="610" r:id="rId16"/>
    <p:sldId id="439" r:id="rId1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C81204"/>
    <a:srgbClr val="663300"/>
    <a:srgbClr val="006666"/>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35686E19-8875-4025-A5A9-78BC1711F977}"/>
    <pc:docChg chg="custSel addSld modSld">
      <pc:chgData name="Robert Farley" userId="1b2cfada0102257f" providerId="LiveId" clId="{35686E19-8875-4025-A5A9-78BC1711F977}" dt="2021-03-25T15:38:32.529" v="634" actId="948"/>
      <pc:docMkLst>
        <pc:docMk/>
      </pc:docMkLst>
      <pc:sldChg chg="modSp mod">
        <pc:chgData name="Robert Farley" userId="1b2cfada0102257f" providerId="LiveId" clId="{35686E19-8875-4025-A5A9-78BC1711F977}" dt="2021-03-25T15:26:27.302" v="131" actId="122"/>
        <pc:sldMkLst>
          <pc:docMk/>
          <pc:sldMk cId="3022887851" sldId="597"/>
        </pc:sldMkLst>
        <pc:spChg chg="mod">
          <ac:chgData name="Robert Farley" userId="1b2cfada0102257f" providerId="LiveId" clId="{35686E19-8875-4025-A5A9-78BC1711F977}" dt="2021-03-25T15:26:27.302" v="131" actId="122"/>
          <ac:spMkLst>
            <pc:docMk/>
            <pc:sldMk cId="3022887851" sldId="597"/>
            <ac:spMk id="4100" creationId="{00000000-0000-0000-0000-000000000000}"/>
          </ac:spMkLst>
        </pc:spChg>
      </pc:sldChg>
      <pc:sldChg chg="modSp mod">
        <pc:chgData name="Robert Farley" userId="1b2cfada0102257f" providerId="LiveId" clId="{35686E19-8875-4025-A5A9-78BC1711F977}" dt="2021-03-25T15:37:22.394" v="630" actId="6549"/>
        <pc:sldMkLst>
          <pc:docMk/>
          <pc:sldMk cId="18232451" sldId="599"/>
        </pc:sldMkLst>
        <pc:spChg chg="mod">
          <ac:chgData name="Robert Farley" userId="1b2cfada0102257f" providerId="LiveId" clId="{35686E19-8875-4025-A5A9-78BC1711F977}" dt="2021-03-25T15:37:22.394" v="630" actId="6549"/>
          <ac:spMkLst>
            <pc:docMk/>
            <pc:sldMk cId="18232451" sldId="599"/>
            <ac:spMk id="4100" creationId="{00000000-0000-0000-0000-000000000000}"/>
          </ac:spMkLst>
        </pc:spChg>
      </pc:sldChg>
      <pc:sldChg chg="delSp modSp add mod">
        <pc:chgData name="Robert Farley" userId="1b2cfada0102257f" providerId="LiveId" clId="{35686E19-8875-4025-A5A9-78BC1711F977}" dt="2021-03-25T15:31:05.944" v="412" actId="948"/>
        <pc:sldMkLst>
          <pc:docMk/>
          <pc:sldMk cId="904021172" sldId="609"/>
        </pc:sldMkLst>
        <pc:spChg chg="mod">
          <ac:chgData name="Robert Farley" userId="1b2cfada0102257f" providerId="LiveId" clId="{35686E19-8875-4025-A5A9-78BC1711F977}" dt="2021-03-25T15:31:05.944" v="412" actId="948"/>
          <ac:spMkLst>
            <pc:docMk/>
            <pc:sldMk cId="904021172" sldId="609"/>
            <ac:spMk id="4100" creationId="{00000000-0000-0000-0000-000000000000}"/>
          </ac:spMkLst>
        </pc:spChg>
        <pc:picChg chg="del">
          <ac:chgData name="Robert Farley" userId="1b2cfada0102257f" providerId="LiveId" clId="{35686E19-8875-4025-A5A9-78BC1711F977}" dt="2021-03-25T15:26:54.737" v="133" actId="478"/>
          <ac:picMkLst>
            <pc:docMk/>
            <pc:sldMk cId="904021172" sldId="609"/>
            <ac:picMk id="3" creationId="{958B6BC0-B483-4597-90A3-EC550C82A53D}"/>
          </ac:picMkLst>
        </pc:picChg>
      </pc:sldChg>
      <pc:sldChg chg="modSp add mod">
        <pc:chgData name="Robert Farley" userId="1b2cfada0102257f" providerId="LiveId" clId="{35686E19-8875-4025-A5A9-78BC1711F977}" dt="2021-03-25T15:38:32.529" v="634" actId="948"/>
        <pc:sldMkLst>
          <pc:docMk/>
          <pc:sldMk cId="1219610559" sldId="610"/>
        </pc:sldMkLst>
        <pc:spChg chg="mod">
          <ac:chgData name="Robert Farley" userId="1b2cfada0102257f" providerId="LiveId" clId="{35686E19-8875-4025-A5A9-78BC1711F977}" dt="2021-03-25T15:38:32.529" v="634" actId="948"/>
          <ac:spMkLst>
            <pc:docMk/>
            <pc:sldMk cId="1219610559" sldId="610"/>
            <ac:spMk id="410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3/25/2021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3/25/2021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246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410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14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719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15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92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9551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403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8250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1157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1257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10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585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11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4488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98F7DF-855A-4D56-9327-E51D3752B10F}" type="slidenum">
              <a:rPr lang="en-US" smtClean="0"/>
              <a:pPr/>
              <a:t>12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967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838200" y="5334000"/>
            <a:ext cx="767556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Twelve A:</a:t>
            </a:r>
          </a:p>
          <a:p>
            <a:pPr marL="342889" indent="-342889" algn="ctr">
              <a:spcBef>
                <a:spcPct val="20000"/>
              </a:spcBef>
              <a:defRPr/>
            </a:pPr>
            <a:r>
              <a:rPr lang="en-US" sz="2800" b="1" kern="0" dirty="0">
                <a:solidFill>
                  <a:srgbClr val="FFFF00"/>
                </a:solidFill>
                <a:latin typeface="+mn-lt"/>
              </a:rPr>
              <a:t>Payment Systems – Negotiable Instruments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00"/>
            <a:ext cx="3025146" cy="714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762000"/>
            <a:ext cx="8382000" cy="5638800"/>
          </a:xfrm>
          <a:prstGeom prst="rect">
            <a:avLst/>
          </a:prstGeom>
          <a:noFill/>
          <a:ln w="9525">
            <a:noFill/>
            <a:miter lim="800000"/>
            <a:headEnd/>
            <a:tailEnd/>
          </a:ln>
        </p:spPr>
        <p:txBody>
          <a:bodyPr/>
          <a:lstStyle/>
          <a:p>
            <a:pPr marL="342900" indent="-342900" algn="ctr">
              <a:lnSpc>
                <a:spcPct val="95000"/>
              </a:lnSpc>
              <a:spcBef>
                <a:spcPts val="0"/>
              </a:spcBef>
              <a:defRPr/>
            </a:pPr>
            <a:r>
              <a:rPr lang="en-US" sz="3600" b="1" dirty="0">
                <a:solidFill>
                  <a:srgbClr val="0033CC"/>
                </a:solidFill>
              </a:rPr>
              <a:t>Negotiable Instruments</a:t>
            </a:r>
          </a:p>
          <a:p>
            <a:pPr marL="342900" indent="-342900" algn="ctr">
              <a:lnSpc>
                <a:spcPct val="95000"/>
              </a:lnSpc>
              <a:spcBef>
                <a:spcPts val="0"/>
              </a:spcBef>
              <a:defRPr/>
            </a:pPr>
            <a:r>
              <a:rPr lang="en-US" sz="2500" b="1" i="1" dirty="0">
                <a:solidFill>
                  <a:srgbClr val="006600"/>
                </a:solidFill>
              </a:rPr>
              <a:t>General Principles – Types of Negotiable Instruments</a:t>
            </a:r>
          </a:p>
          <a:p>
            <a:pPr marL="609600" indent="-609600">
              <a:lnSpc>
                <a:spcPct val="95000"/>
              </a:lnSpc>
              <a:spcBef>
                <a:spcPts val="0"/>
              </a:spcBef>
            </a:pPr>
            <a:r>
              <a:rPr lang="en-US" sz="2000" b="1" dirty="0">
                <a:solidFill>
                  <a:srgbClr val="CC0000"/>
                </a:solidFill>
                <a:latin typeface="Tahoma" panose="020B0604030504040204" pitchFamily="34" charset="0"/>
                <a:ea typeface="Tahoma" panose="020B0604030504040204" pitchFamily="34" charset="0"/>
                <a:cs typeface="Tahoma" panose="020B0604030504040204" pitchFamily="34" charset="0"/>
              </a:rPr>
              <a:t>Types of Negotiable Instruments – Promises to Pay:</a:t>
            </a:r>
          </a:p>
          <a:p>
            <a:pPr marL="609600" indent="-609600" algn="just">
              <a:lnSpc>
                <a:spcPct val="95000"/>
              </a:lnSpc>
              <a:spcBef>
                <a:spcPts val="0"/>
              </a:spcBef>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95000"/>
              </a:lnSpc>
              <a:spcBef>
                <a:spcPts val="0"/>
              </a:spcBef>
            </a:pP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Certificates of Deposit Generally</a:t>
            </a: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 </a:t>
            </a:r>
            <a:r>
              <a:rPr lang="en-US" sz="160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certificate of deposit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 written promise to pay issued by a bank.  Through a CD, a bank acknowledges the customer’s deposit of a specific sum of money, and promises to pay the customer that amount deposited, plus interest, when the certificate is surrendered.</a:t>
            </a:r>
            <a:endParaRPr lang="en-US" sz="1600" dirty="0">
              <a:solidFill>
                <a:srgbClr val="211808"/>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95000"/>
              </a:lnSpc>
              <a:spcBef>
                <a:spcPts val="0"/>
              </a:spcBef>
            </a:pPr>
            <a:endParaRPr lang="en-US" sz="500" b="1" i="1" dirty="0">
              <a:solidFill>
                <a:srgbClr val="0033CC"/>
              </a:solidFill>
              <a:effectLst/>
              <a:latin typeface="Tahoma" panose="020B0604030504040204" pitchFamily="34" charset="0"/>
              <a:ea typeface="Tahoma" panose="020B0604030504040204" pitchFamily="34" charset="0"/>
              <a:cs typeface="Tahoma" panose="020B0604030504040204" pitchFamily="34" charset="0"/>
            </a:endParaRPr>
          </a:p>
          <a:p>
            <a:pPr algn="l">
              <a:lnSpc>
                <a:spcPct val="95000"/>
              </a:lnSpc>
              <a:spcBef>
                <a:spcPts val="0"/>
              </a:spcBef>
            </a:pP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Defined:</a:t>
            </a: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600" i="0" u="none" strike="noStrike" baseline="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 Certificate of Deposit is a promise to pay instrument issued by a bank.</a:t>
            </a:r>
          </a:p>
          <a:p>
            <a:pPr algn="l">
              <a:lnSpc>
                <a:spcPct val="95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spcBef>
                <a:spcPts val="0"/>
              </a:spcBef>
            </a:pPr>
            <a:r>
              <a:rPr lang="en-US" sz="1600" b="1" i="1" dirty="0">
                <a:solidFill>
                  <a:srgbClr val="211808"/>
                </a:solidFill>
                <a:latin typeface="Tahoma" panose="020B0604030504040204" pitchFamily="34" charset="0"/>
                <a:ea typeface="Tahoma" panose="020B0604030504040204" pitchFamily="34" charset="0"/>
                <a:cs typeface="Tahoma" panose="020B0604030504040204" pitchFamily="34" charset="0"/>
              </a:rPr>
              <a:t>Example of a Certificate of Deposit:</a:t>
            </a:r>
            <a:endPar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44B96D1E-FB6A-4186-B031-F7B17082ED42}"/>
              </a:ext>
            </a:extLst>
          </p:cNvPr>
          <p:cNvPicPr>
            <a:picLocks noChangeAspect="1"/>
          </p:cNvPicPr>
          <p:nvPr/>
        </p:nvPicPr>
        <p:blipFill>
          <a:blip r:embed="rId3"/>
          <a:stretch>
            <a:fillRect/>
          </a:stretch>
        </p:blipFill>
        <p:spPr>
          <a:xfrm>
            <a:off x="2362200" y="3657600"/>
            <a:ext cx="4419600" cy="2946400"/>
          </a:xfrm>
          <a:prstGeom prst="rect">
            <a:avLst/>
          </a:prstGeom>
        </p:spPr>
      </p:pic>
    </p:spTree>
    <p:extLst>
      <p:ext uri="{BB962C8B-B14F-4D97-AF65-F5344CB8AC3E}">
        <p14:creationId xmlns:p14="http://schemas.microsoft.com/office/powerpoint/2010/main" val="380548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838200"/>
            <a:ext cx="8382000" cy="56388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Negotiable Instruments</a:t>
            </a:r>
          </a:p>
          <a:p>
            <a:pPr marL="342900" indent="-342900" algn="ctr">
              <a:lnSpc>
                <a:spcPct val="80000"/>
              </a:lnSpc>
              <a:spcBef>
                <a:spcPts val="0"/>
              </a:spcBef>
              <a:defRPr/>
            </a:pPr>
            <a:r>
              <a:rPr lang="en-US" sz="2500" b="1" i="1" dirty="0">
                <a:solidFill>
                  <a:srgbClr val="006600"/>
                </a:solidFill>
              </a:rPr>
              <a:t>General Principles – Types of Negotiable Instruments</a:t>
            </a:r>
          </a:p>
          <a:p>
            <a:pPr marL="609600" indent="-609600">
              <a:lnSpc>
                <a:spcPct val="80000"/>
              </a:lnSpc>
              <a:spcBef>
                <a:spcPts val="0"/>
              </a:spcBef>
            </a:pPr>
            <a:endParaRPr lang="en-US" sz="500" b="1" dirty="0">
              <a:solidFill>
                <a:srgbClr val="CC0000"/>
              </a:solidFill>
              <a:latin typeface="Tahoma" panose="020B0604030504040204" pitchFamily="34" charset="0"/>
              <a:ea typeface="Tahoma" panose="020B0604030504040204" pitchFamily="34" charset="0"/>
              <a:cs typeface="Tahoma" panose="020B0604030504040204" pitchFamily="34" charset="0"/>
            </a:endParaRPr>
          </a:p>
          <a:p>
            <a:pPr marL="609600" indent="-609600">
              <a:lnSpc>
                <a:spcPct val="80000"/>
              </a:lnSpc>
              <a:spcBef>
                <a:spcPts val="0"/>
              </a:spcBef>
            </a:pPr>
            <a:r>
              <a:rPr lang="en-US" sz="2000" b="1" dirty="0">
                <a:solidFill>
                  <a:srgbClr val="CC0000"/>
                </a:solidFill>
                <a:latin typeface="Tahoma" panose="020B0604030504040204" pitchFamily="34" charset="0"/>
                <a:ea typeface="Tahoma" panose="020B0604030504040204" pitchFamily="34" charset="0"/>
                <a:cs typeface="Tahoma" panose="020B0604030504040204" pitchFamily="34" charset="0"/>
              </a:rPr>
              <a:t>Types of Negotiable Instruments – Orders to Pay:</a:t>
            </a:r>
          </a:p>
          <a:p>
            <a:pPr marL="609600" indent="-609600" algn="just">
              <a:lnSpc>
                <a:spcPct val="80000"/>
              </a:lnSpc>
              <a:spcBef>
                <a:spcPts val="0"/>
              </a:spcBef>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Drafts Generally</a:t>
            </a: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 </a:t>
            </a:r>
            <a:r>
              <a:rPr lang="en-US" sz="160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draft, or bill of exchange,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an order by one party to pay a sum of money to a second party. </a:t>
            </a: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 party who gives the order is called the </a:t>
            </a:r>
            <a:r>
              <a:rPr lang="en-US" sz="1600" b="0" i="1"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drawer</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and the party on whom the order to pay is drawn is the </a:t>
            </a:r>
            <a:r>
              <a:rPr lang="en-US" sz="1600" b="0"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drawee</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The party to whom payment is to be made is the </a:t>
            </a:r>
            <a:r>
              <a:rPr lang="en-US" sz="1600" b="0"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payee</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The drawer may also be named as the payee, as when a seller draws a draft naming a buyer as the drawee. The draft is then used as a means to obtain payment for goods delivered to that buyer. A drawee is not bound to pay a draft simply because the drawer has placed his name on it. However, the drawee may agree to pay the draft by accepting it, which then attaches the drawee’s liability for payment.</a:t>
            </a:r>
            <a:endParaRPr lang="en-US" sz="1600" b="1" i="1" dirty="0">
              <a:solidFill>
                <a:srgbClr val="0033CC"/>
              </a:solidFill>
              <a:effectLst/>
              <a:latin typeface="Tahoma" panose="020B0604030504040204" pitchFamily="34" charset="0"/>
              <a:ea typeface="Tahoma" panose="020B0604030504040204" pitchFamily="34" charset="0"/>
              <a:cs typeface="Tahoma" panose="020B0604030504040204" pitchFamily="34" charset="0"/>
            </a:endParaRPr>
          </a:p>
          <a:p>
            <a:pPr algn="l">
              <a:lnSpc>
                <a:spcPct val="80000"/>
              </a:lnSpc>
              <a:spcBef>
                <a:spcPts val="0"/>
              </a:spcBef>
            </a:pPr>
            <a:endParaRPr lang="en-US" sz="500" b="1" i="1" dirty="0">
              <a:solidFill>
                <a:srgbClr val="0033CC"/>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80000"/>
              </a:lnSpc>
            </a:pP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Defined:</a:t>
            </a: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600" i="0" u="none" strike="noStrike" baseline="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 Draft, or Bill of Exchange, is a written, </a:t>
            </a:r>
            <a:r>
              <a:rPr lang="en-US" sz="1800" b="0" i="0" u="none" strike="noStrike" baseline="0" dirty="0">
                <a:solidFill>
                  <a:srgbClr val="211808"/>
                </a:solidFill>
                <a:latin typeface="UniversLTStd-Cn"/>
              </a:rPr>
              <a:t>unconditional order, by one person upon another, signed by the person giving it, and ordering the person to whom it is directed, to pay upon demand, or at a definite time, an amount certain, in money, to order or to bearer.                              </a:t>
            </a:r>
            <a:r>
              <a:rPr lang="en-US" sz="1600" b="1" i="1" dirty="0">
                <a:solidFill>
                  <a:srgbClr val="211808"/>
                </a:solidFill>
                <a:latin typeface="Tahoma" panose="020B0604030504040204" pitchFamily="34" charset="0"/>
                <a:ea typeface="Tahoma" panose="020B0604030504040204" pitchFamily="34" charset="0"/>
                <a:cs typeface="Tahoma" panose="020B0604030504040204" pitchFamily="34" charset="0"/>
              </a:rPr>
              <a:t>Example of a Draft:</a:t>
            </a:r>
            <a:endPar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Box 2">
            <a:extLst>
              <a:ext uri="{FF2B5EF4-FFF2-40B4-BE49-F238E27FC236}">
                <a16:creationId xmlns:a16="http://schemas.microsoft.com/office/drawing/2014/main" id="{2248A134-FFFA-406D-959F-DCE5D0BD8930}"/>
              </a:ext>
            </a:extLst>
          </p:cNvPr>
          <p:cNvSpPr txBox="1">
            <a:spLocks noChangeArrowheads="1"/>
          </p:cNvSpPr>
          <p:nvPr/>
        </p:nvSpPr>
        <p:spPr bwMode="auto">
          <a:xfrm>
            <a:off x="2438400" y="4572000"/>
            <a:ext cx="4648200" cy="1981200"/>
          </a:xfrm>
          <a:prstGeom prst="rect">
            <a:avLst/>
          </a:prstGeom>
          <a:solidFill>
            <a:srgbClr val="FFCC66"/>
          </a:solidFill>
          <a:ln w="9525" cmpd="dbl">
            <a:solidFill>
              <a:srgbClr val="000000"/>
            </a:solidFill>
            <a:miter lim="800000"/>
            <a:headEnd/>
            <a:tailEnd/>
          </a:ln>
        </p:spPr>
        <p:txBody>
          <a:bodyPr rot="0" vert="horz" wrap="square" lIns="91440" tIns="45720" rIns="91440" bIns="45720" anchor="t" anchorCtr="0">
            <a:noAutofit/>
          </a:bodyPr>
          <a:lstStyle/>
          <a:p>
            <a:pPr marL="0" marR="0">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March 31, 2021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0000"/>
              </a:lnSpc>
              <a:spcBef>
                <a:spcPts val="0"/>
              </a:spcBef>
              <a:spcAft>
                <a:spcPts val="0"/>
              </a:spcAft>
            </a:pPr>
            <a:r>
              <a:rPr lang="en-US" sz="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To: ELF Games, Inc.</a:t>
            </a:r>
          </a:p>
          <a:p>
            <a:pPr marL="0" marR="0" algn="just">
              <a:lnSpc>
                <a:spcPct val="80000"/>
              </a:lnSpc>
              <a:spcBef>
                <a:spcPts val="0"/>
              </a:spcBef>
              <a:spcAft>
                <a:spcPts val="0"/>
              </a:spcAft>
            </a:pPr>
            <a:r>
              <a:rPr lang="en-US" sz="1000" b="1" dirty="0">
                <a:latin typeface="Calibri" panose="020F0502020204030204" pitchFamily="34" charset="0"/>
                <a:ea typeface="Calibri" panose="020F0502020204030204" pitchFamily="34" charset="0"/>
                <a:cs typeface="Calibri" panose="020F0502020204030204" pitchFamily="34" charset="0"/>
              </a:rPr>
              <a:t>       786 Broadway</a:t>
            </a:r>
          </a:p>
          <a:p>
            <a:pPr marL="0" marR="0" algn="just">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Albany, NY 12210</a:t>
            </a:r>
          </a:p>
          <a:p>
            <a:pPr marL="0" marR="0" algn="just">
              <a:lnSpc>
                <a:spcPct val="80000"/>
              </a:lnSpc>
              <a:spcBef>
                <a:spcPts val="0"/>
              </a:spcBef>
              <a:spcAft>
                <a:spcPts val="0"/>
              </a:spcAft>
            </a:pPr>
            <a:endParaRPr lang="en-US" sz="1000" b="1" dirty="0">
              <a:latin typeface="Calibri" panose="020F0502020204030204" pitchFamily="34" charset="0"/>
              <a:ea typeface="Calibri" panose="020F0502020204030204" pitchFamily="34" charset="0"/>
              <a:cs typeface="Calibri" panose="020F0502020204030204" pitchFamily="34" charset="0"/>
            </a:endParaRPr>
          </a:p>
          <a:p>
            <a:pPr marL="0" marR="0" algn="just">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One Hundred and Eighty days from the date listed above, PAY TO THE ORDER OF </a:t>
            </a:r>
            <a:r>
              <a:rPr lang="en-US" sz="1000" b="1" dirty="0">
                <a:latin typeface="Calibri" panose="020F0502020204030204" pitchFamily="34" charset="0"/>
                <a:ea typeface="Calibri" panose="020F0502020204030204" pitchFamily="34" charset="0"/>
                <a:cs typeface="Calibri" panose="020F0502020204030204" pitchFamily="34" charset="0"/>
              </a:rPr>
              <a:t>Gala</a:t>
            </a:r>
            <a:r>
              <a:rPr lang="en-US" sz="1000" b="1" dirty="0">
                <a:effectLst/>
                <a:latin typeface="Calibri" panose="020F0502020204030204" pitchFamily="34" charset="0"/>
                <a:ea typeface="Calibri" panose="020F0502020204030204" pitchFamily="34" charset="0"/>
                <a:cs typeface="Calibri" panose="020F0502020204030204" pitchFamily="34" charset="0"/>
              </a:rPr>
              <a:t>ctic Games, Inc., THE SUM OF the sum of three thousand seven hundred and eight dollars ($3,708.00).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3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endParaRPr lang="en-US" sz="800" b="1"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80000"/>
              </a:lnSpc>
              <a:spcBef>
                <a:spcPts val="0"/>
              </a:spcBef>
              <a:spcAft>
                <a:spcPts val="0"/>
              </a:spcAft>
            </a:pPr>
            <a:r>
              <a:rPr lang="en-US" sz="1000" b="1" dirty="0">
                <a:latin typeface="Calibri" panose="020F0502020204030204" pitchFamily="34" charset="0"/>
                <a:ea typeface="Calibri" panose="020F0502020204030204" pitchFamily="34" charset="0"/>
                <a:cs typeface="Calibri" panose="020F0502020204030204" pitchFamily="34" charset="0"/>
              </a:rPr>
              <a:t>ACCEPTED BY:</a:t>
            </a:r>
            <a:r>
              <a:rPr lang="en-US" sz="8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____________________________		</a:t>
            </a:r>
            <a:r>
              <a:rPr lang="en-US" b="1" dirty="0">
                <a:solidFill>
                  <a:srgbClr val="0000CC"/>
                </a:solidFill>
                <a:effectLst/>
                <a:latin typeface="Brush Script MT" panose="03060802040406070304" pitchFamily="66" charset="0"/>
                <a:ea typeface="Calibri" panose="020F0502020204030204" pitchFamily="34" charset="0"/>
                <a:cs typeface="Calibri" panose="020F0502020204030204" pitchFamily="34" charset="0"/>
              </a:rPr>
              <a:t>John R. Smith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endParaRPr lang="en-US" sz="300" b="1"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0" marR="0" algn="just">
              <a:lnSpc>
                <a:spcPct val="80000"/>
              </a:lnSpc>
              <a:spcBef>
                <a:spcPts val="0"/>
              </a:spcBef>
              <a:spcAft>
                <a:spcPts val="0"/>
              </a:spcAft>
            </a:pPr>
            <a:r>
              <a:rPr lang="en-US" sz="1000" b="1" dirty="0">
                <a:solidFill>
                  <a:srgbClr val="0D0D0D"/>
                </a:solidFill>
                <a:latin typeface="Calibri" panose="020F0502020204030204" pitchFamily="34" charset="0"/>
                <a:ea typeface="Calibri" panose="020F0502020204030204" pitchFamily="34" charset="0"/>
                <a:cs typeface="Calibri" panose="020F0502020204030204" pitchFamily="34" charset="0"/>
              </a:rPr>
              <a:t>DATE:</a:t>
            </a:r>
            <a:r>
              <a:rPr lang="en-US"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John R. Smith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0000"/>
              </a:lnSpc>
              <a:spcBef>
                <a:spcPts val="0"/>
              </a:spcBef>
              <a:spcAft>
                <a:spcPts val="0"/>
              </a:spcAft>
            </a:pPr>
            <a:r>
              <a:rPr lang="en-US"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_______________________		Video Arcade, Inc. </a:t>
            </a:r>
            <a:r>
              <a:rPr lang="en-US" sz="1000" b="1" dirty="0">
                <a:solidFill>
                  <a:srgbClr val="0D0D0D"/>
                </a:solidFill>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88EA4711-E30C-416A-81AD-F9E110A51EBC}"/>
              </a:ext>
            </a:extLst>
          </p:cNvPr>
          <p:cNvCxnSpPr>
            <a:cxnSpLocks/>
          </p:cNvCxnSpPr>
          <p:nvPr/>
        </p:nvCxnSpPr>
        <p:spPr>
          <a:xfrm>
            <a:off x="5105400" y="6096000"/>
            <a:ext cx="16764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769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838200"/>
            <a:ext cx="8382000" cy="56388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Negotiable Instruments</a:t>
            </a:r>
          </a:p>
          <a:p>
            <a:pPr marL="342900" indent="-342900" algn="ctr">
              <a:lnSpc>
                <a:spcPct val="80000"/>
              </a:lnSpc>
              <a:spcBef>
                <a:spcPts val="0"/>
              </a:spcBef>
              <a:defRPr/>
            </a:pPr>
            <a:r>
              <a:rPr lang="en-US" sz="2500" b="1" i="1" dirty="0">
                <a:solidFill>
                  <a:srgbClr val="006600"/>
                </a:solidFill>
              </a:rPr>
              <a:t>General Principles – Types of Negotiable Instruments</a:t>
            </a:r>
          </a:p>
          <a:p>
            <a:pPr marL="609600" indent="-609600">
              <a:lnSpc>
                <a:spcPct val="80000"/>
              </a:lnSpc>
              <a:spcBef>
                <a:spcPts val="0"/>
              </a:spcBef>
            </a:pPr>
            <a:r>
              <a:rPr lang="en-US" sz="2000" b="1" dirty="0">
                <a:solidFill>
                  <a:srgbClr val="CC0000"/>
                </a:solidFill>
                <a:latin typeface="Tahoma" panose="020B0604030504040204" pitchFamily="34" charset="0"/>
                <a:ea typeface="Tahoma" panose="020B0604030504040204" pitchFamily="34" charset="0"/>
                <a:cs typeface="Tahoma" panose="020B0604030504040204" pitchFamily="34" charset="0"/>
              </a:rPr>
              <a:t>Types of Negotiable Instruments – Orders to Pay:</a:t>
            </a:r>
          </a:p>
          <a:p>
            <a:pPr marL="609600" indent="-609600" algn="just">
              <a:lnSpc>
                <a:spcPct val="80000"/>
              </a:lnSpc>
              <a:spcBef>
                <a:spcPts val="0"/>
              </a:spcBef>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Checks Generally</a:t>
            </a: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Under U.C.C. §3-104(f), a </a:t>
            </a:r>
            <a:r>
              <a:rPr lang="en-US" sz="1600" b="0"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check </a:t>
            </a: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is defined a</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s “a draft, other than a documentary draft, payable on demand and drawn on a bank.”  A </a:t>
            </a:r>
            <a:r>
              <a:rPr lang="en-US" sz="160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check, therefore,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an order by a depositor (the drawer) on a bank or credit union (the drawee) to pay a sum of money to the order of another party (the payee).</a:t>
            </a:r>
          </a:p>
          <a:p>
            <a:pPr algn="just">
              <a:lnSpc>
                <a:spcPct val="80000"/>
              </a:lnSpc>
              <a:spcBef>
                <a:spcPts val="0"/>
              </a:spcBef>
            </a:pPr>
            <a:endParaRPr lang="en-US" sz="5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Types of Checks:</a:t>
            </a:r>
          </a:p>
          <a:p>
            <a:pPr algn="just">
              <a:lnSpc>
                <a:spcPct val="8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An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Ordinary Check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drawn by the bank upon a depositor’s account.</a:t>
            </a:r>
          </a:p>
          <a:p>
            <a:pPr algn="just">
              <a:lnSpc>
                <a:spcPct val="80000"/>
              </a:lnSpc>
              <a:spcBef>
                <a:spcPts val="0"/>
              </a:spcBef>
            </a:pPr>
            <a:endParaRPr lang="en-US" sz="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cashier’s check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 draft drawn by a bank on itself. </a:t>
            </a:r>
          </a:p>
          <a:p>
            <a:pPr algn="just">
              <a:lnSpc>
                <a:spcPct val="8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teller’s check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 draft drawn by a bank on another bank in which it has an account.  </a:t>
            </a:r>
          </a:p>
          <a:p>
            <a:pPr algn="just">
              <a:lnSpc>
                <a:spcPct val="8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traveler’s check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 check that is payable on demand, provided it is countersigned by the person whose signature was placed on the check at the time the check was purchased.</a:t>
            </a:r>
          </a:p>
          <a:p>
            <a:pPr algn="just">
              <a:lnSpc>
                <a:spcPct val="80000"/>
              </a:lnSpc>
              <a:spcBef>
                <a:spcPts val="0"/>
              </a:spcBef>
            </a:pPr>
            <a:endParaRPr lang="en-US" sz="5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80000"/>
              </a:lnSpc>
              <a:spcBef>
                <a:spcPts val="0"/>
              </a:spcBef>
            </a:pP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Money orders</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are issued by both banks and nonbanks. A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money order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drawn by a bank is also a check.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Example of an Ordinary Check</a:t>
            </a:r>
            <a:endParaRPr lang="en-US" sz="1400" b="1" i="0" u="none" strike="noStrike" baseline="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2B334AC-ED82-4FD3-A942-7C8A1AD53984}"/>
              </a:ext>
            </a:extLst>
          </p:cNvPr>
          <p:cNvPicPr>
            <a:picLocks noChangeAspect="1"/>
          </p:cNvPicPr>
          <p:nvPr/>
        </p:nvPicPr>
        <p:blipFill>
          <a:blip r:embed="rId3"/>
          <a:stretch>
            <a:fillRect/>
          </a:stretch>
        </p:blipFill>
        <p:spPr>
          <a:xfrm>
            <a:off x="2425304" y="4495800"/>
            <a:ext cx="4140992" cy="2070497"/>
          </a:xfrm>
          <a:prstGeom prst="rect">
            <a:avLst/>
          </a:prstGeom>
        </p:spPr>
      </p:pic>
    </p:spTree>
    <p:extLst>
      <p:ext uri="{BB962C8B-B14F-4D97-AF65-F5344CB8AC3E}">
        <p14:creationId xmlns:p14="http://schemas.microsoft.com/office/powerpoint/2010/main" val="393928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a:solidFill>
                <a:srgbClr val="002060"/>
              </a:solidFill>
            </a:endParaRPr>
          </a:p>
          <a:p>
            <a:pPr marL="342900" indent="-342900" algn="ctr">
              <a:lnSpc>
                <a:spcPct val="90000"/>
              </a:lnSpc>
              <a:spcBef>
                <a:spcPts val="0"/>
              </a:spcBef>
              <a:defRPr/>
            </a:pPr>
            <a:r>
              <a:rPr lang="en-US" sz="5400" b="1" dirty="0">
                <a:solidFill>
                  <a:srgbClr val="0033CC"/>
                </a:solidFill>
              </a:rPr>
              <a:t>Negotiable Instruments</a:t>
            </a:r>
          </a:p>
          <a:p>
            <a:pPr marL="342900" indent="-342900" algn="ctr">
              <a:lnSpc>
                <a:spcPct val="90000"/>
              </a:lnSpc>
              <a:spcBef>
                <a:spcPts val="0"/>
              </a:spcBef>
              <a:defRPr/>
            </a:pPr>
            <a:r>
              <a:rPr lang="en-US" sz="4000" b="1" i="1" dirty="0">
                <a:solidFill>
                  <a:srgbClr val="006600"/>
                </a:solidFill>
              </a:rPr>
              <a:t>General Principles</a:t>
            </a:r>
          </a:p>
          <a:p>
            <a:pPr marL="342900" indent="-342900" algn="ctr">
              <a:lnSpc>
                <a:spcPct val="90000"/>
              </a:lnSpc>
              <a:spcBef>
                <a:spcPts val="0"/>
              </a:spcBef>
              <a:defRPr/>
            </a:pPr>
            <a:r>
              <a:rPr lang="en-US" sz="3200" b="1" i="1" dirty="0">
                <a:solidFill>
                  <a:srgbClr val="C00000"/>
                </a:solidFill>
              </a:rPr>
              <a:t>Parties to Instruments</a:t>
            </a:r>
          </a:p>
          <a:p>
            <a:pPr marL="342900" indent="-342900" algn="ctr">
              <a:lnSpc>
                <a:spcPct val="90000"/>
              </a:lnSpc>
              <a:spcBef>
                <a:spcPts val="0"/>
              </a:spcBef>
              <a:defRPr/>
            </a:pPr>
            <a:endParaRPr lang="en-US" sz="2800" b="1" i="1" dirty="0">
              <a:solidFill>
                <a:srgbClr val="006600"/>
              </a:solidFill>
            </a:endParaRPr>
          </a:p>
          <a:p>
            <a:pPr marL="342900" indent="-342900" algn="ctr">
              <a:spcBef>
                <a:spcPts val="0"/>
              </a:spcBef>
            </a:pPr>
            <a:r>
              <a:rPr lang="en-US" sz="4400" b="1" i="1" dirty="0">
                <a:solidFill>
                  <a:srgbClr val="C00000"/>
                </a:solidFill>
              </a:rPr>
              <a:t>  </a:t>
            </a:r>
          </a:p>
          <a:p>
            <a:pPr marL="342900" indent="-342900">
              <a:spcBef>
                <a:spcPts val="0"/>
              </a:spcBef>
            </a:pPr>
            <a:endParaRPr lang="en-US" sz="1000" b="1" i="1" dirty="0">
              <a:solidFill>
                <a:srgbClr val="002060"/>
              </a:solidFill>
            </a:endParaRPr>
          </a:p>
        </p:txBody>
      </p:sp>
    </p:spTree>
    <p:extLst>
      <p:ext uri="{BB962C8B-B14F-4D97-AF65-F5344CB8AC3E}">
        <p14:creationId xmlns:p14="http://schemas.microsoft.com/office/powerpoint/2010/main" val="52477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838200"/>
            <a:ext cx="8382000" cy="5638800"/>
          </a:xfrm>
          <a:prstGeom prst="rect">
            <a:avLst/>
          </a:prstGeom>
          <a:noFill/>
          <a:ln w="9525">
            <a:noFill/>
            <a:miter lim="800000"/>
            <a:headEnd/>
            <a:tailEnd/>
          </a:ln>
        </p:spPr>
        <p:txBody>
          <a:bodyPr/>
          <a:lstStyle/>
          <a:p>
            <a:pPr marL="342900" indent="-342900" algn="ctr">
              <a:lnSpc>
                <a:spcPct val="110000"/>
              </a:lnSpc>
              <a:spcBef>
                <a:spcPts val="0"/>
              </a:spcBef>
              <a:defRPr/>
            </a:pPr>
            <a:r>
              <a:rPr lang="en-US" sz="3600" b="1" dirty="0">
                <a:solidFill>
                  <a:srgbClr val="0033CC"/>
                </a:solidFill>
              </a:rPr>
              <a:t>Negotiable Instruments</a:t>
            </a:r>
          </a:p>
          <a:p>
            <a:pPr marL="342900" indent="-342900" algn="ctr">
              <a:lnSpc>
                <a:spcPct val="110000"/>
              </a:lnSpc>
              <a:spcBef>
                <a:spcPts val="0"/>
              </a:spcBef>
              <a:defRPr/>
            </a:pPr>
            <a:r>
              <a:rPr lang="en-US" sz="2800" b="1" i="1" dirty="0">
                <a:solidFill>
                  <a:srgbClr val="006600"/>
                </a:solidFill>
              </a:rPr>
              <a:t>General Principles – Parties</a:t>
            </a:r>
          </a:p>
          <a:p>
            <a:pPr marL="609600" indent="-609600">
              <a:lnSpc>
                <a:spcPct val="110000"/>
              </a:lnSpc>
              <a:spcBef>
                <a:spcPts val="0"/>
              </a:spcBef>
            </a:pPr>
            <a:endParaRPr lang="en-US" sz="500" b="1" i="1" dirty="0">
              <a:solidFill>
                <a:srgbClr val="CC0000"/>
              </a:solidFill>
              <a:latin typeface="Tahoma" panose="020B0604030504040204" pitchFamily="34" charset="0"/>
              <a:ea typeface="Tahoma" panose="020B0604030504040204" pitchFamily="34" charset="0"/>
              <a:cs typeface="Tahoma" panose="020B0604030504040204" pitchFamily="34" charset="0"/>
            </a:endParaRPr>
          </a:p>
          <a:p>
            <a:pPr marL="609600" indent="-609600">
              <a:lnSpc>
                <a:spcPct val="110000"/>
              </a:lnSpc>
              <a:spcBef>
                <a:spcPts val="0"/>
              </a:spcBef>
            </a:pPr>
            <a:r>
              <a:rPr lang="en-US" sz="2400" b="1" i="1" dirty="0">
                <a:solidFill>
                  <a:srgbClr val="CC0000"/>
                </a:solidFill>
                <a:latin typeface="Tahoma" panose="020B0604030504040204" pitchFamily="34" charset="0"/>
                <a:ea typeface="Tahoma" panose="020B0604030504040204" pitchFamily="34" charset="0"/>
                <a:cs typeface="Tahoma" panose="020B0604030504040204" pitchFamily="34" charset="0"/>
              </a:rPr>
              <a:t>Parties to Negotiable Instruments:</a:t>
            </a:r>
          </a:p>
          <a:p>
            <a:pPr marL="609600" indent="-609600" algn="just">
              <a:lnSpc>
                <a:spcPct val="110000"/>
              </a:lnSpc>
              <a:spcBef>
                <a:spcPts val="0"/>
              </a:spcBef>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Generally</a:t>
            </a: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  </a:t>
            </a:r>
            <a:r>
              <a:rPr lang="en-US" sz="1600" dirty="0">
                <a:solidFill>
                  <a:srgbClr val="211808"/>
                </a:solidFill>
                <a:effectLst/>
                <a:latin typeface="Tahoma" panose="020B0604030504040204" pitchFamily="34" charset="0"/>
                <a:ea typeface="Tahoma" panose="020B0604030504040204" pitchFamily="34" charset="0"/>
                <a:cs typeface="Tahoma" panose="020B0604030504040204" pitchFamily="34" charset="0"/>
              </a:rPr>
              <a:t>T</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he Parties to a negotiable instrument are important. </a:t>
            </a:r>
          </a:p>
          <a:p>
            <a:pPr algn="just">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They may be may be: </a:t>
            </a:r>
          </a:p>
          <a:p>
            <a:pPr marL="285750" indent="-285750" algn="just">
              <a:lnSpc>
                <a:spcPct val="110000"/>
              </a:lnSpc>
              <a:spcBef>
                <a:spcPts val="0"/>
              </a:spcBef>
              <a:buFont typeface="Arial" panose="020B0604020202020204" pitchFamily="34" charset="0"/>
              <a:buChar char="•"/>
            </a:pP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A</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natural person, </a:t>
            </a:r>
          </a:p>
          <a:p>
            <a:pPr marL="285750" indent="-285750" algn="just">
              <a:lnSpc>
                <a:spcPct val="110000"/>
              </a:lnSpc>
              <a:spcBef>
                <a:spcPts val="0"/>
              </a:spcBef>
              <a:buFont typeface="Arial" panose="020B0604020202020204" pitchFamily="34" charset="0"/>
              <a:buChar char="•"/>
            </a:pP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A</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n artificial person such as a corporation, or </a:t>
            </a:r>
          </a:p>
          <a:p>
            <a:pPr marL="285750" indent="-285750" algn="just">
              <a:lnSpc>
                <a:spcPct val="110000"/>
              </a:lnSpc>
              <a:spcBef>
                <a:spcPts val="0"/>
              </a:spcBef>
              <a:buFont typeface="Arial" panose="020B0604020202020204" pitchFamily="34" charset="0"/>
              <a:buChar char="•"/>
            </a:pP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A</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n unincorporated enterprise such as a government agency.</a:t>
            </a:r>
          </a:p>
          <a:p>
            <a:pPr algn="l">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US"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Parties</a:t>
            </a:r>
            <a:r>
              <a:rPr lang="en-US" sz="1600"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a:t>
            </a: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lang="en-US" sz="1600" u="none" strike="noStrike" baseline="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Parties to a negotiable instrument are as follows:</a:t>
            </a:r>
          </a:p>
          <a:p>
            <a:pPr algn="l">
              <a:lnSpc>
                <a:spcPct val="110000"/>
              </a:lnSpc>
              <a:spcBef>
                <a:spcPts val="0"/>
              </a:spcBef>
            </a:pPr>
            <a:endParaRPr lang="en-US" sz="5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US" sz="1600" b="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For Notes:</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Notes have two original parties: the </a:t>
            </a:r>
            <a:r>
              <a:rPr lang="en-US" sz="15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maker</a:t>
            </a:r>
            <a:r>
              <a:rPr lang="en-US" sz="1500" b="0"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and the </a:t>
            </a:r>
            <a:r>
              <a:rPr lang="en-US" sz="15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payee</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t>
            </a:r>
          </a:p>
          <a:p>
            <a:pPr algn="l">
              <a:lnSpc>
                <a:spcPct val="110000"/>
              </a:lnSpc>
              <a:spcBef>
                <a:spcPts val="0"/>
              </a:spcBef>
            </a:pPr>
            <a:endParaRPr lang="en-US" sz="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For Drafts and Checks:</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rgbClr val="211808"/>
                </a:solidFill>
                <a:latin typeface="Tahoma" panose="020B0604030504040204" pitchFamily="34" charset="0"/>
                <a:ea typeface="Tahoma" panose="020B0604030504040204" pitchFamily="34" charset="0"/>
                <a:cs typeface="Tahoma" panose="020B0604030504040204" pitchFamily="34" charset="0"/>
              </a:rPr>
              <a:t> Drafts and checks have</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three original parties: the </a:t>
            </a:r>
            <a:r>
              <a:rPr lang="en-US" sz="1500" b="1" i="1"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drawer</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the </a:t>
            </a:r>
            <a:r>
              <a:rPr lang="en-US" sz="15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drawee</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and the </a:t>
            </a:r>
            <a:r>
              <a:rPr lang="en-US" sz="15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payee</a:t>
            </a: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p>
          <a:p>
            <a:pPr algn="l">
              <a:lnSpc>
                <a:spcPct val="110000"/>
              </a:lnSpc>
              <a:spcBef>
                <a:spcPts val="0"/>
              </a:spcBef>
            </a:pPr>
            <a:endParaRPr lang="en-US" sz="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5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 names given to the parties to these instruments are important, because the liability of the parties varies depending on the parties’ roles. </a:t>
            </a:r>
          </a:p>
          <a:p>
            <a:pPr algn="l">
              <a:lnSpc>
                <a:spcPct val="75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3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838200"/>
            <a:ext cx="8382000" cy="56388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Negotiable Instruments</a:t>
            </a:r>
          </a:p>
          <a:p>
            <a:pPr marL="342900" indent="-342900" algn="ctr">
              <a:spcBef>
                <a:spcPts val="0"/>
              </a:spcBef>
              <a:defRPr/>
            </a:pPr>
            <a:r>
              <a:rPr lang="en-US" sz="2800" b="1" i="1" dirty="0">
                <a:solidFill>
                  <a:srgbClr val="006600"/>
                </a:solidFill>
              </a:rPr>
              <a:t>General Principles – Parties</a:t>
            </a:r>
          </a:p>
          <a:p>
            <a:pPr marL="609600" indent="-609600">
              <a:spcBef>
                <a:spcPts val="0"/>
              </a:spcBef>
            </a:pPr>
            <a:endParaRPr lang="en-US" sz="500" b="1" i="1" dirty="0">
              <a:solidFill>
                <a:srgbClr val="CC0000"/>
              </a:solidFill>
              <a:latin typeface="Tahoma" panose="020B0604030504040204" pitchFamily="34" charset="0"/>
              <a:ea typeface="Tahoma" panose="020B0604030504040204" pitchFamily="34" charset="0"/>
              <a:cs typeface="Tahoma" panose="020B0604030504040204" pitchFamily="34" charset="0"/>
            </a:endParaRPr>
          </a:p>
          <a:p>
            <a:pPr marL="609600" indent="-609600">
              <a:spcBef>
                <a:spcPts val="0"/>
              </a:spcBef>
            </a:pPr>
            <a:r>
              <a:rPr lang="en-US" sz="2400" b="1" i="1" dirty="0">
                <a:solidFill>
                  <a:srgbClr val="CC0000"/>
                </a:solidFill>
                <a:latin typeface="Tahoma" panose="020B0604030504040204" pitchFamily="34" charset="0"/>
                <a:ea typeface="Tahoma" panose="020B0604030504040204" pitchFamily="34" charset="0"/>
                <a:cs typeface="Tahoma" panose="020B0604030504040204" pitchFamily="34" charset="0"/>
              </a:rPr>
              <a:t>Parties to Negotiable Instruments:</a:t>
            </a:r>
          </a:p>
          <a:p>
            <a:pPr marL="609600" indent="-609600" algn="just">
              <a:spcBef>
                <a:spcPts val="0"/>
              </a:spcBef>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Parties Defined:</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Parties are defined as follows:</a:t>
            </a:r>
          </a:p>
          <a:p>
            <a:pPr algn="l">
              <a:spcBef>
                <a:spcPts val="0"/>
              </a:spcBef>
            </a:pPr>
            <a:endParaRPr lang="en-US" sz="500" b="1" i="0" u="none" strike="noStrike" baseline="0" dirty="0">
              <a:solidFill>
                <a:srgbClr val="FD3138"/>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Maker: </a:t>
            </a:r>
            <a:r>
              <a:rPr lang="en-US" sz="14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maker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the party who writes or creates a promissory note, thereby promising to pay the amount specified in the note.</a:t>
            </a:r>
          </a:p>
          <a:p>
            <a:pPr algn="l">
              <a:spcBef>
                <a:spcPts val="0"/>
              </a:spcBef>
            </a:pPr>
            <a:endParaRPr lang="en-US" sz="5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l">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Drawer: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drawer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the party who writes or creates a draft or check.</a:t>
            </a:r>
          </a:p>
          <a:p>
            <a:pPr algn="just">
              <a:spcBef>
                <a:spcPts val="0"/>
              </a:spcBef>
            </a:pPr>
            <a:endParaRPr lang="en-US" sz="5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Drawee: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drawee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the party to whom the draft is addressed and who is ordered to pay the amount of money specified in the draft. The bank is the drawee on a check, and the credit union is the drawee on a share draft.  A drawee on a draft has no responsibility under the draft until it has accepted that instrument.</a:t>
            </a:r>
          </a:p>
          <a:p>
            <a:pPr algn="l">
              <a:spcBef>
                <a:spcPts val="0"/>
              </a:spcBef>
            </a:pPr>
            <a:endParaRPr lang="en-US" sz="5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l">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Payee: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payee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the person named in the instrument to receive payment. </a:t>
            </a:r>
          </a:p>
          <a:p>
            <a:pPr algn="just">
              <a:spcBef>
                <a:spcPts val="0"/>
              </a:spcBef>
            </a:pPr>
            <a:endParaRPr lang="en-US" sz="5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Acceptor: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When the drawee of a draft has indicated by writing or record a willingness to pay the amount specified in the draft, the drawee has accepted liability and is called the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acceptor.</a:t>
            </a:r>
            <a:endPar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l">
              <a:spcBef>
                <a:spcPts val="0"/>
              </a:spcBef>
            </a:pPr>
            <a:endParaRPr lang="en-US" sz="500" b="1" i="0" u="none" strike="noStrike" baseline="0" dirty="0">
              <a:solidFill>
                <a:srgbClr val="FD3138"/>
              </a:solidFill>
              <a:latin typeface="Tahoma" panose="020B0604030504040204" pitchFamily="34" charset="0"/>
              <a:ea typeface="Tahoma" panose="020B0604030504040204" pitchFamily="34" charset="0"/>
              <a:cs typeface="Tahoma" panose="020B0604030504040204" pitchFamily="34" charset="0"/>
            </a:endParaRPr>
          </a:p>
          <a:p>
            <a:pPr algn="just">
              <a:spcBef>
                <a:spcPts val="0"/>
              </a:spcBef>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Secondary Obligor (Accommodation Party):</a:t>
            </a:r>
            <a:r>
              <a:rPr lang="en-US" sz="1600" b="1" i="0" u="none" strike="noStrike" baseline="0" dirty="0">
                <a:solidFill>
                  <a:srgbClr val="FD3138"/>
                </a:solidFill>
                <a:latin typeface="Tahoma" panose="020B0604030504040204" pitchFamily="34" charset="0"/>
                <a:ea typeface="Tahoma" panose="020B0604030504040204" pitchFamily="34" charset="0"/>
                <a:cs typeface="Tahoma" panose="020B0604030504040204" pitchFamily="34" charset="0"/>
              </a:rPr>
              <a:t>  </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When a party who is not originally named in an instrument allows their name to be added to it for the benefit of another party, in order to add strength to the collectability of the instrument, that party becomes a secondary obligor (formerly called an </a:t>
            </a:r>
            <a:r>
              <a:rPr lang="en-US" sz="1400" b="1"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accommodation </a:t>
            </a:r>
            <a:r>
              <a:rPr lang="en-US" sz="14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party</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and assumes a liability role. </a:t>
            </a:r>
            <a:r>
              <a:rPr lang="en-US" sz="1400" dirty="0">
                <a:solidFill>
                  <a:srgbClr val="211808"/>
                </a:solidFill>
                <a:latin typeface="Tahoma" panose="020B0604030504040204" pitchFamily="34" charset="0"/>
                <a:ea typeface="Tahoma" panose="020B0604030504040204" pitchFamily="34" charset="0"/>
                <a:cs typeface="Tahoma" panose="020B0604030504040204" pitchFamily="34" charset="0"/>
              </a:rPr>
              <a:t>The UCC</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now refers to drawer, </a:t>
            </a:r>
            <a:r>
              <a:rPr lang="en-US" sz="1400" dirty="0">
                <a:solidFill>
                  <a:srgbClr val="211808"/>
                </a:solidFill>
                <a:latin typeface="Tahoma" panose="020B0604030504040204" pitchFamily="34" charset="0"/>
                <a:ea typeface="Tahoma" panose="020B0604030504040204" pitchFamily="34" charset="0"/>
                <a:cs typeface="Tahoma" panose="020B0604030504040204" pitchFamily="34" charset="0"/>
              </a:rPr>
              <a:t>e</a:t>
            </a:r>
            <a:r>
              <a:rPr lang="en-US" sz="14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ndorsers, and accommodation parties as “secondary obligors”.</a:t>
            </a:r>
            <a:endParaRPr lang="en-US" sz="14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961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Twelve A</a:t>
            </a:r>
            <a:endParaRPr lang="en-US" sz="4400" i="1" dirty="0">
              <a:solidFill>
                <a:srgbClr val="C00000"/>
              </a:solidFill>
            </a:endParaRPr>
          </a:p>
          <a:p>
            <a:pPr marL="341313" indent="-341313">
              <a:spcBef>
                <a:spcPct val="20000"/>
              </a:spcBef>
              <a:buFontTx/>
              <a:buChar char="•"/>
            </a:pPr>
            <a:endParaRPr lang="en-US" sz="1000" b="1" dirty="0">
              <a:solidFill>
                <a:srgbClr val="00206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766690"/>
          </a:xfrm>
          <a:prstGeom prst="rect">
            <a:avLst/>
          </a:prstGeom>
          <a:solidFill>
            <a:schemeClr val="accent3"/>
          </a:solidFill>
        </p:spPr>
        <p:txBody>
          <a:bodyPr wrap="square">
            <a:spAutoFit/>
          </a:bodyPr>
          <a:lstStyle/>
          <a:p>
            <a:pPr>
              <a:lnSpc>
                <a:spcPct val="110000"/>
              </a:lnSpc>
              <a:defRPr/>
            </a:pPr>
            <a:r>
              <a:rPr lang="en-US" sz="3600" b="1" dirty="0"/>
              <a:t>Last Time We Spoke About:</a:t>
            </a:r>
          </a:p>
          <a:p>
            <a:pPr>
              <a:lnSpc>
                <a:spcPct val="110000"/>
              </a:lnSpc>
              <a:defRPr/>
            </a:pPr>
            <a:endParaRPr lang="en-US" sz="600" b="1" dirty="0"/>
          </a:p>
          <a:p>
            <a:pPr>
              <a:lnSpc>
                <a:spcPct val="110000"/>
              </a:lnSpc>
              <a:defRPr/>
            </a:pPr>
            <a:r>
              <a:rPr lang="en-US" sz="3200" b="1" dirty="0">
                <a:solidFill>
                  <a:srgbClr val="008000"/>
                </a:solidFill>
              </a:rPr>
              <a:t>The Law of Torts</a:t>
            </a:r>
          </a:p>
          <a:p>
            <a:pPr>
              <a:lnSpc>
                <a:spcPct val="110000"/>
              </a:lnSpc>
              <a:buFont typeface="Arial" pitchFamily="34" charset="0"/>
              <a:buChar char="•"/>
              <a:defRPr/>
            </a:pPr>
            <a:r>
              <a:rPr lang="en-US" sz="2800" b="1" dirty="0">
                <a:solidFill>
                  <a:srgbClr val="002060"/>
                </a:solidFill>
              </a:rPr>
              <a:t> General Principles</a:t>
            </a:r>
          </a:p>
          <a:p>
            <a:pPr algn="just">
              <a:lnSpc>
                <a:spcPct val="110000"/>
              </a:lnSpc>
              <a:defRPr/>
            </a:pPr>
            <a:r>
              <a:rPr lang="en-US" sz="1600" b="1" i="1" dirty="0">
                <a:solidFill>
                  <a:srgbClr val="C00000"/>
                </a:solidFill>
              </a:rPr>
              <a:t>Part One: Definitions / Torts vs. Crimes / Types of Torts</a:t>
            </a:r>
          </a:p>
          <a:p>
            <a:pPr>
              <a:lnSpc>
                <a:spcPct val="110000"/>
              </a:lnSpc>
              <a:buFont typeface="Arial" pitchFamily="34" charset="0"/>
              <a:buChar char="•"/>
              <a:defRPr/>
            </a:pPr>
            <a:endParaRPr lang="en-US" sz="600" b="1" dirty="0">
              <a:solidFill>
                <a:srgbClr val="002060"/>
              </a:solidFill>
            </a:endParaRPr>
          </a:p>
          <a:p>
            <a:pPr>
              <a:lnSpc>
                <a:spcPct val="110000"/>
              </a:lnSpc>
              <a:buFont typeface="Arial" pitchFamily="34" charset="0"/>
              <a:buChar char="•"/>
              <a:defRPr/>
            </a:pPr>
            <a:r>
              <a:rPr lang="en-US" sz="2800" b="1" dirty="0">
                <a:solidFill>
                  <a:srgbClr val="002060"/>
                </a:solidFill>
              </a:rPr>
              <a:t> Negligence and Intentional Torts</a:t>
            </a:r>
          </a:p>
          <a:p>
            <a:pPr algn="just">
              <a:lnSpc>
                <a:spcPct val="110000"/>
              </a:lnSpc>
              <a:defRPr/>
            </a:pPr>
            <a:r>
              <a:rPr lang="en-US" b="1" i="1" dirty="0">
                <a:solidFill>
                  <a:srgbClr val="C00000"/>
                </a:solidFill>
              </a:rPr>
              <a:t>  </a:t>
            </a:r>
            <a:r>
              <a:rPr lang="en-US" sz="1700" b="1" i="1" dirty="0">
                <a:solidFill>
                  <a:srgbClr val="C00000"/>
                </a:solidFill>
              </a:rPr>
              <a:t>Part</a:t>
            </a:r>
            <a:r>
              <a:rPr lang="en-US" sz="1000" b="1" i="1" dirty="0">
                <a:solidFill>
                  <a:srgbClr val="C00000"/>
                </a:solidFill>
              </a:rPr>
              <a:t> </a:t>
            </a:r>
            <a:r>
              <a:rPr lang="en-US" sz="1700" b="1" i="1" dirty="0">
                <a:solidFill>
                  <a:srgbClr val="C00000"/>
                </a:solidFill>
              </a:rPr>
              <a:t>Two:</a:t>
            </a:r>
            <a:r>
              <a:rPr lang="en-US" sz="1000" b="1" i="1" dirty="0">
                <a:solidFill>
                  <a:srgbClr val="C00000"/>
                </a:solidFill>
              </a:rPr>
              <a:t> </a:t>
            </a:r>
            <a:r>
              <a:rPr lang="en-US" sz="1600" b="1" i="1" dirty="0">
                <a:solidFill>
                  <a:srgbClr val="C00000"/>
                </a:solidFill>
              </a:rPr>
              <a:t>Definitions / Intentional Torts / Unintentional Torts – Negligence</a:t>
            </a:r>
          </a:p>
          <a:p>
            <a:pPr>
              <a:lnSpc>
                <a:spcPct val="110000"/>
              </a:lnSpc>
              <a:defRPr/>
            </a:pPr>
            <a:endParaRPr lang="en-US" sz="600" b="1" i="1" dirty="0">
              <a:solidFill>
                <a:srgbClr val="C00000"/>
              </a:solidFill>
            </a:endParaRPr>
          </a:p>
          <a:p>
            <a:pPr>
              <a:lnSpc>
                <a:spcPct val="110000"/>
              </a:lnSpc>
              <a:buFont typeface="Arial" pitchFamily="34" charset="0"/>
              <a:buChar char="•"/>
              <a:defRPr/>
            </a:pPr>
            <a:r>
              <a:rPr lang="en-US" sz="2800" b="1" dirty="0">
                <a:solidFill>
                  <a:srgbClr val="002060"/>
                </a:solidFill>
              </a:rPr>
              <a:t> Liability and Foreseeability</a:t>
            </a:r>
          </a:p>
          <a:p>
            <a:pPr>
              <a:lnSpc>
                <a:spcPct val="110000"/>
              </a:lnSpc>
              <a:defRPr/>
            </a:pPr>
            <a:r>
              <a:rPr lang="en-US" b="1" i="1" dirty="0">
                <a:solidFill>
                  <a:srgbClr val="C00000"/>
                </a:solidFill>
              </a:rPr>
              <a:t> </a:t>
            </a:r>
            <a:r>
              <a:rPr lang="en-US" sz="1600" b="1" i="1" dirty="0">
                <a:solidFill>
                  <a:srgbClr val="C00000"/>
                </a:solidFill>
              </a:rPr>
              <a:t>Part Three: Definitions / Liability / Foreseeability / Strict Liability / Defenses</a:t>
            </a:r>
          </a:p>
          <a:p>
            <a:pPr defTabSz="685800">
              <a:lnSpc>
                <a:spcPct val="110000"/>
              </a:lnSpc>
              <a:defRPr/>
            </a:pPr>
            <a:endParaRPr lang="en-US" sz="600" b="1" i="1" dirty="0">
              <a:solidFill>
                <a:srgbClr val="C00000"/>
              </a:solidFill>
            </a:endParaRPr>
          </a:p>
          <a:p>
            <a:pPr>
              <a:lnSpc>
                <a:spcPct val="110000"/>
              </a:lnSpc>
              <a:buFont typeface="Arial" pitchFamily="34" charset="0"/>
              <a:buChar char="•"/>
              <a:defRPr/>
            </a:pPr>
            <a:r>
              <a:rPr lang="en-US" sz="2600" b="1" dirty="0">
                <a:solidFill>
                  <a:srgbClr val="002060"/>
                </a:solidFill>
              </a:rPr>
              <a:t> Class Case – MacPherson v. Buick Motor Co.</a:t>
            </a:r>
          </a:p>
          <a:p>
            <a:pPr algn="ctr">
              <a:lnSpc>
                <a:spcPct val="110000"/>
              </a:lnSpc>
              <a:defRPr/>
            </a:pPr>
            <a:r>
              <a:rPr lang="en-US" sz="1600" b="1" i="1" dirty="0">
                <a:solidFill>
                  <a:srgbClr val="C00000"/>
                </a:solidFill>
              </a:rPr>
              <a:t>     The Elements of Foreseeability</a:t>
            </a:r>
          </a:p>
        </p:txBody>
      </p:sp>
    </p:spTree>
    <p:extLst>
      <p:ext uri="{BB962C8B-B14F-4D97-AF65-F5344CB8AC3E}">
        <p14:creationId xmlns:p14="http://schemas.microsoft.com/office/powerpoint/2010/main" val="146008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59125" y="1371600"/>
            <a:ext cx="7763773" cy="4865947"/>
          </a:xfrm>
          <a:prstGeom prst="rect">
            <a:avLst/>
          </a:prstGeom>
          <a:solidFill>
            <a:schemeClr val="accent3"/>
          </a:solidFill>
        </p:spPr>
        <p:txBody>
          <a:bodyPr wrap="square">
            <a:spAutoFit/>
          </a:bodyPr>
          <a:lstStyle/>
          <a:p>
            <a:pPr>
              <a:lnSpc>
                <a:spcPct val="95000"/>
              </a:lnSpc>
              <a:defRPr/>
            </a:pPr>
            <a:r>
              <a:rPr lang="en-US" sz="3200" b="1" dirty="0"/>
              <a:t>Tonight We Will Speak About:</a:t>
            </a:r>
          </a:p>
          <a:p>
            <a:pPr>
              <a:lnSpc>
                <a:spcPct val="95000"/>
              </a:lnSpc>
              <a:defRPr/>
            </a:pPr>
            <a:endParaRPr lang="en-US" sz="600" b="1" dirty="0"/>
          </a:p>
          <a:p>
            <a:pPr>
              <a:lnSpc>
                <a:spcPct val="95000"/>
              </a:lnSpc>
              <a:defRPr/>
            </a:pPr>
            <a:r>
              <a:rPr lang="en-US" sz="3200" b="1" dirty="0">
                <a:solidFill>
                  <a:srgbClr val="008000"/>
                </a:solidFill>
                <a:latin typeface="Tahoma" panose="020B0604030504040204" pitchFamily="34" charset="0"/>
                <a:ea typeface="Tahoma" panose="020B0604030504040204" pitchFamily="34" charset="0"/>
                <a:cs typeface="Tahoma" panose="020B0604030504040204" pitchFamily="34" charset="0"/>
              </a:rPr>
              <a:t>Payment Systems - Introduction</a:t>
            </a:r>
          </a:p>
          <a:p>
            <a:pPr marL="230188" indent="-230188">
              <a:lnSpc>
                <a:spcPct val="95000"/>
              </a:lnSpc>
              <a:buFont typeface="Arial" panose="020B0604020202020204" pitchFamily="34" charset="0"/>
              <a:buChar char="•"/>
            </a:pPr>
            <a:r>
              <a:rPr lang="en-US" sz="2800" b="1"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rPr>
              <a:t>Negotiable Instruments – Types/Parties </a:t>
            </a:r>
            <a:endParaRPr lang="en-US" sz="2800" b="0"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95000"/>
              </a:lnSpc>
            </a:pPr>
            <a:r>
              <a:rPr lang="en-US"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Part One: Definitions / Types of Negotiable Instruments / Parties  </a:t>
            </a:r>
          </a:p>
          <a:p>
            <a:pPr>
              <a:lnSpc>
                <a:spcPct val="95000"/>
              </a:lnSpc>
            </a:pPr>
            <a:endParaRPr lang="en-US" sz="5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30188" indent="-230188">
              <a:lnSpc>
                <a:spcPct val="95000"/>
              </a:lnSpc>
              <a:buFont typeface="Arial" panose="020B0604020202020204" pitchFamily="34" charset="0"/>
              <a:buChar char="•"/>
            </a:pPr>
            <a:r>
              <a:rPr lang="en-US" sz="2800" b="1"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rPr>
              <a:t>Negotiability </a:t>
            </a:r>
            <a:endParaRPr lang="en-US" sz="2800" b="0"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95000"/>
              </a:lnSpc>
            </a:pPr>
            <a:r>
              <a:rPr lang="en-US" sz="1800"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Part Two: Definitions / Requirements of Negotiability / Factors</a:t>
            </a:r>
          </a:p>
          <a:p>
            <a:pPr>
              <a:lnSpc>
                <a:spcPct val="95000"/>
              </a:lnSpc>
            </a:pPr>
            <a:r>
              <a:rPr lang="en-US" sz="1800"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Language / Statute of Limitations Issues </a:t>
            </a:r>
            <a:endParaRPr lang="en-US" sz="1800" b="1" i="1"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95000"/>
              </a:lnSpc>
            </a:pPr>
            <a:endParaRPr lang="en-US" sz="500" b="1"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30188" indent="-230188">
              <a:lnSpc>
                <a:spcPct val="95000"/>
              </a:lnSpc>
              <a:buFont typeface="Arial" panose="020B0604020202020204" pitchFamily="34" charset="0"/>
              <a:buChar char="•"/>
            </a:pPr>
            <a:r>
              <a:rPr lang="en-US" sz="2800" b="1"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rPr>
              <a:t>Transfer/Problems/Warrantees </a:t>
            </a:r>
            <a:endParaRPr lang="en-US" sz="2800" b="0"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95000"/>
              </a:lnSpc>
            </a:pPr>
            <a:r>
              <a:rPr lang="en-US" sz="1700"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Part Three: Definitions / Effect of Transfer / Process of Negotiation </a:t>
            </a:r>
          </a:p>
          <a:p>
            <a:pPr>
              <a:lnSpc>
                <a:spcPct val="95000"/>
              </a:lnSpc>
            </a:pPr>
            <a:r>
              <a:rPr lang="en-US" sz="1700"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Forgery / Unauthorized Documents / Imposters / Lost Instruments Warrantees / Other Parties</a:t>
            </a:r>
          </a:p>
          <a:p>
            <a:pPr>
              <a:lnSpc>
                <a:spcPct val="95000"/>
              </a:lnSpc>
            </a:pPr>
            <a:r>
              <a:rPr lang="en-US" sz="500"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 </a:t>
            </a:r>
          </a:p>
          <a:p>
            <a:pPr>
              <a:lnSpc>
                <a:spcPct val="95000"/>
              </a:lnSpc>
            </a:pPr>
            <a:r>
              <a:rPr lang="en-US" sz="2200" b="1"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rPr>
              <a:t>Case Study: Manhattan Savings v. NY Natl Exchange </a:t>
            </a:r>
            <a:endParaRPr lang="en-US" sz="2200" b="0" i="0" u="none" strike="noStrike" baseline="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95000"/>
              </a:lnSpc>
            </a:pPr>
            <a:r>
              <a:rPr lang="en-US" sz="1800" b="1" i="1" u="none" strike="noStrike" baseline="0" dirty="0">
                <a:solidFill>
                  <a:srgbClr val="C81204"/>
                </a:solidFill>
                <a:latin typeface="Tahoma" panose="020B0604030504040204" pitchFamily="34" charset="0"/>
                <a:ea typeface="Tahoma" panose="020B0604030504040204" pitchFamily="34" charset="0"/>
                <a:cs typeface="Tahoma" panose="020B0604030504040204" pitchFamily="34" charset="0"/>
              </a:rPr>
              <a:t>The Elements of Commercial Paper </a:t>
            </a:r>
            <a:endParaRPr lang="en-US" b="1" i="1" dirty="0">
              <a:solidFill>
                <a:srgbClr val="C8120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541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a:solidFill>
                <a:srgbClr val="002060"/>
              </a:solidFill>
            </a:endParaRPr>
          </a:p>
          <a:p>
            <a:pPr marL="342900" indent="-342900" algn="ctr">
              <a:lnSpc>
                <a:spcPct val="90000"/>
              </a:lnSpc>
              <a:spcBef>
                <a:spcPts val="0"/>
              </a:spcBef>
              <a:defRPr/>
            </a:pPr>
            <a:r>
              <a:rPr lang="en-US" sz="5400" b="1" dirty="0">
                <a:solidFill>
                  <a:srgbClr val="0033CC"/>
                </a:solidFill>
              </a:rPr>
              <a:t>Negotiable Instruments</a:t>
            </a:r>
          </a:p>
          <a:p>
            <a:pPr marL="342900" indent="-342900" algn="ctr">
              <a:lnSpc>
                <a:spcPct val="90000"/>
              </a:lnSpc>
              <a:spcBef>
                <a:spcPts val="0"/>
              </a:spcBef>
              <a:defRPr/>
            </a:pPr>
            <a:r>
              <a:rPr lang="en-US" sz="4000" b="1" i="1" dirty="0">
                <a:solidFill>
                  <a:srgbClr val="006600"/>
                </a:solidFill>
              </a:rPr>
              <a:t>General Principles</a:t>
            </a:r>
          </a:p>
          <a:p>
            <a:pPr marL="342900" indent="-342900" algn="ctr">
              <a:lnSpc>
                <a:spcPct val="90000"/>
              </a:lnSpc>
              <a:spcBef>
                <a:spcPts val="0"/>
              </a:spcBef>
              <a:defRPr/>
            </a:pPr>
            <a:r>
              <a:rPr lang="en-US" sz="3200" b="1" i="1" dirty="0">
                <a:solidFill>
                  <a:srgbClr val="C00000"/>
                </a:solidFill>
              </a:rPr>
              <a:t>Definitions</a:t>
            </a:r>
          </a:p>
          <a:p>
            <a:pPr marL="342900" indent="-342900" algn="ctr">
              <a:lnSpc>
                <a:spcPct val="90000"/>
              </a:lnSpc>
              <a:spcBef>
                <a:spcPts val="0"/>
              </a:spcBef>
              <a:defRPr/>
            </a:pPr>
            <a:endParaRPr lang="en-US" sz="2800" b="1" i="1" dirty="0">
              <a:solidFill>
                <a:srgbClr val="006600"/>
              </a:solidFill>
            </a:endParaRPr>
          </a:p>
          <a:p>
            <a:pPr marL="342900" indent="-342900" algn="ctr">
              <a:spcBef>
                <a:spcPts val="0"/>
              </a:spcBef>
            </a:pPr>
            <a:r>
              <a:rPr lang="en-US" sz="4400" b="1" i="1" dirty="0">
                <a:solidFill>
                  <a:srgbClr val="C00000"/>
                </a:solidFill>
              </a:rPr>
              <a:t>  </a:t>
            </a:r>
          </a:p>
          <a:p>
            <a:pPr marL="342900" indent="-342900">
              <a:spcBef>
                <a:spcPts val="0"/>
              </a:spcBef>
            </a:pPr>
            <a:endParaRPr lang="en-US" sz="1000" b="1" i="1" dirty="0">
              <a:solidFill>
                <a:srgbClr val="002060"/>
              </a:solidFill>
            </a:endParaRPr>
          </a:p>
        </p:txBody>
      </p:sp>
    </p:spTree>
    <p:extLst>
      <p:ext uri="{BB962C8B-B14F-4D97-AF65-F5344CB8AC3E}">
        <p14:creationId xmlns:p14="http://schemas.microsoft.com/office/powerpoint/2010/main" val="274395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958B6BC0-B483-4597-90A3-EC550C82A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4433" y="1981200"/>
            <a:ext cx="1489367" cy="1847850"/>
          </a:xfrm>
          <a:prstGeom prst="rect">
            <a:avLst/>
          </a:prstGeom>
        </p:spPr>
      </p:pic>
      <p:sp>
        <p:nvSpPr>
          <p:cNvPr id="4100" name="Rectangle 4"/>
          <p:cNvSpPr>
            <a:spLocks noChangeArrowheads="1"/>
          </p:cNvSpPr>
          <p:nvPr/>
        </p:nvSpPr>
        <p:spPr bwMode="auto">
          <a:xfrm>
            <a:off x="304800" y="838200"/>
            <a:ext cx="8382000" cy="5638800"/>
          </a:xfrm>
          <a:prstGeom prst="rect">
            <a:avLst/>
          </a:prstGeom>
          <a:noFill/>
          <a:ln w="9525">
            <a:noFill/>
            <a:miter lim="800000"/>
            <a:headEnd/>
            <a:tailEnd/>
          </a:ln>
        </p:spPr>
        <p:txBody>
          <a:bodyPr/>
          <a:lstStyle/>
          <a:p>
            <a:pPr marL="342900" indent="-342900" algn="ctr">
              <a:lnSpc>
                <a:spcPct val="110000"/>
              </a:lnSpc>
              <a:spcBef>
                <a:spcPts val="0"/>
              </a:spcBef>
              <a:defRPr/>
            </a:pPr>
            <a:r>
              <a:rPr lang="en-US" sz="3600" b="1" dirty="0">
                <a:solidFill>
                  <a:srgbClr val="0033CC"/>
                </a:solidFill>
              </a:rPr>
              <a:t>Negotiable Instruments</a:t>
            </a:r>
          </a:p>
          <a:p>
            <a:pPr marL="342900" indent="-342900" algn="ctr">
              <a:lnSpc>
                <a:spcPct val="110000"/>
              </a:lnSpc>
              <a:spcBef>
                <a:spcPts val="0"/>
              </a:spcBef>
              <a:defRPr/>
            </a:pPr>
            <a:r>
              <a:rPr lang="en-US" sz="2800" b="1" i="1" dirty="0">
                <a:solidFill>
                  <a:srgbClr val="006600"/>
                </a:solidFill>
              </a:rPr>
              <a:t>General Principles - Definitions</a:t>
            </a:r>
          </a:p>
          <a:p>
            <a:pPr marL="609600" indent="-609600">
              <a:lnSpc>
                <a:spcPct val="110000"/>
              </a:lnSpc>
              <a:spcBef>
                <a:spcPts val="0"/>
              </a:spcBef>
            </a:pPr>
            <a:endParaRPr lang="en-US" sz="1000" b="1" dirty="0">
              <a:solidFill>
                <a:srgbClr val="CC0000"/>
              </a:solidFill>
            </a:endParaRPr>
          </a:p>
          <a:p>
            <a:pPr marL="609600" indent="-609600">
              <a:lnSpc>
                <a:spcPct val="110000"/>
              </a:lnSpc>
              <a:spcBef>
                <a:spcPts val="0"/>
              </a:spcBef>
            </a:pPr>
            <a:r>
              <a:rPr lang="en-US" sz="2400" b="1" dirty="0">
                <a:solidFill>
                  <a:srgbClr val="CC0000"/>
                </a:solidFill>
                <a:latin typeface="Tahoma" panose="020B0604030504040204" pitchFamily="34" charset="0"/>
                <a:ea typeface="Tahoma" panose="020B0604030504040204" pitchFamily="34" charset="0"/>
                <a:cs typeface="Tahoma" panose="020B0604030504040204" pitchFamily="34" charset="0"/>
              </a:rPr>
              <a:t>Negotiable Instruments:</a:t>
            </a:r>
          </a:p>
          <a:p>
            <a:pPr marL="609600" indent="-609600" algn="just">
              <a:lnSpc>
                <a:spcPct val="110000"/>
              </a:lnSpc>
              <a:spcBef>
                <a:spcPts val="0"/>
              </a:spcBef>
            </a:pPr>
            <a:endParaRPr lang="en-US" sz="3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US" altLang="en-US" sz="2000" b="1" i="1" dirty="0">
                <a:solidFill>
                  <a:srgbClr val="0033CC"/>
                </a:solidFill>
                <a:latin typeface="Tahoma" panose="020B0604030504040204" pitchFamily="34" charset="0"/>
                <a:ea typeface="Tahoma" panose="020B0604030504040204" pitchFamily="34" charset="0"/>
                <a:cs typeface="Tahoma" panose="020B0604030504040204" pitchFamily="34" charset="0"/>
              </a:rPr>
              <a:t>Defined: </a:t>
            </a:r>
            <a:r>
              <a:rPr lang="en-US" sz="180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Section 3-104(a)(1) and (2) of the UCC </a:t>
            </a:r>
          </a:p>
          <a:p>
            <a:pPr algn="l">
              <a:lnSpc>
                <a:spcPct val="110000"/>
              </a:lnSpc>
              <a:spcBef>
                <a:spcPts val="0"/>
              </a:spcBef>
            </a:pPr>
            <a:r>
              <a:rPr lang="en-US" sz="180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defines a negotiable instrument as:</a:t>
            </a:r>
          </a:p>
          <a:p>
            <a:pPr algn="l">
              <a:lnSpc>
                <a:spcPct val="110000"/>
              </a:lnSpc>
              <a:spcBef>
                <a:spcPts val="0"/>
              </a:spcBef>
            </a:pPr>
            <a:r>
              <a:rPr lang="en-US" sz="50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p>
          <a:p>
            <a:pPr algn="just">
              <a:lnSpc>
                <a:spcPct val="110000"/>
              </a:lnSpc>
              <a:spcBef>
                <a:spcPts val="0"/>
              </a:spcBef>
            </a:pP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“an unconditional promise or order </a:t>
            </a:r>
          </a:p>
          <a:p>
            <a:pPr algn="just">
              <a:lnSpc>
                <a:spcPct val="110000"/>
              </a:lnSpc>
              <a:spcBef>
                <a:spcPts val="0"/>
              </a:spcBef>
            </a:pP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to pay a fixed amount of money, that </a:t>
            </a:r>
          </a:p>
          <a:p>
            <a:pPr marL="285750" indent="-285750" algn="just">
              <a:lnSpc>
                <a:spcPct val="110000"/>
              </a:lnSpc>
              <a:spcBef>
                <a:spcPts val="0"/>
              </a:spcBef>
              <a:buFont typeface="Arial" panose="020B0604020202020204" pitchFamily="34" charset="0"/>
              <a:buChar char="•"/>
            </a:pPr>
            <a:r>
              <a:rPr lang="en-US" b="1" i="1" dirty="0">
                <a:solidFill>
                  <a:srgbClr val="211808"/>
                </a:solidFill>
                <a:latin typeface="Tahoma" panose="020B0604030504040204" pitchFamily="34" charset="0"/>
                <a:ea typeface="Tahoma" panose="020B0604030504040204" pitchFamily="34" charset="0"/>
                <a:cs typeface="Tahoma" panose="020B0604030504040204" pitchFamily="34" charset="0"/>
              </a:rPr>
              <a:t>I</a:t>
            </a: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s payable to Bearer</a:t>
            </a:r>
            <a:r>
              <a:rPr lang="en-US" b="1" i="1"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or order; </a:t>
            </a:r>
          </a:p>
          <a:p>
            <a:pPr marL="285750" indent="-285750" algn="just">
              <a:lnSpc>
                <a:spcPct val="110000"/>
              </a:lnSpc>
              <a:spcBef>
                <a:spcPts val="0"/>
              </a:spcBef>
              <a:buFont typeface="Arial" panose="020B0604020202020204" pitchFamily="34" charset="0"/>
              <a:buChar char="•"/>
            </a:pP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payable on demand or at a definite time; and </a:t>
            </a:r>
          </a:p>
          <a:p>
            <a:pPr marL="285750" indent="-285750" algn="just">
              <a:lnSpc>
                <a:spcPct val="110000"/>
              </a:lnSpc>
              <a:spcBef>
                <a:spcPts val="0"/>
              </a:spcBef>
              <a:buFont typeface="Arial" panose="020B0604020202020204" pitchFamily="34" charset="0"/>
              <a:buChar char="•"/>
            </a:pP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Does not state any </a:t>
            </a:r>
            <a:r>
              <a:rPr lang="en-US" b="1" i="1" dirty="0">
                <a:solidFill>
                  <a:srgbClr val="211808"/>
                </a:solidFill>
                <a:latin typeface="Tahoma" panose="020B0604030504040204" pitchFamily="34" charset="0"/>
                <a:ea typeface="Tahoma" panose="020B0604030504040204" pitchFamily="34" charset="0"/>
                <a:cs typeface="Tahoma" panose="020B0604030504040204" pitchFamily="34" charset="0"/>
              </a:rPr>
              <a:t>i</a:t>
            </a:r>
            <a:r>
              <a:rPr lang="en-US" sz="1800" b="1"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nstruction other than the payment of money”</a:t>
            </a:r>
            <a:r>
              <a:rPr lang="en-US" sz="1800" b="0" i="0" u="none" strike="noStrike" baseline="0" dirty="0">
                <a:solidFill>
                  <a:srgbClr val="211808"/>
                </a:solidFill>
                <a:latin typeface="AGaramondPro-Regular"/>
              </a:rPr>
              <a:t> </a:t>
            </a:r>
          </a:p>
          <a:p>
            <a:pPr algn="l">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ctr">
              <a:lnSpc>
                <a:spcPct val="110000"/>
              </a:lnSpc>
              <a:spcBef>
                <a:spcPts val="0"/>
              </a:spcBef>
            </a:pPr>
            <a:r>
              <a:rPr lang="en-US"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A negotiable instrument is a record </a:t>
            </a:r>
          </a:p>
          <a:p>
            <a:pPr algn="ctr">
              <a:lnSpc>
                <a:spcPct val="110000"/>
              </a:lnSpc>
              <a:spcBef>
                <a:spcPts val="0"/>
              </a:spcBef>
            </a:pPr>
            <a:r>
              <a:rPr lang="en-US"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of a signed promise or order to pay </a:t>
            </a:r>
          </a:p>
          <a:p>
            <a:pPr algn="ctr">
              <a:lnSpc>
                <a:spcPct val="110000"/>
              </a:lnSpc>
              <a:spcBef>
                <a:spcPts val="0"/>
              </a:spcBef>
            </a:pPr>
            <a:r>
              <a:rPr lang="en-US"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a specified sum of money.</a:t>
            </a:r>
            <a:endParaRPr lang="en-US" b="1" i="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288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838200"/>
            <a:ext cx="8382000" cy="5638800"/>
          </a:xfrm>
          <a:prstGeom prst="rect">
            <a:avLst/>
          </a:prstGeom>
          <a:noFill/>
          <a:ln w="9525">
            <a:noFill/>
            <a:miter lim="800000"/>
            <a:headEnd/>
            <a:tailEnd/>
          </a:ln>
        </p:spPr>
        <p:txBody>
          <a:bodyPr/>
          <a:lstStyle/>
          <a:p>
            <a:pPr marL="342900" indent="-342900" algn="ctr">
              <a:lnSpc>
                <a:spcPct val="110000"/>
              </a:lnSpc>
              <a:spcBef>
                <a:spcPts val="0"/>
              </a:spcBef>
              <a:defRPr/>
            </a:pPr>
            <a:r>
              <a:rPr lang="en-US" sz="3600" b="1" dirty="0">
                <a:solidFill>
                  <a:srgbClr val="0033CC"/>
                </a:solidFill>
              </a:rPr>
              <a:t>Negotiable Instruments</a:t>
            </a:r>
          </a:p>
          <a:p>
            <a:pPr marL="342900" indent="-342900" algn="ctr">
              <a:lnSpc>
                <a:spcPct val="110000"/>
              </a:lnSpc>
              <a:spcBef>
                <a:spcPts val="0"/>
              </a:spcBef>
              <a:defRPr/>
            </a:pPr>
            <a:r>
              <a:rPr lang="en-US" sz="2800" b="1" i="1" dirty="0">
                <a:solidFill>
                  <a:srgbClr val="006600"/>
                </a:solidFill>
              </a:rPr>
              <a:t>General Principles - Definitions</a:t>
            </a:r>
          </a:p>
          <a:p>
            <a:pPr marL="609600" indent="-609600">
              <a:lnSpc>
                <a:spcPct val="110000"/>
              </a:lnSpc>
              <a:spcBef>
                <a:spcPts val="0"/>
              </a:spcBef>
            </a:pPr>
            <a:endParaRPr lang="en-US" sz="1000" b="1" dirty="0">
              <a:solidFill>
                <a:srgbClr val="CC0000"/>
              </a:solidFill>
            </a:endParaRPr>
          </a:p>
          <a:p>
            <a:pPr marL="609600" indent="-609600">
              <a:lnSpc>
                <a:spcPct val="110000"/>
              </a:lnSpc>
              <a:spcBef>
                <a:spcPts val="0"/>
              </a:spcBef>
            </a:pPr>
            <a:endParaRPr lang="en-US" sz="1000" b="1" dirty="0">
              <a:solidFill>
                <a:srgbClr val="CC0000"/>
              </a:solidFill>
              <a:latin typeface="Tahoma" panose="020B0604030504040204" pitchFamily="34" charset="0"/>
              <a:ea typeface="Tahoma" panose="020B0604030504040204" pitchFamily="34" charset="0"/>
              <a:cs typeface="Tahoma" panose="020B0604030504040204" pitchFamily="34" charset="0"/>
            </a:endParaRPr>
          </a:p>
          <a:p>
            <a:pPr marL="609600" indent="-609600">
              <a:lnSpc>
                <a:spcPct val="110000"/>
              </a:lnSpc>
              <a:spcBef>
                <a:spcPts val="0"/>
              </a:spcBef>
            </a:pPr>
            <a:r>
              <a:rPr lang="en-US" sz="2400" b="1" dirty="0">
                <a:solidFill>
                  <a:srgbClr val="CC0000"/>
                </a:solidFill>
                <a:latin typeface="Tahoma" panose="020B0604030504040204" pitchFamily="34" charset="0"/>
                <a:ea typeface="Tahoma" panose="020B0604030504040204" pitchFamily="34" charset="0"/>
                <a:cs typeface="Tahoma" panose="020B0604030504040204" pitchFamily="34" charset="0"/>
              </a:rPr>
              <a:t>The Purpose of Negotiable Instruments</a:t>
            </a:r>
          </a:p>
          <a:p>
            <a:pPr marL="609600" indent="-609600" algn="just">
              <a:lnSpc>
                <a:spcPct val="110000"/>
              </a:lnSpc>
              <a:spcBef>
                <a:spcPts val="0"/>
              </a:spcBef>
            </a:pPr>
            <a:r>
              <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rPr>
              <a:t>	</a:t>
            </a:r>
          </a:p>
          <a:p>
            <a:pPr algn="just">
              <a:lnSpc>
                <a:spcPct val="110000"/>
              </a:lnSpc>
              <a:spcBef>
                <a:spcPts val="0"/>
              </a:spcBef>
            </a:pP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Generally: </a:t>
            </a:r>
            <a:r>
              <a:rPr lang="en-US" sz="1600" dirty="0">
                <a:solidFill>
                  <a:schemeClr val="tx1">
                    <a:lumMod val="95000"/>
                    <a:lumOff val="5000"/>
                  </a:schemeClr>
                </a:solidFill>
                <a:effectLst/>
                <a:latin typeface="Tahoma" panose="020B0604030504040204" pitchFamily="34" charset="0"/>
                <a:ea typeface="Tahoma" panose="020B0604030504040204" pitchFamily="34" charset="0"/>
                <a:cs typeface="Tahoma" panose="020B0604030504040204" pitchFamily="34" charset="0"/>
              </a:rPr>
              <a:t>The overall purpose of negotiable instruments is </a:t>
            </a:r>
            <a:r>
              <a:rPr lang="en-US" sz="1600" dirty="0">
                <a:solidFill>
                  <a:srgbClr val="211808"/>
                </a:solidFill>
                <a:effectLst/>
                <a:latin typeface="Tahoma" panose="020B0604030504040204" pitchFamily="34" charset="0"/>
                <a:ea typeface="Tahoma" panose="020B0604030504040204" pitchFamily="34" charset="0"/>
                <a:cs typeface="Tahoma" panose="020B0604030504040204" pitchFamily="34" charset="0"/>
              </a:rPr>
              <a:t>f</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or convenience and ease of the transfer of money.  </a:t>
            </a:r>
          </a:p>
          <a:p>
            <a:pPr algn="just">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They are a way to facilitate financial transactions and payment. </a:t>
            </a: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To conduct their b</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usiness, businesses </a:t>
            </a: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make and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accept certain kinds of paper called </a:t>
            </a:r>
            <a:r>
              <a:rPr lang="en-US" sz="160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commercial paper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or negotiable instruments to make or obtain payment.  </a:t>
            </a:r>
          </a:p>
          <a:p>
            <a:pPr algn="just">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b="1" i="1" u="none" strike="noStrike" baseline="0" dirty="0">
                <a:solidFill>
                  <a:srgbClr val="0033CC"/>
                </a:solidFill>
                <a:latin typeface="Tahoma" panose="020B0604030504040204" pitchFamily="34" charset="0"/>
                <a:ea typeface="Tahoma" panose="020B0604030504040204" pitchFamily="34" charset="0"/>
                <a:cs typeface="Tahoma" panose="020B0604030504040204" pitchFamily="34" charset="0"/>
              </a:rPr>
              <a:t>A Money Substitute:</a:t>
            </a:r>
            <a:r>
              <a:rPr lang="en-US"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C</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ommercial paper is thereby accepted as a substitute for money, or as a means of offering credit. </a:t>
            </a:r>
          </a:p>
          <a:p>
            <a:pPr algn="just">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pP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Negotiable, commercial paper is therefore created or accepted for the purpose of facilitating the transfer of funds and payment in business transactions.</a:t>
            </a:r>
          </a:p>
          <a:p>
            <a:pPr algn="l"/>
            <a:r>
              <a:rPr lang="en-US"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endParaRPr lang="en-US" sz="24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02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a:solidFill>
                <a:srgbClr val="002060"/>
              </a:solidFill>
            </a:endParaRPr>
          </a:p>
          <a:p>
            <a:pPr marL="342900" indent="-342900" algn="ctr">
              <a:lnSpc>
                <a:spcPct val="90000"/>
              </a:lnSpc>
              <a:spcBef>
                <a:spcPts val="0"/>
              </a:spcBef>
              <a:defRPr/>
            </a:pPr>
            <a:r>
              <a:rPr lang="en-US" sz="5400" b="1" dirty="0">
                <a:solidFill>
                  <a:srgbClr val="0033CC"/>
                </a:solidFill>
              </a:rPr>
              <a:t>Negotiable Instruments</a:t>
            </a:r>
          </a:p>
          <a:p>
            <a:pPr marL="342900" indent="-342900" algn="ctr">
              <a:lnSpc>
                <a:spcPct val="90000"/>
              </a:lnSpc>
              <a:spcBef>
                <a:spcPts val="0"/>
              </a:spcBef>
              <a:defRPr/>
            </a:pPr>
            <a:r>
              <a:rPr lang="en-US" sz="4000" b="1" i="1" dirty="0">
                <a:solidFill>
                  <a:srgbClr val="006600"/>
                </a:solidFill>
              </a:rPr>
              <a:t>General Principles</a:t>
            </a:r>
          </a:p>
          <a:p>
            <a:pPr marL="342900" indent="-342900" algn="ctr">
              <a:lnSpc>
                <a:spcPct val="90000"/>
              </a:lnSpc>
              <a:spcBef>
                <a:spcPts val="0"/>
              </a:spcBef>
              <a:defRPr/>
            </a:pPr>
            <a:r>
              <a:rPr lang="en-US" sz="3200" b="1" i="1" dirty="0">
                <a:solidFill>
                  <a:srgbClr val="C00000"/>
                </a:solidFill>
              </a:rPr>
              <a:t>Types of Negotiable Instruments</a:t>
            </a:r>
          </a:p>
          <a:p>
            <a:pPr marL="342900" indent="-342900" algn="ctr">
              <a:lnSpc>
                <a:spcPct val="90000"/>
              </a:lnSpc>
              <a:spcBef>
                <a:spcPts val="0"/>
              </a:spcBef>
              <a:defRPr/>
            </a:pPr>
            <a:endParaRPr lang="en-US" sz="2800" b="1" i="1" dirty="0">
              <a:solidFill>
                <a:srgbClr val="006600"/>
              </a:solidFill>
            </a:endParaRPr>
          </a:p>
          <a:p>
            <a:pPr marL="342900" indent="-342900" algn="ctr">
              <a:spcBef>
                <a:spcPts val="0"/>
              </a:spcBef>
            </a:pPr>
            <a:r>
              <a:rPr lang="en-US" sz="4400" b="1" i="1" dirty="0">
                <a:solidFill>
                  <a:srgbClr val="C00000"/>
                </a:solidFill>
              </a:rPr>
              <a:t>  </a:t>
            </a:r>
          </a:p>
          <a:p>
            <a:pPr marL="342900" indent="-342900">
              <a:spcBef>
                <a:spcPts val="0"/>
              </a:spcBef>
            </a:pPr>
            <a:endParaRPr lang="en-US" sz="1000" b="1" i="1" dirty="0">
              <a:solidFill>
                <a:srgbClr val="002060"/>
              </a:solidFill>
            </a:endParaRPr>
          </a:p>
        </p:txBody>
      </p:sp>
    </p:spTree>
    <p:extLst>
      <p:ext uri="{BB962C8B-B14F-4D97-AF65-F5344CB8AC3E}">
        <p14:creationId xmlns:p14="http://schemas.microsoft.com/office/powerpoint/2010/main" val="350269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914400"/>
            <a:ext cx="8382000" cy="5638800"/>
          </a:xfrm>
          <a:prstGeom prst="rect">
            <a:avLst/>
          </a:prstGeom>
          <a:noFill/>
          <a:ln w="9525">
            <a:noFill/>
            <a:miter lim="800000"/>
            <a:headEnd/>
            <a:tailEnd/>
          </a:ln>
        </p:spPr>
        <p:txBody>
          <a:bodyPr/>
          <a:lstStyle/>
          <a:p>
            <a:pPr marL="342900" indent="-342900" algn="ctr">
              <a:lnSpc>
                <a:spcPct val="110000"/>
              </a:lnSpc>
              <a:spcBef>
                <a:spcPts val="0"/>
              </a:spcBef>
              <a:defRPr/>
            </a:pPr>
            <a:r>
              <a:rPr lang="en-US" sz="3600" b="1" dirty="0">
                <a:solidFill>
                  <a:srgbClr val="0033CC"/>
                </a:solidFill>
              </a:rPr>
              <a:t>Negotiable Instruments</a:t>
            </a:r>
          </a:p>
          <a:p>
            <a:pPr marL="342900" indent="-342900" algn="ctr">
              <a:lnSpc>
                <a:spcPct val="110000"/>
              </a:lnSpc>
              <a:spcBef>
                <a:spcPts val="0"/>
              </a:spcBef>
              <a:defRPr/>
            </a:pPr>
            <a:r>
              <a:rPr lang="en-US" sz="2500" b="1" i="1" dirty="0">
                <a:solidFill>
                  <a:srgbClr val="006600"/>
                </a:solidFill>
              </a:rPr>
              <a:t>General Principles – Types of Negotiable Instruments</a:t>
            </a:r>
          </a:p>
          <a:p>
            <a:pPr marL="609600" indent="-609600">
              <a:lnSpc>
                <a:spcPct val="110000"/>
              </a:lnSpc>
              <a:spcBef>
                <a:spcPts val="0"/>
              </a:spcBef>
            </a:pPr>
            <a:endParaRPr lang="en-US" sz="1000" b="1" dirty="0">
              <a:solidFill>
                <a:srgbClr val="CC0000"/>
              </a:solidFill>
            </a:endParaRPr>
          </a:p>
          <a:p>
            <a:pPr marL="609600" indent="-609600">
              <a:lnSpc>
                <a:spcPct val="110000"/>
              </a:lnSpc>
              <a:spcBef>
                <a:spcPts val="0"/>
              </a:spcBef>
            </a:pPr>
            <a:r>
              <a:rPr lang="en-US" sz="2000" b="1" dirty="0">
                <a:solidFill>
                  <a:srgbClr val="CC0000"/>
                </a:solidFill>
                <a:latin typeface="Tahoma" panose="020B0604030504040204" pitchFamily="34" charset="0"/>
                <a:ea typeface="Tahoma" panose="020B0604030504040204" pitchFamily="34" charset="0"/>
                <a:cs typeface="Tahoma" panose="020B0604030504040204" pitchFamily="34" charset="0"/>
              </a:rPr>
              <a:t>Types of Negotiable Instruments:</a:t>
            </a:r>
          </a:p>
          <a:p>
            <a:pPr marL="609600" indent="-609600" algn="just">
              <a:lnSpc>
                <a:spcPct val="110000"/>
              </a:lnSpc>
              <a:spcBef>
                <a:spcPts val="0"/>
              </a:spcBef>
            </a:pPr>
            <a:endParaRPr lang="en-US" sz="10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Generally: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There are two categories of negotiable instruments: </a:t>
            </a:r>
          </a:p>
          <a:p>
            <a:pPr algn="l">
              <a:lnSpc>
                <a:spcPct val="110000"/>
              </a:lnSpc>
              <a:spcBef>
                <a:spcPts val="0"/>
              </a:spcBef>
            </a:pPr>
            <a:endParaRPr lang="en-US" sz="5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marL="176213" indent="-176213" algn="l">
              <a:lnSpc>
                <a:spcPct val="110000"/>
              </a:lnSpc>
              <a:spcBef>
                <a:spcPts val="0"/>
              </a:spcBef>
              <a:buFont typeface="Arial" panose="020B0604020202020204" pitchFamily="34" charset="0"/>
              <a:buChar char="•"/>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Promises to Pay</a:t>
            </a: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These include promissory notes and certificates of deposit</a:t>
            </a:r>
            <a:r>
              <a:rPr lang="en-US"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rPr>
              <a:t>and</a:t>
            </a:r>
          </a:p>
          <a:p>
            <a:pPr marL="176213" indent="-176213" algn="l">
              <a:lnSpc>
                <a:spcPct val="110000"/>
              </a:lnSpc>
              <a:spcBef>
                <a:spcPts val="0"/>
              </a:spcBef>
              <a:buFont typeface="Arial" panose="020B0604020202020204" pitchFamily="34" charset="0"/>
              <a:buChar char="•"/>
            </a:pPr>
            <a:endParaRPr lang="en-US" sz="5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176213" indent="-176213" algn="l">
              <a:lnSpc>
                <a:spcPct val="110000"/>
              </a:lnSpc>
              <a:spcBef>
                <a:spcPts val="0"/>
              </a:spcBef>
              <a:buFont typeface="Arial" panose="020B0604020202020204" pitchFamily="34" charset="0"/>
              <a:buChar char="•"/>
            </a:pP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Orders to Pay</a:t>
            </a: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a:t>
            </a:r>
            <a:r>
              <a:rPr lang="en-US" sz="1600" b="1" i="1" u="none" strike="noStrike" baseline="0"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These include drafts and checks.</a:t>
            </a:r>
          </a:p>
          <a:p>
            <a:pPr marL="0" marR="0" algn="just">
              <a:lnSpc>
                <a:spcPct val="110000"/>
              </a:lnSpc>
              <a:spcBef>
                <a:spcPts val="0"/>
              </a:spcBef>
            </a:pPr>
            <a:endParaRPr lang="en-US" sz="1600" dirty="0">
              <a:solidFill>
                <a:srgbClr val="211808"/>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10000"/>
              </a:lnSpc>
              <a:spcBef>
                <a:spcPts val="0"/>
              </a:spcBef>
            </a:pP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Specific Negotiable Instruments:</a:t>
            </a: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p>
          <a:p>
            <a:pPr marL="285750" marR="0" indent="-285750" algn="just">
              <a:lnSpc>
                <a:spcPct val="150000"/>
              </a:lnSpc>
              <a:spcBef>
                <a:spcPts val="0"/>
              </a:spcBef>
              <a:buFont typeface="Arial" panose="020B0604020202020204" pitchFamily="34" charset="0"/>
              <a:buChar char="•"/>
            </a:pP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Promissory Notes;</a:t>
            </a:r>
          </a:p>
          <a:p>
            <a:pPr marL="285750" marR="0" indent="-285750" algn="just">
              <a:lnSpc>
                <a:spcPct val="150000"/>
              </a:lnSpc>
              <a:spcBef>
                <a:spcPts val="0"/>
              </a:spcBef>
              <a:buFont typeface="Arial" panose="020B0604020202020204" pitchFamily="34" charset="0"/>
              <a:buChar char="•"/>
            </a:pP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Certificates of Deposit;</a:t>
            </a:r>
          </a:p>
          <a:p>
            <a:pPr marL="285750" marR="0" indent="-285750" algn="just">
              <a:lnSpc>
                <a:spcPct val="150000"/>
              </a:lnSpc>
              <a:spcBef>
                <a:spcPts val="0"/>
              </a:spcBef>
              <a:buFont typeface="Arial" panose="020B0604020202020204" pitchFamily="34" charset="0"/>
              <a:buChar char="•"/>
            </a:pP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Drafts; and</a:t>
            </a:r>
          </a:p>
          <a:p>
            <a:pPr marL="285750" marR="0" indent="-285750" algn="just">
              <a:lnSpc>
                <a:spcPct val="150000"/>
              </a:lnSpc>
              <a:spcBef>
                <a:spcPts val="0"/>
              </a:spcBef>
              <a:buFont typeface="Arial" panose="020B0604020202020204" pitchFamily="34" charset="0"/>
              <a:buChar char="•"/>
            </a:pPr>
            <a:r>
              <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rPr>
              <a:t>Checks.</a:t>
            </a:r>
          </a:p>
        </p:txBody>
      </p:sp>
    </p:spTree>
    <p:extLst>
      <p:ext uri="{BB962C8B-B14F-4D97-AF65-F5344CB8AC3E}">
        <p14:creationId xmlns:p14="http://schemas.microsoft.com/office/powerpoint/2010/main" val="251149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04800" y="914400"/>
            <a:ext cx="8382000" cy="5638800"/>
          </a:xfrm>
          <a:prstGeom prst="rect">
            <a:avLst/>
          </a:prstGeom>
          <a:noFill/>
          <a:ln w="9525">
            <a:noFill/>
            <a:miter lim="800000"/>
            <a:headEnd/>
            <a:tailEnd/>
          </a:ln>
        </p:spPr>
        <p:txBody>
          <a:bodyPr/>
          <a:lstStyle/>
          <a:p>
            <a:pPr marL="342900" indent="-342900" algn="ctr">
              <a:lnSpc>
                <a:spcPct val="110000"/>
              </a:lnSpc>
              <a:spcBef>
                <a:spcPts val="0"/>
              </a:spcBef>
              <a:defRPr/>
            </a:pPr>
            <a:r>
              <a:rPr lang="en-US" sz="3600" b="1" dirty="0">
                <a:solidFill>
                  <a:srgbClr val="0033CC"/>
                </a:solidFill>
              </a:rPr>
              <a:t>Negotiable Instruments</a:t>
            </a:r>
          </a:p>
          <a:p>
            <a:pPr marL="342900" indent="-342900" algn="ctr">
              <a:lnSpc>
                <a:spcPct val="110000"/>
              </a:lnSpc>
              <a:spcBef>
                <a:spcPts val="0"/>
              </a:spcBef>
              <a:defRPr/>
            </a:pPr>
            <a:r>
              <a:rPr lang="en-US" sz="2500" b="1" i="1" dirty="0">
                <a:solidFill>
                  <a:srgbClr val="006600"/>
                </a:solidFill>
              </a:rPr>
              <a:t>General Principles – Types of Negotiable Instruments</a:t>
            </a:r>
          </a:p>
          <a:p>
            <a:pPr marL="609600" indent="-609600">
              <a:lnSpc>
                <a:spcPct val="110000"/>
              </a:lnSpc>
              <a:spcBef>
                <a:spcPts val="0"/>
              </a:spcBef>
            </a:pPr>
            <a:r>
              <a:rPr lang="en-US" sz="2000" b="1" dirty="0">
                <a:solidFill>
                  <a:srgbClr val="CC0000"/>
                </a:solidFill>
                <a:latin typeface="Tahoma" panose="020B0604030504040204" pitchFamily="34" charset="0"/>
                <a:ea typeface="Tahoma" panose="020B0604030504040204" pitchFamily="34" charset="0"/>
                <a:cs typeface="Tahoma" panose="020B0604030504040204" pitchFamily="34" charset="0"/>
              </a:rPr>
              <a:t>Types of Negotiable Instruments – Promises to Pay:</a:t>
            </a:r>
          </a:p>
          <a:p>
            <a:pPr marL="609600" indent="-609600" algn="just">
              <a:lnSpc>
                <a:spcPct val="110000"/>
              </a:lnSpc>
              <a:spcBef>
                <a:spcPts val="0"/>
              </a:spcBef>
            </a:pPr>
            <a:endParaRPr lang="en-US" sz="5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just"/>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Promissory Notes Generally</a:t>
            </a:r>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A </a:t>
            </a:r>
            <a:r>
              <a:rPr lang="en-US" sz="160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promissory note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is a written promise made and signed by the maker to pay a </a:t>
            </a:r>
            <a:r>
              <a:rPr lang="en-US" sz="1600" b="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sum certain</a:t>
            </a:r>
            <a:r>
              <a:rPr lang="en-US" sz="1600" b="0" i="1"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in money to the holder of the instrument.</a:t>
            </a:r>
            <a:endParaRPr lang="en-US" sz="1600" dirty="0">
              <a:solidFill>
                <a:srgbClr val="211808"/>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10000"/>
              </a:lnSpc>
              <a:spcBef>
                <a:spcPts val="0"/>
              </a:spcBef>
            </a:pPr>
            <a:endParaRPr lang="en-US" sz="500" b="1" i="1" dirty="0">
              <a:solidFill>
                <a:srgbClr val="0033CC"/>
              </a:solidFill>
              <a:effectLst/>
              <a:latin typeface="Tahoma" panose="020B0604030504040204" pitchFamily="34" charset="0"/>
              <a:ea typeface="Tahoma" panose="020B0604030504040204" pitchFamily="34" charset="0"/>
              <a:cs typeface="Tahoma" panose="020B0604030504040204" pitchFamily="34" charset="0"/>
            </a:endParaRPr>
          </a:p>
          <a:p>
            <a:pPr algn="l"/>
            <a:r>
              <a:rPr lang="en-US" b="1" i="1" dirty="0">
                <a:solidFill>
                  <a:srgbClr val="0033CC"/>
                </a:solidFill>
                <a:effectLst/>
                <a:latin typeface="Tahoma" panose="020B0604030504040204" pitchFamily="34" charset="0"/>
                <a:ea typeface="Tahoma" panose="020B0604030504040204" pitchFamily="34" charset="0"/>
                <a:cs typeface="Tahoma" panose="020B0604030504040204" pitchFamily="34" charset="0"/>
              </a:rPr>
              <a:t>Defined:</a:t>
            </a:r>
            <a:r>
              <a:rPr lang="en-US" b="1" i="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1600" i="0" u="none" strike="noStrike" baseline="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 promissory note is an </a:t>
            </a:r>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unconditional promise in writing made by one person to another, signed by the maker engaging to pay on demand, or at a definite time, a sum</a:t>
            </a:r>
          </a:p>
          <a:p>
            <a:pPr algn="l"/>
            <a:r>
              <a:rPr lang="en-US" sz="1600" b="0" i="0" u="none" strike="noStrike" baseline="0" dirty="0">
                <a:solidFill>
                  <a:srgbClr val="211808"/>
                </a:solidFill>
                <a:latin typeface="Tahoma" panose="020B0604030504040204" pitchFamily="34" charset="0"/>
                <a:ea typeface="Tahoma" panose="020B0604030504040204" pitchFamily="34" charset="0"/>
                <a:cs typeface="Tahoma" panose="020B0604030504040204" pitchFamily="34" charset="0"/>
              </a:rPr>
              <a:t>certain in money to order or to bearer. (Parties - maker, payee).</a:t>
            </a:r>
          </a:p>
          <a:p>
            <a:pPr algn="l"/>
            <a:endParaRPr lang="en-US" sz="1600" dirty="0">
              <a:solidFill>
                <a:srgbClr val="211808"/>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i="1" dirty="0">
                <a:solidFill>
                  <a:srgbClr val="211808"/>
                </a:solidFill>
                <a:latin typeface="Tahoma" panose="020B0604030504040204" pitchFamily="34" charset="0"/>
                <a:ea typeface="Tahoma" panose="020B0604030504040204" pitchFamily="34" charset="0"/>
                <a:cs typeface="Tahoma" panose="020B0604030504040204" pitchFamily="34" charset="0"/>
              </a:rPr>
              <a:t>Example of a Promissory Note:</a:t>
            </a:r>
            <a:endParaRPr lang="en-US" sz="1600" b="1" i="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Box 2">
            <a:extLst>
              <a:ext uri="{FF2B5EF4-FFF2-40B4-BE49-F238E27FC236}">
                <a16:creationId xmlns:a16="http://schemas.microsoft.com/office/drawing/2014/main" id="{2248A134-FFFA-406D-959F-DCE5D0BD8930}"/>
              </a:ext>
            </a:extLst>
          </p:cNvPr>
          <p:cNvSpPr txBox="1">
            <a:spLocks noChangeArrowheads="1"/>
          </p:cNvSpPr>
          <p:nvPr/>
        </p:nvSpPr>
        <p:spPr bwMode="auto">
          <a:xfrm>
            <a:off x="2286000" y="4343400"/>
            <a:ext cx="4648200" cy="1905000"/>
          </a:xfrm>
          <a:prstGeom prst="rect">
            <a:avLst/>
          </a:prstGeom>
          <a:solidFill>
            <a:srgbClr val="FFCC66"/>
          </a:solidFill>
          <a:ln w="9525" cmpd="dbl">
            <a:solidFill>
              <a:srgbClr val="000000"/>
            </a:solidFill>
            <a:miter lim="800000"/>
            <a:headEnd/>
            <a:tailEnd/>
          </a:ln>
        </p:spPr>
        <p:txBody>
          <a:bodyPr rot="0" vert="horz" wrap="square" lIns="91440" tIns="45720" rIns="91440" bIns="45720" anchor="t" anchorCtr="0">
            <a:noAutofit/>
          </a:bodyPr>
          <a:lstStyle/>
          <a:p>
            <a:pPr marL="0" marR="0">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March 31, 2021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0000"/>
              </a:lnSpc>
              <a:spcBef>
                <a:spcPts val="0"/>
              </a:spcBef>
              <a:spcAft>
                <a:spcPts val="0"/>
              </a:spcAft>
            </a:pPr>
            <a:r>
              <a:rPr lang="en-US" sz="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Six months after the above date, debtor, John R. Smith hereby promises to pay to the order of Galactic Games, Inc., the sum of three thousand six hundred dollars ($3,600.00), with interest, at the rate of five and nine tenths percent (5.9%).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3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This note is secured by the Video Arcade game purchased with its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3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In the event of default, all sums due hereunder may be collected, and debtor further agrees to pay all costs of such collection, including, but not limited to, attorney fees, costs of repossession, and costs of litigation.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CC"/>
                </a:solidFill>
                <a:effectLst/>
                <a:latin typeface="Brush Script MT" panose="03060802040406070304" pitchFamily="66" charset="0"/>
                <a:ea typeface="Calibri" panose="020F0502020204030204" pitchFamily="34" charset="0"/>
                <a:cs typeface="Calibri" panose="020F0502020204030204" pitchFamily="34" charset="0"/>
              </a:rPr>
              <a:t>John R. Smith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80000"/>
              </a:lnSpc>
              <a:spcBef>
                <a:spcPts val="0"/>
              </a:spcBef>
              <a:spcAft>
                <a:spcPts val="0"/>
              </a:spcAft>
            </a:pPr>
            <a:r>
              <a:rPr lang="en-US" sz="3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80000"/>
              </a:lnSpc>
              <a:spcBef>
                <a:spcPts val="0"/>
              </a:spcBef>
              <a:spcAft>
                <a:spcPts val="0"/>
              </a:spcAft>
            </a:pPr>
            <a:endParaRPr lang="en-US" sz="5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1371600" marR="0" indent="457200">
              <a:lnSpc>
                <a:spcPct val="80000"/>
              </a:lnSpc>
              <a:spcBef>
                <a:spcPts val="0"/>
              </a:spcBef>
              <a:spcAft>
                <a:spcPts val="0"/>
              </a:spcAft>
            </a:pPr>
            <a:r>
              <a:rPr lang="en-US"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John R. Smith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80000"/>
              </a:lnSpc>
              <a:spcBef>
                <a:spcPts val="0"/>
              </a:spcBef>
              <a:spcAft>
                <a:spcPts val="0"/>
              </a:spcAft>
            </a:pPr>
            <a:r>
              <a:rPr lang="en-US" sz="10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Video Arcade, Inc. </a:t>
            </a:r>
            <a:r>
              <a:rPr lang="en-US" sz="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88EA4711-E30C-416A-81AD-F9E110A51EBC}"/>
              </a:ext>
            </a:extLst>
          </p:cNvPr>
          <p:cNvCxnSpPr>
            <a:cxnSpLocks/>
          </p:cNvCxnSpPr>
          <p:nvPr/>
        </p:nvCxnSpPr>
        <p:spPr>
          <a:xfrm>
            <a:off x="5105400" y="5867400"/>
            <a:ext cx="16764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59963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9809</TotalTime>
  <Words>1795</Words>
  <Application>Microsoft Office PowerPoint</Application>
  <PresentationFormat>On-screen Show (4:3)</PresentationFormat>
  <Paragraphs>234</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AGaramondPro-Regular</vt:lpstr>
      <vt:lpstr>Arial</vt:lpstr>
      <vt:lpstr>Brush Script MT</vt:lpstr>
      <vt:lpstr>Calibri</vt:lpstr>
      <vt:lpstr>Tahoma</vt:lpstr>
      <vt:lpstr>UniversLTStd-Cn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492</cp:revision>
  <cp:lastPrinted>2020-10-06T21:52:53Z</cp:lastPrinted>
  <dcterms:created xsi:type="dcterms:W3CDTF">2007-08-27T19:04:39Z</dcterms:created>
  <dcterms:modified xsi:type="dcterms:W3CDTF">2021-03-25T15:39:03Z</dcterms:modified>
</cp:coreProperties>
</file>