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09" r:id="rId2"/>
    <p:sldId id="524" r:id="rId3"/>
    <p:sldId id="596" r:id="rId4"/>
    <p:sldId id="565" r:id="rId5"/>
    <p:sldId id="597" r:id="rId6"/>
    <p:sldId id="619" r:id="rId7"/>
    <p:sldId id="620" r:id="rId8"/>
    <p:sldId id="609" r:id="rId9"/>
    <p:sldId id="610" r:id="rId10"/>
    <p:sldId id="612" r:id="rId11"/>
    <p:sldId id="613" r:id="rId12"/>
    <p:sldId id="614" r:id="rId13"/>
    <p:sldId id="615" r:id="rId14"/>
    <p:sldId id="617" r:id="rId15"/>
    <p:sldId id="618" r:id="rId16"/>
    <p:sldId id="600" r:id="rId17"/>
    <p:sldId id="599" r:id="rId18"/>
    <p:sldId id="439" r:id="rId1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00"/>
    <a:srgbClr val="663300"/>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CBBF7073-8A39-4EED-A22E-74586E1731A0}"/>
    <pc:docChg chg="custSel addSld delSld modSld">
      <pc:chgData name="Robert Farley" userId="1b2cfada0102257f" providerId="LiveId" clId="{CBBF7073-8A39-4EED-A22E-74586E1731A0}" dt="2021-03-25T15:50:07.102" v="71" actId="948"/>
      <pc:docMkLst>
        <pc:docMk/>
      </pc:docMkLst>
      <pc:sldChg chg="modSp mod">
        <pc:chgData name="Robert Farley" userId="1b2cfada0102257f" providerId="LiveId" clId="{CBBF7073-8A39-4EED-A22E-74586E1731A0}" dt="2021-03-25T15:46:27.704" v="38" actId="255"/>
        <pc:sldMkLst>
          <pc:docMk/>
          <pc:sldMk cId="3022887851" sldId="597"/>
        </pc:sldMkLst>
        <pc:spChg chg="mod">
          <ac:chgData name="Robert Farley" userId="1b2cfada0102257f" providerId="LiveId" clId="{CBBF7073-8A39-4EED-A22E-74586E1731A0}" dt="2021-03-25T15:46:27.704" v="38" actId="255"/>
          <ac:spMkLst>
            <pc:docMk/>
            <pc:sldMk cId="3022887851" sldId="597"/>
            <ac:spMk id="4100" creationId="{00000000-0000-0000-0000-000000000000}"/>
          </ac:spMkLst>
        </pc:spChg>
        <pc:picChg chg="mod">
          <ac:chgData name="Robert Farley" userId="1b2cfada0102257f" providerId="LiveId" clId="{CBBF7073-8A39-4EED-A22E-74586E1731A0}" dt="2021-03-25T15:42:28.241" v="11" actId="14100"/>
          <ac:picMkLst>
            <pc:docMk/>
            <pc:sldMk cId="3022887851" sldId="597"/>
            <ac:picMk id="3" creationId="{958B6BC0-B483-4597-90A3-EC550C82A53D}"/>
          </ac:picMkLst>
        </pc:picChg>
      </pc:sldChg>
      <pc:sldChg chg="del">
        <pc:chgData name="Robert Farley" userId="1b2cfada0102257f" providerId="LiveId" clId="{CBBF7073-8A39-4EED-A22E-74586E1731A0}" dt="2021-03-25T15:40:34.514" v="0" actId="47"/>
        <pc:sldMkLst>
          <pc:docMk/>
          <pc:sldMk cId="3090738088" sldId="616"/>
        </pc:sldMkLst>
      </pc:sldChg>
      <pc:sldChg chg="delSp modSp add mod">
        <pc:chgData name="Robert Farley" userId="1b2cfada0102257f" providerId="LiveId" clId="{CBBF7073-8A39-4EED-A22E-74586E1731A0}" dt="2021-03-25T15:46:09.271" v="37" actId="948"/>
        <pc:sldMkLst>
          <pc:docMk/>
          <pc:sldMk cId="1780828200" sldId="619"/>
        </pc:sldMkLst>
        <pc:spChg chg="mod">
          <ac:chgData name="Robert Farley" userId="1b2cfada0102257f" providerId="LiveId" clId="{CBBF7073-8A39-4EED-A22E-74586E1731A0}" dt="2021-03-25T15:46:09.271" v="37" actId="948"/>
          <ac:spMkLst>
            <pc:docMk/>
            <pc:sldMk cId="1780828200" sldId="619"/>
            <ac:spMk id="4100" creationId="{00000000-0000-0000-0000-000000000000}"/>
          </ac:spMkLst>
        </pc:spChg>
        <pc:picChg chg="del">
          <ac:chgData name="Robert Farley" userId="1b2cfada0102257f" providerId="LiveId" clId="{CBBF7073-8A39-4EED-A22E-74586E1731A0}" dt="2021-03-25T15:44:36.519" v="28" actId="478"/>
          <ac:picMkLst>
            <pc:docMk/>
            <pc:sldMk cId="1780828200" sldId="619"/>
            <ac:picMk id="3" creationId="{958B6BC0-B483-4597-90A3-EC550C82A53D}"/>
          </ac:picMkLst>
        </pc:picChg>
      </pc:sldChg>
      <pc:sldChg chg="add del">
        <pc:chgData name="Robert Farley" userId="1b2cfada0102257f" providerId="LiveId" clId="{CBBF7073-8A39-4EED-A22E-74586E1731A0}" dt="2021-03-25T15:40:50.488" v="2" actId="2696"/>
        <pc:sldMkLst>
          <pc:docMk/>
          <pc:sldMk cId="4276694596" sldId="619"/>
        </pc:sldMkLst>
      </pc:sldChg>
      <pc:sldChg chg="delSp modSp add mod">
        <pc:chgData name="Robert Farley" userId="1b2cfada0102257f" providerId="LiveId" clId="{CBBF7073-8A39-4EED-A22E-74586E1731A0}" dt="2021-03-25T15:50:07.102" v="71" actId="948"/>
        <pc:sldMkLst>
          <pc:docMk/>
          <pc:sldMk cId="1786690469" sldId="620"/>
        </pc:sldMkLst>
        <pc:spChg chg="mod">
          <ac:chgData name="Robert Farley" userId="1b2cfada0102257f" providerId="LiveId" clId="{CBBF7073-8A39-4EED-A22E-74586E1731A0}" dt="2021-03-25T15:50:07.102" v="71" actId="948"/>
          <ac:spMkLst>
            <pc:docMk/>
            <pc:sldMk cId="1786690469" sldId="620"/>
            <ac:spMk id="4100" creationId="{00000000-0000-0000-0000-000000000000}"/>
          </ac:spMkLst>
        </pc:spChg>
        <pc:picChg chg="del">
          <ac:chgData name="Robert Farley" userId="1b2cfada0102257f" providerId="LiveId" clId="{CBBF7073-8A39-4EED-A22E-74586E1731A0}" dt="2021-03-25T15:47:52.967" v="49" actId="478"/>
          <ac:picMkLst>
            <pc:docMk/>
            <pc:sldMk cId="1786690469" sldId="620"/>
            <ac:picMk id="3" creationId="{958B6BC0-B483-4597-90A3-EC550C82A53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3/25/2021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3/25/2021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13</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57657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35379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53555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04103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37197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55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29930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00783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8</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54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31965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10</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3943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4315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0479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Twelve B:</a:t>
            </a:r>
          </a:p>
          <a:p>
            <a:pPr marL="342889" indent="-342889" algn="ctr">
              <a:spcBef>
                <a:spcPct val="20000"/>
              </a:spcBef>
              <a:defRPr/>
            </a:pPr>
            <a:r>
              <a:rPr lang="en-US" sz="2800" b="1" kern="0" dirty="0">
                <a:solidFill>
                  <a:srgbClr val="FFFF00"/>
                </a:solidFill>
                <a:latin typeface="+mn-lt"/>
              </a:rPr>
              <a:t>Payment Systems – Negotiability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Negotiable Instruments</a:t>
            </a:r>
          </a:p>
          <a:p>
            <a:pPr marL="342900" indent="-342900" algn="ctr">
              <a:lnSpc>
                <a:spcPct val="80000"/>
              </a:lnSpc>
              <a:spcBef>
                <a:spcPts val="0"/>
              </a:spcBef>
              <a:defRPr/>
            </a:pPr>
            <a:r>
              <a:rPr lang="en-US" sz="2500" b="1" i="1" dirty="0">
                <a:solidFill>
                  <a:srgbClr val="006600"/>
                </a:solidFill>
              </a:rPr>
              <a:t>Negotiability – Types of Negotiable Instruments</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8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r>
              <a:rPr lang="en-US" sz="1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 be:</a:t>
            </a:r>
          </a:p>
          <a:p>
            <a:pPr marL="176213" indent="-176213" algn="just">
              <a:lnSpc>
                <a:spcPct val="80000"/>
              </a:lnSpc>
              <a:spcBef>
                <a:spcPts val="0"/>
              </a:spcBef>
              <a:buFont typeface="Arial" panose="020B0604020202020204" pitchFamily="34" charset="0"/>
              <a:buChar char="•"/>
            </a:pPr>
            <a:r>
              <a:rPr lang="en-US" sz="160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riting; </a:t>
            </a:r>
          </a:p>
          <a:p>
            <a:pPr marL="176213" indent="-176213" algn="just">
              <a:lnSpc>
                <a:spcPct val="80000"/>
              </a:lnSpc>
              <a:spcBef>
                <a:spcPts val="0"/>
              </a:spcBef>
              <a:buFont typeface="Arial" panose="020B0604020202020204" pitchFamily="34" charset="0"/>
              <a:buChar char="•"/>
            </a:pPr>
            <a:r>
              <a:rPr lang="en-US" sz="16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a:t>
            </a:r>
            <a:r>
              <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igned; </a:t>
            </a:r>
          </a:p>
          <a:p>
            <a:pPr marL="176213" indent="-176213" algn="just">
              <a:lnSpc>
                <a:spcPct val="8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promise or order to pay; </a:t>
            </a:r>
          </a:p>
          <a:p>
            <a:pPr marL="176213" indent="-176213" algn="just">
              <a:lnSpc>
                <a:spcPct val="8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an amount certain; </a:t>
            </a:r>
          </a:p>
          <a:p>
            <a:pPr marL="176213" indent="-176213" algn="just">
              <a:lnSpc>
                <a:spcPct val="8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in money; </a:t>
            </a:r>
          </a:p>
          <a:p>
            <a:pPr marL="176213" indent="-176213" algn="just">
              <a:lnSpc>
                <a:spcPct val="8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on demand or at a defined time; and </a:t>
            </a:r>
          </a:p>
          <a:p>
            <a:pPr marL="176213" indent="-176213" algn="just">
              <a:lnSpc>
                <a:spcPct val="8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a:t>
            </a:r>
          </a:p>
          <a:p>
            <a:pPr algn="just">
              <a:lnSpc>
                <a:spcPct val="80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Authenticated (Signed) by the Maker or Drawer: </a:t>
            </a:r>
            <a:r>
              <a:rPr lang="en-US" sz="1600" b="1" i="1"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instrument must be authenticated (signed) by the maker or the drawer.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signature is used as authentication, it usually appears at the lower righthand corner of the face of the instrument, but there is no requirement for where the signature must be placed on the instrument.</a:t>
            </a:r>
          </a:p>
          <a:p>
            <a:pPr algn="just">
              <a:lnSpc>
                <a:spcPct val="8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authentication may consist of the full name or of any symbol placed with the intent to authenticate the instrument.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Other means of authentication that are valid as signatures, include initials and marks.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Electronic security devices can be used as a means of authentication for electronic records. </a:t>
            </a:r>
          </a:p>
          <a:p>
            <a:pPr algn="just">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person signing a trade name or an assumed name is liable just as if the signer’s own name had been used.</a:t>
            </a:r>
            <a:endPar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5440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Negotiable Instruments</a:t>
            </a:r>
          </a:p>
          <a:p>
            <a:pPr marL="342900" indent="-342900" algn="ctr">
              <a:lnSpc>
                <a:spcPct val="95000"/>
              </a:lnSpc>
              <a:spcBef>
                <a:spcPts val="0"/>
              </a:spcBef>
              <a:defRPr/>
            </a:pPr>
            <a:r>
              <a:rPr lang="en-US" sz="2500" b="1" i="1" dirty="0">
                <a:solidFill>
                  <a:srgbClr val="006600"/>
                </a:solidFill>
              </a:rPr>
              <a:t>Negotiability – Types of Negotiable Instruments</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9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r>
              <a:rPr lang="en-US" sz="1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 be:</a:t>
            </a:r>
          </a:p>
          <a:p>
            <a:pPr marL="176213" indent="-176213" algn="just">
              <a:lnSpc>
                <a:spcPct val="95000"/>
              </a:lnSpc>
              <a:spcBef>
                <a:spcPts val="0"/>
              </a:spcBef>
              <a:buFont typeface="Arial" panose="020B0604020202020204" pitchFamily="34" charset="0"/>
              <a:buChar char="•"/>
            </a:pPr>
            <a:r>
              <a:rPr lang="en-US" sz="160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riting; </a:t>
            </a:r>
          </a:p>
          <a:p>
            <a:pPr marL="176213" indent="-176213" algn="just">
              <a:lnSpc>
                <a:spcPct val="95000"/>
              </a:lnSpc>
              <a:spcBef>
                <a:spcPts val="0"/>
              </a:spcBef>
              <a:buFont typeface="Arial" panose="020B0604020202020204" pitchFamily="34" charset="0"/>
              <a:buChar char="•"/>
            </a:pP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igned; </a:t>
            </a:r>
          </a:p>
          <a:p>
            <a:pPr marL="176213" indent="-176213" algn="just">
              <a:lnSpc>
                <a:spcPct val="95000"/>
              </a:lnSpc>
              <a:spcBef>
                <a:spcPts val="0"/>
              </a:spcBef>
              <a:buFont typeface="Arial" panose="020B0604020202020204" pitchFamily="34" charset="0"/>
              <a:buChar char="•"/>
            </a:pPr>
            <a:r>
              <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promise or order to pay; </a:t>
            </a:r>
          </a:p>
          <a:p>
            <a:pPr marL="176213" indent="-176213" algn="just">
              <a:lnSpc>
                <a:spcPct val="9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an amount certain; </a:t>
            </a:r>
          </a:p>
          <a:p>
            <a:pPr marL="176213" indent="-176213" algn="just">
              <a:lnSpc>
                <a:spcPct val="9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in money; </a:t>
            </a:r>
          </a:p>
          <a:p>
            <a:pPr marL="176213" indent="-176213" algn="just">
              <a:lnSpc>
                <a:spcPct val="9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on demand or at a defined time; and </a:t>
            </a:r>
          </a:p>
          <a:p>
            <a:pPr marL="176213" indent="-176213" algn="just">
              <a:lnSpc>
                <a:spcPct val="9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a:t>
            </a:r>
          </a:p>
          <a:p>
            <a:pPr algn="just">
              <a:lnSpc>
                <a:spcPct val="9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Promise or Order to Pay: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promissory note must contain a promise to pay money. </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mere acknowledgment of a debt, such as a record stating “I.O.U.,” is not a promise. </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draft or check must contain an order or command to pay money.</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For an instrument to be negotiable, the promise or order to pay must be unconditional. </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order for the payment of money out of a particular fund is negotiable, but </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t</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he instrument can refer to a particular account or merely indicate a source of reimbursement for the drawee, such as “Charge my expense account.”</a:t>
            </a:r>
            <a:endPar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6680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3000"/>
              </a:lnSpc>
              <a:spcBef>
                <a:spcPts val="0"/>
              </a:spcBef>
              <a:defRPr/>
            </a:pPr>
            <a:r>
              <a:rPr lang="en-US" sz="3600" b="1" dirty="0">
                <a:solidFill>
                  <a:srgbClr val="0033CC"/>
                </a:solidFill>
              </a:rPr>
              <a:t>Negotiable Instruments</a:t>
            </a:r>
          </a:p>
          <a:p>
            <a:pPr marL="342900" indent="-342900" algn="ctr">
              <a:lnSpc>
                <a:spcPct val="83000"/>
              </a:lnSpc>
              <a:spcBef>
                <a:spcPts val="0"/>
              </a:spcBef>
              <a:defRPr/>
            </a:pPr>
            <a:r>
              <a:rPr lang="en-US" sz="2500" b="1" i="1" dirty="0">
                <a:solidFill>
                  <a:srgbClr val="006600"/>
                </a:solidFill>
              </a:rPr>
              <a:t>Negotiability – Types of Negotiable Instruments</a:t>
            </a:r>
          </a:p>
          <a:p>
            <a:pPr algn="l">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3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83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r>
              <a:rPr lang="en-US" sz="1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 be:</a:t>
            </a:r>
          </a:p>
          <a:p>
            <a:pPr marL="176213" indent="-176213" algn="just">
              <a:lnSpc>
                <a:spcPct val="83000"/>
              </a:lnSpc>
              <a:spcBef>
                <a:spcPts val="0"/>
              </a:spcBef>
              <a:buFont typeface="Arial" panose="020B0604020202020204" pitchFamily="34" charset="0"/>
              <a:buChar char="•"/>
            </a:pPr>
            <a:r>
              <a:rPr lang="en-US" sz="160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riting; </a:t>
            </a:r>
          </a:p>
          <a:p>
            <a:pPr marL="176213" indent="-176213" algn="just">
              <a:lnSpc>
                <a:spcPct val="83000"/>
              </a:lnSpc>
              <a:spcBef>
                <a:spcPts val="0"/>
              </a:spcBef>
              <a:buFont typeface="Arial" panose="020B0604020202020204" pitchFamily="34" charset="0"/>
              <a:buChar char="•"/>
            </a:pP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igned; </a:t>
            </a:r>
          </a:p>
          <a:p>
            <a:pPr marL="176213" indent="-176213" algn="just">
              <a:lnSpc>
                <a:spcPct val="83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promise or order to pay; </a:t>
            </a:r>
          </a:p>
          <a:p>
            <a:pPr marL="176213" indent="-176213" algn="just">
              <a:lnSpc>
                <a:spcPct val="83000"/>
              </a:lnSpc>
              <a:spcBef>
                <a:spcPts val="0"/>
              </a:spcBef>
              <a:buFont typeface="Arial" panose="020B0604020202020204" pitchFamily="34" charset="0"/>
              <a:buChar char="•"/>
            </a:pPr>
            <a:r>
              <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an amount certain; </a:t>
            </a:r>
          </a:p>
          <a:p>
            <a:pPr marL="176213" indent="-176213" algn="just">
              <a:lnSpc>
                <a:spcPct val="83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in money; </a:t>
            </a:r>
          </a:p>
          <a:p>
            <a:pPr marL="176213" indent="-176213" algn="just">
              <a:lnSpc>
                <a:spcPct val="83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on demand or at a defined time; and </a:t>
            </a:r>
          </a:p>
          <a:p>
            <a:pPr marL="176213" indent="-176213" algn="just">
              <a:lnSpc>
                <a:spcPct val="83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a:t>
            </a:r>
          </a:p>
          <a:p>
            <a:pPr algn="just">
              <a:lnSpc>
                <a:spcPct val="83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Amount</a:t>
            </a: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 Certain: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Negotiable instruments must include a statement of an </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amount certain,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 an exact amount of money.</a:t>
            </a:r>
          </a:p>
          <a:p>
            <a:pPr algn="just">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Without a definite statement as to how much is to be paid under the terms of the instrument, there is no way to determine how much the instrument is worth.</a:t>
            </a:r>
          </a:p>
          <a:p>
            <a:pPr algn="just">
              <a:lnSpc>
                <a:spcPct val="83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There are some minor variations from amount certain requirement. </a:t>
            </a:r>
            <a:endParaRPr lang="en-US" sz="16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endParaRPr lang="en-US" sz="5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UCC provides that the amount payable under an instrument is certain, even though it calls for the payment of a floating or variable interest rate. </a:t>
            </a:r>
          </a:p>
          <a:p>
            <a:pPr algn="just">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Accordingly, the instrument is negotiable even though it provides for an interest rate of one percent above the prime rate of a named bank. </a:t>
            </a:r>
          </a:p>
          <a:p>
            <a:pPr algn="just">
              <a:lnSpc>
                <a:spcPct val="83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3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As such, it is immaterial that the exact amount of interest that will be paid cannot be determined at the time the paper is issued because the rate may later change.</a:t>
            </a:r>
            <a:endPar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89101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5000"/>
              </a:lnSpc>
              <a:spcBef>
                <a:spcPts val="0"/>
              </a:spcBef>
              <a:defRPr/>
            </a:pPr>
            <a:r>
              <a:rPr lang="en-US" sz="3600" b="1" dirty="0">
                <a:solidFill>
                  <a:srgbClr val="0033CC"/>
                </a:solidFill>
              </a:rPr>
              <a:t>Negotiable Instruments</a:t>
            </a:r>
          </a:p>
          <a:p>
            <a:pPr marL="342900" indent="-342900" algn="ctr">
              <a:lnSpc>
                <a:spcPct val="85000"/>
              </a:lnSpc>
              <a:spcBef>
                <a:spcPts val="0"/>
              </a:spcBef>
              <a:defRPr/>
            </a:pPr>
            <a:r>
              <a:rPr lang="en-US" sz="2500" b="1" i="1" dirty="0">
                <a:solidFill>
                  <a:srgbClr val="006600"/>
                </a:solidFill>
              </a:rPr>
              <a:t>Negotiability – Types of Negotiable Instruments</a:t>
            </a:r>
          </a:p>
          <a:p>
            <a:pPr algn="l">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8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r>
              <a:rPr lang="en-US" sz="1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 be:</a:t>
            </a:r>
          </a:p>
          <a:p>
            <a:pPr marL="176213" indent="-176213" algn="just">
              <a:lnSpc>
                <a:spcPct val="85000"/>
              </a:lnSpc>
              <a:spcBef>
                <a:spcPts val="0"/>
              </a:spcBef>
              <a:buFont typeface="Arial" panose="020B0604020202020204" pitchFamily="34" charset="0"/>
              <a:buChar char="•"/>
            </a:pPr>
            <a:r>
              <a:rPr lang="en-US" sz="160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riting; </a:t>
            </a:r>
          </a:p>
          <a:p>
            <a:pPr marL="176213" indent="-176213" algn="just">
              <a:lnSpc>
                <a:spcPct val="85000"/>
              </a:lnSpc>
              <a:spcBef>
                <a:spcPts val="0"/>
              </a:spcBef>
              <a:buFont typeface="Arial" panose="020B0604020202020204" pitchFamily="34" charset="0"/>
              <a:buChar char="•"/>
            </a:pP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igned; </a:t>
            </a:r>
          </a:p>
          <a:p>
            <a:pPr marL="176213" indent="-176213" algn="just">
              <a:lnSpc>
                <a:spcPct val="8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promise or order to pay; </a:t>
            </a:r>
          </a:p>
          <a:p>
            <a:pPr marL="176213" indent="-176213" algn="just">
              <a:lnSpc>
                <a:spcPct val="8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an amount certain; </a:t>
            </a:r>
          </a:p>
          <a:p>
            <a:pPr marL="176213" indent="-176213" algn="just">
              <a:lnSpc>
                <a:spcPct val="85000"/>
              </a:lnSpc>
              <a:spcBef>
                <a:spcPts val="0"/>
              </a:spcBef>
              <a:buFont typeface="Arial" panose="020B0604020202020204" pitchFamily="34" charset="0"/>
              <a:buChar char="•"/>
            </a:pPr>
            <a:r>
              <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in money; </a:t>
            </a:r>
          </a:p>
          <a:p>
            <a:pPr marL="176213" indent="-176213" algn="just">
              <a:lnSpc>
                <a:spcPct val="8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on demand or at a defined time; and </a:t>
            </a:r>
          </a:p>
          <a:p>
            <a:pPr marL="176213" indent="-176213" algn="just">
              <a:lnSpc>
                <a:spcPct val="85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a:t>
            </a:r>
          </a:p>
          <a:p>
            <a:pPr algn="just">
              <a:lnSpc>
                <a:spcPct val="8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Payment in Money</a:t>
            </a: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negotiable instrument must be payable in money.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Money</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defined to include any medium of exchange adopted or authorized by the United States, a foreign government, or an intergovernmental organization.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parties to an instrument are free to decide which currency will be used for payment even though their transaction may occur in a different country.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 order or promise is not for money, the instrument is not negotiable.</a:t>
            </a:r>
          </a:p>
          <a:p>
            <a:pPr algn="just">
              <a:lnSpc>
                <a:spcPct val="85000"/>
              </a:lnSpc>
              <a:spcBef>
                <a:spcPts val="0"/>
              </a:spcBef>
            </a:pPr>
            <a:endParaRPr lang="en-US" sz="5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means that an instrument that requires the holder to take stock or goods in place of</a:t>
            </a:r>
          </a:p>
          <a:p>
            <a:pPr algn="just">
              <a:lnSpc>
                <a:spcPct val="8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money is nonnegotiable.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instrument may be enforceable as a contract, but it cannot qualify as a negotiable instrument for purposes of Article 3 rights.</a:t>
            </a:r>
            <a:endPar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81765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458200" cy="5638800"/>
          </a:xfrm>
          <a:prstGeom prst="rect">
            <a:avLst/>
          </a:prstGeom>
          <a:noFill/>
          <a:ln w="9525">
            <a:noFill/>
            <a:miter lim="800000"/>
            <a:headEnd/>
            <a:tailEnd/>
          </a:ln>
        </p:spPr>
        <p:txBody>
          <a:bodyPr/>
          <a:lstStyle/>
          <a:p>
            <a:pPr marL="342900" indent="-342900" algn="ctr">
              <a:lnSpc>
                <a:spcPct val="70000"/>
              </a:lnSpc>
              <a:spcBef>
                <a:spcPts val="0"/>
              </a:spcBef>
              <a:defRPr/>
            </a:pPr>
            <a:r>
              <a:rPr lang="en-US" sz="3600" b="1" dirty="0">
                <a:solidFill>
                  <a:srgbClr val="0033CC"/>
                </a:solidFill>
              </a:rPr>
              <a:t>Negotiable Instruments</a:t>
            </a:r>
          </a:p>
          <a:p>
            <a:pPr marL="342900" indent="-342900" algn="ctr">
              <a:lnSpc>
                <a:spcPct val="70000"/>
              </a:lnSpc>
              <a:spcBef>
                <a:spcPts val="0"/>
              </a:spcBef>
              <a:defRPr/>
            </a:pPr>
            <a:r>
              <a:rPr lang="en-US" sz="2500" b="1" i="1" dirty="0">
                <a:solidFill>
                  <a:srgbClr val="006600"/>
                </a:solidFill>
              </a:rPr>
              <a:t>Negotiability – Types of Negotiable Instruments</a:t>
            </a:r>
          </a:p>
          <a:p>
            <a:pPr algn="l">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7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7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r>
              <a:rPr lang="en-US" sz="1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 be:</a:t>
            </a:r>
          </a:p>
          <a:p>
            <a:pPr marL="176213" indent="-176213" algn="just">
              <a:lnSpc>
                <a:spcPct val="70000"/>
              </a:lnSpc>
              <a:spcBef>
                <a:spcPts val="0"/>
              </a:spcBef>
              <a:buFont typeface="Arial" panose="020B0604020202020204" pitchFamily="34" charset="0"/>
              <a:buChar char="•"/>
            </a:pPr>
            <a:r>
              <a:rPr lang="en-US" sz="160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riting; </a:t>
            </a:r>
          </a:p>
          <a:p>
            <a:pPr marL="176213" indent="-176213" algn="just">
              <a:lnSpc>
                <a:spcPct val="70000"/>
              </a:lnSpc>
              <a:spcBef>
                <a:spcPts val="0"/>
              </a:spcBef>
              <a:buFont typeface="Arial" panose="020B0604020202020204" pitchFamily="34" charset="0"/>
              <a:buChar char="•"/>
            </a:pP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igned; </a:t>
            </a:r>
          </a:p>
          <a:p>
            <a:pPr marL="176213" indent="-176213" algn="just">
              <a:lnSpc>
                <a:spcPct val="7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promise or order to pay; </a:t>
            </a:r>
          </a:p>
          <a:p>
            <a:pPr marL="176213" indent="-176213" algn="just">
              <a:lnSpc>
                <a:spcPct val="7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an amount certain; </a:t>
            </a:r>
          </a:p>
          <a:p>
            <a:pPr marL="176213" indent="-176213" algn="just">
              <a:lnSpc>
                <a:spcPct val="7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in money; </a:t>
            </a:r>
          </a:p>
          <a:p>
            <a:pPr marL="176213" indent="-176213" algn="just">
              <a:lnSpc>
                <a:spcPct val="70000"/>
              </a:lnSpc>
              <a:spcBef>
                <a:spcPts val="0"/>
              </a:spcBef>
              <a:buFont typeface="Arial" panose="020B0604020202020204" pitchFamily="34" charset="0"/>
              <a:buChar char="•"/>
            </a:pPr>
            <a:r>
              <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on demand or at a defined time; and </a:t>
            </a:r>
          </a:p>
          <a:p>
            <a:pPr marL="176213" indent="-176213" algn="just">
              <a:lnSpc>
                <a:spcPct val="7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a:t>
            </a:r>
          </a:p>
          <a:p>
            <a:pPr algn="just">
              <a:lnSpc>
                <a:spcPct val="70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Time of Payment: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negotiable instrument must be payable on demand or at a definite time. If an instrument is payable “when convenient,” it is nonnegotiable because the day of payment may never arrive. An instrument payable only upon the happening of a particular event that may or may not happen is not negotiable. </a:t>
            </a: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Demand: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instrument is </a:t>
            </a:r>
            <a:r>
              <a:rPr lang="en-US" sz="14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payable on demand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it expressly states that it is payable “on demand,” at sight, or on presentation.  Presentation occurs when a holder demands payment.  Commercial paper is deemed to be payable on demand when no time for payment is stated in the instrument.</a:t>
            </a:r>
          </a:p>
          <a:p>
            <a:pPr algn="just">
              <a:lnSpc>
                <a:spcPct val="7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Definite Time: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time of payment is a </a:t>
            </a:r>
            <a:r>
              <a:rPr lang="en-US" sz="14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definite time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an exact time or times are specified or if the instrument is payable at a fixed time after sight or acceptance or at a time that is readily ascertainable. The time of payment is definite even though the instrument provides for prepayment, for acceleration, or for extensions at the option of a party or automatically on the occurrence of a specified contingency.</a:t>
            </a: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Missing Date.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instrument that is not dated is deemed dated on the day it is issued to the payee. Any holder may add the correct date to the instrument.</a:t>
            </a:r>
          </a:p>
          <a:p>
            <a:pPr algn="just">
              <a:lnSpc>
                <a:spcPct val="7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Effect of Date on a Demand Instrument:</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date on a demand instrument controls the time of payment, and the paper is not due before its date. Consequently, a check that is postdated, ceases to be demand paper, and is not properly payable before the date stated. A bank making earlier payment does not incur any liability for doing so unless the drawer gave the bank a postdated check notice.</a:t>
            </a:r>
            <a:endPar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endPar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828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458200" cy="5638800"/>
          </a:xfrm>
          <a:prstGeom prst="rect">
            <a:avLst/>
          </a:prstGeom>
          <a:noFill/>
          <a:ln w="9525">
            <a:noFill/>
            <a:miter lim="800000"/>
            <a:headEnd/>
            <a:tailEnd/>
          </a:ln>
        </p:spPr>
        <p:txBody>
          <a:bodyPr/>
          <a:lstStyle/>
          <a:p>
            <a:pPr marL="342900" indent="-342900" algn="ctr">
              <a:lnSpc>
                <a:spcPct val="77000"/>
              </a:lnSpc>
              <a:spcBef>
                <a:spcPts val="0"/>
              </a:spcBef>
              <a:defRPr/>
            </a:pPr>
            <a:r>
              <a:rPr lang="en-US" sz="3600" b="1" dirty="0">
                <a:solidFill>
                  <a:srgbClr val="0033CC"/>
                </a:solidFill>
              </a:rPr>
              <a:t>Negotiable Instruments</a:t>
            </a:r>
          </a:p>
          <a:p>
            <a:pPr marL="342900" indent="-342900" algn="ctr">
              <a:lnSpc>
                <a:spcPct val="77000"/>
              </a:lnSpc>
              <a:spcBef>
                <a:spcPts val="0"/>
              </a:spcBef>
              <a:defRPr/>
            </a:pPr>
            <a:r>
              <a:rPr lang="en-US" sz="2500" b="1" i="1" dirty="0">
                <a:solidFill>
                  <a:srgbClr val="006600"/>
                </a:solidFill>
              </a:rPr>
              <a:t>Negotiability – Types of Negotiable Instruments</a:t>
            </a:r>
          </a:p>
          <a:p>
            <a:pPr algn="l">
              <a:lnSpc>
                <a:spcPct val="77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77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77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r>
              <a:rPr lang="en-US" sz="1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 be:</a:t>
            </a:r>
          </a:p>
          <a:p>
            <a:pPr marL="176213" indent="-176213" algn="just">
              <a:lnSpc>
                <a:spcPct val="77000"/>
              </a:lnSpc>
              <a:spcBef>
                <a:spcPts val="0"/>
              </a:spcBef>
              <a:buFont typeface="Arial" panose="020B0604020202020204" pitchFamily="34" charset="0"/>
              <a:buChar char="•"/>
            </a:pPr>
            <a:r>
              <a:rPr lang="en-US" sz="160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riting; </a:t>
            </a:r>
          </a:p>
          <a:p>
            <a:pPr marL="176213" indent="-176213" algn="just">
              <a:lnSpc>
                <a:spcPct val="77000"/>
              </a:lnSpc>
              <a:spcBef>
                <a:spcPts val="0"/>
              </a:spcBef>
              <a:buFont typeface="Arial" panose="020B0604020202020204" pitchFamily="34" charset="0"/>
              <a:buChar char="•"/>
            </a:pP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igned; </a:t>
            </a:r>
          </a:p>
          <a:p>
            <a:pPr marL="176213" indent="-176213" algn="just">
              <a:lnSpc>
                <a:spcPct val="77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promise or order to pay; </a:t>
            </a:r>
          </a:p>
          <a:p>
            <a:pPr marL="176213" indent="-176213" algn="just">
              <a:lnSpc>
                <a:spcPct val="77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an amount certain; </a:t>
            </a:r>
          </a:p>
          <a:p>
            <a:pPr marL="176213" indent="-176213" algn="just">
              <a:lnSpc>
                <a:spcPct val="77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in money; </a:t>
            </a:r>
          </a:p>
          <a:p>
            <a:pPr marL="176213" indent="-176213" algn="just">
              <a:lnSpc>
                <a:spcPct val="77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on demand or at a defined time; and </a:t>
            </a:r>
          </a:p>
          <a:p>
            <a:pPr marL="176213" indent="-176213" algn="just">
              <a:lnSpc>
                <a:spcPct val="77000"/>
              </a:lnSpc>
              <a:spcBef>
                <a:spcPts val="0"/>
              </a:spcBef>
              <a:buFont typeface="Arial" panose="020B0604020202020204" pitchFamily="34" charset="0"/>
              <a:buChar char="•"/>
            </a:pPr>
            <a:r>
              <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a:t>
            </a:r>
          </a:p>
          <a:p>
            <a:pPr algn="just">
              <a:lnSpc>
                <a:spcPct val="77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Words of Negotiability: Payable to Order or Bearer: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instrument that is not a check must be </a:t>
            </a:r>
            <a:r>
              <a:rPr lang="en-US" sz="16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payable to order or bearer.</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77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Whether an instrument is bearer or order paper is important because the two instruments are transferred in different ways and because the liability of the transferors can be different.</a:t>
            </a:r>
          </a:p>
          <a:p>
            <a:pPr algn="l">
              <a:lnSpc>
                <a:spcPct val="77000"/>
              </a:lnSpc>
              <a:spcBef>
                <a:spcPts val="0"/>
              </a:spcBef>
            </a:pPr>
            <a:endParaRPr lang="en-US" sz="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Order Paper:</a:t>
            </a:r>
            <a:r>
              <a:rPr lang="en-US" sz="1600" b="1" i="0"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instrument is payable to order, or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order paper,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by its terms it is payable to the order of any person described in it (“Pay to the order of K. Read”) or to a person or order (“Pay to K. Read or order”).</a:t>
            </a:r>
          </a:p>
          <a:p>
            <a:pPr algn="just">
              <a:lnSpc>
                <a:spcPct val="77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Bearer Paper: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instrument is payable to bearer, or </a:t>
            </a:r>
            <a:r>
              <a:rPr lang="en-US" sz="14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bearer paper,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it is payable (1) to bearer or the order of bearer, (2) to a specified person or bearer, or (3) to “cash,” “the order of cash,” or any other designation that does not purport to identify a person or when (4) the last or only indorsement is a blank indorsement (an indorsement that does not name the person to whom the instrument is negotiated).  An instrument that does not identify any payee is payable to bearer.  Whether an instrument is bearer or order paper is important for determining how the instrument is transferred and what the liability of the parties under the instrument is.</a:t>
            </a:r>
          </a:p>
          <a:p>
            <a:pPr algn="l"/>
            <a:endPar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97170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4000" b="1" i="1" dirty="0">
                <a:solidFill>
                  <a:srgbClr val="006600"/>
                </a:solidFill>
              </a:rPr>
              <a:t>Negotiability</a:t>
            </a:r>
          </a:p>
          <a:p>
            <a:pPr marL="342900" indent="-342900" algn="ctr">
              <a:lnSpc>
                <a:spcPct val="90000"/>
              </a:lnSpc>
              <a:spcBef>
                <a:spcPts val="0"/>
              </a:spcBef>
              <a:defRPr/>
            </a:pPr>
            <a:r>
              <a:rPr lang="en-US" sz="2800" b="1" i="1" dirty="0">
                <a:solidFill>
                  <a:srgbClr val="C00000"/>
                </a:solidFill>
              </a:rPr>
              <a:t>Factors, Language and Statute of Limitations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524776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382000" cy="5638800"/>
          </a:xfrm>
          <a:prstGeom prst="rect">
            <a:avLst/>
          </a:prstGeom>
          <a:noFill/>
          <a:ln w="9525">
            <a:noFill/>
            <a:miter lim="800000"/>
            <a:headEnd/>
            <a:tailEnd/>
          </a:ln>
        </p:spPr>
        <p:txBody>
          <a:bodyPr/>
          <a:lstStyle/>
          <a:p>
            <a:pPr marL="342900" indent="-342900" algn="ctr">
              <a:lnSpc>
                <a:spcPct val="85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5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Negotiability</a:t>
            </a:r>
          </a:p>
          <a:p>
            <a:pPr marL="609600" indent="-609600">
              <a:lnSpc>
                <a:spcPct val="85000"/>
              </a:lnSpc>
              <a:spcBef>
                <a:spcPts val="0"/>
              </a:spcBef>
            </a:pPr>
            <a:endParaRPr lang="en-US" sz="500" b="1" i="1" dirty="0">
              <a:solidFill>
                <a:srgbClr val="CC0000"/>
              </a:solidFill>
              <a:latin typeface="Tahoma" panose="020B0604030504040204" pitchFamily="34" charset="0"/>
              <a:ea typeface="Tahoma" panose="020B0604030504040204" pitchFamily="34" charset="0"/>
              <a:cs typeface="Tahoma" panose="020B0604030504040204" pitchFamily="34" charset="0"/>
            </a:endParaRPr>
          </a:p>
          <a:p>
            <a:pPr marL="342900" indent="-342900">
              <a:lnSpc>
                <a:spcPct val="85000"/>
              </a:lnSpc>
              <a:spcBef>
                <a:spcPts val="0"/>
              </a:spcBef>
              <a:defRPr/>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Factors, Language and Statute of Limitations:</a:t>
            </a:r>
          </a:p>
          <a:p>
            <a:pPr marL="609600" indent="-609600" algn="just">
              <a:lnSpc>
                <a:spcPct val="85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Factors Not Affecting Negotiability: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Omitting a date of execution or antedating </a:t>
            </a:r>
            <a:r>
              <a:rPr lang="en-US" sz="16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 postdating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instrument has no effect on its negotiability.  </a:t>
            </a:r>
            <a:r>
              <a:rPr lang="en-US" sz="1600" b="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t>
            </a:r>
            <a:r>
              <a:rPr lang="en-US" sz="160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ostdating</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is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inserting or placing on an instrument a later date than the actual date on which it was executed.</a:t>
            </a:r>
          </a:p>
          <a:p>
            <a:pPr algn="just">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Provisions relating to </a:t>
            </a:r>
            <a:r>
              <a:rPr lang="en-US" sz="16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collateral,</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such as specifying the collateral as security for the debt or a promise to maintain, protect, or give additional collateral, do not affect negotiability. Collateral is property pledged by a borrower as security for a debt.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Ambiguous Language: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Ambiguous </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language is language that has</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more than one reasonable interpretation.</a:t>
            </a:r>
            <a:r>
              <a:rPr lang="en-US" sz="16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following rules are applied when </a:t>
            </a:r>
            <a:r>
              <a:rPr lang="en-US" sz="16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ambiguous</a:t>
            </a:r>
            <a:r>
              <a:rPr lang="en-US" sz="16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language exists in words or descriptions:</a:t>
            </a:r>
          </a:p>
          <a:p>
            <a:pPr algn="just">
              <a:lnSpc>
                <a:spcPct val="85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marL="285750" indent="-285750" algn="l">
              <a:lnSpc>
                <a:spcPct val="85000"/>
              </a:lnSpc>
              <a:spcBef>
                <a:spcPts val="0"/>
              </a:spcBef>
              <a:buFont typeface="Arial" panose="020B0604020202020204" pitchFamily="34" charset="0"/>
              <a:buChar char="•"/>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Words control figures where conflict exists;</a:t>
            </a:r>
          </a:p>
          <a:p>
            <a:pPr marL="285750" indent="-285750" algn="l">
              <a:lnSpc>
                <a:spcPct val="85000"/>
              </a:lnSpc>
              <a:spcBef>
                <a:spcPts val="0"/>
              </a:spcBef>
              <a:buFont typeface="Arial" panose="020B0604020202020204" pitchFamily="34" charset="0"/>
              <a:buChar char="•"/>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Handwriting supersedes conflicting typewritten and printed terms;</a:t>
            </a:r>
          </a:p>
          <a:p>
            <a:pPr marL="285750" indent="-285750" algn="l">
              <a:lnSpc>
                <a:spcPct val="85000"/>
              </a:lnSpc>
              <a:spcBef>
                <a:spcPts val="0"/>
              </a:spcBef>
              <a:buFont typeface="Arial" panose="020B0604020202020204" pitchFamily="34" charset="0"/>
              <a:buChar char="•"/>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Typewritten terms supersede preprinted terms; and</a:t>
            </a:r>
          </a:p>
          <a:p>
            <a:pPr marL="285750" indent="-285750" algn="l">
              <a:lnSpc>
                <a:spcPct val="85000"/>
              </a:lnSpc>
              <a:spcBef>
                <a:spcPts val="0"/>
              </a:spcBef>
              <a:buFont typeface="Arial" panose="020B0604020202020204" pitchFamily="34" charset="0"/>
              <a:buChar char="•"/>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there is a failure to provide for the payment of interest or if there is a provision for the payment of interest but no rate is mentioned, the judgment rate at the place of payment applies from the date of the instrument.</a:t>
            </a:r>
          </a:p>
          <a:p>
            <a:pPr marL="285750" indent="-285750" algn="l">
              <a:lnSpc>
                <a:spcPct val="85000"/>
              </a:lnSpc>
              <a:spcBef>
                <a:spcPts val="0"/>
              </a:spcBef>
              <a:buFont typeface="Arial" panose="020B0604020202020204" pitchFamily="34" charset="0"/>
              <a:buChar char="•"/>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Statute of Limitations: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Article 3 of the UCC establishes a three-year statute of limitations for most actions involving negotiable instruments. </a:t>
            </a:r>
          </a:p>
          <a:p>
            <a:pPr algn="just">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limitation also applies to actions for the conversion of such instruments and for breach of warranty. There is a six-year statute of limitations for suits on certificates of deposit and accepted drafts.</a:t>
            </a:r>
            <a:endParaRPr lang="en-US" sz="1600" b="1" i="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23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Twelve B</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6690"/>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endParaRPr lang="en-US" sz="600" b="1" dirty="0"/>
          </a:p>
          <a:p>
            <a:pPr>
              <a:lnSpc>
                <a:spcPct val="110000"/>
              </a:lnSpc>
              <a:defRPr/>
            </a:pPr>
            <a:r>
              <a:rPr lang="en-US" sz="3200" b="1" dirty="0">
                <a:solidFill>
                  <a:srgbClr val="008000"/>
                </a:solidFill>
              </a:rPr>
              <a:t>The Law of Torts</a:t>
            </a:r>
          </a:p>
          <a:p>
            <a:pPr>
              <a:lnSpc>
                <a:spcPct val="110000"/>
              </a:lnSpc>
              <a:buFont typeface="Arial" pitchFamily="34" charset="0"/>
              <a:buChar char="•"/>
              <a:defRPr/>
            </a:pPr>
            <a:r>
              <a:rPr lang="en-US" sz="2800" b="1" dirty="0">
                <a:solidFill>
                  <a:srgbClr val="002060"/>
                </a:solidFill>
              </a:rPr>
              <a:t> General Principles</a:t>
            </a:r>
          </a:p>
          <a:p>
            <a:pPr algn="just">
              <a:lnSpc>
                <a:spcPct val="110000"/>
              </a:lnSpc>
              <a:defRPr/>
            </a:pPr>
            <a:r>
              <a:rPr lang="en-US" sz="1600" b="1" i="1" dirty="0">
                <a:solidFill>
                  <a:srgbClr val="C00000"/>
                </a:solidFill>
              </a:rPr>
              <a:t>Part One: Definitions / Torts vs. Crimes / Types of Torts</a:t>
            </a:r>
          </a:p>
          <a:p>
            <a:pPr>
              <a:lnSpc>
                <a:spcPct val="110000"/>
              </a:lnSpc>
              <a:buFont typeface="Arial" pitchFamily="34" charset="0"/>
              <a:buChar char="•"/>
              <a:defRPr/>
            </a:pPr>
            <a:endParaRPr lang="en-US" sz="600" b="1" dirty="0">
              <a:solidFill>
                <a:srgbClr val="002060"/>
              </a:solidFill>
            </a:endParaRPr>
          </a:p>
          <a:p>
            <a:pPr>
              <a:lnSpc>
                <a:spcPct val="110000"/>
              </a:lnSpc>
              <a:buFont typeface="Arial" pitchFamily="34" charset="0"/>
              <a:buChar char="•"/>
              <a:defRPr/>
            </a:pPr>
            <a:r>
              <a:rPr lang="en-US" sz="2800" b="1" dirty="0">
                <a:solidFill>
                  <a:srgbClr val="002060"/>
                </a:solidFill>
              </a:rPr>
              <a:t> Negligence and Intentional Torts</a:t>
            </a: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a:solidFill>
                  <a:srgbClr val="C00000"/>
                </a:solidFill>
              </a:rPr>
              <a:t>Definitions / Intentional Torts / Unintentional Torts – Negligence</a:t>
            </a:r>
          </a:p>
          <a:p>
            <a:pPr>
              <a:lnSpc>
                <a:spcPct val="110000"/>
              </a:lnSpc>
              <a:defRPr/>
            </a:pPr>
            <a:endParaRPr lang="en-US" sz="600" b="1" i="1" dirty="0">
              <a:solidFill>
                <a:srgbClr val="C00000"/>
              </a:solidFill>
            </a:endParaRPr>
          </a:p>
          <a:p>
            <a:pPr>
              <a:lnSpc>
                <a:spcPct val="110000"/>
              </a:lnSpc>
              <a:buFont typeface="Arial" pitchFamily="34" charset="0"/>
              <a:buChar char="•"/>
              <a:defRPr/>
            </a:pPr>
            <a:r>
              <a:rPr lang="en-US" sz="2800" b="1" dirty="0">
                <a:solidFill>
                  <a:srgbClr val="002060"/>
                </a:solidFill>
              </a:rPr>
              <a:t> Liability and Foreseeability</a:t>
            </a:r>
          </a:p>
          <a:p>
            <a:pPr>
              <a:lnSpc>
                <a:spcPct val="110000"/>
              </a:lnSpc>
              <a:defRPr/>
            </a:pPr>
            <a:r>
              <a:rPr lang="en-US" b="1" i="1" dirty="0">
                <a:solidFill>
                  <a:srgbClr val="C00000"/>
                </a:solidFill>
              </a:rPr>
              <a:t> </a:t>
            </a:r>
            <a:r>
              <a:rPr lang="en-US" sz="1600" b="1" i="1" dirty="0">
                <a:solidFill>
                  <a:srgbClr val="C00000"/>
                </a:solidFill>
              </a:rPr>
              <a:t>Part Three: Definitions / Liability / Foreseeability / Strict Liability / Defenses</a:t>
            </a:r>
          </a:p>
          <a:p>
            <a:pPr defTabSz="685800">
              <a:lnSpc>
                <a:spcPct val="110000"/>
              </a:lnSpc>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Class Case – MacPherson v. Buick Motor Co.</a:t>
            </a:r>
          </a:p>
          <a:p>
            <a:pPr algn="ctr">
              <a:lnSpc>
                <a:spcPct val="110000"/>
              </a:lnSpc>
              <a:defRPr/>
            </a:pPr>
            <a:r>
              <a:rPr lang="en-US" sz="1600" b="1" i="1" dirty="0">
                <a:solidFill>
                  <a:srgbClr val="C00000"/>
                </a:solidFill>
              </a:rPr>
              <a:t>     The Elements of Foreseeability</a:t>
            </a:r>
          </a:p>
        </p:txBody>
      </p:sp>
    </p:spTree>
    <p:extLst>
      <p:ext uri="{BB962C8B-B14F-4D97-AF65-F5344CB8AC3E}">
        <p14:creationId xmlns:p14="http://schemas.microsoft.com/office/powerpoint/2010/main" val="1460086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865947"/>
          </a:xfrm>
          <a:prstGeom prst="rect">
            <a:avLst/>
          </a:prstGeom>
          <a:solidFill>
            <a:schemeClr val="accent3"/>
          </a:solidFill>
        </p:spPr>
        <p:txBody>
          <a:bodyPr wrap="square">
            <a:spAutoFit/>
          </a:bodyPr>
          <a:lstStyle/>
          <a:p>
            <a:pPr>
              <a:lnSpc>
                <a:spcPct val="95000"/>
              </a:lnSpc>
              <a:defRPr/>
            </a:pPr>
            <a:r>
              <a:rPr lang="en-US" sz="3200" b="1" dirty="0"/>
              <a:t>Tonight We Will Speak About:</a:t>
            </a:r>
          </a:p>
          <a:p>
            <a:pPr>
              <a:lnSpc>
                <a:spcPct val="95000"/>
              </a:lnSpc>
              <a:defRPr/>
            </a:pPr>
            <a:endParaRPr lang="en-US" sz="600" b="1" dirty="0"/>
          </a:p>
          <a:p>
            <a:pPr>
              <a:lnSpc>
                <a:spcPct val="95000"/>
              </a:lnSpc>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Introduction</a:t>
            </a: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Negotiable Instruments – Types/Parties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Types of Negotiable Instruments / Parties  </a:t>
            </a:r>
          </a:p>
          <a:p>
            <a:pPr>
              <a:lnSpc>
                <a:spcPct val="95000"/>
              </a:lnSpc>
            </a:pPr>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Negotiability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Requirements of Negotiability / Factors</a:t>
            </a: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Language / Statute of Limitations Issues </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Transfer/Problems/Warrantees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Effect of Transfer / Process of Negotiation </a:t>
            </a: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Forgery / Unauthorized Documents / Imposters / Lost Instruments Warrantees / Other Parties</a:t>
            </a:r>
          </a:p>
          <a:p>
            <a:pPr>
              <a:lnSpc>
                <a:spcPct val="95000"/>
              </a:lnSpc>
            </a:pPr>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Manhattan Savings v. NY Natl Exchange </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Elements of Commercial Paper </a:t>
            </a: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541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4000" b="1" i="1" dirty="0">
                <a:solidFill>
                  <a:srgbClr val="006600"/>
                </a:solidFill>
              </a:rPr>
              <a:t>Negotiability</a:t>
            </a:r>
          </a:p>
          <a:p>
            <a:pPr marL="342900" indent="-342900" algn="ctr">
              <a:lnSpc>
                <a:spcPct val="90000"/>
              </a:lnSpc>
              <a:spcBef>
                <a:spcPts val="0"/>
              </a:spcBef>
              <a:defRPr/>
            </a:pPr>
            <a:r>
              <a:rPr lang="en-US" sz="3200" b="1" i="1" dirty="0">
                <a:solidFill>
                  <a:srgbClr val="C00000"/>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958B6BC0-B483-4597-90A3-EC550C82A5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039" y="1828800"/>
            <a:ext cx="1289761" cy="1600200"/>
          </a:xfrm>
          <a:prstGeom prst="rect">
            <a:avLst/>
          </a:prstGeom>
        </p:spPr>
      </p:pic>
      <p:sp>
        <p:nvSpPr>
          <p:cNvPr id="4100" name="Rectangle 4"/>
          <p:cNvSpPr>
            <a:spLocks noChangeArrowheads="1"/>
          </p:cNvSpPr>
          <p:nvPr/>
        </p:nvSpPr>
        <p:spPr bwMode="auto">
          <a:xfrm>
            <a:off x="304800" y="838200"/>
            <a:ext cx="85090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rPr>
              <a:t>Negotiable Instruments</a:t>
            </a:r>
          </a:p>
          <a:p>
            <a:pPr marL="342900" indent="-342900" algn="ctr">
              <a:lnSpc>
                <a:spcPct val="110000"/>
              </a:lnSpc>
              <a:spcBef>
                <a:spcPts val="0"/>
              </a:spcBef>
              <a:defRPr/>
            </a:pPr>
            <a:r>
              <a:rPr lang="en-US" sz="2800" b="1" i="1" dirty="0">
                <a:solidFill>
                  <a:srgbClr val="006600"/>
                </a:solidFill>
              </a:rPr>
              <a:t>Negotiability</a:t>
            </a:r>
          </a:p>
          <a:p>
            <a:pPr marL="609600" indent="-609600">
              <a:lnSpc>
                <a:spcPct val="110000"/>
              </a:lnSpc>
              <a:spcBef>
                <a:spcPts val="0"/>
              </a:spcBef>
            </a:pPr>
            <a:endParaRPr lang="en-US" sz="1000" b="1" dirty="0">
              <a:solidFill>
                <a:srgbClr val="CC0000"/>
              </a:solidFill>
            </a:endParaRPr>
          </a:p>
          <a:p>
            <a:pPr marL="609600" indent="-609600">
              <a:lnSpc>
                <a:spcPct val="110000"/>
              </a:lnSpc>
              <a:spcBef>
                <a:spcPts val="0"/>
              </a:spcBef>
            </a:pPr>
            <a:r>
              <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rPr>
              <a:t>Negotiability:</a:t>
            </a:r>
          </a:p>
          <a:p>
            <a:pPr marL="609600" indent="-609600" algn="just">
              <a:lnSpc>
                <a:spcPct val="110000"/>
              </a:lnSpc>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alt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Defined: </a:t>
            </a:r>
            <a:r>
              <a:rPr lang="en-US" sz="16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Article 3 of the UCC determines whether an instrument is</a:t>
            </a:r>
          </a:p>
          <a:p>
            <a:pPr algn="l">
              <a:lnSpc>
                <a:spcPct val="110000"/>
              </a:lnSpc>
              <a:spcBef>
                <a:spcPts val="0"/>
              </a:spcBef>
            </a:pP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N</a:t>
            </a:r>
            <a:r>
              <a:rPr lang="en-US" sz="16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egotiable.</a:t>
            </a:r>
            <a:r>
              <a:rPr lang="en-US" sz="160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an instrument is negotiable, it is governed by Article 3 of the </a:t>
            </a:r>
          </a:p>
          <a:p>
            <a:pPr algn="l">
              <a:lnSpc>
                <a:spcPct val="11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UCC, and it may be transferred by negotiation. </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UCC Section 3-103: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This section of law defines </a:t>
            </a:r>
            <a:r>
              <a:rPr lang="en-US" sz="1600" b="1" i="1" dirty="0">
                <a:latin typeface="Tahoma" panose="020B0604030504040204" pitchFamily="34" charset="0"/>
                <a:ea typeface="Tahoma" panose="020B0604030504040204" pitchFamily="34" charset="0"/>
                <a:cs typeface="Tahoma" panose="020B0604030504040204" pitchFamily="34" charset="0"/>
              </a:rPr>
              <a:t>"Negotiation"  </a:t>
            </a:r>
            <a:r>
              <a:rPr lang="en-US" sz="1600" dirty="0">
                <a:latin typeface="Tahoma" panose="020B0604030504040204" pitchFamily="34" charset="0"/>
                <a:ea typeface="Tahoma" panose="020B0604030504040204" pitchFamily="34" charset="0"/>
                <a:cs typeface="Tahoma" panose="020B0604030504040204" pitchFamily="34" charset="0"/>
              </a:rPr>
              <a:t>to mean:</a:t>
            </a:r>
            <a:r>
              <a:rPr lang="en-US" sz="1600" b="1" dirty="0">
                <a:latin typeface="Tahoma" panose="020B0604030504040204" pitchFamily="34" charset="0"/>
                <a:ea typeface="Tahoma" panose="020B0604030504040204" pitchFamily="34" charset="0"/>
                <a:cs typeface="Tahoma" panose="020B0604030504040204" pitchFamily="34" charset="0"/>
              </a:rPr>
              <a:t> </a:t>
            </a:r>
          </a:p>
          <a:p>
            <a:pPr algn="ctr">
              <a:lnSpc>
                <a:spcPct val="110000"/>
              </a:lnSpc>
              <a:spcBef>
                <a:spcPts val="0"/>
              </a:spcBef>
            </a:pPr>
            <a:r>
              <a:rPr lang="en-US" sz="2000" b="1" i="1" dirty="0">
                <a:solidFill>
                  <a:schemeClr val="tx1">
                    <a:lumMod val="95000"/>
                    <a:lumOff val="5000"/>
                  </a:schemeClr>
                </a:solidFill>
              </a:rPr>
              <a:t>“a  transfer of possession, </a:t>
            </a:r>
          </a:p>
          <a:p>
            <a:pPr algn="ctr">
              <a:lnSpc>
                <a:spcPct val="110000"/>
              </a:lnSpc>
              <a:spcBef>
                <a:spcPts val="0"/>
              </a:spcBef>
            </a:pPr>
            <a:r>
              <a:rPr lang="en-US" sz="2000" b="1" i="1" dirty="0">
                <a:solidFill>
                  <a:schemeClr val="tx1">
                    <a:lumMod val="95000"/>
                    <a:lumOff val="5000"/>
                  </a:schemeClr>
                </a:solidFill>
              </a:rPr>
              <a:t>whether voluntary or involuntary, </a:t>
            </a:r>
          </a:p>
          <a:p>
            <a:pPr algn="ctr">
              <a:lnSpc>
                <a:spcPct val="110000"/>
              </a:lnSpc>
              <a:spcBef>
                <a:spcPts val="0"/>
              </a:spcBef>
            </a:pPr>
            <a:r>
              <a:rPr lang="en-US" sz="2000" b="1" i="1" dirty="0">
                <a:solidFill>
                  <a:schemeClr val="tx1">
                    <a:lumMod val="95000"/>
                    <a:lumOff val="5000"/>
                  </a:schemeClr>
                </a:solidFill>
              </a:rPr>
              <a:t>of an instrument, </a:t>
            </a:r>
          </a:p>
          <a:p>
            <a:pPr algn="ctr">
              <a:lnSpc>
                <a:spcPct val="110000"/>
              </a:lnSpc>
              <a:spcBef>
                <a:spcPts val="0"/>
              </a:spcBef>
            </a:pPr>
            <a:r>
              <a:rPr lang="en-US" sz="2000" b="1" i="1" dirty="0">
                <a:solidFill>
                  <a:schemeClr val="tx1">
                    <a:lumMod val="95000"/>
                    <a:lumOff val="5000"/>
                  </a:schemeClr>
                </a:solidFill>
              </a:rPr>
              <a:t>by a person, </a:t>
            </a:r>
          </a:p>
          <a:p>
            <a:pPr algn="ctr">
              <a:lnSpc>
                <a:spcPct val="110000"/>
              </a:lnSpc>
              <a:spcBef>
                <a:spcPts val="0"/>
              </a:spcBef>
            </a:pPr>
            <a:r>
              <a:rPr lang="en-US" sz="2000" b="1" i="1" dirty="0">
                <a:solidFill>
                  <a:schemeClr val="tx1">
                    <a:lumMod val="95000"/>
                    <a:lumOff val="5000"/>
                  </a:schemeClr>
                </a:solidFill>
              </a:rPr>
              <a:t>other than the issuer, </a:t>
            </a:r>
          </a:p>
          <a:p>
            <a:pPr algn="ctr">
              <a:lnSpc>
                <a:spcPct val="110000"/>
              </a:lnSpc>
              <a:spcBef>
                <a:spcPts val="0"/>
              </a:spcBef>
            </a:pPr>
            <a:r>
              <a:rPr lang="en-US" sz="2000" b="1" i="1" dirty="0">
                <a:solidFill>
                  <a:schemeClr val="tx1">
                    <a:lumMod val="95000"/>
                    <a:lumOff val="5000"/>
                  </a:schemeClr>
                </a:solidFill>
              </a:rPr>
              <a:t>to a person </a:t>
            </a:r>
          </a:p>
          <a:p>
            <a:pPr algn="ctr">
              <a:lnSpc>
                <a:spcPct val="110000"/>
              </a:lnSpc>
              <a:spcBef>
                <a:spcPts val="0"/>
              </a:spcBef>
            </a:pPr>
            <a:r>
              <a:rPr lang="en-US" sz="2000" b="1" i="1" dirty="0">
                <a:solidFill>
                  <a:schemeClr val="tx1">
                    <a:lumMod val="95000"/>
                    <a:lumOff val="5000"/>
                  </a:schemeClr>
                </a:solidFill>
              </a:rPr>
              <a:t>who thereby becomes its holder.”</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marL="609600" indent="-609600" algn="just">
              <a:lnSpc>
                <a:spcPct val="110000"/>
              </a:lnSpc>
              <a:spcBef>
                <a:spcPts val="0"/>
              </a:spcBef>
            </a:pPr>
            <a:r>
              <a:rPr lang="en-US" sz="100" b="1" dirty="0">
                <a:solidFill>
                  <a:srgbClr val="0033CC"/>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02288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5090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rPr>
              <a:t>Negotiable Instruments</a:t>
            </a:r>
          </a:p>
          <a:p>
            <a:pPr marL="342900" indent="-342900" algn="ctr">
              <a:lnSpc>
                <a:spcPct val="110000"/>
              </a:lnSpc>
              <a:spcBef>
                <a:spcPts val="0"/>
              </a:spcBef>
              <a:defRPr/>
            </a:pPr>
            <a:r>
              <a:rPr lang="en-US" sz="2800" b="1" i="1" dirty="0">
                <a:solidFill>
                  <a:srgbClr val="006600"/>
                </a:solidFill>
              </a:rPr>
              <a:t>Negotiability</a:t>
            </a:r>
          </a:p>
          <a:p>
            <a:pPr marL="609600" indent="-609600">
              <a:lnSpc>
                <a:spcPct val="110000"/>
              </a:lnSpc>
              <a:spcBef>
                <a:spcPts val="0"/>
              </a:spcBef>
            </a:pPr>
            <a:endParaRPr lang="en-US" sz="1000" b="1" dirty="0">
              <a:solidFill>
                <a:srgbClr val="CC0000"/>
              </a:solidFill>
            </a:endParaRPr>
          </a:p>
          <a:p>
            <a:pPr marL="609600" indent="-609600">
              <a:lnSpc>
                <a:spcPct val="110000"/>
              </a:lnSpc>
              <a:spcBef>
                <a:spcPts val="0"/>
              </a:spcBef>
            </a:pPr>
            <a:r>
              <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rPr>
              <a:t>Negotiability:</a:t>
            </a:r>
          </a:p>
          <a:p>
            <a:pPr marL="609600" indent="-609600" algn="just">
              <a:lnSpc>
                <a:spcPct val="110000"/>
              </a:lnSpc>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609600" indent="-609600" algn="just">
              <a:lnSpc>
                <a:spcPct val="110000"/>
              </a:lnSpc>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marL="609600" indent="-609600" algn="just">
              <a:lnSpc>
                <a:spcPct val="110000"/>
              </a:lnSpc>
              <a:spcBef>
                <a:spcPts val="0"/>
              </a:spcBef>
            </a:pPr>
            <a:r>
              <a:rPr lang="en-US" sz="100" b="1" dirty="0">
                <a:solidFill>
                  <a:srgbClr val="0033CC"/>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Purpose of Negotiability:</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Negotiability, as a</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form of transfer, permits the transferee to acquire rights greater than those afforded assignees of contracts under contract law. </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quality of negotiability in instruments creates opportunities for transfers and financings that streamline payments in commerce. </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Transfers can be made with assurance of payment without the need for investigation of the underlying contract.</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082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5090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rPr>
              <a:t>Negotiable Instruments</a:t>
            </a:r>
          </a:p>
          <a:p>
            <a:pPr marL="342900" indent="-342900" algn="ctr">
              <a:lnSpc>
                <a:spcPct val="110000"/>
              </a:lnSpc>
              <a:spcBef>
                <a:spcPts val="0"/>
              </a:spcBef>
              <a:defRPr/>
            </a:pPr>
            <a:r>
              <a:rPr lang="en-US" sz="2800" b="1" i="1" dirty="0">
                <a:solidFill>
                  <a:srgbClr val="006600"/>
                </a:solidFill>
              </a:rPr>
              <a:t>Negotiability</a:t>
            </a:r>
          </a:p>
          <a:p>
            <a:pPr marL="609600" indent="-609600">
              <a:lnSpc>
                <a:spcPct val="110000"/>
              </a:lnSpc>
              <a:spcBef>
                <a:spcPts val="0"/>
              </a:spcBef>
            </a:pPr>
            <a:endParaRPr lang="en-US" sz="1000" b="1" dirty="0">
              <a:solidFill>
                <a:srgbClr val="CC0000"/>
              </a:solidFill>
            </a:endParaRPr>
          </a:p>
          <a:p>
            <a:pPr marL="609600" indent="-609600">
              <a:lnSpc>
                <a:spcPct val="110000"/>
              </a:lnSpc>
              <a:spcBef>
                <a:spcPts val="0"/>
              </a:spcBef>
            </a:pPr>
            <a:r>
              <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rPr>
              <a:t>Negotiability:</a:t>
            </a:r>
          </a:p>
          <a:p>
            <a:pPr marL="609600" indent="-609600" algn="just">
              <a:lnSpc>
                <a:spcPct val="110000"/>
              </a:lnSpc>
              <a:spcBef>
                <a:spcPts val="0"/>
              </a:spcBef>
            </a:pPr>
            <a:endParaRPr lang="en-US" sz="5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110000"/>
              </a:lnSpc>
              <a:spcBef>
                <a:spcPts val="0"/>
              </a:spcBef>
            </a:pPr>
            <a:endParaRPr lang="en-US" sz="500" b="1" i="1" dirty="0">
              <a:solidFill>
                <a:srgbClr val="006600"/>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dirty="0">
                <a:solidFill>
                  <a:srgbClr val="006600"/>
                </a:solidFill>
                <a:effectLst/>
                <a:latin typeface="Tahoma" panose="020B0604030504040204" pitchFamily="34" charset="0"/>
                <a:ea typeface="Tahoma" panose="020B0604030504040204" pitchFamily="34" charset="0"/>
                <a:cs typeface="Tahoma" panose="020B0604030504040204" pitchFamily="34" charset="0"/>
              </a:rPr>
              <a:t>Generally:</a:t>
            </a:r>
            <a:r>
              <a:rPr lang="en-US" sz="160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p>
          <a:p>
            <a:pPr algn="just">
              <a:lnSpc>
                <a:spcPct val="110000"/>
              </a:lnSpc>
              <a:spcBef>
                <a:spcPts val="0"/>
              </a:spcBef>
            </a:pPr>
            <a:endPar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t>
            </a:r>
          </a:p>
          <a:p>
            <a:pPr algn="l">
              <a:lnSpc>
                <a:spcPct val="110000"/>
              </a:lnSpc>
              <a:spcBef>
                <a:spcPts val="0"/>
              </a:spcBef>
            </a:pPr>
            <a:endPar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5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Be In Writing: </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instrument must be evidenced by a record;</a:t>
            </a:r>
          </a:p>
          <a:p>
            <a:pPr algn="just">
              <a:lnSpc>
                <a:spcPct val="110000"/>
              </a:lnSpc>
              <a:spcBef>
                <a:spcPts val="0"/>
              </a:spcBef>
            </a:pPr>
            <a:r>
              <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r>
              <a:rPr lang="en-US" sz="1500" b="1" i="1" dirty="0">
                <a:solidFill>
                  <a:srgbClr val="663300"/>
                </a:solidFill>
                <a:latin typeface="Tahoma" panose="020B0604030504040204" pitchFamily="34" charset="0"/>
                <a:ea typeface="Tahoma" panose="020B0604030504040204" pitchFamily="34" charset="0"/>
                <a:cs typeface="Tahoma" panose="020B0604030504040204" pitchFamily="34" charset="0"/>
              </a:rPr>
              <a:t>Signed: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instrument </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must be signed (authenticated) by the maker or the drawer;</a:t>
            </a:r>
          </a:p>
          <a:p>
            <a:pPr algn="just">
              <a:lnSpc>
                <a:spcPct val="110000"/>
              </a:lnSpc>
              <a:spcBef>
                <a:spcPts val="0"/>
              </a:spcBef>
            </a:pPr>
            <a:r>
              <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r>
              <a:rPr lang="en-US" sz="1500" b="1" i="1" dirty="0">
                <a:solidFill>
                  <a:srgbClr val="663300"/>
                </a:solidFill>
                <a:latin typeface="Tahoma" panose="020B0604030504040204" pitchFamily="34" charset="0"/>
                <a:ea typeface="Tahoma" panose="020B0604030504040204" pitchFamily="34" charset="0"/>
                <a:cs typeface="Tahoma" panose="020B0604030504040204" pitchFamily="34" charset="0"/>
              </a:rPr>
              <a:t>Promise or Order to Pay: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instrument</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must contain an unconditional promise or order to pay;</a:t>
            </a:r>
          </a:p>
          <a:p>
            <a:pPr algn="just">
              <a:lnSpc>
                <a:spcPct val="110000"/>
              </a:lnSpc>
              <a:spcBef>
                <a:spcPts val="0"/>
              </a:spcBef>
            </a:pPr>
            <a:endPar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500" b="1" i="1" dirty="0">
                <a:solidFill>
                  <a:srgbClr val="663300"/>
                </a:solidFill>
                <a:latin typeface="Tahoma" panose="020B0604030504040204" pitchFamily="34" charset="0"/>
                <a:ea typeface="Tahoma" panose="020B0604030504040204" pitchFamily="34" charset="0"/>
                <a:cs typeface="Tahoma" panose="020B0604030504040204" pitchFamily="34" charset="0"/>
              </a:rPr>
              <a:t>Amount Certain: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instrument must </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 a sum certain;</a:t>
            </a:r>
          </a:p>
          <a:p>
            <a:pPr algn="just">
              <a:lnSpc>
                <a:spcPct val="110000"/>
              </a:lnSpc>
              <a:spcBef>
                <a:spcPts val="0"/>
              </a:spcBef>
            </a:pPr>
            <a:r>
              <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r>
              <a:rPr lang="en-US" sz="1500" b="1" i="1" dirty="0">
                <a:solidFill>
                  <a:srgbClr val="663300"/>
                </a:solidFill>
                <a:latin typeface="Tahoma" panose="020B0604030504040204" pitchFamily="34" charset="0"/>
                <a:ea typeface="Tahoma" panose="020B0604030504040204" pitchFamily="34" charset="0"/>
                <a:cs typeface="Tahoma" panose="020B0604030504040204" pitchFamily="34" charset="0"/>
              </a:rPr>
              <a:t>Payable in Money: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instrument </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must be payable in money;</a:t>
            </a:r>
          </a:p>
          <a:p>
            <a:pPr algn="just">
              <a:lnSpc>
                <a:spcPct val="110000"/>
              </a:lnSpc>
              <a:spcBef>
                <a:spcPts val="0"/>
              </a:spcBef>
            </a:pPr>
            <a:r>
              <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algn="just">
              <a:lnSpc>
                <a:spcPct val="110000"/>
              </a:lnSpc>
              <a:spcBef>
                <a:spcPts val="0"/>
              </a:spcBef>
            </a:pPr>
            <a:r>
              <a:rPr lang="en-US" sz="1500" b="1" i="1" dirty="0">
                <a:solidFill>
                  <a:srgbClr val="663300"/>
                </a:solidFill>
                <a:latin typeface="Tahoma" panose="020B0604030504040204" pitchFamily="34" charset="0"/>
                <a:ea typeface="Tahoma" panose="020B0604030504040204" pitchFamily="34" charset="0"/>
                <a:cs typeface="Tahoma" panose="020B0604030504040204" pitchFamily="34" charset="0"/>
              </a:rPr>
              <a:t>Payable on Demand or at a Defined Time: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instrument</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must be payable on demand, or at a definite time; and</a:t>
            </a:r>
          </a:p>
          <a:p>
            <a:pPr algn="just">
              <a:lnSpc>
                <a:spcPct val="110000"/>
              </a:lnSpc>
              <a:spcBef>
                <a:spcPts val="0"/>
              </a:spcBef>
            </a:pPr>
            <a:endPar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500" b="1" i="1" dirty="0">
                <a:solidFill>
                  <a:srgbClr val="663300"/>
                </a:solidFill>
                <a:latin typeface="Tahoma" panose="020B0604030504040204" pitchFamily="34" charset="0"/>
                <a:ea typeface="Tahoma" panose="020B0604030504040204" pitchFamily="34" charset="0"/>
                <a:cs typeface="Tahoma" panose="020B0604030504040204" pitchFamily="34" charset="0"/>
              </a:rPr>
              <a:t>Payable to Order or Bearer: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instrument must be </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 using what are known as words of negotiability.</a:t>
            </a:r>
            <a:endParaRPr lang="en-US" sz="14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669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4000" b="1" i="1" dirty="0">
                <a:solidFill>
                  <a:srgbClr val="006600"/>
                </a:solidFill>
              </a:rPr>
              <a:t>Negotiability</a:t>
            </a:r>
          </a:p>
          <a:p>
            <a:pPr marL="342900" indent="-342900" algn="ctr">
              <a:lnSpc>
                <a:spcPct val="90000"/>
              </a:lnSpc>
              <a:spcBef>
                <a:spcPts val="0"/>
              </a:spcBef>
              <a:defRPr/>
            </a:pPr>
            <a:r>
              <a:rPr lang="en-US" sz="3200" b="1" i="1" dirty="0">
                <a:solidFill>
                  <a:srgbClr val="C00000"/>
                </a:solidFill>
              </a:rPr>
              <a:t>Requirements of Negotiability</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98347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914400"/>
            <a:ext cx="83820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Negotiable Instruments</a:t>
            </a:r>
          </a:p>
          <a:p>
            <a:pPr marL="342900" indent="-342900" algn="ctr">
              <a:lnSpc>
                <a:spcPct val="90000"/>
              </a:lnSpc>
              <a:spcBef>
                <a:spcPts val="0"/>
              </a:spcBef>
              <a:defRPr/>
            </a:pPr>
            <a:r>
              <a:rPr lang="en-US" sz="2500" b="1" i="1" dirty="0">
                <a:solidFill>
                  <a:srgbClr val="006600"/>
                </a:solidFill>
              </a:rPr>
              <a:t>Negotiability – Types of Negotiable Instruments</a:t>
            </a:r>
          </a:p>
          <a:p>
            <a:pPr algn="l">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0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Requirements of Negotiability:</a:t>
            </a:r>
          </a:p>
          <a:p>
            <a:pPr algn="just">
              <a:lnSpc>
                <a:spcPct val="9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b="1" i="1" dirty="0">
                <a:solidFill>
                  <a:srgbClr val="0033CC"/>
                </a:solidFill>
                <a:effectLst/>
                <a:latin typeface="Tahoma" panose="020B0604030504040204" pitchFamily="34" charset="0"/>
                <a:ea typeface="Tahoma" panose="020B0604030504040204" pitchFamily="34" charset="0"/>
                <a:cs typeface="Tahoma" panose="020B0604030504040204" pitchFamily="34" charset="0"/>
              </a:rPr>
              <a:t>Generally:</a:t>
            </a:r>
            <a:r>
              <a:rPr lang="en-US" dirty="0">
                <a:solidFill>
                  <a:srgbClr val="0033CC"/>
                </a:solidFill>
                <a:latin typeface="Tahoma" panose="020B0604030504040204" pitchFamily="34" charset="0"/>
                <a:ea typeface="Tahoma" panose="020B0604030504040204" pitchFamily="34" charset="0"/>
                <a:cs typeface="Tahoma" panose="020B0604030504040204" pitchFamily="34" charset="0"/>
              </a:rPr>
              <a:t>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Negotiability has certain fundamental requirements. </a:t>
            </a:r>
            <a:r>
              <a:rPr lang="en-US" sz="1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To be negotiable, an instrument must be:</a:t>
            </a:r>
          </a:p>
          <a:p>
            <a:pPr marL="176213" indent="-176213" algn="just">
              <a:lnSpc>
                <a:spcPct val="90000"/>
              </a:lnSpc>
              <a:spcBef>
                <a:spcPts val="0"/>
              </a:spcBef>
              <a:buFont typeface="Arial" panose="020B0604020202020204" pitchFamily="34" charset="0"/>
              <a:buChar char="•"/>
            </a:pPr>
            <a:r>
              <a:rPr lang="en-US" sz="16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6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n </a:t>
            </a:r>
            <a:r>
              <a:rPr lang="en-US" sz="16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w</a:t>
            </a:r>
            <a:r>
              <a:rPr lang="en-US" sz="16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riting</a:t>
            </a: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marL="176213" indent="-176213" algn="just">
              <a:lnSpc>
                <a:spcPct val="90000"/>
              </a:lnSpc>
              <a:spcBef>
                <a:spcPts val="0"/>
              </a:spcBef>
              <a:buFont typeface="Arial" panose="020B0604020202020204" pitchFamily="34" charset="0"/>
              <a:buChar char="•"/>
            </a:pPr>
            <a:r>
              <a:rPr lang="en-US" sz="16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igned; </a:t>
            </a:r>
          </a:p>
          <a:p>
            <a:pPr marL="176213" indent="-176213" algn="just">
              <a:lnSpc>
                <a:spcPct val="9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promise or order to pay; </a:t>
            </a:r>
          </a:p>
          <a:p>
            <a:pPr marL="176213" indent="-176213" algn="just">
              <a:lnSpc>
                <a:spcPct val="9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an amount certain; </a:t>
            </a:r>
          </a:p>
          <a:p>
            <a:pPr marL="176213" indent="-176213" algn="just">
              <a:lnSpc>
                <a:spcPct val="9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in money; </a:t>
            </a:r>
          </a:p>
          <a:p>
            <a:pPr marL="176213" indent="-176213" algn="just">
              <a:lnSpc>
                <a:spcPct val="9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on demand or at a defined time; and </a:t>
            </a:r>
          </a:p>
          <a:p>
            <a:pPr marL="176213" indent="-176213" algn="just">
              <a:lnSpc>
                <a:spcPct val="90000"/>
              </a:lnSpc>
              <a:spcBef>
                <a:spcPts val="0"/>
              </a:spcBef>
              <a:buFont typeface="Arial" panose="020B0604020202020204" pitchFamily="34" charset="0"/>
              <a:buChar char="•"/>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payable to order or bearer.</a:t>
            </a:r>
          </a:p>
          <a:p>
            <a:pPr algn="just">
              <a:lnSpc>
                <a:spcPct val="90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8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A Record (Writing):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negotiable instrument must be evidenced by a record. </a:t>
            </a:r>
          </a:p>
          <a:p>
            <a:pPr algn="just">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requirement of a </a:t>
            </a:r>
            <a:r>
              <a:rPr lang="en-US" sz="1600" b="0" i="1"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record</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under Article 3 of the UCC, is satisfied by handwriting, typing, printing, electronic record, and any other method of making a record. </a:t>
            </a:r>
          </a:p>
          <a:p>
            <a:pPr algn="just">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negotiable instrument may be partly printed and partly typewritten. </a:t>
            </a:r>
          </a:p>
          <a:p>
            <a:pPr algn="just">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No particular form is required for an instrument to satisfy the record requirement, although customers of banks may agree to use the banks’ forms as part of their contractual agreement with their banks. </a:t>
            </a:r>
          </a:p>
          <a:p>
            <a:pPr algn="just">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Telephonic checks are a complete record for purposes of Article 3 rights and obligations.</a:t>
            </a:r>
            <a:endPar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22540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9987</TotalTime>
  <Words>2468</Words>
  <Application>Microsoft Office PowerPoint</Application>
  <PresentationFormat>On-screen Show (4:3)</PresentationFormat>
  <Paragraphs>324</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517</cp:revision>
  <cp:lastPrinted>2020-10-06T21:52:53Z</cp:lastPrinted>
  <dcterms:created xsi:type="dcterms:W3CDTF">2007-08-27T19:04:39Z</dcterms:created>
  <dcterms:modified xsi:type="dcterms:W3CDTF">2021-03-25T15:50:12Z</dcterms:modified>
</cp:coreProperties>
</file>