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7"/>
  </p:notesMasterIdLst>
  <p:handoutMasterIdLst>
    <p:handoutMasterId r:id="rId88"/>
  </p:handoutMasterIdLst>
  <p:sldIdLst>
    <p:sldId id="409" r:id="rId2"/>
    <p:sldId id="515" r:id="rId3"/>
    <p:sldId id="596" r:id="rId4"/>
    <p:sldId id="495" r:id="rId5"/>
    <p:sldId id="553" r:id="rId6"/>
    <p:sldId id="563" r:id="rId7"/>
    <p:sldId id="564" r:id="rId8"/>
    <p:sldId id="554" r:id="rId9"/>
    <p:sldId id="620" r:id="rId10"/>
    <p:sldId id="570" r:id="rId11"/>
    <p:sldId id="612" r:id="rId12"/>
    <p:sldId id="613" r:id="rId13"/>
    <p:sldId id="753" r:id="rId14"/>
    <p:sldId id="621" r:id="rId15"/>
    <p:sldId id="755" r:id="rId16"/>
    <p:sldId id="671" r:id="rId17"/>
    <p:sldId id="603" r:id="rId18"/>
    <p:sldId id="740" r:id="rId19"/>
    <p:sldId id="672" r:id="rId20"/>
    <p:sldId id="674" r:id="rId21"/>
    <p:sldId id="601" r:id="rId22"/>
    <p:sldId id="741" r:id="rId23"/>
    <p:sldId id="743" r:id="rId24"/>
    <p:sldId id="742" r:id="rId25"/>
    <p:sldId id="744" r:id="rId26"/>
    <p:sldId id="745" r:id="rId27"/>
    <p:sldId id="746" r:id="rId28"/>
    <p:sldId id="598" r:id="rId29"/>
    <p:sldId id="747" r:id="rId30"/>
    <p:sldId id="748" r:id="rId31"/>
    <p:sldId id="749" r:id="rId32"/>
    <p:sldId id="750" r:id="rId33"/>
    <p:sldId id="751" r:id="rId34"/>
    <p:sldId id="614" r:id="rId35"/>
    <p:sldId id="757" r:id="rId36"/>
    <p:sldId id="756" r:id="rId37"/>
    <p:sldId id="723" r:id="rId38"/>
    <p:sldId id="758" r:id="rId39"/>
    <p:sldId id="759" r:id="rId40"/>
    <p:sldId id="760" r:id="rId41"/>
    <p:sldId id="677" r:id="rId42"/>
    <p:sldId id="761" r:id="rId43"/>
    <p:sldId id="762" r:id="rId44"/>
    <p:sldId id="763" r:id="rId45"/>
    <p:sldId id="764" r:id="rId46"/>
    <p:sldId id="765" r:id="rId47"/>
    <p:sldId id="766" r:id="rId48"/>
    <p:sldId id="767" r:id="rId49"/>
    <p:sldId id="768" r:id="rId50"/>
    <p:sldId id="769" r:id="rId51"/>
    <p:sldId id="800" r:id="rId52"/>
    <p:sldId id="771" r:id="rId53"/>
    <p:sldId id="772" r:id="rId54"/>
    <p:sldId id="773" r:id="rId55"/>
    <p:sldId id="801" r:id="rId56"/>
    <p:sldId id="802" r:id="rId57"/>
    <p:sldId id="803" r:id="rId58"/>
    <p:sldId id="804" r:id="rId59"/>
    <p:sldId id="780" r:id="rId60"/>
    <p:sldId id="799" r:id="rId61"/>
    <p:sldId id="805" r:id="rId62"/>
    <p:sldId id="806" r:id="rId63"/>
    <p:sldId id="807" r:id="rId64"/>
    <p:sldId id="808" r:id="rId65"/>
    <p:sldId id="809" r:id="rId66"/>
    <p:sldId id="810" r:id="rId67"/>
    <p:sldId id="811" r:id="rId68"/>
    <p:sldId id="812" r:id="rId69"/>
    <p:sldId id="813" r:id="rId70"/>
    <p:sldId id="814" r:id="rId71"/>
    <p:sldId id="815" r:id="rId72"/>
    <p:sldId id="816" r:id="rId73"/>
    <p:sldId id="786" r:id="rId74"/>
    <p:sldId id="817" r:id="rId75"/>
    <p:sldId id="789" r:id="rId76"/>
    <p:sldId id="793" r:id="rId77"/>
    <p:sldId id="794" r:id="rId78"/>
    <p:sldId id="795" r:id="rId79"/>
    <p:sldId id="796" r:id="rId80"/>
    <p:sldId id="797" r:id="rId81"/>
    <p:sldId id="798" r:id="rId82"/>
    <p:sldId id="792" r:id="rId83"/>
    <p:sldId id="720" r:id="rId84"/>
    <p:sldId id="818" r:id="rId85"/>
    <p:sldId id="579" r:id="rId8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66"/>
    <a:srgbClr val="006600"/>
    <a:srgbClr val="C81204"/>
    <a:srgbClr val="4C1441"/>
    <a:srgbClr val="FFFF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105" d="100"/>
          <a:sy n="105" d="100"/>
        </p:scale>
        <p:origin x="16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9/8/2020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9/8/2020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90573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20954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1888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6145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72400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75874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169716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738115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2290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795982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57177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25317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54215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773462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22800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656893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164700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384358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127679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220043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924548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5731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242951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896409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91178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012813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548492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116529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93897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322275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40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151308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41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55245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42</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1856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07956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43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98695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44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240084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45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40879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46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093593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47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54338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48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33763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49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3378982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56852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46501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64179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852660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866482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7538297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2215914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4548523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38230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705734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5313465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8546650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4210863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69970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86219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410135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4398817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3319348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269699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2089039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6133062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5967018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008013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154298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87960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447190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436130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9685266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872159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3477034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6735142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106735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3667562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80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061921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81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8332884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82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55131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561975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83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633280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84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2630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8529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dos.ny.gov/info/constitution.htm#FNstar"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95600" y="1437498"/>
            <a:ext cx="3076357" cy="3078128"/>
          </a:xfrm>
          <a:prstGeom prst="rect">
            <a:avLst/>
          </a:prstGeom>
          <a:noFill/>
          <a:ln w="9525">
            <a:noFill/>
            <a:miter lim="800000"/>
            <a:headEnd/>
            <a:tailEnd/>
          </a:ln>
        </p:spPr>
      </p:pic>
      <p:sp>
        <p:nvSpPr>
          <p:cNvPr id="8" name="Rectangle 3"/>
          <p:cNvSpPr txBox="1">
            <a:spLocks noChangeArrowheads="1"/>
          </p:cNvSpPr>
          <p:nvPr/>
        </p:nvSpPr>
        <p:spPr>
          <a:xfrm>
            <a:off x="838200" y="4560887"/>
            <a:ext cx="7696200" cy="1992313"/>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a:t>
            </a:r>
            <a:r>
              <a:rPr lang="en-US" sz="3200" b="1" kern="0" dirty="0" smtClean="0">
                <a:solidFill>
                  <a:srgbClr val="FFFF00"/>
                </a:solidFill>
                <a:latin typeface="+mn-lt"/>
              </a:rPr>
              <a:t>03C:</a:t>
            </a:r>
            <a:endParaRPr lang="en-US" sz="3200" b="1" kern="0" dirty="0">
              <a:solidFill>
                <a:srgbClr val="FFFF00"/>
              </a:solidFill>
              <a:latin typeface="+mn-lt"/>
            </a:endParaRPr>
          </a:p>
          <a:p>
            <a:pPr marL="342889" indent="-342889" algn="ctr">
              <a:spcBef>
                <a:spcPct val="20000"/>
              </a:spcBef>
              <a:defRPr/>
            </a:pPr>
            <a:r>
              <a:rPr lang="en-US" sz="3200" b="1" kern="0" dirty="0" smtClean="0">
                <a:solidFill>
                  <a:srgbClr val="FFFF00"/>
                </a:solidFill>
                <a:latin typeface="+mn-lt"/>
              </a:rPr>
              <a:t>Creation </a:t>
            </a:r>
            <a:r>
              <a:rPr lang="en-US" sz="3200" b="1" kern="0" dirty="0">
                <a:solidFill>
                  <a:srgbClr val="FFFF00"/>
                </a:solidFill>
                <a:latin typeface="+mn-lt"/>
              </a:rPr>
              <a:t>of the Law </a:t>
            </a:r>
          </a:p>
          <a:p>
            <a:pPr marL="342889" indent="-342889" algn="ctr">
              <a:spcBef>
                <a:spcPct val="20000"/>
              </a:spcBef>
              <a:defRPr/>
            </a:pPr>
            <a:r>
              <a:rPr lang="en-US" sz="3200" b="1" kern="0" dirty="0">
                <a:solidFill>
                  <a:srgbClr val="FFFF00"/>
                </a:solidFill>
                <a:latin typeface="+mn-lt"/>
              </a:rPr>
              <a:t>The </a:t>
            </a:r>
            <a:r>
              <a:rPr lang="en-US" sz="3200" b="1" kern="0" dirty="0" smtClean="0">
                <a:solidFill>
                  <a:srgbClr val="FFFF00"/>
                </a:solidFill>
                <a:latin typeface="+mn-lt"/>
              </a:rPr>
              <a:t>Legislative </a:t>
            </a:r>
            <a:r>
              <a:rPr lang="en-US" sz="3200" b="1" kern="0" dirty="0">
                <a:solidFill>
                  <a:srgbClr val="FFFF00"/>
                </a:solidFill>
                <a:latin typeface="+mn-lt"/>
              </a:rPr>
              <a:t>Branch</a:t>
            </a:r>
          </a:p>
        </p:txBody>
      </p:sp>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532" y="228600"/>
            <a:ext cx="4619048" cy="9523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spcBef>
                <a:spcPts val="0"/>
              </a:spcBef>
              <a:defRPr/>
            </a:pPr>
            <a:r>
              <a:rPr lang="en-US" sz="3200" b="1" i="1" dirty="0">
                <a:solidFill>
                  <a:srgbClr val="006600"/>
                </a:solidFill>
              </a:rPr>
              <a:t>Generally</a:t>
            </a:r>
          </a:p>
          <a:p>
            <a:pPr>
              <a:lnSpc>
                <a:spcPct val="80000"/>
              </a:lnSpc>
              <a:spcBef>
                <a:spcPts val="0"/>
              </a:spcBef>
              <a:defRPr/>
            </a:pPr>
            <a:endParaRPr lang="en-US" sz="1500" b="1" i="1" dirty="0">
              <a:solidFill>
                <a:srgbClr val="00206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10</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981200"/>
            <a:ext cx="8389666" cy="4343400"/>
          </a:xfrm>
          <a:prstGeom prst="rect">
            <a:avLst/>
          </a:prstGeom>
        </p:spPr>
      </p:pic>
    </p:spTree>
    <p:extLst>
      <p:ext uri="{BB962C8B-B14F-4D97-AF65-F5344CB8AC3E}">
        <p14:creationId xmlns:p14="http://schemas.microsoft.com/office/powerpoint/2010/main" val="303438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762000"/>
            <a:ext cx="8458200" cy="5943600"/>
          </a:xfrm>
          <a:prstGeom prst="rect">
            <a:avLst/>
          </a:prstGeom>
          <a:noFill/>
          <a:ln w="9525">
            <a:noFill/>
            <a:miter lim="800000"/>
            <a:headEnd/>
            <a:tailEnd/>
          </a:ln>
        </p:spPr>
        <p:txBody>
          <a:bodyPr/>
          <a:lstStyle/>
          <a:p>
            <a:pPr marL="342900" indent="-342900">
              <a:lnSpc>
                <a:spcPct val="87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87000"/>
              </a:lnSpc>
              <a:spcBef>
                <a:spcPts val="0"/>
              </a:spcBef>
              <a:defRPr/>
            </a:pPr>
            <a:r>
              <a:rPr lang="en-US" sz="3200" b="1" i="1" dirty="0">
                <a:solidFill>
                  <a:srgbClr val="006600"/>
                </a:solidFill>
              </a:rPr>
              <a:t>Generally</a:t>
            </a:r>
          </a:p>
          <a:p>
            <a:pPr>
              <a:lnSpc>
                <a:spcPct val="87000"/>
              </a:lnSpc>
              <a:spcBef>
                <a:spcPts val="0"/>
              </a:spcBef>
              <a:defRPr/>
            </a:pPr>
            <a:endParaRPr lang="en-US" sz="1000" b="1" i="1" dirty="0">
              <a:solidFill>
                <a:srgbClr val="002060"/>
              </a:solidFill>
            </a:endParaRPr>
          </a:p>
          <a:p>
            <a:pPr marL="3200400" indent="-168275" algn="just">
              <a:lnSpc>
                <a:spcPct val="87000"/>
              </a:lnSpc>
              <a:spcBef>
                <a:spcPts val="0"/>
              </a:spcBef>
              <a:buFont typeface="Arial" panose="020B0604020202020204" pitchFamily="34" charset="0"/>
              <a:buChar char="•"/>
            </a:pPr>
            <a:r>
              <a:rPr lang="en-US" sz="1600" dirty="0"/>
              <a:t>The </a:t>
            </a:r>
            <a:r>
              <a:rPr lang="en-US" sz="1600" b="1" dirty="0" smtClean="0"/>
              <a:t>Legislative </a:t>
            </a:r>
            <a:r>
              <a:rPr lang="en-US" sz="1600" b="1" dirty="0"/>
              <a:t>Power of United States </a:t>
            </a:r>
            <a:r>
              <a:rPr lang="en-US" sz="1600" dirty="0"/>
              <a:t>is vested in </a:t>
            </a:r>
            <a:r>
              <a:rPr lang="en-US" sz="1600" dirty="0" smtClean="0"/>
              <a:t>a </a:t>
            </a:r>
            <a:r>
              <a:rPr lang="en-US" sz="1600" b="1" dirty="0"/>
              <a:t>Congress of the United States</a:t>
            </a:r>
            <a:r>
              <a:rPr lang="en-US" sz="1600" dirty="0"/>
              <a:t>, which </a:t>
            </a:r>
            <a:r>
              <a:rPr lang="en-US" sz="1600" dirty="0" smtClean="0"/>
              <a:t>consists </a:t>
            </a:r>
            <a:r>
              <a:rPr lang="en-US" sz="1600" dirty="0"/>
              <a:t>of a </a:t>
            </a:r>
            <a:r>
              <a:rPr lang="en-US" sz="1600" b="1" dirty="0"/>
              <a:t>Senate</a:t>
            </a:r>
            <a:r>
              <a:rPr lang="en-US" sz="1600" dirty="0"/>
              <a:t> and </a:t>
            </a:r>
            <a:r>
              <a:rPr lang="en-US" sz="1600" b="1" dirty="0"/>
              <a:t>House of </a:t>
            </a:r>
            <a:r>
              <a:rPr lang="en-US" sz="1600" b="1" dirty="0" smtClean="0"/>
              <a:t>Representatives</a:t>
            </a:r>
            <a:r>
              <a:rPr lang="en-US" sz="1600" dirty="0" smtClean="0"/>
              <a:t>, under </a:t>
            </a:r>
            <a:r>
              <a:rPr lang="en-US" sz="1600" dirty="0"/>
              <a:t>the United States </a:t>
            </a:r>
            <a:r>
              <a:rPr lang="en-US" sz="1600" b="1" dirty="0"/>
              <a:t>Constitution.</a:t>
            </a:r>
          </a:p>
          <a:p>
            <a:pPr marL="3032125" algn="just">
              <a:lnSpc>
                <a:spcPct val="87000"/>
              </a:lnSpc>
              <a:spcBef>
                <a:spcPts val="0"/>
              </a:spcBef>
            </a:pPr>
            <a:endParaRPr lang="en-US" sz="1000" dirty="0"/>
          </a:p>
          <a:p>
            <a:pPr marL="3200400" indent="-168275" algn="just">
              <a:lnSpc>
                <a:spcPct val="87000"/>
              </a:lnSpc>
              <a:spcBef>
                <a:spcPts val="0"/>
              </a:spcBef>
              <a:buFont typeface="Arial" panose="020B0604020202020204" pitchFamily="34" charset="0"/>
              <a:buChar char="•"/>
            </a:pPr>
            <a:r>
              <a:rPr lang="en-US" sz="1600" dirty="0"/>
              <a:t>Created as an </a:t>
            </a:r>
            <a:r>
              <a:rPr lang="en-US" sz="1600" b="1" dirty="0"/>
              <a:t>independent, </a:t>
            </a:r>
            <a:r>
              <a:rPr lang="en-US" sz="1600" b="1" dirty="0" smtClean="0"/>
              <a:t>co-equal, bicameral </a:t>
            </a:r>
            <a:r>
              <a:rPr lang="en-US" sz="1600" b="1" dirty="0"/>
              <a:t>branch </a:t>
            </a:r>
            <a:r>
              <a:rPr lang="en-US" sz="1600" dirty="0"/>
              <a:t>of the federal (national) government, it has its </a:t>
            </a:r>
            <a:r>
              <a:rPr lang="en-US" sz="1600" b="1" dirty="0"/>
              <a:t>substantial powers</a:t>
            </a:r>
            <a:r>
              <a:rPr lang="en-US" sz="1600" dirty="0"/>
              <a:t> checked by the Executive Branch (through </a:t>
            </a:r>
            <a:r>
              <a:rPr lang="en-US" sz="1600" dirty="0" smtClean="0"/>
              <a:t>the veto) </a:t>
            </a:r>
            <a:r>
              <a:rPr lang="en-US" sz="1600" dirty="0"/>
              <a:t>and by the </a:t>
            </a:r>
            <a:r>
              <a:rPr lang="en-US" sz="1600" dirty="0" smtClean="0"/>
              <a:t>Judicial </a:t>
            </a:r>
            <a:r>
              <a:rPr lang="en-US" sz="1600" dirty="0"/>
              <a:t>Branch (</a:t>
            </a:r>
            <a:r>
              <a:rPr lang="en-US" sz="1600" dirty="0" smtClean="0"/>
              <a:t>through judicial review).</a:t>
            </a:r>
            <a:endParaRPr lang="en-US" sz="1600" dirty="0"/>
          </a:p>
          <a:p>
            <a:pPr marL="3200400" indent="-168275" algn="just">
              <a:lnSpc>
                <a:spcPct val="87000"/>
              </a:lnSpc>
              <a:spcBef>
                <a:spcPts val="0"/>
              </a:spcBef>
              <a:buFont typeface="Arial" panose="020B0604020202020204" pitchFamily="34" charset="0"/>
              <a:buChar char="•"/>
            </a:pPr>
            <a:endParaRPr lang="en-US" sz="1000" dirty="0"/>
          </a:p>
          <a:p>
            <a:pPr marL="3200400" indent="-168275" algn="just">
              <a:lnSpc>
                <a:spcPct val="87000"/>
              </a:lnSpc>
              <a:spcBef>
                <a:spcPts val="0"/>
              </a:spcBef>
              <a:buFont typeface="Arial" panose="020B0604020202020204" pitchFamily="34" charset="0"/>
              <a:buChar char="•"/>
            </a:pPr>
            <a:r>
              <a:rPr lang="en-US" sz="1600" dirty="0"/>
              <a:t>Designed to </a:t>
            </a:r>
            <a:r>
              <a:rPr lang="en-US" sz="1600" b="1" dirty="0" smtClean="0"/>
              <a:t>enact written statutes </a:t>
            </a:r>
            <a:r>
              <a:rPr lang="en-US" sz="1600" dirty="0"/>
              <a:t>involving</a:t>
            </a:r>
            <a:r>
              <a:rPr lang="en-US" sz="1600" b="1" dirty="0"/>
              <a:t> </a:t>
            </a:r>
            <a:r>
              <a:rPr lang="en-US" sz="1600" dirty="0"/>
              <a:t>the </a:t>
            </a:r>
            <a:r>
              <a:rPr lang="en-US" sz="1600" dirty="0" smtClean="0"/>
              <a:t>issues of federal concern, and provide </a:t>
            </a:r>
            <a:r>
              <a:rPr lang="en-US" sz="1600" b="1" dirty="0" smtClean="0"/>
              <a:t>oversight</a:t>
            </a:r>
            <a:r>
              <a:rPr lang="en-US" sz="1600" dirty="0" smtClean="0"/>
              <a:t> over all three branches of the federal government, the </a:t>
            </a:r>
            <a:r>
              <a:rPr lang="en-US" sz="1600" b="1" dirty="0" smtClean="0"/>
              <a:t>Congress</a:t>
            </a:r>
            <a:r>
              <a:rPr lang="en-US" sz="1600" dirty="0" smtClean="0"/>
              <a:t> is </a:t>
            </a:r>
            <a:r>
              <a:rPr lang="en-US" sz="1600" dirty="0"/>
              <a:t>charged with </a:t>
            </a:r>
            <a:r>
              <a:rPr lang="en-US" sz="1600" dirty="0" smtClean="0"/>
              <a:t>enacting laws and taking measures </a:t>
            </a:r>
            <a:r>
              <a:rPr lang="en-US" sz="1600" dirty="0"/>
              <a:t>to </a:t>
            </a:r>
            <a:r>
              <a:rPr lang="en-US" sz="1600" b="1" dirty="0" smtClean="0"/>
              <a:t>establish justice, insure domestic tranquility, </a:t>
            </a:r>
            <a:r>
              <a:rPr lang="en-US" sz="1600" b="1" dirty="0"/>
              <a:t>provide for the common defense, promote the general welfare, and secure the blessings of liberty</a:t>
            </a:r>
            <a:r>
              <a:rPr lang="en-US" sz="1600" b="1" dirty="0" smtClean="0"/>
              <a:t>.</a:t>
            </a:r>
            <a:endParaRPr lang="en-US" sz="1600" b="1" dirty="0"/>
          </a:p>
          <a:p>
            <a:pPr marL="3200400" indent="-168275" algn="just">
              <a:lnSpc>
                <a:spcPct val="87000"/>
              </a:lnSpc>
              <a:spcBef>
                <a:spcPts val="0"/>
              </a:spcBef>
              <a:buFont typeface="Arial" panose="020B0604020202020204" pitchFamily="34" charset="0"/>
              <a:buChar char="•"/>
            </a:pPr>
            <a:endParaRPr lang="en-US" sz="1000" dirty="0">
              <a:solidFill>
                <a:srgbClr val="C00000"/>
              </a:solidFill>
            </a:endParaRPr>
          </a:p>
          <a:p>
            <a:pPr marL="3200400" indent="-168275" algn="just">
              <a:lnSpc>
                <a:spcPct val="87000"/>
              </a:lnSpc>
              <a:spcBef>
                <a:spcPts val="0"/>
              </a:spcBef>
              <a:buFont typeface="Arial" panose="020B0604020202020204" pitchFamily="34" charset="0"/>
              <a:buChar char="•"/>
            </a:pPr>
            <a:r>
              <a:rPr lang="en-US" sz="1600" b="1" dirty="0">
                <a:solidFill>
                  <a:srgbClr val="C00000"/>
                </a:solidFill>
              </a:rPr>
              <a:t>The Article </a:t>
            </a:r>
            <a:r>
              <a:rPr lang="en-US" sz="1600" b="1" dirty="0" smtClean="0">
                <a:solidFill>
                  <a:srgbClr val="C00000"/>
                </a:solidFill>
              </a:rPr>
              <a:t>I Congress consists </a:t>
            </a:r>
            <a:r>
              <a:rPr lang="en-US" sz="1600" b="1" dirty="0">
                <a:solidFill>
                  <a:srgbClr val="C00000"/>
                </a:solidFill>
              </a:rPr>
              <a:t>of: </a:t>
            </a:r>
          </a:p>
          <a:p>
            <a:pPr marL="3484563" indent="-284163" algn="just">
              <a:lnSpc>
                <a:spcPct val="87000"/>
              </a:lnSpc>
              <a:spcBef>
                <a:spcPts val="0"/>
              </a:spcBef>
              <a:buFont typeface="Courier New" panose="02070309020205020404" pitchFamily="49" charset="0"/>
              <a:buChar char="o"/>
            </a:pPr>
            <a:r>
              <a:rPr lang="en-US" sz="1600" b="1" dirty="0" smtClean="0">
                <a:solidFill>
                  <a:srgbClr val="0033CC"/>
                </a:solidFill>
              </a:rPr>
              <a:t>The House of Representatives, and</a:t>
            </a:r>
            <a:endParaRPr lang="en-US" sz="1600" b="1" dirty="0">
              <a:solidFill>
                <a:srgbClr val="0033CC"/>
              </a:solidFill>
            </a:endParaRPr>
          </a:p>
          <a:p>
            <a:pPr marL="3484563" indent="-284163" algn="just">
              <a:lnSpc>
                <a:spcPct val="87000"/>
              </a:lnSpc>
              <a:spcBef>
                <a:spcPts val="0"/>
              </a:spcBef>
              <a:buFont typeface="Courier New" panose="02070309020205020404" pitchFamily="49" charset="0"/>
              <a:buChar char="o"/>
            </a:pPr>
            <a:r>
              <a:rPr lang="en-US" sz="1600" b="1" dirty="0" smtClean="0">
                <a:solidFill>
                  <a:srgbClr val="0033CC"/>
                </a:solidFill>
              </a:rPr>
              <a:t>The United States Senate.</a:t>
            </a:r>
            <a:endParaRPr lang="en-US" sz="1600" b="1" dirty="0">
              <a:solidFill>
                <a:srgbClr val="0033CC"/>
              </a:solidFill>
            </a:endParaRPr>
          </a:p>
          <a:p>
            <a:pPr marL="3200400" indent="-168275" algn="just">
              <a:lnSpc>
                <a:spcPct val="80000"/>
              </a:lnSpc>
              <a:spcBef>
                <a:spcPts val="0"/>
              </a:spcBef>
              <a:buFont typeface="Arial" panose="020B0604020202020204" pitchFamily="34" charset="0"/>
              <a:buChar char="•"/>
            </a:pPr>
            <a:endParaRPr lang="en-US" sz="1500" dirty="0"/>
          </a:p>
          <a:p>
            <a:pPr marL="3028950" indent="-57150" algn="just">
              <a:lnSpc>
                <a:spcPct val="80000"/>
              </a:lnSpc>
              <a:spcBef>
                <a:spcPts val="0"/>
              </a:spcBef>
              <a:buFont typeface="Arial" panose="020B0604020202020204" pitchFamily="34" charset="0"/>
              <a:buChar char="•"/>
            </a:pPr>
            <a:endParaRPr lang="en-US" sz="1500" dirty="0"/>
          </a:p>
          <a:p>
            <a:pPr algn="just">
              <a:lnSpc>
                <a:spcPct val="80000"/>
              </a:lnSpc>
              <a:spcBef>
                <a:spcPts val="0"/>
              </a:spcBef>
            </a:pPr>
            <a:endParaRPr lang="en-US" sz="1500" dirty="0"/>
          </a:p>
          <a:p>
            <a:pPr algn="just">
              <a:lnSpc>
                <a:spcPct val="80000"/>
              </a:lnSpc>
              <a:spcBef>
                <a:spcPts val="0"/>
              </a:spcBef>
            </a:pPr>
            <a:endParaRPr lang="en-US" sz="1500" dirty="0"/>
          </a:p>
          <a:p>
            <a:pPr algn="just">
              <a:lnSpc>
                <a:spcPct val="8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11</a:t>
            </a:fld>
            <a:endParaRPr lang="en-US" dirty="0"/>
          </a:p>
        </p:txBody>
      </p:sp>
      <p:sp>
        <p:nvSpPr>
          <p:cNvPr id="7" name="TextBox 6"/>
          <p:cNvSpPr txBox="1"/>
          <p:nvPr/>
        </p:nvSpPr>
        <p:spPr>
          <a:xfrm>
            <a:off x="551688" y="3225076"/>
            <a:ext cx="2590800" cy="600164"/>
          </a:xfrm>
          <a:prstGeom prst="rect">
            <a:avLst/>
          </a:prstGeom>
          <a:noFill/>
        </p:spPr>
        <p:txBody>
          <a:bodyPr wrap="square" rtlCol="0">
            <a:spAutoFit/>
          </a:bodyPr>
          <a:lstStyle/>
          <a:p>
            <a:pPr algn="ctr"/>
            <a:r>
              <a:rPr lang="en-US" sz="1100" b="1" dirty="0" smtClean="0"/>
              <a:t>Senator John Langdon</a:t>
            </a:r>
            <a:endParaRPr lang="en-US" sz="1100" b="1" dirty="0"/>
          </a:p>
          <a:p>
            <a:pPr algn="ctr"/>
            <a:r>
              <a:rPr lang="en-US" sz="1100" b="1" dirty="0"/>
              <a:t>First </a:t>
            </a:r>
            <a:r>
              <a:rPr lang="en-US" sz="1100" b="1" dirty="0" smtClean="0"/>
              <a:t>President Pro Tempore</a:t>
            </a:r>
          </a:p>
          <a:p>
            <a:pPr algn="ctr"/>
            <a:r>
              <a:rPr lang="en-US" sz="1100" b="1" dirty="0"/>
              <a:t>o</a:t>
            </a:r>
            <a:r>
              <a:rPr lang="en-US" sz="1100" b="1" dirty="0" smtClean="0"/>
              <a:t>f the United States Senate</a:t>
            </a:r>
            <a:endParaRPr lang="en-US" sz="1100" b="1"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0878" b="8808"/>
          <a:stretch/>
        </p:blipFill>
        <p:spPr>
          <a:xfrm>
            <a:off x="665988" y="3810000"/>
            <a:ext cx="2362200" cy="216408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6418"/>
          <a:stretch/>
        </p:blipFill>
        <p:spPr>
          <a:xfrm>
            <a:off x="665988" y="1371600"/>
            <a:ext cx="2362200" cy="1874465"/>
          </a:xfrm>
          <a:prstGeom prst="rect">
            <a:avLst/>
          </a:prstGeom>
        </p:spPr>
      </p:pic>
      <p:sp>
        <p:nvSpPr>
          <p:cNvPr id="9" name="TextBox 8"/>
          <p:cNvSpPr txBox="1"/>
          <p:nvPr/>
        </p:nvSpPr>
        <p:spPr>
          <a:xfrm>
            <a:off x="551688" y="5974080"/>
            <a:ext cx="2590800" cy="600164"/>
          </a:xfrm>
          <a:prstGeom prst="rect">
            <a:avLst/>
          </a:prstGeom>
          <a:noFill/>
        </p:spPr>
        <p:txBody>
          <a:bodyPr wrap="square" rtlCol="0">
            <a:spAutoFit/>
          </a:bodyPr>
          <a:lstStyle/>
          <a:p>
            <a:pPr algn="ctr"/>
            <a:r>
              <a:rPr lang="en-US" sz="1100" b="1" dirty="0"/>
              <a:t>Frederick </a:t>
            </a:r>
            <a:r>
              <a:rPr lang="en-US" sz="1100" b="1" dirty="0" smtClean="0"/>
              <a:t>Muhlenberg</a:t>
            </a:r>
            <a:endParaRPr lang="en-US" sz="1100" b="1" dirty="0"/>
          </a:p>
          <a:p>
            <a:pPr algn="ctr"/>
            <a:r>
              <a:rPr lang="en-US" sz="1100" b="1" dirty="0"/>
              <a:t>First </a:t>
            </a:r>
            <a:r>
              <a:rPr lang="en-US" sz="1100" b="1" dirty="0" smtClean="0"/>
              <a:t>Speaker of </a:t>
            </a:r>
            <a:r>
              <a:rPr lang="en-US" sz="1100" b="1" dirty="0"/>
              <a:t>the United States </a:t>
            </a:r>
            <a:r>
              <a:rPr lang="en-US" sz="1100" b="1" dirty="0" smtClean="0"/>
              <a:t>House of Representatives</a:t>
            </a:r>
            <a:endParaRPr lang="en-US" sz="1100" b="1" dirty="0"/>
          </a:p>
        </p:txBody>
      </p:sp>
    </p:spTree>
    <p:extLst>
      <p:ext uri="{BB962C8B-B14F-4D97-AF65-F5344CB8AC3E}">
        <p14:creationId xmlns:p14="http://schemas.microsoft.com/office/powerpoint/2010/main" val="116061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spcBef>
                <a:spcPts val="0"/>
              </a:spcBef>
              <a:defRPr/>
            </a:pPr>
            <a:r>
              <a:rPr lang="en-US" sz="3200" b="1" i="1" dirty="0">
                <a:solidFill>
                  <a:srgbClr val="006600"/>
                </a:solidFill>
              </a:rPr>
              <a:t>Generally</a:t>
            </a:r>
          </a:p>
          <a:p>
            <a:pPr>
              <a:spcBef>
                <a:spcPts val="0"/>
              </a:spcBef>
              <a:defRPr/>
            </a:pPr>
            <a:endParaRPr lang="en-US" sz="1000" b="1" i="1" dirty="0">
              <a:solidFill>
                <a:srgbClr val="002060"/>
              </a:solidFill>
            </a:endParaRPr>
          </a:p>
          <a:p>
            <a:pPr marL="342900" indent="-342900" algn="just">
              <a:spcBef>
                <a:spcPts val="0"/>
              </a:spcBef>
              <a:buFont typeface="Arial" panose="020B0604020202020204" pitchFamily="34" charset="0"/>
              <a:buChar char="•"/>
            </a:pPr>
            <a:r>
              <a:rPr lang="en-US" sz="2000" b="1" dirty="0"/>
              <a:t>The United States Constitution vests the </a:t>
            </a:r>
            <a:r>
              <a:rPr lang="en-US" sz="2000" b="1" dirty="0" smtClean="0"/>
              <a:t>Legislative </a:t>
            </a:r>
            <a:r>
              <a:rPr lang="en-US" sz="2000" b="1" dirty="0"/>
              <a:t>Power of United States in </a:t>
            </a:r>
            <a:r>
              <a:rPr lang="en-US" sz="2000" b="1" dirty="0" smtClean="0"/>
              <a:t>the Congress, which shall have two bicameral houses, the House of Representatives and the United States Senate.</a:t>
            </a:r>
            <a:endParaRPr lang="en-US" sz="2000" b="1" dirty="0"/>
          </a:p>
          <a:p>
            <a:pPr marL="342900" indent="-342900" algn="just">
              <a:spcBef>
                <a:spcPts val="0"/>
              </a:spcBef>
              <a:buFont typeface="Arial" panose="020B0604020202020204" pitchFamily="34" charset="0"/>
              <a:buChar char="•"/>
            </a:pPr>
            <a:endParaRPr lang="en-US" sz="2000" b="1" dirty="0"/>
          </a:p>
          <a:p>
            <a:pPr marL="228600" indent="-228600" algn="just">
              <a:spcBef>
                <a:spcPts val="0"/>
              </a:spcBef>
              <a:buFont typeface="Arial" panose="020B0604020202020204" pitchFamily="34" charset="0"/>
              <a:buChar char="•"/>
            </a:pPr>
            <a:r>
              <a:rPr lang="en-US" sz="2000" b="1" dirty="0"/>
              <a:t>Article I of the United States Constitution expressly states the: </a:t>
            </a:r>
          </a:p>
          <a:p>
            <a:pPr marL="685800" indent="-228600" algn="just">
              <a:spcBef>
                <a:spcPts val="0"/>
              </a:spcBef>
              <a:buFont typeface="Courier New" panose="02070309020205020404" pitchFamily="49" charset="0"/>
              <a:buChar char="o"/>
            </a:pPr>
            <a:r>
              <a:rPr lang="en-US" sz="2000" b="1" dirty="0">
                <a:solidFill>
                  <a:srgbClr val="FF0000"/>
                </a:solidFill>
              </a:rPr>
              <a:t>  m</a:t>
            </a:r>
            <a:r>
              <a:rPr lang="en-US" sz="2000" b="1" dirty="0" smtClean="0">
                <a:solidFill>
                  <a:srgbClr val="FF0000"/>
                </a:solidFill>
              </a:rPr>
              <a:t>anner of election, </a:t>
            </a:r>
            <a:endParaRPr lang="en-US" sz="2000" b="1" dirty="0">
              <a:solidFill>
                <a:srgbClr val="FF0000"/>
              </a:solidFill>
            </a:endParaRPr>
          </a:p>
          <a:p>
            <a:pPr marL="685800" indent="-228600" algn="just">
              <a:spcBef>
                <a:spcPts val="0"/>
              </a:spcBef>
              <a:buFont typeface="Courier New" panose="02070309020205020404" pitchFamily="49" charset="0"/>
              <a:buChar char="o"/>
            </a:pPr>
            <a:r>
              <a:rPr lang="en-US" sz="2000" b="1" dirty="0">
                <a:solidFill>
                  <a:srgbClr val="FF0000"/>
                </a:solidFill>
              </a:rPr>
              <a:t>  the qualifications, and</a:t>
            </a:r>
          </a:p>
          <a:p>
            <a:pPr marL="685800" indent="-228600" algn="just">
              <a:spcBef>
                <a:spcPts val="0"/>
              </a:spcBef>
              <a:buFont typeface="Courier New" panose="02070309020205020404" pitchFamily="49" charset="0"/>
              <a:buChar char="o"/>
            </a:pPr>
            <a:r>
              <a:rPr lang="en-US" sz="2000" b="1" dirty="0">
                <a:solidFill>
                  <a:srgbClr val="FF0000"/>
                </a:solidFill>
              </a:rPr>
              <a:t>  the duties, powers, and responsibilities </a:t>
            </a:r>
          </a:p>
          <a:p>
            <a:pPr marL="347663" algn="just">
              <a:spcBef>
                <a:spcPts val="0"/>
              </a:spcBef>
            </a:pPr>
            <a:r>
              <a:rPr lang="en-US" sz="2000" b="1" dirty="0"/>
              <a:t>of the Congress of the United States.  </a:t>
            </a:r>
          </a:p>
          <a:p>
            <a:pPr marL="342900" indent="-342900" algn="just">
              <a:spcBef>
                <a:spcPts val="0"/>
              </a:spcBef>
              <a:buFont typeface="Arial" panose="020B0604020202020204" pitchFamily="34" charset="0"/>
              <a:buChar char="•"/>
            </a:pPr>
            <a:endParaRPr lang="en-US" sz="2000" b="1" dirty="0"/>
          </a:p>
          <a:p>
            <a:pPr marL="342900" indent="-342900" algn="just">
              <a:spcBef>
                <a:spcPts val="0"/>
              </a:spcBef>
              <a:buFont typeface="Arial" panose="020B0604020202020204" pitchFamily="34" charset="0"/>
              <a:buChar char="•"/>
            </a:pPr>
            <a:r>
              <a:rPr lang="en-US" sz="2000" b="1" dirty="0"/>
              <a:t>Title </a:t>
            </a:r>
            <a:r>
              <a:rPr lang="en-US" sz="2000" b="1" dirty="0" smtClean="0"/>
              <a:t>2 </a:t>
            </a:r>
            <a:r>
              <a:rPr lang="en-US" sz="2000" b="1" dirty="0"/>
              <a:t>of the United States Code </a:t>
            </a:r>
          </a:p>
          <a:p>
            <a:pPr algn="just">
              <a:spcBef>
                <a:spcPts val="0"/>
              </a:spcBef>
            </a:pPr>
            <a:r>
              <a:rPr lang="en-US" sz="2000" b="1" dirty="0"/>
              <a:t>      (a Federal Statute that is proscribed by the Constitution) </a:t>
            </a:r>
          </a:p>
          <a:p>
            <a:pPr algn="just">
              <a:spcBef>
                <a:spcPts val="0"/>
              </a:spcBef>
            </a:pPr>
            <a:r>
              <a:rPr lang="en-US" sz="2000" b="1" dirty="0"/>
              <a:t>      also sets forth the Powers and Authority of the </a:t>
            </a:r>
            <a:r>
              <a:rPr lang="en-US" sz="2000" b="1" dirty="0" smtClean="0"/>
              <a:t>Congress.</a:t>
            </a:r>
            <a:endParaRPr lang="en-US" sz="2000" b="1" dirty="0"/>
          </a:p>
          <a:p>
            <a:pPr algn="just">
              <a:lnSpc>
                <a:spcPct val="8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12</a:t>
            </a:fld>
            <a:endParaRPr lang="en-US" dirty="0"/>
          </a:p>
        </p:txBody>
      </p:sp>
    </p:spTree>
    <p:extLst>
      <p:ext uri="{BB962C8B-B14F-4D97-AF65-F5344CB8AC3E}">
        <p14:creationId xmlns:p14="http://schemas.microsoft.com/office/powerpoint/2010/main" val="388121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Federal Government</a:t>
            </a:r>
          </a:p>
          <a:p>
            <a:pPr marL="342900" indent="-342900" algn="ctr">
              <a:spcBef>
                <a:spcPct val="20000"/>
              </a:spcBef>
            </a:pPr>
            <a:r>
              <a:rPr lang="en-US" sz="3600" b="1" dirty="0">
                <a:solidFill>
                  <a:srgbClr val="006600"/>
                </a:solidFill>
              </a:rPr>
              <a:t>The </a:t>
            </a:r>
            <a:r>
              <a:rPr lang="en-US" sz="3600" b="1" dirty="0" smtClean="0">
                <a:solidFill>
                  <a:srgbClr val="006600"/>
                </a:solidFill>
              </a:rPr>
              <a:t>Legislative </a:t>
            </a:r>
            <a:r>
              <a:rPr lang="en-US" sz="3600" b="1" dirty="0">
                <a:solidFill>
                  <a:srgbClr val="006600"/>
                </a:solidFill>
              </a:rPr>
              <a:t>Branch</a:t>
            </a:r>
            <a:endParaRPr lang="en-US" sz="36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13</a:t>
            </a:fld>
            <a:endParaRPr lang="en-US"/>
          </a:p>
        </p:txBody>
      </p:sp>
    </p:spTree>
    <p:extLst>
      <p:ext uri="{BB962C8B-B14F-4D97-AF65-F5344CB8AC3E}">
        <p14:creationId xmlns:p14="http://schemas.microsoft.com/office/powerpoint/2010/main" val="365883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266700" y="762000"/>
            <a:ext cx="8610600" cy="5638800"/>
          </a:xfrm>
          <a:prstGeom prst="rect">
            <a:avLst/>
          </a:prstGeom>
          <a:noFill/>
          <a:ln w="9525">
            <a:noFill/>
            <a:miter lim="800000"/>
            <a:headEnd/>
            <a:tailEnd/>
          </a:ln>
        </p:spPr>
        <p:txBody>
          <a:bodyPr/>
          <a:lstStyle/>
          <a:p>
            <a:pPr marL="342900" indent="-342900" algn="ctr">
              <a:lnSpc>
                <a:spcPct val="80000"/>
              </a:lnSpc>
              <a:spcBef>
                <a:spcPts val="0"/>
              </a:spcBef>
            </a:pPr>
            <a:r>
              <a:rPr lang="en-US" sz="5400" b="1" dirty="0" smtClean="0">
                <a:solidFill>
                  <a:srgbClr val="002060"/>
                </a:solidFill>
              </a:rPr>
              <a:t>The </a:t>
            </a:r>
            <a:r>
              <a:rPr lang="en-US" sz="5400" b="1" dirty="0">
                <a:solidFill>
                  <a:srgbClr val="002060"/>
                </a:solidFill>
              </a:rPr>
              <a:t>Federal Government</a:t>
            </a:r>
          </a:p>
          <a:p>
            <a:pPr marL="342900" indent="-342900" algn="ctr">
              <a:lnSpc>
                <a:spcPct val="80000"/>
              </a:lnSpc>
              <a:spcBef>
                <a:spcPts val="0"/>
              </a:spcBef>
            </a:pPr>
            <a:r>
              <a:rPr lang="en-US" sz="3600" b="1" dirty="0">
                <a:solidFill>
                  <a:srgbClr val="006600"/>
                </a:solidFill>
              </a:rPr>
              <a:t>The </a:t>
            </a:r>
            <a:r>
              <a:rPr lang="en-US" sz="3600" b="1" dirty="0" smtClean="0">
                <a:solidFill>
                  <a:srgbClr val="006600"/>
                </a:solidFill>
              </a:rPr>
              <a:t>House of Representatives</a:t>
            </a:r>
            <a:endParaRPr lang="en-US" sz="36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14</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46783"/>
            <a:ext cx="6859430" cy="4570095"/>
          </a:xfrm>
          <a:prstGeom prst="rect">
            <a:avLst/>
          </a:prstGeom>
        </p:spPr>
      </p:pic>
    </p:spTree>
    <p:extLst>
      <p:ext uri="{BB962C8B-B14F-4D97-AF65-F5344CB8AC3E}">
        <p14:creationId xmlns:p14="http://schemas.microsoft.com/office/powerpoint/2010/main" val="3996206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762000"/>
            <a:ext cx="8610600" cy="5638800"/>
          </a:xfrm>
          <a:prstGeom prst="rect">
            <a:avLst/>
          </a:prstGeom>
          <a:noFill/>
          <a:ln w="9525">
            <a:noFill/>
            <a:miter lim="800000"/>
            <a:headEnd/>
            <a:tailEnd/>
          </a:ln>
        </p:spPr>
        <p:txBody>
          <a:bodyPr/>
          <a:lstStyle/>
          <a:p>
            <a:pPr marL="342900" indent="-342900" algn="ctr">
              <a:lnSpc>
                <a:spcPct val="80000"/>
              </a:lnSpc>
              <a:spcBef>
                <a:spcPts val="0"/>
              </a:spcBef>
            </a:pPr>
            <a:r>
              <a:rPr lang="en-US" sz="5400" b="1" dirty="0" smtClean="0">
                <a:solidFill>
                  <a:srgbClr val="002060"/>
                </a:solidFill>
              </a:rPr>
              <a:t>The </a:t>
            </a:r>
            <a:r>
              <a:rPr lang="en-US" sz="5400" b="1" dirty="0">
                <a:solidFill>
                  <a:srgbClr val="002060"/>
                </a:solidFill>
              </a:rPr>
              <a:t>Federal Government</a:t>
            </a:r>
          </a:p>
          <a:p>
            <a:pPr marL="342900" indent="-342900" algn="ctr">
              <a:lnSpc>
                <a:spcPct val="80000"/>
              </a:lnSpc>
              <a:spcBef>
                <a:spcPts val="0"/>
              </a:spcBef>
            </a:pPr>
            <a:r>
              <a:rPr lang="en-US" sz="3600" b="1" dirty="0">
                <a:solidFill>
                  <a:srgbClr val="006600"/>
                </a:solidFill>
              </a:rPr>
              <a:t>The </a:t>
            </a:r>
            <a:r>
              <a:rPr lang="en-US" sz="3600" b="1" dirty="0" smtClean="0">
                <a:solidFill>
                  <a:srgbClr val="006600"/>
                </a:solidFill>
              </a:rPr>
              <a:t>United States Senate</a:t>
            </a:r>
            <a:endParaRPr lang="en-US" sz="36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15</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956308"/>
            <a:ext cx="6934200" cy="4527042"/>
          </a:xfrm>
          <a:prstGeom prst="rect">
            <a:avLst/>
          </a:prstGeom>
        </p:spPr>
      </p:pic>
    </p:spTree>
    <p:extLst>
      <p:ext uri="{BB962C8B-B14F-4D97-AF65-F5344CB8AC3E}">
        <p14:creationId xmlns:p14="http://schemas.microsoft.com/office/powerpoint/2010/main" val="294852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762000"/>
            <a:ext cx="84582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90000"/>
              </a:lnSpc>
              <a:spcBef>
                <a:spcPts val="0"/>
              </a:spcBef>
              <a:defRPr/>
            </a:pPr>
            <a:r>
              <a:rPr lang="en-US" sz="3200" b="1" i="1" dirty="0">
                <a:solidFill>
                  <a:srgbClr val="006600"/>
                </a:solidFill>
              </a:rPr>
              <a:t>Legal Authority</a:t>
            </a:r>
          </a:p>
          <a:p>
            <a:pPr>
              <a:lnSpc>
                <a:spcPct val="90000"/>
              </a:lnSpc>
              <a:spcBef>
                <a:spcPts val="0"/>
              </a:spcBef>
              <a:defRPr/>
            </a:pPr>
            <a:endParaRPr lang="en-US" sz="1000" b="1" i="1" dirty="0">
              <a:solidFill>
                <a:srgbClr val="002060"/>
              </a:solidFill>
            </a:endParaRPr>
          </a:p>
          <a:p>
            <a:pPr marL="228600" indent="-228600" algn="just">
              <a:lnSpc>
                <a:spcPct val="90000"/>
              </a:lnSpc>
              <a:spcBef>
                <a:spcPts val="0"/>
              </a:spcBef>
              <a:buFont typeface="Arial" panose="020B0604020202020204" pitchFamily="34" charset="0"/>
              <a:buChar char="•"/>
            </a:pPr>
            <a:r>
              <a:rPr lang="en-US" sz="2000" b="1" dirty="0"/>
              <a:t>Section One of Article </a:t>
            </a:r>
            <a:r>
              <a:rPr lang="en-US" sz="2000" b="1" dirty="0" smtClean="0"/>
              <a:t>I </a:t>
            </a:r>
            <a:r>
              <a:rPr lang="en-US" sz="2000" b="1" dirty="0"/>
              <a:t>of the United States Constitution expressly provides that:</a:t>
            </a:r>
          </a:p>
          <a:p>
            <a:pPr algn="just">
              <a:lnSpc>
                <a:spcPct val="90000"/>
              </a:lnSpc>
              <a:spcBef>
                <a:spcPts val="0"/>
              </a:spcBef>
            </a:pPr>
            <a:r>
              <a:rPr lang="en-US" sz="2000" b="1" dirty="0"/>
              <a:t>      	</a:t>
            </a:r>
            <a:r>
              <a:rPr lang="en-US" b="1" i="1" dirty="0" smtClean="0">
                <a:solidFill>
                  <a:srgbClr val="0033CC"/>
                </a:solidFill>
              </a:rPr>
              <a:t>“</a:t>
            </a:r>
            <a:r>
              <a:rPr lang="en-US" b="1" i="1" dirty="0">
                <a:solidFill>
                  <a:srgbClr val="0033CC"/>
                </a:solidFill>
              </a:rPr>
              <a:t>All legislative powers herein granted shall be vested in </a:t>
            </a:r>
            <a:r>
              <a:rPr lang="en-US" b="1" i="1" dirty="0" smtClean="0">
                <a:solidFill>
                  <a:srgbClr val="0033CC"/>
                </a:solidFill>
              </a:rPr>
              <a:t>a</a:t>
            </a:r>
          </a:p>
          <a:p>
            <a:pPr algn="just">
              <a:lnSpc>
                <a:spcPct val="90000"/>
              </a:lnSpc>
              <a:spcBef>
                <a:spcPts val="0"/>
              </a:spcBef>
            </a:pPr>
            <a:r>
              <a:rPr lang="en-US" b="1" i="1" dirty="0">
                <a:solidFill>
                  <a:srgbClr val="0033CC"/>
                </a:solidFill>
              </a:rPr>
              <a:t> </a:t>
            </a:r>
            <a:r>
              <a:rPr lang="en-US" b="1" i="1" dirty="0" smtClean="0">
                <a:solidFill>
                  <a:srgbClr val="0033CC"/>
                </a:solidFill>
              </a:rPr>
              <a:t>               Congress </a:t>
            </a:r>
            <a:r>
              <a:rPr lang="en-US" b="1" i="1" dirty="0">
                <a:solidFill>
                  <a:srgbClr val="0033CC"/>
                </a:solidFill>
              </a:rPr>
              <a:t>of the United States, which shall consist of a </a:t>
            </a:r>
            <a:endParaRPr lang="en-US" b="1" i="1" dirty="0" smtClean="0">
              <a:solidFill>
                <a:srgbClr val="0033CC"/>
              </a:solidFill>
            </a:endParaRPr>
          </a:p>
          <a:p>
            <a:pPr algn="just">
              <a:lnSpc>
                <a:spcPct val="90000"/>
              </a:lnSpc>
              <a:spcBef>
                <a:spcPts val="0"/>
              </a:spcBef>
            </a:pPr>
            <a:r>
              <a:rPr lang="en-US" b="1" i="1" dirty="0">
                <a:solidFill>
                  <a:srgbClr val="0033CC"/>
                </a:solidFill>
              </a:rPr>
              <a:t> </a:t>
            </a:r>
            <a:r>
              <a:rPr lang="en-US" b="1" i="1" dirty="0" smtClean="0">
                <a:solidFill>
                  <a:srgbClr val="0033CC"/>
                </a:solidFill>
              </a:rPr>
              <a:t>                           Senate </a:t>
            </a:r>
            <a:r>
              <a:rPr lang="en-US" b="1" i="1" dirty="0">
                <a:solidFill>
                  <a:srgbClr val="0033CC"/>
                </a:solidFill>
              </a:rPr>
              <a:t>and House of Representatives.</a:t>
            </a:r>
            <a:r>
              <a:rPr lang="en-US" b="1" i="1" dirty="0" smtClean="0">
                <a:solidFill>
                  <a:srgbClr val="0033CC"/>
                </a:solidFill>
              </a:rPr>
              <a:t>” </a:t>
            </a:r>
            <a:endParaRPr lang="en-US" b="1" i="1" dirty="0">
              <a:solidFill>
                <a:srgbClr val="0033CC"/>
              </a:solidFill>
            </a:endParaRPr>
          </a:p>
          <a:p>
            <a:pPr algn="just">
              <a:lnSpc>
                <a:spcPct val="90000"/>
              </a:lnSpc>
              <a:spcBef>
                <a:spcPts val="0"/>
              </a:spcBef>
            </a:pPr>
            <a:r>
              <a:rPr lang="en-US" sz="1300" b="1" dirty="0"/>
              <a:t>      </a:t>
            </a:r>
          </a:p>
          <a:p>
            <a:pPr marL="228600" indent="-228600" algn="just">
              <a:spcBef>
                <a:spcPts val="0"/>
              </a:spcBef>
              <a:buFont typeface="Arial" panose="020B0604020202020204" pitchFamily="34" charset="0"/>
              <a:buChar char="•"/>
            </a:pPr>
            <a:r>
              <a:rPr lang="en-US" sz="2000" b="1" dirty="0"/>
              <a:t>Article </a:t>
            </a:r>
            <a:r>
              <a:rPr lang="en-US" sz="2000" b="1" dirty="0" smtClean="0"/>
              <a:t>I </a:t>
            </a:r>
            <a:r>
              <a:rPr lang="en-US" sz="2000" b="1" dirty="0"/>
              <a:t>of the United States Constitution expressly states the: </a:t>
            </a:r>
          </a:p>
          <a:p>
            <a:pPr marL="685800" indent="-228600" algn="just">
              <a:spcBef>
                <a:spcPts val="0"/>
              </a:spcBef>
              <a:buFont typeface="Courier New" panose="02070309020205020404" pitchFamily="49" charset="0"/>
              <a:buChar char="o"/>
            </a:pPr>
            <a:r>
              <a:rPr lang="en-US" b="1" dirty="0">
                <a:solidFill>
                  <a:srgbClr val="FF0000"/>
                </a:solidFill>
              </a:rPr>
              <a:t> manner of election</a:t>
            </a:r>
            <a:r>
              <a:rPr lang="en-US" b="1" dirty="0" smtClean="0">
                <a:solidFill>
                  <a:srgbClr val="FF0000"/>
                </a:solidFill>
              </a:rPr>
              <a:t>,</a:t>
            </a:r>
          </a:p>
          <a:p>
            <a:pPr marL="685800" indent="-228600" algn="just">
              <a:spcBef>
                <a:spcPts val="0"/>
              </a:spcBef>
              <a:buFont typeface="Courier New" panose="02070309020205020404" pitchFamily="49" charset="0"/>
              <a:buChar char="o"/>
            </a:pPr>
            <a:r>
              <a:rPr lang="en-US" b="1" dirty="0" smtClean="0">
                <a:solidFill>
                  <a:srgbClr val="FF0000"/>
                </a:solidFill>
              </a:rPr>
              <a:t> </a:t>
            </a:r>
            <a:r>
              <a:rPr lang="en-US" b="1" dirty="0">
                <a:solidFill>
                  <a:srgbClr val="FF0000"/>
                </a:solidFill>
              </a:rPr>
              <a:t>the qualifications, and</a:t>
            </a:r>
          </a:p>
          <a:p>
            <a:pPr marL="685800" indent="-228600" algn="just">
              <a:spcBef>
                <a:spcPts val="0"/>
              </a:spcBef>
              <a:buFont typeface="Courier New" panose="02070309020205020404" pitchFamily="49" charset="0"/>
              <a:buChar char="o"/>
            </a:pPr>
            <a:r>
              <a:rPr lang="en-US" b="1" dirty="0" smtClean="0">
                <a:solidFill>
                  <a:srgbClr val="FF0000"/>
                </a:solidFill>
              </a:rPr>
              <a:t> </a:t>
            </a:r>
            <a:r>
              <a:rPr lang="en-US" b="1" dirty="0">
                <a:solidFill>
                  <a:srgbClr val="FF0000"/>
                </a:solidFill>
              </a:rPr>
              <a:t>the duties, powers, and responsibilities </a:t>
            </a:r>
          </a:p>
          <a:p>
            <a:pPr marL="347663" algn="just">
              <a:spcBef>
                <a:spcPts val="0"/>
              </a:spcBef>
            </a:pPr>
            <a:r>
              <a:rPr lang="en-US" sz="2000" b="1" dirty="0"/>
              <a:t>of the </a:t>
            </a:r>
            <a:r>
              <a:rPr lang="en-US" sz="2000" b="1" dirty="0" smtClean="0"/>
              <a:t>Congress </a:t>
            </a:r>
            <a:r>
              <a:rPr lang="en-US" sz="2000" b="1" dirty="0"/>
              <a:t>of the United States.  </a:t>
            </a:r>
          </a:p>
          <a:p>
            <a:pPr marL="457200" indent="-109538" algn="just">
              <a:spcBef>
                <a:spcPts val="0"/>
              </a:spcBef>
            </a:pPr>
            <a:endParaRPr lang="en-US" sz="1300" b="1" dirty="0"/>
          </a:p>
          <a:p>
            <a:pPr marL="228600" indent="-228600" algn="just">
              <a:lnSpc>
                <a:spcPct val="90000"/>
              </a:lnSpc>
              <a:spcBef>
                <a:spcPts val="0"/>
              </a:spcBef>
              <a:buFont typeface="Arial" panose="020B0604020202020204" pitchFamily="34" charset="0"/>
              <a:buChar char="•"/>
            </a:pPr>
            <a:r>
              <a:rPr lang="en-US" sz="2000" b="1" dirty="0"/>
              <a:t>Title </a:t>
            </a:r>
            <a:r>
              <a:rPr lang="en-US" sz="2000" b="1" dirty="0" smtClean="0"/>
              <a:t>2 </a:t>
            </a:r>
            <a:r>
              <a:rPr lang="en-US" sz="2000" b="1" dirty="0"/>
              <a:t>of the United States Code </a:t>
            </a:r>
          </a:p>
          <a:p>
            <a:pPr algn="just">
              <a:lnSpc>
                <a:spcPct val="90000"/>
              </a:lnSpc>
              <a:spcBef>
                <a:spcPts val="0"/>
              </a:spcBef>
            </a:pPr>
            <a:r>
              <a:rPr lang="en-US" sz="2000" b="1" dirty="0"/>
              <a:t>    (a Federal Statute that is proscribed by the Constitution) </a:t>
            </a:r>
          </a:p>
          <a:p>
            <a:pPr algn="just">
              <a:lnSpc>
                <a:spcPct val="90000"/>
              </a:lnSpc>
              <a:spcBef>
                <a:spcPts val="0"/>
              </a:spcBef>
            </a:pPr>
            <a:r>
              <a:rPr lang="en-US" sz="2000" b="1" dirty="0"/>
              <a:t>    also sets forth the Powers and Authority of the </a:t>
            </a:r>
            <a:r>
              <a:rPr lang="en-US" sz="2000" b="1" dirty="0" smtClean="0"/>
              <a:t>Congress.</a:t>
            </a:r>
            <a:endParaRPr lang="en-US" sz="2000" b="1" dirty="0"/>
          </a:p>
          <a:p>
            <a:pPr algn="just">
              <a:lnSpc>
                <a:spcPct val="90000"/>
              </a:lnSpc>
              <a:spcBef>
                <a:spcPts val="0"/>
              </a:spcBef>
            </a:pPr>
            <a:endParaRPr lang="en-US" sz="1000" b="1" dirty="0">
              <a:solidFill>
                <a:srgbClr val="0033CC"/>
              </a:solidFill>
            </a:endParaRPr>
          </a:p>
          <a:p>
            <a:pPr marL="228600" indent="-228600" algn="just">
              <a:lnSpc>
                <a:spcPct val="90000"/>
              </a:lnSpc>
              <a:spcBef>
                <a:spcPts val="0"/>
              </a:spcBef>
              <a:buFont typeface="Arial" panose="020B0604020202020204" pitchFamily="34" charset="0"/>
              <a:buChar char="•"/>
            </a:pPr>
            <a:r>
              <a:rPr lang="en-US" sz="2000" b="1" dirty="0" smtClean="0">
                <a:solidFill>
                  <a:srgbClr val="0033CC"/>
                </a:solidFill>
              </a:rPr>
              <a:t>It should also be noted that each House of Congress adopts by resolution its own Rules, which have the effect of law. </a:t>
            </a:r>
            <a:endParaRPr lang="en-US" sz="2000" b="1" dirty="0">
              <a:solidFill>
                <a:srgbClr val="0033CC"/>
              </a:solidFill>
            </a:endParaRPr>
          </a:p>
          <a:p>
            <a:pPr algn="just">
              <a:lnSpc>
                <a:spcPct val="90000"/>
              </a:lnSpc>
              <a:spcBef>
                <a:spcPts val="0"/>
              </a:spcBef>
            </a:pPr>
            <a:endParaRPr lang="en-US" sz="2000" b="1" dirty="0"/>
          </a:p>
          <a:p>
            <a:pPr algn="just">
              <a:lnSpc>
                <a:spcPct val="9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16</a:t>
            </a:fld>
            <a:endParaRPr lang="en-US" dirty="0"/>
          </a:p>
        </p:txBody>
      </p:sp>
    </p:spTree>
    <p:extLst>
      <p:ext uri="{BB962C8B-B14F-4D97-AF65-F5344CB8AC3E}">
        <p14:creationId xmlns:p14="http://schemas.microsoft.com/office/powerpoint/2010/main" val="166640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5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85000"/>
              </a:lnSpc>
              <a:spcBef>
                <a:spcPts val="0"/>
              </a:spcBef>
              <a:defRPr/>
            </a:pPr>
            <a:r>
              <a:rPr lang="en-US" sz="2800" b="1" i="1" dirty="0">
                <a:solidFill>
                  <a:srgbClr val="006600"/>
                </a:solidFill>
              </a:rPr>
              <a:t>Manner of </a:t>
            </a:r>
            <a:r>
              <a:rPr lang="en-US" sz="2800" b="1" i="1" dirty="0" smtClean="0">
                <a:solidFill>
                  <a:srgbClr val="006600"/>
                </a:solidFill>
              </a:rPr>
              <a:t>Selection – House of Representatives</a:t>
            </a:r>
            <a:endParaRPr lang="en-US" sz="2800" b="1" i="1" dirty="0">
              <a:solidFill>
                <a:srgbClr val="006600"/>
              </a:solidFill>
            </a:endParaRPr>
          </a:p>
          <a:p>
            <a:pPr>
              <a:lnSpc>
                <a:spcPct val="85000"/>
              </a:lnSpc>
              <a:spcBef>
                <a:spcPts val="0"/>
              </a:spcBef>
              <a:defRPr/>
            </a:pPr>
            <a:endParaRPr lang="en-US" sz="1000" b="1" i="1" dirty="0">
              <a:solidFill>
                <a:srgbClr val="002060"/>
              </a:solidFill>
            </a:endParaRPr>
          </a:p>
          <a:p>
            <a:pPr marL="285750" indent="-285750" algn="just">
              <a:lnSpc>
                <a:spcPct val="85000"/>
              </a:lnSpc>
              <a:spcBef>
                <a:spcPts val="0"/>
              </a:spcBef>
              <a:buFont typeface="Arial" panose="020B0604020202020204" pitchFamily="34" charset="0"/>
              <a:buChar char="•"/>
            </a:pPr>
            <a:r>
              <a:rPr lang="en-US" sz="1600" b="1" dirty="0"/>
              <a:t>Section Two of Article II of the United States Constitution, and Title </a:t>
            </a:r>
            <a:r>
              <a:rPr lang="en-US" sz="1600" b="1" dirty="0" smtClean="0"/>
              <a:t>2 </a:t>
            </a:r>
            <a:r>
              <a:rPr lang="en-US" sz="1600" b="1" dirty="0"/>
              <a:t>of the United States Code, details </a:t>
            </a:r>
            <a:r>
              <a:rPr lang="en-US" sz="1600" b="1" dirty="0" smtClean="0"/>
              <a:t>manner of selection of Members of the United States House of Representatives.</a:t>
            </a:r>
            <a:endParaRPr lang="en-US" sz="1600" b="1" dirty="0"/>
          </a:p>
          <a:p>
            <a:pPr marL="285750" indent="-285750" algn="just">
              <a:lnSpc>
                <a:spcPct val="85000"/>
              </a:lnSpc>
              <a:spcBef>
                <a:spcPts val="0"/>
              </a:spcBef>
              <a:buFont typeface="Arial" panose="020B0604020202020204" pitchFamily="34" charset="0"/>
              <a:buChar char="•"/>
            </a:pPr>
            <a:endParaRPr lang="en-US" sz="1000" b="1" dirty="0"/>
          </a:p>
          <a:p>
            <a:pPr marL="285750" indent="-285750" algn="just">
              <a:lnSpc>
                <a:spcPct val="85000"/>
              </a:lnSpc>
              <a:spcBef>
                <a:spcPts val="0"/>
              </a:spcBef>
              <a:buFont typeface="Arial" panose="020B0604020202020204" pitchFamily="34" charset="0"/>
              <a:buChar char="•"/>
            </a:pPr>
            <a:r>
              <a:rPr lang="en-US" sz="1600" b="1" dirty="0"/>
              <a:t>More Specifically, Section Two of Article II of the United States Constitution specifies:</a:t>
            </a:r>
          </a:p>
          <a:p>
            <a:pPr marL="285750" indent="-285750" algn="just">
              <a:lnSpc>
                <a:spcPct val="85000"/>
              </a:lnSpc>
              <a:spcBef>
                <a:spcPts val="0"/>
              </a:spcBef>
              <a:buFont typeface="Arial" panose="020B0604020202020204" pitchFamily="34" charset="0"/>
              <a:buChar char="•"/>
            </a:pPr>
            <a:endParaRPr lang="en-US" sz="500" b="1" i="1" dirty="0">
              <a:solidFill>
                <a:srgbClr val="C00000"/>
              </a:solidFill>
            </a:endParaRPr>
          </a:p>
          <a:p>
            <a:pPr algn="just" defTabSz="457200">
              <a:lnSpc>
                <a:spcPct val="85000"/>
              </a:lnSpc>
              <a:spcBef>
                <a:spcPts val="0"/>
              </a:spcBef>
            </a:pPr>
            <a:r>
              <a:rPr lang="en-US" sz="1600" b="1" i="1" dirty="0">
                <a:solidFill>
                  <a:srgbClr val="C00000"/>
                </a:solidFill>
              </a:rPr>
              <a:t>	</a:t>
            </a:r>
            <a:r>
              <a:rPr lang="en-US" sz="1600" b="1" i="1" dirty="0" smtClean="0">
                <a:solidFill>
                  <a:srgbClr val="C00000"/>
                </a:solidFill>
              </a:rPr>
              <a:t>“The </a:t>
            </a:r>
            <a:r>
              <a:rPr lang="en-US" sz="1600" b="1" i="1" dirty="0">
                <a:solidFill>
                  <a:srgbClr val="C00000"/>
                </a:solidFill>
              </a:rPr>
              <a:t>House of Representatives shall be composed of members chosen </a:t>
            </a:r>
            <a:r>
              <a:rPr lang="en-US" sz="1600" b="1" i="1" dirty="0" smtClean="0">
                <a:solidFill>
                  <a:srgbClr val="C00000"/>
                </a:solidFill>
              </a:rPr>
              <a:t>every</a:t>
            </a:r>
          </a:p>
          <a:p>
            <a:pPr algn="just" defTabSz="457200">
              <a:lnSpc>
                <a:spcPct val="85000"/>
              </a:lnSpc>
              <a:spcBef>
                <a:spcPts val="0"/>
              </a:spcBef>
            </a:pPr>
            <a:r>
              <a:rPr lang="en-US" sz="1600" b="1" i="1" dirty="0">
                <a:solidFill>
                  <a:srgbClr val="C00000"/>
                </a:solidFill>
              </a:rPr>
              <a:t> </a:t>
            </a:r>
            <a:r>
              <a:rPr lang="en-US" sz="1600" b="1" i="1" dirty="0" smtClean="0">
                <a:solidFill>
                  <a:srgbClr val="C00000"/>
                </a:solidFill>
              </a:rPr>
              <a:t>        second </a:t>
            </a:r>
            <a:r>
              <a:rPr lang="en-US" sz="1600" b="1" i="1" dirty="0">
                <a:solidFill>
                  <a:srgbClr val="C00000"/>
                </a:solidFill>
              </a:rPr>
              <a:t>year by the people of the several states, and the electors in each </a:t>
            </a:r>
            <a:r>
              <a:rPr lang="en-US" sz="1600" b="1" i="1" dirty="0" smtClean="0">
                <a:solidFill>
                  <a:srgbClr val="C00000"/>
                </a:solidFill>
              </a:rPr>
              <a:t>state</a:t>
            </a:r>
          </a:p>
          <a:p>
            <a:pPr algn="just" defTabSz="457200">
              <a:lnSpc>
                <a:spcPct val="85000"/>
              </a:lnSpc>
              <a:spcBef>
                <a:spcPts val="0"/>
              </a:spcBef>
            </a:pPr>
            <a:r>
              <a:rPr lang="en-US" sz="1600" b="1" i="1" dirty="0">
                <a:solidFill>
                  <a:srgbClr val="C00000"/>
                </a:solidFill>
              </a:rPr>
              <a:t> </a:t>
            </a:r>
            <a:r>
              <a:rPr lang="en-US" sz="1600" b="1" i="1" dirty="0" smtClean="0">
                <a:solidFill>
                  <a:srgbClr val="C00000"/>
                </a:solidFill>
              </a:rPr>
              <a:t>        </a:t>
            </a:r>
            <a:r>
              <a:rPr lang="en-US" sz="1600" b="1" i="1" dirty="0">
                <a:solidFill>
                  <a:srgbClr val="C00000"/>
                </a:solidFill>
              </a:rPr>
              <a:t>shall have the qualifications requisite for electors of the most numerous </a:t>
            </a:r>
            <a:r>
              <a:rPr lang="en-US" sz="1600" b="1" i="1" dirty="0" smtClean="0">
                <a:solidFill>
                  <a:srgbClr val="C00000"/>
                </a:solidFill>
              </a:rPr>
              <a:t>branch</a:t>
            </a:r>
          </a:p>
          <a:p>
            <a:pPr algn="just" defTabSz="457200">
              <a:lnSpc>
                <a:spcPct val="85000"/>
              </a:lnSpc>
              <a:spcBef>
                <a:spcPts val="0"/>
              </a:spcBef>
            </a:pPr>
            <a:r>
              <a:rPr lang="en-US" sz="1600" b="1" i="1" dirty="0">
                <a:solidFill>
                  <a:srgbClr val="C00000"/>
                </a:solidFill>
              </a:rPr>
              <a:t> </a:t>
            </a:r>
            <a:r>
              <a:rPr lang="en-US" sz="1600" b="1" i="1" dirty="0" smtClean="0">
                <a:solidFill>
                  <a:srgbClr val="C00000"/>
                </a:solidFill>
              </a:rPr>
              <a:t>        of </a:t>
            </a:r>
            <a:r>
              <a:rPr lang="en-US" sz="1600" b="1" i="1" dirty="0">
                <a:solidFill>
                  <a:srgbClr val="C00000"/>
                </a:solidFill>
              </a:rPr>
              <a:t>the state legislature</a:t>
            </a:r>
            <a:r>
              <a:rPr lang="en-US" sz="1600" b="1" i="1" dirty="0" smtClean="0">
                <a:solidFill>
                  <a:srgbClr val="C00000"/>
                </a:solidFill>
              </a:rPr>
              <a:t>. …  </a:t>
            </a:r>
            <a:r>
              <a:rPr lang="en-US" sz="1600" b="1" i="1" dirty="0">
                <a:solidFill>
                  <a:srgbClr val="C00000"/>
                </a:solidFill>
              </a:rPr>
              <a:t>Representatives and direct taxes shall be </a:t>
            </a:r>
            <a:r>
              <a:rPr lang="en-US" sz="1600" b="1" i="1" dirty="0" smtClean="0">
                <a:solidFill>
                  <a:srgbClr val="C00000"/>
                </a:solidFill>
              </a:rPr>
              <a:t>apportioned</a:t>
            </a:r>
          </a:p>
          <a:p>
            <a:pPr algn="just" defTabSz="457200">
              <a:lnSpc>
                <a:spcPct val="85000"/>
              </a:lnSpc>
              <a:spcBef>
                <a:spcPts val="0"/>
              </a:spcBef>
            </a:pPr>
            <a:r>
              <a:rPr lang="en-US" sz="1600" b="1" i="1" dirty="0">
                <a:solidFill>
                  <a:srgbClr val="C00000"/>
                </a:solidFill>
              </a:rPr>
              <a:t> </a:t>
            </a:r>
            <a:r>
              <a:rPr lang="en-US" sz="1600" b="1" i="1" dirty="0" smtClean="0">
                <a:solidFill>
                  <a:srgbClr val="C00000"/>
                </a:solidFill>
              </a:rPr>
              <a:t>        </a:t>
            </a:r>
            <a:r>
              <a:rPr lang="en-US" sz="1600" b="1" i="1" dirty="0">
                <a:solidFill>
                  <a:srgbClr val="C00000"/>
                </a:solidFill>
              </a:rPr>
              <a:t>among the several states which may be included within this union, according </a:t>
            </a:r>
            <a:r>
              <a:rPr lang="en-US" sz="1600" b="1" i="1" dirty="0" smtClean="0">
                <a:solidFill>
                  <a:srgbClr val="C00000"/>
                </a:solidFill>
              </a:rPr>
              <a:t>to</a:t>
            </a:r>
          </a:p>
          <a:p>
            <a:pPr algn="just" defTabSz="457200">
              <a:lnSpc>
                <a:spcPct val="85000"/>
              </a:lnSpc>
              <a:spcBef>
                <a:spcPts val="0"/>
              </a:spcBef>
            </a:pPr>
            <a:r>
              <a:rPr lang="en-US" sz="1600" b="1" i="1" dirty="0">
                <a:solidFill>
                  <a:srgbClr val="C00000"/>
                </a:solidFill>
              </a:rPr>
              <a:t> </a:t>
            </a:r>
            <a:r>
              <a:rPr lang="en-US" sz="1600" b="1" i="1" dirty="0" smtClean="0">
                <a:solidFill>
                  <a:srgbClr val="C00000"/>
                </a:solidFill>
              </a:rPr>
              <a:t>        their </a:t>
            </a:r>
            <a:r>
              <a:rPr lang="en-US" sz="1600" b="1" i="1" dirty="0">
                <a:solidFill>
                  <a:srgbClr val="C00000"/>
                </a:solidFill>
              </a:rPr>
              <a:t>respective </a:t>
            </a:r>
            <a:r>
              <a:rPr lang="en-US" sz="1600" b="1" i="1" dirty="0" smtClean="0">
                <a:solidFill>
                  <a:srgbClr val="C00000"/>
                </a:solidFill>
              </a:rPr>
              <a:t>numbers …”</a:t>
            </a:r>
            <a:endParaRPr lang="en-US" sz="1600" b="1" i="1" dirty="0">
              <a:solidFill>
                <a:srgbClr val="C00000"/>
              </a:solidFill>
            </a:endParaRPr>
          </a:p>
          <a:p>
            <a:pPr marL="285750" indent="-285750" algn="just">
              <a:lnSpc>
                <a:spcPct val="85000"/>
              </a:lnSpc>
              <a:spcBef>
                <a:spcPts val="0"/>
              </a:spcBef>
              <a:buFont typeface="Arial" panose="020B0604020202020204" pitchFamily="34" charset="0"/>
              <a:buChar char="•"/>
            </a:pPr>
            <a:endParaRPr lang="en-US" sz="1000" b="1" dirty="0"/>
          </a:p>
          <a:p>
            <a:pPr marL="285750" indent="-285750" algn="just">
              <a:lnSpc>
                <a:spcPct val="85000"/>
              </a:lnSpc>
              <a:spcBef>
                <a:spcPts val="0"/>
              </a:spcBef>
              <a:buFont typeface="Arial" panose="020B0604020202020204" pitchFamily="34" charset="0"/>
              <a:buChar char="•"/>
            </a:pPr>
            <a:r>
              <a:rPr lang="en-US" sz="1600" b="1" dirty="0" smtClean="0"/>
              <a:t>Chapter 1 of </a:t>
            </a:r>
            <a:r>
              <a:rPr lang="en-US" sz="1600" b="1" dirty="0"/>
              <a:t>Title </a:t>
            </a:r>
            <a:r>
              <a:rPr lang="en-US" sz="1600" b="1" dirty="0" smtClean="0"/>
              <a:t>2 </a:t>
            </a:r>
            <a:r>
              <a:rPr lang="en-US" sz="1600" b="1" dirty="0"/>
              <a:t>of the United States Code further </a:t>
            </a:r>
            <a:r>
              <a:rPr lang="en-US" sz="1600" b="1" dirty="0" smtClean="0"/>
              <a:t>describes the process for the apportionment (the number of representatives per state), the manner of elections, and the total number of total seats elected to the United States House of Representatives.  In accordance with Article I and these Sections of Title 2:</a:t>
            </a:r>
            <a:endParaRPr lang="en-US" sz="1600" b="1" dirty="0"/>
          </a:p>
          <a:p>
            <a:pPr algn="just">
              <a:lnSpc>
                <a:spcPct val="85000"/>
              </a:lnSpc>
              <a:spcBef>
                <a:spcPts val="0"/>
              </a:spcBef>
            </a:pPr>
            <a:endParaRPr lang="en-US" sz="500" b="1" i="1" dirty="0">
              <a:solidFill>
                <a:srgbClr val="C00000"/>
              </a:solidFill>
            </a:endParaRPr>
          </a:p>
          <a:p>
            <a:pPr marL="457200" indent="-173038" algn="just" defTabSz="457200">
              <a:lnSpc>
                <a:spcPct val="85000"/>
              </a:lnSpc>
              <a:spcBef>
                <a:spcPts val="0"/>
              </a:spcBef>
              <a:buFont typeface="Arial" panose="020B0604020202020204" pitchFamily="34" charset="0"/>
              <a:buChar char="•"/>
            </a:pPr>
            <a:r>
              <a:rPr lang="en-US" sz="1600" b="1" i="1" dirty="0" smtClean="0">
                <a:solidFill>
                  <a:srgbClr val="C00000"/>
                </a:solidFill>
              </a:rPr>
              <a:t>The House of Representatives shall consist of a total of 435 members </a:t>
            </a:r>
            <a:r>
              <a:rPr lang="en-US" sz="1400" dirty="0" smtClean="0"/>
              <a:t>(Section 2a of Title 2 of the United States Code);</a:t>
            </a:r>
            <a:endParaRPr lang="en-US" sz="1600" b="1" i="1" dirty="0" smtClean="0">
              <a:solidFill>
                <a:srgbClr val="C00000"/>
              </a:solidFill>
            </a:endParaRPr>
          </a:p>
          <a:p>
            <a:pPr marL="457200" indent="-173038" algn="just" defTabSz="457200">
              <a:lnSpc>
                <a:spcPct val="85000"/>
              </a:lnSpc>
              <a:spcBef>
                <a:spcPts val="0"/>
              </a:spcBef>
              <a:buFont typeface="Arial" panose="020B0604020202020204" pitchFamily="34" charset="0"/>
              <a:buChar char="•"/>
            </a:pPr>
            <a:r>
              <a:rPr lang="en-US" sz="1600" b="1" i="1" dirty="0" smtClean="0">
                <a:solidFill>
                  <a:srgbClr val="C00000"/>
                </a:solidFill>
              </a:rPr>
              <a:t>Each State Shall be entitled to the number of apportioned representatives, based upon the decennial census, with no state afforded less than one member;</a:t>
            </a:r>
            <a:r>
              <a:rPr lang="en-US" sz="1600" dirty="0"/>
              <a:t> </a:t>
            </a:r>
            <a:r>
              <a:rPr lang="en-US" sz="1400" dirty="0"/>
              <a:t>(Section 2a </a:t>
            </a:r>
            <a:r>
              <a:rPr lang="en-US" sz="1400" dirty="0" smtClean="0"/>
              <a:t>of </a:t>
            </a:r>
            <a:r>
              <a:rPr lang="en-US" sz="1400" dirty="0"/>
              <a:t>Title 2 of the United States Code</a:t>
            </a:r>
            <a:r>
              <a:rPr lang="en-US" sz="1400" dirty="0" smtClean="0"/>
              <a:t>).</a:t>
            </a:r>
          </a:p>
          <a:p>
            <a:pPr marL="457200" indent="-173038" algn="just" defTabSz="457200">
              <a:lnSpc>
                <a:spcPct val="85000"/>
              </a:lnSpc>
              <a:spcBef>
                <a:spcPts val="0"/>
              </a:spcBef>
              <a:buFont typeface="Arial" panose="020B0604020202020204" pitchFamily="34" charset="0"/>
              <a:buChar char="•"/>
            </a:pPr>
            <a:endParaRPr lang="en-US" sz="500" dirty="0" smtClean="0">
              <a:solidFill>
                <a:srgbClr val="0033CC"/>
              </a:solidFill>
            </a:endParaRPr>
          </a:p>
          <a:p>
            <a:pPr marL="457200" indent="-173038" algn="just" defTabSz="457200">
              <a:lnSpc>
                <a:spcPct val="85000"/>
              </a:lnSpc>
              <a:spcBef>
                <a:spcPts val="0"/>
              </a:spcBef>
              <a:buFont typeface="Arial" panose="020B0604020202020204" pitchFamily="34" charset="0"/>
              <a:buChar char="•"/>
            </a:pPr>
            <a:r>
              <a:rPr lang="en-US" sz="1400" b="1" i="1" dirty="0" smtClean="0">
                <a:solidFill>
                  <a:srgbClr val="0033CC"/>
                </a:solidFill>
              </a:rPr>
              <a:t>With 435 members, a bill or resolution needs 218 votes to pass the House of Representatives</a:t>
            </a:r>
            <a:endParaRPr lang="en-US" sz="1600" b="1" i="1" dirty="0">
              <a:solidFill>
                <a:srgbClr val="0033CC"/>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17</a:t>
            </a:fld>
            <a:endParaRPr lang="en-US"/>
          </a:p>
        </p:txBody>
      </p:sp>
    </p:spTree>
    <p:extLst>
      <p:ext uri="{BB962C8B-B14F-4D97-AF65-F5344CB8AC3E}">
        <p14:creationId xmlns:p14="http://schemas.microsoft.com/office/powerpoint/2010/main" val="3980597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90000"/>
              </a:lnSpc>
              <a:spcBef>
                <a:spcPts val="0"/>
              </a:spcBef>
              <a:defRPr/>
            </a:pPr>
            <a:r>
              <a:rPr lang="en-US" sz="2800" b="1" i="1" dirty="0">
                <a:solidFill>
                  <a:srgbClr val="006600"/>
                </a:solidFill>
              </a:rPr>
              <a:t>Manner of </a:t>
            </a:r>
            <a:r>
              <a:rPr lang="en-US" sz="2800" b="1" i="1" dirty="0" smtClean="0">
                <a:solidFill>
                  <a:srgbClr val="006600"/>
                </a:solidFill>
              </a:rPr>
              <a:t>Selection – United States Senate</a:t>
            </a:r>
            <a:endParaRPr lang="en-US" sz="2800" b="1" i="1" dirty="0">
              <a:solidFill>
                <a:srgbClr val="006600"/>
              </a:solidFill>
            </a:endParaRPr>
          </a:p>
          <a:p>
            <a:pPr>
              <a:lnSpc>
                <a:spcPct val="90000"/>
              </a:lnSpc>
              <a:spcBef>
                <a:spcPts val="0"/>
              </a:spcBef>
              <a:defRPr/>
            </a:pPr>
            <a:endParaRPr lang="en-US" sz="1000" b="1" i="1" dirty="0">
              <a:solidFill>
                <a:srgbClr val="002060"/>
              </a:solidFill>
            </a:endParaRPr>
          </a:p>
          <a:p>
            <a:pPr marL="285750" indent="-285750" algn="just">
              <a:lnSpc>
                <a:spcPct val="90000"/>
              </a:lnSpc>
              <a:spcBef>
                <a:spcPts val="0"/>
              </a:spcBef>
              <a:buFont typeface="Arial" panose="020B0604020202020204" pitchFamily="34" charset="0"/>
              <a:buChar char="•"/>
            </a:pPr>
            <a:r>
              <a:rPr lang="en-US" sz="1600" b="1" dirty="0"/>
              <a:t>Section </a:t>
            </a:r>
            <a:r>
              <a:rPr lang="en-US" sz="1600" b="1" dirty="0" smtClean="0"/>
              <a:t>Three </a:t>
            </a:r>
            <a:r>
              <a:rPr lang="en-US" sz="1600" b="1" dirty="0"/>
              <a:t>of Article II of the United States Constitution, </a:t>
            </a:r>
            <a:r>
              <a:rPr lang="en-US" sz="1600" b="1" dirty="0" smtClean="0"/>
              <a:t>which provided that  United States Senators would be chosen by their state Legislatures was changed in 1913 by the ratification of the 17</a:t>
            </a:r>
            <a:r>
              <a:rPr lang="en-US" sz="1600" b="1" baseline="30000" dirty="0" smtClean="0"/>
              <a:t>th</a:t>
            </a:r>
            <a:r>
              <a:rPr lang="en-US" sz="1600" b="1" dirty="0" smtClean="0"/>
              <a:t> Amendment. </a:t>
            </a:r>
            <a:endParaRPr lang="en-US" sz="1600" b="1" dirty="0"/>
          </a:p>
          <a:p>
            <a:pPr marL="285750" indent="-285750" algn="just">
              <a:lnSpc>
                <a:spcPct val="90000"/>
              </a:lnSpc>
              <a:spcBef>
                <a:spcPts val="0"/>
              </a:spcBef>
              <a:buFont typeface="Arial" panose="020B0604020202020204" pitchFamily="34" charset="0"/>
              <a:buChar char="•"/>
            </a:pPr>
            <a:endParaRPr lang="en-US" sz="1000" b="1" dirty="0"/>
          </a:p>
          <a:p>
            <a:pPr marL="285750" indent="-285750" algn="just">
              <a:lnSpc>
                <a:spcPct val="90000"/>
              </a:lnSpc>
              <a:spcBef>
                <a:spcPts val="0"/>
              </a:spcBef>
              <a:buFont typeface="Arial" panose="020B0604020202020204" pitchFamily="34" charset="0"/>
              <a:buChar char="•"/>
            </a:pPr>
            <a:r>
              <a:rPr lang="en-US" sz="1600" b="1" dirty="0" smtClean="0"/>
              <a:t>The 17</a:t>
            </a:r>
            <a:r>
              <a:rPr lang="en-US" sz="1600" b="1" baseline="30000" dirty="0" smtClean="0"/>
              <a:t>th</a:t>
            </a:r>
            <a:r>
              <a:rPr lang="en-US" sz="1600" b="1" dirty="0" smtClean="0"/>
              <a:t> Amendment to </a:t>
            </a:r>
            <a:r>
              <a:rPr lang="en-US" sz="1600" b="1" dirty="0"/>
              <a:t>the United States Constitution </a:t>
            </a:r>
            <a:r>
              <a:rPr lang="en-US" sz="1600" b="1" dirty="0" smtClean="0"/>
              <a:t>now specifically provides:</a:t>
            </a:r>
            <a:endParaRPr lang="en-US" sz="1600" b="1" dirty="0"/>
          </a:p>
          <a:p>
            <a:pPr marL="285750" indent="-285750" algn="just">
              <a:lnSpc>
                <a:spcPct val="90000"/>
              </a:lnSpc>
              <a:spcBef>
                <a:spcPts val="0"/>
              </a:spcBef>
              <a:buFont typeface="Arial" panose="020B0604020202020204" pitchFamily="34" charset="0"/>
              <a:buChar char="•"/>
            </a:pPr>
            <a:endParaRPr lang="en-US" sz="500" b="1" i="1" dirty="0">
              <a:solidFill>
                <a:srgbClr val="C00000"/>
              </a:solidFill>
            </a:endParaRPr>
          </a:p>
          <a:p>
            <a:pPr marL="804863" algn="just">
              <a:lnSpc>
                <a:spcPct val="90000"/>
              </a:lnSpc>
              <a:spcBef>
                <a:spcPts val="0"/>
              </a:spcBef>
            </a:pPr>
            <a:r>
              <a:rPr lang="en-US" sz="1400" b="1" i="1" dirty="0" smtClean="0">
                <a:solidFill>
                  <a:srgbClr val="C00000"/>
                </a:solidFill>
              </a:rPr>
              <a:t>“</a:t>
            </a:r>
            <a:r>
              <a:rPr lang="en-US" sz="1400" b="1" i="1" dirty="0">
                <a:solidFill>
                  <a:srgbClr val="C00000"/>
                </a:solidFill>
              </a:rPr>
              <a:t>The Senate of the United States shall be composed of two Senators from each State, elected by the people thereof, for six years; and each Senator shall have one vote. The electors in each State shall have the qualifications requisite for electors of the most numerous branch of the State legislatures.</a:t>
            </a:r>
          </a:p>
          <a:p>
            <a:pPr marL="804863" algn="just">
              <a:lnSpc>
                <a:spcPct val="90000"/>
              </a:lnSpc>
              <a:spcBef>
                <a:spcPts val="0"/>
              </a:spcBef>
            </a:pPr>
            <a:endParaRPr lang="en-US" sz="500" b="1" i="1" dirty="0" smtClean="0">
              <a:solidFill>
                <a:srgbClr val="C00000"/>
              </a:solidFill>
            </a:endParaRPr>
          </a:p>
          <a:p>
            <a:pPr marL="804863" algn="just">
              <a:lnSpc>
                <a:spcPct val="90000"/>
              </a:lnSpc>
              <a:spcBef>
                <a:spcPts val="0"/>
              </a:spcBef>
            </a:pPr>
            <a:r>
              <a:rPr lang="en-US" sz="1400" b="1" i="1" dirty="0" smtClean="0">
                <a:solidFill>
                  <a:srgbClr val="C00000"/>
                </a:solidFill>
              </a:rPr>
              <a:t>When </a:t>
            </a:r>
            <a:r>
              <a:rPr lang="en-US" sz="1400" b="1" i="1" dirty="0">
                <a:solidFill>
                  <a:srgbClr val="C00000"/>
                </a:solidFill>
              </a:rPr>
              <a:t>vacancies happen in the representation of any State in the Senate, the executive authority of such State shall issue writs of election to fill such vacancies: Provided, That the legislature of any State may empower the executive thereof to make temporary appointments until the people fill the vacancies by election as the legislature may direct</a:t>
            </a:r>
            <a:r>
              <a:rPr lang="en-US" sz="1400" b="1" i="1" dirty="0" smtClean="0">
                <a:solidFill>
                  <a:srgbClr val="C00000"/>
                </a:solidFill>
              </a:rPr>
              <a:t>.”</a:t>
            </a:r>
          </a:p>
          <a:p>
            <a:pPr marL="804863">
              <a:lnSpc>
                <a:spcPct val="90000"/>
              </a:lnSpc>
              <a:spcBef>
                <a:spcPts val="0"/>
              </a:spcBef>
            </a:pPr>
            <a:endParaRPr lang="en-US" sz="1000" b="1" dirty="0"/>
          </a:p>
          <a:p>
            <a:pPr marL="285750" indent="-285750" algn="just">
              <a:lnSpc>
                <a:spcPct val="90000"/>
              </a:lnSpc>
              <a:spcBef>
                <a:spcPts val="0"/>
              </a:spcBef>
              <a:buFont typeface="Arial" panose="020B0604020202020204" pitchFamily="34" charset="0"/>
              <a:buChar char="•"/>
            </a:pPr>
            <a:r>
              <a:rPr lang="en-US" sz="1600" b="1" dirty="0" smtClean="0"/>
              <a:t>Accordingly, whereas the Senate, under the original construct of the Constitution represented the States, giving them a check against the Federal Government, today it represents the people of each state, modifying that originally intended constitutional balance.</a:t>
            </a:r>
            <a:endParaRPr lang="en-US" sz="1600" b="1" dirty="0"/>
          </a:p>
          <a:p>
            <a:pPr algn="just">
              <a:lnSpc>
                <a:spcPct val="90000"/>
              </a:lnSpc>
              <a:spcBef>
                <a:spcPts val="0"/>
              </a:spcBef>
            </a:pPr>
            <a:endParaRPr lang="en-US" sz="500" b="1" i="1" dirty="0">
              <a:solidFill>
                <a:srgbClr val="C00000"/>
              </a:solidFill>
            </a:endParaRPr>
          </a:p>
          <a:p>
            <a:pPr marL="457200" indent="-173038" algn="just" defTabSz="457200">
              <a:lnSpc>
                <a:spcPct val="90000"/>
              </a:lnSpc>
              <a:spcBef>
                <a:spcPts val="0"/>
              </a:spcBef>
              <a:buFont typeface="Arial" panose="020B0604020202020204" pitchFamily="34" charset="0"/>
              <a:buChar char="•"/>
            </a:pPr>
            <a:r>
              <a:rPr lang="en-US" sz="1600" b="1" i="1" dirty="0" smtClean="0">
                <a:solidFill>
                  <a:srgbClr val="C00000"/>
                </a:solidFill>
              </a:rPr>
              <a:t>As every state is awarded two Senators, and there are presently 50 states in the Union, the United States Senate consists of a total of 100 members </a:t>
            </a:r>
            <a:r>
              <a:rPr lang="en-US" sz="1400" dirty="0" smtClean="0"/>
              <a:t>(17</a:t>
            </a:r>
            <a:r>
              <a:rPr lang="en-US" sz="1400" baseline="30000" dirty="0" smtClean="0"/>
              <a:t>th</a:t>
            </a:r>
            <a:r>
              <a:rPr lang="en-US" sz="1400" dirty="0" smtClean="0"/>
              <a:t> Amendment).</a:t>
            </a:r>
          </a:p>
          <a:p>
            <a:pPr marL="457200" indent="-173038" algn="just" defTabSz="457200">
              <a:lnSpc>
                <a:spcPct val="85000"/>
              </a:lnSpc>
              <a:spcBef>
                <a:spcPts val="0"/>
              </a:spcBef>
              <a:buFont typeface="Arial" panose="020B0604020202020204" pitchFamily="34" charset="0"/>
              <a:buChar char="•"/>
            </a:pPr>
            <a:endParaRPr lang="en-US" sz="1000" dirty="0">
              <a:solidFill>
                <a:srgbClr val="0033CC"/>
              </a:solidFill>
            </a:endParaRPr>
          </a:p>
          <a:p>
            <a:pPr marL="457200" indent="-173038" algn="just" defTabSz="457200">
              <a:lnSpc>
                <a:spcPct val="85000"/>
              </a:lnSpc>
              <a:spcBef>
                <a:spcPts val="0"/>
              </a:spcBef>
              <a:buFont typeface="Arial" panose="020B0604020202020204" pitchFamily="34" charset="0"/>
              <a:buChar char="•"/>
            </a:pPr>
            <a:r>
              <a:rPr lang="en-US" sz="1400" b="1" i="1" dirty="0">
                <a:solidFill>
                  <a:srgbClr val="0033CC"/>
                </a:solidFill>
              </a:rPr>
              <a:t>With </a:t>
            </a:r>
            <a:r>
              <a:rPr lang="en-US" sz="1400" b="1" i="1" dirty="0" smtClean="0">
                <a:solidFill>
                  <a:srgbClr val="0033CC"/>
                </a:solidFill>
              </a:rPr>
              <a:t>100 Senators, </a:t>
            </a:r>
            <a:r>
              <a:rPr lang="en-US" sz="1400" b="1" i="1" dirty="0">
                <a:solidFill>
                  <a:srgbClr val="0033CC"/>
                </a:solidFill>
              </a:rPr>
              <a:t>a bill or resolution needs </a:t>
            </a:r>
            <a:r>
              <a:rPr lang="en-US" sz="1400" b="1" i="1" dirty="0" smtClean="0">
                <a:solidFill>
                  <a:srgbClr val="0033CC"/>
                </a:solidFill>
              </a:rPr>
              <a:t>51 </a:t>
            </a:r>
            <a:r>
              <a:rPr lang="en-US" sz="1400" b="1" i="1" dirty="0">
                <a:solidFill>
                  <a:srgbClr val="0033CC"/>
                </a:solidFill>
              </a:rPr>
              <a:t>votes to pass the </a:t>
            </a:r>
            <a:r>
              <a:rPr lang="en-US" sz="1400" b="1" i="1" dirty="0" smtClean="0">
                <a:solidFill>
                  <a:srgbClr val="0033CC"/>
                </a:solidFill>
              </a:rPr>
              <a:t>United States Senate.</a:t>
            </a:r>
            <a:endParaRPr lang="en-US" sz="1400" b="1" i="1" dirty="0">
              <a:solidFill>
                <a:srgbClr val="0033CC"/>
              </a:solidFill>
            </a:endParaRPr>
          </a:p>
          <a:p>
            <a:pPr marL="457200" indent="-173038" algn="just" defTabSz="457200">
              <a:lnSpc>
                <a:spcPct val="90000"/>
              </a:lnSpc>
              <a:spcBef>
                <a:spcPts val="0"/>
              </a:spcBef>
              <a:buFont typeface="Arial" panose="020B0604020202020204" pitchFamily="34" charset="0"/>
              <a:buChar char="•"/>
            </a:pPr>
            <a:endParaRPr lang="en-US" sz="1600" b="1" i="1" dirty="0" smtClean="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18</a:t>
            </a:fld>
            <a:endParaRPr lang="en-US"/>
          </a:p>
        </p:txBody>
      </p:sp>
    </p:spTree>
    <p:extLst>
      <p:ext uri="{BB962C8B-B14F-4D97-AF65-F5344CB8AC3E}">
        <p14:creationId xmlns:p14="http://schemas.microsoft.com/office/powerpoint/2010/main" val="251532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762000"/>
            <a:ext cx="83820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smtClean="0">
                <a:solidFill>
                  <a:srgbClr val="0033CC"/>
                </a:solidFill>
              </a:rPr>
              <a:t>Federal </a:t>
            </a:r>
            <a:r>
              <a:rPr lang="en-US" sz="3600" b="1" dirty="0">
                <a:solidFill>
                  <a:srgbClr val="0033CC"/>
                </a:solidFill>
              </a:rPr>
              <a:t>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80000"/>
              </a:lnSpc>
              <a:spcBef>
                <a:spcPts val="0"/>
              </a:spcBef>
              <a:defRPr/>
            </a:pPr>
            <a:r>
              <a:rPr lang="en-US" sz="2900" b="1" i="1" dirty="0">
                <a:solidFill>
                  <a:srgbClr val="006600"/>
                </a:solidFill>
              </a:rPr>
              <a:t>Qualifications of </a:t>
            </a:r>
            <a:r>
              <a:rPr lang="en-US" sz="2900" b="1" i="1" dirty="0" smtClean="0">
                <a:solidFill>
                  <a:srgbClr val="006600"/>
                </a:solidFill>
              </a:rPr>
              <a:t>Congress</a:t>
            </a:r>
            <a:endParaRPr lang="en-US" sz="2900" b="1" i="1" dirty="0">
              <a:solidFill>
                <a:srgbClr val="006600"/>
              </a:solidFill>
            </a:endParaRPr>
          </a:p>
          <a:p>
            <a:pPr>
              <a:spcBef>
                <a:spcPts val="0"/>
              </a:spcBef>
              <a:defRPr/>
            </a:pPr>
            <a:endParaRPr lang="en-US" sz="1000" b="1" i="1" dirty="0" smtClean="0">
              <a:solidFill>
                <a:srgbClr val="002060"/>
              </a:solidFill>
            </a:endParaRPr>
          </a:p>
          <a:p>
            <a:pPr>
              <a:spcBef>
                <a:spcPts val="0"/>
              </a:spcBef>
              <a:defRPr/>
            </a:pPr>
            <a:endParaRPr lang="en-US" sz="1000" b="1" i="1" dirty="0">
              <a:solidFill>
                <a:srgbClr val="002060"/>
              </a:solidFill>
            </a:endParaRPr>
          </a:p>
          <a:p>
            <a:pPr algn="just">
              <a:spcBef>
                <a:spcPts val="0"/>
              </a:spcBef>
            </a:pPr>
            <a:r>
              <a:rPr lang="en-US" sz="1600" b="1" dirty="0" smtClean="0"/>
              <a:t>Section 2 of Article I </a:t>
            </a:r>
            <a:r>
              <a:rPr lang="en-US" sz="1600" b="1" dirty="0"/>
              <a:t>of the United States Constitution </a:t>
            </a:r>
            <a:r>
              <a:rPr lang="en-US" sz="1600" b="1" dirty="0" smtClean="0"/>
              <a:t>sets forth the </a:t>
            </a:r>
            <a:r>
              <a:rPr lang="en-US" sz="1600" b="1" dirty="0"/>
              <a:t>specific qualifications for a person seeking to serve in the </a:t>
            </a:r>
            <a:r>
              <a:rPr lang="en-US" sz="1600" b="1" dirty="0" smtClean="0"/>
              <a:t>House of Representatives of the United States Congress.  Such qualifications are as follows:</a:t>
            </a:r>
          </a:p>
          <a:p>
            <a:pPr algn="just">
              <a:spcBef>
                <a:spcPts val="0"/>
              </a:spcBef>
            </a:pPr>
            <a:endParaRPr lang="en-US" sz="1600" b="1" dirty="0"/>
          </a:p>
          <a:p>
            <a:pPr marL="914400" algn="just">
              <a:spcBef>
                <a:spcPts val="0"/>
              </a:spcBef>
              <a:tabLst>
                <a:tab pos="7772400" algn="l"/>
              </a:tabLst>
            </a:pPr>
            <a:r>
              <a:rPr lang="en-US" sz="1600" b="1" i="1" dirty="0" smtClean="0">
                <a:solidFill>
                  <a:srgbClr val="C00000"/>
                </a:solidFill>
              </a:rPr>
              <a:t>“No </a:t>
            </a:r>
            <a:r>
              <a:rPr lang="en-US" sz="1600" b="1" i="1" dirty="0">
                <a:solidFill>
                  <a:srgbClr val="C00000"/>
                </a:solidFill>
              </a:rPr>
              <a:t>person shall be a Representative who shall not have attained to </a:t>
            </a:r>
            <a:endParaRPr lang="en-US" sz="1600" b="1" i="1" dirty="0" smtClean="0">
              <a:solidFill>
                <a:srgbClr val="C00000"/>
              </a:solidFill>
            </a:endParaRPr>
          </a:p>
          <a:p>
            <a:pPr marL="914400" algn="just">
              <a:spcBef>
                <a:spcPts val="0"/>
              </a:spcBef>
              <a:tabLst>
                <a:tab pos="7772400" algn="l"/>
              </a:tabLst>
            </a:pPr>
            <a:r>
              <a:rPr lang="en-US" sz="1600" b="1" i="1" dirty="0" smtClean="0">
                <a:solidFill>
                  <a:srgbClr val="C00000"/>
                </a:solidFill>
              </a:rPr>
              <a:t>the </a:t>
            </a:r>
            <a:r>
              <a:rPr lang="en-US" sz="1600" b="1" i="1" dirty="0">
                <a:solidFill>
                  <a:srgbClr val="C00000"/>
                </a:solidFill>
              </a:rPr>
              <a:t>age of twenty five years, and been seven years a citizen of the </a:t>
            </a:r>
            <a:endParaRPr lang="en-US" sz="1600" b="1" i="1" dirty="0" smtClean="0">
              <a:solidFill>
                <a:srgbClr val="C00000"/>
              </a:solidFill>
            </a:endParaRPr>
          </a:p>
          <a:p>
            <a:pPr marL="914400" algn="just">
              <a:spcBef>
                <a:spcPts val="0"/>
              </a:spcBef>
              <a:tabLst>
                <a:tab pos="7772400" algn="l"/>
              </a:tabLst>
            </a:pPr>
            <a:r>
              <a:rPr lang="en-US" sz="1600" b="1" i="1" dirty="0" smtClean="0">
                <a:solidFill>
                  <a:srgbClr val="C00000"/>
                </a:solidFill>
              </a:rPr>
              <a:t>United </a:t>
            </a:r>
            <a:r>
              <a:rPr lang="en-US" sz="1600" b="1" i="1" dirty="0">
                <a:solidFill>
                  <a:srgbClr val="C00000"/>
                </a:solidFill>
              </a:rPr>
              <a:t>States, and who shall not, when elected, be an inhabitant of </a:t>
            </a:r>
            <a:endParaRPr lang="en-US" sz="1600" b="1" i="1" dirty="0" smtClean="0">
              <a:solidFill>
                <a:srgbClr val="C00000"/>
              </a:solidFill>
            </a:endParaRPr>
          </a:p>
          <a:p>
            <a:pPr marL="914400" algn="just">
              <a:spcBef>
                <a:spcPts val="0"/>
              </a:spcBef>
              <a:tabLst>
                <a:tab pos="7772400" algn="l"/>
              </a:tabLst>
            </a:pPr>
            <a:r>
              <a:rPr lang="en-US" sz="1600" b="1" i="1" dirty="0" smtClean="0">
                <a:solidFill>
                  <a:srgbClr val="C00000"/>
                </a:solidFill>
              </a:rPr>
              <a:t>that </a:t>
            </a:r>
            <a:r>
              <a:rPr lang="en-US" sz="1600" b="1" i="1" dirty="0">
                <a:solidFill>
                  <a:srgbClr val="C00000"/>
                </a:solidFill>
              </a:rPr>
              <a:t>state in which he shall be chosen</a:t>
            </a:r>
            <a:r>
              <a:rPr lang="en-US" sz="1600" b="1" i="1" dirty="0" smtClean="0">
                <a:solidFill>
                  <a:srgbClr val="C00000"/>
                </a:solidFill>
              </a:rPr>
              <a:t>.”  </a:t>
            </a:r>
            <a:endParaRPr lang="en-US" sz="1600" b="1" i="1" dirty="0">
              <a:solidFill>
                <a:srgbClr val="C00000"/>
              </a:solidFill>
            </a:endParaRPr>
          </a:p>
          <a:p>
            <a:pPr algn="just">
              <a:spcBef>
                <a:spcPts val="0"/>
              </a:spcBef>
            </a:pPr>
            <a:endParaRPr lang="en-US" sz="1000" dirty="0"/>
          </a:p>
          <a:p>
            <a:pPr algn="just">
              <a:spcBef>
                <a:spcPts val="0"/>
              </a:spcBef>
            </a:pPr>
            <a:r>
              <a:rPr lang="en-US" sz="1600" b="1" dirty="0"/>
              <a:t>Section </a:t>
            </a:r>
            <a:r>
              <a:rPr lang="en-US" sz="1600" b="1" dirty="0" smtClean="0"/>
              <a:t>3 </a:t>
            </a:r>
            <a:r>
              <a:rPr lang="en-US" sz="1600" b="1" dirty="0"/>
              <a:t>of Article I of the United States Constitution sets forth the specific qualifications for a person seeking to serve in the </a:t>
            </a:r>
            <a:r>
              <a:rPr lang="en-US" sz="1600" b="1" dirty="0" smtClean="0"/>
              <a:t>United States Senate </a:t>
            </a:r>
            <a:r>
              <a:rPr lang="en-US" sz="1600" b="1" dirty="0"/>
              <a:t>of the United States Congress.  Such qualifications are as follows</a:t>
            </a:r>
            <a:r>
              <a:rPr lang="en-US" sz="1600" b="1" dirty="0" smtClean="0"/>
              <a:t>:</a:t>
            </a:r>
          </a:p>
          <a:p>
            <a:pPr algn="just">
              <a:spcBef>
                <a:spcPts val="0"/>
              </a:spcBef>
            </a:pPr>
            <a:endParaRPr lang="en-US" sz="1600" b="1" dirty="0"/>
          </a:p>
          <a:p>
            <a:pPr marL="914400" algn="just">
              <a:spcBef>
                <a:spcPts val="0"/>
              </a:spcBef>
            </a:pPr>
            <a:r>
              <a:rPr lang="en-US" sz="1600" b="1" i="1" dirty="0" smtClean="0">
                <a:solidFill>
                  <a:srgbClr val="C00000"/>
                </a:solidFill>
              </a:rPr>
              <a:t>“No </a:t>
            </a:r>
            <a:r>
              <a:rPr lang="en-US" sz="1600" b="1" i="1" dirty="0">
                <a:solidFill>
                  <a:srgbClr val="C00000"/>
                </a:solidFill>
              </a:rPr>
              <a:t>person shall be a Senator who shall not have attained to </a:t>
            </a:r>
            <a:endParaRPr lang="en-US" sz="1600" b="1" i="1" dirty="0" smtClean="0">
              <a:solidFill>
                <a:srgbClr val="C00000"/>
              </a:solidFill>
            </a:endParaRPr>
          </a:p>
          <a:p>
            <a:pPr marL="914400" algn="just">
              <a:spcBef>
                <a:spcPts val="0"/>
              </a:spcBef>
            </a:pPr>
            <a:r>
              <a:rPr lang="en-US" sz="1600" b="1" i="1" dirty="0" smtClean="0">
                <a:solidFill>
                  <a:srgbClr val="C00000"/>
                </a:solidFill>
              </a:rPr>
              <a:t>the </a:t>
            </a:r>
            <a:r>
              <a:rPr lang="en-US" sz="1600" b="1" i="1" dirty="0">
                <a:solidFill>
                  <a:srgbClr val="C00000"/>
                </a:solidFill>
              </a:rPr>
              <a:t>age of thirty years, and been nine years a citizen of the </a:t>
            </a:r>
            <a:endParaRPr lang="en-US" sz="1600" b="1" i="1" dirty="0" smtClean="0">
              <a:solidFill>
                <a:srgbClr val="C00000"/>
              </a:solidFill>
            </a:endParaRPr>
          </a:p>
          <a:p>
            <a:pPr marL="914400" algn="just">
              <a:spcBef>
                <a:spcPts val="0"/>
              </a:spcBef>
            </a:pPr>
            <a:r>
              <a:rPr lang="en-US" sz="1600" b="1" i="1" dirty="0" smtClean="0">
                <a:solidFill>
                  <a:srgbClr val="C00000"/>
                </a:solidFill>
              </a:rPr>
              <a:t>United </a:t>
            </a:r>
            <a:r>
              <a:rPr lang="en-US" sz="1600" b="1" i="1" dirty="0">
                <a:solidFill>
                  <a:srgbClr val="C00000"/>
                </a:solidFill>
              </a:rPr>
              <a:t>States and who shall not, when elected, be an inhabitant </a:t>
            </a:r>
            <a:endParaRPr lang="en-US" sz="1600" b="1" i="1" dirty="0" smtClean="0">
              <a:solidFill>
                <a:srgbClr val="C00000"/>
              </a:solidFill>
            </a:endParaRPr>
          </a:p>
          <a:p>
            <a:pPr marL="914400" algn="just">
              <a:spcBef>
                <a:spcPts val="0"/>
              </a:spcBef>
            </a:pPr>
            <a:r>
              <a:rPr lang="en-US" sz="1600" b="1" i="1" dirty="0" smtClean="0">
                <a:solidFill>
                  <a:srgbClr val="C00000"/>
                </a:solidFill>
              </a:rPr>
              <a:t>of </a:t>
            </a:r>
            <a:r>
              <a:rPr lang="en-US" sz="1600" b="1" i="1" dirty="0">
                <a:solidFill>
                  <a:srgbClr val="C00000"/>
                </a:solidFill>
              </a:rPr>
              <a:t>that state for which he shall be chosen</a:t>
            </a:r>
            <a:r>
              <a:rPr lang="en-US" sz="1600" b="1" i="1" dirty="0" smtClean="0">
                <a:solidFill>
                  <a:srgbClr val="C00000"/>
                </a:solidFill>
              </a:rPr>
              <a:t>.”</a:t>
            </a:r>
            <a:endParaRPr lang="en-US" sz="1600" b="1" i="1"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19</a:t>
            </a:fld>
            <a:endParaRPr lang="en-US"/>
          </a:p>
        </p:txBody>
      </p:sp>
    </p:spTree>
    <p:extLst>
      <p:ext uri="{BB962C8B-B14F-4D97-AF65-F5344CB8AC3E}">
        <p14:creationId xmlns:p14="http://schemas.microsoft.com/office/powerpoint/2010/main" val="299065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388894"/>
          </a:xfrm>
          <a:prstGeom prst="rect">
            <a:avLst/>
          </a:prstGeom>
          <a:solidFill>
            <a:schemeClr val="accent3"/>
          </a:solidFill>
        </p:spPr>
        <p:txBody>
          <a:bodyPr wrap="square">
            <a:spAutoFit/>
          </a:bodyPr>
          <a:lstStyle/>
          <a:p>
            <a:pPr>
              <a:lnSpc>
                <a:spcPct val="80000"/>
              </a:lnSpc>
              <a:defRPr/>
            </a:pPr>
            <a:r>
              <a:rPr lang="en-US" sz="3200" b="1" dirty="0"/>
              <a:t>Last Time  – We Spoke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What is the Law?</a:t>
            </a:r>
          </a:p>
          <a:p>
            <a:pPr algn="ctr">
              <a:defRPr/>
            </a:pPr>
            <a:r>
              <a:rPr lang="en-US" b="1" i="1" dirty="0">
                <a:solidFill>
                  <a:srgbClr val="C00000"/>
                </a:solidFill>
              </a:rPr>
              <a:t>Part One: Definitions / Types of Law / Priority of Laws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What is a Right:</a:t>
            </a:r>
          </a:p>
          <a:p>
            <a:pPr algn="ctr">
              <a:defRPr/>
            </a:pPr>
            <a:r>
              <a:rPr lang="en-US" b="1" dirty="0">
                <a:solidFill>
                  <a:srgbClr val="002060"/>
                </a:solidFill>
              </a:rPr>
              <a:t>     </a:t>
            </a:r>
            <a:r>
              <a:rPr lang="en-US" b="1" i="1" dirty="0">
                <a:solidFill>
                  <a:srgbClr val="C00000"/>
                </a:solidFill>
              </a:rPr>
              <a:t>Part Two: Definitions / Natural Law / The Declaration</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Constitutions:</a:t>
            </a:r>
          </a:p>
          <a:p>
            <a:pPr algn="ctr">
              <a:defRPr/>
            </a:pPr>
            <a:r>
              <a:rPr lang="en-US" b="1" i="1" dirty="0">
                <a:solidFill>
                  <a:srgbClr val="C00000"/>
                </a:solidFill>
              </a:rPr>
              <a:t> Part Three: Creation/ Federal and State / </a:t>
            </a:r>
            <a:r>
              <a:rPr lang="en-US" b="1" i="1" dirty="0" err="1">
                <a:solidFill>
                  <a:srgbClr val="C00000"/>
                </a:solidFill>
              </a:rPr>
              <a:t>Govt</a:t>
            </a:r>
            <a:r>
              <a:rPr lang="en-US" b="1" i="1" dirty="0">
                <a:solidFill>
                  <a:srgbClr val="C00000"/>
                </a:solidFill>
              </a:rPr>
              <a:t> Structure / Rights</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Case Study – Marbury v. Madison:</a:t>
            </a:r>
          </a:p>
          <a:p>
            <a:pPr algn="ctr">
              <a:defRPr/>
            </a:pPr>
            <a:r>
              <a:rPr lang="en-US" sz="2400" b="1" i="1" dirty="0">
                <a:solidFill>
                  <a:srgbClr val="C00000"/>
                </a:solidFill>
              </a:rPr>
              <a:t>     </a:t>
            </a:r>
            <a:r>
              <a:rPr lang="en-US" b="1" i="1" dirty="0">
                <a:solidFill>
                  <a:srgbClr val="C00000"/>
                </a:solidFill>
              </a:rPr>
              <a:t>The Start of Judicial Review </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extLst>
      <p:ext uri="{BB962C8B-B14F-4D97-AF65-F5344CB8AC3E}">
        <p14:creationId xmlns:p14="http://schemas.microsoft.com/office/powerpoint/2010/main" val="251468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4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84000"/>
              </a:lnSpc>
              <a:spcBef>
                <a:spcPts val="0"/>
              </a:spcBef>
              <a:defRPr/>
            </a:pPr>
            <a:r>
              <a:rPr lang="en-US" sz="3200" b="1" i="1" dirty="0" smtClean="0">
                <a:solidFill>
                  <a:srgbClr val="006600"/>
                </a:solidFill>
              </a:rPr>
              <a:t>Compensation, Privileges and Immunities</a:t>
            </a:r>
            <a:endParaRPr lang="en-US" sz="3200" b="1" i="1" dirty="0">
              <a:solidFill>
                <a:srgbClr val="006600"/>
              </a:solidFill>
            </a:endParaRPr>
          </a:p>
          <a:p>
            <a:pPr>
              <a:lnSpc>
                <a:spcPct val="84000"/>
              </a:lnSpc>
              <a:spcBef>
                <a:spcPts val="0"/>
              </a:spcBef>
              <a:defRPr/>
            </a:pPr>
            <a:endParaRPr lang="en-US" sz="1000" b="1" i="1" dirty="0">
              <a:solidFill>
                <a:srgbClr val="002060"/>
              </a:solidFill>
            </a:endParaRPr>
          </a:p>
          <a:p>
            <a:pPr algn="just">
              <a:lnSpc>
                <a:spcPct val="84000"/>
              </a:lnSpc>
              <a:spcBef>
                <a:spcPts val="0"/>
              </a:spcBef>
            </a:pPr>
            <a:r>
              <a:rPr lang="en-US" sz="1600" b="1" dirty="0" smtClean="0"/>
              <a:t>Section 6 of Article I </a:t>
            </a:r>
            <a:r>
              <a:rPr lang="en-US" sz="1600" b="1" dirty="0"/>
              <a:t>of the United States Constitution, </a:t>
            </a:r>
            <a:r>
              <a:rPr lang="en-US" sz="1600" b="1" dirty="0" smtClean="0"/>
              <a:t>provides </a:t>
            </a:r>
            <a:r>
              <a:rPr lang="en-US" sz="1600" b="1" dirty="0"/>
              <a:t>for the </a:t>
            </a:r>
            <a:r>
              <a:rPr lang="en-US" sz="1600" b="1" dirty="0" smtClean="0"/>
              <a:t>compensation, privileges and immunities of the members of Congress </a:t>
            </a:r>
            <a:r>
              <a:rPr lang="en-US" sz="1600" b="1" dirty="0"/>
              <a:t>of the United States.  </a:t>
            </a:r>
            <a:r>
              <a:rPr lang="en-US" sz="1600" b="1" dirty="0" smtClean="0"/>
              <a:t>With respect to compensation, such Section 6 provides</a:t>
            </a:r>
            <a:r>
              <a:rPr lang="en-US" sz="1600" b="1" dirty="0"/>
              <a:t>:</a:t>
            </a:r>
          </a:p>
          <a:p>
            <a:pPr algn="just">
              <a:lnSpc>
                <a:spcPct val="84000"/>
              </a:lnSpc>
              <a:spcBef>
                <a:spcPts val="0"/>
              </a:spcBef>
            </a:pPr>
            <a:endParaRPr lang="en-US" sz="500" dirty="0"/>
          </a:p>
          <a:p>
            <a:pPr algn="just">
              <a:lnSpc>
                <a:spcPct val="84000"/>
              </a:lnSpc>
              <a:spcBef>
                <a:spcPts val="0"/>
              </a:spcBef>
            </a:pPr>
            <a:endParaRPr lang="en-US" sz="500" b="1" i="1" dirty="0">
              <a:solidFill>
                <a:srgbClr val="0033CC"/>
              </a:solidFill>
            </a:endParaRPr>
          </a:p>
          <a:p>
            <a:pPr marL="285750" indent="-285750" algn="just">
              <a:lnSpc>
                <a:spcPct val="84000"/>
              </a:lnSpc>
              <a:spcBef>
                <a:spcPts val="0"/>
              </a:spcBef>
              <a:buFont typeface="Arial" panose="020B0604020202020204" pitchFamily="34" charset="0"/>
              <a:buChar char="•"/>
            </a:pPr>
            <a:r>
              <a:rPr lang="en-US" sz="1500" b="1" i="1" dirty="0">
                <a:solidFill>
                  <a:srgbClr val="C00000"/>
                </a:solidFill>
              </a:rPr>
              <a:t>The Senators and Representatives shall receive a compensation for their services, to be ascertained by law, and paid out of the treasury of the United States</a:t>
            </a:r>
            <a:r>
              <a:rPr lang="en-US" sz="1500" b="1" i="1" dirty="0" smtClean="0">
                <a:solidFill>
                  <a:srgbClr val="C00000"/>
                </a:solidFill>
              </a:rPr>
              <a:t>.</a:t>
            </a:r>
          </a:p>
          <a:p>
            <a:pPr algn="just">
              <a:lnSpc>
                <a:spcPct val="84000"/>
              </a:lnSpc>
              <a:spcBef>
                <a:spcPts val="0"/>
              </a:spcBef>
            </a:pPr>
            <a:endParaRPr lang="en-US" sz="1000" b="1" i="1" dirty="0" smtClean="0">
              <a:solidFill>
                <a:srgbClr val="C00000"/>
              </a:solidFill>
            </a:endParaRPr>
          </a:p>
          <a:p>
            <a:pPr algn="just">
              <a:lnSpc>
                <a:spcPct val="84000"/>
              </a:lnSpc>
              <a:spcBef>
                <a:spcPts val="0"/>
              </a:spcBef>
            </a:pPr>
            <a:r>
              <a:rPr lang="en-US" sz="1600" b="1" dirty="0" smtClean="0"/>
              <a:t>Pursuant to federal statutes:</a:t>
            </a:r>
            <a:r>
              <a:rPr lang="en-US" sz="1600" b="1" i="1" dirty="0" smtClean="0"/>
              <a:t> </a:t>
            </a:r>
          </a:p>
          <a:p>
            <a:pPr algn="just">
              <a:lnSpc>
                <a:spcPct val="84000"/>
              </a:lnSpc>
              <a:spcBef>
                <a:spcPts val="0"/>
              </a:spcBef>
            </a:pPr>
            <a:endParaRPr lang="en-US" sz="1000" b="1" i="1" dirty="0" smtClean="0">
              <a:solidFill>
                <a:srgbClr val="C00000"/>
              </a:solidFill>
            </a:endParaRPr>
          </a:p>
          <a:p>
            <a:pPr marL="285750" indent="-285750" algn="just">
              <a:lnSpc>
                <a:spcPct val="84000"/>
              </a:lnSpc>
              <a:spcBef>
                <a:spcPts val="0"/>
              </a:spcBef>
              <a:buFont typeface="Arial" panose="020B0604020202020204" pitchFamily="34" charset="0"/>
              <a:buChar char="•"/>
            </a:pPr>
            <a:r>
              <a:rPr lang="en-US" sz="1500" b="1" i="1" dirty="0">
                <a:solidFill>
                  <a:srgbClr val="C00000"/>
                </a:solidFill>
              </a:rPr>
              <a:t>The compensation for most Senators and Members of the House of Representatives, is $174,000. The exceptions are the Speaker of the House with a salary of $223,500 and the President pro tempore of the Senate, and the Majority and Minority Leaders in both the House and Senate with a salary of $193,400.   These levels have remained unchanged since 2009.</a:t>
            </a:r>
          </a:p>
          <a:p>
            <a:pPr marL="285750" indent="-285750" algn="just">
              <a:lnSpc>
                <a:spcPct val="84000"/>
              </a:lnSpc>
              <a:spcBef>
                <a:spcPts val="0"/>
              </a:spcBef>
              <a:buFont typeface="Arial" panose="020B0604020202020204" pitchFamily="34" charset="0"/>
              <a:buChar char="•"/>
            </a:pPr>
            <a:endParaRPr lang="en-US" sz="1000" b="1" i="1" dirty="0">
              <a:solidFill>
                <a:srgbClr val="C00000"/>
              </a:solidFill>
            </a:endParaRPr>
          </a:p>
          <a:p>
            <a:pPr marL="285750" indent="-285750" algn="just">
              <a:lnSpc>
                <a:spcPct val="84000"/>
              </a:lnSpc>
              <a:spcBef>
                <a:spcPts val="0"/>
              </a:spcBef>
              <a:buFont typeface="Arial" panose="020B0604020202020204" pitchFamily="34" charset="0"/>
              <a:buChar char="•"/>
            </a:pPr>
            <a:r>
              <a:rPr lang="en-US" sz="1500" b="1" i="1" dirty="0">
                <a:solidFill>
                  <a:srgbClr val="C00000"/>
                </a:solidFill>
              </a:rPr>
              <a:t>Permissible “outside earned income” for Senators and Members of the House Representatives and Senators is limited to 15% of the annual rate of basic pay for level, with such amount currently at $28,440.  Certain types of outside income, however, such as honoraria, are completely prohibited.</a:t>
            </a:r>
          </a:p>
          <a:p>
            <a:pPr algn="just">
              <a:lnSpc>
                <a:spcPct val="84000"/>
              </a:lnSpc>
              <a:spcBef>
                <a:spcPts val="0"/>
              </a:spcBef>
            </a:pPr>
            <a:endParaRPr lang="en-US" sz="1000" b="1" i="1" dirty="0" smtClean="0">
              <a:solidFill>
                <a:srgbClr val="C00000"/>
              </a:solidFill>
            </a:endParaRPr>
          </a:p>
          <a:p>
            <a:pPr algn="just">
              <a:lnSpc>
                <a:spcPct val="84000"/>
              </a:lnSpc>
              <a:spcBef>
                <a:spcPts val="0"/>
              </a:spcBef>
            </a:pPr>
            <a:r>
              <a:rPr lang="en-US" sz="1600" b="1" dirty="0"/>
              <a:t>With respect to </a:t>
            </a:r>
            <a:r>
              <a:rPr lang="en-US" sz="1600" b="1" dirty="0" smtClean="0"/>
              <a:t>privileges and immunities, Section 6 of Article I </a:t>
            </a:r>
            <a:r>
              <a:rPr lang="en-US" sz="1600" b="1" dirty="0"/>
              <a:t>provides</a:t>
            </a:r>
            <a:r>
              <a:rPr lang="en-US" sz="1600" b="1" dirty="0" smtClean="0"/>
              <a:t>:</a:t>
            </a:r>
          </a:p>
          <a:p>
            <a:pPr algn="just">
              <a:lnSpc>
                <a:spcPct val="84000"/>
              </a:lnSpc>
              <a:spcBef>
                <a:spcPts val="0"/>
              </a:spcBef>
            </a:pPr>
            <a:endParaRPr lang="en-US" sz="1000" b="1" i="1" dirty="0" smtClean="0">
              <a:solidFill>
                <a:srgbClr val="C00000"/>
              </a:solidFill>
            </a:endParaRPr>
          </a:p>
          <a:p>
            <a:pPr marL="285750" indent="-285750" algn="just">
              <a:lnSpc>
                <a:spcPct val="84000"/>
              </a:lnSpc>
              <a:spcBef>
                <a:spcPts val="0"/>
              </a:spcBef>
              <a:buFont typeface="Arial" panose="020B0604020202020204" pitchFamily="34" charset="0"/>
              <a:buChar char="•"/>
            </a:pPr>
            <a:r>
              <a:rPr lang="en-US" sz="1500" b="1" i="1" dirty="0" smtClean="0">
                <a:solidFill>
                  <a:srgbClr val="C00000"/>
                </a:solidFill>
              </a:rPr>
              <a:t>That members of congress </a:t>
            </a:r>
            <a:r>
              <a:rPr lang="en-US" sz="1500" b="1" i="1" dirty="0">
                <a:solidFill>
                  <a:srgbClr val="C00000"/>
                </a:solidFill>
              </a:rPr>
              <a:t>shall in all cases, except treason, felony and breach of the peace, be privileged from arrest during their attendance at the session of their respective Houses, and in going to and returning from the same; and for any speech or debate in either House, they shall not be questioned in any other place</a:t>
            </a:r>
            <a:r>
              <a:rPr lang="en-US" sz="1500" b="1" i="1" dirty="0" smtClean="0">
                <a:solidFill>
                  <a:srgbClr val="C00000"/>
                </a:solidFill>
              </a:rPr>
              <a:t>.</a:t>
            </a:r>
          </a:p>
          <a:p>
            <a:pPr marL="285750" indent="-285750" algn="just">
              <a:lnSpc>
                <a:spcPct val="84000"/>
              </a:lnSpc>
              <a:spcBef>
                <a:spcPts val="0"/>
              </a:spcBef>
              <a:buFont typeface="Arial" panose="020B0604020202020204" pitchFamily="34" charset="0"/>
              <a:buChar char="•"/>
            </a:pPr>
            <a:endParaRPr lang="en-US" sz="1000" b="1" i="1" dirty="0">
              <a:solidFill>
                <a:srgbClr val="C00000"/>
              </a:solidFill>
            </a:endParaRPr>
          </a:p>
          <a:p>
            <a:pPr marL="285750" indent="-285750" algn="just">
              <a:lnSpc>
                <a:spcPct val="84000"/>
              </a:lnSpc>
              <a:spcBef>
                <a:spcPts val="0"/>
              </a:spcBef>
              <a:buFont typeface="Arial" panose="020B0604020202020204" pitchFamily="34" charset="0"/>
              <a:buChar char="•"/>
            </a:pPr>
            <a:endParaRPr lang="en-US" sz="1600" b="1" i="1"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20</a:t>
            </a:fld>
            <a:endParaRPr lang="en-US" dirty="0"/>
          </a:p>
        </p:txBody>
      </p:sp>
    </p:spTree>
    <p:extLst>
      <p:ext uri="{BB962C8B-B14F-4D97-AF65-F5344CB8AC3E}">
        <p14:creationId xmlns:p14="http://schemas.microsoft.com/office/powerpoint/2010/main" val="2812653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5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95000"/>
              </a:lnSpc>
              <a:spcBef>
                <a:spcPts val="0"/>
              </a:spcBef>
              <a:defRPr/>
            </a:pPr>
            <a:r>
              <a:rPr lang="en-US" sz="2900" b="1" i="1" dirty="0" smtClean="0">
                <a:solidFill>
                  <a:srgbClr val="006600"/>
                </a:solidFill>
              </a:rPr>
              <a:t>Powers, Duties and Responsibilities</a:t>
            </a:r>
            <a:endParaRPr lang="en-US" sz="2900" b="1" i="1" dirty="0">
              <a:solidFill>
                <a:srgbClr val="006600"/>
              </a:solidFill>
            </a:endParaRPr>
          </a:p>
          <a:p>
            <a:pPr>
              <a:lnSpc>
                <a:spcPct val="95000"/>
              </a:lnSpc>
              <a:spcBef>
                <a:spcPts val="0"/>
              </a:spcBef>
              <a:defRPr/>
            </a:pPr>
            <a:endParaRPr lang="en-US" sz="700" b="1" i="1" dirty="0">
              <a:solidFill>
                <a:srgbClr val="002060"/>
              </a:solidFill>
            </a:endParaRPr>
          </a:p>
          <a:p>
            <a:pPr algn="just">
              <a:lnSpc>
                <a:spcPct val="95000"/>
              </a:lnSpc>
              <a:spcBef>
                <a:spcPts val="0"/>
              </a:spcBef>
            </a:pPr>
            <a:r>
              <a:rPr lang="en-US" sz="1600" dirty="0"/>
              <a:t>Article I</a:t>
            </a:r>
            <a:r>
              <a:rPr lang="en-US" sz="1600" dirty="0" smtClean="0"/>
              <a:t> </a:t>
            </a:r>
            <a:r>
              <a:rPr lang="en-US" sz="1600" dirty="0"/>
              <a:t>of the United States Constitution provides following the </a:t>
            </a:r>
            <a:r>
              <a:rPr lang="en-US" sz="1600" dirty="0" smtClean="0"/>
              <a:t>powers, duties and responsibilities for </a:t>
            </a:r>
            <a:r>
              <a:rPr lang="en-US" sz="1600" dirty="0"/>
              <a:t>the </a:t>
            </a:r>
            <a:r>
              <a:rPr lang="en-US" sz="1600" dirty="0" smtClean="0"/>
              <a:t>Congress </a:t>
            </a:r>
            <a:r>
              <a:rPr lang="en-US" sz="1600" dirty="0"/>
              <a:t>of the United States.  They are as follows:</a:t>
            </a:r>
          </a:p>
          <a:p>
            <a:pPr algn="just">
              <a:lnSpc>
                <a:spcPct val="95000"/>
              </a:lnSpc>
              <a:spcBef>
                <a:spcPts val="0"/>
              </a:spcBef>
            </a:pPr>
            <a:endParaRPr lang="en-US" sz="700" b="1" dirty="0">
              <a:solidFill>
                <a:srgbClr val="0033CC"/>
              </a:solidFill>
            </a:endParaRPr>
          </a:p>
          <a:p>
            <a:pPr marL="285750" indent="-285750" algn="just">
              <a:lnSpc>
                <a:spcPct val="95000"/>
              </a:lnSpc>
              <a:spcBef>
                <a:spcPts val="0"/>
              </a:spcBef>
              <a:buFont typeface="Arial" panose="020B0604020202020204" pitchFamily="34" charset="0"/>
              <a:buChar char="•"/>
            </a:pPr>
            <a:r>
              <a:rPr lang="en-US" sz="1500" b="1" i="1" dirty="0" smtClean="0">
                <a:solidFill>
                  <a:srgbClr val="0033CC"/>
                </a:solidFill>
              </a:rPr>
              <a:t>House Officers: </a:t>
            </a:r>
            <a:r>
              <a:rPr lang="en-US" sz="1500" b="1" i="1" dirty="0" smtClean="0">
                <a:solidFill>
                  <a:srgbClr val="C00000"/>
                </a:solidFill>
              </a:rPr>
              <a:t>The </a:t>
            </a:r>
            <a:r>
              <a:rPr lang="en-US" sz="1500" b="1" i="1" dirty="0">
                <a:solidFill>
                  <a:srgbClr val="C00000"/>
                </a:solidFill>
              </a:rPr>
              <a:t>House of Representatives shall choose their speaker and other </a:t>
            </a:r>
            <a:r>
              <a:rPr lang="en-US" sz="1500" b="1" i="1" dirty="0" smtClean="0">
                <a:solidFill>
                  <a:srgbClr val="C00000"/>
                </a:solidFill>
              </a:rPr>
              <a:t>officers. </a:t>
            </a:r>
            <a:r>
              <a:rPr lang="en-US" sz="1500" b="1" i="1" dirty="0">
                <a:solidFill>
                  <a:srgbClr val="C00000"/>
                </a:solidFill>
              </a:rPr>
              <a:t>The Vice President of the United States shall be President of the Senate, but shall have no vote, unless they be equally </a:t>
            </a:r>
            <a:r>
              <a:rPr lang="en-US" sz="1500" b="1" i="1" dirty="0" smtClean="0">
                <a:solidFill>
                  <a:srgbClr val="C00000"/>
                </a:solidFill>
              </a:rPr>
              <a:t>divided. </a:t>
            </a:r>
            <a:r>
              <a:rPr lang="en-US" sz="1500" b="1" i="1" dirty="0">
                <a:solidFill>
                  <a:srgbClr val="C00000"/>
                </a:solidFill>
              </a:rPr>
              <a:t>The Senate shall </a:t>
            </a:r>
            <a:r>
              <a:rPr lang="en-US" sz="1500" b="1" i="1" dirty="0" smtClean="0">
                <a:solidFill>
                  <a:srgbClr val="C00000"/>
                </a:solidFill>
              </a:rPr>
              <a:t>also choose </a:t>
            </a:r>
            <a:r>
              <a:rPr lang="en-US" sz="1500" b="1" i="1" dirty="0">
                <a:solidFill>
                  <a:srgbClr val="C00000"/>
                </a:solidFill>
              </a:rPr>
              <a:t>their other officers, and also a President pro tempore, in the absence of the Vice President, or when he shall exercise the office of President of the United States;</a:t>
            </a:r>
          </a:p>
          <a:p>
            <a:pPr algn="just">
              <a:spcBef>
                <a:spcPts val="0"/>
              </a:spcBef>
            </a:pPr>
            <a:endParaRPr lang="en-US" sz="700" b="1" dirty="0">
              <a:solidFill>
                <a:srgbClr val="0033CC"/>
              </a:solidFill>
            </a:endParaRPr>
          </a:p>
          <a:p>
            <a:pPr marL="285750" indent="-285750" algn="just">
              <a:spcBef>
                <a:spcPts val="0"/>
              </a:spcBef>
              <a:buFont typeface="Arial" panose="020B0604020202020204" pitchFamily="34" charset="0"/>
              <a:buChar char="•"/>
            </a:pPr>
            <a:r>
              <a:rPr lang="en-US" sz="1500" b="1" i="1" dirty="0">
                <a:solidFill>
                  <a:srgbClr val="0033CC"/>
                </a:solidFill>
              </a:rPr>
              <a:t>House Rules: </a:t>
            </a:r>
            <a:r>
              <a:rPr lang="en-US" sz="1500" b="1" i="1" dirty="0">
                <a:solidFill>
                  <a:srgbClr val="C00000"/>
                </a:solidFill>
              </a:rPr>
              <a:t>Each House: </a:t>
            </a:r>
          </a:p>
          <a:p>
            <a:pPr marL="741363" lvl="1" indent="-285750" algn="just">
              <a:spcBef>
                <a:spcPts val="0"/>
              </a:spcBef>
              <a:buFont typeface="Courier New" panose="02070309020205020404" pitchFamily="49" charset="0"/>
              <a:buChar char="o"/>
            </a:pPr>
            <a:r>
              <a:rPr lang="en-US" sz="1500" b="1" i="1" dirty="0">
                <a:solidFill>
                  <a:srgbClr val="C00000"/>
                </a:solidFill>
              </a:rPr>
              <a:t>Shall be the judge of the elections, returns and qualifications of its own members;</a:t>
            </a:r>
          </a:p>
          <a:p>
            <a:pPr marL="741363" lvl="1" indent="-285750" algn="just">
              <a:spcBef>
                <a:spcPts val="0"/>
              </a:spcBef>
              <a:buFont typeface="Courier New" panose="02070309020205020404" pitchFamily="49" charset="0"/>
              <a:buChar char="o"/>
            </a:pPr>
            <a:endParaRPr lang="en-US" sz="700" b="1" i="1" dirty="0">
              <a:solidFill>
                <a:srgbClr val="C00000"/>
              </a:solidFill>
            </a:endParaRPr>
          </a:p>
          <a:p>
            <a:pPr marL="741363" lvl="1" indent="-285750" algn="just">
              <a:spcBef>
                <a:spcPts val="0"/>
              </a:spcBef>
              <a:buFont typeface="Courier New" panose="02070309020205020404" pitchFamily="49" charset="0"/>
              <a:buChar char="o"/>
            </a:pPr>
            <a:r>
              <a:rPr lang="en-US" sz="1500" b="1" i="1" dirty="0">
                <a:solidFill>
                  <a:srgbClr val="C00000"/>
                </a:solidFill>
              </a:rPr>
              <a:t>Shall provide that a majority of each shall constitute a quorum to do business; but a smaller number may adjourn from day to day, and may be authorized to compel the attendance of absent members. </a:t>
            </a:r>
          </a:p>
          <a:p>
            <a:pPr lvl="1" indent="0" algn="just">
              <a:spcBef>
                <a:spcPts val="0"/>
              </a:spcBef>
            </a:pPr>
            <a:r>
              <a:rPr lang="en-US" sz="700" b="1" i="1" dirty="0">
                <a:solidFill>
                  <a:srgbClr val="C00000"/>
                </a:solidFill>
              </a:rPr>
              <a:t> </a:t>
            </a:r>
          </a:p>
          <a:p>
            <a:pPr marL="741363" lvl="1" indent="-285750" algn="just">
              <a:spcBef>
                <a:spcPts val="0"/>
              </a:spcBef>
              <a:buFont typeface="Courier New" panose="02070309020205020404" pitchFamily="49" charset="0"/>
              <a:buChar char="o"/>
            </a:pPr>
            <a:r>
              <a:rPr lang="en-US" sz="1500" b="1" i="1" dirty="0">
                <a:solidFill>
                  <a:srgbClr val="C00000"/>
                </a:solidFill>
              </a:rPr>
              <a:t>May determine the rules of its proceedings, punish its members for disorderly behavior, and, with the concurrence of two thirds, expel a member. </a:t>
            </a:r>
          </a:p>
          <a:p>
            <a:pPr marL="741363" lvl="1" indent="-285750" algn="just">
              <a:spcBef>
                <a:spcPts val="0"/>
              </a:spcBef>
              <a:buFont typeface="Courier New" panose="02070309020205020404" pitchFamily="49" charset="0"/>
              <a:buChar char="o"/>
            </a:pPr>
            <a:endParaRPr lang="en-US" sz="700" b="1" i="1" dirty="0">
              <a:solidFill>
                <a:srgbClr val="C00000"/>
              </a:solidFill>
            </a:endParaRPr>
          </a:p>
          <a:p>
            <a:pPr marL="741363" lvl="1" indent="-285750" algn="just">
              <a:spcBef>
                <a:spcPts val="0"/>
              </a:spcBef>
              <a:buFont typeface="Courier New" panose="02070309020205020404" pitchFamily="49" charset="0"/>
              <a:buChar char="o"/>
            </a:pPr>
            <a:r>
              <a:rPr lang="en-US" sz="1500" b="1" i="1" dirty="0">
                <a:solidFill>
                  <a:srgbClr val="C00000"/>
                </a:solidFill>
              </a:rPr>
              <a:t>Shall keep a journal of its proceedings, and from time to time publish the same, excepting such parts as may in their judgment require secrecy; and the yeas and nays of the members of either House on any question shall, at the desire of one fifth of those present, be entered on the journal</a:t>
            </a:r>
            <a:r>
              <a:rPr lang="en-US" sz="1500" b="1" i="1" dirty="0" smtClean="0">
                <a:solidFill>
                  <a:srgbClr val="C00000"/>
                </a:solidFill>
              </a:rPr>
              <a:t>.</a:t>
            </a:r>
            <a:endParaRPr lang="en-US" sz="1600" dirty="0" smtClean="0">
              <a:solidFill>
                <a:srgbClr val="C00000"/>
              </a:solidFill>
            </a:endParaRPr>
          </a:p>
          <a:p>
            <a:pPr marL="285750" indent="-285750" algn="just">
              <a:lnSpc>
                <a:spcPct val="95000"/>
              </a:lnSpc>
              <a:spcBef>
                <a:spcPts val="0"/>
              </a:spcBef>
              <a:buFont typeface="Arial" panose="020B0604020202020204" pitchFamily="34" charset="0"/>
              <a:buChar char="•"/>
            </a:pPr>
            <a:endParaRPr lang="en-US" sz="1600" b="1" i="1"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21</a:t>
            </a:fld>
            <a:endParaRPr lang="en-US"/>
          </a:p>
        </p:txBody>
      </p:sp>
    </p:spTree>
    <p:extLst>
      <p:ext uri="{BB962C8B-B14F-4D97-AF65-F5344CB8AC3E}">
        <p14:creationId xmlns:p14="http://schemas.microsoft.com/office/powerpoint/2010/main" val="386685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spcBef>
                <a:spcPts val="0"/>
              </a:spcBef>
              <a:defRPr/>
            </a:pPr>
            <a:r>
              <a:rPr lang="en-US" sz="2900" b="1" i="1" dirty="0" smtClean="0">
                <a:solidFill>
                  <a:srgbClr val="006600"/>
                </a:solidFill>
              </a:rPr>
              <a:t>Powers, Duties and Responsibilities</a:t>
            </a:r>
            <a:endParaRPr lang="en-US" sz="2900" b="1" i="1" dirty="0">
              <a:solidFill>
                <a:srgbClr val="006600"/>
              </a:solidFill>
            </a:endParaRPr>
          </a:p>
          <a:p>
            <a:pPr>
              <a:spcBef>
                <a:spcPts val="0"/>
              </a:spcBef>
              <a:defRPr/>
            </a:pPr>
            <a:endParaRPr lang="en-US" sz="700" b="1" i="1" dirty="0">
              <a:solidFill>
                <a:srgbClr val="002060"/>
              </a:solidFill>
            </a:endParaRPr>
          </a:p>
          <a:p>
            <a:pPr algn="just">
              <a:spcBef>
                <a:spcPts val="0"/>
              </a:spcBef>
            </a:pPr>
            <a:r>
              <a:rPr lang="en-US" sz="1600" dirty="0"/>
              <a:t>Article I</a:t>
            </a:r>
            <a:r>
              <a:rPr lang="en-US" sz="1600" dirty="0" smtClean="0"/>
              <a:t> </a:t>
            </a:r>
            <a:r>
              <a:rPr lang="en-US" sz="1600" dirty="0"/>
              <a:t>of the United States Constitution provides following the </a:t>
            </a:r>
            <a:r>
              <a:rPr lang="en-US" sz="1600" dirty="0" smtClean="0"/>
              <a:t>powers, duties and responsibilities for </a:t>
            </a:r>
            <a:r>
              <a:rPr lang="en-US" sz="1600" dirty="0"/>
              <a:t>the </a:t>
            </a:r>
            <a:r>
              <a:rPr lang="en-US" sz="1600" dirty="0" smtClean="0"/>
              <a:t>Congress </a:t>
            </a:r>
            <a:r>
              <a:rPr lang="en-US" sz="1600" dirty="0"/>
              <a:t>of the United States.  They are as follows:</a:t>
            </a:r>
          </a:p>
          <a:p>
            <a:pPr marL="285750" indent="-285750" algn="just">
              <a:lnSpc>
                <a:spcPct val="95000"/>
              </a:lnSpc>
              <a:spcBef>
                <a:spcPts val="0"/>
              </a:spcBef>
              <a:buFont typeface="Arial" panose="020B0604020202020204" pitchFamily="34" charset="0"/>
              <a:buChar char="•"/>
            </a:pPr>
            <a:endParaRPr lang="en-US" sz="700" b="1" i="1" dirty="0">
              <a:solidFill>
                <a:srgbClr val="0033CC"/>
              </a:solidFill>
            </a:endParaRPr>
          </a:p>
          <a:p>
            <a:pPr marL="285750" indent="-285750" algn="just">
              <a:lnSpc>
                <a:spcPct val="95000"/>
              </a:lnSpc>
              <a:spcBef>
                <a:spcPts val="0"/>
              </a:spcBef>
              <a:buFont typeface="Arial" panose="020B0604020202020204" pitchFamily="34" charset="0"/>
              <a:buChar char="•"/>
            </a:pPr>
            <a:r>
              <a:rPr lang="en-US" sz="1500" b="1" i="1" dirty="0">
                <a:solidFill>
                  <a:srgbClr val="0033CC"/>
                </a:solidFill>
              </a:rPr>
              <a:t>Time of Meeting: </a:t>
            </a:r>
            <a:r>
              <a:rPr lang="en-US" sz="1500" b="1" i="1" dirty="0">
                <a:solidFill>
                  <a:srgbClr val="C00000"/>
                </a:solidFill>
              </a:rPr>
              <a:t>The Congress shall assemble at least once in every year, and such meeting shall be on the first Monday in December, unless they shall by law appoint a different day.   </a:t>
            </a:r>
          </a:p>
          <a:p>
            <a:pPr algn="just">
              <a:spcBef>
                <a:spcPts val="0"/>
              </a:spcBef>
            </a:pPr>
            <a:endParaRPr lang="en-US" sz="700" b="1" dirty="0"/>
          </a:p>
          <a:p>
            <a:pPr marL="285750" indent="-285750" algn="just">
              <a:spcBef>
                <a:spcPts val="0"/>
              </a:spcBef>
              <a:buFont typeface="Arial" panose="020B0604020202020204" pitchFamily="34" charset="0"/>
              <a:buChar char="•"/>
            </a:pPr>
            <a:r>
              <a:rPr lang="en-US" sz="1500" b="1" i="1" dirty="0">
                <a:solidFill>
                  <a:srgbClr val="0033CC"/>
                </a:solidFill>
              </a:rPr>
              <a:t>Adjournment: </a:t>
            </a:r>
            <a:r>
              <a:rPr lang="en-US" sz="1500" b="1" i="1" dirty="0">
                <a:solidFill>
                  <a:srgbClr val="C00000"/>
                </a:solidFill>
              </a:rPr>
              <a:t>Neither House, during the session of Congress, shall, without the consent of the other, adjourn for more than three days, nor to any other place than that in which the two Houses shall be sitting.</a:t>
            </a:r>
          </a:p>
          <a:p>
            <a:pPr marL="285750" indent="-285750" algn="just">
              <a:lnSpc>
                <a:spcPct val="95000"/>
              </a:lnSpc>
              <a:spcBef>
                <a:spcPts val="0"/>
              </a:spcBef>
              <a:buFont typeface="Arial" panose="020B0604020202020204" pitchFamily="34" charset="0"/>
              <a:buChar char="•"/>
            </a:pPr>
            <a:endParaRPr lang="en-US" sz="700" b="1" i="1" dirty="0">
              <a:solidFill>
                <a:srgbClr val="0033CC"/>
              </a:solidFill>
            </a:endParaRPr>
          </a:p>
          <a:p>
            <a:pPr marL="285750" indent="-285750" algn="just">
              <a:lnSpc>
                <a:spcPct val="95000"/>
              </a:lnSpc>
              <a:spcBef>
                <a:spcPts val="0"/>
              </a:spcBef>
              <a:buFont typeface="Arial" panose="020B0604020202020204" pitchFamily="34" charset="0"/>
              <a:buChar char="•"/>
            </a:pPr>
            <a:r>
              <a:rPr lang="en-US" sz="1500" b="1" i="1" dirty="0">
                <a:solidFill>
                  <a:srgbClr val="0033CC"/>
                </a:solidFill>
              </a:rPr>
              <a:t>Impeachments: </a:t>
            </a:r>
            <a:r>
              <a:rPr lang="en-US" sz="1500" b="1" i="1" dirty="0">
                <a:solidFill>
                  <a:srgbClr val="C00000"/>
                </a:solidFill>
              </a:rPr>
              <a:t>The House of Representatives shall have the sole power of impeachment.  The Senate shall have the sole power to try all impeachments.  When sitting for that purpose, they shall be on oath or affirmation.  when the President of the United States is tried, the Chief Justice shall preside: And no person shall be convicted without the concurrence of two thirds of the members present. Judgment in cases of impeachment shall not extend further than to removal from office, and disqualification to hold and enjoy any office of honor, trust or profit under the United States: but the party convicted shall nevertheless be liable and subject to indictment, trial, judgment and punishment, according to law.</a:t>
            </a:r>
          </a:p>
          <a:p>
            <a:pPr marL="285750" indent="-285750" algn="just">
              <a:spcBef>
                <a:spcPts val="0"/>
              </a:spcBef>
              <a:buFont typeface="Arial" panose="020B0604020202020204" pitchFamily="34" charset="0"/>
              <a:buChar char="•"/>
            </a:pPr>
            <a:endParaRPr lang="en-US" sz="1600" dirty="0" smtClean="0"/>
          </a:p>
          <a:p>
            <a:pPr marL="285750" indent="-285750" algn="just">
              <a:lnSpc>
                <a:spcPct val="95000"/>
              </a:lnSpc>
              <a:spcBef>
                <a:spcPts val="0"/>
              </a:spcBef>
              <a:buFont typeface="Arial" panose="020B0604020202020204" pitchFamily="34" charset="0"/>
              <a:buChar char="•"/>
            </a:pPr>
            <a:endParaRPr lang="en-US" sz="1600" b="1" i="1"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22</a:t>
            </a:fld>
            <a:endParaRPr lang="en-US"/>
          </a:p>
        </p:txBody>
      </p:sp>
    </p:spTree>
    <p:extLst>
      <p:ext uri="{BB962C8B-B14F-4D97-AF65-F5344CB8AC3E}">
        <p14:creationId xmlns:p14="http://schemas.microsoft.com/office/powerpoint/2010/main" val="261980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5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75000"/>
              </a:lnSpc>
              <a:spcBef>
                <a:spcPts val="0"/>
              </a:spcBef>
              <a:defRPr/>
            </a:pPr>
            <a:r>
              <a:rPr lang="en-US" sz="2900" b="1" i="1" dirty="0" smtClean="0">
                <a:solidFill>
                  <a:srgbClr val="006600"/>
                </a:solidFill>
              </a:rPr>
              <a:t>Powers, Duties and Responsibilities</a:t>
            </a:r>
            <a:endParaRPr lang="en-US" sz="2900" b="1" i="1" dirty="0">
              <a:solidFill>
                <a:srgbClr val="006600"/>
              </a:solidFill>
            </a:endParaRPr>
          </a:p>
          <a:p>
            <a:pPr>
              <a:lnSpc>
                <a:spcPct val="75000"/>
              </a:lnSpc>
              <a:spcBef>
                <a:spcPts val="0"/>
              </a:spcBef>
              <a:defRPr/>
            </a:pPr>
            <a:endParaRPr lang="en-US" sz="700" b="1" i="1" dirty="0">
              <a:solidFill>
                <a:srgbClr val="002060"/>
              </a:solidFill>
            </a:endParaRPr>
          </a:p>
          <a:p>
            <a:pPr algn="just">
              <a:lnSpc>
                <a:spcPct val="75000"/>
              </a:lnSpc>
              <a:spcBef>
                <a:spcPts val="0"/>
              </a:spcBef>
            </a:pPr>
            <a:r>
              <a:rPr lang="en-US" sz="1600" dirty="0"/>
              <a:t>Article I</a:t>
            </a:r>
            <a:r>
              <a:rPr lang="en-US" sz="1600" dirty="0" smtClean="0"/>
              <a:t> </a:t>
            </a:r>
            <a:r>
              <a:rPr lang="en-US" sz="1600" dirty="0"/>
              <a:t>of the United States Constitution provides following the </a:t>
            </a:r>
            <a:r>
              <a:rPr lang="en-US" sz="1600" dirty="0" smtClean="0"/>
              <a:t>powers, duties and responsibilities for </a:t>
            </a:r>
            <a:r>
              <a:rPr lang="en-US" sz="1600" dirty="0"/>
              <a:t>the </a:t>
            </a:r>
            <a:r>
              <a:rPr lang="en-US" sz="1600" dirty="0" smtClean="0"/>
              <a:t>Congress </a:t>
            </a:r>
            <a:r>
              <a:rPr lang="en-US" sz="1600" dirty="0"/>
              <a:t>of the United States.  They are as follows:</a:t>
            </a:r>
          </a:p>
          <a:p>
            <a:pPr marL="285750" indent="-285750" algn="just">
              <a:lnSpc>
                <a:spcPct val="75000"/>
              </a:lnSpc>
              <a:spcBef>
                <a:spcPts val="0"/>
              </a:spcBef>
              <a:buFont typeface="Arial" panose="020B0604020202020204" pitchFamily="34" charset="0"/>
              <a:buChar char="•"/>
            </a:pPr>
            <a:endParaRPr lang="en-US" sz="700" b="1" i="1" dirty="0">
              <a:solidFill>
                <a:srgbClr val="0033CC"/>
              </a:solidFill>
            </a:endParaRPr>
          </a:p>
          <a:p>
            <a:pPr marL="285750" indent="-285750">
              <a:lnSpc>
                <a:spcPct val="75000"/>
              </a:lnSpc>
              <a:spcBef>
                <a:spcPts val="0"/>
              </a:spcBef>
              <a:buFont typeface="Arial" panose="020B0604020202020204" pitchFamily="34" charset="0"/>
              <a:buChar char="•"/>
            </a:pPr>
            <a:r>
              <a:rPr lang="en-US" sz="1500" b="1" i="1" dirty="0" smtClean="0">
                <a:solidFill>
                  <a:srgbClr val="0033CC"/>
                </a:solidFill>
              </a:rPr>
              <a:t>Legislative Powers and Duties:</a:t>
            </a:r>
          </a:p>
          <a:p>
            <a:pPr>
              <a:lnSpc>
                <a:spcPct val="75000"/>
              </a:lnSpc>
              <a:spcBef>
                <a:spcPts val="0"/>
              </a:spcBef>
            </a:pPr>
            <a:r>
              <a:rPr lang="en-US" sz="500" b="1" i="1" dirty="0" smtClean="0">
                <a:solidFill>
                  <a:srgbClr val="0033CC"/>
                </a:solidFill>
              </a:rPr>
              <a:t> </a:t>
            </a:r>
          </a:p>
          <a:p>
            <a:pPr marL="741363" lvl="1" indent="-285750" algn="just">
              <a:lnSpc>
                <a:spcPct val="75000"/>
              </a:lnSpc>
              <a:spcBef>
                <a:spcPts val="0"/>
              </a:spcBef>
              <a:buFont typeface="Courier New" panose="02070309020205020404" pitchFamily="49" charset="0"/>
              <a:buChar char="o"/>
            </a:pPr>
            <a:r>
              <a:rPr lang="en-US" sz="1400" b="1" i="1" dirty="0" smtClean="0">
                <a:solidFill>
                  <a:srgbClr val="006600"/>
                </a:solidFill>
              </a:rPr>
              <a:t>Revenue Bills:</a:t>
            </a:r>
            <a:r>
              <a:rPr lang="en-US" sz="1400" b="1" i="1" dirty="0" smtClean="0">
                <a:solidFill>
                  <a:srgbClr val="0033CC"/>
                </a:solidFill>
              </a:rPr>
              <a:t> </a:t>
            </a:r>
            <a:r>
              <a:rPr lang="en-US" sz="1400" b="1" i="1" dirty="0" smtClean="0">
                <a:solidFill>
                  <a:srgbClr val="C00000"/>
                </a:solidFill>
              </a:rPr>
              <a:t>All </a:t>
            </a:r>
            <a:r>
              <a:rPr lang="en-US" sz="1400" b="1" i="1" dirty="0">
                <a:solidFill>
                  <a:srgbClr val="C00000"/>
                </a:solidFill>
              </a:rPr>
              <a:t>bills for raising revenue shall originate in the House of Representatives; but the Senate may propose or concur with amendments as on other Bills</a:t>
            </a:r>
            <a:r>
              <a:rPr lang="en-US" sz="1400" b="1" i="1" dirty="0" smtClean="0">
                <a:solidFill>
                  <a:srgbClr val="C00000"/>
                </a:solidFill>
              </a:rPr>
              <a:t>.</a:t>
            </a:r>
          </a:p>
          <a:p>
            <a:pPr marL="741363" lvl="1" indent="-285750" algn="just">
              <a:lnSpc>
                <a:spcPct val="75000"/>
              </a:lnSpc>
              <a:spcBef>
                <a:spcPts val="0"/>
              </a:spcBef>
              <a:buFont typeface="Courier New" panose="02070309020205020404" pitchFamily="49" charset="0"/>
              <a:buChar char="o"/>
            </a:pPr>
            <a:endParaRPr lang="en-US" sz="500" b="1" i="1" dirty="0" smtClean="0">
              <a:solidFill>
                <a:srgbClr val="C00000"/>
              </a:solidFill>
            </a:endParaRPr>
          </a:p>
          <a:p>
            <a:pPr marL="741363" lvl="1" indent="-285750" algn="just">
              <a:lnSpc>
                <a:spcPct val="75000"/>
              </a:lnSpc>
              <a:spcBef>
                <a:spcPts val="0"/>
              </a:spcBef>
              <a:buFont typeface="Courier New" panose="02070309020205020404" pitchFamily="49" charset="0"/>
              <a:buChar char="o"/>
            </a:pPr>
            <a:r>
              <a:rPr lang="en-US" sz="1400" b="1" i="1" dirty="0" smtClean="0">
                <a:solidFill>
                  <a:srgbClr val="006666"/>
                </a:solidFill>
              </a:rPr>
              <a:t>Signature or Veto by the President:</a:t>
            </a:r>
            <a:r>
              <a:rPr lang="en-US" sz="1400" b="1" i="1" dirty="0" smtClean="0"/>
              <a:t> </a:t>
            </a:r>
            <a:r>
              <a:rPr lang="en-US" sz="1400" b="1" i="1" dirty="0" smtClean="0">
                <a:solidFill>
                  <a:srgbClr val="C00000"/>
                </a:solidFill>
              </a:rPr>
              <a:t>Every </a:t>
            </a:r>
            <a:r>
              <a:rPr lang="en-US" sz="1400" b="1" i="1" dirty="0">
                <a:solidFill>
                  <a:srgbClr val="C00000"/>
                </a:solidFill>
              </a:rPr>
              <a:t>bill which shall have passed the House of Representatives and the Senate, shall, before it become a law, be presented to the President of the United States</a:t>
            </a:r>
            <a:r>
              <a:rPr lang="en-US" sz="1400" b="1" i="1" dirty="0" smtClean="0">
                <a:solidFill>
                  <a:srgbClr val="C00000"/>
                </a:solidFill>
              </a:rPr>
              <a:t>;</a:t>
            </a:r>
          </a:p>
          <a:p>
            <a:pPr lvl="1" indent="0" algn="just">
              <a:lnSpc>
                <a:spcPct val="75000"/>
              </a:lnSpc>
              <a:spcBef>
                <a:spcPts val="0"/>
              </a:spcBef>
            </a:pPr>
            <a:r>
              <a:rPr lang="en-US" sz="500" b="1" i="1" dirty="0" smtClean="0"/>
              <a:t> </a:t>
            </a:r>
          </a:p>
          <a:p>
            <a:pPr marL="741363" lvl="1" indent="-285750" algn="just">
              <a:lnSpc>
                <a:spcPct val="75000"/>
              </a:lnSpc>
              <a:spcBef>
                <a:spcPts val="0"/>
              </a:spcBef>
              <a:buFont typeface="Courier New" panose="02070309020205020404" pitchFamily="49" charset="0"/>
              <a:buChar char="o"/>
            </a:pPr>
            <a:r>
              <a:rPr lang="en-US" sz="1400" b="1" i="1" dirty="0">
                <a:solidFill>
                  <a:srgbClr val="C00000"/>
                </a:solidFill>
              </a:rPr>
              <a:t>I</a:t>
            </a:r>
            <a:r>
              <a:rPr lang="en-US" sz="1400" b="1" i="1" dirty="0" smtClean="0">
                <a:solidFill>
                  <a:srgbClr val="C00000"/>
                </a:solidFill>
              </a:rPr>
              <a:t>f </a:t>
            </a:r>
            <a:r>
              <a:rPr lang="en-US" sz="1400" b="1" i="1" dirty="0">
                <a:solidFill>
                  <a:srgbClr val="C00000"/>
                </a:solidFill>
              </a:rPr>
              <a:t>he approve he shall sign it, but if not he shall return it, with his objections to that House in which it shall have originated, who shall enter the objections at large on their journal, and proceed to reconsider </a:t>
            </a:r>
            <a:r>
              <a:rPr lang="en-US" sz="1400" b="1" i="1" dirty="0" smtClean="0">
                <a:solidFill>
                  <a:srgbClr val="C00000"/>
                </a:solidFill>
              </a:rPr>
              <a:t>it; </a:t>
            </a:r>
          </a:p>
          <a:p>
            <a:pPr marL="741363" lvl="1" indent="-285750" algn="just">
              <a:lnSpc>
                <a:spcPct val="75000"/>
              </a:lnSpc>
              <a:spcBef>
                <a:spcPts val="0"/>
              </a:spcBef>
              <a:buFont typeface="Courier New" panose="02070309020205020404" pitchFamily="49" charset="0"/>
              <a:buChar char="o"/>
            </a:pPr>
            <a:endParaRPr lang="en-US" sz="500" b="1" i="1" dirty="0" smtClean="0">
              <a:solidFill>
                <a:srgbClr val="C00000"/>
              </a:solidFill>
            </a:endParaRPr>
          </a:p>
          <a:p>
            <a:pPr marL="741363" lvl="1" indent="-285750" algn="just">
              <a:lnSpc>
                <a:spcPct val="75000"/>
              </a:lnSpc>
              <a:spcBef>
                <a:spcPts val="0"/>
              </a:spcBef>
              <a:buFont typeface="Courier New" panose="02070309020205020404" pitchFamily="49" charset="0"/>
              <a:buChar char="o"/>
            </a:pPr>
            <a:r>
              <a:rPr lang="en-US" sz="1400" b="1" i="1" dirty="0" smtClean="0">
                <a:solidFill>
                  <a:srgbClr val="C00000"/>
                </a:solidFill>
              </a:rPr>
              <a:t>If </a:t>
            </a:r>
            <a:r>
              <a:rPr lang="en-US" sz="1400" b="1" i="1" dirty="0">
                <a:solidFill>
                  <a:srgbClr val="C00000"/>
                </a:solidFill>
              </a:rPr>
              <a:t>after such reconsideration two thirds of that House shall agree to pass the bill, it shall be sent, together with the objections, to the other House, by which it shall likewise be reconsidered, and if approved by two thirds of that House, it shall become a </a:t>
            </a:r>
            <a:r>
              <a:rPr lang="en-US" sz="1400" b="1" i="1" dirty="0" smtClean="0">
                <a:solidFill>
                  <a:srgbClr val="C00000"/>
                </a:solidFill>
              </a:rPr>
              <a:t>law</a:t>
            </a:r>
            <a:r>
              <a:rPr lang="en-US" sz="1400" b="1" i="1" dirty="0">
                <a:solidFill>
                  <a:srgbClr val="C00000"/>
                </a:solidFill>
              </a:rPr>
              <a:t>;</a:t>
            </a:r>
            <a:endParaRPr lang="en-US" sz="1400" b="1" i="1" dirty="0" smtClean="0">
              <a:solidFill>
                <a:srgbClr val="C00000"/>
              </a:solidFill>
            </a:endParaRPr>
          </a:p>
          <a:p>
            <a:pPr lvl="1" indent="0" algn="just">
              <a:lnSpc>
                <a:spcPct val="75000"/>
              </a:lnSpc>
              <a:spcBef>
                <a:spcPts val="0"/>
              </a:spcBef>
            </a:pPr>
            <a:r>
              <a:rPr lang="en-US" sz="500" b="1" i="1" dirty="0" smtClean="0"/>
              <a:t> </a:t>
            </a:r>
          </a:p>
          <a:p>
            <a:pPr marL="741363" lvl="1" indent="-285750" algn="just">
              <a:lnSpc>
                <a:spcPct val="75000"/>
              </a:lnSpc>
              <a:spcBef>
                <a:spcPts val="0"/>
              </a:spcBef>
              <a:buFont typeface="Courier New" panose="02070309020205020404" pitchFamily="49" charset="0"/>
              <a:buChar char="o"/>
            </a:pPr>
            <a:r>
              <a:rPr lang="en-US" sz="1400" b="1" i="1" dirty="0" smtClean="0">
                <a:solidFill>
                  <a:srgbClr val="C00000"/>
                </a:solidFill>
              </a:rPr>
              <a:t>But </a:t>
            </a:r>
            <a:r>
              <a:rPr lang="en-US" sz="1400" b="1" i="1" dirty="0">
                <a:solidFill>
                  <a:srgbClr val="C00000"/>
                </a:solidFill>
              </a:rPr>
              <a:t>in all such cases the votes of both Houses shall be determined by yeas and nays, and the names of the persons voting for and against the bill shall be entered on the journal of each House </a:t>
            </a:r>
            <a:r>
              <a:rPr lang="en-US" sz="1400" b="1" i="1" dirty="0" smtClean="0">
                <a:solidFill>
                  <a:srgbClr val="C00000"/>
                </a:solidFill>
              </a:rPr>
              <a:t>respectively;</a:t>
            </a:r>
          </a:p>
          <a:p>
            <a:pPr lvl="1" indent="0" algn="just">
              <a:lnSpc>
                <a:spcPct val="75000"/>
              </a:lnSpc>
              <a:spcBef>
                <a:spcPts val="0"/>
              </a:spcBef>
            </a:pPr>
            <a:r>
              <a:rPr lang="en-US" sz="500" b="1" i="1" dirty="0" smtClean="0">
                <a:solidFill>
                  <a:srgbClr val="C00000"/>
                </a:solidFill>
              </a:rPr>
              <a:t> </a:t>
            </a:r>
          </a:p>
          <a:p>
            <a:pPr marL="741363" lvl="1" indent="-285750" algn="just">
              <a:lnSpc>
                <a:spcPct val="75000"/>
              </a:lnSpc>
              <a:spcBef>
                <a:spcPts val="0"/>
              </a:spcBef>
              <a:buFont typeface="Courier New" panose="02070309020205020404" pitchFamily="49" charset="0"/>
              <a:buChar char="o"/>
            </a:pPr>
            <a:r>
              <a:rPr lang="en-US" sz="1400" b="1" i="1" dirty="0" smtClean="0">
                <a:solidFill>
                  <a:srgbClr val="C00000"/>
                </a:solidFill>
              </a:rPr>
              <a:t>If </a:t>
            </a:r>
            <a:r>
              <a:rPr lang="en-US" sz="1400" b="1" i="1" dirty="0">
                <a:solidFill>
                  <a:srgbClr val="C00000"/>
                </a:solidFill>
              </a:rPr>
              <a:t>any bill shall not be returned by the President within ten days (Sundays excepted) after it shall have been presented to him, the same shall be a law, in like manner as if he had signed it, unless the Congress by their adjournment prevent its return, in which case it shall not be a </a:t>
            </a:r>
            <a:r>
              <a:rPr lang="en-US" sz="1400" b="1" i="1" dirty="0" smtClean="0">
                <a:solidFill>
                  <a:srgbClr val="C00000"/>
                </a:solidFill>
              </a:rPr>
              <a:t>law.</a:t>
            </a:r>
          </a:p>
          <a:p>
            <a:pPr marL="741363" lvl="1" indent="-285750" algn="just">
              <a:lnSpc>
                <a:spcPct val="75000"/>
              </a:lnSpc>
              <a:spcBef>
                <a:spcPts val="0"/>
              </a:spcBef>
              <a:buFont typeface="Courier New" panose="02070309020205020404" pitchFamily="49" charset="0"/>
              <a:buChar char="o"/>
            </a:pPr>
            <a:endParaRPr lang="en-US" sz="500" b="1" i="1" dirty="0" smtClean="0">
              <a:solidFill>
                <a:srgbClr val="C00000"/>
              </a:solidFill>
            </a:endParaRPr>
          </a:p>
          <a:p>
            <a:pPr marL="741363" lvl="1" indent="-285750" algn="just">
              <a:lnSpc>
                <a:spcPct val="75000"/>
              </a:lnSpc>
              <a:spcBef>
                <a:spcPts val="0"/>
              </a:spcBef>
              <a:buFont typeface="Courier New" panose="02070309020205020404" pitchFamily="49" charset="0"/>
              <a:buChar char="o"/>
            </a:pPr>
            <a:r>
              <a:rPr lang="en-US" sz="1400" b="1" i="1" dirty="0" smtClean="0">
                <a:solidFill>
                  <a:srgbClr val="C00000"/>
                </a:solidFill>
              </a:rPr>
              <a:t>Every </a:t>
            </a:r>
            <a:r>
              <a:rPr lang="en-US" sz="1400" b="1" i="1" dirty="0">
                <a:solidFill>
                  <a:srgbClr val="C00000"/>
                </a:solidFill>
              </a:rPr>
              <a:t>order, resolution, or vote to which the concurrence of the Senate and House of Representatives may be necessary (except on a question of adjournment) shall be presented to the President of the United States; and before the same shall take effect, shall be approved by him, or being disapproved by him, shall be repassed by two thirds of the Senate and House of Representatives, according to the rules and limitations prescribed in the case of a bill.</a:t>
            </a:r>
          </a:p>
          <a:p>
            <a:pPr marL="285750" indent="-285750" algn="just">
              <a:spcBef>
                <a:spcPts val="0"/>
              </a:spcBef>
              <a:buFont typeface="Arial" panose="020B0604020202020204" pitchFamily="34" charset="0"/>
              <a:buChar char="•"/>
            </a:pPr>
            <a:endParaRPr lang="en-US" sz="1600" dirty="0" smtClean="0"/>
          </a:p>
          <a:p>
            <a:pPr marL="285750" indent="-285750" algn="just">
              <a:lnSpc>
                <a:spcPct val="95000"/>
              </a:lnSpc>
              <a:spcBef>
                <a:spcPts val="0"/>
              </a:spcBef>
              <a:buFont typeface="Arial" panose="020B0604020202020204" pitchFamily="34" charset="0"/>
              <a:buChar char="•"/>
            </a:pPr>
            <a:endParaRPr lang="en-US" sz="1600" b="1" i="1"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23</a:t>
            </a:fld>
            <a:endParaRPr lang="en-US"/>
          </a:p>
        </p:txBody>
      </p:sp>
    </p:spTree>
    <p:extLst>
      <p:ext uri="{BB962C8B-B14F-4D97-AF65-F5344CB8AC3E}">
        <p14:creationId xmlns:p14="http://schemas.microsoft.com/office/powerpoint/2010/main" val="926534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90000"/>
              </a:lnSpc>
              <a:spcBef>
                <a:spcPts val="0"/>
              </a:spcBef>
              <a:defRPr/>
            </a:pPr>
            <a:r>
              <a:rPr lang="en-US" sz="2900" b="1" i="1" dirty="0" smtClean="0">
                <a:solidFill>
                  <a:srgbClr val="006600"/>
                </a:solidFill>
              </a:rPr>
              <a:t>Powers, Duties and Responsibilities</a:t>
            </a:r>
            <a:endParaRPr lang="en-US" sz="2900" b="1" i="1" dirty="0">
              <a:solidFill>
                <a:srgbClr val="006600"/>
              </a:solidFill>
            </a:endParaRPr>
          </a:p>
          <a:p>
            <a:pPr>
              <a:lnSpc>
                <a:spcPct val="90000"/>
              </a:lnSpc>
              <a:spcBef>
                <a:spcPts val="0"/>
              </a:spcBef>
              <a:defRPr/>
            </a:pPr>
            <a:endParaRPr lang="en-US" sz="700" b="1" i="1" dirty="0">
              <a:solidFill>
                <a:srgbClr val="002060"/>
              </a:solidFill>
            </a:endParaRPr>
          </a:p>
          <a:p>
            <a:pPr algn="just">
              <a:lnSpc>
                <a:spcPct val="90000"/>
              </a:lnSpc>
              <a:spcBef>
                <a:spcPts val="0"/>
              </a:spcBef>
            </a:pPr>
            <a:r>
              <a:rPr lang="en-US" sz="1600" dirty="0"/>
              <a:t>Article I</a:t>
            </a:r>
            <a:r>
              <a:rPr lang="en-US" sz="1600" dirty="0" smtClean="0"/>
              <a:t> </a:t>
            </a:r>
            <a:r>
              <a:rPr lang="en-US" sz="1600" dirty="0"/>
              <a:t>of the United States Constitution provides following the </a:t>
            </a:r>
            <a:r>
              <a:rPr lang="en-US" sz="1600" dirty="0" smtClean="0"/>
              <a:t>powers, duties and responsibilities for </a:t>
            </a:r>
            <a:r>
              <a:rPr lang="en-US" sz="1600" dirty="0"/>
              <a:t>the </a:t>
            </a:r>
            <a:r>
              <a:rPr lang="en-US" sz="1600" dirty="0" smtClean="0"/>
              <a:t>Congress </a:t>
            </a:r>
            <a:r>
              <a:rPr lang="en-US" sz="1600" dirty="0"/>
              <a:t>of the United States.  They are as follows:</a:t>
            </a:r>
          </a:p>
          <a:p>
            <a:pPr marL="285750" indent="-285750" algn="just">
              <a:lnSpc>
                <a:spcPct val="90000"/>
              </a:lnSpc>
              <a:spcBef>
                <a:spcPts val="0"/>
              </a:spcBef>
              <a:buFont typeface="Arial" panose="020B0604020202020204" pitchFamily="34" charset="0"/>
              <a:buChar char="•"/>
            </a:pPr>
            <a:endParaRPr lang="en-US" sz="700" b="1" i="1" dirty="0">
              <a:solidFill>
                <a:srgbClr val="0033CC"/>
              </a:solidFill>
            </a:endParaRPr>
          </a:p>
          <a:p>
            <a:pPr marL="285750" indent="-285750">
              <a:lnSpc>
                <a:spcPct val="90000"/>
              </a:lnSpc>
              <a:spcBef>
                <a:spcPts val="0"/>
              </a:spcBef>
              <a:buFont typeface="Arial" panose="020B0604020202020204" pitchFamily="34" charset="0"/>
              <a:buChar char="•"/>
            </a:pPr>
            <a:r>
              <a:rPr lang="en-US" sz="1500" b="1" i="1" dirty="0" smtClean="0">
                <a:solidFill>
                  <a:srgbClr val="0033CC"/>
                </a:solidFill>
              </a:rPr>
              <a:t>Further Powers and Duties: </a:t>
            </a:r>
          </a:p>
          <a:p>
            <a:pPr marL="512763" lvl="1" indent="-228600">
              <a:lnSpc>
                <a:spcPct val="90000"/>
              </a:lnSpc>
              <a:spcBef>
                <a:spcPts val="0"/>
              </a:spcBef>
              <a:buFont typeface="Courier New" panose="02070309020205020404" pitchFamily="49" charset="0"/>
              <a:buChar char="o"/>
            </a:pPr>
            <a:r>
              <a:rPr lang="en-US" sz="1400" b="1" i="1" dirty="0" smtClean="0">
                <a:solidFill>
                  <a:srgbClr val="006600"/>
                </a:solidFill>
              </a:rPr>
              <a:t>Defense and Foreign </a:t>
            </a:r>
            <a:r>
              <a:rPr lang="en-US" sz="1400" b="1" i="1" dirty="0">
                <a:solidFill>
                  <a:srgbClr val="006600"/>
                </a:solidFill>
              </a:rPr>
              <a:t>Powers:</a:t>
            </a:r>
            <a:r>
              <a:rPr lang="en-US" sz="1400" b="1" i="1" dirty="0">
                <a:solidFill>
                  <a:srgbClr val="C00000"/>
                </a:solidFill>
              </a:rPr>
              <a:t> </a:t>
            </a:r>
          </a:p>
          <a:p>
            <a:pPr marL="1033463" indent="-292100" algn="just">
              <a:lnSpc>
                <a:spcPct val="9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regulate commerce with foreign nations, and among the several states, and with the Indian </a:t>
            </a:r>
            <a:r>
              <a:rPr lang="en-US" sz="1400" b="1" i="1" dirty="0" smtClean="0">
                <a:solidFill>
                  <a:srgbClr val="C00000"/>
                </a:solidFill>
              </a:rPr>
              <a:t>tribes;</a:t>
            </a:r>
          </a:p>
          <a:p>
            <a:pPr marL="1033463" indent="-292100" algn="just">
              <a:lnSpc>
                <a:spcPct val="90000"/>
              </a:lnSpc>
              <a:spcBef>
                <a:spcPts val="0"/>
              </a:spcBef>
              <a:buFont typeface="Wingdings" panose="05000000000000000000" pitchFamily="2" charset="2"/>
              <a:buChar char="§"/>
            </a:pPr>
            <a:endParaRPr lang="en-US" sz="500" b="1" i="1" dirty="0" smtClean="0">
              <a:solidFill>
                <a:srgbClr val="C00000"/>
              </a:solidFill>
            </a:endParaRPr>
          </a:p>
          <a:p>
            <a:pPr marL="1033463" indent="-292100" algn="just">
              <a:lnSpc>
                <a:spcPct val="9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define and punish piracies and felonies committed on the high seas, and offenses against the law of </a:t>
            </a:r>
            <a:r>
              <a:rPr lang="en-US" sz="1400" b="1" i="1" dirty="0" smtClean="0">
                <a:solidFill>
                  <a:srgbClr val="C00000"/>
                </a:solidFill>
              </a:rPr>
              <a:t>nations;</a:t>
            </a:r>
          </a:p>
          <a:p>
            <a:pPr marL="1033463" indent="-292100" algn="just">
              <a:lnSpc>
                <a:spcPct val="90000"/>
              </a:lnSpc>
              <a:spcBef>
                <a:spcPts val="0"/>
              </a:spcBef>
              <a:buFont typeface="Wingdings" panose="05000000000000000000" pitchFamily="2" charset="2"/>
              <a:buChar char="§"/>
            </a:pPr>
            <a:endParaRPr lang="en-US" sz="500" b="1" i="1" dirty="0" smtClean="0">
              <a:solidFill>
                <a:srgbClr val="C00000"/>
              </a:solidFill>
            </a:endParaRPr>
          </a:p>
          <a:p>
            <a:pPr marL="1033463" indent="-292100" algn="just">
              <a:lnSpc>
                <a:spcPct val="9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declare war, grant letters of marque and reprisal, and make rules concerning captures on land and </a:t>
            </a:r>
            <a:r>
              <a:rPr lang="en-US" sz="1400" b="1" i="1" dirty="0" smtClean="0">
                <a:solidFill>
                  <a:srgbClr val="C00000"/>
                </a:solidFill>
              </a:rPr>
              <a:t>water;</a:t>
            </a:r>
          </a:p>
          <a:p>
            <a:pPr marL="1033463" indent="-292100" algn="just">
              <a:lnSpc>
                <a:spcPct val="90000"/>
              </a:lnSpc>
              <a:spcBef>
                <a:spcPts val="0"/>
              </a:spcBef>
              <a:buFont typeface="Wingdings" panose="05000000000000000000" pitchFamily="2" charset="2"/>
              <a:buChar char="§"/>
            </a:pPr>
            <a:endParaRPr lang="en-US" sz="500" b="1" i="1" dirty="0" smtClean="0">
              <a:solidFill>
                <a:srgbClr val="C00000"/>
              </a:solidFill>
            </a:endParaRPr>
          </a:p>
          <a:p>
            <a:pPr marL="1033463" indent="-292100" algn="just">
              <a:lnSpc>
                <a:spcPct val="9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raise and support armies, but no appropriation of money to that use shall be for a longer term than two </a:t>
            </a:r>
            <a:r>
              <a:rPr lang="en-US" sz="1400" b="1" i="1" dirty="0" smtClean="0">
                <a:solidFill>
                  <a:srgbClr val="C00000"/>
                </a:solidFill>
              </a:rPr>
              <a:t>years;</a:t>
            </a:r>
          </a:p>
          <a:p>
            <a:pPr marL="1033463" indent="-292100" algn="just">
              <a:lnSpc>
                <a:spcPct val="90000"/>
              </a:lnSpc>
              <a:spcBef>
                <a:spcPts val="0"/>
              </a:spcBef>
              <a:buFont typeface="Wingdings" panose="05000000000000000000" pitchFamily="2" charset="2"/>
              <a:buChar char="§"/>
            </a:pPr>
            <a:endParaRPr lang="en-US" sz="500" b="1" i="1" dirty="0" smtClean="0">
              <a:solidFill>
                <a:srgbClr val="C00000"/>
              </a:solidFill>
            </a:endParaRPr>
          </a:p>
          <a:p>
            <a:pPr marL="1033463" indent="-292100" algn="just">
              <a:lnSpc>
                <a:spcPct val="9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provide and maintain a </a:t>
            </a:r>
            <a:r>
              <a:rPr lang="en-US" sz="1400" b="1" i="1" dirty="0" smtClean="0">
                <a:solidFill>
                  <a:srgbClr val="C00000"/>
                </a:solidFill>
              </a:rPr>
              <a:t>navy;</a:t>
            </a:r>
          </a:p>
          <a:p>
            <a:pPr marL="1033463" indent="-292100" algn="just">
              <a:lnSpc>
                <a:spcPct val="90000"/>
              </a:lnSpc>
              <a:spcBef>
                <a:spcPts val="0"/>
              </a:spcBef>
              <a:buFont typeface="Wingdings" panose="05000000000000000000" pitchFamily="2" charset="2"/>
              <a:buChar char="§"/>
            </a:pPr>
            <a:endParaRPr lang="en-US" sz="500" b="1" i="1" dirty="0" smtClean="0">
              <a:solidFill>
                <a:srgbClr val="C00000"/>
              </a:solidFill>
            </a:endParaRPr>
          </a:p>
          <a:p>
            <a:pPr marL="1033463" indent="-292100" algn="just">
              <a:lnSpc>
                <a:spcPct val="9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make rules for the government and regulation of the land and naval </a:t>
            </a:r>
            <a:r>
              <a:rPr lang="en-US" sz="1400" b="1" i="1" dirty="0" smtClean="0">
                <a:solidFill>
                  <a:srgbClr val="C00000"/>
                </a:solidFill>
              </a:rPr>
              <a:t>forces;</a:t>
            </a:r>
          </a:p>
          <a:p>
            <a:pPr marL="1033463" indent="-292100" algn="just">
              <a:lnSpc>
                <a:spcPct val="90000"/>
              </a:lnSpc>
              <a:spcBef>
                <a:spcPts val="0"/>
              </a:spcBef>
              <a:buFont typeface="Wingdings" panose="05000000000000000000" pitchFamily="2" charset="2"/>
              <a:buChar char="§"/>
            </a:pPr>
            <a:endParaRPr lang="en-US" sz="500" b="1" i="1" dirty="0" smtClean="0">
              <a:solidFill>
                <a:srgbClr val="C00000"/>
              </a:solidFill>
            </a:endParaRPr>
          </a:p>
          <a:p>
            <a:pPr marL="1033463" indent="-292100" algn="just">
              <a:lnSpc>
                <a:spcPct val="9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provide for calling forth the militia to execute the laws of the union, suppress insurrections and repel </a:t>
            </a:r>
            <a:r>
              <a:rPr lang="en-US" sz="1400" b="1" i="1" dirty="0" smtClean="0">
                <a:solidFill>
                  <a:srgbClr val="C00000"/>
                </a:solidFill>
              </a:rPr>
              <a:t>invasions; and</a:t>
            </a:r>
          </a:p>
          <a:p>
            <a:pPr marL="1033463" indent="-292100" algn="just">
              <a:lnSpc>
                <a:spcPct val="90000"/>
              </a:lnSpc>
              <a:spcBef>
                <a:spcPts val="0"/>
              </a:spcBef>
              <a:buFont typeface="Wingdings" panose="05000000000000000000" pitchFamily="2" charset="2"/>
              <a:buChar char="§"/>
            </a:pPr>
            <a:endParaRPr lang="en-US" sz="500" b="1" i="1" dirty="0" smtClean="0">
              <a:solidFill>
                <a:srgbClr val="C00000"/>
              </a:solidFill>
            </a:endParaRPr>
          </a:p>
          <a:p>
            <a:pPr marL="1033463" indent="-292100" algn="just">
              <a:lnSpc>
                <a:spcPct val="9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provide for organizing, arming, and disciplining, the militia, and for governing such part of them as may be employed in the service of the United States, reserving to the states respectively, the appointment of the officers, and the authority of training the militia according to the discipline prescribed by </a:t>
            </a:r>
            <a:r>
              <a:rPr lang="en-US" sz="1400" b="1" i="1" dirty="0" smtClean="0">
                <a:solidFill>
                  <a:srgbClr val="C00000"/>
                </a:solidFill>
              </a:rPr>
              <a:t>Congress</a:t>
            </a:r>
            <a:endParaRPr lang="en-US" sz="1600" dirty="0" smtClean="0"/>
          </a:p>
          <a:p>
            <a:pPr marL="285750" indent="-285750" algn="just">
              <a:lnSpc>
                <a:spcPct val="90000"/>
              </a:lnSpc>
              <a:spcBef>
                <a:spcPts val="0"/>
              </a:spcBef>
              <a:buFont typeface="Arial" panose="020B0604020202020204" pitchFamily="34" charset="0"/>
              <a:buChar char="•"/>
            </a:pPr>
            <a:endParaRPr lang="en-US" sz="1600" b="1" i="1"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24</a:t>
            </a:fld>
            <a:endParaRPr lang="en-US"/>
          </a:p>
        </p:txBody>
      </p:sp>
    </p:spTree>
    <p:extLst>
      <p:ext uri="{BB962C8B-B14F-4D97-AF65-F5344CB8AC3E}">
        <p14:creationId xmlns:p14="http://schemas.microsoft.com/office/powerpoint/2010/main" val="2087168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90000"/>
              </a:lnSpc>
              <a:spcBef>
                <a:spcPts val="0"/>
              </a:spcBef>
              <a:defRPr/>
            </a:pPr>
            <a:r>
              <a:rPr lang="en-US" sz="2900" b="1" i="1" dirty="0" smtClean="0">
                <a:solidFill>
                  <a:srgbClr val="006600"/>
                </a:solidFill>
              </a:rPr>
              <a:t>Powers, Duties and Responsibilities</a:t>
            </a:r>
            <a:endParaRPr lang="en-US" sz="2900" b="1" i="1" dirty="0">
              <a:solidFill>
                <a:srgbClr val="006600"/>
              </a:solidFill>
            </a:endParaRPr>
          </a:p>
          <a:p>
            <a:pPr>
              <a:lnSpc>
                <a:spcPct val="90000"/>
              </a:lnSpc>
              <a:spcBef>
                <a:spcPts val="0"/>
              </a:spcBef>
              <a:defRPr/>
            </a:pPr>
            <a:endParaRPr lang="en-US" sz="700" b="1" i="1" dirty="0">
              <a:solidFill>
                <a:srgbClr val="002060"/>
              </a:solidFill>
            </a:endParaRPr>
          </a:p>
          <a:p>
            <a:pPr algn="just">
              <a:lnSpc>
                <a:spcPct val="90000"/>
              </a:lnSpc>
              <a:spcBef>
                <a:spcPts val="0"/>
              </a:spcBef>
            </a:pPr>
            <a:r>
              <a:rPr lang="en-US" sz="1600" dirty="0"/>
              <a:t>Article I</a:t>
            </a:r>
            <a:r>
              <a:rPr lang="en-US" sz="1600" dirty="0" smtClean="0"/>
              <a:t> </a:t>
            </a:r>
            <a:r>
              <a:rPr lang="en-US" sz="1600" dirty="0"/>
              <a:t>of the United States Constitution provides following the </a:t>
            </a:r>
            <a:r>
              <a:rPr lang="en-US" sz="1600" dirty="0" smtClean="0"/>
              <a:t>powers, duties and responsibilities for </a:t>
            </a:r>
            <a:r>
              <a:rPr lang="en-US" sz="1600" dirty="0"/>
              <a:t>the </a:t>
            </a:r>
            <a:r>
              <a:rPr lang="en-US" sz="1600" dirty="0" smtClean="0"/>
              <a:t>Congress </a:t>
            </a:r>
            <a:r>
              <a:rPr lang="en-US" sz="1600" dirty="0"/>
              <a:t>of the United States.  They are as follows:</a:t>
            </a:r>
          </a:p>
          <a:p>
            <a:pPr marL="285750" indent="-285750" algn="just">
              <a:lnSpc>
                <a:spcPct val="90000"/>
              </a:lnSpc>
              <a:spcBef>
                <a:spcPts val="0"/>
              </a:spcBef>
              <a:buFont typeface="Arial" panose="020B0604020202020204" pitchFamily="34" charset="0"/>
              <a:buChar char="•"/>
            </a:pPr>
            <a:endParaRPr lang="en-US" sz="700" b="1" i="1" dirty="0">
              <a:solidFill>
                <a:srgbClr val="0033CC"/>
              </a:solidFill>
            </a:endParaRPr>
          </a:p>
          <a:p>
            <a:pPr marL="285750" indent="-285750">
              <a:lnSpc>
                <a:spcPct val="90000"/>
              </a:lnSpc>
              <a:spcBef>
                <a:spcPts val="0"/>
              </a:spcBef>
              <a:buFont typeface="Arial" panose="020B0604020202020204" pitchFamily="34" charset="0"/>
              <a:buChar char="•"/>
            </a:pPr>
            <a:r>
              <a:rPr lang="en-US" sz="1500" b="1" i="1" dirty="0" smtClean="0">
                <a:solidFill>
                  <a:srgbClr val="0033CC"/>
                </a:solidFill>
              </a:rPr>
              <a:t>Further Powers and Duties: </a:t>
            </a:r>
          </a:p>
          <a:p>
            <a:pPr marL="512763" indent="-228600">
              <a:lnSpc>
                <a:spcPct val="90000"/>
              </a:lnSpc>
              <a:spcBef>
                <a:spcPts val="0"/>
              </a:spcBef>
              <a:buFont typeface="Courier New" panose="02070309020205020404" pitchFamily="49" charset="0"/>
              <a:buChar char="o"/>
            </a:pPr>
            <a:r>
              <a:rPr lang="en-US" sz="1400" b="1" i="1" dirty="0" smtClean="0">
                <a:solidFill>
                  <a:srgbClr val="006600"/>
                </a:solidFill>
              </a:rPr>
              <a:t>Fiscal </a:t>
            </a:r>
            <a:r>
              <a:rPr lang="en-US" sz="1400" b="1" i="1" dirty="0">
                <a:solidFill>
                  <a:srgbClr val="006600"/>
                </a:solidFill>
              </a:rPr>
              <a:t>Powers:</a:t>
            </a:r>
            <a:r>
              <a:rPr lang="en-US" sz="1400" b="1" i="1" dirty="0">
                <a:solidFill>
                  <a:srgbClr val="C00000"/>
                </a:solidFill>
              </a:rPr>
              <a:t> </a:t>
            </a:r>
          </a:p>
          <a:p>
            <a:pPr marL="1025526" lvl="1" indent="-285750">
              <a:lnSpc>
                <a:spcPct val="90000"/>
              </a:lnSpc>
              <a:spcBef>
                <a:spcPts val="0"/>
              </a:spcBef>
              <a:buFont typeface="Wingdings" panose="05000000000000000000" pitchFamily="2" charset="2"/>
              <a:buChar char="§"/>
            </a:pPr>
            <a:r>
              <a:rPr lang="en-US" sz="1400" b="1" i="1" dirty="0">
                <a:solidFill>
                  <a:srgbClr val="C00000"/>
                </a:solidFill>
              </a:rPr>
              <a:t>The Congress shall have power to lay and collect taxes, duties, imposts and excises, to pay the debts and provide for the common defense and general welfare of the United States; but all duties, imposts and excises shall be uniform throughout the United States</a:t>
            </a:r>
            <a:r>
              <a:rPr lang="en-US" sz="1400" b="1" i="1" dirty="0" smtClean="0">
                <a:solidFill>
                  <a:srgbClr val="C00000"/>
                </a:solidFill>
              </a:rPr>
              <a:t>;</a:t>
            </a:r>
          </a:p>
          <a:p>
            <a:pPr marL="1025526" lvl="1" indent="-285750">
              <a:lnSpc>
                <a:spcPct val="90000"/>
              </a:lnSpc>
              <a:spcBef>
                <a:spcPts val="0"/>
              </a:spcBef>
              <a:buFont typeface="Wingdings" panose="05000000000000000000" pitchFamily="2" charset="2"/>
              <a:buChar char="§"/>
            </a:pPr>
            <a:endParaRPr lang="en-US" sz="500" b="1" i="1" dirty="0">
              <a:solidFill>
                <a:srgbClr val="C00000"/>
              </a:solidFill>
            </a:endParaRPr>
          </a:p>
          <a:p>
            <a:pPr marL="1025526" lvl="1" indent="-285750">
              <a:lnSpc>
                <a:spcPct val="90000"/>
              </a:lnSpc>
              <a:spcBef>
                <a:spcPts val="0"/>
              </a:spcBef>
              <a:buFont typeface="Wingdings" panose="05000000000000000000" pitchFamily="2" charset="2"/>
              <a:buChar char="§"/>
            </a:pPr>
            <a:r>
              <a:rPr lang="en-US" sz="1400" b="1" i="1" dirty="0">
                <a:solidFill>
                  <a:srgbClr val="C00000"/>
                </a:solidFill>
              </a:rPr>
              <a:t>To borrow money on the credit of the United States</a:t>
            </a:r>
            <a:r>
              <a:rPr lang="en-US" sz="1400" b="1" i="1" dirty="0" smtClean="0">
                <a:solidFill>
                  <a:srgbClr val="C00000"/>
                </a:solidFill>
              </a:rPr>
              <a:t>;</a:t>
            </a:r>
          </a:p>
          <a:p>
            <a:pPr marL="739776" lvl="1" indent="0">
              <a:lnSpc>
                <a:spcPct val="90000"/>
              </a:lnSpc>
              <a:spcBef>
                <a:spcPts val="0"/>
              </a:spcBef>
            </a:pPr>
            <a:r>
              <a:rPr lang="en-US" sz="500" b="1" i="1" dirty="0" smtClean="0">
                <a:solidFill>
                  <a:srgbClr val="C00000"/>
                </a:solidFill>
              </a:rPr>
              <a:t> </a:t>
            </a:r>
            <a:endParaRPr lang="en-US" sz="500" b="1" i="1" dirty="0">
              <a:solidFill>
                <a:srgbClr val="C00000"/>
              </a:solidFill>
            </a:endParaRPr>
          </a:p>
          <a:p>
            <a:pPr marL="1025526" lvl="1" indent="-285750">
              <a:lnSpc>
                <a:spcPct val="90000"/>
              </a:lnSpc>
              <a:spcBef>
                <a:spcPts val="0"/>
              </a:spcBef>
              <a:buFont typeface="Wingdings" panose="05000000000000000000" pitchFamily="2" charset="2"/>
              <a:buChar char="§"/>
            </a:pPr>
            <a:r>
              <a:rPr lang="en-US" sz="1400" b="1" i="1" dirty="0">
                <a:solidFill>
                  <a:srgbClr val="C00000"/>
                </a:solidFill>
              </a:rPr>
              <a:t>To coin money, regulate the value thereof, and of foreign coin, and fix the standard of weights and measures</a:t>
            </a:r>
            <a:r>
              <a:rPr lang="en-US" sz="1400" b="1" i="1" dirty="0" smtClean="0">
                <a:solidFill>
                  <a:srgbClr val="C00000"/>
                </a:solidFill>
              </a:rPr>
              <a:t>; and</a:t>
            </a:r>
            <a:endParaRPr lang="en-US" sz="1400" b="1" i="1" dirty="0">
              <a:solidFill>
                <a:srgbClr val="C00000"/>
              </a:solidFill>
            </a:endParaRPr>
          </a:p>
          <a:p>
            <a:pPr marL="1025526" lvl="1" indent="-285750">
              <a:lnSpc>
                <a:spcPct val="90000"/>
              </a:lnSpc>
              <a:spcBef>
                <a:spcPts val="0"/>
              </a:spcBef>
              <a:buFont typeface="Wingdings" panose="05000000000000000000" pitchFamily="2" charset="2"/>
              <a:buChar char="§"/>
            </a:pPr>
            <a:endParaRPr lang="en-US" sz="500" b="1" i="1" dirty="0" smtClean="0">
              <a:solidFill>
                <a:srgbClr val="C00000"/>
              </a:solidFill>
            </a:endParaRPr>
          </a:p>
          <a:p>
            <a:pPr marL="1025526" lvl="1" indent="-285750">
              <a:lnSpc>
                <a:spcPct val="9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provide for the punishment of counterfeiting the securities and current coin of the United </a:t>
            </a:r>
            <a:r>
              <a:rPr lang="en-US" sz="1400" b="1" i="1" dirty="0" smtClean="0">
                <a:solidFill>
                  <a:srgbClr val="C00000"/>
                </a:solidFill>
              </a:rPr>
              <a:t>States</a:t>
            </a:r>
            <a:r>
              <a:rPr lang="en-US" sz="1400" b="1" i="1" dirty="0">
                <a:solidFill>
                  <a:srgbClr val="C00000"/>
                </a:solidFill>
              </a:rPr>
              <a:t>.</a:t>
            </a:r>
            <a:endParaRPr lang="en-US" sz="1400" b="1" i="1" dirty="0" smtClean="0">
              <a:solidFill>
                <a:srgbClr val="C00000"/>
              </a:solidFill>
            </a:endParaRPr>
          </a:p>
          <a:p>
            <a:pPr marL="1025526" lvl="1" indent="-285750">
              <a:lnSpc>
                <a:spcPct val="90000"/>
              </a:lnSpc>
              <a:spcBef>
                <a:spcPts val="0"/>
              </a:spcBef>
              <a:buFont typeface="Wingdings" panose="05000000000000000000" pitchFamily="2" charset="2"/>
              <a:buChar char="§"/>
            </a:pPr>
            <a:endParaRPr lang="en-US" sz="500" b="1" i="1" dirty="0">
              <a:solidFill>
                <a:srgbClr val="C00000"/>
              </a:solidFill>
            </a:endParaRPr>
          </a:p>
          <a:p>
            <a:pPr marL="512763" indent="-228600">
              <a:lnSpc>
                <a:spcPct val="90000"/>
              </a:lnSpc>
              <a:spcBef>
                <a:spcPts val="0"/>
              </a:spcBef>
              <a:buFont typeface="Courier New" panose="02070309020205020404" pitchFamily="49" charset="0"/>
              <a:buChar char="o"/>
            </a:pPr>
            <a:r>
              <a:rPr lang="en-US" sz="1400" b="1" i="1" dirty="0" smtClean="0">
                <a:solidFill>
                  <a:srgbClr val="006600"/>
                </a:solidFill>
              </a:rPr>
              <a:t>Domestic </a:t>
            </a:r>
            <a:r>
              <a:rPr lang="en-US" sz="1400" b="1" i="1" dirty="0">
                <a:solidFill>
                  <a:srgbClr val="006600"/>
                </a:solidFill>
              </a:rPr>
              <a:t>Powers:</a:t>
            </a:r>
            <a:r>
              <a:rPr lang="en-US" sz="1400" b="1" i="1" dirty="0">
                <a:solidFill>
                  <a:srgbClr val="C00000"/>
                </a:solidFill>
              </a:rPr>
              <a:t> </a:t>
            </a:r>
          </a:p>
          <a:p>
            <a:pPr marL="1033463" indent="-292100">
              <a:lnSpc>
                <a:spcPct val="9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establish a uniform rule of naturalization, and uniform laws on the subject of bankruptcies throughout the United </a:t>
            </a:r>
            <a:r>
              <a:rPr lang="en-US" sz="1400" b="1" i="1" dirty="0" smtClean="0">
                <a:solidFill>
                  <a:srgbClr val="C00000"/>
                </a:solidFill>
              </a:rPr>
              <a:t>States;</a:t>
            </a:r>
          </a:p>
          <a:p>
            <a:pPr marL="1033463" indent="-292100">
              <a:lnSpc>
                <a:spcPct val="90000"/>
              </a:lnSpc>
              <a:spcBef>
                <a:spcPts val="0"/>
              </a:spcBef>
              <a:buFont typeface="Wingdings" panose="05000000000000000000" pitchFamily="2" charset="2"/>
              <a:buChar char="§"/>
            </a:pPr>
            <a:endParaRPr lang="en-US" sz="500" b="1" i="1" dirty="0" smtClean="0">
              <a:solidFill>
                <a:srgbClr val="C00000"/>
              </a:solidFill>
            </a:endParaRPr>
          </a:p>
          <a:p>
            <a:pPr marL="1033463" indent="-292100">
              <a:lnSpc>
                <a:spcPct val="9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establish post offices and post </a:t>
            </a:r>
            <a:r>
              <a:rPr lang="en-US" sz="1400" b="1" i="1" dirty="0" smtClean="0">
                <a:solidFill>
                  <a:srgbClr val="C00000"/>
                </a:solidFill>
              </a:rPr>
              <a:t>roads;</a:t>
            </a:r>
          </a:p>
          <a:p>
            <a:pPr marL="1033463" indent="-292100">
              <a:lnSpc>
                <a:spcPct val="90000"/>
              </a:lnSpc>
              <a:spcBef>
                <a:spcPts val="0"/>
              </a:spcBef>
              <a:buFont typeface="Wingdings" panose="05000000000000000000" pitchFamily="2" charset="2"/>
              <a:buChar char="§"/>
            </a:pPr>
            <a:endParaRPr lang="en-US" sz="500" b="1" i="1" dirty="0" smtClean="0">
              <a:solidFill>
                <a:srgbClr val="C00000"/>
              </a:solidFill>
            </a:endParaRPr>
          </a:p>
          <a:p>
            <a:pPr marL="1033463" indent="-292100">
              <a:lnSpc>
                <a:spcPct val="9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promote the progress of science and useful arts, by securing for limited times to authors and inventors the exclusive right to their respective writings and </a:t>
            </a:r>
            <a:r>
              <a:rPr lang="en-US" sz="1400" b="1" i="1" dirty="0" smtClean="0">
                <a:solidFill>
                  <a:srgbClr val="C00000"/>
                </a:solidFill>
              </a:rPr>
              <a:t>discoveries; and</a:t>
            </a:r>
          </a:p>
          <a:p>
            <a:pPr marL="741363">
              <a:lnSpc>
                <a:spcPct val="90000"/>
              </a:lnSpc>
              <a:spcBef>
                <a:spcPts val="0"/>
              </a:spcBef>
            </a:pPr>
            <a:endParaRPr lang="en-US" sz="500" b="1" i="1" dirty="0" smtClean="0">
              <a:solidFill>
                <a:srgbClr val="C00000"/>
              </a:solidFill>
            </a:endParaRPr>
          </a:p>
          <a:p>
            <a:pPr marL="1033463" indent="-292100">
              <a:lnSpc>
                <a:spcPct val="9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constitute tribunals inferior to the Supreme </a:t>
            </a:r>
            <a:r>
              <a:rPr lang="en-US" sz="1400" b="1" i="1" dirty="0" smtClean="0">
                <a:solidFill>
                  <a:srgbClr val="C00000"/>
                </a:solidFill>
              </a:rPr>
              <a:t>Court.</a:t>
            </a:r>
            <a:endParaRPr lang="en-US" sz="1600" b="1" i="1"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25</a:t>
            </a:fld>
            <a:endParaRPr lang="en-US"/>
          </a:p>
        </p:txBody>
      </p:sp>
    </p:spTree>
    <p:extLst>
      <p:ext uri="{BB962C8B-B14F-4D97-AF65-F5344CB8AC3E}">
        <p14:creationId xmlns:p14="http://schemas.microsoft.com/office/powerpoint/2010/main" val="2751135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p>
          <a:p>
            <a:pPr marL="342900" indent="-342900" algn="ctr">
              <a:lnSpc>
                <a:spcPct val="80000"/>
              </a:lnSpc>
              <a:spcBef>
                <a:spcPts val="0"/>
              </a:spcBef>
              <a:defRPr/>
            </a:pPr>
            <a:r>
              <a:rPr lang="en-US" sz="2900" b="1" i="1" dirty="0" smtClean="0">
                <a:solidFill>
                  <a:srgbClr val="006600"/>
                </a:solidFill>
              </a:rPr>
              <a:t>Prohibitions on Congress</a:t>
            </a:r>
          </a:p>
          <a:p>
            <a:pPr>
              <a:lnSpc>
                <a:spcPct val="80000"/>
              </a:lnSpc>
              <a:spcBef>
                <a:spcPts val="0"/>
              </a:spcBef>
              <a:defRPr/>
            </a:pPr>
            <a:endParaRPr lang="en-US" sz="700" b="1" i="1" dirty="0">
              <a:solidFill>
                <a:srgbClr val="002060"/>
              </a:solidFill>
            </a:endParaRPr>
          </a:p>
          <a:p>
            <a:pPr algn="just">
              <a:spcBef>
                <a:spcPts val="0"/>
              </a:spcBef>
            </a:pPr>
            <a:r>
              <a:rPr lang="en-US" sz="1600" dirty="0" smtClean="0"/>
              <a:t>Section 9 of Article </a:t>
            </a:r>
            <a:r>
              <a:rPr lang="en-US" sz="1600" dirty="0"/>
              <a:t>I</a:t>
            </a:r>
            <a:r>
              <a:rPr lang="en-US" sz="1600" dirty="0" smtClean="0"/>
              <a:t> </a:t>
            </a:r>
            <a:r>
              <a:rPr lang="en-US" sz="1600" dirty="0"/>
              <a:t>of the United States Constitution </a:t>
            </a:r>
            <a:r>
              <a:rPr lang="en-US" sz="1600" dirty="0" smtClean="0"/>
              <a:t>establishes prohibition on </a:t>
            </a:r>
            <a:r>
              <a:rPr lang="en-US" sz="1600" dirty="0"/>
              <a:t>the </a:t>
            </a:r>
            <a:r>
              <a:rPr lang="en-US" sz="1600" dirty="0" smtClean="0"/>
              <a:t>Congress </a:t>
            </a:r>
            <a:r>
              <a:rPr lang="en-US" sz="1600" dirty="0"/>
              <a:t>of the United States.  They are as follows:</a:t>
            </a:r>
          </a:p>
          <a:p>
            <a:pPr marL="285750" indent="-285750" algn="just">
              <a:spcBef>
                <a:spcPts val="0"/>
              </a:spcBef>
              <a:buFont typeface="Arial" panose="020B0604020202020204" pitchFamily="34" charset="0"/>
              <a:buChar char="•"/>
            </a:pPr>
            <a:endParaRPr lang="en-US" sz="700" b="1" i="1" dirty="0">
              <a:solidFill>
                <a:srgbClr val="0033CC"/>
              </a:solidFill>
            </a:endParaRPr>
          </a:p>
          <a:p>
            <a:pPr marL="285750" indent="-285750">
              <a:lnSpc>
                <a:spcPct val="110000"/>
              </a:lnSpc>
              <a:spcBef>
                <a:spcPts val="0"/>
              </a:spcBef>
              <a:buFont typeface="Arial" panose="020B0604020202020204" pitchFamily="34" charset="0"/>
              <a:buChar char="•"/>
            </a:pPr>
            <a:r>
              <a:rPr lang="en-US" sz="1500" b="1" i="1" dirty="0" smtClean="0">
                <a:solidFill>
                  <a:srgbClr val="0033CC"/>
                </a:solidFill>
              </a:rPr>
              <a:t>Prohibitions: </a:t>
            </a:r>
          </a:p>
          <a:p>
            <a:pPr marL="457200" indent="-173038">
              <a:buFont typeface="Courier New" panose="02070309020205020404" pitchFamily="49" charset="0"/>
              <a:buChar char="o"/>
            </a:pPr>
            <a:r>
              <a:rPr lang="en-US" sz="1400" b="1" i="1" dirty="0" smtClean="0">
                <a:solidFill>
                  <a:srgbClr val="C00000"/>
                </a:solidFill>
              </a:rPr>
              <a:t>The </a:t>
            </a:r>
            <a:r>
              <a:rPr lang="en-US" sz="1400" b="1" i="1" dirty="0">
                <a:solidFill>
                  <a:srgbClr val="C00000"/>
                </a:solidFill>
              </a:rPr>
              <a:t>privilege of the writ of habeas corpus shall not be suspended, unless when in cases of rebellion or invasion the public safety may require </a:t>
            </a:r>
            <a:r>
              <a:rPr lang="en-US" sz="1400" b="1" i="1" dirty="0" smtClean="0">
                <a:solidFill>
                  <a:srgbClr val="C00000"/>
                </a:solidFill>
              </a:rPr>
              <a:t>it</a:t>
            </a:r>
            <a:r>
              <a:rPr lang="en-US" sz="1400" b="1" i="1" dirty="0">
                <a:solidFill>
                  <a:srgbClr val="C00000"/>
                </a:solidFill>
              </a:rPr>
              <a:t>;</a:t>
            </a:r>
            <a:endParaRPr lang="en-US" sz="1400" b="1" i="1" dirty="0" smtClean="0">
              <a:solidFill>
                <a:srgbClr val="C00000"/>
              </a:solidFill>
            </a:endParaRPr>
          </a:p>
          <a:p>
            <a:pPr marL="457200" indent="-173038">
              <a:buFont typeface="Courier New" panose="02070309020205020404" pitchFamily="49" charset="0"/>
              <a:buChar char="o"/>
            </a:pPr>
            <a:endParaRPr lang="en-US" sz="500" b="1" i="1" dirty="0">
              <a:solidFill>
                <a:srgbClr val="C00000"/>
              </a:solidFill>
            </a:endParaRPr>
          </a:p>
          <a:p>
            <a:pPr marL="457200" indent="-173038">
              <a:buFont typeface="Courier New" panose="02070309020205020404" pitchFamily="49" charset="0"/>
              <a:buChar char="o"/>
            </a:pPr>
            <a:r>
              <a:rPr lang="en-US" sz="1400" b="1" i="1" dirty="0">
                <a:solidFill>
                  <a:srgbClr val="C00000"/>
                </a:solidFill>
              </a:rPr>
              <a:t>No bill of attainder or ex post facto Law shall be </a:t>
            </a:r>
            <a:r>
              <a:rPr lang="en-US" sz="1400" b="1" i="1" dirty="0" smtClean="0">
                <a:solidFill>
                  <a:srgbClr val="C00000"/>
                </a:solidFill>
              </a:rPr>
              <a:t>passed</a:t>
            </a:r>
            <a:r>
              <a:rPr lang="en-US" sz="1400" b="1" i="1" dirty="0">
                <a:solidFill>
                  <a:srgbClr val="C00000"/>
                </a:solidFill>
              </a:rPr>
              <a:t>;</a:t>
            </a:r>
            <a:endParaRPr lang="en-US" sz="1400" b="1" i="1" dirty="0" smtClean="0">
              <a:solidFill>
                <a:srgbClr val="C00000"/>
              </a:solidFill>
            </a:endParaRPr>
          </a:p>
          <a:p>
            <a:pPr marL="457200" indent="-173038">
              <a:buFont typeface="Courier New" panose="02070309020205020404" pitchFamily="49" charset="0"/>
              <a:buChar char="o"/>
            </a:pPr>
            <a:endParaRPr lang="en-US" sz="500" b="1" i="1" dirty="0">
              <a:solidFill>
                <a:srgbClr val="C00000"/>
              </a:solidFill>
            </a:endParaRPr>
          </a:p>
          <a:p>
            <a:pPr marL="457200" indent="-173038">
              <a:buFont typeface="Courier New" panose="02070309020205020404" pitchFamily="49" charset="0"/>
              <a:buChar char="o"/>
            </a:pPr>
            <a:r>
              <a:rPr lang="en-US" sz="1400" b="1" i="1" dirty="0">
                <a:solidFill>
                  <a:srgbClr val="C00000"/>
                </a:solidFill>
              </a:rPr>
              <a:t>No capitation, or other direct, tax shall be laid, unless in proportion to the census or enumeration herein before directed to be </a:t>
            </a:r>
            <a:r>
              <a:rPr lang="en-US" sz="1400" b="1" i="1" dirty="0" smtClean="0">
                <a:solidFill>
                  <a:srgbClr val="C00000"/>
                </a:solidFill>
              </a:rPr>
              <a:t>taken;</a:t>
            </a:r>
          </a:p>
          <a:p>
            <a:pPr marL="457200" indent="-173038">
              <a:buFont typeface="Courier New" panose="02070309020205020404" pitchFamily="49" charset="0"/>
              <a:buChar char="o"/>
            </a:pPr>
            <a:endParaRPr lang="en-US" sz="500" b="1" i="1" dirty="0">
              <a:solidFill>
                <a:srgbClr val="C00000"/>
              </a:solidFill>
            </a:endParaRPr>
          </a:p>
          <a:p>
            <a:pPr marL="457200" indent="-173038">
              <a:buFont typeface="Courier New" panose="02070309020205020404" pitchFamily="49" charset="0"/>
              <a:buChar char="o"/>
            </a:pPr>
            <a:r>
              <a:rPr lang="en-US" sz="1400" b="1" i="1" dirty="0">
                <a:solidFill>
                  <a:srgbClr val="C00000"/>
                </a:solidFill>
              </a:rPr>
              <a:t>No tax or duty shall be laid on articles exported from any </a:t>
            </a:r>
            <a:r>
              <a:rPr lang="en-US" sz="1400" b="1" i="1" dirty="0" smtClean="0">
                <a:solidFill>
                  <a:srgbClr val="C00000"/>
                </a:solidFill>
              </a:rPr>
              <a:t>state;</a:t>
            </a:r>
          </a:p>
          <a:p>
            <a:pPr marL="457200" indent="-173038">
              <a:buFont typeface="Courier New" panose="02070309020205020404" pitchFamily="49" charset="0"/>
              <a:buChar char="o"/>
            </a:pPr>
            <a:endParaRPr lang="en-US" sz="500" b="1" i="1" dirty="0">
              <a:solidFill>
                <a:srgbClr val="C00000"/>
              </a:solidFill>
            </a:endParaRPr>
          </a:p>
          <a:p>
            <a:pPr marL="457200" indent="-173038">
              <a:buFont typeface="Courier New" panose="02070309020205020404" pitchFamily="49" charset="0"/>
              <a:buChar char="o"/>
            </a:pPr>
            <a:r>
              <a:rPr lang="en-US" sz="1400" b="1" i="1" dirty="0">
                <a:solidFill>
                  <a:srgbClr val="C00000"/>
                </a:solidFill>
              </a:rPr>
              <a:t>No preference shall be given by any regulation of commerce or revenue to the ports of one state over those of another: nor shall vessels bound to, or from, one state, be obliged to enter, clear or pay duties in </a:t>
            </a:r>
            <a:r>
              <a:rPr lang="en-US" sz="1400" b="1" i="1" dirty="0" smtClean="0">
                <a:solidFill>
                  <a:srgbClr val="C00000"/>
                </a:solidFill>
              </a:rPr>
              <a:t>another;</a:t>
            </a:r>
          </a:p>
          <a:p>
            <a:pPr marL="457200" indent="-173038">
              <a:buFont typeface="Courier New" panose="02070309020205020404" pitchFamily="49" charset="0"/>
              <a:buChar char="o"/>
            </a:pPr>
            <a:endParaRPr lang="en-US" sz="500" b="1" i="1" dirty="0">
              <a:solidFill>
                <a:srgbClr val="C00000"/>
              </a:solidFill>
            </a:endParaRPr>
          </a:p>
          <a:p>
            <a:pPr marL="457200" indent="-173038">
              <a:buFont typeface="Courier New" panose="02070309020205020404" pitchFamily="49" charset="0"/>
              <a:buChar char="o"/>
            </a:pPr>
            <a:r>
              <a:rPr lang="en-US" sz="1400" b="1" i="1" dirty="0">
                <a:solidFill>
                  <a:srgbClr val="C00000"/>
                </a:solidFill>
              </a:rPr>
              <a:t>No money shall be drawn from the treasury, but in consequence of appropriations made by law; and a regular statement and account of receipts and expenditures of all public money shall be published from time to </a:t>
            </a:r>
            <a:r>
              <a:rPr lang="en-US" sz="1400" b="1" i="1" dirty="0" smtClean="0">
                <a:solidFill>
                  <a:srgbClr val="C00000"/>
                </a:solidFill>
              </a:rPr>
              <a:t>time; and</a:t>
            </a:r>
          </a:p>
          <a:p>
            <a:pPr marL="457200" indent="-173038">
              <a:buFont typeface="Courier New" panose="02070309020205020404" pitchFamily="49" charset="0"/>
              <a:buChar char="o"/>
            </a:pPr>
            <a:endParaRPr lang="en-US" sz="500" b="1" i="1" dirty="0">
              <a:solidFill>
                <a:srgbClr val="C00000"/>
              </a:solidFill>
            </a:endParaRPr>
          </a:p>
          <a:p>
            <a:pPr marL="457200" indent="-173038">
              <a:buFont typeface="Courier New" panose="02070309020205020404" pitchFamily="49" charset="0"/>
              <a:buChar char="o"/>
            </a:pPr>
            <a:r>
              <a:rPr lang="en-US" sz="1400" b="1" i="1" dirty="0">
                <a:solidFill>
                  <a:srgbClr val="C00000"/>
                </a:solidFill>
              </a:rPr>
              <a:t>No title of nobility shall be granted by the United States: and no person holding any office of profit or trust under them, shall, without the consent of the Congress, accept of any present, emolument, office, or title, of any kind whatever, from any king, prince, or foreign state.</a:t>
            </a:r>
          </a:p>
          <a:p>
            <a:pPr marL="741363" indent="-228600">
              <a:lnSpc>
                <a:spcPct val="110000"/>
              </a:lnSpc>
              <a:spcBef>
                <a:spcPts val="0"/>
              </a:spcBef>
              <a:buFont typeface="Wingdings" panose="05000000000000000000" pitchFamily="2" charset="2"/>
              <a:buChar char="§"/>
            </a:pPr>
            <a:endParaRPr lang="en-US" sz="1400" b="1" i="1" dirty="0" smtClean="0">
              <a:solidFill>
                <a:srgbClr val="C00000"/>
              </a:solidFill>
            </a:endParaRPr>
          </a:p>
          <a:p>
            <a:pPr marL="512763"/>
            <a:endParaRPr lang="en-US" dirty="0"/>
          </a:p>
          <a:p>
            <a:pPr marL="285750" indent="-285750" algn="just">
              <a:spcBef>
                <a:spcPts val="0"/>
              </a:spcBef>
              <a:buFont typeface="Arial" panose="020B0604020202020204" pitchFamily="34" charset="0"/>
              <a:buChar char="•"/>
            </a:pPr>
            <a:endParaRPr lang="en-US" sz="1600" dirty="0" smtClean="0"/>
          </a:p>
          <a:p>
            <a:pPr marL="285750" indent="-285750" algn="just">
              <a:lnSpc>
                <a:spcPct val="95000"/>
              </a:lnSpc>
              <a:spcBef>
                <a:spcPts val="0"/>
              </a:spcBef>
              <a:buFont typeface="Arial" panose="020B0604020202020204" pitchFamily="34" charset="0"/>
              <a:buChar char="•"/>
            </a:pPr>
            <a:endParaRPr lang="en-US" sz="1600" b="1" i="1"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26</a:t>
            </a:fld>
            <a:endParaRPr lang="en-US" dirty="0"/>
          </a:p>
        </p:txBody>
      </p:sp>
    </p:spTree>
    <p:extLst>
      <p:ext uri="{BB962C8B-B14F-4D97-AF65-F5344CB8AC3E}">
        <p14:creationId xmlns:p14="http://schemas.microsoft.com/office/powerpoint/2010/main" val="2859460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110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110000"/>
              </a:lnSpc>
              <a:spcBef>
                <a:spcPts val="0"/>
              </a:spcBef>
              <a:defRPr/>
            </a:pPr>
            <a:r>
              <a:rPr lang="en-US" sz="2900" b="1" i="1" dirty="0" smtClean="0">
                <a:solidFill>
                  <a:srgbClr val="006600"/>
                </a:solidFill>
              </a:rPr>
              <a:t>Powers, Duties and Responsibilities</a:t>
            </a:r>
            <a:endParaRPr lang="en-US" sz="2900" b="1" i="1" dirty="0">
              <a:solidFill>
                <a:srgbClr val="006600"/>
              </a:solidFill>
            </a:endParaRPr>
          </a:p>
          <a:p>
            <a:pPr>
              <a:lnSpc>
                <a:spcPct val="110000"/>
              </a:lnSpc>
              <a:spcBef>
                <a:spcPts val="0"/>
              </a:spcBef>
              <a:defRPr/>
            </a:pPr>
            <a:endParaRPr lang="en-US" sz="700" b="1" i="1" dirty="0">
              <a:solidFill>
                <a:srgbClr val="002060"/>
              </a:solidFill>
            </a:endParaRPr>
          </a:p>
          <a:p>
            <a:pPr algn="just">
              <a:lnSpc>
                <a:spcPct val="110000"/>
              </a:lnSpc>
              <a:spcBef>
                <a:spcPts val="0"/>
              </a:spcBef>
            </a:pPr>
            <a:r>
              <a:rPr lang="en-US" sz="1600" dirty="0"/>
              <a:t>Article I</a:t>
            </a:r>
            <a:r>
              <a:rPr lang="en-US" sz="1600" dirty="0" smtClean="0"/>
              <a:t> </a:t>
            </a:r>
            <a:r>
              <a:rPr lang="en-US" sz="1600" dirty="0"/>
              <a:t>of the United States Constitution provides following the </a:t>
            </a:r>
            <a:r>
              <a:rPr lang="en-US" sz="1600" dirty="0" smtClean="0"/>
              <a:t>powers, duties and responsibilities for </a:t>
            </a:r>
            <a:r>
              <a:rPr lang="en-US" sz="1600" dirty="0"/>
              <a:t>the </a:t>
            </a:r>
            <a:r>
              <a:rPr lang="en-US" sz="1600" dirty="0" smtClean="0"/>
              <a:t>Congress </a:t>
            </a:r>
            <a:r>
              <a:rPr lang="en-US" sz="1600" dirty="0"/>
              <a:t>of the United States.  They are as follows:</a:t>
            </a:r>
          </a:p>
          <a:p>
            <a:pPr marL="285750" indent="-285750" algn="just">
              <a:lnSpc>
                <a:spcPct val="110000"/>
              </a:lnSpc>
              <a:spcBef>
                <a:spcPts val="0"/>
              </a:spcBef>
              <a:buFont typeface="Arial" panose="020B0604020202020204" pitchFamily="34" charset="0"/>
              <a:buChar char="•"/>
            </a:pPr>
            <a:endParaRPr lang="en-US" sz="700" b="1" i="1" dirty="0">
              <a:solidFill>
                <a:srgbClr val="0033CC"/>
              </a:solidFill>
            </a:endParaRPr>
          </a:p>
          <a:p>
            <a:pPr marL="285750" indent="-285750">
              <a:lnSpc>
                <a:spcPct val="110000"/>
              </a:lnSpc>
              <a:spcBef>
                <a:spcPts val="0"/>
              </a:spcBef>
              <a:buFont typeface="Arial" panose="020B0604020202020204" pitchFamily="34" charset="0"/>
              <a:buChar char="•"/>
            </a:pPr>
            <a:r>
              <a:rPr lang="en-US" sz="1500" b="1" i="1" dirty="0" smtClean="0">
                <a:solidFill>
                  <a:srgbClr val="0033CC"/>
                </a:solidFill>
              </a:rPr>
              <a:t>Further Powers and Duties: </a:t>
            </a:r>
          </a:p>
          <a:p>
            <a:pPr marL="512763" indent="-228600">
              <a:lnSpc>
                <a:spcPct val="110000"/>
              </a:lnSpc>
              <a:spcBef>
                <a:spcPts val="0"/>
              </a:spcBef>
              <a:buFont typeface="Courier New" panose="02070309020205020404" pitchFamily="49" charset="0"/>
              <a:buChar char="o"/>
            </a:pPr>
            <a:r>
              <a:rPr lang="en-US" sz="1400" b="1" i="1" dirty="0" smtClean="0">
                <a:solidFill>
                  <a:srgbClr val="006600"/>
                </a:solidFill>
              </a:rPr>
              <a:t>District of Columbia:</a:t>
            </a:r>
            <a:r>
              <a:rPr lang="en-US" sz="1400" b="1" i="1" dirty="0" smtClean="0">
                <a:solidFill>
                  <a:srgbClr val="C00000"/>
                </a:solidFill>
              </a:rPr>
              <a:t> </a:t>
            </a:r>
            <a:endParaRPr lang="en-US" sz="1400" b="1" i="1" dirty="0">
              <a:solidFill>
                <a:srgbClr val="C00000"/>
              </a:solidFill>
            </a:endParaRPr>
          </a:p>
          <a:p>
            <a:pPr marL="741363" indent="-228600">
              <a:lnSpc>
                <a:spcPct val="11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exercise exclusive legislation in all cases whatsoever, over such District (not exceeding ten miles square) as may, by cession of particular states, and the acceptance of Congress, become the seat of the government of the United States, </a:t>
            </a:r>
            <a:r>
              <a:rPr lang="en-US" sz="1400" b="1" i="1" dirty="0" smtClean="0">
                <a:solidFill>
                  <a:srgbClr val="C00000"/>
                </a:solidFill>
              </a:rPr>
              <a:t>and</a:t>
            </a:r>
          </a:p>
          <a:p>
            <a:pPr marL="741363" indent="-228600">
              <a:lnSpc>
                <a:spcPct val="110000"/>
              </a:lnSpc>
              <a:spcBef>
                <a:spcPts val="0"/>
              </a:spcBef>
              <a:buFont typeface="Wingdings" panose="05000000000000000000" pitchFamily="2" charset="2"/>
              <a:buChar char="§"/>
            </a:pPr>
            <a:endParaRPr lang="en-US" sz="500" b="1" i="1" dirty="0" smtClean="0">
              <a:solidFill>
                <a:srgbClr val="C00000"/>
              </a:solidFill>
            </a:endParaRPr>
          </a:p>
          <a:p>
            <a:pPr marL="741363" indent="-228600">
              <a:lnSpc>
                <a:spcPct val="110000"/>
              </a:lnSpc>
              <a:spcBef>
                <a:spcPts val="0"/>
              </a:spcBef>
              <a:buFont typeface="Wingdings" panose="05000000000000000000" pitchFamily="2" charset="2"/>
              <a:buChar char="§"/>
            </a:pPr>
            <a:r>
              <a:rPr lang="en-US" sz="1400" b="1" i="1" dirty="0">
                <a:solidFill>
                  <a:srgbClr val="C00000"/>
                </a:solidFill>
              </a:rPr>
              <a:t>T</a:t>
            </a:r>
            <a:r>
              <a:rPr lang="en-US" sz="1400" b="1" i="1" dirty="0" smtClean="0">
                <a:solidFill>
                  <a:srgbClr val="C00000"/>
                </a:solidFill>
              </a:rPr>
              <a:t>o </a:t>
            </a:r>
            <a:r>
              <a:rPr lang="en-US" sz="1400" b="1" i="1" dirty="0">
                <a:solidFill>
                  <a:srgbClr val="C00000"/>
                </a:solidFill>
              </a:rPr>
              <a:t>exercise like authority over all places purchased by the consent of the legislature of the state in which the same shall be, for the erection of forts, magazines, arsenals, dockyards, and other needful </a:t>
            </a:r>
            <a:r>
              <a:rPr lang="en-US" sz="1400" b="1" i="1" dirty="0" smtClean="0">
                <a:solidFill>
                  <a:srgbClr val="C00000"/>
                </a:solidFill>
              </a:rPr>
              <a:t>buildings.</a:t>
            </a:r>
          </a:p>
          <a:p>
            <a:pPr marL="741363" indent="-228600">
              <a:lnSpc>
                <a:spcPct val="110000"/>
              </a:lnSpc>
              <a:spcBef>
                <a:spcPts val="0"/>
              </a:spcBef>
              <a:buFont typeface="Wingdings" panose="05000000000000000000" pitchFamily="2" charset="2"/>
              <a:buChar char="§"/>
            </a:pPr>
            <a:endParaRPr lang="en-US" sz="500" b="1" i="1" dirty="0" smtClean="0">
              <a:solidFill>
                <a:srgbClr val="C00000"/>
              </a:solidFill>
            </a:endParaRPr>
          </a:p>
          <a:p>
            <a:pPr marL="512763" indent="-228600">
              <a:lnSpc>
                <a:spcPct val="110000"/>
              </a:lnSpc>
              <a:spcBef>
                <a:spcPts val="0"/>
              </a:spcBef>
              <a:buFont typeface="Courier New" panose="02070309020205020404" pitchFamily="49" charset="0"/>
              <a:buChar char="o"/>
            </a:pPr>
            <a:r>
              <a:rPr lang="en-US" sz="1400" b="1" i="1" dirty="0" smtClean="0">
                <a:solidFill>
                  <a:srgbClr val="006600"/>
                </a:solidFill>
              </a:rPr>
              <a:t>General Powers and Duties:</a:t>
            </a:r>
            <a:r>
              <a:rPr lang="en-US" sz="1400" b="1" i="1" dirty="0" smtClean="0">
                <a:solidFill>
                  <a:srgbClr val="C00000"/>
                </a:solidFill>
              </a:rPr>
              <a:t> </a:t>
            </a:r>
            <a:endParaRPr lang="en-US" sz="1400" b="1" i="1" dirty="0">
              <a:solidFill>
                <a:srgbClr val="C00000"/>
              </a:solidFill>
            </a:endParaRPr>
          </a:p>
          <a:p>
            <a:pPr marL="741363" indent="-228600">
              <a:lnSpc>
                <a:spcPct val="110000"/>
              </a:lnSpc>
              <a:spcBef>
                <a:spcPts val="0"/>
              </a:spcBef>
              <a:buFont typeface="Wingdings" panose="05000000000000000000" pitchFamily="2" charset="2"/>
              <a:buChar char="§"/>
            </a:pPr>
            <a:r>
              <a:rPr lang="en-US" sz="1400" b="1" i="1" dirty="0" smtClean="0">
                <a:solidFill>
                  <a:srgbClr val="C00000"/>
                </a:solidFill>
              </a:rPr>
              <a:t>To </a:t>
            </a:r>
            <a:r>
              <a:rPr lang="en-US" sz="1400" b="1" i="1" dirty="0">
                <a:solidFill>
                  <a:srgbClr val="C00000"/>
                </a:solidFill>
              </a:rPr>
              <a:t>make all laws which shall be necessary and proper for carrying into execution the foregoing powers, </a:t>
            </a:r>
            <a:r>
              <a:rPr lang="en-US" sz="1400" b="1" i="1" dirty="0" smtClean="0">
                <a:solidFill>
                  <a:srgbClr val="C00000"/>
                </a:solidFill>
              </a:rPr>
              <a:t>and</a:t>
            </a:r>
          </a:p>
          <a:p>
            <a:pPr marL="512763">
              <a:lnSpc>
                <a:spcPct val="110000"/>
              </a:lnSpc>
              <a:spcBef>
                <a:spcPts val="0"/>
              </a:spcBef>
            </a:pPr>
            <a:r>
              <a:rPr lang="en-US" sz="500" b="1" i="1" dirty="0" smtClean="0">
                <a:solidFill>
                  <a:srgbClr val="C00000"/>
                </a:solidFill>
              </a:rPr>
              <a:t> </a:t>
            </a:r>
          </a:p>
          <a:p>
            <a:pPr marL="741363" indent="-228600">
              <a:lnSpc>
                <a:spcPct val="110000"/>
              </a:lnSpc>
              <a:spcBef>
                <a:spcPts val="0"/>
              </a:spcBef>
              <a:buFont typeface="Wingdings" panose="05000000000000000000" pitchFamily="2" charset="2"/>
              <a:buChar char="§"/>
            </a:pPr>
            <a:r>
              <a:rPr lang="en-US" sz="1400" b="1" i="1" dirty="0" smtClean="0">
                <a:solidFill>
                  <a:srgbClr val="C00000"/>
                </a:solidFill>
              </a:rPr>
              <a:t>All other powers vested by this Constitution in the government of the United States, or in any department of officer thereof. </a:t>
            </a:r>
            <a:endParaRPr lang="en-US" sz="1400" b="1" i="1" dirty="0">
              <a:solidFill>
                <a:srgbClr val="C00000"/>
              </a:solidFill>
            </a:endParaRPr>
          </a:p>
          <a:p>
            <a:pPr marL="741363" indent="-228600">
              <a:lnSpc>
                <a:spcPct val="110000"/>
              </a:lnSpc>
              <a:spcBef>
                <a:spcPts val="0"/>
              </a:spcBef>
              <a:buFont typeface="Wingdings" panose="05000000000000000000" pitchFamily="2" charset="2"/>
              <a:buChar char="§"/>
            </a:pPr>
            <a:endParaRPr lang="en-US" sz="1400" b="1" i="1" dirty="0" smtClean="0">
              <a:solidFill>
                <a:srgbClr val="C00000"/>
              </a:solidFill>
            </a:endParaRPr>
          </a:p>
          <a:p>
            <a:pPr marL="512763"/>
            <a:endParaRPr lang="en-US" dirty="0"/>
          </a:p>
          <a:p>
            <a:pPr marL="285750" indent="-285750" algn="just">
              <a:spcBef>
                <a:spcPts val="0"/>
              </a:spcBef>
              <a:buFont typeface="Arial" panose="020B0604020202020204" pitchFamily="34" charset="0"/>
              <a:buChar char="•"/>
            </a:pPr>
            <a:endParaRPr lang="en-US" sz="1600" dirty="0" smtClean="0"/>
          </a:p>
          <a:p>
            <a:pPr marL="285750" indent="-285750" algn="just">
              <a:lnSpc>
                <a:spcPct val="95000"/>
              </a:lnSpc>
              <a:spcBef>
                <a:spcPts val="0"/>
              </a:spcBef>
              <a:buFont typeface="Arial" panose="020B0604020202020204" pitchFamily="34" charset="0"/>
              <a:buChar char="•"/>
            </a:pPr>
            <a:endParaRPr lang="en-US" sz="1600" b="1" i="1"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27</a:t>
            </a:fld>
            <a:endParaRPr lang="en-US"/>
          </a:p>
        </p:txBody>
      </p:sp>
    </p:spTree>
    <p:extLst>
      <p:ext uri="{BB962C8B-B14F-4D97-AF65-F5344CB8AC3E}">
        <p14:creationId xmlns:p14="http://schemas.microsoft.com/office/powerpoint/2010/main" val="1414313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spcBef>
                <a:spcPts val="0"/>
              </a:spcBef>
              <a:defRPr/>
            </a:pPr>
            <a:r>
              <a:rPr lang="en-US" sz="3200" b="1" i="1" dirty="0">
                <a:solidFill>
                  <a:srgbClr val="006600"/>
                </a:solidFill>
              </a:rPr>
              <a:t>Constitutional Provisions</a:t>
            </a:r>
          </a:p>
          <a:p>
            <a:pPr>
              <a:spcBef>
                <a:spcPts val="0"/>
              </a:spcBef>
              <a:defRPr/>
            </a:pPr>
            <a:endParaRPr lang="en-US" sz="1000" b="1" i="1" dirty="0">
              <a:solidFill>
                <a:srgbClr val="002060"/>
              </a:solidFill>
            </a:endParaRPr>
          </a:p>
          <a:p>
            <a:pPr algn="just">
              <a:spcBef>
                <a:spcPts val="0"/>
              </a:spcBef>
            </a:pPr>
            <a:r>
              <a:rPr lang="en-US" sz="1600" dirty="0"/>
              <a:t>Article </a:t>
            </a:r>
            <a:r>
              <a:rPr lang="en-US" sz="1600" dirty="0" smtClean="0"/>
              <a:t>I </a:t>
            </a:r>
            <a:r>
              <a:rPr lang="en-US" sz="1600" dirty="0"/>
              <a:t>of the United States Constitution creates the </a:t>
            </a:r>
            <a:r>
              <a:rPr lang="en-US" sz="1600" dirty="0" smtClean="0"/>
              <a:t>Legislative Branch of the Congress.</a:t>
            </a:r>
            <a:endParaRPr lang="en-US" sz="1600" dirty="0"/>
          </a:p>
          <a:p>
            <a:pPr algn="just">
              <a:spcBef>
                <a:spcPts val="0"/>
              </a:spcBef>
            </a:pPr>
            <a:endParaRPr lang="en-US" sz="500" dirty="0"/>
          </a:p>
          <a:p>
            <a:pPr algn="just">
              <a:spcBef>
                <a:spcPts val="0"/>
              </a:spcBef>
            </a:pPr>
            <a:endParaRPr lang="en-US" sz="500" dirty="0"/>
          </a:p>
          <a:p>
            <a:pPr algn="just">
              <a:spcBef>
                <a:spcPts val="0"/>
              </a:spcBef>
            </a:pPr>
            <a:r>
              <a:rPr lang="en-US" sz="1600" b="1" dirty="0">
                <a:solidFill>
                  <a:srgbClr val="C00000"/>
                </a:solidFill>
              </a:rPr>
              <a:t>Text of Article </a:t>
            </a:r>
            <a:r>
              <a:rPr lang="en-US" sz="1600" b="1" dirty="0" smtClean="0">
                <a:solidFill>
                  <a:srgbClr val="C00000"/>
                </a:solidFill>
              </a:rPr>
              <a:t>I:</a:t>
            </a:r>
            <a:r>
              <a:rPr lang="en-US" sz="1600" dirty="0" smtClean="0"/>
              <a:t>  </a:t>
            </a:r>
            <a:r>
              <a:rPr lang="en-US" sz="1600" dirty="0"/>
              <a:t>Article </a:t>
            </a:r>
            <a:r>
              <a:rPr lang="en-US" sz="1600" dirty="0" smtClean="0"/>
              <a:t>I </a:t>
            </a:r>
            <a:r>
              <a:rPr lang="en-US" sz="1600" dirty="0"/>
              <a:t>is broken up into </a:t>
            </a:r>
            <a:r>
              <a:rPr lang="en-US" sz="1600" dirty="0" smtClean="0"/>
              <a:t>ten </a:t>
            </a:r>
            <a:r>
              <a:rPr lang="en-US" sz="1600" dirty="0"/>
              <a:t>sections, and </a:t>
            </a:r>
            <a:r>
              <a:rPr lang="en-US" sz="1600" dirty="0" smtClean="0"/>
              <a:t>Sections 1 and 2 state </a:t>
            </a:r>
            <a:r>
              <a:rPr lang="en-US" sz="1600" dirty="0"/>
              <a:t>as follows:</a:t>
            </a:r>
          </a:p>
          <a:p>
            <a:pPr algn="just">
              <a:spcBef>
                <a:spcPts val="0"/>
              </a:spcBef>
            </a:pPr>
            <a:endParaRPr lang="en-US" sz="500" dirty="0"/>
          </a:p>
          <a:p>
            <a:pPr algn="just">
              <a:spcBef>
                <a:spcPts val="0"/>
              </a:spcBef>
            </a:pPr>
            <a:r>
              <a:rPr lang="en-US" sz="1100" dirty="0" smtClean="0"/>
              <a:t>“</a:t>
            </a:r>
            <a:r>
              <a:rPr lang="en-US" sz="1100" b="1" dirty="0"/>
              <a:t>Section 1.</a:t>
            </a:r>
          </a:p>
          <a:p>
            <a:pPr algn="just">
              <a:spcBef>
                <a:spcPts val="0"/>
              </a:spcBef>
            </a:pPr>
            <a:endParaRPr lang="en-US" sz="300" dirty="0" smtClean="0"/>
          </a:p>
          <a:p>
            <a:pPr algn="just">
              <a:spcBef>
                <a:spcPts val="0"/>
              </a:spcBef>
            </a:pPr>
            <a:r>
              <a:rPr lang="en-US" sz="1100" dirty="0" smtClean="0"/>
              <a:t>All </a:t>
            </a:r>
            <a:r>
              <a:rPr lang="en-US" sz="1100" dirty="0"/>
              <a:t>legislative powers herein granted shall be vested in a Congress of the United States, which shall consist of a Senate and House of Representatives.</a:t>
            </a:r>
          </a:p>
          <a:p>
            <a:pPr algn="just">
              <a:spcBef>
                <a:spcPts val="0"/>
              </a:spcBef>
            </a:pPr>
            <a:endParaRPr lang="en-US" sz="300" b="1" dirty="0" smtClean="0"/>
          </a:p>
          <a:p>
            <a:pPr algn="just">
              <a:spcBef>
                <a:spcPts val="0"/>
              </a:spcBef>
            </a:pPr>
            <a:r>
              <a:rPr lang="en-US" sz="1100" b="1" dirty="0" smtClean="0"/>
              <a:t>Section </a:t>
            </a:r>
            <a:r>
              <a:rPr lang="en-US" sz="1100" b="1" dirty="0"/>
              <a:t>2.</a:t>
            </a:r>
          </a:p>
          <a:p>
            <a:pPr algn="just">
              <a:spcBef>
                <a:spcPts val="0"/>
              </a:spcBef>
            </a:pPr>
            <a:endParaRPr lang="en-US" sz="300" dirty="0" smtClean="0"/>
          </a:p>
          <a:p>
            <a:pPr algn="just">
              <a:spcBef>
                <a:spcPts val="0"/>
              </a:spcBef>
            </a:pPr>
            <a:r>
              <a:rPr lang="en-US" sz="1100" dirty="0" smtClean="0"/>
              <a:t>The </a:t>
            </a:r>
            <a:r>
              <a:rPr lang="en-US" sz="1100" dirty="0"/>
              <a:t>House of Representatives shall be composed of members chosen every second year by the people of the several states, and the electors in each state shall have the qualifications requisite for electors of the most numerous branch of the state legislature.</a:t>
            </a:r>
          </a:p>
          <a:p>
            <a:pPr algn="just">
              <a:spcBef>
                <a:spcPts val="0"/>
              </a:spcBef>
            </a:pPr>
            <a:endParaRPr lang="en-US" sz="300" dirty="0" smtClean="0"/>
          </a:p>
          <a:p>
            <a:pPr algn="just">
              <a:spcBef>
                <a:spcPts val="0"/>
              </a:spcBef>
            </a:pPr>
            <a:r>
              <a:rPr lang="en-US" sz="1100" dirty="0" smtClean="0"/>
              <a:t>No </a:t>
            </a:r>
            <a:r>
              <a:rPr lang="en-US" sz="1100" dirty="0"/>
              <a:t>person shall be a Representative who shall not have attained to the age of twenty five years, and been seven years a citizen of the </a:t>
            </a:r>
            <a:endParaRPr lang="en-US" sz="1100" dirty="0" smtClean="0"/>
          </a:p>
          <a:p>
            <a:pPr algn="just">
              <a:spcBef>
                <a:spcPts val="0"/>
              </a:spcBef>
            </a:pPr>
            <a:r>
              <a:rPr lang="en-US" sz="1100" dirty="0" smtClean="0"/>
              <a:t>United </a:t>
            </a:r>
            <a:r>
              <a:rPr lang="en-US" sz="1100" dirty="0"/>
              <a:t>States, and who shall not, when elected, be an inhabitant of that state in which he shall be chosen.</a:t>
            </a:r>
          </a:p>
          <a:p>
            <a:pPr algn="just">
              <a:spcBef>
                <a:spcPts val="0"/>
              </a:spcBef>
            </a:pPr>
            <a:endParaRPr lang="en-US" sz="300" dirty="0" smtClean="0"/>
          </a:p>
          <a:p>
            <a:pPr algn="just">
              <a:spcBef>
                <a:spcPts val="0"/>
              </a:spcBef>
            </a:pPr>
            <a:r>
              <a:rPr lang="en-US" sz="1100" dirty="0" smtClean="0"/>
              <a:t>Representatives </a:t>
            </a:r>
            <a:r>
              <a:rPr lang="en-US" sz="1100" dirty="0"/>
              <a:t>and direct taxes shall be apportioned among the several states which may be included within this union, according to their respective numbers, which shall be determined by adding to the whole number of free persons, including those bound to service for a term of years, and excluding Indians not taxed, three fifths of all other Persons. The actual Enumeration shall be made within three years after the first meeting of the Congress of the United States, and within every subsequent term of ten years, in such manner as they shall by law direct. The number of Representatives shall not exceed one for every thirty thousand, but each state shall have at least one Representative; and until such enumeration shall be made, the state of New Hampshire shall be entitled to </a:t>
            </a:r>
            <a:r>
              <a:rPr lang="en-US" sz="1100" dirty="0" err="1"/>
              <a:t>chuse</a:t>
            </a:r>
            <a:r>
              <a:rPr lang="en-US" sz="1100" dirty="0"/>
              <a:t> three, Massachusetts eight, Rhode Island and Providence Plantations one, Connecticut five, New York six, New Jersey four, Pennsylvania eight, Delaware one, Maryland six, Virginia ten, North Carolina five, South Carolina five, and Georgia three</a:t>
            </a:r>
            <a:r>
              <a:rPr lang="en-US" sz="1100" dirty="0" smtClean="0"/>
              <a:t>.</a:t>
            </a:r>
          </a:p>
          <a:p>
            <a:pPr algn="just">
              <a:spcBef>
                <a:spcPts val="0"/>
              </a:spcBef>
            </a:pPr>
            <a:endParaRPr lang="en-US" sz="300" dirty="0"/>
          </a:p>
          <a:p>
            <a:pPr algn="just">
              <a:spcBef>
                <a:spcPts val="0"/>
              </a:spcBef>
            </a:pPr>
            <a:r>
              <a:rPr lang="en-US" sz="1100" dirty="0"/>
              <a:t>When vacancies happen in the Representation from any state, the executive authority thereof shall issue writs of election to fill such vacancies.</a:t>
            </a:r>
          </a:p>
          <a:p>
            <a:pPr algn="just">
              <a:spcBef>
                <a:spcPts val="0"/>
              </a:spcBef>
            </a:pPr>
            <a:endParaRPr lang="en-US" sz="300" dirty="0" smtClean="0"/>
          </a:p>
          <a:p>
            <a:pPr algn="just">
              <a:spcBef>
                <a:spcPts val="0"/>
              </a:spcBef>
            </a:pPr>
            <a:r>
              <a:rPr lang="en-US" sz="1100" dirty="0" smtClean="0"/>
              <a:t>The </a:t>
            </a:r>
            <a:r>
              <a:rPr lang="en-US" sz="1100" dirty="0"/>
              <a:t>House of Representatives shall choose their speaker and other officers; and shall have the sole power of impeachment</a:t>
            </a:r>
            <a:r>
              <a:rPr lang="en-US" sz="1100" dirty="0" smtClean="0"/>
              <a:t>.</a:t>
            </a:r>
            <a:endParaRPr lang="en-US" sz="11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28</a:t>
            </a:fld>
            <a:endParaRPr lang="en-US" dirty="0"/>
          </a:p>
        </p:txBody>
      </p:sp>
    </p:spTree>
    <p:extLst>
      <p:ext uri="{BB962C8B-B14F-4D97-AF65-F5344CB8AC3E}">
        <p14:creationId xmlns:p14="http://schemas.microsoft.com/office/powerpoint/2010/main" val="3972342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5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85000"/>
              </a:lnSpc>
              <a:spcBef>
                <a:spcPts val="0"/>
              </a:spcBef>
              <a:defRPr/>
            </a:pPr>
            <a:r>
              <a:rPr lang="en-US" sz="3200" b="1" i="1" dirty="0">
                <a:solidFill>
                  <a:srgbClr val="006600"/>
                </a:solidFill>
              </a:rPr>
              <a:t>Constitutional Provisions</a:t>
            </a:r>
          </a:p>
          <a:p>
            <a:pPr>
              <a:lnSpc>
                <a:spcPct val="85000"/>
              </a:lnSpc>
              <a:spcBef>
                <a:spcPts val="0"/>
              </a:spcBef>
              <a:defRPr/>
            </a:pPr>
            <a:endParaRPr lang="en-US" sz="1000" b="1" i="1" dirty="0">
              <a:solidFill>
                <a:srgbClr val="002060"/>
              </a:solidFill>
            </a:endParaRPr>
          </a:p>
          <a:p>
            <a:pPr algn="just">
              <a:lnSpc>
                <a:spcPct val="85000"/>
              </a:lnSpc>
              <a:spcBef>
                <a:spcPts val="0"/>
              </a:spcBef>
            </a:pPr>
            <a:r>
              <a:rPr lang="en-US" sz="1600" dirty="0"/>
              <a:t>Article </a:t>
            </a:r>
            <a:r>
              <a:rPr lang="en-US" sz="1600" dirty="0" smtClean="0"/>
              <a:t>I </a:t>
            </a:r>
            <a:r>
              <a:rPr lang="en-US" sz="1600" dirty="0"/>
              <a:t>of the United States Constitution creates the </a:t>
            </a:r>
            <a:r>
              <a:rPr lang="en-US" sz="1600" dirty="0" smtClean="0"/>
              <a:t>Legislative Branch of the Congress.</a:t>
            </a:r>
            <a:endParaRPr lang="en-US" sz="1600" dirty="0"/>
          </a:p>
          <a:p>
            <a:pPr algn="just">
              <a:lnSpc>
                <a:spcPct val="85000"/>
              </a:lnSpc>
              <a:spcBef>
                <a:spcPts val="0"/>
              </a:spcBef>
            </a:pPr>
            <a:endParaRPr lang="en-US" sz="500" dirty="0"/>
          </a:p>
          <a:p>
            <a:pPr algn="just">
              <a:lnSpc>
                <a:spcPct val="85000"/>
              </a:lnSpc>
              <a:spcBef>
                <a:spcPts val="0"/>
              </a:spcBef>
            </a:pPr>
            <a:endParaRPr lang="en-US" sz="500" dirty="0"/>
          </a:p>
          <a:p>
            <a:pPr algn="just">
              <a:lnSpc>
                <a:spcPct val="85000"/>
              </a:lnSpc>
              <a:spcBef>
                <a:spcPts val="0"/>
              </a:spcBef>
            </a:pPr>
            <a:r>
              <a:rPr lang="en-US" sz="1600" b="1" dirty="0">
                <a:solidFill>
                  <a:srgbClr val="C00000"/>
                </a:solidFill>
              </a:rPr>
              <a:t>Text of Article </a:t>
            </a:r>
            <a:r>
              <a:rPr lang="en-US" sz="1600" b="1" dirty="0" smtClean="0">
                <a:solidFill>
                  <a:srgbClr val="C00000"/>
                </a:solidFill>
              </a:rPr>
              <a:t>I:</a:t>
            </a:r>
            <a:r>
              <a:rPr lang="en-US" sz="1600" dirty="0" smtClean="0"/>
              <a:t>  </a:t>
            </a:r>
            <a:r>
              <a:rPr lang="en-US" sz="1600" dirty="0"/>
              <a:t>Article </a:t>
            </a:r>
            <a:r>
              <a:rPr lang="en-US" sz="1600" dirty="0" smtClean="0"/>
              <a:t>I </a:t>
            </a:r>
            <a:r>
              <a:rPr lang="en-US" sz="1600" dirty="0"/>
              <a:t>is broken up into </a:t>
            </a:r>
            <a:r>
              <a:rPr lang="en-US" sz="1600" dirty="0" smtClean="0"/>
              <a:t>ten </a:t>
            </a:r>
            <a:r>
              <a:rPr lang="en-US" sz="1600" dirty="0"/>
              <a:t>sections, and </a:t>
            </a:r>
            <a:r>
              <a:rPr lang="en-US" sz="1600" dirty="0" smtClean="0"/>
              <a:t>Sections 3 and 4 state </a:t>
            </a:r>
            <a:r>
              <a:rPr lang="en-US" sz="1600" dirty="0"/>
              <a:t>as follows:</a:t>
            </a:r>
          </a:p>
          <a:p>
            <a:pPr algn="just">
              <a:lnSpc>
                <a:spcPct val="85000"/>
              </a:lnSpc>
              <a:spcBef>
                <a:spcPts val="0"/>
              </a:spcBef>
            </a:pPr>
            <a:endParaRPr lang="en-US" sz="500" dirty="0"/>
          </a:p>
          <a:p>
            <a:pPr algn="just">
              <a:lnSpc>
                <a:spcPct val="85000"/>
              </a:lnSpc>
              <a:spcBef>
                <a:spcPts val="0"/>
              </a:spcBef>
            </a:pPr>
            <a:r>
              <a:rPr lang="en-US" sz="1100" dirty="0" smtClean="0"/>
              <a:t>“</a:t>
            </a:r>
            <a:r>
              <a:rPr lang="en-US" sz="1100" b="1" dirty="0" smtClean="0"/>
              <a:t>Section </a:t>
            </a:r>
            <a:r>
              <a:rPr lang="en-US" sz="1100" b="1" dirty="0"/>
              <a:t>3.</a:t>
            </a:r>
          </a:p>
          <a:p>
            <a:pPr>
              <a:lnSpc>
                <a:spcPct val="85000"/>
              </a:lnSpc>
              <a:spcBef>
                <a:spcPts val="0"/>
              </a:spcBef>
            </a:pPr>
            <a:endParaRPr lang="en-US" sz="300" dirty="0" smtClean="0"/>
          </a:p>
          <a:p>
            <a:pPr algn="just">
              <a:lnSpc>
                <a:spcPct val="85000"/>
              </a:lnSpc>
              <a:spcBef>
                <a:spcPts val="0"/>
              </a:spcBef>
            </a:pPr>
            <a:r>
              <a:rPr lang="en-US" sz="1100" dirty="0" smtClean="0"/>
              <a:t>The </a:t>
            </a:r>
            <a:r>
              <a:rPr lang="en-US" sz="1100" dirty="0"/>
              <a:t>Senate of the United States shall be composed of two Senators from each state, chosen by the legislature thereof, for six years; and each Senator shall have one vote.</a:t>
            </a:r>
          </a:p>
          <a:p>
            <a:pPr algn="just">
              <a:lnSpc>
                <a:spcPct val="85000"/>
              </a:lnSpc>
              <a:spcBef>
                <a:spcPts val="0"/>
              </a:spcBef>
            </a:pPr>
            <a:endParaRPr lang="en-US" sz="300" dirty="0" smtClean="0"/>
          </a:p>
          <a:p>
            <a:pPr algn="just">
              <a:lnSpc>
                <a:spcPct val="85000"/>
              </a:lnSpc>
              <a:spcBef>
                <a:spcPts val="0"/>
              </a:spcBef>
            </a:pPr>
            <a:r>
              <a:rPr lang="en-US" sz="1100" dirty="0" smtClean="0"/>
              <a:t>Immediately </a:t>
            </a:r>
            <a:r>
              <a:rPr lang="en-US" sz="1100" dirty="0"/>
              <a:t>after they shall be assembled in consequence of the first election, they shall be divided as equally as may be into three classes. The seats of the Senators of the first class shall be vacated at the expiration of the second year, of the second class at the expiration of the fourth year, and the third class at the expiration of the sixth year, so that one third may be chosen every second year; and if vacancies happen by resignation, or otherwise, during the recess of the legislature of any state, the executive thereof may make temporary appointments until the next meeting of the legislature, which shall then fill such vacancies.</a:t>
            </a:r>
          </a:p>
          <a:p>
            <a:pPr algn="just">
              <a:lnSpc>
                <a:spcPct val="85000"/>
              </a:lnSpc>
              <a:spcBef>
                <a:spcPts val="0"/>
              </a:spcBef>
            </a:pPr>
            <a:endParaRPr lang="en-US" sz="300" dirty="0" smtClean="0"/>
          </a:p>
          <a:p>
            <a:pPr algn="just">
              <a:lnSpc>
                <a:spcPct val="85000"/>
              </a:lnSpc>
              <a:spcBef>
                <a:spcPts val="0"/>
              </a:spcBef>
            </a:pPr>
            <a:r>
              <a:rPr lang="en-US" sz="1100" dirty="0" smtClean="0"/>
              <a:t>No </a:t>
            </a:r>
            <a:r>
              <a:rPr lang="en-US" sz="1100" dirty="0"/>
              <a:t>person shall be a Senator who shall not have attained to the age of thirty years, and been nine years a citizen of the United States and who shall not, when elected, be an inhabitant of that state for which he shall be chosen.</a:t>
            </a:r>
          </a:p>
          <a:p>
            <a:pPr algn="just">
              <a:lnSpc>
                <a:spcPct val="85000"/>
              </a:lnSpc>
              <a:spcBef>
                <a:spcPts val="0"/>
              </a:spcBef>
            </a:pPr>
            <a:endParaRPr lang="en-US" sz="300" dirty="0" smtClean="0"/>
          </a:p>
          <a:p>
            <a:pPr algn="just">
              <a:lnSpc>
                <a:spcPct val="85000"/>
              </a:lnSpc>
              <a:spcBef>
                <a:spcPts val="0"/>
              </a:spcBef>
            </a:pPr>
            <a:r>
              <a:rPr lang="en-US" sz="1100" dirty="0" smtClean="0"/>
              <a:t>The </a:t>
            </a:r>
            <a:r>
              <a:rPr lang="en-US" sz="1100" dirty="0"/>
              <a:t>Vice President of the United States shall be President of the Senate, but shall have no vote, unless they be equally divided.</a:t>
            </a:r>
          </a:p>
          <a:p>
            <a:pPr algn="just">
              <a:lnSpc>
                <a:spcPct val="85000"/>
              </a:lnSpc>
              <a:spcBef>
                <a:spcPts val="0"/>
              </a:spcBef>
            </a:pPr>
            <a:r>
              <a:rPr lang="en-US" sz="1100" dirty="0"/>
              <a:t>The Senate shall choose their other officers, and also a President pro tempore, in the absence of the Vice President, or when he shall exercise the office of President of the United States.</a:t>
            </a:r>
          </a:p>
          <a:p>
            <a:pPr algn="just">
              <a:lnSpc>
                <a:spcPct val="85000"/>
              </a:lnSpc>
              <a:spcBef>
                <a:spcPts val="0"/>
              </a:spcBef>
            </a:pPr>
            <a:endParaRPr lang="en-US" sz="300" dirty="0" smtClean="0"/>
          </a:p>
          <a:p>
            <a:pPr algn="just">
              <a:lnSpc>
                <a:spcPct val="85000"/>
              </a:lnSpc>
              <a:spcBef>
                <a:spcPts val="0"/>
              </a:spcBef>
            </a:pPr>
            <a:r>
              <a:rPr lang="en-US" sz="1100" dirty="0" smtClean="0"/>
              <a:t>The </a:t>
            </a:r>
            <a:r>
              <a:rPr lang="en-US" sz="1100" dirty="0"/>
              <a:t>Senate shall have the sole power to try all impeachments. When sitting for that purpose, they shall be on oath or affirmation. When the President of the United States is tried, the Chief Justice shall preside: And no person shall be convicted without the concurrence of two thirds of the members present.</a:t>
            </a:r>
          </a:p>
          <a:p>
            <a:pPr algn="just">
              <a:lnSpc>
                <a:spcPct val="85000"/>
              </a:lnSpc>
              <a:spcBef>
                <a:spcPts val="0"/>
              </a:spcBef>
            </a:pPr>
            <a:endParaRPr lang="en-US" sz="300" dirty="0" smtClean="0"/>
          </a:p>
          <a:p>
            <a:pPr algn="just">
              <a:lnSpc>
                <a:spcPct val="85000"/>
              </a:lnSpc>
              <a:spcBef>
                <a:spcPts val="0"/>
              </a:spcBef>
            </a:pPr>
            <a:r>
              <a:rPr lang="en-US" sz="1100" dirty="0" smtClean="0"/>
              <a:t>Judgment </a:t>
            </a:r>
            <a:r>
              <a:rPr lang="en-US" sz="1100" dirty="0"/>
              <a:t>in cases of impeachment shall not extend further than to removal from office, and disqualification to hold and enjoy any office of honor, trust or profit under the United States: but the party convicted shall nevertheless be liable and subject to indictment, trial, judgment and punishment, according to law.</a:t>
            </a:r>
          </a:p>
          <a:p>
            <a:pPr algn="just">
              <a:lnSpc>
                <a:spcPct val="85000"/>
              </a:lnSpc>
              <a:spcBef>
                <a:spcPts val="0"/>
              </a:spcBef>
            </a:pPr>
            <a:endParaRPr lang="en-US" sz="300" dirty="0" smtClean="0"/>
          </a:p>
          <a:p>
            <a:pPr>
              <a:lnSpc>
                <a:spcPct val="85000"/>
              </a:lnSpc>
              <a:spcBef>
                <a:spcPts val="0"/>
              </a:spcBef>
            </a:pPr>
            <a:r>
              <a:rPr lang="en-US" sz="1100" b="1" dirty="0"/>
              <a:t>Section 4.</a:t>
            </a:r>
          </a:p>
          <a:p>
            <a:pPr algn="just">
              <a:lnSpc>
                <a:spcPct val="85000"/>
              </a:lnSpc>
              <a:spcBef>
                <a:spcPts val="0"/>
              </a:spcBef>
            </a:pPr>
            <a:r>
              <a:rPr lang="en-US" sz="1100" dirty="0"/>
              <a:t>The times, places and manner of holding elections for Senators and Representatives, shall be prescribed in each state by the legislature thereof; but the Congress may at any time by law make or alter such regulations, except as to the places of choosing Senators</a:t>
            </a:r>
            <a:r>
              <a:rPr lang="en-US" sz="1100" dirty="0" smtClean="0"/>
              <a:t>.</a:t>
            </a:r>
          </a:p>
          <a:p>
            <a:pPr algn="just">
              <a:lnSpc>
                <a:spcPct val="85000"/>
              </a:lnSpc>
              <a:spcBef>
                <a:spcPts val="0"/>
              </a:spcBef>
            </a:pPr>
            <a:endParaRPr lang="en-US" sz="300" dirty="0"/>
          </a:p>
          <a:p>
            <a:pPr algn="just">
              <a:lnSpc>
                <a:spcPct val="85000"/>
              </a:lnSpc>
              <a:spcBef>
                <a:spcPts val="0"/>
              </a:spcBef>
            </a:pPr>
            <a:r>
              <a:rPr lang="en-US" sz="1100" dirty="0"/>
              <a:t>The Congress shall assemble at least once in every year, and such meeting shall be on the first Monday in December, unless they shall by law appoint a different day</a:t>
            </a:r>
            <a:r>
              <a:rPr lang="en-US" sz="1100" dirty="0" smtClean="0"/>
              <a:t>.” </a:t>
            </a:r>
            <a:endParaRPr lang="en-US" sz="11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29</a:t>
            </a:fld>
            <a:endParaRPr lang="en-US" dirty="0"/>
          </a:p>
        </p:txBody>
      </p:sp>
    </p:spTree>
    <p:extLst>
      <p:ext uri="{BB962C8B-B14F-4D97-AF65-F5344CB8AC3E}">
        <p14:creationId xmlns:p14="http://schemas.microsoft.com/office/powerpoint/2010/main" val="328611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265783"/>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The Executive Branch</a:t>
            </a:r>
          </a:p>
          <a:p>
            <a:pPr algn="ctr">
              <a:defRPr/>
            </a:pPr>
            <a:r>
              <a:rPr lang="en-US" b="1" i="1" dirty="0">
                <a:solidFill>
                  <a:srgbClr val="C00000"/>
                </a:solidFill>
              </a:rPr>
              <a:t>Part One: Federal and State / Powers / </a:t>
            </a:r>
            <a:r>
              <a:rPr lang="en-US" b="1" i="1" dirty="0" err="1">
                <a:solidFill>
                  <a:srgbClr val="C00000"/>
                </a:solidFill>
              </a:rPr>
              <a:t>Regs</a:t>
            </a:r>
            <a:r>
              <a:rPr lang="en-US" b="1" i="1" dirty="0">
                <a:solidFill>
                  <a:srgbClr val="C00000"/>
                </a:solidFill>
              </a:rPr>
              <a:t> / Executive Orders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The Judicial Branch</a:t>
            </a:r>
          </a:p>
          <a:p>
            <a:pPr algn="ctr">
              <a:defRPr/>
            </a:pPr>
            <a:r>
              <a:rPr lang="en-US" b="1" dirty="0">
                <a:solidFill>
                  <a:srgbClr val="002060"/>
                </a:solidFill>
              </a:rPr>
              <a:t>     </a:t>
            </a:r>
            <a:r>
              <a:rPr lang="en-US" b="1" i="1" dirty="0">
                <a:solidFill>
                  <a:srgbClr val="C00000"/>
                </a:solidFill>
              </a:rPr>
              <a:t>Part Two: Federal and State / Jurisdiction / Powers / The Courts</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The Legislative Branch</a:t>
            </a:r>
          </a:p>
          <a:p>
            <a:pPr algn="ctr">
              <a:defRPr/>
            </a:pPr>
            <a:r>
              <a:rPr lang="en-US" b="1" i="1" dirty="0">
                <a:solidFill>
                  <a:srgbClr val="C00000"/>
                </a:solidFill>
              </a:rPr>
              <a:t> Part Three: Federal and State / Powers / Statutes / Oversight</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600" b="1" dirty="0">
                <a:solidFill>
                  <a:srgbClr val="002060"/>
                </a:solidFill>
              </a:rPr>
              <a:t> Class Exercise – How A Bill Becomes A Law</a:t>
            </a:r>
          </a:p>
          <a:p>
            <a:pPr algn="ctr">
              <a:defRPr/>
            </a:pPr>
            <a:r>
              <a:rPr lang="en-US" sz="2400" b="1" i="1" dirty="0">
                <a:solidFill>
                  <a:srgbClr val="C00000"/>
                </a:solidFill>
              </a:rPr>
              <a:t>     </a:t>
            </a:r>
            <a:r>
              <a:rPr lang="en-US" b="1" i="1" dirty="0">
                <a:solidFill>
                  <a:srgbClr val="C00000"/>
                </a:solidFill>
              </a:rPr>
              <a:t>And How to Run for Public Office</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extLst>
      <p:ext uri="{BB962C8B-B14F-4D97-AF65-F5344CB8AC3E}">
        <p14:creationId xmlns:p14="http://schemas.microsoft.com/office/powerpoint/2010/main" val="2483757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5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85000"/>
              </a:lnSpc>
              <a:spcBef>
                <a:spcPts val="0"/>
              </a:spcBef>
              <a:defRPr/>
            </a:pPr>
            <a:r>
              <a:rPr lang="en-US" sz="3200" b="1" i="1" dirty="0">
                <a:solidFill>
                  <a:srgbClr val="006600"/>
                </a:solidFill>
              </a:rPr>
              <a:t>Constitutional Provisions</a:t>
            </a:r>
          </a:p>
          <a:p>
            <a:pPr>
              <a:lnSpc>
                <a:spcPct val="85000"/>
              </a:lnSpc>
              <a:spcBef>
                <a:spcPts val="0"/>
              </a:spcBef>
              <a:defRPr/>
            </a:pPr>
            <a:endParaRPr lang="en-US" sz="1000" b="1" i="1" dirty="0">
              <a:solidFill>
                <a:srgbClr val="002060"/>
              </a:solidFill>
            </a:endParaRPr>
          </a:p>
          <a:p>
            <a:pPr algn="just">
              <a:spcBef>
                <a:spcPts val="0"/>
              </a:spcBef>
            </a:pPr>
            <a:r>
              <a:rPr lang="en-US" sz="1600" dirty="0"/>
              <a:t>Article </a:t>
            </a:r>
            <a:r>
              <a:rPr lang="en-US" sz="1600" dirty="0" smtClean="0"/>
              <a:t>I </a:t>
            </a:r>
            <a:r>
              <a:rPr lang="en-US" sz="1600" dirty="0"/>
              <a:t>of the United States Constitution creates the </a:t>
            </a:r>
            <a:r>
              <a:rPr lang="en-US" sz="1600" dirty="0" smtClean="0"/>
              <a:t>Legislative Branch of the Congress.</a:t>
            </a:r>
            <a:endParaRPr lang="en-US" sz="1600" dirty="0"/>
          </a:p>
          <a:p>
            <a:pPr algn="just">
              <a:spcBef>
                <a:spcPts val="0"/>
              </a:spcBef>
            </a:pPr>
            <a:endParaRPr lang="en-US" sz="500" dirty="0"/>
          </a:p>
          <a:p>
            <a:pPr algn="just">
              <a:spcBef>
                <a:spcPts val="0"/>
              </a:spcBef>
            </a:pPr>
            <a:endParaRPr lang="en-US" sz="500" dirty="0"/>
          </a:p>
          <a:p>
            <a:pPr algn="just">
              <a:spcBef>
                <a:spcPts val="0"/>
              </a:spcBef>
            </a:pPr>
            <a:r>
              <a:rPr lang="en-US" sz="1600" b="1" dirty="0">
                <a:solidFill>
                  <a:srgbClr val="C00000"/>
                </a:solidFill>
              </a:rPr>
              <a:t>Text of Article </a:t>
            </a:r>
            <a:r>
              <a:rPr lang="en-US" sz="1600" b="1" dirty="0" smtClean="0">
                <a:solidFill>
                  <a:srgbClr val="C00000"/>
                </a:solidFill>
              </a:rPr>
              <a:t>I:</a:t>
            </a:r>
            <a:r>
              <a:rPr lang="en-US" sz="1600" dirty="0" smtClean="0"/>
              <a:t>  </a:t>
            </a:r>
            <a:r>
              <a:rPr lang="en-US" sz="1600" dirty="0"/>
              <a:t>Article </a:t>
            </a:r>
            <a:r>
              <a:rPr lang="en-US" sz="1600" dirty="0" smtClean="0"/>
              <a:t>I </a:t>
            </a:r>
            <a:r>
              <a:rPr lang="en-US" sz="1600" dirty="0"/>
              <a:t>is broken up into </a:t>
            </a:r>
            <a:r>
              <a:rPr lang="en-US" sz="1600" dirty="0" smtClean="0"/>
              <a:t>ten </a:t>
            </a:r>
            <a:r>
              <a:rPr lang="en-US" sz="1600" dirty="0"/>
              <a:t>sections, and </a:t>
            </a:r>
            <a:r>
              <a:rPr lang="en-US" sz="1600" dirty="0" smtClean="0"/>
              <a:t>Sections 5 and 6 state </a:t>
            </a:r>
            <a:r>
              <a:rPr lang="en-US" sz="1600" dirty="0"/>
              <a:t>as follows:</a:t>
            </a:r>
          </a:p>
          <a:p>
            <a:pPr algn="just">
              <a:spcBef>
                <a:spcPts val="0"/>
              </a:spcBef>
            </a:pPr>
            <a:endParaRPr lang="en-US" sz="500" dirty="0"/>
          </a:p>
          <a:p>
            <a:pPr algn="just">
              <a:spcBef>
                <a:spcPts val="0"/>
              </a:spcBef>
            </a:pPr>
            <a:r>
              <a:rPr lang="en-US" sz="1100" b="1" dirty="0" smtClean="0"/>
              <a:t>“Section 5.  </a:t>
            </a:r>
          </a:p>
          <a:p>
            <a:pPr algn="just">
              <a:spcBef>
                <a:spcPts val="0"/>
              </a:spcBef>
            </a:pPr>
            <a:r>
              <a:rPr lang="en-US" sz="1100" dirty="0" smtClean="0"/>
              <a:t>Each </a:t>
            </a:r>
            <a:r>
              <a:rPr lang="en-US" sz="1100" dirty="0"/>
              <a:t>House shall be the judge of the elections, returns and qualifications of its own members, and a majority of each shall constitute a quorum to do business; but a smaller number may adjourn from day to day, and may be authorized to compel the attendance of absent members, in such manner, and under such penalties as each House may provide.</a:t>
            </a:r>
          </a:p>
          <a:p>
            <a:pPr algn="just">
              <a:spcBef>
                <a:spcPts val="0"/>
              </a:spcBef>
            </a:pPr>
            <a:endParaRPr lang="en-US" sz="300" dirty="0" smtClean="0"/>
          </a:p>
          <a:p>
            <a:pPr algn="just">
              <a:spcBef>
                <a:spcPts val="0"/>
              </a:spcBef>
            </a:pPr>
            <a:r>
              <a:rPr lang="en-US" sz="1100" dirty="0" smtClean="0"/>
              <a:t>Each </a:t>
            </a:r>
            <a:r>
              <a:rPr lang="en-US" sz="1100" dirty="0"/>
              <a:t>House may determine the rules of its proceedings, punish its members for disorderly behavior, and, with the concurrence of two thirds, expel a member.</a:t>
            </a:r>
          </a:p>
          <a:p>
            <a:pPr algn="just">
              <a:spcBef>
                <a:spcPts val="0"/>
              </a:spcBef>
            </a:pPr>
            <a:endParaRPr lang="en-US" sz="300" dirty="0" smtClean="0"/>
          </a:p>
          <a:p>
            <a:pPr algn="just">
              <a:spcBef>
                <a:spcPts val="0"/>
              </a:spcBef>
            </a:pPr>
            <a:r>
              <a:rPr lang="en-US" sz="1100" dirty="0" smtClean="0"/>
              <a:t>Each </a:t>
            </a:r>
            <a:r>
              <a:rPr lang="en-US" sz="1100" dirty="0"/>
              <a:t>House shall keep a journal of its proceedings, and from time to time publish the same, excepting such parts as may in their judgment require secrecy; and the yeas and nays of the members of either House on any question shall, at the desire of one fifth of those present, be entered on the journal.</a:t>
            </a:r>
          </a:p>
          <a:p>
            <a:pPr algn="just">
              <a:spcBef>
                <a:spcPts val="0"/>
              </a:spcBef>
            </a:pPr>
            <a:endParaRPr lang="en-US" sz="300" dirty="0" smtClean="0"/>
          </a:p>
          <a:p>
            <a:pPr algn="just">
              <a:spcBef>
                <a:spcPts val="0"/>
              </a:spcBef>
            </a:pPr>
            <a:r>
              <a:rPr lang="en-US" sz="1100" dirty="0" smtClean="0"/>
              <a:t>Neither </a:t>
            </a:r>
            <a:r>
              <a:rPr lang="en-US" sz="1100" dirty="0"/>
              <a:t>House, during the session of Congress, shall, without the consent of the other, adjourn for more than three days, nor to any other place than that in which the two Houses shall be sitting.</a:t>
            </a:r>
          </a:p>
          <a:p>
            <a:pPr algn="just">
              <a:spcBef>
                <a:spcPts val="0"/>
              </a:spcBef>
            </a:pPr>
            <a:endParaRPr lang="en-US" sz="300" b="1" dirty="0" smtClean="0"/>
          </a:p>
          <a:p>
            <a:pPr algn="just">
              <a:spcBef>
                <a:spcPts val="0"/>
              </a:spcBef>
            </a:pPr>
            <a:r>
              <a:rPr lang="en-US" sz="1100" b="1" dirty="0" smtClean="0"/>
              <a:t>Section </a:t>
            </a:r>
            <a:r>
              <a:rPr lang="en-US" sz="1100" b="1" dirty="0"/>
              <a:t>6.</a:t>
            </a:r>
          </a:p>
          <a:p>
            <a:pPr algn="just">
              <a:spcBef>
                <a:spcPts val="0"/>
              </a:spcBef>
            </a:pPr>
            <a:r>
              <a:rPr lang="en-US" sz="1100" dirty="0"/>
              <a:t>The Senators and Representatives shall receive a compensation for their services, to be ascertained by law, and paid out of the treasury of the United States. They shall in all cases, except treason, felony and breach of the peace, be privileged from arrest during their attendance at the session of their respective Houses, and in going to and returning from the same; and for any speech or debate in either House, they shall not be questioned in any other place.</a:t>
            </a:r>
          </a:p>
          <a:p>
            <a:pPr algn="just">
              <a:spcBef>
                <a:spcPts val="0"/>
              </a:spcBef>
            </a:pPr>
            <a:endParaRPr lang="en-US" sz="300" dirty="0" smtClean="0"/>
          </a:p>
          <a:p>
            <a:pPr algn="just">
              <a:spcBef>
                <a:spcPts val="0"/>
              </a:spcBef>
            </a:pPr>
            <a:r>
              <a:rPr lang="en-US" sz="1100" dirty="0" smtClean="0"/>
              <a:t>No </a:t>
            </a:r>
            <a:r>
              <a:rPr lang="en-US" sz="1100" dirty="0"/>
              <a:t>Senator or Representative shall, during the time for which he was elected, be appointed to any civil office under the authority of the United States, which shall have been created, or the emoluments whereof shall have been increased during such time: and no person holding any office under the United States, shall be a member of either House during his continuance in office</a:t>
            </a:r>
            <a:r>
              <a:rPr lang="en-US" sz="1100" dirty="0" smtClean="0"/>
              <a:t>.”</a:t>
            </a:r>
            <a:endParaRPr lang="en-US" sz="11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30</a:t>
            </a:fld>
            <a:endParaRPr lang="en-US" dirty="0"/>
          </a:p>
        </p:txBody>
      </p:sp>
    </p:spTree>
    <p:extLst>
      <p:ext uri="{BB962C8B-B14F-4D97-AF65-F5344CB8AC3E}">
        <p14:creationId xmlns:p14="http://schemas.microsoft.com/office/powerpoint/2010/main" val="3297462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110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110000"/>
              </a:lnSpc>
              <a:spcBef>
                <a:spcPts val="0"/>
              </a:spcBef>
              <a:defRPr/>
            </a:pPr>
            <a:r>
              <a:rPr lang="en-US" sz="3200" b="1" i="1" dirty="0">
                <a:solidFill>
                  <a:srgbClr val="006600"/>
                </a:solidFill>
              </a:rPr>
              <a:t>Constitutional Provisions</a:t>
            </a:r>
          </a:p>
          <a:p>
            <a:pPr>
              <a:lnSpc>
                <a:spcPct val="110000"/>
              </a:lnSpc>
              <a:spcBef>
                <a:spcPts val="0"/>
              </a:spcBef>
              <a:defRPr/>
            </a:pPr>
            <a:endParaRPr lang="en-US" sz="1000" b="1" i="1" dirty="0">
              <a:solidFill>
                <a:srgbClr val="002060"/>
              </a:solidFill>
            </a:endParaRPr>
          </a:p>
          <a:p>
            <a:pPr algn="just">
              <a:lnSpc>
                <a:spcPct val="110000"/>
              </a:lnSpc>
              <a:spcBef>
                <a:spcPts val="0"/>
              </a:spcBef>
            </a:pPr>
            <a:r>
              <a:rPr lang="en-US" sz="1600" dirty="0"/>
              <a:t>Article </a:t>
            </a:r>
            <a:r>
              <a:rPr lang="en-US" sz="1600" dirty="0" smtClean="0"/>
              <a:t>I </a:t>
            </a:r>
            <a:r>
              <a:rPr lang="en-US" sz="1600" dirty="0"/>
              <a:t>of the United States Constitution creates the </a:t>
            </a:r>
            <a:r>
              <a:rPr lang="en-US" sz="1600" dirty="0" smtClean="0"/>
              <a:t>Legislative Branch of the Congress.</a:t>
            </a:r>
            <a:endParaRPr lang="en-US" sz="1600" dirty="0"/>
          </a:p>
          <a:p>
            <a:pPr algn="just">
              <a:lnSpc>
                <a:spcPct val="110000"/>
              </a:lnSpc>
              <a:spcBef>
                <a:spcPts val="0"/>
              </a:spcBef>
            </a:pPr>
            <a:endParaRPr lang="en-US" sz="500" dirty="0"/>
          </a:p>
          <a:p>
            <a:pPr algn="just">
              <a:lnSpc>
                <a:spcPct val="110000"/>
              </a:lnSpc>
              <a:spcBef>
                <a:spcPts val="0"/>
              </a:spcBef>
            </a:pPr>
            <a:endParaRPr lang="en-US" sz="500" dirty="0"/>
          </a:p>
          <a:p>
            <a:pPr algn="just">
              <a:lnSpc>
                <a:spcPct val="110000"/>
              </a:lnSpc>
              <a:spcBef>
                <a:spcPts val="0"/>
              </a:spcBef>
            </a:pPr>
            <a:r>
              <a:rPr lang="en-US" sz="1600" b="1" dirty="0">
                <a:solidFill>
                  <a:srgbClr val="C00000"/>
                </a:solidFill>
              </a:rPr>
              <a:t>Text of Article </a:t>
            </a:r>
            <a:r>
              <a:rPr lang="en-US" sz="1600" b="1" dirty="0" smtClean="0">
                <a:solidFill>
                  <a:srgbClr val="C00000"/>
                </a:solidFill>
              </a:rPr>
              <a:t>I:</a:t>
            </a:r>
            <a:r>
              <a:rPr lang="en-US" sz="1600" dirty="0" smtClean="0"/>
              <a:t>  </a:t>
            </a:r>
            <a:r>
              <a:rPr lang="en-US" sz="1600" dirty="0"/>
              <a:t>Article </a:t>
            </a:r>
            <a:r>
              <a:rPr lang="en-US" sz="1600" dirty="0" smtClean="0"/>
              <a:t>I </a:t>
            </a:r>
            <a:r>
              <a:rPr lang="en-US" sz="1600" dirty="0"/>
              <a:t>is broken up into </a:t>
            </a:r>
            <a:r>
              <a:rPr lang="en-US" sz="1600" dirty="0" smtClean="0"/>
              <a:t>ten </a:t>
            </a:r>
            <a:r>
              <a:rPr lang="en-US" sz="1600" dirty="0"/>
              <a:t>sections, and </a:t>
            </a:r>
            <a:r>
              <a:rPr lang="en-US" sz="1600" dirty="0" smtClean="0"/>
              <a:t>Section 7 states </a:t>
            </a:r>
            <a:r>
              <a:rPr lang="en-US" sz="1600" dirty="0"/>
              <a:t>as follows:</a:t>
            </a:r>
          </a:p>
          <a:p>
            <a:pPr algn="just">
              <a:lnSpc>
                <a:spcPct val="110000"/>
              </a:lnSpc>
              <a:spcBef>
                <a:spcPts val="0"/>
              </a:spcBef>
            </a:pPr>
            <a:endParaRPr lang="en-US" sz="500" dirty="0"/>
          </a:p>
          <a:p>
            <a:pPr algn="just">
              <a:lnSpc>
                <a:spcPct val="110000"/>
              </a:lnSpc>
              <a:spcBef>
                <a:spcPts val="0"/>
              </a:spcBef>
            </a:pPr>
            <a:r>
              <a:rPr lang="en-US" sz="1100" b="1" dirty="0" smtClean="0"/>
              <a:t>“Section </a:t>
            </a:r>
            <a:r>
              <a:rPr lang="en-US" sz="1100" b="1" dirty="0"/>
              <a:t>7.</a:t>
            </a:r>
          </a:p>
          <a:p>
            <a:pPr algn="just">
              <a:lnSpc>
                <a:spcPct val="110000"/>
              </a:lnSpc>
              <a:spcBef>
                <a:spcPts val="0"/>
              </a:spcBef>
            </a:pPr>
            <a:r>
              <a:rPr lang="en-US" sz="1100" dirty="0"/>
              <a:t>All bills for raising revenue shall originate in the House of Representatives; but the Senate may propose or concur with amendments as on other Bills</a:t>
            </a:r>
            <a:r>
              <a:rPr lang="en-US" sz="1100" dirty="0" smtClean="0"/>
              <a:t>.</a:t>
            </a:r>
          </a:p>
          <a:p>
            <a:pPr algn="just">
              <a:lnSpc>
                <a:spcPct val="110000"/>
              </a:lnSpc>
              <a:spcBef>
                <a:spcPts val="0"/>
              </a:spcBef>
            </a:pPr>
            <a:endParaRPr lang="en-US" sz="300" dirty="0"/>
          </a:p>
          <a:p>
            <a:pPr algn="just">
              <a:lnSpc>
                <a:spcPct val="110000"/>
              </a:lnSpc>
              <a:spcBef>
                <a:spcPts val="0"/>
              </a:spcBef>
            </a:pPr>
            <a:r>
              <a:rPr lang="en-US" sz="1100" dirty="0"/>
              <a:t>Every bill which shall have passed the House of Representatives and the Senate, shall, before it become a law, be presented to the President of the United States; if he approve he shall sign it, but if not he shall return it, with his objections to that House in which it shall have originated, who shall enter the objections at large on their journal, and proceed to reconsider it. If after such reconsideration two thirds of that House shall agree to pass the bill, it shall be sent, together with the objections, to the other House, by which it shall likewise be reconsidered, and if approved by two thirds of that House, it shall become a law. But in all such cases the votes of both Houses shall be determined by yeas and nays, and the names of the persons voting for and against the bill shall be entered on the journal of each House respectively. If any bill shall not be returned by the President within ten days (Sundays excepted) after it shall have been presented to him, the same shall be a law, in like manner as if he had signed it, unless the Congress by their adjournment prevent its return, in which case it shall not be a law</a:t>
            </a:r>
            <a:r>
              <a:rPr lang="en-US" sz="1100" dirty="0" smtClean="0"/>
              <a:t>.</a:t>
            </a:r>
          </a:p>
          <a:p>
            <a:pPr algn="just">
              <a:lnSpc>
                <a:spcPct val="110000"/>
              </a:lnSpc>
              <a:spcBef>
                <a:spcPts val="0"/>
              </a:spcBef>
            </a:pPr>
            <a:endParaRPr lang="en-US" sz="300" dirty="0"/>
          </a:p>
          <a:p>
            <a:pPr algn="just">
              <a:lnSpc>
                <a:spcPct val="110000"/>
              </a:lnSpc>
              <a:spcBef>
                <a:spcPts val="0"/>
              </a:spcBef>
            </a:pPr>
            <a:r>
              <a:rPr lang="en-US" sz="1100" dirty="0"/>
              <a:t>Every order, resolution, or vote to which the concurrence of the Senate and House of Representatives may be necessary (except on a question of adjournment) shall be presented to the President of the United States; and before the same shall take effect, shall be approved by him, or being disapproved by him, shall be repassed by two thirds of the Senate and House of Representatives, according to the rules and limitations prescribed in the case of a bill</a:t>
            </a:r>
            <a:r>
              <a:rPr lang="en-US" sz="1100" dirty="0" smtClean="0"/>
              <a:t>.”</a:t>
            </a:r>
            <a:endParaRPr lang="en-US" sz="11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31</a:t>
            </a:fld>
            <a:endParaRPr lang="en-US" dirty="0"/>
          </a:p>
        </p:txBody>
      </p:sp>
    </p:spTree>
    <p:extLst>
      <p:ext uri="{BB962C8B-B14F-4D97-AF65-F5344CB8AC3E}">
        <p14:creationId xmlns:p14="http://schemas.microsoft.com/office/powerpoint/2010/main" val="3143151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8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78000"/>
              </a:lnSpc>
              <a:spcBef>
                <a:spcPts val="0"/>
              </a:spcBef>
              <a:defRPr/>
            </a:pPr>
            <a:r>
              <a:rPr lang="en-US" sz="3200" b="1" i="1" dirty="0">
                <a:solidFill>
                  <a:srgbClr val="006600"/>
                </a:solidFill>
              </a:rPr>
              <a:t>Constitutional Provisions</a:t>
            </a:r>
          </a:p>
          <a:p>
            <a:pPr>
              <a:lnSpc>
                <a:spcPct val="78000"/>
              </a:lnSpc>
              <a:spcBef>
                <a:spcPts val="0"/>
              </a:spcBef>
              <a:defRPr/>
            </a:pPr>
            <a:endParaRPr lang="en-US" sz="1000" b="1" i="1" dirty="0">
              <a:solidFill>
                <a:srgbClr val="002060"/>
              </a:solidFill>
            </a:endParaRPr>
          </a:p>
          <a:p>
            <a:pPr algn="just">
              <a:lnSpc>
                <a:spcPct val="78000"/>
              </a:lnSpc>
              <a:spcBef>
                <a:spcPts val="0"/>
              </a:spcBef>
            </a:pPr>
            <a:r>
              <a:rPr lang="en-US" sz="1600" dirty="0"/>
              <a:t>Article </a:t>
            </a:r>
            <a:r>
              <a:rPr lang="en-US" sz="1600" dirty="0" smtClean="0"/>
              <a:t>I </a:t>
            </a:r>
            <a:r>
              <a:rPr lang="en-US" sz="1600" dirty="0"/>
              <a:t>of the United States Constitution creates the </a:t>
            </a:r>
            <a:r>
              <a:rPr lang="en-US" sz="1600" dirty="0" smtClean="0"/>
              <a:t>Legislative Branch of the Congress.</a:t>
            </a:r>
            <a:endParaRPr lang="en-US" sz="1600" dirty="0"/>
          </a:p>
          <a:p>
            <a:pPr algn="just">
              <a:lnSpc>
                <a:spcPct val="78000"/>
              </a:lnSpc>
              <a:spcBef>
                <a:spcPts val="0"/>
              </a:spcBef>
            </a:pPr>
            <a:endParaRPr lang="en-US" sz="500" dirty="0"/>
          </a:p>
          <a:p>
            <a:pPr algn="just">
              <a:lnSpc>
                <a:spcPct val="78000"/>
              </a:lnSpc>
              <a:spcBef>
                <a:spcPts val="0"/>
              </a:spcBef>
            </a:pPr>
            <a:endParaRPr lang="en-US" sz="500" dirty="0"/>
          </a:p>
          <a:p>
            <a:pPr algn="just">
              <a:lnSpc>
                <a:spcPct val="78000"/>
              </a:lnSpc>
              <a:spcBef>
                <a:spcPts val="0"/>
              </a:spcBef>
            </a:pPr>
            <a:r>
              <a:rPr lang="en-US" sz="1600" b="1" dirty="0">
                <a:solidFill>
                  <a:srgbClr val="C00000"/>
                </a:solidFill>
              </a:rPr>
              <a:t>Text of Article </a:t>
            </a:r>
            <a:r>
              <a:rPr lang="en-US" sz="1600" b="1" dirty="0" smtClean="0">
                <a:solidFill>
                  <a:srgbClr val="C00000"/>
                </a:solidFill>
              </a:rPr>
              <a:t>I:</a:t>
            </a:r>
            <a:r>
              <a:rPr lang="en-US" sz="1600" dirty="0" smtClean="0"/>
              <a:t>  </a:t>
            </a:r>
            <a:r>
              <a:rPr lang="en-US" sz="1600" dirty="0"/>
              <a:t>Article </a:t>
            </a:r>
            <a:r>
              <a:rPr lang="en-US" sz="1600" dirty="0" smtClean="0"/>
              <a:t>I </a:t>
            </a:r>
            <a:r>
              <a:rPr lang="en-US" sz="1600" dirty="0"/>
              <a:t>is broken up into </a:t>
            </a:r>
            <a:r>
              <a:rPr lang="en-US" sz="1600" dirty="0" smtClean="0"/>
              <a:t>ten </a:t>
            </a:r>
            <a:r>
              <a:rPr lang="en-US" sz="1600" dirty="0"/>
              <a:t>sections, and </a:t>
            </a:r>
            <a:r>
              <a:rPr lang="en-US" sz="1600" dirty="0" smtClean="0"/>
              <a:t>Section 8 states </a:t>
            </a:r>
            <a:r>
              <a:rPr lang="en-US" sz="1600" dirty="0"/>
              <a:t>as follows:</a:t>
            </a:r>
          </a:p>
          <a:p>
            <a:pPr algn="just">
              <a:lnSpc>
                <a:spcPct val="78000"/>
              </a:lnSpc>
              <a:spcBef>
                <a:spcPts val="0"/>
              </a:spcBef>
            </a:pPr>
            <a:endParaRPr lang="en-US" sz="500" dirty="0"/>
          </a:p>
          <a:p>
            <a:pPr>
              <a:lnSpc>
                <a:spcPct val="78000"/>
              </a:lnSpc>
              <a:spcBef>
                <a:spcPts val="0"/>
              </a:spcBef>
            </a:pPr>
            <a:r>
              <a:rPr lang="en-US" sz="1100" b="1" dirty="0" smtClean="0"/>
              <a:t>“Section </a:t>
            </a:r>
            <a:r>
              <a:rPr lang="en-US" sz="1100" b="1" dirty="0"/>
              <a:t>8.</a:t>
            </a:r>
          </a:p>
          <a:p>
            <a:pPr algn="just">
              <a:lnSpc>
                <a:spcPct val="78000"/>
              </a:lnSpc>
              <a:spcBef>
                <a:spcPts val="0"/>
              </a:spcBef>
            </a:pPr>
            <a:r>
              <a:rPr lang="en-US" sz="1100" dirty="0"/>
              <a:t>The Congress shall have power to lay and collect taxes, duties, imposts and excises, to pay the debts and provide for the common defense and general welfare of the United States; but all duties, imposts and excises shall be uniform throughout the United States</a:t>
            </a:r>
            <a:r>
              <a:rPr lang="en-US" sz="1100" dirty="0" smtClean="0"/>
              <a:t>;</a:t>
            </a:r>
          </a:p>
          <a:p>
            <a:pPr algn="just">
              <a:lnSpc>
                <a:spcPct val="78000"/>
              </a:lnSpc>
              <a:spcBef>
                <a:spcPts val="0"/>
              </a:spcBef>
            </a:pPr>
            <a:endParaRPr lang="en-US" sz="300" dirty="0"/>
          </a:p>
          <a:p>
            <a:pPr algn="just">
              <a:lnSpc>
                <a:spcPct val="78000"/>
              </a:lnSpc>
              <a:spcBef>
                <a:spcPts val="0"/>
              </a:spcBef>
            </a:pPr>
            <a:r>
              <a:rPr lang="en-US" sz="1100" dirty="0"/>
              <a:t>To borrow money on the credit of the United States;</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regulate commerce with foreign nations, and among the several states, and with the Indian tribes;</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establish a uniform rule of naturalization, and uniform laws on the subject of bankruptcies throughout the United States;</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coin money, regulate the value thereof, and of foreign coin, and fix the standard of weights and measures;</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provide for the punishment of counterfeiting the securities and current coin of the United States;</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establish post offices and post roads;</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promote the progress of science and useful arts, by securing for limited times to authors and inventors the exclusive right to their respective writings and discoveries;</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constitute tribunals inferior to the Supreme Court;</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define and punish piracies and felonies committed on the high seas, and offenses against the law of nations;</a:t>
            </a:r>
          </a:p>
          <a:p>
            <a:pPr algn="just">
              <a:lnSpc>
                <a:spcPct val="78000"/>
              </a:lnSpc>
              <a:spcBef>
                <a:spcPts val="0"/>
              </a:spcBef>
            </a:pPr>
            <a:endParaRPr lang="en-US" sz="500" dirty="0" smtClean="0"/>
          </a:p>
          <a:p>
            <a:pPr algn="just">
              <a:lnSpc>
                <a:spcPct val="78000"/>
              </a:lnSpc>
              <a:spcBef>
                <a:spcPts val="0"/>
              </a:spcBef>
            </a:pPr>
            <a:r>
              <a:rPr lang="en-US" sz="1100" dirty="0" smtClean="0"/>
              <a:t>To </a:t>
            </a:r>
            <a:r>
              <a:rPr lang="en-US" sz="1100" dirty="0"/>
              <a:t>declare war, grant letters of marque and reprisal, and make rules concerning captures on land and water;</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raise and support armies, but no appropriation of money to that use shall be for a longer term than two years;</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provide and maintain a navy;</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make rules for the government and regulation of the land and naval forces;</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provide for calling forth the militia to execute the laws of the union, suppress insurrections and repel invasions;</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provide for organizing, arming, and disciplining, the militia, and for governing such part of them as may be employed in the service of the United States, reserving to the states respectively, the appointment of the officers, and the authority of training the militia according to the discipline prescribed by Congress</a:t>
            </a:r>
            <a:r>
              <a:rPr lang="en-US" sz="1100" dirty="0" smtClean="0"/>
              <a:t>;</a:t>
            </a:r>
          </a:p>
          <a:p>
            <a:pPr algn="just">
              <a:lnSpc>
                <a:spcPct val="78000"/>
              </a:lnSpc>
              <a:spcBef>
                <a:spcPts val="0"/>
              </a:spcBef>
            </a:pPr>
            <a:endParaRPr lang="en-US" sz="300" dirty="0"/>
          </a:p>
          <a:p>
            <a:pPr algn="just">
              <a:lnSpc>
                <a:spcPct val="78000"/>
              </a:lnSpc>
              <a:spcBef>
                <a:spcPts val="0"/>
              </a:spcBef>
            </a:pPr>
            <a:r>
              <a:rPr lang="en-US" sz="1100" dirty="0"/>
              <a:t>To exercise exclusive legislation in all cases whatsoever, over such District (not exceeding ten miles square) as may, by cession of particular states, and the acceptance of Congress, become the seat of the government of the United States, and to exercise like authority over all places purchased by the consent of the legislature of the state in which the same shall be, for the erection of forts, magazines, arsenals, dockyards, and other needful buildings;--And</a:t>
            </a:r>
          </a:p>
          <a:p>
            <a:pPr algn="just">
              <a:lnSpc>
                <a:spcPct val="78000"/>
              </a:lnSpc>
              <a:spcBef>
                <a:spcPts val="0"/>
              </a:spcBef>
            </a:pPr>
            <a:endParaRPr lang="en-US" sz="300" dirty="0" smtClean="0"/>
          </a:p>
          <a:p>
            <a:pPr algn="just">
              <a:lnSpc>
                <a:spcPct val="78000"/>
              </a:lnSpc>
              <a:spcBef>
                <a:spcPts val="0"/>
              </a:spcBef>
            </a:pPr>
            <a:r>
              <a:rPr lang="en-US" sz="1100" dirty="0" smtClean="0"/>
              <a:t>To </a:t>
            </a:r>
            <a:r>
              <a:rPr lang="en-US" sz="1100" dirty="0"/>
              <a:t>make all laws which shall be necessary and proper for carrying into execution the foregoing powers, and all other powers vested by this Constitution in the government of the United States, or in any department or officer thereof.</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32</a:t>
            </a:fld>
            <a:endParaRPr lang="en-US" dirty="0"/>
          </a:p>
        </p:txBody>
      </p:sp>
    </p:spTree>
    <p:extLst>
      <p:ext uri="{BB962C8B-B14F-4D97-AF65-F5344CB8AC3E}">
        <p14:creationId xmlns:p14="http://schemas.microsoft.com/office/powerpoint/2010/main" val="3155708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80000"/>
              </a:lnSpc>
              <a:spcBef>
                <a:spcPts val="0"/>
              </a:spcBef>
              <a:defRPr/>
            </a:pPr>
            <a:r>
              <a:rPr lang="en-US" sz="3200" b="1" i="1" dirty="0">
                <a:solidFill>
                  <a:srgbClr val="006600"/>
                </a:solidFill>
              </a:rPr>
              <a:t>Constitutional Provisions</a:t>
            </a:r>
          </a:p>
          <a:p>
            <a:pPr>
              <a:lnSpc>
                <a:spcPct val="80000"/>
              </a:lnSpc>
              <a:spcBef>
                <a:spcPts val="0"/>
              </a:spcBef>
              <a:defRPr/>
            </a:pPr>
            <a:endParaRPr lang="en-US" sz="1000" b="1" i="1" dirty="0">
              <a:solidFill>
                <a:srgbClr val="002060"/>
              </a:solidFill>
            </a:endParaRPr>
          </a:p>
          <a:p>
            <a:pPr algn="just">
              <a:lnSpc>
                <a:spcPct val="80000"/>
              </a:lnSpc>
              <a:spcBef>
                <a:spcPts val="0"/>
              </a:spcBef>
            </a:pPr>
            <a:r>
              <a:rPr lang="en-US" sz="1600" dirty="0"/>
              <a:t>Article </a:t>
            </a:r>
            <a:r>
              <a:rPr lang="en-US" sz="1600" dirty="0" smtClean="0"/>
              <a:t>I </a:t>
            </a:r>
            <a:r>
              <a:rPr lang="en-US" sz="1600" dirty="0"/>
              <a:t>of the United States Constitution creates the </a:t>
            </a:r>
            <a:r>
              <a:rPr lang="en-US" sz="1600" dirty="0" smtClean="0"/>
              <a:t>Legislative Branch of the Congress.</a:t>
            </a:r>
            <a:endParaRPr lang="en-US" sz="1600" dirty="0"/>
          </a:p>
          <a:p>
            <a:pPr algn="just">
              <a:lnSpc>
                <a:spcPct val="80000"/>
              </a:lnSpc>
              <a:spcBef>
                <a:spcPts val="0"/>
              </a:spcBef>
            </a:pPr>
            <a:endParaRPr lang="en-US" sz="500" dirty="0"/>
          </a:p>
          <a:p>
            <a:pPr algn="just">
              <a:lnSpc>
                <a:spcPct val="80000"/>
              </a:lnSpc>
              <a:spcBef>
                <a:spcPts val="0"/>
              </a:spcBef>
            </a:pPr>
            <a:endParaRPr lang="en-US" sz="500" dirty="0"/>
          </a:p>
          <a:p>
            <a:pPr algn="just">
              <a:lnSpc>
                <a:spcPct val="80000"/>
              </a:lnSpc>
              <a:spcBef>
                <a:spcPts val="0"/>
              </a:spcBef>
            </a:pPr>
            <a:r>
              <a:rPr lang="en-US" sz="1600" b="1" dirty="0">
                <a:solidFill>
                  <a:srgbClr val="C00000"/>
                </a:solidFill>
              </a:rPr>
              <a:t>Text of Article </a:t>
            </a:r>
            <a:r>
              <a:rPr lang="en-US" sz="1600" b="1" dirty="0" smtClean="0">
                <a:solidFill>
                  <a:srgbClr val="C00000"/>
                </a:solidFill>
              </a:rPr>
              <a:t>I:</a:t>
            </a:r>
            <a:r>
              <a:rPr lang="en-US" sz="1600" dirty="0" smtClean="0"/>
              <a:t>  </a:t>
            </a:r>
            <a:r>
              <a:rPr lang="en-US" sz="1600" dirty="0"/>
              <a:t>Article </a:t>
            </a:r>
            <a:r>
              <a:rPr lang="en-US" sz="1600" dirty="0" smtClean="0"/>
              <a:t>I </a:t>
            </a:r>
            <a:r>
              <a:rPr lang="en-US" sz="1600" dirty="0"/>
              <a:t>is broken up into </a:t>
            </a:r>
            <a:r>
              <a:rPr lang="en-US" sz="1600" dirty="0" smtClean="0"/>
              <a:t>ten </a:t>
            </a:r>
            <a:r>
              <a:rPr lang="en-US" sz="1600" dirty="0"/>
              <a:t>sections, and </a:t>
            </a:r>
            <a:r>
              <a:rPr lang="en-US" sz="1600" dirty="0" smtClean="0"/>
              <a:t>Sections 9 and 10 state </a:t>
            </a:r>
            <a:r>
              <a:rPr lang="en-US" sz="1600" dirty="0"/>
              <a:t>as follows:</a:t>
            </a:r>
          </a:p>
          <a:p>
            <a:pPr algn="just">
              <a:lnSpc>
                <a:spcPct val="80000"/>
              </a:lnSpc>
              <a:spcBef>
                <a:spcPts val="0"/>
              </a:spcBef>
            </a:pPr>
            <a:endParaRPr lang="en-US" sz="500" dirty="0"/>
          </a:p>
          <a:p>
            <a:pPr>
              <a:lnSpc>
                <a:spcPct val="80000"/>
              </a:lnSpc>
              <a:spcBef>
                <a:spcPts val="0"/>
              </a:spcBef>
            </a:pPr>
            <a:r>
              <a:rPr lang="en-US" sz="1100" b="1" dirty="0"/>
              <a:t>“Section 9.</a:t>
            </a:r>
          </a:p>
          <a:p>
            <a:pPr algn="just">
              <a:lnSpc>
                <a:spcPct val="80000"/>
              </a:lnSpc>
              <a:spcBef>
                <a:spcPts val="0"/>
              </a:spcBef>
            </a:pPr>
            <a:r>
              <a:rPr lang="en-US" sz="1100" dirty="0"/>
              <a:t>The migration or importation of such persons as any of the states now existing shall think proper to admit, shall not be prohibited by the Congress prior to the year one thousand eight hundred and eight, but a tax or duty may be imposed on such importation, not exceeding ten dollars for each person</a:t>
            </a:r>
            <a:r>
              <a:rPr lang="en-US" sz="1100" dirty="0" smtClean="0"/>
              <a:t>.</a:t>
            </a:r>
          </a:p>
          <a:p>
            <a:pPr algn="just">
              <a:lnSpc>
                <a:spcPct val="80000"/>
              </a:lnSpc>
              <a:spcBef>
                <a:spcPts val="0"/>
              </a:spcBef>
            </a:pPr>
            <a:endParaRPr lang="en-US" sz="300" dirty="0"/>
          </a:p>
          <a:p>
            <a:pPr algn="just">
              <a:lnSpc>
                <a:spcPct val="80000"/>
              </a:lnSpc>
              <a:spcBef>
                <a:spcPts val="0"/>
              </a:spcBef>
            </a:pPr>
            <a:r>
              <a:rPr lang="en-US" sz="1100" dirty="0"/>
              <a:t>The privilege of the writ of habeas corpus shall not be suspended, unless when in cases of rebellion or invasion the public safety may require it.</a:t>
            </a:r>
          </a:p>
          <a:p>
            <a:pPr algn="just">
              <a:lnSpc>
                <a:spcPct val="80000"/>
              </a:lnSpc>
              <a:spcBef>
                <a:spcPts val="0"/>
              </a:spcBef>
            </a:pPr>
            <a:endParaRPr lang="en-US" sz="300" dirty="0" smtClean="0"/>
          </a:p>
          <a:p>
            <a:pPr algn="just">
              <a:lnSpc>
                <a:spcPct val="80000"/>
              </a:lnSpc>
              <a:spcBef>
                <a:spcPts val="0"/>
              </a:spcBef>
            </a:pPr>
            <a:r>
              <a:rPr lang="en-US" sz="1100" dirty="0" smtClean="0"/>
              <a:t>No </a:t>
            </a:r>
            <a:r>
              <a:rPr lang="en-US" sz="1100" dirty="0"/>
              <a:t>bill of attainder or ex post facto Law shall be passed.</a:t>
            </a:r>
          </a:p>
          <a:p>
            <a:pPr algn="just">
              <a:lnSpc>
                <a:spcPct val="80000"/>
              </a:lnSpc>
              <a:spcBef>
                <a:spcPts val="0"/>
              </a:spcBef>
            </a:pPr>
            <a:endParaRPr lang="en-US" sz="300" dirty="0" smtClean="0"/>
          </a:p>
          <a:p>
            <a:pPr algn="just">
              <a:lnSpc>
                <a:spcPct val="80000"/>
              </a:lnSpc>
              <a:spcBef>
                <a:spcPts val="0"/>
              </a:spcBef>
            </a:pPr>
            <a:r>
              <a:rPr lang="en-US" sz="1100" dirty="0" smtClean="0"/>
              <a:t>No </a:t>
            </a:r>
            <a:r>
              <a:rPr lang="en-US" sz="1100" dirty="0"/>
              <a:t>capitation, or other direct, tax shall be laid, unless in proportion to the census or enumeration herein before directed to be taken.</a:t>
            </a:r>
          </a:p>
          <a:p>
            <a:pPr algn="just">
              <a:lnSpc>
                <a:spcPct val="80000"/>
              </a:lnSpc>
              <a:spcBef>
                <a:spcPts val="0"/>
              </a:spcBef>
            </a:pPr>
            <a:endParaRPr lang="en-US" sz="300" dirty="0" smtClean="0"/>
          </a:p>
          <a:p>
            <a:pPr algn="just">
              <a:lnSpc>
                <a:spcPct val="80000"/>
              </a:lnSpc>
              <a:spcBef>
                <a:spcPts val="0"/>
              </a:spcBef>
            </a:pPr>
            <a:r>
              <a:rPr lang="en-US" sz="1100" dirty="0" smtClean="0"/>
              <a:t>No </a:t>
            </a:r>
            <a:r>
              <a:rPr lang="en-US" sz="1100" dirty="0"/>
              <a:t>tax or duty shall be laid on articles exported from any state.</a:t>
            </a:r>
          </a:p>
          <a:p>
            <a:pPr algn="just">
              <a:lnSpc>
                <a:spcPct val="80000"/>
              </a:lnSpc>
              <a:spcBef>
                <a:spcPts val="0"/>
              </a:spcBef>
            </a:pPr>
            <a:endParaRPr lang="en-US" sz="300" dirty="0" smtClean="0"/>
          </a:p>
          <a:p>
            <a:pPr algn="just">
              <a:lnSpc>
                <a:spcPct val="80000"/>
              </a:lnSpc>
              <a:spcBef>
                <a:spcPts val="0"/>
              </a:spcBef>
            </a:pPr>
            <a:r>
              <a:rPr lang="en-US" sz="1100" dirty="0" smtClean="0"/>
              <a:t>No </a:t>
            </a:r>
            <a:r>
              <a:rPr lang="en-US" sz="1100" dirty="0"/>
              <a:t>preference shall be given by any regulation of commerce or revenue to the ports of one state over those of another: nor shall vessels bound to, or from, one state, be obliged to enter, clear or pay duties in another.</a:t>
            </a:r>
          </a:p>
          <a:p>
            <a:pPr algn="just">
              <a:lnSpc>
                <a:spcPct val="80000"/>
              </a:lnSpc>
              <a:spcBef>
                <a:spcPts val="0"/>
              </a:spcBef>
            </a:pPr>
            <a:endParaRPr lang="en-US" sz="300" dirty="0" smtClean="0"/>
          </a:p>
          <a:p>
            <a:pPr algn="just">
              <a:lnSpc>
                <a:spcPct val="80000"/>
              </a:lnSpc>
              <a:spcBef>
                <a:spcPts val="0"/>
              </a:spcBef>
            </a:pPr>
            <a:r>
              <a:rPr lang="en-US" sz="1100" dirty="0" smtClean="0"/>
              <a:t>No </a:t>
            </a:r>
            <a:r>
              <a:rPr lang="en-US" sz="1100" dirty="0"/>
              <a:t>money shall be drawn from the treasury, but in consequence of appropriations made by law; and a regular statement and account of receipts and expenditures of all public money shall be published from time to time.</a:t>
            </a:r>
          </a:p>
          <a:p>
            <a:pPr algn="just">
              <a:lnSpc>
                <a:spcPct val="80000"/>
              </a:lnSpc>
              <a:spcBef>
                <a:spcPts val="0"/>
              </a:spcBef>
            </a:pPr>
            <a:endParaRPr lang="en-US" sz="300" dirty="0" smtClean="0"/>
          </a:p>
          <a:p>
            <a:pPr algn="just">
              <a:lnSpc>
                <a:spcPct val="80000"/>
              </a:lnSpc>
              <a:spcBef>
                <a:spcPts val="0"/>
              </a:spcBef>
            </a:pPr>
            <a:r>
              <a:rPr lang="en-US" sz="1100" dirty="0" smtClean="0"/>
              <a:t>No </a:t>
            </a:r>
            <a:r>
              <a:rPr lang="en-US" sz="1100" dirty="0"/>
              <a:t>title of nobility shall be granted by the United States: and no person holding any office of profit or trust under them, shall, without the consent of the Congress, accept of any present, emolument, office, or title, of any kind whatever, from any king, prince, or foreign state.</a:t>
            </a:r>
          </a:p>
          <a:p>
            <a:pPr algn="just">
              <a:lnSpc>
                <a:spcPct val="80000"/>
              </a:lnSpc>
              <a:spcBef>
                <a:spcPts val="0"/>
              </a:spcBef>
            </a:pPr>
            <a:endParaRPr lang="en-US" sz="300" b="1" dirty="0" smtClean="0"/>
          </a:p>
          <a:p>
            <a:pPr algn="just">
              <a:lnSpc>
                <a:spcPct val="80000"/>
              </a:lnSpc>
              <a:spcBef>
                <a:spcPts val="0"/>
              </a:spcBef>
            </a:pPr>
            <a:r>
              <a:rPr lang="en-US" sz="1100" b="1" dirty="0" smtClean="0"/>
              <a:t>Section </a:t>
            </a:r>
            <a:r>
              <a:rPr lang="en-US" sz="1100" b="1" dirty="0"/>
              <a:t>10.</a:t>
            </a:r>
          </a:p>
          <a:p>
            <a:pPr algn="just">
              <a:lnSpc>
                <a:spcPct val="80000"/>
              </a:lnSpc>
              <a:spcBef>
                <a:spcPts val="0"/>
              </a:spcBef>
            </a:pPr>
            <a:r>
              <a:rPr lang="en-US" sz="1100" dirty="0" smtClean="0"/>
              <a:t>No </a:t>
            </a:r>
            <a:r>
              <a:rPr lang="en-US" sz="1100" dirty="0"/>
              <a:t>state shall enter into any treaty, alliance, or confederation; grant letters of marque and reprisal; coin money; emit bills of credit; make anything but gold and silver coin a tender in payment of debts; pass any bill of attainder, ex post facto law, or law impairing the obligation of contracts, or grant any title of nobility.</a:t>
            </a:r>
          </a:p>
          <a:p>
            <a:pPr algn="just">
              <a:lnSpc>
                <a:spcPct val="80000"/>
              </a:lnSpc>
              <a:spcBef>
                <a:spcPts val="0"/>
              </a:spcBef>
            </a:pPr>
            <a:endParaRPr lang="en-US" sz="300" dirty="0" smtClean="0"/>
          </a:p>
          <a:p>
            <a:pPr algn="just">
              <a:lnSpc>
                <a:spcPct val="80000"/>
              </a:lnSpc>
              <a:spcBef>
                <a:spcPts val="0"/>
              </a:spcBef>
            </a:pPr>
            <a:r>
              <a:rPr lang="en-US" sz="1100" dirty="0" smtClean="0"/>
              <a:t>No </a:t>
            </a:r>
            <a:r>
              <a:rPr lang="en-US" sz="1100" dirty="0"/>
              <a:t>state shall, without the consent of the Congress, lay any imposts or duties on imports or exports, except what may be absolutely necessary for executing it's inspection laws: and the net produce of all duties and imposts, laid by any state on imports or exports, shall be for the use of the treasury of the United States; and all such laws shall be subject to the revision and control of the Congress.</a:t>
            </a:r>
          </a:p>
          <a:p>
            <a:pPr algn="just">
              <a:lnSpc>
                <a:spcPct val="80000"/>
              </a:lnSpc>
              <a:spcBef>
                <a:spcPts val="0"/>
              </a:spcBef>
            </a:pPr>
            <a:endParaRPr lang="en-US" sz="300" dirty="0" smtClean="0"/>
          </a:p>
          <a:p>
            <a:pPr algn="just">
              <a:lnSpc>
                <a:spcPct val="80000"/>
              </a:lnSpc>
              <a:spcBef>
                <a:spcPts val="0"/>
              </a:spcBef>
            </a:pPr>
            <a:r>
              <a:rPr lang="en-US" sz="1100" dirty="0" smtClean="0"/>
              <a:t>No </a:t>
            </a:r>
            <a:r>
              <a:rPr lang="en-US" sz="1100" dirty="0"/>
              <a:t>state shall, without the consent of Congress, lay any duty of tonnage, keep troops, or ships of war in time of peace, enter into any agreement or compact with another state, or with a foreign power, or engage in war, unless actually invaded, or in such imminent danger as will not admit of delay</a:t>
            </a:r>
            <a:r>
              <a:rPr lang="en-US" sz="1100" dirty="0" smtClean="0"/>
              <a:t>.”</a:t>
            </a:r>
            <a:endParaRPr lang="en-US" sz="11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33</a:t>
            </a:fld>
            <a:endParaRPr lang="en-US" dirty="0"/>
          </a:p>
        </p:txBody>
      </p:sp>
    </p:spTree>
    <p:extLst>
      <p:ext uri="{BB962C8B-B14F-4D97-AF65-F5344CB8AC3E}">
        <p14:creationId xmlns:p14="http://schemas.microsoft.com/office/powerpoint/2010/main" val="4050893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7000"/>
              </a:lnSpc>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lnSpc>
                <a:spcPct val="87000"/>
              </a:lnSpc>
              <a:spcBef>
                <a:spcPts val="0"/>
              </a:spcBef>
              <a:defRPr/>
            </a:pPr>
            <a:r>
              <a:rPr lang="en-US" sz="3200" b="1" i="1" dirty="0">
                <a:solidFill>
                  <a:srgbClr val="006600"/>
                </a:solidFill>
              </a:rPr>
              <a:t>Statutory Provisions</a:t>
            </a:r>
          </a:p>
          <a:p>
            <a:pPr>
              <a:lnSpc>
                <a:spcPct val="87000"/>
              </a:lnSpc>
              <a:spcBef>
                <a:spcPts val="0"/>
              </a:spcBef>
              <a:defRPr/>
            </a:pPr>
            <a:endParaRPr lang="en-US" sz="1000" b="1" i="1" dirty="0">
              <a:solidFill>
                <a:srgbClr val="002060"/>
              </a:solidFill>
            </a:endParaRPr>
          </a:p>
          <a:p>
            <a:pPr algn="just">
              <a:lnSpc>
                <a:spcPct val="87000"/>
              </a:lnSpc>
              <a:spcBef>
                <a:spcPts val="0"/>
              </a:spcBef>
            </a:pPr>
            <a:r>
              <a:rPr lang="en-US" sz="1600" dirty="0"/>
              <a:t>In addition to Article </a:t>
            </a:r>
            <a:r>
              <a:rPr lang="en-US" sz="1600" dirty="0" smtClean="0"/>
              <a:t>I, </a:t>
            </a:r>
            <a:r>
              <a:rPr lang="en-US" sz="1600" dirty="0"/>
              <a:t>Title </a:t>
            </a:r>
            <a:r>
              <a:rPr lang="en-US" sz="1600" dirty="0" smtClean="0"/>
              <a:t>2 </a:t>
            </a:r>
            <a:r>
              <a:rPr lang="en-US" sz="1600" dirty="0"/>
              <a:t>of the United States Code also outlines the role of the </a:t>
            </a:r>
            <a:r>
              <a:rPr lang="en-US" sz="1600" dirty="0" smtClean="0"/>
              <a:t>Congress </a:t>
            </a:r>
            <a:r>
              <a:rPr lang="en-US" sz="1600" dirty="0"/>
              <a:t>of the United States, as authorized under the Constitution.</a:t>
            </a:r>
          </a:p>
          <a:p>
            <a:pPr algn="just">
              <a:lnSpc>
                <a:spcPct val="87000"/>
              </a:lnSpc>
              <a:spcBef>
                <a:spcPts val="0"/>
              </a:spcBef>
            </a:pPr>
            <a:endParaRPr lang="en-US" sz="500" dirty="0"/>
          </a:p>
          <a:p>
            <a:pPr algn="just">
              <a:lnSpc>
                <a:spcPct val="87000"/>
              </a:lnSpc>
              <a:spcBef>
                <a:spcPts val="0"/>
              </a:spcBef>
            </a:pPr>
            <a:endParaRPr lang="en-US" sz="500" b="1" dirty="0">
              <a:solidFill>
                <a:srgbClr val="C00000"/>
              </a:solidFill>
            </a:endParaRPr>
          </a:p>
          <a:p>
            <a:pPr algn="just">
              <a:lnSpc>
                <a:spcPct val="87000"/>
              </a:lnSpc>
              <a:spcBef>
                <a:spcPts val="0"/>
              </a:spcBef>
            </a:pPr>
            <a:r>
              <a:rPr lang="en-US" sz="1600" b="1" dirty="0">
                <a:solidFill>
                  <a:srgbClr val="C00000"/>
                </a:solidFill>
              </a:rPr>
              <a:t>Title </a:t>
            </a:r>
            <a:r>
              <a:rPr lang="en-US" sz="1600" b="1" dirty="0" smtClean="0">
                <a:solidFill>
                  <a:srgbClr val="C00000"/>
                </a:solidFill>
              </a:rPr>
              <a:t>2 </a:t>
            </a:r>
            <a:r>
              <a:rPr lang="en-US" sz="1600" b="1" dirty="0">
                <a:solidFill>
                  <a:srgbClr val="C00000"/>
                </a:solidFill>
              </a:rPr>
              <a:t>of the United States Code:</a:t>
            </a:r>
            <a:r>
              <a:rPr lang="en-US" sz="1600" dirty="0"/>
              <a:t>  Chapters 1 to </a:t>
            </a:r>
            <a:r>
              <a:rPr lang="en-US" sz="1600" dirty="0" smtClean="0"/>
              <a:t>15 </a:t>
            </a:r>
            <a:r>
              <a:rPr lang="en-US" sz="1600" dirty="0"/>
              <a:t>of this Federal Statute </a:t>
            </a:r>
            <a:r>
              <a:rPr lang="en-US" sz="1600" dirty="0" smtClean="0"/>
              <a:t>include:</a:t>
            </a:r>
            <a:endParaRPr lang="en-US" sz="1600" dirty="0"/>
          </a:p>
          <a:p>
            <a:pPr>
              <a:lnSpc>
                <a:spcPct val="87000"/>
              </a:lnSpc>
              <a:spcBef>
                <a:spcPts val="0"/>
              </a:spcBef>
            </a:pPr>
            <a:endParaRPr lang="en-US" sz="500" dirty="0"/>
          </a:p>
          <a:p>
            <a:pPr>
              <a:lnSpc>
                <a:spcPct val="87000"/>
              </a:lnSpc>
              <a:spcBef>
                <a:spcPts val="0"/>
              </a:spcBef>
            </a:pPr>
            <a:r>
              <a:rPr lang="en-US" sz="1400" b="1" dirty="0" smtClean="0"/>
              <a:t>Chapter 1. Election </a:t>
            </a:r>
            <a:r>
              <a:rPr lang="en-US" sz="1400" b="1" dirty="0"/>
              <a:t>of Senators and </a:t>
            </a:r>
            <a:r>
              <a:rPr lang="en-US" sz="1400" b="1" dirty="0" smtClean="0"/>
              <a:t>Representatives (Sections 1-9)</a:t>
            </a:r>
            <a:endParaRPr lang="en-US" sz="1400" b="1" dirty="0"/>
          </a:p>
          <a:p>
            <a:pPr>
              <a:lnSpc>
                <a:spcPct val="87000"/>
              </a:lnSpc>
              <a:spcBef>
                <a:spcPts val="0"/>
              </a:spcBef>
            </a:pPr>
            <a:r>
              <a:rPr lang="en-US" sz="1400" b="1" dirty="0"/>
              <a:t>Chapter </a:t>
            </a:r>
            <a:r>
              <a:rPr lang="en-US" sz="1400" b="1" dirty="0" smtClean="0"/>
              <a:t>2. Organization </a:t>
            </a:r>
            <a:r>
              <a:rPr lang="en-US" sz="1400" b="1" dirty="0"/>
              <a:t>of </a:t>
            </a:r>
            <a:r>
              <a:rPr lang="en-US" sz="1400" b="1" dirty="0" smtClean="0"/>
              <a:t>Congress (Sections 21-30b)</a:t>
            </a:r>
            <a:endParaRPr lang="en-US" sz="1400" b="1" dirty="0"/>
          </a:p>
          <a:p>
            <a:pPr>
              <a:lnSpc>
                <a:spcPct val="87000"/>
              </a:lnSpc>
              <a:spcBef>
                <a:spcPts val="0"/>
              </a:spcBef>
            </a:pPr>
            <a:r>
              <a:rPr lang="en-US" sz="1400" b="1" dirty="0"/>
              <a:t>Chapter </a:t>
            </a:r>
            <a:r>
              <a:rPr lang="en-US" sz="1400" b="1" dirty="0" smtClean="0"/>
              <a:t>3. Compensation </a:t>
            </a:r>
            <a:r>
              <a:rPr lang="en-US" sz="1400" b="1" dirty="0"/>
              <a:t>and Allowances of Members </a:t>
            </a:r>
            <a:r>
              <a:rPr lang="en-US" sz="1400" b="1" dirty="0" smtClean="0"/>
              <a:t>(Sections 31-59h)</a:t>
            </a:r>
            <a:endParaRPr lang="en-US" sz="1400" b="1" dirty="0"/>
          </a:p>
          <a:p>
            <a:pPr>
              <a:lnSpc>
                <a:spcPct val="87000"/>
              </a:lnSpc>
              <a:spcBef>
                <a:spcPts val="0"/>
              </a:spcBef>
            </a:pPr>
            <a:r>
              <a:rPr lang="en-US" sz="1400" b="1" dirty="0"/>
              <a:t>Chapter </a:t>
            </a:r>
            <a:r>
              <a:rPr lang="en-US" sz="1400" b="1" dirty="0" smtClean="0"/>
              <a:t>4. Officers </a:t>
            </a:r>
            <a:r>
              <a:rPr lang="en-US" sz="1400" b="1" dirty="0"/>
              <a:t>and Employees of Senate and House of Representatives </a:t>
            </a:r>
            <a:r>
              <a:rPr lang="en-US" sz="1400" b="1" dirty="0" smtClean="0"/>
              <a:t>(Sections 60-130l)</a:t>
            </a:r>
            <a:endParaRPr lang="en-US" sz="1400" b="1" dirty="0"/>
          </a:p>
          <a:p>
            <a:pPr>
              <a:lnSpc>
                <a:spcPct val="87000"/>
              </a:lnSpc>
              <a:spcBef>
                <a:spcPts val="0"/>
              </a:spcBef>
            </a:pPr>
            <a:r>
              <a:rPr lang="en-US" sz="1400" b="1" dirty="0"/>
              <a:t>Chapter </a:t>
            </a:r>
            <a:r>
              <a:rPr lang="en-US" sz="1400" b="1" dirty="0" smtClean="0"/>
              <a:t>5. Library </a:t>
            </a:r>
            <a:r>
              <a:rPr lang="en-US" sz="1400" b="1" dirty="0"/>
              <a:t>of </a:t>
            </a:r>
            <a:r>
              <a:rPr lang="en-US" sz="1400" b="1" dirty="0" smtClean="0"/>
              <a:t>Congress (Sections 131-185)</a:t>
            </a:r>
            <a:endParaRPr lang="en-US" sz="1400" b="1" dirty="0"/>
          </a:p>
          <a:p>
            <a:pPr>
              <a:lnSpc>
                <a:spcPct val="87000"/>
              </a:lnSpc>
              <a:spcBef>
                <a:spcPts val="0"/>
              </a:spcBef>
            </a:pPr>
            <a:r>
              <a:rPr lang="en-US" sz="1400" b="1" dirty="0"/>
              <a:t>Chapter </a:t>
            </a:r>
            <a:r>
              <a:rPr lang="en-US" sz="1400" b="1" dirty="0" smtClean="0"/>
              <a:t>6. Congressional </a:t>
            </a:r>
            <a:r>
              <a:rPr lang="en-US" sz="1400" b="1" dirty="0"/>
              <a:t>and Committee Procedure; </a:t>
            </a:r>
            <a:r>
              <a:rPr lang="en-US" sz="1400" b="1" dirty="0" smtClean="0"/>
              <a:t>Investigations (Sections 190-199)</a:t>
            </a:r>
            <a:endParaRPr lang="en-US" sz="1400" b="1" dirty="0"/>
          </a:p>
          <a:p>
            <a:pPr>
              <a:lnSpc>
                <a:spcPct val="87000"/>
              </a:lnSpc>
              <a:spcBef>
                <a:spcPts val="0"/>
              </a:spcBef>
            </a:pPr>
            <a:r>
              <a:rPr lang="en-US" sz="1400" b="1" dirty="0"/>
              <a:t>Chapter </a:t>
            </a:r>
            <a:r>
              <a:rPr lang="en-US" sz="1400" b="1" dirty="0" smtClean="0"/>
              <a:t>7. Contested </a:t>
            </a:r>
            <a:r>
              <a:rPr lang="en-US" sz="1400" b="1" dirty="0"/>
              <a:t>Elections [Repealed</a:t>
            </a:r>
            <a:r>
              <a:rPr lang="en-US" sz="1400" b="1" dirty="0" smtClean="0"/>
              <a:t>] (Sections 201-226)</a:t>
            </a:r>
            <a:endParaRPr lang="en-US" sz="1400" b="1" dirty="0"/>
          </a:p>
          <a:p>
            <a:pPr>
              <a:lnSpc>
                <a:spcPct val="87000"/>
              </a:lnSpc>
              <a:spcBef>
                <a:spcPts val="0"/>
              </a:spcBef>
            </a:pPr>
            <a:r>
              <a:rPr lang="en-US" sz="1400" b="1" dirty="0"/>
              <a:t>Chapter </a:t>
            </a:r>
            <a:r>
              <a:rPr lang="en-US" sz="1400" b="1" dirty="0" smtClean="0"/>
              <a:t>8. Federal </a:t>
            </a:r>
            <a:r>
              <a:rPr lang="en-US" sz="1400" b="1" dirty="0"/>
              <a:t>Corrupt Practices [Repealed</a:t>
            </a:r>
            <a:r>
              <a:rPr lang="en-US" sz="1400" b="1" dirty="0" smtClean="0"/>
              <a:t>] (Sections 241-256)</a:t>
            </a:r>
            <a:endParaRPr lang="en-US" sz="1400" b="1" dirty="0"/>
          </a:p>
          <a:p>
            <a:pPr>
              <a:lnSpc>
                <a:spcPct val="87000"/>
              </a:lnSpc>
              <a:spcBef>
                <a:spcPts val="0"/>
              </a:spcBef>
            </a:pPr>
            <a:r>
              <a:rPr lang="en-US" sz="1400" b="1" dirty="0"/>
              <a:t>Chapter </a:t>
            </a:r>
            <a:r>
              <a:rPr lang="en-US" sz="1400" b="1" dirty="0" smtClean="0"/>
              <a:t>8A. Regulation </a:t>
            </a:r>
            <a:r>
              <a:rPr lang="en-US" sz="1400" b="1" dirty="0"/>
              <a:t>of Lobbying [Repealed</a:t>
            </a:r>
            <a:r>
              <a:rPr lang="en-US" sz="1400" b="1" dirty="0" smtClean="0"/>
              <a:t>] (Sections 261- 270)</a:t>
            </a:r>
            <a:endParaRPr lang="en-US" sz="1400" b="1" dirty="0"/>
          </a:p>
          <a:p>
            <a:pPr>
              <a:lnSpc>
                <a:spcPct val="87000"/>
              </a:lnSpc>
              <a:spcBef>
                <a:spcPts val="0"/>
              </a:spcBef>
            </a:pPr>
            <a:r>
              <a:rPr lang="en-US" sz="1400" b="1" dirty="0"/>
              <a:t>Chapter </a:t>
            </a:r>
            <a:r>
              <a:rPr lang="en-US" sz="1400" b="1" dirty="0" smtClean="0"/>
              <a:t>9. Office </a:t>
            </a:r>
            <a:r>
              <a:rPr lang="en-US" sz="1400" b="1" dirty="0"/>
              <a:t>of Legislative </a:t>
            </a:r>
            <a:r>
              <a:rPr lang="en-US" sz="1400" b="1" dirty="0" smtClean="0"/>
              <a:t>Counsel (Sections 271-282e)</a:t>
            </a:r>
            <a:endParaRPr lang="en-US" sz="1400" b="1" dirty="0"/>
          </a:p>
          <a:p>
            <a:pPr>
              <a:lnSpc>
                <a:spcPct val="87000"/>
              </a:lnSpc>
              <a:spcBef>
                <a:spcPts val="0"/>
              </a:spcBef>
            </a:pPr>
            <a:r>
              <a:rPr lang="en-US" sz="1400" b="1" dirty="0"/>
              <a:t>Chapter </a:t>
            </a:r>
            <a:r>
              <a:rPr lang="en-US" sz="1400" b="1" dirty="0" smtClean="0"/>
              <a:t>9A. Office </a:t>
            </a:r>
            <a:r>
              <a:rPr lang="en-US" sz="1400" b="1" dirty="0"/>
              <a:t>of Law Revision </a:t>
            </a:r>
            <a:r>
              <a:rPr lang="en-US" sz="1400" b="1" dirty="0" smtClean="0"/>
              <a:t>Counsel (Sections 285-285g)</a:t>
            </a:r>
            <a:endParaRPr lang="en-US" sz="1400" b="1" dirty="0"/>
          </a:p>
          <a:p>
            <a:pPr>
              <a:lnSpc>
                <a:spcPct val="87000"/>
              </a:lnSpc>
              <a:spcBef>
                <a:spcPts val="0"/>
              </a:spcBef>
            </a:pPr>
            <a:r>
              <a:rPr lang="en-US" sz="1400" b="1" dirty="0"/>
              <a:t>Chapter </a:t>
            </a:r>
            <a:r>
              <a:rPr lang="en-US" sz="1400" b="1" dirty="0" smtClean="0"/>
              <a:t>9B. Legislative </a:t>
            </a:r>
            <a:r>
              <a:rPr lang="en-US" sz="1400" b="1" dirty="0"/>
              <a:t>Classification Office [Repealed</a:t>
            </a:r>
            <a:r>
              <a:rPr lang="en-US" sz="1400" b="1" dirty="0" smtClean="0"/>
              <a:t>] (Sections 286-286g)</a:t>
            </a:r>
            <a:endParaRPr lang="en-US" sz="1400" b="1" dirty="0"/>
          </a:p>
          <a:p>
            <a:pPr>
              <a:lnSpc>
                <a:spcPct val="87000"/>
              </a:lnSpc>
              <a:spcBef>
                <a:spcPts val="0"/>
              </a:spcBef>
            </a:pPr>
            <a:r>
              <a:rPr lang="en-US" sz="1400" b="1" dirty="0"/>
              <a:t>Chapter </a:t>
            </a:r>
            <a:r>
              <a:rPr lang="en-US" sz="1400" b="1" dirty="0" smtClean="0"/>
              <a:t>9C. Office </a:t>
            </a:r>
            <a:r>
              <a:rPr lang="en-US" sz="1400" b="1" dirty="0"/>
              <a:t>of Parliamentarian of House of </a:t>
            </a:r>
            <a:r>
              <a:rPr lang="en-US" sz="1400" b="1" dirty="0" smtClean="0"/>
              <a:t>Representatives (Section 287-287d)</a:t>
            </a:r>
            <a:endParaRPr lang="en-US" sz="1400" b="1" dirty="0"/>
          </a:p>
          <a:p>
            <a:pPr>
              <a:lnSpc>
                <a:spcPct val="87000"/>
              </a:lnSpc>
              <a:spcBef>
                <a:spcPts val="0"/>
              </a:spcBef>
            </a:pPr>
            <a:r>
              <a:rPr lang="en-US" sz="1400" b="1" dirty="0"/>
              <a:t>Chapter </a:t>
            </a:r>
            <a:r>
              <a:rPr lang="en-US" sz="1400" b="1" dirty="0" smtClean="0"/>
              <a:t>9D. Office </a:t>
            </a:r>
            <a:r>
              <a:rPr lang="en-US" sz="1400" b="1" dirty="0"/>
              <a:t>of Senate Legal </a:t>
            </a:r>
            <a:r>
              <a:rPr lang="en-US" sz="1400" b="1" dirty="0" smtClean="0"/>
              <a:t>Counsel (Sections 288-288n)</a:t>
            </a:r>
            <a:endParaRPr lang="en-US" sz="1400" b="1" dirty="0"/>
          </a:p>
          <a:p>
            <a:pPr>
              <a:lnSpc>
                <a:spcPct val="87000"/>
              </a:lnSpc>
              <a:spcBef>
                <a:spcPts val="0"/>
              </a:spcBef>
            </a:pPr>
            <a:r>
              <a:rPr lang="en-US" sz="1400" b="1" dirty="0"/>
              <a:t>Chapter </a:t>
            </a:r>
            <a:r>
              <a:rPr lang="en-US" sz="1400" b="1" dirty="0" smtClean="0"/>
              <a:t>10. Classification </a:t>
            </a:r>
            <a:r>
              <a:rPr lang="en-US" sz="1400" b="1" dirty="0"/>
              <a:t>of Employees of House of </a:t>
            </a:r>
            <a:r>
              <a:rPr lang="en-US" sz="1400" b="1" dirty="0" smtClean="0"/>
              <a:t>Representatives (Sections 291-303)</a:t>
            </a:r>
            <a:endParaRPr lang="en-US" sz="1400" b="1" dirty="0"/>
          </a:p>
          <a:p>
            <a:pPr>
              <a:lnSpc>
                <a:spcPct val="87000"/>
              </a:lnSpc>
              <a:spcBef>
                <a:spcPts val="0"/>
              </a:spcBef>
            </a:pPr>
            <a:r>
              <a:rPr lang="en-US" sz="1400" b="1" dirty="0"/>
              <a:t>Chapter </a:t>
            </a:r>
            <a:r>
              <a:rPr lang="en-US" sz="1400" b="1" dirty="0" smtClean="0"/>
              <a:t>10A. Payroll </a:t>
            </a:r>
            <a:r>
              <a:rPr lang="en-US" sz="1400" b="1" dirty="0"/>
              <a:t>Administration in House of Representatives </a:t>
            </a:r>
            <a:r>
              <a:rPr lang="en-US" sz="1400" b="1" dirty="0" smtClean="0"/>
              <a:t>(Sections 331-336)</a:t>
            </a:r>
          </a:p>
          <a:p>
            <a:pPr>
              <a:lnSpc>
                <a:spcPct val="87000"/>
              </a:lnSpc>
              <a:spcBef>
                <a:spcPts val="0"/>
              </a:spcBef>
            </a:pPr>
            <a:r>
              <a:rPr lang="en-US" sz="1400" b="1" dirty="0"/>
              <a:t>Chapter 11. Citizens' Commission on Public Service and Compensation (Sections 351-364)</a:t>
            </a:r>
          </a:p>
          <a:p>
            <a:pPr>
              <a:lnSpc>
                <a:spcPct val="87000"/>
              </a:lnSpc>
              <a:spcBef>
                <a:spcPts val="0"/>
              </a:spcBef>
            </a:pPr>
            <a:r>
              <a:rPr lang="en-US" sz="1400" b="1" dirty="0"/>
              <a:t>Chapter 12. Contested Elections (Sections 381-396)</a:t>
            </a:r>
          </a:p>
          <a:p>
            <a:pPr>
              <a:lnSpc>
                <a:spcPct val="87000"/>
              </a:lnSpc>
              <a:spcBef>
                <a:spcPts val="0"/>
              </a:spcBef>
            </a:pPr>
            <a:r>
              <a:rPr lang="en-US" sz="1400" b="1" dirty="0"/>
              <a:t>Chapter 13. Joint Committee on Congressional Operations [Repealed] (Sections 411-417)</a:t>
            </a:r>
          </a:p>
          <a:p>
            <a:pPr>
              <a:lnSpc>
                <a:spcPct val="87000"/>
              </a:lnSpc>
              <a:spcBef>
                <a:spcPts val="0"/>
              </a:spcBef>
            </a:pPr>
            <a:r>
              <a:rPr lang="en-US" sz="1400" b="1" dirty="0"/>
              <a:t>Chapter 14. Federal Election Campaigns (Sections 431-457)</a:t>
            </a:r>
          </a:p>
          <a:p>
            <a:pPr>
              <a:lnSpc>
                <a:spcPct val="87000"/>
              </a:lnSpc>
              <a:spcBef>
                <a:spcPts val="0"/>
              </a:spcBef>
            </a:pPr>
            <a:r>
              <a:rPr lang="en-US" sz="1400" b="1" dirty="0"/>
              <a:t>Chapter 15. Office of Technology Assessment (Sections 471-481)</a:t>
            </a:r>
          </a:p>
          <a:p>
            <a:pPr>
              <a:lnSpc>
                <a:spcPct val="87000"/>
              </a:lnSpc>
              <a:spcBef>
                <a:spcPts val="0"/>
              </a:spcBef>
            </a:pPr>
            <a:endParaRPr lang="en-US" sz="1400" b="1"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34</a:t>
            </a:fld>
            <a:endParaRPr lang="en-US" dirty="0"/>
          </a:p>
        </p:txBody>
      </p:sp>
    </p:spTree>
    <p:extLst>
      <p:ext uri="{BB962C8B-B14F-4D97-AF65-F5344CB8AC3E}">
        <p14:creationId xmlns:p14="http://schemas.microsoft.com/office/powerpoint/2010/main" val="3029210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lnSpc>
                <a:spcPct val="80000"/>
              </a:lnSpc>
              <a:spcBef>
                <a:spcPts val="0"/>
              </a:spcBef>
              <a:defRPr/>
            </a:pPr>
            <a:r>
              <a:rPr lang="en-US" sz="3200" b="1" i="1" dirty="0">
                <a:solidFill>
                  <a:srgbClr val="006600"/>
                </a:solidFill>
              </a:rPr>
              <a:t>Statutory Provisions</a:t>
            </a:r>
          </a:p>
          <a:p>
            <a:pPr>
              <a:lnSpc>
                <a:spcPct val="120000"/>
              </a:lnSpc>
              <a:spcBef>
                <a:spcPts val="0"/>
              </a:spcBef>
              <a:defRPr/>
            </a:pPr>
            <a:endParaRPr lang="en-US" sz="1000" b="1" i="1" dirty="0">
              <a:solidFill>
                <a:srgbClr val="002060"/>
              </a:solidFill>
            </a:endParaRPr>
          </a:p>
          <a:p>
            <a:pPr algn="just">
              <a:lnSpc>
                <a:spcPct val="120000"/>
              </a:lnSpc>
              <a:spcBef>
                <a:spcPts val="0"/>
              </a:spcBef>
            </a:pPr>
            <a:r>
              <a:rPr lang="en-US" sz="1600" dirty="0"/>
              <a:t>In addition to Article </a:t>
            </a:r>
            <a:r>
              <a:rPr lang="en-US" sz="1600" dirty="0" smtClean="0"/>
              <a:t>I, </a:t>
            </a:r>
            <a:r>
              <a:rPr lang="en-US" sz="1600" dirty="0"/>
              <a:t>Title </a:t>
            </a:r>
            <a:r>
              <a:rPr lang="en-US" sz="1600" dirty="0" smtClean="0"/>
              <a:t>2 </a:t>
            </a:r>
            <a:r>
              <a:rPr lang="en-US" sz="1600" dirty="0"/>
              <a:t>of the United States Code also outlines the role of the </a:t>
            </a:r>
            <a:r>
              <a:rPr lang="en-US" sz="1600" dirty="0" smtClean="0"/>
              <a:t>Congress </a:t>
            </a:r>
            <a:r>
              <a:rPr lang="en-US" sz="1600" dirty="0"/>
              <a:t>of the United States, as authorized under the Constitution.</a:t>
            </a:r>
          </a:p>
          <a:p>
            <a:pPr algn="just">
              <a:lnSpc>
                <a:spcPct val="120000"/>
              </a:lnSpc>
              <a:spcBef>
                <a:spcPts val="0"/>
              </a:spcBef>
            </a:pPr>
            <a:endParaRPr lang="en-US" sz="500" dirty="0"/>
          </a:p>
          <a:p>
            <a:pPr algn="just">
              <a:lnSpc>
                <a:spcPct val="120000"/>
              </a:lnSpc>
              <a:spcBef>
                <a:spcPts val="0"/>
              </a:spcBef>
            </a:pPr>
            <a:endParaRPr lang="en-US" sz="500" b="1" dirty="0">
              <a:solidFill>
                <a:srgbClr val="C00000"/>
              </a:solidFill>
            </a:endParaRPr>
          </a:p>
          <a:p>
            <a:pPr algn="just">
              <a:lnSpc>
                <a:spcPct val="120000"/>
              </a:lnSpc>
              <a:spcBef>
                <a:spcPts val="0"/>
              </a:spcBef>
            </a:pPr>
            <a:r>
              <a:rPr lang="en-US" sz="1600" b="1" dirty="0">
                <a:solidFill>
                  <a:srgbClr val="C00000"/>
                </a:solidFill>
              </a:rPr>
              <a:t>Title </a:t>
            </a:r>
            <a:r>
              <a:rPr lang="en-US" sz="1600" b="1" dirty="0" smtClean="0">
                <a:solidFill>
                  <a:srgbClr val="C00000"/>
                </a:solidFill>
              </a:rPr>
              <a:t>2 </a:t>
            </a:r>
            <a:r>
              <a:rPr lang="en-US" sz="1600" b="1" dirty="0">
                <a:solidFill>
                  <a:srgbClr val="C00000"/>
                </a:solidFill>
              </a:rPr>
              <a:t>of the United States Code:</a:t>
            </a:r>
            <a:r>
              <a:rPr lang="en-US" sz="1600" dirty="0"/>
              <a:t>  Chapters </a:t>
            </a:r>
            <a:r>
              <a:rPr lang="en-US" sz="1600" dirty="0" smtClean="0"/>
              <a:t>16 </a:t>
            </a:r>
            <a:r>
              <a:rPr lang="en-US" sz="1600" dirty="0"/>
              <a:t>to </a:t>
            </a:r>
            <a:r>
              <a:rPr lang="en-US" sz="1600" dirty="0" smtClean="0"/>
              <a:t>25 </a:t>
            </a:r>
            <a:r>
              <a:rPr lang="en-US" sz="1600" dirty="0"/>
              <a:t>of this Federal Statute </a:t>
            </a:r>
            <a:r>
              <a:rPr lang="en-US" sz="1600" dirty="0" smtClean="0"/>
              <a:t>include:</a:t>
            </a:r>
            <a:endParaRPr lang="en-US" sz="1600" dirty="0"/>
          </a:p>
          <a:p>
            <a:pPr>
              <a:lnSpc>
                <a:spcPct val="120000"/>
              </a:lnSpc>
              <a:spcBef>
                <a:spcPts val="0"/>
              </a:spcBef>
            </a:pPr>
            <a:endParaRPr lang="en-US" sz="500" dirty="0"/>
          </a:p>
          <a:p>
            <a:r>
              <a:rPr lang="en-US" sz="1400" b="1" dirty="0" smtClean="0"/>
              <a:t>Chapter 16. Congressional </a:t>
            </a:r>
            <a:r>
              <a:rPr lang="en-US" sz="1400" b="1" dirty="0"/>
              <a:t>Mailing </a:t>
            </a:r>
            <a:r>
              <a:rPr lang="en-US" sz="1400" b="1" dirty="0" smtClean="0"/>
              <a:t>Standards (Sections 501-506)</a:t>
            </a:r>
            <a:endParaRPr lang="en-US" sz="1400" b="1" dirty="0"/>
          </a:p>
          <a:p>
            <a:r>
              <a:rPr lang="en-US" sz="1400" b="1" dirty="0"/>
              <a:t>Chapter </a:t>
            </a:r>
            <a:r>
              <a:rPr lang="en-US" sz="1400" b="1" dirty="0" smtClean="0"/>
              <a:t>17. Congressional </a:t>
            </a:r>
            <a:r>
              <a:rPr lang="en-US" sz="1400" b="1" dirty="0"/>
              <a:t>Budget </a:t>
            </a:r>
            <a:r>
              <a:rPr lang="en-US" sz="1400" b="1" dirty="0" smtClean="0"/>
              <a:t>Office (Sections 601-613)</a:t>
            </a:r>
            <a:endParaRPr lang="en-US" sz="1400" b="1" dirty="0"/>
          </a:p>
          <a:p>
            <a:r>
              <a:rPr lang="en-US" sz="1400" b="1" dirty="0"/>
              <a:t>Chapter </a:t>
            </a:r>
            <a:r>
              <a:rPr lang="en-US" sz="1400" b="1" dirty="0" smtClean="0"/>
              <a:t>17A. Congressional </a:t>
            </a:r>
            <a:r>
              <a:rPr lang="en-US" sz="1400" b="1" dirty="0"/>
              <a:t>Budget and Fiscal </a:t>
            </a:r>
            <a:r>
              <a:rPr lang="en-US" sz="1400" b="1" dirty="0" smtClean="0"/>
              <a:t>Operations (Section 621-661f)</a:t>
            </a:r>
            <a:endParaRPr lang="en-US" sz="1400" b="1" dirty="0"/>
          </a:p>
          <a:p>
            <a:r>
              <a:rPr lang="en-US" sz="1400" b="1" dirty="0"/>
              <a:t>Chapter </a:t>
            </a:r>
            <a:r>
              <a:rPr lang="en-US" sz="1400" b="1" dirty="0" smtClean="0"/>
              <a:t>17B. Impoundment Control (Sections 681-688)</a:t>
            </a:r>
            <a:endParaRPr lang="en-US" sz="1400" b="1" dirty="0"/>
          </a:p>
          <a:p>
            <a:r>
              <a:rPr lang="en-US" sz="1400" b="1" dirty="0"/>
              <a:t>Chapter </a:t>
            </a:r>
            <a:r>
              <a:rPr lang="en-US" sz="1400" b="1" dirty="0" smtClean="0"/>
              <a:t>18. Legislative </a:t>
            </a:r>
            <a:r>
              <a:rPr lang="en-US" sz="1400" b="1" dirty="0"/>
              <a:t>Personnel Financial Disclosure Requirements </a:t>
            </a:r>
            <a:r>
              <a:rPr lang="en-US" sz="1400" b="1" dirty="0" smtClean="0"/>
              <a:t>(Sections 701-709)</a:t>
            </a:r>
            <a:endParaRPr lang="en-US" sz="1400" b="1" dirty="0"/>
          </a:p>
          <a:p>
            <a:r>
              <a:rPr lang="en-US" sz="1400" b="1" dirty="0"/>
              <a:t>Chapter </a:t>
            </a:r>
            <a:r>
              <a:rPr lang="en-US" sz="1400" b="1" dirty="0" smtClean="0"/>
              <a:t>19. Congressional </a:t>
            </a:r>
            <a:r>
              <a:rPr lang="en-US" sz="1400" b="1" dirty="0"/>
              <a:t>Award </a:t>
            </a:r>
            <a:r>
              <a:rPr lang="en-US" sz="1400" b="1" dirty="0" smtClean="0"/>
              <a:t>Program (Sections 801-808)</a:t>
            </a:r>
            <a:endParaRPr lang="en-US" sz="1400" b="1" dirty="0"/>
          </a:p>
          <a:p>
            <a:r>
              <a:rPr lang="en-US" sz="1400" b="1" dirty="0"/>
              <a:t>Chapter </a:t>
            </a:r>
            <a:r>
              <a:rPr lang="en-US" sz="1400" b="1" dirty="0" smtClean="0"/>
              <a:t>19A. John </a:t>
            </a:r>
            <a:r>
              <a:rPr lang="en-US" sz="1400" b="1" dirty="0"/>
              <a:t>Heinz Competitive Excellence </a:t>
            </a:r>
            <a:r>
              <a:rPr lang="en-US" sz="1400" b="1" dirty="0" smtClean="0"/>
              <a:t>Award (Section 831)</a:t>
            </a:r>
            <a:endParaRPr lang="en-US" sz="1400" b="1" dirty="0"/>
          </a:p>
          <a:p>
            <a:r>
              <a:rPr lang="en-US" sz="1400" b="1" dirty="0"/>
              <a:t>Chapter </a:t>
            </a:r>
            <a:r>
              <a:rPr lang="en-US" sz="1400" b="1" dirty="0" smtClean="0"/>
              <a:t>20. Emergency </a:t>
            </a:r>
            <a:r>
              <a:rPr lang="en-US" sz="1400" b="1" dirty="0"/>
              <a:t>Powers To Eliminate Budget </a:t>
            </a:r>
            <a:r>
              <a:rPr lang="en-US" sz="1400" b="1" dirty="0" smtClean="0"/>
              <a:t>Deficits (Sections 900-922)</a:t>
            </a:r>
            <a:endParaRPr lang="en-US" sz="1400" b="1" dirty="0"/>
          </a:p>
          <a:p>
            <a:r>
              <a:rPr lang="en-US" sz="1400" b="1" dirty="0"/>
              <a:t>Chapter </a:t>
            </a:r>
            <a:r>
              <a:rPr lang="en-US" sz="1400" b="1" dirty="0" smtClean="0"/>
              <a:t>20A. Statutory Pay-as-You-Go (Sections 931-939)</a:t>
            </a:r>
            <a:endParaRPr lang="en-US" sz="1400" b="1" dirty="0"/>
          </a:p>
          <a:p>
            <a:r>
              <a:rPr lang="en-US" sz="1400" b="1" dirty="0"/>
              <a:t>Chapter </a:t>
            </a:r>
            <a:r>
              <a:rPr lang="en-US" sz="1400" b="1" dirty="0" smtClean="0"/>
              <a:t>21. Civic </a:t>
            </a:r>
            <a:r>
              <a:rPr lang="en-US" sz="1400" b="1" dirty="0"/>
              <a:t>Achievement Award </a:t>
            </a:r>
            <a:r>
              <a:rPr lang="en-US" sz="1400" b="1" dirty="0" smtClean="0"/>
              <a:t>- Honor </a:t>
            </a:r>
            <a:r>
              <a:rPr lang="en-US" sz="1400" b="1" dirty="0"/>
              <a:t>of </a:t>
            </a:r>
            <a:r>
              <a:rPr lang="en-US" sz="1400" b="1" dirty="0" smtClean="0"/>
              <a:t>Speaker </a:t>
            </a:r>
            <a:r>
              <a:rPr lang="en-US" sz="1400" b="1" dirty="0"/>
              <a:t>of House </a:t>
            </a:r>
            <a:r>
              <a:rPr lang="en-US" sz="1400" b="1" dirty="0" smtClean="0"/>
              <a:t>[</a:t>
            </a:r>
            <a:r>
              <a:rPr lang="en-US" sz="1400" b="1" dirty="0"/>
              <a:t>R</a:t>
            </a:r>
            <a:r>
              <a:rPr lang="en-US" sz="1400" b="1" dirty="0" smtClean="0"/>
              <a:t>epealed] (Section 1001-1004)</a:t>
            </a:r>
            <a:endParaRPr lang="en-US" sz="1400" b="1" dirty="0"/>
          </a:p>
          <a:p>
            <a:r>
              <a:rPr lang="en-US" sz="1400" b="1" dirty="0"/>
              <a:t>Chapter </a:t>
            </a:r>
            <a:r>
              <a:rPr lang="en-US" sz="1400" b="1" dirty="0" smtClean="0"/>
              <a:t>22. John </a:t>
            </a:r>
            <a:r>
              <a:rPr lang="en-US" sz="1400" b="1" dirty="0"/>
              <a:t>C. Stennis Center for Public Service Training </a:t>
            </a:r>
            <a:r>
              <a:rPr lang="en-US" sz="1400" b="1" dirty="0" smtClean="0"/>
              <a:t>Development (Sections 1101-1110)</a:t>
            </a:r>
          </a:p>
          <a:p>
            <a:r>
              <a:rPr lang="en-US" sz="1400" b="1" dirty="0"/>
              <a:t>Chapter 22A. Open World Leadership Center (Section 1151)</a:t>
            </a:r>
          </a:p>
          <a:p>
            <a:r>
              <a:rPr lang="en-US" sz="1400" b="1" dirty="0"/>
              <a:t>Chapter 22B. Hunger Fellowship Program (Section 1161)</a:t>
            </a:r>
          </a:p>
          <a:p>
            <a:r>
              <a:rPr lang="en-US" sz="1400" b="1" dirty="0"/>
              <a:t>Chapter 23. Government Employee Rights (Sections 1201-1224) </a:t>
            </a:r>
          </a:p>
          <a:p>
            <a:r>
              <a:rPr lang="en-US" sz="1400" b="1" dirty="0"/>
              <a:t>Chapter 24. Congressional Accountability (Sections 1301-1438)</a:t>
            </a:r>
          </a:p>
          <a:p>
            <a:r>
              <a:rPr lang="en-US" sz="1400" b="1" dirty="0"/>
              <a:t>Chapter 25. Unfunded Mandates Reform (Sections 1501-1556)</a:t>
            </a:r>
          </a:p>
          <a:p>
            <a:endParaRPr lang="en-US" sz="1400" b="1" dirty="0" smtClean="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35</a:t>
            </a:fld>
            <a:endParaRPr lang="en-US"/>
          </a:p>
        </p:txBody>
      </p:sp>
    </p:spTree>
    <p:extLst>
      <p:ext uri="{BB962C8B-B14F-4D97-AF65-F5344CB8AC3E}">
        <p14:creationId xmlns:p14="http://schemas.microsoft.com/office/powerpoint/2010/main" val="4177480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7000"/>
              </a:lnSpc>
              <a:spcBef>
                <a:spcPts val="0"/>
              </a:spcBef>
              <a:defRPr/>
            </a:pPr>
            <a:r>
              <a:rPr lang="en-US" sz="3400" b="1" dirty="0">
                <a:solidFill>
                  <a:srgbClr val="C81204"/>
                </a:solidFill>
              </a:rPr>
              <a:t>  </a:t>
            </a:r>
            <a:r>
              <a:rPr lang="en-US" sz="3600" b="1" dirty="0">
                <a:solidFill>
                  <a:srgbClr val="0033CC"/>
                </a:solidFill>
              </a:rPr>
              <a:t>Federal Government – The Judiciary</a:t>
            </a:r>
          </a:p>
          <a:p>
            <a:pPr marL="342900" indent="-342900" algn="ctr">
              <a:lnSpc>
                <a:spcPct val="97000"/>
              </a:lnSpc>
              <a:spcBef>
                <a:spcPts val="0"/>
              </a:spcBef>
              <a:defRPr/>
            </a:pPr>
            <a:r>
              <a:rPr lang="en-US" sz="3200" b="1" i="1" dirty="0">
                <a:solidFill>
                  <a:srgbClr val="006600"/>
                </a:solidFill>
              </a:rPr>
              <a:t>Statutory Provisions</a:t>
            </a:r>
          </a:p>
          <a:p>
            <a:pPr>
              <a:lnSpc>
                <a:spcPct val="97000"/>
              </a:lnSpc>
              <a:spcBef>
                <a:spcPts val="0"/>
              </a:spcBef>
              <a:defRPr/>
            </a:pPr>
            <a:endParaRPr lang="en-US" sz="1000" b="1" i="1" dirty="0">
              <a:solidFill>
                <a:srgbClr val="002060"/>
              </a:solidFill>
            </a:endParaRPr>
          </a:p>
          <a:p>
            <a:pPr algn="just">
              <a:lnSpc>
                <a:spcPct val="97000"/>
              </a:lnSpc>
              <a:spcBef>
                <a:spcPts val="0"/>
              </a:spcBef>
            </a:pPr>
            <a:r>
              <a:rPr lang="en-US" sz="1600" dirty="0"/>
              <a:t>In addition to Article </a:t>
            </a:r>
            <a:r>
              <a:rPr lang="en-US" sz="1600" dirty="0" smtClean="0"/>
              <a:t>I, </a:t>
            </a:r>
            <a:r>
              <a:rPr lang="en-US" sz="1600" dirty="0"/>
              <a:t>Title </a:t>
            </a:r>
            <a:r>
              <a:rPr lang="en-US" sz="1600" dirty="0" smtClean="0"/>
              <a:t>2 </a:t>
            </a:r>
            <a:r>
              <a:rPr lang="en-US" sz="1600" dirty="0"/>
              <a:t>of the United States Code also outlines the role of the </a:t>
            </a:r>
            <a:r>
              <a:rPr lang="en-US" sz="1600" dirty="0" smtClean="0"/>
              <a:t>Congress </a:t>
            </a:r>
            <a:r>
              <a:rPr lang="en-US" sz="1600" dirty="0"/>
              <a:t>of the United States, as authorized under the Constitution.</a:t>
            </a:r>
          </a:p>
          <a:p>
            <a:pPr algn="just">
              <a:lnSpc>
                <a:spcPct val="97000"/>
              </a:lnSpc>
              <a:spcBef>
                <a:spcPts val="0"/>
              </a:spcBef>
            </a:pPr>
            <a:endParaRPr lang="en-US" sz="500" dirty="0"/>
          </a:p>
          <a:p>
            <a:pPr algn="just">
              <a:lnSpc>
                <a:spcPct val="97000"/>
              </a:lnSpc>
              <a:spcBef>
                <a:spcPts val="0"/>
              </a:spcBef>
            </a:pPr>
            <a:endParaRPr lang="en-US" sz="500" b="1" dirty="0">
              <a:solidFill>
                <a:srgbClr val="C00000"/>
              </a:solidFill>
            </a:endParaRPr>
          </a:p>
          <a:p>
            <a:pPr algn="just">
              <a:lnSpc>
                <a:spcPct val="97000"/>
              </a:lnSpc>
              <a:spcBef>
                <a:spcPts val="0"/>
              </a:spcBef>
            </a:pPr>
            <a:r>
              <a:rPr lang="en-US" sz="1600" b="1" dirty="0">
                <a:solidFill>
                  <a:srgbClr val="C00000"/>
                </a:solidFill>
              </a:rPr>
              <a:t>Title </a:t>
            </a:r>
            <a:r>
              <a:rPr lang="en-US" sz="1600" b="1" dirty="0" smtClean="0">
                <a:solidFill>
                  <a:srgbClr val="C00000"/>
                </a:solidFill>
              </a:rPr>
              <a:t>2 </a:t>
            </a:r>
            <a:r>
              <a:rPr lang="en-US" sz="1600" b="1" dirty="0">
                <a:solidFill>
                  <a:srgbClr val="C00000"/>
                </a:solidFill>
              </a:rPr>
              <a:t>of the United States Code:</a:t>
            </a:r>
            <a:r>
              <a:rPr lang="en-US" sz="1600" dirty="0"/>
              <a:t>  Chapters </a:t>
            </a:r>
            <a:r>
              <a:rPr lang="en-US" sz="1600" dirty="0" smtClean="0"/>
              <a:t>26 </a:t>
            </a:r>
            <a:r>
              <a:rPr lang="en-US" sz="1600" dirty="0"/>
              <a:t>to </a:t>
            </a:r>
            <a:r>
              <a:rPr lang="en-US" sz="1600" dirty="0" smtClean="0"/>
              <a:t>65 </a:t>
            </a:r>
            <a:r>
              <a:rPr lang="en-US" sz="1600" dirty="0"/>
              <a:t>of this Federal Statute </a:t>
            </a:r>
            <a:r>
              <a:rPr lang="en-US" sz="1600" dirty="0" smtClean="0"/>
              <a:t>include:</a:t>
            </a:r>
            <a:endParaRPr lang="en-US" sz="1600" dirty="0"/>
          </a:p>
          <a:p>
            <a:pPr>
              <a:lnSpc>
                <a:spcPct val="97000"/>
              </a:lnSpc>
              <a:spcBef>
                <a:spcPts val="0"/>
              </a:spcBef>
            </a:pPr>
            <a:endParaRPr lang="en-US" sz="500" dirty="0"/>
          </a:p>
          <a:p>
            <a:pPr>
              <a:lnSpc>
                <a:spcPct val="97000"/>
              </a:lnSpc>
              <a:spcBef>
                <a:spcPts val="0"/>
              </a:spcBef>
            </a:pPr>
            <a:r>
              <a:rPr lang="en-US" sz="1400" b="1" dirty="0" smtClean="0"/>
              <a:t>Chapter 26. Disclosure </a:t>
            </a:r>
            <a:r>
              <a:rPr lang="en-US" sz="1400" b="1" dirty="0"/>
              <a:t>of Lobbying </a:t>
            </a:r>
            <a:r>
              <a:rPr lang="en-US" sz="1400" b="1" dirty="0" smtClean="0"/>
              <a:t>Activities (Sections 1601-1614)</a:t>
            </a:r>
            <a:endParaRPr lang="en-US" sz="1400" b="1" dirty="0"/>
          </a:p>
          <a:p>
            <a:pPr>
              <a:lnSpc>
                <a:spcPct val="97000"/>
              </a:lnSpc>
              <a:spcBef>
                <a:spcPts val="0"/>
              </a:spcBef>
            </a:pPr>
            <a:r>
              <a:rPr lang="en-US" sz="1400" b="1" dirty="0"/>
              <a:t>Chapter </a:t>
            </a:r>
            <a:r>
              <a:rPr lang="en-US" sz="1400" b="1" dirty="0" smtClean="0"/>
              <a:t>27. Sound </a:t>
            </a:r>
            <a:r>
              <a:rPr lang="en-US" sz="1400" b="1" dirty="0"/>
              <a:t>Recording Preservation by the Library of </a:t>
            </a:r>
            <a:r>
              <a:rPr lang="en-US" sz="1400" b="1" dirty="0" smtClean="0"/>
              <a:t>Congress (Sections 1701-1743)</a:t>
            </a:r>
            <a:endParaRPr lang="en-US" sz="1400" b="1" dirty="0"/>
          </a:p>
          <a:p>
            <a:pPr>
              <a:lnSpc>
                <a:spcPct val="97000"/>
              </a:lnSpc>
              <a:spcBef>
                <a:spcPts val="0"/>
              </a:spcBef>
            </a:pPr>
            <a:r>
              <a:rPr lang="en-US" sz="1400" b="1" dirty="0"/>
              <a:t>Chapter </a:t>
            </a:r>
            <a:r>
              <a:rPr lang="en-US" sz="1400" b="1" dirty="0" smtClean="0"/>
              <a:t>28. Architect </a:t>
            </a:r>
            <a:r>
              <a:rPr lang="en-US" sz="1400" b="1" dirty="0"/>
              <a:t>of the </a:t>
            </a:r>
            <a:r>
              <a:rPr lang="en-US" sz="1400" b="1" dirty="0" smtClean="0"/>
              <a:t>Capitol (Sections 1801-1881d)</a:t>
            </a:r>
            <a:endParaRPr lang="en-US" sz="1400" b="1" dirty="0"/>
          </a:p>
          <a:p>
            <a:pPr>
              <a:lnSpc>
                <a:spcPct val="97000"/>
              </a:lnSpc>
              <a:spcBef>
                <a:spcPts val="0"/>
              </a:spcBef>
            </a:pPr>
            <a:r>
              <a:rPr lang="en-US" sz="1400" b="1" dirty="0"/>
              <a:t>Chapter </a:t>
            </a:r>
            <a:r>
              <a:rPr lang="en-US" sz="1400" b="1" dirty="0" smtClean="0"/>
              <a:t>29. Capitol Police (Sections 1901-1982)</a:t>
            </a:r>
            <a:endParaRPr lang="en-US" sz="1400" b="1" dirty="0"/>
          </a:p>
          <a:p>
            <a:pPr>
              <a:lnSpc>
                <a:spcPct val="97000"/>
              </a:lnSpc>
              <a:spcBef>
                <a:spcPts val="0"/>
              </a:spcBef>
            </a:pPr>
            <a:r>
              <a:rPr lang="en-US" sz="1400" b="1" dirty="0"/>
              <a:t>Chapter </a:t>
            </a:r>
            <a:r>
              <a:rPr lang="en-US" sz="1400" b="1" dirty="0" smtClean="0"/>
              <a:t>30. Operation </a:t>
            </a:r>
            <a:r>
              <a:rPr lang="en-US" sz="1400" b="1" dirty="0"/>
              <a:t>and Maintenance of Capitol </a:t>
            </a:r>
            <a:r>
              <a:rPr lang="en-US" sz="1400" b="1" dirty="0" smtClean="0"/>
              <a:t>Complex (Sections 2001-2186)</a:t>
            </a:r>
            <a:endParaRPr lang="en-US" sz="1400" b="1" dirty="0"/>
          </a:p>
          <a:p>
            <a:pPr>
              <a:lnSpc>
                <a:spcPct val="97000"/>
              </a:lnSpc>
              <a:spcBef>
                <a:spcPts val="0"/>
              </a:spcBef>
            </a:pPr>
            <a:r>
              <a:rPr lang="en-US" sz="1400" b="1" dirty="0"/>
              <a:t>Chapter </a:t>
            </a:r>
            <a:r>
              <a:rPr lang="en-US" sz="1400" b="1" dirty="0" smtClean="0"/>
              <a:t>31. Capitol </a:t>
            </a:r>
            <a:r>
              <a:rPr lang="en-US" sz="1400" b="1" dirty="0"/>
              <a:t>Visitor </a:t>
            </a:r>
            <a:r>
              <a:rPr lang="en-US" sz="1400" b="1" dirty="0" smtClean="0"/>
              <a:t>Center (Sections 2201-2273)</a:t>
            </a:r>
            <a:endParaRPr lang="en-US" sz="1400" b="1" dirty="0"/>
          </a:p>
          <a:p>
            <a:pPr>
              <a:lnSpc>
                <a:spcPct val="97000"/>
              </a:lnSpc>
              <a:spcBef>
                <a:spcPts val="0"/>
              </a:spcBef>
            </a:pPr>
            <a:r>
              <a:rPr lang="en-US" sz="1400" b="1" dirty="0"/>
              <a:t>Chapter </a:t>
            </a:r>
            <a:r>
              <a:rPr lang="en-US" sz="1400" b="1" dirty="0" smtClean="0"/>
              <a:t>41. Congressional </a:t>
            </a:r>
            <a:r>
              <a:rPr lang="en-US" sz="1400" b="1" dirty="0"/>
              <a:t>Officers and </a:t>
            </a:r>
            <a:r>
              <a:rPr lang="en-US" sz="1400" b="1" dirty="0" smtClean="0"/>
              <a:t>Administration (Sections 4101-4132)</a:t>
            </a:r>
            <a:endParaRPr lang="en-US" sz="1400" b="1" dirty="0"/>
          </a:p>
          <a:p>
            <a:pPr>
              <a:lnSpc>
                <a:spcPct val="97000"/>
              </a:lnSpc>
              <a:spcBef>
                <a:spcPts val="0"/>
              </a:spcBef>
            </a:pPr>
            <a:r>
              <a:rPr lang="en-US" sz="1400" b="1" dirty="0"/>
              <a:t>Chapter </a:t>
            </a:r>
            <a:r>
              <a:rPr lang="en-US" sz="1400" b="1" dirty="0" smtClean="0"/>
              <a:t>43. Congressional Committees (Sections 4301-4338)</a:t>
            </a:r>
            <a:endParaRPr lang="en-US" sz="1400" b="1" dirty="0"/>
          </a:p>
          <a:p>
            <a:pPr>
              <a:lnSpc>
                <a:spcPct val="97000"/>
              </a:lnSpc>
              <a:spcBef>
                <a:spcPts val="0"/>
              </a:spcBef>
            </a:pPr>
            <a:r>
              <a:rPr lang="en-US" sz="1400" b="1" dirty="0"/>
              <a:t>Chapter </a:t>
            </a:r>
            <a:r>
              <a:rPr lang="en-US" sz="1400" b="1" dirty="0" smtClean="0"/>
              <a:t>45. Congressional </a:t>
            </a:r>
            <a:r>
              <a:rPr lang="en-US" sz="1400" b="1" dirty="0"/>
              <a:t>Pay and </a:t>
            </a:r>
            <a:r>
              <a:rPr lang="en-US" sz="1400" b="1" dirty="0" smtClean="0"/>
              <a:t>Benefits (Sections 4501-4595)</a:t>
            </a:r>
            <a:endParaRPr lang="en-US" sz="1400" b="1" dirty="0"/>
          </a:p>
          <a:p>
            <a:pPr>
              <a:lnSpc>
                <a:spcPct val="97000"/>
              </a:lnSpc>
              <a:spcBef>
                <a:spcPts val="0"/>
              </a:spcBef>
            </a:pPr>
            <a:r>
              <a:rPr lang="en-US" sz="1400" b="1" dirty="0"/>
              <a:t>Chapter </a:t>
            </a:r>
            <a:r>
              <a:rPr lang="en-US" sz="1400" b="1" dirty="0" smtClean="0"/>
              <a:t>47. Congressional Ethics (Sections 4701-4728)</a:t>
            </a:r>
            <a:endParaRPr lang="en-US" sz="1400" b="1" dirty="0"/>
          </a:p>
          <a:p>
            <a:pPr>
              <a:lnSpc>
                <a:spcPct val="97000"/>
              </a:lnSpc>
              <a:spcBef>
                <a:spcPts val="0"/>
              </a:spcBef>
            </a:pPr>
            <a:r>
              <a:rPr lang="en-US" sz="1400" b="1" dirty="0"/>
              <a:t>Chapter </a:t>
            </a:r>
            <a:r>
              <a:rPr lang="en-US" sz="1400" b="1" dirty="0" smtClean="0"/>
              <a:t>49. Congressional Pages (Section 4901-4917)</a:t>
            </a:r>
            <a:endParaRPr lang="en-US" sz="1400" b="1" dirty="0"/>
          </a:p>
          <a:p>
            <a:pPr>
              <a:lnSpc>
                <a:spcPct val="97000"/>
              </a:lnSpc>
              <a:spcBef>
                <a:spcPts val="0"/>
              </a:spcBef>
            </a:pPr>
            <a:r>
              <a:rPr lang="en-US" sz="1400" b="1" dirty="0"/>
              <a:t>Chapter </a:t>
            </a:r>
            <a:r>
              <a:rPr lang="en-US" sz="1400" b="1" dirty="0" smtClean="0"/>
              <a:t>51. House </a:t>
            </a:r>
            <a:r>
              <a:rPr lang="en-US" sz="1400" b="1" dirty="0"/>
              <a:t>of Representatives </a:t>
            </a:r>
            <a:r>
              <a:rPr lang="en-US" sz="1400" b="1" dirty="0" smtClean="0"/>
              <a:t>Leadership (Section 5101-5162)</a:t>
            </a:r>
            <a:endParaRPr lang="en-US" sz="1400" b="1" dirty="0"/>
          </a:p>
          <a:p>
            <a:pPr>
              <a:lnSpc>
                <a:spcPct val="97000"/>
              </a:lnSpc>
              <a:spcBef>
                <a:spcPts val="0"/>
              </a:spcBef>
            </a:pPr>
            <a:r>
              <a:rPr lang="en-US" sz="1400" b="1" dirty="0"/>
              <a:t>Chapter </a:t>
            </a:r>
            <a:r>
              <a:rPr lang="en-US" sz="1400" b="1" dirty="0" smtClean="0"/>
              <a:t>53. House </a:t>
            </a:r>
            <a:r>
              <a:rPr lang="en-US" sz="1400" b="1" dirty="0"/>
              <a:t>of Representatives </a:t>
            </a:r>
            <a:r>
              <a:rPr lang="en-US" sz="1400" b="1" dirty="0" smtClean="0"/>
              <a:t>Members (Sections 5301-5352) </a:t>
            </a:r>
            <a:endParaRPr lang="en-US" sz="1400" b="1" dirty="0"/>
          </a:p>
          <a:p>
            <a:pPr>
              <a:lnSpc>
                <a:spcPct val="97000"/>
              </a:lnSpc>
              <a:spcBef>
                <a:spcPts val="0"/>
              </a:spcBef>
            </a:pPr>
            <a:r>
              <a:rPr lang="en-US" sz="1400" b="1" dirty="0"/>
              <a:t>Chapter </a:t>
            </a:r>
            <a:r>
              <a:rPr lang="en-US" sz="1400" b="1" dirty="0" smtClean="0"/>
              <a:t>55. House </a:t>
            </a:r>
            <a:r>
              <a:rPr lang="en-US" sz="1400" b="1" dirty="0"/>
              <a:t>of Representatives Officers and </a:t>
            </a:r>
            <a:r>
              <a:rPr lang="en-US" sz="1400" b="1" dirty="0" smtClean="0"/>
              <a:t>Administration (Sections 5501-5352)</a:t>
            </a:r>
            <a:endParaRPr lang="en-US" sz="1400" b="1" dirty="0"/>
          </a:p>
          <a:p>
            <a:pPr>
              <a:lnSpc>
                <a:spcPct val="97000"/>
              </a:lnSpc>
              <a:spcBef>
                <a:spcPts val="0"/>
              </a:spcBef>
            </a:pPr>
            <a:r>
              <a:rPr lang="en-US" sz="1400" b="1" dirty="0"/>
              <a:t>Chapter </a:t>
            </a:r>
            <a:r>
              <a:rPr lang="en-US" sz="1400" b="1" dirty="0" smtClean="0"/>
              <a:t>61. Senate Leadership (Sections 6101-6160)</a:t>
            </a:r>
            <a:endParaRPr lang="en-US" sz="1400" b="1" dirty="0"/>
          </a:p>
          <a:p>
            <a:pPr>
              <a:lnSpc>
                <a:spcPct val="97000"/>
              </a:lnSpc>
              <a:spcBef>
                <a:spcPts val="0"/>
              </a:spcBef>
            </a:pPr>
            <a:r>
              <a:rPr lang="en-US" sz="1400" b="1" dirty="0"/>
              <a:t>Chapter </a:t>
            </a:r>
            <a:r>
              <a:rPr lang="en-US" sz="1400" b="1" dirty="0" smtClean="0"/>
              <a:t>63. Senate Members (Sections 6301-6320)</a:t>
            </a:r>
            <a:endParaRPr lang="en-US" sz="1400" b="1" dirty="0"/>
          </a:p>
          <a:p>
            <a:pPr>
              <a:lnSpc>
                <a:spcPct val="97000"/>
              </a:lnSpc>
              <a:spcBef>
                <a:spcPts val="0"/>
              </a:spcBef>
            </a:pPr>
            <a:r>
              <a:rPr lang="en-US" sz="1400" b="1" dirty="0"/>
              <a:t>Chapter </a:t>
            </a:r>
            <a:r>
              <a:rPr lang="en-US" sz="1400" b="1" dirty="0" smtClean="0"/>
              <a:t>65. Senate </a:t>
            </a:r>
            <a:r>
              <a:rPr lang="en-US" sz="1400" b="1" dirty="0"/>
              <a:t>Officers and </a:t>
            </a:r>
            <a:r>
              <a:rPr lang="en-US" sz="1400" b="1" dirty="0" smtClean="0"/>
              <a:t>Administration (Sections 6501-6654)</a:t>
            </a:r>
            <a:endParaRPr lang="en-US" sz="1400" b="1" dirty="0"/>
          </a:p>
          <a:p>
            <a:pPr algn="just"/>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36</a:t>
            </a:fld>
            <a:endParaRPr lang="en-US" dirty="0"/>
          </a:p>
        </p:txBody>
      </p:sp>
    </p:spTree>
    <p:extLst>
      <p:ext uri="{BB962C8B-B14F-4D97-AF65-F5344CB8AC3E}">
        <p14:creationId xmlns:p14="http://schemas.microsoft.com/office/powerpoint/2010/main" val="2582074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80000"/>
              </a:lnSpc>
              <a:spcBef>
                <a:spcPts val="0"/>
              </a:spcBef>
              <a:defRPr/>
            </a:pPr>
            <a:r>
              <a:rPr lang="en-US" sz="3200" b="1" i="1" dirty="0" smtClean="0">
                <a:solidFill>
                  <a:srgbClr val="006600"/>
                </a:solidFill>
              </a:rPr>
              <a:t>Enactment of Laws - Statutes</a:t>
            </a:r>
            <a:endParaRPr lang="en-US" sz="3200" b="1" i="1" dirty="0">
              <a:solidFill>
                <a:srgbClr val="006600"/>
              </a:solidFill>
            </a:endParaRPr>
          </a:p>
          <a:p>
            <a:pPr marL="3032125" algn="just">
              <a:lnSpc>
                <a:spcPct val="70000"/>
              </a:lnSpc>
              <a:spcBef>
                <a:spcPts val="0"/>
              </a:spcBef>
            </a:pPr>
            <a:endParaRPr lang="en-US" sz="1000" b="1" i="1" dirty="0">
              <a:solidFill>
                <a:srgbClr val="002060"/>
              </a:solidFill>
            </a:endParaRPr>
          </a:p>
          <a:p>
            <a:pPr algn="just">
              <a:lnSpc>
                <a:spcPct val="70000"/>
              </a:lnSpc>
              <a:spcBef>
                <a:spcPts val="0"/>
              </a:spcBef>
            </a:pPr>
            <a:r>
              <a:rPr lang="en-US" sz="1600" b="1" dirty="0">
                <a:solidFill>
                  <a:srgbClr val="C00000"/>
                </a:solidFill>
              </a:rPr>
              <a:t>The </a:t>
            </a:r>
            <a:r>
              <a:rPr lang="en-US" sz="1600" b="1" dirty="0" smtClean="0">
                <a:solidFill>
                  <a:srgbClr val="C00000"/>
                </a:solidFill>
              </a:rPr>
              <a:t>Congress Legislates by Enacting Statutes: </a:t>
            </a:r>
            <a:endParaRPr lang="en-US" sz="1600" b="1" dirty="0">
              <a:solidFill>
                <a:srgbClr val="C00000"/>
              </a:solidFill>
            </a:endParaRPr>
          </a:p>
          <a:p>
            <a:pPr algn="just">
              <a:lnSpc>
                <a:spcPct val="70000"/>
              </a:lnSpc>
              <a:spcBef>
                <a:spcPts val="0"/>
              </a:spcBef>
            </a:pPr>
            <a:endParaRPr lang="en-US" sz="500" b="1" dirty="0">
              <a:solidFill>
                <a:srgbClr val="C00000"/>
              </a:solidFill>
            </a:endParaRPr>
          </a:p>
          <a:p>
            <a:pPr algn="just">
              <a:lnSpc>
                <a:spcPct val="70000"/>
              </a:lnSpc>
              <a:spcBef>
                <a:spcPts val="0"/>
              </a:spcBef>
            </a:pPr>
            <a:endParaRPr lang="en-US" sz="500" b="1" dirty="0">
              <a:solidFill>
                <a:srgbClr val="0033CC"/>
              </a:solidFill>
            </a:endParaRPr>
          </a:p>
          <a:p>
            <a:pPr algn="just">
              <a:lnSpc>
                <a:spcPct val="80000"/>
              </a:lnSpc>
            </a:pPr>
            <a:r>
              <a:rPr lang="en-US" sz="1400" b="1" dirty="0"/>
              <a:t>The Legislative </a:t>
            </a:r>
            <a:r>
              <a:rPr lang="en-US" sz="1400" b="1" dirty="0" smtClean="0"/>
              <a:t>Process:</a:t>
            </a:r>
            <a:endParaRPr lang="en-US" sz="1400" b="1" dirty="0"/>
          </a:p>
          <a:p>
            <a:pPr algn="just">
              <a:lnSpc>
                <a:spcPct val="80000"/>
              </a:lnSpc>
            </a:pPr>
            <a:r>
              <a:rPr lang="en-US" sz="1400" dirty="0"/>
              <a:t>The first step in the legislative process is the introduction of a bill to Congress. </a:t>
            </a:r>
            <a:endParaRPr lang="en-US" sz="1400" dirty="0" smtClean="0"/>
          </a:p>
          <a:p>
            <a:pPr algn="just">
              <a:lnSpc>
                <a:spcPct val="80000"/>
              </a:lnSpc>
            </a:pPr>
            <a:endParaRPr lang="en-US" sz="500" dirty="0"/>
          </a:p>
          <a:p>
            <a:pPr algn="just">
              <a:lnSpc>
                <a:spcPct val="80000"/>
              </a:lnSpc>
            </a:pPr>
            <a:r>
              <a:rPr lang="en-US" sz="1400" dirty="0" smtClean="0"/>
              <a:t>Anyone </a:t>
            </a:r>
            <a:r>
              <a:rPr lang="en-US" sz="1400" dirty="0"/>
              <a:t>can write it, but only members of Congress can introduce legislation. </a:t>
            </a:r>
            <a:endParaRPr lang="en-US" sz="1400" dirty="0" smtClean="0"/>
          </a:p>
          <a:p>
            <a:pPr algn="just">
              <a:lnSpc>
                <a:spcPct val="80000"/>
              </a:lnSpc>
            </a:pPr>
            <a:endParaRPr lang="en-US" sz="500" dirty="0"/>
          </a:p>
          <a:p>
            <a:pPr algn="just">
              <a:lnSpc>
                <a:spcPct val="80000"/>
              </a:lnSpc>
            </a:pPr>
            <a:r>
              <a:rPr lang="en-US" sz="1400" dirty="0" smtClean="0"/>
              <a:t>Some </a:t>
            </a:r>
            <a:r>
              <a:rPr lang="en-US" sz="1400" dirty="0"/>
              <a:t>important bills are traditionally introduced at the request of the President, such as the annual federal budget. </a:t>
            </a:r>
            <a:endParaRPr lang="en-US" sz="1400" dirty="0" smtClean="0"/>
          </a:p>
          <a:p>
            <a:pPr algn="just">
              <a:lnSpc>
                <a:spcPct val="80000"/>
              </a:lnSpc>
            </a:pPr>
            <a:endParaRPr lang="en-US" sz="500" dirty="0" smtClean="0"/>
          </a:p>
          <a:p>
            <a:pPr algn="just">
              <a:lnSpc>
                <a:spcPct val="80000"/>
              </a:lnSpc>
            </a:pPr>
            <a:r>
              <a:rPr lang="en-US" sz="1400" b="1" dirty="0" smtClean="0"/>
              <a:t>Amendments and Committee Review:</a:t>
            </a:r>
            <a:endParaRPr lang="en-US" sz="1400" b="1" dirty="0"/>
          </a:p>
          <a:p>
            <a:pPr algn="just">
              <a:lnSpc>
                <a:spcPct val="80000"/>
              </a:lnSpc>
            </a:pPr>
            <a:r>
              <a:rPr lang="en-US" sz="1400" dirty="0" smtClean="0"/>
              <a:t>During </a:t>
            </a:r>
            <a:r>
              <a:rPr lang="en-US" sz="1400" dirty="0"/>
              <a:t>the legislative process, however, the initial bill can undergo drastic changes.</a:t>
            </a:r>
          </a:p>
          <a:p>
            <a:pPr algn="just">
              <a:lnSpc>
                <a:spcPct val="80000"/>
              </a:lnSpc>
            </a:pPr>
            <a:endParaRPr lang="en-US" sz="500" dirty="0" smtClean="0"/>
          </a:p>
          <a:p>
            <a:pPr algn="just">
              <a:lnSpc>
                <a:spcPct val="80000"/>
              </a:lnSpc>
            </a:pPr>
            <a:r>
              <a:rPr lang="en-US" sz="1400" dirty="0" smtClean="0"/>
              <a:t>The bill’s sponsor controls the legislation and can always amend it.</a:t>
            </a:r>
            <a:endParaRPr lang="en-US" sz="1400" dirty="0"/>
          </a:p>
          <a:p>
            <a:pPr algn="just">
              <a:lnSpc>
                <a:spcPct val="80000"/>
              </a:lnSpc>
            </a:pPr>
            <a:endParaRPr lang="en-US" sz="500" dirty="0" smtClean="0"/>
          </a:p>
          <a:p>
            <a:pPr algn="just">
              <a:lnSpc>
                <a:spcPct val="80000"/>
              </a:lnSpc>
            </a:pPr>
            <a:r>
              <a:rPr lang="en-US" sz="1400" dirty="0" smtClean="0"/>
              <a:t>After </a:t>
            </a:r>
            <a:r>
              <a:rPr lang="en-US" sz="1400" dirty="0"/>
              <a:t>being introduced, a bill is referred to the appropriate committee for review. </a:t>
            </a:r>
            <a:endParaRPr lang="en-US" sz="1400" dirty="0" smtClean="0"/>
          </a:p>
          <a:p>
            <a:pPr algn="just">
              <a:lnSpc>
                <a:spcPct val="80000"/>
              </a:lnSpc>
            </a:pPr>
            <a:endParaRPr lang="en-US" sz="500" dirty="0"/>
          </a:p>
          <a:p>
            <a:pPr algn="just">
              <a:lnSpc>
                <a:spcPct val="80000"/>
              </a:lnSpc>
            </a:pPr>
            <a:r>
              <a:rPr lang="en-US" sz="1400" dirty="0" smtClean="0"/>
              <a:t>There </a:t>
            </a:r>
            <a:r>
              <a:rPr lang="en-US" sz="1400" dirty="0"/>
              <a:t>are 17 Senate committees, with 70 </a:t>
            </a:r>
            <a:r>
              <a:rPr lang="en-US" sz="1400" dirty="0" smtClean="0"/>
              <a:t>subcommittees and there are 23 </a:t>
            </a:r>
            <a:r>
              <a:rPr lang="en-US" sz="1400" dirty="0"/>
              <a:t>House committees, with 104 subcommittees. </a:t>
            </a:r>
            <a:endParaRPr lang="en-US" sz="1400" dirty="0" smtClean="0"/>
          </a:p>
          <a:p>
            <a:pPr algn="just">
              <a:lnSpc>
                <a:spcPct val="80000"/>
              </a:lnSpc>
            </a:pPr>
            <a:endParaRPr lang="en-US" sz="500" dirty="0"/>
          </a:p>
          <a:p>
            <a:pPr algn="just">
              <a:lnSpc>
                <a:spcPct val="80000"/>
              </a:lnSpc>
            </a:pPr>
            <a:r>
              <a:rPr lang="en-US" sz="1400" dirty="0" smtClean="0"/>
              <a:t>The </a:t>
            </a:r>
            <a:r>
              <a:rPr lang="en-US" sz="1400" dirty="0"/>
              <a:t>committees are not set in stone, but change in number and form with each new Congress as required for the efficient consideration of legislation. </a:t>
            </a:r>
            <a:endParaRPr lang="en-US" sz="1400" dirty="0" smtClean="0"/>
          </a:p>
          <a:p>
            <a:pPr algn="just">
              <a:lnSpc>
                <a:spcPct val="80000"/>
              </a:lnSpc>
            </a:pPr>
            <a:endParaRPr lang="en-US" sz="500" dirty="0"/>
          </a:p>
          <a:p>
            <a:pPr algn="just">
              <a:lnSpc>
                <a:spcPct val="80000"/>
              </a:lnSpc>
            </a:pPr>
            <a:r>
              <a:rPr lang="en-US" sz="1400" dirty="0" smtClean="0"/>
              <a:t>Each </a:t>
            </a:r>
            <a:r>
              <a:rPr lang="en-US" sz="1400" dirty="0"/>
              <a:t>committee oversees a specific policy area, and the subcommittees take on more specialized policy areas. </a:t>
            </a:r>
            <a:endParaRPr lang="en-US" sz="1400" dirty="0" smtClean="0"/>
          </a:p>
          <a:p>
            <a:pPr algn="just">
              <a:lnSpc>
                <a:spcPct val="80000"/>
              </a:lnSpc>
            </a:pPr>
            <a:endParaRPr lang="en-US" sz="500" dirty="0"/>
          </a:p>
          <a:p>
            <a:pPr algn="just">
              <a:lnSpc>
                <a:spcPct val="80000"/>
              </a:lnSpc>
            </a:pPr>
            <a:r>
              <a:rPr lang="en-US" sz="1400" dirty="0" smtClean="0"/>
              <a:t>A </a:t>
            </a:r>
            <a:r>
              <a:rPr lang="en-US" sz="1400" dirty="0"/>
              <a:t>bill is first considered in a subcommittee, where it may be accepted, amended, or rejected entirely</a:t>
            </a:r>
            <a:r>
              <a:rPr lang="en-US" sz="1400" dirty="0" smtClean="0"/>
              <a:t>.  If </a:t>
            </a:r>
            <a:r>
              <a:rPr lang="en-US" sz="1400" dirty="0"/>
              <a:t>the members of the subcommittee agree to move a bill forward, it is reported to the full committee, where the process is repeated again. </a:t>
            </a:r>
            <a:endParaRPr lang="en-US" sz="1400" dirty="0" smtClean="0"/>
          </a:p>
          <a:p>
            <a:pPr algn="just">
              <a:lnSpc>
                <a:spcPct val="80000"/>
              </a:lnSpc>
            </a:pPr>
            <a:endParaRPr lang="en-US" sz="500" dirty="0"/>
          </a:p>
          <a:p>
            <a:pPr algn="just">
              <a:lnSpc>
                <a:spcPct val="80000"/>
              </a:lnSpc>
            </a:pPr>
            <a:r>
              <a:rPr lang="en-US" sz="1400" dirty="0" smtClean="0"/>
              <a:t>Throughout </a:t>
            </a:r>
            <a:r>
              <a:rPr lang="en-US" sz="1400" dirty="0"/>
              <a:t>this stage of the process, the committees and subcommittees call hearings to investigate the merits and flaws of the bill. They invite experts, advocates, and opponents to appear before the committee and provide testimony, and can compel people to appear using subpoena power if necessary</a:t>
            </a:r>
            <a:r>
              <a:rPr lang="en-US" sz="1400" dirty="0" smtClean="0"/>
              <a:t>.</a:t>
            </a:r>
            <a:endParaRPr lang="en-US" sz="16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37</a:t>
            </a:fld>
            <a:endParaRPr lang="en-US" dirty="0"/>
          </a:p>
        </p:txBody>
      </p:sp>
    </p:spTree>
    <p:extLst>
      <p:ext uri="{BB962C8B-B14F-4D97-AF65-F5344CB8AC3E}">
        <p14:creationId xmlns:p14="http://schemas.microsoft.com/office/powerpoint/2010/main" val="3588951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80000"/>
              </a:lnSpc>
              <a:spcBef>
                <a:spcPts val="0"/>
              </a:spcBef>
              <a:defRPr/>
            </a:pPr>
            <a:r>
              <a:rPr lang="en-US" sz="3200" b="1" i="1" dirty="0" smtClean="0">
                <a:solidFill>
                  <a:srgbClr val="006600"/>
                </a:solidFill>
              </a:rPr>
              <a:t>Enactment of Laws - Statutes</a:t>
            </a:r>
            <a:endParaRPr lang="en-US" sz="3200" b="1" i="1" dirty="0">
              <a:solidFill>
                <a:srgbClr val="006600"/>
              </a:solidFill>
            </a:endParaRPr>
          </a:p>
          <a:p>
            <a:pPr marL="3032125" algn="just">
              <a:lnSpc>
                <a:spcPct val="70000"/>
              </a:lnSpc>
              <a:spcBef>
                <a:spcPts val="0"/>
              </a:spcBef>
            </a:pPr>
            <a:endParaRPr lang="en-US" sz="1000" b="1" i="1" dirty="0">
              <a:solidFill>
                <a:srgbClr val="002060"/>
              </a:solidFill>
            </a:endParaRPr>
          </a:p>
          <a:p>
            <a:pPr algn="just">
              <a:lnSpc>
                <a:spcPct val="85000"/>
              </a:lnSpc>
              <a:spcBef>
                <a:spcPts val="0"/>
              </a:spcBef>
            </a:pPr>
            <a:r>
              <a:rPr lang="en-US" sz="1600" b="1" dirty="0">
                <a:solidFill>
                  <a:srgbClr val="C00000"/>
                </a:solidFill>
              </a:rPr>
              <a:t>The </a:t>
            </a:r>
            <a:r>
              <a:rPr lang="en-US" sz="1600" b="1" dirty="0" smtClean="0">
                <a:solidFill>
                  <a:srgbClr val="C00000"/>
                </a:solidFill>
              </a:rPr>
              <a:t>Congress Legislates by Enacting Statutes: </a:t>
            </a:r>
            <a:endParaRPr lang="en-US" sz="1600" b="1" dirty="0">
              <a:solidFill>
                <a:srgbClr val="C00000"/>
              </a:solidFill>
            </a:endParaRPr>
          </a:p>
          <a:p>
            <a:pPr algn="just">
              <a:lnSpc>
                <a:spcPct val="85000"/>
              </a:lnSpc>
              <a:spcBef>
                <a:spcPts val="0"/>
              </a:spcBef>
            </a:pPr>
            <a:endParaRPr lang="en-US" sz="500" b="1" dirty="0">
              <a:solidFill>
                <a:srgbClr val="0033CC"/>
              </a:solidFill>
            </a:endParaRPr>
          </a:p>
          <a:p>
            <a:pPr algn="just">
              <a:lnSpc>
                <a:spcPct val="85000"/>
              </a:lnSpc>
              <a:spcBef>
                <a:spcPts val="0"/>
              </a:spcBef>
            </a:pPr>
            <a:r>
              <a:rPr lang="en-US" sz="1400" b="1" dirty="0" smtClean="0"/>
              <a:t>Committee Report:</a:t>
            </a:r>
            <a:endParaRPr lang="en-US" sz="1400" b="1" dirty="0"/>
          </a:p>
          <a:p>
            <a:pPr algn="just">
              <a:lnSpc>
                <a:spcPct val="85000"/>
              </a:lnSpc>
              <a:spcBef>
                <a:spcPts val="0"/>
              </a:spcBef>
            </a:pPr>
            <a:r>
              <a:rPr lang="en-US" sz="1400" dirty="0" smtClean="0"/>
              <a:t>If </a:t>
            </a:r>
            <a:r>
              <a:rPr lang="en-US" sz="1400" dirty="0"/>
              <a:t>the full committee votes to approve the bill, it is reported to the floor of the House or </a:t>
            </a:r>
            <a:r>
              <a:rPr lang="en-US" sz="1400" dirty="0" smtClean="0"/>
              <a:t>Senate. </a:t>
            </a:r>
          </a:p>
          <a:p>
            <a:pPr algn="just">
              <a:lnSpc>
                <a:spcPct val="85000"/>
              </a:lnSpc>
              <a:spcBef>
                <a:spcPts val="0"/>
              </a:spcBef>
            </a:pPr>
            <a:endParaRPr lang="en-US" sz="500" dirty="0" smtClean="0"/>
          </a:p>
          <a:p>
            <a:pPr algn="just">
              <a:lnSpc>
                <a:spcPct val="85000"/>
              </a:lnSpc>
              <a:spcBef>
                <a:spcPts val="0"/>
              </a:spcBef>
            </a:pPr>
            <a:r>
              <a:rPr lang="en-US" sz="1400" b="1" dirty="0" smtClean="0"/>
              <a:t>Debate and Passage of Bills:</a:t>
            </a:r>
            <a:endParaRPr lang="en-US" sz="1400" b="1" dirty="0"/>
          </a:p>
          <a:p>
            <a:pPr algn="just">
              <a:lnSpc>
                <a:spcPct val="85000"/>
              </a:lnSpc>
              <a:spcBef>
                <a:spcPts val="0"/>
              </a:spcBef>
            </a:pPr>
            <a:r>
              <a:rPr lang="en-US" sz="1400" dirty="0" smtClean="0"/>
              <a:t>Upon report of the bill from committee, the </a:t>
            </a:r>
            <a:r>
              <a:rPr lang="en-US" sz="1400" dirty="0"/>
              <a:t>majority party leadership decides when </a:t>
            </a:r>
            <a:r>
              <a:rPr lang="en-US" sz="1400" dirty="0" smtClean="0"/>
              <a:t>and if to </a:t>
            </a:r>
            <a:r>
              <a:rPr lang="en-US" sz="1400" dirty="0"/>
              <a:t>place the bill on the calendar for </a:t>
            </a:r>
            <a:r>
              <a:rPr lang="en-US" sz="1400" dirty="0" smtClean="0"/>
              <a:t>consideration by the entire house. </a:t>
            </a:r>
          </a:p>
          <a:p>
            <a:pPr algn="just">
              <a:lnSpc>
                <a:spcPct val="85000"/>
              </a:lnSpc>
              <a:spcBef>
                <a:spcPts val="0"/>
              </a:spcBef>
            </a:pPr>
            <a:endParaRPr lang="en-US" sz="500" dirty="0"/>
          </a:p>
          <a:p>
            <a:pPr algn="just">
              <a:lnSpc>
                <a:spcPct val="85000"/>
              </a:lnSpc>
              <a:spcBef>
                <a:spcPts val="0"/>
              </a:spcBef>
            </a:pPr>
            <a:r>
              <a:rPr lang="en-US" sz="1400" dirty="0" smtClean="0"/>
              <a:t>If </a:t>
            </a:r>
            <a:r>
              <a:rPr lang="en-US" sz="1400" dirty="0"/>
              <a:t>a bill is particularly pressing, it may be considered right away. Others may wait for months or never be scheduled at all.</a:t>
            </a:r>
          </a:p>
          <a:p>
            <a:pPr algn="just">
              <a:lnSpc>
                <a:spcPct val="85000"/>
              </a:lnSpc>
              <a:spcBef>
                <a:spcPts val="0"/>
              </a:spcBef>
            </a:pPr>
            <a:endParaRPr lang="en-US" sz="500" dirty="0" smtClean="0"/>
          </a:p>
          <a:p>
            <a:pPr algn="just">
              <a:lnSpc>
                <a:spcPct val="85000"/>
              </a:lnSpc>
              <a:spcBef>
                <a:spcPts val="0"/>
              </a:spcBef>
            </a:pPr>
            <a:r>
              <a:rPr lang="en-US" sz="1400" dirty="0" smtClean="0"/>
              <a:t>When </a:t>
            </a:r>
            <a:r>
              <a:rPr lang="en-US" sz="1400" dirty="0"/>
              <a:t>the bill comes up for consideration, the House has a very structured debate process. </a:t>
            </a:r>
            <a:endParaRPr lang="en-US" sz="1400" dirty="0" smtClean="0"/>
          </a:p>
          <a:p>
            <a:pPr algn="just">
              <a:lnSpc>
                <a:spcPct val="85000"/>
              </a:lnSpc>
              <a:spcBef>
                <a:spcPts val="0"/>
              </a:spcBef>
            </a:pPr>
            <a:endParaRPr lang="en-US" sz="500" dirty="0"/>
          </a:p>
          <a:p>
            <a:pPr algn="just">
              <a:lnSpc>
                <a:spcPct val="85000"/>
              </a:lnSpc>
              <a:spcBef>
                <a:spcPts val="0"/>
              </a:spcBef>
            </a:pPr>
            <a:r>
              <a:rPr lang="en-US" sz="1400" dirty="0" smtClean="0"/>
              <a:t>Each </a:t>
            </a:r>
            <a:r>
              <a:rPr lang="en-US" sz="1400" dirty="0"/>
              <a:t>member who wishes to speak only has a few minutes, and the number and kind of amendments are usually </a:t>
            </a:r>
            <a:r>
              <a:rPr lang="en-US" sz="1400" dirty="0" smtClean="0"/>
              <a:t>very limited</a:t>
            </a:r>
            <a:r>
              <a:rPr lang="en-US" sz="1400" dirty="0"/>
              <a:t>. </a:t>
            </a:r>
            <a:endParaRPr lang="en-US" sz="1400" dirty="0" smtClean="0"/>
          </a:p>
          <a:p>
            <a:pPr algn="just">
              <a:lnSpc>
                <a:spcPct val="85000"/>
              </a:lnSpc>
              <a:spcBef>
                <a:spcPts val="0"/>
              </a:spcBef>
            </a:pPr>
            <a:endParaRPr lang="en-US" sz="500" dirty="0" smtClean="0"/>
          </a:p>
          <a:p>
            <a:pPr algn="just">
              <a:lnSpc>
                <a:spcPct val="85000"/>
              </a:lnSpc>
              <a:spcBef>
                <a:spcPts val="0"/>
              </a:spcBef>
            </a:pPr>
            <a:r>
              <a:rPr lang="en-US" sz="1400" b="1" dirty="0" smtClean="0"/>
              <a:t>Senate Debates and Consideration</a:t>
            </a:r>
            <a:endParaRPr lang="en-US" sz="1400" b="1" dirty="0"/>
          </a:p>
          <a:p>
            <a:pPr algn="just">
              <a:lnSpc>
                <a:spcPct val="85000"/>
              </a:lnSpc>
              <a:spcBef>
                <a:spcPts val="0"/>
              </a:spcBef>
            </a:pPr>
            <a:r>
              <a:rPr lang="en-US" sz="1400" dirty="0" smtClean="0"/>
              <a:t>In </a:t>
            </a:r>
            <a:r>
              <a:rPr lang="en-US" sz="1400" dirty="0"/>
              <a:t>the Senate, debate on most bills is </a:t>
            </a:r>
            <a:r>
              <a:rPr lang="en-US" sz="1400" dirty="0" smtClean="0"/>
              <a:t>unlimited.</a:t>
            </a:r>
          </a:p>
          <a:p>
            <a:pPr algn="just">
              <a:lnSpc>
                <a:spcPct val="85000"/>
              </a:lnSpc>
              <a:spcBef>
                <a:spcPts val="0"/>
              </a:spcBef>
            </a:pPr>
            <a:endParaRPr lang="en-US" sz="500" dirty="0"/>
          </a:p>
          <a:p>
            <a:pPr algn="just">
              <a:lnSpc>
                <a:spcPct val="85000"/>
              </a:lnSpc>
              <a:spcBef>
                <a:spcPts val="0"/>
              </a:spcBef>
            </a:pPr>
            <a:r>
              <a:rPr lang="en-US" sz="1400" dirty="0" smtClean="0"/>
              <a:t>Senators </a:t>
            </a:r>
            <a:r>
              <a:rPr lang="en-US" sz="1400" dirty="0"/>
              <a:t>may speak to issues other than the bill under consideration during their speeches, and any amendment can be introduced. </a:t>
            </a:r>
            <a:endParaRPr lang="en-US" sz="1400" dirty="0" smtClean="0"/>
          </a:p>
          <a:p>
            <a:pPr algn="just">
              <a:lnSpc>
                <a:spcPct val="85000"/>
              </a:lnSpc>
              <a:spcBef>
                <a:spcPts val="0"/>
              </a:spcBef>
            </a:pPr>
            <a:endParaRPr lang="en-US" sz="500" dirty="0"/>
          </a:p>
          <a:p>
            <a:pPr algn="just">
              <a:lnSpc>
                <a:spcPct val="85000"/>
              </a:lnSpc>
              <a:spcBef>
                <a:spcPts val="0"/>
              </a:spcBef>
            </a:pPr>
            <a:r>
              <a:rPr lang="en-US" sz="1400" dirty="0" smtClean="0"/>
              <a:t>Senators </a:t>
            </a:r>
            <a:r>
              <a:rPr lang="en-US" sz="1400" dirty="0"/>
              <a:t>can use this to filibuster bills under consideration, a procedure by which a Senator delays a vote on a bill — and by extension its passage — by refusing to stand down. </a:t>
            </a:r>
            <a:endParaRPr lang="en-US" sz="1400" dirty="0" smtClean="0"/>
          </a:p>
          <a:p>
            <a:pPr algn="just">
              <a:lnSpc>
                <a:spcPct val="85000"/>
              </a:lnSpc>
              <a:spcBef>
                <a:spcPts val="0"/>
              </a:spcBef>
            </a:pPr>
            <a:endParaRPr lang="en-US" sz="500" dirty="0"/>
          </a:p>
          <a:p>
            <a:pPr algn="just">
              <a:lnSpc>
                <a:spcPct val="85000"/>
              </a:lnSpc>
              <a:spcBef>
                <a:spcPts val="0"/>
              </a:spcBef>
            </a:pPr>
            <a:r>
              <a:rPr lang="en-US" sz="1400" dirty="0" smtClean="0"/>
              <a:t>A </a:t>
            </a:r>
            <a:r>
              <a:rPr lang="en-US" sz="1400" dirty="0"/>
              <a:t>supermajority of 60 Senators can break a filibuster by invoking cloture, or the cession of debate on the bill, and forcing a vote. </a:t>
            </a:r>
            <a:endParaRPr lang="en-US" sz="1400" dirty="0" smtClean="0"/>
          </a:p>
          <a:p>
            <a:pPr algn="just">
              <a:lnSpc>
                <a:spcPct val="85000"/>
              </a:lnSpc>
              <a:spcBef>
                <a:spcPts val="0"/>
              </a:spcBef>
            </a:pPr>
            <a:endParaRPr lang="en-US" sz="500" dirty="0"/>
          </a:p>
          <a:p>
            <a:pPr algn="just">
              <a:lnSpc>
                <a:spcPct val="85000"/>
              </a:lnSpc>
              <a:spcBef>
                <a:spcPts val="0"/>
              </a:spcBef>
            </a:pPr>
            <a:r>
              <a:rPr lang="en-US" sz="1400" dirty="0" smtClean="0"/>
              <a:t>Once </a:t>
            </a:r>
            <a:r>
              <a:rPr lang="en-US" sz="1400" dirty="0"/>
              <a:t>debate is over, the votes of a simple majority </a:t>
            </a:r>
            <a:r>
              <a:rPr lang="en-US" sz="1400" dirty="0" smtClean="0"/>
              <a:t>are all that is necessary to pass a </a:t>
            </a:r>
            <a:r>
              <a:rPr lang="en-US" sz="1400" dirty="0"/>
              <a:t>bill</a:t>
            </a:r>
            <a:r>
              <a:rPr lang="en-US" sz="1400" dirty="0" smtClean="0"/>
              <a:t>.</a:t>
            </a:r>
          </a:p>
          <a:p>
            <a:pPr algn="just">
              <a:lnSpc>
                <a:spcPct val="85000"/>
              </a:lnSpc>
              <a:spcBef>
                <a:spcPts val="0"/>
              </a:spcBef>
            </a:pPr>
            <a:endParaRPr lang="en-US" sz="500" dirty="0"/>
          </a:p>
          <a:p>
            <a:pPr algn="just">
              <a:lnSpc>
                <a:spcPct val="85000"/>
              </a:lnSpc>
              <a:spcBef>
                <a:spcPts val="0"/>
              </a:spcBef>
            </a:pPr>
            <a:r>
              <a:rPr lang="en-US" sz="1400" dirty="0" smtClean="0"/>
              <a:t>In the Senate a bill needs 51 votes to pass, in the House of Representatives is needs 218 votes to pass.</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38</a:t>
            </a:fld>
            <a:endParaRPr lang="en-US"/>
          </a:p>
        </p:txBody>
      </p:sp>
    </p:spTree>
    <p:extLst>
      <p:ext uri="{BB962C8B-B14F-4D97-AF65-F5344CB8AC3E}">
        <p14:creationId xmlns:p14="http://schemas.microsoft.com/office/powerpoint/2010/main" val="575878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80000"/>
              </a:lnSpc>
              <a:spcBef>
                <a:spcPts val="0"/>
              </a:spcBef>
              <a:defRPr/>
            </a:pPr>
            <a:r>
              <a:rPr lang="en-US" sz="3200" b="1" i="1" dirty="0" smtClean="0">
                <a:solidFill>
                  <a:srgbClr val="006600"/>
                </a:solidFill>
              </a:rPr>
              <a:t>Enactment of Laws - Statutes</a:t>
            </a:r>
            <a:endParaRPr lang="en-US" sz="3200" b="1" i="1" dirty="0">
              <a:solidFill>
                <a:srgbClr val="006600"/>
              </a:solidFill>
            </a:endParaRPr>
          </a:p>
          <a:p>
            <a:pPr marL="3032125" algn="just">
              <a:lnSpc>
                <a:spcPct val="70000"/>
              </a:lnSpc>
              <a:spcBef>
                <a:spcPts val="0"/>
              </a:spcBef>
            </a:pPr>
            <a:endParaRPr lang="en-US" sz="1000" b="1" i="1" dirty="0">
              <a:solidFill>
                <a:srgbClr val="002060"/>
              </a:solidFill>
            </a:endParaRPr>
          </a:p>
          <a:p>
            <a:pPr algn="just">
              <a:lnSpc>
                <a:spcPct val="70000"/>
              </a:lnSpc>
              <a:spcBef>
                <a:spcPts val="0"/>
              </a:spcBef>
            </a:pPr>
            <a:r>
              <a:rPr lang="en-US" sz="1600" b="1" dirty="0">
                <a:solidFill>
                  <a:srgbClr val="C00000"/>
                </a:solidFill>
              </a:rPr>
              <a:t>The </a:t>
            </a:r>
            <a:r>
              <a:rPr lang="en-US" sz="1600" b="1" dirty="0" smtClean="0">
                <a:solidFill>
                  <a:srgbClr val="C00000"/>
                </a:solidFill>
              </a:rPr>
              <a:t>Congress Legislates by Enacting Statutes: </a:t>
            </a:r>
            <a:endParaRPr lang="en-US" sz="1600" b="1" dirty="0">
              <a:solidFill>
                <a:srgbClr val="C00000"/>
              </a:solidFill>
            </a:endParaRPr>
          </a:p>
          <a:p>
            <a:pPr algn="just">
              <a:lnSpc>
                <a:spcPct val="70000"/>
              </a:lnSpc>
              <a:spcBef>
                <a:spcPts val="0"/>
              </a:spcBef>
            </a:pPr>
            <a:endParaRPr lang="en-US" sz="500" b="1" dirty="0">
              <a:solidFill>
                <a:srgbClr val="0033CC"/>
              </a:solidFill>
            </a:endParaRPr>
          </a:p>
          <a:p>
            <a:pPr algn="just">
              <a:lnSpc>
                <a:spcPct val="80000"/>
              </a:lnSpc>
            </a:pPr>
            <a:r>
              <a:rPr lang="en-US" sz="1400" b="1" dirty="0" smtClean="0"/>
              <a:t>Enactment into Law (Becoming a Statute):</a:t>
            </a:r>
            <a:endParaRPr lang="en-US" sz="1400" b="1" dirty="0"/>
          </a:p>
          <a:p>
            <a:pPr algn="just">
              <a:lnSpc>
                <a:spcPct val="80000"/>
              </a:lnSpc>
            </a:pPr>
            <a:r>
              <a:rPr lang="en-US" sz="1400" dirty="0" smtClean="0"/>
              <a:t>A </a:t>
            </a:r>
            <a:r>
              <a:rPr lang="en-US" sz="1400" dirty="0"/>
              <a:t>bill must pass both houses of Congress before it goes to the President for consideration. </a:t>
            </a:r>
            <a:endParaRPr lang="en-US" sz="1400" dirty="0" smtClean="0"/>
          </a:p>
          <a:p>
            <a:pPr algn="just">
              <a:lnSpc>
                <a:spcPct val="80000"/>
              </a:lnSpc>
            </a:pPr>
            <a:endParaRPr lang="en-US" sz="500" dirty="0"/>
          </a:p>
          <a:p>
            <a:pPr algn="just">
              <a:lnSpc>
                <a:spcPct val="80000"/>
              </a:lnSpc>
            </a:pPr>
            <a:r>
              <a:rPr lang="en-US" sz="1400" dirty="0" smtClean="0"/>
              <a:t>Though </a:t>
            </a:r>
            <a:r>
              <a:rPr lang="en-US" sz="1400" dirty="0"/>
              <a:t>the Constitution requires that the two bills have the exact same wording, this rarely happens in practice. </a:t>
            </a:r>
            <a:endParaRPr lang="en-US" sz="1400" dirty="0" smtClean="0"/>
          </a:p>
          <a:p>
            <a:pPr algn="just">
              <a:lnSpc>
                <a:spcPct val="80000"/>
              </a:lnSpc>
            </a:pPr>
            <a:endParaRPr lang="en-US" sz="500" dirty="0"/>
          </a:p>
          <a:p>
            <a:pPr algn="just">
              <a:lnSpc>
                <a:spcPct val="80000"/>
              </a:lnSpc>
            </a:pPr>
            <a:r>
              <a:rPr lang="en-US" sz="1400" dirty="0" smtClean="0"/>
              <a:t>To </a:t>
            </a:r>
            <a:r>
              <a:rPr lang="en-US" sz="1400" dirty="0"/>
              <a:t>bring the bills into alignment, a Conference Committee is convened, consisting of members from both chambers. The members of the committee produce a conference report, intended as the final version of the bill. </a:t>
            </a:r>
            <a:endParaRPr lang="en-US" sz="1400" dirty="0" smtClean="0"/>
          </a:p>
          <a:p>
            <a:pPr algn="just">
              <a:lnSpc>
                <a:spcPct val="80000"/>
              </a:lnSpc>
            </a:pPr>
            <a:endParaRPr lang="en-US" sz="500" dirty="0"/>
          </a:p>
          <a:p>
            <a:pPr algn="just">
              <a:lnSpc>
                <a:spcPct val="80000"/>
              </a:lnSpc>
            </a:pPr>
            <a:r>
              <a:rPr lang="en-US" sz="1400" dirty="0" smtClean="0"/>
              <a:t>Each </a:t>
            </a:r>
            <a:r>
              <a:rPr lang="en-US" sz="1400" dirty="0"/>
              <a:t>chamber then votes again to approve the conference report. </a:t>
            </a:r>
            <a:endParaRPr lang="en-US" sz="1400" dirty="0" smtClean="0"/>
          </a:p>
          <a:p>
            <a:pPr algn="just">
              <a:lnSpc>
                <a:spcPct val="80000"/>
              </a:lnSpc>
            </a:pPr>
            <a:endParaRPr lang="en-US" sz="500" dirty="0"/>
          </a:p>
          <a:p>
            <a:pPr algn="just">
              <a:lnSpc>
                <a:spcPct val="80000"/>
              </a:lnSpc>
            </a:pPr>
            <a:r>
              <a:rPr lang="en-US" sz="1400" dirty="0" smtClean="0"/>
              <a:t>Depending </a:t>
            </a:r>
            <a:r>
              <a:rPr lang="en-US" sz="1400" dirty="0"/>
              <a:t>on where the bill originated, the final text is then enrolled by either the Clerk of the House or the Secretary of the Senate, and presented to the Speaker of the House and the President of the Senate for their signatures. The bill is then sent to the President.</a:t>
            </a:r>
          </a:p>
          <a:p>
            <a:pPr algn="just">
              <a:lnSpc>
                <a:spcPct val="80000"/>
              </a:lnSpc>
            </a:pPr>
            <a:endParaRPr lang="en-US" sz="500" dirty="0" smtClean="0"/>
          </a:p>
          <a:p>
            <a:pPr algn="just">
              <a:lnSpc>
                <a:spcPct val="80000"/>
              </a:lnSpc>
            </a:pPr>
            <a:r>
              <a:rPr lang="en-US" sz="1400" dirty="0" smtClean="0"/>
              <a:t>When </a:t>
            </a:r>
            <a:r>
              <a:rPr lang="en-US" sz="1400" dirty="0"/>
              <a:t>receiving a bill from Congress, the President has several options. If the President agrees substantially with the bill, he or she may sign it into law, and the bill is then printed in the Statutes at Large</a:t>
            </a:r>
            <a:r>
              <a:rPr lang="en-US" sz="1400" dirty="0" smtClean="0"/>
              <a:t>.</a:t>
            </a:r>
          </a:p>
          <a:p>
            <a:pPr algn="just">
              <a:lnSpc>
                <a:spcPct val="80000"/>
              </a:lnSpc>
            </a:pPr>
            <a:endParaRPr lang="en-US" sz="500" dirty="0"/>
          </a:p>
          <a:p>
            <a:pPr algn="just">
              <a:lnSpc>
                <a:spcPct val="80000"/>
              </a:lnSpc>
            </a:pPr>
            <a:r>
              <a:rPr lang="en-US" sz="1400" dirty="0" smtClean="0"/>
              <a:t>If </a:t>
            </a:r>
            <a:r>
              <a:rPr lang="en-US" sz="1400" dirty="0"/>
              <a:t>the President believes the law to be bad policy, he may veto it and send it back to Congress. Congress may override the veto with a two-thirds vote of each chamber, at which point the bill becomes law and is printed</a:t>
            </a:r>
            <a:r>
              <a:rPr lang="en-US" sz="1400" dirty="0" smtClean="0"/>
              <a:t>.</a:t>
            </a:r>
          </a:p>
          <a:p>
            <a:pPr algn="just">
              <a:lnSpc>
                <a:spcPct val="80000"/>
              </a:lnSpc>
            </a:pPr>
            <a:endParaRPr lang="en-US" sz="500" dirty="0"/>
          </a:p>
          <a:p>
            <a:pPr algn="just">
              <a:lnSpc>
                <a:spcPct val="80000"/>
              </a:lnSpc>
            </a:pPr>
            <a:r>
              <a:rPr lang="en-US" sz="1400" dirty="0"/>
              <a:t>There are two other options that the President may exercise. </a:t>
            </a:r>
            <a:endParaRPr lang="en-US" sz="1400" dirty="0" smtClean="0"/>
          </a:p>
          <a:p>
            <a:pPr algn="just">
              <a:lnSpc>
                <a:spcPct val="80000"/>
              </a:lnSpc>
            </a:pPr>
            <a:endParaRPr lang="en-US" sz="500" dirty="0"/>
          </a:p>
          <a:p>
            <a:pPr algn="just">
              <a:lnSpc>
                <a:spcPct val="80000"/>
              </a:lnSpc>
            </a:pPr>
            <a:r>
              <a:rPr lang="en-US" sz="1400" dirty="0" smtClean="0"/>
              <a:t>If </a:t>
            </a:r>
            <a:r>
              <a:rPr lang="en-US" sz="1400" dirty="0"/>
              <a:t>Congress is in session and the President takes no action within 10 days, the bill becomes law. </a:t>
            </a:r>
            <a:endParaRPr lang="en-US" sz="1400" dirty="0" smtClean="0"/>
          </a:p>
          <a:p>
            <a:pPr algn="just">
              <a:lnSpc>
                <a:spcPct val="80000"/>
              </a:lnSpc>
            </a:pPr>
            <a:endParaRPr lang="en-US" sz="500" dirty="0"/>
          </a:p>
          <a:p>
            <a:pPr algn="just">
              <a:lnSpc>
                <a:spcPct val="80000"/>
              </a:lnSpc>
            </a:pPr>
            <a:r>
              <a:rPr lang="en-US" sz="1400" dirty="0" smtClean="0"/>
              <a:t>If </a:t>
            </a:r>
            <a:r>
              <a:rPr lang="en-US" sz="1400" dirty="0"/>
              <a:t>Congress adjourns before 10 days are up and the President takes no action, then the bill dies and Congress may not vote to override. </a:t>
            </a:r>
            <a:endParaRPr lang="en-US" sz="1400" dirty="0" smtClean="0"/>
          </a:p>
          <a:p>
            <a:pPr algn="just">
              <a:lnSpc>
                <a:spcPct val="80000"/>
              </a:lnSpc>
            </a:pPr>
            <a:endParaRPr lang="en-US" sz="500" dirty="0"/>
          </a:p>
          <a:p>
            <a:pPr algn="just">
              <a:lnSpc>
                <a:spcPct val="80000"/>
              </a:lnSpc>
            </a:pPr>
            <a:r>
              <a:rPr lang="en-US" sz="1400" dirty="0" smtClean="0"/>
              <a:t>This </a:t>
            </a:r>
            <a:r>
              <a:rPr lang="en-US" sz="1400" dirty="0"/>
              <a:t>is called a pocket veto, and if Congress still wants to pass the legislation, they must begin the entire process </a:t>
            </a:r>
            <a:r>
              <a:rPr lang="en-US" sz="1400" dirty="0" smtClean="0"/>
              <a:t>from the beginning again.</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39</a:t>
            </a:fld>
            <a:endParaRPr lang="en-US"/>
          </a:p>
        </p:txBody>
      </p:sp>
    </p:spTree>
    <p:extLst>
      <p:ext uri="{BB962C8B-B14F-4D97-AF65-F5344CB8AC3E}">
        <p14:creationId xmlns:p14="http://schemas.microsoft.com/office/powerpoint/2010/main" val="202874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762000"/>
            <a:ext cx="8458200" cy="5791200"/>
          </a:xfrm>
          <a:prstGeom prst="rect">
            <a:avLst/>
          </a:prstGeom>
          <a:noFill/>
          <a:ln w="9525">
            <a:noFill/>
            <a:miter lim="800000"/>
            <a:headEnd/>
            <a:tailEnd/>
          </a:ln>
        </p:spPr>
        <p:txBody>
          <a:bodyPr/>
          <a:lstStyle/>
          <a:p>
            <a:pPr marL="342900" indent="-342900" algn="ctr">
              <a:lnSpc>
                <a:spcPct val="120000"/>
              </a:lnSpc>
              <a:spcBef>
                <a:spcPts val="0"/>
              </a:spcBef>
              <a:defRPr/>
            </a:pPr>
            <a:r>
              <a:rPr lang="en-US" sz="5900" b="1" i="1" dirty="0">
                <a:solidFill>
                  <a:srgbClr val="C00000"/>
                </a:solidFill>
              </a:rPr>
              <a:t>The </a:t>
            </a:r>
            <a:r>
              <a:rPr lang="en-US" sz="5900" b="1" i="1" dirty="0" smtClean="0">
                <a:solidFill>
                  <a:srgbClr val="C00000"/>
                </a:solidFill>
              </a:rPr>
              <a:t>Legislative </a:t>
            </a:r>
            <a:r>
              <a:rPr lang="en-US" sz="5900" b="1" i="1" dirty="0">
                <a:solidFill>
                  <a:srgbClr val="C00000"/>
                </a:solidFill>
              </a:rPr>
              <a:t>Branch</a:t>
            </a:r>
            <a:endParaRPr lang="en-US" sz="5900" b="1" i="1" dirty="0">
              <a:solidFill>
                <a:srgbClr val="0033CC"/>
              </a:solidFill>
            </a:endParaRPr>
          </a:p>
          <a:p>
            <a:pPr marL="457200" indent="-457200">
              <a:lnSpc>
                <a:spcPct val="150000"/>
              </a:lnSpc>
              <a:spcBef>
                <a:spcPts val="0"/>
              </a:spcBef>
              <a:buFont typeface="Arial" panose="020B0604020202020204" pitchFamily="34" charset="0"/>
              <a:buChar char="•"/>
              <a:defRPr/>
            </a:pPr>
            <a:r>
              <a:rPr lang="en-US" sz="3200" b="1" i="1" dirty="0">
                <a:solidFill>
                  <a:srgbClr val="0033CC"/>
                </a:solidFill>
              </a:rPr>
              <a:t>Generally</a:t>
            </a:r>
            <a:endParaRPr lang="en-US" sz="2000" b="1" i="1" dirty="0">
              <a:solidFill>
                <a:srgbClr val="0033CC"/>
              </a:solidFill>
            </a:endParaRPr>
          </a:p>
          <a:p>
            <a:pPr marL="746125" lvl="1" indent="-457200">
              <a:lnSpc>
                <a:spcPct val="150000"/>
              </a:lnSpc>
              <a:spcBef>
                <a:spcPts val="0"/>
              </a:spcBef>
              <a:buFont typeface="Arial" panose="020B0604020202020204" pitchFamily="34" charset="0"/>
              <a:buChar char="•"/>
              <a:defRPr/>
            </a:pPr>
            <a:r>
              <a:rPr lang="en-US" sz="2000" b="1" i="1" dirty="0">
                <a:solidFill>
                  <a:srgbClr val="006600"/>
                </a:solidFill>
              </a:rPr>
              <a:t>Definition / History / Purpose and Duties </a:t>
            </a:r>
          </a:p>
          <a:p>
            <a:pPr marL="457200" lvl="1" indent="-457200">
              <a:lnSpc>
                <a:spcPct val="150000"/>
              </a:lnSpc>
              <a:spcBef>
                <a:spcPts val="0"/>
              </a:spcBef>
              <a:buFont typeface="Arial" panose="020B0604020202020204" pitchFamily="34" charset="0"/>
              <a:buChar char="•"/>
              <a:defRPr/>
            </a:pPr>
            <a:r>
              <a:rPr lang="en-US" sz="3200" b="1" i="1" dirty="0">
                <a:solidFill>
                  <a:srgbClr val="0033CC"/>
                </a:solidFill>
              </a:rPr>
              <a:t>The Federal (National) Government</a:t>
            </a:r>
          </a:p>
          <a:p>
            <a:pPr marL="746125" lvl="1" indent="-457200">
              <a:lnSpc>
                <a:spcPct val="150000"/>
              </a:lnSpc>
              <a:spcBef>
                <a:spcPts val="0"/>
              </a:spcBef>
              <a:buFont typeface="Arial" panose="020B0604020202020204" pitchFamily="34" charset="0"/>
              <a:buChar char="•"/>
              <a:defRPr/>
            </a:pPr>
            <a:r>
              <a:rPr lang="en-US" sz="2000" b="1" i="1" dirty="0">
                <a:solidFill>
                  <a:srgbClr val="006600"/>
                </a:solidFill>
              </a:rPr>
              <a:t>Generally / Powers and Duties / </a:t>
            </a:r>
            <a:r>
              <a:rPr lang="en-US" sz="2000" b="1" i="1" dirty="0" smtClean="0">
                <a:solidFill>
                  <a:srgbClr val="006600"/>
                </a:solidFill>
              </a:rPr>
              <a:t>Statutes </a:t>
            </a:r>
            <a:r>
              <a:rPr lang="en-US" sz="2000" b="1" i="1" dirty="0">
                <a:solidFill>
                  <a:srgbClr val="006600"/>
                </a:solidFill>
              </a:rPr>
              <a:t>/ </a:t>
            </a:r>
            <a:r>
              <a:rPr lang="en-US" sz="2000" b="1" i="1" dirty="0" smtClean="0">
                <a:solidFill>
                  <a:srgbClr val="006600"/>
                </a:solidFill>
              </a:rPr>
              <a:t>Oversight</a:t>
            </a:r>
            <a:endParaRPr lang="en-US" sz="2000" b="1" i="1" dirty="0">
              <a:solidFill>
                <a:srgbClr val="006600"/>
              </a:solidFill>
            </a:endParaRPr>
          </a:p>
          <a:p>
            <a:pPr marL="457200" lvl="1" indent="-457200">
              <a:lnSpc>
                <a:spcPct val="150000"/>
              </a:lnSpc>
              <a:spcBef>
                <a:spcPts val="0"/>
              </a:spcBef>
              <a:buFont typeface="Arial" panose="020B0604020202020204" pitchFamily="34" charset="0"/>
              <a:buChar char="•"/>
              <a:defRPr/>
            </a:pPr>
            <a:r>
              <a:rPr lang="en-US" sz="3200" b="1" i="1" dirty="0" smtClean="0">
                <a:solidFill>
                  <a:srgbClr val="0033CC"/>
                </a:solidFill>
              </a:rPr>
              <a:t>The </a:t>
            </a:r>
            <a:r>
              <a:rPr lang="en-US" sz="3200" b="1" i="1" dirty="0">
                <a:solidFill>
                  <a:srgbClr val="0033CC"/>
                </a:solidFill>
              </a:rPr>
              <a:t>State Government</a:t>
            </a:r>
          </a:p>
          <a:p>
            <a:pPr marL="746125" lvl="1" indent="-457200">
              <a:lnSpc>
                <a:spcPct val="150000"/>
              </a:lnSpc>
              <a:spcBef>
                <a:spcPts val="0"/>
              </a:spcBef>
              <a:buFont typeface="Arial" panose="020B0604020202020204" pitchFamily="34" charset="0"/>
              <a:buChar char="•"/>
              <a:defRPr/>
            </a:pPr>
            <a:r>
              <a:rPr lang="en-US" sz="2000" b="1" i="1" dirty="0">
                <a:solidFill>
                  <a:srgbClr val="006600"/>
                </a:solidFill>
              </a:rPr>
              <a:t>Generally / Powers and Duties / Statutes / Oversight</a:t>
            </a:r>
          </a:p>
          <a:p>
            <a:pPr>
              <a:lnSpc>
                <a:spcPct val="120000"/>
              </a:lnSpc>
              <a:spcBef>
                <a:spcPts val="0"/>
              </a:spcBef>
              <a:defRPr/>
            </a:pPr>
            <a:endParaRPr lang="en-US" sz="3200" b="1" i="1" dirty="0">
              <a:solidFill>
                <a:srgbClr val="0033CC"/>
              </a:solidFill>
            </a:endParaRPr>
          </a:p>
          <a:p>
            <a:pPr marL="342900" indent="-342900">
              <a:lnSpc>
                <a:spcPct val="120000"/>
              </a:lnSpc>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a:t>
            </a:fld>
            <a:endParaRPr lang="en-US" dirty="0"/>
          </a:p>
        </p:txBody>
      </p:sp>
    </p:spTree>
    <p:extLst>
      <p:ext uri="{BB962C8B-B14F-4D97-AF65-F5344CB8AC3E}">
        <p14:creationId xmlns:p14="http://schemas.microsoft.com/office/powerpoint/2010/main" val="3697340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a:t>
            </a:r>
            <a:r>
              <a:rPr lang="en-US" sz="3600" b="1" dirty="0" smtClean="0">
                <a:solidFill>
                  <a:srgbClr val="0033CC"/>
                </a:solidFill>
              </a:rPr>
              <a:t>Congress</a:t>
            </a:r>
            <a:endParaRPr lang="en-US" sz="3600" b="1" dirty="0">
              <a:solidFill>
                <a:srgbClr val="0033CC"/>
              </a:solidFill>
            </a:endParaRPr>
          </a:p>
          <a:p>
            <a:pPr marL="342900" indent="-342900" algn="ctr">
              <a:lnSpc>
                <a:spcPct val="80000"/>
              </a:lnSpc>
              <a:spcBef>
                <a:spcPts val="0"/>
              </a:spcBef>
              <a:defRPr/>
            </a:pPr>
            <a:r>
              <a:rPr lang="en-US" sz="3200" b="1" i="1" dirty="0" smtClean="0">
                <a:solidFill>
                  <a:srgbClr val="006600"/>
                </a:solidFill>
              </a:rPr>
              <a:t>Oversight of Other Branches or Issues</a:t>
            </a:r>
            <a:endParaRPr lang="en-US" sz="3200" b="1" i="1" dirty="0">
              <a:solidFill>
                <a:srgbClr val="006600"/>
              </a:solidFill>
            </a:endParaRPr>
          </a:p>
          <a:p>
            <a:pPr marL="3032125" algn="just">
              <a:lnSpc>
                <a:spcPct val="70000"/>
              </a:lnSpc>
              <a:spcBef>
                <a:spcPts val="0"/>
              </a:spcBef>
            </a:pPr>
            <a:endParaRPr lang="en-US" sz="1000" b="1" i="1" dirty="0">
              <a:solidFill>
                <a:srgbClr val="002060"/>
              </a:solidFill>
            </a:endParaRPr>
          </a:p>
          <a:p>
            <a:pPr algn="just">
              <a:lnSpc>
                <a:spcPct val="88000"/>
              </a:lnSpc>
              <a:spcBef>
                <a:spcPts val="0"/>
              </a:spcBef>
            </a:pPr>
            <a:r>
              <a:rPr lang="en-US" sz="1600" b="1" dirty="0">
                <a:solidFill>
                  <a:srgbClr val="C00000"/>
                </a:solidFill>
              </a:rPr>
              <a:t>The </a:t>
            </a:r>
            <a:r>
              <a:rPr lang="en-US" sz="1600" b="1" dirty="0" smtClean="0">
                <a:solidFill>
                  <a:srgbClr val="C00000"/>
                </a:solidFill>
              </a:rPr>
              <a:t>Investigation Power of Congress: </a:t>
            </a:r>
            <a:endParaRPr lang="en-US" sz="1600" b="1" dirty="0">
              <a:solidFill>
                <a:srgbClr val="C00000"/>
              </a:solidFill>
            </a:endParaRPr>
          </a:p>
          <a:p>
            <a:pPr algn="just">
              <a:lnSpc>
                <a:spcPct val="88000"/>
              </a:lnSpc>
              <a:spcBef>
                <a:spcPts val="0"/>
              </a:spcBef>
            </a:pPr>
            <a:endParaRPr lang="en-US" sz="500" b="1" dirty="0">
              <a:solidFill>
                <a:srgbClr val="0033CC"/>
              </a:solidFill>
            </a:endParaRPr>
          </a:p>
          <a:p>
            <a:pPr algn="just">
              <a:lnSpc>
                <a:spcPct val="88000"/>
              </a:lnSpc>
              <a:spcBef>
                <a:spcPts val="0"/>
              </a:spcBef>
            </a:pPr>
            <a:r>
              <a:rPr lang="en-US" sz="1400" dirty="0" smtClean="0"/>
              <a:t>One of the most important powers of Congress is oversight. </a:t>
            </a:r>
          </a:p>
          <a:p>
            <a:pPr algn="just">
              <a:lnSpc>
                <a:spcPct val="88000"/>
              </a:lnSpc>
              <a:spcBef>
                <a:spcPts val="0"/>
              </a:spcBef>
            </a:pPr>
            <a:endParaRPr lang="en-US" sz="500" dirty="0"/>
          </a:p>
          <a:p>
            <a:pPr algn="just">
              <a:lnSpc>
                <a:spcPct val="88000"/>
              </a:lnSpc>
              <a:spcBef>
                <a:spcPts val="0"/>
              </a:spcBef>
            </a:pPr>
            <a:r>
              <a:rPr lang="en-US" sz="1400" b="1" dirty="0" smtClean="0"/>
              <a:t>Performed Through Committee:</a:t>
            </a:r>
          </a:p>
          <a:p>
            <a:pPr algn="just">
              <a:lnSpc>
                <a:spcPct val="88000"/>
              </a:lnSpc>
              <a:spcBef>
                <a:spcPts val="0"/>
              </a:spcBef>
            </a:pPr>
            <a:r>
              <a:rPr lang="en-US" sz="1400" dirty="0" smtClean="0"/>
              <a:t>The oversight process is done through Congressional Committees, using the Committee’s investigation powers to examine the other branches of government or issues of concern. </a:t>
            </a:r>
          </a:p>
          <a:p>
            <a:pPr algn="just">
              <a:lnSpc>
                <a:spcPct val="88000"/>
              </a:lnSpc>
              <a:spcBef>
                <a:spcPts val="0"/>
              </a:spcBef>
            </a:pPr>
            <a:endParaRPr lang="en-US" sz="500" dirty="0"/>
          </a:p>
          <a:p>
            <a:pPr algn="just">
              <a:lnSpc>
                <a:spcPct val="88000"/>
              </a:lnSpc>
              <a:spcBef>
                <a:spcPts val="0"/>
              </a:spcBef>
            </a:pPr>
            <a:r>
              <a:rPr lang="en-US" sz="1400" dirty="0" smtClean="0"/>
              <a:t>Congressional Committees in both houses have the power of investigation, with substantial professional staff to assist members in collecting information, data and testimony.  </a:t>
            </a:r>
          </a:p>
          <a:p>
            <a:pPr algn="just">
              <a:lnSpc>
                <a:spcPct val="88000"/>
              </a:lnSpc>
              <a:spcBef>
                <a:spcPts val="0"/>
              </a:spcBef>
            </a:pPr>
            <a:endParaRPr lang="en-US" sz="500" b="1" dirty="0" smtClean="0"/>
          </a:p>
          <a:p>
            <a:pPr algn="just">
              <a:lnSpc>
                <a:spcPct val="88000"/>
              </a:lnSpc>
              <a:spcBef>
                <a:spcPts val="0"/>
              </a:spcBef>
            </a:pPr>
            <a:r>
              <a:rPr lang="en-US" sz="1400" b="1" dirty="0" smtClean="0"/>
              <a:t>Subpoena Power:</a:t>
            </a:r>
            <a:endParaRPr lang="en-US" sz="1400" b="1" dirty="0"/>
          </a:p>
          <a:p>
            <a:pPr algn="just">
              <a:lnSpc>
                <a:spcPct val="88000"/>
              </a:lnSpc>
              <a:spcBef>
                <a:spcPts val="0"/>
              </a:spcBef>
            </a:pPr>
            <a:r>
              <a:rPr lang="en-US" sz="1400" dirty="0" smtClean="0"/>
              <a:t>Indeed, such </a:t>
            </a:r>
            <a:r>
              <a:rPr lang="en-US" sz="1400" dirty="0"/>
              <a:t>C</a:t>
            </a:r>
            <a:r>
              <a:rPr lang="en-US" sz="1400" dirty="0" smtClean="0"/>
              <a:t>ongressional Committees have subpoena power, so they can even compel persons and entities to testify and to produce documents, data and other information.</a:t>
            </a:r>
          </a:p>
          <a:p>
            <a:pPr algn="just">
              <a:lnSpc>
                <a:spcPct val="88000"/>
              </a:lnSpc>
              <a:spcBef>
                <a:spcPts val="0"/>
              </a:spcBef>
            </a:pPr>
            <a:r>
              <a:rPr lang="en-US" sz="500" dirty="0" smtClean="0"/>
              <a:t> </a:t>
            </a:r>
          </a:p>
          <a:p>
            <a:pPr algn="just">
              <a:lnSpc>
                <a:spcPct val="88000"/>
              </a:lnSpc>
              <a:spcBef>
                <a:spcPts val="0"/>
              </a:spcBef>
            </a:pPr>
            <a:r>
              <a:rPr lang="en-US" sz="1400" b="1" dirty="0" smtClean="0"/>
              <a:t>Subject Matter Unlimited:</a:t>
            </a:r>
          </a:p>
          <a:p>
            <a:pPr algn="just">
              <a:lnSpc>
                <a:spcPct val="88000"/>
              </a:lnSpc>
              <a:spcBef>
                <a:spcPts val="0"/>
              </a:spcBef>
            </a:pPr>
            <a:r>
              <a:rPr lang="en-US" sz="1400" dirty="0" smtClean="0"/>
              <a:t>Congressional Committees have broad investigation powers and can even stray in such investigations from the subject matter jurisdiction of the Committee if such investigation will lead to evidence being uncovered that is within the Committee’s jurisdiction.</a:t>
            </a:r>
          </a:p>
          <a:p>
            <a:pPr algn="just">
              <a:lnSpc>
                <a:spcPct val="88000"/>
              </a:lnSpc>
              <a:spcBef>
                <a:spcPts val="0"/>
              </a:spcBef>
            </a:pPr>
            <a:endParaRPr lang="en-US" sz="500" dirty="0"/>
          </a:p>
          <a:p>
            <a:pPr algn="just">
              <a:lnSpc>
                <a:spcPct val="88000"/>
              </a:lnSpc>
              <a:spcBef>
                <a:spcPts val="0"/>
              </a:spcBef>
            </a:pPr>
            <a:r>
              <a:rPr lang="en-US" sz="1400" b="1" dirty="0" smtClean="0"/>
              <a:t>Ultimately the Purpose of the Investigation is to Produce Legislation:</a:t>
            </a:r>
          </a:p>
          <a:p>
            <a:pPr algn="just">
              <a:lnSpc>
                <a:spcPct val="88000"/>
              </a:lnSpc>
              <a:spcBef>
                <a:spcPts val="0"/>
              </a:spcBef>
            </a:pPr>
            <a:r>
              <a:rPr lang="en-US" sz="1400" dirty="0" smtClean="0"/>
              <a:t>The reason Congressional Committees have such broad and powerful investigation powers is to allow the Committee to collect information that would be valuable in drafting legislation.</a:t>
            </a:r>
          </a:p>
          <a:p>
            <a:pPr algn="just">
              <a:lnSpc>
                <a:spcPct val="88000"/>
              </a:lnSpc>
              <a:spcBef>
                <a:spcPts val="0"/>
              </a:spcBef>
            </a:pPr>
            <a:endParaRPr lang="en-US" sz="500" dirty="0"/>
          </a:p>
          <a:p>
            <a:pPr algn="just">
              <a:lnSpc>
                <a:spcPct val="88000"/>
              </a:lnSpc>
              <a:spcBef>
                <a:spcPts val="0"/>
              </a:spcBef>
            </a:pPr>
            <a:r>
              <a:rPr lang="en-US" sz="1400" dirty="0" smtClean="0"/>
              <a:t>But this investigation role may never actually led to the introduction of any legislation, such as when a Committee is exercising its oversight role in examining an executive agency under its subject matter jurisdiction. </a:t>
            </a:r>
          </a:p>
          <a:p>
            <a:pPr algn="just">
              <a:lnSpc>
                <a:spcPct val="88000"/>
              </a:lnSpc>
              <a:spcBef>
                <a:spcPts val="0"/>
              </a:spcBef>
            </a:pPr>
            <a:endParaRPr lang="en-US" sz="500" dirty="0"/>
          </a:p>
          <a:p>
            <a:pPr algn="just">
              <a:lnSpc>
                <a:spcPct val="88000"/>
              </a:lnSpc>
              <a:spcBef>
                <a:spcPts val="0"/>
              </a:spcBef>
            </a:pPr>
            <a:r>
              <a:rPr lang="en-US" sz="1400" dirty="0" smtClean="0"/>
              <a:t>A substantial amount of the annual congressional budget and staff resources in both houses of congress is expended in conducting investigations and oversight.</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40</a:t>
            </a:fld>
            <a:endParaRPr lang="en-US"/>
          </a:p>
        </p:txBody>
      </p:sp>
    </p:spTree>
    <p:extLst>
      <p:ext uri="{BB962C8B-B14F-4D97-AF65-F5344CB8AC3E}">
        <p14:creationId xmlns:p14="http://schemas.microsoft.com/office/powerpoint/2010/main" val="460168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State Government</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41</a:t>
            </a:fld>
            <a:endParaRPr lang="en-US"/>
          </a:p>
        </p:txBody>
      </p:sp>
    </p:spTree>
    <p:extLst>
      <p:ext uri="{BB962C8B-B14F-4D97-AF65-F5344CB8AC3E}">
        <p14:creationId xmlns:p14="http://schemas.microsoft.com/office/powerpoint/2010/main" val="1337311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a:t>
            </a:r>
            <a:r>
              <a:rPr lang="en-US" sz="5400" b="1" dirty="0" smtClean="0">
                <a:solidFill>
                  <a:srgbClr val="002060"/>
                </a:solidFill>
              </a:rPr>
              <a:t>State </a:t>
            </a:r>
            <a:r>
              <a:rPr lang="en-US" sz="5400" b="1" dirty="0">
                <a:solidFill>
                  <a:srgbClr val="002060"/>
                </a:solidFill>
              </a:rPr>
              <a:t>Government</a:t>
            </a:r>
          </a:p>
          <a:p>
            <a:pPr marL="342900" indent="-342900" algn="ctr">
              <a:spcBef>
                <a:spcPct val="20000"/>
              </a:spcBef>
            </a:pPr>
            <a:r>
              <a:rPr lang="en-US" sz="4800" b="1" dirty="0">
                <a:solidFill>
                  <a:srgbClr val="006600"/>
                </a:solidFill>
              </a:rPr>
              <a:t>The </a:t>
            </a:r>
            <a:r>
              <a:rPr lang="en-US" sz="4800" b="1" dirty="0" smtClean="0">
                <a:solidFill>
                  <a:srgbClr val="006600"/>
                </a:solidFill>
              </a:rPr>
              <a:t>Legislature </a:t>
            </a:r>
            <a:r>
              <a:rPr lang="en-US" sz="4800" b="1" dirty="0">
                <a:solidFill>
                  <a:srgbClr val="006600"/>
                </a:solidFill>
              </a:rPr>
              <a:t>- Generally</a:t>
            </a:r>
            <a:endParaRPr lang="en-US" sz="48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42</a:t>
            </a:fld>
            <a:endParaRPr lang="en-US"/>
          </a:p>
        </p:txBody>
      </p:sp>
    </p:spTree>
    <p:extLst>
      <p:ext uri="{BB962C8B-B14F-4D97-AF65-F5344CB8AC3E}">
        <p14:creationId xmlns:p14="http://schemas.microsoft.com/office/powerpoint/2010/main" val="1528887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smtClean="0">
                <a:solidFill>
                  <a:srgbClr val="0033CC"/>
                </a:solidFill>
              </a:rPr>
              <a:t>State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spcBef>
                <a:spcPts val="0"/>
              </a:spcBef>
              <a:defRPr/>
            </a:pPr>
            <a:r>
              <a:rPr lang="en-US" sz="3200" b="1" i="1" dirty="0">
                <a:solidFill>
                  <a:srgbClr val="006600"/>
                </a:solidFill>
              </a:rPr>
              <a:t>Generally</a:t>
            </a:r>
          </a:p>
          <a:p>
            <a:pPr>
              <a:lnSpc>
                <a:spcPct val="80000"/>
              </a:lnSpc>
              <a:spcBef>
                <a:spcPts val="0"/>
              </a:spcBef>
              <a:defRPr/>
            </a:pPr>
            <a:endParaRPr lang="en-US" sz="1500" b="1" i="1" dirty="0">
              <a:solidFill>
                <a:srgbClr val="00206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43</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905000"/>
            <a:ext cx="7651181" cy="4542788"/>
          </a:xfrm>
          <a:prstGeom prst="rect">
            <a:avLst/>
          </a:prstGeom>
        </p:spPr>
      </p:pic>
    </p:spTree>
    <p:extLst>
      <p:ext uri="{BB962C8B-B14F-4D97-AF65-F5344CB8AC3E}">
        <p14:creationId xmlns:p14="http://schemas.microsoft.com/office/powerpoint/2010/main" val="1605340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762000"/>
            <a:ext cx="84582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smtClean="0">
                <a:solidFill>
                  <a:srgbClr val="0033CC"/>
                </a:solidFill>
              </a:rPr>
              <a:t>State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spcBef>
                <a:spcPts val="0"/>
              </a:spcBef>
              <a:defRPr/>
            </a:pPr>
            <a:r>
              <a:rPr lang="en-US" sz="3200" b="1" i="1" dirty="0">
                <a:solidFill>
                  <a:srgbClr val="006600"/>
                </a:solidFill>
              </a:rPr>
              <a:t>Generally</a:t>
            </a:r>
          </a:p>
          <a:p>
            <a:pPr>
              <a:spcBef>
                <a:spcPts val="0"/>
              </a:spcBef>
              <a:defRPr/>
            </a:pPr>
            <a:endParaRPr lang="en-US" sz="1000" b="1" i="1" dirty="0">
              <a:solidFill>
                <a:srgbClr val="002060"/>
              </a:solidFill>
            </a:endParaRPr>
          </a:p>
          <a:p>
            <a:pPr marL="3200400" indent="-168275" algn="just">
              <a:spcBef>
                <a:spcPts val="0"/>
              </a:spcBef>
              <a:buFont typeface="Arial" panose="020B0604020202020204" pitchFamily="34" charset="0"/>
              <a:buChar char="•"/>
            </a:pPr>
            <a:r>
              <a:rPr lang="en-US" sz="1600" dirty="0"/>
              <a:t>The </a:t>
            </a:r>
            <a:r>
              <a:rPr lang="en-US" sz="1600" b="1" dirty="0" smtClean="0"/>
              <a:t>Legislative </a:t>
            </a:r>
            <a:r>
              <a:rPr lang="en-US" sz="1600" b="1" dirty="0"/>
              <a:t>Power of </a:t>
            </a:r>
            <a:r>
              <a:rPr lang="en-US" sz="1600" b="1" dirty="0" smtClean="0"/>
              <a:t>New York State </a:t>
            </a:r>
            <a:r>
              <a:rPr lang="en-US" sz="1600" dirty="0" smtClean="0"/>
              <a:t>is </a:t>
            </a:r>
            <a:r>
              <a:rPr lang="en-US" sz="1600" dirty="0"/>
              <a:t>vested in </a:t>
            </a:r>
            <a:r>
              <a:rPr lang="en-US" sz="1600" dirty="0" smtClean="0"/>
              <a:t>a </a:t>
            </a:r>
            <a:r>
              <a:rPr lang="en-US" sz="1600" b="1" dirty="0"/>
              <a:t>S</a:t>
            </a:r>
            <a:r>
              <a:rPr lang="en-US" sz="1600" b="1" dirty="0" smtClean="0"/>
              <a:t>tate Legislature</a:t>
            </a:r>
            <a:r>
              <a:rPr lang="en-US" sz="1600" dirty="0" smtClean="0"/>
              <a:t>, </a:t>
            </a:r>
            <a:r>
              <a:rPr lang="en-US" sz="1600" dirty="0"/>
              <a:t>which </a:t>
            </a:r>
            <a:r>
              <a:rPr lang="en-US" sz="1600" dirty="0" smtClean="0"/>
              <a:t>consists </a:t>
            </a:r>
            <a:r>
              <a:rPr lang="en-US" sz="1600" dirty="0"/>
              <a:t>of a </a:t>
            </a:r>
            <a:r>
              <a:rPr lang="en-US" sz="1600" b="1" dirty="0"/>
              <a:t>Senate</a:t>
            </a:r>
            <a:r>
              <a:rPr lang="en-US" sz="1600" dirty="0"/>
              <a:t> and </a:t>
            </a:r>
            <a:r>
              <a:rPr lang="en-US" sz="1600" dirty="0" smtClean="0"/>
              <a:t>an </a:t>
            </a:r>
            <a:r>
              <a:rPr lang="en-US" sz="1600" b="1" dirty="0" smtClean="0"/>
              <a:t>Assembly</a:t>
            </a:r>
            <a:r>
              <a:rPr lang="en-US" sz="1600" dirty="0" smtClean="0"/>
              <a:t>, under </a:t>
            </a:r>
            <a:r>
              <a:rPr lang="en-US" sz="1600" dirty="0"/>
              <a:t>the </a:t>
            </a:r>
            <a:r>
              <a:rPr lang="en-US" sz="1600" dirty="0" smtClean="0"/>
              <a:t>New York State </a:t>
            </a:r>
            <a:r>
              <a:rPr lang="en-US" sz="1600" b="1" dirty="0"/>
              <a:t>Constitution.</a:t>
            </a:r>
          </a:p>
          <a:p>
            <a:pPr marL="3032125" algn="just">
              <a:spcBef>
                <a:spcPts val="0"/>
              </a:spcBef>
            </a:pPr>
            <a:endParaRPr lang="en-US" sz="1000" dirty="0"/>
          </a:p>
          <a:p>
            <a:pPr marL="3200400" indent="-168275" algn="just">
              <a:spcBef>
                <a:spcPts val="0"/>
              </a:spcBef>
              <a:buFont typeface="Arial" panose="020B0604020202020204" pitchFamily="34" charset="0"/>
              <a:buChar char="•"/>
            </a:pPr>
            <a:r>
              <a:rPr lang="en-US" sz="1600" dirty="0"/>
              <a:t>Created as an </a:t>
            </a:r>
            <a:r>
              <a:rPr lang="en-US" sz="1600" b="1" dirty="0"/>
              <a:t>independent, </a:t>
            </a:r>
            <a:r>
              <a:rPr lang="en-US" sz="1600" b="1" dirty="0" smtClean="0"/>
              <a:t>co-equal, bicameral </a:t>
            </a:r>
            <a:r>
              <a:rPr lang="en-US" sz="1600" b="1" dirty="0"/>
              <a:t>branch </a:t>
            </a:r>
            <a:r>
              <a:rPr lang="en-US" sz="1600" dirty="0"/>
              <a:t>of the </a:t>
            </a:r>
            <a:r>
              <a:rPr lang="en-US" sz="1600" dirty="0" smtClean="0"/>
              <a:t>state </a:t>
            </a:r>
            <a:r>
              <a:rPr lang="en-US" sz="1600" dirty="0"/>
              <a:t>government, it has its </a:t>
            </a:r>
            <a:r>
              <a:rPr lang="en-US" sz="1600" b="1" dirty="0"/>
              <a:t>substantial powers</a:t>
            </a:r>
            <a:r>
              <a:rPr lang="en-US" sz="1600" dirty="0"/>
              <a:t> checked by the Executive Branch (through </a:t>
            </a:r>
            <a:r>
              <a:rPr lang="en-US" sz="1600" dirty="0" smtClean="0"/>
              <a:t>the veto) </a:t>
            </a:r>
            <a:r>
              <a:rPr lang="en-US" sz="1600" dirty="0"/>
              <a:t>and by the </a:t>
            </a:r>
            <a:r>
              <a:rPr lang="en-US" sz="1600" dirty="0" smtClean="0"/>
              <a:t>Judicial </a:t>
            </a:r>
            <a:r>
              <a:rPr lang="en-US" sz="1600" dirty="0"/>
              <a:t>Branch (</a:t>
            </a:r>
            <a:r>
              <a:rPr lang="en-US" sz="1600" dirty="0" smtClean="0"/>
              <a:t>through judicial review).</a:t>
            </a:r>
            <a:endParaRPr lang="en-US" sz="1600" dirty="0"/>
          </a:p>
          <a:p>
            <a:pPr marL="3200400" indent="-168275" algn="just">
              <a:spcBef>
                <a:spcPts val="0"/>
              </a:spcBef>
              <a:buFont typeface="Arial" panose="020B0604020202020204" pitchFamily="34" charset="0"/>
              <a:buChar char="•"/>
            </a:pPr>
            <a:endParaRPr lang="en-US" sz="1000" dirty="0"/>
          </a:p>
          <a:p>
            <a:pPr marL="3200400" indent="-168275" algn="just">
              <a:spcBef>
                <a:spcPts val="0"/>
              </a:spcBef>
              <a:buFont typeface="Arial" panose="020B0604020202020204" pitchFamily="34" charset="0"/>
              <a:buChar char="•"/>
            </a:pPr>
            <a:r>
              <a:rPr lang="en-US" sz="1600" dirty="0"/>
              <a:t>Designed to </a:t>
            </a:r>
            <a:r>
              <a:rPr lang="en-US" sz="1600" b="1" dirty="0" smtClean="0"/>
              <a:t>enact written statutes </a:t>
            </a:r>
            <a:r>
              <a:rPr lang="en-US" sz="1600" dirty="0"/>
              <a:t>involving</a:t>
            </a:r>
            <a:r>
              <a:rPr lang="en-US" sz="1600" b="1" dirty="0"/>
              <a:t> </a:t>
            </a:r>
            <a:r>
              <a:rPr lang="en-US" sz="1600" dirty="0"/>
              <a:t>the </a:t>
            </a:r>
            <a:r>
              <a:rPr lang="en-US" sz="1600" dirty="0" smtClean="0"/>
              <a:t>issues of state concern, and provide </a:t>
            </a:r>
            <a:r>
              <a:rPr lang="en-US" sz="1600" b="1" dirty="0" smtClean="0"/>
              <a:t>oversight</a:t>
            </a:r>
            <a:r>
              <a:rPr lang="en-US" sz="1600" dirty="0" smtClean="0"/>
              <a:t> over all three branches of the state government, the </a:t>
            </a:r>
            <a:r>
              <a:rPr lang="en-US" sz="1600" b="1" dirty="0" smtClean="0"/>
              <a:t>Senate </a:t>
            </a:r>
            <a:r>
              <a:rPr lang="en-US" sz="1600" dirty="0" smtClean="0"/>
              <a:t>and</a:t>
            </a:r>
            <a:r>
              <a:rPr lang="en-US" sz="1600" b="1" dirty="0" smtClean="0"/>
              <a:t> Assembly</a:t>
            </a:r>
            <a:r>
              <a:rPr lang="en-US" sz="1600" dirty="0" smtClean="0"/>
              <a:t> are </a:t>
            </a:r>
            <a:r>
              <a:rPr lang="en-US" sz="1600" dirty="0"/>
              <a:t>charged with </a:t>
            </a:r>
            <a:r>
              <a:rPr lang="en-US" sz="1600" dirty="0" smtClean="0"/>
              <a:t>enacting laws and taking measures </a:t>
            </a:r>
            <a:r>
              <a:rPr lang="en-US" sz="1600" dirty="0"/>
              <a:t>to </a:t>
            </a:r>
            <a:r>
              <a:rPr lang="en-US" sz="1600" b="1" dirty="0" smtClean="0"/>
              <a:t>secure </a:t>
            </a:r>
            <a:r>
              <a:rPr lang="en-US" sz="1600" b="1" dirty="0"/>
              <a:t>the blessings of liberty</a:t>
            </a:r>
            <a:r>
              <a:rPr lang="en-US" sz="1600" b="1" dirty="0" smtClean="0"/>
              <a:t>.</a:t>
            </a:r>
            <a:endParaRPr lang="en-US" sz="1600" b="1" dirty="0"/>
          </a:p>
          <a:p>
            <a:pPr marL="3200400" indent="-168275" algn="just">
              <a:spcBef>
                <a:spcPts val="0"/>
              </a:spcBef>
              <a:buFont typeface="Arial" panose="020B0604020202020204" pitchFamily="34" charset="0"/>
              <a:buChar char="•"/>
            </a:pPr>
            <a:endParaRPr lang="en-US" sz="1000" dirty="0">
              <a:solidFill>
                <a:srgbClr val="C00000"/>
              </a:solidFill>
            </a:endParaRPr>
          </a:p>
          <a:p>
            <a:pPr marL="3200400" indent="-168275" algn="just">
              <a:spcBef>
                <a:spcPts val="0"/>
              </a:spcBef>
              <a:buFont typeface="Arial" panose="020B0604020202020204" pitchFamily="34" charset="0"/>
              <a:buChar char="•"/>
            </a:pPr>
            <a:r>
              <a:rPr lang="en-US" sz="1600" b="1" dirty="0">
                <a:solidFill>
                  <a:srgbClr val="C00000"/>
                </a:solidFill>
              </a:rPr>
              <a:t>The Article </a:t>
            </a:r>
            <a:r>
              <a:rPr lang="en-US" sz="1600" b="1" dirty="0" smtClean="0">
                <a:solidFill>
                  <a:srgbClr val="C00000"/>
                </a:solidFill>
              </a:rPr>
              <a:t>III State Legislature consists </a:t>
            </a:r>
            <a:r>
              <a:rPr lang="en-US" sz="1600" b="1" dirty="0">
                <a:solidFill>
                  <a:srgbClr val="C00000"/>
                </a:solidFill>
              </a:rPr>
              <a:t>of: </a:t>
            </a:r>
          </a:p>
          <a:p>
            <a:pPr marL="3484563" indent="-284163" algn="just">
              <a:spcBef>
                <a:spcPts val="0"/>
              </a:spcBef>
              <a:buFont typeface="Courier New" panose="02070309020205020404" pitchFamily="49" charset="0"/>
              <a:buChar char="o"/>
            </a:pPr>
            <a:r>
              <a:rPr lang="en-US" sz="1600" b="1" dirty="0" smtClean="0">
                <a:solidFill>
                  <a:srgbClr val="0033CC"/>
                </a:solidFill>
              </a:rPr>
              <a:t>The New York State Assembly, and</a:t>
            </a:r>
            <a:endParaRPr lang="en-US" sz="1600" b="1" dirty="0">
              <a:solidFill>
                <a:srgbClr val="0033CC"/>
              </a:solidFill>
            </a:endParaRPr>
          </a:p>
          <a:p>
            <a:pPr marL="3484563" indent="-284163" algn="just">
              <a:spcBef>
                <a:spcPts val="0"/>
              </a:spcBef>
              <a:buFont typeface="Courier New" panose="02070309020205020404" pitchFamily="49" charset="0"/>
              <a:buChar char="o"/>
            </a:pPr>
            <a:r>
              <a:rPr lang="en-US" sz="1600" b="1" dirty="0" smtClean="0">
                <a:solidFill>
                  <a:srgbClr val="0033CC"/>
                </a:solidFill>
              </a:rPr>
              <a:t>The New York State Senate.</a:t>
            </a:r>
            <a:endParaRPr lang="en-US" sz="1600" b="1" dirty="0">
              <a:solidFill>
                <a:srgbClr val="0033CC"/>
              </a:solidFill>
            </a:endParaRPr>
          </a:p>
          <a:p>
            <a:pPr marL="3200400" indent="-168275" algn="just">
              <a:lnSpc>
                <a:spcPct val="80000"/>
              </a:lnSpc>
              <a:spcBef>
                <a:spcPts val="0"/>
              </a:spcBef>
              <a:buFont typeface="Arial" panose="020B0604020202020204" pitchFamily="34" charset="0"/>
              <a:buChar char="•"/>
            </a:pPr>
            <a:endParaRPr lang="en-US" sz="1500" dirty="0"/>
          </a:p>
          <a:p>
            <a:pPr marL="3028950" indent="-57150" algn="just">
              <a:lnSpc>
                <a:spcPct val="80000"/>
              </a:lnSpc>
              <a:spcBef>
                <a:spcPts val="0"/>
              </a:spcBef>
              <a:buFont typeface="Arial" panose="020B0604020202020204" pitchFamily="34" charset="0"/>
              <a:buChar char="•"/>
            </a:pPr>
            <a:endParaRPr lang="en-US" sz="1500" dirty="0"/>
          </a:p>
          <a:p>
            <a:pPr algn="just">
              <a:lnSpc>
                <a:spcPct val="80000"/>
              </a:lnSpc>
              <a:spcBef>
                <a:spcPts val="0"/>
              </a:spcBef>
            </a:pPr>
            <a:endParaRPr lang="en-US" sz="1500" dirty="0"/>
          </a:p>
          <a:p>
            <a:pPr algn="just">
              <a:lnSpc>
                <a:spcPct val="80000"/>
              </a:lnSpc>
              <a:spcBef>
                <a:spcPts val="0"/>
              </a:spcBef>
            </a:pPr>
            <a:endParaRPr lang="en-US" sz="1500" dirty="0"/>
          </a:p>
          <a:p>
            <a:pPr algn="just">
              <a:lnSpc>
                <a:spcPct val="8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44</a:t>
            </a:fld>
            <a:endParaRPr lang="en-US" dirty="0"/>
          </a:p>
        </p:txBody>
      </p:sp>
      <p:sp>
        <p:nvSpPr>
          <p:cNvPr id="7" name="TextBox 6"/>
          <p:cNvSpPr txBox="1"/>
          <p:nvPr/>
        </p:nvSpPr>
        <p:spPr>
          <a:xfrm>
            <a:off x="551688" y="3225076"/>
            <a:ext cx="2590800" cy="600164"/>
          </a:xfrm>
          <a:prstGeom prst="rect">
            <a:avLst/>
          </a:prstGeom>
          <a:noFill/>
        </p:spPr>
        <p:txBody>
          <a:bodyPr wrap="square" rtlCol="0">
            <a:spAutoFit/>
          </a:bodyPr>
          <a:lstStyle/>
          <a:p>
            <a:pPr algn="ctr"/>
            <a:r>
              <a:rPr lang="en-US" sz="1100" b="1" dirty="0" smtClean="0"/>
              <a:t>Senator </a:t>
            </a:r>
            <a:r>
              <a:rPr lang="en-US" sz="1100" b="1" dirty="0"/>
              <a:t>Pierre Van </a:t>
            </a:r>
            <a:r>
              <a:rPr lang="en-US" sz="1100" b="1" dirty="0" err="1" smtClean="0"/>
              <a:t>Cortlandt</a:t>
            </a:r>
            <a:endParaRPr lang="en-US" sz="1100" b="1" dirty="0" smtClean="0"/>
          </a:p>
          <a:p>
            <a:pPr algn="ctr"/>
            <a:r>
              <a:rPr lang="en-US" sz="1100" b="1" dirty="0" smtClean="0"/>
              <a:t>First President</a:t>
            </a:r>
          </a:p>
          <a:p>
            <a:pPr algn="ctr"/>
            <a:r>
              <a:rPr lang="en-US" sz="1100" b="1" dirty="0"/>
              <a:t>o</a:t>
            </a:r>
            <a:r>
              <a:rPr lang="en-US" sz="1100" b="1" dirty="0" smtClean="0"/>
              <a:t>f the New York State Senate</a:t>
            </a:r>
            <a:endParaRPr lang="en-US" sz="1100" b="1" dirty="0"/>
          </a:p>
        </p:txBody>
      </p:sp>
      <p:sp>
        <p:nvSpPr>
          <p:cNvPr id="9" name="TextBox 8"/>
          <p:cNvSpPr txBox="1"/>
          <p:nvPr/>
        </p:nvSpPr>
        <p:spPr>
          <a:xfrm>
            <a:off x="551688" y="5974080"/>
            <a:ext cx="2590800" cy="600164"/>
          </a:xfrm>
          <a:prstGeom prst="rect">
            <a:avLst/>
          </a:prstGeom>
          <a:noFill/>
        </p:spPr>
        <p:txBody>
          <a:bodyPr wrap="square" rtlCol="0">
            <a:spAutoFit/>
          </a:bodyPr>
          <a:lstStyle/>
          <a:p>
            <a:pPr algn="ctr"/>
            <a:r>
              <a:rPr lang="en-US" sz="1100" b="1" dirty="0" smtClean="0"/>
              <a:t>Walter Livingston</a:t>
            </a:r>
            <a:endParaRPr lang="en-US" sz="1100" b="1" dirty="0"/>
          </a:p>
          <a:p>
            <a:pPr algn="ctr"/>
            <a:r>
              <a:rPr lang="en-US" sz="1100" b="1" dirty="0"/>
              <a:t>First </a:t>
            </a:r>
            <a:r>
              <a:rPr lang="en-US" sz="1100" b="1" dirty="0" smtClean="0"/>
              <a:t>Speaker of </a:t>
            </a:r>
            <a:r>
              <a:rPr lang="en-US" sz="1100" b="1" dirty="0"/>
              <a:t>the </a:t>
            </a:r>
            <a:endParaRPr lang="en-US" sz="1100" b="1" dirty="0" smtClean="0"/>
          </a:p>
          <a:p>
            <a:pPr algn="ctr"/>
            <a:r>
              <a:rPr lang="en-US" sz="1100" b="1" dirty="0" smtClean="0"/>
              <a:t>New York State Assembly</a:t>
            </a:r>
            <a:endParaRPr lang="en-US" sz="1100"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324"/>
          <a:stretch/>
        </p:blipFill>
        <p:spPr>
          <a:xfrm>
            <a:off x="1066800" y="1371600"/>
            <a:ext cx="1676400" cy="189282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27" y="3874026"/>
            <a:ext cx="1698573" cy="2100054"/>
          </a:xfrm>
          <a:prstGeom prst="rect">
            <a:avLst/>
          </a:prstGeom>
        </p:spPr>
      </p:pic>
    </p:spTree>
    <p:extLst>
      <p:ext uri="{BB962C8B-B14F-4D97-AF65-F5344CB8AC3E}">
        <p14:creationId xmlns:p14="http://schemas.microsoft.com/office/powerpoint/2010/main" val="1926509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smtClean="0">
                <a:solidFill>
                  <a:srgbClr val="0033CC"/>
                </a:solidFill>
              </a:rPr>
              <a:t>State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spcBef>
                <a:spcPts val="0"/>
              </a:spcBef>
              <a:defRPr/>
            </a:pPr>
            <a:r>
              <a:rPr lang="en-US" sz="3200" b="1" i="1" dirty="0">
                <a:solidFill>
                  <a:srgbClr val="006600"/>
                </a:solidFill>
              </a:rPr>
              <a:t>Generally</a:t>
            </a:r>
          </a:p>
          <a:p>
            <a:pPr>
              <a:spcBef>
                <a:spcPts val="0"/>
              </a:spcBef>
              <a:defRPr/>
            </a:pPr>
            <a:endParaRPr lang="en-US" sz="1000" b="1" i="1" dirty="0">
              <a:solidFill>
                <a:srgbClr val="002060"/>
              </a:solidFill>
            </a:endParaRPr>
          </a:p>
          <a:p>
            <a:pPr marL="342900" indent="-342900" algn="just">
              <a:spcBef>
                <a:spcPts val="0"/>
              </a:spcBef>
              <a:buFont typeface="Arial" panose="020B0604020202020204" pitchFamily="34" charset="0"/>
              <a:buChar char="•"/>
            </a:pPr>
            <a:r>
              <a:rPr lang="en-US" sz="2000" b="1" dirty="0"/>
              <a:t>The </a:t>
            </a:r>
            <a:r>
              <a:rPr lang="en-US" sz="2000" b="1" dirty="0" smtClean="0"/>
              <a:t>New York State </a:t>
            </a:r>
            <a:r>
              <a:rPr lang="en-US" sz="2000" b="1" dirty="0"/>
              <a:t>Constitution vests the </a:t>
            </a:r>
            <a:r>
              <a:rPr lang="en-US" sz="2000" b="1" dirty="0" smtClean="0"/>
              <a:t>Legislative </a:t>
            </a:r>
            <a:r>
              <a:rPr lang="en-US" sz="2000" b="1" dirty="0"/>
              <a:t>Power of </a:t>
            </a:r>
            <a:r>
              <a:rPr lang="en-US" sz="2000" b="1" dirty="0" smtClean="0"/>
              <a:t>New York State </a:t>
            </a:r>
            <a:r>
              <a:rPr lang="en-US" sz="2000" b="1" dirty="0"/>
              <a:t>in </a:t>
            </a:r>
            <a:r>
              <a:rPr lang="en-US" sz="2000" b="1" dirty="0" smtClean="0"/>
              <a:t>the Legislature, which shall have two bicameral houses, the Assembly and the Senate.</a:t>
            </a:r>
            <a:endParaRPr lang="en-US" sz="2000" b="1" dirty="0"/>
          </a:p>
          <a:p>
            <a:pPr marL="342900" indent="-342900" algn="just">
              <a:spcBef>
                <a:spcPts val="0"/>
              </a:spcBef>
              <a:buFont typeface="Arial" panose="020B0604020202020204" pitchFamily="34" charset="0"/>
              <a:buChar char="•"/>
            </a:pPr>
            <a:endParaRPr lang="en-US" sz="2000" b="1" dirty="0"/>
          </a:p>
          <a:p>
            <a:pPr marL="228600" indent="-228600" algn="just">
              <a:spcBef>
                <a:spcPts val="0"/>
              </a:spcBef>
              <a:buFont typeface="Arial" panose="020B0604020202020204" pitchFamily="34" charset="0"/>
              <a:buChar char="•"/>
            </a:pPr>
            <a:r>
              <a:rPr lang="en-US" sz="2000" b="1" dirty="0"/>
              <a:t>Article </a:t>
            </a:r>
            <a:r>
              <a:rPr lang="en-US" sz="2000" b="1" dirty="0" smtClean="0"/>
              <a:t>III </a:t>
            </a:r>
            <a:r>
              <a:rPr lang="en-US" sz="2000" b="1" dirty="0"/>
              <a:t>of the </a:t>
            </a:r>
            <a:r>
              <a:rPr lang="en-US" sz="2000" b="1" dirty="0" smtClean="0"/>
              <a:t>New York State </a:t>
            </a:r>
            <a:r>
              <a:rPr lang="en-US" sz="2000" b="1" dirty="0"/>
              <a:t>Constitution expressly states the: </a:t>
            </a:r>
          </a:p>
          <a:p>
            <a:pPr marL="685800" indent="-228600" algn="just">
              <a:spcBef>
                <a:spcPts val="0"/>
              </a:spcBef>
              <a:buFont typeface="Courier New" panose="02070309020205020404" pitchFamily="49" charset="0"/>
              <a:buChar char="o"/>
            </a:pPr>
            <a:r>
              <a:rPr lang="en-US" sz="2000" b="1" dirty="0">
                <a:solidFill>
                  <a:srgbClr val="FF0000"/>
                </a:solidFill>
              </a:rPr>
              <a:t>  m</a:t>
            </a:r>
            <a:r>
              <a:rPr lang="en-US" sz="2000" b="1" dirty="0" smtClean="0">
                <a:solidFill>
                  <a:srgbClr val="FF0000"/>
                </a:solidFill>
              </a:rPr>
              <a:t>anner of election, </a:t>
            </a:r>
            <a:endParaRPr lang="en-US" sz="2000" b="1" dirty="0">
              <a:solidFill>
                <a:srgbClr val="FF0000"/>
              </a:solidFill>
            </a:endParaRPr>
          </a:p>
          <a:p>
            <a:pPr marL="685800" indent="-228600" algn="just">
              <a:spcBef>
                <a:spcPts val="0"/>
              </a:spcBef>
              <a:buFont typeface="Courier New" panose="02070309020205020404" pitchFamily="49" charset="0"/>
              <a:buChar char="o"/>
            </a:pPr>
            <a:r>
              <a:rPr lang="en-US" sz="2000" b="1" dirty="0">
                <a:solidFill>
                  <a:srgbClr val="FF0000"/>
                </a:solidFill>
              </a:rPr>
              <a:t>  the qualifications, and</a:t>
            </a:r>
          </a:p>
          <a:p>
            <a:pPr marL="685800" indent="-228600" algn="just">
              <a:spcBef>
                <a:spcPts val="0"/>
              </a:spcBef>
              <a:buFont typeface="Courier New" panose="02070309020205020404" pitchFamily="49" charset="0"/>
              <a:buChar char="o"/>
            </a:pPr>
            <a:r>
              <a:rPr lang="en-US" sz="2000" b="1" dirty="0">
                <a:solidFill>
                  <a:srgbClr val="FF0000"/>
                </a:solidFill>
              </a:rPr>
              <a:t>  the duties, powers, and responsibilities </a:t>
            </a:r>
          </a:p>
          <a:p>
            <a:pPr marL="347663" algn="just">
              <a:spcBef>
                <a:spcPts val="0"/>
              </a:spcBef>
            </a:pPr>
            <a:r>
              <a:rPr lang="en-US" sz="2000" b="1" dirty="0"/>
              <a:t>of the </a:t>
            </a:r>
            <a:r>
              <a:rPr lang="en-US" sz="2000" b="1" dirty="0" smtClean="0"/>
              <a:t>Legislature of the State of New York.  </a:t>
            </a:r>
            <a:endParaRPr lang="en-US" sz="2000" b="1" dirty="0"/>
          </a:p>
          <a:p>
            <a:pPr marL="342900" indent="-342900" algn="just">
              <a:spcBef>
                <a:spcPts val="0"/>
              </a:spcBef>
              <a:buFont typeface="Arial" panose="020B0604020202020204" pitchFamily="34" charset="0"/>
              <a:buChar char="•"/>
            </a:pPr>
            <a:endParaRPr lang="en-US" sz="2000" b="1" dirty="0"/>
          </a:p>
          <a:p>
            <a:pPr marL="342900" indent="-342900" algn="just">
              <a:spcBef>
                <a:spcPts val="0"/>
              </a:spcBef>
              <a:buFont typeface="Arial" panose="020B0604020202020204" pitchFamily="34" charset="0"/>
              <a:buChar char="•"/>
            </a:pPr>
            <a:r>
              <a:rPr lang="en-US" sz="2000" b="1" dirty="0"/>
              <a:t>The New York State Legislative Law and the NYS State Law</a:t>
            </a:r>
          </a:p>
          <a:p>
            <a:pPr algn="just">
              <a:spcBef>
                <a:spcPts val="0"/>
              </a:spcBef>
            </a:pPr>
            <a:r>
              <a:rPr lang="en-US" sz="2000" b="1" dirty="0"/>
              <a:t>      (New York State Statutes that are authorized by the Constitution) </a:t>
            </a:r>
          </a:p>
          <a:p>
            <a:pPr algn="just">
              <a:spcBef>
                <a:spcPts val="0"/>
              </a:spcBef>
            </a:pPr>
            <a:r>
              <a:rPr lang="en-US" sz="2000" b="1" dirty="0"/>
              <a:t>      also set forth the Powers and Authority of the State Legislature.</a:t>
            </a:r>
          </a:p>
          <a:p>
            <a:pPr algn="just">
              <a:lnSpc>
                <a:spcPct val="8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45</a:t>
            </a:fld>
            <a:endParaRPr lang="en-US" dirty="0"/>
          </a:p>
        </p:txBody>
      </p:sp>
    </p:spTree>
    <p:extLst>
      <p:ext uri="{BB962C8B-B14F-4D97-AF65-F5344CB8AC3E}">
        <p14:creationId xmlns:p14="http://schemas.microsoft.com/office/powerpoint/2010/main" val="1092049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a:t>
            </a:r>
            <a:r>
              <a:rPr lang="en-US" sz="5400" b="1" dirty="0" smtClean="0">
                <a:solidFill>
                  <a:srgbClr val="002060"/>
                </a:solidFill>
              </a:rPr>
              <a:t>State </a:t>
            </a:r>
            <a:r>
              <a:rPr lang="en-US" sz="5400" b="1" dirty="0">
                <a:solidFill>
                  <a:srgbClr val="002060"/>
                </a:solidFill>
              </a:rPr>
              <a:t>Government</a:t>
            </a:r>
          </a:p>
          <a:p>
            <a:pPr marL="342900" indent="-342900" algn="ctr">
              <a:spcBef>
                <a:spcPct val="20000"/>
              </a:spcBef>
            </a:pPr>
            <a:r>
              <a:rPr lang="en-US" sz="3600" b="1" dirty="0">
                <a:solidFill>
                  <a:srgbClr val="006600"/>
                </a:solidFill>
              </a:rPr>
              <a:t>The </a:t>
            </a:r>
            <a:r>
              <a:rPr lang="en-US" sz="3600" b="1" dirty="0" smtClean="0">
                <a:solidFill>
                  <a:srgbClr val="006600"/>
                </a:solidFill>
              </a:rPr>
              <a:t>Legislative </a:t>
            </a:r>
            <a:r>
              <a:rPr lang="en-US" sz="3600" b="1" dirty="0">
                <a:solidFill>
                  <a:srgbClr val="006600"/>
                </a:solidFill>
              </a:rPr>
              <a:t>Branch</a:t>
            </a:r>
            <a:endParaRPr lang="en-US" sz="36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46</a:t>
            </a:fld>
            <a:endParaRPr lang="en-US"/>
          </a:p>
        </p:txBody>
      </p:sp>
    </p:spTree>
    <p:extLst>
      <p:ext uri="{BB962C8B-B14F-4D97-AF65-F5344CB8AC3E}">
        <p14:creationId xmlns:p14="http://schemas.microsoft.com/office/powerpoint/2010/main" val="3075898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266700" y="762000"/>
            <a:ext cx="8610600" cy="5638800"/>
          </a:xfrm>
          <a:prstGeom prst="rect">
            <a:avLst/>
          </a:prstGeom>
          <a:noFill/>
          <a:ln w="9525">
            <a:noFill/>
            <a:miter lim="800000"/>
            <a:headEnd/>
            <a:tailEnd/>
          </a:ln>
        </p:spPr>
        <p:txBody>
          <a:bodyPr/>
          <a:lstStyle/>
          <a:p>
            <a:pPr marL="342900" indent="-342900" algn="ctr">
              <a:lnSpc>
                <a:spcPct val="80000"/>
              </a:lnSpc>
              <a:spcBef>
                <a:spcPts val="0"/>
              </a:spcBef>
            </a:pPr>
            <a:r>
              <a:rPr lang="en-US" sz="5400" b="1" dirty="0" smtClean="0">
                <a:solidFill>
                  <a:srgbClr val="002060"/>
                </a:solidFill>
              </a:rPr>
              <a:t>The State </a:t>
            </a:r>
            <a:r>
              <a:rPr lang="en-US" sz="5400" b="1" dirty="0">
                <a:solidFill>
                  <a:srgbClr val="002060"/>
                </a:solidFill>
              </a:rPr>
              <a:t>Government</a:t>
            </a:r>
          </a:p>
          <a:p>
            <a:pPr marL="342900" indent="-342900" algn="ctr">
              <a:lnSpc>
                <a:spcPct val="80000"/>
              </a:lnSpc>
              <a:spcBef>
                <a:spcPts val="0"/>
              </a:spcBef>
            </a:pPr>
            <a:r>
              <a:rPr lang="en-US" sz="3600" b="1" dirty="0">
                <a:solidFill>
                  <a:srgbClr val="006600"/>
                </a:solidFill>
              </a:rPr>
              <a:t>The </a:t>
            </a:r>
            <a:r>
              <a:rPr lang="en-US" sz="3600" b="1" dirty="0" smtClean="0">
                <a:solidFill>
                  <a:srgbClr val="006600"/>
                </a:solidFill>
              </a:rPr>
              <a:t>New York State Assembly</a:t>
            </a:r>
            <a:endParaRPr lang="en-US" sz="36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29384"/>
            <a:ext cx="6705600" cy="4559808"/>
          </a:xfrm>
          <a:prstGeom prst="rect">
            <a:avLst/>
          </a:prstGeom>
        </p:spPr>
      </p:pic>
    </p:spTree>
    <p:extLst>
      <p:ext uri="{BB962C8B-B14F-4D97-AF65-F5344CB8AC3E}">
        <p14:creationId xmlns:p14="http://schemas.microsoft.com/office/powerpoint/2010/main" val="3121525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762000"/>
            <a:ext cx="8610600" cy="5638800"/>
          </a:xfrm>
          <a:prstGeom prst="rect">
            <a:avLst/>
          </a:prstGeom>
          <a:noFill/>
          <a:ln w="9525">
            <a:noFill/>
            <a:miter lim="800000"/>
            <a:headEnd/>
            <a:tailEnd/>
          </a:ln>
        </p:spPr>
        <p:txBody>
          <a:bodyPr/>
          <a:lstStyle/>
          <a:p>
            <a:pPr marL="342900" indent="-342900" algn="ctr">
              <a:lnSpc>
                <a:spcPct val="80000"/>
              </a:lnSpc>
              <a:spcBef>
                <a:spcPts val="0"/>
              </a:spcBef>
            </a:pPr>
            <a:r>
              <a:rPr lang="en-US" sz="5400" b="1" dirty="0" smtClean="0">
                <a:solidFill>
                  <a:srgbClr val="002060"/>
                </a:solidFill>
              </a:rPr>
              <a:t>The State </a:t>
            </a:r>
            <a:r>
              <a:rPr lang="en-US" sz="5400" b="1" dirty="0">
                <a:solidFill>
                  <a:srgbClr val="002060"/>
                </a:solidFill>
              </a:rPr>
              <a:t>Government</a:t>
            </a:r>
          </a:p>
          <a:p>
            <a:pPr marL="342900" indent="-342900" algn="ctr">
              <a:lnSpc>
                <a:spcPct val="80000"/>
              </a:lnSpc>
              <a:spcBef>
                <a:spcPts val="0"/>
              </a:spcBef>
            </a:pPr>
            <a:r>
              <a:rPr lang="en-US" sz="3600" b="1" dirty="0">
                <a:solidFill>
                  <a:srgbClr val="006600"/>
                </a:solidFill>
              </a:rPr>
              <a:t>The </a:t>
            </a:r>
            <a:r>
              <a:rPr lang="en-US" sz="3600" b="1" dirty="0" smtClean="0">
                <a:solidFill>
                  <a:srgbClr val="006600"/>
                </a:solidFill>
              </a:rPr>
              <a:t>New York State Senate</a:t>
            </a:r>
            <a:endParaRPr lang="en-US" sz="36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886712"/>
            <a:ext cx="7162800" cy="4392811"/>
          </a:xfrm>
          <a:prstGeom prst="rect">
            <a:avLst/>
          </a:prstGeom>
        </p:spPr>
      </p:pic>
    </p:spTree>
    <p:extLst>
      <p:ext uri="{BB962C8B-B14F-4D97-AF65-F5344CB8AC3E}">
        <p14:creationId xmlns:p14="http://schemas.microsoft.com/office/powerpoint/2010/main" val="3329650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762000"/>
            <a:ext cx="84582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smtClean="0">
                <a:solidFill>
                  <a:srgbClr val="0033CC"/>
                </a:solidFill>
              </a:rPr>
              <a:t>  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lnSpc>
                <a:spcPct val="90000"/>
              </a:lnSpc>
              <a:spcBef>
                <a:spcPts val="0"/>
              </a:spcBef>
              <a:defRPr/>
            </a:pPr>
            <a:r>
              <a:rPr lang="en-US" sz="3200" b="1" i="1" dirty="0">
                <a:solidFill>
                  <a:srgbClr val="006600"/>
                </a:solidFill>
              </a:rPr>
              <a:t>Legal Authority</a:t>
            </a:r>
          </a:p>
          <a:p>
            <a:pPr>
              <a:lnSpc>
                <a:spcPct val="90000"/>
              </a:lnSpc>
              <a:spcBef>
                <a:spcPts val="0"/>
              </a:spcBef>
              <a:defRPr/>
            </a:pPr>
            <a:endParaRPr lang="en-US" sz="1000" b="1" i="1" dirty="0">
              <a:solidFill>
                <a:srgbClr val="002060"/>
              </a:solidFill>
            </a:endParaRPr>
          </a:p>
          <a:p>
            <a:pPr marL="228600" indent="-228600" algn="just">
              <a:lnSpc>
                <a:spcPct val="90000"/>
              </a:lnSpc>
              <a:spcBef>
                <a:spcPts val="0"/>
              </a:spcBef>
              <a:buFont typeface="Arial" panose="020B0604020202020204" pitchFamily="34" charset="0"/>
              <a:buChar char="•"/>
            </a:pPr>
            <a:r>
              <a:rPr lang="en-US" sz="2000" b="1" dirty="0"/>
              <a:t>Section One of Article </a:t>
            </a:r>
            <a:r>
              <a:rPr lang="en-US" sz="2000" b="1" dirty="0" smtClean="0"/>
              <a:t>III </a:t>
            </a:r>
            <a:r>
              <a:rPr lang="en-US" sz="2000" b="1" dirty="0"/>
              <a:t>of the </a:t>
            </a:r>
            <a:r>
              <a:rPr lang="en-US" sz="2000" b="1" dirty="0" smtClean="0"/>
              <a:t>New York State </a:t>
            </a:r>
            <a:r>
              <a:rPr lang="en-US" sz="2000" b="1" dirty="0"/>
              <a:t>Constitution expressly provides that:</a:t>
            </a:r>
          </a:p>
          <a:p>
            <a:pPr algn="just">
              <a:lnSpc>
                <a:spcPct val="90000"/>
              </a:lnSpc>
              <a:spcBef>
                <a:spcPts val="0"/>
              </a:spcBef>
            </a:pPr>
            <a:r>
              <a:rPr lang="en-US" sz="2000" b="1" i="1" dirty="0">
                <a:solidFill>
                  <a:srgbClr val="0033CC"/>
                </a:solidFill>
              </a:rPr>
              <a:t>      	</a:t>
            </a:r>
            <a:r>
              <a:rPr lang="en-US" sz="2000" b="1" i="1" dirty="0" smtClean="0">
                <a:solidFill>
                  <a:srgbClr val="0033CC"/>
                </a:solidFill>
              </a:rPr>
              <a:t>  </a:t>
            </a:r>
            <a:r>
              <a:rPr lang="en-US" b="1" i="1" dirty="0" smtClean="0">
                <a:solidFill>
                  <a:srgbClr val="0033CC"/>
                </a:solidFill>
              </a:rPr>
              <a:t>“</a:t>
            </a:r>
            <a:r>
              <a:rPr lang="en-US" b="1" i="1" dirty="0">
                <a:solidFill>
                  <a:srgbClr val="0033CC"/>
                </a:solidFill>
              </a:rPr>
              <a:t>The legislative power of this state shall be vested </a:t>
            </a:r>
            <a:endParaRPr lang="en-US" b="1" i="1" dirty="0" smtClean="0">
              <a:solidFill>
                <a:srgbClr val="0033CC"/>
              </a:solidFill>
            </a:endParaRPr>
          </a:p>
          <a:p>
            <a:pPr algn="just">
              <a:lnSpc>
                <a:spcPct val="90000"/>
              </a:lnSpc>
              <a:spcBef>
                <a:spcPts val="0"/>
              </a:spcBef>
            </a:pPr>
            <a:r>
              <a:rPr lang="en-US" b="1" i="1" dirty="0">
                <a:solidFill>
                  <a:srgbClr val="0033CC"/>
                </a:solidFill>
              </a:rPr>
              <a:t>	</a:t>
            </a:r>
            <a:r>
              <a:rPr lang="en-US" b="1" i="1" dirty="0" smtClean="0">
                <a:solidFill>
                  <a:srgbClr val="0033CC"/>
                </a:solidFill>
              </a:rPr>
              <a:t>	      in </a:t>
            </a:r>
            <a:r>
              <a:rPr lang="en-US" b="1" i="1" dirty="0">
                <a:solidFill>
                  <a:srgbClr val="0033CC"/>
                </a:solidFill>
              </a:rPr>
              <a:t>the senate and </a:t>
            </a:r>
            <a:r>
              <a:rPr lang="en-US" b="1" i="1" dirty="0" smtClean="0">
                <a:solidFill>
                  <a:srgbClr val="0033CC"/>
                </a:solidFill>
              </a:rPr>
              <a:t>assembly.” </a:t>
            </a:r>
            <a:endParaRPr lang="en-US" b="1" i="1" dirty="0">
              <a:solidFill>
                <a:srgbClr val="0033CC"/>
              </a:solidFill>
            </a:endParaRPr>
          </a:p>
          <a:p>
            <a:pPr algn="just">
              <a:lnSpc>
                <a:spcPct val="90000"/>
              </a:lnSpc>
              <a:spcBef>
                <a:spcPts val="0"/>
              </a:spcBef>
            </a:pPr>
            <a:r>
              <a:rPr lang="en-US" sz="1300" b="1" dirty="0"/>
              <a:t> </a:t>
            </a:r>
            <a:r>
              <a:rPr lang="en-US" sz="1300" b="1" dirty="0" smtClean="0"/>
              <a:t> </a:t>
            </a:r>
            <a:endParaRPr lang="en-US" sz="2000" b="1" dirty="0"/>
          </a:p>
          <a:p>
            <a:pPr marL="228600" indent="-228600" algn="just">
              <a:spcBef>
                <a:spcPts val="0"/>
              </a:spcBef>
              <a:buFont typeface="Arial" panose="020B0604020202020204" pitchFamily="34" charset="0"/>
              <a:buChar char="•"/>
            </a:pPr>
            <a:r>
              <a:rPr lang="en-US" sz="2000" b="1" dirty="0"/>
              <a:t>Article III of the New York State Constitution expressly states the: </a:t>
            </a:r>
          </a:p>
          <a:p>
            <a:pPr marL="685800" indent="-228600" algn="just">
              <a:spcBef>
                <a:spcPts val="0"/>
              </a:spcBef>
              <a:buFont typeface="Courier New" panose="02070309020205020404" pitchFamily="49" charset="0"/>
              <a:buChar char="o"/>
            </a:pPr>
            <a:r>
              <a:rPr lang="en-US" sz="2000" b="1" dirty="0">
                <a:solidFill>
                  <a:srgbClr val="FF0000"/>
                </a:solidFill>
              </a:rPr>
              <a:t>  manner of election, </a:t>
            </a:r>
          </a:p>
          <a:p>
            <a:pPr marL="685800" indent="-228600" algn="just">
              <a:spcBef>
                <a:spcPts val="0"/>
              </a:spcBef>
              <a:buFont typeface="Courier New" panose="02070309020205020404" pitchFamily="49" charset="0"/>
              <a:buChar char="o"/>
            </a:pPr>
            <a:r>
              <a:rPr lang="en-US" sz="2000" b="1" dirty="0">
                <a:solidFill>
                  <a:srgbClr val="FF0000"/>
                </a:solidFill>
              </a:rPr>
              <a:t>  the qualifications, and</a:t>
            </a:r>
          </a:p>
          <a:p>
            <a:pPr marL="685800" indent="-228600" algn="just">
              <a:spcBef>
                <a:spcPts val="0"/>
              </a:spcBef>
              <a:buFont typeface="Courier New" panose="02070309020205020404" pitchFamily="49" charset="0"/>
              <a:buChar char="o"/>
            </a:pPr>
            <a:r>
              <a:rPr lang="en-US" sz="2000" b="1" dirty="0">
                <a:solidFill>
                  <a:srgbClr val="FF0000"/>
                </a:solidFill>
              </a:rPr>
              <a:t>  the duties, powers, and responsibilities </a:t>
            </a:r>
          </a:p>
          <a:p>
            <a:pPr marL="347663" algn="just">
              <a:spcBef>
                <a:spcPts val="0"/>
              </a:spcBef>
            </a:pPr>
            <a:r>
              <a:rPr lang="en-US" sz="2000" b="1" dirty="0"/>
              <a:t>of the Legislature of the State of New York.  </a:t>
            </a:r>
          </a:p>
          <a:p>
            <a:pPr marL="342900" indent="-342900" algn="just">
              <a:spcBef>
                <a:spcPts val="0"/>
              </a:spcBef>
              <a:buFont typeface="Arial" panose="020B0604020202020204" pitchFamily="34" charset="0"/>
              <a:buChar char="•"/>
            </a:pPr>
            <a:endParaRPr lang="en-US" sz="2000" b="1" dirty="0"/>
          </a:p>
          <a:p>
            <a:pPr marL="342900" indent="-342900" algn="just">
              <a:spcBef>
                <a:spcPts val="0"/>
              </a:spcBef>
              <a:buFont typeface="Arial" panose="020B0604020202020204" pitchFamily="34" charset="0"/>
              <a:buChar char="•"/>
            </a:pPr>
            <a:r>
              <a:rPr lang="en-US" sz="2000" b="1" dirty="0"/>
              <a:t>The New York State Legislative </a:t>
            </a:r>
            <a:r>
              <a:rPr lang="en-US" sz="2000" b="1" dirty="0" smtClean="0"/>
              <a:t>Law and the NYS State Law</a:t>
            </a:r>
            <a:endParaRPr lang="en-US" sz="2000" b="1" dirty="0"/>
          </a:p>
          <a:p>
            <a:pPr algn="just">
              <a:spcBef>
                <a:spcPts val="0"/>
              </a:spcBef>
            </a:pPr>
            <a:r>
              <a:rPr lang="en-US" sz="2000" b="1" dirty="0"/>
              <a:t>      </a:t>
            </a:r>
            <a:r>
              <a:rPr lang="en-US" sz="2000" b="1" dirty="0" smtClean="0"/>
              <a:t>(New </a:t>
            </a:r>
            <a:r>
              <a:rPr lang="en-US" sz="2000" b="1" dirty="0"/>
              <a:t>York State </a:t>
            </a:r>
            <a:r>
              <a:rPr lang="en-US" sz="2000" b="1" dirty="0" smtClean="0"/>
              <a:t>Statutes </a:t>
            </a:r>
            <a:r>
              <a:rPr lang="en-US" sz="2000" b="1" dirty="0"/>
              <a:t>that </a:t>
            </a:r>
            <a:r>
              <a:rPr lang="en-US" sz="2000" b="1" dirty="0" smtClean="0"/>
              <a:t>are </a:t>
            </a:r>
            <a:r>
              <a:rPr lang="en-US" sz="2000" b="1" dirty="0"/>
              <a:t>authorized by the Constitution) </a:t>
            </a:r>
          </a:p>
          <a:p>
            <a:pPr algn="just">
              <a:spcBef>
                <a:spcPts val="0"/>
              </a:spcBef>
            </a:pPr>
            <a:r>
              <a:rPr lang="en-US" sz="2000" b="1" dirty="0"/>
              <a:t>      also </a:t>
            </a:r>
            <a:r>
              <a:rPr lang="en-US" sz="2000" b="1" dirty="0" smtClean="0"/>
              <a:t>set </a:t>
            </a:r>
            <a:r>
              <a:rPr lang="en-US" sz="2000" b="1" dirty="0"/>
              <a:t>forth the Powers and Authority of the State Legislature.</a:t>
            </a:r>
          </a:p>
          <a:p>
            <a:pPr algn="just">
              <a:lnSpc>
                <a:spcPct val="90000"/>
              </a:lnSpc>
              <a:spcBef>
                <a:spcPts val="0"/>
              </a:spcBef>
            </a:pPr>
            <a:endParaRPr lang="en-US" sz="1000" b="1" dirty="0">
              <a:solidFill>
                <a:srgbClr val="0033CC"/>
              </a:solidFill>
            </a:endParaRPr>
          </a:p>
          <a:p>
            <a:pPr marL="228600" indent="-228600" algn="just">
              <a:lnSpc>
                <a:spcPct val="90000"/>
              </a:lnSpc>
              <a:spcBef>
                <a:spcPts val="0"/>
              </a:spcBef>
              <a:buFont typeface="Arial" panose="020B0604020202020204" pitchFamily="34" charset="0"/>
              <a:buChar char="•"/>
            </a:pPr>
            <a:r>
              <a:rPr lang="en-US" sz="2000" b="1" dirty="0" smtClean="0">
                <a:solidFill>
                  <a:srgbClr val="0033CC"/>
                </a:solidFill>
              </a:rPr>
              <a:t>It should also be noted that each house of the Legislature adopts by resolution, its own Rules, which have the effect of law. </a:t>
            </a:r>
            <a:endParaRPr lang="en-US" sz="2000" b="1" dirty="0">
              <a:solidFill>
                <a:srgbClr val="0033CC"/>
              </a:solidFill>
            </a:endParaRPr>
          </a:p>
          <a:p>
            <a:pPr algn="just">
              <a:lnSpc>
                <a:spcPct val="90000"/>
              </a:lnSpc>
              <a:spcBef>
                <a:spcPts val="0"/>
              </a:spcBef>
            </a:pPr>
            <a:endParaRPr lang="en-US" sz="2000" b="1" dirty="0"/>
          </a:p>
          <a:p>
            <a:pPr algn="just">
              <a:lnSpc>
                <a:spcPct val="9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49</a:t>
            </a:fld>
            <a:endParaRPr lang="en-US" dirty="0"/>
          </a:p>
        </p:txBody>
      </p:sp>
    </p:spTree>
    <p:extLst>
      <p:ext uri="{BB962C8B-B14F-4D97-AF65-F5344CB8AC3E}">
        <p14:creationId xmlns:p14="http://schemas.microsoft.com/office/powerpoint/2010/main" val="66389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Generally</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a:t>
            </a:fld>
            <a:endParaRPr lang="en-US"/>
          </a:p>
        </p:txBody>
      </p:sp>
    </p:spTree>
    <p:extLst>
      <p:ext uri="{BB962C8B-B14F-4D97-AF65-F5344CB8AC3E}">
        <p14:creationId xmlns:p14="http://schemas.microsoft.com/office/powerpoint/2010/main" val="4075830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4000"/>
              </a:lnSpc>
              <a:spcBef>
                <a:spcPts val="0"/>
              </a:spcBef>
              <a:defRPr/>
            </a:pPr>
            <a:r>
              <a:rPr lang="en-US" sz="3400" b="1" dirty="0">
                <a:solidFill>
                  <a:srgbClr val="C81204"/>
                </a:solidFill>
              </a:rPr>
              <a:t>  </a:t>
            </a:r>
            <a:r>
              <a:rPr lang="en-US" sz="3600" b="1" dirty="0" smtClean="0">
                <a:solidFill>
                  <a:srgbClr val="0033CC"/>
                </a:solidFill>
              </a:rPr>
              <a:t>State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lnSpc>
                <a:spcPct val="84000"/>
              </a:lnSpc>
              <a:spcBef>
                <a:spcPts val="0"/>
              </a:spcBef>
              <a:defRPr/>
            </a:pPr>
            <a:r>
              <a:rPr lang="en-US" sz="2800" b="1" i="1" dirty="0">
                <a:solidFill>
                  <a:srgbClr val="006600"/>
                </a:solidFill>
              </a:rPr>
              <a:t>Manner of </a:t>
            </a:r>
            <a:r>
              <a:rPr lang="en-US" sz="2800" b="1" i="1" dirty="0" smtClean="0">
                <a:solidFill>
                  <a:srgbClr val="006600"/>
                </a:solidFill>
              </a:rPr>
              <a:t>Selection – New York State Senate</a:t>
            </a:r>
            <a:endParaRPr lang="en-US" sz="2800" b="1" i="1" dirty="0">
              <a:solidFill>
                <a:srgbClr val="006600"/>
              </a:solidFill>
            </a:endParaRPr>
          </a:p>
          <a:p>
            <a:pPr>
              <a:lnSpc>
                <a:spcPct val="84000"/>
              </a:lnSpc>
              <a:spcBef>
                <a:spcPts val="0"/>
              </a:spcBef>
              <a:defRPr/>
            </a:pPr>
            <a:endParaRPr lang="en-US" sz="1000" b="1" i="1" dirty="0">
              <a:solidFill>
                <a:srgbClr val="002060"/>
              </a:solidFill>
            </a:endParaRPr>
          </a:p>
          <a:p>
            <a:pPr marL="285750" indent="-285750" algn="just">
              <a:lnSpc>
                <a:spcPct val="84000"/>
              </a:lnSpc>
              <a:spcBef>
                <a:spcPts val="0"/>
              </a:spcBef>
              <a:buFont typeface="Arial" panose="020B0604020202020204" pitchFamily="34" charset="0"/>
              <a:buChar char="•"/>
            </a:pPr>
            <a:r>
              <a:rPr lang="en-US" sz="1600" b="1" dirty="0" smtClean="0"/>
              <a:t>Section </a:t>
            </a:r>
            <a:r>
              <a:rPr lang="en-US" sz="1600" b="1" dirty="0"/>
              <a:t>Two </a:t>
            </a:r>
            <a:r>
              <a:rPr lang="en-US" sz="1600" b="1" dirty="0" smtClean="0"/>
              <a:t>of </a:t>
            </a:r>
            <a:r>
              <a:rPr lang="en-US" sz="1600" b="1" dirty="0"/>
              <a:t>Article </a:t>
            </a:r>
            <a:r>
              <a:rPr lang="en-US" sz="1600" b="1" dirty="0" smtClean="0"/>
              <a:t>III </a:t>
            </a:r>
            <a:r>
              <a:rPr lang="en-US" sz="1600" b="1" dirty="0"/>
              <a:t>of the United States Constitution, and </a:t>
            </a:r>
            <a:r>
              <a:rPr lang="en-US" sz="1600" b="1" dirty="0" smtClean="0"/>
              <a:t>Section 123 </a:t>
            </a:r>
            <a:r>
              <a:rPr lang="en-US" sz="1600" b="1" dirty="0"/>
              <a:t>of the </a:t>
            </a:r>
            <a:r>
              <a:rPr lang="en-US" sz="1600" b="1" dirty="0" smtClean="0"/>
              <a:t>New York State </a:t>
            </a:r>
            <a:r>
              <a:rPr lang="en-US" sz="1600" b="1" dirty="0" err="1" smtClean="0"/>
              <a:t>State</a:t>
            </a:r>
            <a:r>
              <a:rPr lang="en-US" sz="1600" b="1" dirty="0" smtClean="0"/>
              <a:t> Law, </a:t>
            </a:r>
            <a:r>
              <a:rPr lang="en-US" sz="1600" b="1" dirty="0"/>
              <a:t>details </a:t>
            </a:r>
            <a:r>
              <a:rPr lang="en-US" sz="1600" b="1" dirty="0" smtClean="0"/>
              <a:t>manner of selection of and Number of Members of the New York State Senate.</a:t>
            </a:r>
          </a:p>
          <a:p>
            <a:pPr marL="285750" indent="-285750" algn="just">
              <a:lnSpc>
                <a:spcPct val="84000"/>
              </a:lnSpc>
              <a:spcBef>
                <a:spcPts val="0"/>
              </a:spcBef>
              <a:buFont typeface="Arial" panose="020B0604020202020204" pitchFamily="34" charset="0"/>
              <a:buChar char="•"/>
            </a:pPr>
            <a:endParaRPr lang="en-US" sz="1000" b="1" dirty="0"/>
          </a:p>
          <a:p>
            <a:pPr marL="285750" indent="-285750" algn="just">
              <a:lnSpc>
                <a:spcPct val="84000"/>
              </a:lnSpc>
              <a:spcBef>
                <a:spcPts val="0"/>
              </a:spcBef>
              <a:buFont typeface="Arial" panose="020B0604020202020204" pitchFamily="34" charset="0"/>
              <a:buChar char="•"/>
            </a:pPr>
            <a:r>
              <a:rPr lang="en-US" sz="1600" b="1" dirty="0" smtClean="0"/>
              <a:t>Such Senators are directly elected from equally apportioned districts for a term of two years. </a:t>
            </a:r>
            <a:r>
              <a:rPr lang="en-US" sz="1600" b="1" dirty="0"/>
              <a:t>And according to Section 8 of Article II: </a:t>
            </a:r>
            <a:endParaRPr lang="en-US" sz="1600" b="1" i="1" dirty="0"/>
          </a:p>
          <a:p>
            <a:pPr algn="just">
              <a:lnSpc>
                <a:spcPct val="84000"/>
              </a:lnSpc>
              <a:spcBef>
                <a:spcPts val="0"/>
              </a:spcBef>
            </a:pPr>
            <a:r>
              <a:rPr lang="en-US" b="1" i="1" dirty="0"/>
              <a:t>         </a:t>
            </a:r>
            <a:r>
              <a:rPr lang="en-US" sz="1400" b="1" i="1" dirty="0">
                <a:solidFill>
                  <a:srgbClr val="C00000"/>
                </a:solidFill>
              </a:rPr>
              <a:t>“the elections of senators and members of assembly, shall be held on the Tuesday</a:t>
            </a:r>
          </a:p>
          <a:p>
            <a:pPr algn="just">
              <a:lnSpc>
                <a:spcPct val="84000"/>
              </a:lnSpc>
              <a:spcBef>
                <a:spcPts val="0"/>
              </a:spcBef>
            </a:pPr>
            <a:r>
              <a:rPr lang="en-US" sz="1400" b="1" i="1" dirty="0">
                <a:solidFill>
                  <a:srgbClr val="C00000"/>
                </a:solidFill>
              </a:rPr>
              <a:t>            succeeding the first Monday of November, unless otherwise directed by the legislature.”</a:t>
            </a:r>
          </a:p>
          <a:p>
            <a:pPr marL="285750" indent="-285750" algn="just">
              <a:lnSpc>
                <a:spcPct val="84000"/>
              </a:lnSpc>
              <a:spcBef>
                <a:spcPts val="0"/>
              </a:spcBef>
              <a:buFont typeface="Arial" panose="020B0604020202020204" pitchFamily="34" charset="0"/>
              <a:buChar char="•"/>
            </a:pPr>
            <a:endParaRPr lang="en-US" sz="1000" b="1" dirty="0"/>
          </a:p>
          <a:p>
            <a:pPr marL="285750" indent="-285750" algn="just">
              <a:lnSpc>
                <a:spcPct val="84000"/>
              </a:lnSpc>
              <a:spcBef>
                <a:spcPts val="0"/>
              </a:spcBef>
              <a:buFont typeface="Arial" panose="020B0604020202020204" pitchFamily="34" charset="0"/>
              <a:buChar char="•"/>
            </a:pPr>
            <a:r>
              <a:rPr lang="en-US" sz="1600" b="1" dirty="0"/>
              <a:t>More Specifically, </a:t>
            </a:r>
            <a:r>
              <a:rPr lang="en-US" sz="1600" b="1" dirty="0" smtClean="0"/>
              <a:t>Section </a:t>
            </a:r>
            <a:r>
              <a:rPr lang="en-US" sz="1600" b="1" dirty="0"/>
              <a:t>Two </a:t>
            </a:r>
            <a:r>
              <a:rPr lang="en-US" sz="1600" b="1" dirty="0" smtClean="0"/>
              <a:t>of </a:t>
            </a:r>
            <a:r>
              <a:rPr lang="en-US" sz="1600" b="1" dirty="0"/>
              <a:t>Article </a:t>
            </a:r>
            <a:r>
              <a:rPr lang="en-US" sz="1600" b="1" dirty="0" smtClean="0"/>
              <a:t>III </a:t>
            </a:r>
            <a:r>
              <a:rPr lang="en-US" sz="1600" b="1" dirty="0"/>
              <a:t>of the </a:t>
            </a:r>
            <a:r>
              <a:rPr lang="en-US" sz="1600" b="1" dirty="0" smtClean="0"/>
              <a:t>New York </a:t>
            </a:r>
            <a:r>
              <a:rPr lang="en-US" sz="1600" b="1" dirty="0"/>
              <a:t>Constitution specifies:</a:t>
            </a:r>
          </a:p>
          <a:p>
            <a:pPr marL="285750" indent="-285750" algn="just">
              <a:lnSpc>
                <a:spcPct val="84000"/>
              </a:lnSpc>
              <a:spcBef>
                <a:spcPts val="0"/>
              </a:spcBef>
              <a:buFont typeface="Arial" panose="020B0604020202020204" pitchFamily="34" charset="0"/>
              <a:buChar char="•"/>
            </a:pPr>
            <a:endParaRPr lang="en-US" sz="500" b="1" i="1" dirty="0">
              <a:solidFill>
                <a:srgbClr val="C00000"/>
              </a:solidFill>
            </a:endParaRPr>
          </a:p>
          <a:p>
            <a:pPr algn="just" defTabSz="457200">
              <a:lnSpc>
                <a:spcPct val="84000"/>
              </a:lnSpc>
              <a:spcBef>
                <a:spcPts val="0"/>
              </a:spcBef>
            </a:pPr>
            <a:r>
              <a:rPr lang="en-US" sz="1400" b="1" i="1" dirty="0">
                <a:solidFill>
                  <a:srgbClr val="C00000"/>
                </a:solidFill>
              </a:rPr>
              <a:t>	</a:t>
            </a:r>
            <a:r>
              <a:rPr lang="en-US" sz="1400" b="1" i="1" dirty="0" smtClean="0">
                <a:solidFill>
                  <a:srgbClr val="C00000"/>
                </a:solidFill>
              </a:rPr>
              <a:t>“</a:t>
            </a:r>
            <a:r>
              <a:rPr lang="en-US" sz="1400" b="1" i="1" dirty="0">
                <a:solidFill>
                  <a:srgbClr val="C00000"/>
                </a:solidFill>
              </a:rPr>
              <a:t>The senate shall consist of fifty members</a:t>
            </a:r>
            <a:r>
              <a:rPr lang="en-US" sz="1400" b="1" i="1" dirty="0" smtClean="0">
                <a:solidFill>
                  <a:srgbClr val="C00000"/>
                </a:solidFill>
              </a:rPr>
              <a:t>, </a:t>
            </a:r>
            <a:r>
              <a:rPr lang="en-US" sz="1400" b="1" i="1" dirty="0">
                <a:solidFill>
                  <a:srgbClr val="C00000"/>
                </a:solidFill>
              </a:rPr>
              <a:t>except as hereinafter provided. The senators </a:t>
            </a:r>
            <a:r>
              <a:rPr lang="en-US" sz="1400" b="1" i="1" dirty="0" smtClean="0">
                <a:solidFill>
                  <a:srgbClr val="C00000"/>
                </a:solidFill>
              </a:rPr>
              <a:t>	elected </a:t>
            </a:r>
            <a:r>
              <a:rPr lang="en-US" sz="1400" b="1" i="1" dirty="0">
                <a:solidFill>
                  <a:srgbClr val="C00000"/>
                </a:solidFill>
              </a:rPr>
              <a:t>in the year one thousand eight hundred and ninety-five shall hold their offices for </a:t>
            </a:r>
            <a:r>
              <a:rPr lang="en-US" sz="1400" b="1" i="1" dirty="0" smtClean="0">
                <a:solidFill>
                  <a:srgbClr val="C00000"/>
                </a:solidFill>
              </a:rPr>
              <a:t>	three </a:t>
            </a:r>
            <a:r>
              <a:rPr lang="en-US" sz="1400" b="1" i="1" dirty="0">
                <a:solidFill>
                  <a:srgbClr val="C00000"/>
                </a:solidFill>
              </a:rPr>
              <a:t>years, and their successors shall be chosen for two years</a:t>
            </a:r>
            <a:r>
              <a:rPr lang="en-US" sz="1400" b="1" i="1" dirty="0" smtClean="0">
                <a:solidFill>
                  <a:srgbClr val="C00000"/>
                </a:solidFill>
              </a:rPr>
              <a:t>.” </a:t>
            </a:r>
          </a:p>
          <a:p>
            <a:pPr algn="just" defTabSz="457200">
              <a:lnSpc>
                <a:spcPct val="84000"/>
              </a:lnSpc>
              <a:spcBef>
                <a:spcPts val="0"/>
              </a:spcBef>
            </a:pPr>
            <a:endParaRPr lang="en-US" sz="1000" b="1" i="1" dirty="0" smtClean="0">
              <a:solidFill>
                <a:srgbClr val="C00000"/>
              </a:solidFill>
            </a:endParaRPr>
          </a:p>
          <a:p>
            <a:pPr marL="285750" indent="-285750" algn="just" defTabSz="457200">
              <a:lnSpc>
                <a:spcPct val="84000"/>
              </a:lnSpc>
              <a:spcBef>
                <a:spcPts val="0"/>
              </a:spcBef>
              <a:buFont typeface="Arial" panose="020B0604020202020204" pitchFamily="34" charset="0"/>
              <a:buChar char="•"/>
            </a:pPr>
            <a:r>
              <a:rPr lang="en-US" sz="1600" b="1" dirty="0" smtClean="0"/>
              <a:t>Section 123 of the New York State </a:t>
            </a:r>
            <a:r>
              <a:rPr lang="en-US" sz="1600" b="1" dirty="0" err="1" smtClean="0"/>
              <a:t>State</a:t>
            </a:r>
            <a:r>
              <a:rPr lang="en-US" sz="1600" b="1" dirty="0" smtClean="0"/>
              <a:t> Law additionally provides:</a:t>
            </a:r>
          </a:p>
          <a:p>
            <a:pPr algn="just" defTabSz="457200">
              <a:lnSpc>
                <a:spcPct val="84000"/>
              </a:lnSpc>
              <a:spcBef>
                <a:spcPts val="0"/>
              </a:spcBef>
            </a:pPr>
            <a:r>
              <a:rPr lang="en-US" altLang="en-US" sz="1400" b="1" i="1" dirty="0" smtClean="0">
                <a:solidFill>
                  <a:srgbClr val="C00000"/>
                </a:solidFill>
                <a:latin typeface="+mn-lt"/>
              </a:rPr>
              <a:t>	“The </a:t>
            </a:r>
            <a:r>
              <a:rPr lang="en-US" altLang="en-US" sz="1400" b="1" i="1" dirty="0">
                <a:solidFill>
                  <a:srgbClr val="C00000"/>
                </a:solidFill>
                <a:latin typeface="+mn-lt"/>
              </a:rPr>
              <a:t>senate shall consist of sixty-three members chosen from the districts described </a:t>
            </a:r>
            <a:r>
              <a:rPr lang="en-US" altLang="en-US" sz="1400" b="1" i="1" dirty="0" smtClean="0">
                <a:solidFill>
                  <a:srgbClr val="C00000"/>
                </a:solidFill>
                <a:latin typeface="+mn-lt"/>
              </a:rPr>
              <a:t>within	 	and </a:t>
            </a:r>
            <a:r>
              <a:rPr lang="en-US" altLang="en-US" sz="1400" b="1" i="1" dirty="0">
                <a:solidFill>
                  <a:srgbClr val="C00000"/>
                </a:solidFill>
                <a:latin typeface="+mn-lt"/>
              </a:rPr>
              <a:t>apportioned among the counties on the basis of the number of inhabitants of the state </a:t>
            </a:r>
            <a:r>
              <a:rPr lang="en-US" altLang="en-US" sz="1400" b="1" i="1" dirty="0" smtClean="0">
                <a:solidFill>
                  <a:srgbClr val="C00000"/>
                </a:solidFill>
                <a:latin typeface="+mn-lt"/>
              </a:rPr>
              <a:t>	based </a:t>
            </a:r>
            <a:r>
              <a:rPr lang="en-US" altLang="en-US" sz="1400" b="1" i="1" dirty="0">
                <a:solidFill>
                  <a:srgbClr val="C00000"/>
                </a:solidFill>
                <a:latin typeface="+mn-lt"/>
              </a:rPr>
              <a:t>on the Federal </a:t>
            </a:r>
            <a:r>
              <a:rPr lang="en-US" altLang="en-US" sz="1400" b="1" i="1" dirty="0" smtClean="0">
                <a:solidFill>
                  <a:srgbClr val="C00000"/>
                </a:solidFill>
                <a:latin typeface="+mn-lt"/>
              </a:rPr>
              <a:t>Census” </a:t>
            </a:r>
            <a:endParaRPr lang="en-US" altLang="en-US" sz="1400" b="1" i="1" dirty="0">
              <a:solidFill>
                <a:srgbClr val="C00000"/>
              </a:solidFill>
              <a:latin typeface="+mn-lt"/>
            </a:endParaRPr>
          </a:p>
          <a:p>
            <a:pPr algn="just" defTabSz="457200">
              <a:lnSpc>
                <a:spcPct val="84000"/>
              </a:lnSpc>
              <a:spcBef>
                <a:spcPts val="0"/>
              </a:spcBef>
            </a:pPr>
            <a:endParaRPr lang="en-US" sz="1000" b="1" dirty="0" smtClean="0"/>
          </a:p>
          <a:p>
            <a:pPr algn="just" defTabSz="457200">
              <a:lnSpc>
                <a:spcPct val="84000"/>
              </a:lnSpc>
              <a:spcBef>
                <a:spcPts val="0"/>
              </a:spcBef>
            </a:pPr>
            <a:r>
              <a:rPr lang="en-US" sz="1600" b="1" dirty="0" smtClean="0"/>
              <a:t>The average size of State Senate districts in New York is 307,356 inhabitants.</a:t>
            </a:r>
          </a:p>
          <a:p>
            <a:pPr algn="just" defTabSz="457200">
              <a:lnSpc>
                <a:spcPct val="84000"/>
              </a:lnSpc>
              <a:spcBef>
                <a:spcPts val="0"/>
              </a:spcBef>
            </a:pPr>
            <a:endParaRPr lang="en-US" sz="1000" b="1" dirty="0"/>
          </a:p>
          <a:p>
            <a:pPr algn="just" defTabSz="457200">
              <a:lnSpc>
                <a:spcPct val="84000"/>
              </a:lnSpc>
              <a:spcBef>
                <a:spcPts val="0"/>
              </a:spcBef>
            </a:pPr>
            <a:r>
              <a:rPr lang="en-US" sz="1600" b="1" dirty="0" smtClean="0"/>
              <a:t>Pursuant to Section 2 of Article III of the New York State Constitution, State Legislative elections, for both the Senate and the Assembly, must take place in every even numbered year.</a:t>
            </a:r>
          </a:p>
          <a:p>
            <a:pPr algn="just" defTabSz="457200">
              <a:lnSpc>
                <a:spcPct val="84000"/>
              </a:lnSpc>
              <a:spcBef>
                <a:spcPts val="0"/>
              </a:spcBef>
            </a:pPr>
            <a:endParaRPr lang="en-US" sz="1000" b="1" i="1" dirty="0" smtClean="0">
              <a:solidFill>
                <a:srgbClr val="0033CC"/>
              </a:solidFill>
            </a:endParaRPr>
          </a:p>
          <a:p>
            <a:pPr algn="just" defTabSz="457200">
              <a:lnSpc>
                <a:spcPct val="84000"/>
              </a:lnSpc>
              <a:spcBef>
                <a:spcPts val="0"/>
              </a:spcBef>
            </a:pPr>
            <a:r>
              <a:rPr lang="en-US" sz="1500" b="1" i="1" dirty="0" smtClean="0">
                <a:solidFill>
                  <a:srgbClr val="0033CC"/>
                </a:solidFill>
              </a:rPr>
              <a:t>     With 63 members, a bill or resolution needs 32 votes to pass the New York State Senate</a:t>
            </a:r>
            <a:endParaRPr lang="en-US" sz="1500" b="1" i="1" dirty="0">
              <a:solidFill>
                <a:srgbClr val="0033CC"/>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50</a:t>
            </a:fld>
            <a:endParaRPr lang="en-US"/>
          </a:p>
        </p:txBody>
      </p:sp>
    </p:spTree>
    <p:extLst>
      <p:ext uri="{BB962C8B-B14F-4D97-AF65-F5344CB8AC3E}">
        <p14:creationId xmlns:p14="http://schemas.microsoft.com/office/powerpoint/2010/main" val="2174346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4000"/>
              </a:lnSpc>
              <a:spcBef>
                <a:spcPts val="0"/>
              </a:spcBef>
              <a:defRPr/>
            </a:pPr>
            <a:r>
              <a:rPr lang="en-US" sz="3400" b="1" dirty="0">
                <a:solidFill>
                  <a:srgbClr val="C81204"/>
                </a:solidFill>
              </a:rPr>
              <a:t>  </a:t>
            </a:r>
            <a:r>
              <a:rPr lang="en-US" sz="3600" b="1" dirty="0" smtClean="0">
                <a:solidFill>
                  <a:srgbClr val="0033CC"/>
                </a:solidFill>
              </a:rPr>
              <a:t>State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lnSpc>
                <a:spcPct val="84000"/>
              </a:lnSpc>
              <a:spcBef>
                <a:spcPts val="0"/>
              </a:spcBef>
              <a:defRPr/>
            </a:pPr>
            <a:r>
              <a:rPr lang="en-US" sz="2800" b="1" i="1" dirty="0">
                <a:solidFill>
                  <a:srgbClr val="006600"/>
                </a:solidFill>
              </a:rPr>
              <a:t>Manner of </a:t>
            </a:r>
            <a:r>
              <a:rPr lang="en-US" sz="2800" b="1" i="1" dirty="0" smtClean="0">
                <a:solidFill>
                  <a:srgbClr val="006600"/>
                </a:solidFill>
              </a:rPr>
              <a:t>Selection – New York State Assembly</a:t>
            </a:r>
            <a:endParaRPr lang="en-US" sz="2800" b="1" i="1" dirty="0">
              <a:solidFill>
                <a:srgbClr val="006600"/>
              </a:solidFill>
            </a:endParaRPr>
          </a:p>
          <a:p>
            <a:pPr>
              <a:lnSpc>
                <a:spcPct val="84000"/>
              </a:lnSpc>
              <a:spcBef>
                <a:spcPts val="0"/>
              </a:spcBef>
              <a:defRPr/>
            </a:pPr>
            <a:endParaRPr lang="en-US" sz="1000" b="1" i="1" dirty="0">
              <a:solidFill>
                <a:srgbClr val="002060"/>
              </a:solidFill>
            </a:endParaRPr>
          </a:p>
          <a:p>
            <a:pPr marL="285750" indent="-285750" algn="just">
              <a:lnSpc>
                <a:spcPct val="84000"/>
              </a:lnSpc>
              <a:spcBef>
                <a:spcPts val="0"/>
              </a:spcBef>
              <a:buFont typeface="Arial" panose="020B0604020202020204" pitchFamily="34" charset="0"/>
              <a:buChar char="•"/>
            </a:pPr>
            <a:r>
              <a:rPr lang="en-US" sz="1600" b="1" dirty="0" smtClean="0"/>
              <a:t>Section </a:t>
            </a:r>
            <a:r>
              <a:rPr lang="en-US" sz="1600" b="1" dirty="0"/>
              <a:t>Two </a:t>
            </a:r>
            <a:r>
              <a:rPr lang="en-US" sz="1600" b="1" dirty="0" smtClean="0"/>
              <a:t>of </a:t>
            </a:r>
            <a:r>
              <a:rPr lang="en-US" sz="1600" b="1" dirty="0"/>
              <a:t>Article </a:t>
            </a:r>
            <a:r>
              <a:rPr lang="en-US" sz="1600" b="1" dirty="0" smtClean="0"/>
              <a:t>III </a:t>
            </a:r>
            <a:r>
              <a:rPr lang="en-US" sz="1600" b="1" dirty="0"/>
              <a:t>of the United States Constitution, and </a:t>
            </a:r>
            <a:r>
              <a:rPr lang="en-US" sz="1600" b="1" dirty="0" smtClean="0"/>
              <a:t>Section 123 </a:t>
            </a:r>
            <a:r>
              <a:rPr lang="en-US" sz="1600" b="1" dirty="0"/>
              <a:t>of the </a:t>
            </a:r>
            <a:r>
              <a:rPr lang="en-US" sz="1600" b="1" dirty="0" smtClean="0"/>
              <a:t>New York State </a:t>
            </a:r>
            <a:r>
              <a:rPr lang="en-US" sz="1600" b="1" dirty="0" err="1" smtClean="0"/>
              <a:t>State</a:t>
            </a:r>
            <a:r>
              <a:rPr lang="en-US" sz="1600" b="1" dirty="0" smtClean="0"/>
              <a:t> Law, </a:t>
            </a:r>
            <a:r>
              <a:rPr lang="en-US" sz="1600" b="1" dirty="0"/>
              <a:t>details </a:t>
            </a:r>
            <a:r>
              <a:rPr lang="en-US" sz="1600" b="1" dirty="0" smtClean="0"/>
              <a:t>manner of selection of and Number of Members of the New York State Assembly.</a:t>
            </a:r>
          </a:p>
          <a:p>
            <a:pPr marL="285750" indent="-285750" algn="just">
              <a:lnSpc>
                <a:spcPct val="84000"/>
              </a:lnSpc>
              <a:spcBef>
                <a:spcPts val="0"/>
              </a:spcBef>
              <a:buFont typeface="Arial" panose="020B0604020202020204" pitchFamily="34" charset="0"/>
              <a:buChar char="•"/>
            </a:pPr>
            <a:endParaRPr lang="en-US" sz="1000" b="1" dirty="0"/>
          </a:p>
          <a:p>
            <a:pPr marL="285750" indent="-285750" algn="just">
              <a:lnSpc>
                <a:spcPct val="84000"/>
              </a:lnSpc>
              <a:spcBef>
                <a:spcPts val="0"/>
              </a:spcBef>
              <a:buFont typeface="Arial" panose="020B0604020202020204" pitchFamily="34" charset="0"/>
              <a:buChar char="•"/>
            </a:pPr>
            <a:r>
              <a:rPr lang="en-US" sz="1600" b="1" dirty="0" smtClean="0"/>
              <a:t>Such Members of Assembly are directly elected from equally apportioned districts for a term of two years. And according to Section 8 of Article II: </a:t>
            </a:r>
            <a:endParaRPr lang="en-US" sz="1600" b="1" i="1" dirty="0" smtClean="0"/>
          </a:p>
          <a:p>
            <a:pPr algn="just">
              <a:lnSpc>
                <a:spcPct val="84000"/>
              </a:lnSpc>
              <a:spcBef>
                <a:spcPts val="0"/>
              </a:spcBef>
            </a:pPr>
            <a:r>
              <a:rPr lang="en-US" sz="1600" b="1" i="1" dirty="0" smtClean="0"/>
              <a:t>         </a:t>
            </a:r>
            <a:r>
              <a:rPr lang="en-US" sz="1600" b="1" i="1" dirty="0" smtClean="0">
                <a:solidFill>
                  <a:srgbClr val="C00000"/>
                </a:solidFill>
              </a:rPr>
              <a:t>“</a:t>
            </a:r>
            <a:r>
              <a:rPr lang="en-US" sz="1400" b="1" i="1" dirty="0" smtClean="0">
                <a:solidFill>
                  <a:srgbClr val="C00000"/>
                </a:solidFill>
              </a:rPr>
              <a:t>the </a:t>
            </a:r>
            <a:r>
              <a:rPr lang="en-US" sz="1400" b="1" i="1" dirty="0">
                <a:solidFill>
                  <a:srgbClr val="C00000"/>
                </a:solidFill>
              </a:rPr>
              <a:t>elections of senators and members of assembly, </a:t>
            </a:r>
            <a:r>
              <a:rPr lang="en-US" sz="1400" b="1" i="1" dirty="0" smtClean="0">
                <a:solidFill>
                  <a:srgbClr val="C00000"/>
                </a:solidFill>
              </a:rPr>
              <a:t>shall </a:t>
            </a:r>
            <a:r>
              <a:rPr lang="en-US" sz="1400" b="1" i="1" dirty="0">
                <a:solidFill>
                  <a:srgbClr val="C00000"/>
                </a:solidFill>
              </a:rPr>
              <a:t>be held on the </a:t>
            </a:r>
            <a:r>
              <a:rPr lang="en-US" sz="1400" b="1" i="1" dirty="0" smtClean="0">
                <a:solidFill>
                  <a:srgbClr val="C00000"/>
                </a:solidFill>
              </a:rPr>
              <a:t>Tuesday</a:t>
            </a:r>
          </a:p>
          <a:p>
            <a:pPr algn="just">
              <a:lnSpc>
                <a:spcPct val="84000"/>
              </a:lnSpc>
              <a:spcBef>
                <a:spcPts val="0"/>
              </a:spcBef>
            </a:pPr>
            <a:r>
              <a:rPr lang="en-US" sz="1400" b="1" i="1" dirty="0">
                <a:solidFill>
                  <a:srgbClr val="C00000"/>
                </a:solidFill>
              </a:rPr>
              <a:t> </a:t>
            </a:r>
            <a:r>
              <a:rPr lang="en-US" sz="1400" b="1" i="1" dirty="0" smtClean="0">
                <a:solidFill>
                  <a:srgbClr val="C00000"/>
                </a:solidFill>
              </a:rPr>
              <a:t>           succeeding </a:t>
            </a:r>
            <a:r>
              <a:rPr lang="en-US" sz="1400" b="1" i="1" dirty="0">
                <a:solidFill>
                  <a:srgbClr val="C00000"/>
                </a:solidFill>
              </a:rPr>
              <a:t>the first Monday of November, unless otherwise directed by the </a:t>
            </a:r>
            <a:r>
              <a:rPr lang="en-US" sz="1400" b="1" i="1" dirty="0" smtClean="0">
                <a:solidFill>
                  <a:srgbClr val="C00000"/>
                </a:solidFill>
              </a:rPr>
              <a:t>legislature.”</a:t>
            </a:r>
            <a:endParaRPr lang="en-US" sz="1400" b="1" i="1" dirty="0">
              <a:solidFill>
                <a:srgbClr val="C00000"/>
              </a:solidFill>
            </a:endParaRPr>
          </a:p>
          <a:p>
            <a:pPr marL="285750" indent="-285750" algn="just">
              <a:lnSpc>
                <a:spcPct val="84000"/>
              </a:lnSpc>
              <a:spcBef>
                <a:spcPts val="0"/>
              </a:spcBef>
              <a:buFont typeface="Arial" panose="020B0604020202020204" pitchFamily="34" charset="0"/>
              <a:buChar char="•"/>
            </a:pPr>
            <a:endParaRPr lang="en-US" sz="1000" b="1" dirty="0"/>
          </a:p>
          <a:p>
            <a:pPr marL="285750" indent="-285750" algn="just">
              <a:lnSpc>
                <a:spcPct val="84000"/>
              </a:lnSpc>
              <a:spcBef>
                <a:spcPts val="0"/>
              </a:spcBef>
              <a:buFont typeface="Arial" panose="020B0604020202020204" pitchFamily="34" charset="0"/>
              <a:buChar char="•"/>
            </a:pPr>
            <a:r>
              <a:rPr lang="en-US" sz="1600" b="1" dirty="0"/>
              <a:t>More Specifically, </a:t>
            </a:r>
            <a:r>
              <a:rPr lang="en-US" sz="1600" b="1" dirty="0" smtClean="0"/>
              <a:t>Section </a:t>
            </a:r>
            <a:r>
              <a:rPr lang="en-US" sz="1600" b="1" dirty="0"/>
              <a:t>Two </a:t>
            </a:r>
            <a:r>
              <a:rPr lang="en-US" sz="1600" b="1" dirty="0" smtClean="0"/>
              <a:t>of </a:t>
            </a:r>
            <a:r>
              <a:rPr lang="en-US" sz="1600" b="1" dirty="0"/>
              <a:t>Article </a:t>
            </a:r>
            <a:r>
              <a:rPr lang="en-US" sz="1600" b="1" dirty="0" smtClean="0"/>
              <a:t>III </a:t>
            </a:r>
            <a:r>
              <a:rPr lang="en-US" sz="1600" b="1" dirty="0"/>
              <a:t>of the </a:t>
            </a:r>
            <a:r>
              <a:rPr lang="en-US" sz="1600" b="1" dirty="0" smtClean="0"/>
              <a:t>New York </a:t>
            </a:r>
            <a:r>
              <a:rPr lang="en-US" sz="1600" b="1" dirty="0"/>
              <a:t>Constitution specifies:</a:t>
            </a:r>
          </a:p>
          <a:p>
            <a:pPr marL="285750" indent="-285750" algn="just">
              <a:lnSpc>
                <a:spcPct val="84000"/>
              </a:lnSpc>
              <a:spcBef>
                <a:spcPts val="0"/>
              </a:spcBef>
              <a:buFont typeface="Arial" panose="020B0604020202020204" pitchFamily="34" charset="0"/>
              <a:buChar char="•"/>
            </a:pPr>
            <a:endParaRPr lang="en-US" sz="500" b="1" i="1" dirty="0">
              <a:solidFill>
                <a:srgbClr val="C00000"/>
              </a:solidFill>
            </a:endParaRPr>
          </a:p>
          <a:p>
            <a:pPr algn="just" defTabSz="457200">
              <a:lnSpc>
                <a:spcPct val="84000"/>
              </a:lnSpc>
              <a:spcBef>
                <a:spcPts val="0"/>
              </a:spcBef>
            </a:pPr>
            <a:r>
              <a:rPr lang="en-US" sz="1400" b="1" i="1" dirty="0">
                <a:solidFill>
                  <a:srgbClr val="C00000"/>
                </a:solidFill>
              </a:rPr>
              <a:t>	</a:t>
            </a:r>
            <a:r>
              <a:rPr lang="en-US" sz="1400" b="1" i="1" dirty="0" smtClean="0">
                <a:solidFill>
                  <a:srgbClr val="C00000"/>
                </a:solidFill>
              </a:rPr>
              <a:t>“</a:t>
            </a:r>
            <a:r>
              <a:rPr lang="en-US" sz="1400" b="1" i="1" dirty="0">
                <a:solidFill>
                  <a:srgbClr val="C00000"/>
                </a:solidFill>
              </a:rPr>
              <a:t>The assembly shall consist of one hundred and fifty members. The assembly members </a:t>
            </a:r>
            <a:r>
              <a:rPr lang="en-US" sz="1400" b="1" i="1" dirty="0" smtClean="0">
                <a:solidFill>
                  <a:srgbClr val="C00000"/>
                </a:solidFill>
              </a:rPr>
              <a:t>	elected </a:t>
            </a:r>
            <a:r>
              <a:rPr lang="en-US" sz="1400" b="1" i="1" dirty="0">
                <a:solidFill>
                  <a:srgbClr val="C00000"/>
                </a:solidFill>
              </a:rPr>
              <a:t>in the year one thousand nine hundred and thirty-eight, and their successors, shall be </a:t>
            </a:r>
            <a:r>
              <a:rPr lang="en-US" sz="1400" b="1" i="1" dirty="0" smtClean="0">
                <a:solidFill>
                  <a:srgbClr val="C00000"/>
                </a:solidFill>
              </a:rPr>
              <a:t>	chosen </a:t>
            </a:r>
            <a:r>
              <a:rPr lang="en-US" sz="1400" b="1" i="1" dirty="0">
                <a:solidFill>
                  <a:srgbClr val="C00000"/>
                </a:solidFill>
              </a:rPr>
              <a:t>for two </a:t>
            </a:r>
            <a:r>
              <a:rPr lang="en-US" sz="1400" b="1" i="1" dirty="0" smtClean="0">
                <a:solidFill>
                  <a:srgbClr val="C00000"/>
                </a:solidFill>
              </a:rPr>
              <a:t>years.” </a:t>
            </a:r>
          </a:p>
          <a:p>
            <a:pPr algn="just" defTabSz="457200">
              <a:lnSpc>
                <a:spcPct val="84000"/>
              </a:lnSpc>
              <a:spcBef>
                <a:spcPts val="0"/>
              </a:spcBef>
            </a:pPr>
            <a:endParaRPr lang="en-US" sz="1000" b="1" i="1" dirty="0" smtClean="0">
              <a:solidFill>
                <a:srgbClr val="C00000"/>
              </a:solidFill>
            </a:endParaRPr>
          </a:p>
          <a:p>
            <a:pPr marL="285750" indent="-285750" algn="just" defTabSz="457200">
              <a:lnSpc>
                <a:spcPct val="84000"/>
              </a:lnSpc>
              <a:spcBef>
                <a:spcPts val="0"/>
              </a:spcBef>
              <a:buFont typeface="Arial" panose="020B0604020202020204" pitchFamily="34" charset="0"/>
              <a:buChar char="•"/>
            </a:pPr>
            <a:r>
              <a:rPr lang="en-US" sz="1600" b="1" dirty="0" smtClean="0"/>
              <a:t>Section 120 of the New York State </a:t>
            </a:r>
            <a:r>
              <a:rPr lang="en-US" sz="1600" b="1" dirty="0" err="1" smtClean="0"/>
              <a:t>State</a:t>
            </a:r>
            <a:r>
              <a:rPr lang="en-US" sz="1600" b="1" dirty="0" smtClean="0"/>
              <a:t> Law additionally provides:</a:t>
            </a:r>
          </a:p>
          <a:p>
            <a:pPr algn="just" defTabSz="457200">
              <a:lnSpc>
                <a:spcPct val="84000"/>
              </a:lnSpc>
              <a:spcBef>
                <a:spcPts val="0"/>
              </a:spcBef>
            </a:pPr>
            <a:r>
              <a:rPr lang="en-US" altLang="en-US" sz="1400" b="1" i="1" dirty="0" smtClean="0">
                <a:solidFill>
                  <a:srgbClr val="C00000"/>
                </a:solidFill>
                <a:latin typeface="+mn-lt"/>
              </a:rPr>
              <a:t>	“</a:t>
            </a:r>
            <a:r>
              <a:rPr lang="en-US" altLang="en-US" sz="1400" b="1" i="1" dirty="0">
                <a:solidFill>
                  <a:srgbClr val="C00000"/>
                </a:solidFill>
                <a:latin typeface="+mn-lt"/>
              </a:rPr>
              <a:t>The assembly shall consist of one hundred fifty members chosen from the districts </a:t>
            </a:r>
            <a:r>
              <a:rPr lang="en-US" altLang="en-US" sz="1400" b="1" i="1" dirty="0" smtClean="0">
                <a:solidFill>
                  <a:srgbClr val="C00000"/>
                </a:solidFill>
                <a:latin typeface="+mn-lt"/>
              </a:rPr>
              <a:t>	described </a:t>
            </a:r>
            <a:r>
              <a:rPr lang="en-US" altLang="en-US" sz="1400" b="1" i="1" dirty="0">
                <a:solidFill>
                  <a:srgbClr val="C00000"/>
                </a:solidFill>
                <a:latin typeface="+mn-lt"/>
              </a:rPr>
              <a:t>within and apportioned among the counties on the basis of the number of </a:t>
            </a:r>
            <a:r>
              <a:rPr lang="en-US" altLang="en-US" sz="1400" b="1" i="1" dirty="0" smtClean="0">
                <a:solidFill>
                  <a:srgbClr val="C00000"/>
                </a:solidFill>
                <a:latin typeface="+mn-lt"/>
              </a:rPr>
              <a:t>	inhabitants </a:t>
            </a:r>
            <a:r>
              <a:rPr lang="en-US" altLang="en-US" sz="1400" b="1" i="1" dirty="0">
                <a:solidFill>
                  <a:srgbClr val="C00000"/>
                </a:solidFill>
                <a:latin typeface="+mn-lt"/>
              </a:rPr>
              <a:t>of the state based on the Federal Census</a:t>
            </a:r>
            <a:r>
              <a:rPr lang="en-US" altLang="en-US" sz="800" b="1" i="1" dirty="0">
                <a:solidFill>
                  <a:srgbClr val="C00000"/>
                </a:solidFill>
                <a:latin typeface="+mn-lt"/>
              </a:rPr>
              <a:t> </a:t>
            </a:r>
            <a:r>
              <a:rPr lang="en-US" altLang="en-US" sz="1400" b="1" i="1" dirty="0" smtClean="0">
                <a:solidFill>
                  <a:srgbClr val="C00000"/>
                </a:solidFill>
                <a:latin typeface="+mn-lt"/>
              </a:rPr>
              <a:t>” </a:t>
            </a:r>
            <a:endParaRPr lang="en-US" altLang="en-US" sz="1400" b="1" i="1" dirty="0">
              <a:solidFill>
                <a:srgbClr val="C00000"/>
              </a:solidFill>
              <a:latin typeface="+mn-lt"/>
            </a:endParaRPr>
          </a:p>
          <a:p>
            <a:pPr algn="just" defTabSz="457200">
              <a:lnSpc>
                <a:spcPct val="84000"/>
              </a:lnSpc>
              <a:spcBef>
                <a:spcPts val="0"/>
              </a:spcBef>
            </a:pPr>
            <a:endParaRPr lang="en-US" sz="1000" b="1" dirty="0" smtClean="0"/>
          </a:p>
          <a:p>
            <a:pPr algn="just" defTabSz="457200">
              <a:lnSpc>
                <a:spcPct val="84000"/>
              </a:lnSpc>
              <a:spcBef>
                <a:spcPts val="0"/>
              </a:spcBef>
            </a:pPr>
            <a:r>
              <a:rPr lang="en-US" sz="1600" b="1" dirty="0" smtClean="0"/>
              <a:t>The average size of State Assembly districts in New York is 129,089 inhabitants.</a:t>
            </a:r>
          </a:p>
          <a:p>
            <a:pPr algn="just" defTabSz="457200">
              <a:lnSpc>
                <a:spcPct val="84000"/>
              </a:lnSpc>
              <a:spcBef>
                <a:spcPts val="0"/>
              </a:spcBef>
            </a:pPr>
            <a:endParaRPr lang="en-US" sz="1000" b="1" dirty="0"/>
          </a:p>
          <a:p>
            <a:pPr algn="just" defTabSz="457200">
              <a:lnSpc>
                <a:spcPct val="84000"/>
              </a:lnSpc>
              <a:spcBef>
                <a:spcPts val="0"/>
              </a:spcBef>
            </a:pPr>
            <a:r>
              <a:rPr lang="en-US" sz="1600" b="1" dirty="0" smtClean="0"/>
              <a:t>Pursuant to Section 2 of Article III of the New York State Constitution, State Legislative elections, for both the Senate and the Assembly, must take place in every even numbered year.</a:t>
            </a:r>
          </a:p>
          <a:p>
            <a:pPr algn="just" defTabSz="457200">
              <a:lnSpc>
                <a:spcPct val="84000"/>
              </a:lnSpc>
              <a:spcBef>
                <a:spcPts val="0"/>
              </a:spcBef>
            </a:pPr>
            <a:endParaRPr lang="en-US" sz="1000" b="1" i="1" dirty="0" smtClean="0">
              <a:solidFill>
                <a:srgbClr val="0033CC"/>
              </a:solidFill>
            </a:endParaRPr>
          </a:p>
          <a:p>
            <a:pPr algn="just" defTabSz="457200">
              <a:lnSpc>
                <a:spcPct val="84000"/>
              </a:lnSpc>
              <a:spcBef>
                <a:spcPts val="0"/>
              </a:spcBef>
            </a:pPr>
            <a:r>
              <a:rPr lang="en-US" sz="1500" b="1" i="1" dirty="0" smtClean="0">
                <a:solidFill>
                  <a:srgbClr val="0033CC"/>
                </a:solidFill>
              </a:rPr>
              <a:t> With 150 members, a bill or resolution needs 76 votes to pass the New York State Assembly</a:t>
            </a:r>
            <a:endParaRPr lang="en-US" sz="1500" b="1" i="1" dirty="0">
              <a:solidFill>
                <a:srgbClr val="0033CC"/>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51</a:t>
            </a:fld>
            <a:endParaRPr lang="en-US"/>
          </a:p>
        </p:txBody>
      </p:sp>
    </p:spTree>
    <p:extLst>
      <p:ext uri="{BB962C8B-B14F-4D97-AF65-F5344CB8AC3E}">
        <p14:creationId xmlns:p14="http://schemas.microsoft.com/office/powerpoint/2010/main" val="1643046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762000"/>
            <a:ext cx="83820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smtClean="0">
                <a:solidFill>
                  <a:srgbClr val="0033CC"/>
                </a:solidFill>
              </a:rPr>
              <a:t>State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lnSpc>
                <a:spcPct val="80000"/>
              </a:lnSpc>
              <a:spcBef>
                <a:spcPts val="0"/>
              </a:spcBef>
              <a:defRPr/>
            </a:pPr>
            <a:r>
              <a:rPr lang="en-US" sz="2900" b="1" i="1" dirty="0">
                <a:solidFill>
                  <a:srgbClr val="006600"/>
                </a:solidFill>
              </a:rPr>
              <a:t>Qualifications of </a:t>
            </a:r>
            <a:r>
              <a:rPr lang="en-US" sz="2900" b="1" i="1" dirty="0" smtClean="0">
                <a:solidFill>
                  <a:srgbClr val="006600"/>
                </a:solidFill>
              </a:rPr>
              <a:t>Legislators</a:t>
            </a:r>
            <a:endParaRPr lang="en-US" sz="2900" b="1" i="1" dirty="0">
              <a:solidFill>
                <a:srgbClr val="006600"/>
              </a:solidFill>
            </a:endParaRPr>
          </a:p>
          <a:p>
            <a:pPr>
              <a:lnSpc>
                <a:spcPct val="80000"/>
              </a:lnSpc>
              <a:spcBef>
                <a:spcPts val="0"/>
              </a:spcBef>
              <a:defRPr/>
            </a:pPr>
            <a:endParaRPr lang="en-US" sz="1000" b="1" i="1" dirty="0" smtClean="0">
              <a:solidFill>
                <a:srgbClr val="002060"/>
              </a:solidFill>
            </a:endParaRPr>
          </a:p>
          <a:p>
            <a:pPr>
              <a:lnSpc>
                <a:spcPct val="80000"/>
              </a:lnSpc>
              <a:spcBef>
                <a:spcPts val="0"/>
              </a:spcBef>
              <a:defRPr/>
            </a:pPr>
            <a:endParaRPr lang="en-US" sz="1000" b="1" i="1" dirty="0">
              <a:solidFill>
                <a:srgbClr val="002060"/>
              </a:solidFill>
            </a:endParaRPr>
          </a:p>
          <a:p>
            <a:pPr algn="just">
              <a:lnSpc>
                <a:spcPct val="80000"/>
              </a:lnSpc>
              <a:spcBef>
                <a:spcPts val="0"/>
              </a:spcBef>
            </a:pPr>
            <a:r>
              <a:rPr lang="en-US" sz="1600" b="1" dirty="0" smtClean="0"/>
              <a:t>Section 7 of Article III </a:t>
            </a:r>
            <a:r>
              <a:rPr lang="en-US" sz="1600" b="1" dirty="0"/>
              <a:t>of the </a:t>
            </a:r>
            <a:r>
              <a:rPr lang="en-US" sz="1600" b="1" dirty="0" smtClean="0"/>
              <a:t>New York State </a:t>
            </a:r>
            <a:r>
              <a:rPr lang="en-US" sz="1600" b="1" dirty="0"/>
              <a:t>Constitution </a:t>
            </a:r>
            <a:r>
              <a:rPr lang="en-US" sz="1600" b="1" dirty="0" smtClean="0"/>
              <a:t>sets forth the </a:t>
            </a:r>
            <a:r>
              <a:rPr lang="en-US" sz="1600" b="1" dirty="0"/>
              <a:t>specific qualifications for a person seeking to serve in the </a:t>
            </a:r>
            <a:r>
              <a:rPr lang="en-US" sz="1600" b="1" dirty="0" smtClean="0"/>
              <a:t>New York State Legislature.  The qualifications for the Senate and the Assembly are the same.  Such qualifications are as follows:</a:t>
            </a:r>
          </a:p>
          <a:p>
            <a:pPr algn="just">
              <a:lnSpc>
                <a:spcPct val="80000"/>
              </a:lnSpc>
              <a:spcBef>
                <a:spcPts val="0"/>
              </a:spcBef>
            </a:pPr>
            <a:endParaRPr lang="en-US" sz="1000" b="1" dirty="0"/>
          </a:p>
          <a:p>
            <a:pPr marL="457200" algn="just">
              <a:lnSpc>
                <a:spcPct val="80000"/>
              </a:lnSpc>
              <a:spcBef>
                <a:spcPts val="0"/>
              </a:spcBef>
              <a:tabLst>
                <a:tab pos="7772400" algn="l"/>
              </a:tabLst>
            </a:pPr>
            <a:r>
              <a:rPr lang="en-US" sz="1600" b="1" i="1" dirty="0" smtClean="0">
                <a:solidFill>
                  <a:srgbClr val="C00000"/>
                </a:solidFill>
              </a:rPr>
              <a:t>“</a:t>
            </a:r>
            <a:r>
              <a:rPr lang="en-US" sz="1400" b="1" i="1" dirty="0">
                <a:solidFill>
                  <a:srgbClr val="C00000"/>
                </a:solidFill>
              </a:rPr>
              <a:t>No person shall serve as a member of the legislature </a:t>
            </a:r>
            <a:r>
              <a:rPr lang="en-US" sz="1400" b="1" i="1" dirty="0" smtClean="0">
                <a:solidFill>
                  <a:srgbClr val="C00000"/>
                </a:solidFill>
              </a:rPr>
              <a:t>unless:</a:t>
            </a:r>
            <a:endParaRPr lang="en-US" sz="1400" b="1" i="1" dirty="0" smtClean="0">
              <a:solidFill>
                <a:srgbClr val="0033CC"/>
              </a:solidFill>
            </a:endParaRPr>
          </a:p>
          <a:p>
            <a:pPr marL="457200" algn="just">
              <a:lnSpc>
                <a:spcPct val="80000"/>
              </a:lnSpc>
              <a:spcBef>
                <a:spcPts val="0"/>
              </a:spcBef>
              <a:tabLst>
                <a:tab pos="7772400" algn="l"/>
              </a:tabLst>
            </a:pPr>
            <a:r>
              <a:rPr lang="en-US" sz="500" b="1" i="1" dirty="0" smtClean="0">
                <a:solidFill>
                  <a:srgbClr val="0033CC"/>
                </a:solidFill>
              </a:rPr>
              <a:t> </a:t>
            </a:r>
          </a:p>
          <a:p>
            <a:pPr marL="742950" indent="-285750" algn="just">
              <a:lnSpc>
                <a:spcPct val="80000"/>
              </a:lnSpc>
              <a:spcBef>
                <a:spcPts val="0"/>
              </a:spcBef>
              <a:buFont typeface="Arial" panose="020B0604020202020204" pitchFamily="34" charset="0"/>
              <a:buChar char="•"/>
              <a:tabLst>
                <a:tab pos="7772400" algn="l"/>
              </a:tabLst>
            </a:pPr>
            <a:r>
              <a:rPr lang="en-US" sz="1400" b="1" i="1" dirty="0" smtClean="0">
                <a:solidFill>
                  <a:srgbClr val="0033CC"/>
                </a:solidFill>
              </a:rPr>
              <a:t>He </a:t>
            </a:r>
            <a:r>
              <a:rPr lang="en-US" sz="1400" b="1" i="1" dirty="0">
                <a:solidFill>
                  <a:srgbClr val="0033CC"/>
                </a:solidFill>
              </a:rPr>
              <a:t>or she is a citizen of the United </a:t>
            </a:r>
            <a:r>
              <a:rPr lang="en-US" sz="1400" b="1" i="1" dirty="0" smtClean="0">
                <a:solidFill>
                  <a:srgbClr val="0033CC"/>
                </a:solidFill>
              </a:rPr>
              <a:t>States; and</a:t>
            </a:r>
          </a:p>
          <a:p>
            <a:pPr marL="457200" algn="just">
              <a:lnSpc>
                <a:spcPct val="80000"/>
              </a:lnSpc>
              <a:spcBef>
                <a:spcPts val="0"/>
              </a:spcBef>
              <a:tabLst>
                <a:tab pos="7772400" algn="l"/>
              </a:tabLst>
            </a:pPr>
            <a:r>
              <a:rPr lang="en-US" sz="500" b="1" i="1" dirty="0" smtClean="0">
                <a:solidFill>
                  <a:srgbClr val="0033CC"/>
                </a:solidFill>
              </a:rPr>
              <a:t> </a:t>
            </a:r>
          </a:p>
          <a:p>
            <a:pPr marL="742950" indent="-285750" algn="just">
              <a:lnSpc>
                <a:spcPct val="80000"/>
              </a:lnSpc>
              <a:spcBef>
                <a:spcPts val="0"/>
              </a:spcBef>
              <a:buFont typeface="Arial" panose="020B0604020202020204" pitchFamily="34" charset="0"/>
              <a:buChar char="•"/>
              <a:tabLst>
                <a:tab pos="7772400" algn="l"/>
              </a:tabLst>
            </a:pPr>
            <a:r>
              <a:rPr lang="en-US" sz="1400" b="1" i="1" dirty="0" smtClean="0">
                <a:solidFill>
                  <a:srgbClr val="0033CC"/>
                </a:solidFill>
              </a:rPr>
              <a:t>He or she has </a:t>
            </a:r>
            <a:r>
              <a:rPr lang="en-US" sz="1400" b="1" i="1" dirty="0">
                <a:solidFill>
                  <a:srgbClr val="0033CC"/>
                </a:solidFill>
              </a:rPr>
              <a:t>been a resident of the state of New York for five years, and, </a:t>
            </a:r>
            <a:endParaRPr lang="en-US" sz="1400" b="1" i="1" dirty="0" smtClean="0">
              <a:solidFill>
                <a:srgbClr val="0033CC"/>
              </a:solidFill>
            </a:endParaRPr>
          </a:p>
          <a:p>
            <a:pPr marL="742950" indent="-285750" algn="just">
              <a:lnSpc>
                <a:spcPct val="80000"/>
              </a:lnSpc>
              <a:spcBef>
                <a:spcPts val="0"/>
              </a:spcBef>
              <a:buFont typeface="Arial" panose="020B0604020202020204" pitchFamily="34" charset="0"/>
              <a:buChar char="•"/>
              <a:tabLst>
                <a:tab pos="7772400" algn="l"/>
              </a:tabLst>
            </a:pPr>
            <a:endParaRPr lang="en-US" sz="500" b="1" i="1" dirty="0" smtClean="0">
              <a:solidFill>
                <a:srgbClr val="0033CC"/>
              </a:solidFill>
            </a:endParaRPr>
          </a:p>
          <a:p>
            <a:pPr marL="742950" indent="-285750" algn="just">
              <a:lnSpc>
                <a:spcPct val="80000"/>
              </a:lnSpc>
              <a:spcBef>
                <a:spcPts val="0"/>
              </a:spcBef>
              <a:buFont typeface="Arial" panose="020B0604020202020204" pitchFamily="34" charset="0"/>
              <a:buChar char="•"/>
              <a:tabLst>
                <a:tab pos="7772400" algn="l"/>
              </a:tabLst>
            </a:pPr>
            <a:r>
              <a:rPr lang="en-US" sz="1400" b="1" i="1" dirty="0" smtClean="0">
                <a:solidFill>
                  <a:srgbClr val="0033CC"/>
                </a:solidFill>
              </a:rPr>
              <a:t>Except </a:t>
            </a:r>
            <a:r>
              <a:rPr lang="en-US" sz="1400" b="1" i="1" dirty="0">
                <a:solidFill>
                  <a:srgbClr val="0033CC"/>
                </a:solidFill>
              </a:rPr>
              <a:t>as hereinafter otherwise prescribed, </a:t>
            </a:r>
            <a:r>
              <a:rPr lang="en-US" sz="1400" b="1" i="1" dirty="0" smtClean="0">
                <a:solidFill>
                  <a:srgbClr val="0033CC"/>
                </a:solidFill>
              </a:rPr>
              <a:t>he </a:t>
            </a:r>
            <a:r>
              <a:rPr lang="en-US" sz="1400" b="1" i="1" dirty="0">
                <a:solidFill>
                  <a:srgbClr val="0033CC"/>
                </a:solidFill>
              </a:rPr>
              <a:t>or she has been a resident of </a:t>
            </a:r>
            <a:r>
              <a:rPr lang="en-US" sz="1400" b="1" i="1" dirty="0" smtClean="0">
                <a:solidFill>
                  <a:srgbClr val="0033CC"/>
                </a:solidFill>
              </a:rPr>
              <a:t>the </a:t>
            </a:r>
            <a:r>
              <a:rPr lang="en-US" sz="1400" b="1" i="1" dirty="0">
                <a:solidFill>
                  <a:srgbClr val="0033CC"/>
                </a:solidFill>
              </a:rPr>
              <a:t>assembly or senate district for the twelve months immediately preceding his or her </a:t>
            </a:r>
            <a:r>
              <a:rPr lang="en-US" sz="1400" b="1" i="1" dirty="0" smtClean="0">
                <a:solidFill>
                  <a:srgbClr val="0033CC"/>
                </a:solidFill>
              </a:rPr>
              <a:t>election (if </a:t>
            </a:r>
            <a:r>
              <a:rPr lang="en-US" sz="1400" b="1" i="1" dirty="0">
                <a:solidFill>
                  <a:srgbClr val="0033CC"/>
                </a:solidFill>
              </a:rPr>
              <a:t>elected a </a:t>
            </a:r>
            <a:r>
              <a:rPr lang="en-US" sz="1400" b="1" i="1" dirty="0" smtClean="0">
                <a:solidFill>
                  <a:srgbClr val="0033CC"/>
                </a:solidFill>
              </a:rPr>
              <a:t>legislator </a:t>
            </a:r>
            <a:r>
              <a:rPr lang="en-US" sz="1400" b="1" i="1" dirty="0">
                <a:solidFill>
                  <a:srgbClr val="0033CC"/>
                </a:solidFill>
              </a:rPr>
              <a:t>at the first election next ensuing after a readjustment or alteration of the senate or assembly districts becomes effective, a person, to be eligible to serve as such, must have been a resident of the county in which the </a:t>
            </a:r>
            <a:r>
              <a:rPr lang="en-US" sz="1400" b="1" i="1" dirty="0" smtClean="0">
                <a:solidFill>
                  <a:srgbClr val="0033CC"/>
                </a:solidFill>
              </a:rPr>
              <a:t>legislative </a:t>
            </a:r>
            <a:r>
              <a:rPr lang="en-US" sz="1400" b="1" i="1" dirty="0">
                <a:solidFill>
                  <a:srgbClr val="0033CC"/>
                </a:solidFill>
              </a:rPr>
              <a:t>district is contained for the twelve months immediately preceding his or her </a:t>
            </a:r>
            <a:r>
              <a:rPr lang="en-US" sz="1400" b="1" i="1" dirty="0" smtClean="0">
                <a:solidFill>
                  <a:srgbClr val="0033CC"/>
                </a:solidFill>
              </a:rPr>
              <a:t>election). </a:t>
            </a:r>
          </a:p>
          <a:p>
            <a:pPr marL="742950" indent="-285750" algn="just">
              <a:lnSpc>
                <a:spcPct val="80000"/>
              </a:lnSpc>
              <a:spcBef>
                <a:spcPts val="0"/>
              </a:spcBef>
              <a:buFont typeface="Arial" panose="020B0604020202020204" pitchFamily="34" charset="0"/>
              <a:buChar char="•"/>
              <a:tabLst>
                <a:tab pos="7772400" algn="l"/>
              </a:tabLst>
            </a:pPr>
            <a:endParaRPr lang="en-US" sz="500" b="1" i="1" dirty="0" smtClean="0">
              <a:solidFill>
                <a:srgbClr val="0033CC"/>
              </a:solidFill>
            </a:endParaRPr>
          </a:p>
          <a:p>
            <a:pPr marL="742950" indent="-285750" algn="just">
              <a:lnSpc>
                <a:spcPct val="80000"/>
              </a:lnSpc>
              <a:spcBef>
                <a:spcPts val="0"/>
              </a:spcBef>
              <a:buFont typeface="Arial" panose="020B0604020202020204" pitchFamily="34" charset="0"/>
              <a:buChar char="•"/>
              <a:tabLst>
                <a:tab pos="7772400" algn="l"/>
              </a:tabLst>
            </a:pPr>
            <a:r>
              <a:rPr lang="en-US" sz="1400" b="1" i="1" dirty="0" smtClean="0">
                <a:solidFill>
                  <a:srgbClr val="0033CC"/>
                </a:solidFill>
              </a:rPr>
              <a:t>No </a:t>
            </a:r>
            <a:r>
              <a:rPr lang="en-US" sz="1400" b="1" i="1" dirty="0">
                <a:solidFill>
                  <a:srgbClr val="0033CC"/>
                </a:solidFill>
              </a:rPr>
              <a:t>member of the legislature shall, during the time for which he or she was elected, receive any civil appointment from the governor, the governor and the senate, the legislature or from any city government, to an office which shall have been created, or the emoluments whereof shall have been increased during such time. </a:t>
            </a:r>
            <a:endParaRPr lang="en-US" sz="1400" b="1" i="1" dirty="0" smtClean="0">
              <a:solidFill>
                <a:srgbClr val="0033CC"/>
              </a:solidFill>
            </a:endParaRPr>
          </a:p>
          <a:p>
            <a:pPr marL="742950" indent="-285750" algn="just">
              <a:lnSpc>
                <a:spcPct val="80000"/>
              </a:lnSpc>
              <a:spcBef>
                <a:spcPts val="0"/>
              </a:spcBef>
              <a:buFont typeface="Arial" panose="020B0604020202020204" pitchFamily="34" charset="0"/>
              <a:buChar char="•"/>
              <a:tabLst>
                <a:tab pos="7772400" algn="l"/>
              </a:tabLst>
            </a:pPr>
            <a:endParaRPr lang="en-US" sz="500" b="1" i="1" dirty="0" smtClean="0">
              <a:solidFill>
                <a:srgbClr val="0033CC"/>
              </a:solidFill>
            </a:endParaRPr>
          </a:p>
          <a:p>
            <a:pPr marL="742950" indent="-285750" algn="just">
              <a:lnSpc>
                <a:spcPct val="80000"/>
              </a:lnSpc>
              <a:spcBef>
                <a:spcPts val="0"/>
              </a:spcBef>
              <a:buFont typeface="Arial" panose="020B0604020202020204" pitchFamily="34" charset="0"/>
              <a:buChar char="•"/>
              <a:tabLst>
                <a:tab pos="7772400" algn="l"/>
              </a:tabLst>
            </a:pPr>
            <a:r>
              <a:rPr lang="en-US" sz="1400" b="1" i="1" dirty="0" smtClean="0">
                <a:solidFill>
                  <a:srgbClr val="0033CC"/>
                </a:solidFill>
              </a:rPr>
              <a:t>If </a:t>
            </a:r>
            <a:r>
              <a:rPr lang="en-US" sz="1400" b="1" i="1" dirty="0">
                <a:solidFill>
                  <a:srgbClr val="0033CC"/>
                </a:solidFill>
              </a:rPr>
              <a:t>a member of the legislature be elected to congress, or appointed to any office, civil or military, under the government of the United States, the state of New York, or under any city government except as a member of the national guard or naval militia of the state, or of the reserve forces of the United States, his or her acceptance thereof shall vacate his or her seat in the legislature, providing, however, that a member of the legislature may be appointed commissioner of deeds or to any office in which he or she shall receive no compensation.</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52</a:t>
            </a:fld>
            <a:endParaRPr lang="en-US"/>
          </a:p>
        </p:txBody>
      </p:sp>
    </p:spTree>
    <p:extLst>
      <p:ext uri="{BB962C8B-B14F-4D97-AF65-F5344CB8AC3E}">
        <p14:creationId xmlns:p14="http://schemas.microsoft.com/office/powerpoint/2010/main" val="3741208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4000"/>
              </a:lnSpc>
              <a:spcBef>
                <a:spcPts val="0"/>
              </a:spcBef>
              <a:defRPr/>
            </a:pPr>
            <a:r>
              <a:rPr lang="en-US" sz="3400" b="1" dirty="0">
                <a:solidFill>
                  <a:srgbClr val="C81204"/>
                </a:solidFill>
              </a:rPr>
              <a:t> </a:t>
            </a:r>
            <a:r>
              <a:rPr lang="en-US" sz="3400" b="1" dirty="0" smtClean="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lnSpc>
                <a:spcPct val="74000"/>
              </a:lnSpc>
              <a:spcBef>
                <a:spcPts val="0"/>
              </a:spcBef>
              <a:defRPr/>
            </a:pPr>
            <a:r>
              <a:rPr lang="en-US" sz="3200" b="1" i="1" dirty="0" smtClean="0">
                <a:solidFill>
                  <a:srgbClr val="006600"/>
                </a:solidFill>
              </a:rPr>
              <a:t>Compensation</a:t>
            </a:r>
            <a:endParaRPr lang="en-US" sz="3200" b="1" i="1" dirty="0">
              <a:solidFill>
                <a:srgbClr val="006600"/>
              </a:solidFill>
            </a:endParaRPr>
          </a:p>
          <a:p>
            <a:pPr>
              <a:lnSpc>
                <a:spcPct val="74000"/>
              </a:lnSpc>
              <a:spcBef>
                <a:spcPts val="0"/>
              </a:spcBef>
              <a:defRPr/>
            </a:pPr>
            <a:endParaRPr lang="en-US" sz="1000" b="1" i="1" dirty="0">
              <a:solidFill>
                <a:srgbClr val="002060"/>
              </a:solidFill>
            </a:endParaRPr>
          </a:p>
          <a:p>
            <a:pPr algn="just">
              <a:lnSpc>
                <a:spcPct val="74000"/>
              </a:lnSpc>
              <a:spcBef>
                <a:spcPts val="0"/>
              </a:spcBef>
            </a:pPr>
            <a:r>
              <a:rPr lang="en-US" sz="1600" b="1" dirty="0" smtClean="0"/>
              <a:t>Section 6 of Article III </a:t>
            </a:r>
            <a:r>
              <a:rPr lang="en-US" sz="1600" b="1" dirty="0"/>
              <a:t>of the </a:t>
            </a:r>
            <a:r>
              <a:rPr lang="en-US" sz="1600" b="1" dirty="0" smtClean="0"/>
              <a:t>New York State </a:t>
            </a:r>
            <a:r>
              <a:rPr lang="en-US" sz="1600" b="1" dirty="0"/>
              <a:t>Constitution, </a:t>
            </a:r>
            <a:r>
              <a:rPr lang="en-US" sz="1600" b="1" dirty="0" smtClean="0"/>
              <a:t>provides </a:t>
            </a:r>
            <a:r>
              <a:rPr lang="en-US" sz="1600" b="1" dirty="0"/>
              <a:t>for the </a:t>
            </a:r>
            <a:r>
              <a:rPr lang="en-US" sz="1600" b="1" dirty="0" smtClean="0"/>
              <a:t>compensation of the members of State Legislature.  With respect to compensation, such Section 6 provides</a:t>
            </a:r>
            <a:r>
              <a:rPr lang="en-US" sz="1600" b="1" dirty="0"/>
              <a:t>:</a:t>
            </a:r>
          </a:p>
          <a:p>
            <a:pPr algn="just">
              <a:lnSpc>
                <a:spcPct val="74000"/>
              </a:lnSpc>
              <a:spcBef>
                <a:spcPts val="0"/>
              </a:spcBef>
            </a:pPr>
            <a:endParaRPr lang="en-US" sz="500" dirty="0"/>
          </a:p>
          <a:p>
            <a:pPr algn="just">
              <a:lnSpc>
                <a:spcPct val="74000"/>
              </a:lnSpc>
              <a:spcBef>
                <a:spcPts val="0"/>
              </a:spcBef>
            </a:pPr>
            <a:endParaRPr lang="en-US" sz="500" b="1" i="1" dirty="0">
              <a:solidFill>
                <a:srgbClr val="0033CC"/>
              </a:solidFill>
            </a:endParaRPr>
          </a:p>
          <a:p>
            <a:pPr marL="285750" indent="-285750" algn="just">
              <a:lnSpc>
                <a:spcPct val="74000"/>
              </a:lnSpc>
              <a:spcBef>
                <a:spcPts val="0"/>
              </a:spcBef>
              <a:buFont typeface="Arial" panose="020B0604020202020204" pitchFamily="34" charset="0"/>
              <a:buChar char="•"/>
            </a:pPr>
            <a:r>
              <a:rPr lang="en-US" sz="1400" b="1" i="1" dirty="0" smtClean="0">
                <a:solidFill>
                  <a:srgbClr val="0033CC"/>
                </a:solidFill>
              </a:rPr>
              <a:t>Basic Compensation: </a:t>
            </a:r>
            <a:r>
              <a:rPr lang="en-US" sz="1400" b="1" i="1" dirty="0" smtClean="0">
                <a:solidFill>
                  <a:srgbClr val="C00000"/>
                </a:solidFill>
              </a:rPr>
              <a:t>Each </a:t>
            </a:r>
            <a:r>
              <a:rPr lang="en-US" sz="1400" b="1" i="1" dirty="0">
                <a:solidFill>
                  <a:srgbClr val="C00000"/>
                </a:solidFill>
              </a:rPr>
              <a:t>member of the legislature shall receive for his or her services a like annual salary, to be fixed by </a:t>
            </a:r>
            <a:r>
              <a:rPr lang="en-US" sz="1400" b="1" i="1" dirty="0" smtClean="0">
                <a:solidFill>
                  <a:srgbClr val="C00000"/>
                </a:solidFill>
              </a:rPr>
              <a:t>law </a:t>
            </a:r>
            <a:r>
              <a:rPr lang="en-US" sz="1400" dirty="0" smtClean="0"/>
              <a:t>(Presently $110,000 per year in accordance with the report of the 2018 state legislative compensation commission).</a:t>
            </a:r>
            <a:r>
              <a:rPr lang="en-US" sz="1400" b="1" i="1" dirty="0" smtClean="0">
                <a:solidFill>
                  <a:srgbClr val="C00000"/>
                </a:solidFill>
              </a:rPr>
              <a:t> </a:t>
            </a:r>
          </a:p>
          <a:p>
            <a:pPr marL="285750" indent="-285750" algn="just">
              <a:lnSpc>
                <a:spcPct val="74000"/>
              </a:lnSpc>
              <a:spcBef>
                <a:spcPts val="0"/>
              </a:spcBef>
              <a:buFont typeface="Arial" panose="020B0604020202020204" pitchFamily="34" charset="0"/>
              <a:buChar char="•"/>
            </a:pPr>
            <a:endParaRPr lang="en-US" sz="500" b="1" i="1" dirty="0" smtClean="0">
              <a:solidFill>
                <a:srgbClr val="0033CC"/>
              </a:solidFill>
            </a:endParaRPr>
          </a:p>
          <a:p>
            <a:pPr marL="285750" indent="-285750" algn="just">
              <a:lnSpc>
                <a:spcPct val="74000"/>
              </a:lnSpc>
              <a:spcBef>
                <a:spcPts val="0"/>
              </a:spcBef>
              <a:buFont typeface="Arial" panose="020B0604020202020204" pitchFamily="34" charset="0"/>
              <a:buChar char="•"/>
            </a:pPr>
            <a:r>
              <a:rPr lang="en-US" sz="1400" b="1" i="1" dirty="0" smtClean="0">
                <a:solidFill>
                  <a:srgbClr val="0033CC"/>
                </a:solidFill>
              </a:rPr>
              <a:t>Travelling Expenses: </a:t>
            </a:r>
            <a:r>
              <a:rPr lang="en-US" sz="1400" b="1" i="1" dirty="0" smtClean="0">
                <a:solidFill>
                  <a:srgbClr val="C00000"/>
                </a:solidFill>
              </a:rPr>
              <a:t>Each </a:t>
            </a:r>
            <a:r>
              <a:rPr lang="en-US" sz="1400" b="1" i="1" dirty="0">
                <a:solidFill>
                  <a:srgbClr val="C00000"/>
                </a:solidFill>
              </a:rPr>
              <a:t>member of the legislature </a:t>
            </a:r>
            <a:r>
              <a:rPr lang="en-US" sz="1400" b="1" i="1" dirty="0" smtClean="0">
                <a:solidFill>
                  <a:srgbClr val="C00000"/>
                </a:solidFill>
              </a:rPr>
              <a:t>shall </a:t>
            </a:r>
            <a:r>
              <a:rPr lang="en-US" sz="1400" b="1" i="1" dirty="0">
                <a:solidFill>
                  <a:srgbClr val="C00000"/>
                </a:solidFill>
              </a:rPr>
              <a:t>also be reimbursed for his or her actual traveling expenses in going to and returning from the place in which the legislature meets, not more than once each week while the legislature is in session. </a:t>
            </a:r>
            <a:endParaRPr lang="en-US" sz="1400" b="1" i="1" dirty="0" smtClean="0">
              <a:solidFill>
                <a:srgbClr val="C00000"/>
              </a:solidFill>
            </a:endParaRPr>
          </a:p>
          <a:p>
            <a:pPr marL="285750" indent="-285750" algn="just">
              <a:lnSpc>
                <a:spcPct val="74000"/>
              </a:lnSpc>
              <a:spcBef>
                <a:spcPts val="0"/>
              </a:spcBef>
              <a:buFont typeface="Arial" panose="020B0604020202020204" pitchFamily="34" charset="0"/>
              <a:buChar char="•"/>
            </a:pPr>
            <a:endParaRPr lang="en-US" sz="500" b="1" i="1" dirty="0" smtClean="0">
              <a:solidFill>
                <a:srgbClr val="0033CC"/>
              </a:solidFill>
            </a:endParaRPr>
          </a:p>
          <a:p>
            <a:pPr marL="285750" indent="-285750" algn="just">
              <a:lnSpc>
                <a:spcPct val="74000"/>
              </a:lnSpc>
              <a:spcBef>
                <a:spcPts val="0"/>
              </a:spcBef>
              <a:buFont typeface="Arial" panose="020B0604020202020204" pitchFamily="34" charset="0"/>
              <a:buChar char="•"/>
            </a:pPr>
            <a:r>
              <a:rPr lang="en-US" sz="1400" b="1" i="1" dirty="0" smtClean="0">
                <a:solidFill>
                  <a:srgbClr val="0033CC"/>
                </a:solidFill>
              </a:rPr>
              <a:t>Stipends: </a:t>
            </a:r>
            <a:r>
              <a:rPr lang="en-US" sz="1400" b="1" i="1" dirty="0" smtClean="0">
                <a:solidFill>
                  <a:srgbClr val="C00000"/>
                </a:solidFill>
              </a:rPr>
              <a:t>Any </a:t>
            </a:r>
            <a:r>
              <a:rPr lang="en-US" sz="1400" b="1" i="1" dirty="0">
                <a:solidFill>
                  <a:srgbClr val="C00000"/>
                </a:solidFill>
              </a:rPr>
              <a:t>member, while serving as an officer of his or her house or in any other special capacity therein or directly connected therewith not hereinbefore in this section specified, may also be paid and receive, in addition, any allowance which may be fixed by law for the particular and additional services appertaining to or entailed by such office or special capacity</a:t>
            </a:r>
            <a:r>
              <a:rPr lang="en-US" sz="1400" b="1" i="1" dirty="0" smtClean="0">
                <a:solidFill>
                  <a:srgbClr val="C00000"/>
                </a:solidFill>
              </a:rPr>
              <a:t>. </a:t>
            </a:r>
            <a:r>
              <a:rPr lang="en-US" sz="1400" dirty="0"/>
              <a:t>(Presently </a:t>
            </a:r>
            <a:r>
              <a:rPr lang="en-US" sz="1400" dirty="0" smtClean="0"/>
              <a:t>limited to only certain legislative leaders in </a:t>
            </a:r>
            <a:r>
              <a:rPr lang="en-US" sz="1400" dirty="0"/>
              <a:t>accordance with the report of the 2018 state legislative compensation commission).</a:t>
            </a:r>
            <a:endParaRPr lang="en-US" sz="1400" b="1" i="1" dirty="0" smtClean="0">
              <a:solidFill>
                <a:srgbClr val="C00000"/>
              </a:solidFill>
            </a:endParaRPr>
          </a:p>
          <a:p>
            <a:pPr marL="285750" indent="-285750" algn="just">
              <a:lnSpc>
                <a:spcPct val="74000"/>
              </a:lnSpc>
              <a:spcBef>
                <a:spcPts val="0"/>
              </a:spcBef>
              <a:buFont typeface="Arial" panose="020B0604020202020204" pitchFamily="34" charset="0"/>
              <a:buChar char="•"/>
            </a:pPr>
            <a:endParaRPr lang="en-US" sz="500" b="1" i="1" dirty="0" smtClean="0">
              <a:solidFill>
                <a:srgbClr val="0033CC"/>
              </a:solidFill>
            </a:endParaRPr>
          </a:p>
          <a:p>
            <a:pPr marL="285750" indent="-285750" algn="just">
              <a:lnSpc>
                <a:spcPct val="74000"/>
              </a:lnSpc>
              <a:spcBef>
                <a:spcPts val="0"/>
              </a:spcBef>
              <a:buFont typeface="Arial" panose="020B0604020202020204" pitchFamily="34" charset="0"/>
              <a:buChar char="•"/>
            </a:pPr>
            <a:r>
              <a:rPr lang="en-US" sz="1400" b="1" i="1" dirty="0" smtClean="0">
                <a:solidFill>
                  <a:srgbClr val="0033CC"/>
                </a:solidFill>
              </a:rPr>
              <a:t>Cant be Changed During Their Term: </a:t>
            </a:r>
            <a:r>
              <a:rPr lang="en-US" sz="1400" b="1" i="1" dirty="0" smtClean="0">
                <a:solidFill>
                  <a:srgbClr val="C00000"/>
                </a:solidFill>
              </a:rPr>
              <a:t>Neither </a:t>
            </a:r>
            <a:r>
              <a:rPr lang="en-US" sz="1400" b="1" i="1" dirty="0">
                <a:solidFill>
                  <a:srgbClr val="C00000"/>
                </a:solidFill>
              </a:rPr>
              <a:t>the salary of any member nor any other allowance so fixed may be increased or diminished during, and with respect to, the term for which he or she shall have been elected, nor shall he or she be paid or receive any other extra compensation</a:t>
            </a:r>
            <a:r>
              <a:rPr lang="en-US" sz="1400" b="1" i="1" dirty="0" smtClean="0">
                <a:solidFill>
                  <a:srgbClr val="C00000"/>
                </a:solidFill>
              </a:rPr>
              <a:t>.</a:t>
            </a:r>
          </a:p>
          <a:p>
            <a:pPr algn="just">
              <a:lnSpc>
                <a:spcPct val="74000"/>
              </a:lnSpc>
              <a:spcBef>
                <a:spcPts val="0"/>
              </a:spcBef>
            </a:pPr>
            <a:endParaRPr lang="en-US" sz="1000" b="1" dirty="0" smtClean="0"/>
          </a:p>
          <a:p>
            <a:pPr algn="just">
              <a:lnSpc>
                <a:spcPct val="74000"/>
              </a:lnSpc>
              <a:spcBef>
                <a:spcPts val="0"/>
              </a:spcBef>
            </a:pPr>
            <a:r>
              <a:rPr lang="en-US" sz="1600" b="1" dirty="0" smtClean="0"/>
              <a:t>Pursuant to state statutes:</a:t>
            </a:r>
            <a:r>
              <a:rPr lang="en-US" sz="1600" b="1" i="1" dirty="0" smtClean="0"/>
              <a:t> </a:t>
            </a:r>
          </a:p>
          <a:p>
            <a:pPr algn="just">
              <a:lnSpc>
                <a:spcPct val="74000"/>
              </a:lnSpc>
              <a:spcBef>
                <a:spcPts val="0"/>
              </a:spcBef>
            </a:pPr>
            <a:endParaRPr lang="en-US" sz="1000" b="1" i="1" dirty="0" smtClean="0">
              <a:solidFill>
                <a:srgbClr val="C00000"/>
              </a:solidFill>
            </a:endParaRPr>
          </a:p>
          <a:p>
            <a:pPr marL="285750" indent="-285750" algn="just">
              <a:lnSpc>
                <a:spcPct val="74000"/>
              </a:lnSpc>
              <a:spcBef>
                <a:spcPts val="0"/>
              </a:spcBef>
              <a:buFont typeface="Arial" panose="020B0604020202020204" pitchFamily="34" charset="0"/>
              <a:buChar char="•"/>
            </a:pPr>
            <a:r>
              <a:rPr lang="en-US" sz="1400" b="1" i="1" dirty="0">
                <a:solidFill>
                  <a:srgbClr val="C00000"/>
                </a:solidFill>
              </a:rPr>
              <a:t>The compensation for most Senators and Members of the </a:t>
            </a:r>
            <a:r>
              <a:rPr lang="en-US" sz="1400" b="1" i="1" dirty="0" smtClean="0">
                <a:solidFill>
                  <a:srgbClr val="C00000"/>
                </a:solidFill>
              </a:rPr>
              <a:t>Assembly, </a:t>
            </a:r>
            <a:r>
              <a:rPr lang="en-US" sz="1400" b="1" i="1" dirty="0">
                <a:solidFill>
                  <a:srgbClr val="C00000"/>
                </a:solidFill>
              </a:rPr>
              <a:t>is $</a:t>
            </a:r>
            <a:r>
              <a:rPr lang="en-US" sz="1400" b="1" i="1" dirty="0" smtClean="0">
                <a:solidFill>
                  <a:srgbClr val="C00000"/>
                </a:solidFill>
              </a:rPr>
              <a:t>110,000.</a:t>
            </a:r>
          </a:p>
          <a:p>
            <a:pPr algn="just">
              <a:lnSpc>
                <a:spcPct val="74000"/>
              </a:lnSpc>
              <a:spcBef>
                <a:spcPts val="0"/>
              </a:spcBef>
            </a:pPr>
            <a:r>
              <a:rPr lang="en-US" sz="500" b="1" i="1" dirty="0" smtClean="0">
                <a:solidFill>
                  <a:srgbClr val="C00000"/>
                </a:solidFill>
              </a:rPr>
              <a:t> </a:t>
            </a:r>
          </a:p>
          <a:p>
            <a:pPr marL="285750" indent="-285750" algn="just">
              <a:lnSpc>
                <a:spcPct val="74000"/>
              </a:lnSpc>
              <a:spcBef>
                <a:spcPts val="0"/>
              </a:spcBef>
              <a:buFont typeface="Arial" panose="020B0604020202020204" pitchFamily="34" charset="0"/>
              <a:buChar char="•"/>
            </a:pPr>
            <a:r>
              <a:rPr lang="en-US" sz="1200" b="1" i="1" dirty="0" smtClean="0">
                <a:solidFill>
                  <a:srgbClr val="C00000"/>
                </a:solidFill>
              </a:rPr>
              <a:t>The </a:t>
            </a:r>
            <a:r>
              <a:rPr lang="en-US" sz="1200" b="1" i="1" dirty="0">
                <a:solidFill>
                  <a:srgbClr val="C00000"/>
                </a:solidFill>
              </a:rPr>
              <a:t>exceptions </a:t>
            </a:r>
            <a:r>
              <a:rPr lang="en-US" sz="1200" b="1" i="1" dirty="0" smtClean="0">
                <a:solidFill>
                  <a:srgbClr val="C00000"/>
                </a:solidFill>
              </a:rPr>
              <a:t>are: (Assembly) the Speaker, the </a:t>
            </a:r>
            <a:r>
              <a:rPr lang="en-US" sz="1200" b="1" i="1" dirty="0">
                <a:solidFill>
                  <a:srgbClr val="C00000"/>
                </a:solidFill>
              </a:rPr>
              <a:t>Majority </a:t>
            </a:r>
            <a:r>
              <a:rPr lang="en-US" sz="1200" b="1" i="1" dirty="0" smtClean="0">
                <a:solidFill>
                  <a:srgbClr val="C00000"/>
                </a:solidFill>
              </a:rPr>
              <a:t>Leader, the Speaker </a:t>
            </a:r>
            <a:r>
              <a:rPr lang="en-US" sz="1200" b="1" i="1" dirty="0">
                <a:solidFill>
                  <a:srgbClr val="C00000"/>
                </a:solidFill>
              </a:rPr>
              <a:t>Pro </a:t>
            </a:r>
            <a:r>
              <a:rPr lang="en-US" sz="1200" b="1" i="1" dirty="0" smtClean="0">
                <a:solidFill>
                  <a:srgbClr val="C00000"/>
                </a:solidFill>
              </a:rPr>
              <a:t>Tempore, the </a:t>
            </a:r>
            <a:r>
              <a:rPr lang="en-US" sz="1200" b="1" i="1" dirty="0">
                <a:solidFill>
                  <a:srgbClr val="C00000"/>
                </a:solidFill>
              </a:rPr>
              <a:t>Chair of the Ways and Means Committee, Chair of the Codes Committee, </a:t>
            </a:r>
            <a:r>
              <a:rPr lang="en-US" sz="1200" b="1" i="1" dirty="0" smtClean="0">
                <a:solidFill>
                  <a:srgbClr val="C00000"/>
                </a:solidFill>
              </a:rPr>
              <a:t>the Minority </a:t>
            </a:r>
            <a:r>
              <a:rPr lang="en-US" sz="1200" b="1" i="1" dirty="0">
                <a:solidFill>
                  <a:srgbClr val="C00000"/>
                </a:solidFill>
              </a:rPr>
              <a:t>Leader, </a:t>
            </a:r>
            <a:r>
              <a:rPr lang="en-US" sz="1200" b="1" i="1" dirty="0" smtClean="0">
                <a:solidFill>
                  <a:srgbClr val="C00000"/>
                </a:solidFill>
              </a:rPr>
              <a:t>the Minority </a:t>
            </a:r>
            <a:r>
              <a:rPr lang="en-US" sz="1200" b="1" i="1" dirty="0">
                <a:solidFill>
                  <a:srgbClr val="C00000"/>
                </a:solidFill>
              </a:rPr>
              <a:t>Leader Pro Tempore, </a:t>
            </a:r>
            <a:r>
              <a:rPr lang="en-US" sz="1200" b="1" i="1" dirty="0" smtClean="0">
                <a:solidFill>
                  <a:srgbClr val="C00000"/>
                </a:solidFill>
              </a:rPr>
              <a:t>the Ranking Member </a:t>
            </a:r>
            <a:r>
              <a:rPr lang="en-US" sz="1200" b="1" i="1" dirty="0">
                <a:solidFill>
                  <a:srgbClr val="C00000"/>
                </a:solidFill>
              </a:rPr>
              <a:t>of the Ways and Means Committee </a:t>
            </a:r>
            <a:r>
              <a:rPr lang="en-US" sz="1200" b="1" i="1" dirty="0" smtClean="0">
                <a:solidFill>
                  <a:srgbClr val="C00000"/>
                </a:solidFill>
              </a:rPr>
              <a:t>and the Ranking Member of the </a:t>
            </a:r>
            <a:r>
              <a:rPr lang="en-US" sz="1200" b="1" i="1" dirty="0">
                <a:solidFill>
                  <a:srgbClr val="C00000"/>
                </a:solidFill>
              </a:rPr>
              <a:t>Codes Committee; and </a:t>
            </a:r>
            <a:r>
              <a:rPr lang="en-US" sz="1200" b="1" i="1" dirty="0" smtClean="0">
                <a:solidFill>
                  <a:srgbClr val="C00000"/>
                </a:solidFill>
              </a:rPr>
              <a:t>(Senate) </a:t>
            </a:r>
            <a:r>
              <a:rPr lang="en-US" sz="1200" b="1" i="1" dirty="0">
                <a:solidFill>
                  <a:srgbClr val="C00000"/>
                </a:solidFill>
              </a:rPr>
              <a:t>the </a:t>
            </a:r>
            <a:r>
              <a:rPr lang="en-US" sz="1200" b="1" i="1" dirty="0" smtClean="0">
                <a:solidFill>
                  <a:srgbClr val="C00000"/>
                </a:solidFill>
              </a:rPr>
              <a:t>Temporary </a:t>
            </a:r>
            <a:r>
              <a:rPr lang="en-US" sz="1200" b="1" i="1" dirty="0">
                <a:solidFill>
                  <a:srgbClr val="C00000"/>
                </a:solidFill>
              </a:rPr>
              <a:t>President, Deputy Majority </a:t>
            </a:r>
            <a:r>
              <a:rPr lang="en-US" sz="1200" b="1" i="1" dirty="0" smtClean="0">
                <a:solidFill>
                  <a:srgbClr val="C00000"/>
                </a:solidFill>
              </a:rPr>
              <a:t>Leader, the </a:t>
            </a:r>
            <a:r>
              <a:rPr lang="en-US" sz="1200" b="1" i="1" dirty="0">
                <a:solidFill>
                  <a:srgbClr val="C00000"/>
                </a:solidFill>
              </a:rPr>
              <a:t>Chair of the Finance Committee, </a:t>
            </a:r>
            <a:r>
              <a:rPr lang="en-US" sz="1200" b="1" i="1" dirty="0" smtClean="0">
                <a:solidFill>
                  <a:srgbClr val="C00000"/>
                </a:solidFill>
              </a:rPr>
              <a:t>the </a:t>
            </a:r>
            <a:r>
              <a:rPr lang="en-US" sz="1200" b="1" i="1" dirty="0">
                <a:solidFill>
                  <a:srgbClr val="C00000"/>
                </a:solidFill>
              </a:rPr>
              <a:t>Minority Leader, Deputy Minority Leader, and Ranking Member on the Senate Finance </a:t>
            </a:r>
            <a:r>
              <a:rPr lang="en-US" sz="1200" b="1" i="1" dirty="0" smtClean="0">
                <a:solidFill>
                  <a:srgbClr val="C00000"/>
                </a:solidFill>
              </a:rPr>
              <a:t>Committee, who all receive an extra stipend for additional services.</a:t>
            </a:r>
            <a:endParaRPr lang="en-US" sz="1200" b="1" i="1"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53</a:t>
            </a:fld>
            <a:endParaRPr lang="en-US" dirty="0"/>
          </a:p>
        </p:txBody>
      </p:sp>
    </p:spTree>
    <p:extLst>
      <p:ext uri="{BB962C8B-B14F-4D97-AF65-F5344CB8AC3E}">
        <p14:creationId xmlns:p14="http://schemas.microsoft.com/office/powerpoint/2010/main" val="3824417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110000"/>
              </a:lnSpc>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lnSpc>
                <a:spcPct val="110000"/>
              </a:lnSpc>
              <a:spcBef>
                <a:spcPts val="0"/>
              </a:spcBef>
              <a:defRPr/>
            </a:pPr>
            <a:r>
              <a:rPr lang="en-US" sz="2900" b="1" i="1" dirty="0" smtClean="0">
                <a:solidFill>
                  <a:srgbClr val="006600"/>
                </a:solidFill>
              </a:rPr>
              <a:t>Powers, Duties and Responsibilities</a:t>
            </a:r>
            <a:endParaRPr lang="en-US" sz="2900" b="1" i="1" dirty="0">
              <a:solidFill>
                <a:srgbClr val="006600"/>
              </a:solidFill>
            </a:endParaRPr>
          </a:p>
          <a:p>
            <a:pPr>
              <a:lnSpc>
                <a:spcPct val="110000"/>
              </a:lnSpc>
              <a:spcBef>
                <a:spcPts val="0"/>
              </a:spcBef>
              <a:defRPr/>
            </a:pPr>
            <a:endParaRPr lang="en-US" sz="700" b="1" i="1" dirty="0">
              <a:solidFill>
                <a:srgbClr val="002060"/>
              </a:solidFill>
            </a:endParaRPr>
          </a:p>
          <a:p>
            <a:pPr algn="just">
              <a:lnSpc>
                <a:spcPct val="110000"/>
              </a:lnSpc>
              <a:spcBef>
                <a:spcPts val="0"/>
              </a:spcBef>
            </a:pPr>
            <a:r>
              <a:rPr lang="en-US" sz="1600" dirty="0"/>
              <a:t>Article </a:t>
            </a:r>
            <a:r>
              <a:rPr lang="en-US" sz="1600" dirty="0" smtClean="0"/>
              <a:t>III </a:t>
            </a:r>
            <a:r>
              <a:rPr lang="en-US" sz="1600" dirty="0"/>
              <a:t>of the </a:t>
            </a:r>
            <a:r>
              <a:rPr lang="en-US" sz="1600" dirty="0" smtClean="0"/>
              <a:t>New York State Constitution </a:t>
            </a:r>
            <a:r>
              <a:rPr lang="en-US" sz="1600" dirty="0"/>
              <a:t>provides following the </a:t>
            </a:r>
            <a:r>
              <a:rPr lang="en-US" sz="1600" dirty="0" smtClean="0"/>
              <a:t>powers, duties and responsibilities for </a:t>
            </a:r>
            <a:r>
              <a:rPr lang="en-US" sz="1600" dirty="0"/>
              <a:t>the </a:t>
            </a:r>
            <a:r>
              <a:rPr lang="en-US" sz="1600" dirty="0" smtClean="0"/>
              <a:t>Legislature of the State of New York.  </a:t>
            </a:r>
            <a:r>
              <a:rPr lang="en-US" sz="1600" dirty="0"/>
              <a:t>They are as follows:</a:t>
            </a:r>
          </a:p>
          <a:p>
            <a:pPr algn="just">
              <a:lnSpc>
                <a:spcPct val="110000"/>
              </a:lnSpc>
              <a:spcBef>
                <a:spcPts val="0"/>
              </a:spcBef>
            </a:pPr>
            <a:endParaRPr lang="en-US" sz="700" b="1" dirty="0">
              <a:solidFill>
                <a:srgbClr val="0033CC"/>
              </a:solidFill>
            </a:endParaRPr>
          </a:p>
          <a:p>
            <a:pPr>
              <a:lnSpc>
                <a:spcPct val="110000"/>
              </a:lnSpc>
              <a:spcBef>
                <a:spcPts val="0"/>
              </a:spcBef>
            </a:pPr>
            <a:r>
              <a:rPr lang="en-US" sz="1400" b="1" dirty="0" smtClean="0">
                <a:solidFill>
                  <a:srgbClr val="0033CC"/>
                </a:solidFill>
              </a:rPr>
              <a:t>Powers </a:t>
            </a:r>
            <a:r>
              <a:rPr lang="en-US" sz="1400" b="1" dirty="0">
                <a:solidFill>
                  <a:srgbClr val="0033CC"/>
                </a:solidFill>
              </a:rPr>
              <a:t>of </a:t>
            </a:r>
            <a:r>
              <a:rPr lang="en-US" sz="1400" b="1" dirty="0" smtClean="0">
                <a:solidFill>
                  <a:srgbClr val="0033CC"/>
                </a:solidFill>
              </a:rPr>
              <a:t>Each </a:t>
            </a:r>
            <a:r>
              <a:rPr lang="en-US" sz="1400" b="1" dirty="0">
                <a:solidFill>
                  <a:srgbClr val="0033CC"/>
                </a:solidFill>
              </a:rPr>
              <a:t>H</a:t>
            </a:r>
            <a:r>
              <a:rPr lang="en-US" sz="1400" b="1" dirty="0" smtClean="0">
                <a:solidFill>
                  <a:srgbClr val="0033CC"/>
                </a:solidFill>
              </a:rPr>
              <a:t>ouse:  </a:t>
            </a:r>
            <a:endParaRPr lang="en-US" sz="1400" dirty="0">
              <a:solidFill>
                <a:srgbClr val="0033CC"/>
              </a:solidFill>
            </a:endParaRPr>
          </a:p>
          <a:p>
            <a:pPr marL="285750" indent="-285750" algn="just">
              <a:lnSpc>
                <a:spcPct val="110000"/>
              </a:lnSpc>
              <a:spcBef>
                <a:spcPts val="0"/>
              </a:spcBef>
              <a:buFont typeface="Arial" panose="020B0604020202020204" pitchFamily="34" charset="0"/>
              <a:buChar char="•"/>
            </a:pPr>
            <a:r>
              <a:rPr lang="en-US" sz="1400" b="1" i="1" dirty="0" smtClean="0">
                <a:solidFill>
                  <a:srgbClr val="C00000"/>
                </a:solidFill>
              </a:rPr>
              <a:t>A </a:t>
            </a:r>
            <a:r>
              <a:rPr lang="en-US" sz="1400" b="1" i="1" dirty="0">
                <a:solidFill>
                  <a:srgbClr val="C00000"/>
                </a:solidFill>
              </a:rPr>
              <a:t>majority of each house shall constitute a quorum to do business. </a:t>
            </a:r>
          </a:p>
          <a:p>
            <a:pPr marL="285750" indent="-285750" algn="just">
              <a:lnSpc>
                <a:spcPct val="110000"/>
              </a:lnSpc>
              <a:spcBef>
                <a:spcPts val="0"/>
              </a:spcBef>
              <a:buFont typeface="Arial" panose="020B0604020202020204" pitchFamily="34" charset="0"/>
              <a:buChar char="•"/>
            </a:pPr>
            <a:r>
              <a:rPr lang="en-US" sz="1400" b="1" i="1" dirty="0" smtClean="0">
                <a:solidFill>
                  <a:srgbClr val="C00000"/>
                </a:solidFill>
              </a:rPr>
              <a:t>Each </a:t>
            </a:r>
            <a:r>
              <a:rPr lang="en-US" sz="1400" b="1" i="1" dirty="0">
                <a:solidFill>
                  <a:srgbClr val="C00000"/>
                </a:solidFill>
              </a:rPr>
              <a:t>house shall determine the rules of its own proceedings, </a:t>
            </a:r>
            <a:endParaRPr lang="en-US" sz="1400" b="1" i="1" dirty="0" smtClean="0">
              <a:solidFill>
                <a:srgbClr val="C00000"/>
              </a:solidFill>
            </a:endParaRPr>
          </a:p>
          <a:p>
            <a:pPr marL="285750" indent="-285750" algn="just">
              <a:lnSpc>
                <a:spcPct val="110000"/>
              </a:lnSpc>
              <a:spcBef>
                <a:spcPts val="0"/>
              </a:spcBef>
              <a:buFont typeface="Arial" panose="020B0604020202020204" pitchFamily="34" charset="0"/>
              <a:buChar char="•"/>
            </a:pPr>
            <a:r>
              <a:rPr lang="en-US" sz="1400" b="1" i="1" dirty="0">
                <a:solidFill>
                  <a:srgbClr val="C00000"/>
                </a:solidFill>
              </a:rPr>
              <a:t>Each </a:t>
            </a:r>
            <a:r>
              <a:rPr lang="en-US" sz="1400" b="1" i="1" dirty="0" smtClean="0">
                <a:solidFill>
                  <a:srgbClr val="C00000"/>
                </a:solidFill>
              </a:rPr>
              <a:t>house shall </a:t>
            </a:r>
            <a:r>
              <a:rPr lang="en-US" sz="1400" b="1" i="1" dirty="0">
                <a:solidFill>
                  <a:srgbClr val="C00000"/>
                </a:solidFill>
              </a:rPr>
              <a:t>be the judge of the elections, returns and qualifications of its own members; </a:t>
            </a:r>
            <a:endParaRPr lang="en-US" sz="1400" b="1" i="1" dirty="0" smtClean="0">
              <a:solidFill>
                <a:srgbClr val="C00000"/>
              </a:solidFill>
            </a:endParaRPr>
          </a:p>
          <a:p>
            <a:pPr marL="285750" indent="-285750" algn="just">
              <a:lnSpc>
                <a:spcPct val="110000"/>
              </a:lnSpc>
              <a:spcBef>
                <a:spcPts val="0"/>
              </a:spcBef>
              <a:buFont typeface="Arial" panose="020B0604020202020204" pitchFamily="34" charset="0"/>
              <a:buChar char="•"/>
            </a:pPr>
            <a:r>
              <a:rPr lang="en-US" sz="1400" b="1" i="1" dirty="0">
                <a:solidFill>
                  <a:srgbClr val="C00000"/>
                </a:solidFill>
              </a:rPr>
              <a:t>Each house </a:t>
            </a:r>
            <a:r>
              <a:rPr lang="en-US" sz="1400" b="1" i="1" dirty="0" smtClean="0">
                <a:solidFill>
                  <a:srgbClr val="C00000"/>
                </a:solidFill>
              </a:rPr>
              <a:t>shall </a:t>
            </a:r>
            <a:r>
              <a:rPr lang="en-US" sz="1400" b="1" i="1" dirty="0">
                <a:solidFill>
                  <a:srgbClr val="C00000"/>
                </a:solidFill>
              </a:rPr>
              <a:t>choose its own officers; and the senate shall choose a temporary president and the assembly shall choose a speaker. </a:t>
            </a:r>
            <a:endParaRPr lang="en-US" sz="1400" b="1" i="1" dirty="0" smtClean="0">
              <a:solidFill>
                <a:srgbClr val="C00000"/>
              </a:solidFill>
            </a:endParaRPr>
          </a:p>
          <a:p>
            <a:pPr marL="285750" indent="-285750">
              <a:lnSpc>
                <a:spcPct val="110000"/>
              </a:lnSpc>
              <a:spcBef>
                <a:spcPts val="0"/>
              </a:spcBef>
              <a:buFont typeface="Arial" panose="020B0604020202020204" pitchFamily="34" charset="0"/>
              <a:buChar char="•"/>
            </a:pPr>
            <a:endParaRPr lang="en-US" sz="500" dirty="0"/>
          </a:p>
          <a:p>
            <a:pPr>
              <a:lnSpc>
                <a:spcPct val="110000"/>
              </a:lnSpc>
              <a:spcBef>
                <a:spcPts val="0"/>
              </a:spcBef>
            </a:pPr>
            <a:r>
              <a:rPr lang="en-US" sz="1400" b="1" dirty="0" smtClean="0">
                <a:solidFill>
                  <a:srgbClr val="0033CC"/>
                </a:solidFill>
              </a:rPr>
              <a:t>Journals</a:t>
            </a:r>
            <a:r>
              <a:rPr lang="en-US" sz="1400" b="1" dirty="0">
                <a:solidFill>
                  <a:srgbClr val="0033CC"/>
                </a:solidFill>
              </a:rPr>
              <a:t>; open sessions; </a:t>
            </a:r>
            <a:r>
              <a:rPr lang="en-US" sz="1400" b="1" dirty="0" smtClean="0">
                <a:solidFill>
                  <a:srgbClr val="0033CC"/>
                </a:solidFill>
              </a:rPr>
              <a:t>adjournments:</a:t>
            </a:r>
            <a:endParaRPr lang="en-US" sz="1400" dirty="0" smtClean="0">
              <a:solidFill>
                <a:srgbClr val="0033CC"/>
              </a:solidFill>
            </a:endParaRPr>
          </a:p>
          <a:p>
            <a:pPr marL="285750" indent="-285750" algn="just">
              <a:lnSpc>
                <a:spcPct val="110000"/>
              </a:lnSpc>
              <a:spcBef>
                <a:spcPts val="0"/>
              </a:spcBef>
              <a:buFont typeface="Arial" panose="020B0604020202020204" pitchFamily="34" charset="0"/>
              <a:buChar char="•"/>
            </a:pPr>
            <a:r>
              <a:rPr lang="en-US" sz="1400" b="1" i="1" dirty="0" smtClean="0">
                <a:solidFill>
                  <a:srgbClr val="C00000"/>
                </a:solidFill>
              </a:rPr>
              <a:t>Each </a:t>
            </a:r>
            <a:r>
              <a:rPr lang="en-US" sz="1400" b="1" i="1" dirty="0">
                <a:solidFill>
                  <a:srgbClr val="C00000"/>
                </a:solidFill>
              </a:rPr>
              <a:t>house of the legislature shall keep a journal of its proceedings, and publish the same, except such parts as may require secrecy. </a:t>
            </a:r>
            <a:endParaRPr lang="en-US" sz="1400" b="1" i="1" dirty="0" smtClean="0">
              <a:solidFill>
                <a:srgbClr val="C00000"/>
              </a:solidFill>
            </a:endParaRPr>
          </a:p>
          <a:p>
            <a:pPr marL="285750" indent="-285750" algn="just">
              <a:lnSpc>
                <a:spcPct val="110000"/>
              </a:lnSpc>
              <a:spcBef>
                <a:spcPts val="0"/>
              </a:spcBef>
              <a:buFont typeface="Arial" panose="020B0604020202020204" pitchFamily="34" charset="0"/>
              <a:buChar char="•"/>
            </a:pPr>
            <a:r>
              <a:rPr lang="en-US" sz="1400" b="1" i="1" dirty="0" smtClean="0">
                <a:solidFill>
                  <a:srgbClr val="C00000"/>
                </a:solidFill>
              </a:rPr>
              <a:t>The </a:t>
            </a:r>
            <a:r>
              <a:rPr lang="en-US" sz="1400" b="1" i="1" dirty="0">
                <a:solidFill>
                  <a:srgbClr val="C00000"/>
                </a:solidFill>
              </a:rPr>
              <a:t>doors of each house shall be kept open, except when the public welfare shall require </a:t>
            </a:r>
            <a:r>
              <a:rPr lang="en-US" sz="1400" b="1" i="1" dirty="0" smtClean="0">
                <a:solidFill>
                  <a:srgbClr val="C00000"/>
                </a:solidFill>
              </a:rPr>
              <a:t>secrecy.</a:t>
            </a:r>
          </a:p>
          <a:p>
            <a:pPr marL="285750" indent="-285750" algn="just">
              <a:lnSpc>
                <a:spcPct val="110000"/>
              </a:lnSpc>
              <a:spcBef>
                <a:spcPts val="0"/>
              </a:spcBef>
              <a:buFont typeface="Arial" panose="020B0604020202020204" pitchFamily="34" charset="0"/>
              <a:buChar char="•"/>
            </a:pPr>
            <a:r>
              <a:rPr lang="en-US" sz="1400" b="1" i="1" dirty="0" smtClean="0">
                <a:solidFill>
                  <a:srgbClr val="C00000"/>
                </a:solidFill>
              </a:rPr>
              <a:t>Neither </a:t>
            </a:r>
            <a:r>
              <a:rPr lang="en-US" sz="1400" b="1" i="1" dirty="0">
                <a:solidFill>
                  <a:srgbClr val="C00000"/>
                </a:solidFill>
              </a:rPr>
              <a:t>house shall, without the consent of the other, adjourn for more than two days. </a:t>
            </a:r>
            <a:endParaRPr lang="en-US" sz="1400" b="1" i="1" dirty="0" smtClean="0">
              <a:solidFill>
                <a:srgbClr val="C00000"/>
              </a:solidFill>
            </a:endParaRPr>
          </a:p>
          <a:p>
            <a:pPr marL="285750" indent="-285750">
              <a:lnSpc>
                <a:spcPct val="110000"/>
              </a:lnSpc>
              <a:spcBef>
                <a:spcPts val="0"/>
              </a:spcBef>
              <a:buFont typeface="Arial" panose="020B0604020202020204" pitchFamily="34" charset="0"/>
              <a:buChar char="•"/>
            </a:pPr>
            <a:endParaRPr lang="en-US" sz="1000" dirty="0"/>
          </a:p>
          <a:p>
            <a:pPr>
              <a:lnSpc>
                <a:spcPct val="110000"/>
              </a:lnSpc>
              <a:spcBef>
                <a:spcPts val="0"/>
              </a:spcBef>
            </a:pPr>
            <a:r>
              <a:rPr lang="en-US" sz="1400" b="1" dirty="0" smtClean="0">
                <a:solidFill>
                  <a:srgbClr val="0033CC"/>
                </a:solidFill>
              </a:rPr>
              <a:t>Members </a:t>
            </a:r>
            <a:r>
              <a:rPr lang="en-US" sz="1400" b="1" dirty="0">
                <a:solidFill>
                  <a:srgbClr val="0033CC"/>
                </a:solidFill>
              </a:rPr>
              <a:t>not to be questioned for </a:t>
            </a:r>
            <a:r>
              <a:rPr lang="en-US" sz="1400" b="1" dirty="0" smtClean="0">
                <a:solidFill>
                  <a:srgbClr val="0033CC"/>
                </a:solidFill>
              </a:rPr>
              <a:t>speeches:</a:t>
            </a:r>
            <a:endParaRPr lang="en-US" sz="1400" dirty="0">
              <a:solidFill>
                <a:srgbClr val="0033CC"/>
              </a:solidFill>
            </a:endParaRPr>
          </a:p>
          <a:p>
            <a:pPr marL="285750" indent="-285750">
              <a:lnSpc>
                <a:spcPct val="110000"/>
              </a:lnSpc>
              <a:spcBef>
                <a:spcPts val="0"/>
              </a:spcBef>
              <a:buFont typeface="Arial" panose="020B0604020202020204" pitchFamily="34" charset="0"/>
              <a:buChar char="•"/>
            </a:pPr>
            <a:r>
              <a:rPr lang="en-US" sz="1400" b="1" i="1" dirty="0" smtClean="0">
                <a:solidFill>
                  <a:srgbClr val="C00000"/>
                </a:solidFill>
              </a:rPr>
              <a:t>For </a:t>
            </a:r>
            <a:r>
              <a:rPr lang="en-US" sz="1400" b="1" i="1" dirty="0">
                <a:solidFill>
                  <a:srgbClr val="C00000"/>
                </a:solidFill>
              </a:rPr>
              <a:t>any speech or debate in either house of the legislature, the members shall not be questioned in any other </a:t>
            </a:r>
            <a:r>
              <a:rPr lang="en-US" sz="1400" b="1" i="1" dirty="0" smtClean="0">
                <a:solidFill>
                  <a:srgbClr val="C00000"/>
                </a:solidFill>
              </a:rPr>
              <a:t>place.</a:t>
            </a:r>
            <a:endParaRPr lang="en-US" sz="16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54</a:t>
            </a:fld>
            <a:endParaRPr lang="en-US"/>
          </a:p>
        </p:txBody>
      </p:sp>
    </p:spTree>
    <p:extLst>
      <p:ext uri="{BB962C8B-B14F-4D97-AF65-F5344CB8AC3E}">
        <p14:creationId xmlns:p14="http://schemas.microsoft.com/office/powerpoint/2010/main" val="171936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7000"/>
              </a:lnSpc>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lnSpc>
                <a:spcPct val="87000"/>
              </a:lnSpc>
              <a:spcBef>
                <a:spcPts val="0"/>
              </a:spcBef>
              <a:defRPr/>
            </a:pPr>
            <a:r>
              <a:rPr lang="en-US" sz="2900" b="1" i="1" dirty="0" smtClean="0">
                <a:solidFill>
                  <a:srgbClr val="006600"/>
                </a:solidFill>
              </a:rPr>
              <a:t>Powers, Duties and Responsibilities</a:t>
            </a:r>
            <a:endParaRPr lang="en-US" sz="2900" b="1" i="1" dirty="0">
              <a:solidFill>
                <a:srgbClr val="006600"/>
              </a:solidFill>
            </a:endParaRPr>
          </a:p>
          <a:p>
            <a:pPr>
              <a:lnSpc>
                <a:spcPct val="87000"/>
              </a:lnSpc>
              <a:spcBef>
                <a:spcPts val="0"/>
              </a:spcBef>
              <a:defRPr/>
            </a:pPr>
            <a:endParaRPr lang="en-US" sz="700" b="1" i="1" dirty="0">
              <a:solidFill>
                <a:srgbClr val="002060"/>
              </a:solidFill>
            </a:endParaRPr>
          </a:p>
          <a:p>
            <a:pPr algn="just">
              <a:lnSpc>
                <a:spcPct val="87000"/>
              </a:lnSpc>
              <a:spcBef>
                <a:spcPts val="0"/>
              </a:spcBef>
            </a:pPr>
            <a:r>
              <a:rPr lang="en-US" sz="1600" dirty="0"/>
              <a:t>Article </a:t>
            </a:r>
            <a:r>
              <a:rPr lang="en-US" sz="1600" dirty="0" smtClean="0"/>
              <a:t>III </a:t>
            </a:r>
            <a:r>
              <a:rPr lang="en-US" sz="1600" dirty="0"/>
              <a:t>of the </a:t>
            </a:r>
            <a:r>
              <a:rPr lang="en-US" sz="1600" dirty="0" smtClean="0"/>
              <a:t>New York State Constitution </a:t>
            </a:r>
            <a:r>
              <a:rPr lang="en-US" sz="1600" dirty="0"/>
              <a:t>provides following the </a:t>
            </a:r>
            <a:r>
              <a:rPr lang="en-US" sz="1600" dirty="0" smtClean="0"/>
              <a:t>powers, duties and responsibilities for </a:t>
            </a:r>
            <a:r>
              <a:rPr lang="en-US" sz="1600" dirty="0"/>
              <a:t>the </a:t>
            </a:r>
            <a:r>
              <a:rPr lang="en-US" sz="1600" dirty="0" smtClean="0"/>
              <a:t>Legislature of the State of New York.  </a:t>
            </a:r>
            <a:r>
              <a:rPr lang="en-US" sz="1600" dirty="0"/>
              <a:t>They are as follows:</a:t>
            </a:r>
          </a:p>
          <a:p>
            <a:pPr algn="just">
              <a:lnSpc>
                <a:spcPct val="87000"/>
              </a:lnSpc>
              <a:spcBef>
                <a:spcPts val="0"/>
              </a:spcBef>
            </a:pPr>
            <a:endParaRPr lang="en-US" sz="700" b="1" dirty="0">
              <a:solidFill>
                <a:srgbClr val="0033CC"/>
              </a:solidFill>
            </a:endParaRPr>
          </a:p>
          <a:p>
            <a:pPr>
              <a:lnSpc>
                <a:spcPct val="87000"/>
              </a:lnSpc>
              <a:spcBef>
                <a:spcPts val="0"/>
              </a:spcBef>
            </a:pPr>
            <a:r>
              <a:rPr lang="en-US" sz="1400" b="1" dirty="0" smtClean="0">
                <a:solidFill>
                  <a:srgbClr val="0033CC"/>
                </a:solidFill>
              </a:rPr>
              <a:t>Bills </a:t>
            </a:r>
            <a:r>
              <a:rPr lang="en-US" sz="1400" b="1" dirty="0">
                <a:solidFill>
                  <a:srgbClr val="0033CC"/>
                </a:solidFill>
              </a:rPr>
              <a:t>may originate in either house; may be amended by the </a:t>
            </a:r>
            <a:r>
              <a:rPr lang="en-US" sz="1400" b="1" dirty="0" smtClean="0">
                <a:solidFill>
                  <a:srgbClr val="0033CC"/>
                </a:solidFill>
              </a:rPr>
              <a:t>other:</a:t>
            </a:r>
            <a:endParaRPr lang="en-US" sz="1400" dirty="0">
              <a:solidFill>
                <a:srgbClr val="0033CC"/>
              </a:solidFill>
            </a:endParaRPr>
          </a:p>
          <a:p>
            <a:pPr marL="285750" indent="-285750" algn="just">
              <a:lnSpc>
                <a:spcPct val="87000"/>
              </a:lnSpc>
              <a:spcBef>
                <a:spcPts val="0"/>
              </a:spcBef>
              <a:buFont typeface="Arial" panose="020B0604020202020204" pitchFamily="34" charset="0"/>
              <a:buChar char="•"/>
            </a:pPr>
            <a:r>
              <a:rPr lang="en-US" sz="1400" b="1" i="1" dirty="0" smtClean="0">
                <a:solidFill>
                  <a:srgbClr val="C00000"/>
                </a:solidFill>
              </a:rPr>
              <a:t>Any </a:t>
            </a:r>
            <a:r>
              <a:rPr lang="en-US" sz="1400" b="1" i="1" dirty="0">
                <a:solidFill>
                  <a:srgbClr val="C00000"/>
                </a:solidFill>
              </a:rPr>
              <a:t>bill may originate in either house of the </a:t>
            </a:r>
            <a:r>
              <a:rPr lang="en-US" sz="1400" b="1" i="1" dirty="0" smtClean="0">
                <a:solidFill>
                  <a:srgbClr val="C00000"/>
                </a:solidFill>
              </a:rPr>
              <a:t>legislature; </a:t>
            </a:r>
            <a:r>
              <a:rPr lang="en-US" sz="1400" b="1" i="1" dirty="0">
                <a:solidFill>
                  <a:srgbClr val="C00000"/>
                </a:solidFill>
              </a:rPr>
              <a:t>and </a:t>
            </a:r>
            <a:endParaRPr lang="en-US" sz="1400" b="1" i="1" dirty="0" smtClean="0">
              <a:solidFill>
                <a:srgbClr val="C00000"/>
              </a:solidFill>
            </a:endParaRPr>
          </a:p>
          <a:p>
            <a:pPr marL="285750" indent="-285750" algn="just">
              <a:lnSpc>
                <a:spcPct val="87000"/>
              </a:lnSpc>
              <a:spcBef>
                <a:spcPts val="0"/>
              </a:spcBef>
              <a:buFont typeface="Arial" panose="020B0604020202020204" pitchFamily="34" charset="0"/>
              <a:buChar char="•"/>
            </a:pPr>
            <a:endParaRPr lang="en-US" sz="500" b="1" i="1" dirty="0" smtClean="0">
              <a:solidFill>
                <a:srgbClr val="C00000"/>
              </a:solidFill>
            </a:endParaRPr>
          </a:p>
          <a:p>
            <a:pPr marL="285750" indent="-285750" algn="just">
              <a:lnSpc>
                <a:spcPct val="87000"/>
              </a:lnSpc>
              <a:spcBef>
                <a:spcPts val="0"/>
              </a:spcBef>
              <a:buFont typeface="Arial" panose="020B0604020202020204" pitchFamily="34" charset="0"/>
              <a:buChar char="•"/>
            </a:pPr>
            <a:r>
              <a:rPr lang="en-US" sz="1400" b="1" i="1" dirty="0">
                <a:solidFill>
                  <a:srgbClr val="C00000"/>
                </a:solidFill>
              </a:rPr>
              <a:t>A</a:t>
            </a:r>
            <a:r>
              <a:rPr lang="en-US" sz="1400" b="1" i="1" dirty="0" smtClean="0">
                <a:solidFill>
                  <a:srgbClr val="C00000"/>
                </a:solidFill>
              </a:rPr>
              <a:t>ll </a:t>
            </a:r>
            <a:r>
              <a:rPr lang="en-US" sz="1400" b="1" i="1" dirty="0">
                <a:solidFill>
                  <a:srgbClr val="C00000"/>
                </a:solidFill>
              </a:rPr>
              <a:t>bills passed by one house may be amended by the </a:t>
            </a:r>
            <a:r>
              <a:rPr lang="en-US" sz="1400" b="1" i="1" dirty="0" smtClean="0">
                <a:solidFill>
                  <a:srgbClr val="C00000"/>
                </a:solidFill>
              </a:rPr>
              <a:t>other</a:t>
            </a:r>
          </a:p>
          <a:p>
            <a:pPr algn="just">
              <a:lnSpc>
                <a:spcPct val="87000"/>
              </a:lnSpc>
              <a:spcBef>
                <a:spcPts val="0"/>
              </a:spcBef>
            </a:pPr>
            <a:endParaRPr lang="en-US" sz="1000" b="1" dirty="0"/>
          </a:p>
          <a:p>
            <a:pPr algn="just">
              <a:lnSpc>
                <a:spcPct val="87000"/>
              </a:lnSpc>
              <a:spcBef>
                <a:spcPts val="0"/>
              </a:spcBef>
            </a:pPr>
            <a:r>
              <a:rPr lang="en-US" sz="1400" b="1" dirty="0" smtClean="0">
                <a:solidFill>
                  <a:srgbClr val="0033CC"/>
                </a:solidFill>
              </a:rPr>
              <a:t>Enacting </a:t>
            </a:r>
            <a:r>
              <a:rPr lang="en-US" sz="1400" b="1" dirty="0">
                <a:solidFill>
                  <a:srgbClr val="0033CC"/>
                </a:solidFill>
              </a:rPr>
              <a:t>clause of bills; no law to be enacted except by </a:t>
            </a:r>
            <a:r>
              <a:rPr lang="en-US" sz="1400" b="1" dirty="0" smtClean="0">
                <a:solidFill>
                  <a:srgbClr val="0033CC"/>
                </a:solidFill>
              </a:rPr>
              <a:t>bill:</a:t>
            </a:r>
            <a:endParaRPr lang="en-US" sz="1400" dirty="0">
              <a:solidFill>
                <a:srgbClr val="0033CC"/>
              </a:solidFill>
            </a:endParaRPr>
          </a:p>
          <a:p>
            <a:pPr marL="285750" indent="-285750" algn="just">
              <a:lnSpc>
                <a:spcPct val="87000"/>
              </a:lnSpc>
              <a:spcBef>
                <a:spcPts val="0"/>
              </a:spcBef>
              <a:buFont typeface="Arial" panose="020B0604020202020204" pitchFamily="34" charset="0"/>
              <a:buChar char="•"/>
            </a:pPr>
            <a:r>
              <a:rPr lang="en-US" sz="1400" b="1" i="1" dirty="0" smtClean="0">
                <a:solidFill>
                  <a:srgbClr val="C00000"/>
                </a:solidFill>
              </a:rPr>
              <a:t>The </a:t>
            </a:r>
            <a:r>
              <a:rPr lang="en-US" sz="1400" b="1" i="1" dirty="0">
                <a:solidFill>
                  <a:srgbClr val="C00000"/>
                </a:solidFill>
              </a:rPr>
              <a:t>enacting clause of all bills shall be "The People of the State of New York, represented in Senate and Assembly, do enact as </a:t>
            </a:r>
            <a:r>
              <a:rPr lang="en-US" sz="1400" b="1" i="1" dirty="0" smtClean="0">
                <a:solidFill>
                  <a:srgbClr val="C00000"/>
                </a:solidFill>
              </a:rPr>
              <a:t>follows“; and</a:t>
            </a:r>
          </a:p>
          <a:p>
            <a:pPr algn="just">
              <a:lnSpc>
                <a:spcPct val="87000"/>
              </a:lnSpc>
              <a:spcBef>
                <a:spcPts val="0"/>
              </a:spcBef>
            </a:pPr>
            <a:r>
              <a:rPr lang="en-US" sz="500" b="1" i="1" dirty="0" smtClean="0">
                <a:solidFill>
                  <a:srgbClr val="C00000"/>
                </a:solidFill>
              </a:rPr>
              <a:t> </a:t>
            </a:r>
            <a:endParaRPr lang="en-US" sz="500" b="1" i="1" dirty="0">
              <a:solidFill>
                <a:srgbClr val="C00000"/>
              </a:solidFill>
            </a:endParaRPr>
          </a:p>
          <a:p>
            <a:pPr marL="285750" indent="-285750" algn="just">
              <a:lnSpc>
                <a:spcPct val="87000"/>
              </a:lnSpc>
              <a:spcBef>
                <a:spcPts val="0"/>
              </a:spcBef>
              <a:buFont typeface="Arial" panose="020B0604020202020204" pitchFamily="34" charset="0"/>
              <a:buChar char="•"/>
            </a:pPr>
            <a:r>
              <a:rPr lang="en-US" sz="1400" b="1" i="1" dirty="0" smtClean="0">
                <a:solidFill>
                  <a:srgbClr val="C00000"/>
                </a:solidFill>
              </a:rPr>
              <a:t>No </a:t>
            </a:r>
            <a:r>
              <a:rPr lang="en-US" sz="1400" b="1" i="1" dirty="0">
                <a:solidFill>
                  <a:srgbClr val="C00000"/>
                </a:solidFill>
              </a:rPr>
              <a:t>law shall be enacted except by </a:t>
            </a:r>
            <a:r>
              <a:rPr lang="en-US" sz="1400" b="1" i="1" dirty="0" smtClean="0">
                <a:solidFill>
                  <a:srgbClr val="C00000"/>
                </a:solidFill>
              </a:rPr>
              <a:t>bill</a:t>
            </a:r>
            <a:r>
              <a:rPr lang="en-US" sz="1400" b="1" i="1" dirty="0">
                <a:solidFill>
                  <a:srgbClr val="C00000"/>
                </a:solidFill>
              </a:rPr>
              <a:t>;</a:t>
            </a:r>
            <a:endParaRPr lang="en-US" sz="1400" b="1" i="1" dirty="0" smtClean="0">
              <a:solidFill>
                <a:srgbClr val="C00000"/>
              </a:solidFill>
            </a:endParaRPr>
          </a:p>
          <a:p>
            <a:pPr marL="285750" indent="-285750">
              <a:lnSpc>
                <a:spcPct val="87000"/>
              </a:lnSpc>
              <a:spcBef>
                <a:spcPts val="0"/>
              </a:spcBef>
              <a:buFont typeface="Arial" panose="020B0604020202020204" pitchFamily="34" charset="0"/>
              <a:buChar char="•"/>
            </a:pPr>
            <a:endParaRPr lang="en-US" sz="1000" dirty="0"/>
          </a:p>
          <a:p>
            <a:pPr>
              <a:lnSpc>
                <a:spcPct val="87000"/>
              </a:lnSpc>
              <a:spcBef>
                <a:spcPts val="0"/>
              </a:spcBef>
            </a:pPr>
            <a:r>
              <a:rPr lang="en-US" sz="1400" b="1" dirty="0" smtClean="0">
                <a:solidFill>
                  <a:srgbClr val="0033CC"/>
                </a:solidFill>
              </a:rPr>
              <a:t>Manner </a:t>
            </a:r>
            <a:r>
              <a:rPr lang="en-US" sz="1400" b="1" dirty="0">
                <a:solidFill>
                  <a:srgbClr val="0033CC"/>
                </a:solidFill>
              </a:rPr>
              <a:t>of passing bills; message of necessity for immediate </a:t>
            </a:r>
            <a:r>
              <a:rPr lang="en-US" sz="1400" b="1" dirty="0" smtClean="0">
                <a:solidFill>
                  <a:srgbClr val="0033CC"/>
                </a:solidFill>
              </a:rPr>
              <a:t>vote:</a:t>
            </a:r>
            <a:endParaRPr lang="en-US" sz="1400" dirty="0" smtClean="0">
              <a:solidFill>
                <a:srgbClr val="0033CC"/>
              </a:solidFill>
            </a:endParaRPr>
          </a:p>
          <a:p>
            <a:pPr marL="285750" indent="-285750" algn="just">
              <a:lnSpc>
                <a:spcPct val="87000"/>
              </a:lnSpc>
              <a:spcBef>
                <a:spcPts val="0"/>
              </a:spcBef>
              <a:buFont typeface="Arial" panose="020B0604020202020204" pitchFamily="34" charset="0"/>
              <a:buChar char="•"/>
            </a:pPr>
            <a:r>
              <a:rPr lang="en-US" sz="1400" b="1" i="1" dirty="0" smtClean="0">
                <a:solidFill>
                  <a:srgbClr val="C00000"/>
                </a:solidFill>
              </a:rPr>
              <a:t>No </a:t>
            </a:r>
            <a:r>
              <a:rPr lang="en-US" sz="1400" b="1" i="1" dirty="0">
                <a:solidFill>
                  <a:srgbClr val="C00000"/>
                </a:solidFill>
              </a:rPr>
              <a:t>bill shall be </a:t>
            </a:r>
            <a:r>
              <a:rPr lang="en-US" sz="1400" b="1" i="1" dirty="0" smtClean="0">
                <a:solidFill>
                  <a:srgbClr val="C00000"/>
                </a:solidFill>
              </a:rPr>
              <a:t>passed, or </a:t>
            </a:r>
            <a:r>
              <a:rPr lang="en-US" sz="1400" b="1" i="1" dirty="0">
                <a:solidFill>
                  <a:srgbClr val="C00000"/>
                </a:solidFill>
              </a:rPr>
              <a:t>become a </a:t>
            </a:r>
            <a:r>
              <a:rPr lang="en-US" sz="1400" b="1" i="1" dirty="0" smtClean="0">
                <a:solidFill>
                  <a:srgbClr val="C00000"/>
                </a:solidFill>
              </a:rPr>
              <a:t>law, </a:t>
            </a:r>
            <a:r>
              <a:rPr lang="en-US" sz="1400" b="1" i="1" dirty="0">
                <a:solidFill>
                  <a:srgbClr val="C00000"/>
                </a:solidFill>
              </a:rPr>
              <a:t>unless it shall have been printed and upon the desks of the members, in its final form, at least three calendar legislative days prior to its final passage, unless the governor, or the acting governor, shall </a:t>
            </a:r>
            <a:r>
              <a:rPr lang="en-US" sz="1400" b="1" i="1" dirty="0" smtClean="0">
                <a:solidFill>
                  <a:srgbClr val="C00000"/>
                </a:solidFill>
              </a:rPr>
              <a:t>have given the house seeking to pass the bill a message of necessity;</a:t>
            </a:r>
          </a:p>
          <a:p>
            <a:pPr algn="just">
              <a:lnSpc>
                <a:spcPct val="87000"/>
              </a:lnSpc>
              <a:spcBef>
                <a:spcPts val="0"/>
              </a:spcBef>
            </a:pPr>
            <a:endParaRPr lang="en-US" sz="500" b="1" i="1" dirty="0" smtClean="0">
              <a:solidFill>
                <a:srgbClr val="C00000"/>
              </a:solidFill>
            </a:endParaRPr>
          </a:p>
          <a:p>
            <a:pPr marL="285750" indent="-285750" algn="just">
              <a:lnSpc>
                <a:spcPct val="87000"/>
              </a:lnSpc>
              <a:spcBef>
                <a:spcPts val="0"/>
              </a:spcBef>
              <a:buFont typeface="Arial" panose="020B0604020202020204" pitchFamily="34" charset="0"/>
              <a:buChar char="•"/>
            </a:pPr>
            <a:r>
              <a:rPr lang="en-US" sz="1400" b="1" i="1" dirty="0" smtClean="0">
                <a:solidFill>
                  <a:srgbClr val="C00000"/>
                </a:solidFill>
              </a:rPr>
              <a:t>A message of necessity must certify, by the governor’s hand </a:t>
            </a:r>
            <a:r>
              <a:rPr lang="en-US" sz="1400" b="1" i="1" dirty="0">
                <a:solidFill>
                  <a:srgbClr val="C00000"/>
                </a:solidFill>
              </a:rPr>
              <a:t>and the seal of the state, the facts which in his or her opinion necessitate an immediate vote thereon, in which case </a:t>
            </a:r>
            <a:r>
              <a:rPr lang="en-US" sz="1400" b="1" i="1" dirty="0" smtClean="0">
                <a:solidFill>
                  <a:srgbClr val="C00000"/>
                </a:solidFill>
              </a:rPr>
              <a:t>the </a:t>
            </a:r>
            <a:r>
              <a:rPr lang="en-US" sz="1400" b="1" i="1" dirty="0">
                <a:solidFill>
                  <a:srgbClr val="C00000"/>
                </a:solidFill>
              </a:rPr>
              <a:t>must nevertheless be upon the desks of the members in final form, not necessarily printed, before its final passage</a:t>
            </a:r>
            <a:r>
              <a:rPr lang="en-US" sz="1400" b="1" i="1" dirty="0" smtClean="0">
                <a:solidFill>
                  <a:srgbClr val="C00000"/>
                </a:solidFill>
              </a:rPr>
              <a:t>;</a:t>
            </a:r>
          </a:p>
          <a:p>
            <a:pPr algn="just">
              <a:lnSpc>
                <a:spcPct val="87000"/>
              </a:lnSpc>
              <a:spcBef>
                <a:spcPts val="0"/>
              </a:spcBef>
            </a:pPr>
            <a:r>
              <a:rPr lang="en-US" sz="500" b="1" i="1" dirty="0" smtClean="0">
                <a:solidFill>
                  <a:srgbClr val="C00000"/>
                </a:solidFill>
              </a:rPr>
              <a:t> </a:t>
            </a:r>
          </a:p>
          <a:p>
            <a:pPr marL="285750" indent="-285750" algn="just">
              <a:lnSpc>
                <a:spcPct val="87000"/>
              </a:lnSpc>
              <a:spcBef>
                <a:spcPts val="0"/>
              </a:spcBef>
              <a:buFont typeface="Arial" panose="020B0604020202020204" pitchFamily="34" charset="0"/>
              <a:buChar char="•"/>
            </a:pPr>
            <a:r>
              <a:rPr lang="en-US" sz="1400" b="1" i="1" dirty="0">
                <a:solidFill>
                  <a:srgbClr val="C00000"/>
                </a:solidFill>
              </a:rPr>
              <a:t>N</a:t>
            </a:r>
            <a:r>
              <a:rPr lang="en-US" sz="1400" b="1" i="1" dirty="0" smtClean="0">
                <a:solidFill>
                  <a:srgbClr val="C00000"/>
                </a:solidFill>
              </a:rPr>
              <a:t>o bill shall be </a:t>
            </a:r>
            <a:r>
              <a:rPr lang="en-US" sz="1400" b="1" i="1" dirty="0">
                <a:solidFill>
                  <a:srgbClr val="C00000"/>
                </a:solidFill>
              </a:rPr>
              <a:t>passed or become a law, except by the assent of a majority of the members elected to each branch of the legislature; and upon the last reading of a bill, no amendment thereof shall be allowed, and the question upon its final passage shall be taken immediately thereafter, and the ayes and nays entered on the journal. </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55</a:t>
            </a:fld>
            <a:endParaRPr lang="en-US"/>
          </a:p>
        </p:txBody>
      </p:sp>
    </p:spTree>
    <p:extLst>
      <p:ext uri="{BB962C8B-B14F-4D97-AF65-F5344CB8AC3E}">
        <p14:creationId xmlns:p14="http://schemas.microsoft.com/office/powerpoint/2010/main" val="2505959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5000"/>
              </a:lnSpc>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lnSpc>
                <a:spcPct val="75000"/>
              </a:lnSpc>
              <a:spcBef>
                <a:spcPts val="0"/>
              </a:spcBef>
              <a:defRPr/>
            </a:pPr>
            <a:r>
              <a:rPr lang="en-US" sz="2900" b="1" i="1" dirty="0" smtClean="0">
                <a:solidFill>
                  <a:srgbClr val="006600"/>
                </a:solidFill>
              </a:rPr>
              <a:t>Powers, Duties and Responsibilities</a:t>
            </a:r>
            <a:endParaRPr lang="en-US" sz="2900" b="1" i="1" dirty="0">
              <a:solidFill>
                <a:srgbClr val="006600"/>
              </a:solidFill>
            </a:endParaRPr>
          </a:p>
          <a:p>
            <a:pPr>
              <a:lnSpc>
                <a:spcPct val="75000"/>
              </a:lnSpc>
              <a:spcBef>
                <a:spcPts val="0"/>
              </a:spcBef>
              <a:defRPr/>
            </a:pPr>
            <a:endParaRPr lang="en-US" sz="700" b="1" i="1" dirty="0">
              <a:solidFill>
                <a:srgbClr val="002060"/>
              </a:solidFill>
            </a:endParaRPr>
          </a:p>
          <a:p>
            <a:pPr algn="just">
              <a:lnSpc>
                <a:spcPct val="75000"/>
              </a:lnSpc>
              <a:spcBef>
                <a:spcPts val="0"/>
              </a:spcBef>
            </a:pPr>
            <a:r>
              <a:rPr lang="en-US" sz="1600" dirty="0"/>
              <a:t>Article </a:t>
            </a:r>
            <a:r>
              <a:rPr lang="en-US" sz="1600" dirty="0" smtClean="0"/>
              <a:t>III </a:t>
            </a:r>
            <a:r>
              <a:rPr lang="en-US" sz="1600" dirty="0"/>
              <a:t>of the </a:t>
            </a:r>
            <a:r>
              <a:rPr lang="en-US" sz="1600" dirty="0" smtClean="0"/>
              <a:t>New York State Constitution </a:t>
            </a:r>
            <a:r>
              <a:rPr lang="en-US" sz="1600" dirty="0"/>
              <a:t>provides following the </a:t>
            </a:r>
            <a:r>
              <a:rPr lang="en-US" sz="1600" dirty="0" smtClean="0"/>
              <a:t>powers, duties and responsibilities for </a:t>
            </a:r>
            <a:r>
              <a:rPr lang="en-US" sz="1600" dirty="0"/>
              <a:t>the </a:t>
            </a:r>
            <a:r>
              <a:rPr lang="en-US" sz="1600" dirty="0" smtClean="0"/>
              <a:t>Legislature of the State of New York.  </a:t>
            </a:r>
            <a:r>
              <a:rPr lang="en-US" sz="1600" dirty="0"/>
              <a:t>They are as follows:</a:t>
            </a:r>
          </a:p>
          <a:p>
            <a:pPr algn="just">
              <a:lnSpc>
                <a:spcPct val="75000"/>
              </a:lnSpc>
              <a:spcBef>
                <a:spcPts val="0"/>
              </a:spcBef>
            </a:pPr>
            <a:endParaRPr lang="en-US" sz="700" b="1" dirty="0">
              <a:solidFill>
                <a:srgbClr val="0033CC"/>
              </a:solidFill>
            </a:endParaRPr>
          </a:p>
          <a:p>
            <a:pPr>
              <a:lnSpc>
                <a:spcPct val="75000"/>
              </a:lnSpc>
              <a:spcBef>
                <a:spcPts val="0"/>
              </a:spcBef>
            </a:pPr>
            <a:r>
              <a:rPr lang="en-US" sz="1400" b="1" dirty="0" smtClean="0">
                <a:solidFill>
                  <a:srgbClr val="0033CC"/>
                </a:solidFill>
              </a:rPr>
              <a:t>Private </a:t>
            </a:r>
            <a:r>
              <a:rPr lang="en-US" sz="1400" b="1" dirty="0">
                <a:solidFill>
                  <a:srgbClr val="0033CC"/>
                </a:solidFill>
              </a:rPr>
              <a:t>or local bills to embrace only one subject, expressed in </a:t>
            </a:r>
            <a:r>
              <a:rPr lang="en-US" sz="1400" b="1" dirty="0" smtClean="0">
                <a:solidFill>
                  <a:srgbClr val="0033CC"/>
                </a:solidFill>
              </a:rPr>
              <a:t>title:</a:t>
            </a:r>
            <a:endParaRPr lang="en-US" sz="1400" dirty="0">
              <a:solidFill>
                <a:srgbClr val="0033CC"/>
              </a:solidFill>
            </a:endParaRPr>
          </a:p>
          <a:p>
            <a:pPr marL="285750" indent="-285750" algn="just">
              <a:lnSpc>
                <a:spcPct val="75000"/>
              </a:lnSpc>
              <a:spcBef>
                <a:spcPts val="0"/>
              </a:spcBef>
              <a:buFont typeface="Arial" panose="020B0604020202020204" pitchFamily="34" charset="0"/>
              <a:buChar char="•"/>
            </a:pPr>
            <a:r>
              <a:rPr lang="en-US" sz="1400" b="1" i="1" dirty="0" smtClean="0">
                <a:solidFill>
                  <a:srgbClr val="C00000"/>
                </a:solidFill>
              </a:rPr>
              <a:t>No </a:t>
            </a:r>
            <a:r>
              <a:rPr lang="en-US" sz="1400" b="1" i="1" dirty="0">
                <a:solidFill>
                  <a:srgbClr val="C00000"/>
                </a:solidFill>
              </a:rPr>
              <a:t>private or local bill, which may be passed by the legislature, shall embrace more than one subject, and that shall be expressed in the </a:t>
            </a:r>
            <a:r>
              <a:rPr lang="en-US" sz="1400" b="1" i="1" dirty="0" smtClean="0">
                <a:solidFill>
                  <a:srgbClr val="C00000"/>
                </a:solidFill>
              </a:rPr>
              <a:t>title</a:t>
            </a:r>
          </a:p>
          <a:p>
            <a:pPr marL="285750" indent="-285750">
              <a:lnSpc>
                <a:spcPct val="75000"/>
              </a:lnSpc>
              <a:spcBef>
                <a:spcPts val="0"/>
              </a:spcBef>
              <a:buFont typeface="Arial" panose="020B0604020202020204" pitchFamily="34" charset="0"/>
              <a:buChar char="•"/>
            </a:pPr>
            <a:endParaRPr lang="en-US" sz="1000" dirty="0"/>
          </a:p>
          <a:p>
            <a:pPr>
              <a:lnSpc>
                <a:spcPct val="75000"/>
              </a:lnSpc>
              <a:spcBef>
                <a:spcPts val="0"/>
              </a:spcBef>
            </a:pPr>
            <a:r>
              <a:rPr lang="en-US" sz="1400" b="1" dirty="0" smtClean="0">
                <a:solidFill>
                  <a:srgbClr val="0033CC"/>
                </a:solidFill>
              </a:rPr>
              <a:t>Existing </a:t>
            </a:r>
            <a:r>
              <a:rPr lang="en-US" sz="1400" b="1" dirty="0">
                <a:solidFill>
                  <a:srgbClr val="0033CC"/>
                </a:solidFill>
              </a:rPr>
              <a:t>law not to be made applicable by </a:t>
            </a:r>
            <a:r>
              <a:rPr lang="en-US" sz="1400" b="1" dirty="0" smtClean="0">
                <a:solidFill>
                  <a:srgbClr val="0033CC"/>
                </a:solidFill>
              </a:rPr>
              <a:t>reference:</a:t>
            </a:r>
            <a:endParaRPr lang="en-US" sz="1400" dirty="0">
              <a:solidFill>
                <a:srgbClr val="0033CC"/>
              </a:solidFill>
            </a:endParaRPr>
          </a:p>
          <a:p>
            <a:pPr marL="285750" indent="-285750">
              <a:lnSpc>
                <a:spcPct val="75000"/>
              </a:lnSpc>
              <a:spcBef>
                <a:spcPts val="0"/>
              </a:spcBef>
              <a:buFont typeface="Arial" panose="020B0604020202020204" pitchFamily="34" charset="0"/>
              <a:buChar char="•"/>
            </a:pPr>
            <a:r>
              <a:rPr lang="en-US" sz="1400" b="1" i="1" dirty="0" smtClean="0">
                <a:solidFill>
                  <a:srgbClr val="C00000"/>
                </a:solidFill>
              </a:rPr>
              <a:t>No </a:t>
            </a:r>
            <a:r>
              <a:rPr lang="en-US" sz="1400" b="1" i="1" dirty="0">
                <a:solidFill>
                  <a:srgbClr val="C00000"/>
                </a:solidFill>
              </a:rPr>
              <a:t>act shall be passed which shall provide that any existing law, or any part thereof, shall be made or deemed a part of said act, or which shall enact that any existing law, or part thereof, shall be applicable, except by inserting it in such </a:t>
            </a:r>
            <a:r>
              <a:rPr lang="en-US" sz="1400" b="1" i="1" dirty="0" smtClean="0">
                <a:solidFill>
                  <a:srgbClr val="C00000"/>
                </a:solidFill>
              </a:rPr>
              <a:t>act </a:t>
            </a:r>
            <a:r>
              <a:rPr lang="en-US" sz="1400" i="1" dirty="0" smtClean="0"/>
              <a:t>(This forbids incorporation by reference).</a:t>
            </a:r>
          </a:p>
          <a:p>
            <a:pPr>
              <a:lnSpc>
                <a:spcPct val="75000"/>
              </a:lnSpc>
              <a:spcBef>
                <a:spcPts val="0"/>
              </a:spcBef>
            </a:pPr>
            <a:endParaRPr lang="en-US" sz="1000" b="1" dirty="0"/>
          </a:p>
          <a:p>
            <a:pPr>
              <a:lnSpc>
                <a:spcPct val="75000"/>
              </a:lnSpc>
              <a:spcBef>
                <a:spcPts val="0"/>
              </a:spcBef>
            </a:pPr>
            <a:r>
              <a:rPr lang="en-US" sz="1400" b="1" dirty="0" smtClean="0">
                <a:solidFill>
                  <a:srgbClr val="0033CC"/>
                </a:solidFill>
              </a:rPr>
              <a:t>Cases </a:t>
            </a:r>
            <a:r>
              <a:rPr lang="en-US" sz="1400" b="1" dirty="0">
                <a:solidFill>
                  <a:srgbClr val="0033CC"/>
                </a:solidFill>
              </a:rPr>
              <a:t>in which private or local bills shall not be </a:t>
            </a:r>
            <a:r>
              <a:rPr lang="en-US" sz="1400" b="1" dirty="0" smtClean="0">
                <a:solidFill>
                  <a:srgbClr val="0033CC"/>
                </a:solidFill>
              </a:rPr>
              <a:t>passed:</a:t>
            </a:r>
            <a:endParaRPr lang="en-US" sz="1400" dirty="0">
              <a:solidFill>
                <a:srgbClr val="C00000"/>
              </a:solidFill>
            </a:endParaRPr>
          </a:p>
          <a:p>
            <a:pPr marL="285750" indent="-285750">
              <a:lnSpc>
                <a:spcPct val="75000"/>
              </a:lnSpc>
              <a:spcBef>
                <a:spcPts val="0"/>
              </a:spcBef>
              <a:buFont typeface="Arial" panose="020B0604020202020204" pitchFamily="34" charset="0"/>
              <a:buChar char="•"/>
            </a:pPr>
            <a:r>
              <a:rPr lang="en-US" sz="1400" b="1" i="1" dirty="0" smtClean="0">
                <a:solidFill>
                  <a:srgbClr val="C00000"/>
                </a:solidFill>
              </a:rPr>
              <a:t>The </a:t>
            </a:r>
            <a:r>
              <a:rPr lang="en-US" sz="1400" b="1" i="1" dirty="0">
                <a:solidFill>
                  <a:srgbClr val="C00000"/>
                </a:solidFill>
              </a:rPr>
              <a:t>legislature shall not pass a private or local bill in any of the following cases: </a:t>
            </a: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Changing </a:t>
            </a:r>
            <a:r>
              <a:rPr lang="en-US" sz="1200" b="1" i="1" dirty="0">
                <a:solidFill>
                  <a:srgbClr val="0033CC"/>
                </a:solidFill>
              </a:rPr>
              <a:t>the names of </a:t>
            </a:r>
            <a:r>
              <a:rPr lang="en-US" sz="1200" b="1" i="1" dirty="0" smtClean="0">
                <a:solidFill>
                  <a:srgbClr val="0033CC"/>
                </a:solidFill>
              </a:rPr>
              <a:t>persons;</a:t>
            </a: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Laying </a:t>
            </a:r>
            <a:r>
              <a:rPr lang="en-US" sz="1200" b="1" i="1" dirty="0">
                <a:solidFill>
                  <a:srgbClr val="0033CC"/>
                </a:solidFill>
              </a:rPr>
              <a:t>out, opening, altering, working or discontinuing roads, highways or alleys, or for draining swamps or other low </a:t>
            </a:r>
            <a:r>
              <a:rPr lang="en-US" sz="1200" b="1" i="1" dirty="0" smtClean="0">
                <a:solidFill>
                  <a:srgbClr val="0033CC"/>
                </a:solidFill>
              </a:rPr>
              <a:t>lands; </a:t>
            </a: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Locating </a:t>
            </a:r>
            <a:r>
              <a:rPr lang="en-US" sz="1200" b="1" i="1" dirty="0">
                <a:solidFill>
                  <a:srgbClr val="0033CC"/>
                </a:solidFill>
              </a:rPr>
              <a:t>or changing county </a:t>
            </a:r>
            <a:r>
              <a:rPr lang="en-US" sz="1200" b="1" i="1" dirty="0" smtClean="0">
                <a:solidFill>
                  <a:srgbClr val="0033CC"/>
                </a:solidFill>
              </a:rPr>
              <a:t>seats;</a:t>
            </a: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Providing </a:t>
            </a:r>
            <a:r>
              <a:rPr lang="en-US" sz="1200" b="1" i="1" dirty="0">
                <a:solidFill>
                  <a:srgbClr val="0033CC"/>
                </a:solidFill>
              </a:rPr>
              <a:t>for changes of venue in civil or criminal </a:t>
            </a:r>
            <a:r>
              <a:rPr lang="en-US" sz="1200" b="1" i="1" dirty="0" smtClean="0">
                <a:solidFill>
                  <a:srgbClr val="0033CC"/>
                </a:solidFill>
              </a:rPr>
              <a:t>cases;</a:t>
            </a: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Incorporating villages; </a:t>
            </a: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Providing </a:t>
            </a:r>
            <a:r>
              <a:rPr lang="en-US" sz="1200" b="1" i="1" dirty="0">
                <a:solidFill>
                  <a:srgbClr val="0033CC"/>
                </a:solidFill>
              </a:rPr>
              <a:t>for election of members of boards of </a:t>
            </a:r>
            <a:r>
              <a:rPr lang="en-US" sz="1200" b="1" i="1" dirty="0" smtClean="0">
                <a:solidFill>
                  <a:srgbClr val="0033CC"/>
                </a:solidFill>
              </a:rPr>
              <a:t>supervisors;</a:t>
            </a: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Selecting</a:t>
            </a:r>
            <a:r>
              <a:rPr lang="en-US" sz="1200" b="1" i="1" dirty="0">
                <a:solidFill>
                  <a:srgbClr val="0033CC"/>
                </a:solidFill>
              </a:rPr>
              <a:t>, drawing, summoning or empaneling grand or petit </a:t>
            </a:r>
            <a:r>
              <a:rPr lang="en-US" sz="1200" b="1" i="1" dirty="0" smtClean="0">
                <a:solidFill>
                  <a:srgbClr val="0033CC"/>
                </a:solidFill>
              </a:rPr>
              <a:t>jurors;</a:t>
            </a: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Regulating </a:t>
            </a:r>
            <a:r>
              <a:rPr lang="en-US" sz="1200" b="1" i="1" dirty="0">
                <a:solidFill>
                  <a:srgbClr val="0033CC"/>
                </a:solidFill>
              </a:rPr>
              <a:t>the rate of interest on </a:t>
            </a:r>
            <a:r>
              <a:rPr lang="en-US" sz="1200" b="1" i="1" dirty="0" smtClean="0">
                <a:solidFill>
                  <a:srgbClr val="0033CC"/>
                </a:solidFill>
              </a:rPr>
              <a:t>money;</a:t>
            </a: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The </a:t>
            </a:r>
            <a:r>
              <a:rPr lang="en-US" sz="1200" b="1" i="1" dirty="0">
                <a:solidFill>
                  <a:srgbClr val="0033CC"/>
                </a:solidFill>
              </a:rPr>
              <a:t>opening and conducting of elections or designating places of </a:t>
            </a:r>
            <a:r>
              <a:rPr lang="en-US" sz="1200" b="1" i="1" dirty="0" smtClean="0">
                <a:solidFill>
                  <a:srgbClr val="0033CC"/>
                </a:solidFill>
              </a:rPr>
              <a:t>voting;</a:t>
            </a: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Creating</a:t>
            </a:r>
            <a:r>
              <a:rPr lang="en-US" sz="1200" b="1" i="1" dirty="0">
                <a:solidFill>
                  <a:srgbClr val="0033CC"/>
                </a:solidFill>
              </a:rPr>
              <a:t>, increasing or decreasing fees, percentages or allowances of public officers, during the term for which said officers are elected or </a:t>
            </a:r>
            <a:r>
              <a:rPr lang="en-US" sz="1200" b="1" i="1" dirty="0" smtClean="0">
                <a:solidFill>
                  <a:srgbClr val="0033CC"/>
                </a:solidFill>
              </a:rPr>
              <a:t>appointed;</a:t>
            </a: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Granting </a:t>
            </a:r>
            <a:r>
              <a:rPr lang="en-US" sz="1200" b="1" i="1" dirty="0">
                <a:solidFill>
                  <a:srgbClr val="0033CC"/>
                </a:solidFill>
              </a:rPr>
              <a:t>to any corporation, association or individual the right to lay down railroad </a:t>
            </a:r>
            <a:r>
              <a:rPr lang="en-US" sz="1200" b="1" i="1" dirty="0" smtClean="0">
                <a:solidFill>
                  <a:srgbClr val="0033CC"/>
                </a:solidFill>
              </a:rPr>
              <a:t>tracks.;</a:t>
            </a: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Granting </a:t>
            </a:r>
            <a:r>
              <a:rPr lang="en-US" sz="1200" b="1" i="1" dirty="0">
                <a:solidFill>
                  <a:srgbClr val="0033CC"/>
                </a:solidFill>
              </a:rPr>
              <a:t>to any private corporation, association or individual any exclusive privilege, immunity or franchise </a:t>
            </a:r>
            <a:r>
              <a:rPr lang="en-US" sz="1200" b="1" i="1" dirty="0" smtClean="0">
                <a:solidFill>
                  <a:srgbClr val="0033CC"/>
                </a:solidFill>
              </a:rPr>
              <a:t>whatever; </a:t>
            </a:r>
            <a:endParaRPr lang="en-US" sz="1200" b="1" i="1" dirty="0">
              <a:solidFill>
                <a:srgbClr val="0033CC"/>
              </a:solidFill>
            </a:endParaRP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Granting </a:t>
            </a:r>
            <a:r>
              <a:rPr lang="en-US" sz="1200" b="1" i="1" dirty="0">
                <a:solidFill>
                  <a:srgbClr val="0033CC"/>
                </a:solidFill>
              </a:rPr>
              <a:t>to any person, association, firm or corporation, an exemption from taxation on real or personal </a:t>
            </a:r>
            <a:r>
              <a:rPr lang="en-US" sz="1200" b="1" i="1" dirty="0" smtClean="0">
                <a:solidFill>
                  <a:srgbClr val="0033CC"/>
                </a:solidFill>
              </a:rPr>
              <a:t>property; or </a:t>
            </a:r>
          </a:p>
          <a:p>
            <a:pPr marL="576263" indent="-228600">
              <a:lnSpc>
                <a:spcPct val="75000"/>
              </a:lnSpc>
              <a:spcBef>
                <a:spcPts val="0"/>
              </a:spcBef>
              <a:buFont typeface="Wingdings" panose="05000000000000000000" pitchFamily="2" charset="2"/>
              <a:buChar char="§"/>
            </a:pPr>
            <a:r>
              <a:rPr lang="en-US" sz="1200" b="1" i="1" dirty="0" smtClean="0">
                <a:solidFill>
                  <a:srgbClr val="0033CC"/>
                </a:solidFill>
              </a:rPr>
              <a:t>Providing </a:t>
            </a:r>
            <a:r>
              <a:rPr lang="en-US" sz="1200" b="1" i="1" dirty="0">
                <a:solidFill>
                  <a:srgbClr val="0033CC"/>
                </a:solidFill>
              </a:rPr>
              <a:t>for the building of bridges, except over the waters forming a part of the boundaries of the state, by other than a municipal or other public corporation or a public agency of the state. </a:t>
            </a:r>
            <a:endParaRPr lang="en-US" sz="1200" b="1" i="1" dirty="0" smtClean="0">
              <a:solidFill>
                <a:srgbClr val="0033CC"/>
              </a:solidFill>
            </a:endParaRPr>
          </a:p>
          <a:p>
            <a:pPr marL="576263" indent="-228600">
              <a:lnSpc>
                <a:spcPct val="75000"/>
              </a:lnSpc>
              <a:spcBef>
                <a:spcPts val="0"/>
              </a:spcBef>
              <a:buFont typeface="Wingdings" panose="05000000000000000000" pitchFamily="2" charset="2"/>
              <a:buChar char="§"/>
            </a:pPr>
            <a:endParaRPr lang="en-US" sz="500" b="1" i="1" dirty="0" smtClean="0">
              <a:solidFill>
                <a:srgbClr val="0033CC"/>
              </a:solidFill>
            </a:endParaRPr>
          </a:p>
          <a:p>
            <a:pPr>
              <a:lnSpc>
                <a:spcPct val="77000"/>
              </a:lnSpc>
              <a:spcBef>
                <a:spcPts val="0"/>
              </a:spcBef>
            </a:pPr>
            <a:r>
              <a:rPr lang="en-US" sz="1400" b="1" dirty="0" smtClean="0"/>
              <a:t>* The above three requirements do not apply to any bill recommended by a public agency.</a:t>
            </a:r>
            <a:endParaRPr lang="en-US" sz="1400" b="1" dirty="0"/>
          </a:p>
          <a:p>
            <a:endParaRPr lang="en-US" sz="1400" b="1" dirty="0" smtClean="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56</a:t>
            </a:fld>
            <a:endParaRPr lang="en-US" dirty="0"/>
          </a:p>
        </p:txBody>
      </p:sp>
    </p:spTree>
    <p:extLst>
      <p:ext uri="{BB962C8B-B14F-4D97-AF65-F5344CB8AC3E}">
        <p14:creationId xmlns:p14="http://schemas.microsoft.com/office/powerpoint/2010/main" val="672523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5000"/>
              </a:lnSpc>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lnSpc>
                <a:spcPct val="95000"/>
              </a:lnSpc>
              <a:spcBef>
                <a:spcPts val="0"/>
              </a:spcBef>
              <a:defRPr/>
            </a:pPr>
            <a:r>
              <a:rPr lang="en-US" sz="2900" b="1" i="1" dirty="0" smtClean="0">
                <a:solidFill>
                  <a:srgbClr val="006600"/>
                </a:solidFill>
              </a:rPr>
              <a:t>Powers, Duties and Responsibilities</a:t>
            </a:r>
            <a:endParaRPr lang="en-US" sz="2900" b="1" i="1" dirty="0">
              <a:solidFill>
                <a:srgbClr val="006600"/>
              </a:solidFill>
            </a:endParaRPr>
          </a:p>
          <a:p>
            <a:pPr>
              <a:lnSpc>
                <a:spcPct val="95000"/>
              </a:lnSpc>
              <a:spcBef>
                <a:spcPts val="0"/>
              </a:spcBef>
              <a:defRPr/>
            </a:pPr>
            <a:endParaRPr lang="en-US" sz="700" b="1" i="1" dirty="0">
              <a:solidFill>
                <a:srgbClr val="002060"/>
              </a:solidFill>
            </a:endParaRPr>
          </a:p>
          <a:p>
            <a:pPr algn="just">
              <a:lnSpc>
                <a:spcPct val="95000"/>
              </a:lnSpc>
              <a:spcBef>
                <a:spcPts val="0"/>
              </a:spcBef>
            </a:pPr>
            <a:r>
              <a:rPr lang="en-US" sz="1600" dirty="0"/>
              <a:t>Article </a:t>
            </a:r>
            <a:r>
              <a:rPr lang="en-US" sz="1600" dirty="0" smtClean="0"/>
              <a:t>III </a:t>
            </a:r>
            <a:r>
              <a:rPr lang="en-US" sz="1600" dirty="0"/>
              <a:t>of the </a:t>
            </a:r>
            <a:r>
              <a:rPr lang="en-US" sz="1600" dirty="0" smtClean="0"/>
              <a:t>New York State Constitution </a:t>
            </a:r>
            <a:r>
              <a:rPr lang="en-US" sz="1600" dirty="0"/>
              <a:t>provides following the </a:t>
            </a:r>
            <a:r>
              <a:rPr lang="en-US" sz="1600" dirty="0" smtClean="0"/>
              <a:t>powers, duties and responsibilities for </a:t>
            </a:r>
            <a:r>
              <a:rPr lang="en-US" sz="1600" dirty="0"/>
              <a:t>the </a:t>
            </a:r>
            <a:r>
              <a:rPr lang="en-US" sz="1600" dirty="0" smtClean="0"/>
              <a:t>Legislature of the State of New York.  </a:t>
            </a:r>
            <a:r>
              <a:rPr lang="en-US" sz="1600" dirty="0"/>
              <a:t>They are as follows:</a:t>
            </a:r>
          </a:p>
          <a:p>
            <a:pPr algn="just">
              <a:lnSpc>
                <a:spcPct val="95000"/>
              </a:lnSpc>
              <a:spcBef>
                <a:spcPts val="0"/>
              </a:spcBef>
            </a:pPr>
            <a:endParaRPr lang="en-US" sz="700" b="1" dirty="0">
              <a:solidFill>
                <a:srgbClr val="0033CC"/>
              </a:solidFill>
            </a:endParaRPr>
          </a:p>
          <a:p>
            <a:pPr>
              <a:lnSpc>
                <a:spcPct val="95000"/>
              </a:lnSpc>
              <a:spcBef>
                <a:spcPts val="0"/>
              </a:spcBef>
            </a:pPr>
            <a:r>
              <a:rPr lang="en-US" sz="1400" b="1" dirty="0" smtClean="0">
                <a:solidFill>
                  <a:srgbClr val="0033CC"/>
                </a:solidFill>
              </a:rPr>
              <a:t>Extraordinary </a:t>
            </a:r>
            <a:r>
              <a:rPr lang="en-US" sz="1400" b="1" dirty="0">
                <a:solidFill>
                  <a:srgbClr val="0033CC"/>
                </a:solidFill>
              </a:rPr>
              <a:t>sessions of the legislature; power to convene on legislative </a:t>
            </a:r>
            <a:r>
              <a:rPr lang="en-US" sz="1400" b="1" dirty="0" smtClean="0">
                <a:solidFill>
                  <a:srgbClr val="0033CC"/>
                </a:solidFill>
              </a:rPr>
              <a:t>initiative:</a:t>
            </a:r>
            <a:endParaRPr lang="en-US" sz="1400" dirty="0">
              <a:solidFill>
                <a:srgbClr val="0033CC"/>
              </a:solidFill>
            </a:endParaRPr>
          </a:p>
          <a:p>
            <a:pPr marL="285750" indent="-285750" algn="just">
              <a:lnSpc>
                <a:spcPct val="95000"/>
              </a:lnSpc>
              <a:spcBef>
                <a:spcPts val="0"/>
              </a:spcBef>
              <a:buFont typeface="Arial" panose="020B0604020202020204" pitchFamily="34" charset="0"/>
              <a:buChar char="•"/>
            </a:pPr>
            <a:r>
              <a:rPr lang="en-US" sz="1400" b="1" i="1" dirty="0" smtClean="0">
                <a:solidFill>
                  <a:srgbClr val="C00000"/>
                </a:solidFill>
              </a:rPr>
              <a:t>The </a:t>
            </a:r>
            <a:r>
              <a:rPr lang="en-US" sz="1400" b="1" i="1" dirty="0">
                <a:solidFill>
                  <a:srgbClr val="C00000"/>
                </a:solidFill>
              </a:rPr>
              <a:t>members of the legislature shall be empowered, upon the presentation to the temporary president of the senate and the speaker of the assembly of a petition signed by two-thirds of the members elected to each house of the legislature, to convene the legislature on extraordinary occasions to act upon the subjects enumerated in such petition. </a:t>
            </a:r>
            <a:endParaRPr lang="en-US" sz="1400" b="1" i="1" dirty="0" smtClean="0">
              <a:solidFill>
                <a:srgbClr val="C00000"/>
              </a:solidFill>
            </a:endParaRPr>
          </a:p>
          <a:p>
            <a:pPr>
              <a:lnSpc>
                <a:spcPct val="95000"/>
              </a:lnSpc>
              <a:spcBef>
                <a:spcPts val="0"/>
              </a:spcBef>
            </a:pPr>
            <a:endParaRPr lang="en-US" sz="1000" dirty="0"/>
          </a:p>
          <a:p>
            <a:pPr>
              <a:lnSpc>
                <a:spcPct val="95000"/>
              </a:lnSpc>
              <a:spcBef>
                <a:spcPts val="0"/>
              </a:spcBef>
            </a:pPr>
            <a:r>
              <a:rPr lang="en-US" sz="1400" b="1" dirty="0" smtClean="0">
                <a:solidFill>
                  <a:srgbClr val="0033CC"/>
                </a:solidFill>
              </a:rPr>
              <a:t>Two-thirds bills:</a:t>
            </a:r>
            <a:endParaRPr lang="en-US" sz="1400" dirty="0">
              <a:solidFill>
                <a:srgbClr val="0033CC"/>
              </a:solidFill>
            </a:endParaRPr>
          </a:p>
          <a:p>
            <a:pPr marL="285750" indent="-285750" algn="just">
              <a:lnSpc>
                <a:spcPct val="95000"/>
              </a:lnSpc>
              <a:spcBef>
                <a:spcPts val="0"/>
              </a:spcBef>
              <a:buFont typeface="Arial" panose="020B0604020202020204" pitchFamily="34" charset="0"/>
              <a:buChar char="•"/>
            </a:pPr>
            <a:r>
              <a:rPr lang="en-US" sz="1400" b="1" i="1" dirty="0" smtClean="0">
                <a:solidFill>
                  <a:srgbClr val="C00000"/>
                </a:solidFill>
              </a:rPr>
              <a:t>The </a:t>
            </a:r>
            <a:r>
              <a:rPr lang="en-US" sz="1400" b="1" i="1" dirty="0">
                <a:solidFill>
                  <a:srgbClr val="C00000"/>
                </a:solidFill>
              </a:rPr>
              <a:t>assent of two-thirds of the members elected to each branch of the legislature shall be requisite to every bill appropriating the public moneys or property for local or private purposes. </a:t>
            </a:r>
          </a:p>
          <a:p>
            <a:pPr algn="just">
              <a:lnSpc>
                <a:spcPct val="95000"/>
              </a:lnSpc>
              <a:spcBef>
                <a:spcPts val="0"/>
              </a:spcBef>
            </a:pPr>
            <a:endParaRPr lang="en-US" sz="1000" b="1" dirty="0" smtClean="0"/>
          </a:p>
          <a:p>
            <a:pPr algn="just">
              <a:lnSpc>
                <a:spcPct val="95000"/>
              </a:lnSpc>
              <a:spcBef>
                <a:spcPts val="0"/>
              </a:spcBef>
            </a:pPr>
            <a:r>
              <a:rPr lang="en-US" sz="1400" b="1" dirty="0" smtClean="0">
                <a:solidFill>
                  <a:srgbClr val="0033CC"/>
                </a:solidFill>
              </a:rPr>
              <a:t>Tax </a:t>
            </a:r>
            <a:r>
              <a:rPr lang="en-US" sz="1400" b="1" dirty="0">
                <a:solidFill>
                  <a:srgbClr val="0033CC"/>
                </a:solidFill>
              </a:rPr>
              <a:t>laws to state tax and object distinctly; definition of income for income tax purposes by reference to federal laws </a:t>
            </a:r>
            <a:r>
              <a:rPr lang="en-US" sz="1400" b="1" dirty="0" smtClean="0">
                <a:solidFill>
                  <a:srgbClr val="0033CC"/>
                </a:solidFill>
              </a:rPr>
              <a:t>authorized:</a:t>
            </a:r>
            <a:endParaRPr lang="en-US" sz="1400" dirty="0">
              <a:solidFill>
                <a:srgbClr val="0033CC"/>
              </a:solidFill>
            </a:endParaRPr>
          </a:p>
          <a:p>
            <a:pPr marL="285750" indent="-285750" algn="just">
              <a:lnSpc>
                <a:spcPct val="95000"/>
              </a:lnSpc>
              <a:spcBef>
                <a:spcPts val="0"/>
              </a:spcBef>
              <a:buFont typeface="Arial" panose="020B0604020202020204" pitchFamily="34" charset="0"/>
              <a:buChar char="•"/>
            </a:pPr>
            <a:r>
              <a:rPr lang="en-US" sz="1400" b="1" i="1" dirty="0" smtClean="0">
                <a:solidFill>
                  <a:srgbClr val="C00000"/>
                </a:solidFill>
              </a:rPr>
              <a:t>Every </a:t>
            </a:r>
            <a:r>
              <a:rPr lang="en-US" sz="1400" b="1" i="1" dirty="0">
                <a:solidFill>
                  <a:srgbClr val="C00000"/>
                </a:solidFill>
              </a:rPr>
              <a:t>law which imposes, continues or revives a tax shall distinctly state the tax and the object to which it is to be applied, and it shall not be sufficient to refer to any other law to fix such tax or object. </a:t>
            </a:r>
          </a:p>
          <a:p>
            <a:pPr algn="just">
              <a:lnSpc>
                <a:spcPct val="95000"/>
              </a:lnSpc>
              <a:spcBef>
                <a:spcPts val="0"/>
              </a:spcBef>
            </a:pPr>
            <a:endParaRPr lang="en-US" sz="500" b="1" i="1" dirty="0" smtClean="0">
              <a:solidFill>
                <a:srgbClr val="C00000"/>
              </a:solidFill>
            </a:endParaRPr>
          </a:p>
          <a:p>
            <a:pPr marL="285750" indent="-285750" algn="just">
              <a:lnSpc>
                <a:spcPct val="95000"/>
              </a:lnSpc>
              <a:spcBef>
                <a:spcPts val="0"/>
              </a:spcBef>
              <a:buFont typeface="Arial" panose="020B0604020202020204" pitchFamily="34" charset="0"/>
              <a:buChar char="•"/>
            </a:pPr>
            <a:r>
              <a:rPr lang="en-US" sz="1400" b="1" i="1" dirty="0" smtClean="0">
                <a:solidFill>
                  <a:srgbClr val="C00000"/>
                </a:solidFill>
              </a:rPr>
              <a:t>Notwithstanding </a:t>
            </a:r>
            <a:r>
              <a:rPr lang="en-US" sz="1400" b="1" i="1" dirty="0">
                <a:solidFill>
                  <a:srgbClr val="C00000"/>
                </a:solidFill>
              </a:rPr>
              <a:t>the foregoing or any other provision of this constitution, the legislature, in any law imposing a tax or taxes on, in respect to or measured by income, may define the income on, in respect to or by which such tax or taxes are imposed or measured, by reference to any provision of the laws of the United States as the same may be or become effective at any time or from time to time, and may prescribe exceptions or modifications to any such provision. </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57</a:t>
            </a:fld>
            <a:endParaRPr lang="en-US" dirty="0"/>
          </a:p>
        </p:txBody>
      </p:sp>
    </p:spTree>
    <p:extLst>
      <p:ext uri="{BB962C8B-B14F-4D97-AF65-F5344CB8AC3E}">
        <p14:creationId xmlns:p14="http://schemas.microsoft.com/office/powerpoint/2010/main" val="1048633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4000"/>
              </a:lnSpc>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lnSpc>
                <a:spcPct val="94000"/>
              </a:lnSpc>
              <a:spcBef>
                <a:spcPts val="0"/>
              </a:spcBef>
              <a:defRPr/>
            </a:pPr>
            <a:r>
              <a:rPr lang="en-US" sz="2900" b="1" i="1" dirty="0" smtClean="0">
                <a:solidFill>
                  <a:srgbClr val="006600"/>
                </a:solidFill>
              </a:rPr>
              <a:t>Powers, Duties and Responsibilities</a:t>
            </a:r>
            <a:endParaRPr lang="en-US" sz="2900" b="1" i="1" dirty="0">
              <a:solidFill>
                <a:srgbClr val="006600"/>
              </a:solidFill>
            </a:endParaRPr>
          </a:p>
          <a:p>
            <a:pPr>
              <a:lnSpc>
                <a:spcPct val="94000"/>
              </a:lnSpc>
              <a:spcBef>
                <a:spcPts val="0"/>
              </a:spcBef>
              <a:defRPr/>
            </a:pPr>
            <a:endParaRPr lang="en-US" sz="700" b="1" i="1" dirty="0">
              <a:solidFill>
                <a:srgbClr val="002060"/>
              </a:solidFill>
            </a:endParaRPr>
          </a:p>
          <a:p>
            <a:pPr algn="just">
              <a:lnSpc>
                <a:spcPct val="94000"/>
              </a:lnSpc>
              <a:spcBef>
                <a:spcPts val="0"/>
              </a:spcBef>
            </a:pPr>
            <a:r>
              <a:rPr lang="en-US" sz="1600" dirty="0"/>
              <a:t>Article </a:t>
            </a:r>
            <a:r>
              <a:rPr lang="en-US" sz="1600" dirty="0" smtClean="0"/>
              <a:t>III </a:t>
            </a:r>
            <a:r>
              <a:rPr lang="en-US" sz="1600" dirty="0"/>
              <a:t>of the </a:t>
            </a:r>
            <a:r>
              <a:rPr lang="en-US" sz="1600" dirty="0" smtClean="0"/>
              <a:t>New York State Constitution </a:t>
            </a:r>
            <a:r>
              <a:rPr lang="en-US" sz="1600" dirty="0"/>
              <a:t>provides following the </a:t>
            </a:r>
            <a:r>
              <a:rPr lang="en-US" sz="1600" dirty="0" smtClean="0"/>
              <a:t>powers, duties and responsibilities for </a:t>
            </a:r>
            <a:r>
              <a:rPr lang="en-US" sz="1600" dirty="0"/>
              <a:t>the </a:t>
            </a:r>
            <a:r>
              <a:rPr lang="en-US" sz="1600" dirty="0" smtClean="0"/>
              <a:t>Legislature of the State of New York.  </a:t>
            </a:r>
            <a:r>
              <a:rPr lang="en-US" sz="1600" dirty="0"/>
              <a:t>They are as follows:</a:t>
            </a:r>
          </a:p>
          <a:p>
            <a:pPr algn="just">
              <a:lnSpc>
                <a:spcPct val="94000"/>
              </a:lnSpc>
              <a:spcBef>
                <a:spcPts val="0"/>
              </a:spcBef>
            </a:pPr>
            <a:endParaRPr lang="en-US" sz="700" b="1" dirty="0">
              <a:solidFill>
                <a:srgbClr val="0033CC"/>
              </a:solidFill>
            </a:endParaRPr>
          </a:p>
          <a:p>
            <a:pPr>
              <a:lnSpc>
                <a:spcPct val="94000"/>
              </a:lnSpc>
              <a:spcBef>
                <a:spcPts val="0"/>
              </a:spcBef>
            </a:pPr>
            <a:r>
              <a:rPr lang="en-US" sz="1400" b="1" dirty="0" smtClean="0">
                <a:solidFill>
                  <a:srgbClr val="0033CC"/>
                </a:solidFill>
              </a:rPr>
              <a:t>When </a:t>
            </a:r>
            <a:r>
              <a:rPr lang="en-US" sz="1400" b="1" dirty="0">
                <a:solidFill>
                  <a:srgbClr val="0033CC"/>
                </a:solidFill>
              </a:rPr>
              <a:t>yeas and nays necessary; three-fifths to constitute </a:t>
            </a:r>
            <a:r>
              <a:rPr lang="en-US" sz="1400" b="1" dirty="0" smtClean="0">
                <a:solidFill>
                  <a:srgbClr val="0033CC"/>
                </a:solidFill>
              </a:rPr>
              <a:t>quorum:</a:t>
            </a:r>
            <a:endParaRPr lang="en-US" sz="1400" dirty="0">
              <a:solidFill>
                <a:srgbClr val="0033CC"/>
              </a:solidFill>
            </a:endParaRPr>
          </a:p>
          <a:p>
            <a:pPr marL="285750" indent="-285750" algn="just">
              <a:lnSpc>
                <a:spcPct val="94000"/>
              </a:lnSpc>
              <a:spcBef>
                <a:spcPts val="0"/>
              </a:spcBef>
              <a:buFont typeface="Arial" panose="020B0604020202020204" pitchFamily="34" charset="0"/>
              <a:buChar char="•"/>
            </a:pPr>
            <a:r>
              <a:rPr lang="en-US" sz="1400" b="1" i="1" dirty="0" smtClean="0">
                <a:solidFill>
                  <a:srgbClr val="C00000"/>
                </a:solidFill>
              </a:rPr>
              <a:t>On </a:t>
            </a:r>
            <a:r>
              <a:rPr lang="en-US" sz="1400" b="1" i="1" dirty="0">
                <a:solidFill>
                  <a:srgbClr val="C00000"/>
                </a:solidFill>
              </a:rPr>
              <a:t>the final passage, in either house of the legislature, of any act which imposes, continues or revives a tax, or creates a debt or charge, or makes, continues or revives any appropriation of public or trust money or property, or releases, discharges or commutes any claim or demand of the state, the question shall be taken by yeas and nays, which shall be duly entered upon the journals, and three-fifths of all the members elected to either house shall, in all such cases, be necessary to constitute a quorum </a:t>
            </a:r>
            <a:r>
              <a:rPr lang="en-US" sz="1400" b="1" i="1" dirty="0" smtClean="0">
                <a:solidFill>
                  <a:srgbClr val="C00000"/>
                </a:solidFill>
              </a:rPr>
              <a:t>therein</a:t>
            </a:r>
          </a:p>
          <a:p>
            <a:pPr>
              <a:lnSpc>
                <a:spcPct val="94000"/>
              </a:lnSpc>
              <a:spcBef>
                <a:spcPts val="0"/>
              </a:spcBef>
            </a:pPr>
            <a:endParaRPr lang="en-US" sz="1000" b="1" dirty="0" smtClean="0"/>
          </a:p>
          <a:p>
            <a:pPr>
              <a:lnSpc>
                <a:spcPct val="94000"/>
              </a:lnSpc>
              <a:spcBef>
                <a:spcPts val="0"/>
              </a:spcBef>
            </a:pPr>
            <a:r>
              <a:rPr lang="en-US" sz="1400" b="1" dirty="0" smtClean="0">
                <a:solidFill>
                  <a:srgbClr val="0033CC"/>
                </a:solidFill>
              </a:rPr>
              <a:t>Emergency </a:t>
            </a:r>
            <a:r>
              <a:rPr lang="en-US" sz="1400" b="1" dirty="0">
                <a:solidFill>
                  <a:srgbClr val="0033CC"/>
                </a:solidFill>
              </a:rPr>
              <a:t>governmental operations; legislature to provide </a:t>
            </a:r>
            <a:r>
              <a:rPr lang="en-US" sz="1400" b="1" dirty="0" smtClean="0">
                <a:solidFill>
                  <a:srgbClr val="0033CC"/>
                </a:solidFill>
              </a:rPr>
              <a:t>for:</a:t>
            </a:r>
            <a:endParaRPr lang="en-US" sz="1400" dirty="0">
              <a:solidFill>
                <a:srgbClr val="0033CC"/>
              </a:solidFill>
            </a:endParaRPr>
          </a:p>
          <a:p>
            <a:pPr marL="285750" indent="-285750" algn="just">
              <a:lnSpc>
                <a:spcPct val="94000"/>
              </a:lnSpc>
              <a:spcBef>
                <a:spcPts val="0"/>
              </a:spcBef>
              <a:buFont typeface="Arial" panose="020B0604020202020204" pitchFamily="34" charset="0"/>
              <a:buChar char="•"/>
            </a:pPr>
            <a:r>
              <a:rPr lang="en-US" sz="1400" b="1" i="1" dirty="0" smtClean="0">
                <a:solidFill>
                  <a:srgbClr val="C00000"/>
                </a:solidFill>
              </a:rPr>
              <a:t>Notwithstanding </a:t>
            </a:r>
            <a:r>
              <a:rPr lang="en-US" sz="1400" b="1" i="1" dirty="0">
                <a:solidFill>
                  <a:srgbClr val="C00000"/>
                </a:solidFill>
              </a:rPr>
              <a:t>any other provision of this constitution, the legislature, in order to insure continuity of state and local governmental operations in periods of emergency caused by enemy attack or by disasters (natural or otherwise), shall have the power and the immediate </a:t>
            </a:r>
            <a:r>
              <a:rPr lang="en-US" sz="1400" b="1" i="1" dirty="0" smtClean="0">
                <a:solidFill>
                  <a:srgbClr val="C00000"/>
                </a:solidFill>
              </a:rPr>
              <a:t>duty: </a:t>
            </a:r>
          </a:p>
          <a:p>
            <a:pPr marL="285750" indent="-285750" algn="just">
              <a:lnSpc>
                <a:spcPct val="94000"/>
              </a:lnSpc>
              <a:spcBef>
                <a:spcPts val="0"/>
              </a:spcBef>
              <a:buFont typeface="Arial" panose="020B0604020202020204" pitchFamily="34" charset="0"/>
              <a:buChar char="•"/>
            </a:pPr>
            <a:endParaRPr lang="en-US" sz="500" b="1" i="1" dirty="0" smtClean="0">
              <a:solidFill>
                <a:srgbClr val="0033CC"/>
              </a:solidFill>
            </a:endParaRPr>
          </a:p>
          <a:p>
            <a:pPr marL="576263" indent="-292100" algn="just">
              <a:lnSpc>
                <a:spcPct val="94000"/>
              </a:lnSpc>
              <a:spcBef>
                <a:spcPts val="0"/>
              </a:spcBef>
              <a:buFont typeface="Wingdings" panose="05000000000000000000" pitchFamily="2" charset="2"/>
              <a:buChar char="§"/>
            </a:pPr>
            <a:r>
              <a:rPr lang="en-US" sz="1200" b="1" i="1" dirty="0" smtClean="0">
                <a:solidFill>
                  <a:srgbClr val="0033CC"/>
                </a:solidFill>
              </a:rPr>
              <a:t>(</a:t>
            </a:r>
            <a:r>
              <a:rPr lang="en-US" sz="1200" b="1" i="1" dirty="0">
                <a:solidFill>
                  <a:srgbClr val="0033CC"/>
                </a:solidFill>
              </a:rPr>
              <a:t>1) to provide for prompt and temporary succession to the powers and duties of public offices, of whatever nature and whether filled by election or appointment, the incumbents of which may become unavailable for carrying on the powers and duties of such offices, </a:t>
            </a:r>
            <a:r>
              <a:rPr lang="en-US" sz="1200" b="1" i="1" dirty="0" smtClean="0">
                <a:solidFill>
                  <a:srgbClr val="0033CC"/>
                </a:solidFill>
              </a:rPr>
              <a:t>and</a:t>
            </a:r>
          </a:p>
          <a:p>
            <a:pPr marL="576263" indent="-292100" algn="just">
              <a:lnSpc>
                <a:spcPct val="94000"/>
              </a:lnSpc>
              <a:spcBef>
                <a:spcPts val="0"/>
              </a:spcBef>
              <a:buFont typeface="Wingdings" panose="05000000000000000000" pitchFamily="2" charset="2"/>
              <a:buChar char="§"/>
            </a:pPr>
            <a:endParaRPr lang="en-US" sz="500" b="1" i="1" dirty="0" smtClean="0">
              <a:solidFill>
                <a:srgbClr val="0033CC"/>
              </a:solidFill>
            </a:endParaRPr>
          </a:p>
          <a:p>
            <a:pPr marL="576263" indent="-292100" algn="just">
              <a:lnSpc>
                <a:spcPct val="94000"/>
              </a:lnSpc>
              <a:spcBef>
                <a:spcPts val="0"/>
              </a:spcBef>
              <a:buFont typeface="Wingdings" panose="05000000000000000000" pitchFamily="2" charset="2"/>
              <a:buChar char="§"/>
            </a:pPr>
            <a:r>
              <a:rPr lang="en-US" sz="1200" b="1" i="1" dirty="0" smtClean="0">
                <a:solidFill>
                  <a:srgbClr val="0033CC"/>
                </a:solidFill>
              </a:rPr>
              <a:t>(2</a:t>
            </a:r>
            <a:r>
              <a:rPr lang="en-US" sz="1200" b="1" i="1" dirty="0">
                <a:solidFill>
                  <a:srgbClr val="0033CC"/>
                </a:solidFill>
              </a:rPr>
              <a:t>) to adopt such other measures as may be necessary and proper for insuring the continuity of governmental </a:t>
            </a:r>
            <a:r>
              <a:rPr lang="en-US" sz="1200" b="1" i="1" dirty="0" smtClean="0">
                <a:solidFill>
                  <a:srgbClr val="0033CC"/>
                </a:solidFill>
              </a:rPr>
              <a:t>operations;</a:t>
            </a:r>
            <a:r>
              <a:rPr lang="en-US" sz="1400" b="1" i="1" dirty="0" smtClean="0">
                <a:solidFill>
                  <a:srgbClr val="C00000"/>
                </a:solidFill>
              </a:rPr>
              <a:t> and</a:t>
            </a:r>
          </a:p>
          <a:p>
            <a:pPr marL="576263" indent="-292100" algn="just">
              <a:lnSpc>
                <a:spcPct val="94000"/>
              </a:lnSpc>
              <a:spcBef>
                <a:spcPts val="0"/>
              </a:spcBef>
              <a:buFont typeface="Wingdings" panose="05000000000000000000" pitchFamily="2" charset="2"/>
              <a:buChar char="§"/>
            </a:pPr>
            <a:endParaRPr lang="en-US" sz="500" b="1" i="1" dirty="0">
              <a:solidFill>
                <a:srgbClr val="C00000"/>
              </a:solidFill>
            </a:endParaRPr>
          </a:p>
          <a:p>
            <a:pPr marL="285750" indent="-285750" algn="just">
              <a:lnSpc>
                <a:spcPct val="94000"/>
              </a:lnSpc>
              <a:spcBef>
                <a:spcPts val="0"/>
              </a:spcBef>
              <a:buFont typeface="Arial" panose="020B0604020202020204" pitchFamily="34" charset="0"/>
              <a:buChar char="•"/>
            </a:pPr>
            <a:r>
              <a:rPr lang="en-US" sz="1400" b="1" i="1" dirty="0">
                <a:solidFill>
                  <a:srgbClr val="C00000"/>
                </a:solidFill>
              </a:rPr>
              <a:t>Nothing in this article shall be construed to limit in any way the power of the state to deal with emergencies arising from any cause.</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58</a:t>
            </a:fld>
            <a:endParaRPr lang="en-US"/>
          </a:p>
        </p:txBody>
      </p:sp>
    </p:spTree>
    <p:extLst>
      <p:ext uri="{BB962C8B-B14F-4D97-AF65-F5344CB8AC3E}">
        <p14:creationId xmlns:p14="http://schemas.microsoft.com/office/powerpoint/2010/main" val="1918691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110000"/>
              </a:lnSpc>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lnSpc>
                <a:spcPct val="110000"/>
              </a:lnSpc>
              <a:spcBef>
                <a:spcPts val="0"/>
              </a:spcBef>
              <a:defRPr/>
            </a:pPr>
            <a:r>
              <a:rPr lang="en-US" sz="3200" b="1" i="1" dirty="0">
                <a:solidFill>
                  <a:srgbClr val="006600"/>
                </a:solidFill>
              </a:rPr>
              <a:t>Constitutional Provisions</a:t>
            </a:r>
          </a:p>
          <a:p>
            <a:pPr>
              <a:lnSpc>
                <a:spcPct val="110000"/>
              </a:lnSpc>
              <a:spcBef>
                <a:spcPts val="0"/>
              </a:spcBef>
              <a:defRPr/>
            </a:pPr>
            <a:endParaRPr lang="en-US" sz="1000" b="1" i="1" dirty="0">
              <a:solidFill>
                <a:srgbClr val="002060"/>
              </a:solidFill>
            </a:endParaRPr>
          </a:p>
          <a:p>
            <a:pPr algn="just">
              <a:lnSpc>
                <a:spcPct val="110000"/>
              </a:lnSpc>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lnSpc>
                <a:spcPct val="110000"/>
              </a:lnSpc>
              <a:spcBef>
                <a:spcPts val="0"/>
              </a:spcBef>
            </a:pPr>
            <a:endParaRPr lang="en-US" sz="500" dirty="0"/>
          </a:p>
          <a:p>
            <a:pPr algn="just">
              <a:lnSpc>
                <a:spcPct val="110000"/>
              </a:lnSpc>
              <a:spcBef>
                <a:spcPts val="0"/>
              </a:spcBef>
            </a:pPr>
            <a:endParaRPr lang="en-US" sz="500" dirty="0"/>
          </a:p>
          <a:p>
            <a:pPr algn="just">
              <a:lnSpc>
                <a:spcPct val="110000"/>
              </a:lnSpc>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a:t>
            </a:r>
            <a:r>
              <a:rPr lang="en-US" sz="1600" dirty="0" smtClean="0"/>
              <a:t>Sections 1 to </a:t>
            </a:r>
            <a:r>
              <a:rPr lang="en-US" sz="1600" dirty="0"/>
              <a:t>3</a:t>
            </a:r>
            <a:r>
              <a:rPr lang="en-US" sz="1600" dirty="0" smtClean="0"/>
              <a:t> state </a:t>
            </a:r>
            <a:r>
              <a:rPr lang="en-US" sz="1600" dirty="0"/>
              <a:t>as follows:</a:t>
            </a:r>
          </a:p>
          <a:p>
            <a:pPr algn="just">
              <a:lnSpc>
                <a:spcPct val="110000"/>
              </a:lnSpc>
              <a:spcBef>
                <a:spcPts val="0"/>
              </a:spcBef>
            </a:pPr>
            <a:endParaRPr lang="en-US" sz="500" dirty="0"/>
          </a:p>
          <a:p>
            <a:pPr>
              <a:lnSpc>
                <a:spcPct val="110000"/>
              </a:lnSpc>
              <a:spcBef>
                <a:spcPts val="0"/>
              </a:spcBef>
            </a:pPr>
            <a:r>
              <a:rPr lang="en-US" sz="1100" dirty="0" smtClean="0"/>
              <a:t>“</a:t>
            </a:r>
            <a:r>
              <a:rPr lang="en-US" sz="1100" b="1" dirty="0"/>
              <a:t>ARTICLE </a:t>
            </a:r>
            <a:r>
              <a:rPr lang="en-US" sz="1100" b="1" dirty="0" smtClean="0"/>
              <a:t>III - </a:t>
            </a:r>
            <a:r>
              <a:rPr lang="en-US" sz="1100" dirty="0" smtClean="0"/>
              <a:t>Legislature</a:t>
            </a:r>
            <a:endParaRPr lang="en-US" sz="1100" dirty="0"/>
          </a:p>
          <a:p>
            <a:pPr>
              <a:lnSpc>
                <a:spcPct val="110000"/>
              </a:lnSpc>
              <a:spcBef>
                <a:spcPts val="0"/>
              </a:spcBef>
            </a:pPr>
            <a:endParaRPr lang="en-US" sz="500" b="1" dirty="0" smtClean="0"/>
          </a:p>
          <a:p>
            <a:pPr>
              <a:lnSpc>
                <a:spcPct val="110000"/>
              </a:lnSpc>
              <a:spcBef>
                <a:spcPts val="0"/>
              </a:spcBef>
            </a:pPr>
            <a:r>
              <a:rPr lang="en-US" sz="1100" b="1" dirty="0" smtClean="0"/>
              <a:t>[Legislative </a:t>
            </a:r>
            <a:r>
              <a:rPr lang="en-US" sz="1100" b="1" dirty="0"/>
              <a:t>power]</a:t>
            </a:r>
            <a:endParaRPr lang="en-US" sz="1100" dirty="0"/>
          </a:p>
          <a:p>
            <a:pPr>
              <a:lnSpc>
                <a:spcPct val="110000"/>
              </a:lnSpc>
              <a:spcBef>
                <a:spcPts val="0"/>
              </a:spcBef>
            </a:pPr>
            <a:r>
              <a:rPr lang="en-US" sz="1100" dirty="0"/>
              <a:t>Section 1.  The legislative power of this state shall be vested in the senate and assembly.</a:t>
            </a:r>
          </a:p>
          <a:p>
            <a:pPr>
              <a:lnSpc>
                <a:spcPct val="110000"/>
              </a:lnSpc>
              <a:spcBef>
                <a:spcPts val="0"/>
              </a:spcBef>
            </a:pPr>
            <a:endParaRPr lang="en-US" sz="1100" b="1" dirty="0" smtClean="0"/>
          </a:p>
          <a:p>
            <a:pPr>
              <a:lnSpc>
                <a:spcPct val="110000"/>
              </a:lnSpc>
              <a:spcBef>
                <a:spcPts val="0"/>
              </a:spcBef>
            </a:pPr>
            <a:r>
              <a:rPr lang="en-US" sz="1100" b="1" dirty="0" smtClean="0"/>
              <a:t>[</a:t>
            </a:r>
            <a:r>
              <a:rPr lang="en-US" sz="1100" b="1" dirty="0"/>
              <a:t>Number and terms of senators and assemblymen]</a:t>
            </a:r>
            <a:endParaRPr lang="en-US" sz="1100" dirty="0"/>
          </a:p>
          <a:p>
            <a:pPr>
              <a:lnSpc>
                <a:spcPct val="110000"/>
              </a:lnSpc>
              <a:spcBef>
                <a:spcPts val="0"/>
              </a:spcBef>
            </a:pPr>
            <a:r>
              <a:rPr lang="en-US" sz="1100" dirty="0" smtClean="0"/>
              <a:t>2</a:t>
            </a:r>
            <a:r>
              <a:rPr lang="en-US" sz="1100" dirty="0"/>
              <a:t>. The senate shall consist of fifty members,</a:t>
            </a:r>
            <a:r>
              <a:rPr lang="en-US" sz="1100" baseline="30000" dirty="0">
                <a:hlinkClick r:id="rId3"/>
              </a:rPr>
              <a:t>*</a:t>
            </a:r>
            <a:r>
              <a:rPr lang="en-US" sz="1100" dirty="0"/>
              <a:t> except as hereinafter provided. The senators elected in the year one thousand eight hundred and ninety-five shall hold their offices for three years, and their successors shall be chosen for two years. The assembly shall consist of one hundred and fifty members. The assembly members elected in the year one thousand nine hundred and thirty-eight, and their successors, shall be chosen for two years. (Amended by vote of the people November 2, 1937; November 6, 2001.)</a:t>
            </a:r>
          </a:p>
          <a:p>
            <a:pPr>
              <a:lnSpc>
                <a:spcPct val="110000"/>
              </a:lnSpc>
              <a:spcBef>
                <a:spcPts val="0"/>
              </a:spcBef>
            </a:pPr>
            <a:endParaRPr lang="en-US" sz="1100" dirty="0" smtClean="0"/>
          </a:p>
          <a:p>
            <a:pPr>
              <a:lnSpc>
                <a:spcPct val="110000"/>
              </a:lnSpc>
              <a:spcBef>
                <a:spcPts val="0"/>
              </a:spcBef>
            </a:pPr>
            <a:r>
              <a:rPr lang="en-US" sz="1100" b="1" dirty="0" smtClean="0"/>
              <a:t>[</a:t>
            </a:r>
            <a:r>
              <a:rPr lang="en-US" sz="1100" b="1" dirty="0"/>
              <a:t>Senate districts] </a:t>
            </a:r>
            <a:endParaRPr lang="en-US" sz="1100" b="1" dirty="0" smtClean="0"/>
          </a:p>
          <a:p>
            <a:pPr>
              <a:lnSpc>
                <a:spcPct val="110000"/>
              </a:lnSpc>
              <a:spcBef>
                <a:spcPts val="0"/>
              </a:spcBef>
            </a:pPr>
            <a:r>
              <a:rPr lang="en-US" sz="1100" dirty="0" smtClean="0"/>
              <a:t>3</a:t>
            </a:r>
            <a:r>
              <a:rPr lang="en-US" sz="1100" dirty="0"/>
              <a:t>. The senate districts described in section three of article three of this constitution as adopted by the people on November sixth, eighteen hundred ninety-four are hereby continued for all of the purposes of future reapportionments of senate districts pursuant to section four of this article. (Formerly </a:t>
            </a:r>
            <a:r>
              <a:rPr lang="en-US" sz="1100" dirty="0" smtClean="0"/>
              <a:t>Section 3</a:t>
            </a:r>
            <a:r>
              <a:rPr lang="en-US" sz="1100" dirty="0"/>
              <a:t>. Repealed and replaced by new </a:t>
            </a:r>
            <a:r>
              <a:rPr lang="en-US" sz="1100" dirty="0" smtClean="0"/>
              <a:t>Section 3 </a:t>
            </a:r>
            <a:r>
              <a:rPr lang="en-US" sz="1100" dirty="0"/>
              <a:t>amended by vote of the people November 6, 1962</a:t>
            </a:r>
            <a:r>
              <a:rPr lang="en-US" sz="1100" dirty="0" smtClean="0"/>
              <a:t>.)”</a:t>
            </a:r>
            <a:endParaRPr lang="en-US" sz="11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59</a:t>
            </a:fld>
            <a:endParaRPr lang="en-US" dirty="0"/>
          </a:p>
        </p:txBody>
      </p:sp>
    </p:spTree>
    <p:extLst>
      <p:ext uri="{BB962C8B-B14F-4D97-AF65-F5344CB8AC3E}">
        <p14:creationId xmlns:p14="http://schemas.microsoft.com/office/powerpoint/2010/main" val="175298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990600"/>
            <a:ext cx="83820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a:solidFill>
                  <a:srgbClr val="0033CC"/>
                </a:solidFill>
              </a:rPr>
              <a:t>The </a:t>
            </a:r>
            <a:r>
              <a:rPr lang="en-US" sz="3600" b="1" dirty="0" smtClean="0">
                <a:solidFill>
                  <a:srgbClr val="0033CC"/>
                </a:solidFill>
              </a:rPr>
              <a:t>Legislative </a:t>
            </a:r>
            <a:r>
              <a:rPr lang="en-US" sz="3600" b="1" dirty="0">
                <a:solidFill>
                  <a:srgbClr val="0033CC"/>
                </a:solidFill>
              </a:rPr>
              <a:t>Branch:  Generally</a:t>
            </a:r>
          </a:p>
          <a:p>
            <a:pPr marL="342900" indent="-342900" algn="ctr">
              <a:lnSpc>
                <a:spcPct val="75000"/>
              </a:lnSpc>
              <a:spcBef>
                <a:spcPct val="20000"/>
              </a:spcBef>
              <a:defRPr/>
            </a:pPr>
            <a:r>
              <a:rPr lang="en-US" sz="3200" b="1" i="1" dirty="0">
                <a:solidFill>
                  <a:srgbClr val="006600"/>
                </a:solidFill>
              </a:rPr>
              <a:t>Definition</a:t>
            </a:r>
          </a:p>
          <a:p>
            <a:pPr>
              <a:lnSpc>
                <a:spcPct val="75000"/>
              </a:lnSpc>
              <a:defRPr/>
            </a:pPr>
            <a:endParaRPr lang="en-US" sz="1000" b="1" i="1" dirty="0"/>
          </a:p>
          <a:p>
            <a:pPr algn="just">
              <a:lnSpc>
                <a:spcPct val="75000"/>
              </a:lnSpc>
              <a:defRPr/>
            </a:pPr>
            <a:endParaRPr lang="en-US" sz="800" b="1" i="1" dirty="0"/>
          </a:p>
          <a:p>
            <a:pPr marL="342900" indent="-342900" algn="just">
              <a:lnSpc>
                <a:spcPct val="130000"/>
              </a:lnSpc>
              <a:spcBef>
                <a:spcPts val="0"/>
              </a:spcBef>
              <a:defRPr/>
            </a:pPr>
            <a:r>
              <a:rPr lang="en-US" sz="2000" b="1" dirty="0"/>
              <a:t>Black’s Law Dictionary </a:t>
            </a:r>
            <a:r>
              <a:rPr lang="en-US" sz="2000" dirty="0"/>
              <a:t>defines the term </a:t>
            </a:r>
            <a:r>
              <a:rPr lang="en-US" sz="2000" dirty="0" smtClean="0"/>
              <a:t>“Legislative </a:t>
            </a:r>
            <a:r>
              <a:rPr lang="en-US" sz="2000" dirty="0"/>
              <a:t>Branch” as:</a:t>
            </a:r>
          </a:p>
          <a:p>
            <a:pPr marL="342900" indent="-342900" algn="just">
              <a:lnSpc>
                <a:spcPct val="130000"/>
              </a:lnSpc>
              <a:spcBef>
                <a:spcPts val="0"/>
              </a:spcBef>
              <a:defRPr/>
            </a:pPr>
            <a:endParaRPr lang="en-US" sz="1000" dirty="0"/>
          </a:p>
          <a:p>
            <a:pPr algn="just">
              <a:lnSpc>
                <a:spcPct val="130000"/>
              </a:lnSpc>
              <a:spcBef>
                <a:spcPts val="0"/>
              </a:spcBef>
              <a:defRPr/>
            </a:pPr>
            <a:r>
              <a:rPr lang="en-US" sz="2600" b="1" i="1" dirty="0">
                <a:solidFill>
                  <a:srgbClr val="C00000"/>
                </a:solidFill>
              </a:rPr>
              <a:t>“The branch of </a:t>
            </a:r>
            <a:r>
              <a:rPr lang="en-US" sz="2600" b="1" i="1" dirty="0" smtClean="0">
                <a:solidFill>
                  <a:srgbClr val="C00000"/>
                </a:solidFill>
              </a:rPr>
              <a:t>government, </a:t>
            </a:r>
            <a:r>
              <a:rPr lang="en-US" sz="2600" b="1" i="1" dirty="0">
                <a:solidFill>
                  <a:srgbClr val="C00000"/>
                </a:solidFill>
              </a:rPr>
              <a:t>consisting of </a:t>
            </a:r>
            <a:r>
              <a:rPr lang="en-US" sz="2600" b="1" i="1" dirty="0" smtClean="0">
                <a:solidFill>
                  <a:srgbClr val="C00000"/>
                </a:solidFill>
              </a:rPr>
              <a:t>a legislature, </a:t>
            </a:r>
            <a:r>
              <a:rPr lang="en-US" sz="2600" b="1" i="1" dirty="0">
                <a:solidFill>
                  <a:srgbClr val="C00000"/>
                </a:solidFill>
              </a:rPr>
              <a:t>whose function is </a:t>
            </a:r>
            <a:r>
              <a:rPr lang="en-US" sz="2600" b="1" i="1" dirty="0" smtClean="0">
                <a:solidFill>
                  <a:srgbClr val="C00000"/>
                </a:solidFill>
              </a:rPr>
              <a:t>responsible for the enacting of </a:t>
            </a:r>
            <a:r>
              <a:rPr lang="en-US" sz="2600" b="1" i="1" dirty="0">
                <a:solidFill>
                  <a:srgbClr val="C00000"/>
                </a:solidFill>
              </a:rPr>
              <a:t>laws.”</a:t>
            </a:r>
            <a:endParaRPr lang="en-US" sz="2000" b="1" i="1" dirty="0">
              <a:solidFill>
                <a:srgbClr val="C00000"/>
              </a:solidFill>
            </a:endParaRPr>
          </a:p>
          <a:p>
            <a:pPr algn="just">
              <a:lnSpc>
                <a:spcPct val="95000"/>
              </a:lnSpc>
              <a:spcBef>
                <a:spcPct val="20000"/>
              </a:spcBef>
              <a:defRPr/>
            </a:pPr>
            <a:endParaRPr lang="en-US" sz="10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a:t>
            </a:fld>
            <a:endParaRPr lang="en-US"/>
          </a:p>
        </p:txBody>
      </p:sp>
    </p:spTree>
    <p:extLst>
      <p:ext uri="{BB962C8B-B14F-4D97-AF65-F5344CB8AC3E}">
        <p14:creationId xmlns:p14="http://schemas.microsoft.com/office/powerpoint/2010/main" val="3486192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spcBef>
                <a:spcPts val="0"/>
              </a:spcBef>
              <a:defRPr/>
            </a:pPr>
            <a:r>
              <a:rPr lang="en-US" sz="3200" b="1" i="1" dirty="0">
                <a:solidFill>
                  <a:srgbClr val="006600"/>
                </a:solidFill>
              </a:rPr>
              <a:t>Constitutional Provisions</a:t>
            </a:r>
          </a:p>
          <a:p>
            <a:pPr>
              <a:spcBef>
                <a:spcPts val="0"/>
              </a:spcBef>
              <a:defRPr/>
            </a:pPr>
            <a:endParaRPr lang="en-US" sz="1000" b="1" i="1" dirty="0">
              <a:solidFill>
                <a:srgbClr val="002060"/>
              </a:solidFill>
            </a:endParaRPr>
          </a:p>
          <a:p>
            <a:pPr algn="just">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spcBef>
                <a:spcPts val="0"/>
              </a:spcBef>
            </a:pPr>
            <a:endParaRPr lang="en-US" sz="500" dirty="0"/>
          </a:p>
          <a:p>
            <a:pPr algn="just">
              <a:spcBef>
                <a:spcPts val="0"/>
              </a:spcBef>
            </a:pPr>
            <a:endParaRPr lang="en-US" sz="500" dirty="0"/>
          </a:p>
          <a:p>
            <a:pPr algn="just">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a:t>
            </a:r>
            <a:r>
              <a:rPr lang="en-US" sz="1600" dirty="0" smtClean="0"/>
              <a:t>Section 4 states </a:t>
            </a:r>
            <a:r>
              <a:rPr lang="en-US" sz="1600" dirty="0"/>
              <a:t>as follows:</a:t>
            </a:r>
          </a:p>
          <a:p>
            <a:pPr algn="just">
              <a:spcBef>
                <a:spcPts val="0"/>
              </a:spcBef>
            </a:pPr>
            <a:endParaRPr lang="en-US" sz="500" dirty="0"/>
          </a:p>
          <a:p>
            <a:r>
              <a:rPr lang="en-US" sz="1100" dirty="0" smtClean="0"/>
              <a:t>“</a:t>
            </a:r>
            <a:r>
              <a:rPr lang="en-US" sz="1100" b="1" dirty="0"/>
              <a:t>ARTICLE </a:t>
            </a:r>
            <a:r>
              <a:rPr lang="en-US" sz="1100" b="1" dirty="0" smtClean="0"/>
              <a:t>III - </a:t>
            </a:r>
            <a:r>
              <a:rPr lang="en-US" sz="1100" dirty="0" smtClean="0"/>
              <a:t>Legislature</a:t>
            </a:r>
            <a:endParaRPr lang="en-US" sz="1100" dirty="0"/>
          </a:p>
          <a:p>
            <a:endParaRPr lang="en-US" sz="500" b="1" dirty="0" smtClean="0"/>
          </a:p>
          <a:p>
            <a:r>
              <a:rPr lang="en-US" sz="1100" b="1" dirty="0" smtClean="0"/>
              <a:t>[</a:t>
            </a:r>
            <a:r>
              <a:rPr lang="en-US" sz="1100" b="1" dirty="0"/>
              <a:t>Readjustments and reapportionments; when federal census to control]</a:t>
            </a:r>
            <a:endParaRPr lang="en-US" sz="1100" dirty="0"/>
          </a:p>
          <a:p>
            <a:pPr algn="just"/>
            <a:r>
              <a:rPr lang="en-US" sz="1100" dirty="0" smtClean="0"/>
              <a:t>4</a:t>
            </a:r>
            <a:r>
              <a:rPr lang="en-US" sz="1100" dirty="0"/>
              <a:t>. Except as herein otherwise provided, the federal census taken in the year nineteen hundred thirty and each federal census taken decennially thereafter shall be controlling as to the number of inhabitants in the state or any part thereof for the purposes of the apportionment of members of assembly and readjustment or alteration of senate and assembly districts next occurring, in so far as such census and the tabulation thereof purport to give the information necessary therefor. The legislature, by law, shall provide for the making and tabulation by state authorities of an enumeration of the inhabitants of the entire state to be used for such purposes, instead of a federal census, if the taking of a federal census in any tenth year from the year nineteen hundred thirty be omitted or if the federal census fails to show the number of aliens or Indians not taxed. If a federal census, though giving the requisite information as to the state at large, fails to give the information as to any civil or territorial divisions which is required to be known for such purposes, the legislature, by law, shall provide for such an enumeration of the inhabitants of such parts of the state only as may be necessary, which shall supersede in part the federal census and be used in connection therewith for such purposes. The legislature, by law, may provide in its discretion for an enumeration by state authorities of the inhabitants of the state, to be used for such purposes, in place of a federal census, when the return of a decennial federal census is delayed so that it is not available at the beginning of the regular session of the legislature in the second year after the year nineteen hundred thirty or after any tenth year therefrom, or if an apportionment of members of assembly and readjustment or alteration of senate districts is not made at or before such a </a:t>
            </a:r>
            <a:r>
              <a:rPr lang="en-US" sz="1100" dirty="0" smtClean="0"/>
              <a:t>session.</a:t>
            </a:r>
            <a:endParaRPr lang="en-US" sz="11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60</a:t>
            </a:fld>
            <a:endParaRPr lang="en-US" dirty="0"/>
          </a:p>
        </p:txBody>
      </p:sp>
    </p:spTree>
    <p:extLst>
      <p:ext uri="{BB962C8B-B14F-4D97-AF65-F5344CB8AC3E}">
        <p14:creationId xmlns:p14="http://schemas.microsoft.com/office/powerpoint/2010/main" val="3992273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spcBef>
                <a:spcPts val="0"/>
              </a:spcBef>
              <a:defRPr/>
            </a:pPr>
            <a:r>
              <a:rPr lang="en-US" sz="3200" b="1" i="1" dirty="0">
                <a:solidFill>
                  <a:srgbClr val="006600"/>
                </a:solidFill>
              </a:rPr>
              <a:t>Constitutional Provisions</a:t>
            </a:r>
          </a:p>
          <a:p>
            <a:pPr>
              <a:spcBef>
                <a:spcPts val="0"/>
              </a:spcBef>
              <a:defRPr/>
            </a:pPr>
            <a:endParaRPr lang="en-US" sz="1000" b="1" i="1" dirty="0">
              <a:solidFill>
                <a:srgbClr val="002060"/>
              </a:solidFill>
            </a:endParaRPr>
          </a:p>
          <a:p>
            <a:pPr algn="just">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spcBef>
                <a:spcPts val="0"/>
              </a:spcBef>
            </a:pPr>
            <a:endParaRPr lang="en-US" sz="500" dirty="0"/>
          </a:p>
          <a:p>
            <a:pPr algn="just">
              <a:spcBef>
                <a:spcPts val="0"/>
              </a:spcBef>
            </a:pPr>
            <a:endParaRPr lang="en-US" sz="500" dirty="0"/>
          </a:p>
          <a:p>
            <a:pPr algn="just">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Section 4 states as follows:</a:t>
            </a:r>
          </a:p>
          <a:p>
            <a:pPr algn="just">
              <a:spcBef>
                <a:spcPts val="0"/>
              </a:spcBef>
            </a:pPr>
            <a:endParaRPr lang="en-US" sz="500" dirty="0"/>
          </a:p>
          <a:p>
            <a:r>
              <a:rPr lang="en-US" sz="1100" dirty="0" smtClean="0"/>
              <a:t>“</a:t>
            </a:r>
            <a:r>
              <a:rPr lang="en-US" sz="1100" b="1" dirty="0"/>
              <a:t>ARTICLE </a:t>
            </a:r>
            <a:r>
              <a:rPr lang="en-US" sz="1100" b="1" dirty="0" smtClean="0"/>
              <a:t>III - </a:t>
            </a:r>
            <a:r>
              <a:rPr lang="en-US" sz="1100" dirty="0" smtClean="0"/>
              <a:t>Legislature</a:t>
            </a:r>
            <a:endParaRPr lang="en-US" sz="1100" dirty="0"/>
          </a:p>
          <a:p>
            <a:endParaRPr lang="en-US" sz="500" b="1" dirty="0" smtClean="0"/>
          </a:p>
          <a:p>
            <a:r>
              <a:rPr lang="en-US" sz="1100" b="1" dirty="0" smtClean="0"/>
              <a:t>[</a:t>
            </a:r>
            <a:r>
              <a:rPr lang="en-US" sz="1100" b="1" dirty="0"/>
              <a:t>Readjustments and reapportionments; when federal census to control</a:t>
            </a:r>
            <a:r>
              <a:rPr lang="en-US" sz="1100" b="1" dirty="0" smtClean="0"/>
              <a:t>] - Continued</a:t>
            </a:r>
            <a:endParaRPr lang="en-US" sz="1100" dirty="0"/>
          </a:p>
          <a:p>
            <a:pPr algn="just"/>
            <a:r>
              <a:rPr lang="en-US" sz="1100" dirty="0" smtClean="0"/>
              <a:t>4</a:t>
            </a:r>
            <a:r>
              <a:rPr lang="en-US" sz="1100" dirty="0"/>
              <a:t>. </a:t>
            </a:r>
            <a:r>
              <a:rPr lang="en-US" sz="1100" dirty="0" smtClean="0"/>
              <a:t>At </a:t>
            </a:r>
            <a:r>
              <a:rPr lang="en-US" sz="1100" dirty="0"/>
              <a:t>the regular session in the year nineteen hundred thirty-two, and at the first regular session after the year nineteen hundred forty and after each tenth year therefrom the senate districts shall be readjusted or altered, but if, in any decade, counting from and including that which begins with the year nineteen hundred thirty-one, such a readjustment or alteration is not made at the time above prescribed, it shall be made at a subsequent session occurring not later than the sixth year of such decade, meaning not later than nineteen hundred thirty-six, nineteen hundred forty-six, nineteen hundred fifty-six, and so on; provided, however, that if such districts shall have been readjusted or altered by law in either of the years nineteen hundred thirty or nineteen hundred thirty-one, they shall remain unaltered until the first regular session after the year nineteen hundred forty. Such districts shall be so readjusted or altered that each senate district shall contain as nearly as may be an equal number of inhabitants, excluding aliens, and be in as compact form as practicable, and shall remain unaltered until the first year of the next decade as above defined, and shall at all times consist of contiguous territory, and no county shall be divided in the formation of a senate district except to make two or more senate districts wholly in such county. No town, except a town having more than a full ratio of apportionment, and no block in a city </a:t>
            </a:r>
            <a:r>
              <a:rPr lang="en-US" sz="1100" dirty="0" err="1"/>
              <a:t>inclosed</a:t>
            </a:r>
            <a:r>
              <a:rPr lang="en-US" sz="1100" dirty="0"/>
              <a:t> by streets or public ways, shall be divided in the formation of senate districts; nor shall any district contain a greater excess in population over an adjoining district in the same county, than the population of a town or block therein adjoining such district. Counties, towns or blocks which, from their location, may be included in either of two districts, shall be so placed as to make said districts most nearly equal in number of inhabitants, excluding aliens.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61</a:t>
            </a:fld>
            <a:endParaRPr lang="en-US" dirty="0"/>
          </a:p>
        </p:txBody>
      </p:sp>
    </p:spTree>
    <p:extLst>
      <p:ext uri="{BB962C8B-B14F-4D97-AF65-F5344CB8AC3E}">
        <p14:creationId xmlns:p14="http://schemas.microsoft.com/office/powerpoint/2010/main" val="13719585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spcBef>
                <a:spcPts val="0"/>
              </a:spcBef>
              <a:defRPr/>
            </a:pPr>
            <a:r>
              <a:rPr lang="en-US" sz="3200" b="1" i="1" dirty="0">
                <a:solidFill>
                  <a:srgbClr val="006600"/>
                </a:solidFill>
              </a:rPr>
              <a:t>Constitutional Provisions</a:t>
            </a:r>
          </a:p>
          <a:p>
            <a:pPr>
              <a:spcBef>
                <a:spcPts val="0"/>
              </a:spcBef>
              <a:defRPr/>
            </a:pPr>
            <a:endParaRPr lang="en-US" sz="1000" b="1" i="1" dirty="0">
              <a:solidFill>
                <a:srgbClr val="002060"/>
              </a:solidFill>
            </a:endParaRPr>
          </a:p>
          <a:p>
            <a:pPr algn="just">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spcBef>
                <a:spcPts val="0"/>
              </a:spcBef>
            </a:pPr>
            <a:endParaRPr lang="en-US" sz="500" dirty="0"/>
          </a:p>
          <a:p>
            <a:pPr algn="just">
              <a:spcBef>
                <a:spcPts val="0"/>
              </a:spcBef>
            </a:pPr>
            <a:endParaRPr lang="en-US" sz="500" dirty="0"/>
          </a:p>
          <a:p>
            <a:pPr algn="just">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Section 4 states as follows:</a:t>
            </a:r>
          </a:p>
          <a:p>
            <a:pPr algn="just">
              <a:spcBef>
                <a:spcPts val="0"/>
              </a:spcBef>
            </a:pPr>
            <a:endParaRPr lang="en-US" sz="500" dirty="0"/>
          </a:p>
          <a:p>
            <a:r>
              <a:rPr lang="en-US" sz="1100" dirty="0" smtClean="0"/>
              <a:t>“</a:t>
            </a:r>
            <a:r>
              <a:rPr lang="en-US" sz="1100" b="1" dirty="0"/>
              <a:t>ARTICLE </a:t>
            </a:r>
            <a:r>
              <a:rPr lang="en-US" sz="1100" b="1" dirty="0" smtClean="0"/>
              <a:t>III - </a:t>
            </a:r>
            <a:r>
              <a:rPr lang="en-US" sz="1100" dirty="0" smtClean="0"/>
              <a:t>Legislature</a:t>
            </a:r>
            <a:endParaRPr lang="en-US" sz="1100" dirty="0"/>
          </a:p>
          <a:p>
            <a:endParaRPr lang="en-US" sz="500" b="1" dirty="0" smtClean="0"/>
          </a:p>
          <a:p>
            <a:r>
              <a:rPr lang="en-US" sz="1100" b="1" dirty="0" smtClean="0"/>
              <a:t>[</a:t>
            </a:r>
            <a:r>
              <a:rPr lang="en-US" sz="1100" b="1" dirty="0"/>
              <a:t>Readjustments and reapportionments; when federal census to control</a:t>
            </a:r>
            <a:r>
              <a:rPr lang="en-US" sz="1100" b="1" dirty="0" smtClean="0"/>
              <a:t>] - Continued</a:t>
            </a:r>
            <a:endParaRPr lang="en-US" sz="1100" dirty="0"/>
          </a:p>
          <a:p>
            <a:pPr algn="just"/>
            <a:r>
              <a:rPr lang="en-US" sz="1100" dirty="0" smtClean="0"/>
              <a:t>4</a:t>
            </a:r>
            <a:r>
              <a:rPr lang="en-US" sz="1100" dirty="0"/>
              <a:t>. </a:t>
            </a:r>
            <a:r>
              <a:rPr lang="en-US" sz="1100" dirty="0" smtClean="0"/>
              <a:t>No </a:t>
            </a:r>
            <a:r>
              <a:rPr lang="en-US" sz="1100" dirty="0"/>
              <a:t>county shall have four or more senators unless it shall have a full ratio for each senator. No county shall have more than one-third of all the senators; and no two counties or the territory thereof as now organized, which are adjoining counties, or which are separated only by public waters, shall have more than one-half of all the senators. </a:t>
            </a:r>
          </a:p>
          <a:p>
            <a:endParaRPr lang="en-US" sz="500" dirty="0" smtClean="0"/>
          </a:p>
          <a:p>
            <a:r>
              <a:rPr lang="en-US" sz="1100" dirty="0" smtClean="0"/>
              <a:t>The </a:t>
            </a:r>
            <a:r>
              <a:rPr lang="en-US" sz="1100" dirty="0"/>
              <a:t>ratio for apportioning senators shall always be obtained by dividing the number of inhabitants, excluding aliens, by fifty, and the senate shall always be composed of fifty members, except that if any county having three or more senators at the time of any apportionment shall be entitled on such ratio to an additional senator or senators, such additional senator or senators shall be given to such county in addition to the fifty senators, and the whole number of senators shall be increased to that extent</a:t>
            </a:r>
            <a:r>
              <a:rPr lang="en-US" sz="1100" dirty="0" smtClean="0"/>
              <a:t>.</a:t>
            </a:r>
          </a:p>
          <a:p>
            <a:endParaRPr lang="en-US" sz="500" dirty="0"/>
          </a:p>
          <a:p>
            <a:r>
              <a:rPr lang="en-US" sz="1100" dirty="0"/>
              <a:t>The senate districts, including the present ones, as existing immediately before the enactment of a law readjusting or altering the senate districts, shall continue to be the senate districts of the state until the expirations of the terms of the senators then in office, except for the purpose of an election of senators for full terms beginning at such expirations, and for the formation of assembly districts. (Amended by vote of the people November 6, 1945.)</a:t>
            </a:r>
          </a:p>
          <a:p>
            <a:endParaRPr lang="en-US" sz="1100" b="1" dirty="0" smtClean="0"/>
          </a:p>
          <a:p>
            <a:endParaRPr lang="en-US" sz="1100" b="1" dirty="0"/>
          </a:p>
          <a:p>
            <a:endParaRPr lang="en-US" sz="1100" b="1" dirty="0" smtClean="0"/>
          </a:p>
          <a:p>
            <a:endParaRPr lang="en-US" sz="1100" b="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62</a:t>
            </a:fld>
            <a:endParaRPr lang="en-US" dirty="0"/>
          </a:p>
        </p:txBody>
      </p:sp>
    </p:spTree>
    <p:extLst>
      <p:ext uri="{BB962C8B-B14F-4D97-AF65-F5344CB8AC3E}">
        <p14:creationId xmlns:p14="http://schemas.microsoft.com/office/powerpoint/2010/main" val="4255816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spcBef>
                <a:spcPts val="0"/>
              </a:spcBef>
              <a:defRPr/>
            </a:pPr>
            <a:r>
              <a:rPr lang="en-US" sz="3200" b="1" i="1" dirty="0">
                <a:solidFill>
                  <a:srgbClr val="006600"/>
                </a:solidFill>
              </a:rPr>
              <a:t>Constitutional Provisions</a:t>
            </a:r>
          </a:p>
          <a:p>
            <a:pPr>
              <a:spcBef>
                <a:spcPts val="0"/>
              </a:spcBef>
              <a:defRPr/>
            </a:pPr>
            <a:endParaRPr lang="en-US" sz="1000" b="1" i="1" dirty="0">
              <a:solidFill>
                <a:srgbClr val="002060"/>
              </a:solidFill>
            </a:endParaRPr>
          </a:p>
          <a:p>
            <a:pPr algn="just">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spcBef>
                <a:spcPts val="0"/>
              </a:spcBef>
            </a:pPr>
            <a:endParaRPr lang="en-US" sz="500" dirty="0"/>
          </a:p>
          <a:p>
            <a:pPr algn="just">
              <a:spcBef>
                <a:spcPts val="0"/>
              </a:spcBef>
            </a:pPr>
            <a:endParaRPr lang="en-US" sz="500" dirty="0"/>
          </a:p>
          <a:p>
            <a:pPr algn="just">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Section </a:t>
            </a:r>
            <a:r>
              <a:rPr lang="en-US" sz="1600" dirty="0" smtClean="0"/>
              <a:t>5 </a:t>
            </a:r>
            <a:r>
              <a:rPr lang="en-US" sz="1600" dirty="0"/>
              <a:t>states as follows:</a:t>
            </a:r>
          </a:p>
          <a:p>
            <a:pPr algn="just">
              <a:spcBef>
                <a:spcPts val="0"/>
              </a:spcBef>
            </a:pPr>
            <a:endParaRPr lang="en-US" sz="500" dirty="0"/>
          </a:p>
          <a:p>
            <a:pPr>
              <a:spcBef>
                <a:spcPts val="0"/>
              </a:spcBef>
            </a:pPr>
            <a:r>
              <a:rPr lang="en-US" sz="1100" dirty="0" smtClean="0"/>
              <a:t>“</a:t>
            </a:r>
            <a:r>
              <a:rPr lang="en-US" sz="1100" b="1" dirty="0"/>
              <a:t>ARTICLE </a:t>
            </a:r>
            <a:r>
              <a:rPr lang="en-US" sz="1100" b="1" dirty="0" smtClean="0"/>
              <a:t>III - </a:t>
            </a:r>
            <a:r>
              <a:rPr lang="en-US" sz="1100" dirty="0" smtClean="0"/>
              <a:t>Legislature</a:t>
            </a:r>
            <a:endParaRPr lang="en-US" sz="1100" dirty="0"/>
          </a:p>
          <a:p>
            <a:pPr>
              <a:spcBef>
                <a:spcPts val="0"/>
              </a:spcBef>
            </a:pPr>
            <a:endParaRPr lang="en-US" sz="500" b="1" dirty="0" smtClean="0"/>
          </a:p>
          <a:p>
            <a:pPr>
              <a:spcBef>
                <a:spcPts val="0"/>
              </a:spcBef>
            </a:pPr>
            <a:r>
              <a:rPr lang="en-US" sz="1100" b="1" dirty="0" smtClean="0"/>
              <a:t>[</a:t>
            </a:r>
            <a:r>
              <a:rPr lang="en-US" sz="1100" b="1" dirty="0"/>
              <a:t>Apportionment of assemblymen; creation of assembly districts]</a:t>
            </a:r>
            <a:endParaRPr lang="en-US" sz="1100" dirty="0"/>
          </a:p>
          <a:p>
            <a:pPr>
              <a:spcBef>
                <a:spcPts val="0"/>
              </a:spcBef>
            </a:pPr>
            <a:r>
              <a:rPr lang="en-US" sz="1100" dirty="0" smtClean="0"/>
              <a:t>5</a:t>
            </a:r>
            <a:r>
              <a:rPr lang="en-US" sz="1100" dirty="0"/>
              <a:t>. The members of the assembly shall be chosen by single districts and shall be apportioned by the legislature at each regular session at which the senate districts are readjusted or altered, and by the same law, among the several counties of the state, as nearly as may be according to the number of their respective inhabitants, excluding aliens. Every county heretofore established and separately organized, except the county of Hamilton, shall always be entitled to one member of assembly, and no county shall hereafter be erected unless its population shall entitle it to a member. The county of Hamilton shall elect with the county of Fulton, until the population of the county of Hamilton shall, according to the ratio, entitle it to a member. But the legislature may abolish the said county of Hamilton and annex the territory thereof to some other county or counties</a:t>
            </a:r>
            <a:r>
              <a:rPr lang="en-US" sz="1100" dirty="0" smtClean="0"/>
              <a:t>.</a:t>
            </a:r>
          </a:p>
          <a:p>
            <a:pPr>
              <a:spcBef>
                <a:spcPts val="0"/>
              </a:spcBef>
            </a:pPr>
            <a:r>
              <a:rPr lang="en-US" sz="500" dirty="0" smtClean="0"/>
              <a:t> </a:t>
            </a:r>
            <a:endParaRPr lang="en-US" sz="500" dirty="0"/>
          </a:p>
          <a:p>
            <a:pPr>
              <a:spcBef>
                <a:spcPts val="0"/>
              </a:spcBef>
            </a:pPr>
            <a:r>
              <a:rPr lang="en-US" sz="1100" dirty="0"/>
              <a:t>The quotient obtained by dividing the whole number of inhabitants of the state, excluding aliens, by the number of members of assembly, shall be the ratio for apportionment, which shall be made as follows: One member of assembly shall be apportioned to every county, including Fulton and Hamilton as one county, containing less than the ratio and one-half over. Two members shall be apportioned to every other county. The remaining members of assembly shall be apportioned to the counties having more than two ratios according to the number of inhabitants, excluding aliens. Members apportioned on remainders shall be apportioned to the counties having the highest remainders in the order thereof respectively. No county shall have more members of assembly than a county having a greater number of inhabitants, excluding aliens</a:t>
            </a:r>
            <a:r>
              <a:rPr lang="en-US" sz="1100" dirty="0" smtClean="0"/>
              <a:t>.</a:t>
            </a:r>
            <a:endParaRPr lang="en-US" sz="11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63</a:t>
            </a:fld>
            <a:endParaRPr lang="en-US" dirty="0"/>
          </a:p>
        </p:txBody>
      </p:sp>
    </p:spTree>
    <p:extLst>
      <p:ext uri="{BB962C8B-B14F-4D97-AF65-F5344CB8AC3E}">
        <p14:creationId xmlns:p14="http://schemas.microsoft.com/office/powerpoint/2010/main" val="2011082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just">
              <a:lnSpc>
                <a:spcPct val="75000"/>
              </a:lnSpc>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just">
              <a:lnSpc>
                <a:spcPct val="75000"/>
              </a:lnSpc>
              <a:spcBef>
                <a:spcPts val="0"/>
              </a:spcBef>
              <a:defRPr/>
            </a:pPr>
            <a:r>
              <a:rPr lang="en-US" sz="3200" b="1" i="1" dirty="0">
                <a:solidFill>
                  <a:srgbClr val="006600"/>
                </a:solidFill>
              </a:rPr>
              <a:t>Constitutional Provisions</a:t>
            </a:r>
          </a:p>
          <a:p>
            <a:pPr algn="just">
              <a:lnSpc>
                <a:spcPct val="75000"/>
              </a:lnSpc>
              <a:spcBef>
                <a:spcPts val="0"/>
              </a:spcBef>
              <a:defRPr/>
            </a:pPr>
            <a:endParaRPr lang="en-US" sz="1000" b="1" i="1" dirty="0">
              <a:solidFill>
                <a:srgbClr val="002060"/>
              </a:solidFill>
            </a:endParaRPr>
          </a:p>
          <a:p>
            <a:pPr algn="just">
              <a:lnSpc>
                <a:spcPct val="75000"/>
              </a:lnSpc>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lnSpc>
                <a:spcPct val="75000"/>
              </a:lnSpc>
              <a:spcBef>
                <a:spcPts val="0"/>
              </a:spcBef>
            </a:pPr>
            <a:endParaRPr lang="en-US" sz="500" dirty="0"/>
          </a:p>
          <a:p>
            <a:pPr algn="just">
              <a:lnSpc>
                <a:spcPct val="75000"/>
              </a:lnSpc>
              <a:spcBef>
                <a:spcPts val="0"/>
              </a:spcBef>
            </a:pPr>
            <a:endParaRPr lang="en-US" sz="500" dirty="0"/>
          </a:p>
          <a:p>
            <a:pPr algn="just">
              <a:lnSpc>
                <a:spcPct val="75000"/>
              </a:lnSpc>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Section </a:t>
            </a:r>
            <a:r>
              <a:rPr lang="en-US" sz="1600" dirty="0" smtClean="0"/>
              <a:t>5 </a:t>
            </a:r>
            <a:r>
              <a:rPr lang="en-US" sz="1600" dirty="0"/>
              <a:t>states as follows:</a:t>
            </a:r>
          </a:p>
          <a:p>
            <a:pPr algn="just">
              <a:lnSpc>
                <a:spcPct val="75000"/>
              </a:lnSpc>
              <a:spcBef>
                <a:spcPts val="0"/>
              </a:spcBef>
            </a:pPr>
            <a:endParaRPr lang="en-US" sz="500" dirty="0"/>
          </a:p>
          <a:p>
            <a:pPr algn="just">
              <a:lnSpc>
                <a:spcPct val="75000"/>
              </a:lnSpc>
              <a:spcBef>
                <a:spcPts val="0"/>
              </a:spcBef>
            </a:pPr>
            <a:r>
              <a:rPr lang="en-US" sz="1100" dirty="0" smtClean="0"/>
              <a:t>“</a:t>
            </a:r>
            <a:r>
              <a:rPr lang="en-US" sz="1100" b="1" dirty="0"/>
              <a:t>ARTICLE </a:t>
            </a:r>
            <a:r>
              <a:rPr lang="en-US" sz="1100" b="1" dirty="0" smtClean="0"/>
              <a:t>III - </a:t>
            </a:r>
            <a:r>
              <a:rPr lang="en-US" sz="1100" dirty="0" smtClean="0"/>
              <a:t>Legislature</a:t>
            </a:r>
            <a:endParaRPr lang="en-US" sz="1100" dirty="0"/>
          </a:p>
          <a:p>
            <a:pPr algn="just">
              <a:lnSpc>
                <a:spcPct val="75000"/>
              </a:lnSpc>
              <a:spcBef>
                <a:spcPts val="0"/>
              </a:spcBef>
            </a:pPr>
            <a:endParaRPr lang="en-US" sz="500" b="1" dirty="0" smtClean="0"/>
          </a:p>
          <a:p>
            <a:pPr algn="just">
              <a:lnSpc>
                <a:spcPct val="75000"/>
              </a:lnSpc>
              <a:spcBef>
                <a:spcPts val="0"/>
              </a:spcBef>
            </a:pPr>
            <a:r>
              <a:rPr lang="en-US" sz="1100" b="1" dirty="0" smtClean="0"/>
              <a:t>[</a:t>
            </a:r>
            <a:r>
              <a:rPr lang="en-US" sz="1100" b="1" dirty="0"/>
              <a:t>Apportionment of assemblymen; creation of assembly districts</a:t>
            </a:r>
            <a:r>
              <a:rPr lang="en-US" sz="1100" b="1" dirty="0" smtClean="0"/>
              <a:t>] - Continued</a:t>
            </a:r>
            <a:endParaRPr lang="en-US" sz="1100" dirty="0"/>
          </a:p>
          <a:p>
            <a:pPr algn="just">
              <a:lnSpc>
                <a:spcPct val="75000"/>
              </a:lnSpc>
              <a:spcBef>
                <a:spcPts val="0"/>
              </a:spcBef>
            </a:pPr>
            <a:r>
              <a:rPr lang="en-US" sz="1100" dirty="0" smtClean="0"/>
              <a:t>5</a:t>
            </a:r>
            <a:r>
              <a:rPr lang="en-US" sz="1100" dirty="0"/>
              <a:t>. </a:t>
            </a:r>
            <a:r>
              <a:rPr lang="en-US" sz="1100" dirty="0" smtClean="0"/>
              <a:t>The </a:t>
            </a:r>
            <a:r>
              <a:rPr lang="en-US" sz="1100" dirty="0"/>
              <a:t>assembly districts, including the present ones, as existing immediately before the enactment of a law making an apportionment of members of assembly among the counties, shall continue to be the assembly districts of the state until the expiration of the terms of members then in office, except for the purpose of an election of members of assembly for full terms beginning at such expirations. </a:t>
            </a:r>
          </a:p>
          <a:p>
            <a:pPr algn="just">
              <a:lnSpc>
                <a:spcPct val="75000"/>
              </a:lnSpc>
              <a:spcBef>
                <a:spcPts val="0"/>
              </a:spcBef>
            </a:pPr>
            <a:r>
              <a:rPr lang="en-US" sz="1100" dirty="0"/>
              <a:t>In any county entitled to more than one member, the board of supervisors, and in any city embracing an entire county and having no board of supervisors, the common council, or if there be none, the body exercising the powers of a common council, shall assemble at such times as the legislature making an apportionment shall prescribe, and divide such counties into assembly districts as nearly equal in number of inhabitants, excluding aliens, as may be, of convenient and contiguous territory in as compact form as practicable, each of which shall be wholly within a senate district formed under the same apportionment, equal to the number of members of assembly to which such county shall be entitled, and shall cause to be filed in the office of the secretary of state and of the clerk of such county, a description of such districts, specifying the number of each district and of the inhabitants thereof, excluding aliens, according to the census or enumeration used as the population basis for the formation of such districts; and such apportionment and districts shall remain unaltered until after the next reapportionment of members of assembly, except that the board of supervisors of any county containing a town having more than a ratio of apportionment and one-half over may alter the assembly districts in a senate district containing such town at any time on or before March first, nineteen hundred forty-six. In counties having more than one senate district, the same number of assembly districts shall be put in each senate district, unless the assembly districts cannot be evenly divided among the senate districts of any county, in which case one more assembly district shall be put in the senate district in such county having the largest, or one less assembly district shall be put in the senate district in such county having the smallest number of inhabitants, excluding aliens, as the case may require. No town, except a town having more than a ratio of apportionment and one-half over, and no block in a city </a:t>
            </a:r>
            <a:r>
              <a:rPr lang="en-US" sz="1100" dirty="0" err="1"/>
              <a:t>inclosed</a:t>
            </a:r>
            <a:r>
              <a:rPr lang="en-US" sz="1100" dirty="0"/>
              <a:t> by streets or public ways, shall be divided in the formation of assembly districts, nor shall any districts contain a greater excess in population over an adjoining district in the same senate district, than the population of a town or block therein adjoining such assembly district. Towns or blocks which, from their location may be included in either of two districts, shall be so placed as to make said districts most nearly equal in number of inhabitants, excluding aliens. Nothing in this section shall prevent the division, at any time, of counties and towns and the erection of new towns by the legislature. </a:t>
            </a:r>
            <a:endParaRPr lang="en-US" sz="1100" dirty="0" smtClean="0"/>
          </a:p>
          <a:p>
            <a:pPr algn="just">
              <a:lnSpc>
                <a:spcPct val="75000"/>
              </a:lnSpc>
              <a:spcBef>
                <a:spcPts val="0"/>
              </a:spcBef>
            </a:pPr>
            <a:endParaRPr lang="en-US" sz="500" dirty="0"/>
          </a:p>
          <a:p>
            <a:pPr algn="just">
              <a:lnSpc>
                <a:spcPct val="75000"/>
              </a:lnSpc>
              <a:spcBef>
                <a:spcPts val="0"/>
              </a:spcBef>
            </a:pPr>
            <a:r>
              <a:rPr lang="en-US" sz="1100" dirty="0"/>
              <a:t>An apportionment by the legislature, or other body, shall be subject to review by the supreme court, at the suit of any citizen, under such reasonable regulations as the legislature may prescribe; and any court before which a cause may be pending involving an apportionment, shall give precedence thereto over all other causes and proceedings, and if said court be not in session it shall convene promptly for the disposition of the same. (Amended by vote of the people November 6, 1945</a:t>
            </a:r>
            <a:r>
              <a:rPr lang="en-US" sz="1100" dirty="0" smtClean="0"/>
              <a:t>.)</a:t>
            </a:r>
            <a:endParaRPr lang="en-US" sz="11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64</a:t>
            </a:fld>
            <a:endParaRPr lang="en-US" dirty="0"/>
          </a:p>
        </p:txBody>
      </p:sp>
    </p:spTree>
    <p:extLst>
      <p:ext uri="{BB962C8B-B14F-4D97-AF65-F5344CB8AC3E}">
        <p14:creationId xmlns:p14="http://schemas.microsoft.com/office/powerpoint/2010/main" val="26652160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just">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just">
              <a:spcBef>
                <a:spcPts val="0"/>
              </a:spcBef>
              <a:defRPr/>
            </a:pPr>
            <a:r>
              <a:rPr lang="en-US" sz="3200" b="1" i="1" dirty="0">
                <a:solidFill>
                  <a:srgbClr val="006600"/>
                </a:solidFill>
              </a:rPr>
              <a:t>Constitutional Provisions</a:t>
            </a:r>
          </a:p>
          <a:p>
            <a:pPr algn="just">
              <a:spcBef>
                <a:spcPts val="0"/>
              </a:spcBef>
              <a:defRPr/>
            </a:pPr>
            <a:endParaRPr lang="en-US" sz="1000" b="1" i="1" dirty="0">
              <a:solidFill>
                <a:srgbClr val="002060"/>
              </a:solidFill>
            </a:endParaRPr>
          </a:p>
          <a:p>
            <a:pPr algn="just">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spcBef>
                <a:spcPts val="0"/>
              </a:spcBef>
            </a:pPr>
            <a:endParaRPr lang="en-US" sz="500" dirty="0"/>
          </a:p>
          <a:p>
            <a:pPr algn="just">
              <a:spcBef>
                <a:spcPts val="0"/>
              </a:spcBef>
            </a:pPr>
            <a:endParaRPr lang="en-US" sz="500" dirty="0"/>
          </a:p>
          <a:p>
            <a:pPr algn="just">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a:t>
            </a:r>
            <a:r>
              <a:rPr lang="en-US" sz="1600" dirty="0" smtClean="0"/>
              <a:t>Sections 5-a and 6 state </a:t>
            </a:r>
            <a:r>
              <a:rPr lang="en-US" sz="1600" dirty="0"/>
              <a:t>as follows:</a:t>
            </a:r>
          </a:p>
          <a:p>
            <a:pPr algn="just">
              <a:spcBef>
                <a:spcPts val="0"/>
              </a:spcBef>
            </a:pPr>
            <a:endParaRPr lang="en-US" sz="500" dirty="0"/>
          </a:p>
          <a:p>
            <a:pPr algn="just">
              <a:spcBef>
                <a:spcPts val="0"/>
              </a:spcBef>
            </a:pPr>
            <a:r>
              <a:rPr lang="en-US" sz="1100" dirty="0" smtClean="0"/>
              <a:t>“</a:t>
            </a:r>
            <a:r>
              <a:rPr lang="en-US" sz="1100" b="1" dirty="0"/>
              <a:t>ARTICLE </a:t>
            </a:r>
            <a:r>
              <a:rPr lang="en-US" sz="1100" b="1" dirty="0" smtClean="0"/>
              <a:t>III - </a:t>
            </a:r>
            <a:r>
              <a:rPr lang="en-US" sz="1100" dirty="0" smtClean="0"/>
              <a:t>Legislature</a:t>
            </a:r>
            <a:endParaRPr lang="en-US" sz="1100" dirty="0"/>
          </a:p>
          <a:p>
            <a:pPr algn="just">
              <a:spcBef>
                <a:spcPts val="0"/>
              </a:spcBef>
            </a:pPr>
            <a:endParaRPr lang="en-US" sz="500" b="1" dirty="0" smtClean="0"/>
          </a:p>
          <a:p>
            <a:pPr>
              <a:spcBef>
                <a:spcPts val="0"/>
              </a:spcBef>
            </a:pPr>
            <a:r>
              <a:rPr lang="en-US" sz="1100" b="1" dirty="0" smtClean="0"/>
              <a:t>[</a:t>
            </a:r>
            <a:r>
              <a:rPr lang="en-US" sz="1100" b="1" dirty="0"/>
              <a:t>Definition of inhabitants]</a:t>
            </a:r>
            <a:endParaRPr lang="en-US" sz="1100" dirty="0"/>
          </a:p>
          <a:p>
            <a:pPr>
              <a:spcBef>
                <a:spcPts val="0"/>
              </a:spcBef>
            </a:pPr>
            <a:r>
              <a:rPr lang="en-US" sz="1100" dirty="0" smtClean="0"/>
              <a:t>5-a</a:t>
            </a:r>
            <a:r>
              <a:rPr lang="en-US" sz="1100" dirty="0"/>
              <a:t>. For the purpose of apportioning senate and assembly districts pursuant to the foregoing provisions of this article, the term "inhabitants, excluding aliens" shall mean the whole number of persons. (New. Added by vote of the people November 4, 1969.)</a:t>
            </a:r>
          </a:p>
          <a:p>
            <a:pPr>
              <a:spcBef>
                <a:spcPts val="0"/>
              </a:spcBef>
            </a:pPr>
            <a:endParaRPr lang="en-US" sz="500" b="1" dirty="0" smtClean="0"/>
          </a:p>
          <a:p>
            <a:pPr>
              <a:spcBef>
                <a:spcPts val="0"/>
              </a:spcBef>
            </a:pPr>
            <a:r>
              <a:rPr lang="en-US" sz="1100" b="1" dirty="0" smtClean="0"/>
              <a:t>[</a:t>
            </a:r>
            <a:r>
              <a:rPr lang="en-US" sz="1100" b="1" dirty="0"/>
              <a:t>Compensation, allowances and traveling expenses of members]</a:t>
            </a:r>
            <a:endParaRPr lang="en-US" sz="1100" dirty="0"/>
          </a:p>
          <a:p>
            <a:pPr>
              <a:spcBef>
                <a:spcPts val="0"/>
              </a:spcBef>
            </a:pPr>
            <a:r>
              <a:rPr lang="en-US" sz="1100" dirty="0" smtClean="0"/>
              <a:t>6</a:t>
            </a:r>
            <a:r>
              <a:rPr lang="en-US" sz="1100" dirty="0"/>
              <a:t>. Each member of the legislature shall receive for his or her services a like annual salary, to be fixed by law. He or she shall also be reimbursed for his or her actual traveling expenses in going to and returning from the place in which the legislature meets, not more than once each week while the legislature is in session. Senators, when the senate alone is convened in extraordinary session, or when serving as members of the court for the trial of impeachments, and such members of the assembly, not exceeding nine in number, as shall be appointed managers of an impeachment, shall receive an additional per diem allowance, to be fixed by law. Any member, while serving as an officer of his or her house or in any other special capacity therein or directly connected therewith not hereinbefore in this section specified, may also be paid and receive, in addition, any allowance which may be fixed by law for the particular and additional services appertaining to or entailed by such office or special capacity. Neither the salary of any member nor any other allowance so fixed may be increased or diminished during, and with respect to, the term for which he or she shall have been elected, nor shall he or she be paid or receive any other extra compensation. The provisions of this section and laws enacted in compliance therewith shall govern and be exclusively controlling, according to their terms. Members shall continue to receive such salary and additional allowance as heretofore fixed and provided in this section, until changed by law pursuant to this section. (Amended by Constitutional Convention of 1938 and approved by vote of the people November 8, 1938; further amended by vote of the people November 4, 1947; November 3, 1964; November 6, 2001</a:t>
            </a:r>
            <a:r>
              <a:rPr lang="en-US" sz="1100" dirty="0" smtClean="0"/>
              <a:t>.)</a:t>
            </a:r>
            <a:endParaRPr lang="en-US" sz="11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65</a:t>
            </a:fld>
            <a:endParaRPr lang="en-US" dirty="0"/>
          </a:p>
        </p:txBody>
      </p:sp>
    </p:spTree>
    <p:extLst>
      <p:ext uri="{BB962C8B-B14F-4D97-AF65-F5344CB8AC3E}">
        <p14:creationId xmlns:p14="http://schemas.microsoft.com/office/powerpoint/2010/main" val="562313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just">
              <a:lnSpc>
                <a:spcPct val="95000"/>
              </a:lnSpc>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just">
              <a:lnSpc>
                <a:spcPct val="95000"/>
              </a:lnSpc>
              <a:spcBef>
                <a:spcPts val="0"/>
              </a:spcBef>
              <a:defRPr/>
            </a:pPr>
            <a:r>
              <a:rPr lang="en-US" sz="3200" b="1" i="1" dirty="0">
                <a:solidFill>
                  <a:srgbClr val="006600"/>
                </a:solidFill>
              </a:rPr>
              <a:t>Constitutional Provisions</a:t>
            </a:r>
          </a:p>
          <a:p>
            <a:pPr algn="just">
              <a:lnSpc>
                <a:spcPct val="95000"/>
              </a:lnSpc>
              <a:spcBef>
                <a:spcPts val="0"/>
              </a:spcBef>
              <a:defRPr/>
            </a:pPr>
            <a:endParaRPr lang="en-US" sz="1000" b="1" i="1" dirty="0">
              <a:solidFill>
                <a:srgbClr val="002060"/>
              </a:solidFill>
            </a:endParaRPr>
          </a:p>
          <a:p>
            <a:pPr algn="just">
              <a:lnSpc>
                <a:spcPct val="95000"/>
              </a:lnSpc>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lnSpc>
                <a:spcPct val="95000"/>
              </a:lnSpc>
              <a:spcBef>
                <a:spcPts val="0"/>
              </a:spcBef>
            </a:pPr>
            <a:endParaRPr lang="en-US" sz="500" dirty="0"/>
          </a:p>
          <a:p>
            <a:pPr algn="just">
              <a:lnSpc>
                <a:spcPct val="95000"/>
              </a:lnSpc>
              <a:spcBef>
                <a:spcPts val="0"/>
              </a:spcBef>
            </a:pPr>
            <a:endParaRPr lang="en-US" sz="500" dirty="0"/>
          </a:p>
          <a:p>
            <a:pPr algn="just">
              <a:lnSpc>
                <a:spcPct val="95000"/>
              </a:lnSpc>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a:t>
            </a:r>
            <a:r>
              <a:rPr lang="en-US" sz="1600" dirty="0" smtClean="0"/>
              <a:t>Sections 7 and 8 state </a:t>
            </a:r>
            <a:r>
              <a:rPr lang="en-US" sz="1600" dirty="0"/>
              <a:t>as follows:</a:t>
            </a:r>
          </a:p>
          <a:p>
            <a:pPr algn="just">
              <a:lnSpc>
                <a:spcPct val="95000"/>
              </a:lnSpc>
              <a:spcBef>
                <a:spcPts val="0"/>
              </a:spcBef>
            </a:pPr>
            <a:endParaRPr lang="en-US" sz="500" dirty="0"/>
          </a:p>
          <a:p>
            <a:pPr algn="just">
              <a:lnSpc>
                <a:spcPct val="95000"/>
              </a:lnSpc>
              <a:spcBef>
                <a:spcPts val="0"/>
              </a:spcBef>
            </a:pPr>
            <a:r>
              <a:rPr lang="en-US" sz="1100" dirty="0" smtClean="0"/>
              <a:t>“</a:t>
            </a:r>
            <a:r>
              <a:rPr lang="en-US" sz="1100" b="1" dirty="0"/>
              <a:t>ARTICLE </a:t>
            </a:r>
            <a:r>
              <a:rPr lang="en-US" sz="1100" b="1" dirty="0" smtClean="0"/>
              <a:t>III - </a:t>
            </a:r>
            <a:r>
              <a:rPr lang="en-US" sz="1100" dirty="0" smtClean="0"/>
              <a:t>Legislature</a:t>
            </a:r>
            <a:endParaRPr lang="en-US" sz="1100" dirty="0"/>
          </a:p>
          <a:p>
            <a:pPr algn="just">
              <a:lnSpc>
                <a:spcPct val="95000"/>
              </a:lnSpc>
              <a:spcBef>
                <a:spcPts val="0"/>
              </a:spcBef>
            </a:pPr>
            <a:endParaRPr lang="en-US" sz="500" b="1" dirty="0" smtClean="0"/>
          </a:p>
          <a:p>
            <a:pPr algn="just">
              <a:lnSpc>
                <a:spcPct val="95000"/>
              </a:lnSpc>
              <a:spcBef>
                <a:spcPts val="0"/>
              </a:spcBef>
            </a:pPr>
            <a:r>
              <a:rPr lang="en-US" sz="1100" b="1" dirty="0" smtClean="0"/>
              <a:t>[</a:t>
            </a:r>
            <a:r>
              <a:rPr lang="en-US" sz="1100" b="1" dirty="0"/>
              <a:t>Qualifications of members; prohibitions on certain civil appointments; acceptance to vacate seat]</a:t>
            </a:r>
            <a:endParaRPr lang="en-US" sz="1100" dirty="0"/>
          </a:p>
          <a:p>
            <a:pPr algn="just">
              <a:lnSpc>
                <a:spcPct val="95000"/>
              </a:lnSpc>
              <a:spcBef>
                <a:spcPts val="0"/>
              </a:spcBef>
            </a:pPr>
            <a:r>
              <a:rPr lang="en-US" sz="1100" dirty="0" smtClean="0"/>
              <a:t>7</a:t>
            </a:r>
            <a:r>
              <a:rPr lang="en-US" sz="1100" dirty="0"/>
              <a:t>. No person shall serve as a member of the legislature unless he or she is a citizen of the United States and has been a resident of the state of New York for five years, and, except as hereinafter otherwise prescribed, of the assembly or senate district for the twelve months immediately preceding his or her election; if elected a senator or member of assembly at the first election next ensuing after a readjustment or alteration of the senate or assembly districts becomes effective, a person, to be eligible to serve as such, must have been a resident of the county in which the senate or assembly district is contained for the twelve months immediately preceding his or her election. No member of the legislature shall, during the time for which he or she was elected, receive any civil appointment from the governor, the governor and the senate, the legislature or from any city government, to an office which shall have been created, or the emoluments whereof shall have been increased during such time. If a member of the legislature be elected to congress, or appointed to any office, civil or military, under the government of the United States, the state of New York, or under any city government except as a member of the national guard or naval militia of the state, or of the reserve forces of the United States, his or her acceptance thereof shall vacate his or her seat in the legislature, providing, however, that a member of the legislature may be appointed commissioner of deeds or to any office in which he or she shall receive no compensation. (New. Derived in part from former зз7 and 8. Adopted by Constitutional Convention of 1938 and approved by vote of the people November 8, 1938; amended by vote of the people November 2, 1943.)</a:t>
            </a:r>
          </a:p>
          <a:p>
            <a:pPr algn="just">
              <a:lnSpc>
                <a:spcPct val="95000"/>
              </a:lnSpc>
              <a:spcBef>
                <a:spcPts val="0"/>
              </a:spcBef>
            </a:pPr>
            <a:endParaRPr lang="en-US" sz="500" b="1" dirty="0" smtClean="0"/>
          </a:p>
          <a:p>
            <a:pPr algn="just">
              <a:lnSpc>
                <a:spcPct val="95000"/>
              </a:lnSpc>
              <a:spcBef>
                <a:spcPts val="0"/>
              </a:spcBef>
            </a:pPr>
            <a:r>
              <a:rPr lang="en-US" sz="1100" b="1" dirty="0" smtClean="0"/>
              <a:t>[</a:t>
            </a:r>
            <a:r>
              <a:rPr lang="en-US" sz="1100" b="1" dirty="0"/>
              <a:t>Time of elections of members]</a:t>
            </a:r>
            <a:endParaRPr lang="en-US" sz="1100" dirty="0"/>
          </a:p>
          <a:p>
            <a:pPr algn="just">
              <a:lnSpc>
                <a:spcPct val="95000"/>
              </a:lnSpc>
              <a:spcBef>
                <a:spcPts val="0"/>
              </a:spcBef>
            </a:pPr>
            <a:r>
              <a:rPr lang="en-US" sz="1100" dirty="0" smtClean="0"/>
              <a:t>8</a:t>
            </a:r>
            <a:r>
              <a:rPr lang="en-US" sz="1100" dirty="0"/>
              <a:t>. The elections of senators and members of assembly, pursuant to the provisions of this constitution, shall be held on the Tuesday succeeding the first Monday of November, unless otherwise directed by the legislature. (Formerly з9. Renumbered by Constitutional Convention of 1938 and approved by vote of the people November 8, 1938</a:t>
            </a:r>
            <a:r>
              <a:rPr lang="en-US" sz="1100" dirty="0" smtClean="0"/>
              <a:t>.)</a:t>
            </a:r>
            <a:endParaRPr lang="en-US" sz="11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66</a:t>
            </a:fld>
            <a:endParaRPr lang="en-US" dirty="0"/>
          </a:p>
        </p:txBody>
      </p:sp>
    </p:spTree>
    <p:extLst>
      <p:ext uri="{BB962C8B-B14F-4D97-AF65-F5344CB8AC3E}">
        <p14:creationId xmlns:p14="http://schemas.microsoft.com/office/powerpoint/2010/main" val="15340606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just">
              <a:lnSpc>
                <a:spcPct val="90000"/>
              </a:lnSpc>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just">
              <a:lnSpc>
                <a:spcPct val="90000"/>
              </a:lnSpc>
              <a:spcBef>
                <a:spcPts val="0"/>
              </a:spcBef>
              <a:defRPr/>
            </a:pPr>
            <a:r>
              <a:rPr lang="en-US" sz="3200" b="1" i="1" dirty="0">
                <a:solidFill>
                  <a:srgbClr val="006600"/>
                </a:solidFill>
              </a:rPr>
              <a:t>Constitutional Provisions</a:t>
            </a:r>
          </a:p>
          <a:p>
            <a:pPr algn="just">
              <a:lnSpc>
                <a:spcPct val="90000"/>
              </a:lnSpc>
              <a:spcBef>
                <a:spcPts val="0"/>
              </a:spcBef>
              <a:defRPr/>
            </a:pPr>
            <a:endParaRPr lang="en-US" sz="1000" b="1" i="1" dirty="0">
              <a:solidFill>
                <a:srgbClr val="002060"/>
              </a:solidFill>
            </a:endParaRPr>
          </a:p>
          <a:p>
            <a:pPr algn="just">
              <a:lnSpc>
                <a:spcPct val="90000"/>
              </a:lnSpc>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lnSpc>
                <a:spcPct val="90000"/>
              </a:lnSpc>
              <a:spcBef>
                <a:spcPts val="0"/>
              </a:spcBef>
            </a:pPr>
            <a:endParaRPr lang="en-US" sz="500" dirty="0"/>
          </a:p>
          <a:p>
            <a:pPr algn="just">
              <a:lnSpc>
                <a:spcPct val="90000"/>
              </a:lnSpc>
              <a:spcBef>
                <a:spcPts val="0"/>
              </a:spcBef>
            </a:pPr>
            <a:endParaRPr lang="en-US" sz="500" dirty="0"/>
          </a:p>
          <a:p>
            <a:pPr algn="just">
              <a:lnSpc>
                <a:spcPct val="90000"/>
              </a:lnSpc>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a:t>
            </a:r>
            <a:r>
              <a:rPr lang="en-US" sz="1600" dirty="0" smtClean="0"/>
              <a:t>Sections 9 to 13 state </a:t>
            </a:r>
            <a:r>
              <a:rPr lang="en-US" sz="1600" dirty="0"/>
              <a:t>as follows:</a:t>
            </a:r>
          </a:p>
          <a:p>
            <a:pPr algn="just">
              <a:lnSpc>
                <a:spcPct val="90000"/>
              </a:lnSpc>
              <a:spcBef>
                <a:spcPts val="0"/>
              </a:spcBef>
            </a:pPr>
            <a:endParaRPr lang="en-US" sz="500" dirty="0"/>
          </a:p>
          <a:p>
            <a:pPr algn="just">
              <a:lnSpc>
                <a:spcPct val="90000"/>
              </a:lnSpc>
              <a:spcBef>
                <a:spcPts val="0"/>
              </a:spcBef>
            </a:pPr>
            <a:r>
              <a:rPr lang="en-US" sz="1100" dirty="0" smtClean="0"/>
              <a:t>“</a:t>
            </a:r>
            <a:r>
              <a:rPr lang="en-US" sz="1100" b="1" dirty="0"/>
              <a:t>ARTICLE </a:t>
            </a:r>
            <a:r>
              <a:rPr lang="en-US" sz="1100" b="1" dirty="0" smtClean="0"/>
              <a:t>III - </a:t>
            </a:r>
            <a:r>
              <a:rPr lang="en-US" sz="1100" dirty="0" smtClean="0"/>
              <a:t>Legislature</a:t>
            </a:r>
            <a:endParaRPr lang="en-US" sz="1100" dirty="0"/>
          </a:p>
          <a:p>
            <a:pPr algn="just">
              <a:lnSpc>
                <a:spcPct val="90000"/>
              </a:lnSpc>
              <a:spcBef>
                <a:spcPts val="0"/>
              </a:spcBef>
            </a:pPr>
            <a:endParaRPr lang="en-US" sz="500" b="1" dirty="0" smtClean="0"/>
          </a:p>
          <a:p>
            <a:pPr algn="just">
              <a:lnSpc>
                <a:spcPct val="90000"/>
              </a:lnSpc>
              <a:spcBef>
                <a:spcPts val="0"/>
              </a:spcBef>
            </a:pPr>
            <a:r>
              <a:rPr lang="en-US" sz="1100" b="1" dirty="0" smtClean="0"/>
              <a:t>[</a:t>
            </a:r>
            <a:r>
              <a:rPr lang="en-US" sz="1100" b="1" dirty="0"/>
              <a:t>Powers of each house]</a:t>
            </a:r>
            <a:endParaRPr lang="en-US" sz="1100" dirty="0"/>
          </a:p>
          <a:p>
            <a:pPr algn="just">
              <a:lnSpc>
                <a:spcPct val="90000"/>
              </a:lnSpc>
              <a:spcBef>
                <a:spcPts val="0"/>
              </a:spcBef>
            </a:pPr>
            <a:r>
              <a:rPr lang="en-US" sz="1100" dirty="0" smtClean="0"/>
              <a:t>9</a:t>
            </a:r>
            <a:r>
              <a:rPr lang="en-US" sz="1100" dirty="0"/>
              <a:t>. A majority of each house shall constitute a quorum to do business. Each house shall determine the rules of its own proceedings, and be the judge of the elections, returns and qualifications of its own members; shall choose its own officers; and the senate shall choose a temporary president and the assembly shall choose a speaker. (Formerly з10. Renumbered by Constitutional Convention of 1938 and approved by vote of the people November 8, 1938. Amended by vote of the people November 5, 1963.)</a:t>
            </a:r>
          </a:p>
          <a:p>
            <a:pPr algn="just">
              <a:lnSpc>
                <a:spcPct val="90000"/>
              </a:lnSpc>
              <a:spcBef>
                <a:spcPts val="0"/>
              </a:spcBef>
            </a:pPr>
            <a:endParaRPr lang="en-US" sz="500" b="1" dirty="0" smtClean="0"/>
          </a:p>
          <a:p>
            <a:pPr algn="just">
              <a:lnSpc>
                <a:spcPct val="90000"/>
              </a:lnSpc>
              <a:spcBef>
                <a:spcPts val="0"/>
              </a:spcBef>
            </a:pPr>
            <a:r>
              <a:rPr lang="en-US" sz="1100" b="1" dirty="0" smtClean="0"/>
              <a:t>[</a:t>
            </a:r>
            <a:r>
              <a:rPr lang="en-US" sz="1100" b="1" dirty="0"/>
              <a:t>Journals; open sessions; adjournments]</a:t>
            </a:r>
            <a:endParaRPr lang="en-US" sz="1100" dirty="0"/>
          </a:p>
          <a:p>
            <a:pPr algn="just">
              <a:lnSpc>
                <a:spcPct val="90000"/>
              </a:lnSpc>
              <a:spcBef>
                <a:spcPts val="0"/>
              </a:spcBef>
            </a:pPr>
            <a:r>
              <a:rPr lang="en-US" sz="1100" dirty="0" smtClean="0"/>
              <a:t>10</a:t>
            </a:r>
            <a:r>
              <a:rPr lang="en-US" sz="1100" dirty="0"/>
              <a:t>. Each house of the legislature shall keep a journal of its proceedings, and publish the same, except such parts as may require secrecy. The doors of each house shall be kept open, except when the public welfare shall require secrecy. Neither house shall, without the consent of the other, adjourn for more than two days. (Formerly з11. Renumbered and amended by Constitutional Convention of 1938 and approved by vote of the people November 8, 1938.)</a:t>
            </a:r>
          </a:p>
          <a:p>
            <a:pPr algn="just">
              <a:lnSpc>
                <a:spcPct val="90000"/>
              </a:lnSpc>
              <a:spcBef>
                <a:spcPts val="0"/>
              </a:spcBef>
            </a:pPr>
            <a:endParaRPr lang="en-US" sz="500" b="1" dirty="0" smtClean="0"/>
          </a:p>
          <a:p>
            <a:pPr algn="just">
              <a:lnSpc>
                <a:spcPct val="90000"/>
              </a:lnSpc>
              <a:spcBef>
                <a:spcPts val="0"/>
              </a:spcBef>
            </a:pPr>
            <a:r>
              <a:rPr lang="en-US" sz="1100" b="1" dirty="0" smtClean="0"/>
              <a:t>[</a:t>
            </a:r>
            <a:r>
              <a:rPr lang="en-US" sz="1100" b="1" dirty="0"/>
              <a:t>Members not to be questioned for speeches]</a:t>
            </a:r>
            <a:endParaRPr lang="en-US" sz="1100" dirty="0"/>
          </a:p>
          <a:p>
            <a:pPr algn="just">
              <a:lnSpc>
                <a:spcPct val="90000"/>
              </a:lnSpc>
              <a:spcBef>
                <a:spcPts val="0"/>
              </a:spcBef>
            </a:pPr>
            <a:r>
              <a:rPr lang="en-US" sz="1100" dirty="0" smtClean="0"/>
              <a:t>11</a:t>
            </a:r>
            <a:r>
              <a:rPr lang="en-US" sz="1100" dirty="0"/>
              <a:t>. For any speech or debate in either house of the legislature, the members shall not be questioned in any other place. (Formerly з12. Renumbered by Constitutional Convention of 1938 and approved by vote of the people November 8, 1938.) </a:t>
            </a:r>
            <a:endParaRPr lang="en-US" sz="1100" dirty="0" smtClean="0"/>
          </a:p>
          <a:p>
            <a:pPr algn="just">
              <a:lnSpc>
                <a:spcPct val="90000"/>
              </a:lnSpc>
              <a:spcBef>
                <a:spcPts val="0"/>
              </a:spcBef>
            </a:pPr>
            <a:endParaRPr lang="en-US" sz="500" dirty="0"/>
          </a:p>
          <a:p>
            <a:pPr algn="just">
              <a:lnSpc>
                <a:spcPct val="90000"/>
              </a:lnSpc>
              <a:spcBef>
                <a:spcPts val="0"/>
              </a:spcBef>
            </a:pPr>
            <a:r>
              <a:rPr lang="en-US" sz="1100" b="1" dirty="0"/>
              <a:t>[Bills may originate in either house; may be amended by the other]</a:t>
            </a:r>
            <a:endParaRPr lang="en-US" sz="1100" dirty="0"/>
          </a:p>
          <a:p>
            <a:pPr algn="just">
              <a:lnSpc>
                <a:spcPct val="90000"/>
              </a:lnSpc>
              <a:spcBef>
                <a:spcPts val="0"/>
              </a:spcBef>
            </a:pPr>
            <a:r>
              <a:rPr lang="en-US" sz="1100" dirty="0" smtClean="0"/>
              <a:t>12</a:t>
            </a:r>
            <a:r>
              <a:rPr lang="en-US" sz="1100" dirty="0"/>
              <a:t>. Any bill may originate in either house of the legislature, and all bills passed by one house may be amended by the other. (Formerly з13. Renumbered by Constitutional Convention of 1938 and approved by vote of the people November 8, 1938.)</a:t>
            </a:r>
          </a:p>
          <a:p>
            <a:pPr algn="just">
              <a:lnSpc>
                <a:spcPct val="90000"/>
              </a:lnSpc>
              <a:spcBef>
                <a:spcPts val="0"/>
              </a:spcBef>
            </a:pPr>
            <a:endParaRPr lang="en-US" sz="500" b="1" dirty="0" smtClean="0"/>
          </a:p>
          <a:p>
            <a:pPr algn="just">
              <a:lnSpc>
                <a:spcPct val="90000"/>
              </a:lnSpc>
              <a:spcBef>
                <a:spcPts val="0"/>
              </a:spcBef>
            </a:pPr>
            <a:r>
              <a:rPr lang="en-US" sz="1100" b="1" dirty="0" smtClean="0"/>
              <a:t>[</a:t>
            </a:r>
            <a:r>
              <a:rPr lang="en-US" sz="1100" b="1" dirty="0"/>
              <a:t>Enacting clause of bills; no law to be enacted except by bill]</a:t>
            </a:r>
            <a:endParaRPr lang="en-US" sz="1100" dirty="0"/>
          </a:p>
          <a:p>
            <a:pPr algn="just">
              <a:lnSpc>
                <a:spcPct val="90000"/>
              </a:lnSpc>
              <a:spcBef>
                <a:spcPts val="0"/>
              </a:spcBef>
            </a:pPr>
            <a:r>
              <a:rPr lang="en-US" sz="1100" dirty="0" smtClean="0"/>
              <a:t>13</a:t>
            </a:r>
            <a:r>
              <a:rPr lang="en-US" sz="1100" dirty="0"/>
              <a:t>. The enacting clause of all bills shall be "The People of the State of New York, represented in Senate and Assembly, do enact as follows," and no law shall be enacted except by bill. (Formerly з14. Renumbered by Constitutional Convention of 1938 and approved by vote of the people November 8, 1938</a:t>
            </a:r>
            <a:r>
              <a:rPr lang="en-US" sz="1100" dirty="0" smtClean="0"/>
              <a:t>.)</a:t>
            </a:r>
            <a:endParaRPr lang="en-US" sz="11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67</a:t>
            </a:fld>
            <a:endParaRPr lang="en-US" dirty="0"/>
          </a:p>
        </p:txBody>
      </p:sp>
    </p:spTree>
    <p:extLst>
      <p:ext uri="{BB962C8B-B14F-4D97-AF65-F5344CB8AC3E}">
        <p14:creationId xmlns:p14="http://schemas.microsoft.com/office/powerpoint/2010/main" val="31196587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just">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just">
              <a:spcBef>
                <a:spcPts val="0"/>
              </a:spcBef>
              <a:defRPr/>
            </a:pPr>
            <a:r>
              <a:rPr lang="en-US" sz="3200" b="1" i="1" dirty="0">
                <a:solidFill>
                  <a:srgbClr val="006600"/>
                </a:solidFill>
              </a:rPr>
              <a:t>Constitutional Provisions</a:t>
            </a:r>
          </a:p>
          <a:p>
            <a:pPr algn="just">
              <a:spcBef>
                <a:spcPts val="0"/>
              </a:spcBef>
              <a:defRPr/>
            </a:pPr>
            <a:endParaRPr lang="en-US" sz="1000" b="1" i="1" dirty="0">
              <a:solidFill>
                <a:srgbClr val="002060"/>
              </a:solidFill>
            </a:endParaRPr>
          </a:p>
          <a:p>
            <a:pPr algn="just">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spcBef>
                <a:spcPts val="0"/>
              </a:spcBef>
            </a:pPr>
            <a:endParaRPr lang="en-US" sz="500" dirty="0"/>
          </a:p>
          <a:p>
            <a:pPr algn="just">
              <a:spcBef>
                <a:spcPts val="0"/>
              </a:spcBef>
            </a:pPr>
            <a:endParaRPr lang="en-US" sz="500" dirty="0"/>
          </a:p>
          <a:p>
            <a:pPr algn="just">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a:t>
            </a:r>
            <a:r>
              <a:rPr lang="en-US" sz="1600" dirty="0" smtClean="0"/>
              <a:t>Sections 14 to 16 state </a:t>
            </a:r>
            <a:r>
              <a:rPr lang="en-US" sz="1600" dirty="0"/>
              <a:t>as follows:</a:t>
            </a:r>
          </a:p>
          <a:p>
            <a:pPr algn="just">
              <a:spcBef>
                <a:spcPts val="0"/>
              </a:spcBef>
            </a:pPr>
            <a:endParaRPr lang="en-US" sz="500" dirty="0"/>
          </a:p>
          <a:p>
            <a:pPr algn="just">
              <a:spcBef>
                <a:spcPts val="0"/>
              </a:spcBef>
            </a:pPr>
            <a:r>
              <a:rPr lang="en-US" sz="1100" dirty="0" smtClean="0"/>
              <a:t>“</a:t>
            </a:r>
            <a:r>
              <a:rPr lang="en-US" sz="1100" b="1" dirty="0"/>
              <a:t>ARTICLE </a:t>
            </a:r>
            <a:r>
              <a:rPr lang="en-US" sz="1100" b="1" dirty="0" smtClean="0"/>
              <a:t>III - </a:t>
            </a:r>
            <a:r>
              <a:rPr lang="en-US" sz="1100" dirty="0" smtClean="0"/>
              <a:t>Legislature</a:t>
            </a:r>
            <a:endParaRPr lang="en-US" sz="1100" dirty="0"/>
          </a:p>
          <a:p>
            <a:pPr algn="just">
              <a:spcBef>
                <a:spcPts val="0"/>
              </a:spcBef>
            </a:pPr>
            <a:endParaRPr lang="en-US" sz="500" b="1" dirty="0" smtClean="0"/>
          </a:p>
          <a:p>
            <a:pPr algn="just">
              <a:spcBef>
                <a:spcPts val="0"/>
              </a:spcBef>
            </a:pPr>
            <a:r>
              <a:rPr lang="en-US" sz="1100" b="1" dirty="0" smtClean="0"/>
              <a:t>[</a:t>
            </a:r>
            <a:r>
              <a:rPr lang="en-US" sz="1100" b="1" dirty="0"/>
              <a:t>Manner of passing bills; message of necessity for immediate vote]</a:t>
            </a:r>
            <a:endParaRPr lang="en-US" sz="1100" dirty="0"/>
          </a:p>
          <a:p>
            <a:pPr algn="just">
              <a:spcBef>
                <a:spcPts val="0"/>
              </a:spcBef>
            </a:pPr>
            <a:r>
              <a:rPr lang="en-US" sz="1100" dirty="0" smtClean="0"/>
              <a:t>14</a:t>
            </a:r>
            <a:r>
              <a:rPr lang="en-US" sz="1100" dirty="0"/>
              <a:t>. No bill shall be passed or become a law unless it shall have been printed and upon the desks of the members, in its final form, at least three calendar legislative days prior to its final passage, unless the governor, or the acting governor, shall have certified, under his or her hand and the seal of the state, the facts which in his or her opinion necessitate an immediate vote thereon, in which case it must nevertheless be upon the desks of the members in final form, not necessarily printed, before its final passage; nor shall any bill be passed or become a law, except by the assent of a majority of the members elected to each branch of the legislature; and upon the last reading of a bill, no amendment thereof shall be allowed, and the question upon its final passage shall be taken immediately thereafter, and the ayes and nays entered on the journal. (Formerly з15. Renumbered and amended by Constitutional Convention of 1938 and approved by vote of the people November 8, 1938; further amended by vote of the people November 6, 2001.)</a:t>
            </a:r>
          </a:p>
          <a:p>
            <a:pPr algn="just">
              <a:spcBef>
                <a:spcPts val="0"/>
              </a:spcBef>
            </a:pPr>
            <a:endParaRPr lang="en-US" sz="500" b="1" dirty="0" smtClean="0"/>
          </a:p>
          <a:p>
            <a:pPr algn="just">
              <a:spcBef>
                <a:spcPts val="0"/>
              </a:spcBef>
            </a:pPr>
            <a:r>
              <a:rPr lang="en-US" sz="1100" b="1" dirty="0" smtClean="0"/>
              <a:t>[</a:t>
            </a:r>
            <a:r>
              <a:rPr lang="en-US" sz="1100" b="1" dirty="0"/>
              <a:t>Private or local bills to embrace only one subject, expressed in title]</a:t>
            </a:r>
            <a:endParaRPr lang="en-US" sz="1100" dirty="0"/>
          </a:p>
          <a:p>
            <a:pPr algn="just">
              <a:spcBef>
                <a:spcPts val="0"/>
              </a:spcBef>
            </a:pPr>
            <a:r>
              <a:rPr lang="en-US" sz="1100" dirty="0" smtClean="0"/>
              <a:t>15</a:t>
            </a:r>
            <a:r>
              <a:rPr lang="en-US" sz="1100" dirty="0"/>
              <a:t>. No private or local bill, which may be passed by the legislature, shall embrace more than one subject, and that shall be expressed in the title. (Formerly з16. Renumbered by Constitutional Convention of 1938 and approved by vote of the people November 8, 1938.) </a:t>
            </a:r>
          </a:p>
          <a:p>
            <a:pPr algn="just">
              <a:spcBef>
                <a:spcPts val="0"/>
              </a:spcBef>
            </a:pPr>
            <a:endParaRPr lang="en-US" sz="500" b="1" dirty="0" smtClean="0"/>
          </a:p>
          <a:p>
            <a:pPr algn="just">
              <a:spcBef>
                <a:spcPts val="0"/>
              </a:spcBef>
            </a:pPr>
            <a:r>
              <a:rPr lang="en-US" sz="1100" b="1" dirty="0" smtClean="0"/>
              <a:t>[</a:t>
            </a:r>
            <a:r>
              <a:rPr lang="en-US" sz="1100" b="1" dirty="0"/>
              <a:t>Existing law not to be made applicable by reference]</a:t>
            </a:r>
            <a:endParaRPr lang="en-US" sz="1100" dirty="0"/>
          </a:p>
          <a:p>
            <a:pPr algn="just">
              <a:spcBef>
                <a:spcPts val="0"/>
              </a:spcBef>
            </a:pPr>
            <a:r>
              <a:rPr lang="en-US" sz="1100" dirty="0" smtClean="0"/>
              <a:t>16</a:t>
            </a:r>
            <a:r>
              <a:rPr lang="en-US" sz="1100" dirty="0"/>
              <a:t>. No act shall be passed which shall provide that any existing law, or any part thereof, shall be made or deemed a part of said act, or which shall enact that any existing law, or part thereof, shall be applicable, except by inserting it in such act. (Formerly з17. Renumbered by Constitutional Convention of 1938 and approved by vote of the people November 8, 1938</a:t>
            </a:r>
            <a:r>
              <a:rPr lang="en-US" sz="1100" dirty="0" smtClean="0"/>
              <a:t>.)</a:t>
            </a:r>
            <a:endParaRPr lang="en-US" sz="11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68</a:t>
            </a:fld>
            <a:endParaRPr lang="en-US" dirty="0"/>
          </a:p>
        </p:txBody>
      </p:sp>
    </p:spTree>
    <p:extLst>
      <p:ext uri="{BB962C8B-B14F-4D97-AF65-F5344CB8AC3E}">
        <p14:creationId xmlns:p14="http://schemas.microsoft.com/office/powerpoint/2010/main" val="2787056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just">
              <a:lnSpc>
                <a:spcPct val="97000"/>
              </a:lnSpc>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just">
              <a:lnSpc>
                <a:spcPct val="97000"/>
              </a:lnSpc>
              <a:spcBef>
                <a:spcPts val="0"/>
              </a:spcBef>
              <a:defRPr/>
            </a:pPr>
            <a:r>
              <a:rPr lang="en-US" sz="3200" b="1" i="1" dirty="0">
                <a:solidFill>
                  <a:srgbClr val="006600"/>
                </a:solidFill>
              </a:rPr>
              <a:t>Constitutional Provisions</a:t>
            </a:r>
          </a:p>
          <a:p>
            <a:pPr algn="just">
              <a:lnSpc>
                <a:spcPct val="97000"/>
              </a:lnSpc>
              <a:spcBef>
                <a:spcPts val="0"/>
              </a:spcBef>
              <a:defRPr/>
            </a:pPr>
            <a:endParaRPr lang="en-US" sz="1000" b="1" i="1" dirty="0">
              <a:solidFill>
                <a:srgbClr val="002060"/>
              </a:solidFill>
            </a:endParaRPr>
          </a:p>
          <a:p>
            <a:pPr algn="just">
              <a:lnSpc>
                <a:spcPct val="97000"/>
              </a:lnSpc>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lnSpc>
                <a:spcPct val="97000"/>
              </a:lnSpc>
              <a:spcBef>
                <a:spcPts val="0"/>
              </a:spcBef>
            </a:pPr>
            <a:endParaRPr lang="en-US" sz="500" dirty="0"/>
          </a:p>
          <a:p>
            <a:pPr algn="just">
              <a:lnSpc>
                <a:spcPct val="97000"/>
              </a:lnSpc>
              <a:spcBef>
                <a:spcPts val="0"/>
              </a:spcBef>
            </a:pPr>
            <a:endParaRPr lang="en-US" sz="500" dirty="0"/>
          </a:p>
          <a:p>
            <a:pPr algn="just">
              <a:lnSpc>
                <a:spcPct val="97000"/>
              </a:lnSpc>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a:t>
            </a:r>
            <a:r>
              <a:rPr lang="en-US" sz="1600" dirty="0" smtClean="0"/>
              <a:t>Section 17 states </a:t>
            </a:r>
            <a:r>
              <a:rPr lang="en-US" sz="1600" dirty="0"/>
              <a:t>as follows:</a:t>
            </a:r>
          </a:p>
          <a:p>
            <a:pPr algn="just">
              <a:lnSpc>
                <a:spcPct val="97000"/>
              </a:lnSpc>
              <a:spcBef>
                <a:spcPts val="0"/>
              </a:spcBef>
            </a:pPr>
            <a:endParaRPr lang="en-US" sz="500" dirty="0"/>
          </a:p>
          <a:p>
            <a:pPr algn="just">
              <a:lnSpc>
                <a:spcPct val="97000"/>
              </a:lnSpc>
              <a:spcBef>
                <a:spcPts val="0"/>
              </a:spcBef>
            </a:pPr>
            <a:r>
              <a:rPr lang="en-US" sz="1100" dirty="0" smtClean="0"/>
              <a:t>“</a:t>
            </a:r>
            <a:r>
              <a:rPr lang="en-US" sz="1100" b="1" dirty="0"/>
              <a:t>ARTICLE </a:t>
            </a:r>
            <a:r>
              <a:rPr lang="en-US" sz="1100" b="1" dirty="0" smtClean="0"/>
              <a:t>III - </a:t>
            </a:r>
            <a:r>
              <a:rPr lang="en-US" sz="1100" dirty="0" smtClean="0"/>
              <a:t>Legislature</a:t>
            </a:r>
            <a:endParaRPr lang="en-US" sz="1100" dirty="0"/>
          </a:p>
          <a:p>
            <a:pPr algn="just">
              <a:lnSpc>
                <a:spcPct val="97000"/>
              </a:lnSpc>
              <a:spcBef>
                <a:spcPts val="0"/>
              </a:spcBef>
            </a:pPr>
            <a:endParaRPr lang="en-US" sz="500" b="1" dirty="0" smtClean="0"/>
          </a:p>
          <a:p>
            <a:pPr algn="just">
              <a:lnSpc>
                <a:spcPct val="97000"/>
              </a:lnSpc>
              <a:spcBef>
                <a:spcPts val="0"/>
              </a:spcBef>
            </a:pPr>
            <a:r>
              <a:rPr lang="en-US" sz="1100" b="1" dirty="0" smtClean="0"/>
              <a:t>[</a:t>
            </a:r>
            <a:r>
              <a:rPr lang="en-US" sz="1100" b="1" dirty="0"/>
              <a:t>Cases in which private or local bills shall not be passed]</a:t>
            </a:r>
            <a:endParaRPr lang="en-US" sz="1100" dirty="0"/>
          </a:p>
          <a:p>
            <a:pPr algn="just">
              <a:lnSpc>
                <a:spcPct val="97000"/>
              </a:lnSpc>
              <a:spcBef>
                <a:spcPts val="0"/>
              </a:spcBef>
            </a:pPr>
            <a:r>
              <a:rPr lang="en-US" sz="1100" dirty="0" smtClean="0"/>
              <a:t>17</a:t>
            </a:r>
            <a:r>
              <a:rPr lang="en-US" sz="1100" dirty="0"/>
              <a:t>. The legislature shall not pass a private or local bill in any of the following cases: </a:t>
            </a:r>
          </a:p>
          <a:p>
            <a:pPr algn="just">
              <a:lnSpc>
                <a:spcPct val="97000"/>
              </a:lnSpc>
              <a:spcBef>
                <a:spcPts val="0"/>
              </a:spcBef>
            </a:pPr>
            <a:r>
              <a:rPr lang="en-US" sz="1100" dirty="0"/>
              <a:t>Changing the names of persons. </a:t>
            </a:r>
          </a:p>
          <a:p>
            <a:pPr algn="just">
              <a:lnSpc>
                <a:spcPct val="97000"/>
              </a:lnSpc>
              <a:spcBef>
                <a:spcPts val="0"/>
              </a:spcBef>
            </a:pPr>
            <a:r>
              <a:rPr lang="en-US" sz="1100" dirty="0"/>
              <a:t>Laying out, opening, altering, working or discontinuing roads, highways or alleys, or for draining swamps or other low lands. Locating or changing county seats. </a:t>
            </a:r>
          </a:p>
          <a:p>
            <a:pPr algn="just">
              <a:lnSpc>
                <a:spcPct val="97000"/>
              </a:lnSpc>
              <a:spcBef>
                <a:spcPts val="0"/>
              </a:spcBef>
            </a:pPr>
            <a:r>
              <a:rPr lang="en-US" sz="1100" dirty="0"/>
              <a:t>Providing for changes of venue in civil or criminal cases. </a:t>
            </a:r>
          </a:p>
          <a:p>
            <a:pPr algn="just">
              <a:lnSpc>
                <a:spcPct val="97000"/>
              </a:lnSpc>
              <a:spcBef>
                <a:spcPts val="0"/>
              </a:spcBef>
            </a:pPr>
            <a:r>
              <a:rPr lang="en-US" sz="1100" dirty="0"/>
              <a:t>Incorporating villages. </a:t>
            </a:r>
          </a:p>
          <a:p>
            <a:pPr algn="just">
              <a:lnSpc>
                <a:spcPct val="97000"/>
              </a:lnSpc>
              <a:spcBef>
                <a:spcPts val="0"/>
              </a:spcBef>
            </a:pPr>
            <a:r>
              <a:rPr lang="en-US" sz="1100" dirty="0"/>
              <a:t>Providing for election of members of boards of supervisors. </a:t>
            </a:r>
          </a:p>
          <a:p>
            <a:pPr algn="just">
              <a:lnSpc>
                <a:spcPct val="97000"/>
              </a:lnSpc>
              <a:spcBef>
                <a:spcPts val="0"/>
              </a:spcBef>
            </a:pPr>
            <a:r>
              <a:rPr lang="en-US" sz="1100" dirty="0"/>
              <a:t>Selecting, drawing, summoning or empaneling grand or petit jurors. </a:t>
            </a:r>
          </a:p>
          <a:p>
            <a:pPr algn="just">
              <a:lnSpc>
                <a:spcPct val="97000"/>
              </a:lnSpc>
              <a:spcBef>
                <a:spcPts val="0"/>
              </a:spcBef>
            </a:pPr>
            <a:r>
              <a:rPr lang="en-US" sz="1100" dirty="0"/>
              <a:t>Regulating the rate of interest on money. </a:t>
            </a:r>
          </a:p>
          <a:p>
            <a:pPr algn="just">
              <a:lnSpc>
                <a:spcPct val="97000"/>
              </a:lnSpc>
              <a:spcBef>
                <a:spcPts val="0"/>
              </a:spcBef>
            </a:pPr>
            <a:r>
              <a:rPr lang="en-US" sz="1100" dirty="0"/>
              <a:t>The opening and conducting of elections or designating places of voting. </a:t>
            </a:r>
          </a:p>
          <a:p>
            <a:pPr algn="just">
              <a:lnSpc>
                <a:spcPct val="97000"/>
              </a:lnSpc>
              <a:spcBef>
                <a:spcPts val="0"/>
              </a:spcBef>
            </a:pPr>
            <a:r>
              <a:rPr lang="en-US" sz="1100" dirty="0"/>
              <a:t>Creating, increasing or decreasing fees, percentages or allowances of public officers, during the term for which said officers are elected or appointed. </a:t>
            </a:r>
          </a:p>
          <a:p>
            <a:pPr algn="just">
              <a:lnSpc>
                <a:spcPct val="97000"/>
              </a:lnSpc>
              <a:spcBef>
                <a:spcPts val="0"/>
              </a:spcBef>
            </a:pPr>
            <a:r>
              <a:rPr lang="en-US" sz="1100" dirty="0"/>
              <a:t>Granting to any corporation, association or individual the right to lay down railroad tracks. </a:t>
            </a:r>
          </a:p>
          <a:p>
            <a:pPr algn="just">
              <a:lnSpc>
                <a:spcPct val="97000"/>
              </a:lnSpc>
              <a:spcBef>
                <a:spcPts val="0"/>
              </a:spcBef>
            </a:pPr>
            <a:r>
              <a:rPr lang="en-US" sz="1100" dirty="0"/>
              <a:t>Granting to any private corporation, association or individual any exclusive privilege, immunity or franchise whatever. </a:t>
            </a:r>
          </a:p>
          <a:p>
            <a:pPr algn="just">
              <a:lnSpc>
                <a:spcPct val="97000"/>
              </a:lnSpc>
              <a:spcBef>
                <a:spcPts val="0"/>
              </a:spcBef>
            </a:pPr>
            <a:r>
              <a:rPr lang="en-US" sz="1100" dirty="0"/>
              <a:t>Granting to any person, association, firm or corporation, an exemption from taxation on real or personal property. </a:t>
            </a:r>
          </a:p>
          <a:p>
            <a:pPr algn="just">
              <a:lnSpc>
                <a:spcPct val="97000"/>
              </a:lnSpc>
              <a:spcBef>
                <a:spcPts val="0"/>
              </a:spcBef>
            </a:pPr>
            <a:r>
              <a:rPr lang="en-US" sz="1100" dirty="0"/>
              <a:t>Providing for the building of bridges, except over the waters forming a part of the boundaries of the state, by other than a municipal or other public corporation or a public agency of the state. (Formerly з18. Renumbered and amended by Constitutional Convention of 1938 and approved by vote of the people November 8, 1938; further amended by vote of the people November 3, 1964</a:t>
            </a:r>
            <a:r>
              <a:rPr lang="en-US" sz="1100" dirty="0" smtClean="0"/>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69</a:t>
            </a:fld>
            <a:endParaRPr lang="en-US" dirty="0"/>
          </a:p>
        </p:txBody>
      </p:sp>
    </p:spTree>
    <p:extLst>
      <p:ext uri="{BB962C8B-B14F-4D97-AF65-F5344CB8AC3E}">
        <p14:creationId xmlns:p14="http://schemas.microsoft.com/office/powerpoint/2010/main" val="389524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ctr">
              <a:lnSpc>
                <a:spcPct val="90000"/>
              </a:lnSpc>
              <a:spcBef>
                <a:spcPts val="0"/>
              </a:spcBef>
              <a:defRPr/>
            </a:pPr>
            <a:r>
              <a:rPr lang="en-US" sz="3400" b="1" dirty="0">
                <a:solidFill>
                  <a:srgbClr val="C81204"/>
                </a:solidFill>
              </a:rPr>
              <a:t> </a:t>
            </a:r>
            <a:r>
              <a:rPr lang="en-US" sz="3200" b="1" dirty="0">
                <a:solidFill>
                  <a:srgbClr val="0033CC"/>
                </a:solidFill>
              </a:rPr>
              <a:t>The </a:t>
            </a:r>
            <a:r>
              <a:rPr lang="en-US" sz="3200" b="1" dirty="0" smtClean="0">
                <a:solidFill>
                  <a:srgbClr val="0033CC"/>
                </a:solidFill>
              </a:rPr>
              <a:t>Legislative </a:t>
            </a:r>
            <a:r>
              <a:rPr lang="en-US" sz="3200" b="1" dirty="0">
                <a:solidFill>
                  <a:srgbClr val="0033CC"/>
                </a:solidFill>
              </a:rPr>
              <a:t>Branch:  Generally</a:t>
            </a:r>
            <a:endParaRPr lang="en-US" sz="3600" b="1" dirty="0">
              <a:solidFill>
                <a:srgbClr val="0033CC"/>
              </a:solidFill>
            </a:endParaRPr>
          </a:p>
          <a:p>
            <a:pPr marL="342900" indent="-342900" algn="ctr">
              <a:lnSpc>
                <a:spcPct val="90000"/>
              </a:lnSpc>
              <a:spcBef>
                <a:spcPts val="0"/>
              </a:spcBef>
              <a:defRPr/>
            </a:pPr>
            <a:r>
              <a:rPr lang="en-US" sz="3200" b="1" i="1" dirty="0">
                <a:solidFill>
                  <a:srgbClr val="006600"/>
                </a:solidFill>
              </a:rPr>
              <a:t>History</a:t>
            </a:r>
          </a:p>
          <a:p>
            <a:pPr algn="just">
              <a:lnSpc>
                <a:spcPct val="90000"/>
              </a:lnSpc>
              <a:spcBef>
                <a:spcPts val="0"/>
              </a:spcBef>
              <a:defRPr/>
            </a:pPr>
            <a:endParaRPr lang="en-US" sz="800" b="1" i="1" dirty="0">
              <a:solidFill>
                <a:srgbClr val="002060"/>
              </a:solidFill>
            </a:endParaRPr>
          </a:p>
          <a:p>
            <a:pPr algn="just">
              <a:lnSpc>
                <a:spcPct val="90000"/>
              </a:lnSpc>
              <a:spcBef>
                <a:spcPts val="0"/>
              </a:spcBef>
              <a:defRPr/>
            </a:pPr>
            <a:r>
              <a:rPr lang="en-US" sz="1600" b="1" dirty="0"/>
              <a:t>The </a:t>
            </a:r>
            <a:r>
              <a:rPr lang="en-US" sz="1600" b="1" dirty="0" smtClean="0"/>
              <a:t>legislative </a:t>
            </a:r>
            <a:r>
              <a:rPr lang="en-US" sz="1600" b="1" dirty="0"/>
              <a:t>branch of government is also among the oldest of governmental structures, dating back to the </a:t>
            </a:r>
            <a:r>
              <a:rPr lang="en-US" sz="1600" b="1" dirty="0" smtClean="0"/>
              <a:t>Roman </a:t>
            </a:r>
            <a:r>
              <a:rPr lang="en-US" sz="1600" b="1" dirty="0"/>
              <a:t>times, when </a:t>
            </a:r>
            <a:r>
              <a:rPr lang="en-US" sz="1600" b="1" dirty="0" smtClean="0"/>
              <a:t>a “senate” of the 100 most influential families was created to establish the “twelve tables” which would come to form the basis of codified Roman Law.</a:t>
            </a:r>
          </a:p>
          <a:p>
            <a:pPr algn="just">
              <a:lnSpc>
                <a:spcPct val="90000"/>
              </a:lnSpc>
              <a:spcBef>
                <a:spcPts val="0"/>
              </a:spcBef>
              <a:defRPr/>
            </a:pPr>
            <a:endParaRPr lang="en-US" sz="500" b="1" dirty="0"/>
          </a:p>
          <a:p>
            <a:pPr algn="just">
              <a:lnSpc>
                <a:spcPct val="90000"/>
              </a:lnSpc>
              <a:spcBef>
                <a:spcPts val="0"/>
              </a:spcBef>
              <a:defRPr/>
            </a:pPr>
            <a:r>
              <a:rPr lang="en-US" sz="1600" b="1" dirty="0" smtClean="0"/>
              <a:t>Later, in England, the Magna carta would establish the “king’s council” which would evolve into Parliament, an elected legislative body to enact statutes of English Law.</a:t>
            </a:r>
            <a:endParaRPr lang="en-US" sz="1600" b="1" dirty="0"/>
          </a:p>
          <a:p>
            <a:pPr algn="just">
              <a:lnSpc>
                <a:spcPct val="90000"/>
              </a:lnSpc>
              <a:spcBef>
                <a:spcPts val="0"/>
              </a:spcBef>
              <a:defRPr/>
            </a:pPr>
            <a:endParaRPr lang="en-US" sz="500" b="1" dirty="0"/>
          </a:p>
          <a:p>
            <a:pPr algn="just">
              <a:lnSpc>
                <a:spcPct val="90000"/>
              </a:lnSpc>
              <a:spcBef>
                <a:spcPts val="0"/>
              </a:spcBef>
              <a:defRPr/>
            </a:pPr>
            <a:r>
              <a:rPr lang="en-US" sz="1600" b="1" dirty="0"/>
              <a:t>Based upon </a:t>
            </a:r>
            <a:r>
              <a:rPr lang="en-US" sz="1600" b="1" dirty="0" smtClean="0"/>
              <a:t>this </a:t>
            </a:r>
            <a:r>
              <a:rPr lang="en-US" sz="1600" b="1" dirty="0"/>
              <a:t>history of </a:t>
            </a:r>
            <a:r>
              <a:rPr lang="en-US" sz="1600" b="1" dirty="0" smtClean="0"/>
              <a:t>legislative </a:t>
            </a:r>
            <a:r>
              <a:rPr lang="en-US" sz="1600" b="1" dirty="0"/>
              <a:t>power, the Founders granted the following constitutional powers to the </a:t>
            </a:r>
            <a:r>
              <a:rPr lang="en-US" sz="1600" b="1" dirty="0" smtClean="0"/>
              <a:t>Congress and State Legislatures. </a:t>
            </a:r>
            <a:endParaRPr lang="en-US" sz="1600" b="1" dirty="0"/>
          </a:p>
          <a:p>
            <a:pPr algn="just">
              <a:lnSpc>
                <a:spcPct val="90000"/>
              </a:lnSpc>
              <a:spcBef>
                <a:spcPts val="0"/>
              </a:spcBef>
              <a:defRPr/>
            </a:pPr>
            <a:endParaRPr lang="en-US" sz="500" dirty="0"/>
          </a:p>
          <a:p>
            <a:pPr marL="285750" indent="-285750" algn="just">
              <a:lnSpc>
                <a:spcPct val="90000"/>
              </a:lnSpc>
              <a:spcBef>
                <a:spcPts val="0"/>
              </a:spcBef>
              <a:buFont typeface="Arial" panose="020B0604020202020204" pitchFamily="34" charset="0"/>
              <a:buChar char="•"/>
            </a:pPr>
            <a:r>
              <a:rPr lang="en-US" sz="1600" b="1" dirty="0" smtClean="0">
                <a:solidFill>
                  <a:srgbClr val="C00000"/>
                </a:solidFill>
              </a:rPr>
              <a:t>Enactment of Statutory Laws: </a:t>
            </a:r>
            <a:endParaRPr lang="en-US" sz="1600" b="1" dirty="0">
              <a:solidFill>
                <a:srgbClr val="C00000"/>
              </a:solidFill>
            </a:endParaRPr>
          </a:p>
          <a:p>
            <a:pPr marL="512763" lvl="1" indent="-228600" algn="just">
              <a:lnSpc>
                <a:spcPct val="90000"/>
              </a:lnSpc>
              <a:spcBef>
                <a:spcPts val="0"/>
              </a:spcBef>
              <a:buFont typeface="Courier New" panose="02070309020205020404" pitchFamily="49" charset="0"/>
              <a:buChar char="o"/>
            </a:pPr>
            <a:r>
              <a:rPr lang="en-US" sz="1400" dirty="0"/>
              <a:t>The founders saw the importance of a having independent, </a:t>
            </a:r>
            <a:r>
              <a:rPr lang="en-US" sz="1400" dirty="0" smtClean="0"/>
              <a:t>representative, elected, government </a:t>
            </a:r>
            <a:r>
              <a:rPr lang="en-US" sz="1400" dirty="0"/>
              <a:t>officials, who </a:t>
            </a:r>
            <a:r>
              <a:rPr lang="en-US" sz="1400" dirty="0" smtClean="0"/>
              <a:t>would enact written laws (statutes) to address the needs of citizens and society.</a:t>
            </a:r>
            <a:endParaRPr lang="en-US" sz="1400" dirty="0"/>
          </a:p>
          <a:p>
            <a:pPr marL="284163" lvl="1" indent="0" algn="just">
              <a:lnSpc>
                <a:spcPct val="90000"/>
              </a:lnSpc>
              <a:spcBef>
                <a:spcPts val="0"/>
              </a:spcBef>
            </a:pPr>
            <a:r>
              <a:rPr lang="en-US" sz="500" dirty="0"/>
              <a:t> </a:t>
            </a:r>
            <a:r>
              <a:rPr lang="en-US" sz="500" dirty="0" smtClean="0"/>
              <a:t> </a:t>
            </a:r>
            <a:endParaRPr lang="en-US" sz="500" dirty="0"/>
          </a:p>
          <a:p>
            <a:pPr marL="512763" lvl="1" indent="-228600" algn="just">
              <a:lnSpc>
                <a:spcPct val="90000"/>
              </a:lnSpc>
              <a:spcBef>
                <a:spcPts val="0"/>
              </a:spcBef>
              <a:buFont typeface="Courier New" panose="02070309020205020404" pitchFamily="49" charset="0"/>
              <a:buChar char="o"/>
            </a:pPr>
            <a:r>
              <a:rPr lang="en-US" sz="1400" dirty="0"/>
              <a:t>The </a:t>
            </a:r>
            <a:r>
              <a:rPr lang="en-US" sz="1400" dirty="0" smtClean="0"/>
              <a:t>legislative branch (Congress on the national level) and (State Legislatures on the state level) are </a:t>
            </a:r>
            <a:r>
              <a:rPr lang="en-US" sz="1400" dirty="0"/>
              <a:t>empowered to </a:t>
            </a:r>
            <a:r>
              <a:rPr lang="en-US" sz="1400" dirty="0" smtClean="0"/>
              <a:t>enact such written laws known as statutes. </a:t>
            </a:r>
            <a:endParaRPr lang="en-US" sz="1400" dirty="0"/>
          </a:p>
          <a:p>
            <a:pPr algn="just">
              <a:lnSpc>
                <a:spcPct val="90000"/>
              </a:lnSpc>
              <a:spcBef>
                <a:spcPts val="0"/>
              </a:spcBef>
            </a:pPr>
            <a:endParaRPr lang="en-US" sz="500" dirty="0"/>
          </a:p>
          <a:p>
            <a:pPr marL="285750" indent="-285750" algn="just">
              <a:lnSpc>
                <a:spcPct val="90000"/>
              </a:lnSpc>
              <a:spcBef>
                <a:spcPts val="0"/>
              </a:spcBef>
              <a:buFont typeface="Arial" panose="020B0604020202020204" pitchFamily="34" charset="0"/>
              <a:buChar char="•"/>
            </a:pPr>
            <a:r>
              <a:rPr lang="en-US" sz="1600" b="1" dirty="0" smtClean="0">
                <a:solidFill>
                  <a:srgbClr val="C00000"/>
                </a:solidFill>
              </a:rPr>
              <a:t>Provide Oversight: </a:t>
            </a:r>
            <a:endParaRPr lang="en-US" sz="1600" b="1" dirty="0">
              <a:solidFill>
                <a:srgbClr val="C00000"/>
              </a:solidFill>
            </a:endParaRPr>
          </a:p>
          <a:p>
            <a:pPr marL="512763" lvl="1" indent="-228600" algn="just">
              <a:lnSpc>
                <a:spcPct val="90000"/>
              </a:lnSpc>
              <a:spcBef>
                <a:spcPts val="0"/>
              </a:spcBef>
              <a:buFont typeface="Courier New" panose="02070309020205020404" pitchFamily="49" charset="0"/>
              <a:buChar char="o"/>
            </a:pPr>
            <a:r>
              <a:rPr lang="en-US" sz="1400" dirty="0"/>
              <a:t>The founders also saw the importance of </a:t>
            </a:r>
            <a:r>
              <a:rPr lang="en-US" sz="1400" dirty="0" smtClean="0"/>
              <a:t>having three, independent, co-equal branches of government, to provide checks and balances upon the others, so as to defuse power, and retain the solvency of the government in the people.</a:t>
            </a:r>
            <a:endParaRPr lang="en-US" sz="1400" dirty="0"/>
          </a:p>
          <a:p>
            <a:pPr marL="284163" lvl="1" indent="0" algn="just">
              <a:lnSpc>
                <a:spcPct val="90000"/>
              </a:lnSpc>
              <a:spcBef>
                <a:spcPts val="0"/>
              </a:spcBef>
            </a:pPr>
            <a:r>
              <a:rPr lang="en-US" sz="500" dirty="0"/>
              <a:t>  </a:t>
            </a:r>
          </a:p>
          <a:p>
            <a:pPr marL="512763" lvl="1" indent="-228600" algn="just">
              <a:lnSpc>
                <a:spcPct val="90000"/>
              </a:lnSpc>
              <a:spcBef>
                <a:spcPts val="0"/>
              </a:spcBef>
              <a:buFont typeface="Courier New" panose="02070309020205020404" pitchFamily="49" charset="0"/>
              <a:buChar char="o"/>
            </a:pPr>
            <a:r>
              <a:rPr lang="en-US" sz="1400" dirty="0" smtClean="0"/>
              <a:t>The founders were concerned of abuses of power of all branches of the government.  The oversight role of the legislative branch is a critical aspect of preventing and exposing abuses of power, not only in the executive and judicial branches, but also in the legislative branch itself, in a bicameral system.</a:t>
            </a:r>
            <a:endParaRPr lang="en-US" sz="1600" b="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a:t>
            </a:fld>
            <a:endParaRPr lang="en-US" dirty="0"/>
          </a:p>
        </p:txBody>
      </p:sp>
    </p:spTree>
    <p:extLst>
      <p:ext uri="{BB962C8B-B14F-4D97-AF65-F5344CB8AC3E}">
        <p14:creationId xmlns:p14="http://schemas.microsoft.com/office/powerpoint/2010/main" val="2586144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just">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just">
              <a:spcBef>
                <a:spcPts val="0"/>
              </a:spcBef>
              <a:defRPr/>
            </a:pPr>
            <a:r>
              <a:rPr lang="en-US" sz="3200" b="1" i="1" dirty="0">
                <a:solidFill>
                  <a:srgbClr val="006600"/>
                </a:solidFill>
              </a:rPr>
              <a:t>Constitutional Provisions</a:t>
            </a:r>
          </a:p>
          <a:p>
            <a:pPr algn="just">
              <a:spcBef>
                <a:spcPts val="0"/>
              </a:spcBef>
              <a:defRPr/>
            </a:pPr>
            <a:endParaRPr lang="en-US" sz="1000" b="1" i="1" dirty="0">
              <a:solidFill>
                <a:srgbClr val="002060"/>
              </a:solidFill>
            </a:endParaRPr>
          </a:p>
          <a:p>
            <a:pPr algn="just">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spcBef>
                <a:spcPts val="0"/>
              </a:spcBef>
            </a:pPr>
            <a:endParaRPr lang="en-US" sz="500" dirty="0"/>
          </a:p>
          <a:p>
            <a:pPr algn="just">
              <a:spcBef>
                <a:spcPts val="0"/>
              </a:spcBef>
            </a:pPr>
            <a:endParaRPr lang="en-US" sz="500" dirty="0"/>
          </a:p>
          <a:p>
            <a:pPr algn="just">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a:t>
            </a:r>
            <a:r>
              <a:rPr lang="en-US" sz="1600" dirty="0" smtClean="0"/>
              <a:t>Sections 18 to 20 state </a:t>
            </a:r>
            <a:r>
              <a:rPr lang="en-US" sz="1600" dirty="0"/>
              <a:t>as follows:</a:t>
            </a:r>
          </a:p>
          <a:p>
            <a:pPr algn="just">
              <a:spcBef>
                <a:spcPts val="0"/>
              </a:spcBef>
            </a:pPr>
            <a:endParaRPr lang="en-US" sz="500" dirty="0"/>
          </a:p>
          <a:p>
            <a:pPr algn="just">
              <a:spcBef>
                <a:spcPts val="0"/>
              </a:spcBef>
            </a:pPr>
            <a:r>
              <a:rPr lang="en-US" sz="1100" dirty="0" smtClean="0"/>
              <a:t>“</a:t>
            </a:r>
            <a:r>
              <a:rPr lang="en-US" sz="1100" b="1" dirty="0"/>
              <a:t>ARTICLE </a:t>
            </a:r>
            <a:r>
              <a:rPr lang="en-US" sz="1100" b="1" dirty="0" smtClean="0"/>
              <a:t>III - </a:t>
            </a:r>
            <a:r>
              <a:rPr lang="en-US" sz="1100" dirty="0" smtClean="0"/>
              <a:t>Legislature</a:t>
            </a:r>
            <a:endParaRPr lang="en-US" sz="1100" dirty="0"/>
          </a:p>
          <a:p>
            <a:pPr algn="just">
              <a:spcBef>
                <a:spcPts val="0"/>
              </a:spcBef>
            </a:pPr>
            <a:endParaRPr lang="en-US" sz="500" b="1" dirty="0" smtClean="0"/>
          </a:p>
          <a:p>
            <a:pPr algn="just">
              <a:spcBef>
                <a:spcPts val="0"/>
              </a:spcBef>
            </a:pPr>
            <a:r>
              <a:rPr lang="en-US" sz="1100" b="1" dirty="0" smtClean="0"/>
              <a:t>[</a:t>
            </a:r>
            <a:r>
              <a:rPr lang="en-US" sz="1100" b="1" dirty="0"/>
              <a:t>Extraordinary sessions of the legislature; power to convene on legislative initiative]</a:t>
            </a:r>
            <a:endParaRPr lang="en-US" sz="1100" dirty="0"/>
          </a:p>
          <a:p>
            <a:pPr algn="just">
              <a:spcBef>
                <a:spcPts val="0"/>
              </a:spcBef>
            </a:pPr>
            <a:r>
              <a:rPr lang="en-US" sz="1100" dirty="0" smtClean="0"/>
              <a:t>18</a:t>
            </a:r>
            <a:r>
              <a:rPr lang="en-US" sz="1100" dirty="0"/>
              <a:t>. The members of the legislature shall be empowered, upon the presentation to the temporary president of the senate and the speaker of the assembly of a petition signed by two-thirds of the members elected to each house of the legislature, to convene the legislature on extraordinary occasions to act upon the subjects enumerated in such petition. (New. Added by vote of the people November 4, 1975.)</a:t>
            </a:r>
          </a:p>
          <a:p>
            <a:pPr algn="just">
              <a:spcBef>
                <a:spcPts val="0"/>
              </a:spcBef>
            </a:pPr>
            <a:endParaRPr lang="en-US" sz="500" b="1" dirty="0" smtClean="0"/>
          </a:p>
          <a:p>
            <a:pPr algn="just">
              <a:spcBef>
                <a:spcPts val="0"/>
              </a:spcBef>
            </a:pPr>
            <a:r>
              <a:rPr lang="en-US" sz="1100" b="1" dirty="0" smtClean="0"/>
              <a:t>[</a:t>
            </a:r>
            <a:r>
              <a:rPr lang="en-US" sz="1100" b="1" dirty="0"/>
              <a:t>Private claims not to be audited by legislature; claims barred by lapse of time]</a:t>
            </a:r>
            <a:endParaRPr lang="en-US" sz="1100" dirty="0"/>
          </a:p>
          <a:p>
            <a:pPr algn="just">
              <a:spcBef>
                <a:spcPts val="0"/>
              </a:spcBef>
            </a:pPr>
            <a:r>
              <a:rPr lang="en-US" sz="1100" dirty="0" smtClean="0"/>
              <a:t>19</a:t>
            </a:r>
            <a:r>
              <a:rPr lang="en-US" sz="1100" dirty="0"/>
              <a:t>. The legislature shall neither audit nor allow any private claim or account against the state, but may appropriate money to pay such claims as shall have been audited and allowed according to law. </a:t>
            </a:r>
          </a:p>
          <a:p>
            <a:pPr algn="just">
              <a:spcBef>
                <a:spcPts val="0"/>
              </a:spcBef>
            </a:pPr>
            <a:endParaRPr lang="en-US" sz="500" dirty="0" smtClean="0"/>
          </a:p>
          <a:p>
            <a:pPr algn="just">
              <a:spcBef>
                <a:spcPts val="0"/>
              </a:spcBef>
            </a:pPr>
            <a:r>
              <a:rPr lang="en-US" sz="1100" dirty="0" smtClean="0"/>
              <a:t>No </a:t>
            </a:r>
            <a:r>
              <a:rPr lang="en-US" sz="1100" dirty="0"/>
              <a:t>claim against the state shall be audited, allowed or paid which, as between citizens of the state, would be barred by lapse of time. But if the claimant shall be under legal disability, the claim may be presented within two years after such disability is removed. (Derived in part from former з6 of Art. 7. Amended by Constitutional Convention of 1938 and approved by vote of the people November 8, 1938; further amended by vote of the people November 3, 1964.)</a:t>
            </a:r>
          </a:p>
          <a:p>
            <a:pPr algn="just">
              <a:spcBef>
                <a:spcPts val="0"/>
              </a:spcBef>
            </a:pPr>
            <a:endParaRPr lang="en-US" sz="500" b="1" dirty="0" smtClean="0"/>
          </a:p>
          <a:p>
            <a:pPr algn="just">
              <a:spcBef>
                <a:spcPts val="0"/>
              </a:spcBef>
            </a:pPr>
            <a:r>
              <a:rPr lang="en-US" sz="1100" b="1" dirty="0" smtClean="0"/>
              <a:t>[</a:t>
            </a:r>
            <a:r>
              <a:rPr lang="en-US" sz="1100" b="1" dirty="0"/>
              <a:t>Two-thirds bills]</a:t>
            </a:r>
            <a:endParaRPr lang="en-US" sz="1100" dirty="0"/>
          </a:p>
          <a:p>
            <a:pPr algn="just">
              <a:spcBef>
                <a:spcPts val="0"/>
              </a:spcBef>
            </a:pPr>
            <a:r>
              <a:rPr lang="en-US" sz="1100" dirty="0" smtClean="0"/>
              <a:t>20</a:t>
            </a:r>
            <a:r>
              <a:rPr lang="en-US" sz="1100" dirty="0"/>
              <a:t>. The assent of two-thirds of the members elected to each branch of the legislature shall be requisite to every bill appropriating the public moneys or property for local or private purposes.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70</a:t>
            </a:fld>
            <a:endParaRPr lang="en-US" dirty="0"/>
          </a:p>
        </p:txBody>
      </p:sp>
    </p:spTree>
    <p:extLst>
      <p:ext uri="{BB962C8B-B14F-4D97-AF65-F5344CB8AC3E}">
        <p14:creationId xmlns:p14="http://schemas.microsoft.com/office/powerpoint/2010/main" val="3339038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just">
              <a:lnSpc>
                <a:spcPct val="90000"/>
              </a:lnSpc>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just">
              <a:lnSpc>
                <a:spcPct val="90000"/>
              </a:lnSpc>
              <a:spcBef>
                <a:spcPts val="0"/>
              </a:spcBef>
              <a:defRPr/>
            </a:pPr>
            <a:r>
              <a:rPr lang="en-US" sz="3200" b="1" i="1" dirty="0">
                <a:solidFill>
                  <a:srgbClr val="006600"/>
                </a:solidFill>
              </a:rPr>
              <a:t>Constitutional Provisions</a:t>
            </a:r>
          </a:p>
          <a:p>
            <a:pPr algn="just">
              <a:lnSpc>
                <a:spcPct val="90000"/>
              </a:lnSpc>
              <a:spcBef>
                <a:spcPts val="0"/>
              </a:spcBef>
              <a:defRPr/>
            </a:pPr>
            <a:endParaRPr lang="en-US" sz="1000" b="1" i="1" dirty="0">
              <a:solidFill>
                <a:srgbClr val="002060"/>
              </a:solidFill>
            </a:endParaRPr>
          </a:p>
          <a:p>
            <a:pPr algn="just">
              <a:lnSpc>
                <a:spcPct val="90000"/>
              </a:lnSpc>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lnSpc>
                <a:spcPct val="90000"/>
              </a:lnSpc>
              <a:spcBef>
                <a:spcPts val="0"/>
              </a:spcBef>
            </a:pPr>
            <a:endParaRPr lang="en-US" sz="500" dirty="0"/>
          </a:p>
          <a:p>
            <a:pPr algn="just">
              <a:lnSpc>
                <a:spcPct val="90000"/>
              </a:lnSpc>
              <a:spcBef>
                <a:spcPts val="0"/>
              </a:spcBef>
            </a:pPr>
            <a:endParaRPr lang="en-US" sz="500" dirty="0"/>
          </a:p>
          <a:p>
            <a:pPr algn="just">
              <a:lnSpc>
                <a:spcPct val="90000"/>
              </a:lnSpc>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a:t>
            </a:r>
            <a:r>
              <a:rPr lang="en-US" sz="1600" dirty="0" smtClean="0"/>
              <a:t>Sections 21 to 23 state </a:t>
            </a:r>
            <a:r>
              <a:rPr lang="en-US" sz="1600" dirty="0"/>
              <a:t>as follows:</a:t>
            </a:r>
          </a:p>
          <a:p>
            <a:pPr algn="just">
              <a:lnSpc>
                <a:spcPct val="90000"/>
              </a:lnSpc>
              <a:spcBef>
                <a:spcPts val="0"/>
              </a:spcBef>
            </a:pPr>
            <a:endParaRPr lang="en-US" sz="500" dirty="0"/>
          </a:p>
          <a:p>
            <a:pPr algn="just">
              <a:lnSpc>
                <a:spcPct val="90000"/>
              </a:lnSpc>
              <a:spcBef>
                <a:spcPts val="0"/>
              </a:spcBef>
            </a:pPr>
            <a:r>
              <a:rPr lang="en-US" sz="1100" dirty="0" smtClean="0"/>
              <a:t>“</a:t>
            </a:r>
            <a:r>
              <a:rPr lang="en-US" sz="1100" b="1" dirty="0"/>
              <a:t>ARTICLE </a:t>
            </a:r>
            <a:r>
              <a:rPr lang="en-US" sz="1100" b="1" dirty="0" smtClean="0"/>
              <a:t>III - </a:t>
            </a:r>
            <a:r>
              <a:rPr lang="en-US" sz="1100" dirty="0" smtClean="0"/>
              <a:t>Legislature</a:t>
            </a:r>
            <a:endParaRPr lang="en-US" sz="1100" dirty="0"/>
          </a:p>
          <a:p>
            <a:pPr algn="just">
              <a:lnSpc>
                <a:spcPct val="90000"/>
              </a:lnSpc>
              <a:spcBef>
                <a:spcPts val="0"/>
              </a:spcBef>
            </a:pPr>
            <a:endParaRPr lang="en-US" sz="500" b="1" dirty="0" smtClean="0"/>
          </a:p>
          <a:p>
            <a:pPr algn="just">
              <a:lnSpc>
                <a:spcPct val="90000"/>
              </a:lnSpc>
              <a:spcBef>
                <a:spcPts val="0"/>
              </a:spcBef>
            </a:pPr>
            <a:r>
              <a:rPr lang="en-US" sz="1100" b="1" dirty="0" smtClean="0"/>
              <a:t>[Certain </a:t>
            </a:r>
            <a:r>
              <a:rPr lang="en-US" sz="1100" b="1" dirty="0"/>
              <a:t>sections not to apply to bills recommended by certain commissioners or public agencies]</a:t>
            </a:r>
            <a:endParaRPr lang="en-US" sz="1100" dirty="0"/>
          </a:p>
          <a:p>
            <a:pPr algn="just">
              <a:lnSpc>
                <a:spcPct val="90000"/>
              </a:lnSpc>
              <a:spcBef>
                <a:spcPts val="0"/>
              </a:spcBef>
            </a:pPr>
            <a:r>
              <a:rPr lang="en-US" sz="1100" dirty="0" smtClean="0"/>
              <a:t>21</a:t>
            </a:r>
            <a:r>
              <a:rPr lang="en-US" sz="1100" dirty="0"/>
              <a:t>. Sections 15, 16 and 17 of this article shall not apply to any bill, or the amendments to any bill, which shall be recommended to the legislature by commissioners or any public agency appointed or directed pursuant to law to prepare revisions, consolidations or compilations of statutes. But a bill amending an existing law shall not be excepted from the provisions of sections 15, 16 and 17 of this article unless such amending bill shall itself be recommended to the legislature by such commissioners or public agency. (Formerly з23. Renumbered and amended by Constitutional Convention of 1938 and approved by vote of the people November 8, 1938.)</a:t>
            </a:r>
          </a:p>
          <a:p>
            <a:pPr algn="just">
              <a:lnSpc>
                <a:spcPct val="90000"/>
              </a:lnSpc>
              <a:spcBef>
                <a:spcPts val="0"/>
              </a:spcBef>
            </a:pPr>
            <a:endParaRPr lang="en-US" sz="500" b="1" dirty="0" smtClean="0"/>
          </a:p>
          <a:p>
            <a:pPr algn="just">
              <a:lnSpc>
                <a:spcPct val="90000"/>
              </a:lnSpc>
              <a:spcBef>
                <a:spcPts val="0"/>
              </a:spcBef>
            </a:pPr>
            <a:r>
              <a:rPr lang="en-US" sz="1100" b="1" dirty="0" smtClean="0"/>
              <a:t>[</a:t>
            </a:r>
            <a:r>
              <a:rPr lang="en-US" sz="1100" b="1" dirty="0"/>
              <a:t>Tax laws to state tax and object distinctly; definition of income for income tax purposes by reference to federal laws authorized]</a:t>
            </a:r>
            <a:endParaRPr lang="en-US" sz="1100" dirty="0"/>
          </a:p>
          <a:p>
            <a:pPr algn="just">
              <a:lnSpc>
                <a:spcPct val="90000"/>
              </a:lnSpc>
              <a:spcBef>
                <a:spcPts val="0"/>
              </a:spcBef>
            </a:pPr>
            <a:r>
              <a:rPr lang="en-US" sz="1100" dirty="0" smtClean="0"/>
              <a:t>22</a:t>
            </a:r>
            <a:r>
              <a:rPr lang="en-US" sz="1100" dirty="0"/>
              <a:t>. Every law which imposes, continues or revives a tax shall distinctly state the tax and the object to which it is to be applied, and it shall not be sufficient to refer to any other law to fix such tax or object. </a:t>
            </a:r>
          </a:p>
          <a:p>
            <a:pPr algn="just">
              <a:lnSpc>
                <a:spcPct val="90000"/>
              </a:lnSpc>
              <a:spcBef>
                <a:spcPts val="0"/>
              </a:spcBef>
            </a:pPr>
            <a:endParaRPr lang="en-US" sz="500" dirty="0" smtClean="0"/>
          </a:p>
          <a:p>
            <a:pPr algn="just">
              <a:lnSpc>
                <a:spcPct val="90000"/>
              </a:lnSpc>
              <a:spcBef>
                <a:spcPts val="0"/>
              </a:spcBef>
            </a:pPr>
            <a:r>
              <a:rPr lang="en-US" sz="1100" dirty="0" smtClean="0"/>
              <a:t>Notwithstanding </a:t>
            </a:r>
            <a:r>
              <a:rPr lang="en-US" sz="1100" dirty="0"/>
              <a:t>the foregoing or any other provision of this constitution, the legislature, in any law imposing a tax or taxes on, in respect to or measured by income, may define the income on, in respect to or by which such tax or taxes are imposed or measured, by reference to any provision of the laws of the United States as the same may be or become effective at any time or from time to time, and may prescribe exceptions or modifications to any such provision. (Formerly з24. Renumbered by Constitutional Convention of 1938 and approved by vote of the people November 8, 1938; amended by vote of the people November 3, 1959.)</a:t>
            </a:r>
          </a:p>
          <a:p>
            <a:pPr algn="just">
              <a:lnSpc>
                <a:spcPct val="90000"/>
              </a:lnSpc>
              <a:spcBef>
                <a:spcPts val="0"/>
              </a:spcBef>
            </a:pPr>
            <a:endParaRPr lang="en-US" sz="500" b="1" dirty="0" smtClean="0"/>
          </a:p>
          <a:p>
            <a:pPr algn="just">
              <a:lnSpc>
                <a:spcPct val="90000"/>
              </a:lnSpc>
              <a:spcBef>
                <a:spcPts val="0"/>
              </a:spcBef>
            </a:pPr>
            <a:r>
              <a:rPr lang="en-US" sz="1100" b="1" dirty="0" smtClean="0"/>
              <a:t>[</a:t>
            </a:r>
            <a:r>
              <a:rPr lang="en-US" sz="1100" b="1" dirty="0"/>
              <a:t>When yeas and nays necessary; three-fifths to constitute quorum]</a:t>
            </a:r>
            <a:endParaRPr lang="en-US" sz="1100" dirty="0"/>
          </a:p>
          <a:p>
            <a:pPr algn="just">
              <a:lnSpc>
                <a:spcPct val="90000"/>
              </a:lnSpc>
              <a:spcBef>
                <a:spcPts val="0"/>
              </a:spcBef>
            </a:pPr>
            <a:r>
              <a:rPr lang="en-US" sz="1100" dirty="0" smtClean="0"/>
              <a:t>23</a:t>
            </a:r>
            <a:r>
              <a:rPr lang="en-US" sz="1100" dirty="0"/>
              <a:t>. On the final passage, in either house of the legislature, of any act which imposes, continues or revives a tax, or creates a debt or charge, or makes, continues or revives any appropriation of public or trust money or property, or releases, discharges or commutes any claim or demand of the state, the question shall be taken by yeas and nays, which shall be duly entered upon the journals, and three-fifths of all the members elected to either house shall, in all such cases, be necessary to constitute a quorum therein. (Formerly з25. Renumbered by Constitutional Convention of 1938 and approved by vote of the people November 8, 1938.)</a:t>
            </a:r>
          </a:p>
          <a:p>
            <a:endParaRPr lang="en-US" sz="1100" b="1" dirty="0" smtClean="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71</a:t>
            </a:fld>
            <a:endParaRPr lang="en-US" dirty="0"/>
          </a:p>
        </p:txBody>
      </p:sp>
    </p:spTree>
    <p:extLst>
      <p:ext uri="{BB962C8B-B14F-4D97-AF65-F5344CB8AC3E}">
        <p14:creationId xmlns:p14="http://schemas.microsoft.com/office/powerpoint/2010/main" val="39301271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just">
              <a:lnSpc>
                <a:spcPct val="90000"/>
              </a:lnSpc>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just">
              <a:lnSpc>
                <a:spcPct val="90000"/>
              </a:lnSpc>
              <a:spcBef>
                <a:spcPts val="0"/>
              </a:spcBef>
              <a:defRPr/>
            </a:pPr>
            <a:r>
              <a:rPr lang="en-US" sz="3200" b="1" i="1" dirty="0">
                <a:solidFill>
                  <a:srgbClr val="006600"/>
                </a:solidFill>
              </a:rPr>
              <a:t>Constitutional Provisions</a:t>
            </a:r>
          </a:p>
          <a:p>
            <a:pPr algn="just">
              <a:lnSpc>
                <a:spcPct val="90000"/>
              </a:lnSpc>
              <a:spcBef>
                <a:spcPts val="0"/>
              </a:spcBef>
              <a:defRPr/>
            </a:pPr>
            <a:endParaRPr lang="en-US" sz="1000" b="1" i="1" dirty="0">
              <a:solidFill>
                <a:srgbClr val="002060"/>
              </a:solidFill>
            </a:endParaRPr>
          </a:p>
          <a:p>
            <a:pPr algn="just">
              <a:lnSpc>
                <a:spcPct val="90000"/>
              </a:lnSpc>
              <a:spcBef>
                <a:spcPts val="0"/>
              </a:spcBef>
            </a:pPr>
            <a:r>
              <a:rPr lang="en-US" sz="1600" dirty="0"/>
              <a:t>Article </a:t>
            </a:r>
            <a:r>
              <a:rPr lang="en-US" sz="1600" dirty="0" smtClean="0"/>
              <a:t>III </a:t>
            </a:r>
            <a:r>
              <a:rPr lang="en-US" sz="1600" dirty="0"/>
              <a:t>of the </a:t>
            </a:r>
            <a:r>
              <a:rPr lang="en-US" sz="1600" dirty="0" smtClean="0"/>
              <a:t>New York </a:t>
            </a:r>
            <a:r>
              <a:rPr lang="en-US" sz="1600" dirty="0"/>
              <a:t>States Constitution creates the </a:t>
            </a:r>
            <a:r>
              <a:rPr lang="en-US" sz="1600" dirty="0" smtClean="0"/>
              <a:t>Legislative Branch of the New York State Legislature (Senate and Assembly).</a:t>
            </a:r>
            <a:endParaRPr lang="en-US" sz="1600" dirty="0"/>
          </a:p>
          <a:p>
            <a:pPr algn="just">
              <a:lnSpc>
                <a:spcPct val="90000"/>
              </a:lnSpc>
              <a:spcBef>
                <a:spcPts val="0"/>
              </a:spcBef>
            </a:pPr>
            <a:endParaRPr lang="en-US" sz="500" dirty="0"/>
          </a:p>
          <a:p>
            <a:pPr algn="just">
              <a:lnSpc>
                <a:spcPct val="90000"/>
              </a:lnSpc>
              <a:spcBef>
                <a:spcPts val="0"/>
              </a:spcBef>
            </a:pPr>
            <a:endParaRPr lang="en-US" sz="500" dirty="0"/>
          </a:p>
          <a:p>
            <a:pPr algn="just">
              <a:lnSpc>
                <a:spcPct val="90000"/>
              </a:lnSpc>
              <a:spcBef>
                <a:spcPts val="0"/>
              </a:spcBef>
            </a:pPr>
            <a:r>
              <a:rPr lang="en-US" sz="1600" b="1" dirty="0">
                <a:solidFill>
                  <a:srgbClr val="C00000"/>
                </a:solidFill>
              </a:rPr>
              <a:t>Text of Article </a:t>
            </a:r>
            <a:r>
              <a:rPr lang="en-US" sz="1600" b="1" dirty="0" smtClean="0">
                <a:solidFill>
                  <a:srgbClr val="C00000"/>
                </a:solidFill>
              </a:rPr>
              <a:t>III:</a:t>
            </a:r>
            <a:r>
              <a:rPr lang="en-US" sz="1600" dirty="0" smtClean="0"/>
              <a:t>  </a:t>
            </a:r>
            <a:r>
              <a:rPr lang="en-US" sz="1600" dirty="0"/>
              <a:t>Article </a:t>
            </a:r>
            <a:r>
              <a:rPr lang="en-US" sz="1600" dirty="0" smtClean="0"/>
              <a:t>III </a:t>
            </a:r>
            <a:r>
              <a:rPr lang="en-US" sz="1600" dirty="0"/>
              <a:t>is broken up into </a:t>
            </a:r>
            <a:r>
              <a:rPr lang="en-US" sz="1600" dirty="0" smtClean="0"/>
              <a:t>twenty-five </a:t>
            </a:r>
            <a:r>
              <a:rPr lang="en-US" sz="1600" dirty="0"/>
              <a:t>sections, and </a:t>
            </a:r>
            <a:r>
              <a:rPr lang="en-US" sz="1600" dirty="0" smtClean="0"/>
              <a:t>Sections 24 to 25 state </a:t>
            </a:r>
            <a:r>
              <a:rPr lang="en-US" sz="1600" dirty="0"/>
              <a:t>as follows:</a:t>
            </a:r>
          </a:p>
          <a:p>
            <a:pPr algn="just">
              <a:lnSpc>
                <a:spcPct val="90000"/>
              </a:lnSpc>
              <a:spcBef>
                <a:spcPts val="0"/>
              </a:spcBef>
            </a:pPr>
            <a:endParaRPr lang="en-US" sz="500" dirty="0"/>
          </a:p>
          <a:p>
            <a:pPr algn="just">
              <a:lnSpc>
                <a:spcPct val="90000"/>
              </a:lnSpc>
              <a:spcBef>
                <a:spcPts val="0"/>
              </a:spcBef>
            </a:pPr>
            <a:r>
              <a:rPr lang="en-US" sz="1100" dirty="0" smtClean="0"/>
              <a:t>“</a:t>
            </a:r>
            <a:r>
              <a:rPr lang="en-US" sz="1100" b="1" dirty="0"/>
              <a:t>ARTICLE </a:t>
            </a:r>
            <a:r>
              <a:rPr lang="en-US" sz="1100" b="1" dirty="0" smtClean="0"/>
              <a:t>III - </a:t>
            </a:r>
            <a:r>
              <a:rPr lang="en-US" sz="1100" dirty="0" smtClean="0"/>
              <a:t>Legislature</a:t>
            </a:r>
            <a:endParaRPr lang="en-US" sz="1100" dirty="0"/>
          </a:p>
          <a:p>
            <a:pPr algn="just">
              <a:lnSpc>
                <a:spcPct val="90000"/>
              </a:lnSpc>
              <a:spcBef>
                <a:spcPts val="0"/>
              </a:spcBef>
            </a:pPr>
            <a:endParaRPr lang="en-US" sz="500" b="1" dirty="0" smtClean="0"/>
          </a:p>
          <a:p>
            <a:pPr algn="just">
              <a:lnSpc>
                <a:spcPct val="90000"/>
              </a:lnSpc>
              <a:spcBef>
                <a:spcPts val="0"/>
              </a:spcBef>
            </a:pPr>
            <a:r>
              <a:rPr lang="en-US" sz="1100" b="1" dirty="0" smtClean="0"/>
              <a:t>[</a:t>
            </a:r>
            <a:r>
              <a:rPr lang="en-US" sz="1100" b="1" dirty="0"/>
              <a:t>Prison labor; contract system abolished]</a:t>
            </a:r>
            <a:endParaRPr lang="en-US" sz="1100" dirty="0"/>
          </a:p>
          <a:p>
            <a:pPr algn="just">
              <a:lnSpc>
                <a:spcPct val="90000"/>
              </a:lnSpc>
              <a:spcBef>
                <a:spcPts val="0"/>
              </a:spcBef>
            </a:pPr>
            <a:r>
              <a:rPr lang="en-US" sz="1100" dirty="0" smtClean="0"/>
              <a:t>24</a:t>
            </a:r>
            <a:r>
              <a:rPr lang="en-US" sz="1100" dirty="0"/>
              <a:t>. The legislature shall, by law, provide for the occupation and employment of prisoners sentenced to the several state prisons, penitentiaries, jails and reformatories in the state; and no person in any such prison, penitentiary, jail or reformatory, shall be required or allowed to work, while under sentence thereto, at any trade, industry or occupation, wherein or whereby his or her work, or the product or profit of his or her work, shall be farmed out, contracted, given or sold to any person, firm, association or corporation, provided that the legislature may provide by law that such prisoners may voluntarily perform work for nonprofit organizations. As used in this section, the term "nonprofit organization" means an organization operated exclusively for religious, charitable, or educational purposes, no part of the net earnings of which inures to the benefit of any private shareholder or individual. </a:t>
            </a:r>
            <a:endParaRPr lang="en-US" sz="1100" dirty="0" smtClean="0"/>
          </a:p>
          <a:p>
            <a:pPr algn="just">
              <a:lnSpc>
                <a:spcPct val="90000"/>
              </a:lnSpc>
              <a:spcBef>
                <a:spcPts val="0"/>
              </a:spcBef>
            </a:pPr>
            <a:endParaRPr lang="en-US" sz="500" dirty="0"/>
          </a:p>
          <a:p>
            <a:pPr algn="just">
              <a:lnSpc>
                <a:spcPct val="90000"/>
              </a:lnSpc>
              <a:spcBef>
                <a:spcPts val="0"/>
              </a:spcBef>
            </a:pPr>
            <a:r>
              <a:rPr lang="en-US" sz="1100" dirty="0" smtClean="0"/>
              <a:t>This </a:t>
            </a:r>
            <a:r>
              <a:rPr lang="en-US" sz="1100" dirty="0"/>
              <a:t>section shall not be construed to prevent the legislature from providing that convicts may work for, and that the products of their labor may be disposed of to, the state or any political division thereof, or for or to any public institution owned or managed and controlled by the state, or any political division thereof. (Formerly з29. Renumbered and amended by Constitutional Convention of 1938 and approved by vote of the people November 8, 1938; further amended by vote of the people November 3, 2009.)</a:t>
            </a:r>
          </a:p>
          <a:p>
            <a:pPr algn="just">
              <a:lnSpc>
                <a:spcPct val="90000"/>
              </a:lnSpc>
              <a:spcBef>
                <a:spcPts val="0"/>
              </a:spcBef>
            </a:pPr>
            <a:endParaRPr lang="en-US" sz="500" b="1" dirty="0" smtClean="0"/>
          </a:p>
          <a:p>
            <a:pPr algn="just">
              <a:lnSpc>
                <a:spcPct val="90000"/>
              </a:lnSpc>
              <a:spcBef>
                <a:spcPts val="0"/>
              </a:spcBef>
            </a:pPr>
            <a:r>
              <a:rPr lang="en-US" sz="1100" b="1" dirty="0" smtClean="0"/>
              <a:t>[</a:t>
            </a:r>
            <a:r>
              <a:rPr lang="en-US" sz="1100" b="1" dirty="0"/>
              <a:t>Emergency governmental operations; legislature to provide for]</a:t>
            </a:r>
            <a:endParaRPr lang="en-US" sz="1100" dirty="0"/>
          </a:p>
          <a:p>
            <a:pPr algn="just">
              <a:lnSpc>
                <a:spcPct val="90000"/>
              </a:lnSpc>
              <a:spcBef>
                <a:spcPts val="0"/>
              </a:spcBef>
            </a:pPr>
            <a:r>
              <a:rPr lang="en-US" sz="1100" dirty="0" smtClean="0"/>
              <a:t>25</a:t>
            </a:r>
            <a:r>
              <a:rPr lang="en-US" sz="1100" dirty="0"/>
              <a:t>. Notwithstanding any other provision of this constitution, the legislature, in order to insure continuity of state and local governmental operations in periods of emergency caused by enemy attack or by disasters (natural or otherwise), shall have the power and the immediate duty (1) to provide for prompt and temporary succession to the powers and duties of public offices, of whatever nature and whether filled by election or appointment, the incumbents of which may become unavailable for carrying on the powers and duties of such offices, and (2) to adopt such other measures as may be necessary and proper for insuring the continuity of governmental operations</a:t>
            </a:r>
            <a:r>
              <a:rPr lang="en-US" sz="1100" dirty="0" smtClean="0"/>
              <a:t>.</a:t>
            </a:r>
          </a:p>
          <a:p>
            <a:pPr algn="just">
              <a:lnSpc>
                <a:spcPct val="90000"/>
              </a:lnSpc>
              <a:spcBef>
                <a:spcPts val="0"/>
              </a:spcBef>
            </a:pPr>
            <a:r>
              <a:rPr lang="en-US" sz="500" dirty="0" smtClean="0"/>
              <a:t> </a:t>
            </a:r>
            <a:endParaRPr lang="en-US" sz="500" dirty="0"/>
          </a:p>
          <a:p>
            <a:pPr algn="just">
              <a:lnSpc>
                <a:spcPct val="90000"/>
              </a:lnSpc>
              <a:spcBef>
                <a:spcPts val="0"/>
              </a:spcBef>
            </a:pPr>
            <a:r>
              <a:rPr lang="en-US" sz="1100" dirty="0"/>
              <a:t>Nothing in this article shall be construed to limit in any way the power of the state to deal with emergencies arising from any cause. (New. Added by vote of the people November 5, 1963.)</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72</a:t>
            </a:fld>
            <a:endParaRPr lang="en-US" dirty="0"/>
          </a:p>
        </p:txBody>
      </p:sp>
    </p:spTree>
    <p:extLst>
      <p:ext uri="{BB962C8B-B14F-4D97-AF65-F5344CB8AC3E}">
        <p14:creationId xmlns:p14="http://schemas.microsoft.com/office/powerpoint/2010/main" val="32355105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7000"/>
              </a:lnSpc>
              <a:spcBef>
                <a:spcPts val="0"/>
              </a:spcBef>
              <a:defRPr/>
            </a:pPr>
            <a:r>
              <a:rPr lang="en-US" sz="3400" b="1" dirty="0" smtClean="0">
                <a:solidFill>
                  <a:srgbClr val="0033CC"/>
                </a:solidFill>
              </a:rPr>
              <a:t>  State </a:t>
            </a:r>
            <a:r>
              <a:rPr lang="en-US" sz="3600" b="1" dirty="0" smtClean="0">
                <a:solidFill>
                  <a:srgbClr val="0033CC"/>
                </a:solidFill>
              </a:rPr>
              <a:t>Government </a:t>
            </a:r>
            <a:r>
              <a:rPr lang="en-US" sz="3600" b="1" dirty="0">
                <a:solidFill>
                  <a:srgbClr val="0033CC"/>
                </a:solidFill>
              </a:rPr>
              <a:t>– The </a:t>
            </a:r>
            <a:r>
              <a:rPr lang="en-US" sz="3600" b="1" dirty="0" smtClean="0">
                <a:solidFill>
                  <a:srgbClr val="0033CC"/>
                </a:solidFill>
              </a:rPr>
              <a:t>Legislature</a:t>
            </a:r>
            <a:endParaRPr lang="en-US" sz="3600" b="1" dirty="0">
              <a:solidFill>
                <a:srgbClr val="0033CC"/>
              </a:solidFill>
            </a:endParaRPr>
          </a:p>
          <a:p>
            <a:pPr marL="342900" indent="-342900" algn="ctr">
              <a:lnSpc>
                <a:spcPct val="87000"/>
              </a:lnSpc>
              <a:spcBef>
                <a:spcPts val="0"/>
              </a:spcBef>
              <a:defRPr/>
            </a:pPr>
            <a:r>
              <a:rPr lang="en-US" sz="3200" b="1" i="1" dirty="0">
                <a:solidFill>
                  <a:srgbClr val="006600"/>
                </a:solidFill>
              </a:rPr>
              <a:t>Statutory Provisions</a:t>
            </a:r>
          </a:p>
          <a:p>
            <a:pPr>
              <a:lnSpc>
                <a:spcPct val="87000"/>
              </a:lnSpc>
              <a:spcBef>
                <a:spcPts val="0"/>
              </a:spcBef>
              <a:defRPr/>
            </a:pPr>
            <a:endParaRPr lang="en-US" sz="1000" b="1" i="1" dirty="0">
              <a:solidFill>
                <a:srgbClr val="002060"/>
              </a:solidFill>
            </a:endParaRPr>
          </a:p>
          <a:p>
            <a:pPr algn="just">
              <a:lnSpc>
                <a:spcPct val="87000"/>
              </a:lnSpc>
              <a:spcBef>
                <a:spcPts val="0"/>
              </a:spcBef>
            </a:pPr>
            <a:r>
              <a:rPr lang="en-US" sz="1600" dirty="0"/>
              <a:t>In addition to Article </a:t>
            </a:r>
            <a:r>
              <a:rPr lang="en-US" sz="1600" dirty="0" smtClean="0"/>
              <a:t>III, The New York State Legislative Law </a:t>
            </a:r>
            <a:r>
              <a:rPr lang="en-US" sz="1600" dirty="0"/>
              <a:t>also outlines the role of the </a:t>
            </a:r>
            <a:r>
              <a:rPr lang="en-US" sz="1600" dirty="0" smtClean="0"/>
              <a:t>New York State Legislature, </a:t>
            </a:r>
            <a:r>
              <a:rPr lang="en-US" sz="1600" dirty="0"/>
              <a:t>as authorized under the </a:t>
            </a:r>
            <a:r>
              <a:rPr lang="en-US" sz="1600" dirty="0" smtClean="0"/>
              <a:t>State Constitution</a:t>
            </a:r>
            <a:r>
              <a:rPr lang="en-US" sz="1600" dirty="0"/>
              <a:t>.</a:t>
            </a:r>
          </a:p>
          <a:p>
            <a:pPr algn="just">
              <a:lnSpc>
                <a:spcPct val="87000"/>
              </a:lnSpc>
              <a:spcBef>
                <a:spcPts val="0"/>
              </a:spcBef>
            </a:pPr>
            <a:endParaRPr lang="en-US" sz="500" dirty="0"/>
          </a:p>
          <a:p>
            <a:pPr algn="just">
              <a:lnSpc>
                <a:spcPct val="87000"/>
              </a:lnSpc>
              <a:spcBef>
                <a:spcPts val="0"/>
              </a:spcBef>
            </a:pPr>
            <a:endParaRPr lang="en-US" sz="500" b="1" dirty="0">
              <a:solidFill>
                <a:srgbClr val="C00000"/>
              </a:solidFill>
            </a:endParaRPr>
          </a:p>
          <a:p>
            <a:pPr algn="just">
              <a:lnSpc>
                <a:spcPct val="87000"/>
              </a:lnSpc>
              <a:spcBef>
                <a:spcPts val="0"/>
              </a:spcBef>
            </a:pPr>
            <a:r>
              <a:rPr lang="en-US" sz="1600" b="1" dirty="0" smtClean="0">
                <a:solidFill>
                  <a:srgbClr val="C00000"/>
                </a:solidFill>
              </a:rPr>
              <a:t>NYS Legislative Law:</a:t>
            </a:r>
            <a:r>
              <a:rPr lang="en-US" sz="1600" dirty="0" smtClean="0"/>
              <a:t>  Articles </a:t>
            </a:r>
            <a:r>
              <a:rPr lang="en-US" sz="1600" dirty="0"/>
              <a:t>1 to 7</a:t>
            </a:r>
            <a:r>
              <a:rPr lang="en-US" sz="1600" dirty="0" smtClean="0"/>
              <a:t> </a:t>
            </a:r>
            <a:r>
              <a:rPr lang="en-US" sz="1600" dirty="0"/>
              <a:t>of this </a:t>
            </a:r>
            <a:r>
              <a:rPr lang="en-US" sz="1600" dirty="0" smtClean="0"/>
              <a:t>State </a:t>
            </a:r>
            <a:r>
              <a:rPr lang="en-US" sz="1600" dirty="0"/>
              <a:t>Statute </a:t>
            </a:r>
            <a:r>
              <a:rPr lang="en-US" sz="1600" dirty="0" smtClean="0"/>
              <a:t>include:</a:t>
            </a:r>
            <a:endParaRPr lang="en-US" sz="1600" dirty="0"/>
          </a:p>
          <a:p>
            <a:pPr>
              <a:lnSpc>
                <a:spcPct val="87000"/>
              </a:lnSpc>
              <a:spcBef>
                <a:spcPts val="0"/>
              </a:spcBef>
            </a:pPr>
            <a:endParaRPr lang="en-US" sz="1600" dirty="0"/>
          </a:p>
          <a:p>
            <a:r>
              <a:rPr lang="en-US" sz="1600" b="1" dirty="0" smtClean="0"/>
              <a:t>Article 1.       Short Title (Section 1)</a:t>
            </a:r>
          </a:p>
          <a:p>
            <a:r>
              <a:rPr lang="en-US" sz="1600" b="1" dirty="0" smtClean="0"/>
              <a:t>Article 1-A.   The Lobbying Act (Sections 1A – 1V)</a:t>
            </a:r>
          </a:p>
          <a:p>
            <a:r>
              <a:rPr lang="en-US" sz="1600" b="1" dirty="0" smtClean="0"/>
              <a:t>Article 2.       Members</a:t>
            </a:r>
            <a:r>
              <a:rPr lang="en-US" sz="1600" b="1" dirty="0"/>
              <a:t>, Officers and Employees of the Legislature (Sections 2 - 33) 	</a:t>
            </a:r>
          </a:p>
          <a:p>
            <a:r>
              <a:rPr lang="en-US" sz="1600" b="1" dirty="0"/>
              <a:t>Article 2-A </a:t>
            </a:r>
            <a:r>
              <a:rPr lang="en-US" sz="1600" b="1" dirty="0" smtClean="0"/>
              <a:t>   Procedure </a:t>
            </a:r>
            <a:r>
              <a:rPr lang="en-US" sz="1600" b="1" dirty="0"/>
              <a:t>for Convening Extraordinary Sessions of the Legislature </a:t>
            </a:r>
            <a:r>
              <a:rPr lang="en-US" sz="1600" b="1" dirty="0" smtClean="0"/>
              <a:t>by</a:t>
            </a:r>
          </a:p>
          <a:p>
            <a:r>
              <a:rPr lang="en-US" sz="1600" b="1" dirty="0"/>
              <a:t> </a:t>
            </a:r>
            <a:r>
              <a:rPr lang="en-US" sz="1600" b="1" dirty="0" smtClean="0"/>
              <a:t>                     Petition (Sections 34 </a:t>
            </a:r>
            <a:r>
              <a:rPr lang="en-US" sz="1600" b="1" dirty="0"/>
              <a:t>- 39) 	</a:t>
            </a:r>
          </a:p>
          <a:p>
            <a:r>
              <a:rPr lang="en-US" sz="1600" b="1" dirty="0"/>
              <a:t>Article </a:t>
            </a:r>
            <a:r>
              <a:rPr lang="en-US" sz="1600" b="1" dirty="0" smtClean="0"/>
              <a:t>3.       The </a:t>
            </a:r>
            <a:r>
              <a:rPr lang="en-US" sz="1600" b="1" dirty="0"/>
              <a:t>Enactment and Publication of </a:t>
            </a:r>
            <a:r>
              <a:rPr lang="en-US" sz="1600" b="1" dirty="0" smtClean="0"/>
              <a:t>Laws (Sections 40 </a:t>
            </a:r>
            <a:r>
              <a:rPr lang="en-US" sz="1600" b="1" dirty="0"/>
              <a:t>- 54-A)</a:t>
            </a:r>
            <a:r>
              <a:rPr lang="en-US" sz="1600" b="1" dirty="0" smtClean="0"/>
              <a:t> </a:t>
            </a:r>
            <a:r>
              <a:rPr lang="en-US" sz="1600" b="1" dirty="0"/>
              <a:t>	</a:t>
            </a:r>
          </a:p>
          <a:p>
            <a:r>
              <a:rPr lang="en-US" sz="1600" b="1" dirty="0"/>
              <a:t>Article </a:t>
            </a:r>
            <a:r>
              <a:rPr lang="en-US" sz="1600" b="1" dirty="0" smtClean="0"/>
              <a:t>3-A.   Requests </a:t>
            </a:r>
            <a:r>
              <a:rPr lang="en-US" sz="1600" b="1" dirty="0"/>
              <a:t>from Local Governments for </a:t>
            </a:r>
            <a:r>
              <a:rPr lang="en-US" sz="1600" b="1" dirty="0" smtClean="0"/>
              <a:t>Enactments (Sections 55 </a:t>
            </a:r>
            <a:r>
              <a:rPr lang="en-US" sz="1600" b="1" dirty="0"/>
              <a:t>- 56)</a:t>
            </a:r>
            <a:r>
              <a:rPr lang="en-US" sz="1600" b="1" dirty="0" smtClean="0"/>
              <a:t> </a:t>
            </a:r>
            <a:r>
              <a:rPr lang="en-US" sz="1600" b="1" dirty="0"/>
              <a:t>	</a:t>
            </a:r>
          </a:p>
          <a:p>
            <a:r>
              <a:rPr lang="en-US" sz="1600" b="1" dirty="0"/>
              <a:t>Article </a:t>
            </a:r>
            <a:r>
              <a:rPr lang="en-US" sz="1600" b="1" dirty="0" smtClean="0"/>
              <a:t>4.       </a:t>
            </a:r>
            <a:r>
              <a:rPr lang="en-US" sz="1600" b="1" dirty="0"/>
              <a:t>Legislative Committees; Testimony in </a:t>
            </a:r>
            <a:r>
              <a:rPr lang="en-US" sz="1600" b="1" dirty="0" smtClean="0"/>
              <a:t>Proceedings (Sections 60 </a:t>
            </a:r>
            <a:r>
              <a:rPr lang="en-US" sz="1600" b="1" dirty="0"/>
              <a:t>- 67)</a:t>
            </a:r>
            <a:r>
              <a:rPr lang="en-US" sz="1600" b="1" dirty="0" smtClean="0"/>
              <a:t> </a:t>
            </a:r>
            <a:r>
              <a:rPr lang="en-US" sz="1600" b="1" dirty="0"/>
              <a:t>	</a:t>
            </a:r>
          </a:p>
          <a:p>
            <a:r>
              <a:rPr lang="en-US" sz="1600" b="1" dirty="0"/>
              <a:t>Article </a:t>
            </a:r>
            <a:r>
              <a:rPr lang="en-US" sz="1600" b="1" dirty="0" smtClean="0"/>
              <a:t>4-A.   Law </a:t>
            </a:r>
            <a:r>
              <a:rPr lang="en-US" sz="1600" b="1" dirty="0"/>
              <a:t>Revision </a:t>
            </a:r>
            <a:r>
              <a:rPr lang="en-US" sz="1600" b="1" dirty="0" smtClean="0"/>
              <a:t>Commission (Sections 70 </a:t>
            </a:r>
            <a:r>
              <a:rPr lang="en-US" sz="1600" b="1" dirty="0"/>
              <a:t>- 72)</a:t>
            </a:r>
            <a:r>
              <a:rPr lang="en-US" sz="1600" b="1" dirty="0" smtClean="0"/>
              <a:t> </a:t>
            </a:r>
            <a:r>
              <a:rPr lang="en-US" sz="1600" b="1" dirty="0"/>
              <a:t>	</a:t>
            </a:r>
          </a:p>
          <a:p>
            <a:r>
              <a:rPr lang="fr-FR" sz="1600" b="1" dirty="0"/>
              <a:t>Article </a:t>
            </a:r>
            <a:r>
              <a:rPr lang="fr-FR" sz="1600" b="1" dirty="0" smtClean="0"/>
              <a:t>5.       </a:t>
            </a:r>
            <a:r>
              <a:rPr lang="fr-FR" sz="1600" b="1" dirty="0" err="1" smtClean="0"/>
              <a:t>Legislative</a:t>
            </a:r>
            <a:r>
              <a:rPr lang="fr-FR" sz="1600" b="1" dirty="0" smtClean="0"/>
              <a:t> </a:t>
            </a:r>
            <a:r>
              <a:rPr lang="fr-FR" sz="1600" b="1" dirty="0" err="1" smtClean="0"/>
              <a:t>Ethics</a:t>
            </a:r>
            <a:r>
              <a:rPr lang="fr-FR" sz="1600" b="1" dirty="0" smtClean="0"/>
              <a:t> (Section 80</a:t>
            </a:r>
            <a:r>
              <a:rPr lang="fr-FR" sz="1600" b="1" dirty="0"/>
              <a:t>)</a:t>
            </a:r>
            <a:r>
              <a:rPr lang="fr-FR" sz="1600" b="1" dirty="0" smtClean="0"/>
              <a:t> </a:t>
            </a:r>
            <a:r>
              <a:rPr lang="fr-FR" sz="1600" b="1" dirty="0"/>
              <a:t>	</a:t>
            </a:r>
          </a:p>
          <a:p>
            <a:r>
              <a:rPr lang="en-US" sz="1600" b="1" dirty="0"/>
              <a:t>Article </a:t>
            </a:r>
            <a:r>
              <a:rPr lang="en-US" sz="1600" b="1" dirty="0" smtClean="0"/>
              <a:t>5-A.   Legislative Commissions (Section 82 </a:t>
            </a:r>
            <a:r>
              <a:rPr lang="en-US" sz="1600" b="1" dirty="0"/>
              <a:t>- 83-M)</a:t>
            </a:r>
            <a:r>
              <a:rPr lang="en-US" sz="1600" b="1" dirty="0" smtClean="0"/>
              <a:t> </a:t>
            </a:r>
            <a:r>
              <a:rPr lang="en-US" sz="1600" b="1" dirty="0"/>
              <a:t>	</a:t>
            </a:r>
          </a:p>
          <a:p>
            <a:r>
              <a:rPr lang="en-US" sz="1600" b="1" dirty="0"/>
              <a:t>Article </a:t>
            </a:r>
            <a:r>
              <a:rPr lang="en-US" sz="1600" b="1" dirty="0" smtClean="0"/>
              <a:t>5-B.   Legislative </a:t>
            </a:r>
            <a:r>
              <a:rPr lang="en-US" sz="1600" b="1" dirty="0"/>
              <a:t>Review </a:t>
            </a:r>
            <a:r>
              <a:rPr lang="en-US" sz="1600" b="1" dirty="0" smtClean="0"/>
              <a:t>of </a:t>
            </a:r>
            <a:r>
              <a:rPr lang="en-US" sz="1600" b="1" dirty="0"/>
              <a:t>Administrative </a:t>
            </a:r>
            <a:r>
              <a:rPr lang="en-US" sz="1600" b="1" dirty="0" smtClean="0"/>
              <a:t>Regulations (Sections 86 </a:t>
            </a:r>
            <a:r>
              <a:rPr lang="en-US" sz="1600" b="1" dirty="0"/>
              <a:t>- 88)</a:t>
            </a:r>
            <a:r>
              <a:rPr lang="en-US" sz="1600" b="1" dirty="0" smtClean="0"/>
              <a:t> </a:t>
            </a:r>
            <a:r>
              <a:rPr lang="en-US" sz="1600" b="1" dirty="0"/>
              <a:t>	</a:t>
            </a:r>
          </a:p>
          <a:p>
            <a:r>
              <a:rPr lang="en-US" sz="1600" b="1" dirty="0"/>
              <a:t>Article </a:t>
            </a:r>
            <a:r>
              <a:rPr lang="en-US" sz="1600" b="1" dirty="0" smtClean="0"/>
              <a:t>6. </a:t>
            </a:r>
            <a:r>
              <a:rPr lang="en-US" sz="1600" b="1" dirty="0"/>
              <a:t> </a:t>
            </a:r>
            <a:r>
              <a:rPr lang="en-US" sz="1600" b="1" dirty="0" smtClean="0"/>
              <a:t>     Internal </a:t>
            </a:r>
            <a:r>
              <a:rPr lang="en-US" sz="1600" b="1" dirty="0"/>
              <a:t>Control Responsibilities </a:t>
            </a:r>
            <a:r>
              <a:rPr lang="en-US" sz="1600" b="1" dirty="0" smtClean="0"/>
              <a:t>of </a:t>
            </a:r>
            <a:r>
              <a:rPr lang="en-US" sz="1600" b="1" dirty="0"/>
              <a:t>t</a:t>
            </a:r>
            <a:r>
              <a:rPr lang="en-US" sz="1600" b="1" dirty="0" smtClean="0"/>
              <a:t>he Legislature (Sections 89 </a:t>
            </a:r>
            <a:r>
              <a:rPr lang="en-US" sz="1600" b="1" dirty="0"/>
              <a:t>- 92)</a:t>
            </a:r>
            <a:r>
              <a:rPr lang="en-US" sz="1600" b="1" dirty="0" smtClean="0"/>
              <a:t> </a:t>
            </a:r>
            <a:r>
              <a:rPr lang="en-US" sz="1600" b="1" dirty="0"/>
              <a:t>	</a:t>
            </a:r>
          </a:p>
          <a:p>
            <a:r>
              <a:rPr lang="en-US" sz="1600" b="1" dirty="0"/>
              <a:t>Article </a:t>
            </a:r>
            <a:r>
              <a:rPr lang="en-US" sz="1600" b="1" dirty="0" smtClean="0"/>
              <a:t>6-A.   Redistricting </a:t>
            </a:r>
            <a:r>
              <a:rPr lang="en-US" sz="1600" b="1" dirty="0"/>
              <a:t>o</a:t>
            </a:r>
            <a:r>
              <a:rPr lang="en-US" sz="1600" b="1" dirty="0" smtClean="0"/>
              <a:t>f </a:t>
            </a:r>
            <a:r>
              <a:rPr lang="en-US" sz="1600" b="1" dirty="0"/>
              <a:t>Congressional </a:t>
            </a:r>
            <a:r>
              <a:rPr lang="en-US" sz="1600" b="1" dirty="0" smtClean="0"/>
              <a:t>and Legislative Districts (Sections 93 </a:t>
            </a:r>
            <a:r>
              <a:rPr lang="en-US" sz="1600" b="1" dirty="0"/>
              <a:t>- 94)</a:t>
            </a:r>
            <a:r>
              <a:rPr lang="en-US" sz="1600" b="1" dirty="0" smtClean="0"/>
              <a:t> </a:t>
            </a:r>
            <a:endParaRPr lang="en-US" sz="1600" b="1" dirty="0"/>
          </a:p>
          <a:p>
            <a:r>
              <a:rPr lang="en-US" sz="1600" b="1" dirty="0"/>
              <a:t>Article </a:t>
            </a:r>
            <a:r>
              <a:rPr lang="en-US" sz="1600" b="1" dirty="0" smtClean="0"/>
              <a:t>7. </a:t>
            </a:r>
            <a:r>
              <a:rPr lang="en-US" sz="1600" b="1" dirty="0"/>
              <a:t> </a:t>
            </a:r>
            <a:r>
              <a:rPr lang="en-US" sz="1600" b="1" dirty="0" smtClean="0"/>
              <a:t>     Laws </a:t>
            </a:r>
            <a:r>
              <a:rPr lang="en-US" sz="1600" b="1" dirty="0"/>
              <a:t>Repealed; When To Take </a:t>
            </a:r>
            <a:r>
              <a:rPr lang="en-US" sz="1600" b="1" dirty="0" smtClean="0"/>
              <a:t>Effect (Section 100 </a:t>
            </a:r>
            <a:r>
              <a:rPr lang="en-US" sz="1600" b="1" dirty="0"/>
              <a:t>- 101)</a:t>
            </a:r>
            <a:r>
              <a:rPr lang="en-US" dirty="0" smtClean="0"/>
              <a:t> </a:t>
            </a:r>
            <a:r>
              <a:rPr lang="en-US" dirty="0"/>
              <a:t>	</a:t>
            </a:r>
          </a:p>
          <a:p>
            <a:pPr>
              <a:lnSpc>
                <a:spcPct val="87000"/>
              </a:lnSpc>
              <a:spcBef>
                <a:spcPts val="0"/>
              </a:spcBef>
            </a:pPr>
            <a:endParaRPr lang="en-US" sz="1400" b="1"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73</a:t>
            </a:fld>
            <a:endParaRPr lang="en-US" dirty="0"/>
          </a:p>
        </p:txBody>
      </p:sp>
    </p:spTree>
    <p:extLst>
      <p:ext uri="{BB962C8B-B14F-4D97-AF65-F5344CB8AC3E}">
        <p14:creationId xmlns:p14="http://schemas.microsoft.com/office/powerpoint/2010/main" val="483936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7000"/>
              </a:lnSpc>
              <a:spcBef>
                <a:spcPts val="0"/>
              </a:spcBef>
              <a:defRPr/>
            </a:pPr>
            <a:r>
              <a:rPr lang="en-US" sz="3400" b="1" dirty="0" smtClean="0">
                <a:solidFill>
                  <a:srgbClr val="0033CC"/>
                </a:solidFill>
              </a:rPr>
              <a:t>  State </a:t>
            </a:r>
            <a:r>
              <a:rPr lang="en-US" sz="3600" b="1" dirty="0" smtClean="0">
                <a:solidFill>
                  <a:srgbClr val="0033CC"/>
                </a:solidFill>
              </a:rPr>
              <a:t>Government </a:t>
            </a:r>
            <a:r>
              <a:rPr lang="en-US" sz="3600" b="1" dirty="0">
                <a:solidFill>
                  <a:srgbClr val="0033CC"/>
                </a:solidFill>
              </a:rPr>
              <a:t>– The </a:t>
            </a:r>
            <a:r>
              <a:rPr lang="en-US" sz="3600" b="1" dirty="0" smtClean="0">
                <a:solidFill>
                  <a:srgbClr val="0033CC"/>
                </a:solidFill>
              </a:rPr>
              <a:t>Legislature</a:t>
            </a:r>
            <a:endParaRPr lang="en-US" sz="3600" b="1" dirty="0">
              <a:solidFill>
                <a:srgbClr val="0033CC"/>
              </a:solidFill>
            </a:endParaRPr>
          </a:p>
          <a:p>
            <a:pPr marL="342900" indent="-342900" algn="ctr">
              <a:lnSpc>
                <a:spcPct val="87000"/>
              </a:lnSpc>
              <a:spcBef>
                <a:spcPts val="0"/>
              </a:spcBef>
              <a:defRPr/>
            </a:pPr>
            <a:r>
              <a:rPr lang="en-US" sz="3200" b="1" i="1" dirty="0">
                <a:solidFill>
                  <a:srgbClr val="006600"/>
                </a:solidFill>
              </a:rPr>
              <a:t>Statutory Provisions</a:t>
            </a:r>
          </a:p>
          <a:p>
            <a:pPr>
              <a:lnSpc>
                <a:spcPct val="87000"/>
              </a:lnSpc>
              <a:spcBef>
                <a:spcPts val="0"/>
              </a:spcBef>
              <a:defRPr/>
            </a:pPr>
            <a:endParaRPr lang="en-US" sz="1000" b="1" i="1" dirty="0">
              <a:solidFill>
                <a:srgbClr val="002060"/>
              </a:solidFill>
            </a:endParaRPr>
          </a:p>
          <a:p>
            <a:pPr algn="just">
              <a:lnSpc>
                <a:spcPct val="87000"/>
              </a:lnSpc>
              <a:spcBef>
                <a:spcPts val="0"/>
              </a:spcBef>
            </a:pPr>
            <a:r>
              <a:rPr lang="en-US" sz="1600" dirty="0"/>
              <a:t>In addition to Article </a:t>
            </a:r>
            <a:r>
              <a:rPr lang="en-US" sz="1600" dirty="0" smtClean="0"/>
              <a:t>III, The New York State </a:t>
            </a:r>
            <a:r>
              <a:rPr lang="en-US" sz="1600" dirty="0" err="1" smtClean="0"/>
              <a:t>State</a:t>
            </a:r>
            <a:r>
              <a:rPr lang="en-US" sz="1600" dirty="0" smtClean="0"/>
              <a:t> Law </a:t>
            </a:r>
            <a:r>
              <a:rPr lang="en-US" sz="1600" dirty="0"/>
              <a:t>also outlines the role of the </a:t>
            </a:r>
            <a:r>
              <a:rPr lang="en-US" sz="1600" dirty="0" smtClean="0"/>
              <a:t>Legislature of the State of New York, </a:t>
            </a:r>
            <a:r>
              <a:rPr lang="en-US" sz="1600" dirty="0"/>
              <a:t>as authorized under the </a:t>
            </a:r>
            <a:r>
              <a:rPr lang="en-US" sz="1600" dirty="0" smtClean="0"/>
              <a:t>State Constitution</a:t>
            </a:r>
            <a:r>
              <a:rPr lang="en-US" sz="1600" dirty="0"/>
              <a:t>.</a:t>
            </a:r>
          </a:p>
          <a:p>
            <a:pPr algn="just">
              <a:lnSpc>
                <a:spcPct val="87000"/>
              </a:lnSpc>
              <a:spcBef>
                <a:spcPts val="0"/>
              </a:spcBef>
            </a:pPr>
            <a:endParaRPr lang="en-US" sz="500" dirty="0"/>
          </a:p>
          <a:p>
            <a:pPr algn="just">
              <a:lnSpc>
                <a:spcPct val="87000"/>
              </a:lnSpc>
              <a:spcBef>
                <a:spcPts val="0"/>
              </a:spcBef>
            </a:pPr>
            <a:endParaRPr lang="en-US" sz="500" b="1" dirty="0">
              <a:solidFill>
                <a:srgbClr val="C00000"/>
              </a:solidFill>
            </a:endParaRPr>
          </a:p>
          <a:p>
            <a:pPr algn="just">
              <a:lnSpc>
                <a:spcPct val="87000"/>
              </a:lnSpc>
              <a:spcBef>
                <a:spcPts val="0"/>
              </a:spcBef>
            </a:pPr>
            <a:r>
              <a:rPr lang="en-US" sz="1600" b="1" dirty="0" smtClean="0">
                <a:solidFill>
                  <a:srgbClr val="C00000"/>
                </a:solidFill>
              </a:rPr>
              <a:t>NYS State Law:</a:t>
            </a:r>
            <a:r>
              <a:rPr lang="en-US" sz="1600" dirty="0" smtClean="0"/>
              <a:t>  Article 8 </a:t>
            </a:r>
            <a:r>
              <a:rPr lang="en-US" sz="1600" dirty="0"/>
              <a:t>of this </a:t>
            </a:r>
            <a:r>
              <a:rPr lang="en-US" sz="1600" dirty="0" smtClean="0"/>
              <a:t>State </a:t>
            </a:r>
            <a:r>
              <a:rPr lang="en-US" sz="1600" dirty="0"/>
              <a:t>Statute </a:t>
            </a:r>
            <a:r>
              <a:rPr lang="en-US" sz="1600" dirty="0" smtClean="0"/>
              <a:t>include:</a:t>
            </a:r>
            <a:endParaRPr lang="en-US" sz="1600" dirty="0"/>
          </a:p>
          <a:p>
            <a:pPr>
              <a:lnSpc>
                <a:spcPct val="87000"/>
              </a:lnSpc>
              <a:spcBef>
                <a:spcPts val="0"/>
              </a:spcBef>
            </a:pPr>
            <a:endParaRPr lang="en-US" sz="1600" dirty="0"/>
          </a:p>
          <a:p>
            <a:pPr lvl="0" eaLnBrk="0" hangingPunct="0">
              <a:lnSpc>
                <a:spcPct val="110000"/>
              </a:lnSpc>
            </a:pPr>
            <a:r>
              <a:rPr lang="en-US" altLang="en-US" sz="1600" b="1" dirty="0">
                <a:latin typeface="Arial Unicode MS"/>
              </a:rPr>
              <a:t>ARTICLE 8 </a:t>
            </a:r>
            <a:endParaRPr lang="en-US" altLang="en-US" sz="1600" b="1" dirty="0" smtClean="0">
              <a:latin typeface="Arial Unicode MS"/>
            </a:endParaRPr>
          </a:p>
          <a:p>
            <a:pPr lvl="0" eaLnBrk="0" hangingPunct="0">
              <a:lnSpc>
                <a:spcPct val="110000"/>
              </a:lnSpc>
            </a:pPr>
            <a:r>
              <a:rPr lang="en-US" altLang="en-US" sz="1600" b="1" dirty="0" smtClean="0">
                <a:latin typeface="Arial Unicode MS"/>
              </a:rPr>
              <a:t>Assembly and Senate Districts Of The State</a:t>
            </a:r>
          </a:p>
          <a:p>
            <a:pPr lvl="0" eaLnBrk="0" hangingPunct="0">
              <a:lnSpc>
                <a:spcPct val="110000"/>
              </a:lnSpc>
            </a:pPr>
            <a:r>
              <a:rPr lang="en-US" altLang="en-US" sz="1600" b="1" dirty="0" smtClean="0">
                <a:latin typeface="Arial Unicode MS"/>
              </a:rPr>
              <a:t>Title I.      Assembly </a:t>
            </a:r>
            <a:r>
              <a:rPr lang="en-US" altLang="en-US" sz="1600" b="1" dirty="0">
                <a:latin typeface="Arial Unicode MS"/>
              </a:rPr>
              <a:t>districts </a:t>
            </a:r>
            <a:r>
              <a:rPr lang="en-US" altLang="en-US" sz="1600" b="1" dirty="0" smtClean="0">
                <a:latin typeface="Arial Unicode MS"/>
              </a:rPr>
              <a:t>(Sections </a:t>
            </a:r>
            <a:r>
              <a:rPr lang="en-US" altLang="en-US" sz="1600" b="1" dirty="0">
                <a:latin typeface="Arial Unicode MS"/>
              </a:rPr>
              <a:t>120-122) </a:t>
            </a:r>
            <a:endParaRPr lang="en-US" altLang="en-US" sz="1600" b="1" dirty="0" smtClean="0">
              <a:latin typeface="Arial Unicode MS"/>
            </a:endParaRPr>
          </a:p>
          <a:p>
            <a:pPr lvl="0" eaLnBrk="0" hangingPunct="0">
              <a:lnSpc>
                <a:spcPct val="110000"/>
              </a:lnSpc>
            </a:pPr>
            <a:r>
              <a:rPr lang="en-US" altLang="en-US" sz="1600" b="1" dirty="0" smtClean="0">
                <a:latin typeface="Arial Unicode MS"/>
              </a:rPr>
              <a:t>Title II.     Senate </a:t>
            </a:r>
            <a:r>
              <a:rPr lang="en-US" altLang="en-US" sz="1600" b="1" dirty="0">
                <a:latin typeface="Arial Unicode MS"/>
              </a:rPr>
              <a:t>districts </a:t>
            </a:r>
            <a:r>
              <a:rPr lang="en-US" altLang="en-US" sz="1600" b="1" dirty="0" smtClean="0">
                <a:latin typeface="Arial Unicode MS"/>
              </a:rPr>
              <a:t>(Sections </a:t>
            </a:r>
            <a:r>
              <a:rPr lang="en-US" altLang="en-US" sz="1600" b="1" dirty="0">
                <a:latin typeface="Arial Unicode MS"/>
              </a:rPr>
              <a:t>123-125) </a:t>
            </a:r>
            <a:endParaRPr lang="en-US" altLang="en-US" sz="1600" b="1" dirty="0" smtClean="0">
              <a:latin typeface="Arial Unicode MS"/>
            </a:endParaRPr>
          </a:p>
          <a:p>
            <a:pPr lvl="0" eaLnBrk="0" hangingPunct="0">
              <a:lnSpc>
                <a:spcPct val="110000"/>
              </a:lnSpc>
            </a:pPr>
            <a:r>
              <a:rPr lang="en-US" altLang="en-US" sz="1600" b="1" dirty="0" smtClean="0">
                <a:latin typeface="Arial Unicode MS"/>
              </a:rPr>
              <a:t>Title </a:t>
            </a:r>
            <a:r>
              <a:rPr lang="en-US" altLang="en-US" sz="1600" b="1" dirty="0">
                <a:latin typeface="Arial Unicode MS"/>
              </a:rPr>
              <a:t>III </a:t>
            </a:r>
            <a:r>
              <a:rPr lang="en-US" altLang="en-US" sz="1600" b="1" dirty="0" smtClean="0">
                <a:latin typeface="Arial Unicode MS"/>
              </a:rPr>
              <a:t>    Miscellaneous (</a:t>
            </a:r>
            <a:r>
              <a:rPr lang="en-US" altLang="en-US" sz="1600" b="1" dirty="0">
                <a:latin typeface="Arial Unicode MS"/>
              </a:rPr>
              <a:t>Sections</a:t>
            </a:r>
            <a:r>
              <a:rPr lang="en-US" altLang="en-US" sz="1600" b="1" dirty="0" smtClean="0">
                <a:latin typeface="Arial Unicode MS"/>
              </a:rPr>
              <a:t> </a:t>
            </a:r>
            <a:r>
              <a:rPr lang="en-US" altLang="en-US" sz="1600" b="1" dirty="0">
                <a:latin typeface="Arial Unicode MS"/>
              </a:rPr>
              <a:t>126-128)</a:t>
            </a:r>
            <a:r>
              <a:rPr lang="en-US" altLang="en-US" sz="800" b="1" dirty="0"/>
              <a:t> </a:t>
            </a:r>
            <a:endParaRPr lang="en-US" altLang="en-US" sz="3600" b="1" dirty="0">
              <a:latin typeface="Arial" panose="020B0604020202020204" pitchFamily="34" charset="0"/>
            </a:endParaRPr>
          </a:p>
          <a:p>
            <a:r>
              <a:rPr lang="en-US" b="1" dirty="0"/>
              <a:t>	</a:t>
            </a:r>
          </a:p>
          <a:p>
            <a:pPr>
              <a:lnSpc>
                <a:spcPct val="87000"/>
              </a:lnSpc>
              <a:spcBef>
                <a:spcPts val="0"/>
              </a:spcBef>
            </a:pPr>
            <a:endParaRPr lang="en-US" sz="1400" b="1"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74</a:t>
            </a:fld>
            <a:endParaRPr lang="en-US" dirty="0"/>
          </a:p>
        </p:txBody>
      </p:sp>
    </p:spTree>
    <p:extLst>
      <p:ext uri="{BB962C8B-B14F-4D97-AF65-F5344CB8AC3E}">
        <p14:creationId xmlns:p14="http://schemas.microsoft.com/office/powerpoint/2010/main" val="27105662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smtClean="0">
                <a:solidFill>
                  <a:srgbClr val="0033CC"/>
                </a:solidFill>
              </a:rPr>
              <a:t> State Government </a:t>
            </a:r>
            <a:r>
              <a:rPr lang="en-US" sz="3600" b="1" dirty="0">
                <a:solidFill>
                  <a:srgbClr val="0033CC"/>
                </a:solidFill>
              </a:rPr>
              <a:t>– The </a:t>
            </a:r>
            <a:r>
              <a:rPr lang="en-US" sz="3600" b="1" dirty="0" smtClean="0">
                <a:solidFill>
                  <a:srgbClr val="0033CC"/>
                </a:solidFill>
              </a:rPr>
              <a:t>Legislature</a:t>
            </a:r>
            <a:endParaRPr lang="en-US" sz="3600" b="1" dirty="0">
              <a:solidFill>
                <a:srgbClr val="0033CC"/>
              </a:solidFill>
            </a:endParaRPr>
          </a:p>
          <a:p>
            <a:pPr marL="342900" indent="-342900" algn="ctr">
              <a:lnSpc>
                <a:spcPct val="80000"/>
              </a:lnSpc>
              <a:spcBef>
                <a:spcPts val="0"/>
              </a:spcBef>
              <a:defRPr/>
            </a:pPr>
            <a:r>
              <a:rPr lang="en-US" sz="3200" b="1" i="1" dirty="0" smtClean="0">
                <a:solidFill>
                  <a:srgbClr val="006600"/>
                </a:solidFill>
              </a:rPr>
              <a:t>Enactment of Laws - Statutes</a:t>
            </a:r>
            <a:endParaRPr lang="en-US" sz="3200" b="1" i="1" dirty="0">
              <a:solidFill>
                <a:srgbClr val="006600"/>
              </a:solidFill>
            </a:endParaRPr>
          </a:p>
          <a:p>
            <a:pPr marL="3032125" algn="just">
              <a:lnSpc>
                <a:spcPct val="70000"/>
              </a:lnSpc>
              <a:spcBef>
                <a:spcPts val="0"/>
              </a:spcBef>
            </a:pPr>
            <a:endParaRPr lang="en-US" sz="1000" b="1" i="1" dirty="0">
              <a:solidFill>
                <a:srgbClr val="002060"/>
              </a:solidFill>
            </a:endParaRPr>
          </a:p>
          <a:p>
            <a:pPr algn="just">
              <a:lnSpc>
                <a:spcPct val="70000"/>
              </a:lnSpc>
              <a:spcBef>
                <a:spcPts val="0"/>
              </a:spcBef>
            </a:pPr>
            <a:r>
              <a:rPr lang="en-US" sz="2000" b="1" dirty="0">
                <a:solidFill>
                  <a:srgbClr val="C00000"/>
                </a:solidFill>
              </a:rPr>
              <a:t>The </a:t>
            </a:r>
            <a:r>
              <a:rPr lang="en-US" sz="2000" b="1" dirty="0" smtClean="0">
                <a:solidFill>
                  <a:srgbClr val="C00000"/>
                </a:solidFill>
              </a:rPr>
              <a:t>Legislature Legislates by Enacting Statutes: </a:t>
            </a:r>
            <a:endParaRPr lang="en-US" sz="2000" b="1" dirty="0">
              <a:solidFill>
                <a:srgbClr val="C00000"/>
              </a:solidFill>
            </a:endParaRPr>
          </a:p>
          <a:p>
            <a:pPr algn="just">
              <a:lnSpc>
                <a:spcPct val="70000"/>
              </a:lnSpc>
              <a:spcBef>
                <a:spcPts val="0"/>
              </a:spcBef>
            </a:pPr>
            <a:endParaRPr lang="en-US" sz="500" b="1" dirty="0">
              <a:solidFill>
                <a:srgbClr val="C00000"/>
              </a:solidFill>
            </a:endParaRPr>
          </a:p>
          <a:p>
            <a:pPr algn="just">
              <a:lnSpc>
                <a:spcPct val="70000"/>
              </a:lnSpc>
              <a:spcBef>
                <a:spcPts val="0"/>
              </a:spcBef>
            </a:pPr>
            <a:endParaRPr lang="en-US" sz="500" b="1" dirty="0">
              <a:solidFill>
                <a:srgbClr val="0033CC"/>
              </a:solidFill>
            </a:endParaRPr>
          </a:p>
          <a:p>
            <a:pPr algn="just">
              <a:lnSpc>
                <a:spcPct val="95000"/>
              </a:lnSpc>
            </a:pPr>
            <a:r>
              <a:rPr lang="en-US" sz="1400" b="1" dirty="0" smtClean="0"/>
              <a:t>Generally </a:t>
            </a:r>
            <a:endParaRPr lang="en-US" sz="1400" dirty="0"/>
          </a:p>
          <a:p>
            <a:pPr algn="just">
              <a:lnSpc>
                <a:spcPct val="95000"/>
              </a:lnSpc>
            </a:pPr>
            <a:r>
              <a:rPr lang="en-US" sz="1400" dirty="0"/>
              <a:t>The job of the Senate </a:t>
            </a:r>
            <a:r>
              <a:rPr lang="en-US" sz="1400" dirty="0" smtClean="0"/>
              <a:t>and Assembly is </a:t>
            </a:r>
            <a:r>
              <a:rPr lang="en-US" sz="1400" dirty="0"/>
              <a:t>to work with </a:t>
            </a:r>
            <a:r>
              <a:rPr lang="en-US" sz="1400" dirty="0" smtClean="0"/>
              <a:t>each other </a:t>
            </a:r>
            <a:r>
              <a:rPr lang="en-US" sz="1400" dirty="0"/>
              <a:t>and the Governor to enact, amend or repeal statutes which make up the body of laws within which we live. </a:t>
            </a:r>
            <a:endParaRPr lang="en-US" sz="1400" dirty="0" smtClean="0"/>
          </a:p>
          <a:p>
            <a:pPr algn="just">
              <a:lnSpc>
                <a:spcPct val="95000"/>
              </a:lnSpc>
            </a:pPr>
            <a:endParaRPr lang="en-US" sz="500" dirty="0"/>
          </a:p>
          <a:p>
            <a:pPr algn="just">
              <a:lnSpc>
                <a:spcPct val="95000"/>
              </a:lnSpc>
            </a:pPr>
            <a:r>
              <a:rPr lang="en-US" sz="1400" dirty="0" smtClean="0"/>
              <a:t>This </a:t>
            </a:r>
            <a:r>
              <a:rPr lang="en-US" sz="1400" dirty="0"/>
              <a:t>involves drafting, discussing and approving bills and resolutions. </a:t>
            </a:r>
          </a:p>
          <a:p>
            <a:pPr algn="just">
              <a:lnSpc>
                <a:spcPct val="95000"/>
              </a:lnSpc>
            </a:pPr>
            <a:endParaRPr lang="en-US" sz="500" dirty="0" smtClean="0"/>
          </a:p>
          <a:p>
            <a:pPr algn="just">
              <a:lnSpc>
                <a:spcPct val="95000"/>
              </a:lnSpc>
            </a:pPr>
            <a:r>
              <a:rPr lang="en-US" sz="1400" dirty="0" smtClean="0"/>
              <a:t>These next few slides will show </a:t>
            </a:r>
            <a:r>
              <a:rPr lang="en-US" sz="1400" dirty="0"/>
              <a:t>the process in a simplified progression from "Idea" to "Law." </a:t>
            </a:r>
            <a:endParaRPr lang="en-US" sz="1400" dirty="0" smtClean="0"/>
          </a:p>
          <a:p>
            <a:pPr algn="just">
              <a:lnSpc>
                <a:spcPct val="95000"/>
              </a:lnSpc>
            </a:pPr>
            <a:endParaRPr lang="en-US" sz="500" dirty="0"/>
          </a:p>
          <a:p>
            <a:pPr algn="just">
              <a:lnSpc>
                <a:spcPct val="95000"/>
              </a:lnSpc>
            </a:pPr>
            <a:r>
              <a:rPr lang="en-US" sz="1400" dirty="0" smtClean="0"/>
              <a:t>At </a:t>
            </a:r>
            <a:r>
              <a:rPr lang="en-US" sz="1400" dirty="0"/>
              <a:t>any step in the process, participation by a citizen or group of citizens is as easy as making a call, writing a letter, or signing a petition being sent to your Senator</a:t>
            </a:r>
            <a:r>
              <a:rPr lang="en-US" sz="1400" dirty="0" smtClean="0"/>
              <a:t>, your Member of Assembly, any </a:t>
            </a:r>
            <a:r>
              <a:rPr lang="en-US" sz="1400" dirty="0"/>
              <a:t>other </a:t>
            </a:r>
            <a:r>
              <a:rPr lang="en-US" sz="1400" dirty="0" smtClean="0"/>
              <a:t>legislator, </a:t>
            </a:r>
            <a:r>
              <a:rPr lang="en-US" sz="1400" dirty="0"/>
              <a:t>or the Governor. </a:t>
            </a:r>
          </a:p>
          <a:p>
            <a:pPr algn="just">
              <a:lnSpc>
                <a:spcPct val="95000"/>
              </a:lnSpc>
            </a:pPr>
            <a:endParaRPr lang="en-US" sz="1000" b="1" dirty="0" smtClean="0"/>
          </a:p>
          <a:p>
            <a:pPr algn="just">
              <a:lnSpc>
                <a:spcPct val="95000"/>
              </a:lnSpc>
            </a:pPr>
            <a:r>
              <a:rPr lang="en-US" sz="1400" b="1" dirty="0" smtClean="0"/>
              <a:t>The </a:t>
            </a:r>
            <a:r>
              <a:rPr lang="en-US" sz="1400" b="1" dirty="0"/>
              <a:t>Idea </a:t>
            </a:r>
            <a:endParaRPr lang="en-US" sz="1400" dirty="0"/>
          </a:p>
          <a:p>
            <a:pPr algn="just">
              <a:lnSpc>
                <a:spcPct val="95000"/>
              </a:lnSpc>
            </a:pPr>
            <a:r>
              <a:rPr lang="en-US" sz="1400" dirty="0"/>
              <a:t>This is the starting point in the process, and the first point at which the citizen has a chance to have a say in the writing or rewriting of law</a:t>
            </a:r>
            <a:r>
              <a:rPr lang="en-US" sz="1400" dirty="0" smtClean="0"/>
              <a:t>.</a:t>
            </a:r>
          </a:p>
          <a:p>
            <a:pPr algn="just">
              <a:lnSpc>
                <a:spcPct val="95000"/>
              </a:lnSpc>
            </a:pPr>
            <a:r>
              <a:rPr lang="en-US" sz="500" dirty="0" smtClean="0"/>
              <a:t> </a:t>
            </a:r>
            <a:endParaRPr lang="en-US" sz="500" dirty="0"/>
          </a:p>
          <a:p>
            <a:pPr algn="just">
              <a:lnSpc>
                <a:spcPct val="95000"/>
              </a:lnSpc>
            </a:pPr>
            <a:r>
              <a:rPr lang="en-US" sz="1400" dirty="0"/>
              <a:t>Subjects of legislation are as varied as the range of human activities. Someone once said that legislation deals with birth and death, and everything in between. </a:t>
            </a:r>
          </a:p>
          <a:p>
            <a:pPr algn="just">
              <a:lnSpc>
                <a:spcPct val="95000"/>
              </a:lnSpc>
            </a:pPr>
            <a:endParaRPr lang="en-US" sz="500" dirty="0" smtClean="0"/>
          </a:p>
          <a:p>
            <a:pPr algn="just">
              <a:lnSpc>
                <a:spcPct val="95000"/>
              </a:lnSpc>
            </a:pPr>
            <a:r>
              <a:rPr lang="en-US" sz="1400" dirty="0" smtClean="0"/>
              <a:t>Ideas </a:t>
            </a:r>
            <a:r>
              <a:rPr lang="en-US" sz="1400" dirty="0"/>
              <a:t>for legislation come from many sources. A Senator </a:t>
            </a:r>
            <a:r>
              <a:rPr lang="en-US" sz="1400" dirty="0" smtClean="0"/>
              <a:t>or Member of Assembly may </a:t>
            </a:r>
            <a:r>
              <a:rPr lang="en-US" sz="1400" dirty="0"/>
              <a:t>have an idea. </a:t>
            </a:r>
            <a:endParaRPr lang="en-US" sz="1400" dirty="0" smtClean="0"/>
          </a:p>
          <a:p>
            <a:pPr algn="just">
              <a:lnSpc>
                <a:spcPct val="95000"/>
              </a:lnSpc>
            </a:pPr>
            <a:endParaRPr lang="en-US" sz="500" dirty="0"/>
          </a:p>
          <a:p>
            <a:pPr algn="just">
              <a:lnSpc>
                <a:spcPct val="95000"/>
              </a:lnSpc>
            </a:pPr>
            <a:r>
              <a:rPr lang="en-US" sz="1400" dirty="0" smtClean="0"/>
              <a:t>One </a:t>
            </a:r>
            <a:r>
              <a:rPr lang="en-US" sz="1400" dirty="0"/>
              <a:t>of </a:t>
            </a:r>
            <a:r>
              <a:rPr lang="en-US" sz="1400" dirty="0" smtClean="0"/>
              <a:t>their constituents </a:t>
            </a:r>
            <a:r>
              <a:rPr lang="en-US" sz="1400" dirty="0"/>
              <a:t>may point out a need. A State official may propose a change. An organization may espouse a cause that requires a change in the law. There is no monopoly on ideas for legislation. </a:t>
            </a:r>
          </a:p>
          <a:p>
            <a:pPr algn="just">
              <a:lnSpc>
                <a:spcPct val="95000"/>
              </a:lnSpc>
            </a:pPr>
            <a:endParaRPr lang="en-US" sz="500" dirty="0" smtClean="0"/>
          </a:p>
          <a:p>
            <a:pPr algn="just">
              <a:lnSpc>
                <a:spcPct val="95000"/>
              </a:lnSpc>
            </a:pPr>
            <a:r>
              <a:rPr lang="en-US" sz="1400" dirty="0" smtClean="0"/>
              <a:t>Often</a:t>
            </a:r>
            <a:r>
              <a:rPr lang="en-US" sz="1400" dirty="0"/>
              <a:t>, one person's idea on how to solve a problem has resulted in good legislation to help solve the problems of many people. </a:t>
            </a:r>
            <a:endParaRPr lang="en-US" sz="16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75</a:t>
            </a:fld>
            <a:endParaRPr lang="en-US" dirty="0"/>
          </a:p>
        </p:txBody>
      </p:sp>
    </p:spTree>
    <p:extLst>
      <p:ext uri="{BB962C8B-B14F-4D97-AF65-F5344CB8AC3E}">
        <p14:creationId xmlns:p14="http://schemas.microsoft.com/office/powerpoint/2010/main" val="29019250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smtClean="0">
                <a:solidFill>
                  <a:srgbClr val="0033CC"/>
                </a:solidFill>
              </a:rPr>
              <a:t> State Government </a:t>
            </a:r>
            <a:r>
              <a:rPr lang="en-US" sz="3600" b="1" dirty="0">
                <a:solidFill>
                  <a:srgbClr val="0033CC"/>
                </a:solidFill>
              </a:rPr>
              <a:t>– The </a:t>
            </a:r>
            <a:r>
              <a:rPr lang="en-US" sz="3600" b="1" dirty="0" smtClean="0">
                <a:solidFill>
                  <a:srgbClr val="0033CC"/>
                </a:solidFill>
              </a:rPr>
              <a:t>Legislature</a:t>
            </a:r>
            <a:endParaRPr lang="en-US" sz="3600" b="1" dirty="0">
              <a:solidFill>
                <a:srgbClr val="0033CC"/>
              </a:solidFill>
            </a:endParaRPr>
          </a:p>
          <a:p>
            <a:pPr marL="342900" indent="-342900" algn="ctr">
              <a:lnSpc>
                <a:spcPct val="80000"/>
              </a:lnSpc>
              <a:spcBef>
                <a:spcPts val="0"/>
              </a:spcBef>
              <a:defRPr/>
            </a:pPr>
            <a:r>
              <a:rPr lang="en-US" sz="3200" b="1" i="1" dirty="0" smtClean="0">
                <a:solidFill>
                  <a:srgbClr val="006600"/>
                </a:solidFill>
              </a:rPr>
              <a:t>Enactment of Laws - Statutes</a:t>
            </a:r>
            <a:endParaRPr lang="en-US" sz="3200" b="1" i="1" dirty="0">
              <a:solidFill>
                <a:srgbClr val="006600"/>
              </a:solidFill>
            </a:endParaRPr>
          </a:p>
          <a:p>
            <a:pPr marL="3032125" algn="just">
              <a:lnSpc>
                <a:spcPct val="70000"/>
              </a:lnSpc>
              <a:spcBef>
                <a:spcPts val="0"/>
              </a:spcBef>
            </a:pPr>
            <a:endParaRPr lang="en-US" sz="1000" b="1" i="1" dirty="0">
              <a:solidFill>
                <a:srgbClr val="002060"/>
              </a:solidFill>
            </a:endParaRPr>
          </a:p>
          <a:p>
            <a:pPr algn="just">
              <a:lnSpc>
                <a:spcPct val="70000"/>
              </a:lnSpc>
              <a:spcBef>
                <a:spcPts val="0"/>
              </a:spcBef>
            </a:pPr>
            <a:r>
              <a:rPr lang="en-US" sz="2000" b="1" dirty="0">
                <a:solidFill>
                  <a:srgbClr val="C00000"/>
                </a:solidFill>
              </a:rPr>
              <a:t>The </a:t>
            </a:r>
            <a:r>
              <a:rPr lang="en-US" sz="2000" b="1" dirty="0" smtClean="0">
                <a:solidFill>
                  <a:srgbClr val="C00000"/>
                </a:solidFill>
              </a:rPr>
              <a:t>Legislature Legislates by Enacting Statutes: </a:t>
            </a:r>
            <a:endParaRPr lang="en-US" sz="2000" b="1" dirty="0">
              <a:solidFill>
                <a:srgbClr val="C00000"/>
              </a:solidFill>
            </a:endParaRPr>
          </a:p>
          <a:p>
            <a:pPr algn="just">
              <a:lnSpc>
                <a:spcPct val="70000"/>
              </a:lnSpc>
              <a:spcBef>
                <a:spcPts val="0"/>
              </a:spcBef>
            </a:pPr>
            <a:endParaRPr lang="en-US" sz="500" b="1" dirty="0">
              <a:solidFill>
                <a:srgbClr val="C00000"/>
              </a:solidFill>
            </a:endParaRPr>
          </a:p>
          <a:p>
            <a:pPr algn="just">
              <a:lnSpc>
                <a:spcPct val="70000"/>
              </a:lnSpc>
              <a:spcBef>
                <a:spcPts val="0"/>
              </a:spcBef>
            </a:pPr>
            <a:endParaRPr lang="en-US" sz="500" b="1" dirty="0">
              <a:solidFill>
                <a:srgbClr val="0033CC"/>
              </a:solidFill>
            </a:endParaRPr>
          </a:p>
          <a:p>
            <a:pPr algn="just"/>
            <a:r>
              <a:rPr lang="en-US" sz="1400" b="1" dirty="0" smtClean="0"/>
              <a:t>Bill </a:t>
            </a:r>
            <a:r>
              <a:rPr lang="en-US" sz="1400" b="1" dirty="0"/>
              <a:t>Drafting </a:t>
            </a:r>
            <a:endParaRPr lang="en-US" sz="1400" dirty="0"/>
          </a:p>
          <a:p>
            <a:pPr algn="just"/>
            <a:r>
              <a:rPr lang="en-US" sz="1400" dirty="0"/>
              <a:t>Once an idea for a new law has been settled on, it must be put into bill form before it can be considered by the Senate. The actual drafting of legislation requires a specialized type of legal training and is usually done by the staff of the Legislative Bill Drafting Commission. </a:t>
            </a:r>
          </a:p>
          <a:p>
            <a:pPr algn="just"/>
            <a:endParaRPr lang="en-US" sz="500" dirty="0" smtClean="0"/>
          </a:p>
          <a:p>
            <a:pPr algn="just"/>
            <a:r>
              <a:rPr lang="en-US" sz="1400" dirty="0" smtClean="0"/>
              <a:t>Sometimes</a:t>
            </a:r>
            <a:r>
              <a:rPr lang="en-US" sz="1400" dirty="0"/>
              <a:t>, however, an interest group may have its own attorneys draft a bill, and lawyers working in various state agencies and the executive branch often submit their ideas for legislation in bill form. </a:t>
            </a:r>
          </a:p>
          <a:p>
            <a:pPr algn="just"/>
            <a:endParaRPr lang="en-US" sz="1000" b="1" dirty="0" smtClean="0"/>
          </a:p>
          <a:p>
            <a:pPr algn="just"/>
            <a:r>
              <a:rPr lang="en-US" sz="1400" b="1" dirty="0" smtClean="0"/>
              <a:t>Introduction </a:t>
            </a:r>
            <a:endParaRPr lang="en-US" sz="1400" dirty="0"/>
          </a:p>
          <a:p>
            <a:pPr algn="just"/>
            <a:r>
              <a:rPr lang="en-US" sz="1400" dirty="0"/>
              <a:t>No law may be enacted in New York State unless it has been adopted by the Legislature in bill </a:t>
            </a:r>
            <a:r>
              <a:rPr lang="en-US" sz="1400" dirty="0" smtClean="0"/>
              <a:t>format. </a:t>
            </a:r>
          </a:p>
          <a:p>
            <a:pPr algn="just"/>
            <a:endParaRPr lang="en-US" sz="500" dirty="0"/>
          </a:p>
          <a:p>
            <a:pPr algn="just"/>
            <a:r>
              <a:rPr lang="en-US" sz="1400" dirty="0"/>
              <a:t>T</a:t>
            </a:r>
            <a:r>
              <a:rPr lang="en-US" sz="1400" dirty="0" smtClean="0"/>
              <a:t>o </a:t>
            </a:r>
            <a:r>
              <a:rPr lang="en-US" sz="1400" dirty="0"/>
              <a:t>be adopted, it must first be introduced. With a single exception, bills can be introduced only by legislators or by standing </a:t>
            </a:r>
            <a:r>
              <a:rPr lang="en-US" sz="1400" dirty="0" smtClean="0"/>
              <a:t>committees on Rules in </a:t>
            </a:r>
            <a:r>
              <a:rPr lang="en-US" sz="1400" dirty="0"/>
              <a:t>Senate and Assembly. That exception is the Executive Budget, </a:t>
            </a:r>
            <a:r>
              <a:rPr lang="en-US" sz="1400" dirty="0" smtClean="0"/>
              <a:t>when bills pertaining to the budget are </a:t>
            </a:r>
            <a:r>
              <a:rPr lang="en-US" sz="1400" dirty="0"/>
              <a:t>submitted directly by the Governor. </a:t>
            </a:r>
          </a:p>
          <a:p>
            <a:pPr algn="just"/>
            <a:endParaRPr lang="en-US" sz="500" dirty="0" smtClean="0"/>
          </a:p>
          <a:p>
            <a:pPr algn="just"/>
            <a:r>
              <a:rPr lang="en-US" sz="1400" dirty="0" smtClean="0"/>
              <a:t>On </a:t>
            </a:r>
            <a:r>
              <a:rPr lang="en-US" sz="1400" dirty="0"/>
              <a:t>introduction in the </a:t>
            </a:r>
            <a:r>
              <a:rPr lang="en-US" sz="1400" dirty="0" smtClean="0"/>
              <a:t>Senate or the Assembly, </a:t>
            </a:r>
            <a:r>
              <a:rPr lang="en-US" sz="1400" dirty="0"/>
              <a:t>a bill goes to the Introduction </a:t>
            </a:r>
            <a:r>
              <a:rPr lang="en-US" sz="1400" dirty="0" smtClean="0"/>
              <a:t>and Revision </a:t>
            </a:r>
            <a:r>
              <a:rPr lang="en-US" sz="1400" dirty="0"/>
              <a:t>Office, where it is examined and </a:t>
            </a:r>
            <a:r>
              <a:rPr lang="en-US" sz="1400" dirty="0" smtClean="0"/>
              <a:t>corrected for ministerial errors, </a:t>
            </a:r>
            <a:r>
              <a:rPr lang="en-US" sz="1400" dirty="0"/>
              <a:t>given a number, </a:t>
            </a:r>
            <a:r>
              <a:rPr lang="en-US" sz="1400" dirty="0" smtClean="0"/>
              <a:t>referred </a:t>
            </a:r>
            <a:r>
              <a:rPr lang="en-US" sz="1400" dirty="0"/>
              <a:t>to the appropriate standing committee, entered into </a:t>
            </a:r>
            <a:r>
              <a:rPr lang="en-US" sz="1400" dirty="0" smtClean="0"/>
              <a:t>the Revision’s </a:t>
            </a:r>
            <a:r>
              <a:rPr lang="en-US" sz="1400" dirty="0"/>
              <a:t>computer, deemed to have had its first and second readings and printed. </a:t>
            </a:r>
            <a:endParaRPr lang="en-US" sz="1400" dirty="0" smtClean="0"/>
          </a:p>
          <a:p>
            <a:pPr algn="just"/>
            <a:endParaRPr lang="en-US" sz="500" dirty="0"/>
          </a:p>
          <a:p>
            <a:pPr algn="just"/>
            <a:r>
              <a:rPr lang="en-US" sz="1400" dirty="0"/>
              <a:t>(Incidentally, "first reading", "second reading" and "third reading" are terms which linger in the legislative vocabulary from the </a:t>
            </a:r>
            <a:r>
              <a:rPr lang="en-US" sz="1400" dirty="0" smtClean="0"/>
              <a:t>days when </a:t>
            </a:r>
            <a:r>
              <a:rPr lang="en-US" sz="1400" dirty="0"/>
              <a:t>each bill was read aloud in full in public session three times before final action could be taken</a:t>
            </a:r>
            <a:r>
              <a:rPr lang="en-US" sz="1400" dirty="0" smtClean="0"/>
              <a:t>.)</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76</a:t>
            </a:fld>
            <a:endParaRPr lang="en-US" dirty="0"/>
          </a:p>
        </p:txBody>
      </p:sp>
    </p:spTree>
    <p:extLst>
      <p:ext uri="{BB962C8B-B14F-4D97-AF65-F5344CB8AC3E}">
        <p14:creationId xmlns:p14="http://schemas.microsoft.com/office/powerpoint/2010/main" val="33710632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smtClean="0">
                <a:solidFill>
                  <a:srgbClr val="0033CC"/>
                </a:solidFill>
              </a:rPr>
              <a:t> State Government </a:t>
            </a:r>
            <a:r>
              <a:rPr lang="en-US" sz="3600" b="1" dirty="0">
                <a:solidFill>
                  <a:srgbClr val="0033CC"/>
                </a:solidFill>
              </a:rPr>
              <a:t>– The </a:t>
            </a:r>
            <a:r>
              <a:rPr lang="en-US" sz="3600" b="1" dirty="0" smtClean="0">
                <a:solidFill>
                  <a:srgbClr val="0033CC"/>
                </a:solidFill>
              </a:rPr>
              <a:t>Legislature</a:t>
            </a:r>
            <a:endParaRPr lang="en-US" sz="3600" b="1" dirty="0">
              <a:solidFill>
                <a:srgbClr val="0033CC"/>
              </a:solidFill>
            </a:endParaRPr>
          </a:p>
          <a:p>
            <a:pPr marL="342900" indent="-342900" algn="ctr">
              <a:lnSpc>
                <a:spcPct val="80000"/>
              </a:lnSpc>
              <a:spcBef>
                <a:spcPts val="0"/>
              </a:spcBef>
              <a:defRPr/>
            </a:pPr>
            <a:r>
              <a:rPr lang="en-US" sz="3200" b="1" i="1" dirty="0" smtClean="0">
                <a:solidFill>
                  <a:srgbClr val="006600"/>
                </a:solidFill>
              </a:rPr>
              <a:t>Enactment of Laws - Statutes</a:t>
            </a:r>
            <a:endParaRPr lang="en-US" sz="3200" b="1" i="1" dirty="0">
              <a:solidFill>
                <a:srgbClr val="006600"/>
              </a:solidFill>
            </a:endParaRPr>
          </a:p>
          <a:p>
            <a:pPr marL="3032125" algn="just">
              <a:lnSpc>
                <a:spcPct val="70000"/>
              </a:lnSpc>
              <a:spcBef>
                <a:spcPts val="0"/>
              </a:spcBef>
            </a:pPr>
            <a:endParaRPr lang="en-US" sz="1000" b="1" i="1" dirty="0">
              <a:solidFill>
                <a:srgbClr val="002060"/>
              </a:solidFill>
            </a:endParaRPr>
          </a:p>
          <a:p>
            <a:pPr algn="just">
              <a:lnSpc>
                <a:spcPct val="70000"/>
              </a:lnSpc>
              <a:spcBef>
                <a:spcPts val="0"/>
              </a:spcBef>
            </a:pPr>
            <a:r>
              <a:rPr lang="en-US" sz="2000" b="1" dirty="0">
                <a:solidFill>
                  <a:srgbClr val="C00000"/>
                </a:solidFill>
              </a:rPr>
              <a:t>The </a:t>
            </a:r>
            <a:r>
              <a:rPr lang="en-US" sz="2000" b="1" dirty="0" smtClean="0">
                <a:solidFill>
                  <a:srgbClr val="C00000"/>
                </a:solidFill>
              </a:rPr>
              <a:t>Legislature Legislates by Enacting Statutes: </a:t>
            </a:r>
            <a:endParaRPr lang="en-US" sz="2000" b="1" dirty="0">
              <a:solidFill>
                <a:srgbClr val="C00000"/>
              </a:solidFill>
            </a:endParaRPr>
          </a:p>
          <a:p>
            <a:pPr algn="just">
              <a:lnSpc>
                <a:spcPct val="70000"/>
              </a:lnSpc>
              <a:spcBef>
                <a:spcPts val="0"/>
              </a:spcBef>
            </a:pPr>
            <a:endParaRPr lang="en-US" sz="500" b="1" dirty="0">
              <a:solidFill>
                <a:srgbClr val="C00000"/>
              </a:solidFill>
            </a:endParaRPr>
          </a:p>
          <a:p>
            <a:pPr algn="just">
              <a:lnSpc>
                <a:spcPct val="70000"/>
              </a:lnSpc>
              <a:spcBef>
                <a:spcPts val="0"/>
              </a:spcBef>
            </a:pPr>
            <a:endParaRPr lang="en-US" sz="500" b="1" dirty="0">
              <a:solidFill>
                <a:srgbClr val="0033CC"/>
              </a:solidFill>
            </a:endParaRPr>
          </a:p>
          <a:p>
            <a:pPr algn="just"/>
            <a:r>
              <a:rPr lang="en-US" sz="1400" b="1" dirty="0" smtClean="0"/>
              <a:t>Committee </a:t>
            </a:r>
            <a:r>
              <a:rPr lang="en-US" sz="1400" b="1" dirty="0"/>
              <a:t>Action </a:t>
            </a:r>
            <a:endParaRPr lang="en-US" sz="1400" dirty="0"/>
          </a:p>
          <a:p>
            <a:pPr algn="just"/>
            <a:r>
              <a:rPr lang="en-US" sz="1400" dirty="0"/>
              <a:t>Just as we engage specialists for specialized problems such as legal or medical advice, so does the Senate </a:t>
            </a:r>
            <a:r>
              <a:rPr lang="en-US" sz="1400" dirty="0" smtClean="0"/>
              <a:t>and Assembly engage </a:t>
            </a:r>
            <a:r>
              <a:rPr lang="en-US" sz="1400" dirty="0"/>
              <a:t>specialists to study legislation. </a:t>
            </a:r>
            <a:endParaRPr lang="en-US" sz="1400" dirty="0" smtClean="0"/>
          </a:p>
          <a:p>
            <a:pPr algn="just"/>
            <a:endParaRPr lang="en-US" sz="500" dirty="0"/>
          </a:p>
          <a:p>
            <a:pPr algn="just"/>
            <a:r>
              <a:rPr lang="en-US" sz="1400" dirty="0" smtClean="0"/>
              <a:t>These </a:t>
            </a:r>
            <a:r>
              <a:rPr lang="en-US" sz="1400" dirty="0"/>
              <a:t>specialists are members </a:t>
            </a:r>
            <a:r>
              <a:rPr lang="en-US" sz="1400" dirty="0" smtClean="0"/>
              <a:t>in the Senate and the Assembly of </a:t>
            </a:r>
            <a:r>
              <a:rPr lang="en-US" sz="1400" dirty="0"/>
              <a:t>Standing Committees </a:t>
            </a:r>
            <a:r>
              <a:rPr lang="en-US" sz="1400" dirty="0" smtClean="0"/>
              <a:t>in their respective house who </a:t>
            </a:r>
            <a:r>
              <a:rPr lang="en-US" sz="1400" dirty="0"/>
              <a:t>evaluate bills and decide whether to "report" them (send them) to the Senate </a:t>
            </a:r>
            <a:r>
              <a:rPr lang="en-US" sz="1400" dirty="0" smtClean="0"/>
              <a:t>or Assembly floor </a:t>
            </a:r>
            <a:r>
              <a:rPr lang="en-US" sz="1400" dirty="0"/>
              <a:t>for a final decision by the full membership. </a:t>
            </a:r>
            <a:endParaRPr lang="en-US" sz="1400" dirty="0" smtClean="0"/>
          </a:p>
          <a:p>
            <a:pPr algn="just"/>
            <a:endParaRPr lang="en-US" sz="500" dirty="0"/>
          </a:p>
          <a:p>
            <a:pPr algn="just"/>
            <a:r>
              <a:rPr lang="en-US" sz="1400" dirty="0" smtClean="0"/>
              <a:t>A </a:t>
            </a:r>
            <a:r>
              <a:rPr lang="en-US" sz="1400" dirty="0"/>
              <a:t>committee agenda is issued each week listing the bills and issues each Senate </a:t>
            </a:r>
            <a:r>
              <a:rPr lang="en-US" sz="1400" dirty="0" smtClean="0"/>
              <a:t>and Assembly committee </a:t>
            </a:r>
            <a:r>
              <a:rPr lang="en-US" sz="1400" dirty="0"/>
              <a:t>will handle the following week. </a:t>
            </a:r>
            <a:endParaRPr lang="en-US" sz="1400" dirty="0" smtClean="0"/>
          </a:p>
          <a:p>
            <a:pPr algn="just"/>
            <a:endParaRPr lang="en-US" sz="500" dirty="0"/>
          </a:p>
          <a:p>
            <a:pPr algn="just"/>
            <a:r>
              <a:rPr lang="en-US" sz="1400" dirty="0" smtClean="0"/>
              <a:t>Committees </a:t>
            </a:r>
            <a:r>
              <a:rPr lang="en-US" sz="1400" dirty="0"/>
              <a:t>often hold public hearings on bills to gather the widest possible range of opinion. </a:t>
            </a:r>
          </a:p>
          <a:p>
            <a:pPr algn="just"/>
            <a:endParaRPr lang="en-US" sz="500" dirty="0" smtClean="0"/>
          </a:p>
          <a:p>
            <a:pPr algn="just"/>
            <a:r>
              <a:rPr lang="en-US" sz="1400" dirty="0" smtClean="0"/>
              <a:t>The </a:t>
            </a:r>
            <a:r>
              <a:rPr lang="en-US" sz="1400" dirty="0"/>
              <a:t>committee stage is the second point at which the citizen's contribution is important. </a:t>
            </a:r>
            <a:endParaRPr lang="en-US" sz="1400" dirty="0" smtClean="0"/>
          </a:p>
          <a:p>
            <a:pPr algn="just"/>
            <a:endParaRPr lang="en-US" sz="500" dirty="0"/>
          </a:p>
          <a:p>
            <a:pPr algn="just"/>
            <a:r>
              <a:rPr lang="en-US" sz="1400" dirty="0" smtClean="0"/>
              <a:t>For an </a:t>
            </a:r>
            <a:r>
              <a:rPr lang="en-US" sz="1400" dirty="0"/>
              <a:t>expression of opinion on a proposed bill can be sent directly to the committee chairman, or it can be sent to your local Senator </a:t>
            </a:r>
            <a:r>
              <a:rPr lang="en-US" sz="1400" dirty="0" smtClean="0"/>
              <a:t>or Member of Assembly for </a:t>
            </a:r>
            <a:r>
              <a:rPr lang="en-US" sz="1400" dirty="0"/>
              <a:t>relay to the committee members</a:t>
            </a:r>
            <a:r>
              <a:rPr lang="en-US" sz="1400" dirty="0" smtClean="0"/>
              <a:t>.</a:t>
            </a:r>
          </a:p>
          <a:p>
            <a:pPr algn="just"/>
            <a:r>
              <a:rPr lang="en-US" sz="500" dirty="0" smtClean="0"/>
              <a:t> </a:t>
            </a:r>
            <a:endParaRPr lang="en-US" sz="500" dirty="0"/>
          </a:p>
          <a:p>
            <a:pPr algn="just"/>
            <a:r>
              <a:rPr lang="en-US" sz="1400" dirty="0"/>
              <a:t>The committee system acts as a funnel through which the large number of bills introduced each session must pass before they can be considered. The system also acts as a sieve to sift out undesirable or unworkable ideas</a:t>
            </a:r>
            <a:r>
              <a:rPr lang="en-US" sz="1400" dirty="0" smtClean="0"/>
              <a:t>.</a:t>
            </a:r>
          </a:p>
          <a:p>
            <a:pPr algn="just"/>
            <a:r>
              <a:rPr lang="en-US" sz="500" dirty="0" smtClean="0"/>
              <a:t> </a:t>
            </a:r>
            <a:endParaRPr lang="en-US" sz="500" dirty="0"/>
          </a:p>
          <a:p>
            <a:pPr algn="just"/>
            <a:r>
              <a:rPr lang="en-US" sz="1400" dirty="0"/>
              <a:t>After consideration, the committee may </a:t>
            </a:r>
            <a:r>
              <a:rPr lang="en-US" sz="1400" dirty="0" smtClean="0"/>
              <a:t>vote to report </a:t>
            </a:r>
            <a:r>
              <a:rPr lang="en-US" sz="1400" dirty="0"/>
              <a:t>the bill to the full Senate </a:t>
            </a:r>
            <a:r>
              <a:rPr lang="en-US" sz="1400" dirty="0" smtClean="0"/>
              <a:t>or Assembly for </a:t>
            </a:r>
            <a:r>
              <a:rPr lang="en-US" sz="1400" dirty="0"/>
              <a:t>consideration, amend the bill, or reject it</a:t>
            </a:r>
            <a:r>
              <a:rPr lang="en-US" sz="1400" dirty="0" smtClean="0"/>
              <a:t>.  It takes a majority vote of all the committee members to report a bill.</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77</a:t>
            </a:fld>
            <a:endParaRPr lang="en-US" dirty="0"/>
          </a:p>
        </p:txBody>
      </p:sp>
    </p:spTree>
    <p:extLst>
      <p:ext uri="{BB962C8B-B14F-4D97-AF65-F5344CB8AC3E}">
        <p14:creationId xmlns:p14="http://schemas.microsoft.com/office/powerpoint/2010/main" val="27979022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smtClean="0">
                <a:solidFill>
                  <a:srgbClr val="0033CC"/>
                </a:solidFill>
              </a:rPr>
              <a:t> State Government </a:t>
            </a:r>
            <a:r>
              <a:rPr lang="en-US" sz="3600" b="1" dirty="0">
                <a:solidFill>
                  <a:srgbClr val="0033CC"/>
                </a:solidFill>
              </a:rPr>
              <a:t>– The </a:t>
            </a:r>
            <a:r>
              <a:rPr lang="en-US" sz="3600" b="1" dirty="0" smtClean="0">
                <a:solidFill>
                  <a:srgbClr val="0033CC"/>
                </a:solidFill>
              </a:rPr>
              <a:t>Legislature</a:t>
            </a:r>
            <a:endParaRPr lang="en-US" sz="3600" b="1" dirty="0">
              <a:solidFill>
                <a:srgbClr val="0033CC"/>
              </a:solidFill>
            </a:endParaRPr>
          </a:p>
          <a:p>
            <a:pPr marL="342900" indent="-342900" algn="ctr">
              <a:lnSpc>
                <a:spcPct val="80000"/>
              </a:lnSpc>
              <a:spcBef>
                <a:spcPts val="0"/>
              </a:spcBef>
              <a:defRPr/>
            </a:pPr>
            <a:r>
              <a:rPr lang="en-US" sz="3200" b="1" i="1" dirty="0" smtClean="0">
                <a:solidFill>
                  <a:srgbClr val="006600"/>
                </a:solidFill>
              </a:rPr>
              <a:t>Enactment of Laws - Statutes</a:t>
            </a:r>
            <a:endParaRPr lang="en-US" sz="3200" b="1" i="1" dirty="0">
              <a:solidFill>
                <a:srgbClr val="006600"/>
              </a:solidFill>
            </a:endParaRPr>
          </a:p>
          <a:p>
            <a:pPr marL="3032125" algn="just">
              <a:lnSpc>
                <a:spcPct val="70000"/>
              </a:lnSpc>
              <a:spcBef>
                <a:spcPts val="0"/>
              </a:spcBef>
            </a:pPr>
            <a:endParaRPr lang="en-US" sz="1000" b="1" i="1" dirty="0">
              <a:solidFill>
                <a:srgbClr val="002060"/>
              </a:solidFill>
            </a:endParaRPr>
          </a:p>
          <a:p>
            <a:pPr algn="just">
              <a:lnSpc>
                <a:spcPct val="93000"/>
              </a:lnSpc>
              <a:spcBef>
                <a:spcPts val="0"/>
              </a:spcBef>
            </a:pPr>
            <a:r>
              <a:rPr lang="en-US" sz="2000" b="1" dirty="0">
                <a:solidFill>
                  <a:srgbClr val="C00000"/>
                </a:solidFill>
              </a:rPr>
              <a:t>The </a:t>
            </a:r>
            <a:r>
              <a:rPr lang="en-US" sz="2000" b="1" dirty="0" smtClean="0">
                <a:solidFill>
                  <a:srgbClr val="C00000"/>
                </a:solidFill>
              </a:rPr>
              <a:t>Legislature Legislates by Enacting Statutes: </a:t>
            </a:r>
            <a:endParaRPr lang="en-US" sz="2000" b="1" dirty="0">
              <a:solidFill>
                <a:srgbClr val="C00000"/>
              </a:solidFill>
            </a:endParaRPr>
          </a:p>
          <a:p>
            <a:pPr algn="just">
              <a:lnSpc>
                <a:spcPct val="93000"/>
              </a:lnSpc>
              <a:spcBef>
                <a:spcPts val="0"/>
              </a:spcBef>
            </a:pPr>
            <a:endParaRPr lang="en-US" sz="500" b="1" dirty="0">
              <a:solidFill>
                <a:srgbClr val="C00000"/>
              </a:solidFill>
            </a:endParaRPr>
          </a:p>
          <a:p>
            <a:pPr algn="just">
              <a:lnSpc>
                <a:spcPct val="93000"/>
              </a:lnSpc>
              <a:spcBef>
                <a:spcPts val="0"/>
              </a:spcBef>
            </a:pPr>
            <a:endParaRPr lang="en-US" sz="500" b="1" dirty="0">
              <a:solidFill>
                <a:srgbClr val="0033CC"/>
              </a:solidFill>
            </a:endParaRPr>
          </a:p>
          <a:p>
            <a:pPr algn="just">
              <a:lnSpc>
                <a:spcPct val="93000"/>
              </a:lnSpc>
              <a:spcBef>
                <a:spcPts val="0"/>
              </a:spcBef>
            </a:pPr>
            <a:r>
              <a:rPr lang="en-US" sz="1400" b="1" dirty="0" smtClean="0"/>
              <a:t>Amendments </a:t>
            </a:r>
            <a:endParaRPr lang="en-US" sz="1400" dirty="0"/>
          </a:p>
          <a:p>
            <a:pPr algn="just">
              <a:lnSpc>
                <a:spcPct val="93000"/>
              </a:lnSpc>
              <a:spcBef>
                <a:spcPts val="0"/>
              </a:spcBef>
            </a:pPr>
            <a:r>
              <a:rPr lang="en-US" sz="1400" dirty="0"/>
              <a:t>Once a bill has been introduced, reported out by a committee and is on the calendar for consideration by the full </a:t>
            </a:r>
            <a:r>
              <a:rPr lang="en-US" sz="1400" dirty="0" smtClean="0"/>
              <a:t>Senate or Assembly, </a:t>
            </a:r>
            <a:r>
              <a:rPr lang="en-US" sz="1400" dirty="0"/>
              <a:t>it can still be amended. </a:t>
            </a:r>
            <a:endParaRPr lang="en-US" sz="1400" dirty="0" smtClean="0"/>
          </a:p>
          <a:p>
            <a:pPr algn="just">
              <a:lnSpc>
                <a:spcPct val="93000"/>
              </a:lnSpc>
              <a:spcBef>
                <a:spcPts val="0"/>
              </a:spcBef>
            </a:pPr>
            <a:endParaRPr lang="en-US" sz="500" dirty="0"/>
          </a:p>
          <a:p>
            <a:pPr algn="just">
              <a:lnSpc>
                <a:spcPct val="93000"/>
              </a:lnSpc>
              <a:spcBef>
                <a:spcPts val="0"/>
              </a:spcBef>
            </a:pPr>
            <a:r>
              <a:rPr lang="en-US" sz="1400" dirty="0" smtClean="0"/>
              <a:t>The </a:t>
            </a:r>
            <a:r>
              <a:rPr lang="en-US" sz="1400" dirty="0"/>
              <a:t>sponsor of the bill, for example, can submit the changes to the Bill Drafting </a:t>
            </a:r>
            <a:r>
              <a:rPr lang="en-US" sz="1400" dirty="0" smtClean="0"/>
              <a:t>Commission, which will make such changes and reprint the bill as amended.</a:t>
            </a:r>
          </a:p>
          <a:p>
            <a:pPr algn="just">
              <a:lnSpc>
                <a:spcPct val="93000"/>
              </a:lnSpc>
              <a:spcBef>
                <a:spcPts val="0"/>
              </a:spcBef>
            </a:pPr>
            <a:endParaRPr lang="en-US" sz="500" dirty="0"/>
          </a:p>
          <a:p>
            <a:pPr algn="just">
              <a:lnSpc>
                <a:spcPct val="93000"/>
              </a:lnSpc>
              <a:spcBef>
                <a:spcPts val="0"/>
              </a:spcBef>
            </a:pPr>
            <a:r>
              <a:rPr lang="en-US" sz="1400" dirty="0"/>
              <a:t>T</a:t>
            </a:r>
            <a:r>
              <a:rPr lang="en-US" sz="1400" dirty="0" smtClean="0"/>
              <a:t>he </a:t>
            </a:r>
            <a:r>
              <a:rPr lang="en-US" sz="1400" dirty="0"/>
              <a:t>bill, </a:t>
            </a:r>
            <a:r>
              <a:rPr lang="en-US" sz="1400" dirty="0" smtClean="0"/>
              <a:t>once in </a:t>
            </a:r>
            <a:r>
              <a:rPr lang="en-US" sz="1400" dirty="0"/>
              <a:t>its amended form, retains its original number, but amended versions are denoted by a letter suffix A, B, C, </a:t>
            </a:r>
            <a:r>
              <a:rPr lang="en-US" sz="1400" dirty="0" smtClean="0"/>
              <a:t>D, </a:t>
            </a:r>
            <a:r>
              <a:rPr lang="en-US" sz="1400" dirty="0" err="1" smtClean="0"/>
              <a:t>ect</a:t>
            </a:r>
            <a:r>
              <a:rPr lang="en-US" sz="1400" dirty="0" smtClean="0"/>
              <a:t>., designating each </a:t>
            </a:r>
            <a:r>
              <a:rPr lang="en-US" sz="1400" dirty="0"/>
              <a:t>time the bill is </a:t>
            </a:r>
            <a:r>
              <a:rPr lang="en-US" sz="1400" dirty="0" smtClean="0"/>
              <a:t>changed by amendment.</a:t>
            </a:r>
          </a:p>
          <a:p>
            <a:pPr algn="just">
              <a:lnSpc>
                <a:spcPct val="93000"/>
              </a:lnSpc>
              <a:spcBef>
                <a:spcPts val="0"/>
              </a:spcBef>
            </a:pPr>
            <a:r>
              <a:rPr lang="en-US" sz="500" dirty="0" smtClean="0"/>
              <a:t> </a:t>
            </a:r>
            <a:endParaRPr lang="en-US" sz="500" dirty="0"/>
          </a:p>
          <a:p>
            <a:pPr algn="just">
              <a:lnSpc>
                <a:spcPct val="93000"/>
              </a:lnSpc>
              <a:spcBef>
                <a:spcPts val="0"/>
              </a:spcBef>
            </a:pPr>
            <a:r>
              <a:rPr lang="en-US" sz="1400" dirty="0" smtClean="0"/>
              <a:t>Once the bill is reported to the floor, </a:t>
            </a:r>
            <a:r>
              <a:rPr lang="en-US" sz="1400" dirty="0"/>
              <a:t>any Senator </a:t>
            </a:r>
            <a:r>
              <a:rPr lang="en-US" sz="1400" dirty="0" smtClean="0"/>
              <a:t>or Member of Assembly may </a:t>
            </a:r>
            <a:r>
              <a:rPr lang="en-US" sz="1400" dirty="0"/>
              <a:t>amend </a:t>
            </a:r>
            <a:r>
              <a:rPr lang="en-US" sz="1400" dirty="0" smtClean="0"/>
              <a:t>it in their respective house, by </a:t>
            </a:r>
            <a:r>
              <a:rPr lang="en-US" sz="1400" dirty="0"/>
              <a:t>offering amendments to it on the </a:t>
            </a:r>
            <a:r>
              <a:rPr lang="en-US" sz="1400" dirty="0" smtClean="0"/>
              <a:t>floor</a:t>
            </a:r>
            <a:r>
              <a:rPr lang="en-US" sz="1400" dirty="0"/>
              <a:t>, </a:t>
            </a:r>
            <a:r>
              <a:rPr lang="en-US" sz="1400" dirty="0" smtClean="0"/>
              <a:t>and obtaining a majority of votes to amend in the full house (32 in the Senate and 76 in the Assembly).  Such floor amendments can be offered by any legislator, even </a:t>
            </a:r>
            <a:r>
              <a:rPr lang="en-US" sz="1400" dirty="0"/>
              <a:t>if </a:t>
            </a:r>
            <a:r>
              <a:rPr lang="en-US" sz="1400" dirty="0" smtClean="0"/>
              <a:t>they are </a:t>
            </a:r>
            <a:r>
              <a:rPr lang="en-US" sz="1400" dirty="0"/>
              <a:t>not one of the bill's sponsors</a:t>
            </a:r>
            <a:r>
              <a:rPr lang="en-US" sz="1400" dirty="0" smtClean="0"/>
              <a:t>.</a:t>
            </a:r>
          </a:p>
          <a:p>
            <a:pPr algn="just">
              <a:lnSpc>
                <a:spcPct val="93000"/>
              </a:lnSpc>
              <a:spcBef>
                <a:spcPts val="0"/>
              </a:spcBef>
            </a:pPr>
            <a:r>
              <a:rPr lang="en-US" sz="500" dirty="0" smtClean="0"/>
              <a:t> </a:t>
            </a:r>
            <a:endParaRPr lang="en-US" sz="500" dirty="0"/>
          </a:p>
          <a:p>
            <a:pPr algn="just">
              <a:lnSpc>
                <a:spcPct val="93000"/>
              </a:lnSpc>
              <a:spcBef>
                <a:spcPts val="0"/>
              </a:spcBef>
            </a:pPr>
            <a:r>
              <a:rPr lang="en-US" sz="1400" dirty="0"/>
              <a:t>This </a:t>
            </a:r>
            <a:r>
              <a:rPr lang="en-US" sz="1400" dirty="0" smtClean="0"/>
              <a:t>floor amendment process allows </a:t>
            </a:r>
            <a:r>
              <a:rPr lang="en-US" sz="1400" dirty="0"/>
              <a:t>all members access to a bill's language, opening it to the suggestions and opinions of members who may like the essential ideas of the bill, but disagree with the sponsor on one or more of the legislation's details. </a:t>
            </a:r>
            <a:endParaRPr lang="en-US" sz="1400" dirty="0" smtClean="0"/>
          </a:p>
          <a:p>
            <a:pPr algn="just">
              <a:lnSpc>
                <a:spcPct val="93000"/>
              </a:lnSpc>
              <a:spcBef>
                <a:spcPts val="0"/>
              </a:spcBef>
            </a:pPr>
            <a:endParaRPr lang="en-US" sz="500" dirty="0"/>
          </a:p>
          <a:p>
            <a:pPr algn="just">
              <a:lnSpc>
                <a:spcPct val="93000"/>
              </a:lnSpc>
              <a:spcBef>
                <a:spcPts val="0"/>
              </a:spcBef>
            </a:pPr>
            <a:r>
              <a:rPr lang="en-US" sz="1400" dirty="0" smtClean="0"/>
              <a:t>Floor amendments are procedurally made by means of motions before the house, and are offered </a:t>
            </a:r>
            <a:r>
              <a:rPr lang="en-US" sz="1400" dirty="0"/>
              <a:t>in open </a:t>
            </a:r>
            <a:r>
              <a:rPr lang="en-US" sz="1400" dirty="0" smtClean="0"/>
              <a:t>session.  When made, all </a:t>
            </a:r>
            <a:r>
              <a:rPr lang="en-US" sz="1400" dirty="0"/>
              <a:t>members </a:t>
            </a:r>
            <a:r>
              <a:rPr lang="en-US" sz="1400" dirty="0" smtClean="0"/>
              <a:t>of the house can </a:t>
            </a:r>
            <a:r>
              <a:rPr lang="en-US" sz="1400" dirty="0"/>
              <a:t>ask questions and discuss the merits of the proposed amendments. </a:t>
            </a:r>
            <a:r>
              <a:rPr lang="en-US" sz="1400" dirty="0" smtClean="0"/>
              <a:t> </a:t>
            </a:r>
          </a:p>
          <a:p>
            <a:pPr algn="just">
              <a:lnSpc>
                <a:spcPct val="93000"/>
              </a:lnSpc>
              <a:spcBef>
                <a:spcPts val="0"/>
              </a:spcBef>
            </a:pPr>
            <a:endParaRPr lang="en-US" sz="500" dirty="0"/>
          </a:p>
          <a:p>
            <a:pPr algn="just">
              <a:lnSpc>
                <a:spcPct val="93000"/>
              </a:lnSpc>
              <a:spcBef>
                <a:spcPts val="0"/>
              </a:spcBef>
            </a:pPr>
            <a:r>
              <a:rPr lang="en-US" sz="1400" dirty="0" smtClean="0"/>
              <a:t>Success on such motions are admittedly rare, and nearly all amendments are proposed and accomplished by the bill’s sponsor.</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78</a:t>
            </a:fld>
            <a:endParaRPr lang="en-US" dirty="0"/>
          </a:p>
        </p:txBody>
      </p:sp>
    </p:spTree>
    <p:extLst>
      <p:ext uri="{BB962C8B-B14F-4D97-AF65-F5344CB8AC3E}">
        <p14:creationId xmlns:p14="http://schemas.microsoft.com/office/powerpoint/2010/main" val="24525347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smtClean="0">
                <a:solidFill>
                  <a:srgbClr val="0033CC"/>
                </a:solidFill>
              </a:rPr>
              <a:t> State Government </a:t>
            </a:r>
            <a:r>
              <a:rPr lang="en-US" sz="3600" b="1" dirty="0">
                <a:solidFill>
                  <a:srgbClr val="0033CC"/>
                </a:solidFill>
              </a:rPr>
              <a:t>– The </a:t>
            </a:r>
            <a:r>
              <a:rPr lang="en-US" sz="3600" b="1" dirty="0" smtClean="0">
                <a:solidFill>
                  <a:srgbClr val="0033CC"/>
                </a:solidFill>
              </a:rPr>
              <a:t>Legislature</a:t>
            </a:r>
            <a:endParaRPr lang="en-US" sz="3600" b="1" dirty="0">
              <a:solidFill>
                <a:srgbClr val="0033CC"/>
              </a:solidFill>
            </a:endParaRPr>
          </a:p>
          <a:p>
            <a:pPr marL="342900" indent="-342900" algn="ctr">
              <a:lnSpc>
                <a:spcPct val="80000"/>
              </a:lnSpc>
              <a:spcBef>
                <a:spcPts val="0"/>
              </a:spcBef>
              <a:defRPr/>
            </a:pPr>
            <a:r>
              <a:rPr lang="en-US" sz="3200" b="1" i="1" dirty="0" smtClean="0">
                <a:solidFill>
                  <a:srgbClr val="006600"/>
                </a:solidFill>
              </a:rPr>
              <a:t>Enactment of Laws - Statutes</a:t>
            </a:r>
            <a:endParaRPr lang="en-US" sz="3200" b="1" i="1" dirty="0">
              <a:solidFill>
                <a:srgbClr val="006600"/>
              </a:solidFill>
            </a:endParaRPr>
          </a:p>
          <a:p>
            <a:pPr marL="3032125" algn="just">
              <a:lnSpc>
                <a:spcPct val="70000"/>
              </a:lnSpc>
              <a:spcBef>
                <a:spcPts val="0"/>
              </a:spcBef>
            </a:pPr>
            <a:endParaRPr lang="en-US" sz="1000" b="1" i="1" dirty="0">
              <a:solidFill>
                <a:srgbClr val="002060"/>
              </a:solidFill>
            </a:endParaRPr>
          </a:p>
          <a:p>
            <a:pPr algn="just">
              <a:lnSpc>
                <a:spcPct val="93000"/>
              </a:lnSpc>
              <a:spcBef>
                <a:spcPts val="0"/>
              </a:spcBef>
            </a:pPr>
            <a:r>
              <a:rPr lang="en-US" sz="2000" b="1" dirty="0">
                <a:solidFill>
                  <a:srgbClr val="C00000"/>
                </a:solidFill>
              </a:rPr>
              <a:t>The </a:t>
            </a:r>
            <a:r>
              <a:rPr lang="en-US" sz="2000" b="1" dirty="0" smtClean="0">
                <a:solidFill>
                  <a:srgbClr val="C00000"/>
                </a:solidFill>
              </a:rPr>
              <a:t>Legislature Legislates by Enacting Statutes: </a:t>
            </a:r>
            <a:endParaRPr lang="en-US" sz="2000" b="1" dirty="0">
              <a:solidFill>
                <a:srgbClr val="C00000"/>
              </a:solidFill>
            </a:endParaRPr>
          </a:p>
          <a:p>
            <a:pPr algn="just">
              <a:lnSpc>
                <a:spcPct val="93000"/>
              </a:lnSpc>
              <a:spcBef>
                <a:spcPts val="0"/>
              </a:spcBef>
            </a:pPr>
            <a:endParaRPr lang="en-US" sz="500" b="1" dirty="0">
              <a:solidFill>
                <a:srgbClr val="C00000"/>
              </a:solidFill>
            </a:endParaRPr>
          </a:p>
          <a:p>
            <a:pPr algn="just">
              <a:lnSpc>
                <a:spcPct val="93000"/>
              </a:lnSpc>
              <a:spcBef>
                <a:spcPts val="0"/>
              </a:spcBef>
            </a:pPr>
            <a:endParaRPr lang="en-US" sz="500" b="1" dirty="0">
              <a:solidFill>
                <a:srgbClr val="0033CC"/>
              </a:solidFill>
            </a:endParaRPr>
          </a:p>
          <a:p>
            <a:pPr algn="just"/>
            <a:r>
              <a:rPr lang="en-US" sz="1400" b="1" dirty="0" smtClean="0"/>
              <a:t>The </a:t>
            </a:r>
            <a:r>
              <a:rPr lang="en-US" sz="1400" b="1" dirty="0"/>
              <a:t>Calendar </a:t>
            </a:r>
            <a:endParaRPr lang="en-US" sz="1400" dirty="0"/>
          </a:p>
          <a:p>
            <a:pPr algn="just"/>
            <a:r>
              <a:rPr lang="en-US" sz="1400" dirty="0"/>
              <a:t>The Daily Calendar is the agenda for Senate </a:t>
            </a:r>
            <a:r>
              <a:rPr lang="en-US" sz="1400" dirty="0" smtClean="0"/>
              <a:t>and Assembly sessions </a:t>
            </a:r>
            <a:r>
              <a:rPr lang="en-US" sz="1400" dirty="0"/>
              <a:t>and contains those measures which have come through the committee process. </a:t>
            </a:r>
            <a:endParaRPr lang="en-US" sz="1400" dirty="0" smtClean="0"/>
          </a:p>
          <a:p>
            <a:pPr algn="just"/>
            <a:endParaRPr lang="en-US" sz="500" dirty="0"/>
          </a:p>
          <a:p>
            <a:pPr algn="just"/>
            <a:r>
              <a:rPr lang="en-US" sz="1400" dirty="0" smtClean="0"/>
              <a:t>Bills </a:t>
            </a:r>
            <a:r>
              <a:rPr lang="en-US" sz="1400" dirty="0"/>
              <a:t>take their place in order as they are reported from committee, and at this point are referred </a:t>
            </a:r>
            <a:r>
              <a:rPr lang="en-US" sz="1400" dirty="0" smtClean="0"/>
              <a:t>to by </a:t>
            </a:r>
            <a:r>
              <a:rPr lang="en-US" sz="1400" dirty="0"/>
              <a:t>their Calendar Number. This process allows additional time for </a:t>
            </a:r>
            <a:r>
              <a:rPr lang="en-US" sz="1400" dirty="0" smtClean="0"/>
              <a:t>public </a:t>
            </a:r>
            <a:r>
              <a:rPr lang="en-US" sz="1400" dirty="0"/>
              <a:t>reaction </a:t>
            </a:r>
            <a:r>
              <a:rPr lang="en-US" sz="1400" dirty="0" smtClean="0"/>
              <a:t>for or against a </a:t>
            </a:r>
            <a:r>
              <a:rPr lang="en-US" sz="1400" dirty="0"/>
              <a:t>bill</a:t>
            </a:r>
            <a:r>
              <a:rPr lang="en-US" sz="1400" dirty="0" smtClean="0"/>
              <a:t>.</a:t>
            </a:r>
          </a:p>
          <a:p>
            <a:pPr algn="just"/>
            <a:r>
              <a:rPr lang="en-US" sz="500" dirty="0" smtClean="0"/>
              <a:t> </a:t>
            </a:r>
            <a:endParaRPr lang="en-US" sz="500" dirty="0"/>
          </a:p>
          <a:p>
            <a:pPr algn="just"/>
            <a:r>
              <a:rPr lang="en-US" sz="1400" dirty="0"/>
              <a:t>Each bill </a:t>
            </a:r>
            <a:r>
              <a:rPr lang="en-US" sz="1400" dirty="0" smtClean="0"/>
              <a:t>must </a:t>
            </a:r>
            <a:r>
              <a:rPr lang="en-US" sz="1400" dirty="0"/>
              <a:t>be on the Senators' </a:t>
            </a:r>
            <a:r>
              <a:rPr lang="en-US" sz="1400" dirty="0" smtClean="0"/>
              <a:t>or Member of Assembly’s desks </a:t>
            </a:r>
            <a:r>
              <a:rPr lang="en-US" sz="1400" dirty="0"/>
              <a:t>for three days before it can be voted on, unless the Governor authorizes </a:t>
            </a:r>
            <a:r>
              <a:rPr lang="en-US" sz="1400" dirty="0" smtClean="0"/>
              <a:t>a </a:t>
            </a:r>
            <a:r>
              <a:rPr lang="en-US" sz="1400" dirty="0"/>
              <a:t>Message of Necessity </a:t>
            </a:r>
            <a:r>
              <a:rPr lang="en-US" sz="1400" dirty="0" smtClean="0"/>
              <a:t>to waive this aging requirement for </a:t>
            </a:r>
            <a:r>
              <a:rPr lang="en-US" sz="1400" dirty="0"/>
              <a:t>a certain bill. </a:t>
            </a:r>
            <a:endParaRPr lang="en-US" sz="1400" dirty="0" smtClean="0"/>
          </a:p>
          <a:p>
            <a:pPr algn="just"/>
            <a:endParaRPr lang="en-US" sz="500" dirty="0"/>
          </a:p>
          <a:p>
            <a:pPr algn="just"/>
            <a:r>
              <a:rPr lang="en-US" sz="1400" dirty="0" smtClean="0"/>
              <a:t>When </a:t>
            </a:r>
            <a:r>
              <a:rPr lang="en-US" sz="1400" dirty="0"/>
              <a:t>bills reach the Order of Third Reading, </a:t>
            </a:r>
            <a:r>
              <a:rPr lang="en-US" sz="1400" dirty="0" smtClean="0"/>
              <a:t>meaning they have been on the legislators’ desks for three days, they </a:t>
            </a:r>
            <a:r>
              <a:rPr lang="en-US" sz="1400" dirty="0"/>
              <a:t>become ready for a final </a:t>
            </a:r>
            <a:r>
              <a:rPr lang="en-US" sz="1400" dirty="0" smtClean="0"/>
              <a:t>vote of the house. </a:t>
            </a:r>
          </a:p>
          <a:p>
            <a:pPr algn="just"/>
            <a:endParaRPr lang="en-US" sz="500" dirty="0"/>
          </a:p>
          <a:p>
            <a:pPr algn="just"/>
            <a:r>
              <a:rPr lang="en-US" sz="1400" dirty="0" smtClean="0"/>
              <a:t>If </a:t>
            </a:r>
            <a:r>
              <a:rPr lang="en-US" sz="1400" dirty="0"/>
              <a:t>the sponsor of a bill realizes at this point that his bill may not have enough support for passage, or has a defect which may require an amendment, he may ask that it be laid aside, returned to committee for further study, or "starred" (placed </a:t>
            </a:r>
            <a:r>
              <a:rPr lang="en-US" sz="1400" dirty="0" smtClean="0"/>
              <a:t>on </a:t>
            </a:r>
            <a:r>
              <a:rPr lang="en-US" sz="1400" dirty="0"/>
              <a:t>inactive </a:t>
            </a:r>
            <a:r>
              <a:rPr lang="en-US" sz="1400" dirty="0" smtClean="0"/>
              <a:t>status). </a:t>
            </a:r>
            <a:endParaRPr lang="en-US" sz="1400" dirty="0"/>
          </a:p>
          <a:p>
            <a:pPr algn="just"/>
            <a:endParaRPr lang="en-US" sz="500" dirty="0" smtClean="0"/>
          </a:p>
          <a:p>
            <a:pPr algn="just"/>
            <a:r>
              <a:rPr lang="en-US" sz="1400" dirty="0" smtClean="0"/>
              <a:t>By </a:t>
            </a:r>
            <a:r>
              <a:rPr lang="en-US" sz="1400" dirty="0"/>
              <a:t>communicating your views on a particular issue to your </a:t>
            </a:r>
            <a:r>
              <a:rPr lang="en-US" sz="1400" dirty="0" smtClean="0"/>
              <a:t>Senator or Member of Assembly, </a:t>
            </a:r>
            <a:r>
              <a:rPr lang="en-US" sz="1400" dirty="0"/>
              <a:t>you have another opportunity at this point to participate in the lawmaking process.</a:t>
            </a:r>
          </a:p>
          <a:p>
            <a:pPr algn="just"/>
            <a:endParaRPr lang="en-US" sz="500" dirty="0" smtClean="0"/>
          </a:p>
          <a:p>
            <a:pPr algn="just"/>
            <a:r>
              <a:rPr lang="en-US" sz="1400" dirty="0" smtClean="0"/>
              <a:t>When the bill is ready for passage by the entire house, it is placed on that house’s Active List for the day’s bills to be taken up for debate and vote.</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79</a:t>
            </a:fld>
            <a:endParaRPr lang="en-US" dirty="0"/>
          </a:p>
        </p:txBody>
      </p:sp>
    </p:spTree>
    <p:extLst>
      <p:ext uri="{BB962C8B-B14F-4D97-AF65-F5344CB8AC3E}">
        <p14:creationId xmlns:p14="http://schemas.microsoft.com/office/powerpoint/2010/main" val="134143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Federal Government</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8</a:t>
            </a:fld>
            <a:endParaRPr lang="en-US"/>
          </a:p>
        </p:txBody>
      </p:sp>
    </p:spTree>
    <p:extLst>
      <p:ext uri="{BB962C8B-B14F-4D97-AF65-F5344CB8AC3E}">
        <p14:creationId xmlns:p14="http://schemas.microsoft.com/office/powerpoint/2010/main" val="4049199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3000"/>
              </a:lnSpc>
              <a:spcBef>
                <a:spcPts val="0"/>
              </a:spcBef>
              <a:defRPr/>
            </a:pPr>
            <a:r>
              <a:rPr lang="en-US" sz="3400" b="1" dirty="0">
                <a:solidFill>
                  <a:srgbClr val="C81204"/>
                </a:solidFill>
              </a:rPr>
              <a:t> </a:t>
            </a:r>
            <a:r>
              <a:rPr lang="en-US" sz="3600" b="1" dirty="0" smtClean="0">
                <a:solidFill>
                  <a:srgbClr val="0033CC"/>
                </a:solidFill>
              </a:rPr>
              <a:t> State Government </a:t>
            </a:r>
            <a:r>
              <a:rPr lang="en-US" sz="3600" b="1" dirty="0">
                <a:solidFill>
                  <a:srgbClr val="0033CC"/>
                </a:solidFill>
              </a:rPr>
              <a:t>– The </a:t>
            </a:r>
            <a:r>
              <a:rPr lang="en-US" sz="3600" b="1" dirty="0" smtClean="0">
                <a:solidFill>
                  <a:srgbClr val="0033CC"/>
                </a:solidFill>
              </a:rPr>
              <a:t>Legislature</a:t>
            </a:r>
            <a:endParaRPr lang="en-US" sz="3600" b="1" dirty="0">
              <a:solidFill>
                <a:srgbClr val="0033CC"/>
              </a:solidFill>
            </a:endParaRPr>
          </a:p>
          <a:p>
            <a:pPr marL="342900" indent="-342900" algn="ctr">
              <a:lnSpc>
                <a:spcPct val="73000"/>
              </a:lnSpc>
              <a:spcBef>
                <a:spcPts val="0"/>
              </a:spcBef>
              <a:defRPr/>
            </a:pPr>
            <a:r>
              <a:rPr lang="en-US" sz="3200" b="1" i="1" dirty="0" smtClean="0">
                <a:solidFill>
                  <a:srgbClr val="006600"/>
                </a:solidFill>
              </a:rPr>
              <a:t>Enactment of Laws - Statutes</a:t>
            </a:r>
            <a:endParaRPr lang="en-US" sz="3200" b="1" i="1" dirty="0">
              <a:solidFill>
                <a:srgbClr val="006600"/>
              </a:solidFill>
            </a:endParaRPr>
          </a:p>
          <a:p>
            <a:pPr marL="3032125" algn="just">
              <a:lnSpc>
                <a:spcPct val="73000"/>
              </a:lnSpc>
              <a:spcBef>
                <a:spcPts val="0"/>
              </a:spcBef>
            </a:pPr>
            <a:endParaRPr lang="en-US" sz="1000" b="1" i="1" dirty="0">
              <a:solidFill>
                <a:srgbClr val="002060"/>
              </a:solidFill>
            </a:endParaRPr>
          </a:p>
          <a:p>
            <a:pPr algn="just">
              <a:lnSpc>
                <a:spcPct val="73000"/>
              </a:lnSpc>
              <a:spcBef>
                <a:spcPts val="0"/>
              </a:spcBef>
            </a:pPr>
            <a:r>
              <a:rPr lang="en-US" sz="2000" b="1" dirty="0">
                <a:solidFill>
                  <a:srgbClr val="C00000"/>
                </a:solidFill>
              </a:rPr>
              <a:t>The </a:t>
            </a:r>
            <a:r>
              <a:rPr lang="en-US" sz="2000" b="1" dirty="0" smtClean="0">
                <a:solidFill>
                  <a:srgbClr val="C00000"/>
                </a:solidFill>
              </a:rPr>
              <a:t>Legislature Legislates by Enacting Statutes: </a:t>
            </a:r>
            <a:endParaRPr lang="en-US" sz="2000" b="1" dirty="0">
              <a:solidFill>
                <a:srgbClr val="C00000"/>
              </a:solidFill>
            </a:endParaRPr>
          </a:p>
          <a:p>
            <a:pPr algn="just">
              <a:lnSpc>
                <a:spcPct val="73000"/>
              </a:lnSpc>
              <a:spcBef>
                <a:spcPts val="0"/>
              </a:spcBef>
            </a:pPr>
            <a:endParaRPr lang="en-US" sz="500" b="1" dirty="0">
              <a:solidFill>
                <a:srgbClr val="C00000"/>
              </a:solidFill>
            </a:endParaRPr>
          </a:p>
          <a:p>
            <a:pPr algn="just">
              <a:lnSpc>
                <a:spcPct val="73000"/>
              </a:lnSpc>
              <a:spcBef>
                <a:spcPts val="0"/>
              </a:spcBef>
            </a:pPr>
            <a:endParaRPr lang="en-US" sz="500" b="1" dirty="0">
              <a:solidFill>
                <a:srgbClr val="0033CC"/>
              </a:solidFill>
            </a:endParaRPr>
          </a:p>
          <a:p>
            <a:pPr algn="just">
              <a:lnSpc>
                <a:spcPct val="73000"/>
              </a:lnSpc>
              <a:spcBef>
                <a:spcPts val="0"/>
              </a:spcBef>
            </a:pPr>
            <a:r>
              <a:rPr lang="en-US" sz="1400" b="1" dirty="0" smtClean="0"/>
              <a:t>Passing </a:t>
            </a:r>
            <a:r>
              <a:rPr lang="en-US" sz="1400" b="1" dirty="0"/>
              <a:t>a Bill </a:t>
            </a:r>
            <a:endParaRPr lang="en-US" sz="1400" dirty="0"/>
          </a:p>
          <a:p>
            <a:pPr algn="just">
              <a:lnSpc>
                <a:spcPct val="73000"/>
              </a:lnSpc>
              <a:spcBef>
                <a:spcPts val="0"/>
              </a:spcBef>
            </a:pPr>
            <a:r>
              <a:rPr lang="en-US" sz="1400" dirty="0"/>
              <a:t>An Active list is prepared each day the Senate </a:t>
            </a:r>
            <a:r>
              <a:rPr lang="en-US" sz="1400" dirty="0" smtClean="0"/>
              <a:t>and the Assembly is </a:t>
            </a:r>
            <a:r>
              <a:rPr lang="en-US" sz="1400" dirty="0"/>
              <a:t>in </a:t>
            </a:r>
            <a:r>
              <a:rPr lang="en-US" sz="1400" dirty="0" smtClean="0"/>
              <a:t>session for each house. </a:t>
            </a:r>
          </a:p>
          <a:p>
            <a:pPr algn="just">
              <a:lnSpc>
                <a:spcPct val="73000"/>
              </a:lnSpc>
              <a:spcBef>
                <a:spcPts val="0"/>
              </a:spcBef>
            </a:pPr>
            <a:endParaRPr lang="en-US" sz="500" dirty="0"/>
          </a:p>
          <a:p>
            <a:pPr algn="just">
              <a:lnSpc>
                <a:spcPct val="73000"/>
              </a:lnSpc>
              <a:spcBef>
                <a:spcPts val="0"/>
              </a:spcBef>
            </a:pPr>
            <a:r>
              <a:rPr lang="en-US" sz="1400" dirty="0" smtClean="0"/>
              <a:t>The </a:t>
            </a:r>
            <a:r>
              <a:rPr lang="en-US" sz="1400" dirty="0"/>
              <a:t>Active list is the list of bills on the third reading calendar that the Senate will consider that day for a vote. </a:t>
            </a:r>
            <a:endParaRPr lang="en-US" sz="1400" dirty="0" smtClean="0"/>
          </a:p>
          <a:p>
            <a:pPr algn="just">
              <a:lnSpc>
                <a:spcPct val="73000"/>
              </a:lnSpc>
              <a:spcBef>
                <a:spcPts val="0"/>
              </a:spcBef>
            </a:pPr>
            <a:endParaRPr lang="en-US" sz="500" dirty="0"/>
          </a:p>
          <a:p>
            <a:pPr algn="just">
              <a:lnSpc>
                <a:spcPct val="73000"/>
              </a:lnSpc>
              <a:spcBef>
                <a:spcPts val="0"/>
              </a:spcBef>
            </a:pPr>
            <a:r>
              <a:rPr lang="en-US" sz="1400" dirty="0" smtClean="0"/>
              <a:t>The </a:t>
            </a:r>
            <a:r>
              <a:rPr lang="en-US" sz="1400" dirty="0"/>
              <a:t>Active list is prepared by the Office of Majority Counsel, upon consultation with Senate Leadership. </a:t>
            </a:r>
          </a:p>
          <a:p>
            <a:pPr algn="just">
              <a:lnSpc>
                <a:spcPct val="73000"/>
              </a:lnSpc>
              <a:spcBef>
                <a:spcPts val="0"/>
              </a:spcBef>
            </a:pPr>
            <a:endParaRPr lang="en-US" sz="500" dirty="0" smtClean="0"/>
          </a:p>
          <a:p>
            <a:pPr algn="just">
              <a:lnSpc>
                <a:spcPct val="73000"/>
              </a:lnSpc>
              <a:spcBef>
                <a:spcPts val="0"/>
              </a:spcBef>
            </a:pPr>
            <a:r>
              <a:rPr lang="en-US" sz="1400" dirty="0" smtClean="0"/>
              <a:t>When </a:t>
            </a:r>
            <a:r>
              <a:rPr lang="en-US" sz="1400" dirty="0"/>
              <a:t>the bill comes up for consideration on the Order of Third Reading, it is subject to debate, discussion or explanation</a:t>
            </a:r>
            <a:r>
              <a:rPr lang="en-US" sz="1400" dirty="0" smtClean="0"/>
              <a:t>.</a:t>
            </a:r>
          </a:p>
          <a:p>
            <a:pPr algn="just">
              <a:lnSpc>
                <a:spcPct val="73000"/>
              </a:lnSpc>
              <a:spcBef>
                <a:spcPts val="0"/>
              </a:spcBef>
            </a:pPr>
            <a:r>
              <a:rPr lang="en-US" sz="500" dirty="0" smtClean="0"/>
              <a:t> </a:t>
            </a:r>
            <a:endParaRPr lang="en-US" sz="500" dirty="0"/>
          </a:p>
          <a:p>
            <a:pPr algn="just">
              <a:lnSpc>
                <a:spcPct val="73000"/>
              </a:lnSpc>
              <a:spcBef>
                <a:spcPts val="0"/>
              </a:spcBef>
            </a:pPr>
            <a:r>
              <a:rPr lang="en-US" sz="1400" dirty="0"/>
              <a:t>After the bill is called up for consideration, its title is read into the journal by the clerk, and debate, discussion or explanation can take place. </a:t>
            </a:r>
            <a:endParaRPr lang="en-US" sz="1400" dirty="0" smtClean="0"/>
          </a:p>
          <a:p>
            <a:pPr algn="just">
              <a:lnSpc>
                <a:spcPct val="73000"/>
              </a:lnSpc>
              <a:spcBef>
                <a:spcPts val="0"/>
              </a:spcBef>
            </a:pPr>
            <a:endParaRPr lang="en-US" sz="500" dirty="0"/>
          </a:p>
          <a:p>
            <a:pPr algn="just">
              <a:lnSpc>
                <a:spcPct val="73000"/>
              </a:lnSpc>
              <a:spcBef>
                <a:spcPts val="0"/>
              </a:spcBef>
            </a:pPr>
            <a:r>
              <a:rPr lang="en-US" sz="1400" dirty="0" smtClean="0"/>
              <a:t>When </a:t>
            </a:r>
            <a:r>
              <a:rPr lang="en-US" sz="1400" dirty="0"/>
              <a:t>such debate, discussion and/or explanation is concluded, and the bill is called for a vote, the aye and no votes are taken and recorded. </a:t>
            </a:r>
            <a:endParaRPr lang="en-US" sz="1400" dirty="0" smtClean="0"/>
          </a:p>
          <a:p>
            <a:pPr algn="just">
              <a:lnSpc>
                <a:spcPct val="73000"/>
              </a:lnSpc>
              <a:spcBef>
                <a:spcPts val="0"/>
              </a:spcBef>
            </a:pPr>
            <a:endParaRPr lang="en-US" sz="500" dirty="0"/>
          </a:p>
          <a:p>
            <a:pPr algn="just">
              <a:lnSpc>
                <a:spcPct val="73000"/>
              </a:lnSpc>
              <a:spcBef>
                <a:spcPts val="0"/>
              </a:spcBef>
            </a:pPr>
            <a:r>
              <a:rPr lang="en-US" sz="1400" dirty="0" smtClean="0"/>
              <a:t>As </a:t>
            </a:r>
            <a:r>
              <a:rPr lang="en-US" sz="1400" dirty="0"/>
              <a:t>the Senate has 63 members, in order for a bill to pass, it must receive at least 32 aye votes from the Senators (a majority of its members elected to the house). </a:t>
            </a:r>
            <a:endParaRPr lang="en-US" sz="1400" dirty="0" smtClean="0"/>
          </a:p>
          <a:p>
            <a:pPr algn="just">
              <a:lnSpc>
                <a:spcPct val="73000"/>
              </a:lnSpc>
              <a:spcBef>
                <a:spcPts val="0"/>
              </a:spcBef>
            </a:pPr>
            <a:endParaRPr lang="en-US" sz="500" dirty="0"/>
          </a:p>
          <a:p>
            <a:pPr algn="just">
              <a:lnSpc>
                <a:spcPct val="73000"/>
              </a:lnSpc>
              <a:spcBef>
                <a:spcPts val="0"/>
              </a:spcBef>
            </a:pPr>
            <a:r>
              <a:rPr lang="en-US" sz="1400" dirty="0" smtClean="0"/>
              <a:t>As the Assembly has 150 members, in order for a bill to pass, it must receive at least 76 aye votes for the Members of Assembly (a majority of its members elected to the house).</a:t>
            </a:r>
          </a:p>
          <a:p>
            <a:pPr algn="just">
              <a:lnSpc>
                <a:spcPct val="73000"/>
              </a:lnSpc>
              <a:spcBef>
                <a:spcPts val="0"/>
              </a:spcBef>
            </a:pPr>
            <a:endParaRPr lang="en-US" sz="500" dirty="0"/>
          </a:p>
          <a:p>
            <a:pPr algn="just">
              <a:lnSpc>
                <a:spcPct val="73000"/>
              </a:lnSpc>
              <a:spcBef>
                <a:spcPts val="0"/>
              </a:spcBef>
            </a:pPr>
            <a:r>
              <a:rPr lang="en-US" sz="1400" dirty="0"/>
              <a:t>If such a majority of the </a:t>
            </a:r>
            <a:r>
              <a:rPr lang="en-US" sz="1400" dirty="0" smtClean="0"/>
              <a:t>members of the house </a:t>
            </a:r>
            <a:r>
              <a:rPr lang="en-US" sz="1400" dirty="0"/>
              <a:t>approves, the bill is then sent by </a:t>
            </a:r>
            <a:r>
              <a:rPr lang="en-US" sz="1400" dirty="0" smtClean="0"/>
              <a:t>that House’s </a:t>
            </a:r>
            <a:r>
              <a:rPr lang="en-US" sz="1400" dirty="0"/>
              <a:t>Desk to the </a:t>
            </a:r>
            <a:r>
              <a:rPr lang="en-US" sz="1400" dirty="0" smtClean="0"/>
              <a:t>other house of the legislature (so from the Senate to the Assembly for instance).</a:t>
            </a:r>
          </a:p>
          <a:p>
            <a:pPr algn="just">
              <a:lnSpc>
                <a:spcPct val="73000"/>
              </a:lnSpc>
              <a:spcBef>
                <a:spcPts val="0"/>
              </a:spcBef>
            </a:pPr>
            <a:r>
              <a:rPr lang="en-US" sz="500" dirty="0" smtClean="0"/>
              <a:t> </a:t>
            </a:r>
            <a:endParaRPr lang="en-US" sz="500" dirty="0"/>
          </a:p>
          <a:p>
            <a:pPr algn="just">
              <a:lnSpc>
                <a:spcPct val="73000"/>
              </a:lnSpc>
              <a:spcBef>
                <a:spcPts val="0"/>
              </a:spcBef>
            </a:pPr>
            <a:r>
              <a:rPr lang="en-US" sz="1400" dirty="0"/>
              <a:t>In the </a:t>
            </a:r>
            <a:r>
              <a:rPr lang="en-US" sz="1400" dirty="0" smtClean="0"/>
              <a:t>other house, constituents and interested groups </a:t>
            </a:r>
            <a:r>
              <a:rPr lang="en-US" sz="1400" dirty="0"/>
              <a:t>again have a chance to influence the bill as it moves through a process basically the same as that </a:t>
            </a:r>
            <a:r>
              <a:rPr lang="en-US" sz="1400" dirty="0" smtClean="0"/>
              <a:t>did in first house that passed the bill. </a:t>
            </a:r>
          </a:p>
          <a:p>
            <a:pPr algn="just">
              <a:lnSpc>
                <a:spcPct val="73000"/>
              </a:lnSpc>
              <a:spcBef>
                <a:spcPts val="0"/>
              </a:spcBef>
            </a:pPr>
            <a:endParaRPr lang="en-US" sz="500" dirty="0"/>
          </a:p>
          <a:p>
            <a:pPr algn="just">
              <a:lnSpc>
                <a:spcPct val="73000"/>
              </a:lnSpc>
              <a:spcBef>
                <a:spcPts val="0"/>
              </a:spcBef>
            </a:pPr>
            <a:r>
              <a:rPr lang="en-US" sz="1400" dirty="0" smtClean="0"/>
              <a:t>In the second house it </a:t>
            </a:r>
            <a:r>
              <a:rPr lang="en-US" sz="1400" dirty="0"/>
              <a:t>is </a:t>
            </a:r>
            <a:r>
              <a:rPr lang="en-US" sz="1400" dirty="0" smtClean="0"/>
              <a:t>also referred </a:t>
            </a:r>
            <a:r>
              <a:rPr lang="en-US" sz="1400" dirty="0"/>
              <a:t>to a committee for discussion, and if </a:t>
            </a:r>
            <a:r>
              <a:rPr lang="en-US" sz="1400" dirty="0" smtClean="0"/>
              <a:t>reported </a:t>
            </a:r>
            <a:r>
              <a:rPr lang="en-US" sz="1400" dirty="0"/>
              <a:t>there, it </a:t>
            </a:r>
            <a:r>
              <a:rPr lang="en-US" sz="1400" dirty="0" smtClean="0"/>
              <a:t>can then go </a:t>
            </a:r>
            <a:r>
              <a:rPr lang="en-US" sz="1400" dirty="0"/>
              <a:t>to the full membership </a:t>
            </a:r>
            <a:r>
              <a:rPr lang="en-US" sz="1400" dirty="0" smtClean="0"/>
              <a:t>of the second house for </a:t>
            </a:r>
            <a:r>
              <a:rPr lang="en-US" sz="1400" dirty="0"/>
              <a:t>a vote</a:t>
            </a:r>
            <a:r>
              <a:rPr lang="en-US" sz="1400" dirty="0" smtClean="0"/>
              <a:t>.</a:t>
            </a:r>
          </a:p>
          <a:p>
            <a:pPr algn="just">
              <a:lnSpc>
                <a:spcPct val="73000"/>
              </a:lnSpc>
              <a:spcBef>
                <a:spcPts val="0"/>
              </a:spcBef>
            </a:pPr>
            <a:r>
              <a:rPr lang="en-US" sz="500" dirty="0" smtClean="0"/>
              <a:t> </a:t>
            </a:r>
            <a:endParaRPr lang="en-US" sz="500" dirty="0"/>
          </a:p>
          <a:p>
            <a:pPr algn="just">
              <a:lnSpc>
                <a:spcPct val="73000"/>
              </a:lnSpc>
              <a:spcBef>
                <a:spcPts val="0"/>
              </a:spcBef>
            </a:pPr>
            <a:r>
              <a:rPr lang="en-US" sz="1400" dirty="0"/>
              <a:t>If the bill </a:t>
            </a:r>
            <a:r>
              <a:rPr lang="en-US" sz="1400" dirty="0" smtClean="0"/>
              <a:t>is passed </a:t>
            </a:r>
            <a:r>
              <a:rPr lang="en-US" sz="1400" dirty="0"/>
              <a:t>in the </a:t>
            </a:r>
            <a:r>
              <a:rPr lang="en-US" sz="1400" dirty="0" smtClean="0"/>
              <a:t>second house </a:t>
            </a:r>
            <a:r>
              <a:rPr lang="en-US" sz="1400" dirty="0"/>
              <a:t>without amendment, it </a:t>
            </a:r>
            <a:r>
              <a:rPr lang="en-US" sz="1400" dirty="0" smtClean="0"/>
              <a:t>gets returned to the first house, who will then send it to </a:t>
            </a:r>
            <a:r>
              <a:rPr lang="en-US" sz="1400" dirty="0"/>
              <a:t>the Governor. </a:t>
            </a:r>
            <a:r>
              <a:rPr lang="en-US" sz="1400" dirty="0" smtClean="0"/>
              <a:t> Such a bill must be sent to the Governor before the 31</a:t>
            </a:r>
            <a:r>
              <a:rPr lang="en-US" sz="1400" baseline="30000" dirty="0" smtClean="0"/>
              <a:t>st</a:t>
            </a:r>
            <a:r>
              <a:rPr lang="en-US" sz="1400" dirty="0" smtClean="0"/>
              <a:t> of December.</a:t>
            </a:r>
          </a:p>
          <a:p>
            <a:pPr algn="just">
              <a:lnSpc>
                <a:spcPct val="73000"/>
              </a:lnSpc>
              <a:spcBef>
                <a:spcPts val="0"/>
              </a:spcBef>
            </a:pPr>
            <a:endParaRPr lang="en-US" sz="500" dirty="0"/>
          </a:p>
          <a:p>
            <a:pPr algn="just">
              <a:lnSpc>
                <a:spcPct val="73000"/>
              </a:lnSpc>
              <a:spcBef>
                <a:spcPts val="0"/>
              </a:spcBef>
            </a:pPr>
            <a:r>
              <a:rPr lang="en-US" sz="1400" dirty="0" smtClean="0"/>
              <a:t>If </a:t>
            </a:r>
            <a:r>
              <a:rPr lang="en-US" sz="1400" dirty="0"/>
              <a:t>it is </a:t>
            </a:r>
            <a:r>
              <a:rPr lang="en-US" sz="1400" dirty="0" smtClean="0"/>
              <a:t>amended by the second house, </a:t>
            </a:r>
            <a:r>
              <a:rPr lang="en-US" sz="1400" dirty="0"/>
              <a:t>it is returned to the </a:t>
            </a:r>
            <a:r>
              <a:rPr lang="en-US" sz="1400" dirty="0" smtClean="0"/>
              <a:t>first house </a:t>
            </a:r>
            <a:r>
              <a:rPr lang="en-US" sz="1400" dirty="0"/>
              <a:t>for its reconsideration (with the new amendments). </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80</a:t>
            </a:fld>
            <a:endParaRPr lang="en-US" dirty="0"/>
          </a:p>
        </p:txBody>
      </p:sp>
    </p:spTree>
    <p:extLst>
      <p:ext uri="{BB962C8B-B14F-4D97-AF65-F5344CB8AC3E}">
        <p14:creationId xmlns:p14="http://schemas.microsoft.com/office/powerpoint/2010/main" val="6135631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0000"/>
              </a:lnSpc>
              <a:spcBef>
                <a:spcPts val="0"/>
              </a:spcBef>
              <a:defRPr/>
            </a:pPr>
            <a:r>
              <a:rPr lang="en-US" sz="3400" b="1" dirty="0">
                <a:solidFill>
                  <a:srgbClr val="C81204"/>
                </a:solidFill>
              </a:rPr>
              <a:t> </a:t>
            </a:r>
            <a:r>
              <a:rPr lang="en-US" sz="3600" b="1" dirty="0" smtClean="0">
                <a:solidFill>
                  <a:srgbClr val="0033CC"/>
                </a:solidFill>
              </a:rPr>
              <a:t> State Government </a:t>
            </a:r>
            <a:r>
              <a:rPr lang="en-US" sz="3600" b="1" dirty="0">
                <a:solidFill>
                  <a:srgbClr val="0033CC"/>
                </a:solidFill>
              </a:rPr>
              <a:t>– The </a:t>
            </a:r>
            <a:r>
              <a:rPr lang="en-US" sz="3600" b="1" dirty="0" smtClean="0">
                <a:solidFill>
                  <a:srgbClr val="0033CC"/>
                </a:solidFill>
              </a:rPr>
              <a:t>Legislature</a:t>
            </a:r>
            <a:endParaRPr lang="en-US" sz="3600" b="1" dirty="0">
              <a:solidFill>
                <a:srgbClr val="0033CC"/>
              </a:solidFill>
            </a:endParaRPr>
          </a:p>
          <a:p>
            <a:pPr marL="342900" indent="-342900" algn="ctr">
              <a:lnSpc>
                <a:spcPct val="70000"/>
              </a:lnSpc>
              <a:spcBef>
                <a:spcPts val="0"/>
              </a:spcBef>
              <a:defRPr/>
            </a:pPr>
            <a:r>
              <a:rPr lang="en-US" sz="3200" b="1" i="1" dirty="0" smtClean="0">
                <a:solidFill>
                  <a:srgbClr val="006600"/>
                </a:solidFill>
              </a:rPr>
              <a:t>Enactment of Laws - Statutes</a:t>
            </a:r>
            <a:endParaRPr lang="en-US" sz="3200" b="1" i="1" dirty="0">
              <a:solidFill>
                <a:srgbClr val="006600"/>
              </a:solidFill>
            </a:endParaRPr>
          </a:p>
          <a:p>
            <a:pPr marL="3032125" algn="just">
              <a:lnSpc>
                <a:spcPct val="70000"/>
              </a:lnSpc>
              <a:spcBef>
                <a:spcPts val="0"/>
              </a:spcBef>
            </a:pPr>
            <a:endParaRPr lang="en-US" sz="1000" b="1" i="1" dirty="0">
              <a:solidFill>
                <a:srgbClr val="002060"/>
              </a:solidFill>
            </a:endParaRPr>
          </a:p>
          <a:p>
            <a:pPr algn="just">
              <a:lnSpc>
                <a:spcPct val="70000"/>
              </a:lnSpc>
              <a:spcBef>
                <a:spcPts val="0"/>
              </a:spcBef>
            </a:pPr>
            <a:r>
              <a:rPr lang="en-US" sz="2000" b="1" dirty="0">
                <a:solidFill>
                  <a:srgbClr val="C00000"/>
                </a:solidFill>
              </a:rPr>
              <a:t>The </a:t>
            </a:r>
            <a:r>
              <a:rPr lang="en-US" sz="2000" b="1" dirty="0" smtClean="0">
                <a:solidFill>
                  <a:srgbClr val="C00000"/>
                </a:solidFill>
              </a:rPr>
              <a:t>Legislature Legislates by Enacting Statutes: </a:t>
            </a:r>
            <a:endParaRPr lang="en-US" sz="2000" b="1" dirty="0">
              <a:solidFill>
                <a:srgbClr val="C00000"/>
              </a:solidFill>
            </a:endParaRPr>
          </a:p>
          <a:p>
            <a:pPr algn="just">
              <a:lnSpc>
                <a:spcPct val="70000"/>
              </a:lnSpc>
              <a:spcBef>
                <a:spcPts val="0"/>
              </a:spcBef>
            </a:pPr>
            <a:endParaRPr lang="en-US" sz="500" b="1" dirty="0">
              <a:solidFill>
                <a:srgbClr val="C00000"/>
              </a:solidFill>
            </a:endParaRPr>
          </a:p>
          <a:p>
            <a:pPr algn="just">
              <a:lnSpc>
                <a:spcPct val="70000"/>
              </a:lnSpc>
              <a:spcBef>
                <a:spcPts val="0"/>
              </a:spcBef>
            </a:pPr>
            <a:endParaRPr lang="en-US" sz="500" b="1" dirty="0">
              <a:solidFill>
                <a:srgbClr val="0033CC"/>
              </a:solidFill>
            </a:endParaRPr>
          </a:p>
          <a:p>
            <a:pPr algn="just">
              <a:lnSpc>
                <a:spcPct val="70000"/>
              </a:lnSpc>
              <a:spcBef>
                <a:spcPts val="0"/>
              </a:spcBef>
            </a:pPr>
            <a:r>
              <a:rPr lang="en-US" sz="1400" b="1" dirty="0" smtClean="0"/>
              <a:t>Conference </a:t>
            </a:r>
            <a:r>
              <a:rPr lang="en-US" sz="1400" b="1" dirty="0"/>
              <a:t>Committees </a:t>
            </a:r>
            <a:endParaRPr lang="en-US" sz="1400" dirty="0"/>
          </a:p>
          <a:p>
            <a:pPr algn="just">
              <a:lnSpc>
                <a:spcPct val="70000"/>
              </a:lnSpc>
              <a:spcBef>
                <a:spcPts val="0"/>
              </a:spcBef>
            </a:pPr>
            <a:r>
              <a:rPr lang="en-US" sz="1400" dirty="0"/>
              <a:t>Sometimes the Senate and Assembly pass similar bills, but cannot easily reconcile the differences between them in a reasonable time frame. Pursuant to the New York State Constitution, a bill must be passed in identical form by both houses to become law. </a:t>
            </a:r>
          </a:p>
          <a:p>
            <a:pPr algn="just">
              <a:lnSpc>
                <a:spcPct val="70000"/>
              </a:lnSpc>
              <a:spcBef>
                <a:spcPts val="0"/>
              </a:spcBef>
            </a:pPr>
            <a:endParaRPr lang="en-US" sz="500" dirty="0" smtClean="0"/>
          </a:p>
          <a:p>
            <a:pPr algn="just">
              <a:lnSpc>
                <a:spcPct val="70000"/>
              </a:lnSpc>
              <a:spcBef>
                <a:spcPts val="0"/>
              </a:spcBef>
            </a:pPr>
            <a:r>
              <a:rPr lang="en-US" sz="1400" dirty="0" smtClean="0"/>
              <a:t>Accordingly</a:t>
            </a:r>
            <a:r>
              <a:rPr lang="en-US" sz="1400" dirty="0"/>
              <a:t>, in cases where there is minor differences in the two houses’ bills, a procedural device called a conference committee can be used to iron out the differences. </a:t>
            </a:r>
          </a:p>
          <a:p>
            <a:pPr algn="just">
              <a:lnSpc>
                <a:spcPct val="70000"/>
              </a:lnSpc>
              <a:spcBef>
                <a:spcPts val="0"/>
              </a:spcBef>
            </a:pPr>
            <a:endParaRPr lang="en-US" sz="500" dirty="0" smtClean="0"/>
          </a:p>
          <a:p>
            <a:pPr algn="just">
              <a:lnSpc>
                <a:spcPct val="70000"/>
              </a:lnSpc>
              <a:spcBef>
                <a:spcPts val="0"/>
              </a:spcBef>
            </a:pPr>
            <a:r>
              <a:rPr lang="en-US" sz="1400" dirty="0" smtClean="0"/>
              <a:t>The </a:t>
            </a:r>
            <a:r>
              <a:rPr lang="en-US" sz="1400" dirty="0"/>
              <a:t>Senate Majority Leader and Assembly Speaker each appoint five members from their respective houses to serve on this committee. After agreement is reached, a bill is printed and processed like any other bill. </a:t>
            </a:r>
          </a:p>
          <a:p>
            <a:pPr algn="just">
              <a:lnSpc>
                <a:spcPct val="70000"/>
              </a:lnSpc>
              <a:spcBef>
                <a:spcPts val="0"/>
              </a:spcBef>
            </a:pPr>
            <a:endParaRPr lang="en-US" sz="1000" b="1" dirty="0" smtClean="0"/>
          </a:p>
          <a:p>
            <a:pPr algn="just">
              <a:lnSpc>
                <a:spcPct val="70000"/>
              </a:lnSpc>
              <a:spcBef>
                <a:spcPts val="0"/>
              </a:spcBef>
            </a:pPr>
            <a:r>
              <a:rPr lang="en-US" sz="1400" b="1" dirty="0" smtClean="0"/>
              <a:t>The </a:t>
            </a:r>
            <a:r>
              <a:rPr lang="en-US" sz="1400" b="1" dirty="0"/>
              <a:t>Governor </a:t>
            </a:r>
            <a:endParaRPr lang="en-US" sz="1400" dirty="0"/>
          </a:p>
          <a:p>
            <a:pPr algn="just">
              <a:lnSpc>
                <a:spcPct val="70000"/>
              </a:lnSpc>
              <a:spcBef>
                <a:spcPts val="0"/>
              </a:spcBef>
            </a:pPr>
            <a:r>
              <a:rPr lang="en-US" sz="1400" dirty="0"/>
              <a:t>As aforementioned, once an identical bill is passed by both houses, it can be sent to the Governor for his approval. The house that passed the bill first, is the house that transmits it to the Governor. They can send it to him anytime after the bill has passed both houses, but such bill must be sent before December 31st of the year in which it passed. </a:t>
            </a:r>
          </a:p>
          <a:p>
            <a:pPr algn="just">
              <a:lnSpc>
                <a:spcPct val="70000"/>
              </a:lnSpc>
              <a:spcBef>
                <a:spcPts val="0"/>
              </a:spcBef>
            </a:pPr>
            <a:endParaRPr lang="en-US" sz="500" dirty="0" smtClean="0"/>
          </a:p>
          <a:p>
            <a:pPr algn="just">
              <a:lnSpc>
                <a:spcPct val="70000"/>
              </a:lnSpc>
              <a:spcBef>
                <a:spcPts val="0"/>
              </a:spcBef>
            </a:pPr>
            <a:r>
              <a:rPr lang="en-US" sz="1400" dirty="0" smtClean="0"/>
              <a:t>While </a:t>
            </a:r>
            <a:r>
              <a:rPr lang="en-US" sz="1400" dirty="0"/>
              <a:t>the Legislature is in session, the Governor has 10 days (not counting Sundays) to sign or veto bills passed by both houses. </a:t>
            </a:r>
            <a:endParaRPr lang="en-US" sz="1400" dirty="0" smtClean="0"/>
          </a:p>
          <a:p>
            <a:pPr algn="just">
              <a:lnSpc>
                <a:spcPct val="70000"/>
              </a:lnSpc>
              <a:spcBef>
                <a:spcPts val="0"/>
              </a:spcBef>
            </a:pPr>
            <a:endParaRPr lang="en-US" sz="500" dirty="0"/>
          </a:p>
          <a:p>
            <a:pPr algn="just">
              <a:lnSpc>
                <a:spcPct val="70000"/>
              </a:lnSpc>
              <a:spcBef>
                <a:spcPts val="0"/>
              </a:spcBef>
            </a:pPr>
            <a:r>
              <a:rPr lang="en-US" sz="1400" dirty="0" smtClean="0"/>
              <a:t>Signed </a:t>
            </a:r>
            <a:r>
              <a:rPr lang="en-US" sz="1400" dirty="0"/>
              <a:t>bills become law; vetoed bills do not. </a:t>
            </a:r>
            <a:endParaRPr lang="en-US" sz="1400" dirty="0" smtClean="0"/>
          </a:p>
          <a:p>
            <a:pPr algn="just">
              <a:lnSpc>
                <a:spcPct val="70000"/>
              </a:lnSpc>
              <a:spcBef>
                <a:spcPts val="0"/>
              </a:spcBef>
            </a:pPr>
            <a:endParaRPr lang="en-US" sz="500" dirty="0"/>
          </a:p>
          <a:p>
            <a:pPr algn="just">
              <a:lnSpc>
                <a:spcPct val="70000"/>
              </a:lnSpc>
              <a:spcBef>
                <a:spcPts val="0"/>
              </a:spcBef>
            </a:pPr>
            <a:r>
              <a:rPr lang="en-US" sz="1400" dirty="0" smtClean="0"/>
              <a:t>Unlike </a:t>
            </a:r>
            <a:r>
              <a:rPr lang="en-US" sz="1400" dirty="0"/>
              <a:t>the federal government, </a:t>
            </a:r>
            <a:r>
              <a:rPr lang="en-US" sz="1400" dirty="0" smtClean="0"/>
              <a:t>however, the </a:t>
            </a:r>
            <a:r>
              <a:rPr lang="en-US" sz="1400" dirty="0"/>
              <a:t>Governor's failure to sign or veto a bill within the 10-day period means that it becomes law automatically</a:t>
            </a:r>
            <a:r>
              <a:rPr lang="en-US" sz="1400" dirty="0" smtClean="0"/>
              <a:t>.</a:t>
            </a:r>
          </a:p>
          <a:p>
            <a:pPr algn="just">
              <a:lnSpc>
                <a:spcPct val="70000"/>
              </a:lnSpc>
              <a:spcBef>
                <a:spcPts val="0"/>
              </a:spcBef>
            </a:pPr>
            <a:r>
              <a:rPr lang="en-US" sz="500" dirty="0" smtClean="0"/>
              <a:t> </a:t>
            </a:r>
            <a:endParaRPr lang="en-US" sz="500" dirty="0"/>
          </a:p>
          <a:p>
            <a:pPr algn="just">
              <a:lnSpc>
                <a:spcPct val="70000"/>
              </a:lnSpc>
              <a:spcBef>
                <a:spcPts val="0"/>
              </a:spcBef>
            </a:pPr>
            <a:r>
              <a:rPr lang="en-US" sz="1400" dirty="0"/>
              <a:t>Vetoed bills are returned to the house that first passed them, together with a statement of the reason for their disapproval. A vetoed bill can become law if two-thirds of the members of each house vote to override the Governor's veto</a:t>
            </a:r>
            <a:r>
              <a:rPr lang="en-US" sz="1400" dirty="0" smtClean="0"/>
              <a:t>.</a:t>
            </a:r>
          </a:p>
          <a:p>
            <a:pPr algn="just">
              <a:lnSpc>
                <a:spcPct val="70000"/>
              </a:lnSpc>
              <a:spcBef>
                <a:spcPts val="0"/>
              </a:spcBef>
            </a:pPr>
            <a:r>
              <a:rPr lang="en-US" sz="500" dirty="0" smtClean="0"/>
              <a:t> </a:t>
            </a:r>
            <a:endParaRPr lang="en-US" sz="500" dirty="0"/>
          </a:p>
          <a:p>
            <a:pPr algn="just">
              <a:lnSpc>
                <a:spcPct val="70000"/>
              </a:lnSpc>
              <a:spcBef>
                <a:spcPts val="0"/>
              </a:spcBef>
            </a:pPr>
            <a:r>
              <a:rPr lang="en-US" sz="1400" dirty="0"/>
              <a:t>If a bill is sent to the Governor when the Legislature is out of session, the rules are a bit different. At such times, the Governor </a:t>
            </a:r>
            <a:r>
              <a:rPr lang="en-US" sz="1400" dirty="0" smtClean="0"/>
              <a:t> has </a:t>
            </a:r>
            <a:r>
              <a:rPr lang="en-US" sz="1400" dirty="0"/>
              <a:t>30 days in which to make a decision, and failure to act ("pocket veto") has the same effect as a veto. </a:t>
            </a:r>
          </a:p>
          <a:p>
            <a:pPr algn="just">
              <a:lnSpc>
                <a:spcPct val="70000"/>
              </a:lnSpc>
              <a:spcBef>
                <a:spcPts val="0"/>
              </a:spcBef>
            </a:pPr>
            <a:endParaRPr lang="en-US" sz="500" dirty="0" smtClean="0"/>
          </a:p>
          <a:p>
            <a:pPr algn="just">
              <a:lnSpc>
                <a:spcPct val="70000"/>
              </a:lnSpc>
              <a:spcBef>
                <a:spcPts val="0"/>
              </a:spcBef>
            </a:pPr>
            <a:r>
              <a:rPr lang="en-US" sz="1400" dirty="0" smtClean="0"/>
              <a:t>Public </a:t>
            </a:r>
            <a:r>
              <a:rPr lang="en-US" sz="1400" dirty="0"/>
              <a:t>comment is an important part of the legislative process. </a:t>
            </a:r>
            <a:r>
              <a:rPr lang="en-US" sz="1400" dirty="0" smtClean="0"/>
              <a:t>Constituents </a:t>
            </a:r>
            <a:r>
              <a:rPr lang="en-US" sz="1400" dirty="0"/>
              <a:t>often </a:t>
            </a:r>
            <a:r>
              <a:rPr lang="en-US" sz="1400" dirty="0" smtClean="0"/>
              <a:t>affect </a:t>
            </a:r>
            <a:r>
              <a:rPr lang="en-US" sz="1400" dirty="0"/>
              <a:t>the shape of a bill as well as its eventual success or failure. Remember, your input can play a crucial </a:t>
            </a:r>
            <a:r>
              <a:rPr lang="en-US" sz="1400" dirty="0" smtClean="0"/>
              <a:t>role..</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81</a:t>
            </a:fld>
            <a:endParaRPr lang="en-US" dirty="0"/>
          </a:p>
        </p:txBody>
      </p:sp>
    </p:spTree>
    <p:extLst>
      <p:ext uri="{BB962C8B-B14F-4D97-AF65-F5344CB8AC3E}">
        <p14:creationId xmlns:p14="http://schemas.microsoft.com/office/powerpoint/2010/main" val="17628739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400" b="1" dirty="0" smtClean="0">
                <a:solidFill>
                  <a:srgbClr val="0033CC"/>
                </a:solidFill>
              </a:rPr>
              <a:t>State</a:t>
            </a:r>
            <a:r>
              <a:rPr lang="en-US" sz="3600" b="1" dirty="0" smtClean="0">
                <a:solidFill>
                  <a:srgbClr val="0033CC"/>
                </a:solidFill>
              </a:rPr>
              <a:t> </a:t>
            </a:r>
            <a:r>
              <a:rPr lang="en-US" sz="3600" b="1" dirty="0">
                <a:solidFill>
                  <a:srgbClr val="0033CC"/>
                </a:solidFill>
              </a:rPr>
              <a:t>Government – The </a:t>
            </a:r>
            <a:r>
              <a:rPr lang="en-US" sz="3600" b="1" dirty="0" smtClean="0">
                <a:solidFill>
                  <a:srgbClr val="0033CC"/>
                </a:solidFill>
              </a:rPr>
              <a:t>Legislature</a:t>
            </a:r>
            <a:endParaRPr lang="en-US" sz="3600" b="1" dirty="0">
              <a:solidFill>
                <a:srgbClr val="0033CC"/>
              </a:solidFill>
            </a:endParaRPr>
          </a:p>
          <a:p>
            <a:pPr marL="342900" indent="-342900" algn="ctr">
              <a:lnSpc>
                <a:spcPct val="80000"/>
              </a:lnSpc>
              <a:spcBef>
                <a:spcPts val="0"/>
              </a:spcBef>
              <a:defRPr/>
            </a:pPr>
            <a:r>
              <a:rPr lang="en-US" sz="3200" b="1" i="1" dirty="0" smtClean="0">
                <a:solidFill>
                  <a:srgbClr val="006600"/>
                </a:solidFill>
              </a:rPr>
              <a:t>Oversight of Other Branches or Issues</a:t>
            </a:r>
            <a:endParaRPr lang="en-US" sz="3200" b="1" i="1" dirty="0">
              <a:solidFill>
                <a:srgbClr val="006600"/>
              </a:solidFill>
            </a:endParaRPr>
          </a:p>
          <a:p>
            <a:pPr marL="3032125" algn="just">
              <a:lnSpc>
                <a:spcPct val="70000"/>
              </a:lnSpc>
              <a:spcBef>
                <a:spcPts val="0"/>
              </a:spcBef>
            </a:pPr>
            <a:endParaRPr lang="en-US" sz="1000" b="1" i="1" dirty="0">
              <a:solidFill>
                <a:srgbClr val="002060"/>
              </a:solidFill>
            </a:endParaRPr>
          </a:p>
          <a:p>
            <a:pPr algn="just">
              <a:lnSpc>
                <a:spcPct val="88000"/>
              </a:lnSpc>
              <a:spcBef>
                <a:spcPts val="0"/>
              </a:spcBef>
            </a:pPr>
            <a:r>
              <a:rPr lang="en-US" sz="1600" b="1" dirty="0">
                <a:solidFill>
                  <a:srgbClr val="C00000"/>
                </a:solidFill>
              </a:rPr>
              <a:t>The </a:t>
            </a:r>
            <a:r>
              <a:rPr lang="en-US" sz="1600" b="1" dirty="0" smtClean="0">
                <a:solidFill>
                  <a:srgbClr val="C00000"/>
                </a:solidFill>
              </a:rPr>
              <a:t>Investigation Power of The State Legislature: </a:t>
            </a:r>
            <a:endParaRPr lang="en-US" sz="1600" b="1" dirty="0">
              <a:solidFill>
                <a:srgbClr val="C00000"/>
              </a:solidFill>
            </a:endParaRPr>
          </a:p>
          <a:p>
            <a:pPr algn="just">
              <a:lnSpc>
                <a:spcPct val="88000"/>
              </a:lnSpc>
              <a:spcBef>
                <a:spcPts val="0"/>
              </a:spcBef>
            </a:pPr>
            <a:endParaRPr lang="en-US" sz="500" b="1" dirty="0">
              <a:solidFill>
                <a:srgbClr val="0033CC"/>
              </a:solidFill>
            </a:endParaRPr>
          </a:p>
          <a:p>
            <a:pPr algn="just">
              <a:lnSpc>
                <a:spcPct val="88000"/>
              </a:lnSpc>
              <a:spcBef>
                <a:spcPts val="0"/>
              </a:spcBef>
            </a:pPr>
            <a:r>
              <a:rPr lang="en-US" sz="1400" dirty="0" smtClean="0"/>
              <a:t>One of the most important powers of the State Legislature is oversight. </a:t>
            </a:r>
          </a:p>
          <a:p>
            <a:pPr algn="just">
              <a:lnSpc>
                <a:spcPct val="88000"/>
              </a:lnSpc>
              <a:spcBef>
                <a:spcPts val="0"/>
              </a:spcBef>
            </a:pPr>
            <a:endParaRPr lang="en-US" sz="500" dirty="0"/>
          </a:p>
          <a:p>
            <a:pPr algn="just">
              <a:lnSpc>
                <a:spcPct val="88000"/>
              </a:lnSpc>
              <a:spcBef>
                <a:spcPts val="0"/>
              </a:spcBef>
            </a:pPr>
            <a:r>
              <a:rPr lang="en-US" sz="1400" b="1" dirty="0" smtClean="0"/>
              <a:t>Performed Through Committee:</a:t>
            </a:r>
          </a:p>
          <a:p>
            <a:pPr algn="just">
              <a:lnSpc>
                <a:spcPct val="88000"/>
              </a:lnSpc>
              <a:spcBef>
                <a:spcPts val="0"/>
              </a:spcBef>
            </a:pPr>
            <a:r>
              <a:rPr lang="en-US" sz="1400" dirty="0" smtClean="0"/>
              <a:t>The oversight process is done through Senate and Assembly Standing Committees, using the Committee’s investigation powers to examine the other branches of government or issues of concern. </a:t>
            </a:r>
          </a:p>
          <a:p>
            <a:pPr algn="just">
              <a:lnSpc>
                <a:spcPct val="88000"/>
              </a:lnSpc>
              <a:spcBef>
                <a:spcPts val="0"/>
              </a:spcBef>
            </a:pPr>
            <a:endParaRPr lang="en-US" sz="500" dirty="0"/>
          </a:p>
          <a:p>
            <a:pPr algn="just">
              <a:lnSpc>
                <a:spcPct val="88000"/>
              </a:lnSpc>
              <a:spcBef>
                <a:spcPts val="0"/>
              </a:spcBef>
            </a:pPr>
            <a:r>
              <a:rPr lang="en-US" sz="1400" dirty="0" smtClean="0"/>
              <a:t>Senate and Assembly Standing Committees both have the power of investigation, with substantial professional staff to assist members in collecting information, data and testimony.  </a:t>
            </a:r>
          </a:p>
          <a:p>
            <a:pPr algn="just">
              <a:lnSpc>
                <a:spcPct val="88000"/>
              </a:lnSpc>
              <a:spcBef>
                <a:spcPts val="0"/>
              </a:spcBef>
            </a:pPr>
            <a:endParaRPr lang="en-US" sz="500" b="1" dirty="0" smtClean="0"/>
          </a:p>
          <a:p>
            <a:pPr algn="just">
              <a:lnSpc>
                <a:spcPct val="88000"/>
              </a:lnSpc>
              <a:spcBef>
                <a:spcPts val="0"/>
              </a:spcBef>
            </a:pPr>
            <a:r>
              <a:rPr lang="en-US" sz="1400" b="1" dirty="0" smtClean="0"/>
              <a:t>Subpoena Power:</a:t>
            </a:r>
            <a:endParaRPr lang="en-US" sz="1400" b="1" dirty="0"/>
          </a:p>
          <a:p>
            <a:pPr algn="just">
              <a:lnSpc>
                <a:spcPct val="88000"/>
              </a:lnSpc>
              <a:spcBef>
                <a:spcPts val="0"/>
              </a:spcBef>
            </a:pPr>
            <a:r>
              <a:rPr lang="en-US" sz="1400" dirty="0" smtClean="0"/>
              <a:t>Indeed, such standing Committees have subpoena power, pursuant to the state legislative law, so they can even compel persons and entities to testify and to produce documents, data and other information.</a:t>
            </a:r>
          </a:p>
          <a:p>
            <a:pPr algn="just">
              <a:lnSpc>
                <a:spcPct val="88000"/>
              </a:lnSpc>
              <a:spcBef>
                <a:spcPts val="0"/>
              </a:spcBef>
            </a:pPr>
            <a:r>
              <a:rPr lang="en-US" sz="500" dirty="0" smtClean="0"/>
              <a:t> </a:t>
            </a:r>
          </a:p>
          <a:p>
            <a:pPr algn="just">
              <a:lnSpc>
                <a:spcPct val="88000"/>
              </a:lnSpc>
              <a:spcBef>
                <a:spcPts val="0"/>
              </a:spcBef>
            </a:pPr>
            <a:r>
              <a:rPr lang="en-US" sz="1400" b="1" dirty="0" smtClean="0"/>
              <a:t>Subject Matter Unlimited:</a:t>
            </a:r>
          </a:p>
          <a:p>
            <a:pPr algn="just">
              <a:lnSpc>
                <a:spcPct val="88000"/>
              </a:lnSpc>
              <a:spcBef>
                <a:spcPts val="0"/>
              </a:spcBef>
            </a:pPr>
            <a:r>
              <a:rPr lang="en-US" sz="1400" dirty="0"/>
              <a:t>Senate and Assembly Standing Committees </a:t>
            </a:r>
            <a:r>
              <a:rPr lang="en-US" sz="1400" dirty="0" smtClean="0"/>
              <a:t>have broad investigation powers and can even stray in such investigations from the subject matter jurisdiction of the Committee if such investigation will lead to evidence being uncovered that is within the Committee’s jurisdiction.</a:t>
            </a:r>
          </a:p>
          <a:p>
            <a:pPr algn="just">
              <a:lnSpc>
                <a:spcPct val="88000"/>
              </a:lnSpc>
              <a:spcBef>
                <a:spcPts val="0"/>
              </a:spcBef>
            </a:pPr>
            <a:endParaRPr lang="en-US" sz="500" dirty="0"/>
          </a:p>
          <a:p>
            <a:pPr algn="just">
              <a:lnSpc>
                <a:spcPct val="88000"/>
              </a:lnSpc>
              <a:spcBef>
                <a:spcPts val="0"/>
              </a:spcBef>
            </a:pPr>
            <a:r>
              <a:rPr lang="en-US" sz="1400" b="1" dirty="0" smtClean="0"/>
              <a:t>Ultimately the Purpose of the Investigation is to Produce Legislation:</a:t>
            </a:r>
          </a:p>
          <a:p>
            <a:pPr algn="just">
              <a:lnSpc>
                <a:spcPct val="88000"/>
              </a:lnSpc>
              <a:spcBef>
                <a:spcPts val="0"/>
              </a:spcBef>
            </a:pPr>
            <a:r>
              <a:rPr lang="en-US" sz="1400" dirty="0" smtClean="0"/>
              <a:t>The reason </a:t>
            </a:r>
            <a:r>
              <a:rPr lang="en-US" sz="1400" dirty="0"/>
              <a:t>Senate and Assembly Standing Committees </a:t>
            </a:r>
            <a:r>
              <a:rPr lang="en-US" sz="1400" dirty="0" smtClean="0"/>
              <a:t>have such broad and powerful investigation powers is to allow the Committee to collect information that would be valuable in drafting legislation.</a:t>
            </a:r>
          </a:p>
          <a:p>
            <a:pPr algn="just">
              <a:lnSpc>
                <a:spcPct val="88000"/>
              </a:lnSpc>
              <a:spcBef>
                <a:spcPts val="0"/>
              </a:spcBef>
            </a:pPr>
            <a:endParaRPr lang="en-US" sz="500" dirty="0"/>
          </a:p>
          <a:p>
            <a:pPr algn="just">
              <a:lnSpc>
                <a:spcPct val="88000"/>
              </a:lnSpc>
              <a:spcBef>
                <a:spcPts val="0"/>
              </a:spcBef>
            </a:pPr>
            <a:r>
              <a:rPr lang="en-US" sz="1400" dirty="0" smtClean="0"/>
              <a:t>But this investigation role may never actually led to the introduction of any legislation, such as when a Committee is exercising its oversight role in examining an executive agency under its subject matter jurisdiction. </a:t>
            </a:r>
          </a:p>
          <a:p>
            <a:pPr algn="just">
              <a:lnSpc>
                <a:spcPct val="88000"/>
              </a:lnSpc>
              <a:spcBef>
                <a:spcPts val="0"/>
              </a:spcBef>
            </a:pPr>
            <a:endParaRPr lang="en-US" sz="500" dirty="0"/>
          </a:p>
          <a:p>
            <a:pPr algn="just">
              <a:lnSpc>
                <a:spcPct val="88000"/>
              </a:lnSpc>
              <a:spcBef>
                <a:spcPts val="0"/>
              </a:spcBef>
            </a:pPr>
            <a:r>
              <a:rPr lang="en-US" sz="1400" dirty="0" smtClean="0"/>
              <a:t>A substantial amount of the annual legislative budget and staff resources in both houses of the legislature is expended in conducting investigations, oversight and review of legislation.</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82</a:t>
            </a:fld>
            <a:endParaRPr lang="en-US"/>
          </a:p>
        </p:txBody>
      </p:sp>
    </p:spTree>
    <p:extLst>
      <p:ext uri="{BB962C8B-B14F-4D97-AF65-F5344CB8AC3E}">
        <p14:creationId xmlns:p14="http://schemas.microsoft.com/office/powerpoint/2010/main" val="22117886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Local Governments</a:t>
            </a:r>
          </a:p>
          <a:p>
            <a:pPr marL="342900" indent="-342900" algn="ctr">
              <a:spcBef>
                <a:spcPct val="20000"/>
              </a:spcBef>
            </a:pPr>
            <a:r>
              <a:rPr lang="en-US" sz="3500" b="1" dirty="0">
                <a:solidFill>
                  <a:srgbClr val="006600"/>
                </a:solidFill>
              </a:rPr>
              <a:t>The </a:t>
            </a:r>
            <a:r>
              <a:rPr lang="en-US" sz="3500" b="1" dirty="0" smtClean="0">
                <a:solidFill>
                  <a:srgbClr val="006600"/>
                </a:solidFill>
              </a:rPr>
              <a:t>Legislative Branch </a:t>
            </a:r>
            <a:r>
              <a:rPr lang="en-US" sz="3500" b="1" dirty="0">
                <a:solidFill>
                  <a:srgbClr val="006600"/>
                </a:solidFill>
              </a:rPr>
              <a:t>– Generally</a:t>
            </a:r>
            <a:endParaRPr lang="en-US" sz="35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83</a:t>
            </a:fld>
            <a:endParaRPr lang="en-US"/>
          </a:p>
        </p:txBody>
      </p:sp>
    </p:spTree>
    <p:extLst>
      <p:ext uri="{BB962C8B-B14F-4D97-AF65-F5344CB8AC3E}">
        <p14:creationId xmlns:p14="http://schemas.microsoft.com/office/powerpoint/2010/main" val="7123841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685800"/>
            <a:ext cx="8534400" cy="5943600"/>
          </a:xfrm>
          <a:prstGeom prst="rect">
            <a:avLst/>
          </a:prstGeom>
          <a:noFill/>
          <a:ln w="9525">
            <a:noFill/>
            <a:miter lim="800000"/>
            <a:headEnd/>
            <a:tailEnd/>
          </a:ln>
        </p:spPr>
        <p:txBody>
          <a:bodyPr/>
          <a:lstStyle/>
          <a:p>
            <a:pPr marL="342900" indent="-342900" algn="just">
              <a:lnSpc>
                <a:spcPct val="75000"/>
              </a:lnSpc>
              <a:spcBef>
                <a:spcPts val="0"/>
              </a:spcBef>
              <a:defRPr/>
            </a:pPr>
            <a:r>
              <a:rPr lang="en-US" sz="3400" b="1" dirty="0">
                <a:solidFill>
                  <a:srgbClr val="C81204"/>
                </a:solidFill>
              </a:rPr>
              <a:t> </a:t>
            </a:r>
            <a:r>
              <a:rPr lang="en-US" sz="3600" b="1" dirty="0" smtClean="0">
                <a:solidFill>
                  <a:srgbClr val="0033CC"/>
                </a:solidFill>
              </a:rPr>
              <a:t>Local </a:t>
            </a:r>
            <a:r>
              <a:rPr lang="en-US" sz="3600" b="1" dirty="0" smtClean="0">
                <a:solidFill>
                  <a:srgbClr val="0033CC"/>
                </a:solidFill>
              </a:rPr>
              <a:t>Governments </a:t>
            </a:r>
            <a:r>
              <a:rPr lang="en-US" sz="3600" b="1" dirty="0">
                <a:solidFill>
                  <a:srgbClr val="0033CC"/>
                </a:solidFill>
              </a:rPr>
              <a:t>– The </a:t>
            </a:r>
            <a:r>
              <a:rPr lang="en-US" sz="3600" b="1" dirty="0" smtClean="0">
                <a:solidFill>
                  <a:srgbClr val="0033CC"/>
                </a:solidFill>
              </a:rPr>
              <a:t>Legislative</a:t>
            </a:r>
            <a:endParaRPr lang="en-US" sz="3600" b="1" dirty="0">
              <a:solidFill>
                <a:srgbClr val="0033CC"/>
              </a:solidFill>
            </a:endParaRPr>
          </a:p>
          <a:p>
            <a:pPr marL="342900" indent="-342900" algn="ctr">
              <a:lnSpc>
                <a:spcPct val="75000"/>
              </a:lnSpc>
              <a:spcBef>
                <a:spcPts val="0"/>
              </a:spcBef>
              <a:defRPr/>
            </a:pPr>
            <a:r>
              <a:rPr lang="en-US" sz="3200" b="1" i="1" dirty="0" smtClean="0">
                <a:solidFill>
                  <a:srgbClr val="006600"/>
                </a:solidFill>
              </a:rPr>
              <a:t>Generally</a:t>
            </a:r>
            <a:endParaRPr lang="en-US" sz="3200" b="1" i="1" dirty="0">
              <a:solidFill>
                <a:srgbClr val="006600"/>
              </a:solidFill>
            </a:endParaRPr>
          </a:p>
          <a:p>
            <a:pPr>
              <a:lnSpc>
                <a:spcPct val="75000"/>
              </a:lnSpc>
              <a:spcBef>
                <a:spcPts val="0"/>
              </a:spcBef>
              <a:defRPr/>
            </a:pPr>
            <a:endParaRPr lang="en-US" sz="1000" b="1" i="1" dirty="0">
              <a:solidFill>
                <a:srgbClr val="002060"/>
              </a:solidFill>
            </a:endParaRPr>
          </a:p>
          <a:p>
            <a:pPr marL="228600" indent="-228600" algn="just">
              <a:lnSpc>
                <a:spcPct val="75000"/>
              </a:lnSpc>
              <a:spcBef>
                <a:spcPts val="0"/>
              </a:spcBef>
              <a:buFont typeface="Arial" panose="020B0604020202020204" pitchFamily="34" charset="0"/>
              <a:buChar char="•"/>
            </a:pPr>
            <a:r>
              <a:rPr lang="en-US" sz="1600" b="1" dirty="0" smtClean="0"/>
              <a:t>In New York State Local Governments include: </a:t>
            </a:r>
            <a:r>
              <a:rPr lang="en-US" sz="1600" b="1" dirty="0" smtClean="0">
                <a:solidFill>
                  <a:srgbClr val="0033CC"/>
                </a:solidFill>
              </a:rPr>
              <a:t>Counties, Cities, Towns and Villages.</a:t>
            </a:r>
          </a:p>
          <a:p>
            <a:pPr marL="342900" indent="-342900" algn="just">
              <a:lnSpc>
                <a:spcPct val="75000"/>
              </a:lnSpc>
              <a:spcBef>
                <a:spcPts val="0"/>
              </a:spcBef>
              <a:buFont typeface="Arial" panose="020B0604020202020204" pitchFamily="34" charset="0"/>
              <a:buChar char="•"/>
            </a:pPr>
            <a:endParaRPr lang="en-US" sz="500" b="1" dirty="0" smtClean="0">
              <a:solidFill>
                <a:srgbClr val="0033CC"/>
              </a:solidFill>
            </a:endParaRPr>
          </a:p>
          <a:p>
            <a:pPr marL="228600" indent="-228600" algn="just">
              <a:lnSpc>
                <a:spcPct val="75000"/>
              </a:lnSpc>
              <a:spcBef>
                <a:spcPts val="0"/>
              </a:spcBef>
              <a:buFont typeface="Arial" panose="020B0604020202020204" pitchFamily="34" charset="0"/>
              <a:buChar char="•"/>
            </a:pPr>
            <a:r>
              <a:rPr lang="en-US" sz="1600" b="1" dirty="0" smtClean="0">
                <a:solidFill>
                  <a:srgbClr val="C00000"/>
                </a:solidFill>
              </a:rPr>
              <a:t>Counties:</a:t>
            </a:r>
            <a:r>
              <a:rPr lang="en-US" sz="1600" b="1" dirty="0" smtClean="0"/>
              <a:t>  </a:t>
            </a:r>
          </a:p>
          <a:p>
            <a:pPr marL="457200" indent="-228600" algn="just">
              <a:lnSpc>
                <a:spcPct val="75000"/>
              </a:lnSpc>
              <a:spcBef>
                <a:spcPts val="0"/>
              </a:spcBef>
              <a:buFont typeface="Courier New" panose="02070309020205020404" pitchFamily="49" charset="0"/>
              <a:buChar char="o"/>
            </a:pPr>
            <a:r>
              <a:rPr lang="en-US" sz="1400" b="1" dirty="0" smtClean="0"/>
              <a:t>There are 62 Counties in New York State.  </a:t>
            </a:r>
          </a:p>
          <a:p>
            <a:pPr marL="457200" indent="-228600" algn="just">
              <a:lnSpc>
                <a:spcPct val="75000"/>
              </a:lnSpc>
              <a:spcBef>
                <a:spcPts val="0"/>
              </a:spcBef>
              <a:buFont typeface="Courier New" panose="02070309020205020404" pitchFamily="49" charset="0"/>
              <a:buChar char="o"/>
            </a:pPr>
            <a:r>
              <a:rPr lang="en-US" sz="1400" b="1" dirty="0" smtClean="0"/>
              <a:t>The 5 Counties in New York City (New York, Kings – known as Brooklyn, Queens, Bronx and Staten Island) are consolidated into New York City Government.  </a:t>
            </a:r>
          </a:p>
          <a:p>
            <a:pPr marL="457200" indent="-228600" algn="just">
              <a:lnSpc>
                <a:spcPct val="75000"/>
              </a:lnSpc>
              <a:spcBef>
                <a:spcPts val="0"/>
              </a:spcBef>
              <a:buFont typeface="Courier New" panose="02070309020205020404" pitchFamily="49" charset="0"/>
              <a:buChar char="o"/>
            </a:pPr>
            <a:r>
              <a:rPr lang="en-US" sz="1400" b="1" dirty="0" smtClean="0"/>
              <a:t>Counties are governed under the New York State County law, and some Counties also have a Charter, which is like a Constitution.  </a:t>
            </a:r>
          </a:p>
          <a:p>
            <a:pPr marL="457200" indent="-228600" algn="just">
              <a:lnSpc>
                <a:spcPct val="75000"/>
              </a:lnSpc>
              <a:spcBef>
                <a:spcPts val="0"/>
              </a:spcBef>
              <a:buFont typeface="Courier New" panose="02070309020205020404" pitchFamily="49" charset="0"/>
              <a:buChar char="o"/>
            </a:pPr>
            <a:r>
              <a:rPr lang="en-US" sz="1400" b="1" dirty="0" smtClean="0"/>
              <a:t>The </a:t>
            </a:r>
            <a:r>
              <a:rPr lang="en-US" sz="1400" b="1" dirty="0" smtClean="0">
                <a:solidFill>
                  <a:srgbClr val="0033CC"/>
                </a:solidFill>
              </a:rPr>
              <a:t>Legislative Branch</a:t>
            </a:r>
            <a:r>
              <a:rPr lang="en-US" sz="1400" b="1" dirty="0" smtClean="0"/>
              <a:t> </a:t>
            </a:r>
            <a:r>
              <a:rPr lang="en-US" sz="1400" b="1" dirty="0" smtClean="0"/>
              <a:t>of a County is known as the </a:t>
            </a:r>
            <a:r>
              <a:rPr lang="en-US" sz="1400" b="1" dirty="0" smtClean="0">
                <a:solidFill>
                  <a:srgbClr val="C00000"/>
                </a:solidFill>
              </a:rPr>
              <a:t>County </a:t>
            </a:r>
            <a:r>
              <a:rPr lang="en-US" sz="1400" b="1" dirty="0" smtClean="0">
                <a:solidFill>
                  <a:srgbClr val="C00000"/>
                </a:solidFill>
              </a:rPr>
              <a:t>Legislature</a:t>
            </a:r>
            <a:r>
              <a:rPr lang="en-US" sz="1400" b="1" dirty="0" smtClean="0"/>
              <a:t>, </a:t>
            </a:r>
            <a:r>
              <a:rPr lang="en-US" sz="1400" b="1" dirty="0" smtClean="0"/>
              <a:t>or </a:t>
            </a:r>
            <a:r>
              <a:rPr lang="en-US" sz="1400" b="1" dirty="0" smtClean="0"/>
              <a:t>the </a:t>
            </a:r>
            <a:r>
              <a:rPr lang="en-US" sz="1400" b="1" dirty="0" smtClean="0">
                <a:solidFill>
                  <a:srgbClr val="C00000"/>
                </a:solidFill>
              </a:rPr>
              <a:t>County Board of </a:t>
            </a:r>
            <a:r>
              <a:rPr lang="en-US" sz="1400" b="1" dirty="0" smtClean="0">
                <a:solidFill>
                  <a:srgbClr val="C00000"/>
                </a:solidFill>
              </a:rPr>
              <a:t>Supervisors</a:t>
            </a:r>
            <a:r>
              <a:rPr lang="en-US" sz="1400" b="1" dirty="0" smtClean="0"/>
              <a:t>, and is elected.</a:t>
            </a:r>
            <a:endParaRPr lang="en-US" sz="1400" b="1" dirty="0" smtClean="0"/>
          </a:p>
          <a:p>
            <a:pPr marL="576263" indent="-228600" algn="just">
              <a:lnSpc>
                <a:spcPct val="75000"/>
              </a:lnSpc>
              <a:spcBef>
                <a:spcPts val="0"/>
              </a:spcBef>
              <a:buFont typeface="Courier New" panose="02070309020205020404" pitchFamily="49" charset="0"/>
              <a:buChar char="o"/>
            </a:pPr>
            <a:endParaRPr lang="en-US" sz="500" b="1" dirty="0">
              <a:solidFill>
                <a:srgbClr val="C00000"/>
              </a:solidFill>
            </a:endParaRPr>
          </a:p>
          <a:p>
            <a:pPr marL="228600" indent="-228600" algn="just">
              <a:lnSpc>
                <a:spcPct val="75000"/>
              </a:lnSpc>
              <a:spcBef>
                <a:spcPts val="0"/>
              </a:spcBef>
              <a:buFont typeface="Arial" panose="020B0604020202020204" pitchFamily="34" charset="0"/>
              <a:buChar char="•"/>
            </a:pPr>
            <a:r>
              <a:rPr lang="en-US" sz="1600" b="1" dirty="0" smtClean="0">
                <a:solidFill>
                  <a:srgbClr val="C00000"/>
                </a:solidFill>
              </a:rPr>
              <a:t>Cities:</a:t>
            </a:r>
            <a:r>
              <a:rPr lang="en-US" sz="1600" b="1" dirty="0" smtClean="0"/>
              <a:t>  </a:t>
            </a:r>
            <a:endParaRPr lang="en-US" sz="1600" b="1" dirty="0"/>
          </a:p>
          <a:p>
            <a:pPr marL="457200" indent="-228600" algn="just">
              <a:lnSpc>
                <a:spcPct val="75000"/>
              </a:lnSpc>
              <a:spcBef>
                <a:spcPts val="0"/>
              </a:spcBef>
              <a:buFont typeface="Courier New" panose="02070309020205020404" pitchFamily="49" charset="0"/>
              <a:buChar char="o"/>
            </a:pPr>
            <a:r>
              <a:rPr lang="en-US" sz="1400" b="1" dirty="0"/>
              <a:t>There are </a:t>
            </a:r>
            <a:r>
              <a:rPr lang="en-US" sz="1400" b="1" dirty="0" smtClean="0"/>
              <a:t>also 62 Cities </a:t>
            </a:r>
            <a:r>
              <a:rPr lang="en-US" sz="1400" b="1" dirty="0"/>
              <a:t>in New York State</a:t>
            </a:r>
            <a:r>
              <a:rPr lang="en-US" sz="1400" b="1" dirty="0" smtClean="0"/>
              <a:t>.</a:t>
            </a:r>
          </a:p>
          <a:p>
            <a:pPr marL="457200" indent="-228600" algn="just">
              <a:lnSpc>
                <a:spcPct val="75000"/>
              </a:lnSpc>
              <a:spcBef>
                <a:spcPts val="0"/>
              </a:spcBef>
              <a:buFont typeface="Courier New" panose="02070309020205020404" pitchFamily="49" charset="0"/>
              <a:buChar char="o"/>
            </a:pPr>
            <a:r>
              <a:rPr lang="en-US" sz="1400" b="1" dirty="0" smtClean="0"/>
              <a:t>They range in size from 8.1 million people (New York City) to 3,071 people (Sherrill).</a:t>
            </a:r>
          </a:p>
          <a:p>
            <a:pPr marL="457200" indent="-228600" algn="just">
              <a:lnSpc>
                <a:spcPct val="75000"/>
              </a:lnSpc>
              <a:spcBef>
                <a:spcPts val="0"/>
              </a:spcBef>
              <a:buFont typeface="Courier New" panose="02070309020205020404" pitchFamily="49" charset="0"/>
              <a:buChar char="o"/>
            </a:pPr>
            <a:r>
              <a:rPr lang="en-US" sz="1400" b="1" dirty="0" smtClean="0"/>
              <a:t>Cities are governed under the New York State General Cities law, and some cities also have a Charter.</a:t>
            </a:r>
          </a:p>
          <a:p>
            <a:pPr marL="457200" indent="-228600" algn="just">
              <a:lnSpc>
                <a:spcPct val="75000"/>
              </a:lnSpc>
              <a:spcBef>
                <a:spcPts val="0"/>
              </a:spcBef>
              <a:buFont typeface="Courier New" panose="02070309020205020404" pitchFamily="49" charset="0"/>
              <a:buChar char="o"/>
            </a:pPr>
            <a:r>
              <a:rPr lang="en-US" sz="1400" b="1" dirty="0"/>
              <a:t>The </a:t>
            </a:r>
            <a:r>
              <a:rPr lang="en-US" sz="1400" b="1" dirty="0" smtClean="0">
                <a:solidFill>
                  <a:srgbClr val="0033CC"/>
                </a:solidFill>
              </a:rPr>
              <a:t>Legislative Branch</a:t>
            </a:r>
            <a:r>
              <a:rPr lang="en-US" sz="1400" b="1" dirty="0" smtClean="0"/>
              <a:t> </a:t>
            </a:r>
            <a:r>
              <a:rPr lang="en-US" sz="1400" b="1" dirty="0"/>
              <a:t>of a </a:t>
            </a:r>
            <a:r>
              <a:rPr lang="en-US" sz="1400" b="1" dirty="0" smtClean="0"/>
              <a:t>City </a:t>
            </a:r>
            <a:r>
              <a:rPr lang="en-US" sz="1400" b="1" dirty="0"/>
              <a:t>is known as the </a:t>
            </a:r>
            <a:r>
              <a:rPr lang="en-US" sz="1400" b="1" dirty="0" smtClean="0">
                <a:solidFill>
                  <a:srgbClr val="C00000"/>
                </a:solidFill>
              </a:rPr>
              <a:t>City Council</a:t>
            </a:r>
            <a:r>
              <a:rPr lang="en-US" sz="1400" b="1" dirty="0" smtClean="0"/>
              <a:t>, and </a:t>
            </a:r>
            <a:r>
              <a:rPr lang="en-US" sz="1400" b="1" dirty="0"/>
              <a:t>is elected.  </a:t>
            </a:r>
            <a:r>
              <a:rPr lang="en-US" sz="1400" b="1" dirty="0" smtClean="0"/>
              <a:t>   </a:t>
            </a:r>
            <a:endParaRPr lang="en-US" sz="1400" b="1" dirty="0"/>
          </a:p>
          <a:p>
            <a:pPr marL="576263" indent="-228600" algn="just">
              <a:lnSpc>
                <a:spcPct val="75000"/>
              </a:lnSpc>
              <a:spcBef>
                <a:spcPts val="0"/>
              </a:spcBef>
              <a:buFont typeface="Courier New" panose="02070309020205020404" pitchFamily="49" charset="0"/>
              <a:buChar char="o"/>
            </a:pPr>
            <a:endParaRPr lang="en-US" sz="500" b="1" dirty="0">
              <a:solidFill>
                <a:srgbClr val="C00000"/>
              </a:solidFill>
            </a:endParaRPr>
          </a:p>
          <a:p>
            <a:pPr marL="228600" indent="-228600" algn="just">
              <a:lnSpc>
                <a:spcPct val="75000"/>
              </a:lnSpc>
              <a:spcBef>
                <a:spcPts val="0"/>
              </a:spcBef>
              <a:buFont typeface="Arial" panose="020B0604020202020204" pitchFamily="34" charset="0"/>
              <a:buChar char="•"/>
            </a:pPr>
            <a:r>
              <a:rPr lang="en-US" sz="1600" b="1" dirty="0" smtClean="0">
                <a:solidFill>
                  <a:srgbClr val="C00000"/>
                </a:solidFill>
              </a:rPr>
              <a:t>Towns:</a:t>
            </a:r>
            <a:r>
              <a:rPr lang="en-US" sz="1600" b="1" dirty="0" smtClean="0"/>
              <a:t>  </a:t>
            </a:r>
            <a:endParaRPr lang="en-US" sz="1600" b="1" dirty="0"/>
          </a:p>
          <a:p>
            <a:pPr marL="457200" indent="-228600" algn="just">
              <a:lnSpc>
                <a:spcPct val="75000"/>
              </a:lnSpc>
              <a:spcBef>
                <a:spcPts val="0"/>
              </a:spcBef>
              <a:buFont typeface="Courier New" panose="02070309020205020404" pitchFamily="49" charset="0"/>
              <a:buChar char="o"/>
            </a:pPr>
            <a:r>
              <a:rPr lang="en-US" sz="1400" b="1" dirty="0"/>
              <a:t>There are </a:t>
            </a:r>
            <a:r>
              <a:rPr lang="en-US" sz="1400" b="1" dirty="0" smtClean="0"/>
              <a:t>932 Towns </a:t>
            </a:r>
            <a:r>
              <a:rPr lang="en-US" sz="1400" b="1" dirty="0"/>
              <a:t>in New York State.</a:t>
            </a:r>
          </a:p>
          <a:p>
            <a:pPr marL="457200" indent="-228600" algn="just">
              <a:lnSpc>
                <a:spcPct val="75000"/>
              </a:lnSpc>
              <a:spcBef>
                <a:spcPts val="0"/>
              </a:spcBef>
              <a:buFont typeface="Courier New" panose="02070309020205020404" pitchFamily="49" charset="0"/>
              <a:buChar char="o"/>
            </a:pPr>
            <a:r>
              <a:rPr lang="en-US" sz="1400" b="1" dirty="0"/>
              <a:t>They range in size from </a:t>
            </a:r>
            <a:r>
              <a:rPr lang="en-US" sz="1400" b="1" dirty="0" smtClean="0"/>
              <a:t>759,000 </a:t>
            </a:r>
            <a:r>
              <a:rPr lang="en-US" sz="1400" b="1" dirty="0"/>
              <a:t>people </a:t>
            </a:r>
            <a:r>
              <a:rPr lang="en-US" sz="1400" b="1" dirty="0" smtClean="0"/>
              <a:t>(Hempstead) </a:t>
            </a:r>
            <a:r>
              <a:rPr lang="en-US" sz="1400" b="1" dirty="0"/>
              <a:t>to </a:t>
            </a:r>
            <a:r>
              <a:rPr lang="en-US" sz="1400" b="1" dirty="0" smtClean="0"/>
              <a:t>38 </a:t>
            </a:r>
            <a:r>
              <a:rPr lang="en-US" sz="1400" b="1" dirty="0"/>
              <a:t>people </a:t>
            </a:r>
            <a:r>
              <a:rPr lang="en-US" sz="1400" b="1" dirty="0" smtClean="0"/>
              <a:t>(Red House).</a:t>
            </a:r>
            <a:endParaRPr lang="en-US" sz="1400" b="1" dirty="0"/>
          </a:p>
          <a:p>
            <a:pPr marL="457200" indent="-228600" algn="just">
              <a:lnSpc>
                <a:spcPct val="75000"/>
              </a:lnSpc>
              <a:spcBef>
                <a:spcPts val="0"/>
              </a:spcBef>
              <a:buFont typeface="Courier New" panose="02070309020205020404" pitchFamily="49" charset="0"/>
              <a:buChar char="o"/>
            </a:pPr>
            <a:r>
              <a:rPr lang="en-US" sz="1400" b="1" dirty="0" smtClean="0"/>
              <a:t>Towns </a:t>
            </a:r>
            <a:r>
              <a:rPr lang="en-US" sz="1400" b="1" dirty="0"/>
              <a:t>are governed under the New York State </a:t>
            </a:r>
            <a:r>
              <a:rPr lang="en-US" sz="1400" b="1" dirty="0" smtClean="0"/>
              <a:t>Town law.</a:t>
            </a:r>
            <a:endParaRPr lang="en-US" sz="1400" b="1" dirty="0"/>
          </a:p>
          <a:p>
            <a:pPr marL="457200" indent="-228600" algn="just">
              <a:lnSpc>
                <a:spcPct val="75000"/>
              </a:lnSpc>
              <a:spcBef>
                <a:spcPts val="0"/>
              </a:spcBef>
              <a:buFont typeface="Courier New" panose="02070309020205020404" pitchFamily="49" charset="0"/>
              <a:buChar char="o"/>
            </a:pPr>
            <a:r>
              <a:rPr lang="en-US" sz="1400" b="1" dirty="0"/>
              <a:t>The </a:t>
            </a:r>
            <a:r>
              <a:rPr lang="en-US" sz="1400" b="1" dirty="0" smtClean="0">
                <a:solidFill>
                  <a:srgbClr val="0033CC"/>
                </a:solidFill>
              </a:rPr>
              <a:t>Legislative Branch</a:t>
            </a:r>
            <a:r>
              <a:rPr lang="en-US" sz="1400" b="1" dirty="0" smtClean="0"/>
              <a:t> </a:t>
            </a:r>
            <a:r>
              <a:rPr lang="en-US" sz="1400" b="1" dirty="0"/>
              <a:t>of a </a:t>
            </a:r>
            <a:r>
              <a:rPr lang="en-US" sz="1400" b="1" dirty="0" smtClean="0"/>
              <a:t>Town </a:t>
            </a:r>
            <a:r>
              <a:rPr lang="en-US" sz="1400" b="1" dirty="0"/>
              <a:t>is known as the </a:t>
            </a:r>
            <a:r>
              <a:rPr lang="en-US" sz="1400" b="1" dirty="0" smtClean="0">
                <a:solidFill>
                  <a:srgbClr val="C00000"/>
                </a:solidFill>
              </a:rPr>
              <a:t>Town Council</a:t>
            </a:r>
            <a:r>
              <a:rPr lang="en-US" sz="1400" b="1" dirty="0" smtClean="0"/>
              <a:t>, and </a:t>
            </a:r>
            <a:r>
              <a:rPr lang="en-US" sz="1400" b="1" dirty="0"/>
              <a:t>is elected.     </a:t>
            </a:r>
          </a:p>
          <a:p>
            <a:pPr marL="576263" indent="-228600" algn="just">
              <a:lnSpc>
                <a:spcPct val="75000"/>
              </a:lnSpc>
              <a:spcBef>
                <a:spcPts val="0"/>
              </a:spcBef>
              <a:buFont typeface="Courier New" panose="02070309020205020404" pitchFamily="49" charset="0"/>
              <a:buChar char="o"/>
            </a:pPr>
            <a:endParaRPr lang="en-US" sz="500" b="1" dirty="0">
              <a:solidFill>
                <a:srgbClr val="C00000"/>
              </a:solidFill>
            </a:endParaRPr>
          </a:p>
          <a:p>
            <a:pPr marL="228600" indent="-228600" algn="just">
              <a:lnSpc>
                <a:spcPct val="75000"/>
              </a:lnSpc>
              <a:spcBef>
                <a:spcPts val="0"/>
              </a:spcBef>
              <a:buFont typeface="Arial" panose="020B0604020202020204" pitchFamily="34" charset="0"/>
              <a:buChar char="•"/>
            </a:pPr>
            <a:r>
              <a:rPr lang="en-US" sz="1600" b="1" dirty="0" smtClean="0">
                <a:solidFill>
                  <a:srgbClr val="C00000"/>
                </a:solidFill>
              </a:rPr>
              <a:t>Villages:</a:t>
            </a:r>
            <a:r>
              <a:rPr lang="en-US" sz="1600" b="1" dirty="0" smtClean="0"/>
              <a:t>  </a:t>
            </a:r>
            <a:endParaRPr lang="en-US" sz="1600" b="1" dirty="0"/>
          </a:p>
          <a:p>
            <a:pPr marL="457200" indent="-228600" algn="just">
              <a:lnSpc>
                <a:spcPct val="75000"/>
              </a:lnSpc>
              <a:spcBef>
                <a:spcPts val="0"/>
              </a:spcBef>
              <a:buFont typeface="Courier New" panose="02070309020205020404" pitchFamily="49" charset="0"/>
              <a:buChar char="o"/>
            </a:pPr>
            <a:r>
              <a:rPr lang="en-US" sz="1400" b="1" dirty="0"/>
              <a:t>There are also </a:t>
            </a:r>
            <a:r>
              <a:rPr lang="en-US" sz="1400" b="1" dirty="0" smtClean="0"/>
              <a:t>551 Villages </a:t>
            </a:r>
            <a:r>
              <a:rPr lang="en-US" sz="1400" b="1" dirty="0"/>
              <a:t>in New York State.</a:t>
            </a:r>
          </a:p>
          <a:p>
            <a:pPr marL="457200" indent="-228600" algn="just">
              <a:lnSpc>
                <a:spcPct val="75000"/>
              </a:lnSpc>
              <a:spcBef>
                <a:spcPts val="0"/>
              </a:spcBef>
              <a:buFont typeface="Courier New" panose="02070309020205020404" pitchFamily="49" charset="0"/>
              <a:buChar char="o"/>
            </a:pPr>
            <a:r>
              <a:rPr lang="en-US" sz="1400" b="1" dirty="0"/>
              <a:t>They range in size from </a:t>
            </a:r>
            <a:r>
              <a:rPr lang="en-US" sz="1400" b="1" dirty="0" smtClean="0"/>
              <a:t>53,891 </a:t>
            </a:r>
            <a:r>
              <a:rPr lang="en-US" sz="1400" b="1" dirty="0"/>
              <a:t>people (Hempstead) to </a:t>
            </a:r>
            <a:r>
              <a:rPr lang="en-US" sz="1400" b="1" dirty="0" smtClean="0"/>
              <a:t>11 </a:t>
            </a:r>
            <a:r>
              <a:rPr lang="en-US" sz="1400" b="1" dirty="0"/>
              <a:t>people </a:t>
            </a:r>
            <a:r>
              <a:rPr lang="en-US" sz="1400" b="1" dirty="0" smtClean="0"/>
              <a:t>(Dering Harbor).</a:t>
            </a:r>
            <a:endParaRPr lang="en-US" sz="1400" b="1" dirty="0"/>
          </a:p>
          <a:p>
            <a:pPr marL="457200" indent="-228600" algn="just">
              <a:lnSpc>
                <a:spcPct val="75000"/>
              </a:lnSpc>
              <a:spcBef>
                <a:spcPts val="0"/>
              </a:spcBef>
              <a:buFont typeface="Courier New" panose="02070309020205020404" pitchFamily="49" charset="0"/>
              <a:buChar char="o"/>
            </a:pPr>
            <a:r>
              <a:rPr lang="en-US" sz="1400" b="1" dirty="0" smtClean="0"/>
              <a:t>Villages </a:t>
            </a:r>
            <a:r>
              <a:rPr lang="en-US" sz="1400" b="1" dirty="0"/>
              <a:t>are governed under the New York State </a:t>
            </a:r>
            <a:r>
              <a:rPr lang="en-US" sz="1400" b="1" dirty="0" smtClean="0"/>
              <a:t>Village </a:t>
            </a:r>
            <a:r>
              <a:rPr lang="en-US" sz="1400" b="1" dirty="0"/>
              <a:t>law.</a:t>
            </a:r>
          </a:p>
          <a:p>
            <a:pPr marL="457200" indent="-228600" algn="just">
              <a:lnSpc>
                <a:spcPct val="75000"/>
              </a:lnSpc>
              <a:spcBef>
                <a:spcPts val="0"/>
              </a:spcBef>
              <a:buFont typeface="Courier New" panose="02070309020205020404" pitchFamily="49" charset="0"/>
              <a:buChar char="o"/>
            </a:pPr>
            <a:r>
              <a:rPr lang="en-US" sz="1400" b="1" dirty="0"/>
              <a:t>The </a:t>
            </a:r>
            <a:r>
              <a:rPr lang="en-US" sz="1400" b="1" dirty="0" smtClean="0">
                <a:solidFill>
                  <a:srgbClr val="0033CC"/>
                </a:solidFill>
              </a:rPr>
              <a:t>Legislative Branch</a:t>
            </a:r>
            <a:r>
              <a:rPr lang="en-US" sz="1400" b="1" dirty="0" smtClean="0"/>
              <a:t> </a:t>
            </a:r>
            <a:r>
              <a:rPr lang="en-US" sz="1400" b="1" dirty="0"/>
              <a:t>of a </a:t>
            </a:r>
            <a:r>
              <a:rPr lang="en-US" sz="1400" b="1" dirty="0" smtClean="0"/>
              <a:t>Village </a:t>
            </a:r>
            <a:r>
              <a:rPr lang="en-US" sz="1400" b="1" dirty="0"/>
              <a:t>is known as </a:t>
            </a:r>
            <a:r>
              <a:rPr lang="en-US" sz="1400" b="1" dirty="0" smtClean="0"/>
              <a:t>the </a:t>
            </a:r>
            <a:r>
              <a:rPr lang="en-US" sz="1400" b="1" dirty="0" smtClean="0">
                <a:solidFill>
                  <a:srgbClr val="C00000"/>
                </a:solidFill>
              </a:rPr>
              <a:t>Board of Trustees,</a:t>
            </a:r>
            <a:r>
              <a:rPr lang="en-US" sz="1400" b="1" dirty="0" smtClean="0"/>
              <a:t> and </a:t>
            </a:r>
            <a:r>
              <a:rPr lang="en-US" sz="1400" b="1" dirty="0"/>
              <a:t>is elected</a:t>
            </a:r>
            <a:r>
              <a:rPr lang="en-US" sz="1400" b="1" dirty="0" smtClean="0"/>
              <a:t>.</a:t>
            </a:r>
          </a:p>
          <a:p>
            <a:pPr marL="228600" algn="just">
              <a:lnSpc>
                <a:spcPct val="75000"/>
              </a:lnSpc>
              <a:spcBef>
                <a:spcPts val="0"/>
              </a:spcBef>
            </a:pPr>
            <a:endParaRPr lang="en-US" sz="500" b="1" dirty="0">
              <a:solidFill>
                <a:srgbClr val="0033CC"/>
              </a:solidFill>
            </a:endParaRPr>
          </a:p>
          <a:p>
            <a:pPr marL="228600" algn="just">
              <a:lnSpc>
                <a:spcPct val="75000"/>
              </a:lnSpc>
              <a:spcBef>
                <a:spcPts val="0"/>
              </a:spcBef>
            </a:pPr>
            <a:r>
              <a:rPr lang="en-US" sz="1400" b="1" dirty="0" smtClean="0">
                <a:solidFill>
                  <a:srgbClr val="0033CC"/>
                </a:solidFill>
              </a:rPr>
              <a:t>These entities can pass local laws and ordinances in accordance with their governing statute and the municipal home rule law.     </a:t>
            </a:r>
            <a:endParaRPr lang="en-US" sz="1400" b="1" dirty="0">
              <a:solidFill>
                <a:srgbClr val="0033CC"/>
              </a:solidFill>
            </a:endParaRPr>
          </a:p>
          <a:p>
            <a:pPr marL="576263" indent="-228600" algn="just">
              <a:spcBef>
                <a:spcPts val="0"/>
              </a:spcBef>
              <a:buFont typeface="Courier New" panose="02070309020205020404" pitchFamily="49" charset="0"/>
              <a:buChar char="o"/>
            </a:pPr>
            <a:endParaRPr lang="en-US" sz="1400" b="1" dirty="0" smtClean="0">
              <a:solidFill>
                <a:srgbClr val="C00000"/>
              </a:solidFill>
            </a:endParaRPr>
          </a:p>
          <a:p>
            <a:pPr marL="342900" indent="-342900" algn="just">
              <a:spcBef>
                <a:spcPts val="0"/>
              </a:spcBef>
              <a:buFont typeface="Arial" panose="020B0604020202020204" pitchFamily="34" charset="0"/>
              <a:buChar char="•"/>
            </a:pPr>
            <a:endParaRPr lang="en-US" sz="1600" b="1" dirty="0">
              <a:solidFill>
                <a:srgbClr val="0033CC"/>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84</a:t>
            </a:fld>
            <a:endParaRPr lang="en-US" dirty="0"/>
          </a:p>
        </p:txBody>
      </p:sp>
    </p:spTree>
    <p:extLst>
      <p:ext uri="{BB962C8B-B14F-4D97-AF65-F5344CB8AC3E}">
        <p14:creationId xmlns:p14="http://schemas.microsoft.com/office/powerpoint/2010/main" val="37633532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85</a:t>
            </a:fld>
            <a:endParaRPr lang="en-US" dirty="0"/>
          </a:p>
        </p:txBody>
      </p:sp>
    </p:spTree>
    <p:extLst>
      <p:ext uri="{BB962C8B-B14F-4D97-AF65-F5344CB8AC3E}">
        <p14:creationId xmlns:p14="http://schemas.microsoft.com/office/powerpoint/2010/main" val="152092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Federal Government</a:t>
            </a:r>
          </a:p>
          <a:p>
            <a:pPr marL="342900" indent="-342900" algn="ctr">
              <a:spcBef>
                <a:spcPct val="20000"/>
              </a:spcBef>
            </a:pPr>
            <a:r>
              <a:rPr lang="en-US" sz="4800" b="1" dirty="0">
                <a:solidFill>
                  <a:srgbClr val="006600"/>
                </a:solidFill>
              </a:rPr>
              <a:t>The </a:t>
            </a:r>
            <a:r>
              <a:rPr lang="en-US" sz="4800" b="1" dirty="0" smtClean="0">
                <a:solidFill>
                  <a:srgbClr val="006600"/>
                </a:solidFill>
              </a:rPr>
              <a:t>Congress </a:t>
            </a:r>
            <a:r>
              <a:rPr lang="en-US" sz="4800" b="1" dirty="0">
                <a:solidFill>
                  <a:srgbClr val="006600"/>
                </a:solidFill>
              </a:rPr>
              <a:t>- Generally</a:t>
            </a:r>
            <a:endParaRPr lang="en-US" sz="48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9</a:t>
            </a:fld>
            <a:endParaRPr lang="en-US"/>
          </a:p>
        </p:txBody>
      </p:sp>
    </p:spTree>
    <p:extLst>
      <p:ext uri="{BB962C8B-B14F-4D97-AF65-F5344CB8AC3E}">
        <p14:creationId xmlns:p14="http://schemas.microsoft.com/office/powerpoint/2010/main" val="148232084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12324</TotalTime>
  <Words>21547</Words>
  <Application>Microsoft Office PowerPoint</Application>
  <PresentationFormat>On-screen Show (4:3)</PresentationFormat>
  <Paragraphs>1629</Paragraphs>
  <Slides>85</Slides>
  <Notes>81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Arial</vt:lpstr>
      <vt:lpstr>Arial Unicode MS</vt:lpstr>
      <vt:lpstr>Calibri</vt:lpstr>
      <vt:lpstr>Courier New</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780</cp:revision>
  <cp:lastPrinted>2020-08-29T12:28:15Z</cp:lastPrinted>
  <dcterms:created xsi:type="dcterms:W3CDTF">2007-08-27T19:04:39Z</dcterms:created>
  <dcterms:modified xsi:type="dcterms:W3CDTF">2020-09-08T19:10:14Z</dcterms:modified>
</cp:coreProperties>
</file>