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93" r:id="rId2"/>
    <p:sldId id="295" r:id="rId3"/>
    <p:sldId id="271" r:id="rId4"/>
    <p:sldId id="296" r:id="rId5"/>
    <p:sldId id="415" r:id="rId6"/>
    <p:sldId id="414" r:id="rId7"/>
    <p:sldId id="513" r:id="rId8"/>
    <p:sldId id="567" r:id="rId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Farley" initials="RF" lastIdx="1" clrIdx="0">
    <p:extLst>
      <p:ext uri="{19B8F6BF-5375-455C-9EA6-DF929625EA0E}">
        <p15:presenceInfo xmlns:p15="http://schemas.microsoft.com/office/powerpoint/2012/main" userId="1b2cfada010225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03522"/>
    <a:srgbClr val="752619"/>
    <a:srgbClr val="9900FF"/>
    <a:srgbClr val="008000"/>
    <a:srgbClr val="0308C9"/>
    <a:srgbClr val="F9DE6D"/>
    <a:srgbClr val="FFFF66"/>
    <a:srgbClr val="FFD47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747" autoAdjust="0"/>
  </p:normalViewPr>
  <p:slideViewPr>
    <p:cSldViewPr snapToGrid="0">
      <p:cViewPr varScale="1">
        <p:scale>
          <a:sx n="110" d="100"/>
          <a:sy n="110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arley" userId="1b2cfada0102257f" providerId="LiveId" clId="{4C711624-99E3-4EF8-A824-76D530861D97}"/>
    <pc:docChg chg="delSld modSld">
      <pc:chgData name="Robert Farley" userId="1b2cfada0102257f" providerId="LiveId" clId="{4C711624-99E3-4EF8-A824-76D530861D97}" dt="2021-02-14T12:45:50.688" v="35" actId="47"/>
      <pc:docMkLst>
        <pc:docMk/>
      </pc:docMkLst>
      <pc:sldChg chg="modSp mod">
        <pc:chgData name="Robert Farley" userId="1b2cfada0102257f" providerId="LiveId" clId="{4C711624-99E3-4EF8-A824-76D530861D97}" dt="2021-02-14T12:41:40.789" v="34" actId="20577"/>
        <pc:sldMkLst>
          <pc:docMk/>
          <pc:sldMk cId="0" sldId="271"/>
        </pc:sldMkLst>
        <pc:spChg chg="mod">
          <ac:chgData name="Robert Farley" userId="1b2cfada0102257f" providerId="LiveId" clId="{4C711624-99E3-4EF8-A824-76D530861D97}" dt="2021-02-14T12:41:40.789" v="34" actId="20577"/>
          <ac:spMkLst>
            <pc:docMk/>
            <pc:sldMk cId="0" sldId="271"/>
            <ac:spMk id="9" creationId="{00000000-0000-0000-0000-000000000000}"/>
          </ac:spMkLst>
        </pc:spChg>
      </pc:sldChg>
      <pc:sldChg chg="del">
        <pc:chgData name="Robert Farley" userId="1b2cfada0102257f" providerId="LiveId" clId="{4C711624-99E3-4EF8-A824-76D530861D97}" dt="2021-02-14T12:45:50.688" v="35" actId="47"/>
        <pc:sldMkLst>
          <pc:docMk/>
          <pc:sldMk cId="0" sldId="4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768E15-8069-44A0-B459-50667F74C745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BBDFE-C034-415A-8EA6-CB96AD456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8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Four A: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The Law of Business Organizations</a:t>
            </a:r>
          </a:p>
        </p:txBody>
      </p:sp>
      <p:pic>
        <p:nvPicPr>
          <p:cNvPr id="5" name="Picture 4" descr="BLaw321banner.png">
            <a:extLst>
              <a:ext uri="{FF2B5EF4-FFF2-40B4-BE49-F238E27FC236}">
                <a16:creationId xmlns:a16="http://schemas.microsoft.com/office/drawing/2014/main" id="{F813F1E9-8CC4-4BD1-9709-30C774AC421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033" y="293687"/>
            <a:ext cx="3190876" cy="7019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02BB66-B555-421E-B0B7-115C3E14E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247" y="2172407"/>
            <a:ext cx="2923505" cy="212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58" y="810883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8136" y="1522566"/>
            <a:ext cx="7694762" cy="426578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/>
              <a:t>Last Time – We Spoke About:</a:t>
            </a:r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lnSpc>
                <a:spcPct val="80000"/>
              </a:lnSpc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defRPr/>
            </a:pPr>
            <a:endParaRPr lang="en-US" sz="600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Executive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Federal and State / Powers / </a:t>
            </a:r>
            <a:r>
              <a:rPr lang="en-US" b="1" i="1" dirty="0" err="1">
                <a:solidFill>
                  <a:srgbClr val="C00000"/>
                </a:solidFill>
              </a:rPr>
              <a:t>Regs</a:t>
            </a:r>
            <a:r>
              <a:rPr lang="en-US" b="1" i="1" dirty="0">
                <a:solidFill>
                  <a:srgbClr val="C00000"/>
                </a:solidFill>
              </a:rPr>
              <a:t> / Executive Orders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Judicial Branch</a:t>
            </a:r>
          </a:p>
          <a:p>
            <a:pPr algn="just">
              <a:defRPr/>
            </a:pP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Part Two: Federal and State / Jurisdiction / Powers / The Courts</a:t>
            </a: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Legislative Branch</a:t>
            </a:r>
          </a:p>
          <a:p>
            <a:pPr algn="ctr">
              <a:defRPr/>
            </a:pPr>
            <a:r>
              <a:rPr lang="en-US" b="1" i="1" dirty="0">
                <a:solidFill>
                  <a:srgbClr val="C00000"/>
                </a:solidFill>
              </a:rPr>
              <a:t> Part Three: Federal and State / Powers / Statutes / Oversight</a:t>
            </a:r>
            <a:endParaRPr lang="en-US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rgbClr val="002060"/>
                </a:solidFill>
              </a:rPr>
              <a:t> Class Exercise – How A Bill Becomes A Law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And How to Run for Public Office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F9E4174-A6D1-4830-B2F8-450508E6994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5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8136" y="1522566"/>
            <a:ext cx="7694762" cy="4648965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200" b="1" dirty="0"/>
              <a:t>Tonight – We Will Speak About: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Law of Business Organizations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One: Principles of Business Organization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The Nature of Business Organizations</a:t>
            </a:r>
            <a:endParaRPr lang="en-US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The Nature of Agency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Part Two: Definitions /Elements of Agency /Examples of Agency Contracts Between Agents and Principals</a:t>
            </a:r>
          </a:p>
          <a:p>
            <a:pPr marL="0" lvl="1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The Purpose of Agency / Creating the Agency Relationship</a:t>
            </a:r>
          </a:p>
          <a:p>
            <a:pPr marL="0" lvl="1"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Termination of Agencies and Duties and Liabilities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Agency and Employment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700" b="1" i="1" dirty="0">
                <a:solidFill>
                  <a:srgbClr val="C00000"/>
                </a:solidFill>
              </a:rPr>
              <a:t>Part Three: Definitions / Employment Law / Collective Bargaining 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rgbClr val="C00000"/>
                </a:solidFill>
              </a:rPr>
              <a:t>Equal Opportunity / Civil and Human Rights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600" b="1" dirty="0">
                <a:solidFill>
                  <a:srgbClr val="002060"/>
                </a:solidFill>
              </a:rPr>
              <a:t>Class Case – </a:t>
            </a:r>
            <a:r>
              <a:rPr lang="en-US" sz="2600" b="1" dirty="0" err="1">
                <a:solidFill>
                  <a:srgbClr val="002060"/>
                </a:solidFill>
              </a:rPr>
              <a:t>Maurillo</a:t>
            </a:r>
            <a:r>
              <a:rPr lang="en-US" sz="2600" b="1" dirty="0">
                <a:solidFill>
                  <a:srgbClr val="002060"/>
                </a:solidFill>
              </a:rPr>
              <a:t> v. Park Slope U-Haul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Recognition of Contractual Elements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5400" b="1" i="1" dirty="0">
                <a:solidFill>
                  <a:srgbClr val="C00000"/>
                </a:solidFill>
              </a:rPr>
              <a:t>The Law of Business Organizations</a:t>
            </a:r>
            <a:endParaRPr lang="en-US" sz="5400" b="1" i="1" dirty="0">
              <a:solidFill>
                <a:srgbClr val="0033CC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i="1" dirty="0">
                <a:solidFill>
                  <a:srgbClr val="0033CC"/>
                </a:solidFill>
              </a:rPr>
              <a:t>Principles of Business Organization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i="1" dirty="0">
                <a:solidFill>
                  <a:srgbClr val="0033CC"/>
                </a:solidFill>
              </a:rPr>
              <a:t>The Nature of Business Organizations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28600" y="1143000"/>
            <a:ext cx="8759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accent1">
                    <a:lumMod val="25000"/>
                  </a:schemeClr>
                </a:solidFill>
              </a:rPr>
              <a:t>An Adventure in the Law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200" dirty="0">
                <a:solidFill>
                  <a:srgbClr val="0033CC"/>
                </a:solidFill>
              </a:rPr>
              <a:t>To start our Adventure we need to think about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200" dirty="0">
                <a:solidFill>
                  <a:srgbClr val="0033CC"/>
                </a:solidFill>
              </a:rPr>
              <a:t>what we are going to cover this semester: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400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The course syllabus serves as our road map.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800" b="1" i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We will talk about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Business Organizations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Agency;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Sole Proprietorships;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Partnerships;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Corporations;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Public Authorities;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Limited Liability Companies;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sz="1900" b="1" i="1" dirty="0">
                <a:solidFill>
                  <a:srgbClr val="C00000"/>
                </a:solidFill>
              </a:rPr>
              <a:t>Freedom.</a:t>
            </a:r>
            <a:endParaRPr lang="en-US" sz="2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83971" name="Rectangle 9"/>
          <p:cNvSpPr>
            <a:spLocks noChangeArrowheads="1"/>
          </p:cNvSpPr>
          <p:nvPr/>
        </p:nvSpPr>
        <p:spPr bwMode="auto">
          <a:xfrm>
            <a:off x="228600" y="9144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800" b="1" dirty="0">
                <a:solidFill>
                  <a:srgbClr val="0033CC"/>
                </a:solidFill>
              </a:rPr>
              <a:t>The Law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Principles of Business Organization</a:t>
            </a:r>
          </a:p>
          <a:p>
            <a:pPr marL="457200" indent="-173038" algn="just">
              <a:lnSpc>
                <a:spcPct val="97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1. </a:t>
            </a:r>
            <a:r>
              <a:rPr lang="en-US" sz="1600" b="1" dirty="0">
                <a:solidFill>
                  <a:srgbClr val="C00000"/>
                </a:solidFill>
              </a:rPr>
              <a:t>Business Organizations </a:t>
            </a:r>
            <a:r>
              <a:rPr lang="en-US" sz="1600" b="1" dirty="0"/>
              <a:t>are creatures of law;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2. </a:t>
            </a:r>
            <a:r>
              <a:rPr lang="en-US" sz="1600" b="1" dirty="0">
                <a:solidFill>
                  <a:srgbClr val="C00000"/>
                </a:solidFill>
              </a:rPr>
              <a:t>Agents</a:t>
            </a:r>
            <a:r>
              <a:rPr lang="en-US" sz="1600" b="1" dirty="0"/>
              <a:t> stand in the shoes of their </a:t>
            </a:r>
            <a:r>
              <a:rPr lang="en-US" sz="1600" b="1" dirty="0">
                <a:solidFill>
                  <a:srgbClr val="C00000"/>
                </a:solidFill>
              </a:rPr>
              <a:t>Principals</a:t>
            </a:r>
            <a:r>
              <a:rPr lang="en-US" sz="1600" b="1" dirty="0"/>
              <a:t>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b="1" dirty="0"/>
              <a:t> 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3. </a:t>
            </a:r>
            <a:r>
              <a:rPr lang="en-US" sz="1600" b="1" dirty="0">
                <a:solidFill>
                  <a:srgbClr val="C00000"/>
                </a:solidFill>
              </a:rPr>
              <a:t>Sole proprietorships </a:t>
            </a:r>
            <a:r>
              <a:rPr lang="en-US" sz="1600" b="1" dirty="0"/>
              <a:t>are the easiest and most prominent form of ownership, with 3/4 of all businesses operating in that form;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b="1" dirty="0"/>
              <a:t> 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4. In a </a:t>
            </a:r>
            <a:r>
              <a:rPr lang="en-US" sz="1600" b="1" dirty="0">
                <a:solidFill>
                  <a:srgbClr val="C00000"/>
                </a:solidFill>
              </a:rPr>
              <a:t>Partnership</a:t>
            </a:r>
            <a:r>
              <a:rPr lang="en-US" sz="1600" b="1" dirty="0"/>
              <a:t>, your partner can be more important than your spouse;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b="1" dirty="0"/>
              <a:t> 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5. </a:t>
            </a:r>
            <a:r>
              <a:rPr lang="en-US" sz="1600" b="1" dirty="0">
                <a:solidFill>
                  <a:srgbClr val="C00000"/>
                </a:solidFill>
              </a:rPr>
              <a:t>Business Corporations </a:t>
            </a:r>
            <a:r>
              <a:rPr lang="en-US" sz="1600" b="1" dirty="0"/>
              <a:t>are artificial persons under the law, with rights of a person.  They are formed for one purpose: to conduct a business for profit.   Profit is not a dirty word.  It is one of the greatest human motivators, providing jobs, opportunities and innovation;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b="1" dirty="0"/>
              <a:t> 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6. </a:t>
            </a:r>
            <a:r>
              <a:rPr lang="en-US" sz="1600" b="1" dirty="0">
                <a:solidFill>
                  <a:srgbClr val="C00000"/>
                </a:solidFill>
              </a:rPr>
              <a:t>Limited Liability Companies </a:t>
            </a:r>
            <a:r>
              <a:rPr lang="en-US" sz="1600" b="1" dirty="0"/>
              <a:t>are the child of Partnerships and Corporations;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500" b="1" dirty="0"/>
              <a:t> </a:t>
            </a:r>
            <a:endParaRPr lang="en-US" sz="5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7. </a:t>
            </a:r>
            <a:r>
              <a:rPr lang="en-US" sz="1600" b="1" dirty="0">
                <a:solidFill>
                  <a:srgbClr val="C00000"/>
                </a:solidFill>
              </a:rPr>
              <a:t>Public Authorities </a:t>
            </a:r>
            <a:r>
              <a:rPr lang="en-US" sz="1600" b="1" dirty="0"/>
              <a:t>are Corporations designed to do the work of Government;</a:t>
            </a:r>
            <a:endParaRPr lang="en-US" sz="16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500" b="1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8. </a:t>
            </a:r>
            <a:r>
              <a:rPr lang="en-US" sz="1600" b="1" dirty="0">
                <a:solidFill>
                  <a:srgbClr val="C00000"/>
                </a:solidFill>
              </a:rPr>
              <a:t>Freedom</a:t>
            </a:r>
            <a:r>
              <a:rPr lang="en-US" sz="1600" b="1" dirty="0"/>
              <a:t> is the most powerful form of human existence.  True freedom is linked to the worth of the individual, and their ability to pursue property and happiness.</a:t>
            </a:r>
            <a:endParaRPr lang="en-US" sz="1600" dirty="0"/>
          </a:p>
          <a:p>
            <a:pPr marL="457200" indent="-457200" algn="just">
              <a:spcBef>
                <a:spcPct val="20000"/>
              </a:spcBef>
              <a:buAutoNum type="arabicPeriod"/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ct val="20000"/>
              </a:spcBef>
              <a:buAutoNum type="arabicPeriod"/>
              <a:defRPr/>
            </a:pPr>
            <a:endParaRPr lang="en-US" sz="2000" b="1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ct val="20000"/>
              </a:spcBef>
              <a:buAutoNum type="arabicPeriod"/>
              <a:defRPr/>
            </a:pPr>
            <a:endParaRPr lang="en-US" sz="20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100" b="1" dirty="0">
              <a:solidFill>
                <a:srgbClr val="C81204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3100" b="1" dirty="0">
                <a:solidFill>
                  <a:srgbClr val="C81204"/>
                </a:solidFill>
              </a:rPr>
              <a:t>          </a:t>
            </a:r>
            <a:endParaRPr lang="en-US" sz="3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39939" name="Rectangle 8"/>
          <p:cNvSpPr>
            <a:spLocks noChangeArrowheads="1"/>
          </p:cNvSpPr>
          <p:nvPr/>
        </p:nvSpPr>
        <p:spPr bwMode="auto">
          <a:xfrm>
            <a:off x="327171" y="941033"/>
            <a:ext cx="8481270" cy="523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endParaRPr lang="en-US" altLang="en-US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class on the </a:t>
            </a:r>
            <a:r>
              <a:rPr lang="en-US" altLang="en-US" b="1" i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of Business Organizations</a:t>
            </a:r>
          </a:p>
          <a:p>
            <a:pPr algn="just" eaLnBrk="1" hangingPunct="1">
              <a:spcBef>
                <a:spcPts val="0"/>
              </a:spcBef>
            </a:pPr>
            <a:endParaRPr lang="en-US" altLang="en-US" sz="500" dirty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can not have a true understanding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of Business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Organizations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which are its vehicle to accomplish its goals, unless they have a true understanding of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Law.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</a:t>
            </a:r>
          </a:p>
          <a:p>
            <a:pPr algn="just" eaLnBrk="1" hangingPunct="1">
              <a:spcBef>
                <a:spcPts val="0"/>
              </a:spcBef>
            </a:pPr>
            <a:endParaRPr lang="en-US" altLang="en-US" sz="5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Moreover, to truly understand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of Business,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understand these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Organizations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vehicle which delivers the needs of Commerce.  </a:t>
            </a:r>
          </a:p>
          <a:p>
            <a:pPr algn="just" eaLnBrk="1" hangingPunct="1">
              <a:spcBef>
                <a:spcPts val="0"/>
              </a:spcBef>
            </a:pPr>
            <a:endParaRPr lang="en-US" altLang="en-US" sz="5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requires us to have an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understanding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 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governs the rules of the road upon which we drive that vehicle.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en-US" altLang="en-US" sz="5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is why our last three classes were an overview of the </a:t>
            </a:r>
            <a:r>
              <a:rPr lang="en-US" alt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Law.</a:t>
            </a:r>
          </a:p>
          <a:p>
            <a:pPr eaLnBrk="1" hangingPunct="1">
              <a:spcBef>
                <a:spcPct val="20000"/>
              </a:spcBef>
            </a:pPr>
            <a:endParaRPr lang="en-US" altLang="en-US" sz="600" dirty="0">
              <a:solidFill>
                <a:srgbClr val="0033CC"/>
              </a:solidFill>
            </a:endParaRP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9" y="5029199"/>
            <a:ext cx="2247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847" y="5029198"/>
            <a:ext cx="2712093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2" y="4800600"/>
            <a:ext cx="358139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5D05AA-79E6-469B-A760-510F21A5974D}"/>
              </a:ext>
            </a:extLst>
          </p:cNvPr>
          <p:cNvSpPr txBox="1"/>
          <p:nvPr/>
        </p:nvSpPr>
        <p:spPr>
          <a:xfrm>
            <a:off x="327171" y="849200"/>
            <a:ext cx="8481270" cy="1042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3700" b="1" dirty="0">
                <a:solidFill>
                  <a:srgbClr val="0033CC"/>
                </a:solidFill>
              </a:rPr>
              <a:t>The Law of Business Organizations</a:t>
            </a:r>
          </a:p>
          <a:p>
            <a:pPr marL="342900" indent="-342900" algn="ctr">
              <a:lnSpc>
                <a:spcPct val="95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The Nature of Business Organizations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4000" b="1" i="1" dirty="0">
                <a:solidFill>
                  <a:srgbClr val="C00000"/>
                </a:solidFill>
              </a:rPr>
              <a:t>Thank you for your Attention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Lectures, Slides and Cases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Weekly Information Sheets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15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10945</TotalTime>
  <Words>599</Words>
  <Application>Microsoft Office PowerPoint</Application>
  <PresentationFormat>On-screen Show (4:3)</PresentationFormat>
  <Paragraphs>109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Robert Farley</cp:lastModifiedBy>
  <cp:revision>188</cp:revision>
  <cp:lastPrinted>2020-09-11T18:44:12Z</cp:lastPrinted>
  <dcterms:created xsi:type="dcterms:W3CDTF">2009-11-02T21:31:23Z</dcterms:created>
  <dcterms:modified xsi:type="dcterms:W3CDTF">2021-02-22T10:56:37Z</dcterms:modified>
</cp:coreProperties>
</file>