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1"/>
  </p:notesMasterIdLst>
  <p:sldIdLst>
    <p:sldId id="293" r:id="rId2"/>
    <p:sldId id="295" r:id="rId3"/>
    <p:sldId id="271" r:id="rId4"/>
    <p:sldId id="566" r:id="rId5"/>
    <p:sldId id="517" r:id="rId6"/>
    <p:sldId id="541" r:id="rId7"/>
    <p:sldId id="542" r:id="rId8"/>
    <p:sldId id="428" r:id="rId9"/>
    <p:sldId id="429" r:id="rId10"/>
    <p:sldId id="430" r:id="rId11"/>
    <p:sldId id="431" r:id="rId12"/>
    <p:sldId id="518" r:id="rId13"/>
    <p:sldId id="543" r:id="rId14"/>
    <p:sldId id="544" r:id="rId15"/>
    <p:sldId id="486" r:id="rId16"/>
    <p:sldId id="487" r:id="rId17"/>
    <p:sldId id="545" r:id="rId18"/>
    <p:sldId id="433" r:id="rId19"/>
    <p:sldId id="546" r:id="rId20"/>
    <p:sldId id="438" r:id="rId21"/>
    <p:sldId id="493" r:id="rId22"/>
    <p:sldId id="439" r:id="rId23"/>
    <p:sldId id="488" r:id="rId24"/>
    <p:sldId id="454" r:id="rId25"/>
    <p:sldId id="547" r:id="rId26"/>
    <p:sldId id="548" r:id="rId27"/>
    <p:sldId id="549" r:id="rId28"/>
    <p:sldId id="550" r:id="rId29"/>
    <p:sldId id="551" r:id="rId30"/>
    <p:sldId id="552" r:id="rId31"/>
    <p:sldId id="553" r:id="rId32"/>
    <p:sldId id="554" r:id="rId33"/>
    <p:sldId id="555" r:id="rId34"/>
    <p:sldId id="556" r:id="rId35"/>
    <p:sldId id="557" r:id="rId36"/>
    <p:sldId id="558" r:id="rId37"/>
    <p:sldId id="559" r:id="rId38"/>
    <p:sldId id="561" r:id="rId39"/>
    <p:sldId id="560" r:id="rId40"/>
    <p:sldId id="562" r:id="rId41"/>
    <p:sldId id="563" r:id="rId42"/>
    <p:sldId id="564" r:id="rId43"/>
    <p:sldId id="565" r:id="rId44"/>
    <p:sldId id="527" r:id="rId45"/>
    <p:sldId id="528" r:id="rId46"/>
    <p:sldId id="529" r:id="rId47"/>
    <p:sldId id="530" r:id="rId48"/>
    <p:sldId id="531" r:id="rId49"/>
    <p:sldId id="326" r:id="rId50"/>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Farley" initials="RF" lastIdx="1" clrIdx="0">
    <p:extLst>
      <p:ext uri="{19B8F6BF-5375-455C-9EA6-DF929625EA0E}">
        <p15:presenceInfo xmlns:p15="http://schemas.microsoft.com/office/powerpoint/2012/main" userId="1b2cfada010225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03522"/>
    <a:srgbClr val="752619"/>
    <a:srgbClr val="9900FF"/>
    <a:srgbClr val="008000"/>
    <a:srgbClr val="0308C9"/>
    <a:srgbClr val="F9DE6D"/>
    <a:srgbClr val="FFFF66"/>
    <a:srgbClr val="FFD47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747" autoAdjust="0"/>
  </p:normalViewPr>
  <p:slideViewPr>
    <p:cSldViewPr snapToGrid="0">
      <p:cViewPr varScale="1">
        <p:scale>
          <a:sx n="110" d="100"/>
          <a:sy n="110" d="100"/>
        </p:scale>
        <p:origin x="116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eaLnBrk="1" hangingPunct="1">
              <a:defRPr sz="1200" smtClean="0">
                <a:effectLst/>
                <a:latin typeface="Arial" panose="020B0604020202020204" pitchFamily="34" charset="0"/>
              </a:defRPr>
            </a:lvl1pPr>
          </a:lstStyle>
          <a:p>
            <a:pPr>
              <a:defRPr/>
            </a:pPr>
            <a:endParaRPr lang="en-US" altLang="en-US"/>
          </a:p>
        </p:txBody>
      </p:sp>
      <p:sp>
        <p:nvSpPr>
          <p:cNvPr id="7171" name="Rectangle 3"/>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eaLnBrk="1" hangingPunct="1">
              <a:defRPr sz="1200" smtClean="0">
                <a:effectLst/>
                <a:latin typeface="Arial" panose="020B0604020202020204" pitchFamily="34"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174" name="Rectangle 6"/>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eaLnBrk="1" hangingPunct="1">
              <a:defRPr sz="1200" smtClean="0">
                <a:effectLst/>
                <a:latin typeface="Arial" panose="020B0604020202020204" pitchFamily="34" charset="0"/>
              </a:defRPr>
            </a:lvl1pPr>
          </a:lstStyle>
          <a:p>
            <a:pPr>
              <a:defRPr/>
            </a:pPr>
            <a:endParaRPr lang="en-US" altLang="en-US"/>
          </a:p>
        </p:txBody>
      </p:sp>
      <p:sp>
        <p:nvSpPr>
          <p:cNvPr id="7175" name="Rectangle 7"/>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eaLnBrk="1" hangingPunct="1">
              <a:defRPr sz="1200" smtClean="0">
                <a:effectLst/>
                <a:latin typeface="Arial" panose="020B0604020202020204" pitchFamily="34" charset="0"/>
              </a:defRPr>
            </a:lvl1pPr>
          </a:lstStyle>
          <a:p>
            <a:pPr>
              <a:defRPr/>
            </a:pPr>
            <a:fld id="{0FC3B6A6-FC62-461C-8949-4A9F488336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19452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1307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9564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5511800"/>
            <a:ext cx="9144000" cy="1371600"/>
          </a:xfrm>
          <a:prstGeom prst="rect">
            <a:avLst/>
          </a:prstGeom>
          <a:solidFill>
            <a:srgbClr val="A0352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3" name="Rectangle 11"/>
          <p:cNvSpPr>
            <a:spLocks noChangeArrowheads="1"/>
          </p:cNvSpPr>
          <p:nvPr userDrawn="1"/>
        </p:nvSpPr>
        <p:spPr bwMode="auto">
          <a:xfrm>
            <a:off x="0" y="6492875"/>
            <a:ext cx="50514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700">
                <a:solidFill>
                  <a:schemeClr val="bg1"/>
                </a:solidFill>
                <a:latin typeface="Arial" panose="020B0604020202020204" pitchFamily="34" charset="0"/>
              </a:rPr>
              <a:t>© 2011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ffectLst/>
                <a:latin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ffectLst/>
                <a:latin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sz="1400" smtClean="0">
                <a:solidFill>
                  <a:schemeClr val="tx1"/>
                </a:solidFill>
                <a:latin typeface="Arial" panose="020B0604020202020204" pitchFamily="34" charset="0"/>
              </a:defRPr>
            </a:lvl1pPr>
          </a:lstStyle>
          <a:p>
            <a:pPr>
              <a:defRPr/>
            </a:pPr>
            <a:fld id="{8BF819C1-1D7E-4937-9521-E7060FABCA10}" type="slidenum">
              <a:rPr lang="en-US" altLang="en-US"/>
              <a:pPr>
                <a:defRPr/>
              </a:pPr>
              <a:t>‹#›</a:t>
            </a:fld>
            <a:endParaRPr lang="en-US" altLang="en-US"/>
          </a:p>
        </p:txBody>
      </p:sp>
    </p:spTree>
    <p:extLst>
      <p:ext uri="{BB962C8B-B14F-4D97-AF65-F5344CB8AC3E}">
        <p14:creationId xmlns:p14="http://schemas.microsoft.com/office/powerpoint/2010/main" val="257415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A8F8FF1-D198-43D1-B47C-78DC5B7DD6ED}" type="slidenum">
              <a:rPr lang="en-US" altLang="en-US"/>
              <a:pPr>
                <a:defRPr/>
              </a:pPr>
              <a:t>‹#›</a:t>
            </a:fld>
            <a:endParaRPr lang="en-US" altLang="en-US"/>
          </a:p>
        </p:txBody>
      </p:sp>
    </p:spTree>
    <p:extLst>
      <p:ext uri="{BB962C8B-B14F-4D97-AF65-F5344CB8AC3E}">
        <p14:creationId xmlns:p14="http://schemas.microsoft.com/office/powerpoint/2010/main" val="10236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4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45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42120DB-9057-4F13-AD7D-C91679F4C735}" type="slidenum">
              <a:rPr lang="en-US" altLang="en-US"/>
              <a:pPr>
                <a:defRPr/>
              </a:pPr>
              <a:t>‹#›</a:t>
            </a:fld>
            <a:endParaRPr lang="en-US" altLang="en-US"/>
          </a:p>
        </p:txBody>
      </p:sp>
    </p:spTree>
    <p:extLst>
      <p:ext uri="{BB962C8B-B14F-4D97-AF65-F5344CB8AC3E}">
        <p14:creationId xmlns:p14="http://schemas.microsoft.com/office/powerpoint/2010/main" val="2022145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ABBDFE-C034-415A-8EA6-CB96AD4560DF}" type="slidenum">
              <a:rPr lang="en-US"/>
              <a:pPr>
                <a:defRPr/>
              </a:pPr>
              <a:t>‹#›</a:t>
            </a:fld>
            <a:endParaRPr lang="en-US"/>
          </a:p>
        </p:txBody>
      </p:sp>
    </p:spTree>
    <p:extLst>
      <p:ext uri="{BB962C8B-B14F-4D97-AF65-F5344CB8AC3E}">
        <p14:creationId xmlns:p14="http://schemas.microsoft.com/office/powerpoint/2010/main" val="72178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713AF98-F2AA-411E-8937-17423F66A28E}" type="slidenum">
              <a:rPr lang="en-US" altLang="en-US"/>
              <a:pPr>
                <a:defRPr/>
              </a:pPr>
              <a:t>‹#›</a:t>
            </a:fld>
            <a:endParaRPr lang="en-US" altLang="en-US"/>
          </a:p>
        </p:txBody>
      </p:sp>
    </p:spTree>
    <p:extLst>
      <p:ext uri="{BB962C8B-B14F-4D97-AF65-F5344CB8AC3E}">
        <p14:creationId xmlns:p14="http://schemas.microsoft.com/office/powerpoint/2010/main" val="2704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02636B3-F9FD-4E90-9215-B1610BA0C580}" type="slidenum">
              <a:rPr lang="en-US" altLang="en-US"/>
              <a:pPr>
                <a:defRPr/>
              </a:pPr>
              <a:t>‹#›</a:t>
            </a:fld>
            <a:endParaRPr lang="en-US" altLang="en-US"/>
          </a:p>
        </p:txBody>
      </p:sp>
    </p:spTree>
    <p:extLst>
      <p:ext uri="{BB962C8B-B14F-4D97-AF65-F5344CB8AC3E}">
        <p14:creationId xmlns:p14="http://schemas.microsoft.com/office/powerpoint/2010/main" val="192794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117975"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5988" y="1598613"/>
            <a:ext cx="4119562"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4C41BC15-6643-4D39-9C09-BF8D61E038A6}" type="slidenum">
              <a:rPr lang="en-US" altLang="en-US"/>
              <a:pPr>
                <a:defRPr/>
              </a:pPr>
              <a:t>‹#›</a:t>
            </a:fld>
            <a:endParaRPr lang="en-US" altLang="en-US"/>
          </a:p>
        </p:txBody>
      </p:sp>
    </p:spTree>
    <p:extLst>
      <p:ext uri="{BB962C8B-B14F-4D97-AF65-F5344CB8AC3E}">
        <p14:creationId xmlns:p14="http://schemas.microsoft.com/office/powerpoint/2010/main" val="393156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F0F4F28F-D2DA-4F32-BC69-2B17A45AD40C}" type="slidenum">
              <a:rPr lang="en-US" altLang="en-US"/>
              <a:pPr>
                <a:defRPr/>
              </a:pPr>
              <a:t>‹#›</a:t>
            </a:fld>
            <a:endParaRPr lang="en-US" altLang="en-US"/>
          </a:p>
        </p:txBody>
      </p:sp>
    </p:spTree>
    <p:extLst>
      <p:ext uri="{BB962C8B-B14F-4D97-AF65-F5344CB8AC3E}">
        <p14:creationId xmlns:p14="http://schemas.microsoft.com/office/powerpoint/2010/main" val="101831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21002EB-D4C4-4C42-B458-36343B94202D}" type="slidenum">
              <a:rPr lang="en-US" altLang="en-US"/>
              <a:pPr>
                <a:defRPr/>
              </a:pPr>
              <a:t>‹#›</a:t>
            </a:fld>
            <a:endParaRPr lang="en-US" altLang="en-US"/>
          </a:p>
        </p:txBody>
      </p:sp>
    </p:spTree>
    <p:extLst>
      <p:ext uri="{BB962C8B-B14F-4D97-AF65-F5344CB8AC3E}">
        <p14:creationId xmlns:p14="http://schemas.microsoft.com/office/powerpoint/2010/main" val="288126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AF412B5-83D5-40A0-B7FB-BDEDD6FC4056}" type="slidenum">
              <a:rPr lang="en-US" altLang="en-US"/>
              <a:pPr>
                <a:defRPr/>
              </a:pPr>
              <a:t>‹#›</a:t>
            </a:fld>
            <a:endParaRPr lang="en-US" altLang="en-US"/>
          </a:p>
        </p:txBody>
      </p:sp>
    </p:spTree>
    <p:extLst>
      <p:ext uri="{BB962C8B-B14F-4D97-AF65-F5344CB8AC3E}">
        <p14:creationId xmlns:p14="http://schemas.microsoft.com/office/powerpoint/2010/main" val="423250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1C5F50A-4F0D-45DD-A437-D0FA1FBAE01B}" type="slidenum">
              <a:rPr lang="en-US" altLang="en-US"/>
              <a:pPr>
                <a:defRPr/>
              </a:pPr>
              <a:t>‹#›</a:t>
            </a:fld>
            <a:endParaRPr lang="en-US" altLang="en-US"/>
          </a:p>
        </p:txBody>
      </p:sp>
    </p:spTree>
    <p:extLst>
      <p:ext uri="{BB962C8B-B14F-4D97-AF65-F5344CB8AC3E}">
        <p14:creationId xmlns:p14="http://schemas.microsoft.com/office/powerpoint/2010/main" val="121373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8E198B6-6F52-4D26-91CD-7DEB2409B43D}" type="slidenum">
              <a:rPr lang="en-US" altLang="en-US"/>
              <a:pPr>
                <a:defRPr/>
              </a:pPr>
              <a:t>‹#›</a:t>
            </a:fld>
            <a:endParaRPr lang="en-US" altLang="en-US"/>
          </a:p>
        </p:txBody>
      </p:sp>
    </p:spTree>
    <p:extLst>
      <p:ext uri="{BB962C8B-B14F-4D97-AF65-F5344CB8AC3E}">
        <p14:creationId xmlns:p14="http://schemas.microsoft.com/office/powerpoint/2010/main" val="286451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104" name="Rectangle 8"/>
          <p:cNvSpPr>
            <a:spLocks noChangeArrowheads="1"/>
          </p:cNvSpPr>
          <p:nvPr userDrawn="1"/>
        </p:nvSpPr>
        <p:spPr bwMode="auto">
          <a:xfrm>
            <a:off x="0" y="0"/>
            <a:ext cx="9144000" cy="1373188"/>
          </a:xfrm>
          <a:prstGeom prst="rect">
            <a:avLst/>
          </a:prstGeom>
          <a:solidFill>
            <a:srgbClr val="A0352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4103" name="Rectangle 7"/>
          <p:cNvSpPr>
            <a:spLocks noChangeArrowheads="1"/>
          </p:cNvSpPr>
          <p:nvPr userDrawn="1"/>
        </p:nvSpPr>
        <p:spPr bwMode="auto">
          <a:xfrm>
            <a:off x="0" y="6237288"/>
            <a:ext cx="9144000" cy="646112"/>
          </a:xfrm>
          <a:prstGeom prst="rect">
            <a:avLst/>
          </a:prstGeom>
          <a:solidFill>
            <a:srgbClr val="A0352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4098" name="Rectangle 2"/>
          <p:cNvSpPr>
            <a:spLocks noGrp="1" noChangeArrowheads="1"/>
          </p:cNvSpPr>
          <p:nvPr>
            <p:ph type="title"/>
          </p:nvPr>
        </p:nvSpPr>
        <p:spPr bwMode="auto">
          <a:xfrm>
            <a:off x="0" y="0"/>
            <a:ext cx="91440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5613" y="1598613"/>
            <a:ext cx="838993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102" name="Rectangle 6"/>
          <p:cNvSpPr>
            <a:spLocks noGrp="1" noChangeArrowheads="1"/>
          </p:cNvSpPr>
          <p:nvPr>
            <p:ph type="sldNum" sz="quarter" idx="4"/>
          </p:nvPr>
        </p:nvSpPr>
        <p:spPr bwMode="auto">
          <a:xfrm>
            <a:off x="6867525" y="63182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mtClean="0">
                <a:solidFill>
                  <a:schemeClr val="bg1"/>
                </a:solidFill>
                <a:effectLst/>
                <a:latin typeface="+mn-lt"/>
              </a:defRPr>
            </a:lvl1pPr>
          </a:lstStyle>
          <a:p>
            <a:pPr>
              <a:defRPr/>
            </a:pPr>
            <a:fld id="{8D6DD45D-8EBA-4E69-8D6C-CC6FBA38863A}" type="slidenum">
              <a:rPr lang="en-US" altLang="en-US"/>
              <a:pPr>
                <a:defRPr/>
              </a:pPr>
              <a:t>‹#›</a:t>
            </a:fld>
            <a:endParaRPr lang="en-US" altLang="en-US"/>
          </a:p>
        </p:txBody>
      </p:sp>
      <p:sp>
        <p:nvSpPr>
          <p:cNvPr id="1031" name="Rectangle 9"/>
          <p:cNvSpPr>
            <a:spLocks noChangeArrowheads="1"/>
          </p:cNvSpPr>
          <p:nvPr userDrawn="1"/>
        </p:nvSpPr>
        <p:spPr bwMode="auto">
          <a:xfrm>
            <a:off x="0" y="6583363"/>
            <a:ext cx="5527675"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700">
                <a:solidFill>
                  <a:schemeClr val="bg1"/>
                </a:solidFill>
                <a:latin typeface="Arial" panose="020B0604020202020204" pitchFamily="34" charset="0"/>
              </a:rPr>
              <a:t>© 2011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032" name="Text Box 11"/>
          <p:cNvSpPr txBox="1">
            <a:spLocks noChangeArrowheads="1"/>
          </p:cNvSpPr>
          <p:nvPr userDrawn="1"/>
        </p:nvSpPr>
        <p:spPr bwMode="auto">
          <a:xfrm>
            <a:off x="0" y="6334125"/>
            <a:ext cx="5253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1000">
                <a:solidFill>
                  <a:schemeClr val="bg1"/>
                </a:solidFill>
                <a:latin typeface="Arial" panose="020B0604020202020204" pitchFamily="34" charset="0"/>
              </a:rPr>
              <a:t>Twomey-Jennings, </a:t>
            </a:r>
            <a:r>
              <a:rPr lang="en-US" altLang="en-US" sz="1000" i="1">
                <a:solidFill>
                  <a:schemeClr val="bg1"/>
                </a:solidFill>
                <a:latin typeface="Arial" panose="020B0604020202020204" pitchFamily="34" charset="0"/>
              </a:rPr>
              <a:t>Anderson’s Business Law and the Legal Environment, 21</a:t>
            </a:r>
            <a:r>
              <a:rPr lang="en-US" altLang="en-US" sz="1000" i="1" baseline="30000">
                <a:solidFill>
                  <a:schemeClr val="bg1"/>
                </a:solidFill>
                <a:latin typeface="Arial" panose="020B0604020202020204" pitchFamily="34" charset="0"/>
              </a:rPr>
              <a:t>st</a:t>
            </a:r>
            <a:r>
              <a:rPr lang="en-US" altLang="en-US" sz="1000" i="1">
                <a:solidFill>
                  <a:schemeClr val="bg1"/>
                </a:solidFill>
                <a:latin typeface="Arial" panose="020B0604020202020204" pitchFamily="34" charset="0"/>
              </a:rPr>
              <a:t> Ed.</a:t>
            </a:r>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tmplLst>
          <p:tmpl lvl="1">
            <p:tnLst>
              <p:par>
                <p:cTn presetID="3" presetClass="entr" presetSubtype="1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blinds(horizontal)">
                      <p:cBhvr>
                        <p:cTn dur="500"/>
                        <p:tgtEl>
                          <p:spTgt spid="4099"/>
                        </p:tgtEl>
                      </p:cBhvr>
                    </p:animEffect>
                  </p:childTnLst>
                </p:cTn>
              </p:par>
            </p:tnLst>
          </p:tmpl>
          <p:tmpl lvl="2">
            <p:tnLst>
              <p:par>
                <p:cTn presetID="3" presetClass="entr" presetSubtype="1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blinds(horizontal)">
                      <p:cBhvr>
                        <p:cTn dur="500"/>
                        <p:tgtEl>
                          <p:spTgt spid="4099"/>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blinds(horizontal)">
                      <p:cBhvr>
                        <p:cTn dur="500"/>
                        <p:tgtEl>
                          <p:spTgt spid="4099"/>
                        </p:tgtEl>
                      </p:cBhvr>
                    </p:animEffect>
                  </p:childTnLst>
                </p:cTn>
              </p:par>
            </p:tnLst>
          </p:tmpl>
        </p:tmplLst>
      </p:bldP>
    </p:bldLst>
  </p:timing>
  <p:hf hdr="0" ftr="0" dt="0"/>
  <p:txStyles>
    <p:titleStyle>
      <a:lvl1pPr algn="ctr" rtl="0" eaLnBrk="0" fontAlgn="base" hangingPunct="0">
        <a:lnSpc>
          <a:spcPct val="90000"/>
        </a:lnSpc>
        <a:spcBef>
          <a:spcPct val="0"/>
        </a:spcBef>
        <a:spcAft>
          <a:spcPct val="0"/>
        </a:spcAft>
        <a:defRPr sz="4400" kern="1200">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2pPr>
      <a:lvl3pPr algn="ctr" rtl="0" eaLnBrk="0" fontAlgn="base" hangingPunct="0">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3pPr>
      <a:lvl4pPr algn="ctr" rtl="0" eaLnBrk="0" fontAlgn="base" hangingPunct="0">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4pPr>
      <a:lvl5pPr algn="ctr" rtl="0" eaLnBrk="0" fontAlgn="base" hangingPunct="0">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5pPr>
      <a:lvl6pPr marL="457200" algn="ctr" rtl="0" fontAlgn="base">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6pPr>
      <a:lvl7pPr marL="914400" algn="ctr" rtl="0" fontAlgn="base">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7pPr>
      <a:lvl8pPr marL="1371600" algn="ctr" rtl="0" fontAlgn="base">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8pPr>
      <a:lvl9pPr marL="1828800" algn="ctr" rtl="0" fontAlgn="base">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9pPr>
    </p:titleStyle>
    <p:bodyStyle>
      <a:lvl1pPr marL="576263" indent="-576263" algn="l" defTabSz="685800" rtl="0" eaLnBrk="0" fontAlgn="base" hangingPunct="0">
        <a:spcBef>
          <a:spcPct val="10000"/>
        </a:spcBef>
        <a:spcAft>
          <a:spcPct val="0"/>
        </a:spcAft>
        <a:buClr>
          <a:schemeClr val="bg1"/>
        </a:buClr>
        <a:buAutoNum type="arabicPeriod"/>
        <a:defRPr sz="3200" kern="1200">
          <a:solidFill>
            <a:schemeClr val="bg1"/>
          </a:solidFill>
          <a:effectLst>
            <a:outerShdw blurRad="38100" dist="38100" dir="2700000" algn="tl">
              <a:srgbClr val="000000"/>
            </a:outerShdw>
          </a:effectLst>
          <a:latin typeface="+mn-lt"/>
          <a:ea typeface="+mn-ea"/>
          <a:cs typeface="+mn-cs"/>
        </a:defRPr>
      </a:lvl1pPr>
      <a:lvl2pPr marL="1250950" indent="-560388" algn="l" defTabSz="685800" rtl="0" eaLnBrk="0" fontAlgn="base" hangingPunct="0">
        <a:spcBef>
          <a:spcPct val="10000"/>
        </a:spcBef>
        <a:spcAft>
          <a:spcPct val="0"/>
        </a:spcAft>
        <a:buAutoNum type="alphaUcPeriod"/>
        <a:defRPr sz="2800" kern="1200">
          <a:solidFill>
            <a:schemeClr val="bg1"/>
          </a:solidFill>
          <a:effectLst>
            <a:outerShdw blurRad="38100" dist="38100" dir="2700000" algn="tl">
              <a:srgbClr val="000000"/>
            </a:outerShdw>
          </a:effectLst>
          <a:latin typeface="Tahoma" panose="020B0604030504040204" pitchFamily="34" charset="0"/>
          <a:ea typeface="+mn-ea"/>
          <a:cs typeface="+mn-cs"/>
        </a:defRPr>
      </a:lvl2pPr>
      <a:lvl3pPr marL="1784350" indent="-419100" algn="l" defTabSz="685800" rtl="0" eaLnBrk="0" fontAlgn="base" hangingPunct="0">
        <a:spcBef>
          <a:spcPct val="10000"/>
        </a:spcBef>
        <a:spcAft>
          <a:spcPct val="0"/>
        </a:spcAft>
        <a:buAutoNum type="arabicPeriod"/>
        <a:defRPr sz="2400" kern="1200">
          <a:solidFill>
            <a:schemeClr val="bg1"/>
          </a:solidFill>
          <a:effectLst>
            <a:outerShdw blurRad="38100" dist="38100" dir="2700000" algn="tl">
              <a:srgbClr val="000000"/>
            </a:outerShdw>
          </a:effectLst>
          <a:latin typeface="Arial" panose="020B0604020202020204" pitchFamily="34" charset="0"/>
          <a:ea typeface="+mn-ea"/>
          <a:cs typeface="+mn-cs"/>
        </a:defRPr>
      </a:lvl3pPr>
      <a:lvl4pPr marL="2311400" indent="-381000" algn="l" defTabSz="685800" rtl="0" eaLnBrk="0" fontAlgn="base" hangingPunct="0">
        <a:spcBef>
          <a:spcPct val="20000"/>
        </a:spcBef>
        <a:spcAft>
          <a:spcPct val="0"/>
        </a:spcAft>
        <a:buChar char="–"/>
        <a:defRPr sz="2000" kern="1200">
          <a:solidFill>
            <a:schemeClr val="bg1"/>
          </a:solidFill>
          <a:effectLst>
            <a:outerShdw blurRad="38100" dist="38100" dir="2700000" algn="tl">
              <a:srgbClr val="000000"/>
            </a:outerShdw>
          </a:effectLst>
          <a:latin typeface="Arial" panose="020B0604020202020204" pitchFamily="34" charset="0"/>
          <a:ea typeface="+mn-ea"/>
          <a:cs typeface="+mn-cs"/>
        </a:defRPr>
      </a:lvl4pPr>
      <a:lvl5pPr marL="2806700" indent="-381000" algn="l" defTabSz="685800" rtl="0" eaLnBrk="0" fontAlgn="base" hangingPunct="0">
        <a:spcBef>
          <a:spcPct val="20000"/>
        </a:spcBef>
        <a:spcAft>
          <a:spcPct val="0"/>
        </a:spcAft>
        <a:buChar char="»"/>
        <a:defRPr sz="2000" kern="1200">
          <a:solidFill>
            <a:schemeClr val="bg1"/>
          </a:solidFill>
          <a:effectLst>
            <a:outerShdw blurRad="38100" dist="38100" dir="2700000" algn="tl">
              <a:srgbClr val="000000"/>
            </a:outerShdw>
          </a:effectLst>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Four B:</a:t>
            </a:r>
          </a:p>
          <a:p>
            <a:pPr marL="342889" indent="-342889" algn="ctr">
              <a:spcBef>
                <a:spcPct val="20000"/>
              </a:spcBef>
              <a:defRPr/>
            </a:pPr>
            <a:r>
              <a:rPr lang="en-US" sz="3200" b="1" kern="0" dirty="0">
                <a:solidFill>
                  <a:srgbClr val="FFFF00"/>
                </a:solidFill>
                <a:latin typeface="+mn-lt"/>
              </a:rPr>
              <a:t>The Law of Agency</a:t>
            </a:r>
          </a:p>
        </p:txBody>
      </p:sp>
      <p:pic>
        <p:nvPicPr>
          <p:cNvPr id="5" name="Picture 4" descr="BLaw321banner.png">
            <a:extLst>
              <a:ext uri="{FF2B5EF4-FFF2-40B4-BE49-F238E27FC236}">
                <a16:creationId xmlns:a16="http://schemas.microsoft.com/office/drawing/2014/main" id="{F813F1E9-8CC4-4BD1-9709-30C774AC4213}"/>
              </a:ext>
            </a:extLst>
          </p:cNvPr>
          <p:cNvPicPr>
            <a:picLocks noChangeAspect="1"/>
          </p:cNvPicPr>
          <p:nvPr/>
        </p:nvPicPr>
        <p:blipFill>
          <a:blip r:embed="rId2" cstate="print"/>
          <a:stretch>
            <a:fillRect/>
          </a:stretch>
        </p:blipFill>
        <p:spPr>
          <a:xfrm>
            <a:off x="3203033" y="293687"/>
            <a:ext cx="3190876" cy="701993"/>
          </a:xfrm>
          <a:prstGeom prst="rect">
            <a:avLst/>
          </a:prstGeom>
        </p:spPr>
      </p:pic>
      <p:pic>
        <p:nvPicPr>
          <p:cNvPr id="4" name="Picture 3">
            <a:extLst>
              <a:ext uri="{FF2B5EF4-FFF2-40B4-BE49-F238E27FC236}">
                <a16:creationId xmlns:a16="http://schemas.microsoft.com/office/drawing/2014/main" id="{2A02BB66-B555-421E-B0B7-115C3E14E362}"/>
              </a:ext>
            </a:extLst>
          </p:cNvPr>
          <p:cNvPicPr>
            <a:picLocks noChangeAspect="1"/>
          </p:cNvPicPr>
          <p:nvPr/>
        </p:nvPicPr>
        <p:blipFill>
          <a:blip r:embed="rId3"/>
          <a:stretch>
            <a:fillRect/>
          </a:stretch>
        </p:blipFill>
        <p:spPr>
          <a:xfrm>
            <a:off x="3110247" y="2172407"/>
            <a:ext cx="2923505" cy="2122545"/>
          </a:xfrm>
          <a:prstGeom prst="rect">
            <a:avLst/>
          </a:prstGeom>
        </p:spPr>
      </p:pic>
    </p:spTree>
    <p:extLst>
      <p:ext uri="{BB962C8B-B14F-4D97-AF65-F5344CB8AC3E}">
        <p14:creationId xmlns:p14="http://schemas.microsoft.com/office/powerpoint/2010/main" val="399778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Sports Agents"/>
          <p:cNvPicPr>
            <a:picLocks noChangeAspect="1" noChangeArrowheads="1"/>
          </p:cNvPicPr>
          <p:nvPr/>
        </p:nvPicPr>
        <p:blipFill>
          <a:blip r:embed="rId2" cstate="print"/>
          <a:srcRect/>
          <a:stretch>
            <a:fillRect/>
          </a:stretch>
        </p:blipFill>
        <p:spPr bwMode="auto">
          <a:xfrm>
            <a:off x="1478283" y="2732319"/>
            <a:ext cx="6477000" cy="3633439"/>
          </a:xfrm>
          <a:prstGeom prst="rect">
            <a:avLst/>
          </a:prstGeom>
          <a:noFill/>
        </p:spPr>
      </p:pic>
      <p:sp>
        <p:nvSpPr>
          <p:cNvPr id="6" name="Rectangle 4">
            <a:extLst>
              <a:ext uri="{FF2B5EF4-FFF2-40B4-BE49-F238E27FC236}">
                <a16:creationId xmlns:a16="http://schemas.microsoft.com/office/drawing/2014/main" id="{A309E850-6EA4-4DD5-9008-AD957F8C3616}"/>
              </a:ext>
            </a:extLst>
          </p:cNvPr>
          <p:cNvSpPr>
            <a:spLocks noChangeArrowheads="1"/>
          </p:cNvSpPr>
          <p:nvPr/>
        </p:nvSpPr>
        <p:spPr bwMode="auto">
          <a:xfrm>
            <a:off x="114300" y="955766"/>
            <a:ext cx="8915400" cy="1652760"/>
          </a:xfrm>
          <a:prstGeom prst="rect">
            <a:avLst/>
          </a:prstGeom>
          <a:noFill/>
          <a:ln w="9525">
            <a:noFill/>
            <a:miter lim="800000"/>
            <a:headEnd/>
            <a:tailEnd/>
          </a:ln>
        </p:spPr>
        <p:txBody>
          <a:bodyPr>
            <a:spAutoFit/>
          </a:bodyPr>
          <a:lstStyle/>
          <a:p>
            <a:pPr marL="342900" indent="-342900" algn="ctr">
              <a:lnSpc>
                <a:spcPct val="75000"/>
              </a:lnSpc>
              <a:spcBef>
                <a:spcPct val="20000"/>
              </a:spcBef>
              <a:defRPr/>
            </a:pPr>
            <a:r>
              <a:rPr lang="en-US" sz="4400" b="1" dirty="0">
                <a:solidFill>
                  <a:srgbClr val="0308C9"/>
                </a:solidFill>
              </a:rPr>
              <a:t>The Nature of Agency</a:t>
            </a:r>
          </a:p>
          <a:p>
            <a:pPr marL="342900" indent="-342900" algn="ctr">
              <a:lnSpc>
                <a:spcPct val="75000"/>
              </a:lnSpc>
              <a:spcBef>
                <a:spcPct val="20000"/>
              </a:spcBef>
              <a:defRPr/>
            </a:pPr>
            <a:r>
              <a:rPr lang="en-US" sz="3200" b="1" i="1" dirty="0">
                <a:solidFill>
                  <a:srgbClr val="006600"/>
                </a:solidFill>
              </a:rPr>
              <a:t>Examples of Agents</a:t>
            </a:r>
          </a:p>
          <a:p>
            <a:endParaRPr lang="en-US" sz="1000" b="1" i="1" dirty="0"/>
          </a:p>
          <a:p>
            <a:r>
              <a:rPr lang="en-US" sz="2800" b="1" i="1" dirty="0"/>
              <a:t>			          </a:t>
            </a:r>
            <a:r>
              <a:rPr lang="en-US" sz="2800" b="1" i="1" dirty="0">
                <a:solidFill>
                  <a:srgbClr val="C00000"/>
                </a:solidFill>
              </a:rPr>
              <a:t>Sports</a:t>
            </a:r>
            <a:endParaRPr lang="en-US" sz="3200" b="1" i="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2" descr="http://www.theepochtimes.com/n2/images/stories/large/2010/12/31/72188912.jpg"/>
          <p:cNvPicPr>
            <a:picLocks noChangeAspect="1" noChangeArrowheads="1"/>
          </p:cNvPicPr>
          <p:nvPr/>
        </p:nvPicPr>
        <p:blipFill>
          <a:blip r:embed="rId2" cstate="print"/>
          <a:srcRect/>
          <a:stretch>
            <a:fillRect/>
          </a:stretch>
        </p:blipFill>
        <p:spPr bwMode="auto">
          <a:xfrm>
            <a:off x="2286000" y="2514600"/>
            <a:ext cx="4394200" cy="3935413"/>
          </a:xfrm>
          <a:prstGeom prst="rect">
            <a:avLst/>
          </a:prstGeom>
          <a:noFill/>
          <a:ln w="9525">
            <a:noFill/>
            <a:miter lim="800000"/>
            <a:headEnd/>
            <a:tailEnd/>
          </a:ln>
        </p:spPr>
      </p:pic>
      <p:sp>
        <p:nvSpPr>
          <p:cNvPr id="5" name="Slide Number Placeholder 4"/>
          <p:cNvSpPr>
            <a:spLocks noGrp="1"/>
          </p:cNvSpPr>
          <p:nvPr>
            <p:ph type="sldNum" sz="quarter" idx="1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18B5F52-C2BE-460C-9D6B-0668701A7B26}" type="slidenum">
              <a:rPr lang="en-US" smtClean="0"/>
              <a:pPr>
                <a:defRPr/>
              </a:pPr>
              <a:t>11</a:t>
            </a:fld>
            <a:endParaRPr lang="en-US"/>
          </a:p>
        </p:txBody>
      </p:sp>
      <p:sp>
        <p:nvSpPr>
          <p:cNvPr id="6" name="Rectangle 4">
            <a:extLst>
              <a:ext uri="{FF2B5EF4-FFF2-40B4-BE49-F238E27FC236}">
                <a16:creationId xmlns:a16="http://schemas.microsoft.com/office/drawing/2014/main" id="{44687FB3-6F4D-482D-9D0C-21488C8FC5CB}"/>
              </a:ext>
            </a:extLst>
          </p:cNvPr>
          <p:cNvSpPr>
            <a:spLocks noChangeArrowheads="1"/>
          </p:cNvSpPr>
          <p:nvPr/>
        </p:nvSpPr>
        <p:spPr bwMode="auto">
          <a:xfrm>
            <a:off x="114300" y="861840"/>
            <a:ext cx="8915400" cy="1652760"/>
          </a:xfrm>
          <a:prstGeom prst="rect">
            <a:avLst/>
          </a:prstGeom>
          <a:noFill/>
          <a:ln w="9525">
            <a:noFill/>
            <a:miter lim="800000"/>
            <a:headEnd/>
            <a:tailEnd/>
          </a:ln>
        </p:spPr>
        <p:txBody>
          <a:bodyPr>
            <a:spAutoFit/>
          </a:bodyPr>
          <a:lstStyle/>
          <a:p>
            <a:pPr marL="342900" indent="-342900" algn="ctr">
              <a:lnSpc>
                <a:spcPct val="75000"/>
              </a:lnSpc>
              <a:spcBef>
                <a:spcPct val="20000"/>
              </a:spcBef>
              <a:defRPr/>
            </a:pPr>
            <a:r>
              <a:rPr lang="en-US" sz="4400" b="1" dirty="0">
                <a:solidFill>
                  <a:srgbClr val="0308C9"/>
                </a:solidFill>
              </a:rPr>
              <a:t>The Nature of Agency</a:t>
            </a:r>
          </a:p>
          <a:p>
            <a:pPr marL="342900" indent="-342900" algn="ctr">
              <a:lnSpc>
                <a:spcPct val="75000"/>
              </a:lnSpc>
              <a:spcBef>
                <a:spcPct val="20000"/>
              </a:spcBef>
              <a:defRPr/>
            </a:pPr>
            <a:r>
              <a:rPr lang="en-US" sz="3200" b="1" i="1" dirty="0">
                <a:solidFill>
                  <a:srgbClr val="006600"/>
                </a:solidFill>
              </a:rPr>
              <a:t>Examples of Agents</a:t>
            </a:r>
          </a:p>
          <a:p>
            <a:endParaRPr lang="en-US" sz="1000" b="1" i="1" dirty="0"/>
          </a:p>
          <a:p>
            <a:r>
              <a:rPr lang="en-US" sz="2800" b="1" i="1" dirty="0"/>
              <a:t>			      </a:t>
            </a:r>
            <a:r>
              <a:rPr lang="en-US" sz="2800" b="1" i="1" dirty="0">
                <a:solidFill>
                  <a:srgbClr val="C00000"/>
                </a:solidFill>
              </a:rPr>
              <a:t>Theatrical</a:t>
            </a:r>
            <a:endParaRPr lang="en-US" sz="3200" b="1" i="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48BCB561-F336-4E40-A2A6-8E87FF2262E5}"/>
              </a:ext>
            </a:extLst>
          </p:cNvPr>
          <p:cNvSpPr>
            <a:spLocks noChangeArrowheads="1"/>
          </p:cNvSpPr>
          <p:nvPr/>
        </p:nvSpPr>
        <p:spPr bwMode="auto">
          <a:xfrm>
            <a:off x="287383" y="914092"/>
            <a:ext cx="8464732" cy="6892656"/>
          </a:xfrm>
          <a:prstGeom prst="rect">
            <a:avLst/>
          </a:prstGeom>
          <a:noFill/>
          <a:ln w="9525">
            <a:noFill/>
            <a:miter lim="800000"/>
            <a:headEnd/>
            <a:tailEnd/>
          </a:ln>
        </p:spPr>
        <p:txBody>
          <a:bodyPr wrap="square">
            <a:spAutoFit/>
          </a:bodyPr>
          <a:lstStyle/>
          <a:p>
            <a:pPr marL="342900" indent="-342900" algn="ctr">
              <a:lnSpc>
                <a:spcPct val="75000"/>
              </a:lnSpc>
              <a:spcBef>
                <a:spcPct val="20000"/>
              </a:spcBef>
              <a:defRPr/>
            </a:pPr>
            <a:r>
              <a:rPr lang="en-US" sz="4400" b="1" dirty="0">
                <a:solidFill>
                  <a:srgbClr val="0308C9"/>
                </a:solidFill>
              </a:rPr>
              <a:t>The Nature of Agency</a:t>
            </a:r>
          </a:p>
          <a:p>
            <a:pPr marL="342900" indent="-342900" algn="ctr">
              <a:lnSpc>
                <a:spcPct val="75000"/>
              </a:lnSpc>
              <a:spcBef>
                <a:spcPct val="20000"/>
              </a:spcBef>
              <a:defRPr/>
            </a:pPr>
            <a:r>
              <a:rPr lang="en-US" sz="3200" b="1" i="1" dirty="0">
                <a:solidFill>
                  <a:srgbClr val="006600"/>
                </a:solidFill>
              </a:rPr>
              <a:t>The Contractual Agreement</a:t>
            </a:r>
          </a:p>
          <a:p>
            <a:pPr marL="342900" indent="-342900" algn="ctr">
              <a:lnSpc>
                <a:spcPct val="75000"/>
              </a:lnSpc>
              <a:spcBef>
                <a:spcPct val="20000"/>
              </a:spcBef>
              <a:defRPr/>
            </a:pPr>
            <a:endParaRPr lang="en-US" sz="1000" b="1" i="1" dirty="0">
              <a:solidFill>
                <a:srgbClr val="006600"/>
              </a:solidFill>
            </a:endParaRPr>
          </a:p>
          <a:p>
            <a:pPr algn="just">
              <a:lnSpc>
                <a:spcPct val="120000"/>
              </a:lnSpc>
              <a:defRPr/>
            </a:pPr>
            <a:r>
              <a:rPr lang="en-US" sz="2000" b="1" i="1" dirty="0">
                <a:solidFill>
                  <a:srgbClr val="C00000"/>
                </a:solidFill>
              </a:rPr>
              <a:t>All Agencies Arise From Contract: </a:t>
            </a:r>
            <a:r>
              <a:rPr lang="en-US" dirty="0"/>
              <a:t>The Fundamental Nature of the Agency Relationship, is that it arises out of contract.</a:t>
            </a:r>
          </a:p>
          <a:p>
            <a:pPr>
              <a:lnSpc>
                <a:spcPct val="120000"/>
              </a:lnSpc>
              <a:defRPr/>
            </a:pPr>
            <a:endParaRPr lang="en-US" sz="500" dirty="0"/>
          </a:p>
          <a:p>
            <a:pPr algn="just">
              <a:lnSpc>
                <a:spcPct val="120000"/>
              </a:lnSpc>
              <a:defRPr/>
            </a:pPr>
            <a:r>
              <a:rPr lang="en-US" dirty="0"/>
              <a:t>It is through this contract where the agent agrees to stand in the shoes of the principal.</a:t>
            </a:r>
          </a:p>
          <a:p>
            <a:pPr algn="just">
              <a:lnSpc>
                <a:spcPct val="120000"/>
              </a:lnSpc>
              <a:defRPr/>
            </a:pPr>
            <a:endParaRPr lang="en-US" sz="1000" b="1" i="1" dirty="0">
              <a:solidFill>
                <a:srgbClr val="C00000"/>
              </a:solidFill>
            </a:endParaRPr>
          </a:p>
          <a:p>
            <a:pPr algn="just">
              <a:lnSpc>
                <a:spcPct val="120000"/>
              </a:lnSpc>
              <a:defRPr/>
            </a:pPr>
            <a:r>
              <a:rPr lang="en-US" sz="2000" b="1" i="1" dirty="0">
                <a:solidFill>
                  <a:srgbClr val="C00000"/>
                </a:solidFill>
              </a:rPr>
              <a:t>Basis of the Contractual Relationship:  </a:t>
            </a:r>
            <a:r>
              <a:rPr lang="en-US" dirty="0"/>
              <a:t>More Specifically, the Contract liability in agency refers to </a:t>
            </a:r>
            <a:r>
              <a:rPr lang="en-US" b="1" i="1" dirty="0">
                <a:solidFill>
                  <a:srgbClr val="0000FF"/>
                </a:solidFill>
              </a:rPr>
              <a:t>the legal relationship</a:t>
            </a:r>
            <a:r>
              <a:rPr lang="en-US" dirty="0">
                <a:solidFill>
                  <a:srgbClr val="0000FF"/>
                </a:solidFill>
              </a:rPr>
              <a:t> </a:t>
            </a:r>
            <a:r>
              <a:rPr lang="en-US" dirty="0"/>
              <a:t>whereby one party </a:t>
            </a:r>
            <a:r>
              <a:rPr lang="en-US" b="1" dirty="0"/>
              <a:t>(called an agent) </a:t>
            </a:r>
            <a:r>
              <a:rPr lang="en-US" dirty="0"/>
              <a:t>is legally </a:t>
            </a:r>
            <a:r>
              <a:rPr lang="en-US" b="1" i="1" dirty="0">
                <a:solidFill>
                  <a:srgbClr val="0000FF"/>
                </a:solidFill>
              </a:rPr>
              <a:t>authorized to represent  </a:t>
            </a:r>
            <a:r>
              <a:rPr lang="en-US" dirty="0"/>
              <a:t>the other party </a:t>
            </a:r>
            <a:r>
              <a:rPr lang="en-US" b="1" dirty="0"/>
              <a:t>(called a principal)</a:t>
            </a:r>
            <a:r>
              <a:rPr lang="en-US" dirty="0"/>
              <a:t> </a:t>
            </a:r>
            <a:r>
              <a:rPr lang="en-US" b="1" dirty="0">
                <a:solidFill>
                  <a:srgbClr val="0000FF"/>
                </a:solidFill>
              </a:rPr>
              <a:t>in business dealings with third parties</a:t>
            </a:r>
            <a:r>
              <a:rPr lang="en-US" dirty="0">
                <a:solidFill>
                  <a:srgbClr val="0000FF"/>
                </a:solidFill>
              </a:rPr>
              <a:t>.</a:t>
            </a:r>
          </a:p>
          <a:p>
            <a:pPr algn="just">
              <a:lnSpc>
                <a:spcPct val="120000"/>
              </a:lnSpc>
              <a:defRPr/>
            </a:pPr>
            <a:endParaRPr lang="en-US" sz="1000" b="1" dirty="0">
              <a:solidFill>
                <a:srgbClr val="0000FF"/>
              </a:solidFill>
            </a:endParaRPr>
          </a:p>
          <a:p>
            <a:pPr marL="0" lvl="1" algn="just">
              <a:lnSpc>
                <a:spcPct val="120000"/>
              </a:lnSpc>
              <a:defRPr/>
            </a:pPr>
            <a:r>
              <a:rPr lang="en-US" sz="2000" b="1" dirty="0">
                <a:solidFill>
                  <a:srgbClr val="C00000"/>
                </a:solidFill>
              </a:rPr>
              <a:t>Scope of Appointments:  </a:t>
            </a:r>
            <a:r>
              <a:rPr lang="en-US" sz="2000" dirty="0">
                <a:solidFill>
                  <a:schemeClr val="tx1">
                    <a:lumMod val="95000"/>
                    <a:lumOff val="5000"/>
                  </a:schemeClr>
                </a:solidFill>
              </a:rPr>
              <a:t>A principal may appoint an agent to do any act </a:t>
            </a:r>
            <a:r>
              <a:rPr lang="en-US" sz="2000" i="1" dirty="0">
                <a:solidFill>
                  <a:schemeClr val="tx1">
                    <a:lumMod val="95000"/>
                    <a:lumOff val="5000"/>
                  </a:schemeClr>
                </a:solidFill>
              </a:rPr>
              <a:t>EXCEPT</a:t>
            </a:r>
            <a:r>
              <a:rPr lang="en-US" sz="2000" dirty="0">
                <a:solidFill>
                  <a:schemeClr val="tx1">
                    <a:lumMod val="95000"/>
                    <a:lumOff val="5000"/>
                  </a:schemeClr>
                </a:solidFill>
              </a:rPr>
              <a:t> an act which by its nature, by public policy, or by contract, requires personal performance by the principal.</a:t>
            </a:r>
          </a:p>
          <a:p>
            <a:pPr algn="just">
              <a:defRPr/>
            </a:pPr>
            <a:endParaRPr lang="en-US" b="1" dirty="0">
              <a:solidFill>
                <a:srgbClr val="0000FF"/>
              </a:solidFill>
            </a:endParaRPr>
          </a:p>
          <a:p>
            <a:pPr algn="just">
              <a:defRPr/>
            </a:pPr>
            <a:endParaRPr lang="en-US" sz="2000" b="1" i="1" dirty="0">
              <a:solidFill>
                <a:srgbClr val="C00000"/>
              </a:solidFill>
            </a:endParaRPr>
          </a:p>
          <a:p>
            <a:pPr>
              <a:defRPr/>
            </a:pPr>
            <a:endParaRPr lang="en-US" sz="1100" dirty="0"/>
          </a:p>
          <a:p>
            <a:pPr marL="342900" indent="-342900" algn="ctr">
              <a:lnSpc>
                <a:spcPct val="75000"/>
              </a:lnSpc>
              <a:spcBef>
                <a:spcPct val="20000"/>
              </a:spcBef>
              <a:defRPr/>
            </a:pPr>
            <a:endParaRPr lang="en-US" sz="3200" b="1" i="1" dirty="0">
              <a:solidFill>
                <a:srgbClr val="006600"/>
              </a:solidFill>
            </a:endParaRPr>
          </a:p>
          <a:p>
            <a:endParaRPr lang="en-US" sz="1000" b="1" i="1" dirty="0"/>
          </a:p>
        </p:txBody>
      </p:sp>
    </p:spTree>
    <p:extLst>
      <p:ext uri="{BB962C8B-B14F-4D97-AF65-F5344CB8AC3E}">
        <p14:creationId xmlns:p14="http://schemas.microsoft.com/office/powerpoint/2010/main" val="366481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48BCB561-F336-4E40-A2A6-8E87FF2262E5}"/>
              </a:ext>
            </a:extLst>
          </p:cNvPr>
          <p:cNvSpPr>
            <a:spLocks noChangeArrowheads="1"/>
          </p:cNvSpPr>
          <p:nvPr/>
        </p:nvSpPr>
        <p:spPr bwMode="auto">
          <a:xfrm>
            <a:off x="287383" y="914092"/>
            <a:ext cx="8464732" cy="6629507"/>
          </a:xfrm>
          <a:prstGeom prst="rect">
            <a:avLst/>
          </a:prstGeom>
          <a:noFill/>
          <a:ln w="9525">
            <a:noFill/>
            <a:miter lim="800000"/>
            <a:headEnd/>
            <a:tailEnd/>
          </a:ln>
        </p:spPr>
        <p:txBody>
          <a:bodyPr wrap="square">
            <a:spAutoFit/>
          </a:bodyPr>
          <a:lstStyle/>
          <a:p>
            <a:pPr marL="342900" indent="-342900" algn="ctr">
              <a:lnSpc>
                <a:spcPct val="75000"/>
              </a:lnSpc>
              <a:spcBef>
                <a:spcPct val="20000"/>
              </a:spcBef>
              <a:defRPr/>
            </a:pPr>
            <a:r>
              <a:rPr lang="en-US" sz="4400" b="1" dirty="0">
                <a:solidFill>
                  <a:srgbClr val="0308C9"/>
                </a:solidFill>
              </a:rPr>
              <a:t>The Nature of Agency</a:t>
            </a:r>
          </a:p>
          <a:p>
            <a:pPr marL="342900" indent="-342900" algn="ctr">
              <a:lnSpc>
                <a:spcPct val="75000"/>
              </a:lnSpc>
              <a:spcBef>
                <a:spcPct val="20000"/>
              </a:spcBef>
              <a:defRPr/>
            </a:pPr>
            <a:r>
              <a:rPr lang="en-US" sz="3200" b="1" i="1" dirty="0">
                <a:solidFill>
                  <a:srgbClr val="006600"/>
                </a:solidFill>
              </a:rPr>
              <a:t>The Contractual Agreement</a:t>
            </a:r>
          </a:p>
          <a:p>
            <a:pPr marL="342900" indent="-342900" algn="ctr">
              <a:lnSpc>
                <a:spcPct val="75000"/>
              </a:lnSpc>
              <a:spcBef>
                <a:spcPct val="20000"/>
              </a:spcBef>
              <a:defRPr/>
            </a:pPr>
            <a:endParaRPr lang="en-US" sz="1000" b="1" i="1" dirty="0">
              <a:solidFill>
                <a:srgbClr val="006600"/>
              </a:solidFill>
            </a:endParaRPr>
          </a:p>
          <a:p>
            <a:pPr algn="just">
              <a:lnSpc>
                <a:spcPct val="110000"/>
              </a:lnSpc>
              <a:defRPr/>
            </a:pPr>
            <a:r>
              <a:rPr lang="en-US" sz="2000" b="1" i="1" dirty="0">
                <a:solidFill>
                  <a:srgbClr val="C00000"/>
                </a:solidFill>
              </a:rPr>
              <a:t>When an Agency Relationship Arises: </a:t>
            </a:r>
            <a:r>
              <a:rPr lang="en-US" sz="1800" dirty="0"/>
              <a:t>An agency relationship exists when the parties agree to an express or implied agreement (a contract), whereby one person, the agent, is authorized to make agreements, with third persons, on behalf of, and subject to the control of, the other person - the principal.</a:t>
            </a:r>
          </a:p>
          <a:p>
            <a:pPr marL="512763" indent="-171450">
              <a:lnSpc>
                <a:spcPct val="110000"/>
              </a:lnSpc>
              <a:defRPr/>
            </a:pPr>
            <a:endParaRPr lang="en-US" sz="1000" dirty="0"/>
          </a:p>
          <a:p>
            <a:pPr marL="512763" indent="-171450" algn="ctr">
              <a:lnSpc>
                <a:spcPct val="110000"/>
              </a:lnSpc>
              <a:defRPr/>
            </a:pPr>
            <a:r>
              <a:rPr lang="en-US" sz="1800" b="1" dirty="0">
                <a:solidFill>
                  <a:srgbClr val="0070C0"/>
                </a:solidFill>
              </a:rPr>
              <a:t>The agent stands in the shoes of their principal.</a:t>
            </a:r>
          </a:p>
          <a:p>
            <a:pPr algn="just">
              <a:lnSpc>
                <a:spcPct val="110000"/>
              </a:lnSpc>
              <a:defRPr/>
            </a:pPr>
            <a:endParaRPr lang="en-US" sz="1000" b="1" dirty="0">
              <a:solidFill>
                <a:srgbClr val="0000FF"/>
              </a:solidFill>
            </a:endParaRPr>
          </a:p>
          <a:p>
            <a:pPr algn="just">
              <a:lnSpc>
                <a:spcPct val="110000"/>
              </a:lnSpc>
            </a:pPr>
            <a:r>
              <a:rPr lang="en-US" sz="2000" b="1" i="1" dirty="0">
                <a:solidFill>
                  <a:srgbClr val="C00000"/>
                </a:solidFill>
              </a:rPr>
              <a:t>Classification of Agents:</a:t>
            </a:r>
            <a:r>
              <a:rPr lang="en-US" dirty="0">
                <a:solidFill>
                  <a:srgbClr val="C00000"/>
                </a:solidFill>
              </a:rPr>
              <a:t>  </a:t>
            </a:r>
            <a:r>
              <a:rPr lang="en-US" dirty="0"/>
              <a:t>Under a contract of Agency, Agents can be classified within three categories:</a:t>
            </a:r>
          </a:p>
          <a:p>
            <a:pPr>
              <a:lnSpc>
                <a:spcPct val="110000"/>
              </a:lnSpc>
            </a:pPr>
            <a:endParaRPr lang="en-US" sz="500" dirty="0"/>
          </a:p>
          <a:p>
            <a:pPr algn="just">
              <a:lnSpc>
                <a:spcPct val="110000"/>
              </a:lnSpc>
            </a:pPr>
            <a:r>
              <a:rPr lang="en-US" sz="1600" b="1" dirty="0">
                <a:solidFill>
                  <a:srgbClr val="006600"/>
                </a:solidFill>
              </a:rPr>
              <a:t>Special Agents: </a:t>
            </a:r>
            <a:r>
              <a:rPr lang="en-US" sz="1400" dirty="0"/>
              <a:t>A special agent is authorized by the principal to handle a specific business transaction.</a:t>
            </a:r>
          </a:p>
          <a:p>
            <a:pPr algn="just">
              <a:lnSpc>
                <a:spcPct val="110000"/>
              </a:lnSpc>
            </a:pPr>
            <a:endParaRPr lang="en-US" sz="500" b="1" dirty="0">
              <a:solidFill>
                <a:srgbClr val="006600"/>
              </a:solidFill>
            </a:endParaRPr>
          </a:p>
          <a:p>
            <a:pPr algn="just">
              <a:lnSpc>
                <a:spcPct val="110000"/>
              </a:lnSpc>
            </a:pPr>
            <a:r>
              <a:rPr lang="en-US" sz="1600" b="1" dirty="0">
                <a:solidFill>
                  <a:srgbClr val="006600"/>
                </a:solidFill>
              </a:rPr>
              <a:t>General Agents:  </a:t>
            </a:r>
            <a:r>
              <a:rPr lang="en-US" sz="1400" dirty="0"/>
              <a:t>A general agent is authorized by the principal to transact all business affairs of the principal at a certain place.</a:t>
            </a:r>
          </a:p>
          <a:p>
            <a:pPr algn="just">
              <a:lnSpc>
                <a:spcPct val="110000"/>
              </a:lnSpc>
            </a:pPr>
            <a:endParaRPr lang="en-US" sz="500" b="1" dirty="0">
              <a:solidFill>
                <a:srgbClr val="006600"/>
              </a:solidFill>
            </a:endParaRPr>
          </a:p>
          <a:p>
            <a:pPr algn="just">
              <a:lnSpc>
                <a:spcPct val="110000"/>
              </a:lnSpc>
            </a:pPr>
            <a:r>
              <a:rPr lang="en-US" sz="1600" b="1" dirty="0">
                <a:solidFill>
                  <a:srgbClr val="006600"/>
                </a:solidFill>
              </a:rPr>
              <a:t>Universal Agents:  </a:t>
            </a:r>
            <a:r>
              <a:rPr lang="en-US" sz="1400" dirty="0"/>
              <a:t>A universal agent is authorized by the principal to perform all acts that can be legally delegated to a representative.</a:t>
            </a:r>
          </a:p>
          <a:p>
            <a:pPr algn="just">
              <a:defRPr/>
            </a:pPr>
            <a:endParaRPr lang="en-US" sz="2000" b="1" i="1" dirty="0">
              <a:solidFill>
                <a:srgbClr val="C00000"/>
              </a:solidFill>
            </a:endParaRPr>
          </a:p>
          <a:p>
            <a:pPr>
              <a:defRPr/>
            </a:pPr>
            <a:endParaRPr lang="en-US" sz="1100" dirty="0"/>
          </a:p>
          <a:p>
            <a:pPr marL="342900" indent="-342900" algn="ctr">
              <a:lnSpc>
                <a:spcPct val="75000"/>
              </a:lnSpc>
              <a:spcBef>
                <a:spcPct val="20000"/>
              </a:spcBef>
              <a:defRPr/>
            </a:pPr>
            <a:endParaRPr lang="en-US" sz="3200" b="1" i="1" dirty="0">
              <a:solidFill>
                <a:srgbClr val="006600"/>
              </a:solidFill>
            </a:endParaRPr>
          </a:p>
          <a:p>
            <a:endParaRPr lang="en-US" sz="1000" b="1" i="1" dirty="0"/>
          </a:p>
        </p:txBody>
      </p:sp>
    </p:spTree>
    <p:extLst>
      <p:ext uri="{BB962C8B-B14F-4D97-AF65-F5344CB8AC3E}">
        <p14:creationId xmlns:p14="http://schemas.microsoft.com/office/powerpoint/2010/main" val="424286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48BCB561-F336-4E40-A2A6-8E87FF2262E5}"/>
              </a:ext>
            </a:extLst>
          </p:cNvPr>
          <p:cNvSpPr>
            <a:spLocks noChangeArrowheads="1"/>
          </p:cNvSpPr>
          <p:nvPr/>
        </p:nvSpPr>
        <p:spPr bwMode="auto">
          <a:xfrm>
            <a:off x="339634" y="944311"/>
            <a:ext cx="8464732" cy="4313489"/>
          </a:xfrm>
          <a:prstGeom prst="rect">
            <a:avLst/>
          </a:prstGeom>
          <a:noFill/>
          <a:ln w="9525">
            <a:noFill/>
            <a:miter lim="800000"/>
            <a:headEnd/>
            <a:tailEnd/>
          </a:ln>
        </p:spPr>
        <p:txBody>
          <a:bodyPr wrap="square">
            <a:spAutoFit/>
          </a:bodyPr>
          <a:lstStyle/>
          <a:p>
            <a:pPr marL="342900" indent="-342900" algn="ctr">
              <a:lnSpc>
                <a:spcPct val="75000"/>
              </a:lnSpc>
              <a:spcBef>
                <a:spcPct val="20000"/>
              </a:spcBef>
              <a:defRPr/>
            </a:pPr>
            <a:r>
              <a:rPr lang="en-US" sz="4400" b="1" dirty="0">
                <a:solidFill>
                  <a:srgbClr val="0308C9"/>
                </a:solidFill>
              </a:rPr>
              <a:t>The Nature of Agency</a:t>
            </a:r>
          </a:p>
          <a:p>
            <a:pPr marL="342900" indent="-342900" algn="ctr">
              <a:lnSpc>
                <a:spcPct val="75000"/>
              </a:lnSpc>
              <a:spcBef>
                <a:spcPct val="20000"/>
              </a:spcBef>
              <a:defRPr/>
            </a:pPr>
            <a:r>
              <a:rPr lang="en-US" sz="3200" b="1" i="1" dirty="0">
                <a:solidFill>
                  <a:srgbClr val="006600"/>
                </a:solidFill>
              </a:rPr>
              <a:t>The Purpose of Agency</a:t>
            </a:r>
          </a:p>
          <a:p>
            <a:pPr marL="342900" indent="-342900" algn="ctr">
              <a:lnSpc>
                <a:spcPct val="75000"/>
              </a:lnSpc>
              <a:spcBef>
                <a:spcPct val="20000"/>
              </a:spcBef>
              <a:defRPr/>
            </a:pPr>
            <a:endParaRPr lang="en-US" sz="1000" b="1" i="1" dirty="0">
              <a:solidFill>
                <a:srgbClr val="006600"/>
              </a:solidFill>
            </a:endParaRPr>
          </a:p>
          <a:p>
            <a:pPr marL="0" lvl="1" algn="just">
              <a:lnSpc>
                <a:spcPct val="90000"/>
              </a:lnSpc>
              <a:defRPr/>
            </a:pPr>
            <a:r>
              <a:rPr lang="en-US" sz="2000" b="1" i="1" dirty="0">
                <a:solidFill>
                  <a:srgbClr val="C00000"/>
                </a:solidFill>
              </a:rPr>
              <a:t>Binding the Principal: </a:t>
            </a:r>
            <a:r>
              <a:rPr lang="en-US" sz="1800" dirty="0"/>
              <a:t>The effect of a proper exercise of authority by an agent, is to bind the principal and third person to a contract.</a:t>
            </a:r>
          </a:p>
          <a:p>
            <a:pPr marL="512763" indent="-171450">
              <a:lnSpc>
                <a:spcPct val="110000"/>
              </a:lnSpc>
              <a:defRPr/>
            </a:pPr>
            <a:endParaRPr lang="en-US" sz="1000" dirty="0"/>
          </a:p>
          <a:p>
            <a:pPr marL="512763" indent="-171450" algn="ctr">
              <a:lnSpc>
                <a:spcPct val="110000"/>
              </a:lnSpc>
              <a:defRPr/>
            </a:pPr>
            <a:r>
              <a:rPr lang="en-US" sz="1800" b="1" dirty="0">
                <a:solidFill>
                  <a:srgbClr val="0070C0"/>
                </a:solidFill>
              </a:rPr>
              <a:t>The agent stands in the shoes of their principal.</a:t>
            </a:r>
          </a:p>
          <a:p>
            <a:pPr algn="just">
              <a:lnSpc>
                <a:spcPct val="110000"/>
              </a:lnSpc>
              <a:defRPr/>
            </a:pPr>
            <a:endParaRPr lang="en-US" sz="1000" b="1" dirty="0">
              <a:solidFill>
                <a:srgbClr val="0000FF"/>
              </a:solidFill>
            </a:endParaRPr>
          </a:p>
          <a:p>
            <a:pPr marL="0" lvl="1" algn="just">
              <a:lnSpc>
                <a:spcPct val="90000"/>
              </a:lnSpc>
              <a:defRPr/>
            </a:pPr>
            <a:r>
              <a:rPr lang="en-US" sz="2000" b="1" i="1" dirty="0">
                <a:solidFill>
                  <a:srgbClr val="C00000"/>
                </a:solidFill>
              </a:rPr>
              <a:t>Non Liability of Agents:</a:t>
            </a:r>
            <a:r>
              <a:rPr lang="en-US" dirty="0">
                <a:solidFill>
                  <a:srgbClr val="C00000"/>
                </a:solidFill>
              </a:rPr>
              <a:t>  </a:t>
            </a:r>
            <a:r>
              <a:rPr lang="en-US" sz="1800" dirty="0"/>
              <a:t>The agent, not being a party to the contract, is not liable, in any respect, under the contract. </a:t>
            </a:r>
          </a:p>
          <a:p>
            <a:pPr algn="just">
              <a:lnSpc>
                <a:spcPct val="110000"/>
              </a:lnSpc>
            </a:pPr>
            <a:endParaRPr lang="en-US" dirty="0"/>
          </a:p>
          <a:p>
            <a:pPr algn="just">
              <a:defRPr/>
            </a:pPr>
            <a:endParaRPr lang="en-US" sz="2000" b="1" i="1" dirty="0">
              <a:solidFill>
                <a:srgbClr val="C00000"/>
              </a:solidFill>
            </a:endParaRPr>
          </a:p>
          <a:p>
            <a:pPr>
              <a:defRPr/>
            </a:pPr>
            <a:endParaRPr lang="en-US" sz="1100" dirty="0"/>
          </a:p>
          <a:p>
            <a:pPr marL="342900" indent="-342900" algn="ctr">
              <a:lnSpc>
                <a:spcPct val="75000"/>
              </a:lnSpc>
              <a:spcBef>
                <a:spcPct val="20000"/>
              </a:spcBef>
              <a:defRPr/>
            </a:pPr>
            <a:endParaRPr lang="en-US" sz="3200" b="1" i="1" dirty="0">
              <a:solidFill>
                <a:srgbClr val="006600"/>
              </a:solidFill>
            </a:endParaRPr>
          </a:p>
          <a:p>
            <a:endParaRPr lang="en-US" sz="1000" b="1" i="1" dirty="0"/>
          </a:p>
        </p:txBody>
      </p:sp>
      <p:grpSp>
        <p:nvGrpSpPr>
          <p:cNvPr id="3" name="Group 8">
            <a:extLst>
              <a:ext uri="{FF2B5EF4-FFF2-40B4-BE49-F238E27FC236}">
                <a16:creationId xmlns:a16="http://schemas.microsoft.com/office/drawing/2014/main" id="{A52DF627-DEBC-486C-B20A-1396F1E0E5D0}"/>
              </a:ext>
            </a:extLst>
          </p:cNvPr>
          <p:cNvGrpSpPr>
            <a:grpSpLocks/>
          </p:cNvGrpSpPr>
          <p:nvPr/>
        </p:nvGrpSpPr>
        <p:grpSpPr bwMode="auto">
          <a:xfrm>
            <a:off x="2107475" y="4008381"/>
            <a:ext cx="4419600" cy="1219200"/>
            <a:chOff x="449" y="996"/>
            <a:chExt cx="4804" cy="1731"/>
          </a:xfrm>
        </p:grpSpPr>
        <p:sp>
          <p:nvSpPr>
            <p:cNvPr id="4" name="Freeform 9">
              <a:extLst>
                <a:ext uri="{FF2B5EF4-FFF2-40B4-BE49-F238E27FC236}">
                  <a16:creationId xmlns:a16="http://schemas.microsoft.com/office/drawing/2014/main" id="{D0A01F94-5D63-4500-9C62-3F1A5F85A768}"/>
                </a:ext>
              </a:extLst>
            </p:cNvPr>
            <p:cNvSpPr>
              <a:spLocks/>
            </p:cNvSpPr>
            <p:nvPr/>
          </p:nvSpPr>
          <p:spPr bwMode="auto">
            <a:xfrm>
              <a:off x="1944" y="1104"/>
              <a:ext cx="2113" cy="1623"/>
            </a:xfrm>
            <a:custGeom>
              <a:avLst/>
              <a:gdLst>
                <a:gd name="T0" fmla="*/ 0 w 2113"/>
                <a:gd name="T1" fmla="*/ 1655 h 1441"/>
                <a:gd name="T2" fmla="*/ 422 w 2113"/>
                <a:gd name="T3" fmla="*/ 3312 h 1441"/>
                <a:gd name="T4" fmla="*/ 422 w 2113"/>
                <a:gd name="T5" fmla="*/ 2483 h 1441"/>
                <a:gd name="T6" fmla="*/ 1690 w 2113"/>
                <a:gd name="T7" fmla="*/ 2483 h 1441"/>
                <a:gd name="T8" fmla="*/ 1690 w 2113"/>
                <a:gd name="T9" fmla="*/ 3312 h 1441"/>
                <a:gd name="T10" fmla="*/ 2112 w 2113"/>
                <a:gd name="T11" fmla="*/ 1655 h 1441"/>
                <a:gd name="T12" fmla="*/ 1690 w 2113"/>
                <a:gd name="T13" fmla="*/ 0 h 1441"/>
                <a:gd name="T14" fmla="*/ 1690 w 2113"/>
                <a:gd name="T15" fmla="*/ 827 h 1441"/>
                <a:gd name="T16" fmla="*/ 422 w 2113"/>
                <a:gd name="T17" fmla="*/ 827 h 1441"/>
                <a:gd name="T18" fmla="*/ 422 w 2113"/>
                <a:gd name="T19" fmla="*/ 0 h 1441"/>
                <a:gd name="T20" fmla="*/ 0 w 2113"/>
                <a:gd name="T21" fmla="*/ 1655 h 14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3"/>
                <a:gd name="T34" fmla="*/ 0 h 1441"/>
                <a:gd name="T35" fmla="*/ 2113 w 2113"/>
                <a:gd name="T36" fmla="*/ 1441 h 14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3" h="1441">
                  <a:moveTo>
                    <a:pt x="0" y="720"/>
                  </a:moveTo>
                  <a:lnTo>
                    <a:pt x="422" y="1440"/>
                  </a:lnTo>
                  <a:lnTo>
                    <a:pt x="422" y="1080"/>
                  </a:lnTo>
                  <a:lnTo>
                    <a:pt x="1690" y="1080"/>
                  </a:lnTo>
                  <a:lnTo>
                    <a:pt x="1690" y="1440"/>
                  </a:lnTo>
                  <a:lnTo>
                    <a:pt x="2112" y="720"/>
                  </a:lnTo>
                  <a:lnTo>
                    <a:pt x="1690" y="0"/>
                  </a:lnTo>
                  <a:lnTo>
                    <a:pt x="1690" y="360"/>
                  </a:lnTo>
                  <a:lnTo>
                    <a:pt x="422" y="360"/>
                  </a:lnTo>
                  <a:lnTo>
                    <a:pt x="422" y="0"/>
                  </a:lnTo>
                  <a:lnTo>
                    <a:pt x="0" y="720"/>
                  </a:lnTo>
                </a:path>
              </a:pathLst>
            </a:custGeom>
            <a:solidFill>
              <a:srgbClr val="CCECFF"/>
            </a:solidFill>
            <a:ln w="25400" cap="rnd" cmpd="sng">
              <a:solidFill>
                <a:schemeClr val="tx1"/>
              </a:solidFill>
              <a:prstDash val="solid"/>
              <a:round/>
              <a:headEnd type="none" w="med" len="med"/>
              <a:tailEnd type="none" w="med" len="med"/>
            </a:ln>
          </p:spPr>
          <p:txBody>
            <a:bodyPr/>
            <a:lstStyle/>
            <a:p>
              <a:endParaRPr lang="en-US"/>
            </a:p>
          </p:txBody>
        </p:sp>
        <p:sp>
          <p:nvSpPr>
            <p:cNvPr id="5" name="Rectangle 10">
              <a:extLst>
                <a:ext uri="{FF2B5EF4-FFF2-40B4-BE49-F238E27FC236}">
                  <a16:creationId xmlns:a16="http://schemas.microsoft.com/office/drawing/2014/main" id="{84A24CBA-7613-4C84-815D-18766AA776A6}"/>
                </a:ext>
              </a:extLst>
            </p:cNvPr>
            <p:cNvSpPr>
              <a:spLocks noChangeArrowheads="1"/>
            </p:cNvSpPr>
            <p:nvPr/>
          </p:nvSpPr>
          <p:spPr bwMode="auto">
            <a:xfrm>
              <a:off x="2188" y="1537"/>
              <a:ext cx="1629" cy="740"/>
            </a:xfrm>
            <a:prstGeom prst="rect">
              <a:avLst/>
            </a:prstGeom>
            <a:noFill/>
            <a:ln w="12700">
              <a:noFill/>
              <a:miter lim="800000"/>
              <a:headEnd/>
              <a:tailEnd/>
            </a:ln>
          </p:spPr>
          <p:txBody>
            <a:bodyPr wrap="none" lIns="90488" tIns="44450" rIns="90488" bIns="44450">
              <a:spAutoFit/>
            </a:bodyPr>
            <a:lstStyle/>
            <a:p>
              <a:pPr algn="ctr" eaLnBrk="0" hangingPunct="0">
                <a:lnSpc>
                  <a:spcPct val="85000"/>
                </a:lnSpc>
              </a:pPr>
              <a:r>
                <a:rPr lang="en-US" sz="1100" dirty="0">
                  <a:solidFill>
                    <a:srgbClr val="00003B"/>
                  </a:solidFill>
                  <a:latin typeface="Times New Roman" pitchFamily="18" charset="0"/>
                </a:rPr>
                <a:t>deals with third person</a:t>
              </a:r>
              <a:br>
                <a:rPr lang="en-US" sz="1100" dirty="0">
                  <a:solidFill>
                    <a:srgbClr val="00003B"/>
                  </a:solidFill>
                  <a:latin typeface="Times New Roman" pitchFamily="18" charset="0"/>
                </a:rPr>
              </a:br>
              <a:r>
                <a:rPr lang="en-US" sz="1100" dirty="0">
                  <a:solidFill>
                    <a:srgbClr val="00003B"/>
                  </a:solidFill>
                  <a:latin typeface="Times New Roman" pitchFamily="18" charset="0"/>
                </a:rPr>
                <a:t>and makes contracts on</a:t>
              </a:r>
            </a:p>
            <a:p>
              <a:pPr algn="ctr" eaLnBrk="0" hangingPunct="0">
                <a:lnSpc>
                  <a:spcPct val="85000"/>
                </a:lnSpc>
              </a:pPr>
              <a:r>
                <a:rPr lang="en-US" sz="1100" dirty="0">
                  <a:solidFill>
                    <a:srgbClr val="00003B"/>
                  </a:solidFill>
                  <a:latin typeface="Times New Roman" pitchFamily="18" charset="0"/>
                </a:rPr>
                <a:t>behalf of principal</a:t>
              </a:r>
            </a:p>
          </p:txBody>
        </p:sp>
        <p:sp>
          <p:nvSpPr>
            <p:cNvPr id="7" name="WordArt 11">
              <a:extLst>
                <a:ext uri="{FF2B5EF4-FFF2-40B4-BE49-F238E27FC236}">
                  <a16:creationId xmlns:a16="http://schemas.microsoft.com/office/drawing/2014/main" id="{8D9E7B3A-ACA3-4E0B-AC86-931538757F54}"/>
                </a:ext>
              </a:extLst>
            </p:cNvPr>
            <p:cNvSpPr>
              <a:spLocks noChangeArrowheads="1" noChangeShapeType="1" noTextEdit="1"/>
            </p:cNvSpPr>
            <p:nvPr/>
          </p:nvSpPr>
          <p:spPr bwMode="auto">
            <a:xfrm>
              <a:off x="449" y="1540"/>
              <a:ext cx="1367" cy="532"/>
            </a:xfrm>
            <a:prstGeom prst="rect">
              <a:avLst/>
            </a:prstGeom>
          </p:spPr>
          <p:txBody>
            <a:bodyPr wrap="none" fromWordArt="1">
              <a:prstTxWarp prst="textPlain">
                <a:avLst>
                  <a:gd name="adj" fmla="val 50000"/>
                </a:avLst>
              </a:prstTxWarp>
            </a:bodyPr>
            <a:lstStyle/>
            <a:p>
              <a:pPr algn="ctr"/>
              <a:r>
                <a:rPr lang="en-US" sz="2800" kern="10">
                  <a:ln w="12700">
                    <a:solidFill>
                      <a:srgbClr val="3333CC"/>
                    </a:solidFill>
                    <a:miter lim="800000"/>
                    <a:headEnd/>
                    <a:tailEnd/>
                  </a:ln>
                  <a:solidFill>
                    <a:srgbClr val="0D0D0D"/>
                  </a:solidFill>
                  <a:effectLst>
                    <a:outerShdw dist="45791" dir="2021404" algn="ctr" rotWithShape="0">
                      <a:srgbClr val="9999FF"/>
                    </a:outerShdw>
                  </a:effectLst>
                  <a:latin typeface="Arial Black"/>
                </a:rPr>
                <a:t>Principal</a:t>
              </a:r>
            </a:p>
          </p:txBody>
        </p:sp>
        <p:sp>
          <p:nvSpPr>
            <p:cNvPr id="8" name="WordArt 12">
              <a:extLst>
                <a:ext uri="{FF2B5EF4-FFF2-40B4-BE49-F238E27FC236}">
                  <a16:creationId xmlns:a16="http://schemas.microsoft.com/office/drawing/2014/main" id="{868CEADE-33AC-414A-B8EF-4964DF73BE5F}"/>
                </a:ext>
              </a:extLst>
            </p:cNvPr>
            <p:cNvSpPr>
              <a:spLocks noChangeArrowheads="1" noChangeShapeType="1" noTextEdit="1"/>
            </p:cNvSpPr>
            <p:nvPr/>
          </p:nvSpPr>
          <p:spPr bwMode="auto">
            <a:xfrm>
              <a:off x="4192" y="1866"/>
              <a:ext cx="1061" cy="412"/>
            </a:xfrm>
            <a:prstGeom prst="rect">
              <a:avLst/>
            </a:prstGeom>
          </p:spPr>
          <p:txBody>
            <a:bodyPr wrap="none" fromWordArt="1">
              <a:prstTxWarp prst="textPlain">
                <a:avLst>
                  <a:gd name="adj" fmla="val 50000"/>
                </a:avLst>
              </a:prstTxWarp>
            </a:bodyPr>
            <a:lstStyle/>
            <a:p>
              <a:pPr algn="ctr"/>
              <a:r>
                <a:rPr lang="en-US" sz="3200" kern="10">
                  <a:ln w="12700">
                    <a:solidFill>
                      <a:srgbClr val="3333CC"/>
                    </a:solidFill>
                    <a:miter lim="800000"/>
                    <a:headEnd/>
                    <a:tailEnd/>
                  </a:ln>
                  <a:solidFill>
                    <a:srgbClr val="0D0D0D"/>
                  </a:solidFill>
                  <a:effectLst>
                    <a:outerShdw dist="45791" dir="2021404" algn="ctr" rotWithShape="0">
                      <a:srgbClr val="9999FF"/>
                    </a:outerShdw>
                  </a:effectLst>
                  <a:latin typeface="Arial Black"/>
                </a:rPr>
                <a:t>Person</a:t>
              </a:r>
            </a:p>
          </p:txBody>
        </p:sp>
        <p:sp>
          <p:nvSpPr>
            <p:cNvPr id="9" name="WordArt 13">
              <a:extLst>
                <a:ext uri="{FF2B5EF4-FFF2-40B4-BE49-F238E27FC236}">
                  <a16:creationId xmlns:a16="http://schemas.microsoft.com/office/drawing/2014/main" id="{49593E0C-E44A-4D52-B90C-DE7D12AF10D6}"/>
                </a:ext>
              </a:extLst>
            </p:cNvPr>
            <p:cNvSpPr>
              <a:spLocks noChangeArrowheads="1" noChangeShapeType="1" noTextEdit="1"/>
            </p:cNvSpPr>
            <p:nvPr/>
          </p:nvSpPr>
          <p:spPr bwMode="auto">
            <a:xfrm>
              <a:off x="4179" y="1371"/>
              <a:ext cx="978" cy="395"/>
            </a:xfrm>
            <a:prstGeom prst="rect">
              <a:avLst/>
            </a:prstGeom>
          </p:spPr>
          <p:txBody>
            <a:bodyPr wrap="none" fromWordArt="1">
              <a:prstTxWarp prst="textPlain">
                <a:avLst>
                  <a:gd name="adj" fmla="val 50000"/>
                </a:avLst>
              </a:prstTxWarp>
            </a:bodyPr>
            <a:lstStyle/>
            <a:p>
              <a:pPr algn="ctr"/>
              <a:r>
                <a:rPr lang="en-US" sz="3200" kern="10">
                  <a:ln w="12700">
                    <a:solidFill>
                      <a:srgbClr val="3333CC"/>
                    </a:solidFill>
                    <a:miter lim="800000"/>
                    <a:headEnd/>
                    <a:tailEnd/>
                  </a:ln>
                  <a:solidFill>
                    <a:srgbClr val="0D0D0D"/>
                  </a:solidFill>
                  <a:effectLst>
                    <a:outerShdw dist="45791" dir="2021404" algn="ctr" rotWithShape="0">
                      <a:srgbClr val="9999FF"/>
                    </a:outerShdw>
                  </a:effectLst>
                  <a:latin typeface="Arial Black"/>
                </a:rPr>
                <a:t>Third</a:t>
              </a:r>
            </a:p>
          </p:txBody>
        </p:sp>
        <p:sp>
          <p:nvSpPr>
            <p:cNvPr id="10" name="WordArt 14">
              <a:extLst>
                <a:ext uri="{FF2B5EF4-FFF2-40B4-BE49-F238E27FC236}">
                  <a16:creationId xmlns:a16="http://schemas.microsoft.com/office/drawing/2014/main" id="{ADE1A4B7-B73C-45A9-B7F4-F4C1425DB406}"/>
                </a:ext>
              </a:extLst>
            </p:cNvPr>
            <p:cNvSpPr>
              <a:spLocks noChangeArrowheads="1" noChangeShapeType="1" noTextEdit="1"/>
            </p:cNvSpPr>
            <p:nvPr/>
          </p:nvSpPr>
          <p:spPr bwMode="auto">
            <a:xfrm>
              <a:off x="2520" y="996"/>
              <a:ext cx="924" cy="408"/>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miter lim="800000"/>
                    <a:headEnd/>
                    <a:tailEnd/>
                  </a:ln>
                  <a:solidFill>
                    <a:srgbClr val="0D0D0D"/>
                  </a:solidFill>
                  <a:effectLst>
                    <a:outerShdw dist="45791" dir="2021404" algn="ctr" rotWithShape="0">
                      <a:srgbClr val="9999FF"/>
                    </a:outerShdw>
                  </a:effectLst>
                  <a:latin typeface="Arial Black"/>
                </a:rPr>
                <a:t>Agent</a:t>
              </a:r>
            </a:p>
          </p:txBody>
        </p:sp>
      </p:grpSp>
      <p:grpSp>
        <p:nvGrpSpPr>
          <p:cNvPr id="11" name="Group 10">
            <a:extLst>
              <a:ext uri="{FF2B5EF4-FFF2-40B4-BE49-F238E27FC236}">
                <a16:creationId xmlns:a16="http://schemas.microsoft.com/office/drawing/2014/main" id="{E7DFE637-B81F-4C61-BC19-4CBA611A0661}"/>
              </a:ext>
            </a:extLst>
          </p:cNvPr>
          <p:cNvGrpSpPr>
            <a:grpSpLocks/>
          </p:cNvGrpSpPr>
          <p:nvPr/>
        </p:nvGrpSpPr>
        <p:grpSpPr bwMode="auto">
          <a:xfrm>
            <a:off x="2864685" y="4897633"/>
            <a:ext cx="3124200" cy="1066800"/>
            <a:chOff x="1169" y="2102"/>
            <a:chExt cx="3306" cy="1598"/>
          </a:xfrm>
        </p:grpSpPr>
        <p:sp>
          <p:nvSpPr>
            <p:cNvPr id="12" name="Line 4">
              <a:extLst>
                <a:ext uri="{FF2B5EF4-FFF2-40B4-BE49-F238E27FC236}">
                  <a16:creationId xmlns:a16="http://schemas.microsoft.com/office/drawing/2014/main" id="{E90DE09F-EF65-4550-8CA6-6416E15C4737}"/>
                </a:ext>
              </a:extLst>
            </p:cNvPr>
            <p:cNvSpPr>
              <a:spLocks noChangeShapeType="1"/>
            </p:cNvSpPr>
            <p:nvPr/>
          </p:nvSpPr>
          <p:spPr bwMode="auto">
            <a:xfrm flipV="1">
              <a:off x="3543" y="2321"/>
              <a:ext cx="932" cy="982"/>
            </a:xfrm>
            <a:prstGeom prst="line">
              <a:avLst/>
            </a:prstGeom>
            <a:noFill/>
            <a:ln w="50800">
              <a:solidFill>
                <a:schemeClr val="tx1"/>
              </a:solidFill>
              <a:round/>
              <a:headEnd/>
              <a:tailEnd type="triangle" w="med" len="med"/>
            </a:ln>
          </p:spPr>
          <p:txBody>
            <a:bodyPr wrap="none" anchor="ctr"/>
            <a:lstStyle/>
            <a:p>
              <a:endParaRPr lang="en-US"/>
            </a:p>
          </p:txBody>
        </p:sp>
        <p:sp>
          <p:nvSpPr>
            <p:cNvPr id="13" name="Oval 5">
              <a:extLst>
                <a:ext uri="{FF2B5EF4-FFF2-40B4-BE49-F238E27FC236}">
                  <a16:creationId xmlns:a16="http://schemas.microsoft.com/office/drawing/2014/main" id="{3D8C0A37-9C1F-40B2-8980-D43D274ADD38}"/>
                </a:ext>
              </a:extLst>
            </p:cNvPr>
            <p:cNvSpPr>
              <a:spLocks noChangeArrowheads="1"/>
            </p:cNvSpPr>
            <p:nvPr/>
          </p:nvSpPr>
          <p:spPr bwMode="auto">
            <a:xfrm>
              <a:off x="2444" y="2876"/>
              <a:ext cx="1160" cy="824"/>
            </a:xfrm>
            <a:prstGeom prst="ellipse">
              <a:avLst/>
            </a:prstGeom>
            <a:solidFill>
              <a:srgbClr val="FFFFCC"/>
            </a:solidFill>
            <a:ln w="25400">
              <a:solidFill>
                <a:schemeClr val="tx1"/>
              </a:solidFill>
              <a:round/>
              <a:headEnd/>
              <a:tailEnd/>
            </a:ln>
          </p:spPr>
          <p:txBody>
            <a:bodyPr wrap="none" anchor="ctr"/>
            <a:lstStyle/>
            <a:p>
              <a:endParaRPr lang="en-US"/>
            </a:p>
          </p:txBody>
        </p:sp>
        <p:sp>
          <p:nvSpPr>
            <p:cNvPr id="14" name="Rectangle 6">
              <a:extLst>
                <a:ext uri="{FF2B5EF4-FFF2-40B4-BE49-F238E27FC236}">
                  <a16:creationId xmlns:a16="http://schemas.microsoft.com/office/drawing/2014/main" id="{A6FC3E65-429C-4ACB-B188-795A2E3B493B}"/>
                </a:ext>
              </a:extLst>
            </p:cNvPr>
            <p:cNvSpPr>
              <a:spLocks noChangeArrowheads="1"/>
            </p:cNvSpPr>
            <p:nvPr/>
          </p:nvSpPr>
          <p:spPr bwMode="auto">
            <a:xfrm>
              <a:off x="2540" y="2901"/>
              <a:ext cx="1047" cy="642"/>
            </a:xfrm>
            <a:prstGeom prst="rect">
              <a:avLst/>
            </a:prstGeom>
            <a:noFill/>
            <a:ln w="12700">
              <a:noFill/>
              <a:miter lim="800000"/>
              <a:headEnd/>
              <a:tailEnd/>
            </a:ln>
          </p:spPr>
          <p:txBody>
            <a:bodyPr lIns="90488" tIns="44450" rIns="90488" bIns="44450">
              <a:spAutoFit/>
            </a:bodyPr>
            <a:lstStyle/>
            <a:p>
              <a:pPr algn="ctr" eaLnBrk="0" hangingPunct="0"/>
              <a:r>
                <a:rPr lang="en-US" sz="1100">
                  <a:latin typeface="Times New Roman" pitchFamily="18" charset="0"/>
                </a:rPr>
                <a:t>Parties to</a:t>
              </a:r>
            </a:p>
            <a:p>
              <a:pPr algn="ctr" eaLnBrk="0" hangingPunct="0"/>
              <a:r>
                <a:rPr lang="en-US" sz="1100">
                  <a:latin typeface="Times New Roman" pitchFamily="18" charset="0"/>
                </a:rPr>
                <a:t>the contract(s)</a:t>
              </a:r>
            </a:p>
          </p:txBody>
        </p:sp>
        <p:sp>
          <p:nvSpPr>
            <p:cNvPr id="15" name="Line 7">
              <a:extLst>
                <a:ext uri="{FF2B5EF4-FFF2-40B4-BE49-F238E27FC236}">
                  <a16:creationId xmlns:a16="http://schemas.microsoft.com/office/drawing/2014/main" id="{97B84EF5-4A72-4878-BAB8-17B37F174F33}"/>
                </a:ext>
              </a:extLst>
            </p:cNvPr>
            <p:cNvSpPr>
              <a:spLocks noChangeShapeType="1"/>
            </p:cNvSpPr>
            <p:nvPr/>
          </p:nvSpPr>
          <p:spPr bwMode="auto">
            <a:xfrm flipH="1" flipV="1">
              <a:off x="1169" y="2102"/>
              <a:ext cx="1295" cy="1130"/>
            </a:xfrm>
            <a:prstGeom prst="line">
              <a:avLst/>
            </a:prstGeom>
            <a:noFill/>
            <a:ln w="50800">
              <a:solidFill>
                <a:schemeClr val="tx1"/>
              </a:solidFill>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257259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314597" y="883919"/>
            <a:ext cx="8514806" cy="5925405"/>
          </a:xfrm>
          <a:prstGeom prst="rect">
            <a:avLst/>
          </a:prstGeom>
          <a:noFill/>
          <a:ln w="9525">
            <a:noFill/>
            <a:miter lim="800000"/>
            <a:headEnd/>
            <a:tailEnd/>
          </a:ln>
        </p:spPr>
        <p:txBody>
          <a:bodyPr wrap="square">
            <a:spAutoFit/>
          </a:bodyPr>
          <a:lstStyle/>
          <a:p>
            <a:pPr marL="342900" indent="-342900" algn="ctr">
              <a:lnSpc>
                <a:spcPct val="75000"/>
              </a:lnSpc>
              <a:spcBef>
                <a:spcPct val="20000"/>
              </a:spcBef>
              <a:defRPr/>
            </a:pPr>
            <a:r>
              <a:rPr lang="en-US" sz="4000" b="1" dirty="0">
                <a:solidFill>
                  <a:srgbClr val="0308C9"/>
                </a:solidFill>
              </a:rPr>
              <a:t>The Nature of Agency</a:t>
            </a:r>
          </a:p>
          <a:p>
            <a:pPr marL="342900" indent="-342900" algn="ctr">
              <a:lnSpc>
                <a:spcPct val="75000"/>
              </a:lnSpc>
              <a:spcBef>
                <a:spcPct val="20000"/>
              </a:spcBef>
              <a:defRPr/>
            </a:pPr>
            <a:r>
              <a:rPr lang="en-US" sz="3200" b="1" i="1" dirty="0">
                <a:solidFill>
                  <a:srgbClr val="006600"/>
                </a:solidFill>
              </a:rPr>
              <a:t>Creation of the Agency Relationship</a:t>
            </a:r>
          </a:p>
          <a:p>
            <a:pPr>
              <a:lnSpc>
                <a:spcPct val="105000"/>
              </a:lnSpc>
            </a:pPr>
            <a:endParaRPr lang="en-US" sz="1100" b="1" dirty="0"/>
          </a:p>
          <a:p>
            <a:pPr algn="just">
              <a:lnSpc>
                <a:spcPct val="105000"/>
              </a:lnSpc>
            </a:pPr>
            <a:r>
              <a:rPr lang="en-US" sz="2000" b="1" i="1" dirty="0">
                <a:solidFill>
                  <a:srgbClr val="C00000"/>
                </a:solidFill>
              </a:rPr>
              <a:t>Elements of the Creation an Agency Relationship: </a:t>
            </a:r>
            <a:r>
              <a:rPr lang="en-US" dirty="0">
                <a:solidFill>
                  <a:schemeClr val="tx1">
                    <a:lumMod val="95000"/>
                    <a:lumOff val="5000"/>
                  </a:schemeClr>
                </a:solidFill>
              </a:rPr>
              <a:t>Certain elements must exist to create an agency relationship.</a:t>
            </a:r>
            <a:endParaRPr lang="en-US" dirty="0">
              <a:solidFill>
                <a:srgbClr val="C00000"/>
              </a:solidFill>
            </a:endParaRPr>
          </a:p>
          <a:p>
            <a:pPr algn="just">
              <a:lnSpc>
                <a:spcPct val="105000"/>
              </a:lnSpc>
            </a:pPr>
            <a:endParaRPr lang="en-US" sz="500" b="1" dirty="0">
              <a:solidFill>
                <a:srgbClr val="C00000"/>
              </a:solidFill>
            </a:endParaRPr>
          </a:p>
          <a:p>
            <a:pPr algn="just">
              <a:lnSpc>
                <a:spcPct val="105000"/>
              </a:lnSpc>
            </a:pPr>
            <a:r>
              <a:rPr lang="en-US" sz="1600" b="1" dirty="0">
                <a:solidFill>
                  <a:srgbClr val="006600"/>
                </a:solidFill>
              </a:rPr>
              <a:t>Capacity:  </a:t>
            </a:r>
            <a:r>
              <a:rPr lang="en-US" sz="1400" dirty="0"/>
              <a:t>There must exist the capacity to enter into the agency agreement.</a:t>
            </a:r>
          </a:p>
          <a:p>
            <a:pPr algn="just">
              <a:lnSpc>
                <a:spcPct val="105000"/>
              </a:lnSpc>
            </a:pPr>
            <a:endParaRPr lang="en-US" sz="500" b="1" dirty="0">
              <a:solidFill>
                <a:srgbClr val="006600"/>
              </a:solidFill>
            </a:endParaRPr>
          </a:p>
          <a:p>
            <a:pPr algn="just">
              <a:lnSpc>
                <a:spcPct val="105000"/>
              </a:lnSpc>
            </a:pPr>
            <a:r>
              <a:rPr lang="en-US" sz="1600" b="1" dirty="0">
                <a:solidFill>
                  <a:srgbClr val="006600"/>
                </a:solidFill>
              </a:rPr>
              <a:t>Formalities:  </a:t>
            </a:r>
            <a:r>
              <a:rPr lang="en-US" sz="1400" dirty="0"/>
              <a:t>Many of the formalities of a contractual relationship must be present.</a:t>
            </a:r>
          </a:p>
          <a:p>
            <a:pPr algn="just">
              <a:lnSpc>
                <a:spcPct val="105000"/>
              </a:lnSpc>
            </a:pPr>
            <a:endParaRPr lang="en-US" sz="500" dirty="0"/>
          </a:p>
          <a:p>
            <a:pPr marL="285750" indent="-285750" algn="just">
              <a:lnSpc>
                <a:spcPct val="105000"/>
              </a:lnSpc>
              <a:buFont typeface="Arial" panose="020B0604020202020204" pitchFamily="34" charset="0"/>
              <a:buChar char="•"/>
            </a:pPr>
            <a:r>
              <a:rPr lang="en-US" sz="1600" b="1" dirty="0">
                <a:solidFill>
                  <a:srgbClr val="0033CC"/>
                </a:solidFill>
              </a:rPr>
              <a:t>Consent of the parties must exist;</a:t>
            </a:r>
          </a:p>
          <a:p>
            <a:pPr marL="285750" indent="-285750" algn="just">
              <a:lnSpc>
                <a:spcPct val="105000"/>
              </a:lnSpc>
              <a:buFont typeface="Arial" panose="020B0604020202020204" pitchFamily="34" charset="0"/>
              <a:buChar char="•"/>
            </a:pPr>
            <a:r>
              <a:rPr lang="en-US" sz="1600" b="1" dirty="0">
                <a:solidFill>
                  <a:srgbClr val="0033CC"/>
                </a:solidFill>
              </a:rPr>
              <a:t>Consideration need not exist (can have voluntary agencies); and </a:t>
            </a:r>
          </a:p>
          <a:p>
            <a:pPr marL="285750" indent="-285750" algn="just">
              <a:lnSpc>
                <a:spcPct val="105000"/>
              </a:lnSpc>
              <a:buFont typeface="Arial" panose="020B0604020202020204" pitchFamily="34" charset="0"/>
              <a:buChar char="•"/>
            </a:pPr>
            <a:r>
              <a:rPr lang="en-US" sz="1600" b="1" dirty="0">
                <a:solidFill>
                  <a:srgbClr val="0033CC"/>
                </a:solidFill>
              </a:rPr>
              <a:t>No Written Contract Required (unless covered by statute of frauds)</a:t>
            </a:r>
            <a:endParaRPr lang="en-US" sz="500" b="1" dirty="0">
              <a:solidFill>
                <a:srgbClr val="0033CC"/>
              </a:solidFill>
            </a:endParaRPr>
          </a:p>
          <a:p>
            <a:pPr>
              <a:lnSpc>
                <a:spcPct val="105000"/>
              </a:lnSpc>
            </a:pPr>
            <a:r>
              <a:rPr lang="en-US" sz="500" dirty="0"/>
              <a:t>     </a:t>
            </a:r>
            <a:endParaRPr lang="en-US" sz="500" b="1" dirty="0">
              <a:solidFill>
                <a:srgbClr val="006600"/>
              </a:solidFill>
            </a:endParaRPr>
          </a:p>
          <a:p>
            <a:pPr marL="0" lvl="1">
              <a:lnSpc>
                <a:spcPct val="105000"/>
              </a:lnSpc>
            </a:pPr>
            <a:r>
              <a:rPr lang="en-US" sz="1600" b="1" dirty="0">
                <a:solidFill>
                  <a:srgbClr val="006600"/>
                </a:solidFill>
              </a:rPr>
              <a:t>Modes of Creation:  </a:t>
            </a:r>
            <a:r>
              <a:rPr lang="en-US" sz="1400" dirty="0"/>
              <a:t>There must a contractual relationship established:</a:t>
            </a:r>
          </a:p>
          <a:p>
            <a:pPr>
              <a:lnSpc>
                <a:spcPct val="105000"/>
              </a:lnSpc>
            </a:pPr>
            <a:endParaRPr lang="en-US" sz="500" b="1" dirty="0">
              <a:solidFill>
                <a:srgbClr val="0033CC"/>
              </a:solidFill>
            </a:endParaRPr>
          </a:p>
          <a:p>
            <a:pPr>
              <a:lnSpc>
                <a:spcPct val="105000"/>
              </a:lnSpc>
            </a:pPr>
            <a:r>
              <a:rPr lang="en-US" sz="1600" b="1" dirty="0">
                <a:solidFill>
                  <a:srgbClr val="0033CC"/>
                </a:solidFill>
              </a:rPr>
              <a:t>a. By Act of the Parties</a:t>
            </a:r>
          </a:p>
          <a:p>
            <a:pPr marL="461963" indent="-174625">
              <a:lnSpc>
                <a:spcPct val="105000"/>
              </a:lnSpc>
              <a:buFont typeface="Arial" panose="020B0604020202020204" pitchFamily="34" charset="0"/>
              <a:buChar char="•"/>
            </a:pPr>
            <a:r>
              <a:rPr lang="en-US" sz="1400" b="1" dirty="0"/>
              <a:t>Actual Authority;</a:t>
            </a:r>
          </a:p>
          <a:p>
            <a:pPr marL="461963" indent="-174625">
              <a:lnSpc>
                <a:spcPct val="105000"/>
              </a:lnSpc>
              <a:buFont typeface="Arial" panose="020B0604020202020204" pitchFamily="34" charset="0"/>
              <a:buChar char="•"/>
            </a:pPr>
            <a:r>
              <a:rPr lang="en-US" sz="1400" b="1" dirty="0"/>
              <a:t>Apparent Authority;</a:t>
            </a:r>
          </a:p>
          <a:p>
            <a:pPr marL="461963" indent="-174625">
              <a:lnSpc>
                <a:spcPct val="105000"/>
              </a:lnSpc>
              <a:buFont typeface="Arial" panose="020B0604020202020204" pitchFamily="34" charset="0"/>
              <a:buChar char="•"/>
            </a:pPr>
            <a:r>
              <a:rPr lang="en-US" sz="1400" b="1" dirty="0"/>
              <a:t>Inherent Authority; and</a:t>
            </a:r>
          </a:p>
          <a:p>
            <a:pPr marL="461963" indent="-174625">
              <a:lnSpc>
                <a:spcPct val="105000"/>
              </a:lnSpc>
              <a:buFont typeface="Arial" panose="020B0604020202020204" pitchFamily="34" charset="0"/>
              <a:buChar char="•"/>
            </a:pPr>
            <a:r>
              <a:rPr lang="en-US" sz="1400" b="1" dirty="0"/>
              <a:t>Ratification</a:t>
            </a:r>
          </a:p>
          <a:p>
            <a:pPr marL="461963" indent="-174625">
              <a:lnSpc>
                <a:spcPct val="105000"/>
              </a:lnSpc>
              <a:buFont typeface="Arial" panose="020B0604020202020204" pitchFamily="34" charset="0"/>
              <a:buChar char="•"/>
            </a:pPr>
            <a:endParaRPr lang="en-US" sz="500" b="1" dirty="0"/>
          </a:p>
          <a:p>
            <a:pPr>
              <a:lnSpc>
                <a:spcPct val="105000"/>
              </a:lnSpc>
            </a:pPr>
            <a:r>
              <a:rPr lang="en-US" sz="1600" b="1" dirty="0">
                <a:solidFill>
                  <a:srgbClr val="0033CC"/>
                </a:solidFill>
              </a:rPr>
              <a:t>b. By Operation of Law</a:t>
            </a:r>
          </a:p>
          <a:p>
            <a:pPr marL="461963" indent="-174625">
              <a:lnSpc>
                <a:spcPct val="105000"/>
              </a:lnSpc>
              <a:buFont typeface="Arial" panose="020B0604020202020204" pitchFamily="34" charset="0"/>
              <a:buChar char="•"/>
            </a:pPr>
            <a:r>
              <a:rPr lang="en-US" sz="1400" b="1" dirty="0"/>
              <a:t>Estoppel; or</a:t>
            </a:r>
          </a:p>
          <a:p>
            <a:pPr marL="461963" indent="-174625">
              <a:lnSpc>
                <a:spcPct val="105000"/>
              </a:lnSpc>
              <a:buFont typeface="Arial" panose="020B0604020202020204" pitchFamily="34" charset="0"/>
              <a:buChar char="•"/>
            </a:pPr>
            <a:r>
              <a:rPr lang="en-US" sz="1400" b="1" dirty="0"/>
              <a:t>Statute</a:t>
            </a:r>
            <a:endParaRPr lang="en-US" sz="1400" b="1" dirty="0">
              <a:solidFill>
                <a:srgbClr val="0033C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249283" y="792479"/>
            <a:ext cx="8523514" cy="3987823"/>
          </a:xfrm>
          <a:prstGeom prst="rect">
            <a:avLst/>
          </a:prstGeom>
          <a:noFill/>
          <a:ln w="9525">
            <a:noFill/>
            <a:miter lim="800000"/>
            <a:headEnd/>
            <a:tailEnd/>
          </a:ln>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800" b="1" i="1" dirty="0">
                <a:solidFill>
                  <a:srgbClr val="006600"/>
                </a:solidFill>
              </a:rPr>
              <a:t>Creation of the Agency Relationship - Capacity</a:t>
            </a:r>
          </a:p>
          <a:p>
            <a:pPr>
              <a:lnSpc>
                <a:spcPct val="120000"/>
              </a:lnSpc>
              <a:spcBef>
                <a:spcPts val="0"/>
              </a:spcBef>
            </a:pPr>
            <a:endParaRPr lang="en-US" sz="700" dirty="0"/>
          </a:p>
          <a:p>
            <a:pPr algn="just">
              <a:lnSpc>
                <a:spcPct val="120000"/>
              </a:lnSpc>
              <a:spcBef>
                <a:spcPts val="0"/>
              </a:spcBef>
            </a:pPr>
            <a:r>
              <a:rPr lang="en-US" sz="2000" b="1" dirty="0">
                <a:solidFill>
                  <a:srgbClr val="C00000"/>
                </a:solidFill>
              </a:rPr>
              <a:t>Capacity: </a:t>
            </a:r>
            <a:r>
              <a:rPr lang="en-US" dirty="0"/>
              <a:t>A threshold </a:t>
            </a:r>
            <a:r>
              <a:rPr lang="en-US" i="1" dirty="0"/>
              <a:t>(condition precedent)</a:t>
            </a:r>
            <a:r>
              <a:rPr lang="en-US" dirty="0"/>
              <a:t> to the creation of an agency relationship is that the respective parties must have </a:t>
            </a:r>
            <a:r>
              <a:rPr lang="en-US" b="1" i="1" dirty="0">
                <a:solidFill>
                  <a:schemeClr val="tx1">
                    <a:lumMod val="95000"/>
                    <a:lumOff val="5000"/>
                  </a:schemeClr>
                </a:solidFill>
              </a:rPr>
              <a:t>CAPACITY</a:t>
            </a:r>
            <a:r>
              <a:rPr lang="en-US" dirty="0"/>
              <a:t>. </a:t>
            </a:r>
          </a:p>
          <a:p>
            <a:pPr>
              <a:lnSpc>
                <a:spcPct val="120000"/>
              </a:lnSpc>
              <a:spcBef>
                <a:spcPts val="0"/>
              </a:spcBef>
            </a:pPr>
            <a:endParaRPr lang="en-US" sz="500" b="1" dirty="0"/>
          </a:p>
          <a:p>
            <a:pPr algn="just">
              <a:lnSpc>
                <a:spcPct val="120000"/>
              </a:lnSpc>
              <a:spcBef>
                <a:spcPts val="0"/>
              </a:spcBef>
            </a:pPr>
            <a:r>
              <a:rPr lang="en-US" sz="1600" b="1" dirty="0">
                <a:solidFill>
                  <a:srgbClr val="008000"/>
                </a:solidFill>
              </a:rPr>
              <a:t>Defined:  </a:t>
            </a:r>
            <a:r>
              <a:rPr lang="en-US" sz="1600" dirty="0">
                <a:solidFill>
                  <a:schemeClr val="tx1">
                    <a:lumMod val="95000"/>
                    <a:lumOff val="5000"/>
                  </a:schemeClr>
                </a:solidFill>
              </a:rPr>
              <a:t>Capacity has been defined as:</a:t>
            </a:r>
          </a:p>
          <a:p>
            <a:pPr algn="just">
              <a:lnSpc>
                <a:spcPct val="120000"/>
              </a:lnSpc>
              <a:spcBef>
                <a:spcPts val="0"/>
              </a:spcBef>
            </a:pPr>
            <a:endParaRPr lang="en-US" sz="500" dirty="0"/>
          </a:p>
          <a:p>
            <a:pPr algn="just">
              <a:lnSpc>
                <a:spcPct val="120000"/>
              </a:lnSpc>
              <a:spcBef>
                <a:spcPts val="0"/>
              </a:spcBef>
            </a:pPr>
            <a:r>
              <a:rPr lang="en-US" sz="1600" b="1" i="1" dirty="0">
                <a:solidFill>
                  <a:srgbClr val="0308C9"/>
                </a:solidFill>
              </a:rPr>
              <a:t>“The power to create or enter into a legal relationship under the same circumstances in which a normal person would have the power to create or enter into such relationship”</a:t>
            </a:r>
            <a:r>
              <a:rPr lang="en-US" sz="1600" dirty="0">
                <a:solidFill>
                  <a:srgbClr val="0308C9"/>
                </a:solidFill>
              </a:rPr>
              <a:t>,</a:t>
            </a:r>
            <a:r>
              <a:rPr lang="en-US" sz="1600" b="1" i="1" dirty="0">
                <a:solidFill>
                  <a:srgbClr val="0308C9"/>
                </a:solidFill>
              </a:rPr>
              <a:t> </a:t>
            </a:r>
            <a:r>
              <a:rPr lang="en-US" sz="1600" dirty="0"/>
              <a:t>and </a:t>
            </a:r>
          </a:p>
          <a:p>
            <a:pPr algn="just">
              <a:lnSpc>
                <a:spcPct val="120000"/>
              </a:lnSpc>
              <a:spcBef>
                <a:spcPts val="0"/>
              </a:spcBef>
            </a:pPr>
            <a:endParaRPr lang="en-US" sz="500" dirty="0"/>
          </a:p>
          <a:p>
            <a:pPr algn="just">
              <a:lnSpc>
                <a:spcPct val="120000"/>
              </a:lnSpc>
              <a:spcBef>
                <a:spcPts val="0"/>
              </a:spcBef>
            </a:pPr>
            <a:r>
              <a:rPr lang="en-US" sz="1600" b="1" i="1" dirty="0">
                <a:solidFill>
                  <a:srgbClr val="0308C9"/>
                </a:solidFill>
              </a:rPr>
              <a:t>“The satisfaction of a legal qualification, such as legal age or soundness of mind, that determines one’s ability to enter into a binding contract.”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280852" y="801185"/>
            <a:ext cx="8523514" cy="5886996"/>
          </a:xfrm>
          <a:prstGeom prst="rect">
            <a:avLst/>
          </a:prstGeom>
          <a:noFill/>
          <a:ln w="9525">
            <a:noFill/>
            <a:miter lim="800000"/>
            <a:headEnd/>
            <a:tailEnd/>
          </a:ln>
        </p:spPr>
        <p:txBody>
          <a:bodyPr wrap="square">
            <a:spAutoFit/>
          </a:bodyPr>
          <a:lstStyle/>
          <a:p>
            <a:pPr marL="342900" indent="-342900" algn="ctr">
              <a:lnSpc>
                <a:spcPct val="85000"/>
              </a:lnSpc>
              <a:spcBef>
                <a:spcPts val="0"/>
              </a:spcBef>
              <a:defRPr/>
            </a:pPr>
            <a:r>
              <a:rPr lang="en-US" sz="4000" b="1" dirty="0">
                <a:solidFill>
                  <a:srgbClr val="0308C9"/>
                </a:solidFill>
              </a:rPr>
              <a:t>The Nature of Agency</a:t>
            </a:r>
          </a:p>
          <a:p>
            <a:pPr marL="342900" indent="-342900" algn="ctr">
              <a:lnSpc>
                <a:spcPct val="85000"/>
              </a:lnSpc>
              <a:spcBef>
                <a:spcPts val="0"/>
              </a:spcBef>
              <a:defRPr/>
            </a:pPr>
            <a:r>
              <a:rPr lang="en-US" sz="2800" b="1" i="1" dirty="0">
                <a:solidFill>
                  <a:srgbClr val="006600"/>
                </a:solidFill>
              </a:rPr>
              <a:t>Creation of the Agency Relationship - Capacity</a:t>
            </a:r>
          </a:p>
          <a:p>
            <a:pPr>
              <a:lnSpc>
                <a:spcPct val="85000"/>
              </a:lnSpc>
              <a:spcBef>
                <a:spcPts val="0"/>
              </a:spcBef>
            </a:pPr>
            <a:endParaRPr lang="en-US" sz="700" dirty="0"/>
          </a:p>
          <a:p>
            <a:pPr algn="just">
              <a:lnSpc>
                <a:spcPct val="85000"/>
              </a:lnSpc>
              <a:spcBef>
                <a:spcPts val="0"/>
              </a:spcBef>
            </a:pPr>
            <a:r>
              <a:rPr lang="en-US" sz="2000" b="1" dirty="0">
                <a:solidFill>
                  <a:srgbClr val="C00000"/>
                </a:solidFill>
              </a:rPr>
              <a:t>Capacity: </a:t>
            </a:r>
            <a:r>
              <a:rPr lang="en-US" dirty="0"/>
              <a:t>A threshold </a:t>
            </a:r>
            <a:r>
              <a:rPr lang="en-US" i="1" dirty="0"/>
              <a:t>(condition precedent)</a:t>
            </a:r>
            <a:r>
              <a:rPr lang="en-US" dirty="0"/>
              <a:t> to the creation of an agency relationship is that the respective parties must have </a:t>
            </a:r>
            <a:r>
              <a:rPr lang="en-US" b="1" i="1" dirty="0">
                <a:solidFill>
                  <a:schemeClr val="tx1">
                    <a:lumMod val="95000"/>
                    <a:lumOff val="5000"/>
                  </a:schemeClr>
                </a:solidFill>
              </a:rPr>
              <a:t>CAPACITY</a:t>
            </a:r>
            <a:r>
              <a:rPr lang="en-US" dirty="0"/>
              <a:t>. </a:t>
            </a:r>
          </a:p>
          <a:p>
            <a:pPr>
              <a:lnSpc>
                <a:spcPct val="85000"/>
              </a:lnSpc>
              <a:spcBef>
                <a:spcPts val="0"/>
              </a:spcBef>
            </a:pPr>
            <a:endParaRPr lang="en-US" sz="500" b="1" dirty="0"/>
          </a:p>
          <a:p>
            <a:pPr algn="just">
              <a:lnSpc>
                <a:spcPct val="85000"/>
              </a:lnSpc>
              <a:spcBef>
                <a:spcPts val="0"/>
              </a:spcBef>
            </a:pPr>
            <a:r>
              <a:rPr lang="en-US" sz="1600" b="1" dirty="0">
                <a:solidFill>
                  <a:srgbClr val="008000"/>
                </a:solidFill>
              </a:rPr>
              <a:t>Principals and Agents: </a:t>
            </a:r>
            <a:r>
              <a:rPr lang="en-US" sz="1400" dirty="0">
                <a:solidFill>
                  <a:schemeClr val="tx1">
                    <a:lumMod val="95000"/>
                    <a:lumOff val="5000"/>
                  </a:schemeClr>
                </a:solidFill>
              </a:rPr>
              <a:t>The degree of capacity required for a principal differs from that required for an agent.</a:t>
            </a:r>
            <a:endParaRPr lang="en-US" sz="1600" b="1" dirty="0">
              <a:solidFill>
                <a:srgbClr val="008000"/>
              </a:solidFill>
            </a:endParaRPr>
          </a:p>
          <a:p>
            <a:pPr>
              <a:lnSpc>
                <a:spcPct val="85000"/>
              </a:lnSpc>
              <a:spcBef>
                <a:spcPts val="0"/>
              </a:spcBef>
              <a:defRPr/>
            </a:pPr>
            <a:endParaRPr lang="en-US" sz="500" dirty="0"/>
          </a:p>
          <a:p>
            <a:pPr algn="just">
              <a:lnSpc>
                <a:spcPct val="85000"/>
              </a:lnSpc>
              <a:spcBef>
                <a:spcPts val="0"/>
              </a:spcBef>
              <a:defRPr/>
            </a:pPr>
            <a:r>
              <a:rPr lang="en-US" sz="1400" b="1" i="1" dirty="0">
                <a:solidFill>
                  <a:srgbClr val="0033CC"/>
                </a:solidFill>
              </a:rPr>
              <a:t>Principal Must Have Contractual Capacity:  </a:t>
            </a:r>
            <a:r>
              <a:rPr lang="en-US" sz="1300" dirty="0"/>
              <a:t>Generally, one who has contractual capacity may be a principal and enter into a contract through an agent.</a:t>
            </a:r>
          </a:p>
          <a:p>
            <a:pPr>
              <a:lnSpc>
                <a:spcPct val="85000"/>
              </a:lnSpc>
              <a:spcBef>
                <a:spcPts val="0"/>
              </a:spcBef>
              <a:defRPr/>
            </a:pPr>
            <a:endParaRPr lang="en-US" sz="300" dirty="0"/>
          </a:p>
          <a:p>
            <a:pPr algn="just">
              <a:lnSpc>
                <a:spcPct val="85000"/>
              </a:lnSpc>
              <a:spcBef>
                <a:spcPts val="0"/>
              </a:spcBef>
            </a:pPr>
            <a:r>
              <a:rPr lang="en-US" sz="1200" b="1" dirty="0">
                <a:solidFill>
                  <a:srgbClr val="663300"/>
                </a:solidFill>
              </a:rPr>
              <a:t>Minors: </a:t>
            </a:r>
            <a:r>
              <a:rPr lang="en-US" sz="1100" dirty="0"/>
              <a:t>As a general rule, a minor cannot bind himself absolutely in contract; therefore, his appointment of an agent as well as the agent's actions are </a:t>
            </a:r>
            <a:r>
              <a:rPr lang="en-US" sz="1100" b="1" i="1" dirty="0"/>
              <a:t>voidable</a:t>
            </a:r>
            <a:r>
              <a:rPr lang="en-US" sz="1100" dirty="0"/>
              <a:t> and can be disaffirmed.  </a:t>
            </a:r>
          </a:p>
          <a:p>
            <a:pPr>
              <a:lnSpc>
                <a:spcPct val="85000"/>
              </a:lnSpc>
              <a:spcBef>
                <a:spcPts val="0"/>
              </a:spcBef>
            </a:pPr>
            <a:endParaRPr lang="en-US" sz="100" b="1" dirty="0"/>
          </a:p>
          <a:p>
            <a:pPr>
              <a:lnSpc>
                <a:spcPct val="85000"/>
              </a:lnSpc>
              <a:spcBef>
                <a:spcPts val="0"/>
              </a:spcBef>
            </a:pPr>
            <a:endParaRPr lang="en-US" sz="300" b="1" dirty="0">
              <a:solidFill>
                <a:srgbClr val="663300"/>
              </a:solidFill>
            </a:endParaRPr>
          </a:p>
          <a:p>
            <a:pPr>
              <a:lnSpc>
                <a:spcPct val="85000"/>
              </a:lnSpc>
              <a:spcBef>
                <a:spcPts val="0"/>
              </a:spcBef>
            </a:pPr>
            <a:r>
              <a:rPr lang="en-US" sz="1200" b="1" dirty="0">
                <a:solidFill>
                  <a:srgbClr val="663300"/>
                </a:solidFill>
              </a:rPr>
              <a:t>Incompetents: </a:t>
            </a:r>
            <a:r>
              <a:rPr lang="en-US" sz="1100" dirty="0"/>
              <a:t>An incompetent's appointment of an agent as well as the agent's actions may be disaffirmed by the incompetent or his committee or personal representative.</a:t>
            </a:r>
          </a:p>
          <a:p>
            <a:pPr>
              <a:lnSpc>
                <a:spcPct val="85000"/>
              </a:lnSpc>
              <a:spcBef>
                <a:spcPts val="0"/>
              </a:spcBef>
            </a:pPr>
            <a:endParaRPr lang="en-US" sz="300" dirty="0"/>
          </a:p>
          <a:p>
            <a:pPr algn="just">
              <a:lnSpc>
                <a:spcPct val="85000"/>
              </a:lnSpc>
              <a:spcBef>
                <a:spcPts val="0"/>
              </a:spcBef>
            </a:pPr>
            <a:r>
              <a:rPr lang="en-US" sz="1200" b="1" dirty="0">
                <a:solidFill>
                  <a:srgbClr val="663300"/>
                </a:solidFill>
              </a:rPr>
              <a:t>Unincorporated Organizations: </a:t>
            </a:r>
            <a:r>
              <a:rPr lang="en-US" sz="1100" dirty="0"/>
              <a:t>Unincorporated not-for-profit organizations such as churches and clubs </a:t>
            </a:r>
            <a:r>
              <a:rPr lang="en-US" sz="1100" b="1" dirty="0"/>
              <a:t>CANNOT</a:t>
            </a:r>
            <a:r>
              <a:rPr lang="en-US" sz="1100" dirty="0"/>
              <a:t> be </a:t>
            </a:r>
            <a:r>
              <a:rPr lang="en-US" sz="1100" b="1" dirty="0"/>
              <a:t>     </a:t>
            </a:r>
            <a:r>
              <a:rPr lang="en-US" sz="1100" dirty="0"/>
              <a:t>principals.  (However, </a:t>
            </a:r>
            <a:r>
              <a:rPr lang="en-US" sz="1100" b="1" i="1" dirty="0"/>
              <a:t>members</a:t>
            </a:r>
            <a:r>
              <a:rPr lang="en-US" sz="1100" dirty="0"/>
              <a:t> of such organizations may be held </a:t>
            </a:r>
            <a:r>
              <a:rPr lang="en-US" sz="1100" b="1" i="1" dirty="0"/>
              <a:t>jointly liable as </a:t>
            </a:r>
            <a:r>
              <a:rPr lang="en-US" sz="1100" dirty="0"/>
              <a:t>principals if they have authorized or assented to the act giving rise to the litigation.)</a:t>
            </a:r>
            <a:endParaRPr lang="en-US" sz="1100" b="1" dirty="0"/>
          </a:p>
          <a:p>
            <a:pPr>
              <a:lnSpc>
                <a:spcPct val="85000"/>
              </a:lnSpc>
              <a:spcBef>
                <a:spcPts val="0"/>
              </a:spcBef>
              <a:defRPr/>
            </a:pPr>
            <a:endParaRPr lang="en-US" sz="500" dirty="0"/>
          </a:p>
          <a:p>
            <a:pPr algn="just">
              <a:lnSpc>
                <a:spcPct val="85000"/>
              </a:lnSpc>
              <a:spcBef>
                <a:spcPts val="0"/>
              </a:spcBef>
              <a:defRPr/>
            </a:pPr>
            <a:r>
              <a:rPr lang="en-US" sz="1400" b="1" i="1" dirty="0">
                <a:solidFill>
                  <a:srgbClr val="0033CC"/>
                </a:solidFill>
              </a:rPr>
              <a:t>Agents Generally Need Not Have Contractual Capacity: </a:t>
            </a:r>
            <a:r>
              <a:rPr lang="en-US" sz="1300" dirty="0"/>
              <a:t>As a general rule, any person may be an agent, even if they have no contractual capacity.  But there are limitations to this rule.</a:t>
            </a:r>
          </a:p>
          <a:p>
            <a:pPr algn="just">
              <a:lnSpc>
                <a:spcPct val="85000"/>
              </a:lnSpc>
              <a:spcBef>
                <a:spcPts val="0"/>
              </a:spcBef>
              <a:defRPr/>
            </a:pPr>
            <a:endParaRPr lang="en-US" sz="300" dirty="0"/>
          </a:p>
          <a:p>
            <a:pPr>
              <a:lnSpc>
                <a:spcPct val="85000"/>
              </a:lnSpc>
              <a:spcBef>
                <a:spcPts val="0"/>
              </a:spcBef>
            </a:pPr>
            <a:r>
              <a:rPr lang="en-US" sz="1200" b="1" dirty="0">
                <a:solidFill>
                  <a:srgbClr val="663300"/>
                </a:solidFill>
              </a:rPr>
              <a:t>Minors: </a:t>
            </a:r>
            <a:r>
              <a:rPr lang="en-US" sz="1100" dirty="0">
                <a:solidFill>
                  <a:schemeClr val="tx1">
                    <a:lumMod val="95000"/>
                    <a:lumOff val="5000"/>
                  </a:schemeClr>
                </a:solidFill>
              </a:rPr>
              <a:t>M</a:t>
            </a:r>
            <a:r>
              <a:rPr lang="en-US" sz="1100" dirty="0"/>
              <a:t>inors may validly be appointed as agents.</a:t>
            </a:r>
          </a:p>
          <a:p>
            <a:pPr>
              <a:lnSpc>
                <a:spcPct val="85000"/>
              </a:lnSpc>
              <a:spcBef>
                <a:spcPts val="0"/>
              </a:spcBef>
            </a:pPr>
            <a:endParaRPr lang="en-US" sz="300" b="1" dirty="0"/>
          </a:p>
          <a:p>
            <a:pPr>
              <a:lnSpc>
                <a:spcPct val="85000"/>
              </a:lnSpc>
              <a:spcBef>
                <a:spcPts val="0"/>
              </a:spcBef>
            </a:pPr>
            <a:r>
              <a:rPr lang="en-US" sz="1200" b="1" dirty="0">
                <a:solidFill>
                  <a:srgbClr val="663300"/>
                </a:solidFill>
              </a:rPr>
              <a:t>Incompetents: </a:t>
            </a:r>
            <a:r>
              <a:rPr lang="en-US" sz="1100" dirty="0"/>
              <a:t>Individuals incompetent to enter into a valid contract on their own behalf may still act as another's agent. </a:t>
            </a:r>
          </a:p>
          <a:p>
            <a:pPr>
              <a:lnSpc>
                <a:spcPct val="85000"/>
              </a:lnSpc>
              <a:spcBef>
                <a:spcPts val="0"/>
              </a:spcBef>
            </a:pPr>
            <a:endParaRPr lang="en-US" sz="300" dirty="0"/>
          </a:p>
          <a:p>
            <a:pPr>
              <a:lnSpc>
                <a:spcPct val="85000"/>
              </a:lnSpc>
              <a:spcBef>
                <a:spcPts val="0"/>
              </a:spcBef>
            </a:pPr>
            <a:r>
              <a:rPr lang="en-US" sz="1200" b="1" dirty="0">
                <a:solidFill>
                  <a:srgbClr val="663300"/>
                </a:solidFill>
              </a:rPr>
              <a:t>Exceptions: </a:t>
            </a:r>
            <a:r>
              <a:rPr lang="en-US" sz="1100" b="1" dirty="0">
                <a:solidFill>
                  <a:srgbClr val="663300"/>
                </a:solidFill>
              </a:rPr>
              <a:t> </a:t>
            </a:r>
            <a:r>
              <a:rPr lang="en-US" sz="1100" dirty="0"/>
              <a:t>Courts nonetheless, have held that a minimal age and mental capacity is usually required.</a:t>
            </a:r>
          </a:p>
          <a:p>
            <a:pPr algn="just">
              <a:lnSpc>
                <a:spcPct val="85000"/>
              </a:lnSpc>
              <a:spcBef>
                <a:spcPts val="0"/>
              </a:spcBef>
              <a:defRPr/>
            </a:pPr>
            <a:endParaRPr lang="en-US" sz="300" dirty="0"/>
          </a:p>
          <a:p>
            <a:pPr>
              <a:lnSpc>
                <a:spcPct val="85000"/>
              </a:lnSpc>
              <a:spcBef>
                <a:spcPts val="0"/>
              </a:spcBef>
              <a:defRPr/>
            </a:pPr>
            <a:endParaRPr lang="en-US" sz="300" b="1" dirty="0"/>
          </a:p>
          <a:p>
            <a:pPr>
              <a:lnSpc>
                <a:spcPct val="85000"/>
              </a:lnSpc>
              <a:spcBef>
                <a:spcPts val="0"/>
              </a:spcBef>
              <a:defRPr/>
            </a:pPr>
            <a:r>
              <a:rPr lang="en-US" sz="1400" b="1" i="1" dirty="0">
                <a:solidFill>
                  <a:srgbClr val="0033CC"/>
                </a:solidFill>
              </a:rPr>
              <a:t>Disqualification of Agents: </a:t>
            </a:r>
            <a:r>
              <a:rPr lang="en-US" sz="1300" dirty="0"/>
              <a:t>A person, however, can be disqualified from being an agent.</a:t>
            </a:r>
          </a:p>
          <a:p>
            <a:pPr algn="just">
              <a:lnSpc>
                <a:spcPct val="85000"/>
              </a:lnSpc>
              <a:spcBef>
                <a:spcPts val="0"/>
              </a:spcBef>
            </a:pPr>
            <a:endParaRPr lang="en-US" sz="300" b="1" dirty="0">
              <a:solidFill>
                <a:srgbClr val="663300"/>
              </a:solidFill>
            </a:endParaRPr>
          </a:p>
          <a:p>
            <a:pPr algn="just">
              <a:lnSpc>
                <a:spcPct val="85000"/>
              </a:lnSpc>
              <a:spcBef>
                <a:spcPts val="0"/>
              </a:spcBef>
            </a:pPr>
            <a:r>
              <a:rPr lang="en-US" sz="1200" b="1" dirty="0">
                <a:solidFill>
                  <a:srgbClr val="663300"/>
                </a:solidFill>
              </a:rPr>
              <a:t>Representation of Both Parties:  </a:t>
            </a:r>
            <a:r>
              <a:rPr lang="en-US" sz="1100" dirty="0"/>
              <a:t>An agent cannot represent both parties unless both parties are fully advised of the facts and agree to the dual representation.</a:t>
            </a:r>
          </a:p>
          <a:p>
            <a:pPr>
              <a:lnSpc>
                <a:spcPct val="85000"/>
              </a:lnSpc>
              <a:spcBef>
                <a:spcPts val="0"/>
              </a:spcBef>
            </a:pPr>
            <a:endParaRPr lang="en-US" sz="300" b="1" dirty="0"/>
          </a:p>
          <a:p>
            <a:pPr>
              <a:lnSpc>
                <a:spcPct val="85000"/>
              </a:lnSpc>
              <a:spcBef>
                <a:spcPts val="0"/>
              </a:spcBef>
            </a:pPr>
            <a:r>
              <a:rPr lang="en-US" sz="1200" b="1" dirty="0">
                <a:solidFill>
                  <a:srgbClr val="663300"/>
                </a:solidFill>
              </a:rPr>
              <a:t>Self-Dealing:  </a:t>
            </a:r>
            <a:r>
              <a:rPr lang="en-US" sz="1100" dirty="0"/>
              <a:t>The agent may not secretly act for her own account.</a:t>
            </a:r>
          </a:p>
          <a:p>
            <a:pPr>
              <a:lnSpc>
                <a:spcPct val="85000"/>
              </a:lnSpc>
              <a:spcBef>
                <a:spcPts val="0"/>
              </a:spcBef>
            </a:pPr>
            <a:endParaRPr lang="en-US" sz="300" b="1" dirty="0"/>
          </a:p>
          <a:p>
            <a:pPr>
              <a:lnSpc>
                <a:spcPct val="85000"/>
              </a:lnSpc>
              <a:spcBef>
                <a:spcPts val="0"/>
              </a:spcBef>
            </a:pPr>
            <a:r>
              <a:rPr lang="en-US" sz="1200" b="1" dirty="0">
                <a:solidFill>
                  <a:srgbClr val="663300"/>
                </a:solidFill>
              </a:rPr>
              <a:t>Not Licensed: </a:t>
            </a:r>
            <a:r>
              <a:rPr lang="en-US" sz="1100" dirty="0"/>
              <a:t>If the law requires the agent to have a license, he cannot act as an agent without one (such as certain brokers, real estate agents, or insurance agents).   In practice, this means that the unlicensed agent cannot recover commissions for their work.</a:t>
            </a:r>
          </a:p>
        </p:txBody>
      </p:sp>
    </p:spTree>
    <p:extLst>
      <p:ext uri="{BB962C8B-B14F-4D97-AF65-F5344CB8AC3E}">
        <p14:creationId xmlns:p14="http://schemas.microsoft.com/office/powerpoint/2010/main" val="241511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304800" y="788127"/>
            <a:ext cx="8490857" cy="5925276"/>
          </a:xfrm>
          <a:prstGeom prst="rect">
            <a:avLst/>
          </a:prstGeom>
          <a:noFill/>
          <a:ln w="9525">
            <a:noFill/>
            <a:miter lim="800000"/>
            <a:headEnd/>
            <a:tailEnd/>
          </a:ln>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600" b="1" i="1" dirty="0">
                <a:solidFill>
                  <a:srgbClr val="006600"/>
                </a:solidFill>
              </a:rPr>
              <a:t>Creation of the Agency Relationship - Formalities</a:t>
            </a:r>
          </a:p>
          <a:p>
            <a:pPr>
              <a:lnSpc>
                <a:spcPct val="120000"/>
              </a:lnSpc>
              <a:spcBef>
                <a:spcPts val="0"/>
              </a:spcBef>
            </a:pPr>
            <a:endParaRPr lang="en-US" sz="800" dirty="0"/>
          </a:p>
          <a:p>
            <a:pPr algn="just">
              <a:lnSpc>
                <a:spcPct val="120000"/>
              </a:lnSpc>
              <a:spcBef>
                <a:spcPts val="0"/>
              </a:spcBef>
            </a:pPr>
            <a:r>
              <a:rPr lang="en-US" sz="2000" b="1" dirty="0">
                <a:solidFill>
                  <a:srgbClr val="C00000"/>
                </a:solidFill>
              </a:rPr>
              <a:t>Formalities: </a:t>
            </a:r>
            <a:r>
              <a:rPr lang="en-US" dirty="0">
                <a:solidFill>
                  <a:schemeClr val="tx1">
                    <a:lumMod val="95000"/>
                    <a:lumOff val="5000"/>
                  </a:schemeClr>
                </a:solidFill>
              </a:rPr>
              <a:t>To establish an agency relationship, certain formalities must be established.</a:t>
            </a:r>
            <a:r>
              <a:rPr lang="en-US" dirty="0"/>
              <a:t> These include:</a:t>
            </a:r>
            <a:endParaRPr lang="en-US" sz="2400" dirty="0"/>
          </a:p>
          <a:p>
            <a:pPr>
              <a:lnSpc>
                <a:spcPct val="120000"/>
              </a:lnSpc>
              <a:spcBef>
                <a:spcPts val="0"/>
              </a:spcBef>
            </a:pPr>
            <a:endParaRPr lang="en-US" sz="700" b="1" dirty="0"/>
          </a:p>
          <a:p>
            <a:pPr algn="just">
              <a:lnSpc>
                <a:spcPct val="120000"/>
              </a:lnSpc>
              <a:spcBef>
                <a:spcPts val="0"/>
              </a:spcBef>
            </a:pPr>
            <a:r>
              <a:rPr lang="en-US" sz="1600" b="1" i="1" dirty="0">
                <a:solidFill>
                  <a:srgbClr val="008000"/>
                </a:solidFill>
              </a:rPr>
              <a:t>Consent:  </a:t>
            </a:r>
            <a:r>
              <a:rPr lang="en-US" sz="1400" dirty="0"/>
              <a:t>As the relationship is a contract, consent must be manifested by both the principal and the agent to create an agency relationship.</a:t>
            </a:r>
          </a:p>
          <a:p>
            <a:pPr>
              <a:lnSpc>
                <a:spcPct val="120000"/>
              </a:lnSpc>
              <a:spcBef>
                <a:spcPts val="0"/>
              </a:spcBef>
            </a:pPr>
            <a:endParaRPr lang="en-US" sz="700" b="1" dirty="0"/>
          </a:p>
          <a:p>
            <a:pPr algn="just">
              <a:lnSpc>
                <a:spcPct val="120000"/>
              </a:lnSpc>
              <a:spcBef>
                <a:spcPts val="0"/>
              </a:spcBef>
            </a:pPr>
            <a:r>
              <a:rPr lang="en-US" sz="1600" b="1" i="1" dirty="0">
                <a:solidFill>
                  <a:srgbClr val="008000"/>
                </a:solidFill>
              </a:rPr>
              <a:t>No Consideration Required:  </a:t>
            </a:r>
            <a:r>
              <a:rPr lang="en-US" sz="1400" dirty="0"/>
              <a:t>Unlike a standard contract, however, consideration is not necessary for the creation of an agency relationship.</a:t>
            </a:r>
          </a:p>
          <a:p>
            <a:pPr>
              <a:lnSpc>
                <a:spcPct val="120000"/>
              </a:lnSpc>
              <a:spcBef>
                <a:spcPts val="0"/>
              </a:spcBef>
            </a:pPr>
            <a:endParaRPr lang="en-US" sz="700" b="1" dirty="0"/>
          </a:p>
          <a:p>
            <a:pPr algn="just">
              <a:lnSpc>
                <a:spcPct val="120000"/>
              </a:lnSpc>
              <a:spcBef>
                <a:spcPts val="0"/>
              </a:spcBef>
            </a:pPr>
            <a:r>
              <a:rPr lang="en-US" sz="1600" b="1" i="1" dirty="0">
                <a:solidFill>
                  <a:srgbClr val="008000"/>
                </a:solidFill>
              </a:rPr>
              <a:t>Writing – No Written Contract Required: </a:t>
            </a:r>
            <a:r>
              <a:rPr lang="en-US" sz="1400" dirty="0"/>
              <a:t>Generally, the agency agreement can be oral and need not be in writing, but there are exceptions.</a:t>
            </a:r>
          </a:p>
          <a:p>
            <a:pPr algn="just">
              <a:lnSpc>
                <a:spcPct val="120000"/>
              </a:lnSpc>
              <a:spcBef>
                <a:spcPts val="0"/>
              </a:spcBef>
            </a:pPr>
            <a:endParaRPr lang="en-US" sz="700" b="1" dirty="0"/>
          </a:p>
          <a:p>
            <a:pPr algn="just">
              <a:lnSpc>
                <a:spcPct val="120000"/>
              </a:lnSpc>
              <a:spcBef>
                <a:spcPts val="0"/>
              </a:spcBef>
            </a:pPr>
            <a:r>
              <a:rPr lang="en-US" sz="1400" b="1" dirty="0">
                <a:solidFill>
                  <a:srgbClr val="663300"/>
                </a:solidFill>
              </a:rPr>
              <a:t>General Rule-No Writing Required: </a:t>
            </a:r>
            <a:r>
              <a:rPr lang="en-US" sz="1200" dirty="0"/>
              <a:t>Another exception to this contractual relationship is that normally, the existence of the agency </a:t>
            </a:r>
            <a:r>
              <a:rPr lang="en-US" sz="1200" b="1" i="1" dirty="0"/>
              <a:t>DOES NOT</a:t>
            </a:r>
            <a:r>
              <a:rPr lang="en-US" sz="1200" dirty="0"/>
              <a:t> have to be evidenced by a writing.  This is true even where the Statute of Frauds requires the agreement that the agent is entering on behalf of the principal to be in writing.</a:t>
            </a:r>
          </a:p>
          <a:p>
            <a:pPr>
              <a:lnSpc>
                <a:spcPct val="120000"/>
              </a:lnSpc>
              <a:spcBef>
                <a:spcPts val="0"/>
              </a:spcBef>
            </a:pPr>
            <a:endParaRPr lang="en-US" sz="500" b="1" dirty="0"/>
          </a:p>
          <a:p>
            <a:pPr algn="just">
              <a:lnSpc>
                <a:spcPct val="120000"/>
              </a:lnSpc>
              <a:spcBef>
                <a:spcPts val="0"/>
              </a:spcBef>
            </a:pPr>
            <a:r>
              <a:rPr lang="en-US" sz="1400" b="1" dirty="0">
                <a:solidFill>
                  <a:srgbClr val="663300"/>
                </a:solidFill>
              </a:rPr>
              <a:t>Conveyance of Real Estate:  </a:t>
            </a:r>
            <a:r>
              <a:rPr lang="en-US" sz="1200" dirty="0"/>
              <a:t>An exception to this exception, however is where a party relying on a written contract of sale of an interest in realty greater than one year must show that the agent's authority to sign was in writing or that the principal has ratified the signing. </a:t>
            </a:r>
            <a:r>
              <a:rPr lang="en-US" sz="1200" b="1" dirty="0"/>
              <a:t>[See N.Y.S. General Obligations Law §5-703, §5-1111]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278673" y="822142"/>
            <a:ext cx="8601891" cy="5674439"/>
          </a:xfrm>
          <a:prstGeom prst="rect">
            <a:avLst/>
          </a:prstGeom>
          <a:noFill/>
          <a:ln w="9525">
            <a:noFill/>
            <a:miter lim="800000"/>
            <a:headEnd/>
            <a:tailEnd/>
          </a:ln>
        </p:spPr>
        <p:txBody>
          <a:bodyPr wrap="square">
            <a:spAutoFit/>
          </a:bodyPr>
          <a:lstStyle/>
          <a:p>
            <a:pPr marL="342900" indent="-342900" algn="ctr">
              <a:lnSpc>
                <a:spcPct val="120000"/>
              </a:lnSpc>
              <a:spcBef>
                <a:spcPts val="0"/>
              </a:spcBef>
              <a:defRPr/>
            </a:pPr>
            <a:r>
              <a:rPr lang="en-US" sz="3600" b="1" dirty="0">
                <a:solidFill>
                  <a:srgbClr val="0308C9"/>
                </a:solidFill>
              </a:rPr>
              <a:t>The Nature of Agency</a:t>
            </a:r>
          </a:p>
          <a:p>
            <a:pPr marL="342900" indent="-342900" algn="ctr">
              <a:lnSpc>
                <a:spcPct val="120000"/>
              </a:lnSpc>
              <a:spcBef>
                <a:spcPts val="0"/>
              </a:spcBef>
              <a:defRPr/>
            </a:pPr>
            <a:r>
              <a:rPr lang="en-US" sz="2300" b="1" i="1" dirty="0">
                <a:solidFill>
                  <a:srgbClr val="006600"/>
                </a:solidFill>
              </a:rPr>
              <a:t>Creation of the Agency Relationship – Modes of Creation</a:t>
            </a:r>
          </a:p>
          <a:p>
            <a:pPr>
              <a:lnSpc>
                <a:spcPct val="120000"/>
              </a:lnSpc>
              <a:spcBef>
                <a:spcPts val="0"/>
              </a:spcBef>
            </a:pPr>
            <a:endParaRPr lang="en-US" sz="700" b="1" dirty="0">
              <a:solidFill>
                <a:srgbClr val="0033CC"/>
              </a:solidFill>
            </a:endParaRPr>
          </a:p>
          <a:p>
            <a:pPr>
              <a:lnSpc>
                <a:spcPct val="120000"/>
              </a:lnSpc>
              <a:spcBef>
                <a:spcPts val="0"/>
              </a:spcBef>
            </a:pPr>
            <a:endParaRPr lang="en-US" sz="700" b="1" dirty="0">
              <a:solidFill>
                <a:srgbClr val="0033CC"/>
              </a:solidFill>
            </a:endParaRPr>
          </a:p>
          <a:p>
            <a:pPr algn="just">
              <a:lnSpc>
                <a:spcPct val="120000"/>
              </a:lnSpc>
              <a:spcBef>
                <a:spcPts val="0"/>
              </a:spcBef>
            </a:pPr>
            <a:r>
              <a:rPr lang="en-US" sz="2000" b="1" i="1" dirty="0">
                <a:solidFill>
                  <a:srgbClr val="C00000"/>
                </a:solidFill>
              </a:rPr>
              <a:t>By Act of the Parties:  </a:t>
            </a:r>
            <a:r>
              <a:rPr lang="en-US" dirty="0"/>
              <a:t>There are four ways in which the parties may create an agency relationship.  They are as follows:</a:t>
            </a:r>
          </a:p>
          <a:p>
            <a:pPr>
              <a:lnSpc>
                <a:spcPct val="120000"/>
              </a:lnSpc>
              <a:spcBef>
                <a:spcPts val="0"/>
              </a:spcBef>
            </a:pPr>
            <a:endParaRPr lang="en-US" sz="700" b="1" dirty="0">
              <a:solidFill>
                <a:srgbClr val="663300"/>
              </a:solidFill>
            </a:endParaRPr>
          </a:p>
          <a:p>
            <a:pPr algn="just">
              <a:lnSpc>
                <a:spcPct val="120000"/>
              </a:lnSpc>
              <a:spcBef>
                <a:spcPts val="0"/>
              </a:spcBef>
            </a:pPr>
            <a:r>
              <a:rPr lang="en-US" b="1" i="1" dirty="0">
                <a:solidFill>
                  <a:srgbClr val="008000"/>
                </a:solidFill>
              </a:rPr>
              <a:t>1. Actual Authority:  </a:t>
            </a:r>
            <a:r>
              <a:rPr lang="en-US" sz="1600" dirty="0"/>
              <a:t>The principal may, </a:t>
            </a:r>
            <a:r>
              <a:rPr lang="en-US" sz="1600" b="1" dirty="0"/>
              <a:t>by direct communication </a:t>
            </a:r>
            <a:r>
              <a:rPr lang="en-US" sz="1600" dirty="0"/>
              <a:t>to the agent, orally or in writing, actually appoint and authorize the agent to act on the principal's behalf.</a:t>
            </a:r>
          </a:p>
          <a:p>
            <a:pPr>
              <a:lnSpc>
                <a:spcPct val="120000"/>
              </a:lnSpc>
              <a:spcBef>
                <a:spcPts val="0"/>
              </a:spcBef>
            </a:pPr>
            <a:endParaRPr lang="en-US" sz="600" i="1" dirty="0">
              <a:solidFill>
                <a:srgbClr val="008000"/>
              </a:solidFill>
            </a:endParaRPr>
          </a:p>
          <a:p>
            <a:pPr algn="just">
              <a:lnSpc>
                <a:spcPct val="120000"/>
              </a:lnSpc>
              <a:spcBef>
                <a:spcPts val="0"/>
              </a:spcBef>
            </a:pPr>
            <a:r>
              <a:rPr lang="en-US" b="1" i="1" dirty="0">
                <a:solidFill>
                  <a:srgbClr val="008000"/>
                </a:solidFill>
              </a:rPr>
              <a:t>2. Apparent Authority:  </a:t>
            </a:r>
            <a:r>
              <a:rPr lang="en-US" sz="1600" dirty="0"/>
              <a:t>The principal may, </a:t>
            </a:r>
            <a:r>
              <a:rPr lang="en-US" sz="1600" b="1" dirty="0"/>
              <a:t>by communication to the third party</a:t>
            </a:r>
            <a:r>
              <a:rPr lang="en-US" sz="1600" dirty="0"/>
              <a:t>, orally or in writing, indirectly authorize the agent to act on the principal’s behalf.</a:t>
            </a:r>
          </a:p>
          <a:p>
            <a:pPr algn="just">
              <a:lnSpc>
                <a:spcPct val="120000"/>
              </a:lnSpc>
              <a:spcBef>
                <a:spcPts val="0"/>
              </a:spcBef>
            </a:pPr>
            <a:endParaRPr lang="en-US" sz="600" dirty="0"/>
          </a:p>
          <a:p>
            <a:pPr algn="just">
              <a:lnSpc>
                <a:spcPct val="120000"/>
              </a:lnSpc>
              <a:spcBef>
                <a:spcPts val="0"/>
              </a:spcBef>
            </a:pPr>
            <a:r>
              <a:rPr lang="en-US" b="1" i="1" dirty="0">
                <a:solidFill>
                  <a:srgbClr val="008000"/>
                </a:solidFill>
              </a:rPr>
              <a:t>3. Inherent Authority:  </a:t>
            </a:r>
            <a:r>
              <a:rPr lang="en-US" sz="1600" dirty="0"/>
              <a:t>The principal, </a:t>
            </a:r>
            <a:r>
              <a:rPr lang="en-US" sz="1600" b="1" dirty="0"/>
              <a:t>by actually authorizing the agent to act,</a:t>
            </a:r>
            <a:r>
              <a:rPr lang="en-US" sz="1600" dirty="0"/>
              <a:t> may be liable for acts performed by the agent, even if such acts are in violation of the principal's orders.</a:t>
            </a:r>
          </a:p>
          <a:p>
            <a:pPr>
              <a:lnSpc>
                <a:spcPct val="120000"/>
              </a:lnSpc>
              <a:spcBef>
                <a:spcPts val="0"/>
              </a:spcBef>
            </a:pPr>
            <a:endParaRPr lang="en-US" sz="600" dirty="0"/>
          </a:p>
          <a:p>
            <a:pPr algn="just">
              <a:lnSpc>
                <a:spcPct val="120000"/>
              </a:lnSpc>
              <a:spcBef>
                <a:spcPts val="0"/>
              </a:spcBef>
            </a:pPr>
            <a:r>
              <a:rPr lang="en-US" b="1" i="1" dirty="0">
                <a:solidFill>
                  <a:srgbClr val="008000"/>
                </a:solidFill>
              </a:rPr>
              <a:t>4. Ratification:  </a:t>
            </a:r>
            <a:r>
              <a:rPr lang="en-US" sz="1600" dirty="0"/>
              <a:t>An agency relationship may be </a:t>
            </a:r>
            <a:r>
              <a:rPr lang="en-US" sz="1600" b="1" dirty="0"/>
              <a:t>created by the principal's later, subsequent affirmation</a:t>
            </a:r>
            <a:r>
              <a:rPr lang="en-US" sz="1600" dirty="0"/>
              <a:t> (ratification) of the actions of one who purported to be acting on behalf of the principal.  Basically, a ratification affirms a previously unauthorized act.</a:t>
            </a:r>
            <a:endParaRPr lang="en-US" sz="1600" b="1" dirty="0"/>
          </a:p>
        </p:txBody>
      </p:sp>
    </p:spTree>
    <p:extLst>
      <p:ext uri="{BB962C8B-B14F-4D97-AF65-F5344CB8AC3E}">
        <p14:creationId xmlns:p14="http://schemas.microsoft.com/office/powerpoint/2010/main" val="422177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32758" y="810883"/>
            <a:ext cx="8371608" cy="5715000"/>
          </a:xfrm>
          <a:prstGeom prst="rect">
            <a:avLst/>
          </a:prstGeom>
          <a:noFill/>
          <a:ln w="9525">
            <a:noFill/>
            <a:miter lim="800000"/>
            <a:headEnd/>
            <a:tailEnd/>
          </a:ln>
        </p:spPr>
      </p:pic>
      <p:sp>
        <p:nvSpPr>
          <p:cNvPr id="5" name="TextBox 4"/>
          <p:cNvSpPr txBox="1"/>
          <p:nvPr/>
        </p:nvSpPr>
        <p:spPr>
          <a:xfrm>
            <a:off x="828136" y="1522566"/>
            <a:ext cx="7694762" cy="4265783"/>
          </a:xfrm>
          <a:prstGeom prst="rect">
            <a:avLst/>
          </a:prstGeom>
          <a:solidFill>
            <a:schemeClr val="accent3"/>
          </a:solidFill>
        </p:spPr>
        <p:txBody>
          <a:bodyPr wrap="square">
            <a:spAutoFit/>
          </a:bodyPr>
          <a:lstStyle/>
          <a:p>
            <a:pPr>
              <a:lnSpc>
                <a:spcPct val="80000"/>
              </a:lnSpc>
              <a:defRPr/>
            </a:pPr>
            <a:r>
              <a:rPr lang="en-US" sz="3200" b="1" dirty="0"/>
              <a:t>Last Time – We Spoke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The Executive Branch</a:t>
            </a:r>
          </a:p>
          <a:p>
            <a:pPr algn="ctr">
              <a:defRPr/>
            </a:pPr>
            <a:r>
              <a:rPr lang="en-US" b="1" i="1" dirty="0">
                <a:solidFill>
                  <a:srgbClr val="C00000"/>
                </a:solidFill>
              </a:rPr>
              <a:t>Part One: Federal and State / Powers / </a:t>
            </a:r>
            <a:r>
              <a:rPr lang="en-US" b="1" i="1" dirty="0" err="1">
                <a:solidFill>
                  <a:srgbClr val="C00000"/>
                </a:solidFill>
              </a:rPr>
              <a:t>Regs</a:t>
            </a:r>
            <a:r>
              <a:rPr lang="en-US" b="1" i="1" dirty="0">
                <a:solidFill>
                  <a:srgbClr val="C00000"/>
                </a:solidFill>
              </a:rPr>
              <a:t> / Executive Orders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Judicial Branch</a:t>
            </a:r>
          </a:p>
          <a:p>
            <a:pPr algn="just">
              <a:defRPr/>
            </a:pPr>
            <a:r>
              <a:rPr lang="en-US" b="1" dirty="0">
                <a:solidFill>
                  <a:srgbClr val="002060"/>
                </a:solidFill>
              </a:rPr>
              <a:t> </a:t>
            </a:r>
            <a:r>
              <a:rPr lang="en-US" b="1" i="1" dirty="0">
                <a:solidFill>
                  <a:srgbClr val="C00000"/>
                </a:solidFill>
              </a:rPr>
              <a:t>Part Two: Federal and State / Jurisdiction / Powers / The Courts</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The Legislative Branch</a:t>
            </a:r>
          </a:p>
          <a:p>
            <a:pPr algn="ctr">
              <a:defRPr/>
            </a:pPr>
            <a:r>
              <a:rPr lang="en-US" b="1" i="1" dirty="0">
                <a:solidFill>
                  <a:srgbClr val="C00000"/>
                </a:solidFill>
              </a:rPr>
              <a:t> Part Three: Federal and State / Powers / Statutes / Oversight</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Exercise – How A Bill Becomes A Law</a:t>
            </a:r>
          </a:p>
          <a:p>
            <a:pPr algn="ctr">
              <a:defRPr/>
            </a:pPr>
            <a:r>
              <a:rPr lang="en-US" sz="2400" b="1" i="1" dirty="0">
                <a:solidFill>
                  <a:srgbClr val="C00000"/>
                </a:solidFill>
              </a:rPr>
              <a:t>     </a:t>
            </a:r>
            <a:r>
              <a:rPr lang="en-US" b="1" i="1" dirty="0">
                <a:solidFill>
                  <a:srgbClr val="C00000"/>
                </a:solidFill>
              </a:rPr>
              <a:t>And How to Run for Public Office</a:t>
            </a:r>
            <a:endParaRPr lang="en-US" b="1" dirty="0">
              <a:solidFill>
                <a:srgbClr val="C00000"/>
              </a:solidFill>
            </a:endParaRPr>
          </a:p>
        </p:txBody>
      </p:sp>
      <p:sp>
        <p:nvSpPr>
          <p:cNvPr id="4" name="Slide Number Placeholder 3"/>
          <p:cNvSpPr>
            <a:spLocks noGrp="1"/>
          </p:cNvSpPr>
          <p:nvPr>
            <p:ph type="sldNum" sz="quarter" idx="4294967295"/>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2814259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278673" y="822142"/>
            <a:ext cx="8601891" cy="5571975"/>
          </a:xfrm>
          <a:prstGeom prst="rect">
            <a:avLst/>
          </a:prstGeom>
          <a:noFill/>
          <a:ln w="9525">
            <a:noFill/>
            <a:miter lim="800000"/>
            <a:headEnd/>
            <a:tailEnd/>
          </a:ln>
        </p:spPr>
        <p:txBody>
          <a:bodyPr wrap="square">
            <a:spAutoFit/>
          </a:bodyPr>
          <a:lstStyle/>
          <a:p>
            <a:pPr marL="342900" indent="-342900" algn="ctr">
              <a:spcBef>
                <a:spcPts val="0"/>
              </a:spcBef>
              <a:defRPr/>
            </a:pPr>
            <a:r>
              <a:rPr lang="en-US" sz="3600" b="1" dirty="0">
                <a:solidFill>
                  <a:srgbClr val="0308C9"/>
                </a:solidFill>
              </a:rPr>
              <a:t>The Nature of Agency</a:t>
            </a:r>
          </a:p>
          <a:p>
            <a:pPr marL="342900" indent="-342900" algn="ctr">
              <a:spcBef>
                <a:spcPts val="0"/>
              </a:spcBef>
              <a:defRPr/>
            </a:pPr>
            <a:r>
              <a:rPr lang="en-US" sz="2300" b="1" i="1" dirty="0">
                <a:solidFill>
                  <a:srgbClr val="006600"/>
                </a:solidFill>
              </a:rPr>
              <a:t>Creation of the Agency Relationship – Modes of Creation</a:t>
            </a:r>
          </a:p>
          <a:p>
            <a:pPr>
              <a:lnSpc>
                <a:spcPct val="110000"/>
              </a:lnSpc>
              <a:spcBef>
                <a:spcPts val="0"/>
              </a:spcBef>
            </a:pPr>
            <a:endParaRPr lang="en-US" sz="700" b="1" dirty="0">
              <a:solidFill>
                <a:srgbClr val="0033CC"/>
              </a:solidFill>
            </a:endParaRPr>
          </a:p>
          <a:p>
            <a:pPr>
              <a:lnSpc>
                <a:spcPct val="110000"/>
              </a:lnSpc>
              <a:spcBef>
                <a:spcPts val="0"/>
              </a:spcBef>
            </a:pPr>
            <a:endParaRPr lang="en-US" sz="700" b="1" dirty="0">
              <a:solidFill>
                <a:srgbClr val="0033CC"/>
              </a:solidFill>
            </a:endParaRPr>
          </a:p>
          <a:p>
            <a:pPr algn="just">
              <a:lnSpc>
                <a:spcPct val="110000"/>
              </a:lnSpc>
              <a:spcBef>
                <a:spcPts val="0"/>
              </a:spcBef>
            </a:pPr>
            <a:r>
              <a:rPr lang="en-US" sz="2000" b="1" i="1" dirty="0">
                <a:solidFill>
                  <a:srgbClr val="C00000"/>
                </a:solidFill>
              </a:rPr>
              <a:t>By Operation of Law:  </a:t>
            </a:r>
            <a:r>
              <a:rPr lang="en-US" dirty="0"/>
              <a:t>There are two ways in which the law may create an agency relationship.  They are as follows:</a:t>
            </a:r>
          </a:p>
          <a:p>
            <a:pPr>
              <a:lnSpc>
                <a:spcPct val="110000"/>
              </a:lnSpc>
              <a:spcBef>
                <a:spcPts val="0"/>
              </a:spcBef>
            </a:pPr>
            <a:endParaRPr lang="en-US" sz="700" b="1" dirty="0">
              <a:solidFill>
                <a:srgbClr val="663300"/>
              </a:solidFill>
            </a:endParaRPr>
          </a:p>
          <a:p>
            <a:pPr algn="just">
              <a:lnSpc>
                <a:spcPct val="110000"/>
              </a:lnSpc>
              <a:spcBef>
                <a:spcPts val="0"/>
              </a:spcBef>
            </a:pPr>
            <a:r>
              <a:rPr lang="en-US" b="1" i="1" dirty="0">
                <a:solidFill>
                  <a:srgbClr val="008000"/>
                </a:solidFill>
              </a:rPr>
              <a:t>1. Estoppel:  </a:t>
            </a:r>
            <a:r>
              <a:rPr lang="en-US" sz="1600" dirty="0"/>
              <a:t>In certain instances, the law may impose an agency relationship under the doctrine known as estoppel.  Under these circumstances the principal is legally estopped from denying the existence of the agency under a theory of equitable relief.</a:t>
            </a:r>
            <a:r>
              <a:rPr lang="en-US" sz="1800" dirty="0"/>
              <a:t> </a:t>
            </a:r>
          </a:p>
          <a:p>
            <a:pPr>
              <a:lnSpc>
                <a:spcPct val="110000"/>
              </a:lnSpc>
              <a:spcBef>
                <a:spcPts val="0"/>
              </a:spcBef>
            </a:pPr>
            <a:endParaRPr lang="en-US" sz="800" dirty="0"/>
          </a:p>
          <a:p>
            <a:pPr algn="just">
              <a:lnSpc>
                <a:spcPct val="110000"/>
              </a:lnSpc>
              <a:spcBef>
                <a:spcPts val="0"/>
              </a:spcBef>
            </a:pPr>
            <a:r>
              <a:rPr lang="en-US" sz="1600" b="1" i="1" dirty="0"/>
              <a:t>Note:</a:t>
            </a:r>
            <a:r>
              <a:rPr lang="en-US" sz="1600" dirty="0"/>
              <a:t> There is little difference recognized in law between estoppel and apparent authority as they both depend on a third person's reliance on a communication from the principal.  The former is merely an equitable remedy to prevent unjust enrichment, while the latter gives rise to a contract with its accompanying rights and obligations.</a:t>
            </a:r>
          </a:p>
          <a:p>
            <a:pPr>
              <a:lnSpc>
                <a:spcPct val="110000"/>
              </a:lnSpc>
              <a:spcBef>
                <a:spcPts val="0"/>
              </a:spcBef>
            </a:pPr>
            <a:endParaRPr lang="en-US" sz="800" b="1" dirty="0"/>
          </a:p>
          <a:p>
            <a:pPr algn="just">
              <a:lnSpc>
                <a:spcPct val="110000"/>
              </a:lnSpc>
              <a:spcBef>
                <a:spcPts val="0"/>
              </a:spcBef>
            </a:pPr>
            <a:r>
              <a:rPr lang="en-US" b="1" dirty="0">
                <a:solidFill>
                  <a:srgbClr val="008000"/>
                </a:solidFill>
              </a:rPr>
              <a:t>2. Statute:  </a:t>
            </a:r>
            <a:r>
              <a:rPr lang="en-US" sz="1600" dirty="0"/>
              <a:t>In other instances an agency may be created by statute.  Such statutes are usually, however,  designed to accomplish or address a limited purpose.</a:t>
            </a:r>
          </a:p>
          <a:p>
            <a:pPr>
              <a:lnSpc>
                <a:spcPct val="110000"/>
              </a:lnSpc>
              <a:spcBef>
                <a:spcPts val="0"/>
              </a:spcBef>
            </a:pPr>
            <a:endParaRPr lang="en-US" sz="900" dirty="0"/>
          </a:p>
          <a:p>
            <a:pPr algn="just">
              <a:lnSpc>
                <a:spcPct val="110000"/>
              </a:lnSpc>
              <a:spcBef>
                <a:spcPts val="0"/>
              </a:spcBef>
            </a:pPr>
            <a:r>
              <a:rPr lang="en-US" sz="1600" b="1" i="1" dirty="0"/>
              <a:t>Example:</a:t>
            </a:r>
            <a:r>
              <a:rPr lang="en-US" sz="1600" dirty="0"/>
              <a:t> Certain statutes will designate the Secretary of State as an agent for the limited purpose of receiving service of process. </a:t>
            </a:r>
            <a:r>
              <a:rPr lang="en-US" sz="1600" b="1" dirty="0"/>
              <a:t>[See N.Y.S. Vehicle and Traffic Law §2531]</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1676400"/>
            <a:ext cx="2286000" cy="928688"/>
            <a:chOff x="943" y="950"/>
            <a:chExt cx="1765" cy="585"/>
          </a:xfrm>
        </p:grpSpPr>
        <p:sp>
          <p:nvSpPr>
            <p:cNvPr id="26656" name="AutoShape 3"/>
            <p:cNvSpPr>
              <a:spLocks noChangeArrowheads="1"/>
            </p:cNvSpPr>
            <p:nvPr/>
          </p:nvSpPr>
          <p:spPr bwMode="auto">
            <a:xfrm>
              <a:off x="943" y="950"/>
              <a:ext cx="1765" cy="585"/>
            </a:xfrm>
            <a:prstGeom prst="rightArrow">
              <a:avLst>
                <a:gd name="adj1" fmla="val 68889"/>
                <a:gd name="adj2" fmla="val 75344"/>
              </a:avLst>
            </a:prstGeom>
            <a:solidFill>
              <a:schemeClr val="accent1"/>
            </a:solidFill>
            <a:ln w="9525">
              <a:solidFill>
                <a:schemeClr val="tx1"/>
              </a:solidFill>
              <a:miter lim="800000"/>
              <a:headEnd/>
              <a:tailEnd/>
            </a:ln>
          </p:spPr>
          <p:txBody>
            <a:bodyPr wrap="none" anchor="ctr"/>
            <a:lstStyle/>
            <a:p>
              <a:endParaRPr lang="en-US"/>
            </a:p>
          </p:txBody>
        </p:sp>
        <p:sp>
          <p:nvSpPr>
            <p:cNvPr id="26657" name="Rectangle 4"/>
            <p:cNvSpPr>
              <a:spLocks noChangeArrowheads="1"/>
            </p:cNvSpPr>
            <p:nvPr/>
          </p:nvSpPr>
          <p:spPr bwMode="auto">
            <a:xfrm>
              <a:off x="1041" y="1064"/>
              <a:ext cx="1072" cy="364"/>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00003B"/>
                  </a:solidFill>
                  <a:latin typeface="Times New Roman" pitchFamily="18" charset="0"/>
                </a:rPr>
                <a:t>AGENCY BY</a:t>
              </a:r>
            </a:p>
            <a:p>
              <a:pPr eaLnBrk="0" hangingPunct="0"/>
              <a:r>
                <a:rPr lang="en-US" sz="1600" b="1" dirty="0">
                  <a:solidFill>
                    <a:srgbClr val="00003B"/>
                  </a:solidFill>
                  <a:latin typeface="Times New Roman" pitchFamily="18" charset="0"/>
                </a:rPr>
                <a:t>APPOINTMENT</a:t>
              </a:r>
            </a:p>
          </p:txBody>
        </p:sp>
      </p:grpSp>
      <p:grpSp>
        <p:nvGrpSpPr>
          <p:cNvPr id="3" name="Group 5"/>
          <p:cNvGrpSpPr>
            <a:grpSpLocks/>
          </p:cNvGrpSpPr>
          <p:nvPr/>
        </p:nvGrpSpPr>
        <p:grpSpPr bwMode="auto">
          <a:xfrm>
            <a:off x="1600200" y="2819400"/>
            <a:ext cx="2209800" cy="928688"/>
            <a:chOff x="943" y="1677"/>
            <a:chExt cx="1765" cy="585"/>
          </a:xfrm>
        </p:grpSpPr>
        <p:sp>
          <p:nvSpPr>
            <p:cNvPr id="26654" name="AutoShape 6"/>
            <p:cNvSpPr>
              <a:spLocks noChangeArrowheads="1"/>
            </p:cNvSpPr>
            <p:nvPr/>
          </p:nvSpPr>
          <p:spPr bwMode="auto">
            <a:xfrm>
              <a:off x="943" y="1677"/>
              <a:ext cx="1765" cy="585"/>
            </a:xfrm>
            <a:prstGeom prst="rightArrow">
              <a:avLst>
                <a:gd name="adj1" fmla="val 68889"/>
                <a:gd name="adj2" fmla="val 75344"/>
              </a:avLst>
            </a:prstGeom>
            <a:solidFill>
              <a:schemeClr val="accent1"/>
            </a:solidFill>
            <a:ln w="9525">
              <a:solidFill>
                <a:schemeClr val="tx1"/>
              </a:solidFill>
              <a:miter lim="800000"/>
              <a:headEnd/>
              <a:tailEnd/>
            </a:ln>
          </p:spPr>
          <p:txBody>
            <a:bodyPr wrap="none" anchor="ctr"/>
            <a:lstStyle/>
            <a:p>
              <a:endParaRPr lang="en-US"/>
            </a:p>
          </p:txBody>
        </p:sp>
        <p:sp>
          <p:nvSpPr>
            <p:cNvPr id="26655" name="Rectangle 7"/>
            <p:cNvSpPr>
              <a:spLocks noChangeArrowheads="1"/>
            </p:cNvSpPr>
            <p:nvPr/>
          </p:nvSpPr>
          <p:spPr bwMode="auto">
            <a:xfrm>
              <a:off x="1041" y="1794"/>
              <a:ext cx="876" cy="364"/>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00003B"/>
                  </a:solidFill>
                  <a:latin typeface="Times New Roman" pitchFamily="18" charset="0"/>
                </a:rPr>
                <a:t>AGENCY BY</a:t>
              </a:r>
            </a:p>
            <a:p>
              <a:pPr eaLnBrk="0" hangingPunct="0"/>
              <a:r>
                <a:rPr lang="en-US" sz="1600" b="1">
                  <a:solidFill>
                    <a:srgbClr val="00003B"/>
                  </a:solidFill>
                  <a:latin typeface="Times New Roman" pitchFamily="18" charset="0"/>
                </a:rPr>
                <a:t>CONDUCT</a:t>
              </a:r>
            </a:p>
          </p:txBody>
        </p:sp>
      </p:grpSp>
      <p:grpSp>
        <p:nvGrpSpPr>
          <p:cNvPr id="4" name="Group 11"/>
          <p:cNvGrpSpPr>
            <a:grpSpLocks/>
          </p:cNvGrpSpPr>
          <p:nvPr/>
        </p:nvGrpSpPr>
        <p:grpSpPr bwMode="auto">
          <a:xfrm>
            <a:off x="1524000" y="4038600"/>
            <a:ext cx="2286000" cy="928688"/>
            <a:chOff x="943" y="2521"/>
            <a:chExt cx="1777" cy="585"/>
          </a:xfrm>
        </p:grpSpPr>
        <p:sp>
          <p:nvSpPr>
            <p:cNvPr id="26652" name="AutoShape 12"/>
            <p:cNvSpPr>
              <a:spLocks noChangeArrowheads="1"/>
            </p:cNvSpPr>
            <p:nvPr/>
          </p:nvSpPr>
          <p:spPr bwMode="auto">
            <a:xfrm>
              <a:off x="943" y="2521"/>
              <a:ext cx="1777" cy="585"/>
            </a:xfrm>
            <a:prstGeom prst="rightArrow">
              <a:avLst>
                <a:gd name="adj1" fmla="val 68889"/>
                <a:gd name="adj2" fmla="val 75350"/>
              </a:avLst>
            </a:prstGeom>
            <a:solidFill>
              <a:schemeClr val="accent1"/>
            </a:solidFill>
            <a:ln w="9525">
              <a:solidFill>
                <a:schemeClr val="tx1"/>
              </a:solidFill>
              <a:miter lim="800000"/>
              <a:headEnd/>
              <a:tailEnd/>
            </a:ln>
          </p:spPr>
          <p:txBody>
            <a:bodyPr wrap="none" anchor="ctr"/>
            <a:lstStyle/>
            <a:p>
              <a:endParaRPr lang="en-US"/>
            </a:p>
          </p:txBody>
        </p:sp>
        <p:sp>
          <p:nvSpPr>
            <p:cNvPr id="26653" name="Rectangle 13"/>
            <p:cNvSpPr>
              <a:spLocks noChangeArrowheads="1"/>
            </p:cNvSpPr>
            <p:nvPr/>
          </p:nvSpPr>
          <p:spPr bwMode="auto">
            <a:xfrm>
              <a:off x="1056" y="2634"/>
              <a:ext cx="1309" cy="364"/>
            </a:xfrm>
            <a:prstGeom prst="rect">
              <a:avLst/>
            </a:prstGeom>
            <a:noFill/>
            <a:ln w="12700">
              <a:noFill/>
              <a:miter lim="800000"/>
              <a:headEnd/>
              <a:tailEnd/>
            </a:ln>
          </p:spPr>
          <p:txBody>
            <a:bodyPr wrap="square" lIns="90488" tIns="44450" rIns="90488" bIns="44450">
              <a:spAutoFit/>
            </a:bodyPr>
            <a:lstStyle/>
            <a:p>
              <a:pPr eaLnBrk="0" hangingPunct="0"/>
              <a:r>
                <a:rPr lang="en-US" sz="1600" b="1" dirty="0">
                  <a:solidFill>
                    <a:srgbClr val="00003B"/>
                  </a:solidFill>
                  <a:latin typeface="Times New Roman" pitchFamily="18" charset="0"/>
                </a:rPr>
                <a:t>AGENCY BY</a:t>
              </a:r>
            </a:p>
            <a:p>
              <a:pPr eaLnBrk="0" hangingPunct="0"/>
              <a:r>
                <a:rPr lang="en-US" sz="1600" b="1" dirty="0">
                  <a:solidFill>
                    <a:srgbClr val="00003B"/>
                  </a:solidFill>
                  <a:latin typeface="Times New Roman" pitchFamily="18" charset="0"/>
                </a:rPr>
                <a:t>RATIFICATION</a:t>
              </a:r>
            </a:p>
          </p:txBody>
        </p:sp>
      </p:grpSp>
      <p:grpSp>
        <p:nvGrpSpPr>
          <p:cNvPr id="5" name="Group 8"/>
          <p:cNvGrpSpPr>
            <a:grpSpLocks/>
          </p:cNvGrpSpPr>
          <p:nvPr/>
        </p:nvGrpSpPr>
        <p:grpSpPr bwMode="auto">
          <a:xfrm>
            <a:off x="609600" y="5410200"/>
            <a:ext cx="3200400" cy="928688"/>
            <a:chOff x="943" y="3338"/>
            <a:chExt cx="1765" cy="585"/>
          </a:xfrm>
        </p:grpSpPr>
        <p:sp>
          <p:nvSpPr>
            <p:cNvPr id="26650" name="AutoShape 9"/>
            <p:cNvSpPr>
              <a:spLocks noChangeArrowheads="1"/>
            </p:cNvSpPr>
            <p:nvPr/>
          </p:nvSpPr>
          <p:spPr bwMode="auto">
            <a:xfrm>
              <a:off x="943" y="3338"/>
              <a:ext cx="1765" cy="585"/>
            </a:xfrm>
            <a:prstGeom prst="rightArrow">
              <a:avLst>
                <a:gd name="adj1" fmla="val 68889"/>
                <a:gd name="adj2" fmla="val 75344"/>
              </a:avLst>
            </a:prstGeom>
            <a:solidFill>
              <a:schemeClr val="accent1"/>
            </a:solidFill>
            <a:ln w="9525">
              <a:solidFill>
                <a:schemeClr val="tx1"/>
              </a:solidFill>
              <a:miter lim="800000"/>
              <a:headEnd/>
              <a:tailEnd/>
            </a:ln>
          </p:spPr>
          <p:txBody>
            <a:bodyPr wrap="none" anchor="ctr"/>
            <a:lstStyle/>
            <a:p>
              <a:endParaRPr lang="en-US"/>
            </a:p>
          </p:txBody>
        </p:sp>
        <p:sp>
          <p:nvSpPr>
            <p:cNvPr id="26651" name="Rectangle 10"/>
            <p:cNvSpPr>
              <a:spLocks noChangeArrowheads="1"/>
            </p:cNvSpPr>
            <p:nvPr/>
          </p:nvSpPr>
          <p:spPr bwMode="auto">
            <a:xfrm>
              <a:off x="997" y="3456"/>
              <a:ext cx="1670" cy="367"/>
            </a:xfrm>
            <a:prstGeom prst="rect">
              <a:avLst/>
            </a:prstGeom>
            <a:noFill/>
            <a:ln w="12700">
              <a:noFill/>
              <a:miter lim="800000"/>
              <a:headEnd/>
              <a:tailEnd/>
            </a:ln>
          </p:spPr>
          <p:txBody>
            <a:bodyPr lIns="90488" tIns="44450" rIns="90488" bIns="44450">
              <a:spAutoFit/>
            </a:bodyPr>
            <a:lstStyle/>
            <a:p>
              <a:pPr eaLnBrk="0" hangingPunct="0"/>
              <a:r>
                <a:rPr lang="en-US" sz="1600" b="1" dirty="0">
                  <a:solidFill>
                    <a:srgbClr val="00003B"/>
                  </a:solidFill>
                  <a:latin typeface="Times New Roman" pitchFamily="18" charset="0"/>
                </a:rPr>
                <a:t>AGENCY BY</a:t>
              </a:r>
            </a:p>
            <a:p>
              <a:pPr eaLnBrk="0" hangingPunct="0"/>
              <a:r>
                <a:rPr lang="en-US" sz="1600" b="1" dirty="0">
                  <a:solidFill>
                    <a:srgbClr val="00003B"/>
                  </a:solidFill>
                  <a:latin typeface="Times New Roman" pitchFamily="18" charset="0"/>
                </a:rPr>
                <a:t>OPERATION OF LAW</a:t>
              </a:r>
            </a:p>
          </p:txBody>
        </p:sp>
      </p:grpSp>
      <p:grpSp>
        <p:nvGrpSpPr>
          <p:cNvPr id="6" name="Group 14"/>
          <p:cNvGrpSpPr>
            <a:grpSpLocks/>
          </p:cNvGrpSpPr>
          <p:nvPr/>
        </p:nvGrpSpPr>
        <p:grpSpPr bwMode="auto">
          <a:xfrm>
            <a:off x="3886200" y="1587500"/>
            <a:ext cx="3962400" cy="1003300"/>
            <a:chOff x="2829" y="859"/>
            <a:chExt cx="2694" cy="670"/>
          </a:xfrm>
        </p:grpSpPr>
        <p:sp>
          <p:nvSpPr>
            <p:cNvPr id="26646" name="Rectangle 15"/>
            <p:cNvSpPr>
              <a:spLocks noChangeArrowheads="1"/>
            </p:cNvSpPr>
            <p:nvPr/>
          </p:nvSpPr>
          <p:spPr bwMode="auto">
            <a:xfrm>
              <a:off x="2829" y="903"/>
              <a:ext cx="2694" cy="320"/>
            </a:xfrm>
            <a:prstGeom prst="rect">
              <a:avLst/>
            </a:prstGeom>
            <a:noFill/>
            <a:ln w="12700">
              <a:noFill/>
              <a:miter lim="800000"/>
              <a:headEnd/>
              <a:tailEnd/>
            </a:ln>
          </p:spPr>
          <p:txBody>
            <a:bodyPr lIns="90488" tIns="44450" rIns="90488" bIns="44450">
              <a:spAutoFit/>
            </a:bodyPr>
            <a:lstStyle/>
            <a:p>
              <a:pPr eaLnBrk="0" hangingPunct="0">
                <a:lnSpc>
                  <a:spcPct val="85000"/>
                </a:lnSpc>
                <a:spcBef>
                  <a:spcPct val="20000"/>
                </a:spcBef>
              </a:pPr>
              <a:r>
                <a:rPr lang="en-US" sz="1600" b="1">
                  <a:solidFill>
                    <a:srgbClr val="C00000"/>
                  </a:solidFill>
                  <a:latin typeface="Times New Roman" pitchFamily="18" charset="0"/>
                </a:rPr>
                <a:t>Express authorization — appointed to act for or on behalf of another</a:t>
              </a:r>
            </a:p>
          </p:txBody>
        </p:sp>
        <p:sp>
          <p:nvSpPr>
            <p:cNvPr id="23" name="Rectangle 16"/>
            <p:cNvSpPr>
              <a:spLocks noChangeArrowheads="1"/>
            </p:cNvSpPr>
            <p:nvPr/>
          </p:nvSpPr>
          <p:spPr bwMode="auto">
            <a:xfrm>
              <a:off x="2829" y="1275"/>
              <a:ext cx="2550" cy="226"/>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1600" b="1" dirty="0">
                  <a:solidFill>
                    <a:schemeClr val="accent5">
                      <a:lumMod val="25000"/>
                    </a:schemeClr>
                  </a:solidFill>
                  <a:latin typeface="Times New Roman" pitchFamily="18" charset="0"/>
                </a:rPr>
                <a:t>Actual Authority </a:t>
              </a:r>
              <a:r>
                <a:rPr lang="en-US" sz="1200" b="1" dirty="0">
                  <a:latin typeface="Times New Roman" pitchFamily="18" charset="0"/>
                </a:rPr>
                <a:t>(Such as Power of Attorney)</a:t>
              </a:r>
            </a:p>
          </p:txBody>
        </p:sp>
        <p:sp>
          <p:nvSpPr>
            <p:cNvPr id="26648" name="Rectangle 17"/>
            <p:cNvSpPr>
              <a:spLocks noChangeArrowheads="1"/>
            </p:cNvSpPr>
            <p:nvPr/>
          </p:nvSpPr>
          <p:spPr bwMode="auto">
            <a:xfrm>
              <a:off x="2833" y="859"/>
              <a:ext cx="2590" cy="670"/>
            </a:xfrm>
            <a:prstGeom prst="rect">
              <a:avLst/>
            </a:prstGeom>
            <a:noFill/>
            <a:ln w="12700">
              <a:solidFill>
                <a:schemeClr val="tx1"/>
              </a:solidFill>
              <a:miter lim="800000"/>
              <a:headEnd/>
              <a:tailEnd/>
            </a:ln>
          </p:spPr>
          <p:txBody>
            <a:bodyPr wrap="none" anchor="ctr"/>
            <a:lstStyle/>
            <a:p>
              <a:endParaRPr lang="en-US"/>
            </a:p>
          </p:txBody>
        </p:sp>
        <p:sp>
          <p:nvSpPr>
            <p:cNvPr id="26649" name="Line 18"/>
            <p:cNvSpPr>
              <a:spLocks noChangeShapeType="1"/>
            </p:cNvSpPr>
            <p:nvPr/>
          </p:nvSpPr>
          <p:spPr bwMode="auto">
            <a:xfrm>
              <a:off x="2877" y="1275"/>
              <a:ext cx="2547" cy="0"/>
            </a:xfrm>
            <a:prstGeom prst="line">
              <a:avLst/>
            </a:prstGeom>
            <a:noFill/>
            <a:ln w="12700">
              <a:solidFill>
                <a:schemeClr val="tx1"/>
              </a:solidFill>
              <a:prstDash val="sysDot"/>
              <a:round/>
              <a:headEnd/>
              <a:tailEnd/>
            </a:ln>
          </p:spPr>
          <p:txBody>
            <a:bodyPr wrap="none" anchor="ctr"/>
            <a:lstStyle/>
            <a:p>
              <a:endParaRPr lang="en-US"/>
            </a:p>
          </p:txBody>
        </p:sp>
      </p:grpSp>
      <p:grpSp>
        <p:nvGrpSpPr>
          <p:cNvPr id="7" name="Group 19"/>
          <p:cNvGrpSpPr>
            <a:grpSpLocks/>
          </p:cNvGrpSpPr>
          <p:nvPr/>
        </p:nvGrpSpPr>
        <p:grpSpPr bwMode="auto">
          <a:xfrm>
            <a:off x="3886200" y="2743200"/>
            <a:ext cx="4038600" cy="1066800"/>
            <a:chOff x="2829" y="1635"/>
            <a:chExt cx="2742" cy="770"/>
          </a:xfrm>
        </p:grpSpPr>
        <p:sp>
          <p:nvSpPr>
            <p:cNvPr id="26642" name="Rectangle 20"/>
            <p:cNvSpPr>
              <a:spLocks noChangeArrowheads="1"/>
            </p:cNvSpPr>
            <p:nvPr/>
          </p:nvSpPr>
          <p:spPr bwMode="auto">
            <a:xfrm>
              <a:off x="2877" y="1635"/>
              <a:ext cx="2694" cy="518"/>
            </a:xfrm>
            <a:prstGeom prst="rect">
              <a:avLst/>
            </a:prstGeom>
            <a:noFill/>
            <a:ln w="12700">
              <a:noFill/>
              <a:miter lim="800000"/>
              <a:headEnd/>
              <a:tailEnd/>
            </a:ln>
          </p:spPr>
          <p:txBody>
            <a:bodyPr lIns="90488" tIns="44450" rIns="90488" bIns="44450">
              <a:spAutoFit/>
            </a:bodyPr>
            <a:lstStyle/>
            <a:p>
              <a:pPr eaLnBrk="0" hangingPunct="0">
                <a:lnSpc>
                  <a:spcPct val="85000"/>
                </a:lnSpc>
                <a:spcBef>
                  <a:spcPct val="20000"/>
                </a:spcBef>
              </a:pPr>
              <a:r>
                <a:rPr lang="en-US" sz="1600" b="1">
                  <a:solidFill>
                    <a:srgbClr val="C00000"/>
                  </a:solidFill>
                  <a:latin typeface="Times New Roman" pitchFamily="18" charset="0"/>
                </a:rPr>
                <a:t>Conduct of principal as to agent and     third person consistent with the existence of an agency relationship</a:t>
              </a:r>
            </a:p>
          </p:txBody>
        </p:sp>
        <p:sp>
          <p:nvSpPr>
            <p:cNvPr id="28" name="Rectangle 21"/>
            <p:cNvSpPr>
              <a:spLocks noChangeArrowheads="1"/>
            </p:cNvSpPr>
            <p:nvPr/>
          </p:nvSpPr>
          <p:spPr bwMode="auto">
            <a:xfrm>
              <a:off x="2829" y="2138"/>
              <a:ext cx="2598" cy="212"/>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1600" b="1" dirty="0">
                  <a:solidFill>
                    <a:schemeClr val="accent1">
                      <a:lumMod val="25000"/>
                    </a:schemeClr>
                  </a:solidFill>
                  <a:latin typeface="Times New Roman" pitchFamily="18" charset="0"/>
                </a:rPr>
                <a:t>Apparent Authority</a:t>
              </a:r>
            </a:p>
          </p:txBody>
        </p:sp>
        <p:sp>
          <p:nvSpPr>
            <p:cNvPr id="26644" name="Rectangle 22"/>
            <p:cNvSpPr>
              <a:spLocks noChangeArrowheads="1"/>
            </p:cNvSpPr>
            <p:nvPr/>
          </p:nvSpPr>
          <p:spPr bwMode="auto">
            <a:xfrm>
              <a:off x="2833" y="1639"/>
              <a:ext cx="2590" cy="766"/>
            </a:xfrm>
            <a:prstGeom prst="rect">
              <a:avLst/>
            </a:prstGeom>
            <a:noFill/>
            <a:ln w="12700">
              <a:solidFill>
                <a:schemeClr val="tx1"/>
              </a:solidFill>
              <a:miter lim="800000"/>
              <a:headEnd/>
              <a:tailEnd/>
            </a:ln>
          </p:spPr>
          <p:txBody>
            <a:bodyPr wrap="none" anchor="ctr"/>
            <a:lstStyle/>
            <a:p>
              <a:endParaRPr lang="en-US"/>
            </a:p>
          </p:txBody>
        </p:sp>
        <p:sp>
          <p:nvSpPr>
            <p:cNvPr id="26645" name="Line 23"/>
            <p:cNvSpPr>
              <a:spLocks noChangeShapeType="1"/>
            </p:cNvSpPr>
            <p:nvPr/>
          </p:nvSpPr>
          <p:spPr bwMode="auto">
            <a:xfrm>
              <a:off x="2837" y="2130"/>
              <a:ext cx="2583" cy="0"/>
            </a:xfrm>
            <a:prstGeom prst="line">
              <a:avLst/>
            </a:prstGeom>
            <a:noFill/>
            <a:ln w="12700">
              <a:solidFill>
                <a:schemeClr val="tx1"/>
              </a:solidFill>
              <a:prstDash val="sysDot"/>
              <a:round/>
              <a:headEnd/>
              <a:tailEnd/>
            </a:ln>
          </p:spPr>
          <p:txBody>
            <a:bodyPr wrap="none" anchor="ctr"/>
            <a:lstStyle/>
            <a:p>
              <a:endParaRPr lang="en-US"/>
            </a:p>
          </p:txBody>
        </p:sp>
      </p:grpSp>
      <p:grpSp>
        <p:nvGrpSpPr>
          <p:cNvPr id="8" name="Group 24"/>
          <p:cNvGrpSpPr>
            <a:grpSpLocks/>
          </p:cNvGrpSpPr>
          <p:nvPr/>
        </p:nvGrpSpPr>
        <p:grpSpPr bwMode="auto">
          <a:xfrm>
            <a:off x="3886200" y="4038600"/>
            <a:ext cx="3810000" cy="1295400"/>
            <a:chOff x="2829" y="2491"/>
            <a:chExt cx="2606" cy="876"/>
          </a:xfrm>
        </p:grpSpPr>
        <p:sp>
          <p:nvSpPr>
            <p:cNvPr id="26640" name="Rectangle 25"/>
            <p:cNvSpPr>
              <a:spLocks noChangeArrowheads="1"/>
            </p:cNvSpPr>
            <p:nvPr/>
          </p:nvSpPr>
          <p:spPr bwMode="auto">
            <a:xfrm>
              <a:off x="2829" y="2535"/>
              <a:ext cx="2598" cy="732"/>
            </a:xfrm>
            <a:prstGeom prst="rect">
              <a:avLst/>
            </a:prstGeom>
            <a:noFill/>
            <a:ln w="12700">
              <a:noFill/>
              <a:miter lim="800000"/>
              <a:headEnd/>
              <a:tailEnd/>
            </a:ln>
          </p:spPr>
          <p:txBody>
            <a:bodyPr lIns="90488" tIns="44450" rIns="90488" bIns="44450">
              <a:spAutoFit/>
            </a:bodyPr>
            <a:lstStyle/>
            <a:p>
              <a:pPr eaLnBrk="0" hangingPunct="0">
                <a:lnSpc>
                  <a:spcPct val="85000"/>
                </a:lnSpc>
                <a:spcBef>
                  <a:spcPct val="20000"/>
                </a:spcBef>
              </a:pPr>
              <a:r>
                <a:rPr lang="en-US" sz="1600" b="1">
                  <a:solidFill>
                    <a:srgbClr val="C00000"/>
                  </a:solidFill>
                  <a:latin typeface="Times New Roman" pitchFamily="18" charset="0"/>
                </a:rPr>
                <a:t>With knowledge of an agent’s act, the principal accepts or retains the benefit of the act, or brings an action to enforce legal rights based on the act, or defends the action, or fails to repudiate the act.</a:t>
              </a:r>
            </a:p>
          </p:txBody>
        </p:sp>
        <p:sp>
          <p:nvSpPr>
            <p:cNvPr id="26641" name="Rectangle 26"/>
            <p:cNvSpPr>
              <a:spLocks noChangeArrowheads="1"/>
            </p:cNvSpPr>
            <p:nvPr/>
          </p:nvSpPr>
          <p:spPr bwMode="auto">
            <a:xfrm>
              <a:off x="2833" y="2491"/>
              <a:ext cx="2602" cy="876"/>
            </a:xfrm>
            <a:prstGeom prst="rect">
              <a:avLst/>
            </a:prstGeom>
            <a:noFill/>
            <a:ln w="12700">
              <a:solidFill>
                <a:schemeClr val="tx1"/>
              </a:solidFill>
              <a:miter lim="800000"/>
              <a:headEnd/>
              <a:tailEnd/>
            </a:ln>
          </p:spPr>
          <p:txBody>
            <a:bodyPr wrap="none" anchor="ctr"/>
            <a:lstStyle/>
            <a:p>
              <a:endParaRPr lang="en-US"/>
            </a:p>
          </p:txBody>
        </p:sp>
      </p:grpSp>
      <p:grpSp>
        <p:nvGrpSpPr>
          <p:cNvPr id="9" name="Group 27"/>
          <p:cNvGrpSpPr>
            <a:grpSpLocks/>
          </p:cNvGrpSpPr>
          <p:nvPr/>
        </p:nvGrpSpPr>
        <p:grpSpPr bwMode="auto">
          <a:xfrm>
            <a:off x="3886200" y="5538788"/>
            <a:ext cx="3810000" cy="709612"/>
            <a:chOff x="2829" y="3484"/>
            <a:chExt cx="2598" cy="334"/>
          </a:xfrm>
        </p:grpSpPr>
        <p:sp>
          <p:nvSpPr>
            <p:cNvPr id="26638" name="Rectangle 28"/>
            <p:cNvSpPr>
              <a:spLocks noChangeArrowheads="1"/>
            </p:cNvSpPr>
            <p:nvPr/>
          </p:nvSpPr>
          <p:spPr bwMode="auto">
            <a:xfrm>
              <a:off x="2829" y="3531"/>
              <a:ext cx="2598" cy="239"/>
            </a:xfrm>
            <a:prstGeom prst="rect">
              <a:avLst/>
            </a:prstGeom>
            <a:noFill/>
            <a:ln w="12700">
              <a:noFill/>
              <a:miter lim="800000"/>
              <a:headEnd/>
              <a:tailEnd/>
            </a:ln>
          </p:spPr>
          <p:txBody>
            <a:bodyPr lIns="90488" tIns="44450" rIns="90488" bIns="44450">
              <a:spAutoFit/>
            </a:bodyPr>
            <a:lstStyle/>
            <a:p>
              <a:pPr eaLnBrk="0" hangingPunct="0">
                <a:lnSpc>
                  <a:spcPct val="85000"/>
                </a:lnSpc>
                <a:spcBef>
                  <a:spcPct val="20000"/>
                </a:spcBef>
              </a:pPr>
              <a:r>
                <a:rPr lang="en-US" sz="1600" b="1">
                  <a:solidFill>
                    <a:srgbClr val="C00000"/>
                  </a:solidFill>
                  <a:latin typeface="Times New Roman" pitchFamily="18" charset="0"/>
                </a:rPr>
                <a:t>Statutes or Courts create or find an agency when none would otherwise exist.</a:t>
              </a:r>
            </a:p>
          </p:txBody>
        </p:sp>
        <p:sp>
          <p:nvSpPr>
            <p:cNvPr id="26639" name="Rectangle 29"/>
            <p:cNvSpPr>
              <a:spLocks noChangeArrowheads="1"/>
            </p:cNvSpPr>
            <p:nvPr/>
          </p:nvSpPr>
          <p:spPr bwMode="auto">
            <a:xfrm>
              <a:off x="2833" y="3484"/>
              <a:ext cx="2590" cy="334"/>
            </a:xfrm>
            <a:prstGeom prst="rect">
              <a:avLst/>
            </a:prstGeom>
            <a:noFill/>
            <a:ln w="12700">
              <a:solidFill>
                <a:schemeClr val="tx1"/>
              </a:solidFill>
              <a:miter lim="800000"/>
              <a:headEnd/>
              <a:tailEnd/>
            </a:ln>
          </p:spPr>
          <p:txBody>
            <a:bodyPr wrap="none" anchor="ctr"/>
            <a:lstStyle/>
            <a:p>
              <a:endParaRPr lang="en-US"/>
            </a:p>
          </p:txBody>
        </p:sp>
      </p:grpSp>
      <p:pic>
        <p:nvPicPr>
          <p:cNvPr id="26636" name="Picture 31" descr="{.jpg"/>
          <p:cNvPicPr>
            <a:picLocks noChangeAspect="1"/>
          </p:cNvPicPr>
          <p:nvPr/>
        </p:nvPicPr>
        <p:blipFill>
          <a:blip r:embed="rId2" cstate="print"/>
          <a:srcRect/>
          <a:stretch>
            <a:fillRect/>
          </a:stretch>
        </p:blipFill>
        <p:spPr bwMode="auto">
          <a:xfrm>
            <a:off x="381000" y="1600200"/>
            <a:ext cx="1143000" cy="3429000"/>
          </a:xfrm>
          <a:prstGeom prst="rect">
            <a:avLst/>
          </a:prstGeom>
          <a:noFill/>
          <a:ln w="9525">
            <a:noFill/>
            <a:miter lim="800000"/>
            <a:headEnd/>
            <a:tailEnd/>
          </a:ln>
        </p:spPr>
      </p:pic>
      <p:pic>
        <p:nvPicPr>
          <p:cNvPr id="26637" name="Picture 32" descr="}.jpg"/>
          <p:cNvPicPr>
            <a:picLocks noChangeAspect="1"/>
          </p:cNvPicPr>
          <p:nvPr/>
        </p:nvPicPr>
        <p:blipFill>
          <a:blip r:embed="rId3" cstate="print"/>
          <a:srcRect/>
          <a:stretch>
            <a:fillRect/>
          </a:stretch>
        </p:blipFill>
        <p:spPr bwMode="auto">
          <a:xfrm>
            <a:off x="7772400" y="1524000"/>
            <a:ext cx="990600" cy="2392363"/>
          </a:xfrm>
          <a:prstGeom prst="rect">
            <a:avLst/>
          </a:prstGeom>
          <a:noFill/>
          <a:ln w="9525">
            <a:noFill/>
            <a:miter lim="800000"/>
            <a:headEnd/>
            <a:tailEnd/>
          </a:ln>
        </p:spPr>
      </p:pic>
      <p:sp>
        <p:nvSpPr>
          <p:cNvPr id="35" name="TextBox 34">
            <a:extLst>
              <a:ext uri="{FF2B5EF4-FFF2-40B4-BE49-F238E27FC236}">
                <a16:creationId xmlns:a16="http://schemas.microsoft.com/office/drawing/2014/main" id="{B07DD791-47B6-4DC1-888C-CB8B25B0C947}"/>
              </a:ext>
            </a:extLst>
          </p:cNvPr>
          <p:cNvSpPr txBox="1"/>
          <p:nvPr/>
        </p:nvSpPr>
        <p:spPr>
          <a:xfrm>
            <a:off x="381000" y="744478"/>
            <a:ext cx="8318863" cy="800219"/>
          </a:xfrm>
          <a:prstGeom prst="rect">
            <a:avLst/>
          </a:prstGeom>
          <a:noFill/>
        </p:spPr>
        <p:txBody>
          <a:bodyPr wrap="square">
            <a:spAutoFit/>
          </a:bodyPr>
          <a:lstStyle/>
          <a:p>
            <a:pPr marL="342900" indent="-342900" algn="ctr">
              <a:spcBef>
                <a:spcPts val="0"/>
              </a:spcBef>
              <a:defRPr/>
            </a:pPr>
            <a:r>
              <a:rPr lang="en-US" sz="2800" b="1" dirty="0">
                <a:solidFill>
                  <a:srgbClr val="0308C9"/>
                </a:solidFill>
              </a:rPr>
              <a:t>The Nature of Agency</a:t>
            </a:r>
          </a:p>
          <a:p>
            <a:pPr marL="342900" indent="-342900" algn="ctr">
              <a:spcBef>
                <a:spcPts val="0"/>
              </a:spcBef>
              <a:defRPr/>
            </a:pPr>
            <a:r>
              <a:rPr lang="en-US" sz="1800" b="1" i="1" dirty="0">
                <a:solidFill>
                  <a:srgbClr val="006600"/>
                </a:solidFill>
              </a:rPr>
              <a:t>Creation of the Agency Relationship – Modes of Creation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871654" y="3429000"/>
            <a:ext cx="5707063" cy="2933700"/>
            <a:chOff x="1968" y="2112"/>
            <a:chExt cx="3595" cy="1848"/>
          </a:xfrm>
        </p:grpSpPr>
        <p:sp>
          <p:nvSpPr>
            <p:cNvPr id="27676" name="Rectangle 8"/>
            <p:cNvSpPr>
              <a:spLocks noChangeArrowheads="1"/>
            </p:cNvSpPr>
            <p:nvPr/>
          </p:nvSpPr>
          <p:spPr bwMode="auto">
            <a:xfrm>
              <a:off x="1968" y="2160"/>
              <a:ext cx="3582" cy="1794"/>
            </a:xfrm>
            <a:prstGeom prst="rect">
              <a:avLst/>
            </a:prstGeom>
            <a:solidFill>
              <a:srgbClr val="FFFFCC"/>
            </a:solidFill>
            <a:ln w="9525">
              <a:noFill/>
              <a:miter lim="800000"/>
              <a:headEnd/>
              <a:tailEnd/>
            </a:ln>
          </p:spPr>
          <p:txBody>
            <a:bodyPr wrap="none" anchor="ctr"/>
            <a:lstStyle/>
            <a:p>
              <a:endParaRPr lang="en-US"/>
            </a:p>
          </p:txBody>
        </p:sp>
        <p:grpSp>
          <p:nvGrpSpPr>
            <p:cNvPr id="27677" name="Group 9"/>
            <p:cNvGrpSpPr>
              <a:grpSpLocks/>
            </p:cNvGrpSpPr>
            <p:nvPr/>
          </p:nvGrpSpPr>
          <p:grpSpPr bwMode="auto">
            <a:xfrm>
              <a:off x="1968" y="2112"/>
              <a:ext cx="3595" cy="1848"/>
              <a:chOff x="1968" y="2112"/>
              <a:chExt cx="3595" cy="1848"/>
            </a:xfrm>
          </p:grpSpPr>
          <p:sp>
            <p:nvSpPr>
              <p:cNvPr id="27678" name="Rectangle 10"/>
              <p:cNvSpPr>
                <a:spLocks noChangeArrowheads="1"/>
              </p:cNvSpPr>
              <p:nvPr/>
            </p:nvSpPr>
            <p:spPr bwMode="auto">
              <a:xfrm>
                <a:off x="1968" y="2112"/>
                <a:ext cx="12" cy="168"/>
              </a:xfrm>
              <a:prstGeom prst="rect">
                <a:avLst/>
              </a:prstGeom>
              <a:solidFill>
                <a:srgbClr val="000000"/>
              </a:solidFill>
              <a:ln w="9525">
                <a:noFill/>
                <a:miter lim="800000"/>
                <a:headEnd/>
                <a:tailEnd/>
              </a:ln>
            </p:spPr>
            <p:txBody>
              <a:bodyPr/>
              <a:lstStyle/>
              <a:p>
                <a:endParaRPr lang="en-US"/>
              </a:p>
            </p:txBody>
          </p:sp>
          <p:sp>
            <p:nvSpPr>
              <p:cNvPr id="27679" name="Rectangle 11"/>
              <p:cNvSpPr>
                <a:spLocks noChangeArrowheads="1"/>
              </p:cNvSpPr>
              <p:nvPr/>
            </p:nvSpPr>
            <p:spPr bwMode="auto">
              <a:xfrm>
                <a:off x="1968" y="2112"/>
                <a:ext cx="1798" cy="12"/>
              </a:xfrm>
              <a:prstGeom prst="rect">
                <a:avLst/>
              </a:prstGeom>
              <a:solidFill>
                <a:srgbClr val="000000"/>
              </a:solidFill>
              <a:ln w="9525">
                <a:noFill/>
                <a:miter lim="800000"/>
                <a:headEnd/>
                <a:tailEnd/>
              </a:ln>
            </p:spPr>
            <p:txBody>
              <a:bodyPr/>
              <a:lstStyle/>
              <a:p>
                <a:endParaRPr lang="en-US"/>
              </a:p>
            </p:txBody>
          </p:sp>
          <p:sp>
            <p:nvSpPr>
              <p:cNvPr id="27680" name="Rectangle 12"/>
              <p:cNvSpPr>
                <a:spLocks noChangeArrowheads="1"/>
              </p:cNvSpPr>
              <p:nvPr/>
            </p:nvSpPr>
            <p:spPr bwMode="auto">
              <a:xfrm>
                <a:off x="1968" y="2280"/>
                <a:ext cx="12" cy="137"/>
              </a:xfrm>
              <a:prstGeom prst="rect">
                <a:avLst/>
              </a:prstGeom>
              <a:solidFill>
                <a:srgbClr val="000000"/>
              </a:solidFill>
              <a:ln w="9525">
                <a:noFill/>
                <a:miter lim="800000"/>
                <a:headEnd/>
                <a:tailEnd/>
              </a:ln>
            </p:spPr>
            <p:txBody>
              <a:bodyPr/>
              <a:lstStyle/>
              <a:p>
                <a:endParaRPr lang="en-US"/>
              </a:p>
            </p:txBody>
          </p:sp>
          <p:sp>
            <p:nvSpPr>
              <p:cNvPr id="27681" name="Rectangle 13"/>
              <p:cNvSpPr>
                <a:spLocks noChangeArrowheads="1"/>
              </p:cNvSpPr>
              <p:nvPr/>
            </p:nvSpPr>
            <p:spPr bwMode="auto">
              <a:xfrm>
                <a:off x="3685" y="2112"/>
                <a:ext cx="11" cy="168"/>
              </a:xfrm>
              <a:prstGeom prst="rect">
                <a:avLst/>
              </a:prstGeom>
              <a:solidFill>
                <a:srgbClr val="000000"/>
              </a:solidFill>
              <a:ln w="9525">
                <a:noFill/>
                <a:miter lim="800000"/>
                <a:headEnd/>
                <a:tailEnd/>
              </a:ln>
            </p:spPr>
            <p:txBody>
              <a:bodyPr/>
              <a:lstStyle/>
              <a:p>
                <a:endParaRPr lang="en-US"/>
              </a:p>
            </p:txBody>
          </p:sp>
          <p:sp>
            <p:nvSpPr>
              <p:cNvPr id="27682" name="Rectangle 14"/>
              <p:cNvSpPr>
                <a:spLocks noChangeArrowheads="1"/>
              </p:cNvSpPr>
              <p:nvPr/>
            </p:nvSpPr>
            <p:spPr bwMode="auto">
              <a:xfrm>
                <a:off x="3766" y="2112"/>
                <a:ext cx="1797" cy="12"/>
              </a:xfrm>
              <a:prstGeom prst="rect">
                <a:avLst/>
              </a:prstGeom>
              <a:solidFill>
                <a:srgbClr val="000000"/>
              </a:solidFill>
              <a:ln w="9525">
                <a:noFill/>
                <a:miter lim="800000"/>
                <a:headEnd/>
                <a:tailEnd/>
              </a:ln>
            </p:spPr>
            <p:txBody>
              <a:bodyPr/>
              <a:lstStyle/>
              <a:p>
                <a:endParaRPr lang="en-US"/>
              </a:p>
            </p:txBody>
          </p:sp>
          <p:sp>
            <p:nvSpPr>
              <p:cNvPr id="27683" name="Rectangle 15"/>
              <p:cNvSpPr>
                <a:spLocks noChangeArrowheads="1"/>
              </p:cNvSpPr>
              <p:nvPr/>
            </p:nvSpPr>
            <p:spPr bwMode="auto">
              <a:xfrm>
                <a:off x="5551" y="2112"/>
                <a:ext cx="12" cy="168"/>
              </a:xfrm>
              <a:prstGeom prst="rect">
                <a:avLst/>
              </a:prstGeom>
              <a:solidFill>
                <a:srgbClr val="000000"/>
              </a:solidFill>
              <a:ln w="9525">
                <a:noFill/>
                <a:miter lim="800000"/>
                <a:headEnd/>
                <a:tailEnd/>
              </a:ln>
            </p:spPr>
            <p:txBody>
              <a:bodyPr/>
              <a:lstStyle/>
              <a:p>
                <a:endParaRPr lang="en-US"/>
              </a:p>
            </p:txBody>
          </p:sp>
          <p:sp>
            <p:nvSpPr>
              <p:cNvPr id="27684" name="Rectangle 16"/>
              <p:cNvSpPr>
                <a:spLocks noChangeArrowheads="1"/>
              </p:cNvSpPr>
              <p:nvPr/>
            </p:nvSpPr>
            <p:spPr bwMode="auto">
              <a:xfrm>
                <a:off x="3685" y="2280"/>
                <a:ext cx="11" cy="137"/>
              </a:xfrm>
              <a:prstGeom prst="rect">
                <a:avLst/>
              </a:prstGeom>
              <a:solidFill>
                <a:srgbClr val="000000"/>
              </a:solidFill>
              <a:ln w="9525">
                <a:noFill/>
                <a:miter lim="800000"/>
                <a:headEnd/>
                <a:tailEnd/>
              </a:ln>
            </p:spPr>
            <p:txBody>
              <a:bodyPr/>
              <a:lstStyle/>
              <a:p>
                <a:endParaRPr lang="en-US"/>
              </a:p>
            </p:txBody>
          </p:sp>
          <p:sp>
            <p:nvSpPr>
              <p:cNvPr id="27685" name="Rectangle 17"/>
              <p:cNvSpPr>
                <a:spLocks noChangeArrowheads="1"/>
              </p:cNvSpPr>
              <p:nvPr/>
            </p:nvSpPr>
            <p:spPr bwMode="auto">
              <a:xfrm>
                <a:off x="5551" y="2280"/>
                <a:ext cx="12" cy="137"/>
              </a:xfrm>
              <a:prstGeom prst="rect">
                <a:avLst/>
              </a:prstGeom>
              <a:solidFill>
                <a:srgbClr val="000000"/>
              </a:solidFill>
              <a:ln w="9525">
                <a:noFill/>
                <a:miter lim="800000"/>
                <a:headEnd/>
                <a:tailEnd/>
              </a:ln>
            </p:spPr>
            <p:txBody>
              <a:bodyPr/>
              <a:lstStyle/>
              <a:p>
                <a:endParaRPr lang="en-US"/>
              </a:p>
            </p:txBody>
          </p:sp>
          <p:sp>
            <p:nvSpPr>
              <p:cNvPr id="27686" name="Rectangle 18"/>
              <p:cNvSpPr>
                <a:spLocks noChangeArrowheads="1"/>
              </p:cNvSpPr>
              <p:nvPr/>
            </p:nvSpPr>
            <p:spPr bwMode="auto">
              <a:xfrm>
                <a:off x="1968" y="2417"/>
                <a:ext cx="12" cy="162"/>
              </a:xfrm>
              <a:prstGeom prst="rect">
                <a:avLst/>
              </a:prstGeom>
              <a:solidFill>
                <a:srgbClr val="000000"/>
              </a:solidFill>
              <a:ln w="9525">
                <a:noFill/>
                <a:miter lim="800000"/>
                <a:headEnd/>
                <a:tailEnd/>
              </a:ln>
            </p:spPr>
            <p:txBody>
              <a:bodyPr/>
              <a:lstStyle/>
              <a:p>
                <a:endParaRPr lang="en-US"/>
              </a:p>
            </p:txBody>
          </p:sp>
          <p:sp>
            <p:nvSpPr>
              <p:cNvPr id="27687" name="Rectangle 19"/>
              <p:cNvSpPr>
                <a:spLocks noChangeArrowheads="1"/>
              </p:cNvSpPr>
              <p:nvPr/>
            </p:nvSpPr>
            <p:spPr bwMode="auto">
              <a:xfrm>
                <a:off x="1968" y="2417"/>
                <a:ext cx="1798" cy="12"/>
              </a:xfrm>
              <a:prstGeom prst="rect">
                <a:avLst/>
              </a:prstGeom>
              <a:solidFill>
                <a:srgbClr val="000000"/>
              </a:solidFill>
              <a:ln w="9525">
                <a:noFill/>
                <a:miter lim="800000"/>
                <a:headEnd/>
                <a:tailEnd/>
              </a:ln>
            </p:spPr>
            <p:txBody>
              <a:bodyPr/>
              <a:lstStyle/>
              <a:p>
                <a:endParaRPr lang="en-US"/>
              </a:p>
            </p:txBody>
          </p:sp>
          <p:sp>
            <p:nvSpPr>
              <p:cNvPr id="27688" name="Rectangle 20"/>
              <p:cNvSpPr>
                <a:spLocks noChangeArrowheads="1"/>
              </p:cNvSpPr>
              <p:nvPr/>
            </p:nvSpPr>
            <p:spPr bwMode="auto">
              <a:xfrm>
                <a:off x="1968" y="2579"/>
                <a:ext cx="12" cy="119"/>
              </a:xfrm>
              <a:prstGeom prst="rect">
                <a:avLst/>
              </a:prstGeom>
              <a:solidFill>
                <a:srgbClr val="000000"/>
              </a:solidFill>
              <a:ln w="9525">
                <a:noFill/>
                <a:miter lim="800000"/>
                <a:headEnd/>
                <a:tailEnd/>
              </a:ln>
            </p:spPr>
            <p:txBody>
              <a:bodyPr/>
              <a:lstStyle/>
              <a:p>
                <a:endParaRPr lang="en-US"/>
              </a:p>
            </p:txBody>
          </p:sp>
          <p:sp>
            <p:nvSpPr>
              <p:cNvPr id="27689" name="Rectangle 21"/>
              <p:cNvSpPr>
                <a:spLocks noChangeArrowheads="1"/>
              </p:cNvSpPr>
              <p:nvPr/>
            </p:nvSpPr>
            <p:spPr bwMode="auto">
              <a:xfrm>
                <a:off x="1968" y="2698"/>
                <a:ext cx="12" cy="144"/>
              </a:xfrm>
              <a:prstGeom prst="rect">
                <a:avLst/>
              </a:prstGeom>
              <a:solidFill>
                <a:srgbClr val="000000"/>
              </a:solidFill>
              <a:ln w="9525">
                <a:noFill/>
                <a:miter lim="800000"/>
                <a:headEnd/>
                <a:tailEnd/>
              </a:ln>
            </p:spPr>
            <p:txBody>
              <a:bodyPr/>
              <a:lstStyle/>
              <a:p>
                <a:endParaRPr lang="en-US"/>
              </a:p>
            </p:txBody>
          </p:sp>
          <p:sp>
            <p:nvSpPr>
              <p:cNvPr id="27690" name="Rectangle 22"/>
              <p:cNvSpPr>
                <a:spLocks noChangeArrowheads="1"/>
              </p:cNvSpPr>
              <p:nvPr/>
            </p:nvSpPr>
            <p:spPr bwMode="auto">
              <a:xfrm>
                <a:off x="3685" y="2417"/>
                <a:ext cx="11" cy="162"/>
              </a:xfrm>
              <a:prstGeom prst="rect">
                <a:avLst/>
              </a:prstGeom>
              <a:solidFill>
                <a:srgbClr val="000000"/>
              </a:solidFill>
              <a:ln w="9525">
                <a:noFill/>
                <a:miter lim="800000"/>
                <a:headEnd/>
                <a:tailEnd/>
              </a:ln>
            </p:spPr>
            <p:txBody>
              <a:bodyPr/>
              <a:lstStyle/>
              <a:p>
                <a:endParaRPr lang="en-US"/>
              </a:p>
            </p:txBody>
          </p:sp>
          <p:sp>
            <p:nvSpPr>
              <p:cNvPr id="27691" name="Rectangle 23"/>
              <p:cNvSpPr>
                <a:spLocks noChangeArrowheads="1"/>
              </p:cNvSpPr>
              <p:nvPr/>
            </p:nvSpPr>
            <p:spPr bwMode="auto">
              <a:xfrm>
                <a:off x="3766" y="2417"/>
                <a:ext cx="1797" cy="12"/>
              </a:xfrm>
              <a:prstGeom prst="rect">
                <a:avLst/>
              </a:prstGeom>
              <a:solidFill>
                <a:srgbClr val="000000"/>
              </a:solidFill>
              <a:ln w="9525">
                <a:noFill/>
                <a:miter lim="800000"/>
                <a:headEnd/>
                <a:tailEnd/>
              </a:ln>
            </p:spPr>
            <p:txBody>
              <a:bodyPr/>
              <a:lstStyle/>
              <a:p>
                <a:endParaRPr lang="en-US"/>
              </a:p>
            </p:txBody>
          </p:sp>
          <p:sp>
            <p:nvSpPr>
              <p:cNvPr id="27692" name="Rectangle 24"/>
              <p:cNvSpPr>
                <a:spLocks noChangeArrowheads="1"/>
              </p:cNvSpPr>
              <p:nvPr/>
            </p:nvSpPr>
            <p:spPr bwMode="auto">
              <a:xfrm>
                <a:off x="5551" y="2417"/>
                <a:ext cx="12" cy="162"/>
              </a:xfrm>
              <a:prstGeom prst="rect">
                <a:avLst/>
              </a:prstGeom>
              <a:solidFill>
                <a:srgbClr val="000000"/>
              </a:solidFill>
              <a:ln w="9525">
                <a:noFill/>
                <a:miter lim="800000"/>
                <a:headEnd/>
                <a:tailEnd/>
              </a:ln>
            </p:spPr>
            <p:txBody>
              <a:bodyPr/>
              <a:lstStyle/>
              <a:p>
                <a:endParaRPr lang="en-US"/>
              </a:p>
            </p:txBody>
          </p:sp>
          <p:sp>
            <p:nvSpPr>
              <p:cNvPr id="27693" name="Rectangle 25"/>
              <p:cNvSpPr>
                <a:spLocks noChangeArrowheads="1"/>
              </p:cNvSpPr>
              <p:nvPr/>
            </p:nvSpPr>
            <p:spPr bwMode="auto">
              <a:xfrm>
                <a:off x="3685" y="2579"/>
                <a:ext cx="11" cy="263"/>
              </a:xfrm>
              <a:prstGeom prst="rect">
                <a:avLst/>
              </a:prstGeom>
              <a:solidFill>
                <a:srgbClr val="000000"/>
              </a:solidFill>
              <a:ln w="9525">
                <a:noFill/>
                <a:miter lim="800000"/>
                <a:headEnd/>
                <a:tailEnd/>
              </a:ln>
            </p:spPr>
            <p:txBody>
              <a:bodyPr/>
              <a:lstStyle/>
              <a:p>
                <a:endParaRPr lang="en-US"/>
              </a:p>
            </p:txBody>
          </p:sp>
          <p:sp>
            <p:nvSpPr>
              <p:cNvPr id="27694" name="Rectangle 26"/>
              <p:cNvSpPr>
                <a:spLocks noChangeArrowheads="1"/>
              </p:cNvSpPr>
              <p:nvPr/>
            </p:nvSpPr>
            <p:spPr bwMode="auto">
              <a:xfrm>
                <a:off x="5551" y="2579"/>
                <a:ext cx="12" cy="263"/>
              </a:xfrm>
              <a:prstGeom prst="rect">
                <a:avLst/>
              </a:prstGeom>
              <a:solidFill>
                <a:srgbClr val="000000"/>
              </a:solidFill>
              <a:ln w="9525">
                <a:noFill/>
                <a:miter lim="800000"/>
                <a:headEnd/>
                <a:tailEnd/>
              </a:ln>
            </p:spPr>
            <p:txBody>
              <a:bodyPr/>
              <a:lstStyle/>
              <a:p>
                <a:endParaRPr lang="en-US"/>
              </a:p>
            </p:txBody>
          </p:sp>
          <p:sp>
            <p:nvSpPr>
              <p:cNvPr id="27695" name="Rectangle 27"/>
              <p:cNvSpPr>
                <a:spLocks noChangeArrowheads="1"/>
              </p:cNvSpPr>
              <p:nvPr/>
            </p:nvSpPr>
            <p:spPr bwMode="auto">
              <a:xfrm>
                <a:off x="1968" y="2842"/>
                <a:ext cx="12" cy="161"/>
              </a:xfrm>
              <a:prstGeom prst="rect">
                <a:avLst/>
              </a:prstGeom>
              <a:solidFill>
                <a:srgbClr val="000000"/>
              </a:solidFill>
              <a:ln w="9525">
                <a:noFill/>
                <a:miter lim="800000"/>
                <a:headEnd/>
                <a:tailEnd/>
              </a:ln>
            </p:spPr>
            <p:txBody>
              <a:bodyPr/>
              <a:lstStyle/>
              <a:p>
                <a:endParaRPr lang="en-US"/>
              </a:p>
            </p:txBody>
          </p:sp>
          <p:sp>
            <p:nvSpPr>
              <p:cNvPr id="27696" name="Rectangle 28"/>
              <p:cNvSpPr>
                <a:spLocks noChangeArrowheads="1"/>
              </p:cNvSpPr>
              <p:nvPr/>
            </p:nvSpPr>
            <p:spPr bwMode="auto">
              <a:xfrm>
                <a:off x="1968" y="2842"/>
                <a:ext cx="1798" cy="12"/>
              </a:xfrm>
              <a:prstGeom prst="rect">
                <a:avLst/>
              </a:prstGeom>
              <a:solidFill>
                <a:srgbClr val="000000"/>
              </a:solidFill>
              <a:ln w="9525">
                <a:noFill/>
                <a:miter lim="800000"/>
                <a:headEnd/>
                <a:tailEnd/>
              </a:ln>
            </p:spPr>
            <p:txBody>
              <a:bodyPr/>
              <a:lstStyle/>
              <a:p>
                <a:endParaRPr lang="en-US"/>
              </a:p>
            </p:txBody>
          </p:sp>
          <p:sp>
            <p:nvSpPr>
              <p:cNvPr id="27697" name="Rectangle 29"/>
              <p:cNvSpPr>
                <a:spLocks noChangeArrowheads="1"/>
              </p:cNvSpPr>
              <p:nvPr/>
            </p:nvSpPr>
            <p:spPr bwMode="auto">
              <a:xfrm>
                <a:off x="1968" y="3003"/>
                <a:ext cx="12" cy="120"/>
              </a:xfrm>
              <a:prstGeom prst="rect">
                <a:avLst/>
              </a:prstGeom>
              <a:solidFill>
                <a:srgbClr val="000000"/>
              </a:solidFill>
              <a:ln w="9525">
                <a:noFill/>
                <a:miter lim="800000"/>
                <a:headEnd/>
                <a:tailEnd/>
              </a:ln>
            </p:spPr>
            <p:txBody>
              <a:bodyPr/>
              <a:lstStyle/>
              <a:p>
                <a:endParaRPr lang="en-US"/>
              </a:p>
            </p:txBody>
          </p:sp>
          <p:sp>
            <p:nvSpPr>
              <p:cNvPr id="27698" name="Rectangle 30"/>
              <p:cNvSpPr>
                <a:spLocks noChangeArrowheads="1"/>
              </p:cNvSpPr>
              <p:nvPr/>
            </p:nvSpPr>
            <p:spPr bwMode="auto">
              <a:xfrm>
                <a:off x="1968" y="3123"/>
                <a:ext cx="12" cy="114"/>
              </a:xfrm>
              <a:prstGeom prst="rect">
                <a:avLst/>
              </a:prstGeom>
              <a:solidFill>
                <a:srgbClr val="000000"/>
              </a:solidFill>
              <a:ln w="9525">
                <a:noFill/>
                <a:miter lim="800000"/>
                <a:headEnd/>
                <a:tailEnd/>
              </a:ln>
            </p:spPr>
            <p:txBody>
              <a:bodyPr/>
              <a:lstStyle/>
              <a:p>
                <a:endParaRPr lang="en-US"/>
              </a:p>
            </p:txBody>
          </p:sp>
          <p:sp>
            <p:nvSpPr>
              <p:cNvPr id="27699" name="Rectangle 31"/>
              <p:cNvSpPr>
                <a:spLocks noChangeArrowheads="1"/>
              </p:cNvSpPr>
              <p:nvPr/>
            </p:nvSpPr>
            <p:spPr bwMode="auto">
              <a:xfrm>
                <a:off x="1968" y="3237"/>
                <a:ext cx="12" cy="119"/>
              </a:xfrm>
              <a:prstGeom prst="rect">
                <a:avLst/>
              </a:prstGeom>
              <a:solidFill>
                <a:srgbClr val="000000"/>
              </a:solidFill>
              <a:ln w="9525">
                <a:noFill/>
                <a:miter lim="800000"/>
                <a:headEnd/>
                <a:tailEnd/>
              </a:ln>
            </p:spPr>
            <p:txBody>
              <a:bodyPr/>
              <a:lstStyle/>
              <a:p>
                <a:endParaRPr lang="en-US"/>
              </a:p>
            </p:txBody>
          </p:sp>
          <p:sp>
            <p:nvSpPr>
              <p:cNvPr id="27700" name="Rectangle 32"/>
              <p:cNvSpPr>
                <a:spLocks noChangeArrowheads="1"/>
              </p:cNvSpPr>
              <p:nvPr/>
            </p:nvSpPr>
            <p:spPr bwMode="auto">
              <a:xfrm>
                <a:off x="1968" y="3356"/>
                <a:ext cx="12" cy="138"/>
              </a:xfrm>
              <a:prstGeom prst="rect">
                <a:avLst/>
              </a:prstGeom>
              <a:solidFill>
                <a:srgbClr val="000000"/>
              </a:solidFill>
              <a:ln w="9525">
                <a:noFill/>
                <a:miter lim="800000"/>
                <a:headEnd/>
                <a:tailEnd/>
              </a:ln>
            </p:spPr>
            <p:txBody>
              <a:bodyPr/>
              <a:lstStyle/>
              <a:p>
                <a:endParaRPr lang="en-US"/>
              </a:p>
            </p:txBody>
          </p:sp>
          <p:sp>
            <p:nvSpPr>
              <p:cNvPr id="27701" name="Rectangle 33"/>
              <p:cNvSpPr>
                <a:spLocks noChangeArrowheads="1"/>
              </p:cNvSpPr>
              <p:nvPr/>
            </p:nvSpPr>
            <p:spPr bwMode="auto">
              <a:xfrm>
                <a:off x="3685" y="2842"/>
                <a:ext cx="11" cy="652"/>
              </a:xfrm>
              <a:prstGeom prst="rect">
                <a:avLst/>
              </a:prstGeom>
              <a:solidFill>
                <a:srgbClr val="000000"/>
              </a:solidFill>
              <a:ln w="9525">
                <a:noFill/>
                <a:miter lim="800000"/>
                <a:headEnd/>
                <a:tailEnd/>
              </a:ln>
            </p:spPr>
            <p:txBody>
              <a:bodyPr/>
              <a:lstStyle/>
              <a:p>
                <a:endParaRPr lang="en-US"/>
              </a:p>
            </p:txBody>
          </p:sp>
          <p:sp>
            <p:nvSpPr>
              <p:cNvPr id="27702" name="Rectangle 34"/>
              <p:cNvSpPr>
                <a:spLocks noChangeArrowheads="1"/>
              </p:cNvSpPr>
              <p:nvPr/>
            </p:nvSpPr>
            <p:spPr bwMode="auto">
              <a:xfrm>
                <a:off x="3766" y="2842"/>
                <a:ext cx="1797" cy="12"/>
              </a:xfrm>
              <a:prstGeom prst="rect">
                <a:avLst/>
              </a:prstGeom>
              <a:solidFill>
                <a:srgbClr val="000000"/>
              </a:solidFill>
              <a:ln w="9525">
                <a:noFill/>
                <a:miter lim="800000"/>
                <a:headEnd/>
                <a:tailEnd/>
              </a:ln>
            </p:spPr>
            <p:txBody>
              <a:bodyPr/>
              <a:lstStyle/>
              <a:p>
                <a:endParaRPr lang="en-US"/>
              </a:p>
            </p:txBody>
          </p:sp>
          <p:sp>
            <p:nvSpPr>
              <p:cNvPr id="27703" name="Rectangle 35"/>
              <p:cNvSpPr>
                <a:spLocks noChangeArrowheads="1"/>
              </p:cNvSpPr>
              <p:nvPr/>
            </p:nvSpPr>
            <p:spPr bwMode="auto">
              <a:xfrm>
                <a:off x="5551" y="2842"/>
                <a:ext cx="12" cy="652"/>
              </a:xfrm>
              <a:prstGeom prst="rect">
                <a:avLst/>
              </a:prstGeom>
              <a:solidFill>
                <a:srgbClr val="000000"/>
              </a:solidFill>
              <a:ln w="9525">
                <a:noFill/>
                <a:miter lim="800000"/>
                <a:headEnd/>
                <a:tailEnd/>
              </a:ln>
            </p:spPr>
            <p:txBody>
              <a:bodyPr/>
              <a:lstStyle/>
              <a:p>
                <a:endParaRPr lang="en-US"/>
              </a:p>
            </p:txBody>
          </p:sp>
          <p:sp>
            <p:nvSpPr>
              <p:cNvPr id="27704" name="Rectangle 36"/>
              <p:cNvSpPr>
                <a:spLocks noChangeArrowheads="1"/>
              </p:cNvSpPr>
              <p:nvPr/>
            </p:nvSpPr>
            <p:spPr bwMode="auto">
              <a:xfrm>
                <a:off x="1968" y="3494"/>
                <a:ext cx="12" cy="167"/>
              </a:xfrm>
              <a:prstGeom prst="rect">
                <a:avLst/>
              </a:prstGeom>
              <a:solidFill>
                <a:srgbClr val="000000"/>
              </a:solidFill>
              <a:ln w="9525">
                <a:noFill/>
                <a:miter lim="800000"/>
                <a:headEnd/>
                <a:tailEnd/>
              </a:ln>
            </p:spPr>
            <p:txBody>
              <a:bodyPr/>
              <a:lstStyle/>
              <a:p>
                <a:endParaRPr lang="en-US"/>
              </a:p>
            </p:txBody>
          </p:sp>
          <p:sp>
            <p:nvSpPr>
              <p:cNvPr id="27705" name="Rectangle 37"/>
              <p:cNvSpPr>
                <a:spLocks noChangeArrowheads="1"/>
              </p:cNvSpPr>
              <p:nvPr/>
            </p:nvSpPr>
            <p:spPr bwMode="auto">
              <a:xfrm>
                <a:off x="1968" y="3494"/>
                <a:ext cx="1798" cy="12"/>
              </a:xfrm>
              <a:prstGeom prst="rect">
                <a:avLst/>
              </a:prstGeom>
              <a:solidFill>
                <a:srgbClr val="000000"/>
              </a:solidFill>
              <a:ln w="9525">
                <a:noFill/>
                <a:miter lim="800000"/>
                <a:headEnd/>
                <a:tailEnd/>
              </a:ln>
            </p:spPr>
            <p:txBody>
              <a:bodyPr/>
              <a:lstStyle/>
              <a:p>
                <a:endParaRPr lang="en-US"/>
              </a:p>
            </p:txBody>
          </p:sp>
          <p:sp>
            <p:nvSpPr>
              <p:cNvPr id="27706" name="Rectangle 38"/>
              <p:cNvSpPr>
                <a:spLocks noChangeArrowheads="1"/>
              </p:cNvSpPr>
              <p:nvPr/>
            </p:nvSpPr>
            <p:spPr bwMode="auto">
              <a:xfrm>
                <a:off x="1968" y="3583"/>
                <a:ext cx="12" cy="377"/>
              </a:xfrm>
              <a:prstGeom prst="rect">
                <a:avLst/>
              </a:prstGeom>
              <a:solidFill>
                <a:srgbClr val="000000"/>
              </a:solidFill>
              <a:ln w="9525">
                <a:noFill/>
                <a:miter lim="800000"/>
                <a:headEnd/>
                <a:tailEnd/>
              </a:ln>
            </p:spPr>
            <p:txBody>
              <a:bodyPr/>
              <a:lstStyle/>
              <a:p>
                <a:endParaRPr lang="en-US"/>
              </a:p>
            </p:txBody>
          </p:sp>
          <p:sp>
            <p:nvSpPr>
              <p:cNvPr id="27707" name="Rectangle 39"/>
              <p:cNvSpPr>
                <a:spLocks noChangeArrowheads="1"/>
              </p:cNvSpPr>
              <p:nvPr/>
            </p:nvSpPr>
            <p:spPr bwMode="auto">
              <a:xfrm>
                <a:off x="1968" y="3948"/>
                <a:ext cx="1798" cy="12"/>
              </a:xfrm>
              <a:prstGeom prst="rect">
                <a:avLst/>
              </a:prstGeom>
              <a:solidFill>
                <a:srgbClr val="000000"/>
              </a:solidFill>
              <a:ln w="9525">
                <a:noFill/>
                <a:miter lim="800000"/>
                <a:headEnd/>
                <a:tailEnd/>
              </a:ln>
            </p:spPr>
            <p:txBody>
              <a:bodyPr/>
              <a:lstStyle/>
              <a:p>
                <a:endParaRPr lang="en-US"/>
              </a:p>
            </p:txBody>
          </p:sp>
          <p:sp>
            <p:nvSpPr>
              <p:cNvPr id="27708" name="Rectangle 40"/>
              <p:cNvSpPr>
                <a:spLocks noChangeArrowheads="1"/>
              </p:cNvSpPr>
              <p:nvPr/>
            </p:nvSpPr>
            <p:spPr bwMode="auto">
              <a:xfrm>
                <a:off x="3685" y="3494"/>
                <a:ext cx="11" cy="167"/>
              </a:xfrm>
              <a:prstGeom prst="rect">
                <a:avLst/>
              </a:prstGeom>
              <a:solidFill>
                <a:srgbClr val="000000"/>
              </a:solidFill>
              <a:ln w="9525">
                <a:noFill/>
                <a:miter lim="800000"/>
                <a:headEnd/>
                <a:tailEnd/>
              </a:ln>
            </p:spPr>
            <p:txBody>
              <a:bodyPr/>
              <a:lstStyle/>
              <a:p>
                <a:endParaRPr lang="en-US"/>
              </a:p>
            </p:txBody>
          </p:sp>
          <p:sp>
            <p:nvSpPr>
              <p:cNvPr id="27709" name="Rectangle 41"/>
              <p:cNvSpPr>
                <a:spLocks noChangeArrowheads="1"/>
              </p:cNvSpPr>
              <p:nvPr/>
            </p:nvSpPr>
            <p:spPr bwMode="auto">
              <a:xfrm>
                <a:off x="3766" y="3494"/>
                <a:ext cx="1797" cy="12"/>
              </a:xfrm>
              <a:prstGeom prst="rect">
                <a:avLst/>
              </a:prstGeom>
              <a:solidFill>
                <a:srgbClr val="000000"/>
              </a:solidFill>
              <a:ln w="9525">
                <a:noFill/>
                <a:miter lim="800000"/>
                <a:headEnd/>
                <a:tailEnd/>
              </a:ln>
            </p:spPr>
            <p:txBody>
              <a:bodyPr/>
              <a:lstStyle/>
              <a:p>
                <a:endParaRPr lang="en-US"/>
              </a:p>
            </p:txBody>
          </p:sp>
          <p:sp>
            <p:nvSpPr>
              <p:cNvPr id="27710" name="Rectangle 42"/>
              <p:cNvSpPr>
                <a:spLocks noChangeArrowheads="1"/>
              </p:cNvSpPr>
              <p:nvPr/>
            </p:nvSpPr>
            <p:spPr bwMode="auto">
              <a:xfrm>
                <a:off x="5551" y="3494"/>
                <a:ext cx="12" cy="167"/>
              </a:xfrm>
              <a:prstGeom prst="rect">
                <a:avLst/>
              </a:prstGeom>
              <a:solidFill>
                <a:srgbClr val="000000"/>
              </a:solidFill>
              <a:ln w="9525">
                <a:noFill/>
                <a:miter lim="800000"/>
                <a:headEnd/>
                <a:tailEnd/>
              </a:ln>
            </p:spPr>
            <p:txBody>
              <a:bodyPr/>
              <a:lstStyle/>
              <a:p>
                <a:endParaRPr lang="en-US"/>
              </a:p>
            </p:txBody>
          </p:sp>
          <p:sp>
            <p:nvSpPr>
              <p:cNvPr id="27711" name="Rectangle 43"/>
              <p:cNvSpPr>
                <a:spLocks noChangeArrowheads="1"/>
              </p:cNvSpPr>
              <p:nvPr/>
            </p:nvSpPr>
            <p:spPr bwMode="auto">
              <a:xfrm>
                <a:off x="3685" y="3661"/>
                <a:ext cx="11" cy="114"/>
              </a:xfrm>
              <a:prstGeom prst="rect">
                <a:avLst/>
              </a:prstGeom>
              <a:solidFill>
                <a:srgbClr val="000000"/>
              </a:solidFill>
              <a:ln w="9525">
                <a:noFill/>
                <a:miter lim="800000"/>
                <a:headEnd/>
                <a:tailEnd/>
              </a:ln>
            </p:spPr>
            <p:txBody>
              <a:bodyPr/>
              <a:lstStyle/>
              <a:p>
                <a:endParaRPr lang="en-US"/>
              </a:p>
            </p:txBody>
          </p:sp>
          <p:sp>
            <p:nvSpPr>
              <p:cNvPr id="27712" name="Rectangle 44"/>
              <p:cNvSpPr>
                <a:spLocks noChangeArrowheads="1"/>
              </p:cNvSpPr>
              <p:nvPr/>
            </p:nvSpPr>
            <p:spPr bwMode="auto">
              <a:xfrm>
                <a:off x="5551" y="3661"/>
                <a:ext cx="12" cy="114"/>
              </a:xfrm>
              <a:prstGeom prst="rect">
                <a:avLst/>
              </a:prstGeom>
              <a:solidFill>
                <a:srgbClr val="000000"/>
              </a:solidFill>
              <a:ln w="9525">
                <a:noFill/>
                <a:miter lim="800000"/>
                <a:headEnd/>
                <a:tailEnd/>
              </a:ln>
            </p:spPr>
            <p:txBody>
              <a:bodyPr/>
              <a:lstStyle/>
              <a:p>
                <a:endParaRPr lang="en-US"/>
              </a:p>
            </p:txBody>
          </p:sp>
          <p:sp>
            <p:nvSpPr>
              <p:cNvPr id="27713" name="Rectangle 45"/>
              <p:cNvSpPr>
                <a:spLocks noChangeArrowheads="1"/>
              </p:cNvSpPr>
              <p:nvPr/>
            </p:nvSpPr>
            <p:spPr bwMode="auto">
              <a:xfrm>
                <a:off x="3685" y="3775"/>
                <a:ext cx="11" cy="120"/>
              </a:xfrm>
              <a:prstGeom prst="rect">
                <a:avLst/>
              </a:prstGeom>
              <a:solidFill>
                <a:srgbClr val="000000"/>
              </a:solidFill>
              <a:ln w="9525">
                <a:noFill/>
                <a:miter lim="800000"/>
                <a:headEnd/>
                <a:tailEnd/>
              </a:ln>
            </p:spPr>
            <p:txBody>
              <a:bodyPr/>
              <a:lstStyle/>
              <a:p>
                <a:endParaRPr lang="en-US"/>
              </a:p>
            </p:txBody>
          </p:sp>
          <p:sp>
            <p:nvSpPr>
              <p:cNvPr id="27714" name="Rectangle 46"/>
              <p:cNvSpPr>
                <a:spLocks noChangeArrowheads="1"/>
              </p:cNvSpPr>
              <p:nvPr/>
            </p:nvSpPr>
            <p:spPr bwMode="auto">
              <a:xfrm>
                <a:off x="5551" y="3775"/>
                <a:ext cx="12" cy="120"/>
              </a:xfrm>
              <a:prstGeom prst="rect">
                <a:avLst/>
              </a:prstGeom>
              <a:solidFill>
                <a:srgbClr val="000000"/>
              </a:solidFill>
              <a:ln w="9525">
                <a:noFill/>
                <a:miter lim="800000"/>
                <a:headEnd/>
                <a:tailEnd/>
              </a:ln>
            </p:spPr>
            <p:txBody>
              <a:bodyPr/>
              <a:lstStyle/>
              <a:p>
                <a:endParaRPr lang="en-US"/>
              </a:p>
            </p:txBody>
          </p:sp>
          <p:sp>
            <p:nvSpPr>
              <p:cNvPr id="27715" name="Rectangle 47"/>
              <p:cNvSpPr>
                <a:spLocks noChangeArrowheads="1"/>
              </p:cNvSpPr>
              <p:nvPr/>
            </p:nvSpPr>
            <p:spPr bwMode="auto">
              <a:xfrm>
                <a:off x="3685" y="3817"/>
                <a:ext cx="11" cy="143"/>
              </a:xfrm>
              <a:prstGeom prst="rect">
                <a:avLst/>
              </a:prstGeom>
              <a:solidFill>
                <a:srgbClr val="000000"/>
              </a:solidFill>
              <a:ln w="9525">
                <a:noFill/>
                <a:miter lim="800000"/>
                <a:headEnd/>
                <a:tailEnd/>
              </a:ln>
            </p:spPr>
            <p:txBody>
              <a:bodyPr/>
              <a:lstStyle/>
              <a:p>
                <a:endParaRPr lang="en-US"/>
              </a:p>
            </p:txBody>
          </p:sp>
          <p:sp>
            <p:nvSpPr>
              <p:cNvPr id="27716" name="Rectangle 48"/>
              <p:cNvSpPr>
                <a:spLocks noChangeArrowheads="1"/>
              </p:cNvSpPr>
              <p:nvPr/>
            </p:nvSpPr>
            <p:spPr bwMode="auto">
              <a:xfrm>
                <a:off x="5551" y="3817"/>
                <a:ext cx="12" cy="143"/>
              </a:xfrm>
              <a:prstGeom prst="rect">
                <a:avLst/>
              </a:prstGeom>
              <a:solidFill>
                <a:srgbClr val="000000"/>
              </a:solidFill>
              <a:ln w="9525">
                <a:noFill/>
                <a:miter lim="800000"/>
                <a:headEnd/>
                <a:tailEnd/>
              </a:ln>
            </p:spPr>
            <p:txBody>
              <a:bodyPr/>
              <a:lstStyle/>
              <a:p>
                <a:endParaRPr lang="en-US"/>
              </a:p>
            </p:txBody>
          </p:sp>
          <p:sp>
            <p:nvSpPr>
              <p:cNvPr id="27717" name="Rectangle 49"/>
              <p:cNvSpPr>
                <a:spLocks noChangeArrowheads="1"/>
              </p:cNvSpPr>
              <p:nvPr/>
            </p:nvSpPr>
            <p:spPr bwMode="auto">
              <a:xfrm>
                <a:off x="3766" y="3948"/>
                <a:ext cx="1797" cy="12"/>
              </a:xfrm>
              <a:prstGeom prst="rect">
                <a:avLst/>
              </a:prstGeom>
              <a:solidFill>
                <a:srgbClr val="000000"/>
              </a:solidFill>
              <a:ln w="9525">
                <a:noFill/>
                <a:miter lim="800000"/>
                <a:headEnd/>
                <a:tailEnd/>
              </a:ln>
            </p:spPr>
            <p:txBody>
              <a:bodyPr/>
              <a:lstStyle/>
              <a:p>
                <a:endParaRPr lang="en-US"/>
              </a:p>
            </p:txBody>
          </p:sp>
        </p:grpSp>
      </p:grpSp>
      <p:sp>
        <p:nvSpPr>
          <p:cNvPr id="27653" name="Rectangle 90"/>
          <p:cNvSpPr>
            <a:spLocks noChangeArrowheads="1"/>
          </p:cNvSpPr>
          <p:nvPr/>
        </p:nvSpPr>
        <p:spPr bwMode="auto">
          <a:xfrm>
            <a:off x="2895600" y="3429000"/>
            <a:ext cx="2590800" cy="461963"/>
          </a:xfrm>
          <a:prstGeom prst="rect">
            <a:avLst/>
          </a:prstGeom>
          <a:noFill/>
          <a:ln w="9525">
            <a:noFill/>
            <a:miter lim="800000"/>
            <a:headEnd/>
            <a:tailEnd/>
          </a:ln>
        </p:spPr>
        <p:txBody>
          <a:bodyPr>
            <a:spAutoFit/>
          </a:bodyPr>
          <a:lstStyle/>
          <a:p>
            <a:pPr algn="ctr">
              <a:spcBef>
                <a:spcPct val="20000"/>
              </a:spcBef>
            </a:pPr>
            <a:r>
              <a:rPr lang="en-US" sz="1200" b="1">
                <a:solidFill>
                  <a:srgbClr val="FF3300"/>
                </a:solidFill>
                <a:latin typeface="Times New Roman" pitchFamily="18" charset="0"/>
              </a:rPr>
              <a:t>Express Authority:</a:t>
            </a:r>
            <a:r>
              <a:rPr lang="en-US" sz="1200">
                <a:solidFill>
                  <a:srgbClr val="000000"/>
                </a:solidFill>
                <a:latin typeface="Times New Roman" pitchFamily="18" charset="0"/>
              </a:rPr>
              <a:t> Principal tells agent to perform a certain act </a:t>
            </a:r>
            <a:endParaRPr lang="en-US" sz="1200">
              <a:latin typeface="Times New Roman" pitchFamily="18" charset="0"/>
            </a:endParaRPr>
          </a:p>
        </p:txBody>
      </p:sp>
      <p:sp>
        <p:nvSpPr>
          <p:cNvPr id="27654" name="Rectangle 91"/>
          <p:cNvSpPr>
            <a:spLocks noChangeArrowheads="1"/>
          </p:cNvSpPr>
          <p:nvPr/>
        </p:nvSpPr>
        <p:spPr bwMode="auto">
          <a:xfrm>
            <a:off x="5931694" y="3438525"/>
            <a:ext cx="2317750" cy="461963"/>
          </a:xfrm>
          <a:prstGeom prst="rect">
            <a:avLst/>
          </a:prstGeom>
          <a:noFill/>
          <a:ln w="9525">
            <a:noFill/>
            <a:miter lim="800000"/>
            <a:headEnd/>
            <a:tailEnd/>
          </a:ln>
        </p:spPr>
        <p:txBody>
          <a:bodyPr>
            <a:spAutoFit/>
          </a:bodyPr>
          <a:lstStyle/>
          <a:p>
            <a:pPr algn="ctr">
              <a:spcBef>
                <a:spcPct val="20000"/>
              </a:spcBef>
            </a:pPr>
            <a:r>
              <a:rPr lang="en-US" sz="1200" i="1">
                <a:solidFill>
                  <a:srgbClr val="000000"/>
                </a:solidFill>
                <a:latin typeface="Times New Roman" pitchFamily="18" charset="0"/>
              </a:rPr>
              <a:t>Buy new office furniture and sell specified used furniture</a:t>
            </a:r>
            <a:endParaRPr lang="en-US" sz="1200" i="1">
              <a:latin typeface="Times New Roman" pitchFamily="18" charset="0"/>
            </a:endParaRPr>
          </a:p>
        </p:txBody>
      </p:sp>
      <p:sp>
        <p:nvSpPr>
          <p:cNvPr id="27655" name="Rectangle 62"/>
          <p:cNvSpPr>
            <a:spLocks noChangeArrowheads="1"/>
          </p:cNvSpPr>
          <p:nvPr/>
        </p:nvSpPr>
        <p:spPr bwMode="auto">
          <a:xfrm>
            <a:off x="2976563" y="3951288"/>
            <a:ext cx="2533650" cy="554037"/>
          </a:xfrm>
          <a:prstGeom prst="rect">
            <a:avLst/>
          </a:prstGeom>
          <a:noFill/>
          <a:ln w="9525">
            <a:noFill/>
            <a:miter lim="800000"/>
            <a:headEnd/>
            <a:tailEnd/>
          </a:ln>
        </p:spPr>
        <p:txBody>
          <a:bodyPr lIns="0" tIns="0" rIns="0" bIns="0">
            <a:spAutoFit/>
          </a:bodyPr>
          <a:lstStyle/>
          <a:p>
            <a:pPr algn="ctr">
              <a:spcBef>
                <a:spcPct val="20000"/>
              </a:spcBef>
            </a:pPr>
            <a:r>
              <a:rPr lang="en-US" sz="1200" b="1">
                <a:solidFill>
                  <a:srgbClr val="FF3300"/>
                </a:solidFill>
                <a:latin typeface="Times New Roman" pitchFamily="18" charset="0"/>
              </a:rPr>
              <a:t>Incidental Authority:</a:t>
            </a:r>
            <a:r>
              <a:rPr lang="en-US" sz="1200">
                <a:solidFill>
                  <a:srgbClr val="000000"/>
                </a:solidFill>
                <a:latin typeface="Times New Roman" pitchFamily="18" charset="0"/>
              </a:rPr>
              <a:t> An act reasonably necessary to perform the act expressly authorized by the principal</a:t>
            </a:r>
            <a:endParaRPr lang="en-US" sz="2800">
              <a:latin typeface="Times New Roman" pitchFamily="18" charset="0"/>
            </a:endParaRPr>
          </a:p>
        </p:txBody>
      </p:sp>
      <p:sp>
        <p:nvSpPr>
          <p:cNvPr id="27656" name="Rectangle 93"/>
          <p:cNvSpPr>
            <a:spLocks noChangeArrowheads="1"/>
          </p:cNvSpPr>
          <p:nvPr/>
        </p:nvSpPr>
        <p:spPr bwMode="auto">
          <a:xfrm>
            <a:off x="2895600" y="4572000"/>
            <a:ext cx="2581275" cy="1016000"/>
          </a:xfrm>
          <a:prstGeom prst="rect">
            <a:avLst/>
          </a:prstGeom>
          <a:noFill/>
          <a:ln w="9525">
            <a:noFill/>
            <a:miter lim="800000"/>
            <a:headEnd/>
            <a:tailEnd/>
          </a:ln>
        </p:spPr>
        <p:txBody>
          <a:bodyPr>
            <a:spAutoFit/>
          </a:bodyPr>
          <a:lstStyle/>
          <a:p>
            <a:pPr algn="ctr"/>
            <a:r>
              <a:rPr lang="en-US" sz="1200" b="1">
                <a:solidFill>
                  <a:srgbClr val="FF3300"/>
                </a:solidFill>
                <a:latin typeface="Times New Roman" pitchFamily="18" charset="0"/>
              </a:rPr>
              <a:t>Customary Authority:</a:t>
            </a:r>
            <a:r>
              <a:rPr lang="en-US" sz="1200">
                <a:solidFill>
                  <a:srgbClr val="000000"/>
                </a:solidFill>
                <a:latin typeface="Times New Roman" pitchFamily="18" charset="0"/>
              </a:rPr>
              <a:t> An act that, according to the custom of similar</a:t>
            </a:r>
            <a:r>
              <a:rPr lang="en-US" sz="1200">
                <a:latin typeface="Times New Roman" pitchFamily="18" charset="0"/>
              </a:rPr>
              <a:t> </a:t>
            </a:r>
            <a:r>
              <a:rPr lang="en-US" sz="1200">
                <a:solidFill>
                  <a:srgbClr val="000000"/>
                </a:solidFill>
                <a:latin typeface="Times New Roman" pitchFamily="18" charset="0"/>
              </a:rPr>
              <a:t>businesses in the community, usually</a:t>
            </a:r>
            <a:endParaRPr lang="en-US" sz="1200">
              <a:latin typeface="Times New Roman" pitchFamily="18" charset="0"/>
            </a:endParaRPr>
          </a:p>
          <a:p>
            <a:pPr algn="ctr"/>
            <a:r>
              <a:rPr lang="en-US" sz="1200">
                <a:solidFill>
                  <a:srgbClr val="000000"/>
                </a:solidFill>
                <a:latin typeface="Times New Roman" pitchFamily="18" charset="0"/>
              </a:rPr>
              <a:t>accompanies the act performed under</a:t>
            </a:r>
            <a:endParaRPr lang="en-US" sz="1200">
              <a:latin typeface="Times New Roman" pitchFamily="18" charset="0"/>
            </a:endParaRPr>
          </a:p>
          <a:p>
            <a:pPr algn="ctr"/>
            <a:r>
              <a:rPr lang="en-US" sz="1200">
                <a:solidFill>
                  <a:srgbClr val="000000"/>
                </a:solidFill>
                <a:latin typeface="Times New Roman" pitchFamily="18" charset="0"/>
              </a:rPr>
              <a:t>express authority.</a:t>
            </a:r>
            <a:endParaRPr lang="en-US" sz="1200">
              <a:latin typeface="Times New Roman" pitchFamily="18" charset="0"/>
            </a:endParaRPr>
          </a:p>
        </p:txBody>
      </p:sp>
      <p:sp>
        <p:nvSpPr>
          <p:cNvPr id="27657" name="Rectangle 94"/>
          <p:cNvSpPr>
            <a:spLocks noChangeArrowheads="1"/>
          </p:cNvSpPr>
          <p:nvPr/>
        </p:nvSpPr>
        <p:spPr bwMode="auto">
          <a:xfrm>
            <a:off x="2819400" y="5638800"/>
            <a:ext cx="2667000" cy="646113"/>
          </a:xfrm>
          <a:prstGeom prst="rect">
            <a:avLst/>
          </a:prstGeom>
          <a:noFill/>
          <a:ln w="9525">
            <a:noFill/>
            <a:miter lim="800000"/>
            <a:headEnd/>
            <a:tailEnd/>
          </a:ln>
        </p:spPr>
        <p:txBody>
          <a:bodyPr>
            <a:spAutoFit/>
          </a:bodyPr>
          <a:lstStyle/>
          <a:p>
            <a:pPr algn="ctr">
              <a:spcBef>
                <a:spcPct val="20000"/>
              </a:spcBef>
            </a:pPr>
            <a:r>
              <a:rPr lang="en-US" sz="1200" b="1">
                <a:solidFill>
                  <a:srgbClr val="FF3300"/>
                </a:solidFill>
                <a:latin typeface="Times New Roman" pitchFamily="18" charset="0"/>
              </a:rPr>
              <a:t>Apparent Authority:</a:t>
            </a:r>
            <a:r>
              <a:rPr lang="en-US" sz="1200">
                <a:solidFill>
                  <a:srgbClr val="000000"/>
                </a:solidFill>
                <a:latin typeface="Times New Roman" pitchFamily="18" charset="0"/>
              </a:rPr>
              <a:t> Principal leads third party to believe that the agent has authority to serve as an agent.</a:t>
            </a:r>
            <a:endParaRPr lang="en-US" sz="2800">
              <a:latin typeface="Times New Roman" pitchFamily="18" charset="0"/>
            </a:endParaRPr>
          </a:p>
        </p:txBody>
      </p:sp>
      <p:sp>
        <p:nvSpPr>
          <p:cNvPr id="27658" name="Rectangle 95"/>
          <p:cNvSpPr>
            <a:spLocks noChangeArrowheads="1"/>
          </p:cNvSpPr>
          <p:nvPr/>
        </p:nvSpPr>
        <p:spPr bwMode="auto">
          <a:xfrm>
            <a:off x="5715000" y="3962400"/>
            <a:ext cx="2603500" cy="498475"/>
          </a:xfrm>
          <a:prstGeom prst="rect">
            <a:avLst/>
          </a:prstGeom>
          <a:noFill/>
          <a:ln w="9525">
            <a:noFill/>
            <a:miter lim="800000"/>
            <a:headEnd/>
            <a:tailEnd/>
          </a:ln>
        </p:spPr>
        <p:txBody>
          <a:bodyPr>
            <a:spAutoFit/>
          </a:bodyPr>
          <a:lstStyle/>
          <a:p>
            <a:pPr algn="ctr">
              <a:spcBef>
                <a:spcPct val="20000"/>
              </a:spcBef>
            </a:pPr>
            <a:r>
              <a:rPr lang="en-US" sz="1200" i="1">
                <a:solidFill>
                  <a:srgbClr val="000000"/>
                </a:solidFill>
                <a:latin typeface="Times New Roman" pitchFamily="18" charset="0"/>
              </a:rPr>
              <a:t>Buy furniture on credit when funds are </a:t>
            </a:r>
          </a:p>
          <a:p>
            <a:pPr algn="ctr">
              <a:spcBef>
                <a:spcPct val="20000"/>
              </a:spcBef>
            </a:pPr>
            <a:r>
              <a:rPr lang="en-US" sz="1200" i="1">
                <a:solidFill>
                  <a:srgbClr val="000000"/>
                </a:solidFill>
                <a:latin typeface="Times New Roman" pitchFamily="18" charset="0"/>
              </a:rPr>
              <a:t>not made available to pay for items.</a:t>
            </a:r>
            <a:endParaRPr lang="en-US" sz="1200" i="1">
              <a:latin typeface="Times New Roman" pitchFamily="18" charset="0"/>
            </a:endParaRPr>
          </a:p>
        </p:txBody>
      </p:sp>
      <p:sp>
        <p:nvSpPr>
          <p:cNvPr id="27659" name="Rectangle 96"/>
          <p:cNvSpPr>
            <a:spLocks noChangeArrowheads="1"/>
          </p:cNvSpPr>
          <p:nvPr/>
        </p:nvSpPr>
        <p:spPr bwMode="auto">
          <a:xfrm>
            <a:off x="5791200" y="4648200"/>
            <a:ext cx="2436813" cy="276225"/>
          </a:xfrm>
          <a:prstGeom prst="rect">
            <a:avLst/>
          </a:prstGeom>
          <a:noFill/>
          <a:ln w="9525">
            <a:noFill/>
            <a:miter lim="800000"/>
            <a:headEnd/>
            <a:tailEnd/>
          </a:ln>
        </p:spPr>
        <p:txBody>
          <a:bodyPr wrap="none">
            <a:spAutoFit/>
          </a:bodyPr>
          <a:lstStyle/>
          <a:p>
            <a:r>
              <a:rPr lang="en-US" sz="1200" i="1">
                <a:solidFill>
                  <a:srgbClr val="000000"/>
                </a:solidFill>
                <a:latin typeface="Times New Roman" pitchFamily="18" charset="0"/>
              </a:rPr>
              <a:t>Issue receipts for used furniture sold</a:t>
            </a:r>
            <a:endParaRPr lang="en-US" sz="1200"/>
          </a:p>
        </p:txBody>
      </p:sp>
      <p:sp>
        <p:nvSpPr>
          <p:cNvPr id="27660" name="Rectangle 97"/>
          <p:cNvSpPr>
            <a:spLocks noChangeArrowheads="1"/>
          </p:cNvSpPr>
          <p:nvPr/>
        </p:nvSpPr>
        <p:spPr bwMode="auto">
          <a:xfrm>
            <a:off x="5715000" y="5638800"/>
            <a:ext cx="2649538" cy="646113"/>
          </a:xfrm>
          <a:prstGeom prst="rect">
            <a:avLst/>
          </a:prstGeom>
          <a:noFill/>
          <a:ln w="9525">
            <a:noFill/>
            <a:miter lim="800000"/>
            <a:headEnd/>
            <a:tailEnd/>
          </a:ln>
        </p:spPr>
        <p:txBody>
          <a:bodyPr wrap="none">
            <a:spAutoFit/>
          </a:bodyPr>
          <a:lstStyle/>
          <a:p>
            <a:pPr algn="ctr"/>
            <a:r>
              <a:rPr lang="en-US" sz="1200" i="1">
                <a:solidFill>
                  <a:srgbClr val="000000"/>
                </a:solidFill>
                <a:latin typeface="Times New Roman" pitchFamily="18" charset="0"/>
              </a:rPr>
              <a:t>Principal was present when third party</a:t>
            </a:r>
          </a:p>
          <a:p>
            <a:pPr algn="ctr"/>
            <a:r>
              <a:rPr lang="en-US" sz="1200" i="1">
                <a:solidFill>
                  <a:srgbClr val="000000"/>
                </a:solidFill>
                <a:latin typeface="Times New Roman" pitchFamily="18" charset="0"/>
              </a:rPr>
              <a:t>purchased furniture from agent and did </a:t>
            </a:r>
            <a:endParaRPr lang="en-US" sz="2800" i="1">
              <a:latin typeface="Times New Roman" pitchFamily="18" charset="0"/>
            </a:endParaRPr>
          </a:p>
          <a:p>
            <a:pPr algn="ctr"/>
            <a:r>
              <a:rPr lang="en-US" sz="1200" i="1">
                <a:solidFill>
                  <a:srgbClr val="000000"/>
                </a:solidFill>
                <a:latin typeface="Times New Roman" pitchFamily="18" charset="0"/>
              </a:rPr>
              <a:t>not stop the unauthorized transaction.</a:t>
            </a:r>
            <a:endParaRPr lang="en-US" sz="2800" i="1">
              <a:latin typeface="Times New Roman" pitchFamily="18" charset="0"/>
            </a:endParaRPr>
          </a:p>
        </p:txBody>
      </p:sp>
      <p:grpSp>
        <p:nvGrpSpPr>
          <p:cNvPr id="4" name="Group 2"/>
          <p:cNvGrpSpPr>
            <a:grpSpLocks/>
          </p:cNvGrpSpPr>
          <p:nvPr/>
        </p:nvGrpSpPr>
        <p:grpSpPr bwMode="auto">
          <a:xfrm>
            <a:off x="400555" y="1684338"/>
            <a:ext cx="2608263" cy="2655888"/>
            <a:chOff x="288" y="917"/>
            <a:chExt cx="1643" cy="1673"/>
          </a:xfrm>
        </p:grpSpPr>
        <p:grpSp>
          <p:nvGrpSpPr>
            <p:cNvPr id="27672" name="Group 3"/>
            <p:cNvGrpSpPr>
              <a:grpSpLocks/>
            </p:cNvGrpSpPr>
            <p:nvPr/>
          </p:nvGrpSpPr>
          <p:grpSpPr bwMode="auto">
            <a:xfrm>
              <a:off x="288" y="1248"/>
              <a:ext cx="1390" cy="1342"/>
              <a:chOff x="288" y="1248"/>
              <a:chExt cx="1390" cy="1342"/>
            </a:xfrm>
          </p:grpSpPr>
          <p:sp>
            <p:nvSpPr>
              <p:cNvPr id="27674" name="Oval 4"/>
              <p:cNvSpPr>
                <a:spLocks noChangeArrowheads="1"/>
              </p:cNvSpPr>
              <p:nvPr/>
            </p:nvSpPr>
            <p:spPr bwMode="auto">
              <a:xfrm>
                <a:off x="288" y="1248"/>
                <a:ext cx="1390" cy="1342"/>
              </a:xfrm>
              <a:prstGeom prst="ellipse">
                <a:avLst/>
              </a:prstGeom>
              <a:solidFill>
                <a:srgbClr val="33CCFF"/>
              </a:solidFill>
              <a:ln w="12700">
                <a:solidFill>
                  <a:schemeClr val="tx1"/>
                </a:solidFill>
                <a:round/>
                <a:headEnd/>
                <a:tailEnd/>
              </a:ln>
            </p:spPr>
            <p:txBody>
              <a:bodyPr wrap="none" anchor="ctr"/>
              <a:lstStyle/>
              <a:p>
                <a:endParaRPr lang="en-US"/>
              </a:p>
            </p:txBody>
          </p:sp>
          <p:sp>
            <p:nvSpPr>
              <p:cNvPr id="27675" name="Rectangle 5"/>
              <p:cNvSpPr>
                <a:spLocks noChangeArrowheads="1"/>
              </p:cNvSpPr>
              <p:nvPr/>
            </p:nvSpPr>
            <p:spPr bwMode="auto">
              <a:xfrm>
                <a:off x="384" y="1584"/>
                <a:ext cx="1218" cy="599"/>
              </a:xfrm>
              <a:prstGeom prst="rect">
                <a:avLst/>
              </a:prstGeom>
              <a:noFill/>
              <a:ln w="12700">
                <a:noFill/>
                <a:miter lim="800000"/>
                <a:headEnd/>
                <a:tailEnd/>
              </a:ln>
            </p:spPr>
            <p:txBody>
              <a:bodyPr lIns="90488" tIns="44450" rIns="90488" bIns="44450">
                <a:spAutoFit/>
              </a:bodyPr>
              <a:lstStyle/>
              <a:p>
                <a:pPr algn="ctr" eaLnBrk="0" hangingPunct="0"/>
                <a:r>
                  <a:rPr lang="en-US" sz="2800" b="1" dirty="0">
                    <a:cs typeface="Arial" charset="0"/>
                  </a:rPr>
                  <a:t>Express</a:t>
                </a:r>
              </a:p>
              <a:p>
                <a:pPr algn="ctr" eaLnBrk="0" hangingPunct="0"/>
                <a:r>
                  <a:rPr lang="en-US" sz="2800" b="1" dirty="0">
                    <a:cs typeface="Arial" charset="0"/>
                  </a:rPr>
                  <a:t>Authority</a:t>
                </a:r>
              </a:p>
            </p:txBody>
          </p:sp>
        </p:grpSp>
        <p:sp>
          <p:nvSpPr>
            <p:cNvPr id="27673" name="Text Box 6"/>
            <p:cNvSpPr txBox="1">
              <a:spLocks noChangeArrowheads="1"/>
            </p:cNvSpPr>
            <p:nvPr/>
          </p:nvSpPr>
          <p:spPr bwMode="auto">
            <a:xfrm>
              <a:off x="314" y="917"/>
              <a:ext cx="1617" cy="291"/>
            </a:xfrm>
            <a:prstGeom prst="rect">
              <a:avLst/>
            </a:prstGeom>
            <a:noFill/>
            <a:ln w="9525">
              <a:noFill/>
              <a:miter lim="800000"/>
              <a:headEnd/>
              <a:tailEnd/>
            </a:ln>
          </p:spPr>
          <p:txBody>
            <a:bodyPr wrap="none">
              <a:spAutoFit/>
            </a:bodyPr>
            <a:lstStyle/>
            <a:p>
              <a:pPr algn="ctr">
                <a:spcBef>
                  <a:spcPct val="20000"/>
                </a:spcBef>
              </a:pPr>
              <a:r>
                <a:rPr lang="en-US" sz="2400" b="1" i="1" dirty="0">
                  <a:solidFill>
                    <a:srgbClr val="C00000"/>
                  </a:solidFill>
                  <a:cs typeface="Arial" charset="0"/>
                </a:rPr>
                <a:t>Actual Authority</a:t>
              </a:r>
            </a:p>
          </p:txBody>
        </p:sp>
      </p:grpSp>
      <p:grpSp>
        <p:nvGrpSpPr>
          <p:cNvPr id="6" name="Group 50"/>
          <p:cNvGrpSpPr>
            <a:grpSpLocks/>
          </p:cNvGrpSpPr>
          <p:nvPr/>
        </p:nvGrpSpPr>
        <p:grpSpPr bwMode="auto">
          <a:xfrm>
            <a:off x="504333" y="4114800"/>
            <a:ext cx="1006475" cy="925513"/>
            <a:chOff x="346" y="2313"/>
            <a:chExt cx="634" cy="583"/>
          </a:xfrm>
        </p:grpSpPr>
        <p:sp>
          <p:nvSpPr>
            <p:cNvPr id="27670" name="Oval 51"/>
            <p:cNvSpPr>
              <a:spLocks noChangeArrowheads="1"/>
            </p:cNvSpPr>
            <p:nvPr/>
          </p:nvSpPr>
          <p:spPr bwMode="auto">
            <a:xfrm>
              <a:off x="346" y="2313"/>
              <a:ext cx="634" cy="583"/>
            </a:xfrm>
            <a:prstGeom prst="ellipse">
              <a:avLst/>
            </a:prstGeom>
            <a:solidFill>
              <a:srgbClr val="00FFFF"/>
            </a:solidFill>
            <a:ln w="12700">
              <a:solidFill>
                <a:schemeClr val="tx1"/>
              </a:solidFill>
              <a:round/>
              <a:headEnd/>
              <a:tailEnd/>
            </a:ln>
          </p:spPr>
          <p:txBody>
            <a:bodyPr wrap="none" anchor="ctr"/>
            <a:lstStyle/>
            <a:p>
              <a:endParaRPr lang="en-US"/>
            </a:p>
          </p:txBody>
        </p:sp>
        <p:sp>
          <p:nvSpPr>
            <p:cNvPr id="27671" name="Rectangle 52"/>
            <p:cNvSpPr>
              <a:spLocks noChangeArrowheads="1"/>
            </p:cNvSpPr>
            <p:nvPr/>
          </p:nvSpPr>
          <p:spPr bwMode="auto">
            <a:xfrm>
              <a:off x="389" y="2457"/>
              <a:ext cx="568" cy="289"/>
            </a:xfrm>
            <a:prstGeom prst="rect">
              <a:avLst/>
            </a:prstGeom>
            <a:noFill/>
            <a:ln w="12700">
              <a:noFill/>
              <a:miter lim="800000"/>
              <a:headEnd/>
              <a:tailEnd/>
            </a:ln>
          </p:spPr>
          <p:txBody>
            <a:bodyPr wrap="none" lIns="90488" tIns="44450" rIns="90488" bIns="44450">
              <a:spAutoFit/>
            </a:bodyPr>
            <a:lstStyle/>
            <a:p>
              <a:pPr eaLnBrk="0" hangingPunct="0"/>
              <a:r>
                <a:rPr lang="en-US" sz="1200" b="1">
                  <a:cs typeface="Arial" charset="0"/>
                </a:rPr>
                <a:t>Incidental</a:t>
              </a:r>
            </a:p>
            <a:p>
              <a:pPr eaLnBrk="0" hangingPunct="0"/>
              <a:r>
                <a:rPr lang="en-US" sz="1200" b="1">
                  <a:cs typeface="Arial" charset="0"/>
                </a:rPr>
                <a:t>Authority</a:t>
              </a:r>
            </a:p>
          </p:txBody>
        </p:sp>
      </p:grpSp>
      <p:grpSp>
        <p:nvGrpSpPr>
          <p:cNvPr id="7" name="Group 53"/>
          <p:cNvGrpSpPr>
            <a:grpSpLocks/>
          </p:cNvGrpSpPr>
          <p:nvPr/>
        </p:nvGrpSpPr>
        <p:grpSpPr bwMode="auto">
          <a:xfrm>
            <a:off x="1621976" y="4114800"/>
            <a:ext cx="1150938" cy="938213"/>
            <a:chOff x="960" y="2304"/>
            <a:chExt cx="725" cy="591"/>
          </a:xfrm>
        </p:grpSpPr>
        <p:sp>
          <p:nvSpPr>
            <p:cNvPr id="27668" name="Oval 54"/>
            <p:cNvSpPr>
              <a:spLocks noChangeArrowheads="1"/>
            </p:cNvSpPr>
            <p:nvPr/>
          </p:nvSpPr>
          <p:spPr bwMode="auto">
            <a:xfrm>
              <a:off x="960" y="2304"/>
              <a:ext cx="674" cy="591"/>
            </a:xfrm>
            <a:prstGeom prst="ellipse">
              <a:avLst/>
            </a:prstGeom>
            <a:solidFill>
              <a:srgbClr val="99CCFF"/>
            </a:solidFill>
            <a:ln w="12700">
              <a:solidFill>
                <a:schemeClr val="tx1"/>
              </a:solidFill>
              <a:round/>
              <a:headEnd/>
              <a:tailEnd/>
            </a:ln>
          </p:spPr>
          <p:txBody>
            <a:bodyPr wrap="none" anchor="ctr"/>
            <a:lstStyle/>
            <a:p>
              <a:endParaRPr lang="en-US"/>
            </a:p>
          </p:txBody>
        </p:sp>
        <p:sp>
          <p:nvSpPr>
            <p:cNvPr id="27669" name="Rectangle 55"/>
            <p:cNvSpPr>
              <a:spLocks noChangeArrowheads="1"/>
            </p:cNvSpPr>
            <p:nvPr/>
          </p:nvSpPr>
          <p:spPr bwMode="auto">
            <a:xfrm>
              <a:off x="1008" y="2448"/>
              <a:ext cx="677" cy="289"/>
            </a:xfrm>
            <a:prstGeom prst="rect">
              <a:avLst/>
            </a:prstGeom>
            <a:noFill/>
            <a:ln w="12700">
              <a:noFill/>
              <a:miter lim="800000"/>
              <a:headEnd/>
              <a:tailEnd/>
            </a:ln>
          </p:spPr>
          <p:txBody>
            <a:bodyPr lIns="90488" tIns="44450" rIns="90488" bIns="44450">
              <a:spAutoFit/>
            </a:bodyPr>
            <a:lstStyle/>
            <a:p>
              <a:pPr eaLnBrk="0" hangingPunct="0"/>
              <a:r>
                <a:rPr lang="en-US" sz="1200" b="1">
                  <a:cs typeface="Arial" charset="0"/>
                </a:rPr>
                <a:t>Customary</a:t>
              </a:r>
            </a:p>
            <a:p>
              <a:pPr eaLnBrk="0" hangingPunct="0"/>
              <a:r>
                <a:rPr lang="en-US" sz="1200" b="1">
                  <a:cs typeface="Arial" charset="0"/>
                </a:rPr>
                <a:t>Authority</a:t>
              </a:r>
            </a:p>
          </p:txBody>
        </p:sp>
      </p:grpSp>
      <p:grpSp>
        <p:nvGrpSpPr>
          <p:cNvPr id="8" name="Group 74"/>
          <p:cNvGrpSpPr>
            <a:grpSpLocks/>
          </p:cNvGrpSpPr>
          <p:nvPr/>
        </p:nvGrpSpPr>
        <p:grpSpPr bwMode="auto">
          <a:xfrm>
            <a:off x="3785394" y="1753394"/>
            <a:ext cx="1649412" cy="1524000"/>
            <a:chOff x="2386" y="912"/>
            <a:chExt cx="1282" cy="1172"/>
          </a:xfrm>
        </p:grpSpPr>
        <p:sp>
          <p:nvSpPr>
            <p:cNvPr id="27665" name="Oval 75"/>
            <p:cNvSpPr>
              <a:spLocks noChangeArrowheads="1"/>
            </p:cNvSpPr>
            <p:nvPr/>
          </p:nvSpPr>
          <p:spPr bwMode="auto">
            <a:xfrm>
              <a:off x="2508" y="1200"/>
              <a:ext cx="912" cy="884"/>
            </a:xfrm>
            <a:prstGeom prst="ellipse">
              <a:avLst/>
            </a:prstGeom>
            <a:solidFill>
              <a:srgbClr val="FFCC99"/>
            </a:solidFill>
            <a:ln w="12700">
              <a:solidFill>
                <a:schemeClr val="tx1"/>
              </a:solidFill>
              <a:round/>
              <a:headEnd/>
              <a:tailEnd/>
            </a:ln>
          </p:spPr>
          <p:txBody>
            <a:bodyPr wrap="none" anchor="ctr"/>
            <a:lstStyle/>
            <a:p>
              <a:endParaRPr lang="en-US"/>
            </a:p>
          </p:txBody>
        </p:sp>
        <p:sp>
          <p:nvSpPr>
            <p:cNvPr id="27666" name="Rectangle 76"/>
            <p:cNvSpPr>
              <a:spLocks noChangeArrowheads="1"/>
            </p:cNvSpPr>
            <p:nvPr/>
          </p:nvSpPr>
          <p:spPr bwMode="auto">
            <a:xfrm>
              <a:off x="2504" y="1344"/>
              <a:ext cx="939" cy="495"/>
            </a:xfrm>
            <a:prstGeom prst="rect">
              <a:avLst/>
            </a:prstGeom>
            <a:noFill/>
            <a:ln w="12700">
              <a:noFill/>
              <a:miter lim="800000"/>
              <a:headEnd/>
              <a:tailEnd/>
            </a:ln>
          </p:spPr>
          <p:txBody>
            <a:bodyPr wrap="none" lIns="90488" tIns="44450" rIns="90488" bIns="44450">
              <a:spAutoFit/>
            </a:bodyPr>
            <a:lstStyle/>
            <a:p>
              <a:pPr algn="ctr" eaLnBrk="0" hangingPunct="0"/>
              <a:r>
                <a:rPr lang="en-US" b="1">
                  <a:cs typeface="Arial" charset="0"/>
                </a:rPr>
                <a:t>Apparent</a:t>
              </a:r>
            </a:p>
            <a:p>
              <a:pPr algn="ctr" eaLnBrk="0" hangingPunct="0"/>
              <a:r>
                <a:rPr lang="en-US" b="1">
                  <a:cs typeface="Arial" charset="0"/>
                </a:rPr>
                <a:t>Authority</a:t>
              </a:r>
            </a:p>
          </p:txBody>
        </p:sp>
        <p:sp>
          <p:nvSpPr>
            <p:cNvPr id="27667" name="Text Box 77"/>
            <p:cNvSpPr txBox="1">
              <a:spLocks noChangeArrowheads="1"/>
            </p:cNvSpPr>
            <p:nvPr/>
          </p:nvSpPr>
          <p:spPr bwMode="auto">
            <a:xfrm>
              <a:off x="2386" y="912"/>
              <a:ext cx="1282" cy="291"/>
            </a:xfrm>
            <a:prstGeom prst="rect">
              <a:avLst/>
            </a:prstGeom>
            <a:noFill/>
            <a:ln w="9525">
              <a:noFill/>
              <a:miter lim="800000"/>
              <a:headEnd/>
              <a:tailEnd/>
            </a:ln>
          </p:spPr>
          <p:txBody>
            <a:bodyPr wrap="none">
              <a:spAutoFit/>
            </a:bodyPr>
            <a:lstStyle/>
            <a:p>
              <a:pPr algn="ctr">
                <a:spcBef>
                  <a:spcPct val="20000"/>
                </a:spcBef>
              </a:pPr>
              <a:r>
                <a:rPr lang="en-US" sz="2400" b="1" i="1">
                  <a:solidFill>
                    <a:srgbClr val="C00000"/>
                  </a:solidFill>
                  <a:cs typeface="Arial" charset="0"/>
                </a:rPr>
                <a:t>No Authority</a:t>
              </a:r>
            </a:p>
          </p:txBody>
        </p:sp>
      </p:grpSp>
      <p:sp>
        <p:nvSpPr>
          <p:cNvPr id="71" name="TextBox 70">
            <a:extLst>
              <a:ext uri="{FF2B5EF4-FFF2-40B4-BE49-F238E27FC236}">
                <a16:creationId xmlns:a16="http://schemas.microsoft.com/office/drawing/2014/main" id="{FAEE355A-54D2-4A64-8FC1-6DA0F1F56B0E}"/>
              </a:ext>
            </a:extLst>
          </p:cNvPr>
          <p:cNvSpPr txBox="1"/>
          <p:nvPr/>
        </p:nvSpPr>
        <p:spPr>
          <a:xfrm>
            <a:off x="381000" y="744478"/>
            <a:ext cx="8318863" cy="800219"/>
          </a:xfrm>
          <a:prstGeom prst="rect">
            <a:avLst/>
          </a:prstGeom>
          <a:noFill/>
        </p:spPr>
        <p:txBody>
          <a:bodyPr wrap="square">
            <a:spAutoFit/>
          </a:bodyPr>
          <a:lstStyle/>
          <a:p>
            <a:pPr marL="342900" indent="-342900" algn="ctr">
              <a:spcBef>
                <a:spcPts val="0"/>
              </a:spcBef>
              <a:defRPr/>
            </a:pPr>
            <a:r>
              <a:rPr lang="en-US" sz="2800" b="1" dirty="0">
                <a:solidFill>
                  <a:srgbClr val="0308C9"/>
                </a:solidFill>
              </a:rPr>
              <a:t>The Nature of Agency</a:t>
            </a:r>
          </a:p>
          <a:p>
            <a:pPr marL="342900" indent="-342900" algn="ctr">
              <a:spcBef>
                <a:spcPts val="0"/>
              </a:spcBef>
              <a:defRPr/>
            </a:pPr>
            <a:r>
              <a:rPr lang="en-US" sz="1800" b="1" i="1" dirty="0">
                <a:solidFill>
                  <a:srgbClr val="006600"/>
                </a:solidFill>
              </a:rPr>
              <a:t>Creation of the Agency Relationship – </a:t>
            </a:r>
            <a:r>
              <a:rPr lang="en-US" b="1" i="1" dirty="0">
                <a:solidFill>
                  <a:srgbClr val="006600"/>
                </a:solidFill>
              </a:rPr>
              <a:t>Types of Authority</a:t>
            </a:r>
            <a:endParaRPr lang="en-US" sz="1800" b="1" i="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295400"/>
            <a:ext cx="8449492" cy="5370701"/>
          </a:xfrm>
          <a:prstGeom prst="rect">
            <a:avLst/>
          </a:prstGeom>
        </p:spPr>
        <p:txBody>
          <a:bodyPr wrap="square">
            <a:spAutoFit/>
          </a:bodyPr>
          <a:lstStyle/>
          <a:p>
            <a:pPr>
              <a:lnSpc>
                <a:spcPct val="90000"/>
              </a:lnSpc>
              <a:defRPr/>
            </a:pPr>
            <a:endParaRPr lang="en-US" sz="2800" b="1" dirty="0">
              <a:solidFill>
                <a:srgbClr val="002060"/>
              </a:solidFill>
            </a:endParaRPr>
          </a:p>
          <a:p>
            <a:pPr marL="280988" indent="60325">
              <a:defRPr/>
            </a:pPr>
            <a:endParaRPr lang="en-US" sz="1000" b="1" dirty="0">
              <a:solidFill>
                <a:srgbClr val="C00000"/>
              </a:solidFill>
            </a:endParaRPr>
          </a:p>
          <a:p>
            <a:pPr algn="just">
              <a:lnSpc>
                <a:spcPct val="90000"/>
              </a:lnSpc>
              <a:defRPr/>
            </a:pPr>
            <a:r>
              <a:rPr lang="en-US" sz="2000" b="1" i="1" dirty="0">
                <a:solidFill>
                  <a:srgbClr val="C00000"/>
                </a:solidFill>
              </a:rPr>
              <a:t>Actual Authority – Defined:   </a:t>
            </a:r>
            <a:r>
              <a:rPr lang="en-US" dirty="0">
                <a:solidFill>
                  <a:schemeClr val="tx1">
                    <a:lumMod val="95000"/>
                    <a:lumOff val="5000"/>
                  </a:schemeClr>
                </a:solidFill>
              </a:rPr>
              <a:t>Black’s Law Dictionary defines actual authority to mean:</a:t>
            </a:r>
          </a:p>
          <a:p>
            <a:pPr algn="just">
              <a:lnSpc>
                <a:spcPct val="90000"/>
              </a:lnSpc>
            </a:pPr>
            <a:endParaRPr lang="en-US" sz="500" b="1" i="1" u="none" strike="noStrike" baseline="0" dirty="0">
              <a:ea typeface="Tahoma" panose="020B0604030504040204" pitchFamily="34" charset="0"/>
              <a:cs typeface="Tahoma" panose="020B0604030504040204" pitchFamily="34" charset="0"/>
            </a:endParaRPr>
          </a:p>
          <a:p>
            <a:pPr algn="just">
              <a:lnSpc>
                <a:spcPct val="90000"/>
              </a:lnSpc>
            </a:pPr>
            <a:r>
              <a:rPr lang="en-US" sz="1800" b="1" i="1" u="none" strike="noStrike" baseline="0" dirty="0">
                <a:ea typeface="Tahoma" panose="020B0604030504040204" pitchFamily="34" charset="0"/>
                <a:cs typeface="Tahoma" panose="020B0604030504040204" pitchFamily="34" charset="0"/>
              </a:rPr>
              <a:t>“Such authority as a principal directly and intentionally confers on the agent, or intentionally or by want of ordinary care allows the agent to believe himself to possess.”</a:t>
            </a:r>
          </a:p>
          <a:p>
            <a:pPr algn="just">
              <a:lnSpc>
                <a:spcPct val="90000"/>
              </a:lnSpc>
            </a:pPr>
            <a:endParaRPr lang="en-US" sz="500" b="1" i="1" dirty="0">
              <a:solidFill>
                <a:schemeClr val="tx1">
                  <a:lumMod val="95000"/>
                  <a:lumOff val="5000"/>
                </a:schemeClr>
              </a:solidFill>
              <a:ea typeface="Tahoma" panose="020B0604030504040204" pitchFamily="34" charset="0"/>
              <a:cs typeface="Tahoma" panose="020B0604030504040204" pitchFamily="34" charset="0"/>
            </a:endParaRPr>
          </a:p>
          <a:p>
            <a:pPr algn="just">
              <a:lnSpc>
                <a:spcPct val="90000"/>
              </a:lnSpc>
              <a:defRPr/>
            </a:pPr>
            <a:r>
              <a:rPr lang="en-US" sz="1600" b="1" i="1" dirty="0">
                <a:solidFill>
                  <a:srgbClr val="008000"/>
                </a:solidFill>
              </a:rPr>
              <a:t>A</a:t>
            </a:r>
            <a:r>
              <a:rPr lang="en-US" b="1" i="1" dirty="0">
                <a:solidFill>
                  <a:srgbClr val="008000"/>
                </a:solidFill>
              </a:rPr>
              <a:t>ctual Authority - The Three Part Test:  </a:t>
            </a:r>
            <a:r>
              <a:rPr lang="en-US" sz="1600" dirty="0"/>
              <a:t>In determining whether a prospective agent has actual authority, it must be determined:</a:t>
            </a:r>
          </a:p>
          <a:p>
            <a:pPr>
              <a:lnSpc>
                <a:spcPct val="90000"/>
              </a:lnSpc>
              <a:defRPr/>
            </a:pPr>
            <a:endParaRPr lang="en-US" sz="500" dirty="0"/>
          </a:p>
          <a:p>
            <a:pPr marL="457200" indent="-457200">
              <a:lnSpc>
                <a:spcPct val="90000"/>
              </a:lnSpc>
              <a:defRPr/>
            </a:pPr>
            <a:r>
              <a:rPr lang="en-US" sz="1400" b="1" dirty="0">
                <a:solidFill>
                  <a:srgbClr val="0033CC"/>
                </a:solidFill>
              </a:rPr>
              <a:t>        1. Whether the requisite formalities, if any, have been complied with; </a:t>
            </a:r>
          </a:p>
          <a:p>
            <a:pPr marL="457200" indent="-457200">
              <a:lnSpc>
                <a:spcPct val="90000"/>
              </a:lnSpc>
              <a:defRPr/>
            </a:pPr>
            <a:endParaRPr lang="en-US" sz="300" b="1" dirty="0">
              <a:solidFill>
                <a:srgbClr val="0033CC"/>
              </a:solidFill>
            </a:endParaRPr>
          </a:p>
          <a:p>
            <a:pPr marL="457200" indent="-457200">
              <a:lnSpc>
                <a:spcPct val="90000"/>
              </a:lnSpc>
              <a:defRPr/>
            </a:pPr>
            <a:r>
              <a:rPr lang="en-US" sz="1400" b="1" dirty="0">
                <a:solidFill>
                  <a:srgbClr val="0033CC"/>
                </a:solidFill>
              </a:rPr>
              <a:t>        2. What type of actual authority (express or implied) is present; and </a:t>
            </a:r>
          </a:p>
          <a:p>
            <a:pPr marL="457200" indent="-457200">
              <a:lnSpc>
                <a:spcPct val="90000"/>
              </a:lnSpc>
              <a:defRPr/>
            </a:pPr>
            <a:endParaRPr lang="en-US" sz="300" b="1" dirty="0">
              <a:solidFill>
                <a:srgbClr val="0033CC"/>
              </a:solidFill>
            </a:endParaRPr>
          </a:p>
          <a:p>
            <a:pPr marL="457200" indent="-457200">
              <a:lnSpc>
                <a:spcPct val="90000"/>
              </a:lnSpc>
              <a:defRPr/>
            </a:pPr>
            <a:r>
              <a:rPr lang="en-US" sz="1400" b="1" dirty="0">
                <a:solidFill>
                  <a:srgbClr val="0033CC"/>
                </a:solidFill>
              </a:rPr>
              <a:t>        3. Whether the authority has been terminated.</a:t>
            </a:r>
          </a:p>
          <a:p>
            <a:pPr>
              <a:lnSpc>
                <a:spcPct val="90000"/>
              </a:lnSpc>
              <a:defRPr/>
            </a:pPr>
            <a:endParaRPr lang="en-US" sz="500" b="1" dirty="0">
              <a:solidFill>
                <a:srgbClr val="663300"/>
              </a:solidFill>
            </a:endParaRPr>
          </a:p>
          <a:p>
            <a:pPr algn="just">
              <a:lnSpc>
                <a:spcPct val="90000"/>
              </a:lnSpc>
              <a:defRPr/>
            </a:pPr>
            <a:r>
              <a:rPr lang="en-US" b="1" i="1" dirty="0">
                <a:solidFill>
                  <a:srgbClr val="008000"/>
                </a:solidFill>
              </a:rPr>
              <a:t>Types of Actual Authority:  </a:t>
            </a:r>
            <a:r>
              <a:rPr lang="en-US" sz="1600" dirty="0"/>
              <a:t>Actual or real authority is that authority the agent reasonably thinks they possess.   It does not depend upon knowledge of, or reliance by, the third party.   There are two basic types of real authority:</a:t>
            </a:r>
            <a:endParaRPr lang="en-US" sz="500" dirty="0"/>
          </a:p>
          <a:p>
            <a:pPr>
              <a:lnSpc>
                <a:spcPct val="90000"/>
              </a:lnSpc>
              <a:defRPr/>
            </a:pPr>
            <a:r>
              <a:rPr lang="en-US" sz="500" dirty="0"/>
              <a:t>        </a:t>
            </a:r>
          </a:p>
          <a:p>
            <a:pPr algn="just">
              <a:lnSpc>
                <a:spcPct val="90000"/>
              </a:lnSpc>
              <a:defRPr/>
            </a:pPr>
            <a:r>
              <a:rPr lang="en-US" sz="1600" b="1" i="1" dirty="0">
                <a:solidFill>
                  <a:srgbClr val="752619"/>
                </a:solidFill>
              </a:rPr>
              <a:t>Express Authority:  </a:t>
            </a:r>
            <a:r>
              <a:rPr lang="en-US" sz="1400" dirty="0"/>
              <a:t>That authority contained within the "four comers" of the agency agreement.  It is the authority contained in the communication, whether written or oral, from the principal to the agent. Generally, the grant is, but need not be, in writing.</a:t>
            </a:r>
          </a:p>
          <a:p>
            <a:pPr>
              <a:lnSpc>
                <a:spcPct val="90000"/>
              </a:lnSpc>
              <a:defRPr/>
            </a:pPr>
            <a:endParaRPr lang="en-US" sz="500" dirty="0"/>
          </a:p>
          <a:p>
            <a:pPr algn="just">
              <a:lnSpc>
                <a:spcPct val="90000"/>
              </a:lnSpc>
              <a:defRPr/>
            </a:pPr>
            <a:r>
              <a:rPr lang="en-US" sz="1600" b="1" i="1" dirty="0">
                <a:solidFill>
                  <a:srgbClr val="752619"/>
                </a:solidFill>
              </a:rPr>
              <a:t>Implied Authority </a:t>
            </a:r>
            <a:r>
              <a:rPr lang="en-US" sz="1600" b="1" i="1" dirty="0"/>
              <a:t>(Includes Incidental and Customary):  </a:t>
            </a:r>
            <a:r>
              <a:rPr lang="en-US" sz="1400" dirty="0"/>
              <a:t>Implied actual authority is authority that the agent (not the third party) reasonably believes they have as a result of the actions of the principal.</a:t>
            </a:r>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44478"/>
            <a:ext cx="8318863" cy="1061829"/>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just">
              <a:spcBef>
                <a:spcPts val="0"/>
              </a:spcBef>
              <a:defRPr/>
            </a:pPr>
            <a:r>
              <a:rPr lang="en-US" sz="2300" b="1" i="1" dirty="0">
                <a:solidFill>
                  <a:srgbClr val="006600"/>
                </a:solidFill>
              </a:rPr>
              <a:t>Creation of the Agency Relationship – Actual Authority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091" y="1143000"/>
            <a:ext cx="8543110" cy="5127558"/>
          </a:xfrm>
          <a:prstGeom prst="rect">
            <a:avLst/>
          </a:prstGeom>
        </p:spPr>
        <p:txBody>
          <a:bodyPr wrap="square">
            <a:spAutoFit/>
          </a:bodyPr>
          <a:lstStyle/>
          <a:p>
            <a:pPr>
              <a:lnSpc>
                <a:spcPct val="70000"/>
              </a:lnSpc>
              <a:defRPr/>
            </a:pPr>
            <a:endParaRPr lang="en-US" sz="2200" b="1" dirty="0">
              <a:solidFill>
                <a:schemeClr val="accent1">
                  <a:lumMod val="25000"/>
                </a:schemeClr>
              </a:solidFill>
            </a:endParaRPr>
          </a:p>
          <a:p>
            <a:pPr>
              <a:lnSpc>
                <a:spcPct val="70000"/>
              </a:lnSpc>
              <a:defRPr/>
            </a:pPr>
            <a:endParaRPr lang="en-US" sz="2200" b="1" dirty="0">
              <a:solidFill>
                <a:schemeClr val="accent1">
                  <a:lumMod val="25000"/>
                </a:schemeClr>
              </a:solidFill>
            </a:endParaRPr>
          </a:p>
          <a:p>
            <a:pPr>
              <a:lnSpc>
                <a:spcPct val="70000"/>
              </a:lnSpc>
              <a:defRPr/>
            </a:pPr>
            <a:endParaRPr lang="en-US" sz="2200" b="1" dirty="0">
              <a:solidFill>
                <a:schemeClr val="accent1">
                  <a:lumMod val="25000"/>
                </a:schemeClr>
              </a:solidFill>
            </a:endParaRPr>
          </a:p>
          <a:p>
            <a:pPr algn="just">
              <a:lnSpc>
                <a:spcPct val="90000"/>
              </a:lnSpc>
              <a:defRPr/>
            </a:pPr>
            <a:r>
              <a:rPr lang="en-US" sz="2000" b="1" i="1" dirty="0">
                <a:solidFill>
                  <a:srgbClr val="C00000"/>
                </a:solidFill>
              </a:rPr>
              <a:t>Termination of Actual Authority:  </a:t>
            </a:r>
            <a:r>
              <a:rPr lang="en-US" dirty="0"/>
              <a:t>Once having determined that the requisite formalities exist, and that there express or implied actual authority has been afforded, Such authority may be terminated. This Termination may occur by:</a:t>
            </a:r>
          </a:p>
          <a:p>
            <a:pPr>
              <a:lnSpc>
                <a:spcPct val="90000"/>
              </a:lnSpc>
              <a:defRPr/>
            </a:pPr>
            <a:r>
              <a:rPr lang="en-US" sz="700" dirty="0"/>
              <a:t>     </a:t>
            </a:r>
            <a:endParaRPr lang="en-US" sz="1600" dirty="0"/>
          </a:p>
          <a:p>
            <a:pPr>
              <a:lnSpc>
                <a:spcPct val="90000"/>
              </a:lnSpc>
              <a:defRPr/>
            </a:pPr>
            <a:r>
              <a:rPr lang="en-US" sz="1600" b="1" dirty="0">
                <a:solidFill>
                  <a:srgbClr val="008000"/>
                </a:solidFill>
              </a:rPr>
              <a:t>1) Lapse of Time</a:t>
            </a:r>
          </a:p>
          <a:p>
            <a:pPr>
              <a:lnSpc>
                <a:spcPct val="90000"/>
              </a:lnSpc>
              <a:defRPr/>
            </a:pPr>
            <a:r>
              <a:rPr lang="en-US" sz="1400" b="1" dirty="0"/>
              <a:t>      a) Specified Time</a:t>
            </a:r>
          </a:p>
          <a:p>
            <a:pPr>
              <a:lnSpc>
                <a:spcPct val="90000"/>
              </a:lnSpc>
              <a:defRPr/>
            </a:pPr>
            <a:r>
              <a:rPr lang="en-US" sz="1400" b="1" dirty="0"/>
              <a:t>      b) Time Not Specified</a:t>
            </a:r>
          </a:p>
          <a:p>
            <a:pPr>
              <a:lnSpc>
                <a:spcPct val="90000"/>
              </a:lnSpc>
              <a:defRPr/>
            </a:pPr>
            <a:endParaRPr lang="en-US" sz="400" b="1" dirty="0">
              <a:solidFill>
                <a:srgbClr val="663300"/>
              </a:solidFill>
            </a:endParaRPr>
          </a:p>
          <a:p>
            <a:pPr>
              <a:lnSpc>
                <a:spcPct val="90000"/>
              </a:lnSpc>
              <a:defRPr/>
            </a:pPr>
            <a:r>
              <a:rPr lang="en-US" sz="1600" b="1" dirty="0">
                <a:solidFill>
                  <a:srgbClr val="008000"/>
                </a:solidFill>
              </a:rPr>
              <a:t>2) Happening of Event</a:t>
            </a:r>
          </a:p>
          <a:p>
            <a:pPr>
              <a:lnSpc>
                <a:spcPct val="90000"/>
              </a:lnSpc>
              <a:defRPr/>
            </a:pPr>
            <a:endParaRPr lang="en-US" sz="400" b="1" dirty="0">
              <a:solidFill>
                <a:srgbClr val="663300"/>
              </a:solidFill>
            </a:endParaRPr>
          </a:p>
          <a:p>
            <a:pPr>
              <a:lnSpc>
                <a:spcPct val="90000"/>
              </a:lnSpc>
              <a:defRPr/>
            </a:pPr>
            <a:endParaRPr lang="en-US" sz="100" b="1" dirty="0">
              <a:solidFill>
                <a:srgbClr val="663300"/>
              </a:solidFill>
            </a:endParaRPr>
          </a:p>
          <a:p>
            <a:pPr>
              <a:lnSpc>
                <a:spcPct val="90000"/>
              </a:lnSpc>
              <a:defRPr/>
            </a:pPr>
            <a:r>
              <a:rPr lang="en-US" sz="1600" b="1" dirty="0">
                <a:solidFill>
                  <a:srgbClr val="008000"/>
                </a:solidFill>
              </a:rPr>
              <a:t>3) Breach of Agent's Fiduciary Duty</a:t>
            </a:r>
          </a:p>
          <a:p>
            <a:pPr>
              <a:lnSpc>
                <a:spcPct val="90000"/>
              </a:lnSpc>
              <a:defRPr/>
            </a:pPr>
            <a:endParaRPr lang="en-US" sz="400" b="1" dirty="0">
              <a:solidFill>
                <a:srgbClr val="663300"/>
              </a:solidFill>
            </a:endParaRPr>
          </a:p>
          <a:p>
            <a:pPr>
              <a:lnSpc>
                <a:spcPct val="90000"/>
              </a:lnSpc>
              <a:defRPr/>
            </a:pPr>
            <a:r>
              <a:rPr lang="en-US" sz="1600" b="1" dirty="0">
                <a:solidFill>
                  <a:srgbClr val="008000"/>
                </a:solidFill>
              </a:rPr>
              <a:t>4) Change of Circumstances</a:t>
            </a:r>
          </a:p>
          <a:p>
            <a:pPr>
              <a:lnSpc>
                <a:spcPct val="90000"/>
              </a:lnSpc>
              <a:defRPr/>
            </a:pPr>
            <a:r>
              <a:rPr lang="en-US" sz="1400" b="1" dirty="0"/>
              <a:t>       a) Destruction of the subject matter of the authority;</a:t>
            </a:r>
          </a:p>
          <a:p>
            <a:pPr>
              <a:lnSpc>
                <a:spcPct val="90000"/>
              </a:lnSpc>
              <a:defRPr/>
            </a:pPr>
            <a:r>
              <a:rPr lang="en-US" sz="1400" b="1" dirty="0"/>
              <a:t>       b) A drastic change in business conditions;</a:t>
            </a:r>
          </a:p>
          <a:p>
            <a:pPr>
              <a:lnSpc>
                <a:spcPct val="90000"/>
              </a:lnSpc>
              <a:defRPr/>
            </a:pPr>
            <a:r>
              <a:rPr lang="en-US" sz="1400" b="1" dirty="0"/>
              <a:t>       c) A change in relevant laws; and</a:t>
            </a:r>
          </a:p>
          <a:p>
            <a:pPr>
              <a:lnSpc>
                <a:spcPct val="90000"/>
              </a:lnSpc>
              <a:defRPr/>
            </a:pPr>
            <a:r>
              <a:rPr lang="en-US" sz="1400" b="1" dirty="0"/>
              <a:t>       d) Insolvency of the agent or principal, if relevant.</a:t>
            </a:r>
          </a:p>
          <a:p>
            <a:pPr>
              <a:lnSpc>
                <a:spcPct val="90000"/>
              </a:lnSpc>
              <a:defRPr/>
            </a:pPr>
            <a:endParaRPr lang="en-US" sz="400" b="1" dirty="0">
              <a:solidFill>
                <a:srgbClr val="663300"/>
              </a:solidFill>
            </a:endParaRPr>
          </a:p>
          <a:p>
            <a:pPr>
              <a:lnSpc>
                <a:spcPct val="90000"/>
              </a:lnSpc>
              <a:defRPr/>
            </a:pPr>
            <a:r>
              <a:rPr lang="en-US" sz="1600" b="1" dirty="0">
                <a:solidFill>
                  <a:srgbClr val="008000"/>
                </a:solidFill>
              </a:rPr>
              <a:t>5) Unilateral Act of Principal or Agent</a:t>
            </a:r>
          </a:p>
          <a:p>
            <a:pPr>
              <a:lnSpc>
                <a:spcPct val="90000"/>
              </a:lnSpc>
              <a:defRPr/>
            </a:pPr>
            <a:endParaRPr lang="en-US" sz="400" b="1" dirty="0">
              <a:solidFill>
                <a:srgbClr val="663300"/>
              </a:solidFill>
            </a:endParaRPr>
          </a:p>
          <a:p>
            <a:pPr>
              <a:lnSpc>
                <a:spcPct val="90000"/>
              </a:lnSpc>
              <a:defRPr/>
            </a:pPr>
            <a:r>
              <a:rPr lang="en-US" sz="1600" b="1" dirty="0">
                <a:solidFill>
                  <a:srgbClr val="008000"/>
                </a:solidFill>
              </a:rPr>
              <a:t>6) Operation of Law</a:t>
            </a:r>
          </a:p>
          <a:p>
            <a:pPr>
              <a:lnSpc>
                <a:spcPct val="90000"/>
              </a:lnSpc>
              <a:defRPr/>
            </a:pPr>
            <a:r>
              <a:rPr lang="en-US" sz="1400" b="1" dirty="0"/>
              <a:t>       a) Death</a:t>
            </a:r>
          </a:p>
          <a:p>
            <a:pPr>
              <a:lnSpc>
                <a:spcPct val="90000"/>
              </a:lnSpc>
              <a:defRPr/>
            </a:pPr>
            <a:r>
              <a:rPr lang="en-US" sz="1400" b="1" dirty="0"/>
              <a:t>       b) Incapacity of Principal</a:t>
            </a:r>
          </a:p>
          <a:p>
            <a:pPr>
              <a:lnSpc>
                <a:spcPct val="90000"/>
              </a:lnSpc>
              <a:defRPr/>
            </a:pPr>
            <a:r>
              <a:rPr lang="en-US" sz="1400" b="1" dirty="0"/>
              <a:t>       c) Dissolution of Corporation or Partnership</a:t>
            </a:r>
          </a:p>
        </p:txBody>
      </p:sp>
      <p:sp>
        <p:nvSpPr>
          <p:cNvPr id="5" name="TextBox 4">
            <a:extLst>
              <a:ext uri="{FF2B5EF4-FFF2-40B4-BE49-F238E27FC236}">
                <a16:creationId xmlns:a16="http://schemas.microsoft.com/office/drawing/2014/main" id="{F76990DE-BB2E-498F-A514-F9E35DCB4478}"/>
              </a:ext>
            </a:extLst>
          </p:cNvPr>
          <p:cNvSpPr txBox="1"/>
          <p:nvPr/>
        </p:nvSpPr>
        <p:spPr>
          <a:xfrm>
            <a:off x="381000" y="744478"/>
            <a:ext cx="8318863" cy="1061829"/>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just">
              <a:spcBef>
                <a:spcPts val="0"/>
              </a:spcBef>
              <a:defRPr/>
            </a:pPr>
            <a:r>
              <a:rPr lang="en-US" sz="2300" b="1" i="1" dirty="0">
                <a:solidFill>
                  <a:srgbClr val="006600"/>
                </a:solidFill>
              </a:rPr>
              <a:t>Creation of the Agency Relationship – Actual Authority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091" y="1143000"/>
            <a:ext cx="8543110" cy="5262018"/>
          </a:xfrm>
          <a:prstGeom prst="rect">
            <a:avLst/>
          </a:prstGeom>
        </p:spPr>
        <p:txBody>
          <a:bodyPr wrap="square">
            <a:spAutoFit/>
          </a:bodyPr>
          <a:lstStyle/>
          <a:p>
            <a:pPr>
              <a:lnSpc>
                <a:spcPct val="70000"/>
              </a:lnSpc>
              <a:defRPr/>
            </a:pPr>
            <a:endParaRPr lang="en-US" sz="2200" b="1" dirty="0">
              <a:solidFill>
                <a:schemeClr val="accent1">
                  <a:lumMod val="25000"/>
                </a:schemeClr>
              </a:solidFill>
            </a:endParaRPr>
          </a:p>
          <a:p>
            <a:pPr>
              <a:lnSpc>
                <a:spcPct val="70000"/>
              </a:lnSpc>
              <a:defRPr/>
            </a:pPr>
            <a:endParaRPr lang="en-US" sz="2200" b="1" dirty="0">
              <a:solidFill>
                <a:schemeClr val="accent1">
                  <a:lumMod val="25000"/>
                </a:schemeClr>
              </a:solidFill>
            </a:endParaRPr>
          </a:p>
          <a:p>
            <a:pPr>
              <a:lnSpc>
                <a:spcPct val="70000"/>
              </a:lnSpc>
              <a:defRPr/>
            </a:pPr>
            <a:endParaRPr lang="en-US" sz="2200" b="1" dirty="0">
              <a:solidFill>
                <a:schemeClr val="accent1">
                  <a:lumMod val="25000"/>
                </a:schemeClr>
              </a:solidFill>
            </a:endParaRPr>
          </a:p>
          <a:p>
            <a:pPr algn="just">
              <a:lnSpc>
                <a:spcPct val="90000"/>
              </a:lnSpc>
              <a:defRPr/>
            </a:pPr>
            <a:r>
              <a:rPr lang="en-US" sz="2000" b="1" i="1" dirty="0">
                <a:solidFill>
                  <a:srgbClr val="C00000"/>
                </a:solidFill>
              </a:rPr>
              <a:t>Termination of Actual Authority:  </a:t>
            </a:r>
            <a:r>
              <a:rPr lang="en-US" dirty="0"/>
              <a:t>Once having determined that the requisite formalities exist, and that there express or implied actual authority has been afforded, Such authority may be terminated. This Termination may occur by:</a:t>
            </a:r>
          </a:p>
          <a:p>
            <a:pPr>
              <a:lnSpc>
                <a:spcPct val="90000"/>
              </a:lnSpc>
              <a:defRPr/>
            </a:pPr>
            <a:r>
              <a:rPr lang="en-US" sz="500" dirty="0"/>
              <a:t>    </a:t>
            </a:r>
          </a:p>
          <a:p>
            <a:pPr>
              <a:lnSpc>
                <a:spcPct val="110000"/>
              </a:lnSpc>
              <a:defRPr/>
            </a:pPr>
            <a:r>
              <a:rPr lang="en-US" sz="1600" b="1" dirty="0">
                <a:solidFill>
                  <a:srgbClr val="008000"/>
                </a:solidFill>
              </a:rPr>
              <a:t>1) Lapse of Time</a:t>
            </a:r>
          </a:p>
          <a:p>
            <a:pPr>
              <a:lnSpc>
                <a:spcPct val="110000"/>
              </a:lnSpc>
              <a:defRPr/>
            </a:pPr>
            <a:r>
              <a:rPr lang="en-US" sz="1400" b="1" dirty="0"/>
              <a:t>      a) Specified Time: </a:t>
            </a:r>
            <a:r>
              <a:rPr lang="en-US" sz="1400" dirty="0"/>
              <a:t>If the agency relationship is to last for a set period of time, the agent's authority will terminate upon expiration of this period.</a:t>
            </a:r>
          </a:p>
          <a:p>
            <a:pPr>
              <a:lnSpc>
                <a:spcPct val="110000"/>
              </a:lnSpc>
              <a:defRPr/>
            </a:pPr>
            <a:endParaRPr lang="en-US" sz="500" b="1" dirty="0"/>
          </a:p>
          <a:p>
            <a:pPr>
              <a:lnSpc>
                <a:spcPct val="110000"/>
              </a:lnSpc>
              <a:defRPr/>
            </a:pPr>
            <a:r>
              <a:rPr lang="en-US" sz="1400" b="1" dirty="0"/>
              <a:t>      b) Time Not Specified:  </a:t>
            </a:r>
            <a:r>
              <a:rPr lang="en-US" sz="1400" dirty="0"/>
              <a:t>If there is no set period of time specified in the agreement between the principal and agent, the courts will imply termination within a reasonable time period.</a:t>
            </a:r>
          </a:p>
          <a:p>
            <a:pPr>
              <a:lnSpc>
                <a:spcPct val="110000"/>
              </a:lnSpc>
              <a:defRPr/>
            </a:pPr>
            <a:endParaRPr lang="en-US" sz="500" b="1" dirty="0">
              <a:solidFill>
                <a:srgbClr val="663300"/>
              </a:solidFill>
            </a:endParaRPr>
          </a:p>
          <a:p>
            <a:pPr>
              <a:lnSpc>
                <a:spcPct val="110000"/>
              </a:lnSpc>
              <a:defRPr/>
            </a:pPr>
            <a:r>
              <a:rPr lang="en-US" sz="1600" b="1" dirty="0">
                <a:solidFill>
                  <a:srgbClr val="008000"/>
                </a:solidFill>
              </a:rPr>
              <a:t>2) Happening of Event</a:t>
            </a:r>
          </a:p>
          <a:p>
            <a:pPr>
              <a:lnSpc>
                <a:spcPct val="110000"/>
              </a:lnSpc>
              <a:defRPr/>
            </a:pPr>
            <a:endParaRPr lang="en-US" sz="500" b="1" dirty="0">
              <a:solidFill>
                <a:srgbClr val="663300"/>
              </a:solidFill>
            </a:endParaRPr>
          </a:p>
          <a:p>
            <a:pPr algn="just">
              <a:lnSpc>
                <a:spcPct val="110000"/>
              </a:lnSpc>
              <a:defRPr/>
            </a:pPr>
            <a:r>
              <a:rPr lang="en-US" sz="1400" b="1" dirty="0"/>
              <a:t>      a) Identified Event: </a:t>
            </a:r>
            <a:r>
              <a:rPr lang="en-US" sz="1400" dirty="0"/>
              <a:t>The agency agreement may specify that it is to last until a specified event happens.  When that event takes place, authority will be terminated.</a:t>
            </a:r>
          </a:p>
          <a:p>
            <a:pPr>
              <a:lnSpc>
                <a:spcPct val="110000"/>
              </a:lnSpc>
              <a:defRPr/>
            </a:pPr>
            <a:endParaRPr lang="en-US" sz="500" dirty="0"/>
          </a:p>
          <a:p>
            <a:pPr algn="just">
              <a:lnSpc>
                <a:spcPct val="110000"/>
              </a:lnSpc>
              <a:defRPr/>
            </a:pPr>
            <a:r>
              <a:rPr lang="en-US" sz="1400" b="1" dirty="0"/>
              <a:t>      b) Note:</a:t>
            </a:r>
            <a:r>
              <a:rPr lang="en-US" sz="1400" b="1" i="1" dirty="0"/>
              <a:t> </a:t>
            </a:r>
            <a:r>
              <a:rPr lang="en-US" sz="1400" dirty="0" err="1"/>
              <a:t>Zamira</a:t>
            </a:r>
            <a:r>
              <a:rPr lang="en-US" sz="1400" dirty="0"/>
              <a:t> is hired to work on public relations for the space exploration program until an astronaut has successfully been landed on Mars.  With the first landing of an astronaut on Mars, the agency relationship terminates.</a:t>
            </a:r>
          </a:p>
          <a:p>
            <a:pPr>
              <a:lnSpc>
                <a:spcPct val="110000"/>
              </a:lnSpc>
              <a:defRPr/>
            </a:pPr>
            <a:endParaRPr lang="en-US" sz="500" dirty="0"/>
          </a:p>
          <a:p>
            <a:pPr>
              <a:lnSpc>
                <a:spcPct val="110000"/>
              </a:lnSpc>
              <a:defRPr/>
            </a:pPr>
            <a:r>
              <a:rPr lang="en-US" sz="1600" b="1" dirty="0">
                <a:solidFill>
                  <a:srgbClr val="008000"/>
                </a:solidFill>
              </a:rPr>
              <a:t>3) By Breach of Agent's Fiduciary Duty</a:t>
            </a:r>
          </a:p>
          <a:p>
            <a:pPr>
              <a:lnSpc>
                <a:spcPct val="110000"/>
              </a:lnSpc>
              <a:defRPr/>
            </a:pPr>
            <a:r>
              <a:rPr lang="en-US" sz="1600" dirty="0"/>
              <a:t>      </a:t>
            </a:r>
            <a:r>
              <a:rPr lang="en-US" sz="1400" dirty="0"/>
              <a:t>A breach of a fiduciary duty by the agent terminates the agent’s authority.</a:t>
            </a:r>
          </a:p>
        </p:txBody>
      </p:sp>
      <p:sp>
        <p:nvSpPr>
          <p:cNvPr id="5" name="TextBox 4">
            <a:extLst>
              <a:ext uri="{FF2B5EF4-FFF2-40B4-BE49-F238E27FC236}">
                <a16:creationId xmlns:a16="http://schemas.microsoft.com/office/drawing/2014/main" id="{F76990DE-BB2E-498F-A514-F9E35DCB4478}"/>
              </a:ext>
            </a:extLst>
          </p:cNvPr>
          <p:cNvSpPr txBox="1"/>
          <p:nvPr/>
        </p:nvSpPr>
        <p:spPr>
          <a:xfrm>
            <a:off x="381000" y="744478"/>
            <a:ext cx="8318863" cy="1061829"/>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just">
              <a:spcBef>
                <a:spcPts val="0"/>
              </a:spcBef>
              <a:defRPr/>
            </a:pPr>
            <a:r>
              <a:rPr lang="en-US" sz="2300" b="1" i="1" dirty="0">
                <a:solidFill>
                  <a:srgbClr val="006600"/>
                </a:solidFill>
              </a:rPr>
              <a:t>Creation of the Agency Relationship – Actual Authority</a:t>
            </a:r>
          </a:p>
        </p:txBody>
      </p:sp>
    </p:spTree>
    <p:extLst>
      <p:ext uri="{BB962C8B-B14F-4D97-AF65-F5344CB8AC3E}">
        <p14:creationId xmlns:p14="http://schemas.microsoft.com/office/powerpoint/2010/main" val="28181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091" y="1143000"/>
            <a:ext cx="8543110" cy="5587683"/>
          </a:xfrm>
          <a:prstGeom prst="rect">
            <a:avLst/>
          </a:prstGeom>
        </p:spPr>
        <p:txBody>
          <a:bodyPr wrap="square">
            <a:spAutoFit/>
          </a:bodyPr>
          <a:lstStyle/>
          <a:p>
            <a:pPr>
              <a:lnSpc>
                <a:spcPct val="70000"/>
              </a:lnSpc>
              <a:defRPr/>
            </a:pPr>
            <a:endParaRPr lang="en-US" sz="2200" b="1" dirty="0">
              <a:solidFill>
                <a:schemeClr val="accent1">
                  <a:lumMod val="25000"/>
                </a:schemeClr>
              </a:solidFill>
            </a:endParaRPr>
          </a:p>
          <a:p>
            <a:pPr>
              <a:lnSpc>
                <a:spcPct val="70000"/>
              </a:lnSpc>
              <a:defRPr/>
            </a:pPr>
            <a:endParaRPr lang="en-US" sz="2200" b="1" dirty="0">
              <a:solidFill>
                <a:schemeClr val="accent1">
                  <a:lumMod val="25000"/>
                </a:schemeClr>
              </a:solidFill>
            </a:endParaRPr>
          </a:p>
          <a:p>
            <a:pPr>
              <a:lnSpc>
                <a:spcPct val="70000"/>
              </a:lnSpc>
              <a:defRPr/>
            </a:pPr>
            <a:endParaRPr lang="en-US" sz="2200" b="1" dirty="0">
              <a:solidFill>
                <a:schemeClr val="accent1">
                  <a:lumMod val="25000"/>
                </a:schemeClr>
              </a:solidFill>
            </a:endParaRPr>
          </a:p>
          <a:p>
            <a:pPr algn="just">
              <a:lnSpc>
                <a:spcPct val="90000"/>
              </a:lnSpc>
              <a:defRPr/>
            </a:pPr>
            <a:r>
              <a:rPr lang="en-US" sz="2000" b="1" i="1" dirty="0">
                <a:solidFill>
                  <a:srgbClr val="C00000"/>
                </a:solidFill>
              </a:rPr>
              <a:t>Termination of Actual Authority:  </a:t>
            </a:r>
            <a:r>
              <a:rPr lang="en-US" dirty="0"/>
              <a:t>Once having determined that the requisite formalities exist, and that there express or implied actual authority has been afforded, Such authority may be terminated. This Termination may occur by:</a:t>
            </a:r>
          </a:p>
          <a:p>
            <a:pPr>
              <a:lnSpc>
                <a:spcPct val="90000"/>
              </a:lnSpc>
              <a:defRPr/>
            </a:pPr>
            <a:r>
              <a:rPr lang="en-US" sz="500" dirty="0"/>
              <a:t>    </a:t>
            </a:r>
          </a:p>
          <a:p>
            <a:pPr algn="just">
              <a:lnSpc>
                <a:spcPct val="110000"/>
              </a:lnSpc>
              <a:defRPr/>
            </a:pPr>
            <a:r>
              <a:rPr lang="en-US" sz="1600" b="1" dirty="0">
                <a:solidFill>
                  <a:srgbClr val="008000"/>
                </a:solidFill>
              </a:rPr>
              <a:t>4) Change of Circumstances:  </a:t>
            </a:r>
            <a:r>
              <a:rPr lang="en-US" sz="1400" dirty="0"/>
              <a:t>A change of circumstances that should cause an agent to realize the principal</a:t>
            </a:r>
            <a:r>
              <a:rPr lang="en-US" sz="1400" b="1" dirty="0"/>
              <a:t> </a:t>
            </a:r>
            <a:r>
              <a:rPr lang="en-US" sz="1400" dirty="0"/>
              <a:t>would not want the agent to exercise her authority terminates her authority.  A change of circumstances sufficient to bring about termination would include the following:</a:t>
            </a:r>
          </a:p>
          <a:p>
            <a:pPr algn="just">
              <a:lnSpc>
                <a:spcPct val="110000"/>
              </a:lnSpc>
              <a:defRPr/>
            </a:pPr>
            <a:endParaRPr lang="en-US" sz="500" dirty="0"/>
          </a:p>
          <a:p>
            <a:pPr>
              <a:lnSpc>
                <a:spcPct val="110000"/>
              </a:lnSpc>
              <a:defRPr/>
            </a:pPr>
            <a:r>
              <a:rPr lang="en-US" sz="1400" b="1" i="1" dirty="0"/>
              <a:t>a) Destruction of the subject matter of the authority;</a:t>
            </a:r>
          </a:p>
          <a:p>
            <a:pPr>
              <a:lnSpc>
                <a:spcPct val="110000"/>
              </a:lnSpc>
              <a:defRPr/>
            </a:pPr>
            <a:r>
              <a:rPr lang="en-US" sz="1400" b="1" i="1" dirty="0"/>
              <a:t>b) A drastic change in business conditions;</a:t>
            </a:r>
          </a:p>
          <a:p>
            <a:pPr>
              <a:lnSpc>
                <a:spcPct val="110000"/>
              </a:lnSpc>
              <a:defRPr/>
            </a:pPr>
            <a:r>
              <a:rPr lang="en-US" sz="1400" b="1" i="1" dirty="0"/>
              <a:t>c) A change in relevant laws; and/or</a:t>
            </a:r>
          </a:p>
          <a:p>
            <a:pPr>
              <a:lnSpc>
                <a:spcPct val="110000"/>
              </a:lnSpc>
              <a:defRPr/>
            </a:pPr>
            <a:r>
              <a:rPr lang="en-US" sz="1400" b="1" i="1" dirty="0"/>
              <a:t>d) Insolvency of the agent or principal, if relevant.</a:t>
            </a:r>
          </a:p>
          <a:p>
            <a:pPr>
              <a:lnSpc>
                <a:spcPct val="110000"/>
              </a:lnSpc>
              <a:defRPr/>
            </a:pPr>
            <a:endParaRPr lang="en-US" sz="500" b="1" i="1" dirty="0"/>
          </a:p>
          <a:p>
            <a:pPr>
              <a:lnSpc>
                <a:spcPct val="110000"/>
              </a:lnSpc>
              <a:defRPr/>
            </a:pPr>
            <a:r>
              <a:rPr lang="en-US" sz="1600" b="1" dirty="0">
                <a:solidFill>
                  <a:srgbClr val="008000"/>
                </a:solidFill>
              </a:rPr>
              <a:t>5) By Unilateral Act of Principal or Agent</a:t>
            </a:r>
          </a:p>
          <a:p>
            <a:pPr>
              <a:lnSpc>
                <a:spcPct val="110000"/>
              </a:lnSpc>
              <a:defRPr/>
            </a:pPr>
            <a:endParaRPr lang="en-US" sz="500" b="1" dirty="0">
              <a:solidFill>
                <a:srgbClr val="008000"/>
              </a:solidFill>
            </a:endParaRPr>
          </a:p>
          <a:p>
            <a:pPr>
              <a:lnSpc>
                <a:spcPct val="110000"/>
              </a:lnSpc>
              <a:defRPr/>
            </a:pPr>
            <a:r>
              <a:rPr lang="en-US" sz="1400" b="1" dirty="0"/>
              <a:t>Generally:  </a:t>
            </a:r>
            <a:r>
              <a:rPr lang="en-US" sz="1400" dirty="0"/>
              <a:t>Either the principal or the agent can unilaterally terminate the agency relationship.</a:t>
            </a:r>
          </a:p>
          <a:p>
            <a:pPr>
              <a:lnSpc>
                <a:spcPct val="110000"/>
              </a:lnSpc>
              <a:defRPr/>
            </a:pPr>
            <a:endParaRPr lang="en-US" sz="500" dirty="0"/>
          </a:p>
          <a:p>
            <a:pPr algn="just">
              <a:lnSpc>
                <a:spcPct val="110000"/>
              </a:lnSpc>
              <a:defRPr/>
            </a:pPr>
            <a:r>
              <a:rPr lang="en-US" sz="1400" b="1" dirty="0"/>
              <a:t>Note: </a:t>
            </a:r>
            <a:r>
              <a:rPr lang="en-US" sz="1400" dirty="0"/>
              <a:t>Communication of a declaration that the agency is at an end is sufficient.  It is important to            note that the power to unilaterally terminate the relationship exists even though the party who exercises that power may be in breach of the agency contract when they do so </a:t>
            </a:r>
            <a:r>
              <a:rPr lang="en-US" sz="1400" i="1" dirty="0"/>
              <a:t>(i.e., the parties have the power, but may have to face the legal and financial consequences of such a termination</a:t>
            </a:r>
            <a:r>
              <a:rPr lang="en-US" sz="1400" dirty="0"/>
              <a:t>). Accordingly, the breaching party could therefore be liable for damages.</a:t>
            </a:r>
          </a:p>
          <a:p>
            <a:pPr>
              <a:defRPr/>
            </a:pPr>
            <a:endParaRPr lang="en-US" sz="1400" dirty="0"/>
          </a:p>
        </p:txBody>
      </p:sp>
      <p:sp>
        <p:nvSpPr>
          <p:cNvPr id="5" name="TextBox 4">
            <a:extLst>
              <a:ext uri="{FF2B5EF4-FFF2-40B4-BE49-F238E27FC236}">
                <a16:creationId xmlns:a16="http://schemas.microsoft.com/office/drawing/2014/main" id="{F76990DE-BB2E-498F-A514-F9E35DCB4478}"/>
              </a:ext>
            </a:extLst>
          </p:cNvPr>
          <p:cNvSpPr txBox="1"/>
          <p:nvPr/>
        </p:nvSpPr>
        <p:spPr>
          <a:xfrm>
            <a:off x="381000" y="744478"/>
            <a:ext cx="8318863" cy="1061829"/>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just">
              <a:spcBef>
                <a:spcPts val="0"/>
              </a:spcBef>
              <a:defRPr/>
            </a:pPr>
            <a:r>
              <a:rPr lang="en-US" sz="2300" b="1" i="1" dirty="0">
                <a:solidFill>
                  <a:srgbClr val="006600"/>
                </a:solidFill>
              </a:rPr>
              <a:t>Creation of the Agency Relationship – Actual Authority</a:t>
            </a:r>
          </a:p>
        </p:txBody>
      </p:sp>
    </p:spTree>
    <p:extLst>
      <p:ext uri="{BB962C8B-B14F-4D97-AF65-F5344CB8AC3E}">
        <p14:creationId xmlns:p14="http://schemas.microsoft.com/office/powerpoint/2010/main" val="320161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091" y="1082037"/>
            <a:ext cx="8543110" cy="5930854"/>
          </a:xfrm>
          <a:prstGeom prst="rect">
            <a:avLst/>
          </a:prstGeom>
        </p:spPr>
        <p:txBody>
          <a:bodyPr wrap="square">
            <a:spAutoFit/>
          </a:bodyPr>
          <a:lstStyle/>
          <a:p>
            <a:pPr>
              <a:lnSpc>
                <a:spcPct val="70000"/>
              </a:lnSpc>
              <a:defRPr/>
            </a:pPr>
            <a:endParaRPr lang="en-US" sz="2200" b="1" dirty="0">
              <a:solidFill>
                <a:schemeClr val="accent1">
                  <a:lumMod val="25000"/>
                </a:schemeClr>
              </a:solidFill>
            </a:endParaRPr>
          </a:p>
          <a:p>
            <a:pPr>
              <a:lnSpc>
                <a:spcPct val="70000"/>
              </a:lnSpc>
              <a:defRPr/>
            </a:pPr>
            <a:endParaRPr lang="en-US" sz="2200" b="1" dirty="0">
              <a:solidFill>
                <a:schemeClr val="accent1">
                  <a:lumMod val="25000"/>
                </a:schemeClr>
              </a:solidFill>
            </a:endParaRPr>
          </a:p>
          <a:p>
            <a:pPr>
              <a:lnSpc>
                <a:spcPct val="70000"/>
              </a:lnSpc>
              <a:defRPr/>
            </a:pPr>
            <a:endParaRPr lang="en-US" sz="1000" b="1" dirty="0">
              <a:solidFill>
                <a:schemeClr val="accent1">
                  <a:lumMod val="25000"/>
                </a:schemeClr>
              </a:solidFill>
            </a:endParaRPr>
          </a:p>
          <a:p>
            <a:pPr algn="just">
              <a:lnSpc>
                <a:spcPct val="70000"/>
              </a:lnSpc>
              <a:defRPr/>
            </a:pPr>
            <a:r>
              <a:rPr lang="en-US" sz="2000" b="1" i="1" dirty="0">
                <a:solidFill>
                  <a:srgbClr val="C00000"/>
                </a:solidFill>
              </a:rPr>
              <a:t>Termination of Actual Authority:  </a:t>
            </a:r>
            <a:r>
              <a:rPr lang="en-US" dirty="0"/>
              <a:t>Termination may occur by:</a:t>
            </a:r>
          </a:p>
          <a:p>
            <a:pPr>
              <a:lnSpc>
                <a:spcPct val="70000"/>
              </a:lnSpc>
              <a:defRPr/>
            </a:pPr>
            <a:r>
              <a:rPr lang="en-US" sz="500" dirty="0"/>
              <a:t>    </a:t>
            </a:r>
          </a:p>
          <a:p>
            <a:pPr>
              <a:lnSpc>
                <a:spcPct val="70000"/>
              </a:lnSpc>
              <a:defRPr/>
            </a:pPr>
            <a:r>
              <a:rPr lang="en-US" sz="1600" b="1" dirty="0">
                <a:solidFill>
                  <a:srgbClr val="008000"/>
                </a:solidFill>
              </a:rPr>
              <a:t>5) Operation of Law: </a:t>
            </a:r>
            <a:r>
              <a:rPr lang="en-US" sz="1400" dirty="0"/>
              <a:t>An agency relationship may be terminated by operation of law without regard to the parties wishes.</a:t>
            </a:r>
          </a:p>
          <a:p>
            <a:pPr>
              <a:lnSpc>
                <a:spcPct val="70000"/>
              </a:lnSpc>
              <a:defRPr/>
            </a:pPr>
            <a:r>
              <a:rPr lang="en-US" sz="1400" b="1" dirty="0">
                <a:solidFill>
                  <a:srgbClr val="7030A0"/>
                </a:solidFill>
              </a:rPr>
              <a:t>    </a:t>
            </a:r>
            <a:r>
              <a:rPr lang="en-US" sz="1400" b="1" dirty="0">
                <a:solidFill>
                  <a:srgbClr val="0000FF"/>
                </a:solidFill>
              </a:rPr>
              <a:t>a) Death:</a:t>
            </a:r>
            <a:endParaRPr lang="en-US" sz="1300" b="1" dirty="0">
              <a:solidFill>
                <a:srgbClr val="0000FF"/>
              </a:solidFill>
            </a:endParaRPr>
          </a:p>
          <a:p>
            <a:pPr algn="just">
              <a:lnSpc>
                <a:spcPct val="70000"/>
              </a:lnSpc>
              <a:defRPr/>
            </a:pPr>
            <a:r>
              <a:rPr lang="en-US" sz="1300" b="1" dirty="0">
                <a:solidFill>
                  <a:srgbClr val="0000FF"/>
                </a:solidFill>
              </a:rPr>
              <a:t>         </a:t>
            </a:r>
            <a:r>
              <a:rPr lang="en-US" sz="1300" b="1" dirty="0"/>
              <a:t>(1) In General:  </a:t>
            </a:r>
            <a:r>
              <a:rPr lang="en-US" sz="1300" dirty="0"/>
              <a:t>The death of either the principal or the agent terminates the agency relationship at the time of death, with or without knowledge of the surviving party. </a:t>
            </a:r>
          </a:p>
          <a:p>
            <a:pPr algn="just">
              <a:lnSpc>
                <a:spcPct val="70000"/>
              </a:lnSpc>
              <a:defRPr/>
            </a:pPr>
            <a:r>
              <a:rPr lang="en-US" sz="1200" b="1" dirty="0">
                <a:solidFill>
                  <a:srgbClr val="752619"/>
                </a:solidFill>
              </a:rPr>
              <a:t>              (a) Power of Attorney: </a:t>
            </a:r>
            <a:r>
              <a:rPr lang="en-US" sz="1200" dirty="0"/>
              <a:t>A power of attorney </a:t>
            </a:r>
            <a:r>
              <a:rPr lang="en-US" sz="1200" i="1" dirty="0"/>
              <a:t>(i.e., a written instrument authorizing an agent to perform specific acts</a:t>
            </a:r>
            <a:r>
              <a:rPr lang="en-US" sz="1200" dirty="0"/>
              <a:t>), not involving a principal in the military service, terminates upon the death of either party</a:t>
            </a:r>
          </a:p>
          <a:p>
            <a:pPr algn="just">
              <a:lnSpc>
                <a:spcPct val="70000"/>
              </a:lnSpc>
              <a:defRPr/>
            </a:pPr>
            <a:r>
              <a:rPr lang="en-US" sz="1300" b="1" dirty="0"/>
              <a:t>          (2) Exceptions:</a:t>
            </a:r>
          </a:p>
          <a:p>
            <a:pPr algn="just">
              <a:lnSpc>
                <a:spcPct val="70000"/>
              </a:lnSpc>
              <a:defRPr/>
            </a:pPr>
            <a:r>
              <a:rPr lang="en-US" sz="1200" b="1" dirty="0"/>
              <a:t>               </a:t>
            </a:r>
            <a:r>
              <a:rPr lang="en-US" sz="1200" b="1" dirty="0">
                <a:solidFill>
                  <a:srgbClr val="752619"/>
                </a:solidFill>
              </a:rPr>
              <a:t>(a) Bank Transactions: </a:t>
            </a:r>
            <a:r>
              <a:rPr lang="en-US" sz="1200" dirty="0"/>
              <a:t>The Uniform Commercial Code ("U.C.C.") provides that a bank may pay or collect the commercial paper of a customer until it receives notice of death and has a reasonable opportunity to act on it.  Even with knowledge of the customer's death, a bank may for 10 days after the date of death, pay or collect commercial paper drawn on or prior to the date of death. </a:t>
            </a:r>
            <a:r>
              <a:rPr lang="en-US" sz="1200" b="1" dirty="0"/>
              <a:t>[See U.C.C. §4-405]</a:t>
            </a:r>
          </a:p>
          <a:p>
            <a:pPr algn="just">
              <a:lnSpc>
                <a:spcPct val="70000"/>
              </a:lnSpc>
              <a:defRPr/>
            </a:pPr>
            <a:r>
              <a:rPr lang="en-US" sz="1200" b="1" dirty="0"/>
              <a:t>                </a:t>
            </a:r>
            <a:r>
              <a:rPr lang="en-US" sz="1200" b="1" dirty="0">
                <a:solidFill>
                  <a:srgbClr val="752619"/>
                </a:solidFill>
              </a:rPr>
              <a:t>(b) Military Employees: </a:t>
            </a:r>
            <a:r>
              <a:rPr lang="en-US" sz="1200" dirty="0">
                <a:solidFill>
                  <a:schemeClr val="tx1">
                    <a:lumMod val="95000"/>
                    <a:lumOff val="5000"/>
                  </a:schemeClr>
                </a:solidFill>
              </a:rPr>
              <a:t>T</a:t>
            </a:r>
            <a:r>
              <a:rPr lang="en-US" sz="1200" dirty="0"/>
              <a:t>he death of a principal who is a member of the armed forces does not terminate a written power of attorney if the attorney-in-fact does not have actual knowledge or notice of the principal's death and acts pursuant to the power in good faith. </a:t>
            </a:r>
            <a:r>
              <a:rPr lang="en-US" sz="1200" b="1" dirty="0"/>
              <a:t>[N.Y.S. General Obligations Law §3-501]</a:t>
            </a:r>
          </a:p>
          <a:p>
            <a:pPr algn="just">
              <a:lnSpc>
                <a:spcPct val="70000"/>
              </a:lnSpc>
              <a:defRPr/>
            </a:pPr>
            <a:endParaRPr lang="en-US" sz="500" b="1" dirty="0"/>
          </a:p>
          <a:p>
            <a:pPr>
              <a:lnSpc>
                <a:spcPct val="70000"/>
              </a:lnSpc>
              <a:defRPr/>
            </a:pPr>
            <a:r>
              <a:rPr lang="en-US" sz="1400" b="1" dirty="0">
                <a:solidFill>
                  <a:srgbClr val="0000FF"/>
                </a:solidFill>
              </a:rPr>
              <a:t>       b) Incapacity of Principal</a:t>
            </a:r>
          </a:p>
          <a:p>
            <a:pPr algn="just">
              <a:lnSpc>
                <a:spcPct val="70000"/>
              </a:lnSpc>
              <a:defRPr/>
            </a:pPr>
            <a:r>
              <a:rPr lang="en-US" sz="1300" b="1" dirty="0"/>
              <a:t>              (1) Adjudicated:  </a:t>
            </a:r>
            <a:r>
              <a:rPr lang="en-US" sz="1300" dirty="0"/>
              <a:t>If the principal is formally adjudicated an incompetent, the prior authority possessed by his agent is immediately terminated and any transaction by the agent with third parties is void.</a:t>
            </a:r>
            <a:r>
              <a:rPr lang="en-US" sz="1300" b="1" i="1" dirty="0"/>
              <a:t> </a:t>
            </a:r>
          </a:p>
          <a:p>
            <a:pPr algn="just">
              <a:lnSpc>
                <a:spcPct val="70000"/>
              </a:lnSpc>
              <a:defRPr/>
            </a:pPr>
            <a:r>
              <a:rPr lang="en-US" sz="1200" b="1" i="1" dirty="0"/>
              <a:t>	</a:t>
            </a:r>
            <a:r>
              <a:rPr lang="en-US" sz="1200" b="1" dirty="0">
                <a:solidFill>
                  <a:srgbClr val="752619"/>
                </a:solidFill>
              </a:rPr>
              <a:t>(a) U.C.C. Exception: </a:t>
            </a:r>
            <a:r>
              <a:rPr lang="en-US" sz="1200" dirty="0"/>
              <a:t> U.C.C. section 4-405 provides that a bank may continue to honor transactions for a customer's  account until it learns of the adjudication of incapacity and has a reasonable time to act.</a:t>
            </a:r>
          </a:p>
          <a:p>
            <a:pPr algn="just">
              <a:lnSpc>
                <a:spcPct val="70000"/>
              </a:lnSpc>
              <a:defRPr/>
            </a:pPr>
            <a:r>
              <a:rPr lang="en-US" sz="1300" b="1" dirty="0"/>
              <a:t>                (2) No Adjudication:</a:t>
            </a:r>
          </a:p>
          <a:p>
            <a:pPr algn="just">
              <a:lnSpc>
                <a:spcPct val="70000"/>
              </a:lnSpc>
              <a:defRPr/>
            </a:pPr>
            <a:r>
              <a:rPr lang="en-US" sz="1200" b="1" dirty="0"/>
              <a:t>	</a:t>
            </a:r>
            <a:r>
              <a:rPr lang="en-US" sz="1200" b="1" dirty="0">
                <a:solidFill>
                  <a:srgbClr val="752619"/>
                </a:solidFill>
              </a:rPr>
              <a:t>(a) Knowledge: </a:t>
            </a:r>
            <a:r>
              <a:rPr lang="en-US" sz="1200" dirty="0"/>
              <a:t>If an agent enters into a transaction with a third party and the third party has knowledge of the principal's incapacity at the time of the transaction, the transaction is void.</a:t>
            </a:r>
            <a:r>
              <a:rPr lang="en-US" sz="1200" b="1" i="1" dirty="0"/>
              <a:t> </a:t>
            </a:r>
          </a:p>
          <a:p>
            <a:pPr algn="just">
              <a:lnSpc>
                <a:spcPct val="70000"/>
              </a:lnSpc>
              <a:defRPr/>
            </a:pPr>
            <a:r>
              <a:rPr lang="en-US" sz="1200" b="1" dirty="0"/>
              <a:t>	</a:t>
            </a:r>
            <a:r>
              <a:rPr lang="en-US" sz="1200" b="1" dirty="0">
                <a:solidFill>
                  <a:srgbClr val="752619"/>
                </a:solidFill>
              </a:rPr>
              <a:t>(b) No Knowledge:  </a:t>
            </a:r>
            <a:r>
              <a:rPr lang="en-US" sz="1200" dirty="0"/>
              <a:t>If an agent enters into a transaction with a third party and the third party has no knowledge of the principal's incapacity other than death at the time of the transaction, the agreement is valid. </a:t>
            </a:r>
          </a:p>
          <a:p>
            <a:pPr algn="just">
              <a:lnSpc>
                <a:spcPct val="70000"/>
              </a:lnSpc>
              <a:defRPr/>
            </a:pPr>
            <a:r>
              <a:rPr lang="en-US" sz="1200" b="1" dirty="0"/>
              <a:t>	</a:t>
            </a:r>
            <a:r>
              <a:rPr lang="en-US" sz="1200" b="1" dirty="0">
                <a:solidFill>
                  <a:srgbClr val="752619"/>
                </a:solidFill>
              </a:rPr>
              <a:t>(c) Statute - Power of Attorney:  </a:t>
            </a:r>
            <a:r>
              <a:rPr lang="en-US" sz="1200" dirty="0"/>
              <a:t>N.Y.S. General. Obligations Law § 5-1505 authorizes a principal to provide in a written power of attorney (called durable) that the power shall not be affected by the subsequent incompetence or disability of the principal.  If this authorization is given, all acts done by the attorney-in-fact during the subsequent disability or incompetence of the principal would have the same effect as if the principal were competent and not disabled.  If a committee s appointed for the principal, then the attorney is accountable to the committee rather than to the principal. The committee may revoke, suspend, or terminate the power to the same extent as the principal were  competent.</a:t>
            </a:r>
          </a:p>
          <a:p>
            <a:pPr algn="just">
              <a:lnSpc>
                <a:spcPct val="70000"/>
              </a:lnSpc>
              <a:defRPr/>
            </a:pPr>
            <a:r>
              <a:rPr lang="en-US" sz="1400" b="1" dirty="0">
                <a:solidFill>
                  <a:srgbClr val="7030A0"/>
                </a:solidFill>
              </a:rPr>
              <a:t>         </a:t>
            </a:r>
            <a:r>
              <a:rPr lang="en-US" sz="1400" b="1" dirty="0">
                <a:solidFill>
                  <a:srgbClr val="0000FF"/>
                </a:solidFill>
              </a:rPr>
              <a:t>c) Dissolution of Corporation or Partnership:  </a:t>
            </a:r>
            <a:r>
              <a:rPr lang="en-US" sz="1300" dirty="0"/>
              <a:t>Generally, the dissolution of a corporation or partnership terminates any agency relationship.</a:t>
            </a:r>
            <a:endParaRPr lang="en-US" sz="1300" b="1" dirty="0"/>
          </a:p>
          <a:p>
            <a:pPr>
              <a:lnSpc>
                <a:spcPct val="80000"/>
              </a:lnSpc>
              <a:defRPr/>
            </a:pPr>
            <a:endParaRPr lang="en-US" sz="1400" dirty="0"/>
          </a:p>
        </p:txBody>
      </p:sp>
      <p:sp>
        <p:nvSpPr>
          <p:cNvPr id="5" name="TextBox 4">
            <a:extLst>
              <a:ext uri="{FF2B5EF4-FFF2-40B4-BE49-F238E27FC236}">
                <a16:creationId xmlns:a16="http://schemas.microsoft.com/office/drawing/2014/main" id="{F76990DE-BB2E-498F-A514-F9E35DCB4478}"/>
              </a:ext>
            </a:extLst>
          </p:cNvPr>
          <p:cNvSpPr txBox="1"/>
          <p:nvPr/>
        </p:nvSpPr>
        <p:spPr>
          <a:xfrm>
            <a:off x="304799" y="779313"/>
            <a:ext cx="8318863" cy="867930"/>
          </a:xfrm>
          <a:prstGeom prst="rect">
            <a:avLst/>
          </a:prstGeom>
          <a:noFill/>
        </p:spPr>
        <p:txBody>
          <a:bodyPr wrap="square">
            <a:spAutoFit/>
          </a:bodyPr>
          <a:lstStyle/>
          <a:p>
            <a:pPr marL="342900" indent="-342900" algn="ctr">
              <a:lnSpc>
                <a:spcPct val="80000"/>
              </a:lnSpc>
              <a:spcBef>
                <a:spcPts val="0"/>
              </a:spcBef>
              <a:defRPr/>
            </a:pPr>
            <a:r>
              <a:rPr lang="en-US" sz="4000" b="1" dirty="0">
                <a:solidFill>
                  <a:srgbClr val="0308C9"/>
                </a:solidFill>
              </a:rPr>
              <a:t>The Nature of Agency</a:t>
            </a:r>
          </a:p>
          <a:p>
            <a:pPr marL="342900" indent="-342900" algn="just">
              <a:lnSpc>
                <a:spcPct val="80000"/>
              </a:lnSpc>
              <a:spcBef>
                <a:spcPts val="0"/>
              </a:spcBef>
              <a:defRPr/>
            </a:pPr>
            <a:r>
              <a:rPr lang="en-US" sz="2300" b="1" i="1" dirty="0">
                <a:solidFill>
                  <a:srgbClr val="006600"/>
                </a:solidFill>
              </a:rPr>
              <a:t>Creation of the Agency Relationship – Actual Authority</a:t>
            </a:r>
          </a:p>
        </p:txBody>
      </p:sp>
    </p:spTree>
    <p:extLst>
      <p:ext uri="{BB962C8B-B14F-4D97-AF65-F5344CB8AC3E}">
        <p14:creationId xmlns:p14="http://schemas.microsoft.com/office/powerpoint/2010/main" val="134512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091" y="1143000"/>
            <a:ext cx="8543110" cy="5711564"/>
          </a:xfrm>
          <a:prstGeom prst="rect">
            <a:avLst/>
          </a:prstGeom>
        </p:spPr>
        <p:txBody>
          <a:bodyPr wrap="square">
            <a:spAutoFit/>
          </a:bodyPr>
          <a:lstStyle/>
          <a:p>
            <a:pPr>
              <a:lnSpc>
                <a:spcPct val="70000"/>
              </a:lnSpc>
              <a:defRPr/>
            </a:pPr>
            <a:endParaRPr lang="en-US" sz="2200" b="1" dirty="0">
              <a:solidFill>
                <a:schemeClr val="accent1">
                  <a:lumMod val="25000"/>
                </a:schemeClr>
              </a:solidFill>
            </a:endParaRPr>
          </a:p>
          <a:p>
            <a:pPr>
              <a:lnSpc>
                <a:spcPct val="70000"/>
              </a:lnSpc>
              <a:defRPr/>
            </a:pPr>
            <a:endParaRPr lang="en-US" sz="2200" b="1" dirty="0">
              <a:solidFill>
                <a:schemeClr val="accent1">
                  <a:lumMod val="25000"/>
                </a:schemeClr>
              </a:solidFill>
            </a:endParaRPr>
          </a:p>
          <a:p>
            <a:pPr>
              <a:lnSpc>
                <a:spcPct val="70000"/>
              </a:lnSpc>
              <a:defRPr/>
            </a:pPr>
            <a:endParaRPr lang="en-US" sz="2200" b="1" dirty="0">
              <a:solidFill>
                <a:schemeClr val="accent1">
                  <a:lumMod val="25000"/>
                </a:schemeClr>
              </a:solidFill>
            </a:endParaRPr>
          </a:p>
          <a:p>
            <a:pPr algn="just">
              <a:lnSpc>
                <a:spcPct val="95000"/>
              </a:lnSpc>
              <a:defRPr/>
            </a:pPr>
            <a:r>
              <a:rPr lang="en-US" sz="2000" b="1" i="1" dirty="0">
                <a:solidFill>
                  <a:srgbClr val="C00000"/>
                </a:solidFill>
              </a:rPr>
              <a:t>Irrevocable Agencies: </a:t>
            </a:r>
            <a:r>
              <a:rPr lang="en-US" dirty="0"/>
              <a:t>There are two types of agencies that may not be unilaterally terminated by the principal: </a:t>
            </a:r>
          </a:p>
          <a:p>
            <a:pPr>
              <a:lnSpc>
                <a:spcPct val="95000"/>
              </a:lnSpc>
              <a:defRPr/>
            </a:pPr>
            <a:endParaRPr lang="en-US" sz="500" dirty="0"/>
          </a:p>
          <a:p>
            <a:pPr>
              <a:lnSpc>
                <a:spcPct val="95000"/>
              </a:lnSpc>
              <a:defRPr/>
            </a:pPr>
            <a:r>
              <a:rPr lang="en-US" sz="1600" b="1" dirty="0">
                <a:solidFill>
                  <a:srgbClr val="008000"/>
                </a:solidFill>
              </a:rPr>
              <a:t>1. Subject Matter:</a:t>
            </a:r>
            <a:r>
              <a:rPr lang="en-US" sz="1600" dirty="0">
                <a:solidFill>
                  <a:srgbClr val="008000"/>
                </a:solidFill>
              </a:rPr>
              <a:t> </a:t>
            </a:r>
            <a:r>
              <a:rPr lang="en-US" sz="1400" dirty="0"/>
              <a:t>These irrevocable agencies occur where the agent has an interest in the subject matter of the agency, </a:t>
            </a:r>
          </a:p>
          <a:p>
            <a:pPr>
              <a:lnSpc>
                <a:spcPct val="95000"/>
              </a:lnSpc>
              <a:defRPr/>
            </a:pPr>
            <a:endParaRPr lang="en-US" sz="500" dirty="0"/>
          </a:p>
          <a:p>
            <a:pPr>
              <a:lnSpc>
                <a:spcPct val="95000"/>
              </a:lnSpc>
              <a:defRPr/>
            </a:pPr>
            <a:r>
              <a:rPr lang="en-US" sz="1600" b="1" dirty="0">
                <a:solidFill>
                  <a:srgbClr val="008000"/>
                </a:solidFill>
              </a:rPr>
              <a:t>2. Security:</a:t>
            </a:r>
            <a:r>
              <a:rPr lang="en-US" sz="1600" dirty="0">
                <a:solidFill>
                  <a:srgbClr val="008000"/>
                </a:solidFill>
              </a:rPr>
              <a:t> </a:t>
            </a:r>
            <a:r>
              <a:rPr lang="en-US" sz="1400" dirty="0"/>
              <a:t>These irrevocable agencies occur where the agent has a power given for security.</a:t>
            </a:r>
          </a:p>
          <a:p>
            <a:pPr algn="just">
              <a:lnSpc>
                <a:spcPct val="95000"/>
              </a:lnSpc>
              <a:defRPr/>
            </a:pPr>
            <a:endParaRPr lang="en-US" sz="500" b="1" dirty="0">
              <a:solidFill>
                <a:srgbClr val="0000FF"/>
              </a:solidFill>
            </a:endParaRPr>
          </a:p>
          <a:p>
            <a:pPr algn="just">
              <a:lnSpc>
                <a:spcPct val="95000"/>
              </a:lnSpc>
              <a:defRPr/>
            </a:pPr>
            <a:r>
              <a:rPr lang="en-US" sz="1400" b="1" dirty="0">
                <a:solidFill>
                  <a:srgbClr val="0000FF"/>
                </a:solidFill>
              </a:rPr>
              <a:t>     a) Agency Coupled with an Interest:  </a:t>
            </a:r>
            <a:r>
              <a:rPr lang="en-US" sz="1300" dirty="0"/>
              <a:t>This is where an agent has an "interest" when they have been given immediately exercisable rights in the property.</a:t>
            </a:r>
          </a:p>
          <a:p>
            <a:pPr>
              <a:lnSpc>
                <a:spcPct val="95000"/>
              </a:lnSpc>
              <a:defRPr/>
            </a:pPr>
            <a:endParaRPr lang="en-US" sz="500" b="1" i="1" dirty="0"/>
          </a:p>
          <a:p>
            <a:pPr algn="just">
              <a:lnSpc>
                <a:spcPct val="95000"/>
              </a:lnSpc>
              <a:defRPr/>
            </a:pPr>
            <a:r>
              <a:rPr lang="en-US" sz="1300" b="1" i="1" dirty="0"/>
              <a:t>          Note:</a:t>
            </a:r>
            <a:r>
              <a:rPr lang="en-US" sz="1300" dirty="0"/>
              <a:t> Dawn owes Edgar $20,000. Dawn gives Edgar a written power of attorney authorizing Edgar to sell her farm Black Rock, and to remit to Dawn any money received in excess of $20,000.  Edgar accepts this as a discharge of Dawn’s debt.  Dawn cannot revoke Edgar's power to sell Black Rock.</a:t>
            </a:r>
          </a:p>
          <a:p>
            <a:pPr>
              <a:lnSpc>
                <a:spcPct val="95000"/>
              </a:lnSpc>
              <a:defRPr/>
            </a:pPr>
            <a:endParaRPr lang="en-US" sz="500" b="1" dirty="0">
              <a:solidFill>
                <a:srgbClr val="7030A0"/>
              </a:solidFill>
            </a:endParaRPr>
          </a:p>
          <a:p>
            <a:pPr algn="just">
              <a:lnSpc>
                <a:spcPct val="95000"/>
              </a:lnSpc>
              <a:defRPr/>
            </a:pPr>
            <a:r>
              <a:rPr lang="en-US" sz="1400" b="1" dirty="0">
                <a:solidFill>
                  <a:srgbClr val="0000FF"/>
                </a:solidFill>
              </a:rPr>
              <a:t>     b) Power Given as Security: </a:t>
            </a:r>
            <a:r>
              <a:rPr lang="en-US" sz="1300" dirty="0"/>
              <a:t>A power given as security is normally exercisable by the agent only upon a subsequent default by the principal. These transactions normally involve a loan to the principal with the principal posting collateral and giving the agent authority to sell in the event of a default.</a:t>
            </a:r>
          </a:p>
          <a:p>
            <a:pPr>
              <a:lnSpc>
                <a:spcPct val="95000"/>
              </a:lnSpc>
              <a:defRPr/>
            </a:pPr>
            <a:endParaRPr lang="en-US" sz="500" dirty="0"/>
          </a:p>
          <a:p>
            <a:pPr algn="just">
              <a:lnSpc>
                <a:spcPct val="95000"/>
              </a:lnSpc>
              <a:defRPr/>
            </a:pPr>
            <a:r>
              <a:rPr lang="en-US" sz="1300" b="1" i="1" dirty="0"/>
              <a:t>            Note: </a:t>
            </a:r>
            <a:r>
              <a:rPr lang="en-US" sz="1300" dirty="0"/>
              <a:t>Powers given as security involve a principal-agent relationship where the agent is really acting for their own benefit.  Therefore, even though agency is involved, the agent has their own interest in the subject matter of the agency power.</a:t>
            </a:r>
          </a:p>
          <a:p>
            <a:pPr algn="just">
              <a:lnSpc>
                <a:spcPct val="95000"/>
              </a:lnSpc>
              <a:defRPr/>
            </a:pPr>
            <a:endParaRPr lang="en-US" sz="500" dirty="0"/>
          </a:p>
          <a:p>
            <a:pPr algn="just">
              <a:lnSpc>
                <a:spcPct val="95000"/>
              </a:lnSpc>
              <a:defRPr/>
            </a:pPr>
            <a:r>
              <a:rPr lang="en-US" sz="1400" b="1" dirty="0">
                <a:solidFill>
                  <a:srgbClr val="0000FF"/>
                </a:solidFill>
              </a:rPr>
              <a:t>        c) Agency Status:  </a:t>
            </a:r>
            <a:r>
              <a:rPr lang="en-US" sz="1300" dirty="0"/>
              <a:t>Strictly speaking, the above are not agencies at all because the first is technically an assignment for purposes of securing a loan, and in the second the agent is not acting under the control of the principal or for the principal, but as the principal where default occurs.  In addition, unlike other agency relationships, these do not terminate by operation of law.</a:t>
            </a:r>
          </a:p>
          <a:p>
            <a:pPr>
              <a:defRPr/>
            </a:pPr>
            <a:endParaRPr lang="en-US" sz="1400" dirty="0"/>
          </a:p>
        </p:txBody>
      </p:sp>
      <p:sp>
        <p:nvSpPr>
          <p:cNvPr id="5" name="TextBox 4">
            <a:extLst>
              <a:ext uri="{FF2B5EF4-FFF2-40B4-BE49-F238E27FC236}">
                <a16:creationId xmlns:a16="http://schemas.microsoft.com/office/drawing/2014/main" id="{F76990DE-BB2E-498F-A514-F9E35DCB4478}"/>
              </a:ext>
            </a:extLst>
          </p:cNvPr>
          <p:cNvSpPr txBox="1"/>
          <p:nvPr/>
        </p:nvSpPr>
        <p:spPr>
          <a:xfrm>
            <a:off x="381000" y="744478"/>
            <a:ext cx="8318863" cy="1061829"/>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just">
              <a:spcBef>
                <a:spcPts val="0"/>
              </a:spcBef>
              <a:defRPr/>
            </a:pPr>
            <a:r>
              <a:rPr lang="en-US" sz="2300" b="1" i="1" dirty="0">
                <a:solidFill>
                  <a:srgbClr val="006600"/>
                </a:solidFill>
              </a:rPr>
              <a:t>Creation of the Agency Relationship – Actual Authority</a:t>
            </a:r>
          </a:p>
        </p:txBody>
      </p:sp>
    </p:spTree>
    <p:extLst>
      <p:ext uri="{BB962C8B-B14F-4D97-AF65-F5344CB8AC3E}">
        <p14:creationId xmlns:p14="http://schemas.microsoft.com/office/powerpoint/2010/main" val="3094050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295400"/>
            <a:ext cx="8449492" cy="4992713"/>
          </a:xfrm>
          <a:prstGeom prst="rect">
            <a:avLst/>
          </a:prstGeom>
        </p:spPr>
        <p:txBody>
          <a:bodyPr wrap="square">
            <a:spAutoFit/>
          </a:bodyPr>
          <a:lstStyle/>
          <a:p>
            <a:pPr>
              <a:lnSpc>
                <a:spcPct val="90000"/>
              </a:lnSpc>
              <a:defRPr/>
            </a:pPr>
            <a:endParaRPr lang="en-US" sz="2800" b="1" dirty="0">
              <a:solidFill>
                <a:srgbClr val="002060"/>
              </a:solidFill>
            </a:endParaRPr>
          </a:p>
          <a:p>
            <a:pPr marL="280988" indent="60325">
              <a:defRPr/>
            </a:pPr>
            <a:endParaRPr lang="en-US" sz="1000" b="1" dirty="0">
              <a:solidFill>
                <a:srgbClr val="C00000"/>
              </a:solidFill>
            </a:endParaRPr>
          </a:p>
          <a:p>
            <a:pPr algn="just">
              <a:lnSpc>
                <a:spcPct val="110000"/>
              </a:lnSpc>
              <a:defRPr/>
            </a:pPr>
            <a:r>
              <a:rPr lang="en-US" sz="2000" b="1" i="1" dirty="0">
                <a:solidFill>
                  <a:srgbClr val="C00000"/>
                </a:solidFill>
              </a:rPr>
              <a:t>Apparent Authority – Defined:   </a:t>
            </a:r>
            <a:r>
              <a:rPr lang="en-US" dirty="0">
                <a:solidFill>
                  <a:schemeClr val="tx1">
                    <a:lumMod val="95000"/>
                    <a:lumOff val="5000"/>
                  </a:schemeClr>
                </a:solidFill>
              </a:rPr>
              <a:t>Black’s Law Dictionary defines apparent authority to mean:</a:t>
            </a:r>
          </a:p>
          <a:p>
            <a:pPr algn="just">
              <a:lnSpc>
                <a:spcPct val="110000"/>
              </a:lnSpc>
            </a:pPr>
            <a:endParaRPr lang="en-US" sz="500" b="1" i="1" u="none" strike="noStrike" baseline="0" dirty="0">
              <a:ea typeface="Tahoma" panose="020B0604030504040204" pitchFamily="34" charset="0"/>
              <a:cs typeface="Tahoma" panose="020B0604030504040204" pitchFamily="34" charset="0"/>
            </a:endParaRPr>
          </a:p>
          <a:p>
            <a:pPr algn="just">
              <a:lnSpc>
                <a:spcPct val="110000"/>
              </a:lnSpc>
            </a:pPr>
            <a:r>
              <a:rPr lang="en-US" sz="1800" b="1" i="1" u="none" strike="noStrike" baseline="0" dirty="0">
                <a:ea typeface="Tahoma" panose="020B0604030504040204" pitchFamily="34" charset="0"/>
                <a:cs typeface="Tahoma" panose="020B0604030504040204" pitchFamily="34" charset="0"/>
              </a:rPr>
              <a:t>“Such authority as the principal knowingly permits the agent to assume, or which he holds the agent out as possessing; including such authority as the agent appears to have and such authority as a reasonably prudent man, using diligence and discretion, in view of the principal's conduct, would naturally suppose the agent to possess.”</a:t>
            </a:r>
          </a:p>
          <a:p>
            <a:pPr algn="just">
              <a:lnSpc>
                <a:spcPct val="110000"/>
              </a:lnSpc>
            </a:pPr>
            <a:endParaRPr lang="en-US" sz="500" b="1" i="1" dirty="0">
              <a:solidFill>
                <a:schemeClr val="tx1">
                  <a:lumMod val="95000"/>
                  <a:lumOff val="5000"/>
                </a:schemeClr>
              </a:solidFill>
              <a:ea typeface="Tahoma" panose="020B0604030504040204" pitchFamily="34" charset="0"/>
              <a:cs typeface="Tahoma" panose="020B0604030504040204" pitchFamily="34" charset="0"/>
            </a:endParaRPr>
          </a:p>
          <a:p>
            <a:pPr algn="just">
              <a:lnSpc>
                <a:spcPct val="110000"/>
              </a:lnSpc>
              <a:defRPr/>
            </a:pPr>
            <a:r>
              <a:rPr lang="en-US" b="1" i="1" dirty="0">
                <a:solidFill>
                  <a:srgbClr val="008000"/>
                </a:solidFill>
              </a:rPr>
              <a:t>Effect of Apparent Authority: </a:t>
            </a:r>
            <a:r>
              <a:rPr lang="en-US" sz="1600" dirty="0"/>
              <a:t>Generally speaking, a person is not responsible for the act of another who assumes to represent him, unless he has made the other his representative and conferred upon her the powers that she purports to possess.  </a:t>
            </a:r>
          </a:p>
          <a:p>
            <a:pPr algn="just">
              <a:lnSpc>
                <a:spcPct val="110000"/>
              </a:lnSpc>
              <a:defRPr/>
            </a:pPr>
            <a:endParaRPr lang="en-US" sz="500" dirty="0"/>
          </a:p>
          <a:p>
            <a:pPr algn="just">
              <a:lnSpc>
                <a:spcPct val="110000"/>
              </a:lnSpc>
              <a:defRPr/>
            </a:pPr>
            <a:r>
              <a:rPr lang="en-US" b="1" i="1" dirty="0">
                <a:solidFill>
                  <a:srgbClr val="008000"/>
                </a:solidFill>
              </a:rPr>
              <a:t>Mere Assertion of Agency is Not Sufficient:  </a:t>
            </a:r>
            <a:r>
              <a:rPr lang="en-US" sz="1600" dirty="0"/>
              <a:t>The mere assertion by an agent of her powers is not sufficient to bind the principal because an agent cannot "bootstrap" her own authority.  A third party must ascertain at his peril the authority of the agent.  There is no presumption of agency.</a:t>
            </a:r>
            <a:endParaRPr lang="en-US" sz="1400" dirty="0"/>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44478"/>
            <a:ext cx="8318863" cy="1046440"/>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just">
              <a:spcBef>
                <a:spcPts val="0"/>
              </a:spcBef>
              <a:defRPr/>
            </a:pPr>
            <a:r>
              <a:rPr lang="en-US" sz="2200" b="1" i="1" dirty="0">
                <a:solidFill>
                  <a:srgbClr val="006600"/>
                </a:solidFill>
              </a:rPr>
              <a:t>Creation of the Agency Relationship – Apparent Authority</a:t>
            </a:r>
          </a:p>
        </p:txBody>
      </p:sp>
    </p:spTree>
    <p:extLst>
      <p:ext uri="{BB962C8B-B14F-4D97-AF65-F5344CB8AC3E}">
        <p14:creationId xmlns:p14="http://schemas.microsoft.com/office/powerpoint/2010/main" val="276025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828136" y="1522566"/>
            <a:ext cx="7694762" cy="4648965"/>
          </a:xfrm>
          <a:prstGeom prst="rect">
            <a:avLst/>
          </a:prstGeom>
          <a:solidFill>
            <a:schemeClr val="accent3"/>
          </a:solidFill>
        </p:spPr>
        <p:txBody>
          <a:bodyPr wrap="square">
            <a:spAutoFit/>
          </a:bodyPr>
          <a:lstStyle/>
          <a:p>
            <a:pPr>
              <a:lnSpc>
                <a:spcPct val="90000"/>
              </a:lnSpc>
              <a:spcBef>
                <a:spcPts val="0"/>
              </a:spcBef>
              <a:defRPr/>
            </a:pPr>
            <a:r>
              <a:rPr lang="en-US" sz="3200" b="1" dirty="0"/>
              <a:t>Tonight – We Will Speak About:</a:t>
            </a:r>
          </a:p>
          <a:p>
            <a:pPr>
              <a:lnSpc>
                <a:spcPct val="90000"/>
              </a:lnSpc>
              <a:spcBef>
                <a:spcPts val="0"/>
              </a:spcBef>
              <a:defRPr/>
            </a:pPr>
            <a:endParaRPr lang="en-US" sz="600" b="1" dirty="0"/>
          </a:p>
          <a:p>
            <a:pPr>
              <a:lnSpc>
                <a:spcPct val="90000"/>
              </a:lnSpc>
              <a:spcBef>
                <a:spcPts val="0"/>
              </a:spcBef>
              <a:buFont typeface="Arial" pitchFamily="34" charset="0"/>
              <a:buChar char="•"/>
              <a:defRPr/>
            </a:pPr>
            <a:r>
              <a:rPr lang="en-US" sz="2800" b="1" dirty="0">
                <a:solidFill>
                  <a:srgbClr val="002060"/>
                </a:solidFill>
              </a:rPr>
              <a:t> The Law of Business Organizations</a:t>
            </a:r>
          </a:p>
          <a:p>
            <a:pPr algn="ctr">
              <a:lnSpc>
                <a:spcPct val="90000"/>
              </a:lnSpc>
              <a:spcBef>
                <a:spcPts val="0"/>
              </a:spcBef>
              <a:defRPr/>
            </a:pPr>
            <a:r>
              <a:rPr lang="en-US" b="1" i="1" dirty="0">
                <a:solidFill>
                  <a:srgbClr val="C00000"/>
                </a:solidFill>
              </a:rPr>
              <a:t>Part One: Principles of Business Organization</a:t>
            </a:r>
          </a:p>
          <a:p>
            <a:pPr algn="ctr">
              <a:lnSpc>
                <a:spcPct val="90000"/>
              </a:lnSpc>
              <a:spcBef>
                <a:spcPts val="0"/>
              </a:spcBef>
              <a:defRPr/>
            </a:pPr>
            <a:r>
              <a:rPr lang="en-US" b="1" i="1" dirty="0">
                <a:solidFill>
                  <a:srgbClr val="C00000"/>
                </a:solidFill>
              </a:rPr>
              <a:t>The Nature of Business Organizations</a:t>
            </a:r>
            <a:endParaRPr lang="en-US"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The Nature of Agency</a:t>
            </a:r>
          </a:p>
          <a:p>
            <a:pPr algn="ctr">
              <a:lnSpc>
                <a:spcPct val="90000"/>
              </a:lnSpc>
              <a:spcBef>
                <a:spcPts val="0"/>
              </a:spcBef>
              <a:defRPr/>
            </a:pPr>
            <a:r>
              <a:rPr lang="en-US" b="1" i="1" dirty="0">
                <a:solidFill>
                  <a:srgbClr val="C00000"/>
                </a:solidFill>
              </a:rPr>
              <a:t>Part Two: Definitions /Elements of Agency /Examples of Agency Contracts Between Agents and Principals</a:t>
            </a:r>
          </a:p>
          <a:p>
            <a:pPr marL="0" lvl="1" algn="ctr">
              <a:lnSpc>
                <a:spcPct val="90000"/>
              </a:lnSpc>
              <a:spcBef>
                <a:spcPts val="0"/>
              </a:spcBef>
              <a:defRPr/>
            </a:pPr>
            <a:r>
              <a:rPr lang="en-US" b="1" i="1" dirty="0">
                <a:solidFill>
                  <a:srgbClr val="C00000"/>
                </a:solidFill>
              </a:rPr>
              <a:t>The Purpose of Agency / Creating the Agency Relationship</a:t>
            </a:r>
          </a:p>
          <a:p>
            <a:pPr marL="0" lvl="1" algn="ctr">
              <a:lnSpc>
                <a:spcPct val="90000"/>
              </a:lnSpc>
              <a:spcBef>
                <a:spcPts val="0"/>
              </a:spcBef>
              <a:defRPr/>
            </a:pPr>
            <a:r>
              <a:rPr lang="en-US" b="1" i="1" dirty="0">
                <a:solidFill>
                  <a:srgbClr val="C00000"/>
                </a:solidFill>
              </a:rPr>
              <a:t>Termination of Agencies and Duties and Liabilities</a:t>
            </a:r>
          </a:p>
          <a:p>
            <a:pPr>
              <a:lnSpc>
                <a:spcPct val="90000"/>
              </a:lnSpc>
              <a:spcBef>
                <a:spcPts val="0"/>
              </a:spcBef>
              <a:buFont typeface="Arial" pitchFamily="34" charset="0"/>
              <a:buChar char="•"/>
              <a:defRPr/>
            </a:pPr>
            <a:endParaRPr lang="en-US" sz="6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Agency and Employment</a:t>
            </a:r>
          </a:p>
          <a:p>
            <a:pPr algn="just">
              <a:lnSpc>
                <a:spcPct val="90000"/>
              </a:lnSpc>
              <a:spcBef>
                <a:spcPts val="0"/>
              </a:spcBef>
              <a:defRPr/>
            </a:pPr>
            <a:r>
              <a:rPr lang="en-US" sz="1700" b="1" i="1" dirty="0">
                <a:solidFill>
                  <a:srgbClr val="C00000"/>
                </a:solidFill>
              </a:rPr>
              <a:t>Part Three: Definitions / Employment Law / Collective Bargaining </a:t>
            </a:r>
          </a:p>
          <a:p>
            <a:pPr algn="ctr">
              <a:lnSpc>
                <a:spcPct val="90000"/>
              </a:lnSpc>
              <a:spcBef>
                <a:spcPts val="0"/>
              </a:spcBef>
              <a:defRPr/>
            </a:pPr>
            <a:r>
              <a:rPr lang="en-US" b="1" i="1" dirty="0">
                <a:solidFill>
                  <a:srgbClr val="C00000"/>
                </a:solidFill>
              </a:rPr>
              <a:t>Equal Opportunity / Civil and Human Rights</a:t>
            </a:r>
          </a:p>
          <a:p>
            <a:pPr>
              <a:lnSpc>
                <a:spcPct val="90000"/>
              </a:lnSpc>
              <a:spcBef>
                <a:spcPts val="0"/>
              </a:spcBef>
              <a:defRPr/>
            </a:pPr>
            <a:endParaRPr lang="en-US" sz="600" b="1" i="1" dirty="0">
              <a:solidFill>
                <a:srgbClr val="C00000"/>
              </a:solidFill>
            </a:endParaRPr>
          </a:p>
          <a:p>
            <a:pPr>
              <a:lnSpc>
                <a:spcPct val="90000"/>
              </a:lnSpc>
              <a:spcBef>
                <a:spcPts val="0"/>
              </a:spcBef>
              <a:buFont typeface="Arial" pitchFamily="34" charset="0"/>
              <a:buChar char="•"/>
              <a:defRPr/>
            </a:pPr>
            <a:r>
              <a:rPr lang="en-US" sz="2800" b="1" dirty="0">
                <a:solidFill>
                  <a:srgbClr val="002060"/>
                </a:solidFill>
              </a:rPr>
              <a:t> </a:t>
            </a:r>
            <a:r>
              <a:rPr lang="en-US" sz="2600" b="1" dirty="0">
                <a:solidFill>
                  <a:srgbClr val="002060"/>
                </a:solidFill>
              </a:rPr>
              <a:t>Class Case – </a:t>
            </a:r>
            <a:r>
              <a:rPr lang="en-US" sz="2600" b="1" dirty="0" err="1">
                <a:solidFill>
                  <a:srgbClr val="002060"/>
                </a:solidFill>
              </a:rPr>
              <a:t>Maurillo</a:t>
            </a:r>
            <a:r>
              <a:rPr lang="en-US" sz="2600" b="1" dirty="0">
                <a:solidFill>
                  <a:srgbClr val="002060"/>
                </a:solidFill>
              </a:rPr>
              <a:t> v. Park Slope U-Haul</a:t>
            </a:r>
          </a:p>
          <a:p>
            <a:pPr algn="ctr">
              <a:lnSpc>
                <a:spcPct val="90000"/>
              </a:lnSpc>
              <a:spcBef>
                <a:spcPts val="0"/>
              </a:spcBef>
              <a:defRPr/>
            </a:pPr>
            <a:r>
              <a:rPr lang="en-US" sz="2400" b="1" i="1" dirty="0">
                <a:solidFill>
                  <a:srgbClr val="C00000"/>
                </a:solidFill>
              </a:rPr>
              <a:t>     </a:t>
            </a:r>
            <a:r>
              <a:rPr lang="en-US" b="1" i="1" dirty="0">
                <a:solidFill>
                  <a:srgbClr val="C00000"/>
                </a:solidFill>
              </a:rPr>
              <a:t>Recognition of Contractual Elements</a:t>
            </a:r>
            <a:endParaRPr lang="en-US" b="1"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217019"/>
            <a:ext cx="8449492" cy="5798510"/>
          </a:xfrm>
          <a:prstGeom prst="rect">
            <a:avLst/>
          </a:prstGeom>
        </p:spPr>
        <p:txBody>
          <a:bodyPr wrap="square">
            <a:spAutoFit/>
          </a:bodyPr>
          <a:lstStyle/>
          <a:p>
            <a:pPr>
              <a:lnSpc>
                <a:spcPct val="90000"/>
              </a:lnSpc>
              <a:defRPr/>
            </a:pPr>
            <a:endParaRPr lang="en-US" sz="2800" b="1" dirty="0">
              <a:solidFill>
                <a:srgbClr val="002060"/>
              </a:solidFill>
            </a:endParaRPr>
          </a:p>
          <a:p>
            <a:pPr marL="280988" indent="60325">
              <a:defRPr/>
            </a:pPr>
            <a:endParaRPr lang="en-US" sz="1000" b="1" dirty="0">
              <a:solidFill>
                <a:srgbClr val="C00000"/>
              </a:solidFill>
            </a:endParaRPr>
          </a:p>
          <a:p>
            <a:pPr algn="just">
              <a:lnSpc>
                <a:spcPct val="80000"/>
              </a:lnSpc>
              <a:defRPr/>
            </a:pPr>
            <a:r>
              <a:rPr lang="en-US" sz="2000" b="1" i="1" dirty="0">
                <a:solidFill>
                  <a:srgbClr val="C00000"/>
                </a:solidFill>
              </a:rPr>
              <a:t>Apparent Authority – Meaning:   </a:t>
            </a:r>
            <a:r>
              <a:rPr lang="en-US" dirty="0">
                <a:solidFill>
                  <a:schemeClr val="tx1">
                    <a:lumMod val="95000"/>
                    <a:lumOff val="5000"/>
                  </a:schemeClr>
                </a:solidFill>
              </a:rPr>
              <a:t>Sometimes referred to as “ostensible authority”, apparent authority relates to the actions of the principal in representing to others that the agent is in fact his agent. </a:t>
            </a:r>
          </a:p>
          <a:p>
            <a:pPr algn="just">
              <a:lnSpc>
                <a:spcPct val="80000"/>
              </a:lnSpc>
              <a:defRPr/>
            </a:pPr>
            <a:endParaRPr lang="en-US" sz="500" b="1" dirty="0">
              <a:solidFill>
                <a:schemeClr val="tx1">
                  <a:lumMod val="95000"/>
                  <a:lumOff val="5000"/>
                </a:schemeClr>
              </a:solidFill>
            </a:endParaRPr>
          </a:p>
          <a:p>
            <a:pPr algn="just">
              <a:lnSpc>
                <a:spcPct val="80000"/>
              </a:lnSpc>
              <a:defRPr/>
            </a:pPr>
            <a:r>
              <a:rPr lang="en-US" sz="1600" b="1" dirty="0">
                <a:solidFill>
                  <a:srgbClr val="008000"/>
                </a:solidFill>
              </a:rPr>
              <a:t>Basic Theory: </a:t>
            </a:r>
            <a:r>
              <a:rPr lang="en-US" sz="1400" dirty="0"/>
              <a:t>Where the principal </a:t>
            </a:r>
            <a:r>
              <a:rPr lang="en-US" sz="1400" b="1" dirty="0"/>
              <a:t>"holds out" </a:t>
            </a:r>
            <a:r>
              <a:rPr lang="en-US" sz="1400" dirty="0"/>
              <a:t>another as possessing certain authority, thereby inducing others reasonably to believe that such authority exists, the agent has apparent authority to act, even though as between the agent and the principal such authority has not been directly granted. </a:t>
            </a:r>
          </a:p>
          <a:p>
            <a:pPr algn="just">
              <a:lnSpc>
                <a:spcPct val="80000"/>
              </a:lnSpc>
              <a:defRPr/>
            </a:pPr>
            <a:endParaRPr lang="en-US" sz="500" dirty="0"/>
          </a:p>
          <a:p>
            <a:pPr algn="just">
              <a:lnSpc>
                <a:spcPct val="80000"/>
              </a:lnSpc>
              <a:defRPr/>
            </a:pPr>
            <a:r>
              <a:rPr lang="en-US" sz="1200" b="1" i="1" dirty="0"/>
              <a:t>        Note:</a:t>
            </a:r>
            <a:r>
              <a:rPr lang="en-US" sz="1200" dirty="0"/>
              <a:t>  Apparent authority differs from actual authority in that apparent authority arises out of the reasonable beliefs of third parties, whereas actual authority arises out of reasonable beliefs of agents.</a:t>
            </a:r>
          </a:p>
          <a:p>
            <a:pPr algn="just">
              <a:lnSpc>
                <a:spcPct val="80000"/>
              </a:lnSpc>
              <a:defRPr/>
            </a:pPr>
            <a:endParaRPr lang="en-US" sz="500" dirty="0"/>
          </a:p>
          <a:p>
            <a:pPr>
              <a:lnSpc>
                <a:spcPct val="80000"/>
              </a:lnSpc>
              <a:defRPr/>
            </a:pPr>
            <a:r>
              <a:rPr lang="en-US" sz="1400" b="1" dirty="0">
                <a:solidFill>
                  <a:srgbClr val="0000FF"/>
                </a:solidFill>
              </a:rPr>
              <a:t>1. "Holding Out" by Principal</a:t>
            </a:r>
          </a:p>
          <a:p>
            <a:pPr>
              <a:lnSpc>
                <a:spcPct val="80000"/>
              </a:lnSpc>
              <a:defRPr/>
            </a:pPr>
            <a:r>
              <a:rPr lang="en-US" sz="1200" b="1" dirty="0"/>
              <a:t>    a) Affirmative Action: </a:t>
            </a:r>
            <a:r>
              <a:rPr lang="en-US" sz="1200" dirty="0"/>
              <a:t>The "holding out" may be by word or conduct on the part of the principal.</a:t>
            </a:r>
          </a:p>
          <a:p>
            <a:pPr>
              <a:lnSpc>
                <a:spcPct val="80000"/>
              </a:lnSpc>
              <a:defRPr/>
            </a:pPr>
            <a:endParaRPr lang="en-US" sz="500" dirty="0"/>
          </a:p>
          <a:p>
            <a:pPr algn="just">
              <a:lnSpc>
                <a:spcPct val="80000"/>
              </a:lnSpc>
              <a:defRPr/>
            </a:pPr>
            <a:r>
              <a:rPr lang="en-US" sz="1200" b="1" i="1" dirty="0"/>
              <a:t>        Note:  </a:t>
            </a:r>
            <a:r>
              <a:rPr lang="en-US" sz="1200" dirty="0"/>
              <a:t>Pat tells Tom that Anne is Pat's agent and has the power to contract for Pat.  In fact, Anne has no actual authority to contract for Pat.  If Anne contracts with Tom on Pat's behalf, then Pat will be bound under the doctrine of apparent authority.</a:t>
            </a:r>
          </a:p>
          <a:p>
            <a:pPr algn="just">
              <a:lnSpc>
                <a:spcPct val="80000"/>
              </a:lnSpc>
              <a:defRPr/>
            </a:pPr>
            <a:endParaRPr lang="en-US" sz="500" b="1" dirty="0"/>
          </a:p>
          <a:p>
            <a:pPr algn="just">
              <a:lnSpc>
                <a:spcPct val="80000"/>
              </a:lnSpc>
              <a:defRPr/>
            </a:pPr>
            <a:r>
              <a:rPr lang="en-US" sz="1200" b="1" dirty="0"/>
              <a:t>      b) Inaction: </a:t>
            </a:r>
            <a:r>
              <a:rPr lang="en-US" sz="1200" dirty="0"/>
              <a:t>The "holding out" may also be by inaction on the part of the principal.  Accordingly, when it             comes to agency, there must be some duty to act, (i.e., to disclose) or apparent authority will attach.</a:t>
            </a:r>
          </a:p>
          <a:p>
            <a:pPr>
              <a:lnSpc>
                <a:spcPct val="80000"/>
              </a:lnSpc>
              <a:defRPr/>
            </a:pPr>
            <a:endParaRPr lang="en-US" sz="500" dirty="0"/>
          </a:p>
          <a:p>
            <a:pPr algn="just">
              <a:lnSpc>
                <a:spcPct val="80000"/>
              </a:lnSpc>
              <a:defRPr/>
            </a:pPr>
            <a:r>
              <a:rPr lang="en-US" sz="500" b="1" i="1" dirty="0"/>
              <a:t>                    </a:t>
            </a:r>
            <a:r>
              <a:rPr lang="en-US" sz="1200" b="1" i="1" dirty="0"/>
              <a:t>Note:</a:t>
            </a:r>
            <a:r>
              <a:rPr lang="en-US" sz="1200" dirty="0"/>
              <a:t>  Anne, in Pat's presence, tells Tom that she is Pat's agent when in fact she is not.  Under these  circumstances, Pat has a duty to correct  A's representation; if he does not, Anne will have apparent authority to act on Pat's behalf.</a:t>
            </a:r>
          </a:p>
          <a:p>
            <a:pPr>
              <a:lnSpc>
                <a:spcPct val="80000"/>
              </a:lnSpc>
              <a:defRPr/>
            </a:pPr>
            <a:endParaRPr lang="en-US" sz="500" dirty="0"/>
          </a:p>
          <a:p>
            <a:pPr algn="just">
              <a:lnSpc>
                <a:spcPct val="80000"/>
              </a:lnSpc>
              <a:defRPr/>
            </a:pPr>
            <a:r>
              <a:rPr lang="en-US" sz="1400" b="1" dirty="0">
                <a:solidFill>
                  <a:srgbClr val="0000FF"/>
                </a:solidFill>
              </a:rPr>
              <a:t>2. Reasonable Reliance by Third Party: </a:t>
            </a:r>
            <a:r>
              <a:rPr lang="en-US" sz="1200" dirty="0"/>
              <a:t>In addition to the requirement that some "holding out" must be traceable to the principal, the third party must reasonably rely on the "holding out."</a:t>
            </a:r>
          </a:p>
          <a:p>
            <a:pPr>
              <a:lnSpc>
                <a:spcPct val="80000"/>
              </a:lnSpc>
              <a:defRPr/>
            </a:pPr>
            <a:endParaRPr lang="en-US" sz="500" dirty="0"/>
          </a:p>
          <a:p>
            <a:pPr>
              <a:lnSpc>
                <a:spcPct val="80000"/>
              </a:lnSpc>
              <a:defRPr/>
            </a:pPr>
            <a:r>
              <a:rPr lang="en-US" sz="1400" b="1" dirty="0">
                <a:solidFill>
                  <a:srgbClr val="0000FF"/>
                </a:solidFill>
              </a:rPr>
              <a:t>3. Negligence on Part of Principal:</a:t>
            </a:r>
            <a:r>
              <a:rPr lang="en-US" sz="1400" b="1" dirty="0">
                <a:solidFill>
                  <a:schemeClr val="accent5">
                    <a:lumMod val="25000"/>
                  </a:schemeClr>
                </a:solidFill>
              </a:rPr>
              <a:t>  </a:t>
            </a:r>
            <a:r>
              <a:rPr lang="en-US" sz="1200" dirty="0"/>
              <a:t>Where the principal's negligence was the proximate cause of the acts of an unauthorized person, the principal may be estopped from disclaiming liability to third parties.</a:t>
            </a:r>
          </a:p>
          <a:p>
            <a:pPr>
              <a:lnSpc>
                <a:spcPct val="80000"/>
              </a:lnSpc>
              <a:defRPr/>
            </a:pPr>
            <a:endParaRPr lang="en-US" sz="500" dirty="0"/>
          </a:p>
          <a:p>
            <a:pPr>
              <a:lnSpc>
                <a:spcPct val="80000"/>
              </a:lnSpc>
              <a:defRPr/>
            </a:pPr>
            <a:r>
              <a:rPr lang="en-US" sz="1200" b="1" dirty="0"/>
              <a:t>        </a:t>
            </a:r>
            <a:r>
              <a:rPr lang="en-US" sz="1200" b="1" i="1" dirty="0"/>
              <a:t>Note:</a:t>
            </a:r>
            <a:r>
              <a:rPr lang="en-US" sz="1200" b="1" dirty="0"/>
              <a:t>  </a:t>
            </a:r>
            <a:r>
              <a:rPr lang="en-US" sz="1200" dirty="0"/>
              <a:t>Alex, president and treasurer of </a:t>
            </a:r>
            <a:r>
              <a:rPr lang="en-US" sz="1200" dirty="0" err="1"/>
              <a:t>Yelraf</a:t>
            </a:r>
            <a:r>
              <a:rPr lang="en-US" sz="1200" dirty="0"/>
              <a:t> Motors Corp., leaves the corporation checks and the corporation 	                signature stamp on his desk, in plain view, overnight.  While cleaning up that night, without authorization, the janitor executes several of the corporation checks and cashes them early the next morning.  Alex, having negligently allowed this to occur, is liable on the checks cashed by the janitor.  </a:t>
            </a:r>
            <a:r>
              <a:rPr lang="en-US" sz="1200" b="1" i="1" dirty="0"/>
              <a:t>[See U.C.C. §3-406]</a:t>
            </a:r>
            <a:endParaRPr lang="en-US" sz="1200" dirty="0"/>
          </a:p>
          <a:p>
            <a:pPr algn="just">
              <a:defRPr/>
            </a:pPr>
            <a:endParaRPr lang="en-US" sz="1400" dirty="0"/>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674806"/>
            <a:ext cx="8318863" cy="1046440"/>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just">
              <a:spcBef>
                <a:spcPts val="0"/>
              </a:spcBef>
              <a:defRPr/>
            </a:pPr>
            <a:r>
              <a:rPr lang="en-US" sz="2200" b="1" i="1" dirty="0">
                <a:solidFill>
                  <a:srgbClr val="006600"/>
                </a:solidFill>
              </a:rPr>
              <a:t>Creation of the Agency Relationship – Apparent Authority</a:t>
            </a:r>
          </a:p>
        </p:txBody>
      </p:sp>
    </p:spTree>
    <p:extLst>
      <p:ext uri="{BB962C8B-B14F-4D97-AF65-F5344CB8AC3E}">
        <p14:creationId xmlns:p14="http://schemas.microsoft.com/office/powerpoint/2010/main" val="341483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295400"/>
            <a:ext cx="8449492" cy="5241435"/>
          </a:xfrm>
          <a:prstGeom prst="rect">
            <a:avLst/>
          </a:prstGeom>
        </p:spPr>
        <p:txBody>
          <a:bodyPr wrap="square">
            <a:spAutoFit/>
          </a:bodyPr>
          <a:lstStyle/>
          <a:p>
            <a:pPr>
              <a:lnSpc>
                <a:spcPct val="90000"/>
              </a:lnSpc>
              <a:defRPr/>
            </a:pPr>
            <a:endParaRPr lang="en-US" sz="2800" b="1" dirty="0">
              <a:solidFill>
                <a:srgbClr val="002060"/>
              </a:solidFill>
            </a:endParaRPr>
          </a:p>
          <a:p>
            <a:pPr marL="280988" indent="60325">
              <a:lnSpc>
                <a:spcPct val="85000"/>
              </a:lnSpc>
              <a:defRPr/>
            </a:pPr>
            <a:endParaRPr lang="en-US" sz="1000" b="1" dirty="0">
              <a:solidFill>
                <a:srgbClr val="C00000"/>
              </a:solidFill>
            </a:endParaRPr>
          </a:p>
          <a:p>
            <a:pPr algn="just">
              <a:lnSpc>
                <a:spcPct val="85000"/>
              </a:lnSpc>
              <a:defRPr/>
            </a:pPr>
            <a:r>
              <a:rPr lang="en-US" sz="2000" b="1" i="1" dirty="0">
                <a:solidFill>
                  <a:srgbClr val="C00000"/>
                </a:solidFill>
              </a:rPr>
              <a:t>Inherent Authority – Defined:   </a:t>
            </a:r>
            <a:r>
              <a:rPr lang="en-US" dirty="0"/>
              <a:t>Inherent authority or inherent agency power, is an equitable doctrine, and results in the principal being bound by the agent's acts in certain situations even when the agent has no actual or apparent authority.</a:t>
            </a:r>
          </a:p>
          <a:p>
            <a:pPr>
              <a:lnSpc>
                <a:spcPct val="85000"/>
              </a:lnSpc>
              <a:defRPr/>
            </a:pPr>
            <a:endParaRPr lang="en-US" sz="500" b="1" dirty="0">
              <a:solidFill>
                <a:srgbClr val="7030A0"/>
              </a:solidFill>
            </a:endParaRPr>
          </a:p>
          <a:p>
            <a:pPr algn="just">
              <a:lnSpc>
                <a:spcPct val="85000"/>
              </a:lnSpc>
              <a:defRPr/>
            </a:pPr>
            <a:r>
              <a:rPr lang="en-US" sz="1600" b="1" dirty="0">
                <a:solidFill>
                  <a:srgbClr val="008000"/>
                </a:solidFill>
              </a:rPr>
              <a:t>Basic Rationale: </a:t>
            </a:r>
            <a:r>
              <a:rPr lang="en-US" sz="1400" dirty="0"/>
              <a:t>The principal will sometimes be held liable on inherent authority grounds due to balancing interests.  Courts normally tend to want to protect innocent third persons as opposed to a principal, who in fact gave some actual authority</a:t>
            </a:r>
            <a:r>
              <a:rPr lang="en-US" sz="1400" i="1" dirty="0"/>
              <a:t> </a:t>
            </a:r>
            <a:r>
              <a:rPr lang="en-US" sz="1400" dirty="0"/>
              <a:t>to the agent.  In effect, the principal that turned the agent loose on the world, should have some responsibility for their misdeeds.</a:t>
            </a:r>
          </a:p>
          <a:p>
            <a:pPr>
              <a:lnSpc>
                <a:spcPct val="85000"/>
              </a:lnSpc>
              <a:defRPr/>
            </a:pPr>
            <a:endParaRPr lang="en-US" sz="500" dirty="0">
              <a:solidFill>
                <a:srgbClr val="008000"/>
              </a:solidFill>
            </a:endParaRPr>
          </a:p>
          <a:p>
            <a:pPr>
              <a:lnSpc>
                <a:spcPct val="85000"/>
              </a:lnSpc>
              <a:defRPr/>
            </a:pPr>
            <a:r>
              <a:rPr lang="en-US" sz="1600" b="1" dirty="0">
                <a:solidFill>
                  <a:srgbClr val="008000"/>
                </a:solidFill>
              </a:rPr>
              <a:t>Examples:</a:t>
            </a:r>
          </a:p>
          <a:p>
            <a:pPr>
              <a:lnSpc>
                <a:spcPct val="85000"/>
              </a:lnSpc>
              <a:defRPr/>
            </a:pPr>
            <a:endParaRPr lang="en-US" sz="500" b="1" dirty="0">
              <a:solidFill>
                <a:srgbClr val="0000FF"/>
              </a:solidFill>
            </a:endParaRPr>
          </a:p>
          <a:p>
            <a:pPr algn="just">
              <a:lnSpc>
                <a:spcPct val="85000"/>
              </a:lnSpc>
              <a:defRPr/>
            </a:pPr>
            <a:r>
              <a:rPr lang="en-US" sz="1400" b="1" dirty="0">
                <a:solidFill>
                  <a:srgbClr val="0000FF"/>
                </a:solidFill>
              </a:rPr>
              <a:t>1. </a:t>
            </a:r>
            <a:r>
              <a:rPr lang="en-US" sz="1400" b="1" dirty="0" err="1">
                <a:solidFill>
                  <a:srgbClr val="0000FF"/>
                </a:solidFill>
              </a:rPr>
              <a:t>Respondeat</a:t>
            </a:r>
            <a:r>
              <a:rPr lang="en-US" sz="1400" b="1" dirty="0">
                <a:solidFill>
                  <a:srgbClr val="0000FF"/>
                </a:solidFill>
              </a:rPr>
              <a:t> Superior: </a:t>
            </a:r>
            <a:r>
              <a:rPr lang="en-US" sz="1300" dirty="0"/>
              <a:t>The principal is held liable for the torts of an employee committed within the scope of employment even though there is no actual or apparent authority.</a:t>
            </a:r>
          </a:p>
          <a:p>
            <a:pPr algn="just">
              <a:lnSpc>
                <a:spcPct val="85000"/>
              </a:lnSpc>
              <a:defRPr/>
            </a:pPr>
            <a:endParaRPr lang="en-US" sz="500" b="1" dirty="0">
              <a:solidFill>
                <a:srgbClr val="0000FF"/>
              </a:solidFill>
            </a:endParaRPr>
          </a:p>
          <a:p>
            <a:pPr algn="just">
              <a:lnSpc>
                <a:spcPct val="85000"/>
              </a:lnSpc>
              <a:defRPr/>
            </a:pPr>
            <a:r>
              <a:rPr lang="en-US" sz="1300" b="1" dirty="0">
                <a:solidFill>
                  <a:srgbClr val="0000FF"/>
                </a:solidFill>
              </a:rPr>
              <a:t>2. C</a:t>
            </a:r>
            <a:r>
              <a:rPr lang="en-US" sz="1400" b="1" dirty="0">
                <a:solidFill>
                  <a:srgbClr val="0000FF"/>
                </a:solidFill>
              </a:rPr>
              <a:t>onduct Similar to that Authorized:  </a:t>
            </a:r>
            <a:r>
              <a:rPr lang="en-US" sz="1300" dirty="0"/>
              <a:t>Where a general agent exceeds their actual authority but the act performed is similar to the act authorized, the principal will be held liable.</a:t>
            </a:r>
          </a:p>
          <a:p>
            <a:pPr algn="just">
              <a:lnSpc>
                <a:spcPct val="85000"/>
              </a:lnSpc>
              <a:defRPr/>
            </a:pPr>
            <a:endParaRPr lang="en-US" sz="600" b="1" dirty="0"/>
          </a:p>
          <a:p>
            <a:pPr algn="just">
              <a:lnSpc>
                <a:spcPct val="85000"/>
              </a:lnSpc>
              <a:defRPr/>
            </a:pPr>
            <a:r>
              <a:rPr lang="en-US" sz="1400" b="1" dirty="0">
                <a:solidFill>
                  <a:srgbClr val="0000FF"/>
                </a:solidFill>
              </a:rPr>
              <a:t>3. Improper Disposition of Goods-Apparent Ownership: </a:t>
            </a:r>
            <a:r>
              <a:rPr lang="en-US" sz="1300" dirty="0"/>
              <a:t>One recurring problem is the improper disposition of goods by a person to whom they have been entrusted.</a:t>
            </a:r>
          </a:p>
          <a:p>
            <a:pPr algn="just">
              <a:lnSpc>
                <a:spcPct val="85000"/>
              </a:lnSpc>
              <a:defRPr/>
            </a:pPr>
            <a:endParaRPr lang="en-US" sz="500" dirty="0"/>
          </a:p>
          <a:p>
            <a:pPr>
              <a:lnSpc>
                <a:spcPct val="85000"/>
              </a:lnSpc>
              <a:defRPr/>
            </a:pPr>
            <a:r>
              <a:rPr lang="en-US" sz="1200" b="1" dirty="0"/>
              <a:t>      a) General Rule-Mere Possession Insufficient:  </a:t>
            </a:r>
            <a:r>
              <a:rPr lang="en-US" sz="1200" dirty="0"/>
              <a:t>Generally, the fact that the agent has possession of the principal's goods does not entitle the agent to sell them or transfer good title.</a:t>
            </a:r>
          </a:p>
          <a:p>
            <a:pPr>
              <a:lnSpc>
                <a:spcPct val="85000"/>
              </a:lnSpc>
              <a:defRPr/>
            </a:pPr>
            <a:endParaRPr lang="en-US" sz="500" dirty="0"/>
          </a:p>
          <a:p>
            <a:pPr algn="just">
              <a:lnSpc>
                <a:spcPct val="85000"/>
              </a:lnSpc>
              <a:defRPr/>
            </a:pPr>
            <a:r>
              <a:rPr lang="en-US" sz="1200" b="1" dirty="0"/>
              <a:t>      b) Indicia of Ownership:  </a:t>
            </a:r>
            <a:r>
              <a:rPr lang="en-US" sz="1200" dirty="0"/>
              <a:t>Where the principal transfers possession of property to the agent and gives the agent some document of title or other indicia of ownership, the agent has the power to transfer good title even though the</a:t>
            </a:r>
          </a:p>
          <a:p>
            <a:pPr algn="just">
              <a:lnSpc>
                <a:spcPct val="85000"/>
              </a:lnSpc>
              <a:defRPr/>
            </a:pPr>
            <a:r>
              <a:rPr lang="en-US" sz="1200" dirty="0"/>
              <a:t>transfer is unauthorized.</a:t>
            </a:r>
          </a:p>
          <a:p>
            <a:pPr>
              <a:lnSpc>
                <a:spcPct val="85000"/>
              </a:lnSpc>
              <a:defRPr/>
            </a:pPr>
            <a:r>
              <a:rPr lang="en-US" sz="500" b="1" dirty="0"/>
              <a:t> </a:t>
            </a:r>
          </a:p>
          <a:p>
            <a:pPr>
              <a:lnSpc>
                <a:spcPct val="85000"/>
              </a:lnSpc>
              <a:defRPr/>
            </a:pPr>
            <a:r>
              <a:rPr lang="en-US" sz="1200" b="1" dirty="0"/>
              <a:t>      c) Dealer in the Goods:  </a:t>
            </a:r>
            <a:r>
              <a:rPr lang="en-US" sz="1200" dirty="0"/>
              <a:t>Under the U.C.C., where a dealer in goods of the type sold improperly sells the principal's goods to a third party in the ordinary course of business, the third party takes good title. </a:t>
            </a:r>
            <a:r>
              <a:rPr lang="en-US" sz="1200" b="1" i="1" dirty="0"/>
              <a:t>[See U.C.C. §2-403]</a:t>
            </a:r>
            <a:endParaRPr lang="en-US" sz="1200" dirty="0"/>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44478"/>
            <a:ext cx="8318863" cy="1046440"/>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just">
              <a:spcBef>
                <a:spcPts val="0"/>
              </a:spcBef>
              <a:defRPr/>
            </a:pPr>
            <a:r>
              <a:rPr lang="en-US" sz="2200" b="1" i="1" dirty="0">
                <a:solidFill>
                  <a:srgbClr val="006600"/>
                </a:solidFill>
              </a:rPr>
              <a:t>Creation of the Agency Relationship – Inherent Authority</a:t>
            </a:r>
          </a:p>
        </p:txBody>
      </p:sp>
    </p:spTree>
    <p:extLst>
      <p:ext uri="{BB962C8B-B14F-4D97-AF65-F5344CB8AC3E}">
        <p14:creationId xmlns:p14="http://schemas.microsoft.com/office/powerpoint/2010/main" val="201207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164765"/>
            <a:ext cx="8449492" cy="5696881"/>
          </a:xfrm>
          <a:prstGeom prst="rect">
            <a:avLst/>
          </a:prstGeom>
        </p:spPr>
        <p:txBody>
          <a:bodyPr wrap="square">
            <a:spAutoFit/>
          </a:bodyPr>
          <a:lstStyle/>
          <a:p>
            <a:pPr>
              <a:lnSpc>
                <a:spcPct val="90000"/>
              </a:lnSpc>
              <a:defRPr/>
            </a:pPr>
            <a:endParaRPr lang="en-US" sz="2800" b="1" dirty="0">
              <a:solidFill>
                <a:srgbClr val="002060"/>
              </a:solidFill>
            </a:endParaRPr>
          </a:p>
          <a:p>
            <a:pPr marL="280988" indent="60325">
              <a:lnSpc>
                <a:spcPct val="85000"/>
              </a:lnSpc>
              <a:defRPr/>
            </a:pPr>
            <a:endParaRPr lang="en-US" sz="1000" b="1" dirty="0">
              <a:solidFill>
                <a:srgbClr val="C00000"/>
              </a:solidFill>
            </a:endParaRPr>
          </a:p>
          <a:p>
            <a:pPr algn="l">
              <a:lnSpc>
                <a:spcPct val="70000"/>
              </a:lnSpc>
            </a:pPr>
            <a:r>
              <a:rPr lang="en-US" sz="2000" b="1" i="1" dirty="0">
                <a:solidFill>
                  <a:srgbClr val="C00000"/>
                </a:solidFill>
                <a:ea typeface="Tahoma" panose="020B0604030504040204" pitchFamily="34" charset="0"/>
                <a:cs typeface="Tahoma" panose="020B0604030504040204" pitchFamily="34" charset="0"/>
              </a:rPr>
              <a:t>Ratification – Defined:   </a:t>
            </a:r>
            <a:r>
              <a:rPr lang="en-US" dirty="0">
                <a:ea typeface="Tahoma" panose="020B0604030504040204" pitchFamily="34" charset="0"/>
                <a:cs typeface="Tahoma" panose="020B0604030504040204" pitchFamily="34" charset="0"/>
              </a:rPr>
              <a:t>Black’s Law Dictionary defines </a:t>
            </a:r>
            <a:r>
              <a:rPr lang="en-US" sz="1800" b="0" i="0" u="none" strike="noStrike" baseline="0" dirty="0">
                <a:ea typeface="Tahoma" panose="020B0604030504040204" pitchFamily="34" charset="0"/>
                <a:cs typeface="Tahoma" panose="020B0604030504040204" pitchFamily="34" charset="0"/>
              </a:rPr>
              <a:t>"ratification" as </a:t>
            </a:r>
            <a:r>
              <a:rPr lang="en-US" sz="1800" b="1" i="0" u="none" strike="noStrike" baseline="0" dirty="0">
                <a:ea typeface="Tahoma" panose="020B0604030504040204" pitchFamily="34" charset="0"/>
                <a:cs typeface="Tahoma" panose="020B0604030504040204" pitchFamily="34" charset="0"/>
              </a:rPr>
              <a:t>the confirmation of an unauthorized act or contract after it has been made</a:t>
            </a:r>
            <a:r>
              <a:rPr lang="en-US" b="1" dirty="0">
                <a:ea typeface="Tahoma" panose="020B0604030504040204" pitchFamily="34" charset="0"/>
                <a:cs typeface="Tahoma" panose="020B0604030504040204" pitchFamily="34" charset="0"/>
              </a:rPr>
              <a:t>.</a:t>
            </a:r>
          </a:p>
          <a:p>
            <a:pPr>
              <a:lnSpc>
                <a:spcPct val="70000"/>
              </a:lnSpc>
              <a:defRPr/>
            </a:pPr>
            <a:endParaRPr lang="en-US" sz="500" b="1" dirty="0">
              <a:solidFill>
                <a:srgbClr val="7030A0"/>
              </a:solidFill>
            </a:endParaRPr>
          </a:p>
          <a:p>
            <a:pPr algn="just">
              <a:lnSpc>
                <a:spcPct val="70000"/>
              </a:lnSpc>
              <a:defRPr/>
            </a:pPr>
            <a:r>
              <a:rPr lang="en-US" sz="1600" b="1" dirty="0">
                <a:solidFill>
                  <a:srgbClr val="008000"/>
                </a:solidFill>
              </a:rPr>
              <a:t>Generally:  </a:t>
            </a:r>
            <a:r>
              <a:rPr lang="en-US" sz="1400" dirty="0"/>
              <a:t>There are situations where an individual Prospective Agent will purport to act on behalf of a Prospective Principal without any type of authority. In such a situation, may still be bound by such Prospective Agent’s act if such Prospective Principal subsequently ratifies such Prospective Agent's act.</a:t>
            </a:r>
          </a:p>
          <a:p>
            <a:pPr>
              <a:lnSpc>
                <a:spcPct val="70000"/>
              </a:lnSpc>
              <a:defRPr/>
            </a:pPr>
            <a:endParaRPr lang="en-US" sz="500" dirty="0">
              <a:solidFill>
                <a:srgbClr val="7030A0"/>
              </a:solidFill>
            </a:endParaRPr>
          </a:p>
          <a:p>
            <a:pPr>
              <a:lnSpc>
                <a:spcPct val="70000"/>
              </a:lnSpc>
              <a:defRPr/>
            </a:pPr>
            <a:r>
              <a:rPr lang="en-US" sz="1400" b="1" dirty="0">
                <a:solidFill>
                  <a:srgbClr val="0000FF"/>
                </a:solidFill>
              </a:rPr>
              <a:t>1. Effect of Ratification</a:t>
            </a:r>
          </a:p>
          <a:p>
            <a:pPr>
              <a:lnSpc>
                <a:spcPct val="70000"/>
              </a:lnSpc>
              <a:defRPr/>
            </a:pPr>
            <a:endParaRPr lang="en-US" sz="500" b="1" dirty="0">
              <a:solidFill>
                <a:srgbClr val="7030A0"/>
              </a:solidFill>
            </a:endParaRPr>
          </a:p>
          <a:p>
            <a:pPr algn="just">
              <a:lnSpc>
                <a:spcPct val="70000"/>
              </a:lnSpc>
              <a:defRPr/>
            </a:pPr>
            <a:r>
              <a:rPr lang="en-US" sz="1200" b="1" dirty="0"/>
              <a:t>     a. The Principal is Bound: </a:t>
            </a:r>
            <a:r>
              <a:rPr lang="en-US" sz="1200" dirty="0"/>
              <a:t>When the Principal ratifies an unauthorized transaction, they become bound on the contract.</a:t>
            </a:r>
          </a:p>
          <a:p>
            <a:pPr>
              <a:lnSpc>
                <a:spcPct val="70000"/>
              </a:lnSpc>
              <a:defRPr/>
            </a:pPr>
            <a:endParaRPr lang="en-US" sz="500" dirty="0"/>
          </a:p>
          <a:p>
            <a:pPr algn="just">
              <a:lnSpc>
                <a:spcPct val="70000"/>
              </a:lnSpc>
              <a:defRPr/>
            </a:pPr>
            <a:r>
              <a:rPr lang="en-US" sz="1200" dirty="0"/>
              <a:t>     </a:t>
            </a:r>
            <a:r>
              <a:rPr lang="en-US" sz="1200" b="1" dirty="0"/>
              <a:t>b. The Agent is Relieved of Liability for Breach:  </a:t>
            </a:r>
            <a:r>
              <a:rPr lang="en-US" sz="1200" dirty="0"/>
              <a:t>Generally, when a prospective agent acts without authority he breaches his implied warranty of authority to the Principal and thus is himself liable on the contract.  When ratification occurs however, the agent’s is relieved of this liability and it is taken up by the principal.</a:t>
            </a:r>
          </a:p>
          <a:p>
            <a:pPr>
              <a:lnSpc>
                <a:spcPct val="70000"/>
              </a:lnSpc>
              <a:defRPr/>
            </a:pPr>
            <a:endParaRPr lang="en-US" sz="500" dirty="0"/>
          </a:p>
          <a:p>
            <a:pPr algn="just">
              <a:lnSpc>
                <a:spcPct val="70000"/>
              </a:lnSpc>
              <a:defRPr/>
            </a:pPr>
            <a:r>
              <a:rPr lang="en-US" sz="1200" b="1" dirty="0"/>
              <a:t>      c. Contract Given Retroactive Effect:  </a:t>
            </a:r>
            <a:r>
              <a:rPr lang="en-US" sz="1200" dirty="0"/>
              <a:t>If ratified, a transaction will generally be treated as if it had been entered into with authority, but in some instances, the contact will only be effective upon the ratification and not the agreement of the agent.</a:t>
            </a:r>
          </a:p>
          <a:p>
            <a:pPr algn="just">
              <a:lnSpc>
                <a:spcPct val="70000"/>
              </a:lnSpc>
              <a:defRPr/>
            </a:pPr>
            <a:endParaRPr lang="en-US" sz="500" dirty="0"/>
          </a:p>
          <a:p>
            <a:pPr>
              <a:lnSpc>
                <a:spcPct val="70000"/>
              </a:lnSpc>
              <a:defRPr/>
            </a:pPr>
            <a:r>
              <a:rPr lang="en-US" sz="1400" b="1" dirty="0">
                <a:solidFill>
                  <a:srgbClr val="0000FF"/>
                </a:solidFill>
              </a:rPr>
              <a:t>2. What Constitutes Ratification</a:t>
            </a:r>
          </a:p>
          <a:p>
            <a:pPr>
              <a:lnSpc>
                <a:spcPct val="70000"/>
              </a:lnSpc>
              <a:defRPr/>
            </a:pPr>
            <a:r>
              <a:rPr lang="en-US" sz="1400" b="1" dirty="0">
                <a:solidFill>
                  <a:schemeClr val="accent5">
                    <a:lumMod val="25000"/>
                  </a:schemeClr>
                </a:solidFill>
              </a:rPr>
              <a:t>       </a:t>
            </a:r>
            <a:r>
              <a:rPr lang="en-US" sz="1200" b="1" dirty="0">
                <a:solidFill>
                  <a:schemeClr val="tx1">
                    <a:lumMod val="95000"/>
                    <a:lumOff val="5000"/>
                  </a:schemeClr>
                </a:solidFill>
              </a:rPr>
              <a:t>a. Prerequisites</a:t>
            </a:r>
            <a:endParaRPr lang="en-US" sz="1200" dirty="0">
              <a:solidFill>
                <a:schemeClr val="tx1">
                  <a:lumMod val="95000"/>
                  <a:lumOff val="5000"/>
                </a:schemeClr>
              </a:solidFill>
            </a:endParaRPr>
          </a:p>
          <a:p>
            <a:pPr algn="just">
              <a:lnSpc>
                <a:spcPct val="70000"/>
              </a:lnSpc>
              <a:defRPr/>
            </a:pPr>
            <a:r>
              <a:rPr lang="en-US" sz="1100" b="1" dirty="0">
                <a:solidFill>
                  <a:srgbClr val="752619"/>
                </a:solidFill>
              </a:rPr>
              <a:t>            1) The Prospective Principal Must Know Material Facts: </a:t>
            </a:r>
            <a:r>
              <a:rPr lang="en-US" sz="1100" dirty="0"/>
              <a:t>There can be ratification only where the Prospective Principal has or reasonably should have knowledge of the material facts at the time of the alleged affirmance. </a:t>
            </a:r>
          </a:p>
          <a:p>
            <a:pPr algn="just">
              <a:lnSpc>
                <a:spcPct val="70000"/>
              </a:lnSpc>
              <a:defRPr/>
            </a:pPr>
            <a:endParaRPr lang="en-US" sz="300" dirty="0"/>
          </a:p>
          <a:p>
            <a:pPr algn="just">
              <a:lnSpc>
                <a:spcPct val="70000"/>
              </a:lnSpc>
              <a:defRPr/>
            </a:pPr>
            <a:r>
              <a:rPr lang="en-US" sz="1100" dirty="0"/>
              <a:t>            </a:t>
            </a:r>
            <a:r>
              <a:rPr lang="en-US" sz="1100" b="1" dirty="0">
                <a:solidFill>
                  <a:srgbClr val="752619"/>
                </a:solidFill>
              </a:rPr>
              <a:t>2) The Prospective Principal Must Accept Entire Transaction: </a:t>
            </a:r>
            <a:r>
              <a:rPr lang="en-US" sz="1100" dirty="0"/>
              <a:t>Ratification must be of the entire transaction.  The Prospective Principal may not merely ratify a portion of the transaction (unless, of course, the transaction[s] is severable). </a:t>
            </a:r>
          </a:p>
          <a:p>
            <a:pPr algn="just">
              <a:lnSpc>
                <a:spcPct val="70000"/>
              </a:lnSpc>
              <a:defRPr/>
            </a:pPr>
            <a:endParaRPr lang="en-US" sz="300" dirty="0"/>
          </a:p>
          <a:p>
            <a:pPr algn="just">
              <a:lnSpc>
                <a:spcPct val="70000"/>
              </a:lnSpc>
              <a:defRPr/>
            </a:pPr>
            <a:r>
              <a:rPr lang="en-US" sz="1100" b="1" dirty="0">
                <a:solidFill>
                  <a:srgbClr val="752619"/>
                </a:solidFill>
              </a:rPr>
              <a:t>             3) The Prospective Principal Must Have Capacity:  </a:t>
            </a:r>
            <a:r>
              <a:rPr lang="en-US" sz="1100" dirty="0"/>
              <a:t>The Prospective Principal must be competent and of legal age in order to ratify.</a:t>
            </a:r>
          </a:p>
          <a:p>
            <a:pPr algn="just">
              <a:lnSpc>
                <a:spcPct val="70000"/>
              </a:lnSpc>
              <a:defRPr/>
            </a:pPr>
            <a:endParaRPr lang="en-US" sz="300" b="1" dirty="0"/>
          </a:p>
          <a:p>
            <a:pPr algn="just">
              <a:lnSpc>
                <a:spcPct val="70000"/>
              </a:lnSpc>
              <a:defRPr/>
            </a:pPr>
            <a:r>
              <a:rPr lang="en-US" sz="1100" b="1" dirty="0"/>
              <a:t>             </a:t>
            </a:r>
            <a:r>
              <a:rPr lang="en-US" sz="1100" b="1" dirty="0">
                <a:solidFill>
                  <a:srgbClr val="752619"/>
                </a:solidFill>
              </a:rPr>
              <a:t>4) No Consideration Needed:  </a:t>
            </a:r>
            <a:r>
              <a:rPr lang="en-US" sz="1100" dirty="0"/>
              <a:t>Ratification is a unilateral act of the Prospective Principal and requires no consideration.</a:t>
            </a:r>
          </a:p>
          <a:p>
            <a:pPr algn="just">
              <a:lnSpc>
                <a:spcPct val="70000"/>
              </a:lnSpc>
              <a:defRPr/>
            </a:pPr>
            <a:endParaRPr lang="en-US" sz="500" b="1" dirty="0">
              <a:solidFill>
                <a:schemeClr val="tx1">
                  <a:lumMod val="95000"/>
                  <a:lumOff val="5000"/>
                </a:schemeClr>
              </a:solidFill>
            </a:endParaRPr>
          </a:p>
          <a:p>
            <a:pPr algn="just">
              <a:lnSpc>
                <a:spcPct val="70000"/>
              </a:lnSpc>
              <a:defRPr/>
            </a:pPr>
            <a:r>
              <a:rPr lang="en-US" sz="1100" b="1" dirty="0">
                <a:solidFill>
                  <a:schemeClr val="tx1">
                    <a:lumMod val="95000"/>
                    <a:lumOff val="5000"/>
                  </a:schemeClr>
                </a:solidFill>
              </a:rPr>
              <a:t>           </a:t>
            </a:r>
            <a:r>
              <a:rPr lang="en-US" sz="1200" b="1" dirty="0">
                <a:solidFill>
                  <a:schemeClr val="tx1">
                    <a:lumMod val="95000"/>
                    <a:lumOff val="5000"/>
                  </a:schemeClr>
                </a:solidFill>
              </a:rPr>
              <a:t>b. Methods of Ratifying</a:t>
            </a:r>
            <a:endParaRPr lang="en-US" sz="1200" dirty="0">
              <a:solidFill>
                <a:schemeClr val="tx1">
                  <a:lumMod val="95000"/>
                  <a:lumOff val="5000"/>
                </a:schemeClr>
              </a:solidFill>
            </a:endParaRPr>
          </a:p>
          <a:p>
            <a:pPr algn="just">
              <a:lnSpc>
                <a:spcPct val="70000"/>
              </a:lnSpc>
              <a:defRPr/>
            </a:pPr>
            <a:r>
              <a:rPr lang="en-US" sz="1200" b="1" dirty="0">
                <a:solidFill>
                  <a:schemeClr val="tx1">
                    <a:lumMod val="95000"/>
                    <a:lumOff val="5000"/>
                  </a:schemeClr>
                </a:solidFill>
              </a:rPr>
              <a:t>              </a:t>
            </a:r>
            <a:r>
              <a:rPr lang="en-US" sz="1100" b="1" dirty="0">
                <a:solidFill>
                  <a:srgbClr val="752619"/>
                </a:solidFill>
              </a:rPr>
              <a:t>1) Express Affirmance: </a:t>
            </a:r>
            <a:r>
              <a:rPr lang="en-US" sz="1100" dirty="0"/>
              <a:t>A transaction may be expressly affirmed by the Prospective Principal.</a:t>
            </a:r>
          </a:p>
          <a:p>
            <a:pPr algn="just">
              <a:lnSpc>
                <a:spcPct val="70000"/>
              </a:lnSpc>
              <a:defRPr/>
            </a:pPr>
            <a:endParaRPr lang="en-US" sz="300" dirty="0"/>
          </a:p>
          <a:p>
            <a:pPr algn="just">
              <a:lnSpc>
                <a:spcPct val="70000"/>
              </a:lnSpc>
              <a:defRPr/>
            </a:pPr>
            <a:r>
              <a:rPr lang="en-US" sz="1100" dirty="0"/>
              <a:t>              </a:t>
            </a:r>
            <a:r>
              <a:rPr lang="en-US" sz="1100" b="1" dirty="0">
                <a:solidFill>
                  <a:srgbClr val="752619"/>
                </a:solidFill>
              </a:rPr>
              <a:t>2) Implied Affirmance: </a:t>
            </a:r>
            <a:r>
              <a:rPr lang="en-US" sz="1100" dirty="0"/>
              <a:t>Conduct on the part of the Prospective Principal that would be consistent with approval of the heretofore unauthorized act may be taken as a ratification.</a:t>
            </a:r>
          </a:p>
          <a:p>
            <a:pPr algn="just">
              <a:lnSpc>
                <a:spcPct val="70000"/>
              </a:lnSpc>
              <a:defRPr/>
            </a:pPr>
            <a:endParaRPr lang="en-US" sz="300" dirty="0"/>
          </a:p>
          <a:p>
            <a:pPr marL="801688" indent="-174625" algn="just">
              <a:lnSpc>
                <a:spcPct val="70000"/>
              </a:lnSpc>
              <a:buFont typeface="Arial" panose="020B0604020202020204" pitchFamily="34" charset="0"/>
              <a:buChar char="•"/>
              <a:defRPr/>
            </a:pPr>
            <a:r>
              <a:rPr lang="en-US" sz="1100" b="1" dirty="0"/>
              <a:t>Acceptance of Benefits: </a:t>
            </a:r>
            <a:r>
              <a:rPr lang="en-US" sz="1100" dirty="0"/>
              <a:t> If the Prospective Principal accepts the benefits of the transaction when it is still possible to decline, he will be deemed to have ratified.</a:t>
            </a:r>
          </a:p>
          <a:p>
            <a:pPr marL="627063" algn="just">
              <a:lnSpc>
                <a:spcPct val="70000"/>
              </a:lnSpc>
              <a:defRPr/>
            </a:pPr>
            <a:r>
              <a:rPr lang="en-US" sz="300" dirty="0"/>
              <a:t> </a:t>
            </a:r>
          </a:p>
          <a:p>
            <a:pPr marL="801688" indent="-174625" algn="just">
              <a:lnSpc>
                <a:spcPct val="70000"/>
              </a:lnSpc>
              <a:buFont typeface="Arial" panose="020B0604020202020204" pitchFamily="34" charset="0"/>
              <a:buChar char="•"/>
              <a:defRPr/>
            </a:pPr>
            <a:r>
              <a:rPr lang="en-US" sz="1100" b="1" dirty="0"/>
              <a:t>Silence: </a:t>
            </a:r>
            <a:r>
              <a:rPr lang="en-US" sz="1100" dirty="0"/>
              <a:t>If a Prospective Principal is silent where he would otherwise have a duty to disaffirm the transaction, his silence will act as a ratification.</a:t>
            </a:r>
          </a:p>
          <a:p>
            <a:pPr marL="801688" indent="-174625" algn="just">
              <a:lnSpc>
                <a:spcPct val="70000"/>
              </a:lnSpc>
              <a:buFont typeface="Arial" panose="020B0604020202020204" pitchFamily="34" charset="0"/>
              <a:buChar char="•"/>
              <a:defRPr/>
            </a:pPr>
            <a:endParaRPr lang="en-US" sz="300" dirty="0"/>
          </a:p>
          <a:p>
            <a:pPr marL="801688" indent="-174625" algn="just">
              <a:lnSpc>
                <a:spcPct val="70000"/>
              </a:lnSpc>
              <a:buFont typeface="Arial" panose="020B0604020202020204" pitchFamily="34" charset="0"/>
              <a:buChar char="•"/>
              <a:defRPr/>
            </a:pPr>
            <a:r>
              <a:rPr lang="en-US" sz="1100" b="1" dirty="0"/>
              <a:t>Lawsuit: </a:t>
            </a:r>
            <a:r>
              <a:rPr lang="en-US" sz="1100" dirty="0"/>
              <a:t>If a Prospective Principal brings a lawsuit involving the transaction, it will be construed as a ratification.</a:t>
            </a:r>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855619"/>
          </a:xfrm>
          <a:prstGeom prst="rect">
            <a:avLst/>
          </a:prstGeom>
          <a:noFill/>
        </p:spPr>
        <p:txBody>
          <a:bodyPr wrap="square">
            <a:spAutoFit/>
          </a:bodyPr>
          <a:lstStyle/>
          <a:p>
            <a:pPr marL="342900" indent="-342900" algn="ctr">
              <a:lnSpc>
                <a:spcPct val="80000"/>
              </a:lnSpc>
              <a:spcBef>
                <a:spcPts val="0"/>
              </a:spcBef>
              <a:defRPr/>
            </a:pPr>
            <a:r>
              <a:rPr lang="en-US" sz="4000" b="1" dirty="0">
                <a:solidFill>
                  <a:srgbClr val="0308C9"/>
                </a:solidFill>
              </a:rPr>
              <a:t>The Nature of Agency</a:t>
            </a:r>
          </a:p>
          <a:p>
            <a:pPr marL="342900" indent="-342900" algn="ctr">
              <a:lnSpc>
                <a:spcPct val="80000"/>
              </a:lnSpc>
              <a:spcBef>
                <a:spcPts val="0"/>
              </a:spcBef>
              <a:defRPr/>
            </a:pPr>
            <a:r>
              <a:rPr lang="en-US" sz="2200" b="1" i="1" dirty="0">
                <a:solidFill>
                  <a:srgbClr val="006600"/>
                </a:solidFill>
              </a:rPr>
              <a:t>Creation of the Agency Relationship – Ratification</a:t>
            </a:r>
          </a:p>
        </p:txBody>
      </p:sp>
    </p:spTree>
    <p:extLst>
      <p:ext uri="{BB962C8B-B14F-4D97-AF65-F5344CB8AC3E}">
        <p14:creationId xmlns:p14="http://schemas.microsoft.com/office/powerpoint/2010/main" val="1040214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164765"/>
            <a:ext cx="8449492" cy="5470728"/>
          </a:xfrm>
          <a:prstGeom prst="rect">
            <a:avLst/>
          </a:prstGeom>
        </p:spPr>
        <p:txBody>
          <a:bodyPr wrap="square">
            <a:spAutoFit/>
          </a:bodyPr>
          <a:lstStyle/>
          <a:p>
            <a:pPr>
              <a:lnSpc>
                <a:spcPct val="75000"/>
              </a:lnSpc>
              <a:defRPr/>
            </a:pPr>
            <a:endParaRPr lang="en-US" sz="2800" b="1" dirty="0">
              <a:solidFill>
                <a:srgbClr val="002060"/>
              </a:solidFill>
            </a:endParaRPr>
          </a:p>
          <a:p>
            <a:pPr marL="280988" indent="60325">
              <a:lnSpc>
                <a:spcPct val="75000"/>
              </a:lnSpc>
              <a:defRPr/>
            </a:pPr>
            <a:endParaRPr lang="en-US" sz="1000" b="1" dirty="0">
              <a:solidFill>
                <a:srgbClr val="C00000"/>
              </a:solidFill>
            </a:endParaRPr>
          </a:p>
          <a:p>
            <a:pPr algn="just">
              <a:lnSpc>
                <a:spcPct val="75000"/>
              </a:lnSpc>
            </a:pPr>
            <a:r>
              <a:rPr lang="en-US" sz="2000" b="1" i="1" dirty="0">
                <a:solidFill>
                  <a:srgbClr val="C00000"/>
                </a:solidFill>
                <a:ea typeface="Tahoma" panose="020B0604030504040204" pitchFamily="34" charset="0"/>
                <a:cs typeface="Tahoma" panose="020B0604030504040204" pitchFamily="34" charset="0"/>
              </a:rPr>
              <a:t>Ratification:   </a:t>
            </a:r>
            <a:r>
              <a:rPr lang="en-US" dirty="0"/>
              <a:t>There are situations where an individual Prospective Agent will purport to act on behalf of a Prospective Principal without any type of authority. In such a situation, may still be bound by such Prospective Agent’s act if such Prospective Principal subsequently ratifies such Prospective Agent's act.</a:t>
            </a:r>
          </a:p>
          <a:p>
            <a:pPr>
              <a:lnSpc>
                <a:spcPct val="75000"/>
              </a:lnSpc>
              <a:defRPr/>
            </a:pPr>
            <a:endParaRPr lang="en-US" sz="500" dirty="0">
              <a:solidFill>
                <a:srgbClr val="7030A0"/>
              </a:solidFill>
            </a:endParaRPr>
          </a:p>
          <a:p>
            <a:pPr>
              <a:lnSpc>
                <a:spcPct val="75000"/>
              </a:lnSpc>
              <a:defRPr/>
            </a:pPr>
            <a:r>
              <a:rPr lang="en-US" sz="1400" b="1" dirty="0">
                <a:solidFill>
                  <a:srgbClr val="0000FF"/>
                </a:solidFill>
              </a:rPr>
              <a:t>3. What May Be Ratified</a:t>
            </a:r>
          </a:p>
          <a:p>
            <a:pPr>
              <a:lnSpc>
                <a:spcPct val="75000"/>
              </a:lnSpc>
              <a:defRPr/>
            </a:pPr>
            <a:endParaRPr lang="en-US" sz="500" b="1" dirty="0">
              <a:solidFill>
                <a:schemeClr val="tx1">
                  <a:lumMod val="95000"/>
                  <a:lumOff val="5000"/>
                </a:schemeClr>
              </a:solidFill>
            </a:endParaRPr>
          </a:p>
          <a:p>
            <a:pPr algn="just">
              <a:lnSpc>
                <a:spcPct val="75000"/>
              </a:lnSpc>
              <a:defRPr/>
            </a:pPr>
            <a:r>
              <a:rPr lang="en-US" sz="1200" b="1" dirty="0">
                <a:solidFill>
                  <a:schemeClr val="tx1">
                    <a:lumMod val="95000"/>
                    <a:lumOff val="5000"/>
                  </a:schemeClr>
                </a:solidFill>
              </a:rPr>
              <a:t>     a. General Rule: </a:t>
            </a:r>
            <a:r>
              <a:rPr lang="en-US" sz="1200" dirty="0"/>
              <a:t>Anything a Prospective Principal could have legally done can be ratified.  Accordingly, as long as a Prospective Agent’s act could have legally been performed or authorized by a Prospective Principal at the time a Prospective Agent acted, then the Prospective Principal may ratify.</a:t>
            </a:r>
          </a:p>
          <a:p>
            <a:pPr algn="just">
              <a:lnSpc>
                <a:spcPct val="75000"/>
              </a:lnSpc>
              <a:defRPr/>
            </a:pPr>
            <a:endParaRPr lang="en-US" sz="500" dirty="0"/>
          </a:p>
          <a:p>
            <a:pPr algn="just">
              <a:lnSpc>
                <a:spcPct val="75000"/>
              </a:lnSpc>
              <a:defRPr/>
            </a:pPr>
            <a:r>
              <a:rPr lang="en-US" sz="1200" b="1" i="1" dirty="0"/>
              <a:t>      Note:</a:t>
            </a:r>
            <a:r>
              <a:rPr lang="en-US" sz="1200" dirty="0"/>
              <a:t>  On June 1, Prospective Agent, without any authorization, contracts on Prospective Principal's behalf to establish an off-track betting parlor.   On July1, the legislature  legalizes off-track betting.  Prospective Principal may not ratify after July1 because Prospective Agent’ s original act was illegal.</a:t>
            </a:r>
          </a:p>
          <a:p>
            <a:pPr>
              <a:lnSpc>
                <a:spcPct val="75000"/>
              </a:lnSpc>
              <a:defRPr/>
            </a:pPr>
            <a:endParaRPr lang="en-US" sz="500" dirty="0"/>
          </a:p>
          <a:p>
            <a:pPr>
              <a:lnSpc>
                <a:spcPct val="75000"/>
              </a:lnSpc>
              <a:defRPr/>
            </a:pPr>
            <a:r>
              <a:rPr lang="en-US" sz="1200" b="1" dirty="0">
                <a:solidFill>
                  <a:schemeClr val="tx1">
                    <a:lumMod val="95000"/>
                    <a:lumOff val="5000"/>
                  </a:schemeClr>
                </a:solidFill>
              </a:rPr>
              <a:t>       b. Exceptions:</a:t>
            </a:r>
            <a:endParaRPr lang="en-US" sz="1200" dirty="0">
              <a:solidFill>
                <a:schemeClr val="tx1">
                  <a:lumMod val="95000"/>
                  <a:lumOff val="5000"/>
                </a:schemeClr>
              </a:solidFill>
            </a:endParaRPr>
          </a:p>
          <a:p>
            <a:pPr marL="687388" indent="-225425" algn="just">
              <a:lnSpc>
                <a:spcPct val="75000"/>
              </a:lnSpc>
              <a:buFont typeface="Arial" panose="020B0604020202020204" pitchFamily="34" charset="0"/>
              <a:buChar char="•"/>
              <a:defRPr/>
            </a:pPr>
            <a:r>
              <a:rPr lang="en-US" sz="1200" b="1" dirty="0">
                <a:solidFill>
                  <a:srgbClr val="752619"/>
                </a:solidFill>
              </a:rPr>
              <a:t>Performance Illegal: </a:t>
            </a:r>
            <a:r>
              <a:rPr lang="en-US" sz="1200" dirty="0"/>
              <a:t>If contract performance would be illegal at the time of the ratification, it may not be ratified.</a:t>
            </a:r>
            <a:endParaRPr lang="en-US" sz="500" dirty="0"/>
          </a:p>
          <a:p>
            <a:pPr algn="just">
              <a:lnSpc>
                <a:spcPct val="75000"/>
              </a:lnSpc>
              <a:defRPr/>
            </a:pPr>
            <a:r>
              <a:rPr lang="en-US" sz="500" b="1" i="1" dirty="0"/>
              <a:t>               </a:t>
            </a:r>
          </a:p>
          <a:p>
            <a:pPr algn="just">
              <a:lnSpc>
                <a:spcPct val="75000"/>
              </a:lnSpc>
              <a:defRPr/>
            </a:pPr>
            <a:r>
              <a:rPr lang="en-US" sz="1200" b="1" i="1" dirty="0"/>
              <a:t>               Note:</a:t>
            </a:r>
            <a:r>
              <a:rPr lang="en-US" sz="1200" b="1" dirty="0"/>
              <a:t>  </a:t>
            </a:r>
            <a:r>
              <a:rPr lang="en-US" sz="1200" dirty="0"/>
              <a:t>Assume same off-track betting example as above, except that </a:t>
            </a:r>
            <a:r>
              <a:rPr lang="en-US" sz="1200" dirty="0" err="1"/>
              <a:t>offtrack</a:t>
            </a:r>
            <a:r>
              <a:rPr lang="en-US" sz="1200" dirty="0"/>
              <a:t> betting was legal on June 1 and</a:t>
            </a:r>
          </a:p>
          <a:p>
            <a:pPr algn="just">
              <a:lnSpc>
                <a:spcPct val="75000"/>
              </a:lnSpc>
              <a:defRPr/>
            </a:pPr>
            <a:r>
              <a:rPr lang="en-US" sz="1200" dirty="0"/>
              <a:t>               outlawed on July 1.   Accordingly, the Prospective Principal may not ratify after July 1.</a:t>
            </a:r>
          </a:p>
          <a:p>
            <a:pPr algn="just">
              <a:lnSpc>
                <a:spcPct val="75000"/>
              </a:lnSpc>
              <a:defRPr/>
            </a:pPr>
            <a:endParaRPr lang="en-US" sz="500" dirty="0">
              <a:solidFill>
                <a:srgbClr val="752619"/>
              </a:solidFill>
            </a:endParaRPr>
          </a:p>
          <a:p>
            <a:pPr marL="687388" indent="-225425" algn="just">
              <a:lnSpc>
                <a:spcPct val="75000"/>
              </a:lnSpc>
              <a:buFont typeface="Arial" panose="020B0604020202020204" pitchFamily="34" charset="0"/>
              <a:buChar char="•"/>
              <a:defRPr/>
            </a:pPr>
            <a:r>
              <a:rPr lang="en-US" sz="1200" b="1" dirty="0">
                <a:solidFill>
                  <a:srgbClr val="752619"/>
                </a:solidFill>
              </a:rPr>
              <a:t>Withdrawal by Third Party: </a:t>
            </a:r>
            <a:r>
              <a:rPr lang="en-US" sz="1200" dirty="0"/>
              <a:t>If, prior to ratification, the third party indicates that she will not be bound by the contract, the Prospective Principal may not ratify.</a:t>
            </a:r>
          </a:p>
          <a:p>
            <a:pPr marL="687388" indent="-225425" algn="just">
              <a:lnSpc>
                <a:spcPct val="75000"/>
              </a:lnSpc>
              <a:buFont typeface="Arial" panose="020B0604020202020204" pitchFamily="34" charset="0"/>
              <a:buChar char="•"/>
              <a:defRPr/>
            </a:pPr>
            <a:endParaRPr lang="en-US" sz="500" dirty="0">
              <a:solidFill>
                <a:srgbClr val="752619"/>
              </a:solidFill>
            </a:endParaRPr>
          </a:p>
          <a:p>
            <a:pPr marL="687388" indent="-225425" algn="just">
              <a:lnSpc>
                <a:spcPct val="75000"/>
              </a:lnSpc>
              <a:buFont typeface="Arial" panose="020B0604020202020204" pitchFamily="34" charset="0"/>
              <a:buChar char="•"/>
              <a:defRPr/>
            </a:pPr>
            <a:r>
              <a:rPr lang="en-US" sz="1200" b="1" dirty="0">
                <a:solidFill>
                  <a:srgbClr val="752619"/>
                </a:solidFill>
              </a:rPr>
              <a:t>Material Change of Circumstances:  </a:t>
            </a:r>
            <a:r>
              <a:rPr lang="en-US" sz="1200" dirty="0"/>
              <a:t>Where there has been a material change of circumstances so that it would not be equitable to hold the third party to the contract, there can be no ratification.</a:t>
            </a:r>
          </a:p>
          <a:p>
            <a:pPr>
              <a:lnSpc>
                <a:spcPct val="75000"/>
              </a:lnSpc>
              <a:defRPr/>
            </a:pPr>
            <a:endParaRPr lang="en-US" sz="500" dirty="0"/>
          </a:p>
          <a:p>
            <a:pPr algn="just">
              <a:lnSpc>
                <a:spcPct val="75000"/>
              </a:lnSpc>
              <a:defRPr/>
            </a:pPr>
            <a:r>
              <a:rPr lang="en-US" sz="1200" dirty="0"/>
              <a:t>               </a:t>
            </a:r>
            <a:r>
              <a:rPr lang="en-US" sz="1200" b="1" i="1" dirty="0"/>
              <a:t>Note:</a:t>
            </a:r>
            <a:r>
              <a:rPr lang="en-US" sz="1200" dirty="0"/>
              <a:t>  Prospective Agent sells Prospective Principal’s house to Ken.  Before ratification, the house is destroyed</a:t>
            </a:r>
          </a:p>
          <a:p>
            <a:pPr algn="just">
              <a:lnSpc>
                <a:spcPct val="75000"/>
              </a:lnSpc>
              <a:defRPr/>
            </a:pPr>
            <a:r>
              <a:rPr lang="en-US" sz="1200" dirty="0"/>
              <a:t>               by fire.  Prospective Principal may not ratify.</a:t>
            </a:r>
          </a:p>
          <a:p>
            <a:pPr algn="just">
              <a:lnSpc>
                <a:spcPct val="75000"/>
              </a:lnSpc>
              <a:defRPr/>
            </a:pPr>
            <a:endParaRPr lang="en-US" sz="500" dirty="0"/>
          </a:p>
          <a:p>
            <a:pPr>
              <a:lnSpc>
                <a:spcPct val="75000"/>
              </a:lnSpc>
              <a:defRPr/>
            </a:pPr>
            <a:r>
              <a:rPr lang="en-US" sz="1400" b="1" dirty="0">
                <a:solidFill>
                  <a:srgbClr val="0000FF"/>
                </a:solidFill>
              </a:rPr>
              <a:t>4. Who May Ratify</a:t>
            </a:r>
          </a:p>
          <a:p>
            <a:pPr algn="just">
              <a:lnSpc>
                <a:spcPct val="75000"/>
              </a:lnSpc>
              <a:defRPr/>
            </a:pPr>
            <a:r>
              <a:rPr lang="en-US" sz="1200" b="1" dirty="0">
                <a:solidFill>
                  <a:schemeClr val="tx1">
                    <a:lumMod val="95000"/>
                    <a:lumOff val="5000"/>
                  </a:schemeClr>
                </a:solidFill>
              </a:rPr>
              <a:t>         a. General Rule: </a:t>
            </a:r>
            <a:r>
              <a:rPr lang="en-US" sz="1200" dirty="0"/>
              <a:t>The general rule is that a Prospective Principal alone can ratify.  A Prospective Principal may not elect to treat the contract as their own.</a:t>
            </a:r>
          </a:p>
          <a:p>
            <a:pPr algn="just">
              <a:lnSpc>
                <a:spcPct val="75000"/>
              </a:lnSpc>
              <a:defRPr/>
            </a:pPr>
            <a:endParaRPr lang="en-US" sz="500" dirty="0"/>
          </a:p>
          <a:p>
            <a:pPr algn="just">
              <a:lnSpc>
                <a:spcPct val="75000"/>
              </a:lnSpc>
              <a:defRPr/>
            </a:pPr>
            <a:r>
              <a:rPr lang="en-US" sz="1200" b="1" dirty="0">
                <a:solidFill>
                  <a:schemeClr val="accent5">
                    <a:lumMod val="25000"/>
                  </a:schemeClr>
                </a:solidFill>
              </a:rPr>
              <a:t>          </a:t>
            </a:r>
            <a:r>
              <a:rPr lang="en-US" sz="1200" b="1" dirty="0">
                <a:solidFill>
                  <a:schemeClr val="tx1">
                    <a:lumMod val="95000"/>
                    <a:lumOff val="5000"/>
                  </a:schemeClr>
                </a:solidFill>
              </a:rPr>
              <a:t>b. No Ratification by Undisclosed Principal: </a:t>
            </a:r>
            <a:r>
              <a:rPr lang="en-US" sz="1200" dirty="0"/>
              <a:t> Because the act must be entered into by Prospective Agent Alex on behalf of Prospective  Principal Pam, an undisclosed principal cannot ratify because the third party never relied upon her existence. (Compare with ratification in tort situations, however. There it is not necessary that the third party have knowledge of Pam as long as Alex intended to act on his behalf.)</a:t>
            </a:r>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855619"/>
          </a:xfrm>
          <a:prstGeom prst="rect">
            <a:avLst/>
          </a:prstGeom>
          <a:noFill/>
        </p:spPr>
        <p:txBody>
          <a:bodyPr wrap="square">
            <a:spAutoFit/>
          </a:bodyPr>
          <a:lstStyle/>
          <a:p>
            <a:pPr marL="342900" indent="-342900" algn="ctr">
              <a:lnSpc>
                <a:spcPct val="80000"/>
              </a:lnSpc>
              <a:spcBef>
                <a:spcPts val="0"/>
              </a:spcBef>
              <a:defRPr/>
            </a:pPr>
            <a:r>
              <a:rPr lang="en-US" sz="4000" b="1" dirty="0">
                <a:solidFill>
                  <a:srgbClr val="0308C9"/>
                </a:solidFill>
              </a:rPr>
              <a:t>The Nature of Agency</a:t>
            </a:r>
          </a:p>
          <a:p>
            <a:pPr marL="342900" indent="-342900" algn="ctr">
              <a:lnSpc>
                <a:spcPct val="80000"/>
              </a:lnSpc>
              <a:spcBef>
                <a:spcPts val="0"/>
              </a:spcBef>
              <a:defRPr/>
            </a:pPr>
            <a:r>
              <a:rPr lang="en-US" sz="2200" b="1" i="1" dirty="0">
                <a:solidFill>
                  <a:srgbClr val="006600"/>
                </a:solidFill>
              </a:rPr>
              <a:t>Creation of the Agency Relationship – Ratification</a:t>
            </a:r>
          </a:p>
        </p:txBody>
      </p:sp>
    </p:spTree>
    <p:extLst>
      <p:ext uri="{BB962C8B-B14F-4D97-AF65-F5344CB8AC3E}">
        <p14:creationId xmlns:p14="http://schemas.microsoft.com/office/powerpoint/2010/main" val="3539087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164765"/>
            <a:ext cx="8449492" cy="5595378"/>
          </a:xfrm>
          <a:prstGeom prst="rect">
            <a:avLst/>
          </a:prstGeom>
        </p:spPr>
        <p:txBody>
          <a:bodyPr wrap="square">
            <a:spAutoFit/>
          </a:bodyPr>
          <a:lstStyle/>
          <a:p>
            <a:pPr>
              <a:lnSpc>
                <a:spcPct val="80000"/>
              </a:lnSpc>
              <a:defRPr/>
            </a:pPr>
            <a:endParaRPr lang="en-US" sz="2800" b="1" dirty="0">
              <a:solidFill>
                <a:srgbClr val="002060"/>
              </a:solidFill>
            </a:endParaRPr>
          </a:p>
          <a:p>
            <a:pPr>
              <a:lnSpc>
                <a:spcPct val="80000"/>
              </a:lnSpc>
              <a:defRPr/>
            </a:pPr>
            <a:endParaRPr lang="en-US" sz="500" b="1" dirty="0">
              <a:solidFill>
                <a:srgbClr val="C00000"/>
              </a:solidFill>
            </a:endParaRPr>
          </a:p>
          <a:p>
            <a:pPr algn="just">
              <a:lnSpc>
                <a:spcPct val="80000"/>
              </a:lnSpc>
              <a:defRPr/>
            </a:pPr>
            <a:r>
              <a:rPr lang="en-US" sz="2000" b="1" i="1" dirty="0">
                <a:solidFill>
                  <a:srgbClr val="C00000"/>
                </a:solidFill>
              </a:rPr>
              <a:t>Termination of Agencies:  </a:t>
            </a:r>
          </a:p>
          <a:p>
            <a:pPr algn="just">
              <a:lnSpc>
                <a:spcPct val="80000"/>
              </a:lnSpc>
              <a:defRPr/>
            </a:pPr>
            <a:endParaRPr lang="en-US" sz="500" b="1" i="1" dirty="0">
              <a:solidFill>
                <a:srgbClr val="C00000"/>
              </a:solidFill>
            </a:endParaRPr>
          </a:p>
          <a:p>
            <a:pPr algn="just">
              <a:lnSpc>
                <a:spcPct val="80000"/>
              </a:lnSpc>
              <a:defRPr/>
            </a:pPr>
            <a:r>
              <a:rPr lang="en-US" sz="1600" b="1" i="1" dirty="0">
                <a:solidFill>
                  <a:srgbClr val="008000"/>
                </a:solidFill>
              </a:rPr>
              <a:t>Who Can Terminate:  </a:t>
            </a:r>
            <a:r>
              <a:rPr lang="en-US" sz="1400" dirty="0"/>
              <a:t>An agency relationship can be terminated by either the principal or the agent, or both.</a:t>
            </a:r>
          </a:p>
          <a:p>
            <a:pPr algn="just">
              <a:lnSpc>
                <a:spcPct val="80000"/>
              </a:lnSpc>
              <a:defRPr/>
            </a:pPr>
            <a:endParaRPr lang="en-US" sz="500" dirty="0"/>
          </a:p>
          <a:p>
            <a:pPr algn="just">
              <a:lnSpc>
                <a:spcPct val="80000"/>
              </a:lnSpc>
              <a:defRPr/>
            </a:pPr>
            <a:r>
              <a:rPr lang="en-US" sz="1600" b="1" i="1" dirty="0">
                <a:solidFill>
                  <a:srgbClr val="008000"/>
                </a:solidFill>
              </a:rPr>
              <a:t>Means of Termination:</a:t>
            </a:r>
            <a:r>
              <a:rPr lang="en-US" sz="1400" dirty="0">
                <a:solidFill>
                  <a:schemeClr val="tx1">
                    <a:lumMod val="95000"/>
                    <a:lumOff val="5000"/>
                  </a:schemeClr>
                </a:solidFill>
              </a:rPr>
              <a:t>  An agency relationship can be terminated by means of:</a:t>
            </a:r>
          </a:p>
          <a:p>
            <a:pPr marL="285750" indent="-285750" algn="just">
              <a:lnSpc>
                <a:spcPct val="80000"/>
              </a:lnSpc>
              <a:buFont typeface="Arial" panose="020B0604020202020204" pitchFamily="34" charset="0"/>
              <a:buChar char="•"/>
              <a:defRPr/>
            </a:pPr>
            <a:r>
              <a:rPr lang="en-US" sz="1400" b="1" i="1" dirty="0">
                <a:solidFill>
                  <a:schemeClr val="tx1">
                    <a:lumMod val="95000"/>
                    <a:lumOff val="5000"/>
                  </a:schemeClr>
                </a:solidFill>
              </a:rPr>
              <a:t>Performance (the agency contract is fulfilled and completed);</a:t>
            </a:r>
          </a:p>
          <a:p>
            <a:pPr marL="285750" indent="-285750" algn="just">
              <a:lnSpc>
                <a:spcPct val="80000"/>
              </a:lnSpc>
              <a:buFont typeface="Arial" panose="020B0604020202020204" pitchFamily="34" charset="0"/>
              <a:buChar char="•"/>
              <a:defRPr/>
            </a:pPr>
            <a:r>
              <a:rPr lang="en-US" sz="1400" b="1" i="1" dirty="0">
                <a:solidFill>
                  <a:schemeClr val="tx1">
                    <a:lumMod val="95000"/>
                    <a:lumOff val="5000"/>
                  </a:schemeClr>
                </a:solidFill>
              </a:rPr>
              <a:t>Breach (one or both parties refuse to perform the agency contract);</a:t>
            </a:r>
          </a:p>
          <a:p>
            <a:pPr marL="285750" indent="-285750" algn="just">
              <a:lnSpc>
                <a:spcPct val="80000"/>
              </a:lnSpc>
              <a:buFont typeface="Arial" panose="020B0604020202020204" pitchFamily="34" charset="0"/>
              <a:buChar char="•"/>
              <a:defRPr/>
            </a:pPr>
            <a:r>
              <a:rPr lang="en-US" sz="1400" b="1" i="1" dirty="0">
                <a:solidFill>
                  <a:schemeClr val="tx1">
                    <a:lumMod val="95000"/>
                    <a:lumOff val="5000"/>
                  </a:schemeClr>
                </a:solidFill>
              </a:rPr>
              <a:t>Recission (the parties are returned to the status quo ante); or</a:t>
            </a:r>
          </a:p>
          <a:p>
            <a:pPr marL="285750" indent="-285750" algn="just">
              <a:lnSpc>
                <a:spcPct val="80000"/>
              </a:lnSpc>
              <a:buFont typeface="Arial" panose="020B0604020202020204" pitchFamily="34" charset="0"/>
              <a:buChar char="•"/>
              <a:defRPr/>
            </a:pPr>
            <a:r>
              <a:rPr lang="en-US" sz="1400" b="1" i="1" dirty="0">
                <a:solidFill>
                  <a:schemeClr val="tx1">
                    <a:lumMod val="95000"/>
                    <a:lumOff val="5000"/>
                  </a:schemeClr>
                </a:solidFill>
              </a:rPr>
              <a:t>Automatically.</a:t>
            </a:r>
            <a:endParaRPr lang="en-US" sz="1600" b="1" i="1" dirty="0">
              <a:solidFill>
                <a:srgbClr val="008000"/>
              </a:solidFill>
            </a:endParaRPr>
          </a:p>
          <a:p>
            <a:pPr algn="just">
              <a:lnSpc>
                <a:spcPct val="80000"/>
              </a:lnSpc>
              <a:defRPr/>
            </a:pPr>
            <a:endParaRPr lang="en-US" sz="500" dirty="0"/>
          </a:p>
          <a:p>
            <a:pPr algn="just">
              <a:lnSpc>
                <a:spcPct val="80000"/>
              </a:lnSpc>
              <a:defRPr/>
            </a:pPr>
            <a:r>
              <a:rPr lang="en-US" sz="1600" b="1" i="1" dirty="0">
                <a:solidFill>
                  <a:srgbClr val="008000"/>
                </a:solidFill>
              </a:rPr>
              <a:t>Automatic Termination: </a:t>
            </a:r>
            <a:r>
              <a:rPr lang="en-US" sz="1400" b="1" i="1" dirty="0">
                <a:solidFill>
                  <a:srgbClr val="008000"/>
                </a:solidFill>
              </a:rPr>
              <a:t> </a:t>
            </a:r>
            <a:r>
              <a:rPr lang="en-US" sz="1400" dirty="0"/>
              <a:t>An agency is automatically terminated upon:</a:t>
            </a:r>
          </a:p>
          <a:p>
            <a:pPr marL="285750" indent="-285750" algn="just">
              <a:lnSpc>
                <a:spcPct val="80000"/>
              </a:lnSpc>
              <a:buFont typeface="Arial" panose="020B0604020202020204" pitchFamily="34" charset="0"/>
              <a:buChar char="•"/>
              <a:defRPr/>
            </a:pPr>
            <a:r>
              <a:rPr lang="en-US" sz="1400" b="1" dirty="0"/>
              <a:t>The death of the principal or agent; </a:t>
            </a:r>
          </a:p>
          <a:p>
            <a:pPr marL="285750" indent="-285750" algn="just">
              <a:lnSpc>
                <a:spcPct val="80000"/>
              </a:lnSpc>
              <a:buFont typeface="Arial" panose="020B0604020202020204" pitchFamily="34" charset="0"/>
              <a:buChar char="•"/>
              <a:defRPr/>
            </a:pPr>
            <a:r>
              <a:rPr lang="en-US" sz="1400" b="1" dirty="0"/>
              <a:t>Insanity of the principal or agent; </a:t>
            </a:r>
          </a:p>
          <a:p>
            <a:pPr marL="285750" indent="-285750" algn="just">
              <a:lnSpc>
                <a:spcPct val="80000"/>
              </a:lnSpc>
              <a:buFont typeface="Arial" panose="020B0604020202020204" pitchFamily="34" charset="0"/>
              <a:buChar char="•"/>
              <a:defRPr/>
            </a:pPr>
            <a:r>
              <a:rPr lang="en-US" sz="1400" b="1" dirty="0"/>
              <a:t>Bankruptcy of the principal or agent;</a:t>
            </a:r>
          </a:p>
          <a:p>
            <a:pPr marL="285750" indent="-285750" algn="just">
              <a:lnSpc>
                <a:spcPct val="80000"/>
              </a:lnSpc>
              <a:buFont typeface="Arial" panose="020B0604020202020204" pitchFamily="34" charset="0"/>
              <a:buChar char="•"/>
              <a:defRPr/>
            </a:pPr>
            <a:r>
              <a:rPr lang="en-US" sz="1400" b="1" dirty="0"/>
              <a:t>Impossibility of performance; or </a:t>
            </a:r>
          </a:p>
          <a:p>
            <a:pPr marL="285750" indent="-285750" algn="just">
              <a:lnSpc>
                <a:spcPct val="80000"/>
              </a:lnSpc>
              <a:buFont typeface="Arial" panose="020B0604020202020204" pitchFamily="34" charset="0"/>
              <a:buChar char="•"/>
              <a:defRPr/>
            </a:pPr>
            <a:r>
              <a:rPr lang="en-US" sz="1400" b="1" dirty="0"/>
              <a:t>War.</a:t>
            </a:r>
          </a:p>
          <a:p>
            <a:pPr algn="just">
              <a:lnSpc>
                <a:spcPct val="80000"/>
              </a:lnSpc>
              <a:defRPr/>
            </a:pPr>
            <a:endParaRPr lang="en-US" sz="500" dirty="0"/>
          </a:p>
          <a:p>
            <a:pPr algn="just">
              <a:lnSpc>
                <a:spcPct val="80000"/>
              </a:lnSpc>
              <a:defRPr/>
            </a:pPr>
            <a:r>
              <a:rPr lang="en-US" sz="1600" b="1" i="1" dirty="0">
                <a:solidFill>
                  <a:srgbClr val="008000"/>
                </a:solidFill>
              </a:rPr>
              <a:t>Effect of Termination:</a:t>
            </a:r>
            <a:r>
              <a:rPr lang="en-US" sz="1400" dirty="0"/>
              <a:t> The terminating party may be liable for damages to the other party, if the termination is by breach and the other party sues for a violation of the agency contract.</a:t>
            </a:r>
          </a:p>
          <a:p>
            <a:pPr algn="just">
              <a:lnSpc>
                <a:spcPct val="80000"/>
              </a:lnSpc>
              <a:defRPr/>
            </a:pPr>
            <a:endParaRPr lang="en-US" sz="500" dirty="0"/>
          </a:p>
          <a:p>
            <a:pPr algn="just">
              <a:lnSpc>
                <a:spcPct val="80000"/>
              </a:lnSpc>
              <a:defRPr/>
            </a:pPr>
            <a:r>
              <a:rPr lang="en-US" sz="1600" b="1" i="1" dirty="0">
                <a:solidFill>
                  <a:srgbClr val="008000"/>
                </a:solidFill>
              </a:rPr>
              <a:t>Notice:</a:t>
            </a:r>
            <a:r>
              <a:rPr lang="en-US" dirty="0"/>
              <a:t> </a:t>
            </a:r>
          </a:p>
          <a:p>
            <a:pPr algn="just">
              <a:lnSpc>
                <a:spcPct val="80000"/>
              </a:lnSpc>
              <a:defRPr/>
            </a:pPr>
            <a:r>
              <a:rPr lang="en-US" sz="1400" b="1" i="1" dirty="0">
                <a:solidFill>
                  <a:srgbClr val="0000FF"/>
                </a:solidFill>
              </a:rPr>
              <a:t>Required Notice:</a:t>
            </a:r>
            <a:r>
              <a:rPr lang="en-US" sz="1200" dirty="0"/>
              <a:t> When the law requires the giving of notice in order to end the power of the agent to bind the principal, individual notice must be given or mailed to all persons who had prior dealings with the agent. </a:t>
            </a:r>
          </a:p>
          <a:p>
            <a:pPr algn="just">
              <a:lnSpc>
                <a:spcPct val="80000"/>
              </a:lnSpc>
              <a:defRPr/>
            </a:pPr>
            <a:endParaRPr lang="en-US" sz="500" dirty="0"/>
          </a:p>
          <a:p>
            <a:pPr algn="just">
              <a:lnSpc>
                <a:spcPct val="80000"/>
              </a:lnSpc>
              <a:defRPr/>
            </a:pPr>
            <a:r>
              <a:rPr lang="en-US" sz="1400" b="1" i="1" dirty="0">
                <a:solidFill>
                  <a:srgbClr val="0000FF"/>
                </a:solidFill>
              </a:rPr>
              <a:t>General Notice:</a:t>
            </a:r>
            <a:r>
              <a:rPr lang="en-US" sz="1200" dirty="0"/>
              <a:t> Notice to the general public can be given by publishing the announcement in a newspaper of general circulation in the affected geographic area. </a:t>
            </a:r>
          </a:p>
          <a:p>
            <a:pPr algn="just">
              <a:lnSpc>
                <a:spcPct val="80000"/>
              </a:lnSpc>
              <a:defRPr/>
            </a:pPr>
            <a:endParaRPr lang="en-US" sz="500" dirty="0"/>
          </a:p>
          <a:p>
            <a:pPr algn="just">
              <a:lnSpc>
                <a:spcPct val="80000"/>
              </a:lnSpc>
              <a:defRPr/>
            </a:pPr>
            <a:r>
              <a:rPr lang="en-US" sz="1400" b="1" i="1" dirty="0">
                <a:solidFill>
                  <a:srgbClr val="0000FF"/>
                </a:solidFill>
              </a:rPr>
              <a:t>When the Agency is Revoked:</a:t>
            </a:r>
            <a:r>
              <a:rPr lang="en-US" sz="1600" dirty="0"/>
              <a:t> </a:t>
            </a:r>
            <a:r>
              <a:rPr lang="en-US" sz="1200" dirty="0"/>
              <a:t>An Agency is revoked when agent receives notification of the termination, whereupon the Agent loses the right to bind the principal.</a:t>
            </a:r>
          </a:p>
          <a:p>
            <a:pPr algn="just">
              <a:lnSpc>
                <a:spcPct val="80000"/>
              </a:lnSpc>
              <a:defRPr/>
            </a:pPr>
            <a:endParaRPr lang="en-US" sz="500" dirty="0"/>
          </a:p>
          <a:p>
            <a:pPr algn="just">
              <a:lnSpc>
                <a:spcPct val="80000"/>
              </a:lnSpc>
              <a:defRPr/>
            </a:pPr>
            <a:r>
              <a:rPr lang="en-US" sz="1400" b="1" i="1" dirty="0">
                <a:solidFill>
                  <a:srgbClr val="0000FF"/>
                </a:solidFill>
              </a:rPr>
              <a:t>Notice to Third Persons:</a:t>
            </a:r>
            <a:r>
              <a:rPr lang="en-US" sz="1600" dirty="0"/>
              <a:t> </a:t>
            </a:r>
            <a:r>
              <a:rPr lang="en-US" sz="1200" dirty="0"/>
              <a:t>Termination of the agency is effective without giving notice to third persons, but the Agent may still have apparent authority, so it is a good idea to notify such third persons as well.</a:t>
            </a:r>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855619"/>
          </a:xfrm>
          <a:prstGeom prst="rect">
            <a:avLst/>
          </a:prstGeom>
          <a:noFill/>
        </p:spPr>
        <p:txBody>
          <a:bodyPr wrap="square">
            <a:spAutoFit/>
          </a:bodyPr>
          <a:lstStyle/>
          <a:p>
            <a:pPr marL="342900" indent="-342900" algn="ctr">
              <a:lnSpc>
                <a:spcPct val="80000"/>
              </a:lnSpc>
              <a:spcBef>
                <a:spcPts val="0"/>
              </a:spcBef>
              <a:defRPr/>
            </a:pPr>
            <a:r>
              <a:rPr lang="en-US" sz="4000" b="1" dirty="0">
                <a:solidFill>
                  <a:srgbClr val="0308C9"/>
                </a:solidFill>
              </a:rPr>
              <a:t>The Nature of Agency</a:t>
            </a:r>
          </a:p>
          <a:p>
            <a:pPr marL="342900" indent="-342900" algn="ctr">
              <a:lnSpc>
                <a:spcPct val="80000"/>
              </a:lnSpc>
              <a:spcBef>
                <a:spcPts val="0"/>
              </a:spcBef>
              <a:defRPr/>
            </a:pPr>
            <a:r>
              <a:rPr lang="en-US" sz="2200" b="1" i="1" dirty="0">
                <a:solidFill>
                  <a:srgbClr val="006600"/>
                </a:solidFill>
              </a:rPr>
              <a:t>The Termination of the Agency Relationship</a:t>
            </a:r>
          </a:p>
        </p:txBody>
      </p:sp>
    </p:spTree>
    <p:extLst>
      <p:ext uri="{BB962C8B-B14F-4D97-AF65-F5344CB8AC3E}">
        <p14:creationId xmlns:p14="http://schemas.microsoft.com/office/powerpoint/2010/main" val="1454936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417316"/>
            <a:ext cx="8449492" cy="5275290"/>
          </a:xfrm>
          <a:prstGeom prst="rect">
            <a:avLst/>
          </a:prstGeom>
        </p:spPr>
        <p:txBody>
          <a:bodyPr wrap="square">
            <a:spAutoFit/>
          </a:bodyPr>
          <a:lstStyle/>
          <a:p>
            <a:pPr>
              <a:lnSpc>
                <a:spcPct val="80000"/>
              </a:lnSpc>
              <a:defRPr/>
            </a:pPr>
            <a:endParaRPr lang="en-US" sz="2800" b="1" dirty="0">
              <a:solidFill>
                <a:srgbClr val="002060"/>
              </a:solidFill>
            </a:endParaRPr>
          </a:p>
          <a:p>
            <a:pPr>
              <a:lnSpc>
                <a:spcPct val="80000"/>
              </a:lnSpc>
              <a:defRPr/>
            </a:pPr>
            <a:endParaRPr lang="en-US" sz="500" b="1" dirty="0">
              <a:solidFill>
                <a:srgbClr val="C00000"/>
              </a:solidFill>
            </a:endParaRPr>
          </a:p>
          <a:p>
            <a:pPr>
              <a:lnSpc>
                <a:spcPct val="80000"/>
              </a:lnSpc>
              <a:defRPr/>
            </a:pPr>
            <a:endParaRPr lang="en-US" sz="500" b="1" dirty="0">
              <a:solidFill>
                <a:srgbClr val="C00000"/>
              </a:solidFill>
            </a:endParaRPr>
          </a:p>
          <a:p>
            <a:pPr>
              <a:lnSpc>
                <a:spcPct val="110000"/>
              </a:lnSpc>
              <a:defRPr/>
            </a:pPr>
            <a:r>
              <a:rPr lang="en-US" sz="2000" b="1" i="1" dirty="0">
                <a:solidFill>
                  <a:srgbClr val="C00000"/>
                </a:solidFill>
              </a:rPr>
              <a:t>Duty Defined: </a:t>
            </a:r>
            <a:r>
              <a:rPr lang="en-US" dirty="0"/>
              <a:t>Black’s Law Dictionary defines “DUTY” as:</a:t>
            </a:r>
          </a:p>
          <a:p>
            <a:pPr algn="just">
              <a:lnSpc>
                <a:spcPct val="110000"/>
              </a:lnSpc>
              <a:defRPr/>
            </a:pPr>
            <a:endParaRPr lang="en-US" sz="500" b="1" dirty="0"/>
          </a:p>
          <a:p>
            <a:pPr algn="just">
              <a:lnSpc>
                <a:spcPct val="110000"/>
              </a:lnSpc>
              <a:defRPr/>
            </a:pPr>
            <a:r>
              <a:rPr lang="en-US" b="1" dirty="0"/>
              <a:t>1. A person’s action which is exactly conformable to the laws which require the person to obey them; or</a:t>
            </a:r>
          </a:p>
          <a:p>
            <a:pPr>
              <a:lnSpc>
                <a:spcPct val="110000"/>
              </a:lnSpc>
              <a:defRPr/>
            </a:pPr>
            <a:endParaRPr lang="en-US" sz="500" b="1" dirty="0"/>
          </a:p>
          <a:p>
            <a:pPr>
              <a:lnSpc>
                <a:spcPct val="110000"/>
              </a:lnSpc>
              <a:defRPr/>
            </a:pPr>
            <a:r>
              <a:rPr lang="en-US" b="1" dirty="0"/>
              <a:t>2. A legal or moral obligation; or</a:t>
            </a:r>
          </a:p>
          <a:p>
            <a:pPr>
              <a:lnSpc>
                <a:spcPct val="110000"/>
              </a:lnSpc>
              <a:defRPr/>
            </a:pPr>
            <a:endParaRPr lang="en-US" sz="500" b="1" dirty="0"/>
          </a:p>
          <a:p>
            <a:pPr>
              <a:lnSpc>
                <a:spcPct val="110000"/>
              </a:lnSpc>
              <a:defRPr/>
            </a:pPr>
            <a:r>
              <a:rPr lang="en-US" b="1" dirty="0"/>
              <a:t>3. Conduct or service which is obligatory; or</a:t>
            </a:r>
          </a:p>
          <a:p>
            <a:pPr>
              <a:lnSpc>
                <a:spcPct val="110000"/>
              </a:lnSpc>
              <a:defRPr/>
            </a:pPr>
            <a:endParaRPr lang="en-US" sz="500" b="1" dirty="0"/>
          </a:p>
          <a:p>
            <a:pPr>
              <a:lnSpc>
                <a:spcPct val="110000"/>
              </a:lnSpc>
              <a:defRPr/>
            </a:pPr>
            <a:r>
              <a:rPr lang="en-US" b="1" dirty="0"/>
              <a:t>4. A mandatory obligation to perform.</a:t>
            </a:r>
          </a:p>
          <a:p>
            <a:pPr>
              <a:lnSpc>
                <a:spcPct val="110000"/>
              </a:lnSpc>
              <a:defRPr/>
            </a:pPr>
            <a:endParaRPr lang="en-US" sz="500" b="1" dirty="0"/>
          </a:p>
          <a:p>
            <a:pPr>
              <a:lnSpc>
                <a:spcPct val="110000"/>
              </a:lnSpc>
              <a:defRPr/>
            </a:pPr>
            <a:r>
              <a:rPr lang="en-US" b="1" dirty="0">
                <a:solidFill>
                  <a:srgbClr val="008000"/>
                </a:solidFill>
              </a:rPr>
              <a:t>A Simple definition of “Duty” is:</a:t>
            </a:r>
          </a:p>
          <a:p>
            <a:pPr>
              <a:lnSpc>
                <a:spcPct val="110000"/>
              </a:lnSpc>
              <a:defRPr/>
            </a:pPr>
            <a:endParaRPr lang="en-US" sz="800" b="1" dirty="0"/>
          </a:p>
          <a:p>
            <a:pPr>
              <a:lnSpc>
                <a:spcPct val="110000"/>
              </a:lnSpc>
              <a:defRPr/>
            </a:pPr>
            <a:r>
              <a:rPr lang="en-US" sz="2000" b="1" dirty="0"/>
              <a:t>	</a:t>
            </a:r>
            <a:r>
              <a:rPr lang="en-US" sz="2400" b="1" i="1" dirty="0">
                <a:solidFill>
                  <a:srgbClr val="0033CC"/>
                </a:solidFill>
              </a:rPr>
              <a:t>“A legally recognized obligation requiring</a:t>
            </a:r>
          </a:p>
          <a:p>
            <a:pPr>
              <a:lnSpc>
                <a:spcPct val="110000"/>
              </a:lnSpc>
              <a:defRPr/>
            </a:pPr>
            <a:r>
              <a:rPr lang="en-US" sz="2400" b="1" i="1" dirty="0">
                <a:solidFill>
                  <a:srgbClr val="0033CC"/>
                </a:solidFill>
              </a:rPr>
              <a:t>           certain conduct by one person to another.”</a:t>
            </a:r>
            <a:r>
              <a:rPr lang="en-US" sz="2400" dirty="0"/>
              <a:t>	</a:t>
            </a:r>
          </a:p>
          <a:p>
            <a:pPr algn="just">
              <a:lnSpc>
                <a:spcPct val="110000"/>
              </a:lnSpc>
              <a:defRPr/>
            </a:pPr>
            <a:endParaRPr lang="en-US" sz="500" b="1" i="1" dirty="0">
              <a:solidFill>
                <a:srgbClr val="C00000"/>
              </a:solidFill>
            </a:endParaRPr>
          </a:p>
          <a:p>
            <a:pPr algn="just">
              <a:lnSpc>
                <a:spcPct val="110000"/>
              </a:lnSpc>
              <a:defRPr/>
            </a:pPr>
            <a:r>
              <a:rPr lang="en-US" b="1" dirty="0">
                <a:solidFill>
                  <a:srgbClr val="008000"/>
                </a:solidFill>
              </a:rPr>
              <a:t>The Concept of Duty” in Agency:</a:t>
            </a:r>
            <a:r>
              <a:rPr lang="en-US" sz="1600" dirty="0">
                <a:solidFill>
                  <a:schemeClr val="tx1">
                    <a:lumMod val="95000"/>
                    <a:lumOff val="5000"/>
                  </a:schemeClr>
                </a:solidFill>
              </a:rPr>
              <a:t>  As the nature of agency is a contractual relationship, it is based upon contractually defined </a:t>
            </a:r>
            <a:r>
              <a:rPr lang="en-US" sz="1600" b="1" dirty="0">
                <a:solidFill>
                  <a:schemeClr val="tx1">
                    <a:lumMod val="95000"/>
                    <a:lumOff val="5000"/>
                  </a:schemeClr>
                </a:solidFill>
              </a:rPr>
              <a:t>duties</a:t>
            </a:r>
            <a:r>
              <a:rPr lang="en-US" sz="1600" dirty="0">
                <a:solidFill>
                  <a:schemeClr val="tx1">
                    <a:lumMod val="95000"/>
                    <a:lumOff val="5000"/>
                  </a:schemeClr>
                </a:solidFill>
              </a:rPr>
              <a:t> between the principal and the agent.</a:t>
            </a:r>
            <a:endParaRPr lang="en-US" b="1" dirty="0">
              <a:solidFill>
                <a:srgbClr val="008000"/>
              </a:solidFill>
            </a:endParaRPr>
          </a:p>
          <a:p>
            <a:pPr algn="just">
              <a:lnSpc>
                <a:spcPct val="80000"/>
              </a:lnSpc>
              <a:defRPr/>
            </a:pPr>
            <a:r>
              <a:rPr lang="en-US" sz="2000" b="1" i="1" dirty="0">
                <a:solidFill>
                  <a:srgbClr val="C00000"/>
                </a:solidFill>
              </a:rPr>
              <a:t> </a:t>
            </a:r>
            <a:endParaRPr lang="en-US" sz="1200" dirty="0"/>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1031051"/>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100" b="1" i="1" dirty="0">
                <a:solidFill>
                  <a:srgbClr val="006600"/>
                </a:solidFill>
              </a:rPr>
              <a:t>The Agency Relationship – Duties of Agents and Principals</a:t>
            </a:r>
          </a:p>
        </p:txBody>
      </p:sp>
    </p:spTree>
    <p:extLst>
      <p:ext uri="{BB962C8B-B14F-4D97-AF65-F5344CB8AC3E}">
        <p14:creationId xmlns:p14="http://schemas.microsoft.com/office/powerpoint/2010/main" val="1510621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417316"/>
            <a:ext cx="8449492" cy="5513817"/>
          </a:xfrm>
          <a:prstGeom prst="rect">
            <a:avLst/>
          </a:prstGeom>
        </p:spPr>
        <p:txBody>
          <a:bodyPr wrap="square">
            <a:spAutoFit/>
          </a:bodyPr>
          <a:lstStyle/>
          <a:p>
            <a:pPr>
              <a:lnSpc>
                <a:spcPct val="80000"/>
              </a:lnSpc>
              <a:defRPr/>
            </a:pPr>
            <a:endParaRPr lang="en-US" sz="2800" b="1" dirty="0">
              <a:solidFill>
                <a:srgbClr val="002060"/>
              </a:solidFill>
            </a:endParaRPr>
          </a:p>
          <a:p>
            <a:pPr>
              <a:lnSpc>
                <a:spcPct val="80000"/>
              </a:lnSpc>
              <a:defRPr/>
            </a:pPr>
            <a:endParaRPr lang="en-US" sz="500" b="1" dirty="0">
              <a:solidFill>
                <a:srgbClr val="C00000"/>
              </a:solidFill>
            </a:endParaRPr>
          </a:p>
          <a:p>
            <a:pPr algn="just">
              <a:lnSpc>
                <a:spcPct val="90000"/>
              </a:lnSpc>
              <a:defRPr/>
            </a:pPr>
            <a:r>
              <a:rPr lang="en-US" sz="2000" b="1" i="1" dirty="0">
                <a:solidFill>
                  <a:srgbClr val="C00000"/>
                </a:solidFill>
              </a:rPr>
              <a:t>General Rules: </a:t>
            </a:r>
            <a:r>
              <a:rPr lang="en-US" dirty="0"/>
              <a:t>With respect to duties in agency, there are some general rules.  Accordingly, when an agency relationship exists:</a:t>
            </a:r>
          </a:p>
          <a:p>
            <a:pPr lvl="1">
              <a:lnSpc>
                <a:spcPct val="90000"/>
              </a:lnSpc>
              <a:buFont typeface="Arial" pitchFamily="34" charset="0"/>
              <a:buChar char="•"/>
              <a:defRPr/>
            </a:pPr>
            <a:endParaRPr lang="en-US" sz="600" dirty="0"/>
          </a:p>
          <a:p>
            <a:pPr>
              <a:lnSpc>
                <a:spcPct val="90000"/>
              </a:lnSpc>
              <a:defRPr/>
            </a:pPr>
            <a:r>
              <a:rPr lang="en-US" sz="1700" b="1" dirty="0">
                <a:solidFill>
                  <a:srgbClr val="008000"/>
                </a:solidFill>
              </a:rPr>
              <a:t>The agent owes the principal the duties of:</a:t>
            </a:r>
            <a:r>
              <a:rPr lang="en-US" sz="1700" b="1" dirty="0"/>
              <a:t> </a:t>
            </a:r>
          </a:p>
          <a:p>
            <a:pPr marL="342900" indent="-342900">
              <a:lnSpc>
                <a:spcPct val="90000"/>
              </a:lnSpc>
              <a:buAutoNum type="arabicParenBoth"/>
              <a:defRPr/>
            </a:pPr>
            <a:endParaRPr lang="en-US" sz="500" dirty="0"/>
          </a:p>
          <a:p>
            <a:pPr marL="285750" indent="-285750">
              <a:lnSpc>
                <a:spcPct val="90000"/>
              </a:lnSpc>
              <a:buFont typeface="Arial" panose="020B0604020202020204" pitchFamily="34" charset="0"/>
              <a:buChar char="•"/>
              <a:defRPr/>
            </a:pPr>
            <a:r>
              <a:rPr lang="en-US" sz="1400" dirty="0"/>
              <a:t>Being loyal,</a:t>
            </a:r>
          </a:p>
          <a:p>
            <a:pPr>
              <a:lnSpc>
                <a:spcPct val="90000"/>
              </a:lnSpc>
              <a:defRPr/>
            </a:pPr>
            <a:r>
              <a:rPr lang="en-US" sz="500" dirty="0"/>
              <a:t> </a:t>
            </a:r>
          </a:p>
          <a:p>
            <a:pPr marL="285750" indent="-285750">
              <a:lnSpc>
                <a:spcPct val="90000"/>
              </a:lnSpc>
              <a:buFont typeface="Arial" panose="020B0604020202020204" pitchFamily="34" charset="0"/>
              <a:buChar char="•"/>
              <a:defRPr/>
            </a:pPr>
            <a:r>
              <a:rPr lang="en-US" sz="1400" dirty="0"/>
              <a:t>Obeying all lawful instructions,</a:t>
            </a:r>
          </a:p>
          <a:p>
            <a:pPr marL="285750" indent="-285750">
              <a:lnSpc>
                <a:spcPct val="90000"/>
              </a:lnSpc>
              <a:buFont typeface="Arial" panose="020B0604020202020204" pitchFamily="34" charset="0"/>
              <a:buChar char="•"/>
              <a:defRPr/>
            </a:pPr>
            <a:endParaRPr lang="en-US" sz="500" dirty="0"/>
          </a:p>
          <a:p>
            <a:pPr marL="285750" indent="-285750">
              <a:lnSpc>
                <a:spcPct val="90000"/>
              </a:lnSpc>
              <a:buFont typeface="Arial" panose="020B0604020202020204" pitchFamily="34" charset="0"/>
              <a:buChar char="•"/>
              <a:defRPr/>
            </a:pPr>
            <a:r>
              <a:rPr lang="en-US" sz="1400" dirty="0"/>
              <a:t>Exercising reasonable care,</a:t>
            </a:r>
          </a:p>
          <a:p>
            <a:pPr marL="285750" indent="-285750">
              <a:lnSpc>
                <a:spcPct val="90000"/>
              </a:lnSpc>
              <a:buFont typeface="Arial" panose="020B0604020202020204" pitchFamily="34" charset="0"/>
              <a:buChar char="•"/>
              <a:defRPr/>
            </a:pPr>
            <a:endParaRPr lang="en-US" sz="500" dirty="0"/>
          </a:p>
          <a:p>
            <a:pPr marL="285750" indent="-285750">
              <a:lnSpc>
                <a:spcPct val="90000"/>
              </a:lnSpc>
              <a:buFont typeface="Arial" panose="020B0604020202020204" pitchFamily="34" charset="0"/>
              <a:buChar char="•"/>
              <a:defRPr/>
            </a:pPr>
            <a:r>
              <a:rPr lang="en-US" sz="1400" dirty="0"/>
              <a:t>Accounting for all property or money belonging to the principal, and </a:t>
            </a:r>
          </a:p>
          <a:p>
            <a:pPr marL="285750" indent="-285750">
              <a:lnSpc>
                <a:spcPct val="90000"/>
              </a:lnSpc>
              <a:buFont typeface="Arial" panose="020B0604020202020204" pitchFamily="34" charset="0"/>
              <a:buChar char="•"/>
              <a:defRPr/>
            </a:pPr>
            <a:endParaRPr lang="en-US" sz="500" dirty="0"/>
          </a:p>
          <a:p>
            <a:pPr marL="285750" indent="-285750">
              <a:lnSpc>
                <a:spcPct val="90000"/>
              </a:lnSpc>
              <a:buFont typeface="Arial" panose="020B0604020202020204" pitchFamily="34" charset="0"/>
              <a:buChar char="•"/>
              <a:defRPr/>
            </a:pPr>
            <a:r>
              <a:rPr lang="en-US" sz="1400" dirty="0"/>
              <a:t>Informing the principal of all facts relating to the agency that are relevant to the principal’s interests.</a:t>
            </a:r>
          </a:p>
          <a:p>
            <a:pPr>
              <a:lnSpc>
                <a:spcPct val="90000"/>
              </a:lnSpc>
              <a:defRPr/>
            </a:pPr>
            <a:endParaRPr lang="en-US" sz="500" b="1" dirty="0"/>
          </a:p>
          <a:p>
            <a:pPr>
              <a:lnSpc>
                <a:spcPct val="90000"/>
              </a:lnSpc>
              <a:defRPr/>
            </a:pPr>
            <a:r>
              <a:rPr lang="en-US" sz="1600" b="1" dirty="0">
                <a:solidFill>
                  <a:srgbClr val="008000"/>
                </a:solidFill>
              </a:rPr>
              <a:t>The principal owes the agent the duties of:</a:t>
            </a:r>
          </a:p>
          <a:p>
            <a:pPr lvl="1">
              <a:lnSpc>
                <a:spcPct val="90000"/>
              </a:lnSpc>
              <a:defRPr/>
            </a:pPr>
            <a:endParaRPr lang="en-US" sz="500" dirty="0"/>
          </a:p>
          <a:p>
            <a:pPr marL="285750" indent="-285750">
              <a:lnSpc>
                <a:spcPct val="90000"/>
              </a:lnSpc>
              <a:buFont typeface="Arial" panose="020B0604020202020204" pitchFamily="34" charset="0"/>
              <a:buChar char="•"/>
              <a:defRPr/>
            </a:pPr>
            <a:r>
              <a:rPr lang="en-US" sz="1400" dirty="0"/>
              <a:t>Compensating the agent as agreed;</a:t>
            </a:r>
          </a:p>
          <a:p>
            <a:pPr marL="285750" indent="-285750">
              <a:lnSpc>
                <a:spcPct val="90000"/>
              </a:lnSpc>
              <a:buFont typeface="Arial" panose="020B0604020202020204" pitchFamily="34" charset="0"/>
              <a:buChar char="•"/>
              <a:defRPr/>
            </a:pPr>
            <a:endParaRPr lang="en-US" sz="500" dirty="0"/>
          </a:p>
          <a:p>
            <a:pPr marL="285750" indent="-285750" algn="just">
              <a:lnSpc>
                <a:spcPct val="90000"/>
              </a:lnSpc>
              <a:buFont typeface="Arial" panose="020B0604020202020204" pitchFamily="34" charset="0"/>
              <a:buChar char="•"/>
              <a:defRPr/>
            </a:pPr>
            <a:r>
              <a:rPr lang="en-US" sz="1400" dirty="0"/>
              <a:t>Indemnifying and protecting the agent against claims, liabilities, and expenses incurred in discharging the duties assigned by the principal;</a:t>
            </a:r>
          </a:p>
          <a:p>
            <a:pPr marL="285750" indent="-285750" algn="just">
              <a:lnSpc>
                <a:spcPct val="90000"/>
              </a:lnSpc>
              <a:buFont typeface="Arial" panose="020B0604020202020204" pitchFamily="34" charset="0"/>
              <a:buChar char="•"/>
              <a:defRPr/>
            </a:pPr>
            <a:endParaRPr lang="en-US" sz="500" dirty="0"/>
          </a:p>
          <a:p>
            <a:pPr marL="285750" indent="-285750" algn="just">
              <a:lnSpc>
                <a:spcPct val="90000"/>
              </a:lnSpc>
              <a:buFont typeface="Arial" panose="020B0604020202020204" pitchFamily="34" charset="0"/>
              <a:buChar char="•"/>
              <a:defRPr/>
            </a:pPr>
            <a:r>
              <a:rPr lang="en-US" sz="1400" dirty="0"/>
              <a:t>Acting in accordance with the express and implied terms of any contract between the principal and the agent;</a:t>
            </a:r>
          </a:p>
          <a:p>
            <a:pPr algn="just">
              <a:lnSpc>
                <a:spcPct val="90000"/>
              </a:lnSpc>
              <a:defRPr/>
            </a:pPr>
            <a:r>
              <a:rPr lang="en-US" sz="500" dirty="0"/>
              <a:t> </a:t>
            </a:r>
          </a:p>
          <a:p>
            <a:pPr marL="285750" indent="-285750" algn="just">
              <a:lnSpc>
                <a:spcPct val="90000"/>
              </a:lnSpc>
              <a:buFont typeface="Arial" panose="020B0604020202020204" pitchFamily="34" charset="0"/>
              <a:buChar char="•"/>
              <a:defRPr/>
            </a:pPr>
            <a:r>
              <a:rPr lang="en-US" sz="1400" dirty="0"/>
              <a:t>Good faith and fair dealing, due to the fiduciary nature of their relationship, however, a principal can be relieved of contractual obligations by an agent’s prior breach of contract; and</a:t>
            </a:r>
          </a:p>
          <a:p>
            <a:pPr marL="285750" indent="-285750" algn="just">
              <a:lnSpc>
                <a:spcPct val="90000"/>
              </a:lnSpc>
              <a:buFont typeface="Arial" panose="020B0604020202020204" pitchFamily="34" charset="0"/>
              <a:buChar char="•"/>
              <a:defRPr/>
            </a:pPr>
            <a:endParaRPr lang="en-US" sz="500" dirty="0"/>
          </a:p>
          <a:p>
            <a:pPr marL="285750" indent="-285750" algn="just">
              <a:lnSpc>
                <a:spcPct val="90000"/>
              </a:lnSpc>
              <a:buFont typeface="Arial" panose="020B0604020202020204" pitchFamily="34" charset="0"/>
              <a:buChar char="•"/>
              <a:defRPr/>
            </a:pPr>
            <a:r>
              <a:rPr lang="en-US" sz="1400" dirty="0"/>
              <a:t>Indemnifying the agent for payments made during the course of the agency, when the agent acts within the scope of their actual authority irrespective of whether the expenditure was expressly authorized or merely necessary in promoting the principal’s business</a:t>
            </a:r>
          </a:p>
          <a:p>
            <a:pPr algn="just">
              <a:lnSpc>
                <a:spcPct val="80000"/>
              </a:lnSpc>
              <a:defRPr/>
            </a:pPr>
            <a:endParaRPr lang="en-US" sz="1200" dirty="0"/>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1031051"/>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100" b="1" i="1" dirty="0">
                <a:solidFill>
                  <a:srgbClr val="006600"/>
                </a:solidFill>
              </a:rPr>
              <a:t>The Agency Relationship – Duties of Agents and Principals</a:t>
            </a:r>
          </a:p>
        </p:txBody>
      </p:sp>
    </p:spTree>
    <p:extLst>
      <p:ext uri="{BB962C8B-B14F-4D97-AF65-F5344CB8AC3E}">
        <p14:creationId xmlns:p14="http://schemas.microsoft.com/office/powerpoint/2010/main" val="3304753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417316"/>
            <a:ext cx="8449492" cy="5333896"/>
          </a:xfrm>
          <a:prstGeom prst="rect">
            <a:avLst/>
          </a:prstGeom>
        </p:spPr>
        <p:txBody>
          <a:bodyPr wrap="square">
            <a:spAutoFit/>
          </a:bodyPr>
          <a:lstStyle/>
          <a:p>
            <a:pPr>
              <a:lnSpc>
                <a:spcPct val="80000"/>
              </a:lnSpc>
              <a:defRPr/>
            </a:pPr>
            <a:endParaRPr lang="en-US" sz="2800" b="1" dirty="0">
              <a:solidFill>
                <a:srgbClr val="002060"/>
              </a:solidFill>
            </a:endParaRPr>
          </a:p>
          <a:p>
            <a:pPr>
              <a:lnSpc>
                <a:spcPct val="80000"/>
              </a:lnSpc>
              <a:defRPr/>
            </a:pPr>
            <a:endParaRPr lang="en-US" sz="500" b="1" dirty="0">
              <a:solidFill>
                <a:srgbClr val="C00000"/>
              </a:solidFill>
            </a:endParaRPr>
          </a:p>
          <a:p>
            <a:pPr algn="just">
              <a:lnSpc>
                <a:spcPct val="82000"/>
              </a:lnSpc>
              <a:defRPr/>
            </a:pPr>
            <a:r>
              <a:rPr lang="en-US" b="1" i="1" dirty="0">
                <a:solidFill>
                  <a:srgbClr val="C00000"/>
                </a:solidFill>
              </a:rPr>
              <a:t>Duties of Agent to Principal:</a:t>
            </a:r>
            <a:r>
              <a:rPr lang="en-US" sz="2000" b="1" i="1" dirty="0">
                <a:solidFill>
                  <a:srgbClr val="C00000"/>
                </a:solidFill>
              </a:rPr>
              <a:t> </a:t>
            </a:r>
            <a:r>
              <a:rPr lang="en-US" sz="1600" dirty="0"/>
              <a:t>The agent has whatever duties are expressly stated in their contract with their principal.  Additionally, in the absence of anything contrary in the agreement, the agent has three major duties implied by law: loyalty, obedience, and care.</a:t>
            </a:r>
          </a:p>
          <a:p>
            <a:pPr>
              <a:lnSpc>
                <a:spcPct val="82000"/>
              </a:lnSpc>
              <a:defRPr/>
            </a:pPr>
            <a:endParaRPr lang="en-US" sz="500" dirty="0"/>
          </a:p>
          <a:p>
            <a:pPr algn="just">
              <a:lnSpc>
                <a:spcPct val="82000"/>
              </a:lnSpc>
              <a:defRPr/>
            </a:pPr>
            <a:r>
              <a:rPr lang="en-US" sz="1600" b="1" i="1" dirty="0">
                <a:solidFill>
                  <a:srgbClr val="008000"/>
                </a:solidFill>
              </a:rPr>
              <a:t>Duty of Loyalty: </a:t>
            </a:r>
            <a:r>
              <a:rPr lang="en-US" sz="1400" dirty="0"/>
              <a:t>The fiduciary duty of an agent to his principal is one of undivided loyalty. If an agent has interests adverse to the interests of his principal (e.g., self-dealing or obtaining secret profits),</a:t>
            </a:r>
          </a:p>
          <a:p>
            <a:pPr algn="just">
              <a:lnSpc>
                <a:spcPct val="82000"/>
              </a:lnSpc>
              <a:defRPr/>
            </a:pPr>
            <a:r>
              <a:rPr lang="en-US" sz="1400" dirty="0"/>
              <a:t>then such agent will be seen as in breach this duty by failing to disclose.</a:t>
            </a:r>
          </a:p>
          <a:p>
            <a:pPr>
              <a:lnSpc>
                <a:spcPct val="82000"/>
              </a:lnSpc>
              <a:defRPr/>
            </a:pPr>
            <a:endParaRPr lang="en-US" sz="500" dirty="0">
              <a:solidFill>
                <a:srgbClr val="663300"/>
              </a:solidFill>
            </a:endParaRPr>
          </a:p>
          <a:p>
            <a:pPr>
              <a:lnSpc>
                <a:spcPct val="82000"/>
              </a:lnSpc>
              <a:defRPr/>
            </a:pPr>
            <a:r>
              <a:rPr lang="en-US" sz="1600" b="1" i="1" dirty="0">
                <a:solidFill>
                  <a:srgbClr val="008000"/>
                </a:solidFill>
              </a:rPr>
              <a:t>Duty of Obedience:</a:t>
            </a:r>
          </a:p>
          <a:p>
            <a:pPr algn="just">
              <a:lnSpc>
                <a:spcPct val="82000"/>
              </a:lnSpc>
              <a:defRPr/>
            </a:pPr>
            <a:r>
              <a:rPr lang="en-US" sz="1400" b="1" dirty="0">
                <a:solidFill>
                  <a:srgbClr val="0000FF"/>
                </a:solidFill>
              </a:rPr>
              <a:t>General Rule: </a:t>
            </a:r>
            <a:r>
              <a:rPr lang="en-US" sz="1200" b="1" dirty="0">
                <a:solidFill>
                  <a:srgbClr val="0000FF"/>
                </a:solidFill>
              </a:rPr>
              <a:t> </a:t>
            </a:r>
            <a:r>
              <a:rPr lang="en-US" sz="1200" dirty="0"/>
              <a:t>An agent must obey all reasonable directions of his principal. While the principal may well be liable for the agent's acts in violation of directions (apparent or inherent authority), the agent will be liable to the principal for any loss that the principal suffers.</a:t>
            </a:r>
          </a:p>
          <a:p>
            <a:pPr>
              <a:lnSpc>
                <a:spcPct val="82000"/>
              </a:lnSpc>
              <a:defRPr/>
            </a:pPr>
            <a:endParaRPr lang="en-US" sz="300" dirty="0">
              <a:solidFill>
                <a:srgbClr val="0000FF"/>
              </a:solidFill>
            </a:endParaRPr>
          </a:p>
          <a:p>
            <a:pPr>
              <a:lnSpc>
                <a:spcPct val="82000"/>
              </a:lnSpc>
              <a:defRPr/>
            </a:pPr>
            <a:r>
              <a:rPr lang="en-US" sz="1400" b="1" dirty="0">
                <a:solidFill>
                  <a:srgbClr val="0000FF"/>
                </a:solidFill>
              </a:rPr>
              <a:t>What Constitutes Reasonable Directions:  </a:t>
            </a:r>
            <a:r>
              <a:rPr lang="en-US" sz="1200" dirty="0"/>
              <a:t>Reasonableness depends on custom, the nature of the work, and contractual understanding.</a:t>
            </a:r>
          </a:p>
          <a:p>
            <a:pPr algn="just">
              <a:lnSpc>
                <a:spcPct val="82000"/>
              </a:lnSpc>
              <a:defRPr/>
            </a:pPr>
            <a:endParaRPr lang="en-US" sz="300" dirty="0"/>
          </a:p>
          <a:p>
            <a:pPr algn="just">
              <a:lnSpc>
                <a:spcPct val="82000"/>
              </a:lnSpc>
              <a:defRPr/>
            </a:pPr>
            <a:r>
              <a:rPr lang="en-US" sz="1200" b="1" i="1" dirty="0"/>
              <a:t>Example:</a:t>
            </a:r>
            <a:r>
              <a:rPr lang="en-US" sz="1200" b="1" dirty="0"/>
              <a:t>  </a:t>
            </a:r>
            <a:r>
              <a:rPr lang="en-US" sz="1100" dirty="0"/>
              <a:t>A janitor would be expected to follow minute instructions regarding his daily work effort while an attorney would not normally be expected to follow his client's directions as to how to draft a complaint.</a:t>
            </a:r>
          </a:p>
          <a:p>
            <a:pPr algn="just">
              <a:lnSpc>
                <a:spcPct val="82000"/>
              </a:lnSpc>
              <a:defRPr/>
            </a:pPr>
            <a:endParaRPr lang="en-US" sz="500" dirty="0"/>
          </a:p>
          <a:p>
            <a:pPr>
              <a:lnSpc>
                <a:spcPct val="82000"/>
              </a:lnSpc>
              <a:defRPr/>
            </a:pPr>
            <a:r>
              <a:rPr lang="en-US" sz="1600" b="1" i="1" dirty="0">
                <a:solidFill>
                  <a:srgbClr val="008000"/>
                </a:solidFill>
              </a:rPr>
              <a:t>Duty of Reasonable Care:</a:t>
            </a:r>
          </a:p>
          <a:p>
            <a:pPr algn="just">
              <a:lnSpc>
                <a:spcPct val="82000"/>
              </a:lnSpc>
              <a:defRPr/>
            </a:pPr>
            <a:r>
              <a:rPr lang="en-US" sz="1400" b="1" dirty="0">
                <a:solidFill>
                  <a:srgbClr val="0000FF"/>
                </a:solidFill>
              </a:rPr>
              <a:t>Compensated Agent:  </a:t>
            </a:r>
            <a:r>
              <a:rPr lang="en-US" sz="1200" dirty="0"/>
              <a:t>An agent owes a duty to his principal to carry out his agency with reasonable care, in light of local community standards and taking into account any special skills of the agent.</a:t>
            </a:r>
          </a:p>
          <a:p>
            <a:pPr>
              <a:lnSpc>
                <a:spcPct val="82000"/>
              </a:lnSpc>
              <a:defRPr/>
            </a:pPr>
            <a:endParaRPr lang="en-US" sz="300" dirty="0">
              <a:solidFill>
                <a:srgbClr val="0000FF"/>
              </a:solidFill>
            </a:endParaRPr>
          </a:p>
          <a:p>
            <a:pPr algn="just">
              <a:lnSpc>
                <a:spcPct val="82000"/>
              </a:lnSpc>
              <a:defRPr/>
            </a:pPr>
            <a:r>
              <a:rPr lang="en-US" sz="1400" b="1" dirty="0">
                <a:solidFill>
                  <a:srgbClr val="0000FF"/>
                </a:solidFill>
              </a:rPr>
              <a:t>Gratuitous Agent:  </a:t>
            </a:r>
            <a:r>
              <a:rPr lang="en-US" sz="1200" dirty="0"/>
              <a:t>The modem trend is to hold a gratuitous or uncompensated agent to the degree of care customary in the community for one undertaking similar tasks without compensation. In most situations, this results in no difference between the standard for paid and unpaid agents.</a:t>
            </a:r>
          </a:p>
          <a:p>
            <a:pPr>
              <a:lnSpc>
                <a:spcPct val="82000"/>
              </a:lnSpc>
              <a:defRPr/>
            </a:pPr>
            <a:endParaRPr lang="en-US" sz="300" dirty="0"/>
          </a:p>
          <a:p>
            <a:pPr algn="just">
              <a:lnSpc>
                <a:spcPct val="82000"/>
              </a:lnSpc>
              <a:defRPr/>
            </a:pPr>
            <a:r>
              <a:rPr lang="en-US" sz="1400" b="1" dirty="0">
                <a:solidFill>
                  <a:srgbClr val="0000FF"/>
                </a:solidFill>
              </a:rPr>
              <a:t>Duty to Notify:  </a:t>
            </a:r>
            <a:r>
              <a:rPr lang="en-US" sz="1200" dirty="0"/>
              <a:t>An agent has a duty to notify his principal of all matters that come to the agent's knowledge affecting the subject of the agency. The effect of this rule is that notice of all such matters coming to the attention of the agent is imputed to the principal. </a:t>
            </a:r>
          </a:p>
          <a:p>
            <a:pPr>
              <a:lnSpc>
                <a:spcPct val="82000"/>
              </a:lnSpc>
              <a:defRPr/>
            </a:pPr>
            <a:endParaRPr lang="en-US" sz="300" dirty="0"/>
          </a:p>
          <a:p>
            <a:pPr>
              <a:lnSpc>
                <a:spcPct val="82000"/>
              </a:lnSpc>
              <a:defRPr/>
            </a:pPr>
            <a:r>
              <a:rPr lang="en-US" sz="1200" b="1" i="1" dirty="0"/>
              <a:t>Example:</a:t>
            </a:r>
            <a:r>
              <a:rPr lang="en-US" sz="1200" dirty="0"/>
              <a:t> </a:t>
            </a:r>
            <a:r>
              <a:rPr lang="en-US" sz="1100" dirty="0"/>
              <a:t>Notice will not be imputed under certain circumstances, e.g., where the agent acts in their own interest and adversely to the principal, or where the agent and the third party attempt to commit a fraud on the principal.</a:t>
            </a:r>
          </a:p>
          <a:p>
            <a:pPr algn="just">
              <a:lnSpc>
                <a:spcPct val="90000"/>
              </a:lnSpc>
              <a:defRPr/>
            </a:pPr>
            <a:endParaRPr lang="en-US" sz="1200" dirty="0"/>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1031051"/>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100" b="1" i="1" dirty="0">
                <a:solidFill>
                  <a:srgbClr val="006600"/>
                </a:solidFill>
              </a:rPr>
              <a:t>The Agency Relationship – Duties of Agents and Principals</a:t>
            </a:r>
          </a:p>
        </p:txBody>
      </p:sp>
    </p:spTree>
    <p:extLst>
      <p:ext uri="{BB962C8B-B14F-4D97-AF65-F5344CB8AC3E}">
        <p14:creationId xmlns:p14="http://schemas.microsoft.com/office/powerpoint/2010/main" val="1890337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417316"/>
            <a:ext cx="8449492" cy="5001369"/>
          </a:xfrm>
          <a:prstGeom prst="rect">
            <a:avLst/>
          </a:prstGeom>
        </p:spPr>
        <p:txBody>
          <a:bodyPr wrap="square">
            <a:spAutoFit/>
          </a:bodyPr>
          <a:lstStyle/>
          <a:p>
            <a:pPr>
              <a:defRPr/>
            </a:pPr>
            <a:endParaRPr lang="en-US" sz="2800" b="1" dirty="0">
              <a:solidFill>
                <a:srgbClr val="002060"/>
              </a:solidFill>
            </a:endParaRPr>
          </a:p>
          <a:p>
            <a:pPr>
              <a:defRPr/>
            </a:pPr>
            <a:endParaRPr lang="en-US" sz="500" b="1" dirty="0">
              <a:solidFill>
                <a:srgbClr val="C00000"/>
              </a:solidFill>
            </a:endParaRPr>
          </a:p>
          <a:p>
            <a:pPr>
              <a:defRPr/>
            </a:pPr>
            <a:r>
              <a:rPr lang="en-US" b="1" i="1" dirty="0">
                <a:solidFill>
                  <a:srgbClr val="C00000"/>
                </a:solidFill>
              </a:rPr>
              <a:t>Remedies of the Principal:</a:t>
            </a:r>
            <a:r>
              <a:rPr lang="en-US" sz="2000" b="1" i="1" dirty="0">
                <a:solidFill>
                  <a:srgbClr val="C00000"/>
                </a:solidFill>
              </a:rPr>
              <a:t> </a:t>
            </a:r>
            <a:r>
              <a:rPr lang="en-US" sz="1600" dirty="0"/>
              <a:t>The principal has a variety of remedies against the agent for breach of duty.</a:t>
            </a:r>
          </a:p>
          <a:p>
            <a:pPr>
              <a:defRPr/>
            </a:pPr>
            <a:endParaRPr lang="en-US" sz="500" dirty="0"/>
          </a:p>
          <a:p>
            <a:pPr>
              <a:defRPr/>
            </a:pPr>
            <a:r>
              <a:rPr lang="en-US" sz="1600" b="1" i="1" dirty="0">
                <a:solidFill>
                  <a:srgbClr val="008000"/>
                </a:solidFill>
              </a:rPr>
              <a:t>Action for Damages:  </a:t>
            </a:r>
            <a:r>
              <a:rPr lang="en-US" sz="1400" dirty="0"/>
              <a:t>An agent may be liable either for breach of contract or in tort.</a:t>
            </a:r>
          </a:p>
          <a:p>
            <a:pPr>
              <a:defRPr/>
            </a:pPr>
            <a:r>
              <a:rPr lang="en-US" sz="500" dirty="0"/>
              <a:t>		</a:t>
            </a:r>
          </a:p>
          <a:p>
            <a:pPr algn="just">
              <a:defRPr/>
            </a:pPr>
            <a:r>
              <a:rPr lang="en-US" sz="1400" b="1" dirty="0">
                <a:solidFill>
                  <a:srgbClr val="0000FF"/>
                </a:solidFill>
              </a:rPr>
              <a:t>Breach of Contract-Compensated Agents:  </a:t>
            </a:r>
            <a:r>
              <a:rPr lang="en-US" sz="1400" dirty="0"/>
              <a:t>A compensated agent may be held liable for damages suffered by the principal as a result of breach of contract.  All of the remedies and methods of calculating damages that apply in normal breach of contract situations apply to a breach of contract for a compensated agent as well.</a:t>
            </a:r>
          </a:p>
          <a:p>
            <a:pPr>
              <a:defRPr/>
            </a:pPr>
            <a:endParaRPr lang="en-US" sz="500" dirty="0"/>
          </a:p>
          <a:p>
            <a:pPr algn="just">
              <a:defRPr/>
            </a:pPr>
            <a:r>
              <a:rPr lang="en-US" sz="1400" b="1" dirty="0">
                <a:solidFill>
                  <a:srgbClr val="0000FF"/>
                </a:solidFill>
              </a:rPr>
              <a:t>Tort-All Agents: </a:t>
            </a:r>
            <a:r>
              <a:rPr lang="en-US" sz="1400" dirty="0"/>
              <a:t>An agent, whether compensated or gratuitous, may be held liable for damages resulting from their misuse of the principal's property, whether intentional or negligent, or because of </a:t>
            </a:r>
            <a:r>
              <a:rPr lang="en-US" sz="1400" dirty="0" err="1"/>
              <a:t>misperfomance</a:t>
            </a:r>
            <a:r>
              <a:rPr lang="en-US" sz="1400" dirty="0"/>
              <a:t>, or failure to perform.</a:t>
            </a:r>
          </a:p>
          <a:p>
            <a:pPr>
              <a:defRPr/>
            </a:pPr>
            <a:endParaRPr lang="en-US" sz="500" dirty="0"/>
          </a:p>
          <a:p>
            <a:pPr algn="just">
              <a:defRPr/>
            </a:pPr>
            <a:r>
              <a:rPr lang="en-US" sz="1600" b="1" i="1" dirty="0">
                <a:solidFill>
                  <a:srgbClr val="008000"/>
                </a:solidFill>
              </a:rPr>
              <a:t>Action for Secret Profits: </a:t>
            </a:r>
            <a:r>
              <a:rPr lang="en-US" sz="1400" dirty="0"/>
              <a:t>Where an agent breaches her fiduciary duty and secretly profits, the principal may recover the actual profits or property held by the agent.</a:t>
            </a:r>
          </a:p>
          <a:p>
            <a:pPr>
              <a:defRPr/>
            </a:pPr>
            <a:endParaRPr lang="en-US" sz="500" dirty="0"/>
          </a:p>
          <a:p>
            <a:pPr algn="just">
              <a:defRPr/>
            </a:pPr>
            <a:r>
              <a:rPr lang="en-US" sz="1400" b="1" i="1" dirty="0"/>
              <a:t>Example:  </a:t>
            </a:r>
            <a:r>
              <a:rPr lang="en-US" sz="1200" dirty="0"/>
              <a:t>Alan the Agent is employed full-time by Paula the Principal to purchase timberland for Paula in a designated area.  Alan purchases some land in the designated area for himself with his own money. The law will find that Alan holds the land as constructive trustee for Paula and must convey it to Paula at cost.</a:t>
            </a:r>
          </a:p>
          <a:p>
            <a:pPr>
              <a:defRPr/>
            </a:pPr>
            <a:endParaRPr lang="en-US" sz="500" b="1" i="1" dirty="0"/>
          </a:p>
          <a:p>
            <a:pPr algn="just">
              <a:defRPr/>
            </a:pPr>
            <a:r>
              <a:rPr lang="en-US" sz="1400" b="1" i="1" dirty="0"/>
              <a:t>Example:</a:t>
            </a:r>
            <a:r>
              <a:rPr lang="en-US" sz="1400" dirty="0"/>
              <a:t>  </a:t>
            </a:r>
            <a:r>
              <a:rPr lang="en-US" sz="1200" dirty="0"/>
              <a:t>Alan the Agent is employed as a clerk in Paula the Principal's retail store.  All goods are marked with a fixed price.  Alan sells a $20 radio to a customer for $25.  Alan must give Paula the additional $5 even though Paula has suffered no injury.</a:t>
            </a:r>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1031051"/>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100" b="1" i="1" dirty="0">
                <a:solidFill>
                  <a:srgbClr val="006600"/>
                </a:solidFill>
              </a:rPr>
              <a:t>The Agency Relationship – Duties of Agents and Principals</a:t>
            </a:r>
          </a:p>
        </p:txBody>
      </p:sp>
    </p:spTree>
    <p:extLst>
      <p:ext uri="{BB962C8B-B14F-4D97-AF65-F5344CB8AC3E}">
        <p14:creationId xmlns:p14="http://schemas.microsoft.com/office/powerpoint/2010/main" val="2165393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417316"/>
            <a:ext cx="8449492" cy="5173724"/>
          </a:xfrm>
          <a:prstGeom prst="rect">
            <a:avLst/>
          </a:prstGeom>
        </p:spPr>
        <p:txBody>
          <a:bodyPr wrap="square">
            <a:spAutoFit/>
          </a:bodyPr>
          <a:lstStyle/>
          <a:p>
            <a:pPr>
              <a:lnSpc>
                <a:spcPct val="80000"/>
              </a:lnSpc>
              <a:defRPr/>
            </a:pPr>
            <a:endParaRPr lang="en-US" sz="2800" b="1" dirty="0">
              <a:solidFill>
                <a:srgbClr val="002060"/>
              </a:solidFill>
            </a:endParaRPr>
          </a:p>
          <a:p>
            <a:pPr>
              <a:lnSpc>
                <a:spcPct val="80000"/>
              </a:lnSpc>
              <a:defRPr/>
            </a:pPr>
            <a:endParaRPr lang="en-US" sz="500" b="1" dirty="0">
              <a:solidFill>
                <a:srgbClr val="C00000"/>
              </a:solidFill>
            </a:endParaRPr>
          </a:p>
          <a:p>
            <a:pPr algn="just">
              <a:defRPr/>
            </a:pPr>
            <a:r>
              <a:rPr lang="en-US" b="1" i="1" dirty="0">
                <a:solidFill>
                  <a:srgbClr val="C00000"/>
                </a:solidFill>
              </a:rPr>
              <a:t>Duties of Principal to Agent:</a:t>
            </a:r>
            <a:r>
              <a:rPr lang="en-US" sz="2000" b="1" i="1" dirty="0">
                <a:solidFill>
                  <a:srgbClr val="C00000"/>
                </a:solidFill>
              </a:rPr>
              <a:t> </a:t>
            </a:r>
            <a:endParaRPr lang="en-US" sz="1600" dirty="0"/>
          </a:p>
          <a:p>
            <a:pPr>
              <a:defRPr/>
            </a:pPr>
            <a:endParaRPr lang="en-US" sz="500" b="1" dirty="0">
              <a:solidFill>
                <a:srgbClr val="008000"/>
              </a:solidFill>
            </a:endParaRPr>
          </a:p>
          <a:p>
            <a:pPr>
              <a:defRPr/>
            </a:pPr>
            <a:r>
              <a:rPr lang="en-US" sz="1600" b="1" dirty="0">
                <a:solidFill>
                  <a:srgbClr val="008000"/>
                </a:solidFill>
              </a:rPr>
              <a:t>Duties Imposed by Operation of Law:</a:t>
            </a:r>
          </a:p>
          <a:p>
            <a:pPr algn="just">
              <a:defRPr/>
            </a:pPr>
            <a:endParaRPr lang="en-US" sz="500" b="1" dirty="0">
              <a:solidFill>
                <a:srgbClr val="0000FF"/>
              </a:solidFill>
            </a:endParaRPr>
          </a:p>
          <a:p>
            <a:pPr algn="just">
              <a:defRPr/>
            </a:pPr>
            <a:r>
              <a:rPr lang="en-US" sz="1400" b="1" dirty="0">
                <a:solidFill>
                  <a:srgbClr val="0000FF"/>
                </a:solidFill>
              </a:rPr>
              <a:t>Compensation: </a:t>
            </a:r>
            <a:r>
              <a:rPr lang="en-US" sz="1200" dirty="0"/>
              <a:t>The principal owes the agent a duty to compensate her reasonably for their services unless, of course, the agent has agreed to act gratuitously.  It should be noted that a principal has no duty to compensate a subagent, even if the agent was authorized to hire subagents, unless the principal agrees otherwise. </a:t>
            </a:r>
          </a:p>
          <a:p>
            <a:pPr>
              <a:defRPr/>
            </a:pPr>
            <a:endParaRPr lang="en-US" sz="500" b="1" dirty="0">
              <a:solidFill>
                <a:srgbClr val="0000FF"/>
              </a:solidFill>
            </a:endParaRPr>
          </a:p>
          <a:p>
            <a:pPr>
              <a:defRPr/>
            </a:pPr>
            <a:r>
              <a:rPr lang="en-US" sz="1400" b="1" dirty="0">
                <a:solidFill>
                  <a:srgbClr val="0000FF"/>
                </a:solidFill>
              </a:rPr>
              <a:t>Reimbursement: </a:t>
            </a:r>
            <a:r>
              <a:rPr lang="en-US" sz="1200" dirty="0"/>
              <a:t>The principal owes the agent (and any authorized subagent) a duty to indemnify them for all expenses or losses reasonably incurred in discharging any authorized duties, including any legal liability incurred by the agent in acting for her principal, unless the loss was due solely to the agent's fault.</a:t>
            </a:r>
          </a:p>
          <a:p>
            <a:pPr>
              <a:defRPr/>
            </a:pPr>
            <a:endParaRPr lang="en-US" sz="500" dirty="0"/>
          </a:p>
          <a:p>
            <a:pPr algn="just">
              <a:defRPr/>
            </a:pPr>
            <a:r>
              <a:rPr lang="en-US" sz="1600" b="1" dirty="0">
                <a:solidFill>
                  <a:srgbClr val="008000"/>
                </a:solidFill>
              </a:rPr>
              <a:t>Duties Imposed by Contract: </a:t>
            </a:r>
            <a:r>
              <a:rPr lang="en-US" sz="1200" dirty="0"/>
              <a:t>The principal also has a duty to comply with the terms of any contract between him and the agent.  Such a contract can, however, vary the terms of the common law duties.</a:t>
            </a:r>
          </a:p>
          <a:p>
            <a:pPr algn="just">
              <a:defRPr/>
            </a:pPr>
            <a:endParaRPr lang="en-US" sz="500" dirty="0"/>
          </a:p>
          <a:p>
            <a:pPr algn="just">
              <a:defRPr/>
            </a:pPr>
            <a:r>
              <a:rPr lang="en-US" sz="1600" b="1" dirty="0">
                <a:solidFill>
                  <a:srgbClr val="008000"/>
                </a:solidFill>
              </a:rPr>
              <a:t>Duty to Cooperate: </a:t>
            </a:r>
            <a:r>
              <a:rPr lang="en-US" sz="1200" dirty="0"/>
              <a:t>As a general rule, the principal should cooperate with his agent to help her carry out agency functions.  Thus, the principal must provide the agent with the requisite opportunities and not unreasonably interfere with the agent's performance.  Accordingly, the scope of the duty is measured by what is reasonably contemplated by the parties.</a:t>
            </a:r>
          </a:p>
          <a:p>
            <a:pPr>
              <a:defRPr/>
            </a:pPr>
            <a:endParaRPr lang="en-US" sz="500" dirty="0"/>
          </a:p>
          <a:p>
            <a:pPr>
              <a:defRPr/>
            </a:pPr>
            <a:r>
              <a:rPr lang="en-US" sz="1100" b="1" i="1" dirty="0"/>
              <a:t>Example:</a:t>
            </a:r>
            <a:r>
              <a:rPr lang="en-US" sz="1100" dirty="0"/>
              <a:t>  If Patty Principal hires Arthur Agent for $500 a month to sell widgets, Patty has no obligation to provide Arthur with widgets to sell.   If Arthur is to be paid by commission however (or Arthur’s compensation is otherwise based on the results of her work), it is reasonable for Arthur to assume that Patty will provide him with an opportunity to work, and so must provide Arthur with widgets.</a:t>
            </a:r>
          </a:p>
          <a:p>
            <a:pPr>
              <a:defRPr/>
            </a:pPr>
            <a:endParaRPr lang="en-US" sz="500" dirty="0"/>
          </a:p>
          <a:p>
            <a:pPr>
              <a:defRPr/>
            </a:pPr>
            <a:r>
              <a:rPr lang="en-US" sz="1100" b="1" i="1" dirty="0"/>
              <a:t>Example: </a:t>
            </a:r>
            <a:r>
              <a:rPr lang="en-US" sz="1100" dirty="0"/>
              <a:t> If Patty Principal hires Arthur Agent to sell his empty factory building on commission, Patty cannot then lease the building to a third party.</a:t>
            </a:r>
          </a:p>
          <a:p>
            <a:pPr algn="just">
              <a:lnSpc>
                <a:spcPct val="90000"/>
              </a:lnSpc>
              <a:defRPr/>
            </a:pPr>
            <a:endParaRPr lang="en-US" sz="1200" dirty="0"/>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1031051"/>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100" b="1" i="1" dirty="0">
                <a:solidFill>
                  <a:srgbClr val="006600"/>
                </a:solidFill>
              </a:rPr>
              <a:t>The Agency Relationship – Duties of Agents and Principals</a:t>
            </a:r>
          </a:p>
        </p:txBody>
      </p:sp>
    </p:spTree>
    <p:extLst>
      <p:ext uri="{BB962C8B-B14F-4D97-AF65-F5344CB8AC3E}">
        <p14:creationId xmlns:p14="http://schemas.microsoft.com/office/powerpoint/2010/main" val="264110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30000"/>
              </a:lnSpc>
              <a:spcBef>
                <a:spcPts val="0"/>
              </a:spcBef>
              <a:defRPr/>
            </a:pPr>
            <a:r>
              <a:rPr lang="en-US" sz="5400" b="1" i="1" dirty="0">
                <a:solidFill>
                  <a:srgbClr val="C00000"/>
                </a:solidFill>
              </a:rPr>
              <a:t>The Nature of Agency</a:t>
            </a:r>
            <a:endParaRPr lang="en-US" sz="5400" b="1" i="1" dirty="0">
              <a:solidFill>
                <a:srgbClr val="0033CC"/>
              </a:solidFill>
            </a:endParaRPr>
          </a:p>
          <a:p>
            <a:pPr marL="457200" indent="-457200">
              <a:lnSpc>
                <a:spcPct val="130000"/>
              </a:lnSpc>
              <a:spcBef>
                <a:spcPts val="0"/>
              </a:spcBef>
              <a:buFont typeface="Arial" panose="020B0604020202020204" pitchFamily="34" charset="0"/>
              <a:buChar char="•"/>
              <a:defRPr/>
            </a:pPr>
            <a:r>
              <a:rPr lang="en-US" sz="2800" b="1" i="1" dirty="0">
                <a:solidFill>
                  <a:srgbClr val="0033CC"/>
                </a:solidFill>
              </a:rPr>
              <a:t>Definitions and Elements of Agency</a:t>
            </a:r>
          </a:p>
          <a:p>
            <a:pPr marL="457200" indent="-457200">
              <a:lnSpc>
                <a:spcPct val="130000"/>
              </a:lnSpc>
              <a:spcBef>
                <a:spcPts val="0"/>
              </a:spcBef>
              <a:buFont typeface="Arial" panose="020B0604020202020204" pitchFamily="34" charset="0"/>
              <a:buChar char="•"/>
              <a:defRPr/>
            </a:pPr>
            <a:r>
              <a:rPr lang="en-US" sz="2800" b="1" i="1" dirty="0">
                <a:solidFill>
                  <a:srgbClr val="0033CC"/>
                </a:solidFill>
              </a:rPr>
              <a:t>Examples of Agency</a:t>
            </a:r>
          </a:p>
          <a:p>
            <a:pPr marL="457200" lvl="1" indent="-457200">
              <a:lnSpc>
                <a:spcPct val="130000"/>
              </a:lnSpc>
              <a:spcBef>
                <a:spcPts val="0"/>
              </a:spcBef>
              <a:buFont typeface="Arial" panose="020B0604020202020204" pitchFamily="34" charset="0"/>
              <a:buChar char="•"/>
              <a:defRPr/>
            </a:pPr>
            <a:r>
              <a:rPr lang="en-US" sz="2800" b="1" i="1" dirty="0">
                <a:solidFill>
                  <a:srgbClr val="0033CC"/>
                </a:solidFill>
              </a:rPr>
              <a:t>Contracts Between Agents and principals</a:t>
            </a:r>
          </a:p>
          <a:p>
            <a:pPr marL="457200" lvl="1" indent="-457200">
              <a:lnSpc>
                <a:spcPct val="130000"/>
              </a:lnSpc>
              <a:spcBef>
                <a:spcPts val="0"/>
              </a:spcBef>
              <a:buFont typeface="Arial" panose="020B0604020202020204" pitchFamily="34" charset="0"/>
              <a:buChar char="•"/>
              <a:defRPr/>
            </a:pPr>
            <a:r>
              <a:rPr lang="en-US" sz="2800" b="1" i="1" dirty="0">
                <a:solidFill>
                  <a:srgbClr val="0033CC"/>
                </a:solidFill>
              </a:rPr>
              <a:t>The Purpose of Agency</a:t>
            </a:r>
          </a:p>
          <a:p>
            <a:pPr marL="457200" lvl="1" indent="-457200">
              <a:lnSpc>
                <a:spcPct val="130000"/>
              </a:lnSpc>
              <a:spcBef>
                <a:spcPts val="0"/>
              </a:spcBef>
              <a:buFont typeface="Arial" panose="020B0604020202020204" pitchFamily="34" charset="0"/>
              <a:buChar char="•"/>
              <a:defRPr/>
            </a:pPr>
            <a:r>
              <a:rPr lang="en-US" sz="2800" b="1" i="1" dirty="0">
                <a:solidFill>
                  <a:srgbClr val="0033CC"/>
                </a:solidFill>
              </a:rPr>
              <a:t>Creating the Agency Relationship</a:t>
            </a:r>
          </a:p>
          <a:p>
            <a:pPr marL="457200" lvl="1" indent="-457200">
              <a:lnSpc>
                <a:spcPct val="130000"/>
              </a:lnSpc>
              <a:spcBef>
                <a:spcPts val="0"/>
              </a:spcBef>
              <a:buFont typeface="Arial" panose="020B0604020202020204" pitchFamily="34" charset="0"/>
              <a:buChar char="•"/>
              <a:defRPr/>
            </a:pPr>
            <a:r>
              <a:rPr lang="en-US" sz="2800" b="1" i="1" dirty="0">
                <a:solidFill>
                  <a:srgbClr val="0033CC"/>
                </a:solidFill>
              </a:rPr>
              <a:t>Termination of Agencies</a:t>
            </a:r>
          </a:p>
          <a:p>
            <a:pPr marL="457200" lvl="1" indent="-457200">
              <a:lnSpc>
                <a:spcPct val="130000"/>
              </a:lnSpc>
              <a:spcBef>
                <a:spcPts val="0"/>
              </a:spcBef>
              <a:buFont typeface="Arial" panose="020B0604020202020204" pitchFamily="34" charset="0"/>
              <a:buChar char="•"/>
              <a:defRPr/>
            </a:pPr>
            <a:r>
              <a:rPr lang="en-US" sz="2800" b="1" i="1" dirty="0">
                <a:solidFill>
                  <a:srgbClr val="0033CC"/>
                </a:solidFill>
              </a:rPr>
              <a:t>Duties and Liabilities</a:t>
            </a:r>
          </a:p>
          <a:p>
            <a:pPr marL="342900" indent="-342900">
              <a:lnSpc>
                <a:spcPct val="120000"/>
              </a:lnSpc>
              <a:spcBef>
                <a:spcPct val="20000"/>
              </a:spcBef>
              <a:defRPr/>
            </a:pPr>
            <a:endParaRPr lang="en-US" sz="1000" dirty="0">
              <a:solidFill>
                <a:srgbClr val="0033CC"/>
              </a:solidFill>
            </a:endParaRPr>
          </a:p>
        </p:txBody>
      </p:sp>
    </p:spTree>
    <p:extLst>
      <p:ext uri="{BB962C8B-B14F-4D97-AF65-F5344CB8AC3E}">
        <p14:creationId xmlns:p14="http://schemas.microsoft.com/office/powerpoint/2010/main" val="336487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417316"/>
            <a:ext cx="8449492" cy="4524252"/>
          </a:xfrm>
          <a:prstGeom prst="rect">
            <a:avLst/>
          </a:prstGeom>
        </p:spPr>
        <p:txBody>
          <a:bodyPr wrap="square">
            <a:spAutoFit/>
          </a:bodyPr>
          <a:lstStyle/>
          <a:p>
            <a:pPr>
              <a:defRPr/>
            </a:pPr>
            <a:endParaRPr lang="en-US" sz="2800" b="1" dirty="0">
              <a:solidFill>
                <a:srgbClr val="002060"/>
              </a:solidFill>
            </a:endParaRPr>
          </a:p>
          <a:p>
            <a:pPr>
              <a:defRPr/>
            </a:pPr>
            <a:endParaRPr lang="en-US" sz="500" b="1" dirty="0">
              <a:solidFill>
                <a:srgbClr val="C00000"/>
              </a:solidFill>
            </a:endParaRPr>
          </a:p>
          <a:p>
            <a:pPr algn="just">
              <a:lnSpc>
                <a:spcPct val="120000"/>
              </a:lnSpc>
              <a:defRPr/>
            </a:pPr>
            <a:r>
              <a:rPr lang="en-US" b="1" i="1" dirty="0">
                <a:solidFill>
                  <a:srgbClr val="C00000"/>
                </a:solidFill>
              </a:rPr>
              <a:t>Remedies of the Agent:</a:t>
            </a:r>
            <a:r>
              <a:rPr lang="en-US" sz="2000" b="1" i="1" dirty="0">
                <a:solidFill>
                  <a:srgbClr val="C00000"/>
                </a:solidFill>
              </a:rPr>
              <a:t> </a:t>
            </a:r>
            <a:r>
              <a:rPr lang="en-US" sz="1600" dirty="0"/>
              <a:t>The agent has a variety of remedies against the principal for breach of duty.</a:t>
            </a:r>
          </a:p>
          <a:p>
            <a:pPr>
              <a:lnSpc>
                <a:spcPct val="120000"/>
              </a:lnSpc>
              <a:defRPr/>
            </a:pPr>
            <a:endParaRPr lang="en-US" sz="500" dirty="0"/>
          </a:p>
          <a:p>
            <a:pPr>
              <a:lnSpc>
                <a:spcPct val="120000"/>
              </a:lnSpc>
              <a:defRPr/>
            </a:pPr>
            <a:r>
              <a:rPr lang="en-US" sz="1600" b="1" dirty="0">
                <a:solidFill>
                  <a:srgbClr val="008000"/>
                </a:solidFill>
              </a:rPr>
              <a:t>Breach of Contract: </a:t>
            </a:r>
            <a:r>
              <a:rPr lang="en-US" sz="1400" dirty="0"/>
              <a:t>A compensated agent has the usual remedies for breach of contract. An agent does however have a duty to mitigate (lessen) their damages</a:t>
            </a:r>
          </a:p>
          <a:p>
            <a:pPr>
              <a:lnSpc>
                <a:spcPct val="120000"/>
              </a:lnSpc>
              <a:defRPr/>
            </a:pPr>
            <a:endParaRPr lang="en-US" sz="500" dirty="0"/>
          </a:p>
          <a:p>
            <a:pPr algn="just">
              <a:lnSpc>
                <a:spcPct val="120000"/>
              </a:lnSpc>
              <a:defRPr/>
            </a:pPr>
            <a:r>
              <a:rPr lang="en-US" sz="1400" b="1" i="1" dirty="0"/>
              <a:t>Example:</a:t>
            </a:r>
            <a:r>
              <a:rPr lang="en-US" sz="1400" i="1" dirty="0"/>
              <a:t> </a:t>
            </a:r>
            <a:r>
              <a:rPr lang="en-US" sz="1400" dirty="0"/>
              <a:t>Anna the Agent executes an employment contract with Phillip the Principal.  Under the 10-year written contract Anna will be provided with a salary of $40,000 per year.  Phillip fires Anna after two years without cause.  Anna cannot spend the next eight years in Acapulco on vacation and collect her</a:t>
            </a:r>
          </a:p>
          <a:p>
            <a:pPr algn="just">
              <a:lnSpc>
                <a:spcPct val="120000"/>
              </a:lnSpc>
              <a:defRPr/>
            </a:pPr>
            <a:r>
              <a:rPr lang="en-US" sz="1400" dirty="0"/>
              <a:t>money.  She must actively seek other employment (in an attempt to mitigate her damages).</a:t>
            </a:r>
          </a:p>
          <a:p>
            <a:pPr>
              <a:lnSpc>
                <a:spcPct val="120000"/>
              </a:lnSpc>
              <a:defRPr/>
            </a:pPr>
            <a:endParaRPr lang="en-US" sz="500" dirty="0"/>
          </a:p>
          <a:p>
            <a:pPr algn="just">
              <a:lnSpc>
                <a:spcPct val="120000"/>
              </a:lnSpc>
              <a:defRPr/>
            </a:pPr>
            <a:r>
              <a:rPr lang="en-US" sz="1600" b="1" dirty="0">
                <a:solidFill>
                  <a:srgbClr val="008000"/>
                </a:solidFill>
              </a:rPr>
              <a:t>Agent's Lien: </a:t>
            </a:r>
            <a:r>
              <a:rPr lang="en-US" sz="1400" dirty="0"/>
              <a:t>An agent has a possessory lien (i.e., a claim against the principal's property held by the agent) for any money due to the agent, unless the contract provides otherwise.</a:t>
            </a:r>
          </a:p>
          <a:p>
            <a:pPr>
              <a:lnSpc>
                <a:spcPct val="120000"/>
              </a:lnSpc>
              <a:defRPr/>
            </a:pPr>
            <a:endParaRPr lang="en-US" sz="500" i="1" dirty="0"/>
          </a:p>
          <a:p>
            <a:pPr algn="just">
              <a:lnSpc>
                <a:spcPct val="120000"/>
              </a:lnSpc>
              <a:defRPr/>
            </a:pPr>
            <a:r>
              <a:rPr lang="en-US" sz="1400" b="1" i="1" dirty="0"/>
              <a:t>Example:</a:t>
            </a:r>
            <a:r>
              <a:rPr lang="en-US" sz="1400" dirty="0"/>
              <a:t> Alma the Agent purchases coins for </a:t>
            </a:r>
            <a:r>
              <a:rPr lang="en-US" sz="1400" dirty="0" err="1"/>
              <a:t>Pherb</a:t>
            </a:r>
            <a:r>
              <a:rPr lang="en-US" sz="1400" dirty="0"/>
              <a:t> the Principal with her own funds.  </a:t>
            </a:r>
            <a:r>
              <a:rPr lang="en-US" sz="1400" dirty="0" err="1"/>
              <a:t>Pherb</a:t>
            </a:r>
            <a:r>
              <a:rPr lang="en-US" sz="1400" dirty="0"/>
              <a:t> does not reimburse Alma for the cost of the coins.  If Alma still has possession of the coins, she has a lien upon them until </a:t>
            </a:r>
            <a:r>
              <a:rPr lang="en-US" sz="1400" dirty="0" err="1"/>
              <a:t>Pherb</a:t>
            </a:r>
            <a:r>
              <a:rPr lang="en-US" sz="1400" dirty="0"/>
              <a:t> pays her for the same.</a:t>
            </a:r>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1031051"/>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100" b="1" i="1" dirty="0">
                <a:solidFill>
                  <a:srgbClr val="006600"/>
                </a:solidFill>
              </a:rPr>
              <a:t>The Agency Relationship – Duties of Agents and Principals</a:t>
            </a:r>
          </a:p>
        </p:txBody>
      </p:sp>
    </p:spTree>
    <p:extLst>
      <p:ext uri="{BB962C8B-B14F-4D97-AF65-F5344CB8AC3E}">
        <p14:creationId xmlns:p14="http://schemas.microsoft.com/office/powerpoint/2010/main" val="3410968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365062"/>
            <a:ext cx="8449492" cy="5606150"/>
          </a:xfrm>
          <a:prstGeom prst="rect">
            <a:avLst/>
          </a:prstGeom>
        </p:spPr>
        <p:txBody>
          <a:bodyPr wrap="square">
            <a:spAutoFit/>
          </a:bodyPr>
          <a:lstStyle/>
          <a:p>
            <a:pPr>
              <a:defRPr/>
            </a:pPr>
            <a:endParaRPr lang="en-US" sz="2800" b="1" dirty="0">
              <a:solidFill>
                <a:srgbClr val="002060"/>
              </a:solidFill>
            </a:endParaRPr>
          </a:p>
          <a:p>
            <a:pPr>
              <a:lnSpc>
                <a:spcPct val="80000"/>
              </a:lnSpc>
              <a:defRPr/>
            </a:pPr>
            <a:r>
              <a:rPr lang="en-US" b="1" i="1" dirty="0">
                <a:solidFill>
                  <a:srgbClr val="C00000"/>
                </a:solidFill>
              </a:rPr>
              <a:t>Generally:</a:t>
            </a:r>
            <a:r>
              <a:rPr lang="en-US" sz="2000" b="1" i="1" dirty="0">
                <a:solidFill>
                  <a:srgbClr val="C00000"/>
                </a:solidFill>
              </a:rPr>
              <a:t> </a:t>
            </a:r>
            <a:r>
              <a:rPr lang="en-US" sz="1600" dirty="0"/>
              <a:t>Having established that there is a valid contract entered into by an agent for their principal, the next step is to determine who the parties to the contract are, and what their rights and liabilities are under the contract.</a:t>
            </a:r>
          </a:p>
          <a:p>
            <a:pPr>
              <a:lnSpc>
                <a:spcPct val="80000"/>
              </a:lnSpc>
              <a:defRPr/>
            </a:pPr>
            <a:endParaRPr lang="en-US" sz="500" dirty="0"/>
          </a:p>
          <a:p>
            <a:pPr>
              <a:lnSpc>
                <a:spcPct val="80000"/>
              </a:lnSpc>
              <a:defRPr/>
            </a:pPr>
            <a:r>
              <a:rPr lang="en-US" sz="1600" b="1" dirty="0">
                <a:solidFill>
                  <a:srgbClr val="008000"/>
                </a:solidFill>
              </a:rPr>
              <a:t>Third Party vs. Principal: </a:t>
            </a:r>
            <a:r>
              <a:rPr lang="en-US" sz="1400" dirty="0"/>
              <a:t>The general rule is that if the agent had authority, the principal is liable to the third party.</a:t>
            </a:r>
          </a:p>
          <a:p>
            <a:pPr>
              <a:lnSpc>
                <a:spcPct val="80000"/>
              </a:lnSpc>
              <a:defRPr/>
            </a:pPr>
            <a:endParaRPr lang="en-US" sz="500" b="1" dirty="0">
              <a:solidFill>
                <a:srgbClr val="008000"/>
              </a:solidFill>
            </a:endParaRPr>
          </a:p>
          <a:p>
            <a:pPr>
              <a:lnSpc>
                <a:spcPct val="80000"/>
              </a:lnSpc>
              <a:defRPr/>
            </a:pPr>
            <a:r>
              <a:rPr lang="en-US" sz="1600" b="1" dirty="0">
                <a:solidFill>
                  <a:srgbClr val="008000"/>
                </a:solidFill>
              </a:rPr>
              <a:t>Third Party vs. Agent:  </a:t>
            </a:r>
            <a:r>
              <a:rPr lang="en-US" sz="1400" dirty="0"/>
              <a:t>Whether an agent can be held liable on a contract depends on whether the principal was disclosed, partially disclosed, or undisclosed.</a:t>
            </a:r>
          </a:p>
          <a:p>
            <a:pPr>
              <a:lnSpc>
                <a:spcPct val="80000"/>
              </a:lnSpc>
              <a:defRPr/>
            </a:pPr>
            <a:endParaRPr lang="en-US" sz="500" dirty="0"/>
          </a:p>
          <a:p>
            <a:pPr algn="just">
              <a:lnSpc>
                <a:spcPct val="80000"/>
              </a:lnSpc>
              <a:defRPr/>
            </a:pPr>
            <a:r>
              <a:rPr lang="en-US" sz="1400" b="1" dirty="0">
                <a:solidFill>
                  <a:srgbClr val="0000FF"/>
                </a:solidFill>
              </a:rPr>
              <a:t>Disclosed Principal Situation (Defined):  </a:t>
            </a:r>
            <a:r>
              <a:rPr lang="en-US" sz="1200" dirty="0"/>
              <a:t>A disclosed principal is one whose existence and identity are known to the third party.</a:t>
            </a:r>
          </a:p>
          <a:p>
            <a:pPr>
              <a:lnSpc>
                <a:spcPct val="80000"/>
              </a:lnSpc>
              <a:defRPr/>
            </a:pPr>
            <a:endParaRPr lang="en-US" sz="500" dirty="0"/>
          </a:p>
          <a:p>
            <a:pPr>
              <a:lnSpc>
                <a:spcPct val="80000"/>
              </a:lnSpc>
              <a:defRPr/>
            </a:pPr>
            <a:r>
              <a:rPr lang="en-US" sz="1200" b="1" dirty="0"/>
              <a:t>Disclosed Principal Liable:  </a:t>
            </a:r>
            <a:r>
              <a:rPr lang="en-US" sz="1200" dirty="0"/>
              <a:t>A disclosed principal is always liable on a contract entered into by an authorized agent.</a:t>
            </a:r>
          </a:p>
          <a:p>
            <a:pPr>
              <a:lnSpc>
                <a:spcPct val="80000"/>
              </a:lnSpc>
              <a:defRPr/>
            </a:pPr>
            <a:endParaRPr lang="en-US" sz="300" dirty="0"/>
          </a:p>
          <a:p>
            <a:pPr algn="just">
              <a:lnSpc>
                <a:spcPct val="80000"/>
              </a:lnSpc>
              <a:defRPr/>
            </a:pPr>
            <a:r>
              <a:rPr lang="en-US" sz="1200" b="1" dirty="0"/>
              <a:t>Agent Generally Not Liable: </a:t>
            </a:r>
            <a:r>
              <a:rPr lang="en-US" sz="1200" dirty="0"/>
              <a:t>A third party generally has no action against an agent in a disclosed principal situation because the contract is with the principal.  There are, however, certain well-recognized exceptions to this rule:</a:t>
            </a:r>
          </a:p>
          <a:p>
            <a:pPr>
              <a:lnSpc>
                <a:spcPct val="80000"/>
              </a:lnSpc>
              <a:defRPr/>
            </a:pPr>
            <a:endParaRPr lang="en-US" sz="300" dirty="0"/>
          </a:p>
          <a:p>
            <a:pPr>
              <a:lnSpc>
                <a:spcPct val="80000"/>
              </a:lnSpc>
              <a:defRPr/>
            </a:pPr>
            <a:r>
              <a:rPr lang="en-US" sz="1100" b="1" i="1" dirty="0">
                <a:solidFill>
                  <a:srgbClr val="752619"/>
                </a:solidFill>
              </a:rPr>
              <a:t>1) Intent of Parties: </a:t>
            </a:r>
            <a:r>
              <a:rPr lang="en-US" sz="1100" dirty="0"/>
              <a:t>Where the intent of the parties is that the agent shall be a party to the contract, they will be held liable. </a:t>
            </a:r>
          </a:p>
          <a:p>
            <a:pPr algn="just">
              <a:lnSpc>
                <a:spcPct val="80000"/>
              </a:lnSpc>
              <a:defRPr/>
            </a:pPr>
            <a:endParaRPr lang="en-US" sz="300" dirty="0"/>
          </a:p>
          <a:p>
            <a:pPr algn="just">
              <a:lnSpc>
                <a:spcPct val="80000"/>
              </a:lnSpc>
              <a:defRPr/>
            </a:pPr>
            <a:r>
              <a:rPr lang="en-US" sz="1100" b="1" i="1" dirty="0">
                <a:solidFill>
                  <a:srgbClr val="752619"/>
                </a:solidFill>
              </a:rPr>
              <a:t>2) Agent's Implied Warranty of Authority:  </a:t>
            </a:r>
            <a:r>
              <a:rPr lang="en-US" sz="1100" dirty="0"/>
              <a:t>When an agent enters into a contract purportedly on behalf of a disclosed principal, the agent makes an implied warranty of authority (i.e., a warranty that they have the authority that they purport to have). Thus, although the agent generally is not liable in contract when they contract for a disclosed principal, they may nevertheless be held liable to the third party for breach of their implied warranty if they acted without authority.  </a:t>
            </a:r>
          </a:p>
          <a:p>
            <a:pPr>
              <a:lnSpc>
                <a:spcPct val="80000"/>
              </a:lnSpc>
              <a:defRPr/>
            </a:pPr>
            <a:endParaRPr lang="en-US" sz="500" dirty="0"/>
          </a:p>
          <a:p>
            <a:pPr algn="just">
              <a:lnSpc>
                <a:spcPct val="80000"/>
              </a:lnSpc>
              <a:defRPr/>
            </a:pPr>
            <a:r>
              <a:rPr lang="en-US" sz="1400" b="1" dirty="0">
                <a:solidFill>
                  <a:srgbClr val="0000FF"/>
                </a:solidFill>
              </a:rPr>
              <a:t>Partially Disclosed and Undisclosed Principal Situations (Defined):  </a:t>
            </a:r>
            <a:r>
              <a:rPr lang="en-US" sz="1200" dirty="0"/>
              <a:t>A partially disclosed principal is one whose existence, but not identity, is known to the third party. An undisclosed principal is one whose existence and identity are unknown to the third party.</a:t>
            </a:r>
          </a:p>
          <a:p>
            <a:pPr>
              <a:lnSpc>
                <a:spcPct val="80000"/>
              </a:lnSpc>
              <a:defRPr/>
            </a:pPr>
            <a:endParaRPr lang="en-US" sz="300" dirty="0"/>
          </a:p>
          <a:p>
            <a:pPr>
              <a:lnSpc>
                <a:spcPct val="80000"/>
              </a:lnSpc>
              <a:defRPr/>
            </a:pPr>
            <a:r>
              <a:rPr lang="en-US" sz="1100" b="1" i="1" dirty="0"/>
              <a:t>Note:</a:t>
            </a:r>
            <a:r>
              <a:rPr lang="en-US" sz="1100" dirty="0"/>
              <a:t>  If the third party should have reasonably known that the person with whom they were dealing was acting for a principal, then they would be deemed to have known of the principal's existence.  </a:t>
            </a:r>
          </a:p>
          <a:p>
            <a:pPr>
              <a:lnSpc>
                <a:spcPct val="80000"/>
              </a:lnSpc>
              <a:defRPr/>
            </a:pPr>
            <a:endParaRPr lang="en-US" sz="300" dirty="0"/>
          </a:p>
          <a:p>
            <a:pPr>
              <a:lnSpc>
                <a:spcPct val="80000"/>
              </a:lnSpc>
              <a:defRPr/>
            </a:pPr>
            <a:r>
              <a:rPr lang="en-US" sz="1100" b="1" i="1" dirty="0">
                <a:solidFill>
                  <a:srgbClr val="752619"/>
                </a:solidFill>
              </a:rPr>
              <a:t>Both Agent and Principal Liable: </a:t>
            </a:r>
            <a:r>
              <a:rPr lang="en-US" sz="1100" dirty="0"/>
              <a:t>Both the agent and the principal are liable on a contract entered into by an authorized agent on behalf of a partially disclosed or undisclosed principal.</a:t>
            </a:r>
          </a:p>
          <a:p>
            <a:pPr algn="just">
              <a:lnSpc>
                <a:spcPct val="80000"/>
              </a:lnSpc>
              <a:defRPr/>
            </a:pPr>
            <a:endParaRPr lang="en-US" sz="300" b="1" dirty="0"/>
          </a:p>
          <a:p>
            <a:pPr algn="just">
              <a:lnSpc>
                <a:spcPct val="80000"/>
              </a:lnSpc>
              <a:defRPr/>
            </a:pPr>
            <a:r>
              <a:rPr lang="en-US" sz="1100" b="1" i="1" dirty="0">
                <a:solidFill>
                  <a:srgbClr val="752619"/>
                </a:solidFill>
              </a:rPr>
              <a:t>No Election to Hold Principal or Agent Required:  </a:t>
            </a:r>
            <a:r>
              <a:rPr lang="en-US" sz="1100" dirty="0"/>
              <a:t>The third party, upon learning the identity of the principal (and in the undisclosed principal situations also learning of his existence), may hold the principal and agent liable.  A judgment against either one is not a bar to suit against the other except to the extent the judgment has been satisfied. [See U.C.C. §3-401]</a:t>
            </a:r>
          </a:p>
          <a:p>
            <a:pPr>
              <a:lnSpc>
                <a:spcPct val="85000"/>
              </a:lnSpc>
              <a:defRPr/>
            </a:pPr>
            <a:endParaRPr lang="en-US" sz="1400" dirty="0"/>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1015663"/>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000" b="1" i="1" dirty="0">
                <a:solidFill>
                  <a:srgbClr val="006600"/>
                </a:solidFill>
              </a:rPr>
              <a:t>The Agency Relationship – Liabilities of Agents and Principals</a:t>
            </a:r>
          </a:p>
        </p:txBody>
      </p:sp>
    </p:spTree>
    <p:extLst>
      <p:ext uri="{BB962C8B-B14F-4D97-AF65-F5344CB8AC3E}">
        <p14:creationId xmlns:p14="http://schemas.microsoft.com/office/powerpoint/2010/main" val="1211997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365062"/>
            <a:ext cx="8449492" cy="5209118"/>
          </a:xfrm>
          <a:prstGeom prst="rect">
            <a:avLst/>
          </a:prstGeom>
        </p:spPr>
        <p:txBody>
          <a:bodyPr wrap="square">
            <a:spAutoFit/>
          </a:bodyPr>
          <a:lstStyle/>
          <a:p>
            <a:pPr>
              <a:lnSpc>
                <a:spcPct val="95000"/>
              </a:lnSpc>
              <a:defRPr/>
            </a:pPr>
            <a:endParaRPr lang="en-US" sz="2800" b="1" dirty="0">
              <a:solidFill>
                <a:srgbClr val="002060"/>
              </a:solidFill>
            </a:endParaRPr>
          </a:p>
          <a:p>
            <a:pPr>
              <a:lnSpc>
                <a:spcPct val="95000"/>
              </a:lnSpc>
              <a:defRPr/>
            </a:pPr>
            <a:r>
              <a:rPr lang="en-US" b="1" i="1" dirty="0">
                <a:solidFill>
                  <a:srgbClr val="C00000"/>
                </a:solidFill>
              </a:rPr>
              <a:t>Generally:</a:t>
            </a:r>
            <a:r>
              <a:rPr lang="en-US" sz="2000" b="1" i="1" dirty="0">
                <a:solidFill>
                  <a:srgbClr val="C00000"/>
                </a:solidFill>
              </a:rPr>
              <a:t> </a:t>
            </a:r>
            <a:r>
              <a:rPr lang="en-US" sz="1600" dirty="0"/>
              <a:t>Having established that there is a valid contract entered into by an agent for their principal, the next step is to determine who the parties to the contract are, and what their rights and liabilities are under the contract.</a:t>
            </a:r>
          </a:p>
          <a:p>
            <a:pPr>
              <a:lnSpc>
                <a:spcPct val="95000"/>
              </a:lnSpc>
              <a:defRPr/>
            </a:pPr>
            <a:endParaRPr lang="en-US" sz="500" dirty="0"/>
          </a:p>
          <a:p>
            <a:pPr>
              <a:lnSpc>
                <a:spcPct val="95000"/>
              </a:lnSpc>
              <a:defRPr/>
            </a:pPr>
            <a:r>
              <a:rPr lang="en-US" sz="1600" b="1" dirty="0">
                <a:solidFill>
                  <a:srgbClr val="008000"/>
                </a:solidFill>
              </a:rPr>
              <a:t>Third Party vs. Principal: </a:t>
            </a:r>
            <a:r>
              <a:rPr lang="en-US" sz="1400" dirty="0"/>
              <a:t>The general rule is that if the agent had authority, the principal is liable to the third party.</a:t>
            </a:r>
          </a:p>
          <a:p>
            <a:pPr>
              <a:lnSpc>
                <a:spcPct val="95000"/>
              </a:lnSpc>
              <a:defRPr/>
            </a:pPr>
            <a:endParaRPr lang="en-US" sz="500" b="1" dirty="0">
              <a:solidFill>
                <a:srgbClr val="008000"/>
              </a:solidFill>
            </a:endParaRPr>
          </a:p>
          <a:p>
            <a:pPr>
              <a:lnSpc>
                <a:spcPct val="95000"/>
              </a:lnSpc>
              <a:defRPr/>
            </a:pPr>
            <a:r>
              <a:rPr lang="en-US" sz="1600" b="1" dirty="0">
                <a:solidFill>
                  <a:srgbClr val="008000"/>
                </a:solidFill>
              </a:rPr>
              <a:t>Third Party vs. Agent:  </a:t>
            </a:r>
            <a:r>
              <a:rPr lang="en-US" sz="1400" dirty="0"/>
              <a:t>Whether an agent can be held liable on a contract depends on whether the principal was disclosed, partially disclosed, or undisclosed.</a:t>
            </a:r>
          </a:p>
          <a:p>
            <a:pPr>
              <a:lnSpc>
                <a:spcPct val="95000"/>
              </a:lnSpc>
              <a:defRPr/>
            </a:pPr>
            <a:endParaRPr lang="en-US" sz="500" dirty="0"/>
          </a:p>
          <a:p>
            <a:pPr>
              <a:lnSpc>
                <a:spcPct val="95000"/>
              </a:lnSpc>
              <a:defRPr/>
            </a:pPr>
            <a:r>
              <a:rPr lang="en-US" sz="1400" b="1" dirty="0">
                <a:solidFill>
                  <a:srgbClr val="0000FF"/>
                </a:solidFill>
              </a:rPr>
              <a:t>Right to Hold Third Party Liable on Contract:</a:t>
            </a:r>
            <a:endParaRPr lang="en-US" sz="1400" dirty="0">
              <a:solidFill>
                <a:srgbClr val="0000FF"/>
              </a:solidFill>
            </a:endParaRPr>
          </a:p>
          <a:p>
            <a:pPr>
              <a:lnSpc>
                <a:spcPct val="95000"/>
              </a:lnSpc>
              <a:defRPr/>
            </a:pPr>
            <a:endParaRPr lang="en-US" sz="500" b="1" dirty="0"/>
          </a:p>
          <a:p>
            <a:pPr>
              <a:lnSpc>
                <a:spcPct val="95000"/>
              </a:lnSpc>
              <a:defRPr/>
            </a:pPr>
            <a:r>
              <a:rPr lang="en-US" sz="1200" b="1" dirty="0"/>
              <a:t>Disclosed Principal Situation: Principal May Enforce Contract: </a:t>
            </a:r>
            <a:r>
              <a:rPr lang="en-US" sz="1200" dirty="0"/>
              <a:t>In a disclosed principal situation, only the principal, not the agent, may enforce the contract and hold the third party liable.</a:t>
            </a:r>
          </a:p>
          <a:p>
            <a:pPr>
              <a:lnSpc>
                <a:spcPct val="95000"/>
              </a:lnSpc>
              <a:defRPr/>
            </a:pPr>
            <a:endParaRPr lang="en-US" sz="500" dirty="0"/>
          </a:p>
          <a:p>
            <a:pPr algn="just">
              <a:lnSpc>
                <a:spcPct val="95000"/>
              </a:lnSpc>
              <a:defRPr/>
            </a:pPr>
            <a:r>
              <a:rPr lang="en-US" sz="1200" b="1" dirty="0"/>
              <a:t>Partially Disclosed and Undisclosed Principal Situation - Principal or Agent May Enforce Contract:  </a:t>
            </a:r>
            <a:r>
              <a:rPr lang="en-US" sz="1200" dirty="0"/>
              <a:t>In partially disclosed and undisclosed principal situations, either the principal or agent may enforce the contract and hold the third party liable.  However, if the agent enforces the contract, the principal is entitled to all of the rights and benefits thereunder.</a:t>
            </a:r>
          </a:p>
          <a:p>
            <a:pPr>
              <a:lnSpc>
                <a:spcPct val="95000"/>
              </a:lnSpc>
              <a:defRPr/>
            </a:pPr>
            <a:r>
              <a:rPr lang="en-US" sz="500" dirty="0"/>
              <a:t>	</a:t>
            </a:r>
          </a:p>
          <a:p>
            <a:pPr algn="just">
              <a:lnSpc>
                <a:spcPct val="95000"/>
              </a:lnSpc>
              <a:defRPr/>
            </a:pPr>
            <a:r>
              <a:rPr lang="en-US" sz="1200" b="1" dirty="0">
                <a:solidFill>
                  <a:srgbClr val="A03522"/>
                </a:solidFill>
              </a:rPr>
              <a:t>- Situations Where Principal May Not Enforce Contract: </a:t>
            </a:r>
            <a:r>
              <a:rPr lang="en-US" sz="1200" dirty="0">
                <a:solidFill>
                  <a:schemeClr val="tx1">
                    <a:lumMod val="95000"/>
                    <a:lumOff val="5000"/>
                  </a:schemeClr>
                </a:solidFill>
              </a:rPr>
              <a:t>Where there is a partially disclosed or undisclosed principle, there are two situations where the principal may not enforce the contract.  These include the following:</a:t>
            </a:r>
            <a:endParaRPr lang="en-US" sz="500" dirty="0">
              <a:solidFill>
                <a:schemeClr val="tx1">
                  <a:lumMod val="95000"/>
                  <a:lumOff val="5000"/>
                </a:schemeClr>
              </a:solidFill>
            </a:endParaRPr>
          </a:p>
          <a:p>
            <a:pPr>
              <a:lnSpc>
                <a:spcPct val="95000"/>
              </a:lnSpc>
              <a:defRPr/>
            </a:pPr>
            <a:r>
              <a:rPr lang="en-US" sz="500" dirty="0"/>
              <a:t>	 </a:t>
            </a:r>
          </a:p>
          <a:p>
            <a:pPr>
              <a:lnSpc>
                <a:spcPct val="95000"/>
              </a:lnSpc>
              <a:defRPr/>
            </a:pPr>
            <a:r>
              <a:rPr lang="en-US" sz="1200" b="1" dirty="0">
                <a:solidFill>
                  <a:srgbClr val="002060"/>
                </a:solidFill>
              </a:rPr>
              <a:t>a) Fraudulent Concealment of Principal's Identity: </a:t>
            </a:r>
            <a:r>
              <a:rPr lang="en-US" sz="1200" dirty="0">
                <a:solidFill>
                  <a:schemeClr val="tx1">
                    <a:lumMod val="95000"/>
                    <a:lumOff val="5000"/>
                  </a:schemeClr>
                </a:solidFill>
              </a:rPr>
              <a:t>Where an intentional misrepresentation of the principle’s identity is made to the third party, neither the agent nor the principal may enforce the contract.</a:t>
            </a:r>
            <a:endParaRPr lang="en-US" sz="1200" dirty="0">
              <a:solidFill>
                <a:srgbClr val="002060"/>
              </a:solidFill>
            </a:endParaRPr>
          </a:p>
          <a:p>
            <a:pPr>
              <a:lnSpc>
                <a:spcPct val="95000"/>
              </a:lnSpc>
              <a:defRPr/>
            </a:pPr>
            <a:endParaRPr lang="en-US" sz="500" dirty="0">
              <a:solidFill>
                <a:srgbClr val="002060"/>
              </a:solidFill>
            </a:endParaRPr>
          </a:p>
          <a:p>
            <a:pPr>
              <a:lnSpc>
                <a:spcPct val="95000"/>
              </a:lnSpc>
              <a:defRPr/>
            </a:pPr>
            <a:r>
              <a:rPr lang="en-US" sz="1200" b="1" dirty="0">
                <a:solidFill>
                  <a:srgbClr val="002060"/>
                </a:solidFill>
              </a:rPr>
              <a:t>b) Increase of Burden to Third Party:  </a:t>
            </a:r>
            <a:r>
              <a:rPr lang="en-US" sz="1200" dirty="0"/>
              <a:t>Where performance by the principal would impose an undue burden on the third party (by virtue of the fact that it is the principal and not the agent to whom performance must be made), the contract may not be specifically enforced and the third party will have a right to rescission</a:t>
            </a:r>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1015663"/>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000" b="1" i="1" dirty="0">
                <a:solidFill>
                  <a:srgbClr val="006600"/>
                </a:solidFill>
              </a:rPr>
              <a:t>The Agency Relationship – Liabilities of Agents and Principals</a:t>
            </a:r>
          </a:p>
        </p:txBody>
      </p:sp>
    </p:spTree>
    <p:extLst>
      <p:ext uri="{BB962C8B-B14F-4D97-AF65-F5344CB8AC3E}">
        <p14:creationId xmlns:p14="http://schemas.microsoft.com/office/powerpoint/2010/main" val="1442488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509" y="1365062"/>
            <a:ext cx="8449492" cy="4892878"/>
          </a:xfrm>
          <a:prstGeom prst="rect">
            <a:avLst/>
          </a:prstGeom>
        </p:spPr>
        <p:txBody>
          <a:bodyPr wrap="square">
            <a:spAutoFit/>
          </a:bodyPr>
          <a:lstStyle/>
          <a:p>
            <a:pPr>
              <a:lnSpc>
                <a:spcPct val="95000"/>
              </a:lnSpc>
              <a:defRPr/>
            </a:pPr>
            <a:endParaRPr lang="en-US" sz="2800" b="1" dirty="0">
              <a:solidFill>
                <a:srgbClr val="002060"/>
              </a:solidFill>
            </a:endParaRPr>
          </a:p>
          <a:p>
            <a:pPr>
              <a:lnSpc>
                <a:spcPct val="95000"/>
              </a:lnSpc>
              <a:defRPr/>
            </a:pPr>
            <a:r>
              <a:rPr lang="en-US" b="1" i="1" dirty="0">
                <a:solidFill>
                  <a:srgbClr val="C00000"/>
                </a:solidFill>
              </a:rPr>
              <a:t>Generally:</a:t>
            </a:r>
            <a:r>
              <a:rPr lang="en-US" sz="2000" b="1" i="1" dirty="0">
                <a:solidFill>
                  <a:srgbClr val="C00000"/>
                </a:solidFill>
              </a:rPr>
              <a:t> </a:t>
            </a:r>
            <a:r>
              <a:rPr lang="en-US" sz="1600" dirty="0"/>
              <a:t>Having established that there is a valid contract entered into by an agent for their principal, the next step is to determine who the parties to the contract are, and what their rights and liabilities are under the contract.</a:t>
            </a:r>
          </a:p>
          <a:p>
            <a:pPr>
              <a:lnSpc>
                <a:spcPct val="95000"/>
              </a:lnSpc>
              <a:defRPr/>
            </a:pPr>
            <a:endParaRPr lang="en-US" sz="500" dirty="0"/>
          </a:p>
          <a:p>
            <a:pPr>
              <a:lnSpc>
                <a:spcPct val="85000"/>
              </a:lnSpc>
              <a:defRPr/>
            </a:pPr>
            <a:r>
              <a:rPr lang="en-US" sz="1400" b="1" dirty="0">
                <a:solidFill>
                  <a:srgbClr val="0000FF"/>
                </a:solidFill>
              </a:rPr>
              <a:t>Liability of Agent to Third Person: </a:t>
            </a:r>
          </a:p>
          <a:p>
            <a:pPr>
              <a:lnSpc>
                <a:spcPct val="85000"/>
              </a:lnSpc>
              <a:defRPr/>
            </a:pPr>
            <a:endParaRPr lang="en-US" sz="500" b="1" dirty="0"/>
          </a:p>
          <a:p>
            <a:pPr algn="just">
              <a:lnSpc>
                <a:spcPct val="85000"/>
              </a:lnSpc>
              <a:defRPr/>
            </a:pPr>
            <a:r>
              <a:rPr lang="en-US" sz="1200" b="1" dirty="0"/>
              <a:t>Within the Scope of the Agent’s Authority – No Agent Liability: </a:t>
            </a:r>
            <a:r>
              <a:rPr lang="en-US" sz="1200" dirty="0"/>
              <a:t>An agent who makes a contract with a third person within the scope of their authority, has no personal liability on the contract (as the liability is with the principal).</a:t>
            </a:r>
          </a:p>
          <a:p>
            <a:pPr algn="just">
              <a:lnSpc>
                <a:spcPct val="85000"/>
              </a:lnSpc>
              <a:defRPr/>
            </a:pPr>
            <a:endParaRPr lang="en-US" sz="500" dirty="0"/>
          </a:p>
          <a:p>
            <a:pPr algn="just">
              <a:lnSpc>
                <a:spcPct val="85000"/>
              </a:lnSpc>
              <a:defRPr/>
            </a:pPr>
            <a:r>
              <a:rPr lang="en-US" sz="1200" b="1" dirty="0"/>
              <a:t>Warrantee of Agent:</a:t>
            </a:r>
            <a:r>
              <a:rPr lang="en-US" sz="1200" dirty="0"/>
              <a:t> A person purporting to act as an agent for a principal, warrants by implication that there is an existing principal with legal capacity, and that the principal has authorized the agent to act. If such is not the case, the agent is solely responsible to the third party.</a:t>
            </a:r>
          </a:p>
          <a:p>
            <a:pPr algn="just">
              <a:lnSpc>
                <a:spcPct val="85000"/>
              </a:lnSpc>
              <a:defRPr/>
            </a:pPr>
            <a:endParaRPr lang="en-US" sz="500" dirty="0"/>
          </a:p>
          <a:p>
            <a:pPr algn="just">
              <a:lnSpc>
                <a:spcPct val="85000"/>
              </a:lnSpc>
              <a:defRPr/>
            </a:pPr>
            <a:r>
              <a:rPr lang="en-US" sz="1200" b="1" dirty="0"/>
              <a:t>Not Within the Scope of the Agent’s Authority – Complete Agent Liability:</a:t>
            </a:r>
            <a:r>
              <a:rPr lang="en-US" sz="1200" dirty="0"/>
              <a:t> If the person acting as an agent is not authorized, or not an agent, person holding themselves out as the agent is then liable for any loss caused to the third person.</a:t>
            </a:r>
          </a:p>
          <a:p>
            <a:pPr lvl="2">
              <a:lnSpc>
                <a:spcPct val="85000"/>
              </a:lnSpc>
              <a:defRPr/>
            </a:pPr>
            <a:r>
              <a:rPr lang="en-US" sz="600" dirty="0"/>
              <a:t> </a:t>
            </a:r>
          </a:p>
          <a:p>
            <a:pPr>
              <a:lnSpc>
                <a:spcPct val="85000"/>
              </a:lnSpc>
              <a:defRPr/>
            </a:pPr>
            <a:r>
              <a:rPr lang="en-US" sz="1400" b="1" dirty="0">
                <a:solidFill>
                  <a:srgbClr val="0000FF"/>
                </a:solidFill>
              </a:rPr>
              <a:t>Liability of Principal to Third Person:</a:t>
            </a:r>
          </a:p>
          <a:p>
            <a:pPr>
              <a:lnSpc>
                <a:spcPct val="85000"/>
              </a:lnSpc>
              <a:defRPr/>
            </a:pPr>
            <a:endParaRPr lang="en-US" sz="500" b="1" dirty="0">
              <a:solidFill>
                <a:srgbClr val="0000FF"/>
              </a:solidFill>
            </a:endParaRPr>
          </a:p>
          <a:p>
            <a:pPr algn="just">
              <a:lnSpc>
                <a:spcPct val="85000"/>
              </a:lnSpc>
              <a:defRPr/>
            </a:pPr>
            <a:r>
              <a:rPr lang="en-US" sz="1200" b="1" dirty="0">
                <a:solidFill>
                  <a:schemeClr val="tx1">
                    <a:lumMod val="95000"/>
                    <a:lumOff val="5000"/>
                  </a:schemeClr>
                </a:solidFill>
              </a:rPr>
              <a:t>Signature by Agents on Contracts: </a:t>
            </a:r>
            <a:r>
              <a:rPr lang="en-US" sz="1200" dirty="0">
                <a:solidFill>
                  <a:schemeClr val="tx1">
                    <a:lumMod val="95000"/>
                    <a:lumOff val="5000"/>
                  </a:schemeClr>
                </a:solidFill>
              </a:rPr>
              <a:t>A</a:t>
            </a:r>
            <a:r>
              <a:rPr lang="en-US" sz="1200" dirty="0"/>
              <a:t>n agent takes on the assumption of liability for the contract, if such is signed by an agent, in the agent’s own name.</a:t>
            </a:r>
          </a:p>
          <a:p>
            <a:pPr algn="just">
              <a:lnSpc>
                <a:spcPct val="85000"/>
              </a:lnSpc>
              <a:defRPr/>
            </a:pPr>
            <a:endParaRPr lang="en-US" sz="500" dirty="0"/>
          </a:p>
          <a:p>
            <a:pPr algn="just">
              <a:lnSpc>
                <a:spcPct val="85000"/>
              </a:lnSpc>
              <a:defRPr/>
            </a:pPr>
            <a:r>
              <a:rPr lang="en-US" sz="1200" b="1" dirty="0"/>
              <a:t>Contracts Signed by Agents Denoting the Agency: </a:t>
            </a:r>
            <a:r>
              <a:rPr lang="en-US" sz="1200" dirty="0"/>
              <a:t>Upon the execution of the contract, if the agent wishes to avoid personal liability, they must sign the principal’s name and then put “by” or “per” agent’s name.</a:t>
            </a:r>
          </a:p>
          <a:p>
            <a:pPr algn="just">
              <a:lnSpc>
                <a:spcPct val="85000"/>
              </a:lnSpc>
              <a:defRPr/>
            </a:pPr>
            <a:endParaRPr lang="en-US" sz="500" dirty="0"/>
          </a:p>
          <a:p>
            <a:pPr algn="just">
              <a:lnSpc>
                <a:spcPct val="85000"/>
              </a:lnSpc>
              <a:defRPr/>
            </a:pPr>
            <a:r>
              <a:rPr lang="en-US" sz="1200" b="1" dirty="0"/>
              <a:t>Agent’s Statements:</a:t>
            </a:r>
            <a:r>
              <a:rPr lang="en-US" sz="1200" dirty="0"/>
              <a:t>  A principal is bound by an agents statements when the agent makes such statements while acting within the scope of actual or apparent authority.</a:t>
            </a:r>
          </a:p>
          <a:p>
            <a:pPr algn="just">
              <a:lnSpc>
                <a:spcPct val="85000"/>
              </a:lnSpc>
              <a:defRPr/>
            </a:pPr>
            <a:endParaRPr lang="en-US" sz="500" dirty="0"/>
          </a:p>
          <a:p>
            <a:pPr algn="just">
              <a:lnSpc>
                <a:spcPct val="85000"/>
              </a:lnSpc>
              <a:defRPr/>
            </a:pPr>
            <a:r>
              <a:rPr lang="en-US" sz="1200" b="1" dirty="0"/>
              <a:t>Agent’s Knowledge:</a:t>
            </a:r>
            <a:r>
              <a:rPr lang="en-US" sz="1200" dirty="0"/>
              <a:t>  A principal is legally imputed (deemed bound) by an agent’s knowledge gained while acting within the scope of actual or apparent authority.  This is done to promote communication between agents and principles with respect to the transactions of the agency, and to protect third parties.</a:t>
            </a:r>
            <a:endParaRPr lang="en-US" sz="1600" dirty="0"/>
          </a:p>
        </p:txBody>
      </p:sp>
      <p:sp>
        <p:nvSpPr>
          <p:cNvPr id="5" name="TextBox 4">
            <a:extLst>
              <a:ext uri="{FF2B5EF4-FFF2-40B4-BE49-F238E27FC236}">
                <a16:creationId xmlns:a16="http://schemas.microsoft.com/office/drawing/2014/main" id="{B0F8B758-2D01-46B0-9DA0-CB97889B9EF5}"/>
              </a:ext>
            </a:extLst>
          </p:cNvPr>
          <p:cNvSpPr txBox="1"/>
          <p:nvPr/>
        </p:nvSpPr>
        <p:spPr>
          <a:xfrm>
            <a:off x="381000" y="788023"/>
            <a:ext cx="8318863" cy="1015663"/>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000" b="1" i="1" dirty="0">
                <a:solidFill>
                  <a:srgbClr val="006600"/>
                </a:solidFill>
              </a:rPr>
              <a:t>The Agency Relationship – Liabilities of Agents and Principals</a:t>
            </a:r>
          </a:p>
        </p:txBody>
      </p:sp>
    </p:spTree>
    <p:extLst>
      <p:ext uri="{BB962C8B-B14F-4D97-AF65-F5344CB8AC3E}">
        <p14:creationId xmlns:p14="http://schemas.microsoft.com/office/powerpoint/2010/main" val="4234967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descr="A38 overview_Page_1.jpg"/>
          <p:cNvPicPr>
            <a:picLocks noChangeAspect="1"/>
          </p:cNvPicPr>
          <p:nvPr/>
        </p:nvPicPr>
        <p:blipFill>
          <a:blip r:embed="rId2" cstate="print"/>
          <a:srcRect/>
          <a:stretch>
            <a:fillRect/>
          </a:stretch>
        </p:blipFill>
        <p:spPr bwMode="auto">
          <a:xfrm>
            <a:off x="1447800" y="2209800"/>
            <a:ext cx="6400800" cy="3932238"/>
          </a:xfrm>
          <a:prstGeom prst="rect">
            <a:avLst/>
          </a:prstGeom>
          <a:noFill/>
          <a:ln w="9525">
            <a:noFill/>
            <a:miter lim="800000"/>
            <a:headEnd/>
            <a:tailEnd/>
          </a:ln>
        </p:spPr>
      </p:pic>
      <p:sp>
        <p:nvSpPr>
          <p:cNvPr id="6" name="TextBox 5">
            <a:extLst>
              <a:ext uri="{FF2B5EF4-FFF2-40B4-BE49-F238E27FC236}">
                <a16:creationId xmlns:a16="http://schemas.microsoft.com/office/drawing/2014/main" id="{F0DC0F61-579F-423F-AA1B-01C6903A8398}"/>
              </a:ext>
            </a:extLst>
          </p:cNvPr>
          <p:cNvSpPr txBox="1"/>
          <p:nvPr/>
        </p:nvSpPr>
        <p:spPr>
          <a:xfrm>
            <a:off x="381000" y="788023"/>
            <a:ext cx="8318863" cy="1015663"/>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000" b="1" i="1" dirty="0">
                <a:solidFill>
                  <a:srgbClr val="006600"/>
                </a:solidFill>
              </a:rPr>
              <a:t>The Agency Relationship – Liabilities of Agents and Principals</a:t>
            </a:r>
          </a:p>
        </p:txBody>
      </p:sp>
    </p:spTree>
    <p:extLst>
      <p:ext uri="{BB962C8B-B14F-4D97-AF65-F5344CB8AC3E}">
        <p14:creationId xmlns:p14="http://schemas.microsoft.com/office/powerpoint/2010/main" val="4034552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3" descr="A38 overview_Page_2.jpg"/>
          <p:cNvPicPr>
            <a:picLocks noChangeAspect="1"/>
          </p:cNvPicPr>
          <p:nvPr/>
        </p:nvPicPr>
        <p:blipFill>
          <a:blip r:embed="rId2" cstate="print"/>
          <a:srcRect/>
          <a:stretch>
            <a:fillRect/>
          </a:stretch>
        </p:blipFill>
        <p:spPr bwMode="auto">
          <a:xfrm>
            <a:off x="1143000" y="2057400"/>
            <a:ext cx="6477000" cy="4343400"/>
          </a:xfrm>
          <a:prstGeom prst="rect">
            <a:avLst/>
          </a:prstGeom>
          <a:noFill/>
          <a:ln w="9525">
            <a:noFill/>
            <a:miter lim="800000"/>
            <a:headEnd/>
            <a:tailEnd/>
          </a:ln>
        </p:spPr>
      </p:pic>
      <p:sp>
        <p:nvSpPr>
          <p:cNvPr id="6" name="TextBox 5">
            <a:extLst>
              <a:ext uri="{FF2B5EF4-FFF2-40B4-BE49-F238E27FC236}">
                <a16:creationId xmlns:a16="http://schemas.microsoft.com/office/drawing/2014/main" id="{301C778F-3F5A-4DF4-9DDC-AE052B09952D}"/>
              </a:ext>
            </a:extLst>
          </p:cNvPr>
          <p:cNvSpPr txBox="1"/>
          <p:nvPr/>
        </p:nvSpPr>
        <p:spPr>
          <a:xfrm>
            <a:off x="381000" y="788023"/>
            <a:ext cx="8318863" cy="1015663"/>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000" b="1" i="1" dirty="0">
                <a:solidFill>
                  <a:srgbClr val="006600"/>
                </a:solidFill>
              </a:rPr>
              <a:t>The Agency Relationship – Liabilities of Agents and Principals</a:t>
            </a:r>
          </a:p>
        </p:txBody>
      </p:sp>
    </p:spTree>
    <p:extLst>
      <p:ext uri="{BB962C8B-B14F-4D97-AF65-F5344CB8AC3E}">
        <p14:creationId xmlns:p14="http://schemas.microsoft.com/office/powerpoint/2010/main" val="1619742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3" descr="A38 overview_Page_4.jpg"/>
          <p:cNvPicPr>
            <a:picLocks noChangeAspect="1"/>
          </p:cNvPicPr>
          <p:nvPr/>
        </p:nvPicPr>
        <p:blipFill>
          <a:blip r:embed="rId2" cstate="print"/>
          <a:srcRect/>
          <a:stretch>
            <a:fillRect/>
          </a:stretch>
        </p:blipFill>
        <p:spPr bwMode="auto">
          <a:xfrm>
            <a:off x="1371600" y="2209800"/>
            <a:ext cx="6477000" cy="4044950"/>
          </a:xfrm>
          <a:prstGeom prst="rect">
            <a:avLst/>
          </a:prstGeom>
          <a:noFill/>
          <a:ln w="9525">
            <a:noFill/>
            <a:miter lim="800000"/>
            <a:headEnd/>
            <a:tailEnd/>
          </a:ln>
        </p:spPr>
      </p:pic>
      <p:sp>
        <p:nvSpPr>
          <p:cNvPr id="6" name="TextBox 5">
            <a:extLst>
              <a:ext uri="{FF2B5EF4-FFF2-40B4-BE49-F238E27FC236}">
                <a16:creationId xmlns:a16="http://schemas.microsoft.com/office/drawing/2014/main" id="{1C338F76-508D-4A73-8A25-0AF99236351F}"/>
              </a:ext>
            </a:extLst>
          </p:cNvPr>
          <p:cNvSpPr txBox="1"/>
          <p:nvPr/>
        </p:nvSpPr>
        <p:spPr>
          <a:xfrm>
            <a:off x="381000" y="788023"/>
            <a:ext cx="8318863" cy="1015663"/>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000" b="1" i="1" dirty="0">
                <a:solidFill>
                  <a:srgbClr val="006600"/>
                </a:solidFill>
              </a:rPr>
              <a:t>The Agency Relationship – Liabilities of Agents and Principals</a:t>
            </a:r>
          </a:p>
        </p:txBody>
      </p:sp>
    </p:spTree>
    <p:extLst>
      <p:ext uri="{BB962C8B-B14F-4D97-AF65-F5344CB8AC3E}">
        <p14:creationId xmlns:p14="http://schemas.microsoft.com/office/powerpoint/2010/main" val="3932924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3" descr="A38 overview_Page_3.jpg"/>
          <p:cNvPicPr>
            <a:picLocks noChangeAspect="1"/>
          </p:cNvPicPr>
          <p:nvPr/>
        </p:nvPicPr>
        <p:blipFill>
          <a:blip r:embed="rId2" cstate="print"/>
          <a:srcRect/>
          <a:stretch>
            <a:fillRect/>
          </a:stretch>
        </p:blipFill>
        <p:spPr bwMode="auto">
          <a:xfrm>
            <a:off x="1600200" y="2011674"/>
            <a:ext cx="5791200" cy="4262438"/>
          </a:xfrm>
          <a:prstGeom prst="rect">
            <a:avLst/>
          </a:prstGeom>
          <a:noFill/>
          <a:ln w="9525">
            <a:noFill/>
            <a:miter lim="800000"/>
            <a:headEnd/>
            <a:tailEnd/>
          </a:ln>
        </p:spPr>
      </p:pic>
      <p:sp>
        <p:nvSpPr>
          <p:cNvPr id="6" name="TextBox 5">
            <a:extLst>
              <a:ext uri="{FF2B5EF4-FFF2-40B4-BE49-F238E27FC236}">
                <a16:creationId xmlns:a16="http://schemas.microsoft.com/office/drawing/2014/main" id="{F446AE1C-F6C9-424F-9B42-D5E893A12BBE}"/>
              </a:ext>
            </a:extLst>
          </p:cNvPr>
          <p:cNvSpPr txBox="1"/>
          <p:nvPr/>
        </p:nvSpPr>
        <p:spPr>
          <a:xfrm>
            <a:off x="381000" y="788023"/>
            <a:ext cx="8318863" cy="1015663"/>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000" b="1" i="1" dirty="0">
                <a:solidFill>
                  <a:srgbClr val="006600"/>
                </a:solidFill>
              </a:rPr>
              <a:t>The Agency Relationship – Liabilities of Agents and Principals</a:t>
            </a:r>
          </a:p>
        </p:txBody>
      </p:sp>
    </p:spTree>
    <p:extLst>
      <p:ext uri="{BB962C8B-B14F-4D97-AF65-F5344CB8AC3E}">
        <p14:creationId xmlns:p14="http://schemas.microsoft.com/office/powerpoint/2010/main" val="4020332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3" descr="A38 overview_Page_5.jpg"/>
          <p:cNvPicPr>
            <a:picLocks noChangeAspect="1"/>
          </p:cNvPicPr>
          <p:nvPr/>
        </p:nvPicPr>
        <p:blipFill>
          <a:blip r:embed="rId2" cstate="print"/>
          <a:srcRect/>
          <a:stretch>
            <a:fillRect/>
          </a:stretch>
        </p:blipFill>
        <p:spPr bwMode="auto">
          <a:xfrm>
            <a:off x="1371600" y="1974662"/>
            <a:ext cx="6172200" cy="4267200"/>
          </a:xfrm>
          <a:prstGeom prst="rect">
            <a:avLst/>
          </a:prstGeom>
          <a:noFill/>
          <a:ln w="9525">
            <a:noFill/>
            <a:miter lim="800000"/>
            <a:headEnd/>
            <a:tailEnd/>
          </a:ln>
        </p:spPr>
      </p:pic>
      <p:sp>
        <p:nvSpPr>
          <p:cNvPr id="6" name="TextBox 5">
            <a:extLst>
              <a:ext uri="{FF2B5EF4-FFF2-40B4-BE49-F238E27FC236}">
                <a16:creationId xmlns:a16="http://schemas.microsoft.com/office/drawing/2014/main" id="{8B9851F9-B112-4CC9-A1D9-2B68D268910A}"/>
              </a:ext>
            </a:extLst>
          </p:cNvPr>
          <p:cNvSpPr txBox="1"/>
          <p:nvPr/>
        </p:nvSpPr>
        <p:spPr>
          <a:xfrm>
            <a:off x="381000" y="788023"/>
            <a:ext cx="8318863" cy="1015663"/>
          </a:xfrm>
          <a:prstGeom prst="rect">
            <a:avLst/>
          </a:prstGeom>
          <a:noFill/>
        </p:spPr>
        <p:txBody>
          <a:bodyPr wrap="square">
            <a:spAutoFit/>
          </a:bodyPr>
          <a:lstStyle/>
          <a:p>
            <a:pPr marL="342900" indent="-342900" algn="ctr">
              <a:spcBef>
                <a:spcPts val="0"/>
              </a:spcBef>
              <a:defRPr/>
            </a:pPr>
            <a:r>
              <a:rPr lang="en-US" sz="4000" b="1" dirty="0">
                <a:solidFill>
                  <a:srgbClr val="0308C9"/>
                </a:solidFill>
              </a:rPr>
              <a:t>The Nature of Agency</a:t>
            </a:r>
          </a:p>
          <a:p>
            <a:pPr marL="342900" indent="-342900" algn="ctr">
              <a:spcBef>
                <a:spcPts val="0"/>
              </a:spcBef>
              <a:defRPr/>
            </a:pPr>
            <a:r>
              <a:rPr lang="en-US" sz="2000" b="1" i="1" dirty="0">
                <a:solidFill>
                  <a:srgbClr val="006600"/>
                </a:solidFill>
              </a:rPr>
              <a:t>The Agency Relationship – Liabilities of Agents and Principals</a:t>
            </a:r>
          </a:p>
        </p:txBody>
      </p:sp>
    </p:spTree>
    <p:extLst>
      <p:ext uri="{BB962C8B-B14F-4D97-AF65-F5344CB8AC3E}">
        <p14:creationId xmlns:p14="http://schemas.microsoft.com/office/powerpoint/2010/main" val="2334645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Lectures, Slides and Cases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Weekly Information Sheets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4294967295"/>
          </p:nvPr>
        </p:nvSpPr>
        <p:spPr/>
        <p:txBody>
          <a:bodyPr/>
          <a:lstStyle/>
          <a:p>
            <a:pPr>
              <a:defRPr/>
            </a:pPr>
            <a:endParaRPr lang="en-US" dirty="0"/>
          </a:p>
        </p:txBody>
      </p:sp>
    </p:spTree>
    <p:extLst>
      <p:ext uri="{BB962C8B-B14F-4D97-AF65-F5344CB8AC3E}">
        <p14:creationId xmlns:p14="http://schemas.microsoft.com/office/powerpoint/2010/main" val="165641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a:xfrm>
            <a:off x="348342" y="931817"/>
            <a:ext cx="8643257" cy="546898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5000"/>
              </a:lnSpc>
              <a:spcBef>
                <a:spcPts val="0"/>
              </a:spcBef>
              <a:buNone/>
              <a:defRPr/>
            </a:pPr>
            <a:r>
              <a:rPr lang="en-US" sz="4000" b="1" dirty="0">
                <a:solidFill>
                  <a:srgbClr val="0033CC"/>
                </a:solidFill>
                <a:latin typeface="Tahoma" panose="020B0604030504040204" pitchFamily="34" charset="0"/>
                <a:ea typeface="Tahoma" panose="020B0604030504040204" pitchFamily="34" charset="0"/>
                <a:cs typeface="Tahoma" panose="020B0604030504040204" pitchFamily="34" charset="0"/>
              </a:rPr>
              <a:t>The Nature of Agency</a:t>
            </a:r>
          </a:p>
          <a:p>
            <a:pPr marL="0" indent="0" algn="ctr">
              <a:lnSpc>
                <a:spcPct val="95000"/>
              </a:lnSpc>
              <a:spcBef>
                <a:spcPts val="0"/>
              </a:spcBef>
              <a:buNone/>
              <a:defRPr/>
            </a:pPr>
            <a:r>
              <a:rPr lang="en-US" b="1" i="1" dirty="0">
                <a:solidFill>
                  <a:srgbClr val="006600"/>
                </a:solidFill>
                <a:latin typeface="Tahoma" panose="020B0604030504040204" pitchFamily="34" charset="0"/>
                <a:ea typeface="Tahoma" panose="020B0604030504040204" pitchFamily="34" charset="0"/>
                <a:cs typeface="Tahoma" panose="020B0604030504040204" pitchFamily="34" charset="0"/>
              </a:rPr>
              <a:t>The Wonderful World of Agency</a:t>
            </a:r>
            <a:endParaRPr lang="en-US" sz="2400" b="1" kern="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FontTx/>
              <a:buNone/>
            </a:pPr>
            <a:endParaRPr lang="en-US" sz="2400" b="1" kern="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FontTx/>
              <a:buNone/>
            </a:pPr>
            <a:r>
              <a:rPr lang="en-US" sz="2400" b="1" kern="0" dirty="0">
                <a:solidFill>
                  <a:srgbClr val="002060"/>
                </a:solidFill>
                <a:latin typeface="Tahoma" panose="020B0604030504040204" pitchFamily="34" charset="0"/>
                <a:ea typeface="Tahoma" panose="020B0604030504040204" pitchFamily="34" charset="0"/>
                <a:cs typeface="Tahoma" panose="020B0604030504040204" pitchFamily="34" charset="0"/>
              </a:rPr>
              <a:t>And Now: </a:t>
            </a:r>
          </a:p>
          <a:p>
            <a:pPr algn="ctr" eaLnBrk="1" hangingPunct="1">
              <a:lnSpc>
                <a:spcPct val="85000"/>
              </a:lnSpc>
              <a:buFontTx/>
              <a:buNone/>
            </a:pPr>
            <a:endParaRPr lang="en-US" sz="1000" b="1" kern="0" dirty="0">
              <a:solidFill>
                <a:srgbClr val="C81204"/>
              </a:solidFill>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85000"/>
              </a:lnSpc>
              <a:buFontTx/>
              <a:buNone/>
            </a:pPr>
            <a:r>
              <a:rPr lang="en-US" b="1" kern="0" dirty="0">
                <a:solidFill>
                  <a:srgbClr val="C81204"/>
                </a:solidFill>
                <a:latin typeface="Tahoma" panose="020B0604030504040204" pitchFamily="34" charset="0"/>
                <a:ea typeface="Tahoma" panose="020B0604030504040204" pitchFamily="34" charset="0"/>
                <a:cs typeface="Tahoma" panose="020B0604030504040204" pitchFamily="34" charset="0"/>
              </a:rPr>
              <a:t>The Wonderful World of Agency</a:t>
            </a:r>
          </a:p>
          <a:p>
            <a:pPr algn="ctr" eaLnBrk="1" hangingPunct="1">
              <a:lnSpc>
                <a:spcPct val="85000"/>
              </a:lnSpc>
              <a:buFontTx/>
              <a:buNone/>
            </a:pPr>
            <a:endParaRPr lang="en-US" b="1" kern="0" dirty="0">
              <a:solidFill>
                <a:srgbClr val="C81204"/>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5000"/>
              </a:lnSpc>
              <a:buFontTx/>
              <a:buNone/>
            </a:pPr>
            <a:r>
              <a:rPr lang="en-US" sz="2400" b="1" kern="0" dirty="0">
                <a:solidFill>
                  <a:srgbClr val="002060"/>
                </a:solidFill>
                <a:latin typeface="Tahoma" panose="020B0604030504040204" pitchFamily="34" charset="0"/>
                <a:ea typeface="Tahoma" panose="020B0604030504040204" pitchFamily="34" charset="0"/>
                <a:cs typeface="Tahoma" panose="020B0604030504040204" pitchFamily="34" charset="0"/>
              </a:rPr>
              <a:t>Principle One:</a:t>
            </a:r>
          </a:p>
          <a:p>
            <a:pPr eaLnBrk="1" hangingPunct="1">
              <a:lnSpc>
                <a:spcPct val="85000"/>
              </a:lnSpc>
              <a:buFontTx/>
              <a:buNone/>
            </a:pPr>
            <a:endParaRPr lang="en-US" sz="2400" b="1" kern="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85000"/>
              </a:lnSpc>
              <a:buNone/>
            </a:pPr>
            <a:r>
              <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rPr>
              <a:t>Agents stand in the shoes of their Principals.</a:t>
            </a:r>
          </a:p>
          <a:p>
            <a:pPr eaLnBrk="1" hangingPunct="1">
              <a:lnSpc>
                <a:spcPct val="85000"/>
              </a:lnSpc>
              <a:buFontTx/>
              <a:buNone/>
            </a:pPr>
            <a:endParaRPr lang="en-US" sz="2400" kern="0" dirty="0">
              <a:solidFill>
                <a:srgbClr val="002060"/>
              </a:solidFill>
            </a:endParaRPr>
          </a:p>
        </p:txBody>
      </p:sp>
    </p:spTree>
    <p:extLst>
      <p:ext uri="{BB962C8B-B14F-4D97-AF65-F5344CB8AC3E}">
        <p14:creationId xmlns:p14="http://schemas.microsoft.com/office/powerpoint/2010/main" val="395938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292737" cy="5715000"/>
          </a:xfrm>
          <a:prstGeom prst="rect">
            <a:avLst/>
          </a:prstGeom>
          <a:noFill/>
          <a:ln w="9525">
            <a:noFill/>
            <a:miter lim="800000"/>
            <a:headEnd/>
            <a:tailEnd/>
          </a:ln>
        </p:spPr>
        <p:txBody>
          <a:bodyPr/>
          <a:lstStyle/>
          <a:p>
            <a:pPr marL="342900" indent="-342900" algn="ctr">
              <a:lnSpc>
                <a:spcPct val="75000"/>
              </a:lnSpc>
              <a:spcBef>
                <a:spcPct val="20000"/>
              </a:spcBef>
              <a:defRPr/>
            </a:pPr>
            <a:r>
              <a:rPr lang="en-US" sz="4000" b="1" dirty="0">
                <a:solidFill>
                  <a:srgbClr val="0308C9"/>
                </a:solidFill>
              </a:rPr>
              <a:t>The Nature of Agency</a:t>
            </a:r>
          </a:p>
          <a:p>
            <a:pPr marL="342900" indent="-342900" algn="ctr">
              <a:lnSpc>
                <a:spcPct val="75000"/>
              </a:lnSpc>
              <a:spcBef>
                <a:spcPct val="20000"/>
              </a:spcBef>
              <a:defRPr/>
            </a:pPr>
            <a:r>
              <a:rPr lang="en-US" sz="3200" b="1" i="1" dirty="0">
                <a:solidFill>
                  <a:srgbClr val="006600"/>
                </a:solidFill>
              </a:rPr>
              <a:t>Definition</a:t>
            </a:r>
          </a:p>
          <a:p>
            <a:pPr>
              <a:lnSpc>
                <a:spcPct val="75000"/>
              </a:lnSpc>
              <a:defRPr/>
            </a:pPr>
            <a:endParaRPr lang="en-US" sz="1000" b="1" i="1" dirty="0"/>
          </a:p>
          <a:p>
            <a:pPr algn="just">
              <a:lnSpc>
                <a:spcPct val="75000"/>
              </a:lnSpc>
              <a:defRPr/>
            </a:pPr>
            <a:endParaRPr lang="en-US" sz="800" b="1" i="1" dirty="0"/>
          </a:p>
          <a:p>
            <a:pPr algn="just">
              <a:lnSpc>
                <a:spcPct val="130000"/>
              </a:lnSpc>
              <a:spcBef>
                <a:spcPts val="0"/>
              </a:spcBef>
              <a:defRPr/>
            </a:pPr>
            <a:r>
              <a:rPr lang="en-US" sz="2000" b="1" dirty="0"/>
              <a:t>Black’s Law Dictionary, </a:t>
            </a:r>
            <a:r>
              <a:rPr lang="en-US" sz="2000" dirty="0"/>
              <a:t>the Gold Standard of Legal Definitions,</a:t>
            </a:r>
            <a:r>
              <a:rPr lang="en-US" sz="2000" b="1" dirty="0"/>
              <a:t> </a:t>
            </a:r>
            <a:r>
              <a:rPr lang="en-US" sz="2000" dirty="0"/>
              <a:t>defines the </a:t>
            </a:r>
            <a:r>
              <a:rPr lang="en-US" sz="2000" b="1" dirty="0">
                <a:solidFill>
                  <a:srgbClr val="0308C9"/>
                </a:solidFill>
              </a:rPr>
              <a:t>“Agency” </a:t>
            </a:r>
            <a:r>
              <a:rPr lang="en-US" sz="2000" dirty="0"/>
              <a:t>as:</a:t>
            </a:r>
          </a:p>
          <a:p>
            <a:pPr marL="342900" indent="-342900" algn="just">
              <a:lnSpc>
                <a:spcPct val="130000"/>
              </a:lnSpc>
              <a:spcBef>
                <a:spcPts val="0"/>
              </a:spcBef>
              <a:defRPr/>
            </a:pPr>
            <a:endParaRPr lang="en-US" sz="1000" dirty="0"/>
          </a:p>
          <a:p>
            <a:pPr algn="just" eaLnBrk="1" hangingPunct="1"/>
            <a:r>
              <a:rPr lang="en-US" sz="2800" b="1" i="1" dirty="0">
                <a:solidFill>
                  <a:srgbClr val="C00000"/>
                </a:solidFill>
                <a:effectLst/>
                <a:latin typeface="Tahoma" panose="020B0604030504040204" pitchFamily="34" charset="0"/>
                <a:ea typeface="Tahoma" panose="020B0604030504040204" pitchFamily="34" charset="0"/>
                <a:cs typeface="Tahoma" panose="020B0604030504040204" pitchFamily="34" charset="0"/>
              </a:rPr>
              <a:t>“A fiduciary relationship created by express or implied contract, or by law, in which one party (the agent) may act on behalf of another party (the principal), and bind that other party by words or actions.” </a:t>
            </a:r>
          </a:p>
          <a:p>
            <a:pPr algn="just">
              <a:lnSpc>
                <a:spcPct val="95000"/>
              </a:lnSpc>
              <a:spcBef>
                <a:spcPct val="20000"/>
              </a:spcBef>
              <a:defRPr/>
            </a:pPr>
            <a:endParaRPr lang="en-US" sz="1000" b="1" i="1" dirty="0">
              <a:solidFill>
                <a:srgbClr val="C00000"/>
              </a:solidFill>
            </a:endParaRPr>
          </a:p>
        </p:txBody>
      </p:sp>
    </p:spTree>
    <p:extLst>
      <p:ext uri="{BB962C8B-B14F-4D97-AF65-F5344CB8AC3E}">
        <p14:creationId xmlns:p14="http://schemas.microsoft.com/office/powerpoint/2010/main" val="179923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362406" cy="5715000"/>
          </a:xfrm>
          <a:prstGeom prst="rect">
            <a:avLst/>
          </a:prstGeom>
          <a:noFill/>
          <a:ln w="9525">
            <a:noFill/>
            <a:miter lim="800000"/>
            <a:headEnd/>
            <a:tailEnd/>
          </a:ln>
        </p:spPr>
        <p:txBody>
          <a:bodyPr/>
          <a:lstStyle/>
          <a:p>
            <a:pPr marL="342900" indent="-342900" algn="ctr">
              <a:lnSpc>
                <a:spcPct val="75000"/>
              </a:lnSpc>
              <a:spcBef>
                <a:spcPct val="20000"/>
              </a:spcBef>
              <a:defRPr/>
            </a:pPr>
            <a:r>
              <a:rPr lang="en-US" sz="4000" b="1" dirty="0">
                <a:solidFill>
                  <a:srgbClr val="0308C9"/>
                </a:solidFill>
              </a:rPr>
              <a:t>The Nature of Agency</a:t>
            </a:r>
          </a:p>
          <a:p>
            <a:pPr marL="342900" indent="-342900" algn="ctr">
              <a:lnSpc>
                <a:spcPct val="75000"/>
              </a:lnSpc>
              <a:spcBef>
                <a:spcPct val="20000"/>
              </a:spcBef>
              <a:defRPr/>
            </a:pPr>
            <a:r>
              <a:rPr lang="en-US" sz="3000" b="1" i="1" dirty="0">
                <a:solidFill>
                  <a:srgbClr val="006600"/>
                </a:solidFill>
              </a:rPr>
              <a:t>The Elements of the Agency Relationship</a:t>
            </a:r>
          </a:p>
          <a:p>
            <a:pPr>
              <a:lnSpc>
                <a:spcPct val="75000"/>
              </a:lnSpc>
              <a:defRPr/>
            </a:pPr>
            <a:endParaRPr lang="en-US" sz="1000" b="1" i="1" dirty="0"/>
          </a:p>
          <a:p>
            <a:pPr algn="just">
              <a:lnSpc>
                <a:spcPct val="75000"/>
              </a:lnSpc>
              <a:defRPr/>
            </a:pPr>
            <a:endParaRPr lang="en-US" sz="800" b="1" i="1" dirty="0"/>
          </a:p>
          <a:p>
            <a:pPr algn="just">
              <a:lnSpc>
                <a:spcPct val="130000"/>
              </a:lnSpc>
              <a:spcBef>
                <a:spcPts val="0"/>
              </a:spcBef>
              <a:defRPr/>
            </a:pPr>
            <a:r>
              <a:rPr lang="en-US" sz="2000" dirty="0"/>
              <a:t>The elements of an </a:t>
            </a:r>
            <a:r>
              <a:rPr lang="en-US" sz="2000" b="1" dirty="0">
                <a:solidFill>
                  <a:srgbClr val="0308C9"/>
                </a:solidFill>
              </a:rPr>
              <a:t>“Agency Relationship” </a:t>
            </a:r>
            <a:r>
              <a:rPr lang="en-US" sz="2000" dirty="0"/>
              <a:t>include:</a:t>
            </a:r>
          </a:p>
          <a:p>
            <a:pPr marL="342900" indent="-342900" algn="just">
              <a:lnSpc>
                <a:spcPct val="130000"/>
              </a:lnSpc>
              <a:spcBef>
                <a:spcPts val="0"/>
              </a:spcBef>
              <a:defRPr/>
            </a:pPr>
            <a:endParaRPr lang="en-US" sz="1000" dirty="0"/>
          </a:p>
          <a:p>
            <a:pPr marL="514350" indent="-514350" algn="just" eaLnBrk="1" hangingPunct="1">
              <a:buAutoNum type="arabicPeriod"/>
            </a:pPr>
            <a:r>
              <a:rPr lang="en-US" sz="2400" b="1" i="1" dirty="0">
                <a:effectLst/>
                <a:latin typeface="Tahoma" panose="020B0604030504040204" pitchFamily="34" charset="0"/>
                <a:ea typeface="Tahoma" panose="020B0604030504040204" pitchFamily="34" charset="0"/>
                <a:cs typeface="Tahoma" panose="020B0604030504040204" pitchFamily="34" charset="0"/>
              </a:rPr>
              <a:t>A </a:t>
            </a:r>
            <a:r>
              <a:rPr lang="en-US" sz="2400" b="1" i="1" dirty="0">
                <a:solidFill>
                  <a:srgbClr val="C00000"/>
                </a:solidFill>
                <a:effectLst/>
                <a:latin typeface="Tahoma" panose="020B0604030504040204" pitchFamily="34" charset="0"/>
                <a:ea typeface="Tahoma" panose="020B0604030504040204" pitchFamily="34" charset="0"/>
                <a:cs typeface="Tahoma" panose="020B0604030504040204" pitchFamily="34" charset="0"/>
              </a:rPr>
              <a:t>fiduciary relationship</a:t>
            </a:r>
            <a:r>
              <a:rPr lang="en-US" sz="2400" b="1" i="1" dirty="0">
                <a:effectLst/>
                <a:latin typeface="Tahoma" panose="020B0604030504040204" pitchFamily="34" charset="0"/>
                <a:ea typeface="Tahoma" panose="020B0604030504040204" pitchFamily="34" charset="0"/>
                <a:cs typeface="Tahoma" panose="020B0604030504040204" pitchFamily="34" charset="0"/>
              </a:rPr>
              <a:t>; </a:t>
            </a:r>
          </a:p>
          <a:p>
            <a:pPr marL="514350" indent="-514350" algn="just" eaLnBrk="1" hangingPunct="1">
              <a:buAutoNum type="arabicPeriod"/>
            </a:pPr>
            <a:r>
              <a:rPr lang="en-US" sz="2400" b="1" i="1" dirty="0">
                <a:solidFill>
                  <a:srgbClr val="C00000"/>
                </a:solidFill>
                <a:effectLst/>
                <a:latin typeface="Tahoma" panose="020B0604030504040204" pitchFamily="34" charset="0"/>
                <a:ea typeface="Tahoma" panose="020B0604030504040204" pitchFamily="34" charset="0"/>
                <a:cs typeface="Tahoma" panose="020B0604030504040204" pitchFamily="34" charset="0"/>
              </a:rPr>
              <a:t>Created by</a:t>
            </a:r>
            <a:r>
              <a:rPr lang="en-US" sz="2400" b="1" i="1" dirty="0">
                <a:effectLst/>
                <a:latin typeface="Tahoma" panose="020B0604030504040204" pitchFamily="34" charset="0"/>
                <a:ea typeface="Tahoma" panose="020B0604030504040204" pitchFamily="34" charset="0"/>
                <a:cs typeface="Tahoma" panose="020B0604030504040204" pitchFamily="34" charset="0"/>
              </a:rPr>
              <a:t>:</a:t>
            </a:r>
          </a:p>
          <a:p>
            <a:pPr algn="just" eaLnBrk="1" hangingPunct="1"/>
            <a:r>
              <a:rPr lang="en-US" sz="2400" b="1" i="1" dirty="0">
                <a:ea typeface="Tahoma" panose="020B0604030504040204" pitchFamily="34" charset="0"/>
                <a:cs typeface="Tahoma" panose="020B0604030504040204" pitchFamily="34" charset="0"/>
              </a:rPr>
              <a:t>    </a:t>
            </a:r>
            <a:r>
              <a:rPr lang="en-US" sz="2400" b="1" i="1" dirty="0">
                <a:effectLst/>
                <a:latin typeface="Tahoma" panose="020B0604030504040204" pitchFamily="34" charset="0"/>
                <a:ea typeface="Tahoma" panose="020B0604030504040204" pitchFamily="34" charset="0"/>
                <a:cs typeface="Tahoma" panose="020B0604030504040204" pitchFamily="34" charset="0"/>
              </a:rPr>
              <a:t>    </a:t>
            </a:r>
            <a:r>
              <a:rPr lang="en-US" sz="2400" b="1" i="1" dirty="0">
                <a:ea typeface="Tahoma" panose="020B0604030504040204" pitchFamily="34" charset="0"/>
                <a:cs typeface="Tahoma" panose="020B0604030504040204" pitchFamily="34" charset="0"/>
              </a:rPr>
              <a:t>E</a:t>
            </a:r>
            <a:r>
              <a:rPr lang="en-US" sz="2400" b="1" i="1" dirty="0">
                <a:effectLst/>
                <a:latin typeface="Tahoma" panose="020B0604030504040204" pitchFamily="34" charset="0"/>
                <a:ea typeface="Tahoma" panose="020B0604030504040204" pitchFamily="34" charset="0"/>
                <a:cs typeface="Tahoma" panose="020B0604030504040204" pitchFamily="34" charset="0"/>
              </a:rPr>
              <a:t>xpress conduct;</a:t>
            </a:r>
          </a:p>
          <a:p>
            <a:pPr algn="just" eaLnBrk="1" hangingPunct="1"/>
            <a:r>
              <a:rPr lang="en-US" sz="2400" b="1" i="1" dirty="0">
                <a:ea typeface="Tahoma" panose="020B0604030504040204" pitchFamily="34" charset="0"/>
                <a:cs typeface="Tahoma" panose="020B0604030504040204" pitchFamily="34" charset="0"/>
              </a:rPr>
              <a:t>        I</a:t>
            </a:r>
            <a:r>
              <a:rPr lang="en-US" sz="2400" b="1" i="1" dirty="0">
                <a:effectLst/>
                <a:latin typeface="Tahoma" panose="020B0604030504040204" pitchFamily="34" charset="0"/>
                <a:ea typeface="Tahoma" panose="020B0604030504040204" pitchFamily="34" charset="0"/>
                <a:cs typeface="Tahoma" panose="020B0604030504040204" pitchFamily="34" charset="0"/>
              </a:rPr>
              <a:t>mplied contract, or </a:t>
            </a:r>
          </a:p>
          <a:p>
            <a:pPr algn="just" eaLnBrk="1" hangingPunct="1"/>
            <a:r>
              <a:rPr lang="en-US" sz="2400" b="1" i="1" dirty="0">
                <a:ea typeface="Tahoma" panose="020B0604030504040204" pitchFamily="34" charset="0"/>
                <a:cs typeface="Tahoma" panose="020B0604030504040204" pitchFamily="34" charset="0"/>
              </a:rPr>
              <a:t>        </a:t>
            </a:r>
            <a:r>
              <a:rPr lang="en-US" sz="2400" b="1" i="1" dirty="0">
                <a:effectLst/>
                <a:latin typeface="Tahoma" panose="020B0604030504040204" pitchFamily="34" charset="0"/>
                <a:ea typeface="Tahoma" panose="020B0604030504040204" pitchFamily="34" charset="0"/>
                <a:cs typeface="Tahoma" panose="020B0604030504040204" pitchFamily="34" charset="0"/>
              </a:rPr>
              <a:t>Law;</a:t>
            </a:r>
          </a:p>
          <a:p>
            <a:pPr algn="just" eaLnBrk="1" hangingPunct="1"/>
            <a:r>
              <a:rPr lang="en-US" sz="2400" b="1" i="1" dirty="0">
                <a:ea typeface="Tahoma" panose="020B0604030504040204" pitchFamily="34" charset="0"/>
                <a:cs typeface="Tahoma" panose="020B0604030504040204" pitchFamily="34" charset="0"/>
              </a:rPr>
              <a:t>3.</a:t>
            </a:r>
            <a:r>
              <a:rPr lang="en-US" sz="2400" b="1" i="1" dirty="0">
                <a:effectLst/>
                <a:latin typeface="Tahoma" panose="020B0604030504040204" pitchFamily="34" charset="0"/>
                <a:ea typeface="Tahoma" panose="020B0604030504040204" pitchFamily="34" charset="0"/>
                <a:cs typeface="Tahoma" panose="020B0604030504040204" pitchFamily="34" charset="0"/>
              </a:rPr>
              <a:t>  </a:t>
            </a:r>
            <a:r>
              <a:rPr lang="en-US" sz="2400" b="1" i="1" dirty="0">
                <a:ea typeface="Tahoma" panose="020B0604030504040204" pitchFamily="34" charset="0"/>
                <a:cs typeface="Tahoma" panose="020B0604030504040204" pitchFamily="34" charset="0"/>
              </a:rPr>
              <a:t>I</a:t>
            </a:r>
            <a:r>
              <a:rPr lang="en-US" sz="2400" b="1" i="1" dirty="0">
                <a:effectLst/>
                <a:latin typeface="Tahoma" panose="020B0604030504040204" pitchFamily="34" charset="0"/>
                <a:ea typeface="Tahoma" panose="020B0604030504040204" pitchFamily="34" charset="0"/>
                <a:cs typeface="Tahoma" panose="020B0604030504040204" pitchFamily="34" charset="0"/>
              </a:rPr>
              <a:t>n which one party </a:t>
            </a:r>
            <a:r>
              <a:rPr lang="en-US" sz="2400" b="1" i="1" dirty="0">
                <a:solidFill>
                  <a:srgbClr val="C00000"/>
                </a:solidFill>
                <a:effectLst/>
                <a:latin typeface="Tahoma" panose="020B0604030504040204" pitchFamily="34" charset="0"/>
                <a:ea typeface="Tahoma" panose="020B0604030504040204" pitchFamily="34" charset="0"/>
                <a:cs typeface="Tahoma" panose="020B0604030504040204" pitchFamily="34" charset="0"/>
              </a:rPr>
              <a:t>(the agent)</a:t>
            </a:r>
            <a:r>
              <a:rPr lang="en-US" sz="2400" b="1" i="1" dirty="0">
                <a:effectLst/>
                <a:latin typeface="Tahoma" panose="020B0604030504040204" pitchFamily="34" charset="0"/>
                <a:ea typeface="Tahoma" panose="020B0604030504040204" pitchFamily="34" charset="0"/>
                <a:cs typeface="Tahoma" panose="020B0604030504040204" pitchFamily="34" charset="0"/>
              </a:rPr>
              <a:t>; </a:t>
            </a:r>
          </a:p>
          <a:p>
            <a:pPr algn="just" eaLnBrk="1" hangingPunct="1"/>
            <a:r>
              <a:rPr lang="en-US" sz="2400" b="1" i="1" dirty="0">
                <a:ea typeface="Tahoma" panose="020B0604030504040204" pitchFamily="34" charset="0"/>
                <a:cs typeface="Tahoma" panose="020B0604030504040204" pitchFamily="34" charset="0"/>
              </a:rPr>
              <a:t>4.  M</a:t>
            </a:r>
            <a:r>
              <a:rPr lang="en-US" sz="2400" b="1" i="1" dirty="0">
                <a:effectLst/>
                <a:latin typeface="Tahoma" panose="020B0604030504040204" pitchFamily="34" charset="0"/>
                <a:ea typeface="Tahoma" panose="020B0604030504040204" pitchFamily="34" charset="0"/>
                <a:cs typeface="Tahoma" panose="020B0604030504040204" pitchFamily="34" charset="0"/>
              </a:rPr>
              <a:t>ay act on behalf of another party </a:t>
            </a:r>
            <a:r>
              <a:rPr lang="en-US" sz="2400" b="1" i="1" dirty="0">
                <a:solidFill>
                  <a:srgbClr val="C00000"/>
                </a:solidFill>
                <a:effectLst/>
                <a:latin typeface="Tahoma" panose="020B0604030504040204" pitchFamily="34" charset="0"/>
                <a:ea typeface="Tahoma" panose="020B0604030504040204" pitchFamily="34" charset="0"/>
                <a:cs typeface="Tahoma" panose="020B0604030504040204" pitchFamily="34" charset="0"/>
              </a:rPr>
              <a:t>(the principal)</a:t>
            </a:r>
            <a:r>
              <a:rPr lang="en-US" sz="2400" b="1" i="1" dirty="0">
                <a:effectLst/>
                <a:latin typeface="Tahoma" panose="020B0604030504040204" pitchFamily="34" charset="0"/>
                <a:ea typeface="Tahoma" panose="020B0604030504040204" pitchFamily="34" charset="0"/>
                <a:cs typeface="Tahoma" panose="020B0604030504040204" pitchFamily="34" charset="0"/>
              </a:rPr>
              <a:t>;</a:t>
            </a:r>
          </a:p>
          <a:p>
            <a:pPr algn="just" eaLnBrk="1" hangingPunct="1"/>
            <a:r>
              <a:rPr lang="en-US" sz="2400" b="1" i="1" dirty="0">
                <a:ea typeface="Tahoma" panose="020B0604030504040204" pitchFamily="34" charset="0"/>
                <a:cs typeface="Tahoma" panose="020B0604030504040204" pitchFamily="34" charset="0"/>
              </a:rPr>
              <a:t>5.  By their </a:t>
            </a:r>
            <a:r>
              <a:rPr lang="en-US" sz="2400" b="1" i="1" dirty="0">
                <a:solidFill>
                  <a:srgbClr val="C00000"/>
                </a:solidFill>
                <a:ea typeface="Tahoma" panose="020B0604030504040204" pitchFamily="34" charset="0"/>
                <a:cs typeface="Tahoma" panose="020B0604030504040204" pitchFamily="34" charset="0"/>
              </a:rPr>
              <a:t>legally valid authority</a:t>
            </a:r>
            <a:r>
              <a:rPr lang="en-US" sz="2400" b="1" i="1" dirty="0">
                <a:ea typeface="Tahoma" panose="020B0604030504040204" pitchFamily="34" charset="0"/>
                <a:cs typeface="Tahoma" panose="020B0604030504040204" pitchFamily="34" charset="0"/>
              </a:rPr>
              <a:t>; and</a:t>
            </a:r>
          </a:p>
          <a:p>
            <a:pPr algn="just" eaLnBrk="1" hangingPunct="1"/>
            <a:r>
              <a:rPr lang="en-US" sz="2400" b="1" i="1" dirty="0">
                <a:effectLst/>
                <a:latin typeface="Tahoma" panose="020B0604030504040204" pitchFamily="34" charset="0"/>
                <a:ea typeface="Tahoma" panose="020B0604030504040204" pitchFamily="34" charset="0"/>
                <a:cs typeface="Tahoma" panose="020B0604030504040204" pitchFamily="34" charset="0"/>
              </a:rPr>
              <a:t>6.  </a:t>
            </a:r>
            <a:r>
              <a:rPr lang="en-US" sz="2400" b="1" i="1" dirty="0">
                <a:solidFill>
                  <a:srgbClr val="C00000"/>
                </a:solidFill>
                <a:ea typeface="Tahoma" panose="020B0604030504040204" pitchFamily="34" charset="0"/>
                <a:cs typeface="Tahoma" panose="020B0604030504040204" pitchFamily="34" charset="0"/>
              </a:rPr>
              <a:t>B</a:t>
            </a:r>
            <a:r>
              <a:rPr lang="en-US" sz="2400" b="1" i="1" dirty="0">
                <a:solidFill>
                  <a:srgbClr val="C00000"/>
                </a:solidFill>
                <a:effectLst/>
                <a:latin typeface="Tahoma" panose="020B0604030504040204" pitchFamily="34" charset="0"/>
                <a:ea typeface="Tahoma" panose="020B0604030504040204" pitchFamily="34" charset="0"/>
                <a:cs typeface="Tahoma" panose="020B0604030504040204" pitchFamily="34" charset="0"/>
              </a:rPr>
              <a:t>ind that other party </a:t>
            </a:r>
            <a:r>
              <a:rPr lang="en-US" sz="2400" b="1" i="1" dirty="0">
                <a:effectLst/>
                <a:latin typeface="Tahoma" panose="020B0604030504040204" pitchFamily="34" charset="0"/>
                <a:ea typeface="Tahoma" panose="020B0604030504040204" pitchFamily="34" charset="0"/>
                <a:cs typeface="Tahoma" panose="020B0604030504040204" pitchFamily="34" charset="0"/>
              </a:rPr>
              <a:t>by words or actions.</a:t>
            </a:r>
          </a:p>
          <a:p>
            <a:pPr algn="just">
              <a:lnSpc>
                <a:spcPct val="95000"/>
              </a:lnSpc>
              <a:spcBef>
                <a:spcPct val="20000"/>
              </a:spcBef>
              <a:defRPr/>
            </a:pPr>
            <a:endParaRPr lang="en-US" sz="1000" b="1" i="1" dirty="0">
              <a:solidFill>
                <a:srgbClr val="C00000"/>
              </a:solidFill>
            </a:endParaRPr>
          </a:p>
        </p:txBody>
      </p:sp>
    </p:spTree>
    <p:extLst>
      <p:ext uri="{BB962C8B-B14F-4D97-AF65-F5344CB8AC3E}">
        <p14:creationId xmlns:p14="http://schemas.microsoft.com/office/powerpoint/2010/main" val="405694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152400" y="1295400"/>
            <a:ext cx="8915400" cy="1652760"/>
          </a:xfrm>
          <a:prstGeom prst="rect">
            <a:avLst/>
          </a:prstGeom>
          <a:noFill/>
          <a:ln w="9525">
            <a:noFill/>
            <a:miter lim="800000"/>
            <a:headEnd/>
            <a:tailEnd/>
          </a:ln>
        </p:spPr>
        <p:txBody>
          <a:bodyPr>
            <a:spAutoFit/>
          </a:bodyPr>
          <a:lstStyle/>
          <a:p>
            <a:pPr marL="342900" indent="-342900" algn="ctr">
              <a:lnSpc>
                <a:spcPct val="75000"/>
              </a:lnSpc>
              <a:spcBef>
                <a:spcPct val="20000"/>
              </a:spcBef>
              <a:defRPr/>
            </a:pPr>
            <a:r>
              <a:rPr lang="en-US" sz="4400" b="1" dirty="0">
                <a:solidFill>
                  <a:srgbClr val="0308C9"/>
                </a:solidFill>
              </a:rPr>
              <a:t>The Nature of Agency</a:t>
            </a:r>
          </a:p>
          <a:p>
            <a:pPr marL="342900" indent="-342900" algn="ctr">
              <a:lnSpc>
                <a:spcPct val="75000"/>
              </a:lnSpc>
              <a:spcBef>
                <a:spcPct val="20000"/>
              </a:spcBef>
              <a:defRPr/>
            </a:pPr>
            <a:r>
              <a:rPr lang="en-US" sz="3200" b="1" i="1" dirty="0">
                <a:solidFill>
                  <a:srgbClr val="006600"/>
                </a:solidFill>
              </a:rPr>
              <a:t>Examples of Agents</a:t>
            </a:r>
          </a:p>
          <a:p>
            <a:endParaRPr lang="en-US" sz="1000" b="1" i="1" dirty="0"/>
          </a:p>
          <a:p>
            <a:r>
              <a:rPr lang="en-US" sz="2800" b="1" i="1" dirty="0"/>
              <a:t>			     </a:t>
            </a:r>
            <a:r>
              <a:rPr lang="en-US" sz="2800" b="1" i="1" dirty="0">
                <a:solidFill>
                  <a:srgbClr val="C00000"/>
                </a:solidFill>
              </a:rPr>
              <a:t>Real Estate</a:t>
            </a:r>
            <a:endParaRPr lang="en-US" sz="3200" b="1" i="1" dirty="0">
              <a:solidFill>
                <a:srgbClr val="C00000"/>
              </a:solidFill>
            </a:endParaRPr>
          </a:p>
        </p:txBody>
      </p:sp>
      <p:pic>
        <p:nvPicPr>
          <p:cNvPr id="9220" name="Picture 2" descr="http://www.ffrispoli.com/images/remaxSold.jpg"/>
          <p:cNvPicPr>
            <a:picLocks noChangeAspect="1" noChangeArrowheads="1"/>
          </p:cNvPicPr>
          <p:nvPr/>
        </p:nvPicPr>
        <p:blipFill>
          <a:blip r:embed="rId2" cstate="print"/>
          <a:srcRect/>
          <a:stretch>
            <a:fillRect/>
          </a:stretch>
        </p:blipFill>
        <p:spPr bwMode="auto">
          <a:xfrm>
            <a:off x="2362200" y="2965622"/>
            <a:ext cx="4419600" cy="327960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descr="http://www.thecityofmiami.com/auto/miami-florida-auto-insurance-luis-gonzalez-agency-state-farm-insurance.jpg"/>
          <p:cNvPicPr>
            <a:picLocks noChangeAspect="1" noChangeArrowheads="1"/>
          </p:cNvPicPr>
          <p:nvPr/>
        </p:nvPicPr>
        <p:blipFill>
          <a:blip r:embed="rId2" cstate="print"/>
          <a:srcRect/>
          <a:stretch>
            <a:fillRect/>
          </a:stretch>
        </p:blipFill>
        <p:spPr bwMode="auto">
          <a:xfrm>
            <a:off x="2590800" y="2590800"/>
            <a:ext cx="3581400" cy="3581400"/>
          </a:xfrm>
          <a:prstGeom prst="rect">
            <a:avLst/>
          </a:prstGeom>
          <a:noFill/>
          <a:ln w="9525">
            <a:noFill/>
            <a:miter lim="800000"/>
            <a:headEnd/>
            <a:tailEnd/>
          </a:ln>
        </p:spPr>
      </p:pic>
      <p:sp>
        <p:nvSpPr>
          <p:cNvPr id="6" name="Rectangle 4">
            <a:extLst>
              <a:ext uri="{FF2B5EF4-FFF2-40B4-BE49-F238E27FC236}">
                <a16:creationId xmlns:a16="http://schemas.microsoft.com/office/drawing/2014/main" id="{847E4295-B29B-49DC-9651-E485E32C73E1}"/>
              </a:ext>
            </a:extLst>
          </p:cNvPr>
          <p:cNvSpPr>
            <a:spLocks noChangeArrowheads="1"/>
          </p:cNvSpPr>
          <p:nvPr/>
        </p:nvSpPr>
        <p:spPr bwMode="auto">
          <a:xfrm>
            <a:off x="0" y="938040"/>
            <a:ext cx="8915400" cy="1652760"/>
          </a:xfrm>
          <a:prstGeom prst="rect">
            <a:avLst/>
          </a:prstGeom>
          <a:noFill/>
          <a:ln w="9525">
            <a:noFill/>
            <a:miter lim="800000"/>
            <a:headEnd/>
            <a:tailEnd/>
          </a:ln>
        </p:spPr>
        <p:txBody>
          <a:bodyPr>
            <a:spAutoFit/>
          </a:bodyPr>
          <a:lstStyle/>
          <a:p>
            <a:pPr marL="342900" indent="-342900" algn="ctr">
              <a:lnSpc>
                <a:spcPct val="75000"/>
              </a:lnSpc>
              <a:spcBef>
                <a:spcPct val="20000"/>
              </a:spcBef>
              <a:defRPr/>
            </a:pPr>
            <a:r>
              <a:rPr lang="en-US" sz="4400" b="1" dirty="0">
                <a:solidFill>
                  <a:srgbClr val="0308C9"/>
                </a:solidFill>
              </a:rPr>
              <a:t>The Nature of Agency</a:t>
            </a:r>
          </a:p>
          <a:p>
            <a:pPr marL="342900" indent="-342900" algn="ctr">
              <a:lnSpc>
                <a:spcPct val="75000"/>
              </a:lnSpc>
              <a:spcBef>
                <a:spcPct val="20000"/>
              </a:spcBef>
              <a:defRPr/>
            </a:pPr>
            <a:r>
              <a:rPr lang="en-US" sz="3200" b="1" i="1" dirty="0">
                <a:solidFill>
                  <a:srgbClr val="006600"/>
                </a:solidFill>
              </a:rPr>
              <a:t>Examples of Agents</a:t>
            </a:r>
          </a:p>
          <a:p>
            <a:endParaRPr lang="en-US" sz="1000" b="1" i="1" dirty="0"/>
          </a:p>
          <a:p>
            <a:r>
              <a:rPr lang="en-US" sz="2800" b="1" i="1" dirty="0"/>
              <a:t>			     </a:t>
            </a:r>
            <a:r>
              <a:rPr lang="en-US" sz="2800" b="1" i="1" dirty="0">
                <a:solidFill>
                  <a:srgbClr val="C00000"/>
                </a:solidFill>
              </a:rPr>
              <a:t>Insurance</a:t>
            </a:r>
            <a:endParaRPr lang="en-US" sz="3200" b="1" i="1" dirty="0">
              <a:solidFill>
                <a:srgbClr val="C00000"/>
              </a:solidFill>
            </a:endParaRP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Impact"/>
        <a:ea typeface=""/>
        <a:cs typeface="Arial"/>
      </a:majorFont>
      <a:minorFont>
        <a:latin typeface="Impac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cs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10938</TotalTime>
  <Words>9478</Words>
  <Application>Microsoft Office PowerPoint</Application>
  <PresentationFormat>On-screen Show (4:3)</PresentationFormat>
  <Paragraphs>791</Paragraphs>
  <Slides>49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Black</vt:lpstr>
      <vt:lpstr>Impact</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JAZCO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Twomey-Jennings, Andersons Business Law, 21ed</dc:title>
  <dc:creator>Joe Zavaleta</dc:creator>
  <cp:lastModifiedBy>Robert Farley</cp:lastModifiedBy>
  <cp:revision>187</cp:revision>
  <cp:lastPrinted>2020-09-11T18:44:12Z</cp:lastPrinted>
  <dcterms:created xsi:type="dcterms:W3CDTF">2009-11-02T21:31:23Z</dcterms:created>
  <dcterms:modified xsi:type="dcterms:W3CDTF">2021-02-22T09:56:19Z</dcterms:modified>
</cp:coreProperties>
</file>