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5" r:id="rId3"/>
    <p:sldId id="555" r:id="rId4"/>
    <p:sldId id="496" r:id="rId5"/>
    <p:sldId id="549" r:id="rId6"/>
    <p:sldId id="497" r:id="rId7"/>
    <p:sldId id="498" r:id="rId8"/>
    <p:sldId id="500" r:id="rId9"/>
    <p:sldId id="540" r:id="rId10"/>
    <p:sldId id="551" r:id="rId11"/>
    <p:sldId id="552" r:id="rId12"/>
    <p:sldId id="553" r:id="rId13"/>
    <p:sldId id="554" r:id="rId14"/>
    <p:sldId id="529" r:id="rId15"/>
    <p:sldId id="516" r:id="rId16"/>
    <p:sldId id="522" r:id="rId17"/>
    <p:sldId id="512" r:id="rId18"/>
    <p:sldId id="489" r:id="rId19"/>
    <p:sldId id="326" r:id="rId20"/>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33CC"/>
    <a:srgbClr val="006600"/>
    <a:srgbClr val="C81204"/>
    <a:srgbClr val="620222"/>
    <a:srgbClr val="CC0000"/>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7B8E0A-9ACC-4018-9382-07BB50DAD2D1}" v="6" dt="2021-02-14T17:54:14.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35" autoAdjust="0"/>
    <p:restoredTop sz="99878" autoAdjust="0"/>
  </p:normalViewPr>
  <p:slideViewPr>
    <p:cSldViewPr>
      <p:cViewPr varScale="1">
        <p:scale>
          <a:sx n="110" d="100"/>
          <a:sy n="110" d="100"/>
        </p:scale>
        <p:origin x="116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AFBF7ADB-5050-496C-BE54-2D1125E0DB58}" type="datetimeFigureOut">
              <a:rPr lang="en-US"/>
              <a:pPr>
                <a:defRPr/>
              </a:pPr>
              <a:t>2/22/2021</a:t>
            </a:fld>
            <a:endParaRPr lang="en-US" dirty="0"/>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70388"/>
            <a:ext cx="5486400" cy="413861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8A8709B8-58B3-4E7A-828A-B18B7D97A19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FC7161-4051-4A28-9B85-8A85AE0F220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73CCC23-AD0A-4C2A-80FA-B5CEC390A66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83D0802-D41D-41C1-B3A5-0AD700BBFB0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86A747A-DE6C-44DA-BEE7-86517F771E7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6B491F2-29A6-4B81-9C5C-C32D255BD4E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531A106-18F9-42F1-AEC3-F10E39E4BB0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8A6507E-1F6C-4AC2-A28A-01929CD9D28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A995407-3348-4EA6-A8E5-E49B9A5D0DC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C359440-FA30-4297-9448-347173BD0CC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A0D21CB-FDBA-4327-86EC-9C0091CE61D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F9588A6-4C0A-4C38-89A4-BD1F4FF88FB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294D444-980D-4762-A754-4F54E92A627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36882C-7543-47DA-B16F-2B152033206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7960FE6-B938-4EDC-8548-2BD0987B825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1371600" y="5181600"/>
            <a:ext cx="6400800" cy="1219200"/>
          </a:xfrm>
          <a:solidFill>
            <a:schemeClr val="tx1"/>
          </a:solidFill>
        </p:spPr>
        <p:txBody>
          <a:bodyPr/>
          <a:lstStyle/>
          <a:p>
            <a:pPr eaLnBrk="1" hangingPunct="1"/>
            <a:r>
              <a:rPr lang="en-US" b="1" dirty="0">
                <a:solidFill>
                  <a:srgbClr val="FFFF00"/>
                </a:solidFill>
              </a:rPr>
              <a:t>Slide Set Four C:</a:t>
            </a:r>
          </a:p>
          <a:p>
            <a:pPr eaLnBrk="1" hangingPunct="1"/>
            <a:r>
              <a:rPr lang="en-US" b="1" dirty="0">
                <a:solidFill>
                  <a:srgbClr val="FFFF00"/>
                </a:solidFill>
              </a:rPr>
              <a:t>The Law of Employment</a:t>
            </a:r>
            <a:endParaRPr lang="en-US" sz="2800" b="1" i="1" dirty="0">
              <a:solidFill>
                <a:srgbClr val="FFFF00"/>
              </a:solidFill>
            </a:endParaRPr>
          </a:p>
        </p:txBody>
      </p:sp>
      <p:pic>
        <p:nvPicPr>
          <p:cNvPr id="2051" name="Picture 7" descr="myIMG_12"/>
          <p:cNvPicPr>
            <a:picLocks noChangeAspect="1" noChangeArrowheads="1" noCrop="1"/>
          </p:cNvPicPr>
          <p:nvPr/>
        </p:nvPicPr>
        <p:blipFill>
          <a:blip r:embed="rId2" cstate="print"/>
          <a:srcRect/>
          <a:stretch>
            <a:fillRect/>
          </a:stretch>
        </p:blipFill>
        <p:spPr bwMode="auto">
          <a:xfrm>
            <a:off x="3200400" y="2362200"/>
            <a:ext cx="2095500" cy="2095500"/>
          </a:xfrm>
          <a:prstGeom prst="rect">
            <a:avLst/>
          </a:prstGeom>
          <a:noFill/>
          <a:ln w="9525">
            <a:noFill/>
            <a:miter lim="800000"/>
            <a:headEnd/>
            <a:tailEnd/>
          </a:ln>
        </p:spPr>
      </p:pic>
      <p:pic>
        <p:nvPicPr>
          <p:cNvPr id="6" name="Picture 5" descr="BLaw321banner.png"/>
          <p:cNvPicPr>
            <a:picLocks noChangeAspect="1"/>
          </p:cNvPicPr>
          <p:nvPr/>
        </p:nvPicPr>
        <p:blipFill>
          <a:blip r:embed="rId3" cstate="print"/>
          <a:stretch>
            <a:fillRect/>
          </a:stretch>
        </p:blipFill>
        <p:spPr>
          <a:xfrm>
            <a:off x="2133600" y="228600"/>
            <a:ext cx="5106198" cy="11233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9" y="1721227"/>
            <a:ext cx="8534401" cy="4849020"/>
          </a:xfrm>
          <a:prstGeom prst="rect">
            <a:avLst/>
          </a:prstGeom>
        </p:spPr>
        <p:txBody>
          <a:bodyPr wrap="square">
            <a:spAutoFit/>
          </a:bodyPr>
          <a:lstStyle/>
          <a:p>
            <a:pPr>
              <a:lnSpc>
                <a:spcPct val="85000"/>
              </a:lnSpc>
              <a:defRPr/>
            </a:pPr>
            <a:endParaRPr lang="en-US" sz="600" dirty="0">
              <a:solidFill>
                <a:srgbClr val="663300"/>
              </a:solidFill>
            </a:endParaRPr>
          </a:p>
          <a:p>
            <a:pPr>
              <a:lnSpc>
                <a:spcPct val="95000"/>
              </a:lnSpc>
              <a:defRPr/>
            </a:pPr>
            <a:r>
              <a:rPr lang="en-US" sz="2000" b="1" i="1" dirty="0">
                <a:solidFill>
                  <a:srgbClr val="C00000"/>
                </a:solidFill>
              </a:rPr>
              <a:t>Additional Issues in Employment:</a:t>
            </a:r>
          </a:p>
          <a:p>
            <a:pPr>
              <a:lnSpc>
                <a:spcPct val="95000"/>
              </a:lnSpc>
              <a:defRPr/>
            </a:pPr>
            <a:endParaRPr lang="en-US" sz="500" b="1" i="1" dirty="0">
              <a:solidFill>
                <a:srgbClr val="C00000"/>
              </a:solidFill>
            </a:endParaRPr>
          </a:p>
          <a:p>
            <a:pPr>
              <a:lnSpc>
                <a:spcPct val="95000"/>
              </a:lnSpc>
              <a:defRPr/>
            </a:pPr>
            <a:r>
              <a:rPr lang="en-US" b="1" dirty="0">
                <a:solidFill>
                  <a:srgbClr val="006600"/>
                </a:solidFill>
              </a:rPr>
              <a:t>Labor Relations Laws:</a:t>
            </a:r>
          </a:p>
          <a:p>
            <a:pPr>
              <a:lnSpc>
                <a:spcPct val="95000"/>
              </a:lnSpc>
              <a:defRPr/>
            </a:pPr>
            <a:endParaRPr lang="en-US" sz="500" b="1" dirty="0">
              <a:solidFill>
                <a:srgbClr val="006600"/>
              </a:solidFill>
            </a:endParaRPr>
          </a:p>
          <a:p>
            <a:pPr algn="just">
              <a:lnSpc>
                <a:spcPct val="95000"/>
              </a:lnSpc>
              <a:defRPr/>
            </a:pPr>
            <a:r>
              <a:rPr lang="en-US" sz="1600" b="1" i="1" dirty="0">
                <a:solidFill>
                  <a:srgbClr val="0033CC"/>
                </a:solidFill>
              </a:rPr>
              <a:t>The Right to Collectively Bargain: </a:t>
            </a:r>
            <a:r>
              <a:rPr lang="en-US" sz="1500" dirty="0"/>
              <a:t>Both New York State and the Federal Government have recognized the fundamental right of workers to join a Union and Collectively Bargain for terms and conditions of employment. </a:t>
            </a:r>
            <a:endParaRPr lang="en-US" sz="1500" b="1" i="1" dirty="0">
              <a:solidFill>
                <a:srgbClr val="0033CC"/>
              </a:solidFill>
            </a:endParaRPr>
          </a:p>
          <a:p>
            <a:pPr algn="just">
              <a:lnSpc>
                <a:spcPct val="95000"/>
              </a:lnSpc>
              <a:defRPr/>
            </a:pPr>
            <a:endParaRPr lang="en-US" sz="500" b="1" i="1" dirty="0">
              <a:solidFill>
                <a:schemeClr val="tx1">
                  <a:lumMod val="95000"/>
                  <a:lumOff val="5000"/>
                </a:schemeClr>
              </a:solidFill>
            </a:endParaRPr>
          </a:p>
          <a:p>
            <a:pPr algn="just">
              <a:lnSpc>
                <a:spcPct val="95000"/>
              </a:lnSpc>
              <a:defRPr/>
            </a:pPr>
            <a:r>
              <a:rPr lang="en-US" sz="1500" b="1" i="1" dirty="0">
                <a:solidFill>
                  <a:schemeClr val="tx1">
                    <a:lumMod val="95000"/>
                    <a:lumOff val="5000"/>
                  </a:schemeClr>
                </a:solidFill>
              </a:rPr>
              <a:t>Fair Labor Standards Act:  </a:t>
            </a:r>
            <a:r>
              <a:rPr lang="en-US" sz="1400" dirty="0"/>
              <a:t>This Federal Law regulates minimum wages, overtime hours and child labor.  Articles 4, 5 and 6 of the New York State’s Labor Law also contains similar provisions.</a:t>
            </a:r>
            <a:endParaRPr lang="en-US" sz="1400" b="1" i="1" dirty="0"/>
          </a:p>
          <a:p>
            <a:pPr algn="just">
              <a:lnSpc>
                <a:spcPct val="95000"/>
              </a:lnSpc>
              <a:defRPr/>
            </a:pPr>
            <a:endParaRPr lang="en-US" sz="500" b="1" i="1" dirty="0">
              <a:solidFill>
                <a:srgbClr val="0033CC"/>
              </a:solidFill>
            </a:endParaRPr>
          </a:p>
          <a:p>
            <a:pPr algn="just">
              <a:lnSpc>
                <a:spcPct val="95000"/>
              </a:lnSpc>
              <a:defRPr/>
            </a:pPr>
            <a:r>
              <a:rPr lang="en-US" sz="1500" b="1" i="1" dirty="0">
                <a:solidFill>
                  <a:schemeClr val="tx1">
                    <a:lumMod val="95000"/>
                    <a:lumOff val="5000"/>
                  </a:schemeClr>
                </a:solidFill>
              </a:rPr>
              <a:t>National Labor Relations Act: </a:t>
            </a:r>
            <a:r>
              <a:rPr lang="en-US" sz="1400" dirty="0"/>
              <a:t>As aforementioned, this Federal Law recognizes the rights of employees to form a union and to collectively bargain with an employer for terms and conditions of employment as embodied in an employment contract (often called a collective bargaining agreement). This law further recognizes the rights of employees to refrain from organizing and to decline union membership.  Article 20 of the New York Labor Law (the State Labor Relations Act) embodies similar legal principles in state law.</a:t>
            </a:r>
          </a:p>
          <a:p>
            <a:pPr algn="just">
              <a:lnSpc>
                <a:spcPct val="95000"/>
              </a:lnSpc>
              <a:defRPr/>
            </a:pPr>
            <a:endParaRPr lang="en-US" sz="500" b="1" i="1" dirty="0"/>
          </a:p>
          <a:p>
            <a:pPr algn="just">
              <a:lnSpc>
                <a:spcPct val="95000"/>
              </a:lnSpc>
              <a:defRPr/>
            </a:pPr>
            <a:r>
              <a:rPr lang="en-US" sz="1300" b="1" i="1" dirty="0">
                <a:solidFill>
                  <a:srgbClr val="663300"/>
                </a:solidFill>
              </a:rPr>
              <a:t>National Labor Relations Board:  </a:t>
            </a:r>
            <a:r>
              <a:rPr lang="en-US" sz="1200" dirty="0"/>
              <a:t>The National Labor Relations Act establishes the National Labor Relations Board (NLRB).  The NLRB is the administrative body which regulates and enforces the National Labor Relations Act, and as such, oversees union elections, organizing activities, and redress for violations of the NLRA.</a:t>
            </a:r>
          </a:p>
          <a:p>
            <a:pPr algn="just">
              <a:lnSpc>
                <a:spcPct val="95000"/>
              </a:lnSpc>
              <a:defRPr/>
            </a:pPr>
            <a:endParaRPr lang="en-US" sz="500" b="1" i="1" dirty="0">
              <a:solidFill>
                <a:srgbClr val="663300"/>
              </a:solidFill>
            </a:endParaRPr>
          </a:p>
          <a:p>
            <a:pPr algn="just">
              <a:lnSpc>
                <a:spcPct val="95000"/>
              </a:lnSpc>
              <a:defRPr/>
            </a:pPr>
            <a:r>
              <a:rPr lang="en-US" sz="1300" b="1" i="1" dirty="0">
                <a:solidFill>
                  <a:srgbClr val="663300"/>
                </a:solidFill>
              </a:rPr>
              <a:t>Union Certification:  </a:t>
            </a:r>
            <a:r>
              <a:rPr lang="en-US" sz="1200" dirty="0"/>
              <a:t>Once a collective bargaining unit is organized and certified, employers have a legal duty to collectively bargain and recognize the union as the employees’ representative.</a:t>
            </a:r>
          </a:p>
          <a:p>
            <a:pPr algn="just">
              <a:lnSpc>
                <a:spcPct val="95000"/>
              </a:lnSpc>
              <a:defRPr/>
            </a:pPr>
            <a:endParaRPr lang="en-US" sz="500" b="1" i="1" dirty="0"/>
          </a:p>
          <a:p>
            <a:pPr algn="just">
              <a:lnSpc>
                <a:spcPct val="95000"/>
              </a:lnSpc>
              <a:defRPr/>
            </a:pPr>
            <a:r>
              <a:rPr lang="en-US" sz="1300" b="1" i="1" dirty="0">
                <a:solidFill>
                  <a:srgbClr val="663300"/>
                </a:solidFill>
              </a:rPr>
              <a:t>Right to Work Laws:  </a:t>
            </a:r>
            <a:r>
              <a:rPr lang="en-US" sz="1200" dirty="0"/>
              <a:t>The NLRA also recognizes state right to work laws which allow workers to choose not to collectively bargain. </a:t>
            </a:r>
          </a:p>
        </p:txBody>
      </p:sp>
      <p:sp>
        <p:nvSpPr>
          <p:cNvPr id="5" name="TextBox 5">
            <a:extLst>
              <a:ext uri="{FF2B5EF4-FFF2-40B4-BE49-F238E27FC236}">
                <a16:creationId xmlns:a16="http://schemas.microsoft.com/office/drawing/2014/main" id="{0B6347B7-1CF1-4B34-9B52-F37B7A260956}"/>
              </a:ext>
            </a:extLst>
          </p:cNvPr>
          <p:cNvSpPr txBox="1"/>
          <p:nvPr/>
        </p:nvSpPr>
        <p:spPr>
          <a:xfrm>
            <a:off x="412568" y="705564"/>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Foundational Elements</a:t>
            </a:r>
          </a:p>
        </p:txBody>
      </p:sp>
    </p:spTree>
    <p:extLst>
      <p:ext uri="{BB962C8B-B14F-4D97-AF65-F5344CB8AC3E}">
        <p14:creationId xmlns:p14="http://schemas.microsoft.com/office/powerpoint/2010/main" val="3610792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9" y="1600200"/>
            <a:ext cx="8534401" cy="5058308"/>
          </a:xfrm>
          <a:prstGeom prst="rect">
            <a:avLst/>
          </a:prstGeom>
        </p:spPr>
        <p:txBody>
          <a:bodyPr wrap="square">
            <a:spAutoFit/>
          </a:bodyPr>
          <a:lstStyle/>
          <a:p>
            <a:pPr>
              <a:lnSpc>
                <a:spcPct val="85000"/>
              </a:lnSpc>
              <a:defRPr/>
            </a:pPr>
            <a:endParaRPr lang="en-US" sz="600" dirty="0">
              <a:solidFill>
                <a:srgbClr val="663300"/>
              </a:solidFill>
            </a:endParaRPr>
          </a:p>
          <a:p>
            <a:pPr>
              <a:lnSpc>
                <a:spcPct val="95000"/>
              </a:lnSpc>
              <a:defRPr/>
            </a:pPr>
            <a:r>
              <a:rPr lang="en-US" sz="2000" b="1" i="1" dirty="0">
                <a:solidFill>
                  <a:srgbClr val="C00000"/>
                </a:solidFill>
              </a:rPr>
              <a:t>Additional Issues in Employment:</a:t>
            </a:r>
          </a:p>
          <a:p>
            <a:pPr>
              <a:lnSpc>
                <a:spcPct val="95000"/>
              </a:lnSpc>
              <a:defRPr/>
            </a:pPr>
            <a:endParaRPr lang="en-US" sz="500" b="1" i="1" dirty="0">
              <a:solidFill>
                <a:srgbClr val="C00000"/>
              </a:solidFill>
            </a:endParaRPr>
          </a:p>
          <a:p>
            <a:pPr>
              <a:lnSpc>
                <a:spcPct val="95000"/>
              </a:lnSpc>
              <a:defRPr/>
            </a:pPr>
            <a:r>
              <a:rPr lang="en-US" b="1" dirty="0">
                <a:solidFill>
                  <a:srgbClr val="006600"/>
                </a:solidFill>
              </a:rPr>
              <a:t>Pension Plans:</a:t>
            </a:r>
          </a:p>
          <a:p>
            <a:pPr>
              <a:lnSpc>
                <a:spcPct val="95000"/>
              </a:lnSpc>
              <a:defRPr/>
            </a:pPr>
            <a:endParaRPr lang="en-US" sz="500" b="1" dirty="0">
              <a:solidFill>
                <a:srgbClr val="006600"/>
              </a:solidFill>
            </a:endParaRPr>
          </a:p>
          <a:p>
            <a:pPr>
              <a:lnSpc>
                <a:spcPct val="80000"/>
              </a:lnSpc>
              <a:defRPr/>
            </a:pPr>
            <a:r>
              <a:rPr lang="en-US" sz="1600" b="1" i="1" dirty="0">
                <a:solidFill>
                  <a:srgbClr val="0033CC"/>
                </a:solidFill>
              </a:rPr>
              <a:t>ERISA – Employees Retirement Income Security Act: </a:t>
            </a:r>
            <a:r>
              <a:rPr lang="en-US" sz="1500" dirty="0"/>
              <a:t>This Federal Law protects employees and their pensions by requiring:</a:t>
            </a:r>
          </a:p>
          <a:p>
            <a:pPr marL="227013" indent="-227013">
              <a:lnSpc>
                <a:spcPct val="80000"/>
              </a:lnSpc>
              <a:buFont typeface="Arial" pitchFamily="34" charset="0"/>
              <a:buChar char="•"/>
              <a:defRPr/>
            </a:pPr>
            <a:r>
              <a:rPr lang="en-US" sz="1400" b="1" dirty="0"/>
              <a:t>High Standards of those persons or entities administering the funds;</a:t>
            </a:r>
          </a:p>
          <a:p>
            <a:pPr marL="227013" indent="-227013">
              <a:lnSpc>
                <a:spcPct val="80000"/>
              </a:lnSpc>
              <a:buFont typeface="Arial" pitchFamily="34" charset="0"/>
              <a:buChar char="•"/>
              <a:defRPr/>
            </a:pPr>
            <a:r>
              <a:rPr lang="en-US" sz="1400" b="1" dirty="0"/>
              <a:t>Reasonable vesting of benefits;</a:t>
            </a:r>
          </a:p>
          <a:p>
            <a:pPr marL="227013" indent="-227013">
              <a:lnSpc>
                <a:spcPct val="80000"/>
              </a:lnSpc>
              <a:buFont typeface="Arial" pitchFamily="34" charset="0"/>
              <a:buChar char="•"/>
              <a:defRPr/>
            </a:pPr>
            <a:r>
              <a:rPr lang="en-US" sz="1400" b="1" dirty="0"/>
              <a:t>Adequate capitalization of funds; and</a:t>
            </a:r>
          </a:p>
          <a:p>
            <a:pPr marL="227013" indent="-227013">
              <a:lnSpc>
                <a:spcPct val="80000"/>
              </a:lnSpc>
              <a:buFont typeface="Arial" pitchFamily="34" charset="0"/>
              <a:buChar char="•"/>
              <a:defRPr/>
            </a:pPr>
            <a:r>
              <a:rPr lang="en-US" sz="1400" b="1" dirty="0"/>
              <a:t>Insurance to guarantee payments of earned benefits of beneficiaries (retirees).</a:t>
            </a:r>
          </a:p>
          <a:p>
            <a:pPr>
              <a:lnSpc>
                <a:spcPct val="80000"/>
              </a:lnSpc>
              <a:defRPr/>
            </a:pPr>
            <a:endParaRPr lang="en-US" sz="500" b="1" i="1" dirty="0">
              <a:solidFill>
                <a:srgbClr val="006600"/>
              </a:solidFill>
            </a:endParaRPr>
          </a:p>
          <a:p>
            <a:pPr>
              <a:lnSpc>
                <a:spcPct val="80000"/>
              </a:lnSpc>
              <a:defRPr/>
            </a:pPr>
            <a:r>
              <a:rPr lang="en-US" b="1" dirty="0">
                <a:solidFill>
                  <a:srgbClr val="006600"/>
                </a:solidFill>
              </a:rPr>
              <a:t>Unemployment Benefits:</a:t>
            </a:r>
          </a:p>
          <a:p>
            <a:pPr>
              <a:lnSpc>
                <a:spcPct val="80000"/>
              </a:lnSpc>
              <a:defRPr/>
            </a:pPr>
            <a:endParaRPr lang="en-US" sz="500" b="1" dirty="0">
              <a:solidFill>
                <a:srgbClr val="0033CC"/>
              </a:solidFill>
            </a:endParaRPr>
          </a:p>
          <a:p>
            <a:pPr algn="just">
              <a:lnSpc>
                <a:spcPct val="80000"/>
              </a:lnSpc>
              <a:defRPr/>
            </a:pPr>
            <a:r>
              <a:rPr lang="en-US" sz="1600" b="1" i="1" dirty="0">
                <a:solidFill>
                  <a:srgbClr val="0033CC"/>
                </a:solidFill>
              </a:rPr>
              <a:t>Nature of Benefits: </a:t>
            </a:r>
            <a:r>
              <a:rPr lang="en-US" sz="1500" dirty="0"/>
              <a:t>Unemployment benefits are paid to persons for a limited period of time if they are out of work through no fault of their own.  Persons receiving benefits must be: </a:t>
            </a:r>
          </a:p>
          <a:p>
            <a:pPr marL="227013" indent="-227013">
              <a:lnSpc>
                <a:spcPct val="80000"/>
              </a:lnSpc>
              <a:buFont typeface="Arial" pitchFamily="34" charset="0"/>
              <a:buChar char="•"/>
              <a:defRPr/>
            </a:pPr>
            <a:r>
              <a:rPr lang="en-US" sz="1400" b="1" dirty="0"/>
              <a:t>available for job placement;</a:t>
            </a:r>
          </a:p>
          <a:p>
            <a:pPr marL="227013" indent="-227013">
              <a:lnSpc>
                <a:spcPct val="80000"/>
              </a:lnSpc>
              <a:buFont typeface="Arial" pitchFamily="34" charset="0"/>
              <a:buChar char="•"/>
              <a:defRPr/>
            </a:pPr>
            <a:r>
              <a:rPr lang="en-US" sz="1400" b="1" dirty="0"/>
              <a:t>in a job with similar duties and comparable rate of pay to the job they lost.</a:t>
            </a:r>
          </a:p>
          <a:p>
            <a:pPr>
              <a:lnSpc>
                <a:spcPct val="80000"/>
              </a:lnSpc>
              <a:defRPr/>
            </a:pPr>
            <a:endParaRPr lang="en-US" sz="500" dirty="0">
              <a:solidFill>
                <a:srgbClr val="663300"/>
              </a:solidFill>
            </a:endParaRPr>
          </a:p>
          <a:p>
            <a:pPr>
              <a:lnSpc>
                <a:spcPct val="80000"/>
              </a:lnSpc>
              <a:defRPr/>
            </a:pPr>
            <a:r>
              <a:rPr lang="en-US" b="1" dirty="0">
                <a:solidFill>
                  <a:srgbClr val="006600"/>
                </a:solidFill>
              </a:rPr>
              <a:t>Other Benefits:</a:t>
            </a:r>
          </a:p>
          <a:p>
            <a:pPr>
              <a:lnSpc>
                <a:spcPct val="80000"/>
              </a:lnSpc>
              <a:defRPr/>
            </a:pPr>
            <a:r>
              <a:rPr lang="en-US" sz="1600" b="1" i="1" dirty="0">
                <a:solidFill>
                  <a:srgbClr val="0033CC"/>
                </a:solidFill>
              </a:rPr>
              <a:t>Workers Compensation: </a:t>
            </a:r>
            <a:r>
              <a:rPr lang="en-US" sz="1500" dirty="0"/>
              <a:t>Workers Compensation Insurance provides a scheduled loss benefit to persons injured in the course of their employment.  As a consequence of this benefit:</a:t>
            </a:r>
          </a:p>
          <a:p>
            <a:pPr marL="227013" indent="-227013">
              <a:lnSpc>
                <a:spcPct val="80000"/>
              </a:lnSpc>
              <a:buFont typeface="Arial" pitchFamily="34" charset="0"/>
              <a:buChar char="•"/>
              <a:defRPr/>
            </a:pPr>
            <a:r>
              <a:rPr lang="en-US" sz="1400" b="1" dirty="0"/>
              <a:t>Workers are prohibited from suing their employer for negligence.</a:t>
            </a:r>
          </a:p>
          <a:p>
            <a:pPr marL="227013" indent="-227013">
              <a:lnSpc>
                <a:spcPct val="80000"/>
              </a:lnSpc>
              <a:buFont typeface="Arial" pitchFamily="34" charset="0"/>
              <a:buChar char="•"/>
              <a:defRPr/>
            </a:pPr>
            <a:r>
              <a:rPr lang="en-US" sz="1400" b="1" dirty="0"/>
              <a:t>The Federal Employers Liability Act, a Federal Law enacted prior to workers compensation, however, that does permit certain employees (railroads and stevedores) to sue and recover from their employer in federal court for injuries sustained in the workplace if they prove negligence in the slightest degree.</a:t>
            </a:r>
          </a:p>
          <a:p>
            <a:pPr>
              <a:lnSpc>
                <a:spcPct val="80000"/>
              </a:lnSpc>
              <a:defRPr/>
            </a:pPr>
            <a:endParaRPr lang="en-US" sz="500" b="1" dirty="0"/>
          </a:p>
          <a:p>
            <a:pPr>
              <a:lnSpc>
                <a:spcPct val="80000"/>
              </a:lnSpc>
              <a:defRPr/>
            </a:pPr>
            <a:r>
              <a:rPr lang="en-US" sz="1600" b="1" i="1" dirty="0">
                <a:solidFill>
                  <a:srgbClr val="0033CC"/>
                </a:solidFill>
              </a:rPr>
              <a:t>Family Medical Leave:  </a:t>
            </a:r>
            <a:r>
              <a:rPr lang="en-US" sz="1500" dirty="0"/>
              <a:t>This is paid leave for maternity, paternity and adoption.</a:t>
            </a:r>
          </a:p>
          <a:p>
            <a:pPr>
              <a:lnSpc>
                <a:spcPct val="80000"/>
              </a:lnSpc>
              <a:defRPr/>
            </a:pPr>
            <a:endParaRPr lang="en-US" sz="500" b="1" dirty="0"/>
          </a:p>
          <a:p>
            <a:pPr>
              <a:lnSpc>
                <a:spcPct val="80000"/>
              </a:lnSpc>
              <a:defRPr/>
            </a:pPr>
            <a:r>
              <a:rPr lang="en-US" sz="1600" b="1" i="1" dirty="0">
                <a:solidFill>
                  <a:srgbClr val="0033CC"/>
                </a:solidFill>
              </a:rPr>
              <a:t>Social Security:</a:t>
            </a:r>
            <a:r>
              <a:rPr lang="en-US" sz="1600" b="1" dirty="0"/>
              <a:t>  </a:t>
            </a:r>
            <a:r>
              <a:rPr lang="en-US" sz="1500" dirty="0"/>
              <a:t>This provides economic benefits for retirement, disability and death.</a:t>
            </a:r>
          </a:p>
        </p:txBody>
      </p:sp>
      <p:sp>
        <p:nvSpPr>
          <p:cNvPr id="5" name="TextBox 5">
            <a:extLst>
              <a:ext uri="{FF2B5EF4-FFF2-40B4-BE49-F238E27FC236}">
                <a16:creationId xmlns:a16="http://schemas.microsoft.com/office/drawing/2014/main" id="{0B6347B7-1CF1-4B34-9B52-F37B7A260956}"/>
              </a:ext>
            </a:extLst>
          </p:cNvPr>
          <p:cNvSpPr txBox="1"/>
          <p:nvPr/>
        </p:nvSpPr>
        <p:spPr>
          <a:xfrm>
            <a:off x="412568" y="705564"/>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Foundational Elements</a:t>
            </a:r>
          </a:p>
        </p:txBody>
      </p:sp>
    </p:spTree>
    <p:extLst>
      <p:ext uri="{BB962C8B-B14F-4D97-AF65-F5344CB8AC3E}">
        <p14:creationId xmlns:p14="http://schemas.microsoft.com/office/powerpoint/2010/main" val="4234773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9" y="1600200"/>
            <a:ext cx="8534401" cy="5156796"/>
          </a:xfrm>
          <a:prstGeom prst="rect">
            <a:avLst/>
          </a:prstGeom>
        </p:spPr>
        <p:txBody>
          <a:bodyPr wrap="square">
            <a:spAutoFit/>
          </a:bodyPr>
          <a:lstStyle/>
          <a:p>
            <a:pPr>
              <a:lnSpc>
                <a:spcPct val="85000"/>
              </a:lnSpc>
              <a:defRPr/>
            </a:pPr>
            <a:endParaRPr lang="en-US" sz="600" dirty="0">
              <a:solidFill>
                <a:srgbClr val="663300"/>
              </a:solidFill>
            </a:endParaRPr>
          </a:p>
          <a:p>
            <a:pPr>
              <a:lnSpc>
                <a:spcPct val="87000"/>
              </a:lnSpc>
              <a:defRPr/>
            </a:pPr>
            <a:r>
              <a:rPr lang="en-US" sz="2000" b="1" i="1" dirty="0">
                <a:solidFill>
                  <a:srgbClr val="C00000"/>
                </a:solidFill>
              </a:rPr>
              <a:t>Additional Issues in Employment:</a:t>
            </a:r>
          </a:p>
          <a:p>
            <a:pPr>
              <a:lnSpc>
                <a:spcPct val="87000"/>
              </a:lnSpc>
              <a:defRPr/>
            </a:pPr>
            <a:endParaRPr lang="en-US" sz="500" b="1" i="1" dirty="0">
              <a:solidFill>
                <a:srgbClr val="C00000"/>
              </a:solidFill>
            </a:endParaRPr>
          </a:p>
          <a:p>
            <a:pPr>
              <a:lnSpc>
                <a:spcPct val="87000"/>
              </a:lnSpc>
              <a:defRPr/>
            </a:pPr>
            <a:r>
              <a:rPr lang="en-US" b="1" dirty="0">
                <a:solidFill>
                  <a:srgbClr val="006600"/>
                </a:solidFill>
              </a:rPr>
              <a:t>Employee Privacy:</a:t>
            </a:r>
          </a:p>
          <a:p>
            <a:pPr algn="just">
              <a:lnSpc>
                <a:spcPct val="87000"/>
              </a:lnSpc>
              <a:defRPr/>
            </a:pPr>
            <a:r>
              <a:rPr lang="en-US" sz="1600" b="1" i="1" dirty="0">
                <a:solidFill>
                  <a:srgbClr val="0033CC"/>
                </a:solidFill>
              </a:rPr>
              <a:t>General Issues Concerning Employee Privacy: </a:t>
            </a:r>
            <a:r>
              <a:rPr lang="en-US" sz="1500" dirty="0"/>
              <a:t>Federal and state statutes and constitutions, and case law determined thereunder, as well as employment contracts are the source of public and private sector employees’ privacy rights.</a:t>
            </a:r>
          </a:p>
          <a:p>
            <a:pPr algn="just">
              <a:lnSpc>
                <a:spcPct val="87000"/>
              </a:lnSpc>
              <a:defRPr/>
            </a:pPr>
            <a:r>
              <a:rPr lang="en-US" sz="1600" b="1" i="1" dirty="0">
                <a:solidFill>
                  <a:srgbClr val="0033CC"/>
                </a:solidFill>
              </a:rPr>
              <a:t>Specific Issues:</a:t>
            </a:r>
          </a:p>
          <a:p>
            <a:pPr marL="227013" indent="-227013" algn="just">
              <a:lnSpc>
                <a:spcPct val="87000"/>
              </a:lnSpc>
              <a:buFont typeface="Arial" pitchFamily="34" charset="0"/>
              <a:buChar char="•"/>
              <a:defRPr/>
            </a:pPr>
            <a:r>
              <a:rPr lang="en-US" sz="1400" b="1" dirty="0"/>
              <a:t>Employers have the legal right to monitor employee’s phone calls, internet traffic and email, (including authority under exceptions to the Federal Electronic Communications Privacy Act of 1986) but some state statutes do limit ease dropping on private, personal conversations;</a:t>
            </a:r>
          </a:p>
          <a:p>
            <a:pPr marL="227013" indent="-227013" algn="just">
              <a:lnSpc>
                <a:spcPct val="87000"/>
              </a:lnSpc>
              <a:buFont typeface="Arial" pitchFamily="34" charset="0"/>
              <a:buChar char="•"/>
              <a:defRPr/>
            </a:pPr>
            <a:endParaRPr lang="en-US" sz="500" b="1" dirty="0"/>
          </a:p>
          <a:p>
            <a:pPr marL="227013" indent="-227013" algn="just">
              <a:lnSpc>
                <a:spcPct val="87000"/>
              </a:lnSpc>
              <a:buFont typeface="Arial" pitchFamily="34" charset="0"/>
              <a:buChar char="•"/>
              <a:defRPr/>
            </a:pPr>
            <a:r>
              <a:rPr lang="en-US" sz="1400" b="1" dirty="0"/>
              <a:t>Employers often notify employees of their policies on searching lockers, desks and offices, thereby reducing their expectation of privacy and legal recourse for violation;</a:t>
            </a:r>
          </a:p>
          <a:p>
            <a:pPr algn="just">
              <a:lnSpc>
                <a:spcPct val="87000"/>
              </a:lnSpc>
              <a:defRPr/>
            </a:pPr>
            <a:endParaRPr lang="en-US" sz="500" b="1" dirty="0"/>
          </a:p>
          <a:p>
            <a:pPr marL="227013" indent="-227013" algn="just">
              <a:lnSpc>
                <a:spcPct val="87000"/>
              </a:lnSpc>
              <a:buFont typeface="Arial" pitchFamily="34" charset="0"/>
              <a:buChar char="•"/>
              <a:defRPr/>
            </a:pPr>
            <a:r>
              <a:rPr lang="en-US" sz="1400" b="1" dirty="0"/>
              <a:t>Drug and alcohol testing is also generally permissible by an employer if it is based upon reasonable suspicion or for a safety-sensitive position; and</a:t>
            </a:r>
          </a:p>
          <a:p>
            <a:pPr marL="227013" indent="-227013" algn="just">
              <a:lnSpc>
                <a:spcPct val="87000"/>
              </a:lnSpc>
              <a:buFont typeface="Arial" pitchFamily="34" charset="0"/>
              <a:buChar char="•"/>
              <a:defRPr/>
            </a:pPr>
            <a:endParaRPr lang="en-US" sz="500" b="1" dirty="0"/>
          </a:p>
          <a:p>
            <a:pPr marL="227013" indent="-227013" algn="just">
              <a:lnSpc>
                <a:spcPct val="87000"/>
              </a:lnSpc>
              <a:buFont typeface="Arial" pitchFamily="34" charset="0"/>
              <a:buChar char="•"/>
              <a:defRPr/>
            </a:pPr>
            <a:r>
              <a:rPr lang="en-US" sz="1400" b="1" dirty="0"/>
              <a:t>Privacy rights are legally viewed as a term and condition of employment and will therefore often be a subject of a collective bargaining agreement.</a:t>
            </a:r>
          </a:p>
          <a:p>
            <a:pPr>
              <a:lnSpc>
                <a:spcPct val="87000"/>
              </a:lnSpc>
              <a:defRPr/>
            </a:pPr>
            <a:endParaRPr lang="en-US" sz="500" b="1" i="1" dirty="0">
              <a:solidFill>
                <a:srgbClr val="0033CC"/>
              </a:solidFill>
            </a:endParaRPr>
          </a:p>
          <a:p>
            <a:pPr>
              <a:lnSpc>
                <a:spcPct val="87000"/>
              </a:lnSpc>
              <a:defRPr/>
            </a:pPr>
            <a:r>
              <a:rPr lang="en-US" b="1" dirty="0">
                <a:solidFill>
                  <a:srgbClr val="006600"/>
                </a:solidFill>
              </a:rPr>
              <a:t>Employment Immigration Issues:</a:t>
            </a:r>
          </a:p>
          <a:p>
            <a:pPr>
              <a:lnSpc>
                <a:spcPct val="87000"/>
              </a:lnSpc>
              <a:defRPr/>
            </a:pPr>
            <a:r>
              <a:rPr lang="en-US" sz="1600" b="1" i="1" dirty="0">
                <a:solidFill>
                  <a:srgbClr val="0033CC"/>
                </a:solidFill>
              </a:rPr>
              <a:t>Nature of Issues: </a:t>
            </a:r>
            <a:r>
              <a:rPr lang="en-US" sz="1500" dirty="0"/>
              <a:t>American Citizenship can be a condition of employment: </a:t>
            </a:r>
          </a:p>
          <a:p>
            <a:pPr marL="227013" indent="-227013" algn="just">
              <a:lnSpc>
                <a:spcPct val="87000"/>
              </a:lnSpc>
              <a:buFont typeface="Arial" pitchFamily="34" charset="0"/>
              <a:buChar char="•"/>
              <a:defRPr/>
            </a:pPr>
            <a:r>
              <a:rPr lang="en-US" sz="1400" b="1" dirty="0"/>
              <a:t>Immigration laws prohibit the employment of illegal aliens who have entered the United States by unlawful means; and</a:t>
            </a:r>
          </a:p>
          <a:p>
            <a:pPr marL="227013" indent="-227013" algn="just">
              <a:lnSpc>
                <a:spcPct val="87000"/>
              </a:lnSpc>
              <a:buFont typeface="Arial" pitchFamily="34" charset="0"/>
              <a:buChar char="•"/>
              <a:defRPr/>
            </a:pPr>
            <a:endParaRPr lang="en-US" sz="500" b="1" dirty="0"/>
          </a:p>
          <a:p>
            <a:pPr marL="227013" indent="-227013" algn="just">
              <a:lnSpc>
                <a:spcPct val="87000"/>
              </a:lnSpc>
              <a:buFont typeface="Arial" pitchFamily="34" charset="0"/>
              <a:buChar char="•"/>
              <a:defRPr/>
            </a:pPr>
            <a:r>
              <a:rPr lang="en-US" sz="1400" b="1" dirty="0"/>
              <a:t>Employers are liable for not performing sufficient background checks to determine required immigration status, including not following verification procedures or compliance with special hiring programs.</a:t>
            </a:r>
          </a:p>
        </p:txBody>
      </p:sp>
      <p:sp>
        <p:nvSpPr>
          <p:cNvPr id="5" name="TextBox 5">
            <a:extLst>
              <a:ext uri="{FF2B5EF4-FFF2-40B4-BE49-F238E27FC236}">
                <a16:creationId xmlns:a16="http://schemas.microsoft.com/office/drawing/2014/main" id="{0B6347B7-1CF1-4B34-9B52-F37B7A260956}"/>
              </a:ext>
            </a:extLst>
          </p:cNvPr>
          <p:cNvSpPr txBox="1"/>
          <p:nvPr/>
        </p:nvSpPr>
        <p:spPr>
          <a:xfrm>
            <a:off x="412568" y="705564"/>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Foundational Elements</a:t>
            </a:r>
          </a:p>
        </p:txBody>
      </p:sp>
    </p:spTree>
    <p:extLst>
      <p:ext uri="{BB962C8B-B14F-4D97-AF65-F5344CB8AC3E}">
        <p14:creationId xmlns:p14="http://schemas.microsoft.com/office/powerpoint/2010/main" val="1453808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9" y="1600200"/>
            <a:ext cx="8534401" cy="4962897"/>
          </a:xfrm>
          <a:prstGeom prst="rect">
            <a:avLst/>
          </a:prstGeom>
        </p:spPr>
        <p:txBody>
          <a:bodyPr wrap="square">
            <a:spAutoFit/>
          </a:bodyPr>
          <a:lstStyle/>
          <a:p>
            <a:pPr>
              <a:lnSpc>
                <a:spcPct val="85000"/>
              </a:lnSpc>
              <a:defRPr/>
            </a:pPr>
            <a:endParaRPr lang="en-US" sz="600" dirty="0">
              <a:solidFill>
                <a:srgbClr val="663300"/>
              </a:solidFill>
            </a:endParaRPr>
          </a:p>
          <a:p>
            <a:pPr>
              <a:lnSpc>
                <a:spcPct val="90000"/>
              </a:lnSpc>
              <a:defRPr/>
            </a:pPr>
            <a:r>
              <a:rPr lang="en-US" sz="2000" b="1" i="1" dirty="0">
                <a:solidFill>
                  <a:srgbClr val="C00000"/>
                </a:solidFill>
              </a:rPr>
              <a:t>Additional Issues in Employment:</a:t>
            </a:r>
          </a:p>
          <a:p>
            <a:pPr>
              <a:lnSpc>
                <a:spcPct val="90000"/>
              </a:lnSpc>
              <a:defRPr/>
            </a:pPr>
            <a:endParaRPr lang="en-US" sz="500" b="1" i="1" dirty="0">
              <a:solidFill>
                <a:srgbClr val="C00000"/>
              </a:solidFill>
            </a:endParaRPr>
          </a:p>
          <a:p>
            <a:pPr>
              <a:lnSpc>
                <a:spcPct val="90000"/>
              </a:lnSpc>
              <a:defRPr/>
            </a:pPr>
            <a:r>
              <a:rPr lang="en-US" b="1" dirty="0">
                <a:solidFill>
                  <a:srgbClr val="006600"/>
                </a:solidFill>
              </a:rPr>
              <a:t>Employment Discrimination:</a:t>
            </a:r>
          </a:p>
          <a:p>
            <a:pPr>
              <a:lnSpc>
                <a:spcPct val="90000"/>
              </a:lnSpc>
              <a:defRPr/>
            </a:pPr>
            <a:endParaRPr lang="en-US" sz="500" b="1" dirty="0">
              <a:solidFill>
                <a:srgbClr val="006600"/>
              </a:solidFill>
            </a:endParaRPr>
          </a:p>
          <a:p>
            <a:pPr>
              <a:lnSpc>
                <a:spcPct val="90000"/>
              </a:lnSpc>
              <a:defRPr/>
            </a:pPr>
            <a:r>
              <a:rPr lang="en-US" sz="1600" b="1" i="1" dirty="0">
                <a:solidFill>
                  <a:srgbClr val="0033CC"/>
                </a:solidFill>
              </a:rPr>
              <a:t>Issues Concerning Employment Discrimination</a:t>
            </a:r>
            <a:r>
              <a:rPr lang="en-US" sz="1800" b="1" i="1" dirty="0">
                <a:solidFill>
                  <a:srgbClr val="0033CC"/>
                </a:solidFill>
              </a:rPr>
              <a:t>: </a:t>
            </a:r>
          </a:p>
          <a:p>
            <a:pPr>
              <a:lnSpc>
                <a:spcPct val="90000"/>
              </a:lnSpc>
              <a:defRPr/>
            </a:pPr>
            <a:r>
              <a:rPr lang="en-US" sz="1500" b="1" i="1" dirty="0">
                <a:solidFill>
                  <a:srgbClr val="663300"/>
                </a:solidFill>
              </a:rPr>
              <a:t>Federal Civil Rights Law:</a:t>
            </a:r>
          </a:p>
          <a:p>
            <a:pPr marL="287338" indent="-287338" algn="just">
              <a:lnSpc>
                <a:spcPct val="90000"/>
              </a:lnSpc>
              <a:buFont typeface="Arial" pitchFamily="34" charset="0"/>
              <a:buChar char="•"/>
              <a:defRPr/>
            </a:pPr>
            <a:r>
              <a:rPr lang="en-US" sz="1400" dirty="0"/>
              <a:t>Title VII of the Federal Civil Rights Act of 1964 (42 U.S.C. 2000, et seq.) forbids discrimination on the basis of race, color, religion, sex, or national origin on the basis of race, color, religion, sex, national origin, age, gender, disability or pregnancy.</a:t>
            </a:r>
          </a:p>
          <a:p>
            <a:pPr algn="just">
              <a:lnSpc>
                <a:spcPct val="90000"/>
              </a:lnSpc>
              <a:defRPr/>
            </a:pPr>
            <a:endParaRPr lang="en-US" sz="500" dirty="0"/>
          </a:p>
          <a:p>
            <a:pPr marL="287338" indent="-287338" algn="just">
              <a:lnSpc>
                <a:spcPct val="90000"/>
              </a:lnSpc>
              <a:buFont typeface="Arial" pitchFamily="34" charset="0"/>
              <a:buChar char="•"/>
              <a:defRPr/>
            </a:pPr>
            <a:r>
              <a:rPr lang="en-US" sz="1400" dirty="0"/>
              <a:t>The Federal Equal Opportunity Commission Administers the Act.</a:t>
            </a:r>
            <a:endParaRPr lang="en-US" sz="500" dirty="0"/>
          </a:p>
          <a:p>
            <a:pPr marL="287338" indent="-287338" algn="just">
              <a:lnSpc>
                <a:spcPct val="90000"/>
              </a:lnSpc>
              <a:buFont typeface="Arial" pitchFamily="34" charset="0"/>
              <a:buChar char="•"/>
              <a:defRPr/>
            </a:pPr>
            <a:endParaRPr lang="en-US" sz="500" dirty="0"/>
          </a:p>
          <a:p>
            <a:pPr marL="287338" indent="-287338" algn="just">
              <a:lnSpc>
                <a:spcPct val="90000"/>
              </a:lnSpc>
              <a:buFont typeface="Arial" pitchFamily="34" charset="0"/>
              <a:buChar char="•"/>
              <a:defRPr/>
            </a:pPr>
            <a:r>
              <a:rPr lang="en-US" sz="1400" dirty="0"/>
              <a:t>A discrimination claim in violation of the Act can be contested by means of a civil action under 42 U.S.C. Section 1983.</a:t>
            </a:r>
          </a:p>
          <a:p>
            <a:pPr marL="287338" indent="-287338" algn="just">
              <a:lnSpc>
                <a:spcPct val="90000"/>
              </a:lnSpc>
              <a:buFont typeface="Arial" pitchFamily="34" charset="0"/>
              <a:buChar char="•"/>
              <a:defRPr/>
            </a:pPr>
            <a:endParaRPr lang="en-US" sz="500" b="1" dirty="0"/>
          </a:p>
          <a:p>
            <a:pPr marL="287338" indent="-287338" algn="just">
              <a:lnSpc>
                <a:spcPct val="90000"/>
              </a:lnSpc>
              <a:defRPr/>
            </a:pPr>
            <a:r>
              <a:rPr lang="en-US" sz="1500" b="1" i="1" dirty="0">
                <a:solidFill>
                  <a:srgbClr val="663300"/>
                </a:solidFill>
              </a:rPr>
              <a:t>State Human Rights Law:</a:t>
            </a:r>
          </a:p>
          <a:p>
            <a:pPr marL="287338" indent="-287338" algn="just">
              <a:lnSpc>
                <a:spcPct val="90000"/>
              </a:lnSpc>
              <a:buFont typeface="Arial" pitchFamily="34" charset="0"/>
              <a:buChar char="•"/>
              <a:defRPr/>
            </a:pPr>
            <a:r>
              <a:rPr lang="en-US" sz="1400" dirty="0"/>
              <a:t>Section 290 of the NYS Executive Law provides that the “opportunity to obtain employment without discrimination because of age, race, creed, color, national origin, sexual orientation, military status, sex, marital status, or disability, is hereby recognized as and declared to be a civil right.” </a:t>
            </a:r>
          </a:p>
          <a:p>
            <a:pPr marL="287338" indent="-287338" algn="just">
              <a:lnSpc>
                <a:spcPct val="90000"/>
              </a:lnSpc>
              <a:buFont typeface="Arial" pitchFamily="34" charset="0"/>
              <a:buChar char="•"/>
              <a:defRPr/>
            </a:pPr>
            <a:endParaRPr lang="en-US" sz="500" dirty="0"/>
          </a:p>
          <a:p>
            <a:pPr marL="287338" indent="-287338" algn="just">
              <a:lnSpc>
                <a:spcPct val="90000"/>
              </a:lnSpc>
              <a:buFont typeface="Arial" pitchFamily="34" charset="0"/>
              <a:buChar char="•"/>
              <a:defRPr/>
            </a:pPr>
            <a:r>
              <a:rPr lang="en-US" sz="1400" dirty="0"/>
              <a:t>Such rights can be enforced through both civil and governmental actions, administratively through the New York State Division of Human Rights, or by means of a civil action in state court.</a:t>
            </a:r>
          </a:p>
          <a:p>
            <a:pPr marL="287338" indent="-287338" algn="just">
              <a:lnSpc>
                <a:spcPct val="90000"/>
              </a:lnSpc>
              <a:defRPr/>
            </a:pPr>
            <a:endParaRPr lang="en-US" sz="500" b="1" i="1" dirty="0">
              <a:solidFill>
                <a:srgbClr val="663300"/>
              </a:solidFill>
            </a:endParaRPr>
          </a:p>
          <a:p>
            <a:pPr marL="287338" indent="-287338" algn="just">
              <a:lnSpc>
                <a:spcPct val="90000"/>
              </a:lnSpc>
              <a:defRPr/>
            </a:pPr>
            <a:r>
              <a:rPr lang="en-US" sz="1500" b="1" i="1" dirty="0">
                <a:solidFill>
                  <a:srgbClr val="663300"/>
                </a:solidFill>
              </a:rPr>
              <a:t>Sexual Harassment:</a:t>
            </a:r>
          </a:p>
          <a:p>
            <a:pPr marL="287338" indent="-287338" algn="just">
              <a:lnSpc>
                <a:spcPct val="90000"/>
              </a:lnSpc>
              <a:buFont typeface="Arial" pitchFamily="34" charset="0"/>
              <a:buChar char="•"/>
              <a:defRPr/>
            </a:pPr>
            <a:r>
              <a:rPr lang="en-US" sz="1400" dirty="0"/>
              <a:t>Employers can be held vicariously liable for supervisors’ actions</a:t>
            </a:r>
          </a:p>
          <a:p>
            <a:pPr marL="287338" indent="-287338" algn="just">
              <a:lnSpc>
                <a:spcPct val="90000"/>
              </a:lnSpc>
              <a:buFont typeface="Arial" pitchFamily="34" charset="0"/>
              <a:buChar char="•"/>
              <a:defRPr/>
            </a:pPr>
            <a:r>
              <a:rPr lang="en-US" sz="1400" dirty="0"/>
              <a:t>Quid Pro Quo Cases</a:t>
            </a:r>
          </a:p>
          <a:p>
            <a:pPr marL="287338" indent="-287338" algn="just">
              <a:lnSpc>
                <a:spcPct val="90000"/>
              </a:lnSpc>
              <a:buFont typeface="Arial" pitchFamily="34" charset="0"/>
              <a:buChar char="•"/>
              <a:defRPr/>
            </a:pPr>
            <a:r>
              <a:rPr lang="en-US" sz="1400" dirty="0"/>
              <a:t>Hostile Work Environment</a:t>
            </a:r>
          </a:p>
          <a:p>
            <a:pPr marL="287338" indent="-287338" algn="just">
              <a:lnSpc>
                <a:spcPct val="90000"/>
              </a:lnSpc>
              <a:buFont typeface="Arial" pitchFamily="34" charset="0"/>
              <a:buChar char="•"/>
              <a:defRPr/>
            </a:pPr>
            <a:r>
              <a:rPr lang="en-US" sz="1400" dirty="0"/>
              <a:t>Non Supervisors</a:t>
            </a:r>
          </a:p>
        </p:txBody>
      </p:sp>
      <p:sp>
        <p:nvSpPr>
          <p:cNvPr id="5" name="TextBox 5">
            <a:extLst>
              <a:ext uri="{FF2B5EF4-FFF2-40B4-BE49-F238E27FC236}">
                <a16:creationId xmlns:a16="http://schemas.microsoft.com/office/drawing/2014/main" id="{0B6347B7-1CF1-4B34-9B52-F37B7A260956}"/>
              </a:ext>
            </a:extLst>
          </p:cNvPr>
          <p:cNvSpPr txBox="1"/>
          <p:nvPr/>
        </p:nvSpPr>
        <p:spPr>
          <a:xfrm>
            <a:off x="412568" y="705564"/>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Foundational Elements</a:t>
            </a:r>
          </a:p>
        </p:txBody>
      </p:sp>
    </p:spTree>
    <p:extLst>
      <p:ext uri="{BB962C8B-B14F-4D97-AF65-F5344CB8AC3E}">
        <p14:creationId xmlns:p14="http://schemas.microsoft.com/office/powerpoint/2010/main" val="2306093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654147-C815-4EFA-A5EE-D53CE958DB39}"/>
              </a:ext>
            </a:extLst>
          </p:cNvPr>
          <p:cNvSpPr txBox="1"/>
          <p:nvPr/>
        </p:nvSpPr>
        <p:spPr>
          <a:xfrm>
            <a:off x="381000" y="1114425"/>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a:t>
            </a:r>
          </a:p>
        </p:txBody>
      </p:sp>
      <p:pic>
        <p:nvPicPr>
          <p:cNvPr id="4" name="Picture 3">
            <a:extLst>
              <a:ext uri="{FF2B5EF4-FFF2-40B4-BE49-F238E27FC236}">
                <a16:creationId xmlns:a16="http://schemas.microsoft.com/office/drawing/2014/main" id="{E7220C10-98DB-4A16-84B1-D28D0F68E811}"/>
              </a:ext>
            </a:extLst>
          </p:cNvPr>
          <p:cNvPicPr>
            <a:picLocks noChangeAspect="1"/>
          </p:cNvPicPr>
          <p:nvPr/>
        </p:nvPicPr>
        <p:blipFill>
          <a:blip r:embed="rId2"/>
          <a:stretch>
            <a:fillRect/>
          </a:stretch>
        </p:blipFill>
        <p:spPr>
          <a:xfrm>
            <a:off x="603068" y="2209800"/>
            <a:ext cx="7848600" cy="426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3" descr="slide insert_Page_12.jpg"/>
          <p:cNvPicPr>
            <a:picLocks noChangeAspect="1"/>
          </p:cNvPicPr>
          <p:nvPr/>
        </p:nvPicPr>
        <p:blipFill>
          <a:blip r:embed="rId2" cstate="print"/>
          <a:srcRect/>
          <a:stretch>
            <a:fillRect/>
          </a:stretch>
        </p:blipFill>
        <p:spPr bwMode="auto">
          <a:xfrm>
            <a:off x="838200" y="1839744"/>
            <a:ext cx="7620000" cy="4343400"/>
          </a:xfrm>
          <a:prstGeom prst="rect">
            <a:avLst/>
          </a:prstGeom>
          <a:noFill/>
          <a:ln w="9525">
            <a:noFill/>
            <a:miter lim="800000"/>
            <a:headEnd/>
            <a:tailEnd/>
          </a:ln>
        </p:spPr>
      </p:pic>
      <p:sp>
        <p:nvSpPr>
          <p:cNvPr id="6" name="TextBox 5">
            <a:extLst>
              <a:ext uri="{FF2B5EF4-FFF2-40B4-BE49-F238E27FC236}">
                <a16:creationId xmlns:a16="http://schemas.microsoft.com/office/drawing/2014/main" id="{00E457A3-CCC6-4048-8B4B-4CFEC2AFC2A0}"/>
              </a:ext>
            </a:extLst>
          </p:cNvPr>
          <p:cNvSpPr txBox="1"/>
          <p:nvPr/>
        </p:nvSpPr>
        <p:spPr>
          <a:xfrm>
            <a:off x="367937" y="762000"/>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Workplace Regulation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FBC4BE-8471-4E5D-B502-8EE50F4ACA47}"/>
              </a:ext>
            </a:extLst>
          </p:cNvPr>
          <p:cNvSpPr txBox="1"/>
          <p:nvPr/>
        </p:nvSpPr>
        <p:spPr>
          <a:xfrm>
            <a:off x="304800" y="762000"/>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Theories of Discrimination</a:t>
            </a:r>
          </a:p>
        </p:txBody>
      </p:sp>
      <p:pic>
        <p:nvPicPr>
          <p:cNvPr id="4" name="Picture 3">
            <a:extLst>
              <a:ext uri="{FF2B5EF4-FFF2-40B4-BE49-F238E27FC236}">
                <a16:creationId xmlns:a16="http://schemas.microsoft.com/office/drawing/2014/main" id="{08F297BB-C657-493C-B8AD-F24395EC7B8A}"/>
              </a:ext>
            </a:extLst>
          </p:cNvPr>
          <p:cNvPicPr>
            <a:picLocks noChangeAspect="1"/>
          </p:cNvPicPr>
          <p:nvPr/>
        </p:nvPicPr>
        <p:blipFill>
          <a:blip r:embed="rId2"/>
          <a:stretch>
            <a:fillRect/>
          </a:stretch>
        </p:blipFill>
        <p:spPr>
          <a:xfrm>
            <a:off x="685800" y="1777662"/>
            <a:ext cx="7772400" cy="41123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9664345-952B-4E8D-AAAD-3DC8CB5A3C59}"/>
              </a:ext>
            </a:extLst>
          </p:cNvPr>
          <p:cNvSpPr txBox="1"/>
          <p:nvPr/>
        </p:nvSpPr>
        <p:spPr>
          <a:xfrm>
            <a:off x="304800" y="762000"/>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Antidiscrimination Laws</a:t>
            </a:r>
          </a:p>
        </p:txBody>
      </p:sp>
      <p:pic>
        <p:nvPicPr>
          <p:cNvPr id="4" name="Picture 3">
            <a:extLst>
              <a:ext uri="{FF2B5EF4-FFF2-40B4-BE49-F238E27FC236}">
                <a16:creationId xmlns:a16="http://schemas.microsoft.com/office/drawing/2014/main" id="{DEDA0334-51B9-458D-A6EA-24D2D21E53E3}"/>
              </a:ext>
            </a:extLst>
          </p:cNvPr>
          <p:cNvPicPr>
            <a:picLocks noChangeAspect="1"/>
          </p:cNvPicPr>
          <p:nvPr/>
        </p:nvPicPr>
        <p:blipFill>
          <a:blip r:embed="rId2"/>
          <a:stretch>
            <a:fillRect/>
          </a:stretch>
        </p:blipFill>
        <p:spPr>
          <a:xfrm>
            <a:off x="520336" y="1777662"/>
            <a:ext cx="8200257" cy="454693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ChangeArrowheads="1"/>
          </p:cNvSpPr>
          <p:nvPr/>
        </p:nvSpPr>
        <p:spPr bwMode="auto">
          <a:xfrm>
            <a:off x="152400" y="1847850"/>
            <a:ext cx="8839200" cy="819150"/>
          </a:xfrm>
          <a:prstGeom prst="rect">
            <a:avLst/>
          </a:prstGeom>
          <a:noFill/>
          <a:ln w="9525">
            <a:noFill/>
            <a:miter lim="800000"/>
            <a:headEnd/>
            <a:tailEnd/>
          </a:ln>
        </p:spPr>
        <p:txBody>
          <a:bodyPr>
            <a:spAutoFit/>
          </a:bodyPr>
          <a:lstStyle/>
          <a:p>
            <a:pPr algn="ctr">
              <a:lnSpc>
                <a:spcPct val="85000"/>
              </a:lnSpc>
            </a:pPr>
            <a:r>
              <a:rPr lang="en-US" sz="2400" b="1" dirty="0">
                <a:solidFill>
                  <a:srgbClr val="002060"/>
                </a:solidFill>
              </a:rPr>
              <a:t>The Case of the U-Haul Fall</a:t>
            </a:r>
          </a:p>
          <a:p>
            <a:pPr>
              <a:lnSpc>
                <a:spcPct val="85000"/>
              </a:lnSpc>
            </a:pPr>
            <a:endParaRPr lang="en-US" sz="400" b="1" dirty="0"/>
          </a:p>
          <a:p>
            <a:pPr algn="ctr"/>
            <a:r>
              <a:rPr lang="en-US" sz="2000" b="1" dirty="0"/>
              <a:t>Michael </a:t>
            </a:r>
            <a:r>
              <a:rPr lang="en-US" sz="2000" b="1" dirty="0" err="1"/>
              <a:t>Maurillo</a:t>
            </a:r>
            <a:r>
              <a:rPr lang="en-US" sz="2000" b="1" dirty="0"/>
              <a:t> et al. v. Park Slope U-Haul et al.</a:t>
            </a:r>
          </a:p>
          <a:p>
            <a:pPr algn="ctr">
              <a:lnSpc>
                <a:spcPct val="85000"/>
              </a:lnSpc>
            </a:pPr>
            <a:endParaRPr lang="en-US" sz="400" b="1" dirty="0"/>
          </a:p>
        </p:txBody>
      </p:sp>
      <p:pic>
        <p:nvPicPr>
          <p:cNvPr id="65540" name="Picture 3" descr="PickupWithCargo[1].jpg"/>
          <p:cNvPicPr>
            <a:picLocks noChangeAspect="1"/>
          </p:cNvPicPr>
          <p:nvPr/>
        </p:nvPicPr>
        <p:blipFill>
          <a:blip r:embed="rId2" cstate="print"/>
          <a:srcRect/>
          <a:stretch>
            <a:fillRect/>
          </a:stretch>
        </p:blipFill>
        <p:spPr bwMode="auto">
          <a:xfrm>
            <a:off x="1600200" y="2838450"/>
            <a:ext cx="5943600" cy="3409950"/>
          </a:xfrm>
          <a:prstGeom prst="rect">
            <a:avLst/>
          </a:prstGeom>
          <a:noFill/>
          <a:ln w="9525">
            <a:noFill/>
            <a:miter lim="800000"/>
            <a:headEnd/>
            <a:tailEnd/>
          </a:ln>
        </p:spPr>
      </p:pic>
      <p:sp>
        <p:nvSpPr>
          <p:cNvPr id="4" name="TextBox 5">
            <a:extLst>
              <a:ext uri="{FF2B5EF4-FFF2-40B4-BE49-F238E27FC236}">
                <a16:creationId xmlns:a16="http://schemas.microsoft.com/office/drawing/2014/main" id="{56929D0C-E618-4BC8-9DA2-B242AE604E98}"/>
              </a:ext>
            </a:extLst>
          </p:cNvPr>
          <p:cNvSpPr txBox="1"/>
          <p:nvPr/>
        </p:nvSpPr>
        <p:spPr>
          <a:xfrm>
            <a:off x="304800" y="762000"/>
            <a:ext cx="8318863" cy="892552"/>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3200" b="1" dirty="0">
                <a:solidFill>
                  <a:srgbClr val="0308C9"/>
                </a:solidFill>
              </a:rPr>
              <a:t>The Nature of Agency and Employment</a:t>
            </a:r>
          </a:p>
          <a:p>
            <a:pPr marL="342900" indent="-342900" algn="ctr">
              <a:spcBef>
                <a:spcPts val="0"/>
              </a:spcBef>
              <a:defRPr/>
            </a:pPr>
            <a:r>
              <a:rPr lang="en-US" sz="2000" b="1" i="1" dirty="0">
                <a:solidFill>
                  <a:srgbClr val="006600"/>
                </a:solidFill>
              </a:rPr>
              <a:t>The Agency and Employment Relationship – Case Study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ChangeArrowheads="1"/>
          </p:cNvSpPr>
          <p:nvPr/>
        </p:nvSpPr>
        <p:spPr bwMode="auto">
          <a:xfrm>
            <a:off x="381000" y="990600"/>
            <a:ext cx="8229600" cy="5486400"/>
          </a:xfrm>
          <a:prstGeom prst="rect">
            <a:avLst/>
          </a:prstGeom>
          <a:noFill/>
          <a:ln w="9525">
            <a:noFill/>
            <a:miter lim="800000"/>
            <a:headEnd/>
            <a:tailEnd/>
          </a:ln>
        </p:spPr>
        <p:txBody>
          <a:bodyPr/>
          <a:lstStyle/>
          <a:p>
            <a:pPr marL="342900" indent="-342900">
              <a:spcBef>
                <a:spcPts val="0"/>
              </a:spcBef>
            </a:pPr>
            <a:r>
              <a:rPr lang="en-US" sz="4400" b="1" i="1" dirty="0">
                <a:solidFill>
                  <a:srgbClr val="C00000"/>
                </a:solidFill>
              </a:rPr>
              <a:t>Thank you for Coming</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For next time – Review Assignments as follows on the Webpage:</a:t>
            </a:r>
          </a:p>
          <a:p>
            <a:pPr marL="342900" indent="-342900">
              <a:spcBef>
                <a:spcPts val="0"/>
              </a:spcBef>
              <a:buFontTx/>
              <a:buChar char="•"/>
            </a:pPr>
            <a:endParaRPr lang="en-US" sz="1000" b="1" dirty="0">
              <a:solidFill>
                <a:srgbClr val="002060"/>
              </a:solidFill>
            </a:endParaRPr>
          </a:p>
          <a:p>
            <a:pPr marL="800100" lvl="1" indent="-342900">
              <a:spcBef>
                <a:spcPts val="0"/>
              </a:spcBef>
              <a:buFontTx/>
              <a:buChar char="•"/>
            </a:pPr>
            <a:r>
              <a:rPr lang="en-US" sz="2400" b="1" i="1" dirty="0">
                <a:solidFill>
                  <a:srgbClr val="C00000"/>
                </a:solidFill>
              </a:rPr>
              <a:t>Lectures, Slides and Cases</a:t>
            </a:r>
          </a:p>
          <a:p>
            <a:pPr marL="800100" lvl="1" indent="-342900">
              <a:spcBef>
                <a:spcPts val="0"/>
              </a:spcBef>
              <a:buFontTx/>
              <a:buChar char="•"/>
            </a:pPr>
            <a:r>
              <a:rPr lang="en-US" sz="2400" b="1" i="1" dirty="0">
                <a:solidFill>
                  <a:srgbClr val="C00000"/>
                </a:solidFill>
              </a:rPr>
              <a:t>Selected Readings</a:t>
            </a:r>
          </a:p>
          <a:p>
            <a:pPr marL="800100" lvl="1" indent="-342900">
              <a:spcBef>
                <a:spcPts val="0"/>
              </a:spcBef>
              <a:buFontTx/>
              <a:buChar char="•"/>
            </a:pPr>
            <a:r>
              <a:rPr lang="en-US" sz="2400" b="1" i="1" dirty="0">
                <a:solidFill>
                  <a:srgbClr val="C00000"/>
                </a:solidFill>
              </a:rPr>
              <a:t>Weekly Information Sheets</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We are a hot bench.</a:t>
            </a:r>
          </a:p>
          <a:p>
            <a:pPr marL="342900" indent="-342900">
              <a:spcBef>
                <a:spcPts val="0"/>
              </a:spcBef>
              <a:buFontTx/>
              <a:buChar char="•"/>
            </a:pPr>
            <a:endParaRPr lang="en-US" sz="1000" b="1" dirty="0">
              <a:solidFill>
                <a:srgbClr val="002060"/>
              </a:solidFill>
            </a:endParaRPr>
          </a:p>
          <a:p>
            <a:pPr marL="342900" indent="-342900">
              <a:spcBef>
                <a:spcPts val="0"/>
              </a:spcBef>
              <a:buFontTx/>
              <a:buChar char="•"/>
            </a:pPr>
            <a:r>
              <a:rPr lang="en-US" sz="28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4294967295"/>
          </p:nvPr>
        </p:nvSpPr>
        <p:spPr/>
        <p:txBody>
          <a:bodyPr/>
          <a:lstStyle/>
          <a:p>
            <a:pPr>
              <a:defRPr/>
            </a:pPr>
            <a:endParaRPr lang="en-US" dirty="0"/>
          </a:p>
        </p:txBody>
      </p:sp>
    </p:spTree>
    <p:extLst>
      <p:ext uri="{BB962C8B-B14F-4D97-AF65-F5344CB8AC3E}">
        <p14:creationId xmlns:p14="http://schemas.microsoft.com/office/powerpoint/2010/main" val="1656412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32758" y="810883"/>
            <a:ext cx="8458200" cy="5715000"/>
          </a:xfrm>
          <a:prstGeom prst="rect">
            <a:avLst/>
          </a:prstGeom>
          <a:noFill/>
          <a:ln w="9525">
            <a:noFill/>
            <a:miter lim="800000"/>
            <a:headEnd/>
            <a:tailEnd/>
          </a:ln>
        </p:spPr>
      </p:pic>
      <p:sp>
        <p:nvSpPr>
          <p:cNvPr id="5" name="TextBox 4"/>
          <p:cNvSpPr txBox="1"/>
          <p:nvPr/>
        </p:nvSpPr>
        <p:spPr>
          <a:xfrm>
            <a:off x="828136" y="1522566"/>
            <a:ext cx="7694762" cy="4265783"/>
          </a:xfrm>
          <a:prstGeom prst="rect">
            <a:avLst/>
          </a:prstGeom>
          <a:solidFill>
            <a:schemeClr val="accent3"/>
          </a:solidFill>
        </p:spPr>
        <p:txBody>
          <a:bodyPr wrap="square">
            <a:spAutoFit/>
          </a:bodyPr>
          <a:lstStyle/>
          <a:p>
            <a:pPr>
              <a:lnSpc>
                <a:spcPct val="80000"/>
              </a:lnSpc>
              <a:defRPr/>
            </a:pPr>
            <a:r>
              <a:rPr lang="en-US" sz="3200" b="1" dirty="0"/>
              <a:t>Last Time – We Spoke About:</a:t>
            </a:r>
          </a:p>
          <a:p>
            <a:pPr>
              <a:lnSpc>
                <a:spcPct val="80000"/>
              </a:lnSpc>
              <a:defRPr/>
            </a:pPr>
            <a:endParaRPr lang="en-US" sz="600" b="1" dirty="0"/>
          </a:p>
          <a:p>
            <a:pPr>
              <a:lnSpc>
                <a:spcPct val="80000"/>
              </a:lnSpc>
              <a:defRPr/>
            </a:pPr>
            <a:endParaRPr lang="en-US" sz="600" b="1" dirty="0"/>
          </a:p>
          <a:p>
            <a:pPr>
              <a:defRPr/>
            </a:pPr>
            <a:endParaRPr lang="en-US" sz="600" b="1" dirty="0"/>
          </a:p>
          <a:p>
            <a:pPr>
              <a:defRPr/>
            </a:pPr>
            <a:endParaRPr lang="en-US" sz="600" b="1" dirty="0"/>
          </a:p>
          <a:p>
            <a:pPr>
              <a:buFont typeface="Arial" pitchFamily="34" charset="0"/>
              <a:buChar char="•"/>
              <a:defRPr/>
            </a:pPr>
            <a:r>
              <a:rPr lang="en-US" sz="2800" b="1" dirty="0">
                <a:solidFill>
                  <a:srgbClr val="002060"/>
                </a:solidFill>
              </a:rPr>
              <a:t> The Executive Branch</a:t>
            </a:r>
          </a:p>
          <a:p>
            <a:pPr algn="ctr">
              <a:defRPr/>
            </a:pPr>
            <a:r>
              <a:rPr lang="en-US" b="1" i="1" dirty="0">
                <a:solidFill>
                  <a:srgbClr val="C00000"/>
                </a:solidFill>
              </a:rPr>
              <a:t>Part One: Federal and State / Powers / </a:t>
            </a:r>
            <a:r>
              <a:rPr lang="en-US" b="1" i="1" dirty="0" err="1">
                <a:solidFill>
                  <a:srgbClr val="C00000"/>
                </a:solidFill>
              </a:rPr>
              <a:t>Regs</a:t>
            </a:r>
            <a:r>
              <a:rPr lang="en-US" b="1" i="1" dirty="0">
                <a:solidFill>
                  <a:srgbClr val="C00000"/>
                </a:solidFill>
              </a:rPr>
              <a:t> / Executive Orders</a:t>
            </a: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800" b="1" dirty="0">
                <a:solidFill>
                  <a:srgbClr val="002060"/>
                </a:solidFill>
              </a:rPr>
              <a:t> The Judicial Branch</a:t>
            </a:r>
          </a:p>
          <a:p>
            <a:pPr algn="just">
              <a:defRPr/>
            </a:pPr>
            <a:r>
              <a:rPr lang="en-US" b="1" dirty="0">
                <a:solidFill>
                  <a:srgbClr val="002060"/>
                </a:solidFill>
              </a:rPr>
              <a:t> </a:t>
            </a:r>
            <a:r>
              <a:rPr lang="en-US" b="1" i="1" dirty="0">
                <a:solidFill>
                  <a:srgbClr val="C00000"/>
                </a:solidFill>
              </a:rPr>
              <a:t>Part Two: Federal and State / Jurisdiction / Powers / The Courts</a:t>
            </a:r>
          </a:p>
          <a:p>
            <a:pPr>
              <a:defRPr/>
            </a:pPr>
            <a:endParaRPr lang="en-US" sz="600" b="1" i="1" dirty="0">
              <a:solidFill>
                <a:srgbClr val="C00000"/>
              </a:solidFill>
            </a:endParaRPr>
          </a:p>
          <a:p>
            <a:pPr>
              <a:defRPr/>
            </a:pPr>
            <a:endParaRPr lang="en-US" sz="600" b="1" i="1" dirty="0">
              <a:solidFill>
                <a:srgbClr val="C00000"/>
              </a:solidFill>
            </a:endParaRPr>
          </a:p>
          <a:p>
            <a:pPr>
              <a:buFont typeface="Arial" pitchFamily="34" charset="0"/>
              <a:buChar char="•"/>
              <a:defRPr/>
            </a:pPr>
            <a:r>
              <a:rPr lang="en-US" sz="2800" b="1" dirty="0">
                <a:solidFill>
                  <a:srgbClr val="002060"/>
                </a:solidFill>
              </a:rPr>
              <a:t> The Legislative Branch</a:t>
            </a:r>
          </a:p>
          <a:p>
            <a:pPr algn="ctr">
              <a:defRPr/>
            </a:pPr>
            <a:r>
              <a:rPr lang="en-US" b="1" i="1" dirty="0">
                <a:solidFill>
                  <a:srgbClr val="C00000"/>
                </a:solidFill>
              </a:rPr>
              <a:t> Part Three: Federal and State / Powers / Statutes / Oversight</a:t>
            </a:r>
            <a:endParaRPr lang="en-US"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endParaRPr lang="en-US" sz="600" b="1" dirty="0">
              <a:solidFill>
                <a:srgbClr val="002060"/>
              </a:solidFill>
            </a:endParaRPr>
          </a:p>
          <a:p>
            <a:pPr>
              <a:buFont typeface="Arial" pitchFamily="34" charset="0"/>
              <a:buChar char="•"/>
              <a:defRPr/>
            </a:pPr>
            <a:r>
              <a:rPr lang="en-US" sz="2600" b="1" dirty="0">
                <a:solidFill>
                  <a:srgbClr val="002060"/>
                </a:solidFill>
              </a:rPr>
              <a:t> Class Exercise – How A Bill Becomes A Law</a:t>
            </a:r>
          </a:p>
          <a:p>
            <a:pPr algn="ctr">
              <a:defRPr/>
            </a:pPr>
            <a:r>
              <a:rPr lang="en-US" sz="2400" b="1" i="1" dirty="0">
                <a:solidFill>
                  <a:srgbClr val="C00000"/>
                </a:solidFill>
              </a:rPr>
              <a:t>     </a:t>
            </a:r>
            <a:r>
              <a:rPr lang="en-US" b="1" i="1" dirty="0">
                <a:solidFill>
                  <a:srgbClr val="C00000"/>
                </a:solidFill>
              </a:rPr>
              <a:t>And How to Run for Public Office</a:t>
            </a:r>
            <a:endParaRPr lang="en-US" b="1" dirty="0">
              <a:solidFill>
                <a:srgbClr val="C00000"/>
              </a:solidFill>
            </a:endParaRPr>
          </a:p>
        </p:txBody>
      </p:sp>
      <p:sp>
        <p:nvSpPr>
          <p:cNvPr id="4" name="Slide Number Placeholder 3"/>
          <p:cNvSpPr>
            <a:spLocks noGrp="1"/>
          </p:cNvSpPr>
          <p:nvPr>
            <p:ph type="sldNum" sz="quarter" idx="4294967295"/>
          </p:nvPr>
        </p:nvSpPr>
        <p:spPr/>
        <p:txBody>
          <a:bodyPr/>
          <a:lstStyle/>
          <a:p>
            <a:pPr>
              <a:defRPr/>
            </a:pPr>
            <a:fld id="{BF9E4174-A6D1-4830-B2F8-450508E6994C}" type="slidenum">
              <a:rPr lang="en-US" smtClean="0"/>
              <a:pPr>
                <a:defRPr/>
              </a:pPr>
              <a:t>2</a:t>
            </a:fld>
            <a:endParaRPr lang="en-US"/>
          </a:p>
        </p:txBody>
      </p:sp>
    </p:spTree>
    <p:extLst>
      <p:ext uri="{BB962C8B-B14F-4D97-AF65-F5344CB8AC3E}">
        <p14:creationId xmlns:p14="http://schemas.microsoft.com/office/powerpoint/2010/main" val="2814259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381000" y="914400"/>
            <a:ext cx="8458200" cy="5715000"/>
          </a:xfrm>
          <a:prstGeom prst="rect">
            <a:avLst/>
          </a:prstGeom>
          <a:noFill/>
          <a:ln w="9525">
            <a:noFill/>
            <a:miter lim="800000"/>
            <a:headEnd/>
            <a:tailEnd/>
          </a:ln>
        </p:spPr>
      </p:pic>
      <p:sp>
        <p:nvSpPr>
          <p:cNvPr id="9" name="TextBox 8"/>
          <p:cNvSpPr txBox="1"/>
          <p:nvPr/>
        </p:nvSpPr>
        <p:spPr>
          <a:xfrm>
            <a:off x="828136" y="1522566"/>
            <a:ext cx="7694762" cy="4648965"/>
          </a:xfrm>
          <a:prstGeom prst="rect">
            <a:avLst/>
          </a:prstGeom>
          <a:solidFill>
            <a:schemeClr val="accent3"/>
          </a:solidFill>
        </p:spPr>
        <p:txBody>
          <a:bodyPr wrap="square">
            <a:spAutoFit/>
          </a:bodyPr>
          <a:lstStyle/>
          <a:p>
            <a:pPr>
              <a:lnSpc>
                <a:spcPct val="90000"/>
              </a:lnSpc>
              <a:spcBef>
                <a:spcPts val="0"/>
              </a:spcBef>
              <a:defRPr/>
            </a:pPr>
            <a:r>
              <a:rPr lang="en-US" sz="3200" b="1" dirty="0"/>
              <a:t>Tonight – We Will Speak About:</a:t>
            </a:r>
          </a:p>
          <a:p>
            <a:pPr>
              <a:lnSpc>
                <a:spcPct val="90000"/>
              </a:lnSpc>
              <a:spcBef>
                <a:spcPts val="0"/>
              </a:spcBef>
              <a:defRPr/>
            </a:pPr>
            <a:endParaRPr lang="en-US" sz="600" b="1" dirty="0"/>
          </a:p>
          <a:p>
            <a:pPr>
              <a:lnSpc>
                <a:spcPct val="90000"/>
              </a:lnSpc>
              <a:spcBef>
                <a:spcPts val="0"/>
              </a:spcBef>
              <a:buFont typeface="Arial" pitchFamily="34" charset="0"/>
              <a:buChar char="•"/>
              <a:defRPr/>
            </a:pPr>
            <a:r>
              <a:rPr lang="en-US" sz="2800" b="1" dirty="0">
                <a:solidFill>
                  <a:srgbClr val="002060"/>
                </a:solidFill>
              </a:rPr>
              <a:t> The Law of Business Organizations</a:t>
            </a:r>
          </a:p>
          <a:p>
            <a:pPr algn="ctr">
              <a:lnSpc>
                <a:spcPct val="90000"/>
              </a:lnSpc>
              <a:spcBef>
                <a:spcPts val="0"/>
              </a:spcBef>
              <a:defRPr/>
            </a:pPr>
            <a:r>
              <a:rPr lang="en-US" b="1" i="1" dirty="0">
                <a:solidFill>
                  <a:srgbClr val="C00000"/>
                </a:solidFill>
              </a:rPr>
              <a:t>Part One: Principles of Business Organization</a:t>
            </a:r>
          </a:p>
          <a:p>
            <a:pPr algn="ctr">
              <a:lnSpc>
                <a:spcPct val="90000"/>
              </a:lnSpc>
              <a:spcBef>
                <a:spcPts val="0"/>
              </a:spcBef>
              <a:defRPr/>
            </a:pPr>
            <a:r>
              <a:rPr lang="en-US" b="1" i="1" dirty="0">
                <a:solidFill>
                  <a:srgbClr val="C00000"/>
                </a:solidFill>
              </a:rPr>
              <a:t>The Nature of Business Organizations</a:t>
            </a:r>
            <a:endParaRPr lang="en-US"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The Nature of Agency</a:t>
            </a:r>
          </a:p>
          <a:p>
            <a:pPr algn="ctr">
              <a:lnSpc>
                <a:spcPct val="90000"/>
              </a:lnSpc>
              <a:spcBef>
                <a:spcPts val="0"/>
              </a:spcBef>
              <a:defRPr/>
            </a:pPr>
            <a:r>
              <a:rPr lang="en-US" b="1" i="1" dirty="0">
                <a:solidFill>
                  <a:srgbClr val="C00000"/>
                </a:solidFill>
              </a:rPr>
              <a:t>Part Two: Definitions /Elements of Agency /Examples of Agency Contracts Between Agents and Principals</a:t>
            </a:r>
          </a:p>
          <a:p>
            <a:pPr marL="0" lvl="1" algn="ctr">
              <a:lnSpc>
                <a:spcPct val="90000"/>
              </a:lnSpc>
              <a:spcBef>
                <a:spcPts val="0"/>
              </a:spcBef>
              <a:defRPr/>
            </a:pPr>
            <a:r>
              <a:rPr lang="en-US" b="1" i="1" dirty="0">
                <a:solidFill>
                  <a:srgbClr val="C00000"/>
                </a:solidFill>
              </a:rPr>
              <a:t>The Purpose of Agency / Creating the Agency Relationship</a:t>
            </a:r>
          </a:p>
          <a:p>
            <a:pPr marL="0" lvl="1" algn="ctr">
              <a:lnSpc>
                <a:spcPct val="90000"/>
              </a:lnSpc>
              <a:spcBef>
                <a:spcPts val="0"/>
              </a:spcBef>
              <a:defRPr/>
            </a:pPr>
            <a:r>
              <a:rPr lang="en-US" b="1" i="1" dirty="0">
                <a:solidFill>
                  <a:srgbClr val="C00000"/>
                </a:solidFill>
              </a:rPr>
              <a:t>Termination of Agencies and Duties and Liabilities</a:t>
            </a:r>
          </a:p>
          <a:p>
            <a:pPr>
              <a:lnSpc>
                <a:spcPct val="90000"/>
              </a:lnSpc>
              <a:spcBef>
                <a:spcPts val="0"/>
              </a:spcBef>
              <a:buFont typeface="Arial" pitchFamily="34" charset="0"/>
              <a:buChar char="•"/>
              <a:defRPr/>
            </a:pPr>
            <a:endParaRPr lang="en-US" sz="600" b="1" dirty="0">
              <a:solidFill>
                <a:srgbClr val="002060"/>
              </a:solidFill>
            </a:endParaRPr>
          </a:p>
          <a:p>
            <a:pPr>
              <a:lnSpc>
                <a:spcPct val="90000"/>
              </a:lnSpc>
              <a:spcBef>
                <a:spcPts val="0"/>
              </a:spcBef>
              <a:buFont typeface="Arial" pitchFamily="34" charset="0"/>
              <a:buChar char="•"/>
              <a:defRPr/>
            </a:pPr>
            <a:r>
              <a:rPr lang="en-US" sz="2800" b="1" dirty="0">
                <a:solidFill>
                  <a:srgbClr val="002060"/>
                </a:solidFill>
              </a:rPr>
              <a:t> The Law of Employment</a:t>
            </a:r>
          </a:p>
          <a:p>
            <a:pPr algn="just">
              <a:lnSpc>
                <a:spcPct val="90000"/>
              </a:lnSpc>
              <a:spcBef>
                <a:spcPts val="0"/>
              </a:spcBef>
              <a:defRPr/>
            </a:pPr>
            <a:r>
              <a:rPr lang="en-US" sz="1700" b="1" i="1" dirty="0">
                <a:solidFill>
                  <a:srgbClr val="C00000"/>
                </a:solidFill>
              </a:rPr>
              <a:t>Part Three: Definitions / Employment Law / Collective Bargaining </a:t>
            </a:r>
          </a:p>
          <a:p>
            <a:pPr algn="ctr">
              <a:lnSpc>
                <a:spcPct val="90000"/>
              </a:lnSpc>
              <a:spcBef>
                <a:spcPts val="0"/>
              </a:spcBef>
              <a:defRPr/>
            </a:pPr>
            <a:r>
              <a:rPr lang="en-US" b="1" i="1" dirty="0">
                <a:solidFill>
                  <a:srgbClr val="C00000"/>
                </a:solidFill>
              </a:rPr>
              <a:t>Equal Opportunity / Civil and Human Rights</a:t>
            </a:r>
          </a:p>
          <a:p>
            <a:pPr>
              <a:lnSpc>
                <a:spcPct val="90000"/>
              </a:lnSpc>
              <a:spcBef>
                <a:spcPts val="0"/>
              </a:spcBef>
              <a:defRPr/>
            </a:pPr>
            <a:endParaRPr lang="en-US" sz="600" b="1" i="1" dirty="0">
              <a:solidFill>
                <a:srgbClr val="C00000"/>
              </a:solidFill>
            </a:endParaRPr>
          </a:p>
          <a:p>
            <a:pPr>
              <a:lnSpc>
                <a:spcPct val="90000"/>
              </a:lnSpc>
              <a:spcBef>
                <a:spcPts val="0"/>
              </a:spcBef>
              <a:buFont typeface="Arial" pitchFamily="34" charset="0"/>
              <a:buChar char="•"/>
              <a:defRPr/>
            </a:pPr>
            <a:r>
              <a:rPr lang="en-US" sz="2800" b="1" dirty="0">
                <a:solidFill>
                  <a:srgbClr val="002060"/>
                </a:solidFill>
              </a:rPr>
              <a:t> </a:t>
            </a:r>
            <a:r>
              <a:rPr lang="en-US" sz="2600" b="1" dirty="0">
                <a:solidFill>
                  <a:srgbClr val="002060"/>
                </a:solidFill>
              </a:rPr>
              <a:t>Class Case – </a:t>
            </a:r>
            <a:r>
              <a:rPr lang="en-US" sz="2600" b="1" dirty="0" err="1">
                <a:solidFill>
                  <a:srgbClr val="002060"/>
                </a:solidFill>
              </a:rPr>
              <a:t>Maurillo</a:t>
            </a:r>
            <a:r>
              <a:rPr lang="en-US" sz="2600" b="1" dirty="0">
                <a:solidFill>
                  <a:srgbClr val="002060"/>
                </a:solidFill>
              </a:rPr>
              <a:t> v. Park Slope U-Haul</a:t>
            </a:r>
          </a:p>
          <a:p>
            <a:pPr algn="ctr">
              <a:lnSpc>
                <a:spcPct val="90000"/>
              </a:lnSpc>
              <a:spcBef>
                <a:spcPts val="0"/>
              </a:spcBef>
              <a:defRPr/>
            </a:pPr>
            <a:r>
              <a:rPr lang="en-US" sz="2400" b="1" i="1" dirty="0">
                <a:solidFill>
                  <a:srgbClr val="C00000"/>
                </a:solidFill>
              </a:rPr>
              <a:t>     </a:t>
            </a:r>
            <a:r>
              <a:rPr lang="en-US" b="1" i="1" dirty="0">
                <a:solidFill>
                  <a:srgbClr val="C00000"/>
                </a:solidFill>
              </a:rPr>
              <a:t>Recognition of Contractual Elements</a:t>
            </a:r>
            <a:endParaRPr lang="en-US" b="1" dirty="0">
              <a:solidFill>
                <a:srgbClr val="C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219200"/>
            <a:ext cx="8839200" cy="2446824"/>
          </a:xfrm>
          <a:prstGeom prst="rect">
            <a:avLst/>
          </a:prstGeom>
        </p:spPr>
        <p:txBody>
          <a:bodyPr>
            <a:spAutoFit/>
          </a:bodyPr>
          <a:lstStyle/>
          <a:p>
            <a:pPr algn="ctr">
              <a:lnSpc>
                <a:spcPct val="85000"/>
              </a:lnSpc>
              <a:defRPr/>
            </a:pPr>
            <a:r>
              <a:rPr lang="en-US" sz="6000" b="1" dirty="0">
                <a:solidFill>
                  <a:srgbClr val="002060"/>
                </a:solidFill>
              </a:rPr>
              <a:t>The Wonderful World </a:t>
            </a:r>
          </a:p>
          <a:p>
            <a:pPr algn="ctr">
              <a:lnSpc>
                <a:spcPct val="85000"/>
              </a:lnSpc>
              <a:defRPr/>
            </a:pPr>
            <a:r>
              <a:rPr lang="en-US" sz="6000" b="1" dirty="0">
                <a:solidFill>
                  <a:srgbClr val="002060"/>
                </a:solidFill>
              </a:rPr>
              <a:t>of </a:t>
            </a:r>
          </a:p>
          <a:p>
            <a:pPr algn="ctr">
              <a:lnSpc>
                <a:spcPct val="85000"/>
              </a:lnSpc>
              <a:defRPr/>
            </a:pPr>
            <a:r>
              <a:rPr lang="en-US" sz="6000" b="1" dirty="0">
                <a:solidFill>
                  <a:srgbClr val="002060"/>
                </a:solidFill>
              </a:rPr>
              <a:t>Employment Law</a:t>
            </a:r>
            <a:endParaRPr lang="en-US" sz="6000" dirty="0"/>
          </a:p>
        </p:txBody>
      </p:sp>
      <p:sp>
        <p:nvSpPr>
          <p:cNvPr id="4" name="Slide Number Placeholder 3"/>
          <p:cNvSpPr>
            <a:spLocks noGrp="1"/>
          </p:cNvSpPr>
          <p:nvPr>
            <p:ph type="sldNum" sz="quarter" idx="12"/>
          </p:nvPr>
        </p:nvSpPr>
        <p:spPr/>
        <p:txBody>
          <a:bodyPr/>
          <a:lstStyle/>
          <a:p>
            <a:pPr>
              <a:defRPr/>
            </a:pPr>
            <a:fld id="{8531A106-18F9-42F1-AEC3-F10E39E4BB09}" type="slidenum">
              <a:rPr lang="en-US" smtClean="0"/>
              <a:pPr>
                <a:defRPr/>
              </a:pPr>
              <a:t>4</a:t>
            </a:fld>
            <a:endParaRPr lang="en-US"/>
          </a:p>
        </p:txBody>
      </p:sp>
      <p:pic>
        <p:nvPicPr>
          <p:cNvPr id="1026" name="Picture 2" descr="https://tse4.mm.bing.net/th?id=OIP.Mafa8f25f1bdae2a396a7ebeb00ed676bo0&amp;pid=15.1&amp;P=0&amp;w=237&amp;h=1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62400"/>
            <a:ext cx="2257425"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808774"/>
            <a:ext cx="8458200" cy="4360233"/>
          </a:xfrm>
          <a:prstGeom prst="rect">
            <a:avLst/>
          </a:prstGeom>
        </p:spPr>
        <p:txBody>
          <a:bodyPr wrap="square">
            <a:spAutoFit/>
          </a:bodyPr>
          <a:lstStyle/>
          <a:p>
            <a:pPr>
              <a:lnSpc>
                <a:spcPct val="85000"/>
              </a:lnSpc>
              <a:defRPr/>
            </a:pPr>
            <a:endParaRPr lang="en-US" sz="400" b="1" dirty="0"/>
          </a:p>
          <a:p>
            <a:pPr>
              <a:lnSpc>
                <a:spcPct val="120000"/>
              </a:lnSpc>
              <a:defRPr/>
            </a:pPr>
            <a:r>
              <a:rPr lang="en-US" sz="2000" b="1" i="1" dirty="0">
                <a:solidFill>
                  <a:srgbClr val="C81204"/>
                </a:solidFill>
                <a:latin typeface="Tahoma" panose="020B0604030504040204" pitchFamily="34" charset="0"/>
                <a:ea typeface="Tahoma" panose="020B0604030504040204" pitchFamily="34" charset="0"/>
                <a:cs typeface="Tahoma" panose="020B0604030504040204" pitchFamily="34" charset="0"/>
              </a:rPr>
              <a:t>What is Employment:</a:t>
            </a:r>
          </a:p>
          <a:p>
            <a:pPr>
              <a:lnSpc>
                <a:spcPct val="120000"/>
              </a:lnSpc>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Employment Defined: </a:t>
            </a:r>
            <a:r>
              <a:rPr lang="en-US" sz="1600" dirty="0">
                <a:latin typeface="Tahoma" panose="020B0604030504040204" pitchFamily="34" charset="0"/>
                <a:ea typeface="Tahoma" panose="020B0604030504040204" pitchFamily="34" charset="0"/>
                <a:cs typeface="Tahoma" panose="020B0604030504040204" pitchFamily="34" charset="0"/>
              </a:rPr>
              <a:t>Black’s Law Dictionary defines “Employment” as:</a:t>
            </a:r>
          </a:p>
          <a:p>
            <a:pPr>
              <a:lnSpc>
                <a:spcPct val="120000"/>
              </a:lnSpc>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r>
              <a:rPr lang="en-US" sz="1600" b="1" dirty="0">
                <a:latin typeface="Tahoma" panose="020B0604030504040204" pitchFamily="34" charset="0"/>
                <a:ea typeface="Tahoma" panose="020B0604030504040204" pitchFamily="34" charset="0"/>
                <a:cs typeface="Tahoma" panose="020B0604030504040204" pitchFamily="34" charset="0"/>
              </a:rPr>
              <a:t>1. Act of employing or state of being employed; or</a:t>
            </a:r>
          </a:p>
          <a:p>
            <a:pPr>
              <a:lnSpc>
                <a:spcPct val="120000"/>
              </a:lnSpc>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r>
              <a:rPr lang="en-US" sz="1600" b="1" dirty="0">
                <a:latin typeface="Tahoma" panose="020B0604030504040204" pitchFamily="34" charset="0"/>
                <a:ea typeface="Tahoma" panose="020B0604030504040204" pitchFamily="34" charset="0"/>
                <a:cs typeface="Tahoma" panose="020B0604030504040204" pitchFamily="34" charset="0"/>
              </a:rPr>
              <a:t>2. That which engages or occupies; or</a:t>
            </a:r>
          </a:p>
          <a:p>
            <a:pPr>
              <a:lnSpc>
                <a:spcPct val="120000"/>
              </a:lnSpc>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r>
              <a:rPr lang="en-US" sz="1600" b="1" dirty="0">
                <a:latin typeface="Tahoma" panose="020B0604030504040204" pitchFamily="34" charset="0"/>
                <a:ea typeface="Tahoma" panose="020B0604030504040204" pitchFamily="34" charset="0"/>
                <a:cs typeface="Tahoma" panose="020B0604030504040204" pitchFamily="34" charset="0"/>
              </a:rPr>
              <a:t>3. That which consumes time or attention; or</a:t>
            </a:r>
          </a:p>
          <a:p>
            <a:pPr>
              <a:lnSpc>
                <a:spcPct val="120000"/>
              </a:lnSpc>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r>
              <a:rPr lang="en-US" sz="1600" b="1" dirty="0">
                <a:latin typeface="Tahoma" panose="020B0604030504040204" pitchFamily="34" charset="0"/>
                <a:ea typeface="Tahoma" panose="020B0604030504040204" pitchFamily="34" charset="0"/>
                <a:cs typeface="Tahoma" panose="020B0604030504040204" pitchFamily="34" charset="0"/>
              </a:rPr>
              <a:t>4. An occupation, profession, trade, post or business.</a:t>
            </a:r>
          </a:p>
          <a:p>
            <a:pPr>
              <a:lnSpc>
                <a:spcPct val="120000"/>
              </a:lnSpc>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Simple definition of “Employment” is:</a:t>
            </a:r>
          </a:p>
          <a:p>
            <a:pPr>
              <a:lnSpc>
                <a:spcPct val="120000"/>
              </a:lnSpc>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a:lnSpc>
                <a:spcPct val="120000"/>
              </a:lnSpc>
              <a:defRPr/>
            </a:pPr>
            <a:r>
              <a:rPr lang="en-US" sz="1600" b="1" dirty="0">
                <a:latin typeface="Tahoma" panose="020B0604030504040204" pitchFamily="34" charset="0"/>
                <a:ea typeface="Tahoma" panose="020B0604030504040204" pitchFamily="34" charset="0"/>
                <a:cs typeface="Tahoma" panose="020B0604030504040204" pitchFamily="34" charset="0"/>
              </a:rPr>
              <a:t>	</a:t>
            </a:r>
            <a:r>
              <a:rPr lang="en-US" sz="2400" b="1" i="1" dirty="0">
                <a:solidFill>
                  <a:srgbClr val="0033CC"/>
                </a:solidFill>
                <a:latin typeface="Tahoma" panose="020B0604030504040204" pitchFamily="34" charset="0"/>
                <a:ea typeface="Tahoma" panose="020B0604030504040204" pitchFamily="34" charset="0"/>
                <a:cs typeface="Tahoma" panose="020B0604030504040204" pitchFamily="34" charset="0"/>
              </a:rPr>
              <a:t>“An act to engage or hire one’s service,</a:t>
            </a:r>
          </a:p>
          <a:p>
            <a:pPr>
              <a:lnSpc>
                <a:spcPct val="120000"/>
              </a:lnSpc>
              <a:defRPr/>
            </a:pPr>
            <a:r>
              <a:rPr lang="en-US" sz="2400" b="1" i="1" dirty="0">
                <a:solidFill>
                  <a:srgbClr val="0033CC"/>
                </a:solidFill>
                <a:latin typeface="Tahoma" panose="020B0604030504040204" pitchFamily="34" charset="0"/>
                <a:ea typeface="Tahoma" panose="020B0604030504040204" pitchFamily="34" charset="0"/>
                <a:cs typeface="Tahoma" panose="020B0604030504040204" pitchFamily="34" charset="0"/>
              </a:rPr>
              <a:t>	in return for payment for such service.”</a:t>
            </a:r>
          </a:p>
          <a:p>
            <a:pPr>
              <a:lnSpc>
                <a:spcPct val="120000"/>
              </a:lnSpc>
              <a:defRPr/>
            </a:pPr>
            <a:endParaRPr lang="en-US" sz="400" b="1" dirty="0">
              <a:latin typeface="Tahoma" panose="020B0604030504040204" pitchFamily="34" charset="0"/>
              <a:ea typeface="Tahoma" panose="020B0604030504040204" pitchFamily="34" charset="0"/>
              <a:cs typeface="Tahoma" panose="020B0604030504040204" pitchFamily="34" charset="0"/>
            </a:endParaRPr>
          </a:p>
          <a:p>
            <a:pPr algn="just">
              <a:lnSpc>
                <a:spcPct val="120000"/>
              </a:lnSpc>
              <a:defRPr/>
            </a:pPr>
            <a:r>
              <a:rPr lang="en-US" b="1" dirty="0">
                <a:solidFill>
                  <a:srgbClr val="006600"/>
                </a:solidFill>
                <a:latin typeface="Tahoma" panose="020B0604030504040204" pitchFamily="34" charset="0"/>
                <a:ea typeface="Tahoma" panose="020B0604030504040204" pitchFamily="34" charset="0"/>
                <a:cs typeface="Tahoma" panose="020B0604030504040204" pitchFamily="34" charset="0"/>
              </a:rPr>
              <a:t>Labor Law Definition: </a:t>
            </a:r>
            <a:r>
              <a:rPr lang="en-US" sz="1600" dirty="0">
                <a:latin typeface="Tahoma" panose="020B0604030504040204" pitchFamily="34" charset="0"/>
                <a:ea typeface="Tahoma" panose="020B0604030504040204" pitchFamily="34" charset="0"/>
                <a:cs typeface="Tahoma" panose="020B0604030504040204" pitchFamily="34" charset="0"/>
              </a:rPr>
              <a:t>A relationship where someone is “permitted or suffered to work”</a:t>
            </a:r>
          </a:p>
        </p:txBody>
      </p:sp>
      <p:sp>
        <p:nvSpPr>
          <p:cNvPr id="5" name="TextBox 5">
            <a:extLst>
              <a:ext uri="{FF2B5EF4-FFF2-40B4-BE49-F238E27FC236}">
                <a16:creationId xmlns:a16="http://schemas.microsoft.com/office/drawing/2014/main" id="{301C778F-3F5A-4DF4-9DDC-AE052B09952D}"/>
              </a:ext>
            </a:extLst>
          </p:cNvPr>
          <p:cNvSpPr txBox="1"/>
          <p:nvPr/>
        </p:nvSpPr>
        <p:spPr>
          <a:xfrm>
            <a:off x="304800" y="762000"/>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Definitions</a:t>
            </a:r>
          </a:p>
        </p:txBody>
      </p:sp>
    </p:spTree>
    <p:extLst>
      <p:ext uri="{BB962C8B-B14F-4D97-AF65-F5344CB8AC3E}">
        <p14:creationId xmlns:p14="http://schemas.microsoft.com/office/powerpoint/2010/main" val="248143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752600"/>
            <a:ext cx="8458200" cy="4102726"/>
          </a:xfrm>
          <a:prstGeom prst="rect">
            <a:avLst/>
          </a:prstGeom>
        </p:spPr>
        <p:txBody>
          <a:bodyPr wrap="square">
            <a:spAutoFit/>
          </a:bodyPr>
          <a:lstStyle/>
          <a:p>
            <a:pPr>
              <a:lnSpc>
                <a:spcPct val="110000"/>
              </a:lnSpc>
              <a:defRPr/>
            </a:pPr>
            <a:r>
              <a:rPr lang="en-US" sz="2000" b="1" i="1" dirty="0">
                <a:solidFill>
                  <a:srgbClr val="C00000"/>
                </a:solidFill>
              </a:rPr>
              <a:t>Employment and Independent Contractors:</a:t>
            </a:r>
          </a:p>
          <a:p>
            <a:pPr>
              <a:lnSpc>
                <a:spcPct val="110000"/>
              </a:lnSpc>
              <a:defRPr/>
            </a:pPr>
            <a:endParaRPr lang="en-US" sz="500" b="1" dirty="0">
              <a:solidFill>
                <a:srgbClr val="006600"/>
              </a:solidFill>
            </a:endParaRPr>
          </a:p>
          <a:p>
            <a:pPr>
              <a:lnSpc>
                <a:spcPct val="110000"/>
              </a:lnSpc>
              <a:defRPr/>
            </a:pPr>
            <a:r>
              <a:rPr lang="en-US" b="1" dirty="0">
                <a:solidFill>
                  <a:srgbClr val="006600"/>
                </a:solidFill>
              </a:rPr>
              <a:t>Definitional Standards:</a:t>
            </a:r>
          </a:p>
          <a:p>
            <a:pPr algn="just">
              <a:lnSpc>
                <a:spcPct val="110000"/>
              </a:lnSpc>
              <a:defRPr/>
            </a:pPr>
            <a:endParaRPr lang="en-US" sz="500" b="1" i="1" dirty="0">
              <a:solidFill>
                <a:srgbClr val="0033CC"/>
              </a:solidFill>
            </a:endParaRPr>
          </a:p>
          <a:p>
            <a:pPr algn="just">
              <a:lnSpc>
                <a:spcPct val="110000"/>
              </a:lnSpc>
              <a:defRPr/>
            </a:pPr>
            <a:r>
              <a:rPr lang="en-US" sz="1600" b="1" i="1" dirty="0">
                <a:solidFill>
                  <a:srgbClr val="0033CC"/>
                </a:solidFill>
              </a:rPr>
              <a:t>Independent Contractor: </a:t>
            </a:r>
            <a:r>
              <a:rPr lang="en-US" sz="1400" dirty="0"/>
              <a:t>A clear example of an independent contractor is one who has a calling of his own, is hired to do a particular job, is paid a given amount for that job, and who follows his own discretion in carrying out the job.  The entity hiring the independent contractor has </a:t>
            </a:r>
            <a:r>
              <a:rPr lang="en-US" sz="1400" b="1" i="1" dirty="0"/>
              <a:t>no right to control the manner and method</a:t>
            </a:r>
            <a:r>
              <a:rPr lang="en-US" sz="1400" dirty="0"/>
              <a:t> in which an independent contractor performs the job.</a:t>
            </a:r>
          </a:p>
          <a:p>
            <a:pPr algn="just">
              <a:lnSpc>
                <a:spcPct val="110000"/>
              </a:lnSpc>
              <a:defRPr/>
            </a:pPr>
            <a:endParaRPr lang="en-US" sz="500" b="1" dirty="0"/>
          </a:p>
          <a:p>
            <a:pPr algn="just">
              <a:lnSpc>
                <a:spcPct val="110000"/>
              </a:lnSpc>
              <a:defRPr/>
            </a:pPr>
            <a:r>
              <a:rPr lang="en-US" sz="1600" b="1" i="1" dirty="0">
                <a:solidFill>
                  <a:srgbClr val="0033CC"/>
                </a:solidFill>
              </a:rPr>
              <a:t>Employee:  </a:t>
            </a:r>
            <a:r>
              <a:rPr lang="en-US" sz="1400" dirty="0"/>
              <a:t>A clear example of an employee, is one who works full-time for their employer, is compensated on a time basis, and is subject to the supervision of the employer in the details of the work. An employer has the right to control the manner and method in which an employee performs the job.</a:t>
            </a:r>
          </a:p>
          <a:p>
            <a:pPr>
              <a:lnSpc>
                <a:spcPct val="110000"/>
              </a:lnSpc>
              <a:defRPr/>
            </a:pPr>
            <a:endParaRPr lang="en-US" sz="400" dirty="0">
              <a:solidFill>
                <a:srgbClr val="7030A0"/>
              </a:solidFill>
            </a:endParaRPr>
          </a:p>
          <a:p>
            <a:pPr>
              <a:lnSpc>
                <a:spcPct val="110000"/>
              </a:lnSpc>
              <a:defRPr/>
            </a:pPr>
            <a:r>
              <a:rPr lang="en-US" b="1" dirty="0">
                <a:solidFill>
                  <a:srgbClr val="006600"/>
                </a:solidFill>
              </a:rPr>
              <a:t>Determination of Right to Control:</a:t>
            </a:r>
          </a:p>
          <a:p>
            <a:pPr>
              <a:lnSpc>
                <a:spcPct val="110000"/>
              </a:lnSpc>
              <a:defRPr/>
            </a:pPr>
            <a:endParaRPr lang="en-US" sz="500" b="1" dirty="0">
              <a:solidFill>
                <a:srgbClr val="006600"/>
              </a:solidFill>
            </a:endParaRPr>
          </a:p>
          <a:p>
            <a:pPr>
              <a:lnSpc>
                <a:spcPct val="110000"/>
              </a:lnSpc>
              <a:defRPr/>
            </a:pPr>
            <a:r>
              <a:rPr lang="en-US" sz="1400" b="1" i="1" dirty="0">
                <a:solidFill>
                  <a:srgbClr val="0033CC"/>
                </a:solidFill>
              </a:rPr>
              <a:t>Decerning Whether the Work Relationship is an Employee or Independent Contractor:</a:t>
            </a:r>
            <a:r>
              <a:rPr lang="en-US" sz="1400" dirty="0"/>
              <a:t> There are many cases where it is not clear whether the relationship is one of employee or independent contractor.  The single overriding factor in determining whether a person is an employee is whether the hiring entity has the right to control the manner and method by which the individual performs his tasks. </a:t>
            </a:r>
            <a:endParaRPr lang="en-US" sz="1600" dirty="0"/>
          </a:p>
        </p:txBody>
      </p:sp>
      <p:sp>
        <p:nvSpPr>
          <p:cNvPr id="5" name="TextBox 5">
            <a:extLst>
              <a:ext uri="{FF2B5EF4-FFF2-40B4-BE49-F238E27FC236}">
                <a16:creationId xmlns:a16="http://schemas.microsoft.com/office/drawing/2014/main" id="{92A26256-DF61-48E5-BAC1-09F4208B88B0}"/>
              </a:ext>
            </a:extLst>
          </p:cNvPr>
          <p:cNvSpPr txBox="1"/>
          <p:nvPr/>
        </p:nvSpPr>
        <p:spPr>
          <a:xfrm>
            <a:off x="304800" y="762000"/>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Independent Contractors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19200"/>
            <a:ext cx="8458200" cy="5042919"/>
          </a:xfrm>
          <a:prstGeom prst="rect">
            <a:avLst/>
          </a:prstGeom>
        </p:spPr>
        <p:txBody>
          <a:bodyPr wrap="square">
            <a:spAutoFit/>
          </a:bodyPr>
          <a:lstStyle/>
          <a:p>
            <a:pPr>
              <a:lnSpc>
                <a:spcPct val="90000"/>
              </a:lnSpc>
              <a:defRPr/>
            </a:pPr>
            <a:endParaRPr lang="en-US" sz="2800" b="1" dirty="0">
              <a:solidFill>
                <a:srgbClr val="002060"/>
              </a:solidFill>
            </a:endParaRPr>
          </a:p>
          <a:p>
            <a:pPr>
              <a:lnSpc>
                <a:spcPct val="110000"/>
              </a:lnSpc>
              <a:defRPr/>
            </a:pPr>
            <a:endParaRPr lang="en-US" sz="500" b="1" dirty="0">
              <a:solidFill>
                <a:srgbClr val="C00000"/>
              </a:solidFill>
            </a:endParaRPr>
          </a:p>
          <a:p>
            <a:pPr>
              <a:defRPr/>
            </a:pPr>
            <a:endParaRPr lang="en-US" sz="500" b="1" dirty="0">
              <a:solidFill>
                <a:srgbClr val="C00000"/>
              </a:solidFill>
            </a:endParaRPr>
          </a:p>
          <a:p>
            <a:pPr>
              <a:defRPr/>
            </a:pPr>
            <a:r>
              <a:rPr lang="en-US" sz="2200" b="1" i="1" dirty="0">
                <a:solidFill>
                  <a:srgbClr val="C00000"/>
                </a:solidFill>
              </a:rPr>
              <a:t>Employment at Will v. Employment Contract</a:t>
            </a:r>
          </a:p>
          <a:p>
            <a:pPr>
              <a:defRPr/>
            </a:pPr>
            <a:endParaRPr lang="en-US" sz="500" b="1" dirty="0">
              <a:solidFill>
                <a:srgbClr val="006600"/>
              </a:solidFill>
            </a:endParaRPr>
          </a:p>
          <a:p>
            <a:pPr>
              <a:defRPr/>
            </a:pPr>
            <a:r>
              <a:rPr lang="en-US" b="1" dirty="0">
                <a:solidFill>
                  <a:srgbClr val="006600"/>
                </a:solidFill>
              </a:rPr>
              <a:t>Employment at Will Concept:</a:t>
            </a:r>
          </a:p>
          <a:p>
            <a:pPr>
              <a:defRPr/>
            </a:pPr>
            <a:endParaRPr lang="en-US" sz="500" b="1" dirty="0">
              <a:solidFill>
                <a:srgbClr val="006600"/>
              </a:solidFill>
            </a:endParaRPr>
          </a:p>
          <a:p>
            <a:pPr>
              <a:defRPr/>
            </a:pPr>
            <a:r>
              <a:rPr lang="en-US" sz="1600" b="1" i="1" dirty="0">
                <a:solidFill>
                  <a:srgbClr val="0033CC"/>
                </a:solidFill>
              </a:rPr>
              <a:t>New York State Law:</a:t>
            </a:r>
            <a:r>
              <a:rPr lang="en-US" sz="1400" i="1" dirty="0"/>
              <a:t> </a:t>
            </a:r>
            <a:r>
              <a:rPr lang="en-US" sz="1400" dirty="0"/>
              <a:t>New York State is an Employment at Will state.  </a:t>
            </a:r>
          </a:p>
          <a:p>
            <a:pPr>
              <a:defRPr/>
            </a:pPr>
            <a:endParaRPr lang="en-US" sz="500" dirty="0"/>
          </a:p>
          <a:p>
            <a:pPr algn="just">
              <a:defRPr/>
            </a:pPr>
            <a:r>
              <a:rPr lang="en-US" sz="1600" b="1" i="1" dirty="0">
                <a:solidFill>
                  <a:srgbClr val="0033CC"/>
                </a:solidFill>
              </a:rPr>
              <a:t>Definition: </a:t>
            </a:r>
            <a:r>
              <a:rPr lang="en-US" sz="1400" dirty="0"/>
              <a:t>This means that an employer can pay the employee what they wish (so long as it is above minimum wage), provide what benefits (if any) that they wish, and dismiss (fire) an employee for any reason, or for no reason whatsoever. as long as such reason is not an illegal reason (such as a violation of the Federal Civil Rights law or New York State Human Rights law).</a:t>
            </a:r>
          </a:p>
          <a:p>
            <a:pPr>
              <a:defRPr/>
            </a:pPr>
            <a:endParaRPr lang="en-US" sz="600" dirty="0"/>
          </a:p>
          <a:p>
            <a:pPr>
              <a:defRPr/>
            </a:pPr>
            <a:r>
              <a:rPr lang="en-US" b="1" dirty="0">
                <a:solidFill>
                  <a:srgbClr val="006600"/>
                </a:solidFill>
              </a:rPr>
              <a:t>Employment Contract:</a:t>
            </a:r>
          </a:p>
          <a:p>
            <a:pPr algn="just">
              <a:defRPr/>
            </a:pPr>
            <a:endParaRPr lang="en-US" sz="500" b="1" i="1" dirty="0">
              <a:solidFill>
                <a:srgbClr val="0033CC"/>
              </a:solidFill>
            </a:endParaRPr>
          </a:p>
          <a:p>
            <a:pPr algn="just">
              <a:defRPr/>
            </a:pPr>
            <a:r>
              <a:rPr lang="en-US" sz="1600" b="1" i="1" dirty="0">
                <a:solidFill>
                  <a:srgbClr val="0033CC"/>
                </a:solidFill>
              </a:rPr>
              <a:t>Exception in the Law:</a:t>
            </a:r>
            <a:r>
              <a:rPr lang="en-US" sz="1400" dirty="0"/>
              <a:t> An exception to the employment of will doctrine is when the employee and employer have an employment contract.  In such instance the contract terms will govern the parameters of the employment.  A collectively bargained employee is determined to have an employment contract as negotiated and approved by the employer and the employee’s representative (union).</a:t>
            </a:r>
          </a:p>
          <a:p>
            <a:pPr algn="just">
              <a:defRPr/>
            </a:pPr>
            <a:endParaRPr lang="en-US" sz="500" dirty="0"/>
          </a:p>
          <a:p>
            <a:pPr>
              <a:defRPr/>
            </a:pPr>
            <a:r>
              <a:rPr lang="en-US" b="1" dirty="0">
                <a:solidFill>
                  <a:srgbClr val="006600"/>
                </a:solidFill>
              </a:rPr>
              <a:t>When it is unclear if there is an Employment Contract:</a:t>
            </a:r>
          </a:p>
          <a:p>
            <a:pPr algn="just">
              <a:defRPr/>
            </a:pPr>
            <a:endParaRPr lang="en-US" sz="500" b="1" dirty="0">
              <a:solidFill>
                <a:srgbClr val="006600"/>
              </a:solidFill>
            </a:endParaRPr>
          </a:p>
          <a:p>
            <a:pPr algn="just">
              <a:defRPr/>
            </a:pPr>
            <a:r>
              <a:rPr lang="en-US" sz="1400" b="1" i="1" dirty="0">
                <a:solidFill>
                  <a:srgbClr val="0033CC"/>
                </a:solidFill>
              </a:rPr>
              <a:t>Question Over Whether Employment Contract Exists:</a:t>
            </a:r>
            <a:r>
              <a:rPr lang="en-US" sz="1400" dirty="0"/>
              <a:t>  Under certain circumstances whether an employment contact exists can be unclear.  Under such circumstances, courts have imposed other documents (such as an employee handbook or manual) to constitute an employment contract.</a:t>
            </a:r>
            <a:endParaRPr lang="en-US" sz="1600" dirty="0"/>
          </a:p>
        </p:txBody>
      </p:sp>
      <p:sp>
        <p:nvSpPr>
          <p:cNvPr id="5" name="TextBox 5">
            <a:extLst>
              <a:ext uri="{FF2B5EF4-FFF2-40B4-BE49-F238E27FC236}">
                <a16:creationId xmlns:a16="http://schemas.microsoft.com/office/drawing/2014/main" id="{BC879DDD-2865-4CB1-9DA1-C1FAE47BF9D4}"/>
              </a:ext>
            </a:extLst>
          </p:cNvPr>
          <p:cNvSpPr txBox="1"/>
          <p:nvPr/>
        </p:nvSpPr>
        <p:spPr>
          <a:xfrm>
            <a:off x="381000" y="762000"/>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Employment at Will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2568" y="1721227"/>
            <a:ext cx="8318863" cy="4853636"/>
          </a:xfrm>
          <a:prstGeom prst="rect">
            <a:avLst/>
          </a:prstGeom>
        </p:spPr>
        <p:txBody>
          <a:bodyPr wrap="square">
            <a:spAutoFit/>
          </a:bodyPr>
          <a:lstStyle/>
          <a:p>
            <a:pPr>
              <a:lnSpc>
                <a:spcPct val="85000"/>
              </a:lnSpc>
              <a:defRPr/>
            </a:pPr>
            <a:r>
              <a:rPr lang="en-US" sz="2000" b="1" i="1" dirty="0">
                <a:solidFill>
                  <a:srgbClr val="C00000"/>
                </a:solidFill>
              </a:rPr>
              <a:t>Employment Regulation:</a:t>
            </a:r>
          </a:p>
          <a:p>
            <a:pPr>
              <a:lnSpc>
                <a:spcPct val="85000"/>
              </a:lnSpc>
              <a:defRPr/>
            </a:pPr>
            <a:endParaRPr lang="en-US" sz="600" dirty="0">
              <a:solidFill>
                <a:srgbClr val="663300"/>
              </a:solidFill>
            </a:endParaRPr>
          </a:p>
          <a:p>
            <a:pPr>
              <a:lnSpc>
                <a:spcPct val="85000"/>
              </a:lnSpc>
              <a:defRPr/>
            </a:pPr>
            <a:r>
              <a:rPr lang="en-US" b="1" dirty="0">
                <a:solidFill>
                  <a:srgbClr val="006600"/>
                </a:solidFill>
              </a:rPr>
              <a:t>Equal Opportunity:</a:t>
            </a:r>
          </a:p>
          <a:p>
            <a:pPr algn="just">
              <a:lnSpc>
                <a:spcPct val="85000"/>
              </a:lnSpc>
              <a:defRPr/>
            </a:pPr>
            <a:endParaRPr lang="en-US" sz="500" b="1" i="1" dirty="0">
              <a:solidFill>
                <a:srgbClr val="0033CC"/>
              </a:solidFill>
            </a:endParaRPr>
          </a:p>
          <a:p>
            <a:pPr algn="just">
              <a:lnSpc>
                <a:spcPct val="85000"/>
              </a:lnSpc>
              <a:defRPr/>
            </a:pPr>
            <a:r>
              <a:rPr lang="en-US" sz="1600" b="1" i="1" dirty="0">
                <a:solidFill>
                  <a:srgbClr val="0033CC"/>
                </a:solidFill>
              </a:rPr>
              <a:t>Federal Civil Rights Law: </a:t>
            </a:r>
            <a:r>
              <a:rPr lang="en-US" sz="1400" dirty="0"/>
              <a:t>The Federal Civil Rights Law Prohibit Employment Discrimination on the basis of race, color, religion, sex, or national origin, age, gender, disability and pregnancy.  Such discrimination can be contested by means of a civil action under 42 U.S.C. Section 1983.</a:t>
            </a:r>
          </a:p>
          <a:p>
            <a:pPr>
              <a:lnSpc>
                <a:spcPct val="85000"/>
              </a:lnSpc>
              <a:defRPr/>
            </a:pPr>
            <a:endParaRPr lang="en-US" sz="500" dirty="0"/>
          </a:p>
          <a:p>
            <a:pPr algn="just">
              <a:lnSpc>
                <a:spcPct val="85000"/>
              </a:lnSpc>
              <a:defRPr/>
            </a:pPr>
            <a:r>
              <a:rPr lang="en-US" sz="1600" b="1" i="1" dirty="0">
                <a:solidFill>
                  <a:srgbClr val="0033CC"/>
                </a:solidFill>
              </a:rPr>
              <a:t>State Human Rights Law:  </a:t>
            </a:r>
            <a:r>
              <a:rPr lang="en-US" sz="1400" dirty="0"/>
              <a:t>Section 290 of the NYS Executive Law also provides that the “opportunity to obtain employment without discrimination because of age, race, creed, color, national origin, sexual orientation, military status, sex, marital status, or disability, is hereby recognized as and declared to be a civil right.”  Such rights can be enforced through both civil and governmental actions. </a:t>
            </a:r>
          </a:p>
          <a:p>
            <a:pPr>
              <a:lnSpc>
                <a:spcPct val="85000"/>
              </a:lnSpc>
              <a:defRPr/>
            </a:pPr>
            <a:endParaRPr lang="en-US" sz="500" b="1" dirty="0"/>
          </a:p>
          <a:p>
            <a:pPr>
              <a:lnSpc>
                <a:spcPct val="85000"/>
              </a:lnSpc>
              <a:defRPr/>
            </a:pPr>
            <a:r>
              <a:rPr lang="en-US" b="1" dirty="0">
                <a:solidFill>
                  <a:srgbClr val="006600"/>
                </a:solidFill>
              </a:rPr>
              <a:t>Collective Bargaining:</a:t>
            </a:r>
          </a:p>
          <a:p>
            <a:pPr>
              <a:lnSpc>
                <a:spcPct val="85000"/>
              </a:lnSpc>
              <a:defRPr/>
            </a:pPr>
            <a:endParaRPr lang="en-US" sz="500" b="1" dirty="0">
              <a:solidFill>
                <a:srgbClr val="006600"/>
              </a:solidFill>
            </a:endParaRPr>
          </a:p>
          <a:p>
            <a:pPr>
              <a:lnSpc>
                <a:spcPct val="85000"/>
              </a:lnSpc>
              <a:defRPr/>
            </a:pPr>
            <a:r>
              <a:rPr lang="en-US" sz="1600" b="1" i="1" dirty="0">
                <a:solidFill>
                  <a:srgbClr val="0033CC"/>
                </a:solidFill>
              </a:rPr>
              <a:t>National Labor Relations Act:  </a:t>
            </a:r>
            <a:r>
              <a:rPr lang="en-US" sz="1400" dirty="0"/>
              <a:t>The National Labor Relations Act (Wagner Act – 29 U.S.C Section 151 et seq.) that provides that private sector employees have a right to collectively bargain.</a:t>
            </a:r>
          </a:p>
          <a:p>
            <a:pPr>
              <a:lnSpc>
                <a:spcPct val="85000"/>
              </a:lnSpc>
              <a:defRPr/>
            </a:pPr>
            <a:endParaRPr lang="en-US" sz="500" dirty="0"/>
          </a:p>
          <a:p>
            <a:pPr algn="just">
              <a:lnSpc>
                <a:spcPct val="85000"/>
              </a:lnSpc>
              <a:defRPr/>
            </a:pPr>
            <a:r>
              <a:rPr lang="en-US" sz="1600" b="1" i="1" dirty="0">
                <a:solidFill>
                  <a:srgbClr val="0033CC"/>
                </a:solidFill>
              </a:rPr>
              <a:t>State Labor Relations Act:  </a:t>
            </a:r>
            <a:r>
              <a:rPr lang="en-US" sz="1400" dirty="0"/>
              <a:t>New York has a nearly identical law to the NLRA (contained within Articles 4, 5, 6 and 20 of the State Labor Law)</a:t>
            </a:r>
          </a:p>
          <a:p>
            <a:pPr algn="just">
              <a:lnSpc>
                <a:spcPct val="85000"/>
              </a:lnSpc>
              <a:defRPr/>
            </a:pPr>
            <a:endParaRPr lang="en-US" sz="500" b="1" dirty="0"/>
          </a:p>
          <a:p>
            <a:pPr algn="just">
              <a:lnSpc>
                <a:spcPct val="85000"/>
              </a:lnSpc>
              <a:defRPr/>
            </a:pPr>
            <a:r>
              <a:rPr lang="en-US" sz="1600" b="1" i="1" dirty="0">
                <a:solidFill>
                  <a:srgbClr val="0033CC"/>
                </a:solidFill>
              </a:rPr>
              <a:t>Taylor Law:  </a:t>
            </a:r>
            <a:r>
              <a:rPr lang="en-US" sz="1400" dirty="0"/>
              <a:t>This New York Law – Article 14 of the State Civil Service Law - grants public sector employees the right to collectively bargain.</a:t>
            </a:r>
          </a:p>
          <a:p>
            <a:pPr>
              <a:lnSpc>
                <a:spcPct val="85000"/>
              </a:lnSpc>
              <a:defRPr/>
            </a:pPr>
            <a:endParaRPr lang="en-US" sz="600" b="1" dirty="0">
              <a:solidFill>
                <a:srgbClr val="006600"/>
              </a:solidFill>
            </a:endParaRPr>
          </a:p>
          <a:p>
            <a:pPr>
              <a:lnSpc>
                <a:spcPct val="85000"/>
              </a:lnSpc>
              <a:defRPr/>
            </a:pPr>
            <a:r>
              <a:rPr lang="en-US" b="1" dirty="0">
                <a:solidFill>
                  <a:srgbClr val="006600"/>
                </a:solidFill>
              </a:rPr>
              <a:t>Heath and Safety Laws:</a:t>
            </a:r>
          </a:p>
          <a:p>
            <a:pPr>
              <a:lnSpc>
                <a:spcPct val="85000"/>
              </a:lnSpc>
              <a:defRPr/>
            </a:pPr>
            <a:endParaRPr lang="en-US" sz="500" b="1" dirty="0">
              <a:solidFill>
                <a:srgbClr val="006600"/>
              </a:solidFill>
            </a:endParaRPr>
          </a:p>
          <a:p>
            <a:pPr algn="just">
              <a:lnSpc>
                <a:spcPct val="85000"/>
              </a:lnSpc>
              <a:defRPr/>
            </a:pPr>
            <a:r>
              <a:rPr lang="en-US" sz="1600" b="1" i="1" dirty="0">
                <a:solidFill>
                  <a:srgbClr val="0033CC"/>
                </a:solidFill>
              </a:rPr>
              <a:t>Workplace Protection:  </a:t>
            </a:r>
            <a:r>
              <a:rPr lang="en-US" sz="1400" dirty="0"/>
              <a:t>Both Federal and State Governments have health and safety laws (Such as OSHA and Labor Laws) which regulate workplace conditions, minimum wages, and hours of employment.</a:t>
            </a:r>
            <a:endParaRPr lang="en-US" sz="1600" dirty="0"/>
          </a:p>
        </p:txBody>
      </p:sp>
      <p:sp>
        <p:nvSpPr>
          <p:cNvPr id="5" name="TextBox 5">
            <a:extLst>
              <a:ext uri="{FF2B5EF4-FFF2-40B4-BE49-F238E27FC236}">
                <a16:creationId xmlns:a16="http://schemas.microsoft.com/office/drawing/2014/main" id="{164045F4-B5E2-488D-8365-6870BD6F8D06}"/>
              </a:ext>
            </a:extLst>
          </p:cNvPr>
          <p:cNvSpPr txBox="1"/>
          <p:nvPr/>
        </p:nvSpPr>
        <p:spPr>
          <a:xfrm>
            <a:off x="412568" y="705564"/>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Employment Regulation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799" y="1721227"/>
            <a:ext cx="8534401" cy="4762073"/>
          </a:xfrm>
          <a:prstGeom prst="rect">
            <a:avLst/>
          </a:prstGeom>
        </p:spPr>
        <p:txBody>
          <a:bodyPr wrap="square">
            <a:spAutoFit/>
          </a:bodyPr>
          <a:lstStyle/>
          <a:p>
            <a:pPr>
              <a:lnSpc>
                <a:spcPct val="85000"/>
              </a:lnSpc>
              <a:defRPr/>
            </a:pPr>
            <a:endParaRPr lang="en-US" sz="600" dirty="0">
              <a:solidFill>
                <a:srgbClr val="663300"/>
              </a:solidFill>
            </a:endParaRPr>
          </a:p>
          <a:p>
            <a:pPr>
              <a:lnSpc>
                <a:spcPct val="85000"/>
              </a:lnSpc>
              <a:defRPr/>
            </a:pPr>
            <a:r>
              <a:rPr lang="en-US" sz="2000" b="1" i="1" dirty="0">
                <a:solidFill>
                  <a:srgbClr val="C00000"/>
                </a:solidFill>
              </a:rPr>
              <a:t>Foundational Elements in Employment Law:</a:t>
            </a:r>
          </a:p>
          <a:p>
            <a:pPr>
              <a:lnSpc>
                <a:spcPct val="85000"/>
              </a:lnSpc>
              <a:defRPr/>
            </a:pPr>
            <a:endParaRPr lang="en-US" sz="500" b="1" i="1" dirty="0">
              <a:solidFill>
                <a:srgbClr val="C00000"/>
              </a:solidFill>
            </a:endParaRPr>
          </a:p>
          <a:p>
            <a:pPr algn="just">
              <a:lnSpc>
                <a:spcPct val="85000"/>
              </a:lnSpc>
              <a:defRPr/>
            </a:pPr>
            <a:r>
              <a:rPr lang="en-US" b="1" dirty="0">
                <a:solidFill>
                  <a:srgbClr val="006600"/>
                </a:solidFill>
              </a:rPr>
              <a:t>The Employment Relationship:  </a:t>
            </a:r>
            <a:r>
              <a:rPr lang="en-US" sz="1600" dirty="0"/>
              <a:t>The legal basis of the between employee and employer is created by the agreement of the parties and is determined by one of three foundational elements:</a:t>
            </a:r>
            <a:endParaRPr lang="en-US" sz="1600" i="1" dirty="0">
              <a:solidFill>
                <a:srgbClr val="0033CC"/>
              </a:solidFill>
            </a:endParaRPr>
          </a:p>
          <a:p>
            <a:pPr algn="just">
              <a:lnSpc>
                <a:spcPct val="85000"/>
              </a:lnSpc>
              <a:defRPr/>
            </a:pPr>
            <a:endParaRPr lang="en-US" sz="500" b="1" i="1" dirty="0">
              <a:solidFill>
                <a:srgbClr val="0033CC"/>
              </a:solidFill>
            </a:endParaRPr>
          </a:p>
          <a:p>
            <a:pPr algn="just">
              <a:lnSpc>
                <a:spcPct val="85000"/>
              </a:lnSpc>
              <a:defRPr/>
            </a:pPr>
            <a:r>
              <a:rPr lang="en-US" sz="1600" b="1" i="1" dirty="0">
                <a:solidFill>
                  <a:srgbClr val="0033CC"/>
                </a:solidFill>
              </a:rPr>
              <a:t>Employment At Will:  </a:t>
            </a:r>
            <a:r>
              <a:rPr lang="en-US" sz="1400" dirty="0"/>
              <a:t>This relationship exists when there is no written employment contract, and permits either or both parties to end the relationship at any time for any reason or no reason at all (so long as it is not a legally prohibited reason) without consequence.</a:t>
            </a:r>
          </a:p>
          <a:p>
            <a:pPr algn="just">
              <a:lnSpc>
                <a:spcPct val="85000"/>
              </a:lnSpc>
              <a:defRPr/>
            </a:pPr>
            <a:endParaRPr lang="en-US" sz="500" b="1" i="1" dirty="0">
              <a:solidFill>
                <a:srgbClr val="0033CC"/>
              </a:solidFill>
            </a:endParaRPr>
          </a:p>
          <a:p>
            <a:pPr algn="just">
              <a:lnSpc>
                <a:spcPct val="85000"/>
              </a:lnSpc>
              <a:defRPr/>
            </a:pPr>
            <a:r>
              <a:rPr lang="en-US" sz="1600" b="1" i="1" dirty="0">
                <a:solidFill>
                  <a:srgbClr val="0033CC"/>
                </a:solidFill>
              </a:rPr>
              <a:t>Individual Employment Contract:  </a:t>
            </a:r>
            <a:r>
              <a:rPr lang="en-US" sz="1400" dirty="0"/>
              <a:t>This relationship exists when there is an individually written employment contract.  In this circumstance both parties must follow the provisions of the contract with respect to work hours, performance and production, compensation and end of the relationship.  Failure to do so will give rise to a breach of contract claim for the aggrieved party.</a:t>
            </a:r>
          </a:p>
          <a:p>
            <a:pPr algn="just">
              <a:lnSpc>
                <a:spcPct val="85000"/>
              </a:lnSpc>
              <a:defRPr/>
            </a:pPr>
            <a:endParaRPr lang="en-US" sz="500" b="1" i="1" dirty="0">
              <a:solidFill>
                <a:srgbClr val="0033CC"/>
              </a:solidFill>
            </a:endParaRPr>
          </a:p>
          <a:p>
            <a:pPr algn="just">
              <a:lnSpc>
                <a:spcPct val="85000"/>
              </a:lnSpc>
              <a:defRPr/>
            </a:pPr>
            <a:r>
              <a:rPr lang="en-US" sz="1600" b="1" i="1" dirty="0">
                <a:solidFill>
                  <a:srgbClr val="0033CC"/>
                </a:solidFill>
              </a:rPr>
              <a:t>Collectively Bargained Employment  Contract:</a:t>
            </a:r>
            <a:r>
              <a:rPr lang="en-US" sz="1400" dirty="0"/>
              <a:t>	  This relationship exists when a representative (such as a union) of a collectively bargained group of employees, negotiates an employment contract that covers all the employees in the group (often called the collective bargaining unit).  In this often highly structured contract, all terms and conditions of the employment relationship will be set forth, together with procedures to determine violations and variations, and the consequences thereof.</a:t>
            </a:r>
          </a:p>
          <a:p>
            <a:pPr algn="just">
              <a:lnSpc>
                <a:spcPct val="85000"/>
              </a:lnSpc>
              <a:defRPr/>
            </a:pPr>
            <a:endParaRPr lang="en-US" sz="600" b="1" dirty="0">
              <a:solidFill>
                <a:srgbClr val="663300"/>
              </a:solidFill>
            </a:endParaRPr>
          </a:p>
          <a:p>
            <a:pPr>
              <a:lnSpc>
                <a:spcPct val="85000"/>
              </a:lnSpc>
              <a:defRPr/>
            </a:pPr>
            <a:r>
              <a:rPr lang="en-US" b="1" dirty="0">
                <a:solidFill>
                  <a:srgbClr val="006600"/>
                </a:solidFill>
              </a:rPr>
              <a:t>Employment Protection Laws</a:t>
            </a:r>
          </a:p>
          <a:p>
            <a:pPr>
              <a:lnSpc>
                <a:spcPct val="85000"/>
              </a:lnSpc>
              <a:defRPr/>
            </a:pPr>
            <a:endParaRPr lang="en-US" sz="500" b="1" dirty="0"/>
          </a:p>
          <a:p>
            <a:pPr algn="just">
              <a:lnSpc>
                <a:spcPct val="85000"/>
              </a:lnSpc>
              <a:defRPr/>
            </a:pPr>
            <a:r>
              <a:rPr lang="en-US" sz="1600" b="1" i="1" dirty="0">
                <a:solidFill>
                  <a:srgbClr val="0033CC"/>
                </a:solidFill>
              </a:rPr>
              <a:t>Protection Beyond Agreement:  </a:t>
            </a:r>
            <a:r>
              <a:rPr lang="en-US" sz="1400" dirty="0"/>
              <a:t>Although great flexibility is afforded to the parties in the conduct of the employment relationship there are certain legal protections afforded pursuant to both Federal and State Law, beyond the employment at will or contract standards, for health and safety reports and whistleblowers.</a:t>
            </a:r>
            <a:endParaRPr lang="en-US" sz="1600" dirty="0"/>
          </a:p>
        </p:txBody>
      </p:sp>
      <p:sp>
        <p:nvSpPr>
          <p:cNvPr id="4" name="Slide Number Placeholder 3"/>
          <p:cNvSpPr>
            <a:spLocks noGrp="1"/>
          </p:cNvSpPr>
          <p:nvPr>
            <p:ph type="sldNum" sz="quarter" idx="12"/>
          </p:nvPr>
        </p:nvSpPr>
        <p:spPr>
          <a:xfrm>
            <a:off x="6705600" y="6381750"/>
            <a:ext cx="2133600" cy="476250"/>
          </a:xfrm>
        </p:spPr>
        <p:txBody>
          <a:bodyPr/>
          <a:lstStyle/>
          <a:p>
            <a:pPr>
              <a:defRPr/>
            </a:pPr>
            <a:fld id="{8531A106-18F9-42F1-AEC3-F10E39E4BB09}" type="slidenum">
              <a:rPr lang="en-US" smtClean="0"/>
              <a:pPr>
                <a:defRPr/>
              </a:pPr>
              <a:t>9</a:t>
            </a:fld>
            <a:endParaRPr lang="en-US" dirty="0"/>
          </a:p>
        </p:txBody>
      </p:sp>
      <p:sp>
        <p:nvSpPr>
          <p:cNvPr id="5" name="TextBox 5">
            <a:extLst>
              <a:ext uri="{FF2B5EF4-FFF2-40B4-BE49-F238E27FC236}">
                <a16:creationId xmlns:a16="http://schemas.microsoft.com/office/drawing/2014/main" id="{0B6347B7-1CF1-4B34-9B52-F37B7A260956}"/>
              </a:ext>
            </a:extLst>
          </p:cNvPr>
          <p:cNvSpPr txBox="1"/>
          <p:nvPr/>
        </p:nvSpPr>
        <p:spPr>
          <a:xfrm>
            <a:off x="412568" y="705564"/>
            <a:ext cx="8318863" cy="1015663"/>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a:lstStyle>
          <a:p>
            <a:pPr marL="342900" indent="-342900" algn="ctr">
              <a:spcBef>
                <a:spcPts val="0"/>
              </a:spcBef>
              <a:defRPr/>
            </a:pPr>
            <a:r>
              <a:rPr lang="en-US" sz="4000" b="1" dirty="0">
                <a:solidFill>
                  <a:srgbClr val="0308C9"/>
                </a:solidFill>
              </a:rPr>
              <a:t>The Nature of Employment</a:t>
            </a:r>
          </a:p>
          <a:p>
            <a:pPr marL="342900" indent="-342900" algn="ctr">
              <a:spcBef>
                <a:spcPts val="0"/>
              </a:spcBef>
              <a:defRPr/>
            </a:pPr>
            <a:r>
              <a:rPr lang="en-US" sz="2000" b="1" i="1" dirty="0">
                <a:solidFill>
                  <a:srgbClr val="006600"/>
                </a:solidFill>
              </a:rPr>
              <a:t>The Employment Relationship – Foundational Elements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9990</TotalTime>
  <Words>2486</Words>
  <Application>Microsoft Office PowerPoint</Application>
  <PresentationFormat>On-screen Show (4:3)</PresentationFormat>
  <Paragraphs>248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519</cp:revision>
  <dcterms:created xsi:type="dcterms:W3CDTF">2007-08-27T19:04:39Z</dcterms:created>
  <dcterms:modified xsi:type="dcterms:W3CDTF">2021-02-22T09:51:59Z</dcterms:modified>
</cp:coreProperties>
</file>