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604" r:id="rId3"/>
    <p:sldId id="600" r:id="rId4"/>
    <p:sldId id="598" r:id="rId5"/>
    <p:sldId id="527" r:id="rId6"/>
    <p:sldId id="568" r:id="rId7"/>
    <p:sldId id="296" r:id="rId8"/>
    <p:sldId id="567" r:id="rId9"/>
    <p:sldId id="541" r:id="rId10"/>
    <p:sldId id="594" r:id="rId11"/>
    <p:sldId id="588" r:id="rId12"/>
    <p:sldId id="602" r:id="rId13"/>
    <p:sldId id="585" r:id="rId14"/>
    <p:sldId id="589" r:id="rId15"/>
    <p:sldId id="587" r:id="rId16"/>
    <p:sldId id="603" r:id="rId17"/>
    <p:sldId id="326" r:id="rId1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996633"/>
    <a:srgbClr val="663300"/>
    <a:srgbClr val="C81204"/>
    <a:srgbClr val="CC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5" autoAdjust="0"/>
    <p:restoredTop sz="99878" autoAdjust="0"/>
  </p:normalViewPr>
  <p:slideViewPr>
    <p:cSldViewPr>
      <p:cViewPr varScale="1">
        <p:scale>
          <a:sx n="110" d="100"/>
          <a:sy n="11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F1C98DDA-B3B1-4863-B703-0B39722DA399}"/>
    <pc:docChg chg="modSld">
      <pc:chgData name="Robert Farley" userId="1b2cfada0102257f" providerId="LiveId" clId="{F1C98DDA-B3B1-4863-B703-0B39722DA399}" dt="2021-02-24T00:18:46.059" v="10" actId="20577"/>
      <pc:docMkLst>
        <pc:docMk/>
      </pc:docMkLst>
      <pc:sldChg chg="modSp mod">
        <pc:chgData name="Robert Farley" userId="1b2cfada0102257f" providerId="LiveId" clId="{F1C98DDA-B3B1-4863-B703-0B39722DA399}" dt="2021-02-24T00:18:46.059" v="10" actId="20577"/>
        <pc:sldMkLst>
          <pc:docMk/>
          <pc:sldMk cId="1785208347" sldId="603"/>
        </pc:sldMkLst>
        <pc:spChg chg="mod">
          <ac:chgData name="Robert Farley" userId="1b2cfada0102257f" providerId="LiveId" clId="{F1C98DDA-B3B1-4863-B703-0B39722DA399}" dt="2021-02-24T00:18:46.059" v="10" actId="20577"/>
          <ac:spMkLst>
            <pc:docMk/>
            <pc:sldMk cId="1785208347" sldId="60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atin typeface="Arial" charset="0"/>
              </a:defRPr>
            </a:lvl1pPr>
          </a:lstStyle>
          <a:p>
            <a:pPr>
              <a:defRPr/>
            </a:pPr>
            <a:fld id="{D260A716-392E-4BA0-85AE-19E380D87690}" type="datetimeFigureOut">
              <a:rPr lang="en-US"/>
              <a:pPr>
                <a:defRPr/>
              </a:pPr>
              <a:t>2/23/2021</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atin typeface="Arial" charset="0"/>
              </a:defRPr>
            </a:lvl1pPr>
          </a:lstStyle>
          <a:p>
            <a:pPr>
              <a:defRPr/>
            </a:pPr>
            <a:fld id="{067174FE-B14D-4379-96D4-9B9B1F4641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7</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1645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1307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F9EAD-C63C-4AA6-A0F4-BF03866B7C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1B8582-9FC5-486E-BDF6-BA5B69A84A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DC3F7-0730-47EA-BC32-96BEC4C8F0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138EA3-6E22-472D-94FC-0809B369A8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595DCA-AD82-4782-82F1-6C1E587997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CC268-9802-4570-9305-03888E9659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FD7D34-F335-4633-BC23-760AEDAA49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E1445-C0B1-46C3-ADD7-E156C2B2FE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625FEC-AACB-4981-B5BD-2753F1F755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96BD8-0972-4B46-9061-C08A7F2A77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96C9D5-C535-44DF-8524-B27F78A802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295730-180B-47BA-9759-5570071F85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AF057-CD2C-45E6-8F82-224D55313E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84DD2F1-7C03-4935-BE54-FA6776D421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371600" y="4648200"/>
            <a:ext cx="6400800" cy="1752600"/>
          </a:xfrm>
          <a:solidFill>
            <a:schemeClr val="tx1"/>
          </a:solidFill>
        </p:spPr>
        <p:txBody>
          <a:bodyPr/>
          <a:lstStyle/>
          <a:p>
            <a:pPr eaLnBrk="1" hangingPunct="1"/>
            <a:r>
              <a:rPr lang="en-US" b="1" dirty="0">
                <a:solidFill>
                  <a:srgbClr val="FFFF00"/>
                </a:solidFill>
              </a:rPr>
              <a:t>Slide Set 05A:</a:t>
            </a:r>
          </a:p>
          <a:p>
            <a:pPr eaLnBrk="1" hangingPunct="1"/>
            <a:r>
              <a:rPr lang="en-US" sz="2400" b="1" dirty="0">
                <a:solidFill>
                  <a:srgbClr val="FFFF00"/>
                </a:solidFill>
              </a:rPr>
              <a:t>Introduction to Business Organizations</a:t>
            </a:r>
          </a:p>
          <a:p>
            <a:pPr eaLnBrk="1" hangingPunct="1"/>
            <a:r>
              <a:rPr lang="en-US" sz="2400" b="1" i="1" dirty="0">
                <a:solidFill>
                  <a:srgbClr val="FFFF00"/>
                </a:solidFill>
              </a:rPr>
              <a:t>Sole Proprietorships</a:t>
            </a:r>
          </a:p>
        </p:txBody>
      </p:sp>
      <p:pic>
        <p:nvPicPr>
          <p:cNvPr id="3075" name="Picture 7" descr="myIMG_12"/>
          <p:cNvPicPr>
            <a:picLocks noChangeAspect="1" noChangeArrowheads="1" noCrop="1"/>
          </p:cNvPicPr>
          <p:nvPr/>
        </p:nvPicPr>
        <p:blipFill>
          <a:blip r:embed="rId2" cstate="print"/>
          <a:srcRect/>
          <a:stretch>
            <a:fillRect/>
          </a:stretch>
        </p:blipFill>
        <p:spPr bwMode="auto">
          <a:xfrm>
            <a:off x="3200400" y="2362200"/>
            <a:ext cx="2095500" cy="2095500"/>
          </a:xfrm>
          <a:prstGeom prst="rect">
            <a:avLst/>
          </a:prstGeom>
          <a:noFill/>
          <a:ln w="9525">
            <a:noFill/>
            <a:miter lim="800000"/>
            <a:headEnd/>
            <a:tailEnd/>
          </a:ln>
        </p:spPr>
      </p:pic>
      <p:pic>
        <p:nvPicPr>
          <p:cNvPr id="6" name="Picture 5" descr="BLaw321banner.png"/>
          <p:cNvPicPr>
            <a:picLocks noChangeAspect="1"/>
          </p:cNvPicPr>
          <p:nvPr/>
        </p:nvPicPr>
        <p:blipFill>
          <a:blip r:embed="rId3" cstate="print"/>
          <a:stretch>
            <a:fillRect/>
          </a:stretch>
        </p:blipFill>
        <p:spPr>
          <a:xfrm>
            <a:off x="1714101" y="306212"/>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410200"/>
          </a:xfrm>
          <a:prstGeom prst="rect">
            <a:avLst/>
          </a:prstGeom>
          <a:noFill/>
          <a:ln w="9525">
            <a:noFill/>
            <a:miter lim="800000"/>
            <a:headEnd/>
            <a:tailEnd/>
          </a:ln>
        </p:spPr>
        <p:txBody>
          <a:bodyPr/>
          <a:lstStyle/>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110000"/>
              </a:lnSpc>
              <a:spcBef>
                <a:spcPts val="0"/>
              </a:spcBef>
              <a:defRPr/>
            </a:pPr>
            <a:r>
              <a:rPr lang="en-US" sz="2000" b="1" kern="0" dirty="0">
                <a:solidFill>
                  <a:srgbClr val="C00000"/>
                </a:solidFill>
                <a:latin typeface="Arial" pitchFamily="34" charset="0"/>
                <a:cs typeface="Arial" pitchFamily="34" charset="0"/>
              </a:rPr>
              <a:t>Sole Proprietorships:</a:t>
            </a:r>
          </a:p>
          <a:p>
            <a:pPr marL="231775" indent="-231775" eaLnBrk="0" hangingPunct="0">
              <a:lnSpc>
                <a:spcPct val="110000"/>
              </a:lnSpc>
              <a:spcBef>
                <a:spcPts val="0"/>
              </a:spcBef>
              <a:defRPr/>
            </a:pPr>
            <a:r>
              <a:rPr lang="en-US" b="1" i="1" kern="0" dirty="0">
                <a:solidFill>
                  <a:srgbClr val="006600"/>
                </a:solidFill>
                <a:latin typeface="Arial" pitchFamily="34" charset="0"/>
                <a:cs typeface="Arial" pitchFamily="34" charset="0"/>
              </a:rPr>
              <a:t>Third Principle of Business Organization:</a:t>
            </a:r>
          </a:p>
          <a:p>
            <a:pPr eaLnBrk="0" hangingPunct="0">
              <a:lnSpc>
                <a:spcPct val="110000"/>
              </a:lnSpc>
              <a:spcBef>
                <a:spcPts val="0"/>
              </a:spcBef>
              <a:defRPr/>
            </a:pPr>
            <a:r>
              <a:rPr lang="en-US" sz="2000" b="1" dirty="0"/>
              <a:t>   </a:t>
            </a:r>
            <a:r>
              <a:rPr lang="en-US" sz="2000" b="1" dirty="0">
                <a:solidFill>
                  <a:srgbClr val="0033CC"/>
                </a:solidFill>
              </a:rPr>
              <a:t>“Sole proprietorships are the easiest and most prominent form of</a:t>
            </a:r>
          </a:p>
          <a:p>
            <a:pPr eaLnBrk="0" hangingPunct="0">
              <a:lnSpc>
                <a:spcPct val="110000"/>
              </a:lnSpc>
              <a:spcBef>
                <a:spcPts val="0"/>
              </a:spcBef>
              <a:defRPr/>
            </a:pPr>
            <a:r>
              <a:rPr lang="en-US" sz="2000" b="1" dirty="0">
                <a:solidFill>
                  <a:srgbClr val="0033CC"/>
                </a:solidFill>
              </a:rPr>
              <a:t>     ownership, with 3/4 of all businesses operating in that form”</a:t>
            </a:r>
            <a:endParaRPr lang="en-US" sz="2000" b="1" i="1" kern="0" dirty="0">
              <a:solidFill>
                <a:srgbClr val="0033CC"/>
              </a:solidFill>
              <a:latin typeface="Arial" pitchFamily="34" charset="0"/>
              <a:cs typeface="Arial" pitchFamily="34" charset="0"/>
            </a:endParaRPr>
          </a:p>
          <a:p>
            <a:pPr eaLnBrk="0" hangingPunct="0">
              <a:lnSpc>
                <a:spcPct val="110000"/>
              </a:lnSpc>
              <a:spcBef>
                <a:spcPts val="0"/>
              </a:spcBef>
              <a:defRPr/>
            </a:pPr>
            <a:endParaRPr lang="en-US" sz="500" b="1" i="1" kern="0" dirty="0">
              <a:solidFill>
                <a:schemeClr val="accent6">
                  <a:lumMod val="60000"/>
                  <a:lumOff val="40000"/>
                </a:schemeClr>
              </a:solidFill>
              <a:latin typeface="Arial" pitchFamily="34" charset="0"/>
              <a:cs typeface="Arial" pitchFamily="34" charset="0"/>
            </a:endParaRPr>
          </a:p>
          <a:p>
            <a:pPr eaLnBrk="0" hangingPunct="0">
              <a:lnSpc>
                <a:spcPct val="110000"/>
              </a:lnSpc>
              <a:spcBef>
                <a:spcPts val="0"/>
              </a:spcBef>
              <a:defRPr/>
            </a:pPr>
            <a:endParaRPr lang="en-US" sz="500" b="1" i="1" kern="0" dirty="0">
              <a:solidFill>
                <a:schemeClr val="accent6">
                  <a:lumMod val="60000"/>
                  <a:lumOff val="40000"/>
                </a:schemeClr>
              </a:solidFill>
              <a:latin typeface="Arial" pitchFamily="34" charset="0"/>
              <a:cs typeface="Arial" pitchFamily="34" charset="0"/>
            </a:endParaRPr>
          </a:p>
          <a:p>
            <a:pPr eaLnBrk="0" hangingPunct="0">
              <a:lnSpc>
                <a:spcPct val="110000"/>
              </a:lnSpc>
              <a:spcBef>
                <a:spcPts val="0"/>
              </a:spcBef>
              <a:defRPr/>
            </a:pPr>
            <a:endParaRPr lang="en-US" sz="500" b="1" i="1" kern="0" dirty="0">
              <a:solidFill>
                <a:schemeClr val="accent6">
                  <a:lumMod val="60000"/>
                  <a:lumOff val="40000"/>
                </a:schemeClr>
              </a:solidFill>
              <a:latin typeface="Arial" pitchFamily="34" charset="0"/>
              <a:cs typeface="Arial" pitchFamily="34" charset="0"/>
            </a:endParaRPr>
          </a:p>
          <a:p>
            <a:pPr eaLnBrk="0" hangingPunct="0">
              <a:lnSpc>
                <a:spcPct val="110000"/>
              </a:lnSpc>
              <a:spcBef>
                <a:spcPts val="0"/>
              </a:spcBef>
              <a:defRPr/>
            </a:pPr>
            <a:r>
              <a:rPr lang="en-US" b="1" i="1" kern="0" dirty="0">
                <a:solidFill>
                  <a:srgbClr val="006600"/>
                </a:solidFill>
                <a:latin typeface="Arial" pitchFamily="34" charset="0"/>
                <a:cs typeface="Arial" pitchFamily="34" charset="0"/>
              </a:rPr>
              <a:t>What is a Sole Proprietorship?</a:t>
            </a:r>
          </a:p>
          <a:p>
            <a:pPr marL="682625" lvl="2" indent="-220663" eaLnBrk="0" hangingPunct="0">
              <a:lnSpc>
                <a:spcPct val="110000"/>
              </a:lnSpc>
              <a:spcBef>
                <a:spcPts val="0"/>
              </a:spcBef>
              <a:buFontTx/>
              <a:buChar char="•"/>
              <a:defRPr/>
            </a:pPr>
            <a:endParaRPr lang="en-US" sz="500" kern="0" dirty="0"/>
          </a:p>
          <a:p>
            <a:pPr marL="227013" lvl="2" indent="-227013" eaLnBrk="0" hangingPunct="0">
              <a:lnSpc>
                <a:spcPct val="110000"/>
              </a:lnSpc>
              <a:spcBef>
                <a:spcPts val="0"/>
              </a:spcBef>
              <a:buFontTx/>
              <a:buChar char="•"/>
              <a:defRPr/>
            </a:pPr>
            <a:r>
              <a:rPr lang="en-US" sz="1600" kern="0" dirty="0"/>
              <a:t>A </a:t>
            </a:r>
            <a:r>
              <a:rPr lang="en-US" sz="1600" b="1" kern="0" dirty="0"/>
              <a:t>sole proprietorship</a:t>
            </a:r>
            <a:r>
              <a:rPr lang="en-US" sz="1600" kern="0" dirty="0"/>
              <a:t> is a business established, owned, and controlled by a single person.</a:t>
            </a:r>
          </a:p>
          <a:p>
            <a:pPr marL="227013" lvl="2" indent="-227013" eaLnBrk="0" hangingPunct="0">
              <a:lnSpc>
                <a:spcPct val="110000"/>
              </a:lnSpc>
              <a:spcBef>
                <a:spcPts val="0"/>
              </a:spcBef>
              <a:buFontTx/>
              <a:buChar char="•"/>
              <a:defRPr/>
            </a:pPr>
            <a:endParaRPr lang="en-US" sz="500" kern="0" dirty="0"/>
          </a:p>
          <a:p>
            <a:pPr marL="227013" lvl="2" indent="-227013" eaLnBrk="0" hangingPunct="0">
              <a:lnSpc>
                <a:spcPct val="110000"/>
              </a:lnSpc>
              <a:spcBef>
                <a:spcPts val="0"/>
              </a:spcBef>
              <a:buFontTx/>
              <a:buChar char="•"/>
              <a:defRPr/>
            </a:pPr>
            <a:r>
              <a:rPr lang="en-US" sz="1600" kern="0" dirty="0"/>
              <a:t>Sole proprietorships </a:t>
            </a:r>
            <a:r>
              <a:rPr lang="en-US" sz="1600" b="1" i="1" kern="0" dirty="0"/>
              <a:t>come in all shapes and </a:t>
            </a:r>
          </a:p>
          <a:p>
            <a:pPr marL="0" lvl="2" eaLnBrk="0" hangingPunct="0">
              <a:lnSpc>
                <a:spcPct val="110000"/>
              </a:lnSpc>
              <a:spcBef>
                <a:spcPts val="0"/>
              </a:spcBef>
              <a:defRPr/>
            </a:pPr>
            <a:r>
              <a:rPr lang="en-US" sz="1600" b="1" i="1" kern="0" dirty="0"/>
              <a:t>    sizes</a:t>
            </a:r>
            <a:r>
              <a:rPr lang="en-US" sz="1600" kern="0" dirty="0"/>
              <a:t>.</a:t>
            </a:r>
          </a:p>
          <a:p>
            <a:pPr marL="227013" lvl="2" indent="-227013" eaLnBrk="0" hangingPunct="0">
              <a:lnSpc>
                <a:spcPct val="110000"/>
              </a:lnSpc>
              <a:spcBef>
                <a:spcPts val="0"/>
              </a:spcBef>
              <a:buFontTx/>
              <a:buChar char="•"/>
              <a:defRPr/>
            </a:pPr>
            <a:endParaRPr lang="en-US" sz="500" kern="0" dirty="0"/>
          </a:p>
          <a:p>
            <a:pPr marL="227013" lvl="2" indent="-227013" eaLnBrk="0" hangingPunct="0">
              <a:lnSpc>
                <a:spcPct val="110000"/>
              </a:lnSpc>
              <a:spcBef>
                <a:spcPts val="0"/>
              </a:spcBef>
              <a:buFontTx/>
              <a:buChar char="•"/>
              <a:defRPr/>
            </a:pPr>
            <a:r>
              <a:rPr lang="en-US" sz="1600" kern="0" dirty="0"/>
              <a:t>The owner of a sole proprietorship</a:t>
            </a:r>
          </a:p>
          <a:p>
            <a:pPr marL="0" lvl="2" eaLnBrk="0" hangingPunct="0">
              <a:lnSpc>
                <a:spcPct val="110000"/>
              </a:lnSpc>
              <a:spcBef>
                <a:spcPts val="0"/>
              </a:spcBef>
              <a:defRPr/>
            </a:pPr>
            <a:r>
              <a:rPr lang="en-US" sz="1600" kern="0" dirty="0"/>
              <a:t>     realizes </a:t>
            </a:r>
            <a:r>
              <a:rPr lang="en-US" sz="1600" b="1" kern="0" dirty="0"/>
              <a:t>all the profits </a:t>
            </a:r>
            <a:r>
              <a:rPr lang="en-US" sz="1600" kern="0" dirty="0"/>
              <a:t>and </a:t>
            </a:r>
            <a:r>
              <a:rPr lang="en-US" sz="1600" b="1" kern="0" dirty="0"/>
              <a:t>assumes all</a:t>
            </a:r>
          </a:p>
          <a:p>
            <a:pPr marL="0" lvl="2" eaLnBrk="0" hangingPunct="0">
              <a:lnSpc>
                <a:spcPct val="110000"/>
              </a:lnSpc>
              <a:spcBef>
                <a:spcPts val="0"/>
              </a:spcBef>
              <a:defRPr/>
            </a:pPr>
            <a:r>
              <a:rPr lang="en-US" sz="1600" b="1" kern="0" dirty="0"/>
              <a:t>     responsibility</a:t>
            </a:r>
            <a:r>
              <a:rPr lang="en-US" sz="1600" kern="0" dirty="0"/>
              <a:t> for all losses.</a:t>
            </a:r>
          </a:p>
          <a:p>
            <a:pPr marL="0" lvl="2" eaLnBrk="0" hangingPunct="0">
              <a:lnSpc>
                <a:spcPct val="110000"/>
              </a:lnSpc>
              <a:spcBef>
                <a:spcPts val="0"/>
              </a:spcBef>
              <a:defRPr/>
            </a:pPr>
            <a:endParaRPr lang="en-US" sz="500" kern="0" dirty="0"/>
          </a:p>
          <a:p>
            <a:pPr marL="285750" lvl="2" indent="-285750" eaLnBrk="0" hangingPunct="0">
              <a:lnSpc>
                <a:spcPct val="110000"/>
              </a:lnSpc>
              <a:spcBef>
                <a:spcPts val="0"/>
              </a:spcBef>
              <a:buFont typeface="Arial" panose="020B0604020202020204" pitchFamily="34" charset="0"/>
              <a:buChar char="•"/>
              <a:defRPr/>
            </a:pPr>
            <a:r>
              <a:rPr lang="en-US" sz="1600" kern="0" dirty="0"/>
              <a:t>The sole proprietorship is the </a:t>
            </a:r>
            <a:r>
              <a:rPr lang="en-US" sz="1600" b="1" kern="0" dirty="0"/>
              <a:t>most</a:t>
            </a:r>
          </a:p>
          <a:p>
            <a:pPr marL="0" lvl="2" eaLnBrk="0" hangingPunct="0">
              <a:lnSpc>
                <a:spcPct val="110000"/>
              </a:lnSpc>
              <a:spcBef>
                <a:spcPts val="0"/>
              </a:spcBef>
              <a:defRPr/>
            </a:pPr>
            <a:r>
              <a:rPr lang="en-US" sz="1600" b="1" kern="0" dirty="0"/>
              <a:t>     prominent </a:t>
            </a:r>
            <a:r>
              <a:rPr lang="en-US" sz="1600" kern="0" dirty="0"/>
              <a:t>of the four forms of ownership.</a:t>
            </a:r>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pic>
        <p:nvPicPr>
          <p:cNvPr id="7172" name="Picture 4" descr="SP.JPG"/>
          <p:cNvPicPr>
            <a:picLocks noChangeAspect="1"/>
          </p:cNvPicPr>
          <p:nvPr/>
        </p:nvPicPr>
        <p:blipFill>
          <a:blip r:embed="rId2" cstate="print"/>
          <a:srcRect/>
          <a:stretch>
            <a:fillRect/>
          </a:stretch>
        </p:blipFill>
        <p:spPr bwMode="auto">
          <a:xfrm>
            <a:off x="4953000" y="4343400"/>
            <a:ext cx="3352800" cy="2220913"/>
          </a:xfrm>
          <a:prstGeom prst="rect">
            <a:avLst/>
          </a:prstGeom>
          <a:noFill/>
          <a:ln w="9525">
            <a:noFill/>
            <a:miter lim="800000"/>
            <a:headEnd/>
            <a:tailEnd/>
          </a:ln>
        </p:spPr>
      </p:pic>
      <p:sp>
        <p:nvSpPr>
          <p:cNvPr id="6" name="TextBox 5">
            <a:extLst>
              <a:ext uri="{FF2B5EF4-FFF2-40B4-BE49-F238E27FC236}">
                <a16:creationId xmlns:a16="http://schemas.microsoft.com/office/drawing/2014/main" id="{FD22A09D-2BB4-42D4-B32A-A0B0BF15D1E0}"/>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Meaning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410200"/>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Formation of a Sole Proprietorship:</a:t>
            </a:r>
          </a:p>
          <a:p>
            <a:pPr marL="682625" lvl="2" indent="-220663" eaLnBrk="0" hangingPunct="0">
              <a:lnSpc>
                <a:spcPct val="90000"/>
              </a:lnSpc>
              <a:spcBef>
                <a:spcPts val="0"/>
              </a:spcBef>
              <a:buFontTx/>
              <a:buChar char="•"/>
              <a:defRPr/>
            </a:pPr>
            <a:endParaRPr lang="en-US" sz="500" kern="0" dirty="0"/>
          </a:p>
          <a:p>
            <a:pPr marL="339725" lvl="1" indent="-279400" eaLnBrk="0" hangingPunct="0">
              <a:spcBef>
                <a:spcPct val="20000"/>
              </a:spcBef>
              <a:buFontTx/>
              <a:buChar char="•"/>
              <a:defRPr/>
            </a:pPr>
            <a:r>
              <a:rPr lang="en-US" kern="0" dirty="0"/>
              <a:t>Of the four forms of ownership, the sole proprietorship is by far the easiest to form.</a:t>
            </a:r>
          </a:p>
          <a:p>
            <a:pPr marL="800100" lvl="1" indent="-342900" eaLnBrk="0" hangingPunct="0">
              <a:spcBef>
                <a:spcPct val="20000"/>
              </a:spcBef>
              <a:buFontTx/>
              <a:buChar char="•"/>
              <a:defRPr/>
            </a:pPr>
            <a:endParaRPr lang="en-US" sz="500" kern="0" dirty="0"/>
          </a:p>
          <a:p>
            <a:pPr marL="339725" lvl="1" indent="-279400" eaLnBrk="0" hangingPunct="0">
              <a:spcBef>
                <a:spcPct val="20000"/>
              </a:spcBef>
              <a:buFontTx/>
              <a:buChar char="•"/>
              <a:defRPr/>
            </a:pPr>
            <a:r>
              <a:rPr lang="en-US" kern="0" dirty="0"/>
              <a:t>The government exercises very little control over the establishment of new sole proprietorships.</a:t>
            </a:r>
          </a:p>
          <a:p>
            <a:pPr marL="339725" lvl="1" indent="-279400" eaLnBrk="0" hangingPunct="0">
              <a:spcBef>
                <a:spcPct val="20000"/>
              </a:spcBef>
              <a:buFontTx/>
              <a:buChar char="•"/>
              <a:defRPr/>
            </a:pPr>
            <a:endParaRPr lang="en-US" sz="500" kern="0" dirty="0"/>
          </a:p>
          <a:p>
            <a:pPr marL="339725" lvl="1" indent="-279400" eaLnBrk="0" hangingPunct="0">
              <a:spcBef>
                <a:spcPct val="20000"/>
              </a:spcBef>
              <a:buFontTx/>
              <a:buChar char="•"/>
              <a:defRPr/>
            </a:pPr>
            <a:r>
              <a:rPr lang="en-US" kern="0" dirty="0"/>
              <a:t>Start-up can be immediate and simple.</a:t>
            </a:r>
          </a:p>
          <a:p>
            <a:pPr marL="339725" lvl="1" indent="-279400" eaLnBrk="0" hangingPunct="0">
              <a:spcBef>
                <a:spcPct val="20000"/>
              </a:spcBef>
              <a:buFontTx/>
              <a:buChar char="•"/>
              <a:defRPr/>
            </a:pPr>
            <a:endParaRPr lang="en-US" sz="500" kern="0" dirty="0"/>
          </a:p>
          <a:p>
            <a:pPr marL="339725" lvl="1" indent="-279400" eaLnBrk="0" hangingPunct="0">
              <a:spcBef>
                <a:spcPct val="20000"/>
              </a:spcBef>
              <a:buFontTx/>
              <a:buChar char="•"/>
              <a:defRPr/>
            </a:pPr>
            <a:r>
              <a:rPr lang="en-US" kern="0" dirty="0"/>
              <a:t>You may need to obtain licenses or permits for your particular type of business. (</a:t>
            </a:r>
            <a:r>
              <a:rPr lang="en-US" kern="0" dirty="0" err="1"/>
              <a:t>DBA’s</a:t>
            </a:r>
            <a:r>
              <a:rPr lang="en-US" kern="0" dirty="0"/>
              <a:t>)</a:t>
            </a:r>
          </a:p>
          <a:p>
            <a:pPr marL="682625" lvl="2" indent="-220663" eaLnBrk="0" hangingPunct="0">
              <a:lnSpc>
                <a:spcPct val="90000"/>
              </a:lnSpc>
              <a:spcBef>
                <a:spcPts val="0"/>
              </a:spcBef>
              <a:buFontTx/>
              <a:buChar char="•"/>
              <a:defRPr/>
            </a:pPr>
            <a:endParaRPr lang="en-US" sz="2000" kern="0" dirty="0"/>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pic>
        <p:nvPicPr>
          <p:cNvPr id="8196" name="Picture 5" descr="http://www.business-mag.com/wp-content/uploads/2012/09/open-your-own-business.jpg"/>
          <p:cNvPicPr>
            <a:picLocks noChangeAspect="1" noChangeArrowheads="1"/>
          </p:cNvPicPr>
          <p:nvPr/>
        </p:nvPicPr>
        <p:blipFill>
          <a:blip r:embed="rId2" cstate="print"/>
          <a:srcRect/>
          <a:stretch>
            <a:fillRect/>
          </a:stretch>
        </p:blipFill>
        <p:spPr bwMode="auto">
          <a:xfrm>
            <a:off x="3009900" y="4717184"/>
            <a:ext cx="3543300" cy="1843232"/>
          </a:xfrm>
          <a:prstGeom prst="rect">
            <a:avLst/>
          </a:prstGeom>
          <a:noFill/>
          <a:ln w="9525">
            <a:noFill/>
            <a:miter lim="800000"/>
            <a:headEnd/>
            <a:tailEnd/>
          </a:ln>
        </p:spPr>
      </p:pic>
      <p:sp>
        <p:nvSpPr>
          <p:cNvPr id="6" name="TextBox 5">
            <a:extLst>
              <a:ext uri="{FF2B5EF4-FFF2-40B4-BE49-F238E27FC236}">
                <a16:creationId xmlns:a16="http://schemas.microsoft.com/office/drawing/2014/main" id="{4DCC89FD-5A95-40C3-8547-C226030E2ADB}"/>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Formation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257800"/>
          </a:xfrm>
          <a:prstGeom prst="rect">
            <a:avLst/>
          </a:prstGeom>
          <a:noFill/>
          <a:ln w="9525">
            <a:noFill/>
            <a:miter lim="800000"/>
            <a:headEnd/>
            <a:tailEnd/>
          </a:ln>
        </p:spPr>
        <p:txBody>
          <a:bodyPr/>
          <a:lstStyle/>
          <a:p>
            <a:pPr eaLnBrk="0" hangingPunct="0">
              <a:lnSpc>
                <a:spcPct val="90000"/>
              </a:lnSpc>
              <a:spcBef>
                <a:spcPts val="0"/>
              </a:spcBef>
              <a:defRPr/>
            </a:pPr>
            <a:endParaRPr lang="en-US" sz="2800" b="1" kern="0" dirty="0">
              <a:solidFill>
                <a:srgbClr val="002060"/>
              </a:solidFill>
              <a:latin typeface="Arial" pitchFamily="34" charset="0"/>
              <a:cs typeface="Arial" pitchFamily="34" charset="0"/>
            </a:endParaRPr>
          </a:p>
          <a:p>
            <a:pPr marL="231775" indent="-231775" eaLnBrk="0" hangingPunct="0">
              <a:lnSpc>
                <a:spcPct val="90000"/>
              </a:lnSpc>
              <a:spcBef>
                <a:spcPts val="0"/>
              </a:spcBef>
              <a:defRPr/>
            </a:pPr>
            <a:endParaRPr lang="en-US" sz="2800" b="1" i="1" kern="0" dirty="0">
              <a:solidFill>
                <a:srgbClr val="002060"/>
              </a:solidFill>
              <a:latin typeface="Arial" pitchFamily="34" charset="0"/>
              <a:cs typeface="Arial" pitchFamily="34" charset="0"/>
            </a:endParaRP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Operation of a Sole Proprietorship:</a:t>
            </a:r>
          </a:p>
          <a:p>
            <a:pPr marL="682625" lvl="2" indent="-220663" eaLnBrk="0" hangingPunct="0">
              <a:lnSpc>
                <a:spcPct val="90000"/>
              </a:lnSpc>
              <a:spcBef>
                <a:spcPts val="0"/>
              </a:spcBef>
              <a:buFontTx/>
              <a:buChar char="•"/>
              <a:defRPr/>
            </a:pPr>
            <a:endParaRPr lang="en-US" sz="500" kern="0" dirty="0"/>
          </a:p>
          <a:p>
            <a:pPr marL="800100" lvl="1" indent="-342900" eaLnBrk="0" hangingPunct="0">
              <a:spcBef>
                <a:spcPct val="20000"/>
              </a:spcBef>
              <a:buFontTx/>
              <a:buChar char="•"/>
              <a:defRPr/>
            </a:pPr>
            <a:r>
              <a:rPr lang="en-US" kern="0" dirty="0"/>
              <a:t>Sole proprietors make all the decisions regarding the operation of the business.</a:t>
            </a:r>
          </a:p>
          <a:p>
            <a:pPr marL="800100" lvl="1" indent="-342900" eaLnBrk="0" hangingPunct="0">
              <a:spcBef>
                <a:spcPct val="20000"/>
              </a:spcBef>
              <a:buFontTx/>
              <a:buChar char="•"/>
              <a:defRPr/>
            </a:pPr>
            <a:endParaRPr lang="en-US" sz="500" kern="0" dirty="0"/>
          </a:p>
          <a:p>
            <a:pPr marL="800100" lvl="1" indent="-342900" eaLnBrk="0" hangingPunct="0">
              <a:spcBef>
                <a:spcPct val="20000"/>
              </a:spcBef>
              <a:buFontTx/>
              <a:buChar char="•"/>
              <a:defRPr/>
            </a:pPr>
            <a:r>
              <a:rPr lang="en-US" kern="0" dirty="0"/>
              <a:t>The assets of sole proprietors are not considered legally separate from the assets of the business.</a:t>
            </a:r>
          </a:p>
          <a:p>
            <a:pPr marL="800100" lvl="1" indent="-342900" eaLnBrk="0" hangingPunct="0">
              <a:spcBef>
                <a:spcPct val="20000"/>
              </a:spcBef>
              <a:buFontTx/>
              <a:buChar char="•"/>
              <a:defRPr/>
            </a:pPr>
            <a:endParaRPr lang="en-US" sz="500" kern="0" dirty="0"/>
          </a:p>
          <a:p>
            <a:pPr marL="800100" lvl="1" indent="-342900" eaLnBrk="0" hangingPunct="0">
              <a:spcBef>
                <a:spcPct val="20000"/>
              </a:spcBef>
              <a:buFontTx/>
              <a:buChar char="•"/>
              <a:defRPr/>
            </a:pPr>
            <a:r>
              <a:rPr lang="en-US" kern="0" dirty="0"/>
              <a:t>Owners of sole proprietorships report business income and expenses on their personal income tax returns.</a:t>
            </a:r>
          </a:p>
          <a:p>
            <a:pPr marL="682625" lvl="2" indent="-220663" eaLnBrk="0" hangingPunct="0">
              <a:lnSpc>
                <a:spcPct val="90000"/>
              </a:lnSpc>
              <a:spcBef>
                <a:spcPts val="0"/>
              </a:spcBef>
              <a:buFontTx/>
              <a:buChar char="•"/>
              <a:defRPr/>
            </a:pPr>
            <a:endParaRPr lang="en-US" kern="0" dirty="0"/>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pic>
        <p:nvPicPr>
          <p:cNvPr id="10244" name="Picture 3" descr="Insert.jpg"/>
          <p:cNvPicPr>
            <a:picLocks noChangeAspect="1"/>
          </p:cNvPicPr>
          <p:nvPr/>
        </p:nvPicPr>
        <p:blipFill>
          <a:blip r:embed="rId2" cstate="print"/>
          <a:srcRect/>
          <a:stretch>
            <a:fillRect/>
          </a:stretch>
        </p:blipFill>
        <p:spPr bwMode="auto">
          <a:xfrm>
            <a:off x="4267200" y="4495800"/>
            <a:ext cx="4014788" cy="2103438"/>
          </a:xfrm>
          <a:prstGeom prst="rect">
            <a:avLst/>
          </a:prstGeom>
          <a:noFill/>
          <a:ln w="9525">
            <a:noFill/>
            <a:miter lim="800000"/>
            <a:headEnd/>
            <a:tailEnd/>
          </a:ln>
        </p:spPr>
      </p:pic>
      <p:pic>
        <p:nvPicPr>
          <p:cNvPr id="10245" name="Picture 2" descr="https://c479107.ssl.cf2.rackcdn.com/files/19809/width668/rrntwrh4-1359876326.jpg"/>
          <p:cNvPicPr>
            <a:picLocks noChangeAspect="1" noChangeArrowheads="1"/>
          </p:cNvPicPr>
          <p:nvPr/>
        </p:nvPicPr>
        <p:blipFill>
          <a:blip r:embed="rId3" cstate="print"/>
          <a:srcRect/>
          <a:stretch>
            <a:fillRect/>
          </a:stretch>
        </p:blipFill>
        <p:spPr bwMode="auto">
          <a:xfrm>
            <a:off x="762000" y="4495800"/>
            <a:ext cx="3086100" cy="2060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96CC268-9802-4570-9305-03888E9659E1}" type="slidenum">
              <a:rPr lang="en-US" smtClean="0"/>
              <a:pPr>
                <a:defRPr/>
              </a:pPr>
              <a:t>12</a:t>
            </a:fld>
            <a:endParaRPr lang="en-US"/>
          </a:p>
        </p:txBody>
      </p:sp>
      <p:sp>
        <p:nvSpPr>
          <p:cNvPr id="7" name="TextBox 6">
            <a:extLst>
              <a:ext uri="{FF2B5EF4-FFF2-40B4-BE49-F238E27FC236}">
                <a16:creationId xmlns:a16="http://schemas.microsoft.com/office/drawing/2014/main" id="{4939479E-4ACD-4FB6-8D81-0D361C7F196E}"/>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Operation</a:t>
            </a:r>
          </a:p>
        </p:txBody>
      </p:sp>
    </p:spTree>
    <p:extLst>
      <p:ext uri="{BB962C8B-B14F-4D97-AF65-F5344CB8AC3E}">
        <p14:creationId xmlns:p14="http://schemas.microsoft.com/office/powerpoint/2010/main" val="268469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4494213"/>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1000" b="1" i="1" kern="0" dirty="0">
              <a:solidFill>
                <a:srgbClr val="C00000"/>
              </a:solidFill>
              <a:latin typeface="Arial" pitchFamily="34" charset="0"/>
              <a:cs typeface="Arial" pitchFamily="34" charset="0"/>
            </a:endParaRP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Advantages of a Sole Proprietorship:</a:t>
            </a:r>
          </a:p>
          <a:p>
            <a:pPr marL="682625" lvl="2" indent="-220663" eaLnBrk="0" hangingPunct="0">
              <a:lnSpc>
                <a:spcPct val="90000"/>
              </a:lnSpc>
              <a:spcBef>
                <a:spcPts val="0"/>
              </a:spcBef>
              <a:buFontTx/>
              <a:buChar char="•"/>
              <a:defRPr/>
            </a:pPr>
            <a:endParaRPr lang="en-US" sz="500" kern="0" dirty="0"/>
          </a:p>
          <a:p>
            <a:pPr marL="800100" lvl="1" indent="-342900" eaLnBrk="0" hangingPunct="0">
              <a:spcBef>
                <a:spcPct val="20000"/>
              </a:spcBef>
              <a:buFontTx/>
              <a:buChar char="•"/>
              <a:defRPr/>
            </a:pPr>
            <a:r>
              <a:rPr lang="en-US" kern="0" dirty="0"/>
              <a:t>Sole proprietorships are simple to start. </a:t>
            </a:r>
          </a:p>
          <a:p>
            <a:pPr marL="800100" lvl="1" indent="-342900" eaLnBrk="0" hangingPunct="0">
              <a:spcBef>
                <a:spcPct val="20000"/>
              </a:spcBef>
              <a:buFontTx/>
              <a:buChar char="•"/>
              <a:defRPr/>
            </a:pPr>
            <a:r>
              <a:rPr lang="en-US" kern="0" dirty="0"/>
              <a:t>No formal action is required.</a:t>
            </a:r>
          </a:p>
          <a:p>
            <a:pPr marL="800100" lvl="1" indent="-342900" eaLnBrk="0" hangingPunct="0">
              <a:spcBef>
                <a:spcPct val="20000"/>
              </a:spcBef>
              <a:buFontTx/>
              <a:buChar char="•"/>
              <a:defRPr/>
            </a:pPr>
            <a:r>
              <a:rPr lang="en-US" kern="0" dirty="0"/>
              <a:t>A sole proprietorship may be started immediately.</a:t>
            </a:r>
          </a:p>
          <a:p>
            <a:pPr marL="800100" lvl="1" indent="-342900" eaLnBrk="0" hangingPunct="0">
              <a:spcBef>
                <a:spcPct val="20000"/>
              </a:spcBef>
              <a:buFontTx/>
              <a:buChar char="•"/>
              <a:defRPr/>
            </a:pPr>
            <a:r>
              <a:rPr lang="en-US" kern="0" dirty="0"/>
              <a:t>The owner has total control of all aspects of the business.</a:t>
            </a:r>
          </a:p>
          <a:p>
            <a:pPr marL="800100" lvl="1" indent="-342900" eaLnBrk="0" hangingPunct="0">
              <a:spcBef>
                <a:spcPct val="20000"/>
              </a:spcBef>
              <a:buFontTx/>
              <a:buChar char="•"/>
              <a:defRPr/>
            </a:pPr>
            <a:r>
              <a:rPr lang="en-US" kern="0" dirty="0"/>
              <a:t>The business is nimble and easily adaptable to changes</a:t>
            </a:r>
          </a:p>
          <a:p>
            <a:pPr marL="800100" lvl="1" indent="-342900" eaLnBrk="0" hangingPunct="0">
              <a:spcBef>
                <a:spcPct val="20000"/>
              </a:spcBef>
              <a:buFontTx/>
              <a:buChar char="•"/>
              <a:defRPr/>
            </a:pPr>
            <a:r>
              <a:rPr lang="en-US" kern="0" dirty="0"/>
              <a:t>The owner receives all the profits.</a:t>
            </a:r>
          </a:p>
          <a:p>
            <a:pPr marL="800100" lvl="1" indent="-342900" eaLnBrk="0" hangingPunct="0">
              <a:spcBef>
                <a:spcPct val="20000"/>
              </a:spcBef>
              <a:buFontTx/>
              <a:buChar char="•"/>
              <a:defRPr/>
            </a:pPr>
            <a:r>
              <a:rPr lang="en-US" kern="0" dirty="0"/>
              <a:t>The business itself pays no income tax; the owner pays income tax as an individual on his or her individual return.</a:t>
            </a:r>
            <a:endParaRPr lang="en-US" b="1" i="1" kern="0" dirty="0">
              <a:solidFill>
                <a:schemeClr val="accent5">
                  <a:lumMod val="25000"/>
                </a:schemeClr>
              </a:solidFill>
              <a:latin typeface="Arial" pitchFamily="34" charset="0"/>
              <a:cs typeface="Arial" pitchFamily="34" charset="0"/>
            </a:endParaRPr>
          </a:p>
        </p:txBody>
      </p:sp>
      <p:pic>
        <p:nvPicPr>
          <p:cNvPr id="11268" name="Picture 2" descr="http://www.learningall.com/wp-content/uploads/2012/12/proprietorship.jpg"/>
          <p:cNvPicPr>
            <a:picLocks noChangeAspect="1" noChangeArrowheads="1"/>
          </p:cNvPicPr>
          <p:nvPr/>
        </p:nvPicPr>
        <p:blipFill>
          <a:blip r:embed="rId2" cstate="print"/>
          <a:srcRect/>
          <a:stretch>
            <a:fillRect/>
          </a:stretch>
        </p:blipFill>
        <p:spPr bwMode="auto">
          <a:xfrm>
            <a:off x="5029200" y="4953000"/>
            <a:ext cx="2171700" cy="1512888"/>
          </a:xfrm>
          <a:prstGeom prst="rect">
            <a:avLst/>
          </a:prstGeom>
          <a:noFill/>
          <a:ln w="9525">
            <a:noFill/>
            <a:miter lim="800000"/>
            <a:headEnd/>
            <a:tailEnd/>
          </a:ln>
        </p:spPr>
      </p:pic>
      <p:pic>
        <p:nvPicPr>
          <p:cNvPr id="11269" name="Picture 4" descr="http://www.vicknairlawfirm.com/images/louisiana_sole_proprietor.jpg"/>
          <p:cNvPicPr>
            <a:picLocks noChangeAspect="1" noChangeArrowheads="1"/>
          </p:cNvPicPr>
          <p:nvPr/>
        </p:nvPicPr>
        <p:blipFill>
          <a:blip r:embed="rId3" cstate="print"/>
          <a:srcRect/>
          <a:stretch>
            <a:fillRect/>
          </a:stretch>
        </p:blipFill>
        <p:spPr bwMode="auto">
          <a:xfrm>
            <a:off x="1219200" y="5029200"/>
            <a:ext cx="2232025" cy="1543050"/>
          </a:xfrm>
          <a:prstGeom prst="rect">
            <a:avLst/>
          </a:prstGeom>
          <a:noFill/>
          <a:ln w="9525">
            <a:noFill/>
            <a:miter lim="800000"/>
            <a:headEnd/>
            <a:tailEnd/>
          </a:ln>
        </p:spPr>
      </p:pic>
      <p:sp>
        <p:nvSpPr>
          <p:cNvPr id="7" name="TextBox 6">
            <a:extLst>
              <a:ext uri="{FF2B5EF4-FFF2-40B4-BE49-F238E27FC236}">
                <a16:creationId xmlns:a16="http://schemas.microsoft.com/office/drawing/2014/main" id="{D929855E-4A98-49A3-B97B-DB8E325E81D2}"/>
              </a:ext>
            </a:extLst>
          </p:cNvPr>
          <p:cNvSpPr txBox="1"/>
          <p:nvPr/>
        </p:nvSpPr>
        <p:spPr>
          <a:xfrm>
            <a:off x="4191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Advantages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4494213"/>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Disadvantages of a Sole Proprietorship:</a:t>
            </a:r>
          </a:p>
          <a:p>
            <a:pPr marL="682625" lvl="2" indent="-220663" eaLnBrk="0" hangingPunct="0">
              <a:lnSpc>
                <a:spcPct val="90000"/>
              </a:lnSpc>
              <a:spcBef>
                <a:spcPts val="0"/>
              </a:spcBef>
              <a:buFontTx/>
              <a:buChar char="•"/>
              <a:defRPr/>
            </a:pPr>
            <a:endParaRPr lang="en-US" sz="500" kern="0" dirty="0"/>
          </a:p>
          <a:p>
            <a:pPr marL="800100" lvl="1" indent="-342900" eaLnBrk="0" hangingPunct="0">
              <a:spcBef>
                <a:spcPct val="20000"/>
              </a:spcBef>
              <a:buFontTx/>
              <a:buChar char="•"/>
              <a:defRPr/>
            </a:pPr>
            <a:r>
              <a:rPr lang="en-US" kern="0" dirty="0"/>
              <a:t>No Liability Protection. </a:t>
            </a:r>
          </a:p>
          <a:p>
            <a:pPr marL="800100" lvl="1" indent="-342900" eaLnBrk="0" hangingPunct="0">
              <a:spcBef>
                <a:spcPct val="20000"/>
              </a:spcBef>
              <a:buFontTx/>
              <a:buChar char="•"/>
              <a:defRPr/>
            </a:pPr>
            <a:r>
              <a:rPr lang="en-US" kern="0" dirty="0"/>
              <a:t>The owner is solely liable for all financial losses (and damages).</a:t>
            </a:r>
          </a:p>
          <a:p>
            <a:pPr marL="800100" lvl="1" indent="-342900" eaLnBrk="0" hangingPunct="0">
              <a:spcBef>
                <a:spcPct val="20000"/>
              </a:spcBef>
              <a:buFontTx/>
              <a:buChar char="•"/>
              <a:defRPr/>
            </a:pPr>
            <a:r>
              <a:rPr lang="en-US" kern="0" dirty="0"/>
              <a:t>The owner has total control of all aspects of the business (including management).</a:t>
            </a:r>
          </a:p>
          <a:p>
            <a:pPr marL="800100" lvl="1" indent="-342900" eaLnBrk="0" hangingPunct="0">
              <a:spcBef>
                <a:spcPct val="20000"/>
              </a:spcBef>
              <a:buFontTx/>
              <a:buChar char="•"/>
              <a:defRPr/>
            </a:pPr>
            <a:r>
              <a:rPr lang="en-US" kern="0" dirty="0"/>
              <a:t>The owner is solely responsible for all capital expenses.</a:t>
            </a:r>
          </a:p>
          <a:p>
            <a:pPr marL="800100" lvl="1" indent="-342900" eaLnBrk="0" hangingPunct="0">
              <a:spcBef>
                <a:spcPct val="20000"/>
              </a:spcBef>
              <a:buFontTx/>
              <a:buChar char="•"/>
              <a:defRPr/>
            </a:pPr>
            <a:r>
              <a:rPr lang="en-US" kern="0" dirty="0"/>
              <a:t>The business itself pays no income tax; the owner pays income tax as an individual on his or her individual return.</a:t>
            </a:r>
            <a:endParaRPr lang="en-US" b="1" i="1" kern="0" dirty="0">
              <a:solidFill>
                <a:schemeClr val="accent5">
                  <a:lumMod val="25000"/>
                </a:schemeClr>
              </a:solidFill>
              <a:latin typeface="Arial" pitchFamily="34" charset="0"/>
              <a:cs typeface="Arial" pitchFamily="34" charset="0"/>
            </a:endParaRPr>
          </a:p>
        </p:txBody>
      </p:sp>
      <p:pic>
        <p:nvPicPr>
          <p:cNvPr id="12292" name="Picture 2" descr="http://www.learningall.com/wp-content/uploads/2012/12/proprietorship.jpg"/>
          <p:cNvPicPr>
            <a:picLocks noChangeAspect="1" noChangeArrowheads="1"/>
          </p:cNvPicPr>
          <p:nvPr/>
        </p:nvPicPr>
        <p:blipFill>
          <a:blip r:embed="rId2" cstate="print"/>
          <a:srcRect/>
          <a:stretch>
            <a:fillRect/>
          </a:stretch>
        </p:blipFill>
        <p:spPr bwMode="auto">
          <a:xfrm>
            <a:off x="5029200" y="4953000"/>
            <a:ext cx="2171700" cy="1512888"/>
          </a:xfrm>
          <a:prstGeom prst="rect">
            <a:avLst/>
          </a:prstGeom>
          <a:noFill/>
          <a:ln w="9525">
            <a:noFill/>
            <a:miter lim="800000"/>
            <a:headEnd/>
            <a:tailEnd/>
          </a:ln>
        </p:spPr>
      </p:pic>
      <p:pic>
        <p:nvPicPr>
          <p:cNvPr id="12293" name="Picture 2" descr="http://smartbusinessrelationship.com/wp-content/uploads/2011/12/sb.jpg"/>
          <p:cNvPicPr>
            <a:picLocks noChangeAspect="1" noChangeArrowheads="1"/>
          </p:cNvPicPr>
          <p:nvPr/>
        </p:nvPicPr>
        <p:blipFill>
          <a:blip r:embed="rId3" cstate="print"/>
          <a:srcRect/>
          <a:stretch>
            <a:fillRect/>
          </a:stretch>
        </p:blipFill>
        <p:spPr bwMode="auto">
          <a:xfrm>
            <a:off x="1066800" y="4876800"/>
            <a:ext cx="2538413" cy="16859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96CC268-9802-4570-9305-03888E9659E1}" type="slidenum">
              <a:rPr lang="en-US" smtClean="0"/>
              <a:pPr>
                <a:defRPr/>
              </a:pPr>
              <a:t>14</a:t>
            </a:fld>
            <a:endParaRPr lang="en-US"/>
          </a:p>
        </p:txBody>
      </p:sp>
      <p:sp>
        <p:nvSpPr>
          <p:cNvPr id="7" name="TextBox 6">
            <a:extLst>
              <a:ext uri="{FF2B5EF4-FFF2-40B4-BE49-F238E27FC236}">
                <a16:creationId xmlns:a16="http://schemas.microsoft.com/office/drawing/2014/main" id="{29424FC7-4E76-48AF-B294-735E9EA61B00}"/>
              </a:ext>
            </a:extLst>
          </p:cNvPr>
          <p:cNvSpPr txBox="1"/>
          <p:nvPr/>
        </p:nvSpPr>
        <p:spPr>
          <a:xfrm>
            <a:off x="4191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Disadvantages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4494213"/>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r>
              <a:rPr lang="en-US" sz="1000" b="1" i="1" kern="0" dirty="0">
                <a:solidFill>
                  <a:srgbClr val="C00000"/>
                </a:solidFill>
                <a:latin typeface="Arial" pitchFamily="34" charset="0"/>
                <a:cs typeface="Arial" pitchFamily="34" charset="0"/>
              </a:rPr>
              <a:t>  </a:t>
            </a: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A DBA Certificate:</a:t>
            </a:r>
          </a:p>
          <a:p>
            <a:pPr marL="682625" lvl="2" indent="-220663" eaLnBrk="0" hangingPunct="0">
              <a:lnSpc>
                <a:spcPct val="90000"/>
              </a:lnSpc>
              <a:spcBef>
                <a:spcPts val="0"/>
              </a:spcBef>
              <a:buFontTx/>
              <a:buChar char="•"/>
              <a:defRPr/>
            </a:pPr>
            <a:endParaRPr lang="en-US" sz="500" kern="0" dirty="0"/>
          </a:p>
          <a:p>
            <a:pPr marL="682625" lvl="2" indent="-220663" eaLnBrk="0" hangingPunct="0">
              <a:lnSpc>
                <a:spcPct val="90000"/>
              </a:lnSpc>
              <a:spcBef>
                <a:spcPts val="0"/>
              </a:spcBef>
              <a:buFontTx/>
              <a:buChar char="•"/>
              <a:defRPr/>
            </a:pPr>
            <a:r>
              <a:rPr lang="en-US" kern="0" dirty="0"/>
              <a:t>A “Doing Business As” (</a:t>
            </a:r>
            <a:r>
              <a:rPr lang="en-US" kern="0" dirty="0" err="1"/>
              <a:t>DBA</a:t>
            </a:r>
            <a:r>
              <a:rPr lang="en-US" kern="0" dirty="0"/>
              <a:t>) is a </a:t>
            </a:r>
          </a:p>
          <a:p>
            <a:pPr marL="682625" lvl="2" indent="-220663" eaLnBrk="0" hangingPunct="0">
              <a:lnSpc>
                <a:spcPct val="90000"/>
              </a:lnSpc>
              <a:spcBef>
                <a:spcPts val="0"/>
              </a:spcBef>
              <a:defRPr/>
            </a:pPr>
            <a:r>
              <a:rPr lang="en-US" kern="0" dirty="0"/>
              <a:t>	certificate filed with a local government </a:t>
            </a:r>
          </a:p>
          <a:p>
            <a:pPr marL="682625" lvl="2" indent="-220663" eaLnBrk="0" hangingPunct="0">
              <a:lnSpc>
                <a:spcPct val="90000"/>
              </a:lnSpc>
              <a:spcBef>
                <a:spcPts val="0"/>
              </a:spcBef>
              <a:defRPr/>
            </a:pPr>
            <a:r>
              <a:rPr lang="en-US" kern="0" dirty="0"/>
              <a:t>	(the office of the County Clerk in New </a:t>
            </a:r>
          </a:p>
          <a:p>
            <a:pPr marL="682625" lvl="2" indent="-220663" eaLnBrk="0" hangingPunct="0">
              <a:lnSpc>
                <a:spcPct val="90000"/>
              </a:lnSpc>
              <a:spcBef>
                <a:spcPts val="0"/>
              </a:spcBef>
              <a:defRPr/>
            </a:pPr>
            <a:r>
              <a:rPr lang="en-US" kern="0" dirty="0"/>
              <a:t>	York State) that designates that a sole </a:t>
            </a:r>
          </a:p>
          <a:p>
            <a:pPr marL="682625" lvl="2" indent="-220663" eaLnBrk="0" hangingPunct="0">
              <a:lnSpc>
                <a:spcPct val="90000"/>
              </a:lnSpc>
              <a:spcBef>
                <a:spcPts val="0"/>
              </a:spcBef>
              <a:defRPr/>
            </a:pPr>
            <a:r>
              <a:rPr lang="en-US" kern="0" dirty="0"/>
              <a:t>	proprietorship is being operated within </a:t>
            </a:r>
          </a:p>
          <a:p>
            <a:pPr marL="682625" lvl="2" indent="-220663" eaLnBrk="0" hangingPunct="0">
              <a:lnSpc>
                <a:spcPct val="90000"/>
              </a:lnSpc>
              <a:spcBef>
                <a:spcPts val="0"/>
              </a:spcBef>
              <a:defRPr/>
            </a:pPr>
            <a:r>
              <a:rPr lang="en-US" kern="0" dirty="0"/>
              <a:t>	that community under a specific name.</a:t>
            </a:r>
          </a:p>
          <a:p>
            <a:pPr marL="682625" lvl="2" indent="-220663" eaLnBrk="0" hangingPunct="0">
              <a:lnSpc>
                <a:spcPct val="90000"/>
              </a:lnSpc>
              <a:spcBef>
                <a:spcPts val="0"/>
              </a:spcBef>
              <a:buFontTx/>
              <a:buChar char="•"/>
              <a:defRPr/>
            </a:pPr>
            <a:endParaRPr lang="en-US" sz="500" kern="0" dirty="0"/>
          </a:p>
          <a:p>
            <a:pPr marL="682625" lvl="2" indent="-220663" eaLnBrk="0" hangingPunct="0">
              <a:lnSpc>
                <a:spcPct val="90000"/>
              </a:lnSpc>
              <a:spcBef>
                <a:spcPts val="0"/>
              </a:spcBef>
              <a:buFontTx/>
              <a:buChar char="•"/>
              <a:defRPr/>
            </a:pPr>
            <a:r>
              <a:rPr lang="en-US" kern="0" dirty="0"/>
              <a:t>The local government will require the </a:t>
            </a:r>
          </a:p>
          <a:p>
            <a:pPr marL="682625" lvl="2" indent="-220663" eaLnBrk="0" hangingPunct="0">
              <a:lnSpc>
                <a:spcPct val="90000"/>
              </a:lnSpc>
              <a:spcBef>
                <a:spcPts val="0"/>
              </a:spcBef>
              <a:defRPr/>
            </a:pPr>
            <a:r>
              <a:rPr lang="en-US" kern="0" dirty="0"/>
              <a:t>	business owner file a form to provide </a:t>
            </a:r>
          </a:p>
          <a:p>
            <a:pPr marL="682625" lvl="2" indent="-220663" eaLnBrk="0" hangingPunct="0">
              <a:lnSpc>
                <a:spcPct val="90000"/>
              </a:lnSpc>
              <a:spcBef>
                <a:spcPts val="0"/>
              </a:spcBef>
              <a:defRPr/>
            </a:pPr>
            <a:r>
              <a:rPr lang="en-US" kern="0" dirty="0"/>
              <a:t>	their name, type of business operated,</a:t>
            </a:r>
          </a:p>
          <a:p>
            <a:pPr marL="682625" lvl="2" indent="-220663" eaLnBrk="0" hangingPunct="0">
              <a:lnSpc>
                <a:spcPct val="90000"/>
              </a:lnSpc>
              <a:spcBef>
                <a:spcPts val="0"/>
              </a:spcBef>
              <a:defRPr/>
            </a:pPr>
            <a:r>
              <a:rPr lang="en-US" kern="0" dirty="0"/>
              <a:t>	and address on the </a:t>
            </a:r>
            <a:r>
              <a:rPr lang="en-US" kern="0" dirty="0" err="1"/>
              <a:t>DBA</a:t>
            </a:r>
            <a:r>
              <a:rPr lang="en-US" kern="0" dirty="0"/>
              <a:t> application.</a:t>
            </a:r>
          </a:p>
          <a:p>
            <a:pPr marL="682625" lvl="2" indent="-220663" eaLnBrk="0" hangingPunct="0">
              <a:lnSpc>
                <a:spcPct val="90000"/>
              </a:lnSpc>
              <a:spcBef>
                <a:spcPts val="0"/>
              </a:spcBef>
              <a:buFontTx/>
              <a:buChar char="•"/>
              <a:defRPr/>
            </a:pPr>
            <a:endParaRPr lang="en-US" sz="500" kern="0" dirty="0"/>
          </a:p>
          <a:p>
            <a:pPr marL="682625" lvl="2" indent="-220663" eaLnBrk="0" hangingPunct="0">
              <a:lnSpc>
                <a:spcPct val="90000"/>
              </a:lnSpc>
              <a:spcBef>
                <a:spcPts val="0"/>
              </a:spcBef>
              <a:buFontTx/>
              <a:buChar char="•"/>
              <a:defRPr/>
            </a:pPr>
            <a:r>
              <a:rPr lang="en-US" kern="0" dirty="0"/>
              <a:t>A </a:t>
            </a:r>
            <a:r>
              <a:rPr lang="en-US" kern="0" dirty="0" err="1"/>
              <a:t>DBA</a:t>
            </a:r>
            <a:r>
              <a:rPr lang="en-US" kern="0" dirty="0"/>
              <a:t> certificate is filed in every county </a:t>
            </a:r>
          </a:p>
          <a:p>
            <a:pPr marL="682625" lvl="2" indent="-220663" eaLnBrk="0" hangingPunct="0">
              <a:lnSpc>
                <a:spcPct val="90000"/>
              </a:lnSpc>
              <a:spcBef>
                <a:spcPts val="0"/>
              </a:spcBef>
              <a:defRPr/>
            </a:pPr>
            <a:r>
              <a:rPr lang="en-US" kern="0" dirty="0"/>
              <a:t>	where the business operates</a:t>
            </a:r>
          </a:p>
          <a:p>
            <a:pPr marL="682625" lvl="2" indent="-220663" eaLnBrk="0" hangingPunct="0">
              <a:lnSpc>
                <a:spcPct val="90000"/>
              </a:lnSpc>
              <a:spcBef>
                <a:spcPts val="0"/>
              </a:spcBef>
              <a:buFontTx/>
              <a:buChar char="•"/>
              <a:defRPr/>
            </a:pPr>
            <a:endParaRPr lang="en-US" sz="500" kern="0" dirty="0"/>
          </a:p>
          <a:p>
            <a:pPr marL="682625" lvl="2" indent="-220663" eaLnBrk="0" hangingPunct="0">
              <a:lnSpc>
                <a:spcPct val="90000"/>
              </a:lnSpc>
              <a:spcBef>
                <a:spcPts val="0"/>
              </a:spcBef>
              <a:buFontTx/>
              <a:buChar char="•"/>
              <a:defRPr/>
            </a:pPr>
            <a:r>
              <a:rPr lang="en-US" kern="0" dirty="0"/>
              <a:t>There is often a small filing fee for a </a:t>
            </a:r>
          </a:p>
          <a:p>
            <a:pPr marL="682625" lvl="2" indent="-220663" eaLnBrk="0" hangingPunct="0">
              <a:lnSpc>
                <a:spcPct val="90000"/>
              </a:lnSpc>
              <a:spcBef>
                <a:spcPts val="0"/>
              </a:spcBef>
              <a:defRPr/>
            </a:pPr>
            <a:r>
              <a:rPr lang="en-US" kern="0" dirty="0"/>
              <a:t>	</a:t>
            </a:r>
            <a:r>
              <a:rPr lang="en-US" kern="0" dirty="0" err="1"/>
              <a:t>DBA</a:t>
            </a:r>
            <a:r>
              <a:rPr lang="en-US" kern="0" dirty="0"/>
              <a:t> (in Saratoga County for instance</a:t>
            </a:r>
          </a:p>
          <a:p>
            <a:pPr marL="682625" lvl="2" indent="-220663" eaLnBrk="0" hangingPunct="0">
              <a:lnSpc>
                <a:spcPct val="90000"/>
              </a:lnSpc>
              <a:spcBef>
                <a:spcPts val="0"/>
              </a:spcBef>
              <a:defRPr/>
            </a:pPr>
            <a:r>
              <a:rPr lang="en-US" kern="0" dirty="0"/>
              <a:t>	it is $25 with a $5 certified copy fee).  </a:t>
            </a:r>
          </a:p>
          <a:p>
            <a:pPr marL="682625" lvl="2" indent="-220663" eaLnBrk="0" hangingPunct="0">
              <a:lnSpc>
                <a:spcPct val="90000"/>
              </a:lnSpc>
              <a:spcBef>
                <a:spcPts val="0"/>
              </a:spcBef>
              <a:buFontTx/>
              <a:buChar char="•"/>
              <a:defRPr/>
            </a:pPr>
            <a:endParaRPr lang="en-US" kern="0" dirty="0"/>
          </a:p>
          <a:p>
            <a:pPr marL="342900" indent="-342900" eaLnBrk="0" hangingPunct="0">
              <a:spcBef>
                <a:spcPct val="20000"/>
              </a:spcBef>
              <a:defRPr/>
            </a:pPr>
            <a:endParaRPr lang="en-US" b="1" i="1" kern="0" dirty="0">
              <a:solidFill>
                <a:schemeClr val="accent5">
                  <a:lumMod val="25000"/>
                </a:schemeClr>
              </a:solidFill>
              <a:latin typeface="Arial" pitchFamily="34" charset="0"/>
              <a:cs typeface="Arial" pitchFamily="34" charset="0"/>
            </a:endParaRPr>
          </a:p>
        </p:txBody>
      </p:sp>
      <p:pic>
        <p:nvPicPr>
          <p:cNvPr id="9220" name="Picture 3" descr="DBA Certifcate_Page_2.jpg"/>
          <p:cNvPicPr>
            <a:picLocks noChangeAspect="1"/>
          </p:cNvPicPr>
          <p:nvPr/>
        </p:nvPicPr>
        <p:blipFill>
          <a:blip r:embed="rId2" cstate="print"/>
          <a:srcRect/>
          <a:stretch>
            <a:fillRect/>
          </a:stretch>
        </p:blipFill>
        <p:spPr bwMode="auto">
          <a:xfrm>
            <a:off x="5181600" y="1896533"/>
            <a:ext cx="3657600" cy="4656667"/>
          </a:xfrm>
          <a:prstGeom prst="rect">
            <a:avLst/>
          </a:prstGeom>
          <a:noFill/>
          <a:ln w="9525">
            <a:noFill/>
            <a:miter lim="800000"/>
            <a:headEnd/>
            <a:tailEnd/>
          </a:ln>
        </p:spPr>
      </p:pic>
      <p:sp>
        <p:nvSpPr>
          <p:cNvPr id="6" name="TextBox 5">
            <a:extLst>
              <a:ext uri="{FF2B5EF4-FFF2-40B4-BE49-F238E27FC236}">
                <a16:creationId xmlns:a16="http://schemas.microsoft.com/office/drawing/2014/main" id="{B8C4C4E6-6E77-4B81-AEBE-3A4DEF4E6405}"/>
              </a:ext>
            </a:extLst>
          </p:cNvPr>
          <p:cNvSpPr txBox="1"/>
          <p:nvPr/>
        </p:nvSpPr>
        <p:spPr>
          <a:xfrm>
            <a:off x="4191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DBA – Doing Business 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410200"/>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r>
              <a:rPr lang="en-US" sz="2000" b="1" i="1" kern="0" dirty="0">
                <a:solidFill>
                  <a:srgbClr val="C00000"/>
                </a:solidFill>
                <a:latin typeface="Arial" pitchFamily="34" charset="0"/>
                <a:cs typeface="Arial" pitchFamily="34" charset="0"/>
              </a:rPr>
              <a:t>Dissolution of a Sole Proprietorship:</a:t>
            </a:r>
          </a:p>
          <a:p>
            <a:pPr marL="682625" lvl="2" indent="-220663" eaLnBrk="0" hangingPunct="0">
              <a:lnSpc>
                <a:spcPct val="90000"/>
              </a:lnSpc>
              <a:spcBef>
                <a:spcPts val="0"/>
              </a:spcBef>
              <a:buFontTx/>
              <a:buChar char="•"/>
              <a:defRPr/>
            </a:pPr>
            <a:endParaRPr lang="en-US" sz="500" kern="0" dirty="0"/>
          </a:p>
          <a:p>
            <a:pPr marL="339725" lvl="1" indent="-279400" eaLnBrk="0" hangingPunct="0">
              <a:spcBef>
                <a:spcPct val="20000"/>
              </a:spcBef>
              <a:buFontTx/>
              <a:buChar char="•"/>
              <a:defRPr/>
            </a:pPr>
            <a:r>
              <a:rPr lang="en-US" kern="0" dirty="0"/>
              <a:t>Of the four forms of ownership, the sole proprietorship is by far the easiest to dissolve.</a:t>
            </a:r>
          </a:p>
          <a:p>
            <a:pPr marL="800100" lvl="1" indent="-342900" eaLnBrk="0" hangingPunct="0">
              <a:spcBef>
                <a:spcPct val="20000"/>
              </a:spcBef>
              <a:buFontTx/>
              <a:buChar char="•"/>
              <a:defRPr/>
            </a:pPr>
            <a:endParaRPr lang="en-US" sz="500" kern="0" dirty="0"/>
          </a:p>
          <a:p>
            <a:pPr marL="339725" lvl="1" indent="-279400" eaLnBrk="0" hangingPunct="0">
              <a:spcBef>
                <a:spcPct val="20000"/>
              </a:spcBef>
              <a:buFontTx/>
              <a:buChar char="•"/>
              <a:defRPr/>
            </a:pPr>
            <a:r>
              <a:rPr lang="en-US" kern="0" dirty="0"/>
              <a:t>The government exercises very little control over the termination or dissolution of sole proprietorships.</a:t>
            </a:r>
          </a:p>
          <a:p>
            <a:pPr marL="339725" lvl="1" indent="-279400" eaLnBrk="0" hangingPunct="0">
              <a:spcBef>
                <a:spcPct val="20000"/>
              </a:spcBef>
              <a:buFontTx/>
              <a:buChar char="•"/>
              <a:defRPr/>
            </a:pPr>
            <a:endParaRPr lang="en-US" sz="500" kern="0" dirty="0"/>
          </a:p>
          <a:p>
            <a:pPr marL="339725" lvl="1" indent="-279400" eaLnBrk="0" hangingPunct="0">
              <a:spcBef>
                <a:spcPct val="20000"/>
              </a:spcBef>
              <a:buFontTx/>
              <a:buChar char="•"/>
              <a:defRPr/>
            </a:pPr>
            <a:r>
              <a:rPr lang="en-US" kern="0" dirty="0"/>
              <a:t>As all the business property is deemed that of the owning sole proprietor, dissolution and termination can be immediate and simple.</a:t>
            </a:r>
          </a:p>
          <a:p>
            <a:pPr marL="339725" lvl="1" indent="-279400" eaLnBrk="0" hangingPunct="0">
              <a:spcBef>
                <a:spcPct val="20000"/>
              </a:spcBef>
              <a:buFontTx/>
              <a:buChar char="•"/>
              <a:defRPr/>
            </a:pPr>
            <a:endParaRPr lang="en-US" sz="500" kern="0" dirty="0"/>
          </a:p>
          <a:p>
            <a:pPr marL="339725" lvl="1" indent="-279400" eaLnBrk="0" hangingPunct="0">
              <a:spcBef>
                <a:spcPts val="0"/>
              </a:spcBef>
              <a:buFontTx/>
              <a:buChar char="•"/>
              <a:defRPr/>
            </a:pPr>
            <a:r>
              <a:rPr lang="en-US" kern="0" dirty="0"/>
              <a:t>Additionally, any contracts or legal obligations</a:t>
            </a:r>
          </a:p>
          <a:p>
            <a:pPr marL="60325" lvl="1" eaLnBrk="0" hangingPunct="0">
              <a:spcBef>
                <a:spcPts val="0"/>
              </a:spcBef>
              <a:defRPr/>
            </a:pPr>
            <a:r>
              <a:rPr lang="en-US" kern="0" dirty="0"/>
              <a:t>    are also those of the owner, so no distributions</a:t>
            </a:r>
          </a:p>
          <a:p>
            <a:pPr marL="60325" lvl="1" eaLnBrk="0" hangingPunct="0">
              <a:spcBef>
                <a:spcPts val="0"/>
              </a:spcBef>
              <a:defRPr/>
            </a:pPr>
            <a:r>
              <a:rPr lang="en-US" kern="0" dirty="0"/>
              <a:t>    or liability sharing is necessary or required.</a:t>
            </a:r>
          </a:p>
          <a:p>
            <a:pPr marL="682625" lvl="2" indent="-220663" eaLnBrk="0" hangingPunct="0">
              <a:lnSpc>
                <a:spcPct val="90000"/>
              </a:lnSpc>
              <a:spcBef>
                <a:spcPts val="0"/>
              </a:spcBef>
              <a:buFontTx/>
              <a:buChar char="•"/>
              <a:defRPr/>
            </a:pPr>
            <a:endParaRPr lang="en-US" sz="2000" kern="0" dirty="0"/>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sp>
        <p:nvSpPr>
          <p:cNvPr id="6" name="TextBox 5">
            <a:extLst>
              <a:ext uri="{FF2B5EF4-FFF2-40B4-BE49-F238E27FC236}">
                <a16:creationId xmlns:a16="http://schemas.microsoft.com/office/drawing/2014/main" id="{4DCC89FD-5A95-40C3-8547-C226030E2ADB}"/>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Termination / Dissolution</a:t>
            </a:r>
          </a:p>
        </p:txBody>
      </p:sp>
      <p:pic>
        <p:nvPicPr>
          <p:cNvPr id="7" name="Picture 6" descr="A red sign with white text&#10;&#10;Description automatically generated with medium confidence">
            <a:extLst>
              <a:ext uri="{FF2B5EF4-FFF2-40B4-BE49-F238E27FC236}">
                <a16:creationId xmlns:a16="http://schemas.microsoft.com/office/drawing/2014/main" id="{D147E0D0-6A15-4CC4-A811-C873CB160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112" y="4724400"/>
            <a:ext cx="2600688" cy="1676400"/>
          </a:xfrm>
          <a:prstGeom prst="rect">
            <a:avLst/>
          </a:prstGeom>
        </p:spPr>
      </p:pic>
    </p:spTree>
    <p:extLst>
      <p:ext uri="{BB962C8B-B14F-4D97-AF65-F5344CB8AC3E}">
        <p14:creationId xmlns:p14="http://schemas.microsoft.com/office/powerpoint/2010/main" val="178520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Your Attention</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Lectures, Slides and Cases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Weekly Information Sheets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Tree>
    <p:extLst>
      <p:ext uri="{BB962C8B-B14F-4D97-AF65-F5344CB8AC3E}">
        <p14:creationId xmlns:p14="http://schemas.microsoft.com/office/powerpoint/2010/main" val="165641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648965"/>
          </a:xfrm>
          <a:prstGeom prst="rect">
            <a:avLst/>
          </a:prstGeom>
          <a:solidFill>
            <a:schemeClr val="accent3"/>
          </a:solidFill>
        </p:spPr>
        <p:txBody>
          <a:bodyPr wrap="square">
            <a:spAutoFit/>
          </a:bodyPr>
          <a:lstStyle/>
          <a:p>
            <a:pPr>
              <a:lnSpc>
                <a:spcPct val="80000"/>
              </a:lnSpc>
              <a:defRPr/>
            </a:pPr>
            <a:r>
              <a:rPr lang="en-US" sz="3200" b="1" dirty="0"/>
              <a:t>Last Time We Spoke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Law of Business Organizations</a:t>
            </a:r>
          </a:p>
          <a:p>
            <a:pPr algn="ctr">
              <a:lnSpc>
                <a:spcPct val="90000"/>
              </a:lnSpc>
              <a:spcBef>
                <a:spcPts val="0"/>
              </a:spcBef>
              <a:defRPr/>
            </a:pPr>
            <a:r>
              <a:rPr lang="en-US" b="1" i="1" dirty="0">
                <a:solidFill>
                  <a:srgbClr val="C00000"/>
                </a:solidFill>
              </a:rPr>
              <a:t>Part One: Principles of Business Organization</a:t>
            </a:r>
          </a:p>
          <a:p>
            <a:pPr algn="ctr">
              <a:lnSpc>
                <a:spcPct val="90000"/>
              </a:lnSpc>
              <a:spcBef>
                <a:spcPts val="0"/>
              </a:spcBef>
              <a:defRPr/>
            </a:pPr>
            <a:r>
              <a:rPr lang="en-US" b="1" i="1" dirty="0">
                <a:solidFill>
                  <a:srgbClr val="C00000"/>
                </a:solidFill>
              </a:rPr>
              <a:t>The Nature of Business Organizations</a:t>
            </a:r>
            <a:endParaRPr lang="en-US"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The Nature of Agency</a:t>
            </a:r>
          </a:p>
          <a:p>
            <a:pPr algn="ctr">
              <a:lnSpc>
                <a:spcPct val="90000"/>
              </a:lnSpc>
              <a:spcBef>
                <a:spcPts val="0"/>
              </a:spcBef>
              <a:defRPr/>
            </a:pPr>
            <a:r>
              <a:rPr lang="en-US" b="1" i="1" dirty="0">
                <a:solidFill>
                  <a:srgbClr val="C00000"/>
                </a:solidFill>
              </a:rPr>
              <a:t>Part Two: Definitions /Elements of Agency /Examples of Agency Contracts Between Agents and Principals</a:t>
            </a:r>
          </a:p>
          <a:p>
            <a:pPr marL="0" lvl="1" algn="ctr">
              <a:lnSpc>
                <a:spcPct val="90000"/>
              </a:lnSpc>
              <a:spcBef>
                <a:spcPts val="0"/>
              </a:spcBef>
              <a:defRPr/>
            </a:pPr>
            <a:r>
              <a:rPr lang="en-US" b="1" i="1" dirty="0">
                <a:solidFill>
                  <a:srgbClr val="C00000"/>
                </a:solidFill>
              </a:rPr>
              <a:t>The Purpose of Agency / Creating the Agency Relationship</a:t>
            </a:r>
          </a:p>
          <a:p>
            <a:pPr marL="0" lvl="1" algn="ctr">
              <a:lnSpc>
                <a:spcPct val="90000"/>
              </a:lnSpc>
              <a:spcBef>
                <a:spcPts val="0"/>
              </a:spcBef>
              <a:defRPr/>
            </a:pPr>
            <a:r>
              <a:rPr lang="en-US" b="1" i="1" dirty="0">
                <a:solidFill>
                  <a:srgbClr val="C00000"/>
                </a:solidFill>
              </a:rPr>
              <a:t>Termination of Agencies and Duties and Liabilities</a:t>
            </a:r>
          </a:p>
          <a:p>
            <a:pPr>
              <a:lnSpc>
                <a:spcPct val="90000"/>
              </a:lnSpc>
              <a:spcBef>
                <a:spcPts val="0"/>
              </a:spcBef>
              <a:buFont typeface="Arial" pitchFamily="34" charset="0"/>
              <a:buChar char="•"/>
              <a:defRPr/>
            </a:pP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Agency and Employment</a:t>
            </a:r>
          </a:p>
          <a:p>
            <a:pPr algn="just">
              <a:lnSpc>
                <a:spcPct val="90000"/>
              </a:lnSpc>
              <a:spcBef>
                <a:spcPts val="0"/>
              </a:spcBef>
              <a:defRPr/>
            </a:pPr>
            <a:r>
              <a:rPr lang="en-US" sz="1700" b="1" i="1" dirty="0">
                <a:solidFill>
                  <a:srgbClr val="C00000"/>
                </a:solidFill>
              </a:rPr>
              <a:t>Part Three: Definitions / Employment Law / Collective Bargaining </a:t>
            </a:r>
          </a:p>
          <a:p>
            <a:pPr algn="ctr">
              <a:lnSpc>
                <a:spcPct val="90000"/>
              </a:lnSpc>
              <a:spcBef>
                <a:spcPts val="0"/>
              </a:spcBef>
              <a:defRPr/>
            </a:pPr>
            <a:r>
              <a:rPr lang="en-US" b="1" i="1" dirty="0">
                <a:solidFill>
                  <a:srgbClr val="C00000"/>
                </a:solidFill>
              </a:rPr>
              <a:t>Equal Opportunity / Civil and Human Rights</a:t>
            </a:r>
          </a:p>
          <a:p>
            <a:pPr>
              <a:lnSpc>
                <a:spcPct val="90000"/>
              </a:lnSpc>
              <a:spcBef>
                <a:spcPts val="0"/>
              </a:spcBef>
              <a:defRPr/>
            </a:pPr>
            <a:endParaRPr lang="en-US" sz="600" b="1" i="1" dirty="0">
              <a:solidFill>
                <a:srgbClr val="C0000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Maurillo</a:t>
            </a:r>
            <a:r>
              <a:rPr lang="en-US" sz="2600" b="1" dirty="0">
                <a:solidFill>
                  <a:srgbClr val="002060"/>
                </a:solidFill>
              </a:rPr>
              <a:t> v. Park Slope U-Haul</a:t>
            </a:r>
          </a:p>
          <a:p>
            <a:pPr algn="ctr">
              <a:lnSpc>
                <a:spcPct val="90000"/>
              </a:lnSpc>
              <a:spcBef>
                <a:spcPts val="0"/>
              </a:spcBef>
              <a:defRPr/>
            </a:pPr>
            <a:r>
              <a:rPr lang="en-US" sz="2400" b="1" i="1" dirty="0">
                <a:solidFill>
                  <a:srgbClr val="C00000"/>
                </a:solidFill>
              </a:rPr>
              <a:t>     </a:t>
            </a:r>
            <a:r>
              <a:rPr lang="en-US" b="1" i="1" dirty="0">
                <a:solidFill>
                  <a:srgbClr val="C00000"/>
                </a:solidFill>
              </a:rPr>
              <a:t>Recognition of Contractual Elements</a:t>
            </a:r>
            <a:endParaRPr lang="en-US"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565865"/>
          </a:xfrm>
          <a:prstGeom prst="rect">
            <a:avLst/>
          </a:prstGeom>
          <a:solidFill>
            <a:schemeClr val="accent3"/>
          </a:solidFill>
        </p:spPr>
        <p:txBody>
          <a:bodyPr wrap="square">
            <a:spAutoFit/>
          </a:bodyPr>
          <a:lstStyle/>
          <a:p>
            <a:pPr>
              <a:lnSpc>
                <a:spcPct val="90000"/>
              </a:lnSpc>
              <a:spcBef>
                <a:spcPts val="0"/>
              </a:spcBef>
              <a:defRPr/>
            </a:pPr>
            <a:r>
              <a:rPr lang="en-US" sz="3200" b="1" dirty="0"/>
              <a:t>Tonight – We Will Speak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Forms of Business Organizations</a:t>
            </a:r>
          </a:p>
          <a:p>
            <a:pPr algn="ctr">
              <a:lnSpc>
                <a:spcPct val="90000"/>
              </a:lnSpc>
              <a:spcBef>
                <a:spcPts val="0"/>
              </a:spcBef>
              <a:defRPr/>
            </a:pPr>
            <a:r>
              <a:rPr lang="en-US" b="1" i="1" dirty="0">
                <a:solidFill>
                  <a:srgbClr val="C00000"/>
                </a:solidFill>
              </a:rPr>
              <a:t>Part One: The Different Types of Business Organizations </a:t>
            </a:r>
          </a:p>
          <a:p>
            <a:pPr algn="ctr">
              <a:lnSpc>
                <a:spcPct val="90000"/>
              </a:lnSpc>
              <a:spcBef>
                <a:spcPts val="0"/>
              </a:spcBef>
              <a:defRPr/>
            </a:pPr>
            <a:r>
              <a:rPr lang="en-US" b="1" i="1" dirty="0">
                <a:solidFill>
                  <a:srgbClr val="C00000"/>
                </a:solidFill>
              </a:rPr>
              <a:t>Sole Proprietorships / Definitions / Formation / Operations</a:t>
            </a:r>
          </a:p>
          <a:p>
            <a:pPr algn="ctr">
              <a:lnSpc>
                <a:spcPct val="90000"/>
              </a:lnSpc>
              <a:spcBef>
                <a:spcPts val="0"/>
              </a:spcBef>
              <a:defRPr/>
            </a:pPr>
            <a:r>
              <a:rPr lang="en-US" b="1" i="1" dirty="0">
                <a:solidFill>
                  <a:srgbClr val="C00000"/>
                </a:solidFill>
              </a:rPr>
              <a:t>Advantages / Disadvantages / Doing Business As / Termination</a:t>
            </a: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Partnerships</a:t>
            </a:r>
          </a:p>
          <a:p>
            <a:pPr algn="ctr">
              <a:lnSpc>
                <a:spcPct val="90000"/>
              </a:lnSpc>
              <a:spcBef>
                <a:spcPts val="0"/>
              </a:spcBef>
              <a:defRPr/>
            </a:pPr>
            <a:r>
              <a:rPr lang="en-US" b="1" i="1" dirty="0">
                <a:solidFill>
                  <a:srgbClr val="C00000"/>
                </a:solidFill>
              </a:rPr>
              <a:t>Part Two: Nature of Partnerships / Definitions / Formation</a:t>
            </a:r>
          </a:p>
          <a:p>
            <a:pPr algn="ctr">
              <a:lnSpc>
                <a:spcPct val="90000"/>
              </a:lnSpc>
              <a:spcBef>
                <a:spcPts val="0"/>
              </a:spcBef>
              <a:defRPr/>
            </a:pPr>
            <a:r>
              <a:rPr lang="en-US" b="1" i="1" dirty="0">
                <a:solidFill>
                  <a:srgbClr val="C00000"/>
                </a:solidFill>
              </a:rPr>
              <a:t>Partnership Property / Relations Between Partners </a:t>
            </a:r>
          </a:p>
          <a:p>
            <a:pPr algn="ctr">
              <a:lnSpc>
                <a:spcPct val="90000"/>
              </a:lnSpc>
              <a:spcBef>
                <a:spcPts val="0"/>
              </a:spcBef>
              <a:defRPr/>
            </a:pPr>
            <a:r>
              <a:rPr lang="en-US" b="1" i="1" dirty="0">
                <a:solidFill>
                  <a:srgbClr val="C00000"/>
                </a:solidFill>
              </a:rPr>
              <a:t>Relations Between Partners and Third Parties </a:t>
            </a:r>
          </a:p>
          <a:p>
            <a:pPr algn="ctr">
              <a:lnSpc>
                <a:spcPct val="90000"/>
              </a:lnSpc>
              <a:spcBef>
                <a:spcPts val="0"/>
              </a:spcBef>
              <a:defRPr/>
            </a:pPr>
            <a:r>
              <a:rPr lang="en-US" b="1" i="1" dirty="0">
                <a:solidFill>
                  <a:srgbClr val="C00000"/>
                </a:solidFill>
              </a:rPr>
              <a:t>Dissolution / Termination of Partnerships</a:t>
            </a:r>
          </a:p>
          <a:p>
            <a:pPr>
              <a:lnSpc>
                <a:spcPct val="90000"/>
              </a:lnSpc>
              <a:spcBef>
                <a:spcPts val="0"/>
              </a:spcBef>
              <a:buFont typeface="Arial" pitchFamily="34" charset="0"/>
              <a:buChar char="•"/>
              <a:defRPr/>
            </a:pPr>
            <a:r>
              <a:rPr lang="en-US" sz="2800" b="1" dirty="0">
                <a:solidFill>
                  <a:srgbClr val="002060"/>
                </a:solidFill>
              </a:rPr>
              <a:t> Franchises</a:t>
            </a:r>
          </a:p>
          <a:p>
            <a:pPr algn="ctr">
              <a:lnSpc>
                <a:spcPct val="90000"/>
              </a:lnSpc>
              <a:spcBef>
                <a:spcPts val="0"/>
              </a:spcBef>
              <a:defRPr/>
            </a:pPr>
            <a:r>
              <a:rPr lang="en-US" b="1" i="1" dirty="0">
                <a:solidFill>
                  <a:srgbClr val="C00000"/>
                </a:solidFill>
              </a:rPr>
              <a:t>Part Three: Definitions / Characteristics / Examples</a:t>
            </a:r>
          </a:p>
          <a:p>
            <a:pPr>
              <a:lnSpc>
                <a:spcPct val="90000"/>
              </a:lnSpc>
              <a:spcBef>
                <a:spcPts val="0"/>
              </a:spcBef>
              <a:buFont typeface="Arial" pitchFamily="34" charset="0"/>
              <a:buChar char="•"/>
              <a:defRPr/>
            </a:pPr>
            <a:endParaRPr lang="en-US" sz="5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Congel</a:t>
            </a:r>
            <a:r>
              <a:rPr lang="en-US" sz="2600" b="1" dirty="0">
                <a:solidFill>
                  <a:srgbClr val="002060"/>
                </a:solidFill>
              </a:rPr>
              <a:t> v. </a:t>
            </a:r>
            <a:r>
              <a:rPr lang="en-US" sz="2600" b="1" dirty="0" err="1">
                <a:solidFill>
                  <a:srgbClr val="002060"/>
                </a:solidFill>
              </a:rPr>
              <a:t>Malfitano</a:t>
            </a:r>
            <a:endParaRPr lang="en-US" sz="2600" b="1" dirty="0">
              <a:solidFill>
                <a:srgbClr val="002060"/>
              </a:solidFill>
            </a:endParaRPr>
          </a:p>
          <a:p>
            <a:pPr algn="ctr">
              <a:lnSpc>
                <a:spcPct val="90000"/>
              </a:lnSpc>
              <a:spcBef>
                <a:spcPts val="0"/>
              </a:spcBef>
              <a:defRPr/>
            </a:pPr>
            <a:r>
              <a:rPr lang="en-US" sz="2400" b="1" i="1" dirty="0">
                <a:solidFill>
                  <a:srgbClr val="C00000"/>
                </a:solidFill>
              </a:rPr>
              <a:t>     </a:t>
            </a:r>
            <a:r>
              <a:rPr lang="en-US" b="1" i="1" dirty="0">
                <a:solidFill>
                  <a:srgbClr val="C00000"/>
                </a:solidFill>
              </a:rPr>
              <a:t>Applying the Law of Partnerships</a:t>
            </a:r>
            <a:endParaRPr lang="en-US"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4992136"/>
          </a:xfrm>
          <a:prstGeom prst="rect">
            <a:avLst/>
          </a:prstGeom>
        </p:spPr>
        <p:txBody>
          <a:bodyPr>
            <a:spAutoFit/>
          </a:bodyPr>
          <a:lstStyle/>
          <a:p>
            <a:pPr>
              <a:lnSpc>
                <a:spcPct val="90000"/>
              </a:lnSpc>
              <a:defRPr/>
            </a:pPr>
            <a:endParaRPr lang="en-US" sz="2800" b="1" dirty="0">
              <a:solidFill>
                <a:srgbClr val="002060"/>
              </a:solidFill>
              <a:latin typeface="Arial" pitchFamily="34" charset="0"/>
            </a:endParaRPr>
          </a:p>
          <a:p>
            <a:pPr>
              <a:lnSpc>
                <a:spcPct val="90000"/>
              </a:lnSpc>
              <a:defRPr/>
            </a:pPr>
            <a:endParaRPr lang="en-US" sz="400" b="1" dirty="0">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a:lnSpc>
                <a:spcPct val="90000"/>
              </a:lnSpc>
              <a:defRPr/>
            </a:pPr>
            <a:endParaRPr lang="en-US" sz="400" b="1" dirty="0">
              <a:solidFill>
                <a:schemeClr val="accent1">
                  <a:lumMod val="25000"/>
                </a:schemeClr>
              </a:solidFill>
              <a:latin typeface="Arial" pitchFamily="34" charset="0"/>
            </a:endParaRPr>
          </a:p>
          <a:p>
            <a:pPr marL="342900" indent="-342900">
              <a:lnSpc>
                <a:spcPct val="90000"/>
              </a:lnSpc>
              <a:spcBef>
                <a:spcPct val="20000"/>
              </a:spcBef>
              <a:defRPr/>
            </a:pPr>
            <a:r>
              <a:rPr lang="en-US" sz="2000" b="1" dirty="0">
                <a:solidFill>
                  <a:srgbClr val="C00000"/>
                </a:solidFill>
                <a:latin typeface="Arial" pitchFamily="34" charset="0"/>
              </a:rPr>
              <a:t>     Types of Business Organizations</a:t>
            </a:r>
          </a:p>
          <a:p>
            <a:pPr marL="342900" indent="-342900">
              <a:lnSpc>
                <a:spcPct val="85000"/>
              </a:lnSpc>
              <a:spcBef>
                <a:spcPct val="20000"/>
              </a:spcBef>
              <a:defRPr/>
            </a:pPr>
            <a:r>
              <a:rPr lang="en-US" sz="2000" b="1" dirty="0">
                <a:solidFill>
                  <a:schemeClr val="accent1">
                    <a:lumMod val="25000"/>
                  </a:schemeClr>
                </a:solidFill>
                <a:latin typeface="Arial" pitchFamily="34" charset="0"/>
              </a:rPr>
              <a:t>		</a:t>
            </a:r>
            <a:r>
              <a:rPr lang="en-US" b="1" dirty="0">
                <a:solidFill>
                  <a:schemeClr val="accent1">
                    <a:lumMod val="25000"/>
                  </a:schemeClr>
                </a:solidFill>
                <a:latin typeface="Arial" pitchFamily="34" charset="0"/>
              </a:rPr>
              <a:t>- </a:t>
            </a:r>
            <a:r>
              <a:rPr lang="en-US" b="1" dirty="0">
                <a:solidFill>
                  <a:schemeClr val="tx1">
                    <a:lumMod val="95000"/>
                    <a:lumOff val="5000"/>
                  </a:schemeClr>
                </a:solidFill>
                <a:latin typeface="Arial" pitchFamily="34" charset="0"/>
              </a:rPr>
              <a:t>Individual (Sole) Proprietorships</a:t>
            </a:r>
          </a:p>
          <a:p>
            <a:pPr marL="342900" indent="-342900">
              <a:lnSpc>
                <a:spcPct val="85000"/>
              </a:lnSpc>
              <a:spcBef>
                <a:spcPct val="20000"/>
              </a:spcBef>
              <a:defRPr/>
            </a:pPr>
            <a:r>
              <a:rPr lang="en-US" b="1" dirty="0">
                <a:solidFill>
                  <a:schemeClr val="tx1">
                    <a:lumMod val="95000"/>
                    <a:lumOff val="5000"/>
                  </a:schemeClr>
                </a:solidFill>
                <a:latin typeface="Arial" pitchFamily="34" charset="0"/>
              </a:rPr>
              <a:t>		- Partnerships</a:t>
            </a:r>
          </a:p>
          <a:p>
            <a:pPr marL="342900" indent="-342900">
              <a:lnSpc>
                <a:spcPct val="85000"/>
              </a:lnSpc>
              <a:spcBef>
                <a:spcPct val="20000"/>
              </a:spcBef>
              <a:defRPr/>
            </a:pPr>
            <a:r>
              <a:rPr lang="en-US" b="1" dirty="0">
                <a:solidFill>
                  <a:schemeClr val="tx1">
                    <a:lumMod val="95000"/>
                    <a:lumOff val="5000"/>
                  </a:schemeClr>
                </a:solidFill>
                <a:latin typeface="Arial" pitchFamily="34" charset="0"/>
              </a:rPr>
              <a:t>		- Corporations</a:t>
            </a:r>
          </a:p>
          <a:p>
            <a:pPr marL="342900" indent="-342900">
              <a:lnSpc>
                <a:spcPct val="85000"/>
              </a:lnSpc>
              <a:spcBef>
                <a:spcPct val="20000"/>
              </a:spcBef>
              <a:defRPr/>
            </a:pPr>
            <a:r>
              <a:rPr lang="en-US" sz="2000" b="1" dirty="0">
                <a:latin typeface="Arial" pitchFamily="34" charset="0"/>
              </a:rPr>
              <a:t>		        	</a:t>
            </a:r>
            <a:r>
              <a:rPr lang="en-US" sz="1600" b="1" dirty="0">
                <a:solidFill>
                  <a:srgbClr val="0033CC"/>
                </a:solidFill>
                <a:latin typeface="Arial" pitchFamily="34" charset="0"/>
              </a:rPr>
              <a:t>Business Corporations, </a:t>
            </a:r>
          </a:p>
          <a:p>
            <a:pPr marL="342900" indent="-342900">
              <a:lnSpc>
                <a:spcPct val="85000"/>
              </a:lnSpc>
              <a:spcBef>
                <a:spcPct val="20000"/>
              </a:spcBef>
              <a:defRPr/>
            </a:pPr>
            <a:r>
              <a:rPr lang="en-US" sz="1600" b="1" dirty="0">
                <a:solidFill>
                  <a:srgbClr val="0033CC"/>
                </a:solidFill>
                <a:latin typeface="Arial" pitchFamily="34" charset="0"/>
              </a:rPr>
              <a:t>			Professional Corporations, </a:t>
            </a:r>
          </a:p>
          <a:p>
            <a:pPr marL="342900" indent="-342900">
              <a:lnSpc>
                <a:spcPct val="85000"/>
              </a:lnSpc>
              <a:spcBef>
                <a:spcPct val="20000"/>
              </a:spcBef>
              <a:defRPr/>
            </a:pPr>
            <a:r>
              <a:rPr lang="en-US" sz="1600" b="1" dirty="0">
                <a:solidFill>
                  <a:srgbClr val="0033CC"/>
                </a:solidFill>
                <a:latin typeface="Arial" pitchFamily="34" charset="0"/>
              </a:rPr>
              <a:t>			Public Benefit Corporations, and </a:t>
            </a:r>
          </a:p>
          <a:p>
            <a:pPr marL="342900" indent="-342900">
              <a:lnSpc>
                <a:spcPct val="85000"/>
              </a:lnSpc>
              <a:spcBef>
                <a:spcPct val="20000"/>
              </a:spcBef>
              <a:defRPr/>
            </a:pPr>
            <a:r>
              <a:rPr lang="en-US" b="1" dirty="0">
                <a:solidFill>
                  <a:schemeClr val="accent1">
                    <a:lumMod val="25000"/>
                  </a:schemeClr>
                </a:solidFill>
                <a:latin typeface="Arial" pitchFamily="34" charset="0"/>
              </a:rPr>
              <a:t>		</a:t>
            </a:r>
            <a:r>
              <a:rPr lang="en-US" b="1" dirty="0">
                <a:solidFill>
                  <a:schemeClr val="tx1">
                    <a:lumMod val="95000"/>
                    <a:lumOff val="5000"/>
                  </a:schemeClr>
                </a:solidFill>
                <a:latin typeface="Arial" pitchFamily="34" charset="0"/>
              </a:rPr>
              <a:t>- Limited Liability Companies</a:t>
            </a:r>
          </a:p>
          <a:p>
            <a:pPr marL="342900" indent="-342900">
              <a:lnSpc>
                <a:spcPct val="85000"/>
              </a:lnSpc>
              <a:spcBef>
                <a:spcPct val="20000"/>
              </a:spcBef>
              <a:defRPr/>
            </a:pPr>
            <a:r>
              <a:rPr lang="en-US" sz="1600" b="1" dirty="0">
                <a:solidFill>
                  <a:schemeClr val="tx1">
                    <a:lumMod val="95000"/>
                    <a:lumOff val="5000"/>
                  </a:schemeClr>
                </a:solidFill>
                <a:latin typeface="Arial" pitchFamily="34" charset="0"/>
              </a:rPr>
              <a:t>			</a:t>
            </a:r>
            <a:r>
              <a:rPr lang="en-US" sz="1600" b="1" dirty="0">
                <a:solidFill>
                  <a:srgbClr val="0033CC"/>
                </a:solidFill>
                <a:latin typeface="Arial" pitchFamily="34" charset="0"/>
              </a:rPr>
              <a:t>L.L.C.’s</a:t>
            </a:r>
          </a:p>
          <a:p>
            <a:pPr marL="342900" indent="-342900">
              <a:lnSpc>
                <a:spcPct val="85000"/>
              </a:lnSpc>
              <a:spcBef>
                <a:spcPct val="20000"/>
              </a:spcBef>
              <a:defRPr/>
            </a:pPr>
            <a:r>
              <a:rPr lang="en-US" b="1" dirty="0">
                <a:solidFill>
                  <a:schemeClr val="tx1">
                    <a:lumMod val="95000"/>
                    <a:lumOff val="5000"/>
                  </a:schemeClr>
                </a:solidFill>
                <a:latin typeface="Arial" pitchFamily="34" charset="0"/>
              </a:rPr>
              <a:t>		- Organizations</a:t>
            </a:r>
          </a:p>
          <a:p>
            <a:pPr marL="342900" indent="-342900">
              <a:lnSpc>
                <a:spcPct val="85000"/>
              </a:lnSpc>
              <a:spcBef>
                <a:spcPct val="20000"/>
              </a:spcBef>
              <a:defRPr/>
            </a:pPr>
            <a:r>
              <a:rPr lang="en-US" sz="1600" b="1" dirty="0">
                <a:solidFill>
                  <a:schemeClr val="tx1">
                    <a:lumMod val="95000"/>
                    <a:lumOff val="5000"/>
                  </a:schemeClr>
                </a:solidFill>
                <a:latin typeface="Arial" pitchFamily="34" charset="0"/>
              </a:rPr>
              <a:t>             		</a:t>
            </a:r>
            <a:r>
              <a:rPr lang="en-US" sz="1600" b="1" dirty="0">
                <a:solidFill>
                  <a:srgbClr val="0033CC"/>
                </a:solidFill>
                <a:latin typeface="Arial" pitchFamily="34" charset="0"/>
              </a:rPr>
              <a:t>Joint Ventures, </a:t>
            </a:r>
          </a:p>
          <a:p>
            <a:pPr marL="342900" indent="-342900">
              <a:lnSpc>
                <a:spcPct val="85000"/>
              </a:lnSpc>
              <a:spcBef>
                <a:spcPct val="20000"/>
              </a:spcBef>
              <a:defRPr/>
            </a:pPr>
            <a:r>
              <a:rPr lang="en-US" sz="1600" b="1" dirty="0">
                <a:solidFill>
                  <a:srgbClr val="0033CC"/>
                </a:solidFill>
                <a:latin typeface="Arial" pitchFamily="34" charset="0"/>
              </a:rPr>
              <a:t>			Unincorporated Associations, </a:t>
            </a:r>
          </a:p>
          <a:p>
            <a:pPr marL="342900" indent="-342900">
              <a:lnSpc>
                <a:spcPct val="85000"/>
              </a:lnSpc>
              <a:spcBef>
                <a:spcPct val="20000"/>
              </a:spcBef>
              <a:defRPr/>
            </a:pPr>
            <a:r>
              <a:rPr lang="en-US" sz="1600" b="1" dirty="0">
                <a:solidFill>
                  <a:srgbClr val="0033CC"/>
                </a:solidFill>
                <a:latin typeface="Arial" pitchFamily="34" charset="0"/>
              </a:rPr>
              <a:t>			Co-operatives, and</a:t>
            </a:r>
          </a:p>
          <a:p>
            <a:pPr marL="342900" indent="-342900">
              <a:lnSpc>
                <a:spcPct val="85000"/>
              </a:lnSpc>
              <a:spcBef>
                <a:spcPct val="20000"/>
              </a:spcBef>
              <a:defRPr/>
            </a:pPr>
            <a:r>
              <a:rPr lang="en-US" sz="1600" b="1" dirty="0">
                <a:solidFill>
                  <a:srgbClr val="0033CC"/>
                </a:solidFill>
                <a:latin typeface="Arial" pitchFamily="34" charset="0"/>
              </a:rPr>
              <a:t>			Franchises</a:t>
            </a:r>
          </a:p>
        </p:txBody>
      </p:sp>
      <p:sp>
        <p:nvSpPr>
          <p:cNvPr id="4" name="Slide Number Placeholder 3"/>
          <p:cNvSpPr>
            <a:spLocks noGrp="1"/>
          </p:cNvSpPr>
          <p:nvPr>
            <p:ph type="sldNum" sz="quarter" idx="12"/>
          </p:nvPr>
        </p:nvSpPr>
        <p:spPr/>
        <p:txBody>
          <a:bodyPr/>
          <a:lstStyle/>
          <a:p>
            <a:pPr>
              <a:defRPr/>
            </a:pPr>
            <a:fld id="{5621B96D-5F87-43F0-B622-8251813B8741}" type="slidenum">
              <a:rPr lang="en-US" smtClean="0"/>
              <a:pPr>
                <a:defRPr/>
              </a:pPr>
              <a:t>4</a:t>
            </a:fld>
            <a:endParaRPr lang="en-US"/>
          </a:p>
        </p:txBody>
      </p:sp>
      <p:sp>
        <p:nvSpPr>
          <p:cNvPr id="5" name="TextBox 4">
            <a:extLst>
              <a:ext uri="{FF2B5EF4-FFF2-40B4-BE49-F238E27FC236}">
                <a16:creationId xmlns:a16="http://schemas.microsoft.com/office/drawing/2014/main" id="{4270C198-5FFD-48E1-81E1-7FEAB4CCEFD3}"/>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The Different Types of Business Organizations</a:t>
            </a:r>
          </a:p>
        </p:txBody>
      </p:sp>
    </p:spTree>
    <p:extLst>
      <p:ext uri="{BB962C8B-B14F-4D97-AF65-F5344CB8AC3E}">
        <p14:creationId xmlns:p14="http://schemas.microsoft.com/office/powerpoint/2010/main" val="276857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316840"/>
          </a:xfrm>
          <a:prstGeom prst="rect">
            <a:avLst/>
          </a:prstGeom>
        </p:spPr>
        <p:txBody>
          <a:bodyPr>
            <a:spAutoFit/>
          </a:bodyPr>
          <a:lstStyle/>
          <a:p>
            <a:pPr>
              <a:lnSpc>
                <a:spcPct val="80000"/>
              </a:lnSpc>
              <a:defRPr/>
            </a:pPr>
            <a:endParaRPr lang="en-US" sz="2800" b="1" dirty="0">
              <a:solidFill>
                <a:srgbClr val="002060"/>
              </a:solidFill>
            </a:endParaRPr>
          </a:p>
          <a:p>
            <a:pPr>
              <a:lnSpc>
                <a:spcPct val="80000"/>
              </a:lnSpc>
              <a:defRPr/>
            </a:pPr>
            <a:endParaRPr lang="en-US" sz="400" b="1" dirty="0"/>
          </a:p>
          <a:p>
            <a:pPr>
              <a:lnSpc>
                <a:spcPct val="80000"/>
              </a:lnSpc>
              <a:defRPr/>
            </a:pPr>
            <a:endParaRPr lang="en-US" sz="400" b="1" dirty="0">
              <a:solidFill>
                <a:schemeClr val="accent1">
                  <a:lumMod val="25000"/>
                </a:schemeClr>
              </a:solidFill>
            </a:endParaRPr>
          </a:p>
          <a:p>
            <a:pPr>
              <a:lnSpc>
                <a:spcPct val="80000"/>
              </a:lnSpc>
              <a:defRPr/>
            </a:pPr>
            <a:endParaRPr lang="en-US" sz="400" b="1" dirty="0">
              <a:solidFill>
                <a:schemeClr val="accent1">
                  <a:lumMod val="25000"/>
                </a:schemeClr>
              </a:solidFill>
            </a:endParaRPr>
          </a:p>
          <a:p>
            <a:pPr>
              <a:lnSpc>
                <a:spcPct val="80000"/>
              </a:lnSpc>
              <a:defRPr/>
            </a:pPr>
            <a:endParaRPr lang="en-US" sz="400" b="1" dirty="0">
              <a:solidFill>
                <a:schemeClr val="accent1">
                  <a:lumMod val="25000"/>
                </a:schemeClr>
              </a:solidFill>
            </a:endParaRPr>
          </a:p>
          <a:p>
            <a:pPr>
              <a:lnSpc>
                <a:spcPct val="85000"/>
              </a:lnSpc>
              <a:defRPr/>
            </a:pPr>
            <a:endParaRPr lang="en-US" sz="2200" b="1" dirty="0">
              <a:solidFill>
                <a:schemeClr val="accent1">
                  <a:lumMod val="25000"/>
                </a:schemeClr>
              </a:solidFill>
            </a:endParaRPr>
          </a:p>
          <a:p>
            <a:pPr>
              <a:lnSpc>
                <a:spcPct val="85000"/>
              </a:lnSpc>
              <a:defRPr/>
            </a:pPr>
            <a:endParaRPr lang="en-US" sz="2200" b="1" dirty="0">
              <a:solidFill>
                <a:schemeClr val="accent1">
                  <a:lumMod val="25000"/>
                </a:schemeClr>
              </a:solidFill>
            </a:endParaRPr>
          </a:p>
          <a:p>
            <a:pPr>
              <a:lnSpc>
                <a:spcPct val="85000"/>
              </a:lnSpc>
              <a:defRPr/>
            </a:pPr>
            <a:r>
              <a:rPr lang="en-US" sz="2200" b="1" dirty="0">
                <a:solidFill>
                  <a:schemeClr val="accent1">
                    <a:lumMod val="25000"/>
                  </a:schemeClr>
                </a:solidFill>
              </a:rPr>
              <a:t>     </a:t>
            </a:r>
            <a:r>
              <a:rPr lang="en-US" sz="2000" b="1" dirty="0">
                <a:solidFill>
                  <a:srgbClr val="C00000"/>
                </a:solidFill>
              </a:rPr>
              <a:t>Forms of Business Organizations</a:t>
            </a:r>
            <a:r>
              <a:rPr lang="en-US" sz="2000" dirty="0">
                <a:solidFill>
                  <a:srgbClr val="C00000"/>
                </a:solidFill>
              </a:rPr>
              <a:t> </a:t>
            </a:r>
          </a:p>
          <a:p>
            <a:pPr>
              <a:lnSpc>
                <a:spcPct val="85000"/>
              </a:lnSpc>
              <a:defRPr/>
            </a:pPr>
            <a:r>
              <a:rPr lang="en-US" sz="2200" dirty="0"/>
              <a:t>	</a:t>
            </a:r>
            <a:r>
              <a:rPr lang="en-US" b="1" dirty="0"/>
              <a:t>The four principal forms of business organizations are: </a:t>
            </a:r>
          </a:p>
          <a:p>
            <a:pPr>
              <a:lnSpc>
                <a:spcPct val="85000"/>
              </a:lnSpc>
              <a:defRPr/>
            </a:pPr>
            <a:r>
              <a:rPr lang="en-US" sz="2200" dirty="0"/>
              <a:t>		</a:t>
            </a:r>
            <a:r>
              <a:rPr lang="en-US" sz="1600" b="1" dirty="0">
                <a:solidFill>
                  <a:srgbClr val="0033CC"/>
                </a:solidFill>
              </a:rPr>
              <a:t>– Sole Proprietorships, </a:t>
            </a:r>
          </a:p>
          <a:p>
            <a:pPr>
              <a:lnSpc>
                <a:spcPct val="85000"/>
              </a:lnSpc>
              <a:defRPr/>
            </a:pPr>
            <a:r>
              <a:rPr lang="en-US" sz="1600" b="1" dirty="0">
                <a:solidFill>
                  <a:srgbClr val="0033CC"/>
                </a:solidFill>
              </a:rPr>
              <a:t>		– Partnerships, </a:t>
            </a:r>
          </a:p>
          <a:p>
            <a:pPr>
              <a:lnSpc>
                <a:spcPct val="85000"/>
              </a:lnSpc>
              <a:defRPr/>
            </a:pPr>
            <a:r>
              <a:rPr lang="en-US" sz="1600" b="1" dirty="0">
                <a:solidFill>
                  <a:srgbClr val="0033CC"/>
                </a:solidFill>
              </a:rPr>
              <a:t>		– Corporations, and </a:t>
            </a:r>
          </a:p>
          <a:p>
            <a:pPr>
              <a:lnSpc>
                <a:spcPct val="85000"/>
              </a:lnSpc>
              <a:defRPr/>
            </a:pPr>
            <a:r>
              <a:rPr lang="en-US" sz="1600" b="1" dirty="0">
                <a:solidFill>
                  <a:srgbClr val="0033CC"/>
                </a:solidFill>
              </a:rPr>
              <a:t>		– LLC’s </a:t>
            </a:r>
          </a:p>
          <a:p>
            <a:pPr>
              <a:lnSpc>
                <a:spcPct val="85000"/>
              </a:lnSpc>
              <a:defRPr/>
            </a:pPr>
            <a:endParaRPr lang="en-US" sz="1000" dirty="0"/>
          </a:p>
          <a:p>
            <a:pPr>
              <a:lnSpc>
                <a:spcPct val="85000"/>
              </a:lnSpc>
              <a:defRPr/>
            </a:pPr>
            <a:r>
              <a:rPr lang="en-US" sz="2200" dirty="0"/>
              <a:t>	</a:t>
            </a:r>
            <a:r>
              <a:rPr lang="en-US" b="1" dirty="0"/>
              <a:t>The selection of the form of organization is determined by: </a:t>
            </a:r>
          </a:p>
          <a:p>
            <a:pPr>
              <a:lnSpc>
                <a:spcPct val="85000"/>
              </a:lnSpc>
              <a:defRPr/>
            </a:pPr>
            <a:r>
              <a:rPr lang="en-US" sz="2200" dirty="0"/>
              <a:t>		</a:t>
            </a:r>
            <a:r>
              <a:rPr lang="en-US" sz="1600" b="1" dirty="0">
                <a:solidFill>
                  <a:srgbClr val="0033CC"/>
                </a:solidFill>
              </a:rPr>
              <a:t>– Nature of the business, </a:t>
            </a:r>
          </a:p>
          <a:p>
            <a:pPr>
              <a:lnSpc>
                <a:spcPct val="85000"/>
              </a:lnSpc>
              <a:defRPr/>
            </a:pPr>
            <a:r>
              <a:rPr lang="en-US" sz="1600" b="1" dirty="0">
                <a:solidFill>
                  <a:srgbClr val="0033CC"/>
                </a:solidFill>
              </a:rPr>
              <a:t>		– Tax considerations, </a:t>
            </a:r>
          </a:p>
          <a:p>
            <a:pPr>
              <a:lnSpc>
                <a:spcPct val="85000"/>
              </a:lnSpc>
              <a:defRPr/>
            </a:pPr>
            <a:r>
              <a:rPr lang="en-US" sz="1600" b="1" dirty="0">
                <a:solidFill>
                  <a:srgbClr val="0033CC"/>
                </a:solidFill>
              </a:rPr>
              <a:t>		– Financial risk involved, </a:t>
            </a:r>
          </a:p>
          <a:p>
            <a:pPr>
              <a:lnSpc>
                <a:spcPct val="85000"/>
              </a:lnSpc>
              <a:defRPr/>
            </a:pPr>
            <a:r>
              <a:rPr lang="en-US" sz="1600" b="1" dirty="0">
                <a:solidFill>
                  <a:srgbClr val="0033CC"/>
                </a:solidFill>
              </a:rPr>
              <a:t>		– Importance of limited liability, and </a:t>
            </a:r>
          </a:p>
          <a:p>
            <a:pPr>
              <a:lnSpc>
                <a:spcPct val="85000"/>
              </a:lnSpc>
              <a:defRPr/>
            </a:pPr>
            <a:r>
              <a:rPr lang="en-US" sz="1600" b="1" dirty="0">
                <a:solidFill>
                  <a:srgbClr val="0033CC"/>
                </a:solidFill>
              </a:rPr>
              <a:t>		– The extent of management control desired.</a:t>
            </a:r>
          </a:p>
          <a:p>
            <a:pPr>
              <a:lnSpc>
                <a:spcPct val="85000"/>
              </a:lnSpc>
              <a:defRPr/>
            </a:pPr>
            <a:endParaRPr lang="en-US" sz="1000" dirty="0"/>
          </a:p>
          <a:p>
            <a:pPr>
              <a:lnSpc>
                <a:spcPct val="85000"/>
              </a:lnSpc>
              <a:defRPr/>
            </a:pPr>
            <a:r>
              <a:rPr lang="en-US" sz="2200" dirty="0"/>
              <a:t>	</a:t>
            </a:r>
            <a:r>
              <a:rPr lang="en-US" b="1" dirty="0"/>
              <a:t>Newly created forms of business </a:t>
            </a:r>
          </a:p>
          <a:p>
            <a:pPr>
              <a:lnSpc>
                <a:spcPct val="85000"/>
              </a:lnSpc>
              <a:defRPr/>
            </a:pPr>
            <a:r>
              <a:rPr lang="en-US" sz="2200" dirty="0"/>
              <a:t>		</a:t>
            </a:r>
            <a:r>
              <a:rPr lang="en-US" sz="1600" b="1" dirty="0">
                <a:solidFill>
                  <a:srgbClr val="0033CC"/>
                </a:solidFill>
              </a:rPr>
              <a:t>- The LLC </a:t>
            </a:r>
          </a:p>
          <a:p>
            <a:pPr marL="2055813" lvl="3" indent="-227013">
              <a:lnSpc>
                <a:spcPct val="85000"/>
              </a:lnSpc>
              <a:buFont typeface="Arial" panose="020B0604020202020204" pitchFamily="34" charset="0"/>
              <a:buChar char="•"/>
              <a:tabLst>
                <a:tab pos="2228850" algn="l"/>
              </a:tabLst>
              <a:defRPr/>
            </a:pPr>
            <a:r>
              <a:rPr lang="en-US" sz="1400" b="1" dirty="0">
                <a:solidFill>
                  <a:srgbClr val="006600"/>
                </a:solidFill>
              </a:rPr>
              <a:t>Allows for tax treatment as a partnership with some limited liability. </a:t>
            </a:r>
          </a:p>
          <a:p>
            <a:pPr marL="2055813" lvl="3" indent="-227013">
              <a:lnSpc>
                <a:spcPct val="85000"/>
              </a:lnSpc>
              <a:buFont typeface="Arial" panose="020B0604020202020204" pitchFamily="34" charset="0"/>
              <a:buChar char="•"/>
              <a:tabLst>
                <a:tab pos="2228850" algn="l"/>
              </a:tabLst>
              <a:defRPr/>
            </a:pPr>
            <a:r>
              <a:rPr lang="en-US" sz="1400" b="1" dirty="0">
                <a:solidFill>
                  <a:srgbClr val="006600"/>
                </a:solidFill>
              </a:rPr>
              <a:t>A great form of business organization for small businesses </a:t>
            </a:r>
          </a:p>
        </p:txBody>
      </p:sp>
      <p:sp>
        <p:nvSpPr>
          <p:cNvPr id="5" name="TextBox 4">
            <a:extLst>
              <a:ext uri="{FF2B5EF4-FFF2-40B4-BE49-F238E27FC236}">
                <a16:creationId xmlns:a16="http://schemas.microsoft.com/office/drawing/2014/main" id="{6194D122-492A-4D5F-A4FE-B6E26B2D2373}"/>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The Different Types of Business Organizations</a:t>
            </a:r>
          </a:p>
        </p:txBody>
      </p:sp>
    </p:spTree>
    <p:extLst>
      <p:ext uri="{BB962C8B-B14F-4D97-AF65-F5344CB8AC3E}">
        <p14:creationId xmlns:p14="http://schemas.microsoft.com/office/powerpoint/2010/main" val="248979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46079"/>
            <a:ext cx="8839200" cy="5150705"/>
          </a:xfrm>
          <a:prstGeom prst="rect">
            <a:avLst/>
          </a:prstGeom>
        </p:spPr>
        <p:txBody>
          <a:bodyPr>
            <a:spAutoFit/>
          </a:bodyPr>
          <a:lstStyle/>
          <a:p>
            <a:pPr>
              <a:lnSpc>
                <a:spcPct val="70000"/>
              </a:lnSpc>
              <a:defRPr/>
            </a:pPr>
            <a:endParaRPr lang="en-US" sz="2800" b="1" dirty="0">
              <a:solidFill>
                <a:srgbClr val="002060"/>
              </a:solidFill>
            </a:endParaRPr>
          </a:p>
          <a:p>
            <a:pPr>
              <a:lnSpc>
                <a:spcPct val="70000"/>
              </a:lnSpc>
              <a:defRPr/>
            </a:pPr>
            <a:endParaRPr lang="en-US" sz="300" b="1" dirty="0"/>
          </a:p>
          <a:p>
            <a:pPr>
              <a:lnSpc>
                <a:spcPct val="70000"/>
              </a:lnSpc>
              <a:defRPr/>
            </a:pPr>
            <a:endParaRPr lang="en-US" sz="600" b="1" dirty="0">
              <a:solidFill>
                <a:schemeClr val="accent1">
                  <a:lumMod val="25000"/>
                </a:schemeClr>
              </a:solidFill>
            </a:endParaRPr>
          </a:p>
          <a:p>
            <a:pPr>
              <a:lnSpc>
                <a:spcPct val="70000"/>
              </a:lnSpc>
              <a:defRPr/>
            </a:pPr>
            <a:endParaRPr lang="en-US" sz="600" b="1" dirty="0">
              <a:solidFill>
                <a:schemeClr val="accent1">
                  <a:lumMod val="25000"/>
                </a:schemeClr>
              </a:solidFill>
            </a:endParaRPr>
          </a:p>
          <a:p>
            <a:pPr>
              <a:lnSpc>
                <a:spcPct val="70000"/>
              </a:lnSpc>
              <a:defRPr/>
            </a:pPr>
            <a:endParaRPr lang="en-US" sz="600" b="1" dirty="0">
              <a:solidFill>
                <a:schemeClr val="accent1">
                  <a:lumMod val="25000"/>
                </a:schemeClr>
              </a:solidFill>
            </a:endParaRPr>
          </a:p>
          <a:p>
            <a:pPr>
              <a:lnSpc>
                <a:spcPct val="70000"/>
              </a:lnSpc>
              <a:defRPr/>
            </a:pPr>
            <a:endParaRPr lang="en-US" sz="600" b="1" dirty="0">
              <a:solidFill>
                <a:schemeClr val="accent1">
                  <a:lumMod val="25000"/>
                </a:schemeClr>
              </a:solidFill>
            </a:endParaRPr>
          </a:p>
          <a:p>
            <a:pPr>
              <a:lnSpc>
                <a:spcPct val="85000"/>
              </a:lnSpc>
              <a:defRPr/>
            </a:pPr>
            <a:r>
              <a:rPr lang="en-US" sz="2400" b="1" dirty="0">
                <a:solidFill>
                  <a:srgbClr val="C00000"/>
                </a:solidFill>
              </a:rPr>
              <a:t>    </a:t>
            </a:r>
          </a:p>
          <a:p>
            <a:pPr>
              <a:lnSpc>
                <a:spcPct val="85000"/>
              </a:lnSpc>
              <a:defRPr/>
            </a:pPr>
            <a:r>
              <a:rPr lang="en-US" sz="2400" b="1" dirty="0">
                <a:solidFill>
                  <a:srgbClr val="C00000"/>
                </a:solidFill>
              </a:rPr>
              <a:t>    </a:t>
            </a:r>
            <a:r>
              <a:rPr lang="en-US" sz="2000" b="1" dirty="0">
                <a:solidFill>
                  <a:srgbClr val="C00000"/>
                </a:solidFill>
              </a:rPr>
              <a:t>Forms of Business Organizations:</a:t>
            </a:r>
            <a:r>
              <a:rPr lang="en-US" sz="2000" dirty="0">
                <a:solidFill>
                  <a:srgbClr val="C00000"/>
                </a:solidFill>
              </a:rPr>
              <a:t> </a:t>
            </a:r>
          </a:p>
          <a:p>
            <a:pPr>
              <a:lnSpc>
                <a:spcPct val="70000"/>
              </a:lnSpc>
              <a:defRPr/>
            </a:pPr>
            <a:r>
              <a:rPr lang="en-US" sz="2000" b="1" dirty="0"/>
              <a:t>   </a:t>
            </a:r>
            <a:r>
              <a:rPr lang="en-US" sz="2400" b="1" dirty="0"/>
              <a:t>	</a:t>
            </a:r>
            <a:r>
              <a:rPr lang="en-US" b="1" dirty="0"/>
              <a:t>An Unincorporated Association is: </a:t>
            </a:r>
          </a:p>
          <a:p>
            <a:pPr lvl="3">
              <a:lnSpc>
                <a:spcPct val="70000"/>
              </a:lnSpc>
              <a:buFont typeface="Wingdings" pitchFamily="2" charset="2"/>
              <a:buChar char="Ø"/>
              <a:defRPr/>
            </a:pPr>
            <a:endParaRPr lang="en-US" sz="600" dirty="0"/>
          </a:p>
          <a:p>
            <a:pPr marL="1657350" lvl="3" indent="-285750">
              <a:lnSpc>
                <a:spcPct val="70000"/>
              </a:lnSpc>
              <a:buFont typeface="Arial" panose="020B0604020202020204" pitchFamily="34" charset="0"/>
              <a:buChar char="•"/>
              <a:defRPr/>
            </a:pPr>
            <a:r>
              <a:rPr lang="en-US" sz="1600" b="1" dirty="0">
                <a:solidFill>
                  <a:srgbClr val="0033CC"/>
                </a:solidFill>
              </a:rPr>
              <a:t>an organization, club or group is a group of individuals </a:t>
            </a:r>
          </a:p>
          <a:p>
            <a:pPr marL="1657350" lvl="3" indent="-285750">
              <a:lnSpc>
                <a:spcPct val="70000"/>
              </a:lnSpc>
              <a:buFont typeface="Arial" panose="020B0604020202020204" pitchFamily="34" charset="0"/>
              <a:buChar char="•"/>
              <a:defRPr/>
            </a:pPr>
            <a:endParaRPr lang="en-US" sz="500" b="1" dirty="0">
              <a:solidFill>
                <a:srgbClr val="0033CC"/>
              </a:solidFill>
            </a:endParaRPr>
          </a:p>
          <a:p>
            <a:pPr marL="1657350" lvl="3" indent="-285750">
              <a:lnSpc>
                <a:spcPct val="70000"/>
              </a:lnSpc>
              <a:buFont typeface="Arial" panose="020B0604020202020204" pitchFamily="34" charset="0"/>
              <a:buChar char="•"/>
              <a:defRPr/>
            </a:pPr>
            <a:r>
              <a:rPr lang="en-US" sz="1600" b="1" dirty="0">
                <a:solidFill>
                  <a:srgbClr val="0033CC"/>
                </a:solidFill>
              </a:rPr>
              <a:t>who enter into an agreement as volunteers</a:t>
            </a:r>
          </a:p>
          <a:p>
            <a:pPr marL="1657350" lvl="3" indent="-285750">
              <a:lnSpc>
                <a:spcPct val="70000"/>
              </a:lnSpc>
              <a:buFont typeface="Arial" panose="020B0604020202020204" pitchFamily="34" charset="0"/>
              <a:buChar char="•"/>
              <a:defRPr/>
            </a:pPr>
            <a:endParaRPr lang="en-US" sz="500" b="1" dirty="0">
              <a:solidFill>
                <a:srgbClr val="0033CC"/>
              </a:solidFill>
            </a:endParaRPr>
          </a:p>
          <a:p>
            <a:pPr marL="1657350" lvl="3" indent="-285750">
              <a:lnSpc>
                <a:spcPct val="70000"/>
              </a:lnSpc>
              <a:buFont typeface="Arial" panose="020B0604020202020204" pitchFamily="34" charset="0"/>
              <a:buChar char="•"/>
              <a:defRPr/>
            </a:pPr>
            <a:r>
              <a:rPr lang="en-US" sz="1600" b="1" dirty="0">
                <a:solidFill>
                  <a:srgbClr val="0033CC"/>
                </a:solidFill>
              </a:rPr>
              <a:t>to form a body or organization</a:t>
            </a:r>
          </a:p>
          <a:p>
            <a:pPr marL="1657350" lvl="3" indent="-285750">
              <a:lnSpc>
                <a:spcPct val="70000"/>
              </a:lnSpc>
              <a:buFont typeface="Arial" panose="020B0604020202020204" pitchFamily="34" charset="0"/>
              <a:buChar char="•"/>
              <a:defRPr/>
            </a:pPr>
            <a:endParaRPr lang="en-US" sz="500" b="1" dirty="0">
              <a:solidFill>
                <a:srgbClr val="0033CC"/>
              </a:solidFill>
            </a:endParaRPr>
          </a:p>
          <a:p>
            <a:pPr marL="1657350" lvl="3" indent="-285750">
              <a:lnSpc>
                <a:spcPct val="70000"/>
              </a:lnSpc>
              <a:buFont typeface="Arial" panose="020B0604020202020204" pitchFamily="34" charset="0"/>
              <a:buChar char="•"/>
              <a:defRPr/>
            </a:pPr>
            <a:r>
              <a:rPr lang="en-US" sz="1600" b="1" dirty="0">
                <a:solidFill>
                  <a:srgbClr val="0033CC"/>
                </a:solidFill>
              </a:rPr>
              <a:t>to accomplish a purpose.</a:t>
            </a:r>
          </a:p>
          <a:p>
            <a:pPr lvl="3">
              <a:lnSpc>
                <a:spcPct val="70000"/>
              </a:lnSpc>
              <a:defRPr/>
            </a:pPr>
            <a:endParaRPr lang="en-US" sz="600" dirty="0"/>
          </a:p>
          <a:p>
            <a:pPr lvl="3">
              <a:lnSpc>
                <a:spcPct val="70000"/>
              </a:lnSpc>
              <a:defRPr/>
            </a:pPr>
            <a:endParaRPr lang="en-US" sz="600" dirty="0"/>
          </a:p>
          <a:p>
            <a:pPr lvl="2">
              <a:lnSpc>
                <a:spcPct val="70000"/>
              </a:lnSpc>
              <a:defRPr/>
            </a:pPr>
            <a:r>
              <a:rPr lang="en-US" b="1" dirty="0"/>
              <a:t>Liability and Rights of an Unincorporated Association:</a:t>
            </a:r>
          </a:p>
          <a:p>
            <a:pPr marL="1657350" lvl="3" indent="-285750">
              <a:lnSpc>
                <a:spcPct val="70000"/>
              </a:lnSpc>
              <a:buFont typeface="Wingdings" pitchFamily="2" charset="2"/>
              <a:buChar char="Ø"/>
              <a:defRPr/>
            </a:pPr>
            <a:endParaRPr lang="en-US" sz="600" dirty="0"/>
          </a:p>
          <a:p>
            <a:pPr marL="1657350" lvl="3" indent="-285750">
              <a:lnSpc>
                <a:spcPct val="70000"/>
              </a:lnSpc>
              <a:buFont typeface="Arial" panose="020B0604020202020204" pitchFamily="34" charset="0"/>
              <a:buChar char="•"/>
              <a:defRPr/>
            </a:pPr>
            <a:r>
              <a:rPr lang="en-US" sz="1600" b="1" dirty="0">
                <a:solidFill>
                  <a:srgbClr val="0033CC"/>
                </a:solidFill>
              </a:rPr>
              <a:t>Everyone has a right under the federal constitution of free association, to associate and work with whom they choose.</a:t>
            </a:r>
          </a:p>
          <a:p>
            <a:pPr marL="1657350" lvl="3" indent="-285750">
              <a:lnSpc>
                <a:spcPct val="70000"/>
              </a:lnSpc>
              <a:buFont typeface="Arial" panose="020B0604020202020204" pitchFamily="34" charset="0"/>
              <a:buChar char="•"/>
              <a:defRPr/>
            </a:pPr>
            <a:endParaRPr lang="en-US" sz="500" b="1" dirty="0">
              <a:solidFill>
                <a:srgbClr val="0033CC"/>
              </a:solidFill>
            </a:endParaRPr>
          </a:p>
          <a:p>
            <a:pPr marL="1657350" lvl="3" indent="-285750">
              <a:lnSpc>
                <a:spcPct val="70000"/>
              </a:lnSpc>
              <a:buFont typeface="Arial" panose="020B0604020202020204" pitchFamily="34" charset="0"/>
              <a:buChar char="•"/>
              <a:defRPr/>
            </a:pPr>
            <a:r>
              <a:rPr lang="en-US" sz="1600" b="1" dirty="0">
                <a:solidFill>
                  <a:srgbClr val="0033CC"/>
                </a:solidFill>
              </a:rPr>
              <a:t>As a result, any group of persons may, of course, may form or work as an association but in such case, the persons making a transaction in the name of the association all take responsibility for it</a:t>
            </a:r>
          </a:p>
          <a:p>
            <a:pPr>
              <a:lnSpc>
                <a:spcPct val="70000"/>
              </a:lnSpc>
              <a:defRPr/>
            </a:pPr>
            <a:r>
              <a:rPr lang="en-US" sz="600" b="1" dirty="0">
                <a:solidFill>
                  <a:schemeClr val="accent1">
                    <a:lumMod val="25000"/>
                  </a:schemeClr>
                </a:solidFill>
              </a:rPr>
              <a:t> 	</a:t>
            </a:r>
          </a:p>
          <a:p>
            <a:pPr>
              <a:lnSpc>
                <a:spcPct val="70000"/>
              </a:lnSpc>
              <a:defRPr/>
            </a:pPr>
            <a:r>
              <a:rPr lang="en-US" sz="2200" b="1" dirty="0">
                <a:solidFill>
                  <a:schemeClr val="accent1">
                    <a:lumMod val="25000"/>
                  </a:schemeClr>
                </a:solidFill>
              </a:rPr>
              <a:t>            </a:t>
            </a:r>
            <a:r>
              <a:rPr lang="en-US" b="1" dirty="0">
                <a:solidFill>
                  <a:schemeClr val="tx1">
                    <a:lumMod val="95000"/>
                    <a:lumOff val="5000"/>
                  </a:schemeClr>
                </a:solidFill>
              </a:rPr>
              <a:t>Cooperatives:</a:t>
            </a:r>
          </a:p>
          <a:p>
            <a:pPr>
              <a:lnSpc>
                <a:spcPct val="70000"/>
              </a:lnSpc>
              <a:defRPr/>
            </a:pPr>
            <a:endParaRPr lang="en-US" sz="500" b="1" dirty="0">
              <a:solidFill>
                <a:srgbClr val="0033CC"/>
              </a:solidFill>
            </a:endParaRPr>
          </a:p>
          <a:p>
            <a:pPr>
              <a:lnSpc>
                <a:spcPct val="70000"/>
              </a:lnSpc>
              <a:defRPr/>
            </a:pPr>
            <a:r>
              <a:rPr lang="en-US" sz="1600" b="1" dirty="0">
                <a:solidFill>
                  <a:srgbClr val="0033CC"/>
                </a:solidFill>
              </a:rPr>
              <a:t>	      These Organizations exist when: </a:t>
            </a:r>
          </a:p>
          <a:p>
            <a:pPr lvl="3">
              <a:lnSpc>
                <a:spcPct val="70000"/>
              </a:lnSpc>
              <a:buFont typeface="Wingdings" pitchFamily="2" charset="2"/>
              <a:buChar char="Ø"/>
              <a:defRPr/>
            </a:pPr>
            <a:endParaRPr lang="en-US" sz="600" dirty="0">
              <a:solidFill>
                <a:srgbClr val="0033CC"/>
              </a:solidFill>
            </a:endParaRPr>
          </a:p>
          <a:p>
            <a:pPr marL="1657350" lvl="3" indent="-285750">
              <a:lnSpc>
                <a:spcPct val="70000"/>
              </a:lnSpc>
              <a:buFont typeface="Arial" panose="020B0604020202020204" pitchFamily="34" charset="0"/>
              <a:buChar char="•"/>
              <a:defRPr/>
            </a:pPr>
            <a:r>
              <a:rPr lang="en-US" sz="1400" b="1" dirty="0">
                <a:solidFill>
                  <a:srgbClr val="996633"/>
                </a:solidFill>
              </a:rPr>
              <a:t> two or more persons or enterprises, </a:t>
            </a:r>
          </a:p>
          <a:p>
            <a:pPr marL="1657350" lvl="3" indent="-285750">
              <a:lnSpc>
                <a:spcPct val="70000"/>
              </a:lnSpc>
              <a:buFont typeface="Arial" panose="020B0604020202020204" pitchFamily="34" charset="0"/>
              <a:buChar char="•"/>
              <a:defRPr/>
            </a:pPr>
            <a:endParaRPr lang="en-US" sz="500" b="1" dirty="0">
              <a:solidFill>
                <a:srgbClr val="996633"/>
              </a:solidFill>
            </a:endParaRPr>
          </a:p>
          <a:p>
            <a:pPr marL="1657350" lvl="3" indent="-285750">
              <a:lnSpc>
                <a:spcPct val="70000"/>
              </a:lnSpc>
              <a:buFont typeface="Arial" panose="020B0604020202020204" pitchFamily="34" charset="0"/>
              <a:buChar char="•"/>
              <a:defRPr/>
            </a:pPr>
            <a:r>
              <a:rPr lang="en-US" sz="1400" b="1" dirty="0">
                <a:solidFill>
                  <a:srgbClr val="996633"/>
                </a:solidFill>
              </a:rPr>
              <a:t> such as farmers, </a:t>
            </a:r>
          </a:p>
          <a:p>
            <a:pPr marL="1657350" lvl="3" indent="-285750">
              <a:lnSpc>
                <a:spcPct val="70000"/>
              </a:lnSpc>
              <a:buFont typeface="Arial" panose="020B0604020202020204" pitchFamily="34" charset="0"/>
              <a:buChar char="•"/>
              <a:defRPr/>
            </a:pPr>
            <a:r>
              <a:rPr lang="en-US" sz="500" b="1" dirty="0">
                <a:solidFill>
                  <a:srgbClr val="996633"/>
                </a:solidFill>
              </a:rPr>
              <a:t> </a:t>
            </a:r>
          </a:p>
          <a:p>
            <a:pPr marL="1657350" lvl="3" indent="-285750">
              <a:lnSpc>
                <a:spcPct val="70000"/>
              </a:lnSpc>
              <a:buFont typeface="Arial" panose="020B0604020202020204" pitchFamily="34" charset="0"/>
              <a:buChar char="•"/>
              <a:defRPr/>
            </a:pPr>
            <a:r>
              <a:rPr lang="en-US" sz="1400" b="1" dirty="0">
                <a:solidFill>
                  <a:srgbClr val="996633"/>
                </a:solidFill>
              </a:rPr>
              <a:t> cooperate to achieve a common objective, </a:t>
            </a:r>
          </a:p>
          <a:p>
            <a:pPr marL="1657350" lvl="3" indent="-285750">
              <a:lnSpc>
                <a:spcPct val="70000"/>
              </a:lnSpc>
              <a:buFont typeface="Arial" panose="020B0604020202020204" pitchFamily="34" charset="0"/>
              <a:buChar char="•"/>
              <a:defRPr/>
            </a:pPr>
            <a:endParaRPr lang="en-US" sz="500" b="1" dirty="0">
              <a:solidFill>
                <a:srgbClr val="996633"/>
              </a:solidFill>
            </a:endParaRPr>
          </a:p>
          <a:p>
            <a:pPr marL="1657350" lvl="3" indent="-285750">
              <a:lnSpc>
                <a:spcPct val="70000"/>
              </a:lnSpc>
              <a:buFont typeface="Arial" panose="020B0604020202020204" pitchFamily="34" charset="0"/>
              <a:buChar char="•"/>
              <a:defRPr/>
            </a:pPr>
            <a:r>
              <a:rPr lang="en-US" sz="1400" b="1" dirty="0">
                <a:solidFill>
                  <a:srgbClr val="996633"/>
                </a:solidFill>
              </a:rPr>
              <a:t> such as the distribution of farm products.</a:t>
            </a:r>
          </a:p>
        </p:txBody>
      </p:sp>
      <p:sp>
        <p:nvSpPr>
          <p:cNvPr id="5" name="TextBox 4">
            <a:extLst>
              <a:ext uri="{FF2B5EF4-FFF2-40B4-BE49-F238E27FC236}">
                <a16:creationId xmlns:a16="http://schemas.microsoft.com/office/drawing/2014/main" id="{5B3C5741-80A1-4067-A8A9-7514F027DDD6}"/>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The Different Types of Business Organizations</a:t>
            </a:r>
          </a:p>
        </p:txBody>
      </p:sp>
    </p:spTree>
    <p:extLst>
      <p:ext uri="{BB962C8B-B14F-4D97-AF65-F5344CB8AC3E}">
        <p14:creationId xmlns:p14="http://schemas.microsoft.com/office/powerpoint/2010/main" val="422713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just">
              <a:lnSpc>
                <a:spcPct val="120000"/>
              </a:lnSpc>
              <a:spcBef>
                <a:spcPts val="0"/>
              </a:spcBef>
              <a:defRPr/>
            </a:pPr>
            <a:endParaRPr lang="en-US" sz="500" b="1" i="1" dirty="0">
              <a:solidFill>
                <a:srgbClr val="C00000"/>
              </a:solidFill>
            </a:endParaRPr>
          </a:p>
          <a:p>
            <a:pPr marL="342900" indent="-342900" algn="just">
              <a:lnSpc>
                <a:spcPct val="120000"/>
              </a:lnSpc>
              <a:spcBef>
                <a:spcPts val="0"/>
              </a:spcBef>
              <a:defRPr/>
            </a:pPr>
            <a:r>
              <a:rPr lang="en-US" sz="3800" b="1" i="1" dirty="0">
                <a:solidFill>
                  <a:srgbClr val="C00000"/>
                </a:solidFill>
              </a:rPr>
              <a:t>The Nature of Sole Proprietorships</a:t>
            </a:r>
            <a:endParaRPr lang="en-US" sz="3800" b="1" i="1" dirty="0">
              <a:solidFill>
                <a:srgbClr val="0033CC"/>
              </a:solidFill>
            </a:endParaRP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Definition</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Meaning</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Formation</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Operations</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Advantages</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Disadvantages</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Doing Business As</a:t>
            </a:r>
          </a:p>
          <a:p>
            <a:pPr marL="457200" indent="-457200">
              <a:lnSpc>
                <a:spcPct val="110000"/>
              </a:lnSpc>
              <a:spcBef>
                <a:spcPts val="0"/>
              </a:spcBef>
              <a:buFont typeface="Arial" panose="020B0604020202020204" pitchFamily="34" charset="0"/>
              <a:buChar char="•"/>
              <a:defRPr/>
            </a:pPr>
            <a:r>
              <a:rPr lang="en-US" sz="3200" b="1" i="1" dirty="0">
                <a:solidFill>
                  <a:srgbClr val="0033CC"/>
                </a:solidFill>
              </a:rPr>
              <a:t>Termination / Dissolution</a:t>
            </a:r>
            <a:endParaRPr lang="en-US" sz="3200" b="1" dirty="0">
              <a:solidFill>
                <a:srgbClr val="0033CC"/>
              </a:solidFill>
            </a:endParaRPr>
          </a:p>
          <a:p>
            <a:pPr marL="342900" indent="-342900">
              <a:lnSpc>
                <a:spcPct val="120000"/>
              </a:lnSpc>
              <a:spcBef>
                <a:spcPct val="20000"/>
              </a:spcBef>
              <a:defRPr/>
            </a:pPr>
            <a:endParaRPr lang="en-US" sz="1000" dirty="0">
              <a:solidFill>
                <a:srgbClr val="0033CC"/>
              </a:solidFill>
            </a:endParaRPr>
          </a:p>
        </p:txBody>
      </p:sp>
    </p:spTree>
    <p:extLst>
      <p:ext uri="{BB962C8B-B14F-4D97-AF65-F5344CB8AC3E}">
        <p14:creationId xmlns:p14="http://schemas.microsoft.com/office/powerpoint/2010/main" val="295105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4494213"/>
          </a:xfrm>
          <a:prstGeom prst="rect">
            <a:avLst/>
          </a:prstGeom>
          <a:noFill/>
          <a:ln w="9525">
            <a:noFill/>
            <a:miter lim="800000"/>
            <a:headEnd/>
            <a:tailEnd/>
          </a:ln>
        </p:spPr>
        <p:txBody>
          <a:bodyPr/>
          <a:lstStyle/>
          <a:p>
            <a:pPr marL="231775" lvl="1" indent="-231775" eaLnBrk="0" hangingPunct="0">
              <a:lnSpc>
                <a:spcPct val="90000"/>
              </a:lnSpc>
              <a:spcBef>
                <a:spcPts val="0"/>
              </a:spcBef>
              <a:defRPr/>
            </a:pPr>
            <a:endParaRPr lang="en-US" sz="2400" b="1" kern="0" dirty="0">
              <a:solidFill>
                <a:srgbClr val="C00000"/>
              </a:solidFill>
              <a:latin typeface="Arial" pitchFamily="34" charset="0"/>
              <a:cs typeface="Arial" pitchFamily="34" charset="0"/>
            </a:endParaRPr>
          </a:p>
          <a:p>
            <a:pPr marL="231775" lvl="1" indent="-231775" eaLnBrk="0" hangingPunct="0">
              <a:lnSpc>
                <a:spcPct val="90000"/>
              </a:lnSpc>
              <a:spcBef>
                <a:spcPts val="0"/>
              </a:spcBef>
              <a:defRPr/>
            </a:pPr>
            <a:endParaRPr lang="en-US" sz="2400" b="1" kern="0" dirty="0">
              <a:solidFill>
                <a:srgbClr val="C00000"/>
              </a:solidFill>
              <a:latin typeface="Arial" pitchFamily="34" charset="0"/>
              <a:cs typeface="Arial" pitchFamily="34" charset="0"/>
            </a:endParaRPr>
          </a:p>
          <a:p>
            <a:pPr marL="231775" lvl="1" indent="-231775" eaLnBrk="0" hangingPunct="0">
              <a:lnSpc>
                <a:spcPct val="90000"/>
              </a:lnSpc>
              <a:spcBef>
                <a:spcPts val="0"/>
              </a:spcBef>
              <a:defRPr/>
            </a:pPr>
            <a:r>
              <a:rPr lang="en-US" sz="2400" b="1" kern="0" dirty="0">
                <a:solidFill>
                  <a:srgbClr val="C00000"/>
                </a:solidFill>
                <a:latin typeface="Arial" pitchFamily="34" charset="0"/>
                <a:cs typeface="Arial" pitchFamily="34" charset="0"/>
              </a:rPr>
              <a:t>	</a:t>
            </a:r>
          </a:p>
          <a:p>
            <a:pPr marL="231775" lvl="1" indent="-231775" eaLnBrk="0" hangingPunct="0">
              <a:lnSpc>
                <a:spcPct val="90000"/>
              </a:lnSpc>
              <a:spcBef>
                <a:spcPts val="0"/>
              </a:spcBef>
              <a:defRPr/>
            </a:pPr>
            <a:r>
              <a:rPr lang="en-US" sz="2400" b="1" kern="0" dirty="0">
                <a:latin typeface="Arial" pitchFamily="34" charset="0"/>
                <a:cs typeface="Arial" pitchFamily="34" charset="0"/>
              </a:rPr>
              <a:t>	What type of Business</a:t>
            </a:r>
          </a:p>
          <a:p>
            <a:pPr marL="231775" lvl="1" indent="-231775" eaLnBrk="0" hangingPunct="0">
              <a:lnSpc>
                <a:spcPct val="90000"/>
              </a:lnSpc>
              <a:spcBef>
                <a:spcPts val="0"/>
              </a:spcBef>
              <a:defRPr/>
            </a:pPr>
            <a:r>
              <a:rPr lang="en-US" sz="2400" b="1" kern="0" dirty="0">
                <a:latin typeface="Arial" pitchFamily="34" charset="0"/>
                <a:cs typeface="Arial" pitchFamily="34" charset="0"/>
              </a:rPr>
              <a:t>	Organization do you</a:t>
            </a:r>
          </a:p>
          <a:p>
            <a:pPr marL="231775" lvl="1" indent="-231775" eaLnBrk="0" hangingPunct="0">
              <a:lnSpc>
                <a:spcPct val="90000"/>
              </a:lnSpc>
              <a:spcBef>
                <a:spcPts val="0"/>
              </a:spcBef>
              <a:defRPr/>
            </a:pPr>
            <a:r>
              <a:rPr lang="en-US" sz="2400" b="1" kern="0" dirty="0">
                <a:latin typeface="Arial" pitchFamily="34" charset="0"/>
                <a:cs typeface="Arial" pitchFamily="34" charset="0"/>
              </a:rPr>
              <a:t>	choose?</a:t>
            </a:r>
          </a:p>
          <a:p>
            <a:pPr marL="231775" lvl="1" indent="-231775" eaLnBrk="0" hangingPunct="0">
              <a:lnSpc>
                <a:spcPct val="90000"/>
              </a:lnSpc>
              <a:spcBef>
                <a:spcPts val="0"/>
              </a:spcBef>
              <a:defRPr/>
            </a:pPr>
            <a:endParaRPr lang="en-US" sz="2400" b="1" kern="0" dirty="0">
              <a:latin typeface="Arial" pitchFamily="34" charset="0"/>
              <a:cs typeface="Arial" pitchFamily="34" charset="0"/>
            </a:endParaRPr>
          </a:p>
          <a:p>
            <a:pPr marL="231775" lvl="1" indent="-231775" eaLnBrk="0" hangingPunct="0">
              <a:lnSpc>
                <a:spcPct val="90000"/>
              </a:lnSpc>
              <a:spcBef>
                <a:spcPts val="0"/>
              </a:spcBef>
              <a:defRPr/>
            </a:pPr>
            <a:r>
              <a:rPr lang="en-US" sz="2400" b="1" kern="0" dirty="0">
                <a:latin typeface="Arial" pitchFamily="34" charset="0"/>
                <a:cs typeface="Arial" pitchFamily="34" charset="0"/>
              </a:rPr>
              <a:t>	Tonight, we will discuss</a:t>
            </a:r>
          </a:p>
          <a:p>
            <a:pPr marL="231775" lvl="1" indent="-231775" eaLnBrk="0" hangingPunct="0">
              <a:lnSpc>
                <a:spcPct val="90000"/>
              </a:lnSpc>
              <a:spcBef>
                <a:spcPts val="0"/>
              </a:spcBef>
              <a:defRPr/>
            </a:pPr>
            <a:r>
              <a:rPr lang="en-US" sz="2400" b="1" kern="0" dirty="0">
                <a:latin typeface="Arial" pitchFamily="34" charset="0"/>
                <a:cs typeface="Arial" pitchFamily="34" charset="0"/>
              </a:rPr>
              <a:t>	the first possibility:</a:t>
            </a:r>
          </a:p>
          <a:p>
            <a:pPr marL="231775" lvl="1" indent="-231775" eaLnBrk="0" hangingPunct="0">
              <a:lnSpc>
                <a:spcPct val="90000"/>
              </a:lnSpc>
              <a:spcBef>
                <a:spcPts val="0"/>
              </a:spcBef>
              <a:defRPr/>
            </a:pPr>
            <a:endParaRPr lang="en-US" sz="2400" b="1" kern="0" dirty="0">
              <a:latin typeface="Arial" pitchFamily="34" charset="0"/>
              <a:cs typeface="Arial" pitchFamily="34" charset="0"/>
            </a:endParaRPr>
          </a:p>
          <a:p>
            <a:pPr marL="231775" lvl="1" indent="-231775" eaLnBrk="0" hangingPunct="0">
              <a:lnSpc>
                <a:spcPct val="90000"/>
              </a:lnSpc>
              <a:spcBef>
                <a:spcPts val="0"/>
              </a:spcBef>
              <a:defRPr/>
            </a:pPr>
            <a:r>
              <a:rPr lang="en-US" sz="2400" b="1" kern="0" dirty="0">
                <a:latin typeface="Arial" pitchFamily="34" charset="0"/>
                <a:cs typeface="Arial" pitchFamily="34" charset="0"/>
              </a:rPr>
              <a:t>	</a:t>
            </a:r>
            <a:r>
              <a:rPr lang="en-US" sz="2400" b="1" kern="0" dirty="0">
                <a:solidFill>
                  <a:srgbClr val="C00000"/>
                </a:solidFill>
                <a:latin typeface="Arial" pitchFamily="34" charset="0"/>
                <a:cs typeface="Arial" pitchFamily="34" charset="0"/>
              </a:rPr>
              <a:t>Sole Proprietorships</a:t>
            </a:r>
          </a:p>
          <a:p>
            <a:pPr marL="231775" lvl="1" indent="-231775" eaLnBrk="0" hangingPunct="0">
              <a:lnSpc>
                <a:spcPct val="90000"/>
              </a:lnSpc>
              <a:spcBef>
                <a:spcPts val="0"/>
              </a:spcBef>
              <a:defRPr/>
            </a:pPr>
            <a:r>
              <a:rPr lang="en-US" sz="2400" b="1" kern="0" dirty="0">
                <a:latin typeface="Arial" pitchFamily="34" charset="0"/>
                <a:cs typeface="Arial" pitchFamily="34" charset="0"/>
              </a:rPr>
              <a:t>		</a:t>
            </a:r>
            <a:endParaRPr lang="en-US" sz="2000" b="1" i="1" kern="0" dirty="0">
              <a:solidFill>
                <a:schemeClr val="accent5">
                  <a:lumMod val="25000"/>
                </a:schemeClr>
              </a:solidFill>
              <a:latin typeface="Arial" pitchFamily="34" charset="0"/>
              <a:cs typeface="Arial" pitchFamily="34" charset="0"/>
            </a:endParaRPr>
          </a:p>
        </p:txBody>
      </p:sp>
      <p:pic>
        <p:nvPicPr>
          <p:cNvPr id="6148" name="Picture 6" descr="DONUTS.JPG"/>
          <p:cNvPicPr>
            <a:picLocks noChangeAspect="1"/>
          </p:cNvPicPr>
          <p:nvPr/>
        </p:nvPicPr>
        <p:blipFill>
          <a:blip r:embed="rId2" cstate="print"/>
          <a:srcRect/>
          <a:stretch>
            <a:fillRect/>
          </a:stretch>
        </p:blipFill>
        <p:spPr bwMode="auto">
          <a:xfrm>
            <a:off x="4343400" y="2133600"/>
            <a:ext cx="4056063" cy="4427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96CC268-9802-4570-9305-03888E9659E1}" type="slidenum">
              <a:rPr lang="en-US" smtClean="0"/>
              <a:pPr>
                <a:defRPr/>
              </a:pPr>
              <a:t>8</a:t>
            </a:fld>
            <a:endParaRPr lang="en-US"/>
          </a:p>
        </p:txBody>
      </p:sp>
      <p:sp>
        <p:nvSpPr>
          <p:cNvPr id="6" name="TextBox 5">
            <a:extLst>
              <a:ext uri="{FF2B5EF4-FFF2-40B4-BE49-F238E27FC236}">
                <a16:creationId xmlns:a16="http://schemas.microsoft.com/office/drawing/2014/main" id="{E8C384C5-9D2D-4195-A1A7-E50EF57DC7EC}"/>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 You Want to Start A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292737" cy="5715000"/>
          </a:xfrm>
          <a:prstGeom prst="rect">
            <a:avLst/>
          </a:prstGeom>
          <a:noFill/>
          <a:ln w="9525">
            <a:noFill/>
            <a:miter lim="800000"/>
            <a:headEnd/>
            <a:tailEnd/>
          </a:ln>
        </p:spPr>
        <p:txBody>
          <a:bodyPr/>
          <a:lstStyle/>
          <a:p>
            <a:pPr>
              <a:lnSpc>
                <a:spcPct val="75000"/>
              </a:lnSpc>
              <a:defRPr/>
            </a:pPr>
            <a:endParaRPr lang="en-US" sz="1000" b="1" i="1" dirty="0"/>
          </a:p>
          <a:p>
            <a:pPr>
              <a:lnSpc>
                <a:spcPct val="75000"/>
              </a:lnSpc>
              <a:defRPr/>
            </a:pPr>
            <a:endParaRPr lang="en-US" sz="1000" b="1" i="1" dirty="0"/>
          </a:p>
          <a:p>
            <a:pPr>
              <a:lnSpc>
                <a:spcPct val="75000"/>
              </a:lnSpc>
              <a:defRPr/>
            </a:pPr>
            <a:endParaRPr lang="en-US" sz="1000" b="1" i="1" dirty="0"/>
          </a:p>
          <a:p>
            <a:pPr>
              <a:lnSpc>
                <a:spcPct val="75000"/>
              </a:lnSpc>
              <a:defRPr/>
            </a:pPr>
            <a:endParaRPr lang="en-US" sz="1000" b="1" i="1" dirty="0"/>
          </a:p>
          <a:p>
            <a:pPr algn="just">
              <a:lnSpc>
                <a:spcPct val="75000"/>
              </a:lnSpc>
              <a:defRPr/>
            </a:pPr>
            <a:endParaRPr lang="en-US" sz="800" b="1" i="1" dirty="0"/>
          </a:p>
          <a:p>
            <a:pPr algn="just">
              <a:lnSpc>
                <a:spcPct val="130000"/>
              </a:lnSpc>
              <a:spcBef>
                <a:spcPts val="0"/>
              </a:spcBef>
              <a:defRPr/>
            </a:pPr>
            <a:endParaRPr lang="en-US" sz="2000" b="1" dirty="0"/>
          </a:p>
          <a:p>
            <a:pPr algn="just">
              <a:lnSpc>
                <a:spcPct val="130000"/>
              </a:lnSpc>
              <a:spcBef>
                <a:spcPts val="0"/>
              </a:spcBef>
              <a:defRPr/>
            </a:pPr>
            <a:endParaRPr lang="en-US" sz="2000" b="1" dirty="0"/>
          </a:p>
          <a:p>
            <a:pPr algn="just">
              <a:lnSpc>
                <a:spcPct val="130000"/>
              </a:lnSpc>
              <a:spcBef>
                <a:spcPts val="0"/>
              </a:spcBef>
              <a:defRPr/>
            </a:pPr>
            <a:r>
              <a:rPr lang="en-US" sz="2000" b="1" dirty="0">
                <a:latin typeface="Tahoma" panose="020B0604030504040204" pitchFamily="34" charset="0"/>
                <a:ea typeface="Tahoma" panose="020B0604030504040204" pitchFamily="34" charset="0"/>
                <a:cs typeface="Tahoma" panose="020B0604030504040204" pitchFamily="34" charset="0"/>
              </a:rPr>
              <a:t>Anderson’s Business Law, </a:t>
            </a:r>
            <a:r>
              <a:rPr lang="en-US" sz="2000" dirty="0">
                <a:latin typeface="Tahoma" panose="020B0604030504040204" pitchFamily="34" charset="0"/>
                <a:ea typeface="Tahoma" panose="020B0604030504040204" pitchFamily="34" charset="0"/>
                <a:cs typeface="Tahoma" panose="020B0604030504040204" pitchFamily="34" charset="0"/>
              </a:rPr>
              <a:t>defines a </a:t>
            </a:r>
            <a:r>
              <a:rPr lang="en-US" sz="2000" b="1" dirty="0">
                <a:solidFill>
                  <a:srgbClr val="0308C9"/>
                </a:solidFill>
                <a:latin typeface="Tahoma" panose="020B0604030504040204" pitchFamily="34" charset="0"/>
                <a:ea typeface="Tahoma" panose="020B0604030504040204" pitchFamily="34" charset="0"/>
                <a:cs typeface="Tahoma" panose="020B0604030504040204" pitchFamily="34" charset="0"/>
              </a:rPr>
              <a:t>“Sole Proprietorship” </a:t>
            </a:r>
            <a:r>
              <a:rPr lang="en-US" sz="2000" dirty="0">
                <a:latin typeface="Tahoma" panose="020B0604030504040204" pitchFamily="34" charset="0"/>
                <a:ea typeface="Tahoma" panose="020B0604030504040204" pitchFamily="34" charset="0"/>
                <a:cs typeface="Tahoma" panose="020B0604030504040204" pitchFamily="34" charset="0"/>
              </a:rPr>
              <a:t>as:</a:t>
            </a:r>
          </a:p>
          <a:p>
            <a:pPr marL="342900" indent="-342900" algn="just">
              <a:lnSpc>
                <a:spcPct val="130000"/>
              </a:lnSpc>
              <a:spcBef>
                <a:spcPts val="0"/>
              </a:spcBef>
              <a:defRPr/>
            </a:pPr>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2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en-US" sz="2400" b="1"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A form of business ownership in which one individual owns the business.  The owner may be the sole worker of the business or employ as many others as needed to run the concern. Sole proprietorships are commonly used in retail stores, service businesses, and agriculture.”</a:t>
            </a:r>
            <a:endParaRPr lang="en-US" sz="2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ct val="20000"/>
              </a:spcBef>
              <a:defRPr/>
            </a:pPr>
            <a:endParaRPr lang="en-US" sz="1000" b="1" i="1" dirty="0">
              <a:solidFill>
                <a:srgbClr val="C00000"/>
              </a:solidFill>
            </a:endParaRPr>
          </a:p>
        </p:txBody>
      </p:sp>
      <p:sp>
        <p:nvSpPr>
          <p:cNvPr id="3" name="TextBox 2">
            <a:extLst>
              <a:ext uri="{FF2B5EF4-FFF2-40B4-BE49-F238E27FC236}">
                <a16:creationId xmlns:a16="http://schemas.microsoft.com/office/drawing/2014/main" id="{E757CE04-C47B-40F0-9A0A-A742749C0BBF}"/>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Sole Proprietorship - Definition</a:t>
            </a:r>
          </a:p>
        </p:txBody>
      </p:sp>
    </p:spTree>
    <p:extLst>
      <p:ext uri="{BB962C8B-B14F-4D97-AF65-F5344CB8AC3E}">
        <p14:creationId xmlns:p14="http://schemas.microsoft.com/office/powerpoint/2010/main" val="179923183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13084</TotalTime>
  <Words>1406</Words>
  <Application>Microsoft Office PowerPoint</Application>
  <PresentationFormat>On-screen Show (4:3)</PresentationFormat>
  <Paragraphs>297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Tahoma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780</cp:revision>
  <dcterms:created xsi:type="dcterms:W3CDTF">2007-08-27T19:04:39Z</dcterms:created>
  <dcterms:modified xsi:type="dcterms:W3CDTF">2021-02-24T00:18:55Z</dcterms:modified>
</cp:coreProperties>
</file>