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604" r:id="rId3"/>
    <p:sldId id="681" r:id="rId4"/>
    <p:sldId id="652" r:id="rId5"/>
    <p:sldId id="567" r:id="rId6"/>
    <p:sldId id="541" r:id="rId7"/>
    <p:sldId id="594" r:id="rId8"/>
    <p:sldId id="590" r:id="rId9"/>
    <p:sldId id="591"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 id="675" r:id="rId32"/>
    <p:sldId id="633" r:id="rId33"/>
    <p:sldId id="634" r:id="rId34"/>
    <p:sldId id="635" r:id="rId35"/>
    <p:sldId id="676" r:id="rId36"/>
    <p:sldId id="625" r:id="rId37"/>
    <p:sldId id="677" r:id="rId38"/>
    <p:sldId id="678" r:id="rId39"/>
    <p:sldId id="679" r:id="rId40"/>
    <p:sldId id="680" r:id="rId41"/>
    <p:sldId id="651" r:id="rId42"/>
    <p:sldId id="326" r:id="rId43"/>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33CC"/>
    <a:srgbClr val="006600"/>
    <a:srgbClr val="C81204"/>
    <a:srgbClr val="CC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5" autoAdjust="0"/>
    <p:restoredTop sz="99878" autoAdjust="0"/>
  </p:normalViewPr>
  <p:slideViewPr>
    <p:cSldViewPr>
      <p:cViewPr varScale="1">
        <p:scale>
          <a:sx n="110" d="100"/>
          <a:sy n="11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atin typeface="Arial" charset="0"/>
              </a:defRPr>
            </a:lvl1pPr>
          </a:lstStyle>
          <a:p>
            <a:pPr>
              <a:defRPr/>
            </a:pPr>
            <a:fld id="{D260A716-392E-4BA0-85AE-19E380D87690}" type="datetimeFigureOut">
              <a:rPr lang="en-US"/>
              <a:pPr>
                <a:defRPr/>
              </a:pPr>
              <a:t>2/22/2021</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atin typeface="Arial" charset="0"/>
              </a:defRPr>
            </a:lvl1pPr>
          </a:lstStyle>
          <a:p>
            <a:pPr>
              <a:defRPr/>
            </a:pPr>
            <a:fld id="{067174FE-B14D-4379-96D4-9B9B1F4641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394F1C-9E0E-4E33-928C-5330745DF2A9}" type="slidenum">
              <a:rPr lang="en-US" smtClean="0"/>
              <a:pPr/>
              <a:t>4</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9568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1307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F9EAD-C63C-4AA6-A0F4-BF03866B7C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1B8582-9FC5-486E-BDF6-BA5B69A84A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DC3F7-0730-47EA-BC32-96BEC4C8F0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138EA3-6E22-472D-94FC-0809B369A8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595DCA-AD82-4782-82F1-6C1E587997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CC268-9802-4570-9305-03888E9659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FD7D34-F335-4633-BC23-760AEDAA49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E1445-C0B1-46C3-ADD7-E156C2B2FE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625FEC-AACB-4981-B5BD-2753F1F755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96BD8-0972-4B46-9061-C08A7F2A77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96C9D5-C535-44DF-8524-B27F78A802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295730-180B-47BA-9759-5570071F85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AF057-CD2C-45E6-8F82-224D55313E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84DD2F1-7C03-4935-BE54-FA6776D421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371600" y="4648200"/>
            <a:ext cx="6400800" cy="1752600"/>
          </a:xfrm>
          <a:solidFill>
            <a:schemeClr val="tx1"/>
          </a:solidFill>
        </p:spPr>
        <p:txBody>
          <a:bodyPr/>
          <a:lstStyle/>
          <a:p>
            <a:pPr eaLnBrk="1" hangingPunct="1"/>
            <a:r>
              <a:rPr lang="en-US" b="1" dirty="0">
                <a:solidFill>
                  <a:srgbClr val="FFFF00"/>
                </a:solidFill>
              </a:rPr>
              <a:t>Slide Set 05B:</a:t>
            </a:r>
          </a:p>
          <a:p>
            <a:pPr eaLnBrk="1" hangingPunct="1"/>
            <a:r>
              <a:rPr lang="en-US" sz="2400" b="1" dirty="0">
                <a:solidFill>
                  <a:srgbClr val="FFFF00"/>
                </a:solidFill>
              </a:rPr>
              <a:t>Introduction to Business Organizations</a:t>
            </a:r>
          </a:p>
          <a:p>
            <a:pPr eaLnBrk="1" hangingPunct="1"/>
            <a:r>
              <a:rPr lang="en-US" sz="2400" b="1" i="1" dirty="0">
                <a:solidFill>
                  <a:srgbClr val="FFFF00"/>
                </a:solidFill>
              </a:rPr>
              <a:t>Partnerships</a:t>
            </a:r>
          </a:p>
        </p:txBody>
      </p:sp>
      <p:pic>
        <p:nvPicPr>
          <p:cNvPr id="3075" name="Picture 7" descr="myIMG_12"/>
          <p:cNvPicPr>
            <a:picLocks noChangeAspect="1" noChangeArrowheads="1" noCrop="1"/>
          </p:cNvPicPr>
          <p:nvPr/>
        </p:nvPicPr>
        <p:blipFill>
          <a:blip r:embed="rId2" cstate="print"/>
          <a:srcRect/>
          <a:stretch>
            <a:fillRect/>
          </a:stretch>
        </p:blipFill>
        <p:spPr bwMode="auto">
          <a:xfrm>
            <a:off x="3200400" y="2362200"/>
            <a:ext cx="2095500" cy="2095500"/>
          </a:xfrm>
          <a:prstGeom prst="rect">
            <a:avLst/>
          </a:prstGeom>
          <a:noFill/>
          <a:ln w="9525">
            <a:noFill/>
            <a:miter lim="800000"/>
            <a:headEnd/>
            <a:tailEnd/>
          </a:ln>
        </p:spPr>
      </p:pic>
      <p:pic>
        <p:nvPicPr>
          <p:cNvPr id="6" name="Picture 5" descr="BLaw321banner.png"/>
          <p:cNvPicPr>
            <a:picLocks noChangeAspect="1"/>
          </p:cNvPicPr>
          <p:nvPr/>
        </p:nvPicPr>
        <p:blipFill>
          <a:blip r:embed="rId3" cstate="print"/>
          <a:stretch>
            <a:fillRect/>
          </a:stretch>
        </p:blipFill>
        <p:spPr>
          <a:xfrm>
            <a:off x="1714101" y="228600"/>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marL="112713" algn="just" eaLnBrk="0" hangingPunct="0">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A Creature of Contract:  </a:t>
            </a:r>
            <a:r>
              <a:rPr lang="en-US" sz="1600" dirty="0">
                <a:latin typeface="Tahoma" panose="020B0604030504040204" pitchFamily="34" charset="0"/>
                <a:ea typeface="Tahoma" panose="020B0604030504040204" pitchFamily="34" charset="0"/>
                <a:cs typeface="Tahoma" panose="020B0604030504040204" pitchFamily="34" charset="0"/>
              </a:rPr>
              <a:t>Because a partnership is the result of an agreement, it is necessarily governed by the general rules applicable to contracts.</a:t>
            </a:r>
          </a:p>
          <a:p>
            <a:pPr marL="112713" algn="just" eaLnBrk="0" hangingPunct="0">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Legality of Purpose:</a:t>
            </a:r>
          </a:p>
          <a:p>
            <a:pPr marL="112713" algn="just" eaLnBrk="0" hangingPunct="0">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The Purpose of the Partnership Must be Lawful:  </a:t>
            </a:r>
            <a:r>
              <a:rPr lang="en-US" sz="1400" dirty="0">
                <a:latin typeface="Tahoma" panose="020B0604030504040204" pitchFamily="34" charset="0"/>
                <a:ea typeface="Tahoma" panose="020B0604030504040204" pitchFamily="34" charset="0"/>
                <a:cs typeface="Tahoma" panose="020B0604030504040204" pitchFamily="34" charset="0"/>
              </a:rPr>
              <a:t>The purpose for which the partnership is formed or is to be formed must be legal.  The illegality of the enterprise will make the partnership null and void.  When a partnership has been formed for an illegal purpose, the court will not compel an accounting or a settlement of the partnership affairs.</a:t>
            </a:r>
          </a:p>
          <a:p>
            <a:pPr marL="112713" algn="just" eaLnBrk="0" hangingPunct="0">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Example: </a:t>
            </a:r>
            <a:r>
              <a:rPr lang="en-US" sz="1300" dirty="0">
                <a:latin typeface="Tahoma" panose="020B0604030504040204" pitchFamily="34" charset="0"/>
                <a:ea typeface="Tahoma" panose="020B0604030504040204" pitchFamily="34" charset="0"/>
                <a:cs typeface="Tahoma" panose="020B0604030504040204" pitchFamily="34" charset="0"/>
              </a:rPr>
              <a:t>Aaron and Brent formed a partnership for the purpose of making and selling fake Identifications.  This is obviously an illegal enterprise, contrary to law.  The money secured by the operation of the partnership was deposited in Aaron's name.  In an action by Brent to secure an accounting of the partnership funds held by Aaron, the court refused to grant the accounting on the ground of illegality of the partnership.</a:t>
            </a:r>
          </a:p>
          <a:p>
            <a:pPr marL="112713" algn="just" eaLnBrk="0" hangingPunct="0">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Consent:</a:t>
            </a:r>
          </a:p>
          <a:p>
            <a:pPr marL="112713" algn="just" eaLnBrk="0" hangingPunct="0">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spcBef>
                <a:spcPts val="0"/>
              </a:spcBef>
              <a:defRPr/>
            </a:pPr>
            <a:r>
              <a:rPr lang="en-US" sz="1600" b="1" i="1" dirty="0">
                <a:latin typeface="Tahoma" panose="020B0604030504040204" pitchFamily="34" charset="0"/>
                <a:ea typeface="Tahoma" panose="020B0604030504040204" pitchFamily="34" charset="0"/>
                <a:cs typeface="Tahoma" panose="020B0604030504040204" pitchFamily="34" charset="0"/>
              </a:rPr>
              <a:t>Consent of the Parties: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Unless the agreement provides otherwise, no one can become a partner in a partnership without the express or implied consent of all the partners. [NYSPL. §40 (7); see also People v. Herbert, 162 Misc. 817 (1937)].</a:t>
            </a: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Formation of Partnerships</a:t>
            </a:r>
          </a:p>
        </p:txBody>
      </p:sp>
    </p:spTree>
    <p:extLst>
      <p:ext uri="{BB962C8B-B14F-4D97-AF65-F5344CB8AC3E}">
        <p14:creationId xmlns:p14="http://schemas.microsoft.com/office/powerpoint/2010/main" val="16296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marL="112713" algn="just" eaLnBrk="0" hangingPunct="0">
              <a:lnSpc>
                <a:spcPct val="11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Proof of Partnership Existence:</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11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11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Rules for Determining Existence:</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11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11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Intent of the Parties: </a:t>
            </a:r>
            <a:r>
              <a:rPr lang="en-US" sz="1500" dirty="0">
                <a:latin typeface="Tahoma" panose="020B0604030504040204" pitchFamily="34" charset="0"/>
                <a:ea typeface="Tahoma" panose="020B0604030504040204" pitchFamily="34" charset="0"/>
                <a:cs typeface="Tahoma" panose="020B0604030504040204" pitchFamily="34" charset="0"/>
              </a:rPr>
              <a:t>Generally, the courts look to the intent of the parties to determine the existence of a partnership.  There is, of course, no difficulty where the parties have an express contract. But where the intention is unexpressed, a problem may arise. </a:t>
            </a:r>
          </a:p>
          <a:p>
            <a:pPr marL="112713" algn="just" eaLnBrk="0" hangingPunct="0">
              <a:lnSpc>
                <a:spcPct val="11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11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Tests for Determining Intent:</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The courts and the Uniform Partnership Act [NYSPL §11] have provided certain tests to be applied to the acts of the parties in making a determination whether a partnership exists.  Pursuant to these test, the following should be considered:</a:t>
            </a:r>
          </a:p>
          <a:p>
            <a:pPr algn="just">
              <a:lnSpc>
                <a:spcPct val="11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marL="339725" lvl="2" indent="-227013" algn="just">
              <a:lnSpc>
                <a:spcPct val="110000"/>
              </a:lnSpc>
              <a:spcBef>
                <a:spcPts val="0"/>
              </a:spcBef>
              <a:buFont typeface="Arial" panose="020B0604020202020204" pitchFamily="34" charset="0"/>
              <a:buChar char="•"/>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Title to Property</a:t>
            </a:r>
          </a:p>
          <a:p>
            <a:pPr marL="339725" lvl="2" indent="-227013" algn="just">
              <a:lnSpc>
                <a:spcPct val="110000"/>
              </a:lnSpc>
              <a:spcBef>
                <a:spcPts val="0"/>
              </a:spcBef>
              <a:buFont typeface="Arial" panose="020B0604020202020204" pitchFamily="34" charset="0"/>
              <a:buChar char="•"/>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Designation of Entity by Parties</a:t>
            </a:r>
          </a:p>
          <a:p>
            <a:pPr marL="339725" lvl="2" indent="-227013" algn="just">
              <a:lnSpc>
                <a:spcPct val="110000"/>
              </a:lnSpc>
              <a:spcBef>
                <a:spcPts val="0"/>
              </a:spcBef>
              <a:buFont typeface="Arial" panose="020B0604020202020204" pitchFamily="34" charset="0"/>
              <a:buChar char="•"/>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Amount of Activity Involved</a:t>
            </a:r>
          </a:p>
          <a:p>
            <a:pPr marL="339725" lvl="2" indent="-227013" algn="just">
              <a:lnSpc>
                <a:spcPct val="110000"/>
              </a:lnSpc>
              <a:spcBef>
                <a:spcPts val="0"/>
              </a:spcBef>
              <a:buFont typeface="Arial" panose="020B0604020202020204" pitchFamily="34" charset="0"/>
              <a:buChar char="•"/>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Sharing of Gross Returns</a:t>
            </a:r>
          </a:p>
          <a:p>
            <a:pPr marL="339725" lvl="2" indent="-227013" algn="just">
              <a:lnSpc>
                <a:spcPct val="110000"/>
              </a:lnSpc>
              <a:spcBef>
                <a:spcPts val="0"/>
              </a:spcBef>
              <a:buFont typeface="Arial" panose="020B0604020202020204" pitchFamily="34" charset="0"/>
              <a:buChar char="•"/>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Sharing of Profits</a:t>
            </a:r>
            <a:endPar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Formation of Partnerships</a:t>
            </a:r>
          </a:p>
        </p:txBody>
      </p:sp>
    </p:spTree>
    <p:extLst>
      <p:ext uri="{BB962C8B-B14F-4D97-AF65-F5344CB8AC3E}">
        <p14:creationId xmlns:p14="http://schemas.microsoft.com/office/powerpoint/2010/main" val="415525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marL="112713" algn="just" eaLnBrk="0" hangingPunct="0">
              <a:lnSpc>
                <a:spcPct val="9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Generally:</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9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9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The Nature of Partnership Property:</a:t>
            </a:r>
          </a:p>
          <a:p>
            <a:pPr marL="112713" algn="just" eaLnBrk="0" hangingPunct="0">
              <a:lnSpc>
                <a:spcPct val="90000"/>
              </a:lnSpc>
              <a:spcBef>
                <a:spcPts val="0"/>
              </a:spcBef>
              <a:defRPr/>
            </a:pPr>
            <a:endParaRPr lang="en-US" sz="500" b="1" i="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 Serious and Important Issue:  </a:t>
            </a:r>
            <a:r>
              <a:rPr lang="en-US" sz="1400" dirty="0">
                <a:latin typeface="Tahoma" panose="020B0604030504040204" pitchFamily="34" charset="0"/>
                <a:ea typeface="Tahoma" panose="020B0604030504040204" pitchFamily="34" charset="0"/>
                <a:cs typeface="Tahoma" panose="020B0604030504040204" pitchFamily="34" charset="0"/>
              </a:rPr>
              <a:t>In addition to testing whether a partnership exists, partnership questions often focus on the rights and liabilities as between partners and third parties - both in the ongoing conduct of the partnership and in any eventual dissolution.  In analyzing such issues, it is important to distinguish which property belongs to the 	partnership and which belongs to the individual partners.  Partnership property is a seriously major issue.</a:t>
            </a:r>
          </a:p>
          <a:p>
            <a:pPr marL="112713" algn="just" eaLnBrk="0" hangingPunct="0">
              <a:lnSpc>
                <a:spcPct val="9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General Issues of Partnership Property</a:t>
            </a:r>
            <a:r>
              <a:rPr lang="en-US" sz="1600" b="1" dirty="0">
                <a:solidFill>
                  <a:srgbClr val="663300"/>
                </a:solidFill>
                <a:latin typeface="Tahoma" panose="020B0604030504040204" pitchFamily="34" charset="0"/>
                <a:ea typeface="Tahoma" panose="020B0604030504040204" pitchFamily="34" charset="0"/>
                <a:cs typeface="Tahoma" panose="020B0604030504040204" pitchFamily="34" charset="0"/>
              </a:rPr>
              <a:t>:</a:t>
            </a:r>
          </a:p>
          <a:p>
            <a:pPr algn="just">
              <a:lnSpc>
                <a:spcPct val="85000"/>
              </a:lnSpc>
              <a:spcBef>
                <a:spcPts val="0"/>
              </a:spcBef>
              <a:defRPr/>
            </a:pPr>
            <a:r>
              <a:rPr lang="en-US" sz="500" b="1" dirty="0">
                <a:latin typeface="Tahoma" panose="020B0604030504040204" pitchFamily="34" charset="0"/>
                <a:ea typeface="Tahoma" panose="020B0604030504040204" pitchFamily="34" charset="0"/>
                <a:cs typeface="Tahoma" panose="020B0604030504040204" pitchFamily="34" charset="0"/>
              </a:rPr>
              <a:t>	</a:t>
            </a:r>
          </a:p>
          <a:p>
            <a:pPr>
              <a:lnSpc>
                <a:spcPct val="85000"/>
              </a:lnSpc>
              <a:spcBef>
                <a:spcPts val="0"/>
              </a:spcBef>
              <a:tabLst>
                <a:tab pos="112713" algn="l"/>
              </a:tabLst>
              <a:defRPr/>
            </a:pPr>
            <a:r>
              <a:rPr lang="en-US" sz="500" b="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 Partners hold title to firm property by tenancy in partnership.  </a:t>
            </a:r>
          </a:p>
          <a:p>
            <a:pPr>
              <a:lnSpc>
                <a:spcPct val="85000"/>
              </a:lnSpc>
              <a:spcBef>
                <a:spcPts val="0"/>
              </a:spcBef>
              <a:tabLst>
                <a:tab pos="112713" algn="l"/>
              </a:tabLst>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a:lnSpc>
                <a:spcPct val="85000"/>
              </a:lnSpc>
              <a:spcBef>
                <a:spcPts val="0"/>
              </a:spcBef>
              <a:tabLst>
                <a:tab pos="112713" algn="l"/>
              </a:tabLst>
              <a:defRPr/>
            </a:pP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 Surviving partners receive property.</a:t>
            </a:r>
          </a:p>
          <a:p>
            <a:pPr>
              <a:lnSpc>
                <a:spcPct val="85000"/>
              </a:lnSpc>
              <a:spcBef>
                <a:spcPts val="0"/>
              </a:spcBef>
              <a:tabLst>
                <a:tab pos="112713" algn="l"/>
              </a:tabLst>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marL="287338" indent="-174625">
              <a:lnSpc>
                <a:spcPct val="85000"/>
              </a:lnSpc>
              <a:spcBef>
                <a:spcPts val="0"/>
              </a:spcBef>
              <a:tabLst>
                <a:tab pos="112713" algn="l"/>
              </a:tabLst>
              <a:defRPr/>
            </a:pPr>
            <a:r>
              <a:rPr lang="en-US" sz="1400" dirty="0">
                <a:latin typeface="Tahoma" panose="020B0604030504040204" pitchFamily="34" charset="0"/>
                <a:ea typeface="Tahoma" panose="020B0604030504040204" pitchFamily="34" charset="0"/>
                <a:cs typeface="Tahoma" panose="020B0604030504040204" pitchFamily="34" charset="0"/>
              </a:rPr>
              <a:t>● A creditor of a partner cannot proceed against any specific item of partnership property but must obtain a charging order to seize the debtor-partner’s share of the profits. </a:t>
            </a:r>
          </a:p>
          <a:p>
            <a:pPr>
              <a:lnSpc>
                <a:spcPct val="85000"/>
              </a:lnSpc>
              <a:spcBef>
                <a:spcPts val="0"/>
              </a:spcBef>
              <a:tabLst>
                <a:tab pos="112713" algn="l"/>
              </a:tabLst>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tabLst>
                <a:tab pos="112713" algn="l"/>
              </a:tabLst>
              <a:defRPr/>
            </a:pPr>
            <a:r>
              <a:rPr lang="en-US" sz="1400" dirty="0">
                <a:latin typeface="Tahoma" panose="020B0604030504040204" pitchFamily="34" charset="0"/>
                <a:ea typeface="Tahoma" panose="020B0604030504040204" pitchFamily="34" charset="0"/>
                <a:cs typeface="Tahoma" panose="020B0604030504040204" pitchFamily="34" charset="0"/>
              </a:rPr>
              <a:t>	● An assignee of a partner’s interest does not become a partner without the consent of the other   </a:t>
            </a:r>
          </a:p>
          <a:p>
            <a:pPr algn="just">
              <a:lnSpc>
                <a:spcPct val="85000"/>
              </a:lnSpc>
              <a:spcBef>
                <a:spcPts val="0"/>
              </a:spcBef>
              <a:tabLst>
                <a:tab pos="112713" algn="l"/>
              </a:tabLst>
              <a:defRPr/>
            </a:pPr>
            <a:r>
              <a:rPr lang="en-US" sz="1400" dirty="0">
                <a:latin typeface="Tahoma" panose="020B0604030504040204" pitchFamily="34" charset="0"/>
                <a:ea typeface="Tahoma" panose="020B0604030504040204" pitchFamily="34" charset="0"/>
                <a:cs typeface="Tahoma" panose="020B0604030504040204" pitchFamily="34" charset="0"/>
              </a:rPr>
              <a:t>     partners and is entitled only to a share of the profits and the assignor’s interest upon dissolution.</a:t>
            </a:r>
          </a:p>
          <a:p>
            <a:pPr algn="just">
              <a:lnSpc>
                <a:spcPct val="85000"/>
              </a:lnSpc>
              <a:spcBef>
                <a:spcPts val="0"/>
              </a:spcBef>
              <a:tabLst>
                <a:tab pos="112713" algn="l"/>
              </a:tabLst>
              <a:defRPr/>
            </a:pPr>
            <a:endParaRPr lang="en-US" sz="500" b="1" i="1" kern="0"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112713" algn="just">
              <a:lnSpc>
                <a:spcPct val="85000"/>
              </a:lnSpc>
              <a:spcBef>
                <a:spcPts val="0"/>
              </a:spcBef>
              <a:tabLst>
                <a:tab pos="112713" algn="l"/>
              </a:tabLst>
              <a:defRPr/>
            </a:pPr>
            <a:r>
              <a:rPr lang="en-US" sz="1600" b="1" i="1" kern="0" dirty="0">
                <a:solidFill>
                  <a:srgbClr val="0033CC"/>
                </a:solidFill>
                <a:latin typeface="Tahoma" panose="020B0604030504040204" pitchFamily="34" charset="0"/>
                <a:ea typeface="Tahoma" panose="020B0604030504040204" pitchFamily="34" charset="0"/>
                <a:cs typeface="Tahoma" panose="020B0604030504040204" pitchFamily="34" charset="0"/>
              </a:rPr>
              <a:t>Classifications of Partnership Property:</a:t>
            </a:r>
            <a:r>
              <a:rPr lang="en-US" sz="1600" i="1" dirty="0">
                <a:latin typeface="Tahoma" panose="020B0604030504040204" pitchFamily="34" charset="0"/>
                <a:ea typeface="Tahoma" panose="020B0604030504040204" pitchFamily="34" charset="0"/>
                <a:cs typeface="Tahoma" panose="020B0604030504040204" pitchFamily="34" charset="0"/>
              </a:rPr>
              <a:t> </a:t>
            </a:r>
          </a:p>
          <a:p>
            <a:pPr marL="112713" algn="just">
              <a:lnSpc>
                <a:spcPct val="85000"/>
              </a:lnSpc>
              <a:spcBef>
                <a:spcPts val="0"/>
              </a:spcBef>
              <a:tabLst>
                <a:tab pos="112713" algn="l"/>
              </a:tabLst>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a:lnSpc>
                <a:spcPct val="85000"/>
              </a:lnSpc>
              <a:spcBef>
                <a:spcPts val="0"/>
              </a:spcBef>
              <a:tabLst>
                <a:tab pos="112713" algn="l"/>
              </a:tabLst>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Partnership Capital:</a:t>
            </a:r>
            <a:r>
              <a:rPr lang="en-US" sz="1300" b="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Partnership capital consists of the property or money contributed by each of the partners for the purpose of carrying on the partnership's business.</a:t>
            </a:r>
          </a:p>
          <a:p>
            <a:pPr marL="112713" algn="just">
              <a:lnSpc>
                <a:spcPct val="85000"/>
              </a:lnSpc>
              <a:spcBef>
                <a:spcPts val="0"/>
              </a:spcBef>
              <a:tabLst>
                <a:tab pos="112713" algn="l"/>
              </a:tabLst>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a:lnSpc>
                <a:spcPct val="85000"/>
              </a:lnSpc>
              <a:spcBef>
                <a:spcPts val="0"/>
              </a:spcBef>
              <a:tabLst>
                <a:tab pos="112713" algn="l"/>
              </a:tabLst>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Partnership Property:  </a:t>
            </a:r>
            <a:r>
              <a:rPr lang="en-US" sz="1300" dirty="0">
                <a:latin typeface="Tahoma" panose="020B0604030504040204" pitchFamily="34" charset="0"/>
                <a:ea typeface="Tahoma" panose="020B0604030504040204" pitchFamily="34" charset="0"/>
                <a:cs typeface="Tahoma" panose="020B0604030504040204" pitchFamily="34" charset="0"/>
              </a:rPr>
              <a:t>Partnership property, in its broadest sense, embraces everything that the partnership owns, consisting of both the capital contributed by its members and the properties subsequently acquired in partnership transactions.</a:t>
            </a:r>
          </a:p>
          <a:p>
            <a:pPr algn="just">
              <a:lnSpc>
                <a:spcPct val="85000"/>
              </a:lnSpc>
              <a:spcBef>
                <a:spcPts val="0"/>
              </a:spcBef>
              <a:tabLst>
                <a:tab pos="112713" algn="l"/>
              </a:tabLst>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Partnership Property</a:t>
            </a:r>
          </a:p>
        </p:txBody>
      </p:sp>
    </p:spTree>
    <p:extLst>
      <p:ext uri="{BB962C8B-B14F-4D97-AF65-F5344CB8AC3E}">
        <p14:creationId xmlns:p14="http://schemas.microsoft.com/office/powerpoint/2010/main" val="293292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8382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marL="112713" algn="just" eaLnBrk="0" hangingPunct="0">
              <a:lnSpc>
                <a:spcPct val="85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Generally:</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What is Includible in Partnership Property:</a:t>
            </a:r>
          </a:p>
          <a:p>
            <a:pPr marL="112713" algn="just" eaLnBrk="0" hangingPunct="0">
              <a:lnSpc>
                <a:spcPct val="85000"/>
              </a:lnSpc>
              <a:spcBef>
                <a:spcPts val="0"/>
              </a:spcBef>
              <a:defRPr/>
            </a:pPr>
            <a:endParaRPr lang="en-US" sz="500" b="1" i="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600" b="1" i="1" kern="0" dirty="0">
                <a:solidFill>
                  <a:srgbClr val="0033CC"/>
                </a:solidFill>
                <a:latin typeface="Tahoma" panose="020B0604030504040204" pitchFamily="34" charset="0"/>
                <a:ea typeface="Tahoma" panose="020B0604030504040204" pitchFamily="34" charset="0"/>
                <a:cs typeface="Tahoma" panose="020B0604030504040204" pitchFamily="34" charset="0"/>
              </a:rPr>
              <a:t>Generally:</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Absent an agreement, there is no restriction as to what may be included in partnership property.  The controlling factor in determining what comprises partnership property is the partner's intent to devote the property to partnership purposes.  The following criteria are usually applied in making this determination, but no single criterion is determinative:</a:t>
            </a:r>
            <a:endParaRPr lang="en-US" sz="1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Acquisition with Partnership Funds:  </a:t>
            </a:r>
            <a:r>
              <a:rPr lang="en-US" sz="1400" dirty="0">
                <a:latin typeface="Tahoma" panose="020B0604030504040204" pitchFamily="34" charset="0"/>
                <a:ea typeface="Tahoma" panose="020B0604030504040204" pitchFamily="34" charset="0"/>
                <a:cs typeface="Tahoma" panose="020B0604030504040204" pitchFamily="34" charset="0"/>
              </a:rPr>
              <a:t>Unless a contrary intention appears, property acquired with partnership funds is partnership property. </a:t>
            </a:r>
          </a:p>
          <a:p>
            <a:pPr marL="112713" algn="just" eaLnBrk="0" hangingPunct="0">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Use of Property:</a:t>
            </a:r>
            <a:r>
              <a:rPr lang="en-US" sz="1400" i="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The use of the property by the partnership in conducting its business is evidence that the partnership intended it to be partnership property.</a:t>
            </a:r>
          </a:p>
          <a:p>
            <a:pPr marL="112713" algn="just" eaLnBrk="0" hangingPunct="0">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Improvement of Property by Partnership:</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If the property that was acquired has been improved by the partnership, it is more likely than not to be partnership property.</a:t>
            </a:r>
          </a:p>
          <a:p>
            <a:pPr marL="112713" algn="just" eaLnBrk="0" hangingPunct="0">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Relation of Property to Business:</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If the acquired property is closely related in character to the business operations of the partnership, it is likely the property was meant to be partnership property.</a:t>
            </a:r>
          </a:p>
          <a:p>
            <a:pPr marL="112713" algn="just" eaLnBrk="0" hangingPunct="0">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Title to Property:</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If the property has been acquired in the partnership name, it is partnership property.</a:t>
            </a:r>
          </a:p>
          <a:p>
            <a:pPr marL="112713" algn="just" eaLnBrk="0" hangingPunct="0">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Entry in Partnership Books:</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If the property has been listed as an asset on the partnership books, particularly where all the partners are aware of this fact, it is likely the property will be considered partnership property.</a:t>
            </a:r>
          </a:p>
          <a:p>
            <a:pPr marL="112713" algn="just" eaLnBrk="0" hangingPunct="0">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Maintenance and Expenses:</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If the partnership has paid the taxes, insurance, maintenance costs, and other expenses associated with the property, this is evidence that the property is partnership property.</a:t>
            </a: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Partnership Property</a:t>
            </a:r>
          </a:p>
        </p:txBody>
      </p:sp>
    </p:spTree>
    <p:extLst>
      <p:ext uri="{BB962C8B-B14F-4D97-AF65-F5344CB8AC3E}">
        <p14:creationId xmlns:p14="http://schemas.microsoft.com/office/powerpoint/2010/main" val="213879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8382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800" b="1" i="1" kern="0" dirty="0">
                <a:solidFill>
                  <a:schemeClr val="accent5">
                    <a:lumMod val="25000"/>
                  </a:schemeClr>
                </a:solidFill>
                <a:latin typeface="Arial" pitchFamily="34" charset="0"/>
                <a:cs typeface="Arial" pitchFamily="34" charset="0"/>
              </a:rPr>
              <a:t>	 </a:t>
            </a:r>
          </a:p>
          <a:p>
            <a:pPr algn="just" eaLnBrk="0" hangingPunct="0">
              <a:lnSpc>
                <a:spcPct val="7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A Partner’s Rights in Partnership Property:</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Tenancy in Partnership: </a:t>
            </a:r>
            <a:r>
              <a:rPr lang="en-US" sz="1600" dirty="0">
                <a:latin typeface="Tahoma" panose="020B0604030504040204" pitchFamily="34" charset="0"/>
                <a:ea typeface="Tahoma" panose="020B0604030504040204" pitchFamily="34" charset="0"/>
                <a:cs typeface="Tahoma" panose="020B0604030504040204" pitchFamily="34" charset="0"/>
              </a:rPr>
              <a:t>A partner's ownership interest in any specific item of partnership property is not that of an outright owner, joint tenant, or tenant in common, but rather is that of a tenant in partnership.  The incidents of this tenancy are:</a:t>
            </a:r>
            <a:endParaRPr lang="en-US" sz="16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70000"/>
              </a:lnSpc>
              <a:spcBef>
                <a:spcPts val="0"/>
              </a:spcBef>
              <a:defRPr/>
            </a:pPr>
            <a:r>
              <a:rPr lang="en-US" sz="500" dirty="0">
                <a:latin typeface="Tahoma" panose="020B0604030504040204" pitchFamily="34" charset="0"/>
                <a:ea typeface="Tahoma" panose="020B0604030504040204" pitchFamily="34" charset="0"/>
                <a:cs typeface="Tahoma" panose="020B0604030504040204" pitchFamily="34" charset="0"/>
              </a:rPr>
              <a:t>	</a:t>
            </a: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Possession:</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Each partner has an equal right with copartners to possess partnership property for partnership purposes, but has no right to possess it for any other purpose without the consent of his copartners [NYSPL §51 (2)(a)].</a:t>
            </a:r>
          </a:p>
          <a:p>
            <a:pPr>
              <a:lnSpc>
                <a:spcPct val="7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Assignability:</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 partner's right in specific partnership property is not assignable to non-partners except in connection with the assignment of the rights of all the partners in the property.  If, therefore, a partner attempts to assign his interest in' specific partnership property to someone who is not already a partner, the attempted assignment will convey no right, title, or interest in the specific property [NYSPL §51 (2)(b)].</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M</a:t>
            </a: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ortgage:</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An attempted mortgage of a partner's interest in specific partnership property has no effect upon the passing of title to the property., and as such, the mortgagee will have no rights against the property.</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Death:</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Upon the death of a partner, his right in specific partnership property vests in the surviving 	partner(s).  Upon the death of the last surviving partner, the rights in such property  vests in their legal representative [NYSPL §51 (2)(d)].</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Attachment of Specific Property:</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 partner's interest in specific partnership property is not subject to attachment or execution at the insistence of her individual creditors, and is subject to attachment or execution only on a claim against the partnership [NYSPL §51 (2)(c)].</a:t>
            </a:r>
          </a:p>
          <a:p>
            <a:pPr algn="just">
              <a:lnSpc>
                <a:spcPct val="7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Homestead: </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None of the partners may assert any claim to specific partnership property under the homestead or exemption laws [NYSPL §51 (2)(c)].</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Allowance to Heirs or Next of Kin:</a:t>
            </a:r>
            <a:r>
              <a:rPr lang="en-US" sz="160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Surviving spouses, heirs, and next of kin are not entitled to 	share in specific partnership property absent an agreement to the contrary [NYSPL §51 (2)(e)].</a:t>
            </a: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Partnership Property</a:t>
            </a:r>
          </a:p>
        </p:txBody>
      </p:sp>
    </p:spTree>
    <p:extLst>
      <p:ext uri="{BB962C8B-B14F-4D97-AF65-F5344CB8AC3E}">
        <p14:creationId xmlns:p14="http://schemas.microsoft.com/office/powerpoint/2010/main" val="337375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4000"/>
              </a:lnSpc>
              <a:spcBef>
                <a:spcPts val="0"/>
              </a:spcBef>
              <a:defRPr/>
            </a:pPr>
            <a:r>
              <a:rPr lang="en-US" sz="2800" b="1" i="1" kern="0" dirty="0">
                <a:solidFill>
                  <a:schemeClr val="accent5">
                    <a:lumMod val="25000"/>
                  </a:schemeClr>
                </a:solidFill>
                <a:latin typeface="Arial" pitchFamily="34" charset="0"/>
                <a:cs typeface="Arial" pitchFamily="34" charset="0"/>
              </a:rPr>
              <a:t>	 </a:t>
            </a:r>
          </a:p>
          <a:p>
            <a:pPr algn="just" eaLnBrk="0" hangingPunct="0">
              <a:lnSpc>
                <a:spcPct val="72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A Partner’s Interest in the Partnership:</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2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Generally:</a:t>
            </a:r>
            <a:endParaRPr lang="en-US" sz="16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500" dirty="0">
                <a:latin typeface="Tahoma" panose="020B0604030504040204" pitchFamily="34" charset="0"/>
                <a:ea typeface="Tahoma" panose="020B0604030504040204" pitchFamily="34" charset="0"/>
                <a:cs typeface="Tahoma" panose="020B0604030504040204" pitchFamily="34" charset="0"/>
              </a:rPr>
              <a:t>	</a:t>
            </a:r>
          </a:p>
          <a:p>
            <a:pPr algn="just">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Interest In Personal Property:  </a:t>
            </a:r>
            <a:r>
              <a:rPr lang="en-US" sz="1500" dirty="0">
                <a:latin typeface="Tahoma" panose="020B0604030504040204" pitchFamily="34" charset="0"/>
                <a:ea typeface="Tahoma" panose="020B0604030504040204" pitchFamily="34" charset="0"/>
                <a:cs typeface="Tahoma" panose="020B0604030504040204" pitchFamily="34" charset="0"/>
              </a:rPr>
              <a:t>Each partner has an interest in the partnership itself, which consists of a share of the profits and surplus and is treated as personal property. [NYSPL §52]</a:t>
            </a:r>
          </a:p>
          <a:p>
            <a:pPr>
              <a:lnSpc>
                <a:spcPct val="72000"/>
              </a:lnSpc>
              <a:spcBef>
                <a:spcPts val="0"/>
              </a:spcBef>
              <a:defRPr/>
            </a:pPr>
            <a:endParaRPr lang="en-US" sz="6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Presumption of Equal Profits and Losses:</a:t>
            </a:r>
            <a:r>
              <a:rPr lang="en-US" sz="16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A legal presumption exists that interests of partners in profits and surplus are equal, in the absence of evidence of an agreement to the contrary.</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Assignment of Interest:  </a:t>
            </a:r>
            <a:r>
              <a:rPr lang="en-US" sz="1500" dirty="0">
                <a:latin typeface="Tahoma" panose="020B0604030504040204" pitchFamily="34" charset="0"/>
                <a:ea typeface="Tahoma" panose="020B0604030504040204" pitchFamily="34" charset="0"/>
                <a:cs typeface="Tahoma" panose="020B0604030504040204" pitchFamily="34" charset="0"/>
              </a:rPr>
              <a:t>A partner's interest in the partnership is </a:t>
            </a:r>
            <a:r>
              <a:rPr lang="en-US" sz="1500" dirty="0" err="1">
                <a:latin typeface="Tahoma" panose="020B0604030504040204" pitchFamily="34" charset="0"/>
                <a:ea typeface="Tahoma" panose="020B0604030504040204" pitchFamily="34" charset="0"/>
                <a:cs typeface="Tahoma" panose="020B0604030504040204" pitchFamily="34" charset="0"/>
              </a:rPr>
              <a:t>personalty</a:t>
            </a:r>
            <a:r>
              <a:rPr lang="en-US" sz="1500" dirty="0">
                <a:latin typeface="Tahoma" panose="020B0604030504040204" pitchFamily="34" charset="0"/>
                <a:ea typeface="Tahoma" panose="020B0604030504040204" pitchFamily="34" charset="0"/>
                <a:cs typeface="Tahoma" panose="020B0604030504040204" pitchFamily="34" charset="0"/>
              </a:rPr>
              <a:t> and consists only of their share of the profits and surplus, it may thus be assigned by a partner at any time.</a:t>
            </a: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5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Assignment of Profits is not an Assignment of Interest:</a:t>
            </a:r>
            <a:r>
              <a:rPr lang="en-US" sz="16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The right to assign profits and surplus         should not be confused with the limitation on the right to assign an interest in partnership property.</a:t>
            </a:r>
          </a:p>
          <a:p>
            <a:pPr algn="just">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Method of Assignment:</a:t>
            </a:r>
            <a:r>
              <a:rPr lang="en-US" sz="16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The usual  transfer rules for personal property are applicable, including the requirements of delivery and acceptance. [See Adamson v. Adamson, 249 A.D. 418 (1937)].</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Assignee's Rights:   </a:t>
            </a:r>
          </a:p>
          <a:p>
            <a:pPr>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dirty="0">
                <a:latin typeface="Tahoma" panose="020B0604030504040204" pitchFamily="34" charset="0"/>
                <a:ea typeface="Tahoma" panose="020B0604030504040204" pitchFamily="34" charset="0"/>
                <a:cs typeface="Tahoma" panose="020B0604030504040204" pitchFamily="34" charset="0"/>
              </a:rPr>
              <a:t>In Partnership: </a:t>
            </a:r>
            <a:r>
              <a:rPr lang="en-US" sz="1200" dirty="0">
                <a:latin typeface="Tahoma" panose="020B0604030504040204" pitchFamily="34" charset="0"/>
                <a:ea typeface="Tahoma" panose="020B0604030504040204" pitchFamily="34" charset="0"/>
                <a:cs typeface="Tahoma" panose="020B0604030504040204" pitchFamily="34" charset="0"/>
              </a:rPr>
              <a:t>As against the other partners, in the absence of an agreement, an assignment of a partner’s partnership interest does not entitle the assignee to interfere in the management or administration of the partnership business, to require any information or account of the partnership transactions or to inspect the partnership books. Rather, an assignment merely entitles the assignee to receive, in accordance with his assignment contract, profits to which the assigning partner would otherwise be entitled [NYSPL §53(1)].</a:t>
            </a:r>
          </a:p>
          <a:p>
            <a:pPr algn="just">
              <a:lnSpc>
                <a:spcPct val="72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dirty="0">
                <a:latin typeface="Tahoma" panose="020B0604030504040204" pitchFamily="34" charset="0"/>
                <a:ea typeface="Tahoma" panose="020B0604030504040204" pitchFamily="34" charset="0"/>
                <a:cs typeface="Tahoma" panose="020B0604030504040204" pitchFamily="34" charset="0"/>
              </a:rPr>
              <a:t>At Dissolution:  </a:t>
            </a:r>
            <a:r>
              <a:rPr lang="en-US" sz="1200" dirty="0">
                <a:latin typeface="Tahoma" panose="020B0604030504040204" pitchFamily="34" charset="0"/>
                <a:ea typeface="Tahoma" panose="020B0604030504040204" pitchFamily="34" charset="0"/>
                <a:cs typeface="Tahoma" panose="020B0604030504040204" pitchFamily="34" charset="0"/>
              </a:rPr>
              <a:t>In the case of dissolution, the assignee is entitled to receive the assignor's interest and may require an accounting from the date of the last accounting agreed by all the partners [NYSPL §53(2)]</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Charge of Interest (Attachment):</a:t>
            </a:r>
            <a:r>
              <a:rPr lang="en-US" sz="1600" b="1"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 judgment creditor of a partner, on application to the court that entered the judgment or other competent court, may charge the interest of the debtor partner with payment of the unsatisfied amount of such judgment debt with interest thereon.  In addition, the court may then or later appoint a receiver of the debtor partner’s share of the profits, and of any other money due or to become due to him in respect of the partnership [NYSPL §54(1)].</a:t>
            </a:r>
            <a:endParaRPr lang="en-US" sz="1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Partnership Property</a:t>
            </a:r>
          </a:p>
        </p:txBody>
      </p:sp>
    </p:spTree>
    <p:extLst>
      <p:ext uri="{BB962C8B-B14F-4D97-AF65-F5344CB8AC3E}">
        <p14:creationId xmlns:p14="http://schemas.microsoft.com/office/powerpoint/2010/main" val="325143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85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Relations Between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5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5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Generally:</a:t>
            </a:r>
          </a:p>
          <a:p>
            <a:pPr marL="112713" algn="just" eaLnBrk="0" hangingPunct="0">
              <a:lnSpc>
                <a:spcPct val="85000"/>
              </a:lnSpc>
              <a:spcBef>
                <a:spcPts val="0"/>
              </a:spcBef>
              <a:defRPr/>
            </a:pPr>
            <a:endParaRPr lang="en-US" sz="500" b="1" i="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r>
              <a:rPr lang="en-US" sz="1600" b="1" i="1" kern="0" dirty="0">
                <a:solidFill>
                  <a:srgbClr val="0033CC"/>
                </a:solidFill>
                <a:latin typeface="Tahoma" panose="020B0604030504040204" pitchFamily="34" charset="0"/>
                <a:ea typeface="Tahoma" panose="020B0604030504040204" pitchFamily="34" charset="0"/>
                <a:cs typeface="Tahoma" panose="020B0604030504040204" pitchFamily="34" charset="0"/>
              </a:rPr>
              <a:t>Fiduciary Duty:</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Each partner owes a fiduciary duty to the partnership.  As such, each partner is bound to use the partnership property and exercise their partnership powers for the benefit of the partnership and not for themself alone.  Profits made in the course of the partnership belong to the partnership, and one partner will not be permitted to gain for themself at the expense of the partnership [NYSPL §43(1)].</a:t>
            </a:r>
            <a:endParaRPr lang="en-US" sz="1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Right to Participate in Management: </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Absent an agreement to the contrary, all partners have equal rights in the management of the partnership business [NYSPL §40(5)].</a:t>
            </a:r>
          </a:p>
          <a:p>
            <a:pPr algn="just">
              <a:lnSpc>
                <a:spcPct val="80000"/>
              </a:lnSpc>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Right to Distributions:  </a:t>
            </a:r>
            <a:r>
              <a:rPr lang="en-US" sz="1500" dirty="0">
                <a:latin typeface="Tahoma" panose="020B0604030504040204" pitchFamily="34" charset="0"/>
                <a:ea typeface="Tahoma" panose="020B0604030504040204" pitchFamily="34" charset="0"/>
                <a:cs typeface="Tahoma" panose="020B0604030504040204" pitchFamily="34" charset="0"/>
              </a:rPr>
              <a:t>Absent an agreement to the contrary, each partner shares equally in the profits and surplus remaining after all liabilities, including those to partners, are satisfied.  Each partner must contribute to the losses, whether capital or otherwise, sustained by the partnership according to her share in the profits.  Furthermore, unless the partners agree otherwise, each partner is to be repaid their contribution, whether by way of capital or advances to the partnership property.  Any payment or advance made by a partner to or on behalf of the partnership beyond her agreed-upon contribution constitutes a loan to the partnership which must be repaid with interest [NYSPL §40(1)and (3)].</a:t>
            </a:r>
          </a:p>
          <a:p>
            <a:pPr algn="just">
              <a:lnSpc>
                <a:spcPct val="80000"/>
              </a:lnSpc>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Indemnification:  </a:t>
            </a:r>
            <a:r>
              <a:rPr lang="en-US" sz="1500" dirty="0">
                <a:latin typeface="Tahoma" panose="020B0604030504040204" pitchFamily="34" charset="0"/>
                <a:ea typeface="Tahoma" panose="020B0604030504040204" pitchFamily="34" charset="0"/>
                <a:cs typeface="Tahoma" panose="020B0604030504040204" pitchFamily="34" charset="0"/>
              </a:rPr>
              <a:t>The partnership must indemnify every partner in respect of payments made and personal liabilities reasonably incurred by him in the ordinary and proper conduct of its business, or for the preservation of its business or property [NYSPL §40(2)].</a:t>
            </a:r>
          </a:p>
          <a:p>
            <a:pPr algn="just">
              <a:lnSpc>
                <a:spcPct val="80000"/>
              </a:lnSpc>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Contribution:</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Where one partner is compelled to pay or satisfy the whole or more than their share of a partnership debt, they may require (usually in an action in equity) the other partners to contribute their pro rata shares [NYSPL §40(1)].</a:t>
            </a:r>
          </a:p>
          <a:p>
            <a:pPr algn="just">
              <a:lnSpc>
                <a:spcPct val="80000"/>
              </a:lnSpc>
              <a:defRPr/>
            </a:pPr>
            <a:endParaRPr lang="en-US" sz="1500"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a:t>
            </a:r>
          </a:p>
        </p:txBody>
      </p:sp>
    </p:spTree>
    <p:extLst>
      <p:ext uri="{BB962C8B-B14F-4D97-AF65-F5344CB8AC3E}">
        <p14:creationId xmlns:p14="http://schemas.microsoft.com/office/powerpoint/2010/main" val="9340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8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Relations Between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8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Generally:</a:t>
            </a:r>
          </a:p>
          <a:p>
            <a:pPr algn="just" eaLnBrk="0" hangingPunct="0">
              <a:lnSpc>
                <a:spcPct val="8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Remuneration:</a:t>
            </a:r>
          </a:p>
          <a:p>
            <a:pPr algn="just">
              <a:lnSpc>
                <a:spcPct val="80000"/>
              </a:lnSpc>
              <a:spcBef>
                <a:spcPts val="0"/>
              </a:spcBef>
              <a:defRPr/>
            </a:pPr>
            <a:r>
              <a:rPr lang="en-US" sz="500" b="1" dirty="0">
                <a:latin typeface="Tahoma" panose="020B0604030504040204" pitchFamily="34" charset="0"/>
                <a:ea typeface="Tahoma" panose="020B0604030504040204" pitchFamily="34" charset="0"/>
                <a:cs typeface="Tahoma" panose="020B0604030504040204" pitchFamily="34" charset="0"/>
              </a:rPr>
              <a:t>	</a:t>
            </a:r>
          </a:p>
          <a:p>
            <a:pPr algn="just">
              <a:lnSpc>
                <a:spcPct val="8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General Rule - No Remuneration Except for Extraordinary Services:  </a:t>
            </a:r>
            <a:r>
              <a:rPr lang="en-US" sz="1300" dirty="0">
                <a:latin typeface="Tahoma" panose="020B0604030504040204" pitchFamily="34" charset="0"/>
                <a:ea typeface="Tahoma" panose="020B0604030504040204" pitchFamily="34" charset="0"/>
                <a:cs typeface="Tahoma" panose="020B0604030504040204" pitchFamily="34" charset="0"/>
              </a:rPr>
              <a:t>A partner is not entitled to any remuneration for services rendered to the partnership unless the partnership agreement provides to the contrary [NYSPL §40(6), and see also Levy v. Leavitt, 257 N.Y. 461 (1931)].  </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300" b="1" i="1" dirty="0">
                <a:latin typeface="Tahoma" panose="020B0604030504040204" pitchFamily="34" charset="0"/>
                <a:ea typeface="Tahoma" panose="020B0604030504040204" pitchFamily="34" charset="0"/>
                <a:cs typeface="Tahoma" panose="020B0604030504040204" pitchFamily="34" charset="0"/>
              </a:rPr>
              <a:t>Work Ethic:  </a:t>
            </a:r>
            <a:r>
              <a:rPr lang="en-US" sz="1200" dirty="0">
                <a:latin typeface="Tahoma" panose="020B0604030504040204" pitchFamily="34" charset="0"/>
                <a:ea typeface="Tahoma" panose="020B0604030504040204" pitchFamily="34" charset="0"/>
                <a:cs typeface="Tahoma" panose="020B0604030504040204" pitchFamily="34" charset="0"/>
              </a:rPr>
              <a:t>This is true even in cases where one partner is forced to assume more work than they had anticipated and the other partner does nothing to further the affairs of the partnership.</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300" b="1" i="1" dirty="0">
                <a:latin typeface="Tahoma" panose="020B0604030504040204" pitchFamily="34" charset="0"/>
                <a:ea typeface="Tahoma" panose="020B0604030504040204" pitchFamily="34" charset="0"/>
                <a:cs typeface="Tahoma" panose="020B0604030504040204" pitchFamily="34" charset="0"/>
              </a:rPr>
              <a:t>Unequal Interest:  </a:t>
            </a:r>
            <a:r>
              <a:rPr lang="en-US" sz="1200" dirty="0">
                <a:latin typeface="Tahoma" panose="020B0604030504040204" pitchFamily="34" charset="0"/>
                <a:ea typeface="Tahoma" panose="020B0604030504040204" pitchFamily="34" charset="0"/>
                <a:cs typeface="Tahoma" panose="020B0604030504040204" pitchFamily="34" charset="0"/>
              </a:rPr>
              <a:t>However, where partners do not have an equal interest, are not equally liable, and are not equally responsible for the conduct of the partnership business, it is possible to infer an agreement to compensate a partner for extraordinary services. [See Steinberg v. Goodman, 27 N.Y.2d 304 (1970)].</a:t>
            </a:r>
          </a:p>
          <a:p>
            <a:pPr>
              <a:lnSpc>
                <a:spcPct val="80000"/>
              </a:lnSpc>
              <a:spcBef>
                <a:spcPts val="0"/>
              </a:spcBef>
              <a:defRPr/>
            </a:pPr>
            <a:endParaRPr lang="en-US" sz="500"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Exception - Winding Up by Surviving Partner</a:t>
            </a: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A surviving partner is entitled to reasonable compensation for his services in winding up the partnership affairs [NYSPL 	§40(6)].</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Breach of Agreement to Work for Partnership:  </a:t>
            </a:r>
            <a:r>
              <a:rPr lang="en-US" sz="1300" dirty="0">
                <a:latin typeface="Tahoma" panose="020B0604030504040204" pitchFamily="34" charset="0"/>
                <a:ea typeface="Tahoma" panose="020B0604030504040204" pitchFamily="34" charset="0"/>
                <a:cs typeface="Tahoma" panose="020B0604030504040204" pitchFamily="34" charset="0"/>
              </a:rPr>
              <a:t>Unless the circumstances indicate otherwise, it is implied that each partner will devote their entire time and energies to the business of the partnership. </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300" b="1" i="1" dirty="0">
                <a:latin typeface="Tahoma" panose="020B0604030504040204" pitchFamily="34" charset="0"/>
                <a:ea typeface="Tahoma" panose="020B0604030504040204" pitchFamily="34" charset="0"/>
                <a:cs typeface="Tahoma" panose="020B0604030504040204" pitchFamily="34" charset="0"/>
              </a:rPr>
              <a:t>Promise to Devote Time:  </a:t>
            </a:r>
            <a:r>
              <a:rPr lang="en-US" sz="1300" i="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Where a partner has impliedly or expressly promised to devote time to the partnership business and fails to do so, they may be charged in an accounting for damages caused to the partnership.  </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300" b="1" i="1" dirty="0">
                <a:latin typeface="Tahoma" panose="020B0604030504040204" pitchFamily="34" charset="0"/>
                <a:ea typeface="Tahoma" panose="020B0604030504040204" pitchFamily="34" charset="0"/>
                <a:cs typeface="Tahoma" panose="020B0604030504040204" pitchFamily="34" charset="0"/>
              </a:rPr>
              <a:t>Replacement Services Time:  </a:t>
            </a:r>
            <a:r>
              <a:rPr lang="en-US" sz="1200" dirty="0">
                <a:latin typeface="Tahoma" panose="020B0604030504040204" pitchFamily="34" charset="0"/>
                <a:ea typeface="Tahoma" panose="020B0604030504040204" pitchFamily="34" charset="0"/>
                <a:cs typeface="Tahoma" panose="020B0604030504040204" pitchFamily="34" charset="0"/>
              </a:rPr>
              <a:t>The amount expended by the partnership to replace the services that a partner should have performed as well as any other loss caused by his breach of contract is compensable under such an action.</a:t>
            </a:r>
          </a:p>
          <a:p>
            <a:pPr algn="just">
              <a:lnSpc>
                <a:spcPct val="8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Books and Information:</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The partnership books must be kept, subject to an agreement to the contrary, at the partnership's principal place of business and every partner has the right to inspect and copy them [NYSPL §41].  Moreover, each partner, upon demand of another partner (or their legal representative) must "render true and full information of all things affecting the partnership" [NYSPL §42].</a:t>
            </a:r>
          </a:p>
          <a:p>
            <a:pPr algn="just">
              <a:lnSpc>
                <a:spcPct val="75000"/>
              </a:lnSpc>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a:t>
            </a:r>
          </a:p>
        </p:txBody>
      </p:sp>
    </p:spTree>
    <p:extLst>
      <p:ext uri="{BB962C8B-B14F-4D97-AF65-F5344CB8AC3E}">
        <p14:creationId xmlns:p14="http://schemas.microsoft.com/office/powerpoint/2010/main" val="171352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83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Relations Between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Legal Actions Between Partners:</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83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General Rule – No Action at Law:</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As a general rule, a partner cannot sue or be sued by the partnership (in an action at 	law), nor may one partner sue another partner on matters related to the partnership business.</a:t>
            </a:r>
          </a:p>
          <a:p>
            <a:pPr algn="just" eaLnBrk="0" hangingPunct="0">
              <a:lnSpc>
                <a:spcPct val="83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Example: </a:t>
            </a:r>
            <a:r>
              <a:rPr lang="en-US" sz="1300" dirty="0">
                <a:latin typeface="Tahoma" panose="020B0604030504040204" pitchFamily="34" charset="0"/>
                <a:ea typeface="Tahoma" panose="020B0604030504040204" pitchFamily="34" charset="0"/>
                <a:cs typeface="Tahoma" panose="020B0604030504040204" pitchFamily="34" charset="0"/>
              </a:rPr>
              <a:t>Abby is a member of the partnership of A, B, and C.  Abby maintains a separate business of her own.  Abby sells certain goods to the partnership. Abby cannot maintain an action to recover for the goods sold and delivered because, in effect, she would be suing herself as a party defendant.</a:t>
            </a:r>
          </a:p>
          <a:p>
            <a:pPr algn="just" eaLnBrk="0" hangingPunct="0">
              <a:lnSpc>
                <a:spcPct val="83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sz="1500" b="1" i="1" dirty="0">
                <a:solidFill>
                  <a:srgbClr val="663300"/>
                </a:solidFill>
                <a:latin typeface="Tahoma" panose="020B0604030504040204" pitchFamily="34" charset="0"/>
                <a:ea typeface="Tahoma" panose="020B0604030504040204" pitchFamily="34" charset="0"/>
                <a:cs typeface="Tahoma" panose="020B0604030504040204" pitchFamily="34" charset="0"/>
              </a:rPr>
              <a:t>Rationale: </a:t>
            </a:r>
          </a:p>
          <a:p>
            <a:pPr algn="just" eaLnBrk="0" hangingPunct="0">
              <a:lnSpc>
                <a:spcPct val="83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Plaintiff on Both Sides of Suit:  </a:t>
            </a:r>
            <a:r>
              <a:rPr lang="en-US" sz="1300" dirty="0">
                <a:latin typeface="Tahoma" panose="020B0604030504040204" pitchFamily="34" charset="0"/>
                <a:ea typeface="Tahoma" panose="020B0604030504040204" pitchFamily="34" charset="0"/>
                <a:cs typeface="Tahoma" panose="020B0604030504040204" pitchFamily="34" charset="0"/>
              </a:rPr>
              <a:t>Because a partner is personally liable for all debts and obligations of the partnership, they will in effect be partially suing themself if they sue the partnership.</a:t>
            </a:r>
          </a:p>
          <a:p>
            <a:pPr algn="just" eaLnBrk="0" hangingPunct="0">
              <a:lnSpc>
                <a:spcPct val="83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3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Accounting Is Necessary: </a:t>
            </a:r>
            <a:r>
              <a:rPr lang="en-US" sz="1300" dirty="0">
                <a:latin typeface="Tahoma" panose="020B0604030504040204" pitchFamily="34" charset="0"/>
                <a:ea typeface="Tahoma" panose="020B0604030504040204" pitchFamily="34" charset="0"/>
                <a:cs typeface="Tahoma" panose="020B0604030504040204" pitchFamily="34" charset="0"/>
              </a:rPr>
              <a:t>There is a general policy against having piecemeal litigation. Yet this will usually be the result unless a complete accounting and settlement of partnership affairs is had.  Accordingly, an accounting is necessary because:</a:t>
            </a:r>
          </a:p>
          <a:p>
            <a:pPr>
              <a:lnSpc>
                <a:spcPct val="83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3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Partnership Assets Applied:  </a:t>
            </a:r>
            <a:r>
              <a:rPr lang="en-US" sz="1200" dirty="0">
                <a:latin typeface="Tahoma" panose="020B0604030504040204" pitchFamily="34" charset="0"/>
                <a:ea typeface="Tahoma" panose="020B0604030504040204" pitchFamily="34" charset="0"/>
                <a:cs typeface="Tahoma" panose="020B0604030504040204" pitchFamily="34" charset="0"/>
              </a:rPr>
              <a:t>Claims by one partner arising out of partnership business must first be satisfied out of partnership assets. Thus, it is possible that even though the plaintiff partner's claim is valid, that they will (because of other transactions) actually owe money to the partnership.</a:t>
            </a:r>
          </a:p>
          <a:p>
            <a:pPr algn="just">
              <a:lnSpc>
                <a:spcPct val="83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3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Creditors' Priority:  </a:t>
            </a:r>
            <a:r>
              <a:rPr lang="en-US" sz="1200" dirty="0">
                <a:latin typeface="Tahoma" panose="020B0604030504040204" pitchFamily="34" charset="0"/>
                <a:ea typeface="Tahoma" panose="020B0604030504040204" pitchFamily="34" charset="0"/>
                <a:cs typeface="Tahoma" panose="020B0604030504040204" pitchFamily="34" charset="0"/>
              </a:rPr>
              <a:t>The result of litigation between partners is not binding on third-party creditors.  Hence, without an accounting, the losing partner might have double liability (i.e., liability to the prevailing partner and then liability to an unpaid outside creditor who decides to seek relief against the losing partner).</a:t>
            </a:r>
          </a:p>
          <a:p>
            <a:pPr algn="just">
              <a:lnSpc>
                <a:spcPct val="83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3000"/>
              </a:lnSpc>
              <a:spcBef>
                <a:spcPts val="0"/>
              </a:spcBef>
              <a:defRPr/>
            </a:pPr>
            <a:r>
              <a:rPr lang="en-US" sz="1500" b="1" i="1" dirty="0">
                <a:solidFill>
                  <a:srgbClr val="663300"/>
                </a:solidFill>
                <a:latin typeface="Tahoma" panose="020B0604030504040204" pitchFamily="34" charset="0"/>
                <a:ea typeface="Tahoma" panose="020B0604030504040204" pitchFamily="34" charset="0"/>
                <a:cs typeface="Tahoma" panose="020B0604030504040204" pitchFamily="34" charset="0"/>
              </a:rPr>
              <a:t>Exception: </a:t>
            </a:r>
            <a:r>
              <a:rPr lang="en-US" sz="1400" dirty="0">
                <a:latin typeface="Tahoma" panose="020B0604030504040204" pitchFamily="34" charset="0"/>
                <a:ea typeface="Tahoma" panose="020B0604030504040204" pitchFamily="34" charset="0"/>
                <a:cs typeface="Tahoma" panose="020B0604030504040204" pitchFamily="34" charset="0"/>
              </a:rPr>
              <a:t>One partner may sue the other at law when no complex accounting is required or when a single, fully closed but unadjusted transaction is involved. [See Schuler v. Birnbaum, 62 A.D.2d 461 (1978)].</a:t>
            </a:r>
          </a:p>
          <a:p>
            <a:pPr algn="just">
              <a:lnSpc>
                <a:spcPct val="75000"/>
              </a:lnSpc>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a:t>
            </a:r>
          </a:p>
        </p:txBody>
      </p:sp>
    </p:spTree>
    <p:extLst>
      <p:ext uri="{BB962C8B-B14F-4D97-AF65-F5344CB8AC3E}">
        <p14:creationId xmlns:p14="http://schemas.microsoft.com/office/powerpoint/2010/main" val="282179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9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Relations Between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Legal Actions Between Partners:</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Actions for an Accounting:</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500" b="1" i="1" dirty="0">
                <a:solidFill>
                  <a:srgbClr val="663300"/>
                </a:solidFill>
                <a:latin typeface="Tahoma" panose="020B0604030504040204" pitchFamily="34" charset="0"/>
                <a:ea typeface="Tahoma" panose="020B0604030504040204" pitchFamily="34" charset="0"/>
                <a:cs typeface="Tahoma" panose="020B0604030504040204" pitchFamily="34" charset="0"/>
              </a:rPr>
              <a:t>What is An Accounting:  </a:t>
            </a:r>
            <a:r>
              <a:rPr lang="en-US" sz="1400" dirty="0">
                <a:latin typeface="Tahoma" panose="020B0604030504040204" pitchFamily="34" charset="0"/>
                <a:ea typeface="Tahoma" panose="020B0604030504040204" pitchFamily="34" charset="0"/>
                <a:cs typeface="Tahoma" panose="020B0604030504040204" pitchFamily="34" charset="0"/>
              </a:rPr>
              <a:t>An accounting is an equitable proceeding that considers all transactions between partners in connection with the partnership. It is usually held in connection with a final settlement of the partnership affairs. The liabilities between each partner and the partnership are thereby converted into liabilities between the partners individually, and an action lies to recover the balance due any partner.</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Example:  </a:t>
            </a:r>
            <a:r>
              <a:rPr lang="en-US" sz="1300" dirty="0">
                <a:latin typeface="Tahoma" panose="020B0604030504040204" pitchFamily="34" charset="0"/>
                <a:ea typeface="Tahoma" panose="020B0604030504040204" pitchFamily="34" charset="0"/>
                <a:cs typeface="Tahoma" panose="020B0604030504040204" pitchFamily="34" charset="0"/>
              </a:rPr>
              <a:t>Amanda and Becky were partners.  A final accounting was held upon partnership dissolution in which it was found that Amanda owed Becky the sum of $500.  Amanda is liable to Becky </a:t>
            </a:r>
            <a:r>
              <a:rPr lang="en-US" sz="1200" dirty="0">
                <a:latin typeface="Tahoma" panose="020B0604030504040204" pitchFamily="34" charset="0"/>
                <a:ea typeface="Tahoma" panose="020B0604030504040204" pitchFamily="34" charset="0"/>
                <a:cs typeface="Tahoma" panose="020B0604030504040204" pitchFamily="34" charset="0"/>
              </a:rPr>
              <a:t>$500.</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500" b="1" i="1" dirty="0">
                <a:solidFill>
                  <a:srgbClr val="663300"/>
                </a:solidFill>
                <a:latin typeface="Tahoma" panose="020B0604030504040204" pitchFamily="34" charset="0"/>
                <a:ea typeface="Tahoma" panose="020B0604030504040204" pitchFamily="34" charset="0"/>
                <a:cs typeface="Tahoma" panose="020B0604030504040204" pitchFamily="34" charset="0"/>
              </a:rPr>
              <a:t>When Can an Accounting Be Held Outside of Dissolution:  </a:t>
            </a:r>
            <a:r>
              <a:rPr lang="en-US" sz="1400" dirty="0">
                <a:latin typeface="Tahoma" panose="020B0604030504040204" pitchFamily="34" charset="0"/>
                <a:ea typeface="Tahoma" panose="020B0604030504040204" pitchFamily="34" charset="0"/>
                <a:cs typeface="Tahoma" panose="020B0604030504040204" pitchFamily="34" charset="0"/>
              </a:rPr>
              <a:t>There are a few situations in which an accounting may be had other than in connection with a final settlement and dissolution.</a:t>
            </a:r>
          </a:p>
          <a:p>
            <a:pPr algn="just">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Wrongful Exclusion:  </a:t>
            </a:r>
            <a:r>
              <a:rPr lang="en-US" sz="1300" dirty="0">
                <a:latin typeface="Tahoma" panose="020B0604030504040204" pitchFamily="34" charset="0"/>
                <a:ea typeface="Tahoma" panose="020B0604030504040204" pitchFamily="34" charset="0"/>
                <a:cs typeface="Tahoma" panose="020B0604030504040204" pitchFamily="34" charset="0"/>
              </a:rPr>
              <a:t>A partner is entitled to an accounting if he has been wrongfully excluded from participation in the partnership business or from joint possession of the partnership property [NYSPL §44(1)].</a:t>
            </a:r>
          </a:p>
          <a:p>
            <a:pPr algn="just">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Agreement:  </a:t>
            </a:r>
            <a:r>
              <a:rPr lang="en-US" sz="1300" dirty="0">
                <a:latin typeface="Tahoma" panose="020B0604030504040204" pitchFamily="34" charset="0"/>
                <a:ea typeface="Tahoma" panose="020B0604030504040204" pitchFamily="34" charset="0"/>
                <a:cs typeface="Tahoma" panose="020B0604030504040204" pitchFamily="34" charset="0"/>
              </a:rPr>
              <a:t>An accounting can always be obtained in accordance with the partnership agreement [NYSPL §44(2)].</a:t>
            </a:r>
          </a:p>
          <a:p>
            <a:pPr algn="just">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Secret Profits:  </a:t>
            </a:r>
            <a:r>
              <a:rPr lang="en-US" sz="1300" dirty="0">
                <a:latin typeface="Tahoma" panose="020B0604030504040204" pitchFamily="34" charset="0"/>
                <a:ea typeface="Tahoma" panose="020B0604030504040204" pitchFamily="34" charset="0"/>
                <a:cs typeface="Tahoma" panose="020B0604030504040204" pitchFamily="34" charset="0"/>
              </a:rPr>
              <a:t>Where one partner has improperly obtained secret profits in violation of their fiduciary duty to the partnership, an action for an accounting may be maintained against them [NYSPL §44(3) and §43(1)].</a:t>
            </a:r>
          </a:p>
          <a:p>
            <a:pPr algn="just">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Other Circumstances:  </a:t>
            </a:r>
            <a:r>
              <a:rPr lang="en-US" sz="1300" dirty="0">
                <a:latin typeface="Tahoma" panose="020B0604030504040204" pitchFamily="34" charset="0"/>
                <a:ea typeface="Tahoma" panose="020B0604030504040204" pitchFamily="34" charset="0"/>
                <a:cs typeface="Tahoma" panose="020B0604030504040204" pitchFamily="34" charset="0"/>
              </a:rPr>
              <a:t>An accounting may be had whenever the court feels it is "just and reasonable”. [NYSPL §44(4)].</a:t>
            </a: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423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a:t>
            </a:r>
          </a:p>
        </p:txBody>
      </p:sp>
    </p:spTree>
    <p:extLst>
      <p:ext uri="{BB962C8B-B14F-4D97-AF65-F5344CB8AC3E}">
        <p14:creationId xmlns:p14="http://schemas.microsoft.com/office/powerpoint/2010/main" val="250227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648965"/>
          </a:xfrm>
          <a:prstGeom prst="rect">
            <a:avLst/>
          </a:prstGeom>
          <a:solidFill>
            <a:schemeClr val="accent3"/>
          </a:solidFill>
        </p:spPr>
        <p:txBody>
          <a:bodyPr wrap="square">
            <a:spAutoFit/>
          </a:bodyPr>
          <a:lstStyle/>
          <a:p>
            <a:pPr>
              <a:lnSpc>
                <a:spcPct val="80000"/>
              </a:lnSpc>
              <a:defRPr/>
            </a:pPr>
            <a:r>
              <a:rPr lang="en-US" sz="3200" b="1" dirty="0"/>
              <a:t>Last Time We Spoke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Law of Business Organizations</a:t>
            </a:r>
          </a:p>
          <a:p>
            <a:pPr algn="ctr">
              <a:lnSpc>
                <a:spcPct val="90000"/>
              </a:lnSpc>
              <a:spcBef>
                <a:spcPts val="0"/>
              </a:spcBef>
              <a:defRPr/>
            </a:pPr>
            <a:r>
              <a:rPr lang="en-US" b="1" i="1" dirty="0">
                <a:solidFill>
                  <a:srgbClr val="C00000"/>
                </a:solidFill>
              </a:rPr>
              <a:t>Part One: Principles of Business Organization</a:t>
            </a:r>
          </a:p>
          <a:p>
            <a:pPr algn="ctr">
              <a:lnSpc>
                <a:spcPct val="90000"/>
              </a:lnSpc>
              <a:spcBef>
                <a:spcPts val="0"/>
              </a:spcBef>
              <a:defRPr/>
            </a:pPr>
            <a:r>
              <a:rPr lang="en-US" b="1" i="1" dirty="0">
                <a:solidFill>
                  <a:srgbClr val="C00000"/>
                </a:solidFill>
              </a:rPr>
              <a:t>The Nature of Business Organizations</a:t>
            </a:r>
            <a:endParaRPr lang="en-US"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The Nature of Agency</a:t>
            </a:r>
          </a:p>
          <a:p>
            <a:pPr algn="ctr">
              <a:lnSpc>
                <a:spcPct val="90000"/>
              </a:lnSpc>
              <a:spcBef>
                <a:spcPts val="0"/>
              </a:spcBef>
              <a:defRPr/>
            </a:pPr>
            <a:r>
              <a:rPr lang="en-US" b="1" i="1" dirty="0">
                <a:solidFill>
                  <a:srgbClr val="C00000"/>
                </a:solidFill>
              </a:rPr>
              <a:t>Part Two: Definitions /Elements of Agency /Examples of Agency Contracts Between Agents and Principals</a:t>
            </a:r>
          </a:p>
          <a:p>
            <a:pPr marL="0" lvl="1" algn="ctr">
              <a:lnSpc>
                <a:spcPct val="90000"/>
              </a:lnSpc>
              <a:spcBef>
                <a:spcPts val="0"/>
              </a:spcBef>
              <a:defRPr/>
            </a:pPr>
            <a:r>
              <a:rPr lang="en-US" b="1" i="1" dirty="0">
                <a:solidFill>
                  <a:srgbClr val="C00000"/>
                </a:solidFill>
              </a:rPr>
              <a:t>The Purpose of Agency / Creating the Agency Relationship</a:t>
            </a:r>
          </a:p>
          <a:p>
            <a:pPr marL="0" lvl="1" algn="ctr">
              <a:lnSpc>
                <a:spcPct val="90000"/>
              </a:lnSpc>
              <a:spcBef>
                <a:spcPts val="0"/>
              </a:spcBef>
              <a:defRPr/>
            </a:pPr>
            <a:r>
              <a:rPr lang="en-US" b="1" i="1" dirty="0">
                <a:solidFill>
                  <a:srgbClr val="C00000"/>
                </a:solidFill>
              </a:rPr>
              <a:t>Termination of Agencies and Duties and Liabilities</a:t>
            </a:r>
          </a:p>
          <a:p>
            <a:pPr>
              <a:lnSpc>
                <a:spcPct val="90000"/>
              </a:lnSpc>
              <a:spcBef>
                <a:spcPts val="0"/>
              </a:spcBef>
              <a:buFont typeface="Arial" pitchFamily="34" charset="0"/>
              <a:buChar char="•"/>
              <a:defRPr/>
            </a:pP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Agency and Employment</a:t>
            </a:r>
          </a:p>
          <a:p>
            <a:pPr algn="just">
              <a:lnSpc>
                <a:spcPct val="90000"/>
              </a:lnSpc>
              <a:spcBef>
                <a:spcPts val="0"/>
              </a:spcBef>
              <a:defRPr/>
            </a:pPr>
            <a:r>
              <a:rPr lang="en-US" sz="1700" b="1" i="1" dirty="0">
                <a:solidFill>
                  <a:srgbClr val="C00000"/>
                </a:solidFill>
              </a:rPr>
              <a:t>Part Three: Definitions / Employment Law / Collective Bargaining </a:t>
            </a:r>
          </a:p>
          <a:p>
            <a:pPr algn="ctr">
              <a:lnSpc>
                <a:spcPct val="90000"/>
              </a:lnSpc>
              <a:spcBef>
                <a:spcPts val="0"/>
              </a:spcBef>
              <a:defRPr/>
            </a:pPr>
            <a:r>
              <a:rPr lang="en-US" b="1" i="1" dirty="0">
                <a:solidFill>
                  <a:srgbClr val="C00000"/>
                </a:solidFill>
              </a:rPr>
              <a:t>Equal Opportunity / Civil and Human Rights</a:t>
            </a:r>
          </a:p>
          <a:p>
            <a:pPr>
              <a:lnSpc>
                <a:spcPct val="90000"/>
              </a:lnSpc>
              <a:spcBef>
                <a:spcPts val="0"/>
              </a:spcBef>
              <a:defRPr/>
            </a:pPr>
            <a:endParaRPr lang="en-US" sz="600" b="1" i="1" dirty="0">
              <a:solidFill>
                <a:srgbClr val="C0000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Maurillo</a:t>
            </a:r>
            <a:r>
              <a:rPr lang="en-US" sz="2600" b="1" dirty="0">
                <a:solidFill>
                  <a:srgbClr val="002060"/>
                </a:solidFill>
              </a:rPr>
              <a:t> v. Park Slope U-Haul</a:t>
            </a:r>
          </a:p>
          <a:p>
            <a:pPr algn="ctr">
              <a:lnSpc>
                <a:spcPct val="90000"/>
              </a:lnSpc>
              <a:spcBef>
                <a:spcPts val="0"/>
              </a:spcBef>
              <a:defRPr/>
            </a:pPr>
            <a:r>
              <a:rPr lang="en-US" sz="2400" b="1" i="1" dirty="0">
                <a:solidFill>
                  <a:srgbClr val="C00000"/>
                </a:solidFill>
              </a:rPr>
              <a:t>     </a:t>
            </a:r>
            <a:r>
              <a:rPr lang="en-US" b="1" i="1" dirty="0">
                <a:solidFill>
                  <a:srgbClr val="C00000"/>
                </a:solidFill>
              </a:rPr>
              <a:t>Recognition of Contractual Elements</a:t>
            </a:r>
            <a:endParaRPr lang="en-US"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95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Relations Between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5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5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Legal Actions Between Partners:</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5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Separate Actions at Law:</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5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0"/>
              </a:spcBef>
              <a:defRPr/>
            </a:pPr>
            <a:r>
              <a:rPr lang="en-US" sz="1500" b="1" i="1" dirty="0">
                <a:solidFill>
                  <a:srgbClr val="663300"/>
                </a:solidFill>
                <a:latin typeface="Tahoma" panose="020B0604030504040204" pitchFamily="34" charset="0"/>
                <a:ea typeface="Tahoma" panose="020B0604030504040204" pitchFamily="34" charset="0"/>
                <a:cs typeface="Tahoma" panose="020B0604030504040204" pitchFamily="34" charset="0"/>
              </a:rPr>
              <a:t>Specific Separate Actions at Law:  </a:t>
            </a:r>
            <a:r>
              <a:rPr lang="en-US" sz="1400" dirty="0">
                <a:latin typeface="Tahoma" panose="020B0604030504040204" pitchFamily="34" charset="0"/>
                <a:ea typeface="Tahoma" panose="020B0604030504040204" pitchFamily="34" charset="0"/>
                <a:cs typeface="Tahoma" panose="020B0604030504040204" pitchFamily="34" charset="0"/>
              </a:rPr>
              <a:t>There are a few situations in which an action at law may be maintained separate and apart from an accounting.</a:t>
            </a:r>
          </a:p>
          <a:p>
            <a:pPr>
              <a:lnSpc>
                <a:spcPct val="9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Segregated Transactions: </a:t>
            </a:r>
            <a:r>
              <a:rPr lang="en-US" sz="13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Where the partnership has dealt with one partner as if he were a third person and it is clear that the transaction is not to be reflected in the general partnership account, an action may be maintained.</a:t>
            </a:r>
          </a:p>
          <a:p>
            <a:pPr>
              <a:lnSpc>
                <a:spcPct val="9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Example: </a:t>
            </a: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Abraham, Bertha, and Carl form a partnership, ABC Bank.  Abraham opens a savings account at ABC Bank and deposits money therein. Abraham is entitled to all of the rights of an ordinary depositor.</a:t>
            </a:r>
          </a:p>
          <a:p>
            <a:pPr>
              <a:lnSpc>
                <a:spcPct val="9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Tort Claims:</a:t>
            </a:r>
          </a:p>
          <a:p>
            <a:pPr>
              <a:lnSpc>
                <a:spcPct val="9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Negligent Partner:</a:t>
            </a: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i="1" dirty="0">
                <a:latin typeface="Tahoma" panose="020B0604030504040204" pitchFamily="34" charset="0"/>
                <a:ea typeface="Tahoma" panose="020B0604030504040204" pitchFamily="34" charset="0"/>
                <a:cs typeface="Tahoma" panose="020B0604030504040204" pitchFamily="34" charset="0"/>
              </a:rPr>
              <a:t>Where one partner negligently injures the person or property of another, the injured partner may maintain an action against the tortfeasor partner.</a:t>
            </a:r>
          </a:p>
          <a:p>
            <a:pPr>
              <a:lnSpc>
                <a:spcPct val="9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Negligent Employee:  </a:t>
            </a:r>
            <a:r>
              <a:rPr lang="en-US" sz="1200" i="1" dirty="0">
                <a:latin typeface="Tahoma" panose="020B0604030504040204" pitchFamily="34" charset="0"/>
                <a:ea typeface="Tahoma" panose="020B0604030504040204" pitchFamily="34" charset="0"/>
                <a:cs typeface="Tahoma" panose="020B0604030504040204" pitchFamily="34" charset="0"/>
              </a:rPr>
              <a:t>Where injury to a partner is caused by the negligence of an employee of the partnership, the traditional rule has been that the negligence of the employee would be imputed to the partnership and partners, thus barring suit. The modern trend however is to permit the partner to sue. [See, Smith v. Hensley, 354 S.W.2d 744 (Ky. 1961)]</a:t>
            </a:r>
            <a:r>
              <a:rPr lang="en-US" sz="1200" b="1" i="1" dirty="0">
                <a:latin typeface="Tahoma" panose="020B0604030504040204" pitchFamily="34" charset="0"/>
                <a:ea typeface="Tahoma" panose="020B0604030504040204" pitchFamily="34" charset="0"/>
                <a:cs typeface="Tahoma" panose="020B0604030504040204" pitchFamily="34" charset="0"/>
              </a:rPr>
              <a:t> </a:t>
            </a:r>
          </a:p>
          <a:p>
            <a:pPr algn="just">
              <a:lnSpc>
                <a:spcPct val="9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Workers Compensation:  </a:t>
            </a:r>
            <a:r>
              <a:rPr lang="en-US" sz="1200" dirty="0">
                <a:latin typeface="Tahoma" panose="020B0604030504040204" pitchFamily="34" charset="0"/>
                <a:ea typeface="Tahoma" panose="020B0604030504040204" pitchFamily="34" charset="0"/>
                <a:cs typeface="Tahoma" panose="020B0604030504040204" pitchFamily="34" charset="0"/>
              </a:rPr>
              <a:t>A partner is an employer - not an employee. Accordingly, they are not permitted to recover under workers' compensation acts.</a:t>
            </a: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423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a:t>
            </a:r>
          </a:p>
        </p:txBody>
      </p:sp>
    </p:spTree>
    <p:extLst>
      <p:ext uri="{BB962C8B-B14F-4D97-AF65-F5344CB8AC3E}">
        <p14:creationId xmlns:p14="http://schemas.microsoft.com/office/powerpoint/2010/main" val="192203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Generally:</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Application of the Law of Agency:</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The Law of Agency:</a:t>
            </a:r>
            <a:r>
              <a:rPr lang="en-US" sz="1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Governing Law</a:t>
            </a:r>
            <a:r>
              <a:rPr lang="en-US" sz="1300" b="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The authority of a partner to bind the partnership when dealing with third parties is governed by the law of agency. </a:t>
            </a:r>
            <a:r>
              <a:rPr lang="en-US" sz="1300" b="1" dirty="0">
                <a:latin typeface="Tahoma" panose="020B0604030504040204" pitchFamily="34" charset="0"/>
                <a:ea typeface="Tahoma" panose="020B0604030504040204" pitchFamily="34" charset="0"/>
                <a:cs typeface="Tahoma" panose="020B0604030504040204" pitchFamily="34" charset="0"/>
              </a:rPr>
              <a:t> </a:t>
            </a:r>
          </a:p>
          <a:p>
            <a:pPr>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Agency Principles:  </a:t>
            </a:r>
            <a:r>
              <a:rPr lang="en-US" sz="1300" dirty="0">
                <a:latin typeface="Tahoma" panose="020B0604030504040204" pitchFamily="34" charset="0"/>
                <a:ea typeface="Tahoma" panose="020B0604030504040204" pitchFamily="34" charset="0"/>
                <a:cs typeface="Tahoma" panose="020B0604030504040204" pitchFamily="34" charset="0"/>
              </a:rPr>
              <a:t>Under agency principles, every partner is an agent of the partnership for the purpose of its business, and thus the act of every partner "for apparently carrying on in the usual way the business of the partnership" (within the scope of the partnership business) will bind the partnership and thereby bind the other partners. </a:t>
            </a:r>
          </a:p>
          <a:p>
            <a:pPr algn="just">
              <a:spcBef>
                <a:spcPts val="0"/>
              </a:spcBef>
              <a:defRPr/>
            </a:pPr>
            <a:br>
              <a:rPr lang="en-US" sz="500" b="1" i="1" dirty="0">
                <a:latin typeface="Tahoma" panose="020B0604030504040204" pitchFamily="34" charset="0"/>
                <a:ea typeface="Tahoma" panose="020B0604030504040204" pitchFamily="34" charset="0"/>
                <a:cs typeface="Tahoma" panose="020B0604030504040204" pitchFamily="34" charset="0"/>
              </a:rPr>
            </a:b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Liability for Act of a Partner:  </a:t>
            </a:r>
            <a:r>
              <a:rPr lang="en-US" sz="1300" dirty="0">
                <a:latin typeface="Tahoma" panose="020B0604030504040204" pitchFamily="34" charset="0"/>
                <a:ea typeface="Tahoma" panose="020B0604030504040204" pitchFamily="34" charset="0"/>
                <a:cs typeface="Tahoma" panose="020B0604030504040204" pitchFamily="34" charset="0"/>
              </a:rPr>
              <a:t>The partnership's liability for the act of a partner may be in contract, in tort, or for breach of trust. </a:t>
            </a:r>
          </a:p>
          <a:p>
            <a:pPr>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Elements of the Law of Agency Relating to Partnerships: </a:t>
            </a:r>
          </a:p>
          <a:p>
            <a:pPr>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Actual Authority</a:t>
            </a: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Apparent Authority</a:t>
            </a: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Notice and Knowledge</a:t>
            </a: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Fraud</a:t>
            </a: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Breach of Trust</a:t>
            </a:r>
          </a:p>
          <a:p>
            <a:pPr marL="227013" indent="-227013">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Liability of Partners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423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413992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9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The Law of Agency – Actual Authority:</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Conveyance of Actual Authority</a:t>
            </a:r>
            <a:r>
              <a:rPr lang="en-US" sz="1600" b="1"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Conveyance Through Communication: </a:t>
            </a:r>
            <a:r>
              <a:rPr lang="en-US" sz="1400" dirty="0">
                <a:latin typeface="Tahoma" panose="020B0604030504040204" pitchFamily="34" charset="0"/>
                <a:ea typeface="Tahoma" panose="020B0604030504040204" pitchFamily="34" charset="0"/>
                <a:cs typeface="Tahoma" panose="020B0604030504040204" pitchFamily="34" charset="0"/>
              </a:rPr>
              <a:t>A partner has whatever authority the partner reasonably believes he has based on the communications between the partnership and the partner.  Actual authority can be granted either in the partnership agreement or by the consent of the partners.</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Means to Grant Actual Authority:</a:t>
            </a:r>
            <a:r>
              <a:rPr lang="en-US" sz="1600" b="1" i="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There are three means for partners to grant actual authority.  They are:</a:t>
            </a:r>
          </a:p>
          <a:p>
            <a:pPr algn="just">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marL="227013" indent="-227013" algn="just">
              <a:lnSpc>
                <a:spcPct val="90000"/>
              </a:lnSpc>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Partnership Agreement</a:t>
            </a:r>
          </a:p>
          <a:p>
            <a:pPr marL="227013" indent="-227013" algn="just">
              <a:lnSpc>
                <a:spcPct val="90000"/>
              </a:lnSpc>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Majority Vote</a:t>
            </a:r>
          </a:p>
          <a:p>
            <a:pPr marL="227013" indent="-227013" algn="just">
              <a:lnSpc>
                <a:spcPct val="90000"/>
              </a:lnSpc>
              <a:spcBef>
                <a:spcPts val="0"/>
              </a:spcBef>
              <a:buFont typeface="Arial" panose="020B0604020202020204" pitchFamily="34" charset="0"/>
              <a:buChar char="•"/>
              <a:defRPr/>
            </a:pPr>
            <a:r>
              <a:rPr lang="en-US" sz="1400" b="1" i="1" dirty="0">
                <a:latin typeface="Tahoma" panose="020B0604030504040204" pitchFamily="34" charset="0"/>
                <a:ea typeface="Tahoma" panose="020B0604030504040204" pitchFamily="34" charset="0"/>
                <a:cs typeface="Tahoma" panose="020B0604030504040204" pitchFamily="34" charset="0"/>
              </a:rPr>
              <a:t>Unanimous Vote</a:t>
            </a:r>
          </a:p>
          <a:p>
            <a:pPr algn="just">
              <a:lnSpc>
                <a:spcPct val="9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Actual Authority by Means of Partnership Agreement or Majority Vote:</a:t>
            </a:r>
          </a:p>
          <a:p>
            <a:pPr marL="914400" lvl="4" indent="-228600" algn="just">
              <a:lnSpc>
                <a:spcPct val="9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Authorized in a Partnership Agreement:   </a:t>
            </a:r>
            <a:r>
              <a:rPr lang="en-US" sz="1300" dirty="0">
                <a:latin typeface="Tahoma" panose="020B0604030504040204" pitchFamily="34" charset="0"/>
                <a:ea typeface="Tahoma" panose="020B0604030504040204" pitchFamily="34" charset="0"/>
                <a:cs typeface="Tahoma" panose="020B0604030504040204" pitchFamily="34" charset="0"/>
              </a:rPr>
              <a:t>The partnership agreement may authorize a partner to act, in which case no further partnership action is required for the partner to take the authorized action.</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Example: </a:t>
            </a:r>
            <a:r>
              <a:rPr lang="en-US" sz="1200" b="1"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The partnership agreement of ABC investment partnership states that Bart shall have exclusive authority to make all decisions regarding the purchase and sale of commodity futures. A purchase by Bart of commodity futures will be binding on the partnership.</a:t>
            </a:r>
          </a:p>
          <a:p>
            <a:pPr marL="914400" lvl="4" indent="-228600" algn="just">
              <a:lnSpc>
                <a:spcPct val="9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Authorized by a Majority Vote of the Partners:   </a:t>
            </a:r>
            <a:r>
              <a:rPr lang="en-US" sz="1300" dirty="0">
                <a:latin typeface="Tahoma" panose="020B0604030504040204" pitchFamily="34" charset="0"/>
                <a:ea typeface="Tahoma" panose="020B0604030504040204" pitchFamily="34" charset="0"/>
                <a:cs typeface="Tahoma" panose="020B0604030504040204" pitchFamily="34" charset="0"/>
              </a:rPr>
              <a:t>The partnership may also authorize a partner to act by means of a majority vote of the partners.  As a result if the partnership agreement is silent as to whether the partner may do the particular action sought to be taken, then a majority vote of the partners is what is usually required. The majority vote thereby will authorize the partner to act in certain classes of transactions without further consultations with the other partners.</a:t>
            </a: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423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54493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90000"/>
              </a:lnSpc>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9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The Law of Agency – Actual Authority:</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Conveyance of Actual Authority</a:t>
            </a:r>
            <a:r>
              <a:rPr lang="en-US" sz="1600" b="1"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9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sz="1600" b="1" i="1" dirty="0">
                <a:solidFill>
                  <a:srgbClr val="0033CC"/>
                </a:solidFill>
                <a:latin typeface="Arial" pitchFamily="34" charset="0"/>
              </a:rPr>
              <a:t>Actual Authority by Means of Unanimous Vote:</a:t>
            </a:r>
          </a:p>
          <a:p>
            <a:pPr>
              <a:lnSpc>
                <a:spcPct val="90000"/>
              </a:lnSpc>
              <a:spcBef>
                <a:spcPts val="0"/>
              </a:spcBef>
              <a:defRPr/>
            </a:pPr>
            <a:endParaRPr lang="en-US" sz="500" b="1" dirty="0">
              <a:solidFill>
                <a:srgbClr val="663300"/>
              </a:solidFill>
              <a:latin typeface="Arial" pitchFamily="34" charset="0"/>
            </a:endParaRPr>
          </a:p>
          <a:p>
            <a:pPr>
              <a:lnSpc>
                <a:spcPct val="90000"/>
              </a:lnSpc>
              <a:spcBef>
                <a:spcPts val="0"/>
              </a:spcBef>
              <a:defRPr/>
            </a:pPr>
            <a:r>
              <a:rPr lang="en-US" sz="1500" b="1" i="1" dirty="0"/>
              <a:t>Authorized by a Unanimous Vote of the Partners: </a:t>
            </a:r>
            <a:r>
              <a:rPr lang="en-US" sz="1300" dirty="0"/>
              <a:t>In certain situations, a unanimous, not a majority vote, of the partners is required.  They include:</a:t>
            </a:r>
          </a:p>
          <a:p>
            <a:pPr>
              <a:lnSpc>
                <a:spcPct val="90000"/>
              </a:lnSpc>
              <a:spcBef>
                <a:spcPts val="0"/>
              </a:spcBef>
              <a:defRPr/>
            </a:pPr>
            <a:endParaRPr lang="en-US" sz="500" dirty="0"/>
          </a:p>
          <a:p>
            <a:pPr algn="just">
              <a:lnSpc>
                <a:spcPct val="90000"/>
              </a:lnSpc>
              <a:spcBef>
                <a:spcPts val="0"/>
              </a:spcBef>
              <a:defRPr/>
            </a:pPr>
            <a:r>
              <a:rPr lang="en-US" sz="1400" b="1" i="1" dirty="0">
                <a:solidFill>
                  <a:srgbClr val="663300"/>
                </a:solidFill>
              </a:rPr>
              <a:t>Statutory Provisions: </a:t>
            </a:r>
            <a:r>
              <a:rPr lang="en-US" sz="1300" dirty="0"/>
              <a:t>Certain statutory provisions require a partnership to act upon a unanimous grant of authority:</a:t>
            </a:r>
          </a:p>
          <a:p>
            <a:pPr algn="just">
              <a:lnSpc>
                <a:spcPct val="90000"/>
              </a:lnSpc>
              <a:spcBef>
                <a:spcPts val="0"/>
              </a:spcBef>
              <a:defRPr/>
            </a:pPr>
            <a:endParaRPr lang="en-US" sz="500" b="1" dirty="0"/>
          </a:p>
          <a:p>
            <a:pPr algn="just">
              <a:lnSpc>
                <a:spcPct val="90000"/>
              </a:lnSpc>
              <a:spcBef>
                <a:spcPts val="0"/>
              </a:spcBef>
              <a:defRPr/>
            </a:pPr>
            <a:r>
              <a:rPr lang="en-US" sz="1300" b="1" i="1" dirty="0">
                <a:solidFill>
                  <a:srgbClr val="7030A0"/>
                </a:solidFill>
              </a:rPr>
              <a:t>Arbitration: </a:t>
            </a:r>
            <a:r>
              <a:rPr lang="en-US" sz="1300" dirty="0"/>
              <a:t>A partner may not bind the partnership, nor her copartners individually, to a submission to  arbitration [NYSPL §20(3)(e)].</a:t>
            </a:r>
          </a:p>
          <a:p>
            <a:pPr algn="just">
              <a:lnSpc>
                <a:spcPct val="90000"/>
              </a:lnSpc>
              <a:spcBef>
                <a:spcPts val="0"/>
              </a:spcBef>
              <a:defRPr/>
            </a:pPr>
            <a:endParaRPr lang="en-US" sz="500" b="1" i="1" dirty="0">
              <a:solidFill>
                <a:srgbClr val="7030A0"/>
              </a:solidFill>
            </a:endParaRPr>
          </a:p>
          <a:p>
            <a:pPr algn="just">
              <a:lnSpc>
                <a:spcPct val="90000"/>
              </a:lnSpc>
              <a:spcBef>
                <a:spcPts val="0"/>
              </a:spcBef>
              <a:defRPr/>
            </a:pPr>
            <a:r>
              <a:rPr lang="en-US" sz="1300" b="1" i="1" dirty="0">
                <a:solidFill>
                  <a:srgbClr val="7030A0"/>
                </a:solidFill>
              </a:rPr>
              <a:t>Assignment for Benefit of Creditors:  </a:t>
            </a:r>
            <a:r>
              <a:rPr lang="en-US" sz="1200" dirty="0"/>
              <a:t>A partner cannot bind her copartners by an assignment of partnership property for the benefit of creditors [NYSPL §20(3)(a)].</a:t>
            </a:r>
          </a:p>
          <a:p>
            <a:pPr algn="just">
              <a:lnSpc>
                <a:spcPct val="90000"/>
              </a:lnSpc>
              <a:spcBef>
                <a:spcPts val="0"/>
              </a:spcBef>
              <a:defRPr/>
            </a:pPr>
            <a:endParaRPr lang="en-US" sz="500" b="1" dirty="0"/>
          </a:p>
          <a:p>
            <a:pPr algn="just">
              <a:lnSpc>
                <a:spcPct val="90000"/>
              </a:lnSpc>
              <a:spcBef>
                <a:spcPts val="0"/>
              </a:spcBef>
              <a:defRPr/>
            </a:pPr>
            <a:r>
              <a:rPr lang="en-US" sz="1300" b="1" i="1" dirty="0">
                <a:solidFill>
                  <a:srgbClr val="7030A0"/>
                </a:solidFill>
              </a:rPr>
              <a:t>Confession of Judgment: </a:t>
            </a:r>
            <a:r>
              <a:rPr lang="en-US" sz="1200" dirty="0"/>
              <a:t>A partner has no implied power to confess a judgment or give a warrant of attorney to confess a judgment against the partnership, although she has the power to compromise a debt in good faith and without fraud or collusion [NYSPL §20(3)(d)].</a:t>
            </a:r>
          </a:p>
          <a:p>
            <a:pPr algn="just">
              <a:lnSpc>
                <a:spcPct val="90000"/>
              </a:lnSpc>
              <a:spcBef>
                <a:spcPts val="0"/>
              </a:spcBef>
              <a:defRPr/>
            </a:pPr>
            <a:endParaRPr lang="en-US" sz="500" b="1" i="1" dirty="0">
              <a:solidFill>
                <a:srgbClr val="0033CC"/>
              </a:solidFill>
            </a:endParaRPr>
          </a:p>
          <a:p>
            <a:pPr algn="just">
              <a:lnSpc>
                <a:spcPct val="90000"/>
              </a:lnSpc>
              <a:spcBef>
                <a:spcPts val="0"/>
              </a:spcBef>
              <a:defRPr/>
            </a:pPr>
            <a:r>
              <a:rPr lang="en-US" sz="1300" b="1" i="1" dirty="0">
                <a:solidFill>
                  <a:srgbClr val="7030A0"/>
                </a:solidFill>
              </a:rPr>
              <a:t>Goodwill:  </a:t>
            </a:r>
            <a:r>
              <a:rPr lang="en-US" sz="1200" dirty="0"/>
              <a:t>A partner has no implied power to dispose of goodwill of the business [NYSPL §20(3)(b)].</a:t>
            </a:r>
          </a:p>
          <a:p>
            <a:pPr algn="just">
              <a:lnSpc>
                <a:spcPct val="90000"/>
              </a:lnSpc>
              <a:spcBef>
                <a:spcPts val="0"/>
              </a:spcBef>
              <a:defRPr/>
            </a:pPr>
            <a:endParaRPr lang="en-US" sz="500" b="1" dirty="0"/>
          </a:p>
          <a:p>
            <a:pPr algn="just">
              <a:lnSpc>
                <a:spcPct val="90000"/>
              </a:lnSpc>
              <a:spcBef>
                <a:spcPts val="0"/>
              </a:spcBef>
              <a:defRPr/>
            </a:pPr>
            <a:r>
              <a:rPr lang="en-US" sz="1300" b="1" i="1" dirty="0">
                <a:solidFill>
                  <a:srgbClr val="7030A0"/>
                </a:solidFill>
              </a:rPr>
              <a:t>Interference with Ordinary Partnership Business:  </a:t>
            </a:r>
            <a:r>
              <a:rPr lang="en-US" sz="1300" dirty="0"/>
              <a:t>No partner may do any act that would make it impossible to carry on the ordinary business of the partnership [NYSPL §20(3)(c)].</a:t>
            </a:r>
          </a:p>
          <a:p>
            <a:pPr>
              <a:lnSpc>
                <a:spcPct val="90000"/>
              </a:lnSpc>
              <a:spcBef>
                <a:spcPts val="0"/>
              </a:spcBef>
              <a:defRPr/>
            </a:pPr>
            <a:endParaRPr lang="en-US" sz="500" dirty="0"/>
          </a:p>
          <a:p>
            <a:pPr algn="just">
              <a:lnSpc>
                <a:spcPct val="90000"/>
              </a:lnSpc>
              <a:spcBef>
                <a:spcPts val="0"/>
              </a:spcBef>
              <a:defRPr/>
            </a:pPr>
            <a:r>
              <a:rPr lang="en-US" sz="1600" b="1" i="1" dirty="0">
                <a:solidFill>
                  <a:srgbClr val="0033CC"/>
                </a:solidFill>
              </a:rPr>
              <a:t>Partnership Agreement:  </a:t>
            </a:r>
            <a:r>
              <a:rPr lang="en-US" sz="1500" dirty="0"/>
              <a:t>If the partnership agreement specifically provides for other than a majority vote, then it, of course, governs. Additionally, it is generally held that unanimous consent is needed to engage in business other than business that contemplated by the agreement.</a:t>
            </a: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423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116447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7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The Law of Agency – Apparent Authority:</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Conveyance of Apparent Authority</a:t>
            </a:r>
            <a:r>
              <a:rPr lang="en-US" sz="1600" b="1"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7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nSpc>
                <a:spcPct val="7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Conveyance of Apparent Authority:  </a:t>
            </a:r>
            <a:r>
              <a:rPr lang="en-US" sz="1500" dirty="0">
                <a:latin typeface="Tahoma" panose="020B0604030504040204" pitchFamily="34" charset="0"/>
                <a:ea typeface="Tahoma" panose="020B0604030504040204" pitchFamily="34" charset="0"/>
                <a:cs typeface="Tahoma" panose="020B0604030504040204" pitchFamily="34" charset="0"/>
              </a:rPr>
              <a:t>Even where a partner lacks actual authority, he can, under general agency principles, still bind the partnership because of his apparent authority (i.e., authority that a third party reasonably believes the agent has because of the principal's actions). </a:t>
            </a:r>
          </a:p>
          <a:p>
            <a:pPr>
              <a:lnSpc>
                <a:spcPct val="70000"/>
              </a:lnSpc>
              <a:spcBef>
                <a:spcPts val="0"/>
              </a:spcBef>
              <a:defRPr/>
            </a:pPr>
            <a:r>
              <a:rPr lang="en-US" sz="1500" dirty="0">
                <a:latin typeface="Tahoma" panose="020B0604030504040204" pitchFamily="34" charset="0"/>
                <a:ea typeface="Tahoma" panose="020B0604030504040204" pitchFamily="34" charset="0"/>
                <a:cs typeface="Tahoma" panose="020B0604030504040204" pitchFamily="34" charset="0"/>
              </a:rPr>
              <a:t>There are specific rules in the following areas regarding the disposition of real property. They are:</a:t>
            </a:r>
            <a:endParaRPr lang="en-US" sz="1500" b="1" i="1" dirty="0">
              <a:latin typeface="Tahoma" panose="020B0604030504040204" pitchFamily="34" charset="0"/>
              <a:ea typeface="Tahoma" panose="020B0604030504040204" pitchFamily="34" charset="0"/>
              <a:cs typeface="Tahoma" panose="020B0604030504040204" pitchFamily="34" charset="0"/>
            </a:endParaRPr>
          </a:p>
          <a:p>
            <a:pPr>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Real Property: </a:t>
            </a:r>
            <a:r>
              <a:rPr lang="en-US" sz="13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The Uniform Partnership Act (NYSPL) sets out the following rules regarding the apparent authority of a partner to convey real property of the partnership.</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Conveyance in Partnership Name:  </a:t>
            </a:r>
            <a:r>
              <a:rPr lang="en-US" sz="1200" dirty="0">
                <a:latin typeface="Tahoma" panose="020B0604030504040204" pitchFamily="34" charset="0"/>
                <a:ea typeface="Tahoma" panose="020B0604030504040204" pitchFamily="34" charset="0"/>
                <a:cs typeface="Tahoma" panose="020B0604030504040204" pitchFamily="34" charset="0"/>
              </a:rPr>
              <a:t>If title is held in the partnership name, title may be conveyed in the partnership name by any one partner.  However, if the partner lacked actual or apparent authority to convey title, the partnership may recover the property from the transferee unless the property has subsequently been acquired by a bona fide purchaser [NYSPL §21(1)].  A bona fide purchaser is one who takes for value and without knowledge that the partner exceeded his authority.</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Conveyance in Individual Partner's Name:  </a:t>
            </a:r>
            <a:r>
              <a:rPr lang="en-US" sz="1200" dirty="0">
                <a:latin typeface="Tahoma" panose="020B0604030504040204" pitchFamily="34" charset="0"/>
                <a:ea typeface="Tahoma" panose="020B0604030504040204" pitchFamily="34" charset="0"/>
                <a:cs typeface="Tahoma" panose="020B0604030504040204" pitchFamily="34" charset="0"/>
              </a:rPr>
              <a:t>If title is held in the name of the partnership but a conveyance is made in an individual partner's name, the conveyance will pass the equitable interest of the partnership in the property only if the conveyance was authorized.  If the conveyance was not authorized by the partnership, no interest passes [NYSPL §21(2)].</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Conveyance in Name of Titleholders:  </a:t>
            </a:r>
            <a:r>
              <a:rPr lang="en-US" sz="1200" dirty="0">
                <a:latin typeface="Tahoma" panose="020B0604030504040204" pitchFamily="34" charset="0"/>
                <a:ea typeface="Tahoma" panose="020B0604030504040204" pitchFamily="34" charset="0"/>
                <a:cs typeface="Tahoma" panose="020B0604030504040204" pitchFamily="34" charset="0"/>
              </a:rPr>
              <a:t>If title is held in the name of fewer than all of the partners and the record does not show the right of the partnership, conveyance by the titleholders in their own names is effective. However, if they lacked actual or apparent authority to convey title, the partnership may recover the property from the transferee unless the transferee, or his assignee, is a bona fide purchaser [NYSPL §21(3)].</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Conveyance in Name of Partnership or Fewer than All Titleholders: </a:t>
            </a:r>
            <a:r>
              <a:rPr lang="en-US" sz="1300" b="1" i="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Where title is held in the name of one or more partners, conveyance in the name of the partnership or fewer than all titleholders passes the equitable interest of the partnership if the conveyance was authorized.  Otherwise, no interest will pass [NYSPL §21(4)].</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Title in Name of All Partners:  </a:t>
            </a:r>
            <a:r>
              <a:rPr lang="en-US" sz="1200" dirty="0">
                <a:latin typeface="Tahoma" panose="020B0604030504040204" pitchFamily="34" charset="0"/>
                <a:ea typeface="Tahoma" panose="020B0604030504040204" pitchFamily="34" charset="0"/>
                <a:cs typeface="Tahoma" panose="020B0604030504040204" pitchFamily="34" charset="0"/>
              </a:rPr>
              <a:t>If title is in the name of all of the partners, only a conveyance by all the partners passes the equitable interest in the property as well as legal title [NYSPL §21(5)].</a:t>
            </a:r>
          </a:p>
          <a:p>
            <a:pPr algn="just">
              <a:lnSpc>
                <a:spcPct val="7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r>
              <a:rPr lang="en-US" sz="1200" b="1" i="1" dirty="0">
                <a:solidFill>
                  <a:srgbClr val="663300"/>
                </a:solidFill>
                <a:latin typeface="Tahoma" panose="020B0604030504040204" pitchFamily="34" charset="0"/>
                <a:ea typeface="Tahoma" panose="020B0604030504040204" pitchFamily="34" charset="0"/>
                <a:cs typeface="Tahoma" panose="020B0604030504040204" pitchFamily="34" charset="0"/>
              </a:rPr>
              <a:t>Mortgages and Leases:  </a:t>
            </a:r>
            <a:r>
              <a:rPr lang="en-US" sz="1200" dirty="0">
                <a:latin typeface="Tahoma" panose="020B0604030504040204" pitchFamily="34" charset="0"/>
                <a:ea typeface="Tahoma" panose="020B0604030504040204" pitchFamily="34" charset="0"/>
                <a:cs typeface="Tahoma" panose="020B0604030504040204" pitchFamily="34" charset="0"/>
              </a:rPr>
              <a:t>Although there are no cases directly on point, it would appear that the same rules regarding transfers of title would generally be applicable to Mortgages.  Ordinary contract rules govern Leases.  To the extent that the lease is within the scope of partnership business, one partner has the apparent authority to execute the lease on behalf of the partnership.</a:t>
            </a:r>
            <a:endParaRPr lang="en-US" sz="1300" b="1" i="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306356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9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Notice and Knowledge:</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90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The Doctrine of Imputed Notice and Knowledge:  </a:t>
            </a:r>
          </a:p>
          <a:p>
            <a:pPr algn="just" eaLnBrk="0" hangingPunct="0">
              <a:lnSpc>
                <a:spcPct val="9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Imputed Notice:  </a:t>
            </a:r>
            <a:r>
              <a:rPr lang="en-US" sz="1500" dirty="0">
                <a:latin typeface="Tahoma" panose="020B0604030504040204" pitchFamily="34" charset="0"/>
                <a:ea typeface="Tahoma" panose="020B0604030504040204" pitchFamily="34" charset="0"/>
                <a:cs typeface="Tahoma" panose="020B0604030504040204" pitchFamily="34" charset="0"/>
              </a:rPr>
              <a:t>To determine when a participating partner’s notice will be imputed to the partnership, it is necessary to determine when the partner acquired the notice.</a:t>
            </a:r>
            <a:r>
              <a:rPr lang="en-US" sz="1500" b="1" i="1" dirty="0">
                <a:latin typeface="Tahoma" panose="020B0604030504040204" pitchFamily="34" charset="0"/>
                <a:ea typeface="Tahoma" panose="020B0604030504040204" pitchFamily="34" charset="0"/>
                <a:cs typeface="Tahoma" panose="020B0604030504040204" pitchFamily="34" charset="0"/>
              </a:rPr>
              <a:t> </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When is Notice Effective:</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“Notice" Defined:  </a:t>
            </a:r>
            <a:r>
              <a:rPr lang="en-US" sz="1200" dirty="0">
                <a:latin typeface="Tahoma" panose="020B0604030504040204" pitchFamily="34" charset="0"/>
                <a:ea typeface="Tahoma" panose="020B0604030504040204" pitchFamily="34" charset="0"/>
                <a:cs typeface="Tahoma" panose="020B0604030504040204" pitchFamily="34" charset="0"/>
              </a:rPr>
              <a:t>"Notice" is a communication by a third person about a matter relating to partnership business that is transmitted to one or more partners with the intent that the partnership be informed of the message communicated.</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Example:</a:t>
            </a:r>
            <a:r>
              <a:rPr lang="en-US" sz="13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Tom notifies Alan, who is a partner of ABC partnership, that he, Tom, is exercising his right to renew his lease of space from the partnership for an additional two years. ABC has effective notice of the renewal.</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How Notice is Delivered:</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Oral-Direct</a:t>
            </a:r>
            <a:r>
              <a:rPr lang="en-US" sz="1200" b="1" i="1" dirty="0">
                <a:solidFill>
                  <a:srgbClr val="663300"/>
                </a:solidFill>
                <a:latin typeface="Tahoma" panose="020B0604030504040204" pitchFamily="34" charset="0"/>
                <a:ea typeface="Tahoma" panose="020B0604030504040204" pitchFamily="34" charset="0"/>
                <a:cs typeface="Tahoma" panose="020B0604030504040204" pitchFamily="34" charset="0"/>
              </a:rPr>
              <a:t>:</a:t>
            </a:r>
            <a:r>
              <a:rPr lang="en-US" sz="1200" dirty="0">
                <a:latin typeface="Tahoma" panose="020B0604030504040204" pitchFamily="34" charset="0"/>
                <a:ea typeface="Tahoma" panose="020B0604030504040204" pitchFamily="34" charset="0"/>
                <a:cs typeface="Tahoma" panose="020B0604030504040204" pitchFamily="34" charset="0"/>
              </a:rPr>
              <a:t>  Unless otherwise required to be in writing, notice may be delivered orally by third person to a partner [NYSPL. §3(2)(a)]. </a:t>
            </a:r>
          </a:p>
          <a:p>
            <a:pPr algn="just">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Written:</a:t>
            </a:r>
            <a:r>
              <a:rPr lang="en-US" sz="13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Notice may be given by delivering a written statement to a partner or to a proper person at the partner's office or residence [NYSPL. §3(2)(b)].</a:t>
            </a:r>
          </a:p>
          <a:p>
            <a:pPr algn="just">
              <a:lnSpc>
                <a:spcPct val="90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r>
              <a:rPr lang="en-US" sz="1400" b="1" i="1" dirty="0">
                <a:latin typeface="Tahoma" panose="020B0604030504040204" pitchFamily="34" charset="0"/>
                <a:ea typeface="Tahoma" panose="020B0604030504040204" pitchFamily="34" charset="0"/>
                <a:cs typeface="Tahoma" panose="020B0604030504040204" pitchFamily="34" charset="0"/>
              </a:rPr>
              <a:t>Notice of Dissolution:</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When A Partner Continues to Bind the Partnership:  </a:t>
            </a:r>
            <a:r>
              <a:rPr lang="en-US" sz="1200" dirty="0">
                <a:latin typeface="Tahoma" panose="020B0604030504040204" pitchFamily="34" charset="0"/>
                <a:ea typeface="Tahoma" panose="020B0604030504040204" pitchFamily="34" charset="0"/>
                <a:cs typeface="Tahoma" panose="020B0604030504040204" pitchFamily="34" charset="0"/>
              </a:rPr>
              <a:t>Section 65 of the Uniform Partnership Act [NYSPL] provides that where dissolution is caused by the act, death, or bankruptcy of a partner, another partner may bind the partnership to a liability as if the partnership had not been dissolved, until the binding partner has notice or knowledge of the act, death, or bankruptcy. </a:t>
            </a:r>
          </a:p>
          <a:p>
            <a:pPr>
              <a:lnSpc>
                <a:spcPct val="9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Statutory Exception:  </a:t>
            </a:r>
            <a:r>
              <a:rPr lang="en-US" sz="1200" dirty="0">
                <a:latin typeface="Tahoma" panose="020B0604030504040204" pitchFamily="34" charset="0"/>
                <a:ea typeface="Tahoma" panose="020B0604030504040204" pitchFamily="34" charset="0"/>
                <a:cs typeface="Tahoma" panose="020B0604030504040204" pitchFamily="34" charset="0"/>
              </a:rPr>
              <a:t>This is a statutory exemption to the agency rule that provides that an agent's authority ceases upon the death of the principal.</a:t>
            </a:r>
          </a:p>
          <a:p>
            <a:pPr algn="just">
              <a:lnSpc>
                <a:spcPct val="90000"/>
              </a:lnSpc>
              <a:defRPr/>
            </a:pP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42493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75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Notice and Knowledge:</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5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5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The Doctrine of Imputed Notice and Knowledge:  </a:t>
            </a:r>
          </a:p>
          <a:p>
            <a:pPr algn="just" eaLnBrk="0" hangingPunct="0">
              <a:lnSpc>
                <a:spcPct val="75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Imputed Knowledge:  </a:t>
            </a:r>
            <a:r>
              <a:rPr lang="en-US" sz="1500" dirty="0">
                <a:latin typeface="Tahoma" panose="020B0604030504040204" pitchFamily="34" charset="0"/>
                <a:ea typeface="Tahoma" panose="020B0604030504040204" pitchFamily="34" charset="0"/>
                <a:cs typeface="Tahoma" panose="020B0604030504040204" pitchFamily="34" charset="0"/>
              </a:rPr>
              <a:t>To determine when a participating partner’s knowledge will be imputed to the partnership, it is necessary to determine when the partner acquired the knowledge.</a:t>
            </a:r>
            <a:r>
              <a:rPr lang="en-US" sz="1500" b="1" i="1" dirty="0">
                <a:latin typeface="Tahoma" panose="020B0604030504040204" pitchFamily="34" charset="0"/>
                <a:ea typeface="Tahoma" panose="020B0604030504040204" pitchFamily="34" charset="0"/>
                <a:cs typeface="Tahoma" panose="020B0604030504040204" pitchFamily="34" charset="0"/>
              </a:rPr>
              <a:t> </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When Knowledge Imputed:</a:t>
            </a:r>
            <a:endParaRPr lang="en-US" sz="1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“Knowledge” Defined:</a:t>
            </a:r>
            <a:endPar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Information Known:</a:t>
            </a:r>
            <a:r>
              <a:rPr lang="en-US" sz="13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Knowledge" refers to information that is or reasonably should be known by an individual partner.  </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Partner’s Mind:</a:t>
            </a:r>
            <a:r>
              <a:rPr lang="en-US" sz="1300"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When asking whether a partner "knows" something, you are concerned with what was actually in the partner's mind, although it will be necessary to resort to external objective criteria to make the determination. </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Deemed to Know:</a:t>
            </a:r>
            <a:r>
              <a:rPr lang="en-US" sz="1300"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Furthermore, a person is deemed to how something when “they have knowledge of such other facts as in the circumstances shows bad faith" [NYSPL.§3(2)(b)].</a:t>
            </a:r>
          </a:p>
          <a:p>
            <a:pPr algn="just">
              <a:lnSpc>
                <a:spcPct val="75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Whose Knowledge:  </a:t>
            </a:r>
            <a:r>
              <a:rPr lang="en-US" sz="1400" dirty="0">
                <a:latin typeface="Tahoma" panose="020B0604030504040204" pitchFamily="34" charset="0"/>
                <a:ea typeface="Tahoma" panose="020B0604030504040204" pitchFamily="34" charset="0"/>
                <a:cs typeface="Tahoma" panose="020B0604030504040204" pitchFamily="34" charset="0"/>
              </a:rPr>
              <a:t>In determining whether the partnership is to be charged with the knowledge of a partner regarding a particular transaction, it is necessary to distinguish between knowledge of a partner who is participating in the transaction and a partner who is not so participating.</a:t>
            </a:r>
          </a:p>
          <a:p>
            <a:pPr>
              <a:lnSpc>
                <a:spcPct val="75000"/>
              </a:lnSpc>
              <a:spcBef>
                <a:spcPts val="0"/>
              </a:spcBef>
              <a:defRPr/>
            </a:pPr>
            <a:endParaRPr lang="en-US" sz="7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Participant:</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To determine when a participating partner's knowledge will be imputed to the partnership, it is necessary to determine when the partner acquired the knowledge.</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Acquired When Partner:</a:t>
            </a:r>
            <a:r>
              <a:rPr lang="en-US" sz="1300"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 If the knowledge was acquired by the partner while he was a member of the partnership, his knowledge will be imputed to the partnership.</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Acquired When Not a Partner:</a:t>
            </a:r>
            <a:r>
              <a:rPr lang="en-US" sz="1300"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If the knowledge was acquired when the partner was not a member of the partnership, then his knowledge will be imputed to the partnership only if the information is "present to his mind" at the time he is acting for the partnership [NYSPL. §23].</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Non-Participant:</a:t>
            </a:r>
            <a:r>
              <a:rPr lang="en-US" sz="14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Information possessed by a partner who is not participating in a transaction will be imputed to the partnership if under the circumstances, the partner "reasonably could and should have communicated it" to the participating partner (but it should be noted that fraud is an exception to this rule) [NYSPL. §23].</a:t>
            </a:r>
          </a:p>
          <a:p>
            <a:pPr algn="just">
              <a:lnSpc>
                <a:spcPct val="90000"/>
              </a:lnSpc>
              <a:defRPr/>
            </a:pP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4217643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144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75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Fraud:</a:t>
            </a: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5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5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The Doctrine of Fraud:  </a:t>
            </a:r>
          </a:p>
          <a:p>
            <a:pPr algn="just" eaLnBrk="0" hangingPunct="0">
              <a:lnSpc>
                <a:spcPct val="75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Fraud:  </a:t>
            </a:r>
            <a:r>
              <a:rPr lang="en-US" sz="1500" dirty="0">
                <a:latin typeface="Tahoma" panose="020B0604030504040204" pitchFamily="34" charset="0"/>
                <a:ea typeface="Tahoma" panose="020B0604030504040204" pitchFamily="34" charset="0"/>
                <a:cs typeface="Tahoma" panose="020B0604030504040204" pitchFamily="34" charset="0"/>
              </a:rPr>
              <a:t>The partnership is liable for any wrongful act or omission by a partner "acting in the ordinary course of the business of the partnership or with authority of his copartners." [NYSPL §</a:t>
            </a:r>
            <a:r>
              <a:rPr lang="en-US" sz="1500" b="1"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24]</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Fraud Defined: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Fraud is defined as:</a:t>
            </a:r>
          </a:p>
          <a:p>
            <a:pPr>
              <a:lnSpc>
                <a:spcPct val="75000"/>
              </a:lnSpc>
              <a:spcBef>
                <a:spcPts val="0"/>
              </a:spcBef>
              <a:defRPr/>
            </a:pPr>
            <a:endParaRPr lang="en-US" sz="5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“An intentional misrepresentation of a material fact for the purpose of deceitfully inducing another.”</a:t>
            </a:r>
            <a:endParaRPr lang="en-US" sz="1600" b="1" i="1"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endParaRPr lang="en-US" sz="5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500" b="1" i="1" dirty="0">
                <a:latin typeface="Tahoma" panose="020B0604030504040204" pitchFamily="34" charset="0"/>
                <a:ea typeface="Tahoma" panose="020B0604030504040204" pitchFamily="34" charset="0"/>
                <a:cs typeface="Tahoma" panose="020B0604030504040204" pitchFamily="34" charset="0"/>
              </a:rPr>
              <a:t>Fraud On A Third Party:</a:t>
            </a:r>
            <a:endParaRPr lang="en-US" sz="1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Within the Scope of Partnership Business:  </a:t>
            </a:r>
            <a:r>
              <a:rPr lang="en-US" sz="1300" dirty="0">
                <a:latin typeface="Tahoma" panose="020B0604030504040204" pitchFamily="34" charset="0"/>
                <a:ea typeface="Tahoma" panose="020B0604030504040204" pitchFamily="34" charset="0"/>
                <a:cs typeface="Tahoma" panose="020B0604030504040204" pitchFamily="34" charset="0"/>
              </a:rPr>
              <a:t>Where one partner, acting within the scope of partnership business, defrauds a third party, the partnership will be held liable.</a:t>
            </a: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Example: </a:t>
            </a:r>
            <a:r>
              <a:rPr lang="en-US" sz="1200" dirty="0">
                <a:latin typeface="Tahoma" panose="020B0604030504040204" pitchFamily="34" charset="0"/>
                <a:ea typeface="Tahoma" panose="020B0604030504040204" pitchFamily="34" charset="0"/>
                <a:cs typeface="Tahoma" panose="020B0604030504040204" pitchFamily="34" charset="0"/>
              </a:rPr>
              <a:t>Peter, a partner in a brokerage firm, accepts securities from a customer of the firm and, without knowledge of the other partners, endorses the securities, converts them to cash, and deposits the cash in his own bank account. The partnership is liable.</a:t>
            </a: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Outside the Scope of Partnership Business:  </a:t>
            </a:r>
            <a:r>
              <a:rPr lang="en-US" sz="1300" dirty="0">
                <a:latin typeface="Tahoma" panose="020B0604030504040204" pitchFamily="34" charset="0"/>
                <a:ea typeface="Tahoma" panose="020B0604030504040204" pitchFamily="34" charset="0"/>
                <a:cs typeface="Tahoma" panose="020B0604030504040204" pitchFamily="34" charset="0"/>
              </a:rPr>
              <a:t>In this category, it is often difficult to determine whether the partner is defrauding a third party, the partnership, or both. Generally, if the fraudulent act involves a transaction outside the scope of partnership business, the partnership will not be held liable.</a:t>
            </a: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Example:  </a:t>
            </a:r>
            <a:r>
              <a:rPr lang="en-US" sz="1200" dirty="0">
                <a:latin typeface="Tahoma" panose="020B0604030504040204" pitchFamily="34" charset="0"/>
                <a:ea typeface="Tahoma" panose="020B0604030504040204" pitchFamily="34" charset="0"/>
                <a:cs typeface="Tahoma" panose="020B0604030504040204" pitchFamily="34" charset="0"/>
              </a:rPr>
              <a:t>Paula, a partner in a law firm, tells Tom, a client of the firm, that the firm is making investments for clients. Tom gives Paula a check for $3,000 made out to the firm.  Paula has the check deposited in the firm account.  She then draws a firm check payable to and signed by herself, and deposits it in her own account.  Is the firm liable to Tom?  No,  because Paula had no authority to accept the check.  As a law firm, the making of investments for clients is outside the scope of partnership. Paula was acting for her own benefit. Paula's knowledge will thus not be imputed to the law firm.</a:t>
            </a: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Fraud On Partnership:</a:t>
            </a: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If a partner seeks to defraud the partnership as part of a transaction with a third party and that party is aware of the fraud, the partnership is not liable to the third party.</a:t>
            </a:r>
          </a:p>
          <a:p>
            <a:pPr algn="just">
              <a:lnSpc>
                <a:spcPct val="70000"/>
              </a:lnSpc>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Example:</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 Patrick is a partner in a manufacturing business. He contracts to sell $5 million worth of widgets to Teddy for $3 million, with the understanding that Teddy will pay him a kickback of $1 million.  Teddy cannot enforce the contract against the partnership.</a:t>
            </a:r>
            <a:endParaRPr lang="en-US" sz="1200" b="1" i="1"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a:pP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304397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1430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11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Breach of Trust:</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The Doctrine of Breach of Trust:</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11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defRPr/>
            </a:pPr>
            <a:r>
              <a:rPr lang="en-US" sz="1600" b="1" i="1" dirty="0">
                <a:solidFill>
                  <a:srgbClr val="0033CC"/>
                </a:solidFill>
              </a:rPr>
              <a:t>Within the Scope of A Partner’s Apparent Authority:</a:t>
            </a:r>
          </a:p>
          <a:p>
            <a:pPr>
              <a:lnSpc>
                <a:spcPct val="110000"/>
              </a:lnSpc>
              <a:spcBef>
                <a:spcPts val="0"/>
              </a:spcBef>
              <a:defRPr/>
            </a:pPr>
            <a:r>
              <a:rPr lang="en-US" sz="500" dirty="0"/>
              <a:t>	</a:t>
            </a:r>
          </a:p>
          <a:p>
            <a:pPr algn="just">
              <a:lnSpc>
                <a:spcPct val="110000"/>
              </a:lnSpc>
              <a:spcBef>
                <a:spcPts val="0"/>
              </a:spcBef>
              <a:defRPr/>
            </a:pPr>
            <a:r>
              <a:rPr lang="en-US" sz="1500" b="1" i="1" dirty="0"/>
              <a:t>Explained:</a:t>
            </a:r>
            <a:r>
              <a:rPr lang="en-US" sz="1500" dirty="0"/>
              <a:t> The partnership is liable if one partner misapplies money or property of a third person received by him within the scope of his apparent authority [NYSPL §25(1)]</a:t>
            </a:r>
          </a:p>
          <a:p>
            <a:pPr algn="just">
              <a:lnSpc>
                <a:spcPct val="110000"/>
              </a:lnSpc>
              <a:spcBef>
                <a:spcPts val="0"/>
              </a:spcBef>
              <a:defRPr/>
            </a:pPr>
            <a:endParaRPr lang="en-US" sz="500" b="1" i="1" dirty="0"/>
          </a:p>
          <a:p>
            <a:pPr algn="just">
              <a:lnSpc>
                <a:spcPct val="110000"/>
              </a:lnSpc>
              <a:spcBef>
                <a:spcPts val="0"/>
              </a:spcBef>
              <a:defRPr/>
            </a:pPr>
            <a:r>
              <a:rPr lang="en-US" sz="1600" b="1" i="1" dirty="0">
                <a:solidFill>
                  <a:srgbClr val="0033CC"/>
                </a:solidFill>
              </a:rPr>
              <a:t>Within the Scope of Partnership Business:</a:t>
            </a:r>
          </a:p>
          <a:p>
            <a:pPr>
              <a:lnSpc>
                <a:spcPct val="110000"/>
              </a:lnSpc>
              <a:spcBef>
                <a:spcPts val="0"/>
              </a:spcBef>
              <a:defRPr/>
            </a:pPr>
            <a:endParaRPr lang="en-US" sz="500" dirty="0"/>
          </a:p>
          <a:p>
            <a:pPr algn="just">
              <a:lnSpc>
                <a:spcPct val="110000"/>
              </a:lnSpc>
              <a:spcBef>
                <a:spcPts val="0"/>
              </a:spcBef>
              <a:defRPr/>
            </a:pPr>
            <a:r>
              <a:rPr lang="en-US" sz="1500" b="1" i="1" dirty="0"/>
              <a:t>Explained:  </a:t>
            </a:r>
            <a:r>
              <a:rPr lang="en-US" sz="1500" dirty="0"/>
              <a:t>The partnership is also liable if money or property received in the ordinary course of business is misapplied by a partner while in the custody of the partnership [NYSPL §25(2)].</a:t>
            </a:r>
            <a:endParaRPr lang="en-US" sz="1500" b="1" i="1" dirty="0"/>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189027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0668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1500" b="1" i="1" kern="0" dirty="0">
                <a:solidFill>
                  <a:schemeClr val="accent5">
                    <a:lumMod val="25000"/>
                  </a:schemeClr>
                </a:solidFill>
                <a:latin typeface="Arial" pitchFamily="34" charset="0"/>
                <a:cs typeface="Arial" pitchFamily="34" charset="0"/>
              </a:rPr>
              <a:t>	 </a:t>
            </a:r>
          </a:p>
          <a:p>
            <a:pPr algn="just" eaLnBrk="0" hangingPunct="0">
              <a:lnSpc>
                <a:spcPct val="8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Liability of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Civil Liability:</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8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Types of Civil Liability:</a:t>
            </a:r>
          </a:p>
          <a:p>
            <a:pPr>
              <a:lnSpc>
                <a:spcPct val="80000"/>
              </a:lnSpc>
              <a:spcBef>
                <a:spcPts val="0"/>
              </a:spcBef>
              <a:defRPr/>
            </a:pPr>
            <a:r>
              <a:rPr lang="en-US" sz="500" dirty="0">
                <a:latin typeface="Tahoma" panose="020B0604030504040204" pitchFamily="34" charset="0"/>
                <a:ea typeface="Tahoma" panose="020B0604030504040204" pitchFamily="34" charset="0"/>
                <a:cs typeface="Tahoma" panose="020B0604030504040204" pitchFamily="34" charset="0"/>
              </a:rPr>
              <a:t>	</a:t>
            </a:r>
          </a:p>
          <a:p>
            <a:pPr>
              <a:lnSpc>
                <a:spcPct val="80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Contract Liability:</a:t>
            </a:r>
            <a:endParaRPr lang="en-US" sz="15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Contracts Made By A Partner:</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Partners will be liable on contracts made by a partner in the scope of the partnership business and on any other contracts expressly authorized by the partners [NYSPL §26(a)(2)]</a:t>
            </a:r>
          </a:p>
          <a:p>
            <a:pPr>
              <a:lnSpc>
                <a:spcPct val="8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80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Tort Liability:</a:t>
            </a:r>
          </a:p>
          <a:p>
            <a:pPr>
              <a:lnSpc>
                <a:spcPct val="80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Torts Made By A Partner:</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Partners will be liable for any torts committed by a partner or by an             employee of the partnership in the ordinary course of partnership business [NYSPL §24]</a:t>
            </a:r>
          </a:p>
          <a:p>
            <a:pPr>
              <a:lnSpc>
                <a:spcPct val="80000"/>
              </a:lnSpc>
              <a:spcBef>
                <a:spcPts val="0"/>
              </a:spcBef>
              <a:defRPr/>
            </a:pPr>
            <a:endParaRPr lang="en-US" sz="6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Note:</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This liability will be extended to cover frauds committed by a copartner in course of partnership business, even though the other partners have no connection with, knowledge of, or participation in the fraud.</a:t>
            </a:r>
          </a:p>
          <a:p>
            <a:pPr>
              <a:lnSpc>
                <a:spcPct val="8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Example:</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Abby, Bob, and Carol are partners and members of a stock brokerage firm.  The firm has received certain securities belonging to Diane. Abby, one of the partners, fraudulently converts the securities to her own use. In an action by Diane against the partnership, Carol defends on the ground that she did not participate in or have knowledge of the conversion.  Carol is nonetheless liable because the conversion took place while she was a partner.</a:t>
            </a:r>
          </a:p>
          <a:p>
            <a:pPr>
              <a:lnSpc>
                <a:spcPct val="80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rPr>
              <a:t>Compare:</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Carol would not be liable if the partnership business was totally unrelated to securities. In that case, Abby would not have had authority to receive securities.</a:t>
            </a:r>
          </a:p>
          <a:p>
            <a:pPr algn="just">
              <a:lnSpc>
                <a:spcPct val="8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Criminal Liability:</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nSpc>
                <a:spcPct val="8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Nature of A Partner’s Criminal Liability:</a:t>
            </a:r>
          </a:p>
          <a:p>
            <a:pPr>
              <a:lnSpc>
                <a:spcPct val="8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Extent of a Partner’s Criminal Liability:</a:t>
            </a:r>
            <a:r>
              <a:rPr lang="en-US" sz="1400" b="1" i="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The mutual agency of partners is not sufficient to make other partners criminally responsible for the crime of a partner committed within the scope of the partnership business, unless the other partners participated in the commission of the crime either as principals or accessories.</a:t>
            </a:r>
            <a:endParaRPr lang="en-US" sz="14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endParaRPr lang="en-U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defRPr/>
            </a:pPr>
            <a:endParaRPr lang="en-US" sz="1200" b="1" i="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6858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22937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565865"/>
          </a:xfrm>
          <a:prstGeom prst="rect">
            <a:avLst/>
          </a:prstGeom>
          <a:solidFill>
            <a:schemeClr val="accent3"/>
          </a:solidFill>
        </p:spPr>
        <p:txBody>
          <a:bodyPr wrap="square">
            <a:spAutoFit/>
          </a:bodyPr>
          <a:lstStyle/>
          <a:p>
            <a:pPr>
              <a:lnSpc>
                <a:spcPct val="90000"/>
              </a:lnSpc>
              <a:spcBef>
                <a:spcPts val="0"/>
              </a:spcBef>
              <a:defRPr/>
            </a:pPr>
            <a:r>
              <a:rPr lang="en-US" sz="3200" b="1" dirty="0"/>
              <a:t>Tonight – We Will Speak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Forms of Business Organizations</a:t>
            </a:r>
          </a:p>
          <a:p>
            <a:pPr algn="ctr">
              <a:lnSpc>
                <a:spcPct val="90000"/>
              </a:lnSpc>
              <a:spcBef>
                <a:spcPts val="0"/>
              </a:spcBef>
              <a:defRPr/>
            </a:pPr>
            <a:r>
              <a:rPr lang="en-US" b="1" i="1" dirty="0">
                <a:solidFill>
                  <a:srgbClr val="C00000"/>
                </a:solidFill>
              </a:rPr>
              <a:t>Part One: The Different Types of Business Organizations </a:t>
            </a:r>
          </a:p>
          <a:p>
            <a:pPr algn="ctr">
              <a:lnSpc>
                <a:spcPct val="90000"/>
              </a:lnSpc>
              <a:spcBef>
                <a:spcPts val="0"/>
              </a:spcBef>
              <a:defRPr/>
            </a:pPr>
            <a:r>
              <a:rPr lang="en-US" b="1" i="1" dirty="0">
                <a:solidFill>
                  <a:srgbClr val="C00000"/>
                </a:solidFill>
              </a:rPr>
              <a:t>Sole Proprietorships / Definitions / Formation / Operations</a:t>
            </a:r>
          </a:p>
          <a:p>
            <a:pPr algn="ctr">
              <a:lnSpc>
                <a:spcPct val="90000"/>
              </a:lnSpc>
              <a:spcBef>
                <a:spcPts val="0"/>
              </a:spcBef>
              <a:defRPr/>
            </a:pPr>
            <a:r>
              <a:rPr lang="en-US" b="1" i="1" dirty="0">
                <a:solidFill>
                  <a:srgbClr val="C00000"/>
                </a:solidFill>
              </a:rPr>
              <a:t>Advantages / Disadvantages / Doing Business As / Termination</a:t>
            </a: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Partnerships</a:t>
            </a:r>
          </a:p>
          <a:p>
            <a:pPr algn="ctr">
              <a:lnSpc>
                <a:spcPct val="90000"/>
              </a:lnSpc>
              <a:spcBef>
                <a:spcPts val="0"/>
              </a:spcBef>
              <a:defRPr/>
            </a:pPr>
            <a:r>
              <a:rPr lang="en-US" b="1" i="1" dirty="0">
                <a:solidFill>
                  <a:srgbClr val="C00000"/>
                </a:solidFill>
              </a:rPr>
              <a:t>Part Two: Nature of Partnerships / Definitions / Formation</a:t>
            </a:r>
          </a:p>
          <a:p>
            <a:pPr algn="ctr">
              <a:lnSpc>
                <a:spcPct val="90000"/>
              </a:lnSpc>
              <a:spcBef>
                <a:spcPts val="0"/>
              </a:spcBef>
              <a:defRPr/>
            </a:pPr>
            <a:r>
              <a:rPr lang="en-US" b="1" i="1" dirty="0">
                <a:solidFill>
                  <a:srgbClr val="C00000"/>
                </a:solidFill>
              </a:rPr>
              <a:t>Partnership Property / Relations Between Partners </a:t>
            </a:r>
          </a:p>
          <a:p>
            <a:pPr algn="ctr">
              <a:lnSpc>
                <a:spcPct val="90000"/>
              </a:lnSpc>
              <a:spcBef>
                <a:spcPts val="0"/>
              </a:spcBef>
              <a:defRPr/>
            </a:pPr>
            <a:r>
              <a:rPr lang="en-US" b="1" i="1" dirty="0">
                <a:solidFill>
                  <a:srgbClr val="C00000"/>
                </a:solidFill>
              </a:rPr>
              <a:t>Relations Between Partners and Third Parties </a:t>
            </a:r>
          </a:p>
          <a:p>
            <a:pPr algn="ctr">
              <a:lnSpc>
                <a:spcPct val="90000"/>
              </a:lnSpc>
              <a:spcBef>
                <a:spcPts val="0"/>
              </a:spcBef>
              <a:defRPr/>
            </a:pPr>
            <a:r>
              <a:rPr lang="en-US" b="1" i="1" dirty="0">
                <a:solidFill>
                  <a:srgbClr val="C00000"/>
                </a:solidFill>
              </a:rPr>
              <a:t>Dissolution / Termination of Partnerships</a:t>
            </a:r>
          </a:p>
          <a:p>
            <a:pPr>
              <a:lnSpc>
                <a:spcPct val="90000"/>
              </a:lnSpc>
              <a:spcBef>
                <a:spcPts val="0"/>
              </a:spcBef>
              <a:buFont typeface="Arial" pitchFamily="34" charset="0"/>
              <a:buChar char="•"/>
              <a:defRPr/>
            </a:pPr>
            <a:r>
              <a:rPr lang="en-US" sz="2800" b="1" dirty="0">
                <a:solidFill>
                  <a:srgbClr val="002060"/>
                </a:solidFill>
              </a:rPr>
              <a:t> Franchises</a:t>
            </a:r>
          </a:p>
          <a:p>
            <a:pPr algn="ctr">
              <a:lnSpc>
                <a:spcPct val="90000"/>
              </a:lnSpc>
              <a:spcBef>
                <a:spcPts val="0"/>
              </a:spcBef>
              <a:defRPr/>
            </a:pPr>
            <a:r>
              <a:rPr lang="en-US" b="1" i="1" dirty="0">
                <a:solidFill>
                  <a:srgbClr val="C00000"/>
                </a:solidFill>
              </a:rPr>
              <a:t>Part Three: Definitions / Characteristics / Examples</a:t>
            </a:r>
          </a:p>
          <a:p>
            <a:pPr>
              <a:lnSpc>
                <a:spcPct val="90000"/>
              </a:lnSpc>
              <a:spcBef>
                <a:spcPts val="0"/>
              </a:spcBef>
              <a:buFont typeface="Arial" pitchFamily="34" charset="0"/>
              <a:buChar char="•"/>
              <a:defRPr/>
            </a:pPr>
            <a:endParaRPr lang="en-US" sz="5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Congel</a:t>
            </a:r>
            <a:r>
              <a:rPr lang="en-US" sz="2600" b="1" dirty="0">
                <a:solidFill>
                  <a:srgbClr val="002060"/>
                </a:solidFill>
              </a:rPr>
              <a:t> v. </a:t>
            </a:r>
            <a:r>
              <a:rPr lang="en-US" sz="2600" b="1" dirty="0" err="1">
                <a:solidFill>
                  <a:srgbClr val="002060"/>
                </a:solidFill>
              </a:rPr>
              <a:t>Malfitano</a:t>
            </a:r>
            <a:endParaRPr lang="en-US" sz="2600" b="1" dirty="0">
              <a:solidFill>
                <a:srgbClr val="002060"/>
              </a:solidFill>
            </a:endParaRPr>
          </a:p>
          <a:p>
            <a:pPr algn="ctr">
              <a:lnSpc>
                <a:spcPct val="90000"/>
              </a:lnSpc>
              <a:spcBef>
                <a:spcPts val="0"/>
              </a:spcBef>
              <a:defRPr/>
            </a:pPr>
            <a:r>
              <a:rPr lang="en-US" sz="2400" b="1" i="1" dirty="0">
                <a:solidFill>
                  <a:srgbClr val="C00000"/>
                </a:solidFill>
              </a:rPr>
              <a:t>     </a:t>
            </a:r>
            <a:r>
              <a:rPr lang="en-US" b="1" i="1" dirty="0">
                <a:solidFill>
                  <a:srgbClr val="C00000"/>
                </a:solidFill>
              </a:rPr>
              <a:t>Applying the Law of Partnerships</a:t>
            </a:r>
            <a:endParaRPr lang="en-US" b="1"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0668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5000"/>
              </a:lnSpc>
              <a:spcBef>
                <a:spcPts val="0"/>
              </a:spcBef>
              <a:defRPr/>
            </a:pPr>
            <a:r>
              <a:rPr lang="en-US" sz="1500" b="1" i="1" kern="0" dirty="0">
                <a:solidFill>
                  <a:schemeClr val="accent5">
                    <a:lumMod val="25000"/>
                  </a:schemeClr>
                </a:solidFill>
                <a:latin typeface="Arial" pitchFamily="34" charset="0"/>
                <a:cs typeface="Arial" pitchFamily="34" charset="0"/>
              </a:rPr>
              <a:t>	 </a:t>
            </a:r>
          </a:p>
          <a:p>
            <a:pPr algn="just" eaLnBrk="0" hangingPunct="0">
              <a:lnSpc>
                <a:spcPct val="72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Liability of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2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72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Civil Liability:</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72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Nature of a Partner’s Liability:</a:t>
            </a:r>
          </a:p>
          <a:p>
            <a:pPr>
              <a:lnSpc>
                <a:spcPct val="72000"/>
              </a:lnSpc>
              <a:spcBef>
                <a:spcPts val="0"/>
              </a:spcBef>
              <a:defRPr/>
            </a:pPr>
            <a:r>
              <a:rPr lang="en-US" sz="500" dirty="0">
                <a:latin typeface="Tahoma" panose="020B0604030504040204" pitchFamily="34" charset="0"/>
                <a:ea typeface="Tahoma" panose="020B0604030504040204" pitchFamily="34" charset="0"/>
                <a:cs typeface="Tahoma" panose="020B0604030504040204" pitchFamily="34" charset="0"/>
              </a:rPr>
              <a:t>	</a:t>
            </a:r>
          </a:p>
          <a:p>
            <a:pPr>
              <a:lnSpc>
                <a:spcPct val="72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In General:</a:t>
            </a:r>
            <a:endParaRPr lang="en-US" sz="1500" dirty="0">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Joint Liability:</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i="1" dirty="0">
                <a:latin typeface="Tahoma" panose="020B0604030504040204" pitchFamily="34" charset="0"/>
                <a:ea typeface="Tahoma" panose="020B0604030504040204" pitchFamily="34" charset="0"/>
                <a:cs typeface="Tahoma" panose="020B0604030504040204" pitchFamily="34" charset="0"/>
              </a:rPr>
              <a:t>Partners are jointly liable for all contract liabilities, and jointly and severally liable for all torts or breaches of trust (e.g., misapplication of money or property received from third persons) [NYSPL §26]</a:t>
            </a:r>
          </a:p>
          <a:p>
            <a:pPr algn="just">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Joint and Several:</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Where there is joint and several liability, an action may be brought against any one or more of the partners or the partnership, but a judgment is not personally binding on a partner unless they have been served. [CPLR §5201(b)].</a:t>
            </a:r>
          </a:p>
          <a:p>
            <a:pPr>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Procedure:</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Where there is simply joint liability, all partners should be joined as defendants.  This may be done by naming all the partners as defendants or by naming the partnership as a defendant [CPLR §1025].   Where fewer than all of the partners are served, a judgment can be enforced against partnership property owned by named defendants, whether served or </a:t>
            </a:r>
            <a:r>
              <a:rPr lang="en-US" sz="1300" dirty="0" err="1">
                <a:latin typeface="Tahoma" panose="020B0604030504040204" pitchFamily="34" charset="0"/>
                <a:ea typeface="Tahoma" panose="020B0604030504040204" pitchFamily="34" charset="0"/>
                <a:cs typeface="Tahoma" panose="020B0604030504040204" pitchFamily="34" charset="0"/>
              </a:rPr>
              <a:t>nonserved</a:t>
            </a:r>
            <a:r>
              <a:rPr lang="en-US" sz="1300" dirty="0">
                <a:latin typeface="Tahoma" panose="020B0604030504040204" pitchFamily="34" charset="0"/>
                <a:ea typeface="Tahoma" panose="020B0604030504040204" pitchFamily="34" charset="0"/>
                <a:cs typeface="Tahoma" panose="020B0604030504040204" pitchFamily="34" charset="0"/>
              </a:rPr>
              <a:t>. [CPLR §1510]  The judgment , however, cannot be enforced against the individual assets of a named defendant who was not served.</a:t>
            </a:r>
          </a:p>
          <a:p>
            <a:pPr algn="just">
              <a:lnSpc>
                <a:spcPct val="72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Extent of Each Partner’s Liability:</a:t>
            </a:r>
            <a:endParaRPr lang="en-US" sz="1500" dirty="0">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Generally:</a:t>
            </a:r>
            <a:r>
              <a:rPr lang="en-US" sz="1300" dirty="0">
                <a:latin typeface="Tahoma" panose="020B0604030504040204" pitchFamily="34" charset="0"/>
                <a:ea typeface="Tahoma" panose="020B0604030504040204" pitchFamily="34" charset="0"/>
                <a:cs typeface="Tahoma" panose="020B0604030504040204" pitchFamily="34" charset="0"/>
              </a:rPr>
              <a:t> Each partner is personally and individually liable for the entire amount of all partnership obligations, whether arising in contract or tort. [Midwood Development Corp. v. K 12th 	Associates, 146 A.D.2d 754 (1989).  Where one partner is thus compelled to pay or satisfy the whole of a partnership obligation, he is entitled to indemnification from the partnership. He also may require the other partners to contribute their pro rata shares of the payment if the partnership is unable to indemnify. </a:t>
            </a:r>
          </a:p>
          <a:p>
            <a:pPr>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Change of Partnership Membership as Affects Partners' Liability:</a:t>
            </a:r>
          </a:p>
          <a:p>
            <a:pPr>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Liability of Incoming Partner:</a:t>
            </a:r>
            <a:r>
              <a:rPr lang="en-US" sz="1300"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 person admitted as a partner into an existing partnership is liable for all the obligations of the partnership arising before her admission as though she had been a partner when such obligations were incurred.  However, her liability shall be satisfied only out of partnership property. [NYSPL §28]</a:t>
            </a:r>
          </a:p>
          <a:p>
            <a:pPr algn="just">
              <a:lnSpc>
                <a:spcPct val="72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Liability of Outgoing Partner:</a:t>
            </a:r>
            <a:r>
              <a:rPr lang="en-US" sz="500" b="1" i="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500" b="1" i="1" dirty="0">
                <a:latin typeface="Tahoma" panose="020B0604030504040204" pitchFamily="34" charset="0"/>
                <a:ea typeface="Tahoma" panose="020B0604030504040204" pitchFamily="34" charset="0"/>
                <a:cs typeface="Tahoma" panose="020B0604030504040204" pitchFamily="34" charset="0"/>
              </a:rPr>
              <a:t>  </a:t>
            </a:r>
            <a:r>
              <a:rPr lang="en-US" sz="1300" b="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 retiring partner remains liable on all obligations incurred by the partnership while a member of the partnership, unless there has been payment, release, or novation., and as a result, they are liable for acts done until they have not only withdrawn from the partnership, but has also given notice of their withdrawal.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endParaRPr lang="en-US" sz="13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823115"/>
            <a:ext cx="8305800" cy="929485"/>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033CC"/>
                </a:solidFill>
              </a:rPr>
              <a:t>Forms of Business Organizations</a:t>
            </a:r>
          </a:p>
          <a:p>
            <a:pPr marL="342900" indent="-342900" algn="ctr">
              <a:lnSpc>
                <a:spcPct val="80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2587057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1430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spcBef>
                <a:spcPts val="0"/>
              </a:spcBef>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110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Liability of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Authority of Partners:</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algn="just" eaLnBrk="0" hangingPunct="0">
              <a:lnSpc>
                <a:spcPct val="110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287338" lvl="2" indent="-287338" fontAlgn="auto">
              <a:spcAft>
                <a:spcPts val="0"/>
              </a:spcAft>
              <a:buFont typeface="Arial" pitchFamily="34" charset="0"/>
              <a:buChar char="•"/>
              <a:defRPr/>
            </a:pPr>
            <a:r>
              <a:rPr lang="en-US" b="1" dirty="0">
                <a:solidFill>
                  <a:srgbClr val="0033CC"/>
                </a:solidFill>
                <a:latin typeface="Tahoma" panose="020B0604030504040204" pitchFamily="34" charset="0"/>
                <a:ea typeface="Tahoma" panose="020B0604030504040204" pitchFamily="34" charset="0"/>
                <a:cs typeface="Tahoma" panose="020B0604030504040204" pitchFamily="34" charset="0"/>
              </a:rPr>
              <a:t> Scope of authority is determined by partnership agreement.</a:t>
            </a:r>
          </a:p>
          <a:p>
            <a:pPr fontAlgn="auto">
              <a:spcAft>
                <a:spcPts val="0"/>
              </a:spcAft>
              <a:defRPr/>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339725" lvl="2" indent="-339725" fontAlgn="auto">
              <a:spcAft>
                <a:spcPts val="0"/>
              </a:spcAft>
              <a:buFont typeface="Arial" pitchFamily="34" charset="0"/>
              <a:buChar char="•"/>
              <a:defRPr/>
            </a:pPr>
            <a:r>
              <a:rPr lang="en-US" b="1" dirty="0">
                <a:solidFill>
                  <a:srgbClr val="0033CC"/>
                </a:solidFill>
                <a:latin typeface="Tahoma" panose="020B0604030504040204" pitchFamily="34" charset="0"/>
                <a:ea typeface="Tahoma" panose="020B0604030504040204" pitchFamily="34" charset="0"/>
                <a:cs typeface="Tahoma" panose="020B0604030504040204" pitchFamily="34" charset="0"/>
              </a:rPr>
              <a:t> Majority of partners prevails.</a:t>
            </a:r>
          </a:p>
          <a:p>
            <a:pPr marL="339725" lvl="2" indent="-339725" fontAlgn="auto">
              <a:spcAft>
                <a:spcPts val="0"/>
              </a:spcAft>
              <a:defRPr/>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339725" lvl="2" indent="-339725" fontAlgn="auto">
              <a:spcAft>
                <a:spcPts val="0"/>
              </a:spcAft>
              <a:buFont typeface="Arial" pitchFamily="34" charset="0"/>
              <a:buChar char="•"/>
              <a:defRPr/>
            </a:pPr>
            <a:r>
              <a:rPr lang="en-US" b="1" dirty="0">
                <a:solidFill>
                  <a:srgbClr val="0033CC"/>
                </a:solidFill>
                <a:latin typeface="Tahoma" panose="020B0604030504040204" pitchFamily="34" charset="0"/>
                <a:ea typeface="Tahoma" panose="020B0604030504040204" pitchFamily="34" charset="0"/>
                <a:cs typeface="Tahoma" panose="020B0604030504040204" pitchFamily="34" charset="0"/>
              </a:rPr>
              <a:t> Individual partners may have express authority under agency rules.</a:t>
            </a:r>
          </a:p>
          <a:p>
            <a:pPr lvl="2" fontAlgn="auto">
              <a:spcAft>
                <a:spcPts val="0"/>
              </a:spcAft>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687388" lvl="3" indent="-287338" fontAlgn="auto">
              <a:spcAft>
                <a:spcPts val="0"/>
              </a:spcAft>
              <a:buFont typeface="Arial" pitchFamily="34" charset="0"/>
              <a:buChar char="–"/>
              <a:defRPr/>
            </a:pPr>
            <a:r>
              <a:rPr lang="en-US" b="1" dirty="0">
                <a:latin typeface="Tahoma" panose="020B0604030504040204" pitchFamily="34" charset="0"/>
                <a:ea typeface="Tahoma" panose="020B0604030504040204" pitchFamily="34" charset="0"/>
                <a:cs typeface="Tahoma" panose="020B0604030504040204" pitchFamily="34" charset="0"/>
              </a:rPr>
              <a:t> Implied powers as co-owner of business.</a:t>
            </a:r>
          </a:p>
          <a:p>
            <a:pPr marL="687388" lvl="3" indent="-287338" fontAlgn="auto">
              <a:spcAft>
                <a:spcPts val="0"/>
              </a:spcAft>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687388" lvl="3" indent="-287338" fontAlgn="auto">
              <a:spcAft>
                <a:spcPts val="0"/>
              </a:spcAft>
              <a:buFont typeface="Arial" pitchFamily="34" charset="0"/>
              <a:buChar char="–"/>
              <a:defRPr/>
            </a:pPr>
            <a:r>
              <a:rPr lang="en-US" b="1" dirty="0">
                <a:latin typeface="Tahoma" panose="020B0604030504040204" pitchFamily="34" charset="0"/>
                <a:ea typeface="Tahoma" panose="020B0604030504040204" pitchFamily="34" charset="0"/>
                <a:cs typeface="Tahoma" panose="020B0604030504040204" pitchFamily="34" charset="0"/>
              </a:rPr>
              <a:t> Partnership may be bound by act of partner with third party if third party did not know of limitations.</a:t>
            </a: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36544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marL="0" lvl="2" indent="-220663" eaLnBrk="0" hangingPunct="0">
              <a:spcBef>
                <a:spcPts val="0"/>
              </a:spcBef>
              <a:buFontTx/>
              <a:buChar char="•"/>
              <a:defRPr/>
            </a:pPr>
            <a:endParaRPr lang="en-US" sz="500" b="1" kern="0" dirty="0"/>
          </a:p>
          <a:p>
            <a:pPr lvl="2" indent="-457200" eaLnBrk="0" hangingPunct="0">
              <a:spcBef>
                <a:spcPts val="0"/>
              </a:spcBef>
              <a:defRPr/>
            </a:pPr>
            <a:r>
              <a:rPr lang="en-US" sz="500" b="1" kern="0" dirty="0"/>
              <a:t>                                                                                      </a:t>
            </a:r>
            <a:r>
              <a:rPr lang="en-US" sz="3600" b="1" kern="0" dirty="0">
                <a:solidFill>
                  <a:srgbClr val="C00000"/>
                </a:solidFill>
              </a:rPr>
              <a:t>Liability of Partners</a:t>
            </a:r>
            <a:endParaRPr lang="en-US" sz="3600" dirty="0">
              <a:solidFill>
                <a:srgbClr val="C000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p:txBody>
      </p:sp>
      <p:pic>
        <p:nvPicPr>
          <p:cNvPr id="55300" name="Picture 3"/>
          <p:cNvPicPr>
            <a:picLocks noChangeAspect="1"/>
          </p:cNvPicPr>
          <p:nvPr/>
        </p:nvPicPr>
        <p:blipFill>
          <a:blip r:embed="rId2" cstate="print"/>
          <a:srcRect/>
          <a:stretch>
            <a:fillRect/>
          </a:stretch>
        </p:blipFill>
        <p:spPr bwMode="auto">
          <a:xfrm>
            <a:off x="1676400" y="2819400"/>
            <a:ext cx="5715000" cy="3709988"/>
          </a:xfrm>
          <a:prstGeom prst="rect">
            <a:avLst/>
          </a:prstGeom>
          <a:noFill/>
          <a:ln w="9525">
            <a:noFill/>
            <a:miter lim="800000"/>
            <a:headEnd/>
            <a:tailEnd/>
          </a:ln>
        </p:spPr>
      </p:pic>
      <p:sp>
        <p:nvSpPr>
          <p:cNvPr id="4" name="TextBox 3">
            <a:extLst>
              <a:ext uri="{FF2B5EF4-FFF2-40B4-BE49-F238E27FC236}">
                <a16:creationId xmlns:a16="http://schemas.microsoft.com/office/drawing/2014/main" id="{F2BAB436-3A1B-49BE-BB7D-534AE89DFB3F}"/>
              </a:ext>
            </a:extLst>
          </p:cNvPr>
          <p:cNvSpPr txBox="1"/>
          <p:nvPr/>
        </p:nvSpPr>
        <p:spPr>
          <a:xfrm>
            <a:off x="381000" y="8382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a:p>
            <a:pPr lvl="2" indent="-457200" algn="just" eaLnBrk="0" hangingPunct="0">
              <a:spcBef>
                <a:spcPts val="0"/>
              </a:spcBef>
              <a:defRPr/>
            </a:pPr>
            <a:r>
              <a:rPr lang="en-US" sz="3600" b="1" kern="0" dirty="0"/>
              <a:t>             </a:t>
            </a:r>
            <a:r>
              <a:rPr lang="en-US" sz="3600" b="1" kern="0" dirty="0">
                <a:solidFill>
                  <a:srgbClr val="C00000"/>
                </a:solidFill>
              </a:rPr>
              <a:t>Liability of Partners</a:t>
            </a:r>
            <a:endParaRPr lang="en-US" sz="3600" b="1" dirty="0">
              <a:solidFill>
                <a:srgbClr val="663300"/>
              </a:solidFill>
              <a:latin typeface="Arial" pitchFamily="34" charset="0"/>
            </a:endParaRPr>
          </a:p>
        </p:txBody>
      </p:sp>
      <p:pic>
        <p:nvPicPr>
          <p:cNvPr id="56324" name="Picture 3"/>
          <p:cNvPicPr>
            <a:picLocks noChangeAspect="1"/>
          </p:cNvPicPr>
          <p:nvPr/>
        </p:nvPicPr>
        <p:blipFill>
          <a:blip r:embed="rId2" cstate="print"/>
          <a:srcRect/>
          <a:stretch>
            <a:fillRect/>
          </a:stretch>
        </p:blipFill>
        <p:spPr bwMode="auto">
          <a:xfrm>
            <a:off x="1828800" y="2743200"/>
            <a:ext cx="5334000" cy="3810000"/>
          </a:xfrm>
          <a:prstGeom prst="rect">
            <a:avLst/>
          </a:prstGeom>
          <a:noFill/>
          <a:ln w="9525">
            <a:noFill/>
            <a:miter lim="800000"/>
            <a:headEnd/>
            <a:tailEnd/>
          </a:ln>
        </p:spPr>
      </p:pic>
      <p:sp>
        <p:nvSpPr>
          <p:cNvPr id="4" name="TextBox 3">
            <a:extLst>
              <a:ext uri="{FF2B5EF4-FFF2-40B4-BE49-F238E27FC236}">
                <a16:creationId xmlns:a16="http://schemas.microsoft.com/office/drawing/2014/main" id="{5386A536-F219-4E4E-8CAE-FA935F9D43C9}"/>
              </a:ext>
            </a:extLst>
          </p:cNvPr>
          <p:cNvSpPr txBox="1"/>
          <p:nvPr/>
        </p:nvSpPr>
        <p:spPr>
          <a:xfrm>
            <a:off x="381000" y="8382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752600"/>
            <a:ext cx="8686800" cy="5334000"/>
          </a:xfrm>
          <a:prstGeom prst="rect">
            <a:avLst/>
          </a:prstGeom>
          <a:noFill/>
          <a:ln w="9525">
            <a:noFill/>
            <a:miter lim="800000"/>
            <a:headEnd/>
            <a:tailEnd/>
          </a:ln>
        </p:spPr>
        <p:txBody>
          <a:bodyPr/>
          <a:lstStyle/>
          <a:p>
            <a:pPr eaLnBrk="0" hangingPunct="0">
              <a:spcBef>
                <a:spcPts val="0"/>
              </a:spcBef>
              <a:defRPr/>
            </a:pPr>
            <a:endParaRPr lang="en-US" sz="2200" b="1" i="1" kern="0" dirty="0">
              <a:solidFill>
                <a:schemeClr val="accent5">
                  <a:lumMod val="25000"/>
                </a:schemeClr>
              </a:solidFill>
              <a:latin typeface="Arial" pitchFamily="34" charset="0"/>
              <a:cs typeface="Arial" pitchFamily="34" charset="0"/>
            </a:endParaRPr>
          </a:p>
          <a:p>
            <a:pPr marL="0" lvl="2" indent="-220663" eaLnBrk="0" hangingPunct="0">
              <a:spcBef>
                <a:spcPts val="0"/>
              </a:spcBef>
              <a:buFontTx/>
              <a:buChar char="•"/>
              <a:defRPr/>
            </a:pPr>
            <a:endParaRPr lang="en-US" sz="500" b="1" kern="0" dirty="0"/>
          </a:p>
          <a:p>
            <a:pPr lvl="2" indent="-457200" algn="just" eaLnBrk="0" hangingPunct="0">
              <a:spcBef>
                <a:spcPts val="0"/>
              </a:spcBef>
              <a:defRPr/>
            </a:pPr>
            <a:r>
              <a:rPr lang="en-US" sz="3200" b="1" kern="0" dirty="0">
                <a:solidFill>
                  <a:srgbClr val="C00000"/>
                </a:solidFill>
              </a:rPr>
              <a:t>                 Liability of Partners</a:t>
            </a:r>
            <a:r>
              <a:rPr lang="en-US" sz="500" dirty="0">
                <a:latin typeface="Arial" pitchFamily="34" charset="0"/>
              </a:rPr>
              <a:t> </a:t>
            </a:r>
          </a:p>
          <a:p>
            <a:pPr lvl="2" indent="-457200" algn="just" eaLnBrk="0" hangingPunct="0">
              <a:spcBef>
                <a:spcPts val="0"/>
              </a:spcBef>
              <a:defRPr/>
            </a:pPr>
            <a:endParaRPr lang="en-US" sz="500" dirty="0">
              <a:latin typeface="Arial" pitchFamily="34" charset="0"/>
            </a:endParaRPr>
          </a:p>
          <a:p>
            <a:pPr lvl="2" indent="-457200" algn="just" eaLnBrk="0" hangingPunct="0">
              <a:spcBef>
                <a:spcPts val="0"/>
              </a:spcBef>
              <a:defRPr/>
            </a:pPr>
            <a:endParaRPr lang="en-US" sz="500" dirty="0">
              <a:latin typeface="Arial" pitchFamily="34" charset="0"/>
            </a:endParaRPr>
          </a:p>
          <a:p>
            <a:pPr lvl="2" indent="-457200" algn="just" eaLnBrk="0" hangingPunct="0">
              <a:spcBef>
                <a:spcPts val="0"/>
              </a:spcBef>
              <a:defRPr/>
            </a:pPr>
            <a:endParaRPr lang="en-US" sz="500" b="1" dirty="0">
              <a:solidFill>
                <a:srgbClr val="663300"/>
              </a:solidFill>
              <a:latin typeface="Arial" pitchFamily="34" charset="0"/>
            </a:endParaRPr>
          </a:p>
        </p:txBody>
      </p:sp>
      <p:graphicFrame>
        <p:nvGraphicFramePr>
          <p:cNvPr id="1026" name="Object 1">
            <a:hlinkClick r:id="" action="ppaction://ole?verb=0"/>
          </p:cNvPr>
          <p:cNvGraphicFramePr>
            <a:graphicFrameLocks/>
          </p:cNvGraphicFramePr>
          <p:nvPr/>
        </p:nvGraphicFramePr>
        <p:xfrm>
          <a:off x="1752600" y="3043238"/>
          <a:ext cx="5867400" cy="3505200"/>
        </p:xfrm>
        <a:graphic>
          <a:graphicData uri="http://schemas.openxmlformats.org/presentationml/2006/ole">
            <mc:AlternateContent xmlns:mc="http://schemas.openxmlformats.org/markup-compatibility/2006">
              <mc:Choice xmlns:v="urn:schemas-microsoft-com:vml" Requires="v">
                <p:oleObj name="Document" r:id="rId2" imgW="5715000" imgH="3209925" progId="">
                  <p:embed/>
                </p:oleObj>
              </mc:Choice>
              <mc:Fallback>
                <p:oleObj name="Document" r:id="rId2" imgW="5715000" imgH="3209925" progId="">
                  <p:embed/>
                  <p:pic>
                    <p:nvPicPr>
                      <p:cNvPr id="0"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3238"/>
                        <a:ext cx="5867400" cy="3505200"/>
                      </a:xfrm>
                      <a:prstGeom prst="rect">
                        <a:avLst/>
                      </a:prstGeom>
                      <a:solidFill>
                        <a:srgbClr val="FFFFCC"/>
                      </a:solidFill>
                    </p:spPr>
                  </p:pic>
                </p:oleObj>
              </mc:Fallback>
            </mc:AlternateContent>
          </a:graphicData>
        </a:graphic>
      </p:graphicFrame>
      <p:sp>
        <p:nvSpPr>
          <p:cNvPr id="4" name="TextBox 3">
            <a:extLst>
              <a:ext uri="{FF2B5EF4-FFF2-40B4-BE49-F238E27FC236}">
                <a16:creationId xmlns:a16="http://schemas.microsoft.com/office/drawing/2014/main" id="{B2EF8D98-BD57-49C5-A535-EFF5DC12C586}"/>
              </a:ext>
            </a:extLst>
          </p:cNvPr>
          <p:cNvSpPr txBox="1"/>
          <p:nvPr/>
        </p:nvSpPr>
        <p:spPr>
          <a:xfrm>
            <a:off x="381000" y="8382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1143000"/>
            <a:ext cx="83820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80000"/>
              </a:lnSpc>
              <a:spcBef>
                <a:spcPts val="0"/>
              </a:spcBef>
              <a:spcAft>
                <a:spcPts val="0"/>
              </a:spcAft>
              <a:defRPr/>
            </a:pPr>
            <a:r>
              <a:rPr lang="en-US" sz="2200" b="1" i="1" kern="0" dirty="0">
                <a:solidFill>
                  <a:schemeClr val="accent5">
                    <a:lumMod val="25000"/>
                  </a:schemeClr>
                </a:solidFill>
                <a:latin typeface="Arial" pitchFamily="34" charset="0"/>
                <a:cs typeface="Arial" pitchFamily="34" charset="0"/>
              </a:rPr>
              <a:t>	 </a:t>
            </a:r>
          </a:p>
          <a:p>
            <a:pPr algn="just" eaLnBrk="0" hangingPunct="0">
              <a:lnSpc>
                <a:spcPct val="80000"/>
              </a:lnSpc>
              <a:spcBef>
                <a:spcPts val="0"/>
              </a:spcBef>
              <a:spcAft>
                <a:spcPts val="0"/>
              </a:spcAft>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Liability of Partners:</a:t>
            </a: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spcAft>
                <a:spcPts val="0"/>
              </a:spcAft>
              <a:defRPr/>
            </a:pPr>
            <a:endParaRPr lang="en-US" sz="500" b="1" kern="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80000"/>
              </a:lnSpc>
              <a:spcBef>
                <a:spcPts val="0"/>
              </a:spcBef>
              <a:spcAft>
                <a:spcPts val="0"/>
              </a:spcAft>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Special Issues:</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marL="0" lvl="2" fontAlgn="auto">
              <a:lnSpc>
                <a:spcPct val="80000"/>
              </a:lnSpc>
              <a:spcBef>
                <a:spcPts val="0"/>
              </a:spcBef>
              <a:spcAft>
                <a:spcPts val="0"/>
              </a:spcAft>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lvl="2" algn="just" fontAlgn="auto">
              <a:lnSpc>
                <a:spcPct val="80000"/>
              </a:lnSpc>
              <a:spcBef>
                <a:spcPts val="0"/>
              </a:spcBef>
              <a:spcAft>
                <a:spcPts val="0"/>
              </a:spcAft>
              <a:defRPr/>
            </a:pP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Prohibited Transactions:  </a:t>
            </a:r>
            <a:r>
              <a:rPr lang="en-US" sz="1500" dirty="0">
                <a:latin typeface="Tahoma" panose="020B0604030504040204" pitchFamily="34" charset="0"/>
                <a:ea typeface="Tahoma" panose="020B0604030504040204" pitchFamily="34" charset="0"/>
                <a:cs typeface="Tahoma" panose="020B0604030504040204" pitchFamily="34" charset="0"/>
              </a:rPr>
              <a:t>Certain transactions a partner cannot undertake without express approval:</a:t>
            </a:r>
          </a:p>
          <a:p>
            <a:pPr marL="1200150" lvl="2" indent="-285750">
              <a:lnSpc>
                <a:spcPct val="80000"/>
              </a:lnSpc>
              <a:spcBef>
                <a:spcPts val="0"/>
              </a:spcBef>
              <a:spcAft>
                <a:spcPts val="0"/>
              </a:spcAft>
              <a:buFont typeface="Wingdings" pitchFamily="2" charset="2"/>
              <a:buChar char="Ø"/>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Cessation of business;</a:t>
            </a: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Suretyship;</a:t>
            </a: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Arbitration;</a:t>
            </a: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Confession of judgment (admission);</a:t>
            </a: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Assignment of partnership property; and</a:t>
            </a: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endParaRPr lang="en-US" sz="300" b="1" dirty="0">
              <a:latin typeface="Tahoma" panose="020B0604030504040204" pitchFamily="34" charset="0"/>
              <a:ea typeface="Tahoma" panose="020B0604030504040204" pitchFamily="34" charset="0"/>
              <a:cs typeface="Tahoma" panose="020B0604030504040204" pitchFamily="34" charset="0"/>
            </a:endParaRPr>
          </a:p>
          <a:p>
            <a:pPr marL="227013" lvl="2" indent="-227013">
              <a:lnSpc>
                <a:spcPct val="80000"/>
              </a:lnSpc>
              <a:spcBef>
                <a:spcPts val="0"/>
              </a:spcBef>
              <a:spcAft>
                <a:spcPts val="0"/>
              </a:spcAft>
              <a:buFont typeface="Arial" panose="020B0604020202020204" pitchFamily="34" charset="0"/>
              <a:buChar char="•"/>
              <a:defRPr/>
            </a:pPr>
            <a:r>
              <a:rPr lang="en-US" sz="1400" b="1" dirty="0">
                <a:latin typeface="Tahoma" panose="020B0604030504040204" pitchFamily="34" charset="0"/>
                <a:ea typeface="Tahoma" panose="020B0604030504040204" pitchFamily="34" charset="0"/>
                <a:cs typeface="Tahoma" panose="020B0604030504040204" pitchFamily="34" charset="0"/>
              </a:rPr>
              <a:t>Personal obligations.</a:t>
            </a:r>
          </a:p>
          <a:p>
            <a:pPr marL="0" lvl="2">
              <a:lnSpc>
                <a:spcPct val="80000"/>
              </a:lnSpc>
              <a:spcBef>
                <a:spcPts val="0"/>
              </a:spcBef>
              <a:spcAft>
                <a:spcPts val="0"/>
              </a:spcAft>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0" lvl="2">
              <a:lnSpc>
                <a:spcPct val="80000"/>
              </a:lnSpc>
              <a:spcBef>
                <a:spcPts val="0"/>
              </a:spcBef>
              <a:spcAft>
                <a:spcPts val="0"/>
              </a:spcAft>
              <a:defRPr/>
            </a:pP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Duties, Rights and Liabilities of Partners:</a:t>
            </a:r>
          </a:p>
          <a:p>
            <a:pPr marL="0" lvl="2">
              <a:lnSpc>
                <a:spcPct val="80000"/>
              </a:lnSpc>
              <a:spcBef>
                <a:spcPts val="0"/>
              </a:spcBef>
              <a:spcAft>
                <a:spcPts val="0"/>
              </a:spcAft>
              <a:defRPr/>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0" lvl="2">
              <a:lnSpc>
                <a:spcPct val="80000"/>
              </a:lnSpc>
              <a:spcBef>
                <a:spcPts val="0"/>
              </a:spcBef>
              <a:spcAft>
                <a:spcPts val="0"/>
              </a:spcAft>
              <a:defRPr/>
            </a:pPr>
            <a:r>
              <a:rPr lang="en-US" sz="1500" b="1" dirty="0">
                <a:solidFill>
                  <a:srgbClr val="663300"/>
                </a:solidFill>
                <a:latin typeface="Tahoma" panose="020B0604030504040204" pitchFamily="34" charset="0"/>
                <a:ea typeface="Tahoma" panose="020B0604030504040204" pitchFamily="34" charset="0"/>
                <a:cs typeface="Tahoma" panose="020B0604030504040204" pitchFamily="34" charset="0"/>
              </a:rPr>
              <a:t>Duties (general agency law):</a:t>
            </a:r>
          </a:p>
          <a:p>
            <a:pPr marL="0" lvl="2">
              <a:lnSpc>
                <a:spcPct val="80000"/>
              </a:lnSpc>
              <a:spcBef>
                <a:spcPts val="0"/>
              </a:spcBef>
              <a:spcAft>
                <a:spcPts val="0"/>
              </a:spcAft>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marL="0" lvl="2">
              <a:lnSpc>
                <a:spcPct val="80000"/>
              </a:lnSpc>
              <a:spcBef>
                <a:spcPts val="0"/>
              </a:spcBef>
              <a:spcAft>
                <a:spcPts val="0"/>
              </a:spcAft>
              <a:defRPr/>
            </a:pPr>
            <a:r>
              <a:rPr lang="en-US" sz="1400" b="1" i="1" dirty="0">
                <a:latin typeface="Tahoma" panose="020B0604030504040204" pitchFamily="34" charset="0"/>
                <a:ea typeface="Tahoma" panose="020B0604030504040204" pitchFamily="34" charset="0"/>
                <a:cs typeface="Tahoma" panose="020B0604030504040204" pitchFamily="34" charset="0"/>
              </a:rPr>
              <a:t>- Loyalty and good faith.</a:t>
            </a:r>
          </a:p>
          <a:p>
            <a:pPr marL="0" lvl="1">
              <a:lnSpc>
                <a:spcPct val="130000"/>
              </a:lnSpc>
              <a:defRPr/>
            </a:pPr>
            <a:r>
              <a:rPr lang="en-US" sz="1400" b="1" i="1" dirty="0">
                <a:latin typeface="Tahoma" panose="020B0604030504040204" pitchFamily="34" charset="0"/>
                <a:ea typeface="Tahoma" panose="020B0604030504040204" pitchFamily="34" charset="0"/>
                <a:cs typeface="Tahoma" panose="020B0604030504040204" pitchFamily="34" charset="0"/>
              </a:rPr>
              <a:t>- Obedience.</a:t>
            </a:r>
          </a:p>
          <a:p>
            <a:pPr marL="0" lvl="1">
              <a:lnSpc>
                <a:spcPct val="130000"/>
              </a:lnSpc>
              <a:defRPr/>
            </a:pPr>
            <a:r>
              <a:rPr lang="en-US" sz="1500" b="1" dirty="0">
                <a:solidFill>
                  <a:srgbClr val="663300"/>
                </a:solidFill>
                <a:latin typeface="Tahoma" panose="020B0604030504040204" pitchFamily="34" charset="0"/>
                <a:ea typeface="Tahoma" panose="020B0604030504040204" pitchFamily="34" charset="0"/>
                <a:cs typeface="Tahoma" panose="020B0604030504040204" pitchFamily="34" charset="0"/>
              </a:rPr>
              <a:t>Rights:</a:t>
            </a:r>
          </a:p>
          <a:p>
            <a:pPr marL="0" lvl="1">
              <a:defRPr/>
            </a:pPr>
            <a:r>
              <a:rPr lang="en-US" sz="1400" b="1" dirty="0">
                <a:latin typeface="Tahoma" panose="020B0604030504040204" pitchFamily="34" charset="0"/>
                <a:ea typeface="Tahoma" panose="020B0604030504040204" pitchFamily="34" charset="0"/>
                <a:cs typeface="Tahoma" panose="020B0604030504040204" pitchFamily="34" charset="0"/>
              </a:rPr>
              <a:t>- Management.</a:t>
            </a:r>
          </a:p>
          <a:p>
            <a:pPr marL="0" lvl="1">
              <a:defRPr/>
            </a:pPr>
            <a:r>
              <a:rPr lang="en-US" sz="1400" b="1" dirty="0">
                <a:latin typeface="Tahoma" panose="020B0604030504040204" pitchFamily="34" charset="0"/>
                <a:ea typeface="Tahoma" panose="020B0604030504040204" pitchFamily="34" charset="0"/>
                <a:cs typeface="Tahoma" panose="020B0604030504040204" pitchFamily="34" charset="0"/>
              </a:rPr>
              <a:t>- Inspection of Books.</a:t>
            </a:r>
          </a:p>
          <a:p>
            <a:pPr marL="0" lvl="1">
              <a:defRPr/>
            </a:pPr>
            <a:r>
              <a:rPr lang="en-US" sz="1400" b="1" dirty="0">
                <a:latin typeface="Tahoma" panose="020B0604030504040204" pitchFamily="34" charset="0"/>
                <a:ea typeface="Tahoma" panose="020B0604030504040204" pitchFamily="34" charset="0"/>
                <a:cs typeface="Tahoma" panose="020B0604030504040204" pitchFamily="34" charset="0"/>
              </a:rPr>
              <a:t>- Share of Profits.</a:t>
            </a:r>
          </a:p>
          <a:p>
            <a:pPr marL="0" lvl="1">
              <a:defRPr/>
            </a:pPr>
            <a:r>
              <a:rPr lang="en-US" sz="1400" b="1" dirty="0">
                <a:latin typeface="Tahoma" panose="020B0604030504040204" pitchFamily="34" charset="0"/>
                <a:ea typeface="Tahoma" panose="020B0604030504040204" pitchFamily="34" charset="0"/>
                <a:cs typeface="Tahoma" panose="020B0604030504040204" pitchFamily="34" charset="0"/>
              </a:rPr>
              <a:t>- Contribution and Indemnity.</a:t>
            </a:r>
          </a:p>
          <a:p>
            <a:pPr fontAlgn="auto">
              <a:spcBef>
                <a:spcPts val="0"/>
              </a:spcBef>
              <a:spcAft>
                <a:spcPts val="0"/>
              </a:spcAft>
              <a:defRPr/>
            </a:pPr>
            <a:endPar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Relations Between Partners and Third Parties</a:t>
            </a:r>
          </a:p>
        </p:txBody>
      </p:sp>
    </p:spTree>
    <p:extLst>
      <p:ext uri="{BB962C8B-B14F-4D97-AF65-F5344CB8AC3E}">
        <p14:creationId xmlns:p14="http://schemas.microsoft.com/office/powerpoint/2010/main" val="2961633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eaLnBrk="0" hangingPunct="0">
              <a:spcBef>
                <a:spcPts val="0"/>
              </a:spcBef>
              <a:defRPr/>
            </a:pPr>
            <a:endParaRPr lang="en-US" sz="2800" b="1" i="1" kern="0" dirty="0">
              <a:solidFill>
                <a:srgbClr val="002060"/>
              </a:solidFill>
              <a:latin typeface="Arial" pitchFamily="34" charset="0"/>
              <a:cs typeface="Arial" pitchFamily="34" charset="0"/>
            </a:endParaRPr>
          </a:p>
          <a:p>
            <a:pPr eaLnBrk="0" hangingPunct="0">
              <a:spcBef>
                <a:spcPts val="0"/>
              </a:spcBef>
              <a:defRPr/>
            </a:pPr>
            <a:endParaRPr lang="en-US" sz="1400" b="1" i="1" kern="0" dirty="0">
              <a:solidFill>
                <a:srgbClr val="002060"/>
              </a:solidFill>
              <a:latin typeface="Arial" pitchFamily="34" charset="0"/>
              <a:cs typeface="Arial" pitchFamily="34" charset="0"/>
            </a:endParaRPr>
          </a:p>
          <a:p>
            <a:pPr eaLnBrk="0" hangingPunct="0">
              <a:lnSpc>
                <a:spcPct val="120000"/>
              </a:lnSpc>
              <a:spcBef>
                <a:spcPts val="0"/>
              </a:spcBef>
              <a:defRPr/>
            </a:pPr>
            <a:r>
              <a:rPr lang="en-US" sz="2000" b="1" i="1" kern="0" dirty="0">
                <a:solidFill>
                  <a:srgbClr val="C00000"/>
                </a:solidFill>
                <a:latin typeface="Arial" pitchFamily="34" charset="0"/>
                <a:cs typeface="Arial" pitchFamily="34" charset="0"/>
              </a:rPr>
              <a:t>Dissolution and Termination of Partnerships:</a:t>
            </a:r>
          </a:p>
          <a:p>
            <a:pPr eaLnBrk="0" hangingPunct="0">
              <a:lnSpc>
                <a:spcPct val="120000"/>
              </a:lnSpc>
              <a:spcBef>
                <a:spcPts val="0"/>
              </a:spcBef>
              <a:defRPr/>
            </a:pPr>
            <a:endParaRPr lang="en-US" sz="500" b="1" i="1" kern="0" dirty="0">
              <a:solidFill>
                <a:srgbClr val="C00000"/>
              </a:solidFill>
              <a:latin typeface="Arial" pitchFamily="34" charset="0"/>
              <a:cs typeface="Arial" pitchFamily="34" charset="0"/>
            </a:endParaRPr>
          </a:p>
          <a:p>
            <a:pPr eaLnBrk="0" hangingPunct="0">
              <a:lnSpc>
                <a:spcPct val="120000"/>
              </a:lnSpc>
              <a:spcBef>
                <a:spcPts val="0"/>
              </a:spcBef>
              <a:defRPr/>
            </a:pPr>
            <a:r>
              <a:rPr lang="en-US" b="1" kern="0" dirty="0">
                <a:solidFill>
                  <a:srgbClr val="006600"/>
                </a:solidFill>
                <a:latin typeface="Tahoma" panose="020B0604030504040204" pitchFamily="34" charset="0"/>
                <a:ea typeface="Tahoma" panose="020B0604030504040204" pitchFamily="34" charset="0"/>
                <a:cs typeface="Tahoma" panose="020B0604030504040204" pitchFamily="34" charset="0"/>
              </a:rPr>
              <a:t>Generally:</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eaLnBrk="0" hangingPunct="0">
              <a:lnSpc>
                <a:spcPct val="12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eaLnBrk="0" hangingPunct="0">
              <a:lnSpc>
                <a:spcPct val="12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The Process of Dissolution:</a:t>
            </a:r>
          </a:p>
          <a:p>
            <a:pPr marL="914400" lvl="4" indent="-228600" algn="just">
              <a:lnSpc>
                <a:spcPct val="120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Methods of Dissolution:</a:t>
            </a:r>
          </a:p>
          <a:p>
            <a:pPr>
              <a:lnSpc>
                <a:spcPct val="12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Dissolution Defined:  </a:t>
            </a:r>
            <a:r>
              <a:rPr lang="en-US" sz="1300" dirty="0">
                <a:latin typeface="Tahoma" panose="020B0604030504040204" pitchFamily="34" charset="0"/>
                <a:ea typeface="Tahoma" panose="020B0604030504040204" pitchFamily="34" charset="0"/>
                <a:cs typeface="Tahoma" panose="020B0604030504040204" pitchFamily="34" charset="0"/>
              </a:rPr>
              <a:t>Dissolution is: </a:t>
            </a:r>
          </a:p>
          <a:p>
            <a:pPr>
              <a:lnSpc>
                <a:spcPct val="120000"/>
              </a:lnSpc>
              <a:spcBef>
                <a:spcPts val="0"/>
              </a:spcBef>
              <a:defRPr/>
            </a:pPr>
            <a:r>
              <a:rPr lang="en-US" sz="1600" b="1" i="1" dirty="0">
                <a:solidFill>
                  <a:srgbClr val="C00000"/>
                </a:solidFill>
                <a:latin typeface="Tahoma" panose="020B0604030504040204" pitchFamily="34" charset="0"/>
                <a:ea typeface="Tahoma" panose="020B0604030504040204" pitchFamily="34" charset="0"/>
                <a:cs typeface="Tahoma" panose="020B0604030504040204" pitchFamily="34" charset="0"/>
              </a:rPr>
              <a:t>The "change in the relationship of the partners caused by any partner ceasing to be associated in the carrying on as distinguished from the winding up of the business"  [NYSPL §121-108].</a:t>
            </a:r>
          </a:p>
          <a:p>
            <a:pPr>
              <a:lnSpc>
                <a:spcPct val="12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What Dissolution Means:  </a:t>
            </a:r>
            <a:r>
              <a:rPr lang="en-US" sz="1300" dirty="0">
                <a:latin typeface="Tahoma" panose="020B0604030504040204" pitchFamily="34" charset="0"/>
                <a:ea typeface="Tahoma" panose="020B0604030504040204" pitchFamily="34" charset="0"/>
                <a:cs typeface="Tahoma" panose="020B0604030504040204" pitchFamily="34" charset="0"/>
              </a:rPr>
              <a:t>It is important to note that a dissolution is simply a change in legal relationship. It does not mean that the business has been ended or any assets have been distributed to partners. </a:t>
            </a:r>
          </a:p>
          <a:p>
            <a:pPr>
              <a:lnSpc>
                <a:spcPct val="12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What Causes Dissolution:  </a:t>
            </a:r>
            <a:r>
              <a:rPr lang="en-US" sz="1300" dirty="0">
                <a:latin typeface="Tahoma" panose="020B0604030504040204" pitchFamily="34" charset="0"/>
                <a:ea typeface="Tahoma" panose="020B0604030504040204" pitchFamily="34" charset="0"/>
                <a:cs typeface="Tahoma" panose="020B0604030504040204" pitchFamily="34" charset="0"/>
              </a:rPr>
              <a:t>Dissolution may be caused in three ways:</a:t>
            </a:r>
            <a:r>
              <a:rPr lang="en-US" sz="1300" b="1" dirty="0">
                <a:latin typeface="Tahoma" panose="020B0604030504040204" pitchFamily="34" charset="0"/>
                <a:ea typeface="Tahoma" panose="020B0604030504040204" pitchFamily="34" charset="0"/>
                <a:cs typeface="Tahoma" panose="020B0604030504040204" pitchFamily="34" charset="0"/>
              </a:rPr>
              <a:t> </a:t>
            </a:r>
          </a:p>
          <a:p>
            <a:pPr>
              <a:lnSpc>
                <a:spcPct val="120000"/>
              </a:lnSpc>
              <a:spcBef>
                <a:spcPts val="0"/>
              </a:spcBef>
              <a:defRPr/>
            </a:pPr>
            <a:endParaRPr lang="en-US" sz="500"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900" i="1" dirty="0">
                <a:latin typeface="Tahoma" panose="020B0604030504040204" pitchFamily="34" charset="0"/>
                <a:ea typeface="Tahoma" panose="020B0604030504040204" pitchFamily="34" charset="0"/>
                <a:cs typeface="Tahoma" panose="020B0604030504040204" pitchFamily="34" charset="0"/>
              </a:rPr>
              <a:t> ◆  </a:t>
            </a:r>
            <a:r>
              <a:rPr lang="en-US" sz="1300" b="1" i="1" dirty="0">
                <a:latin typeface="Tahoma" panose="020B0604030504040204" pitchFamily="34" charset="0"/>
                <a:ea typeface="Tahoma" panose="020B0604030504040204" pitchFamily="34" charset="0"/>
                <a:cs typeface="Tahoma" panose="020B0604030504040204" pitchFamily="34" charset="0"/>
              </a:rPr>
              <a:t>By act of the partners;</a:t>
            </a:r>
          </a:p>
          <a:p>
            <a:pPr>
              <a:lnSpc>
                <a:spcPct val="120000"/>
              </a:lnSpc>
              <a:spcBef>
                <a:spcPts val="0"/>
              </a:spcBef>
              <a:defRPr/>
            </a:pPr>
            <a:endParaRPr lang="en-US" sz="500"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900" i="1" dirty="0">
                <a:latin typeface="Tahoma" panose="020B0604030504040204" pitchFamily="34" charset="0"/>
                <a:ea typeface="Tahoma" panose="020B0604030504040204" pitchFamily="34" charset="0"/>
                <a:cs typeface="Tahoma" panose="020B0604030504040204" pitchFamily="34" charset="0"/>
              </a:rPr>
              <a:t>◆  </a:t>
            </a:r>
            <a:r>
              <a:rPr lang="en-US" sz="1300" b="1" i="1" dirty="0">
                <a:latin typeface="Tahoma" panose="020B0604030504040204" pitchFamily="34" charset="0"/>
                <a:ea typeface="Tahoma" panose="020B0604030504040204" pitchFamily="34" charset="0"/>
                <a:cs typeface="Tahoma" panose="020B0604030504040204" pitchFamily="34" charset="0"/>
              </a:rPr>
              <a:t>By operation of law; or</a:t>
            </a:r>
          </a:p>
          <a:p>
            <a:pPr>
              <a:lnSpc>
                <a:spcPct val="120000"/>
              </a:lnSpc>
              <a:spcBef>
                <a:spcPts val="0"/>
              </a:spcBef>
              <a:defRPr/>
            </a:pPr>
            <a:endParaRPr lang="en-US" sz="500" i="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defRPr/>
            </a:pPr>
            <a:r>
              <a:rPr lang="en-US" sz="900" i="1" dirty="0">
                <a:latin typeface="Tahoma" panose="020B0604030504040204" pitchFamily="34" charset="0"/>
                <a:ea typeface="Tahoma" panose="020B0604030504040204" pitchFamily="34" charset="0"/>
                <a:cs typeface="Tahoma" panose="020B0604030504040204" pitchFamily="34" charset="0"/>
              </a:rPr>
              <a:t>◆  </a:t>
            </a:r>
            <a:r>
              <a:rPr lang="en-US" sz="1300" b="1" i="1" dirty="0">
                <a:latin typeface="Tahoma" panose="020B0604030504040204" pitchFamily="34" charset="0"/>
                <a:ea typeface="Tahoma" panose="020B0604030504040204" pitchFamily="34" charset="0"/>
                <a:cs typeface="Tahoma" panose="020B0604030504040204" pitchFamily="34" charset="0"/>
              </a:rPr>
              <a:t>By court decree.</a:t>
            </a:r>
          </a:p>
        </p:txBody>
      </p:sp>
      <p:sp>
        <p:nvSpPr>
          <p:cNvPr id="4" name="TextBox 3">
            <a:extLst>
              <a:ext uri="{FF2B5EF4-FFF2-40B4-BE49-F238E27FC236}">
                <a16:creationId xmlns:a16="http://schemas.microsoft.com/office/drawing/2014/main" id="{53490FB9-2ACB-4E1E-BF0E-74C64E83D2A2}"/>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Dissolution and Termination of Partnerships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371600"/>
            <a:ext cx="8686800" cy="5334000"/>
          </a:xfrm>
          <a:prstGeom prst="rect">
            <a:avLst/>
          </a:prstGeom>
          <a:noFill/>
          <a:ln w="9525">
            <a:noFill/>
            <a:miter lim="800000"/>
            <a:headEnd/>
            <a:tailEnd/>
          </a:ln>
        </p:spPr>
        <p:txBody>
          <a:bodyPr/>
          <a:lstStyle/>
          <a:p>
            <a:pPr eaLnBrk="0" hangingPunct="0">
              <a:lnSpc>
                <a:spcPct val="72000"/>
              </a:lnSpc>
              <a:spcBef>
                <a:spcPts val="0"/>
              </a:spcBef>
              <a:defRPr/>
            </a:pPr>
            <a:endParaRPr lang="en-US" sz="2400" b="1" i="1" kern="0" dirty="0">
              <a:solidFill>
                <a:srgbClr val="002060"/>
              </a:solidFill>
              <a:latin typeface="Arial" pitchFamily="34" charset="0"/>
              <a:cs typeface="Arial" pitchFamily="34" charset="0"/>
            </a:endParaRPr>
          </a:p>
          <a:p>
            <a:pPr eaLnBrk="0" hangingPunct="0">
              <a:lnSpc>
                <a:spcPct val="72000"/>
              </a:lnSpc>
              <a:spcBef>
                <a:spcPts val="0"/>
              </a:spcBef>
              <a:defRPr/>
            </a:pPr>
            <a:r>
              <a:rPr lang="en-US" sz="2000" b="1" i="1" kern="0" dirty="0">
                <a:solidFill>
                  <a:srgbClr val="C00000"/>
                </a:solidFill>
                <a:latin typeface="Arial" pitchFamily="34" charset="0"/>
                <a:cs typeface="Arial" pitchFamily="34" charset="0"/>
              </a:rPr>
              <a:t>Dissolution and Termination of Partnerships:</a:t>
            </a:r>
          </a:p>
          <a:p>
            <a:pPr eaLnBrk="0" hangingPunct="0">
              <a:lnSpc>
                <a:spcPct val="72000"/>
              </a:lnSpc>
              <a:spcBef>
                <a:spcPts val="0"/>
              </a:spcBef>
              <a:defRPr/>
            </a:pPr>
            <a:endParaRPr lang="en-US" sz="500" b="1" i="1" kern="0" dirty="0">
              <a:solidFill>
                <a:srgbClr val="C00000"/>
              </a:solidFill>
              <a:latin typeface="Arial" pitchFamily="34" charset="0"/>
              <a:cs typeface="Arial" pitchFamily="34" charset="0"/>
            </a:endParaRPr>
          </a:p>
          <a:p>
            <a:pPr eaLnBrk="0" hangingPunct="0">
              <a:lnSpc>
                <a:spcPct val="72000"/>
              </a:lnSpc>
              <a:spcBef>
                <a:spcPts val="0"/>
              </a:spcBef>
              <a:defRPr/>
            </a:pPr>
            <a:r>
              <a:rPr lang="en-US" b="1" i="1" dirty="0">
                <a:solidFill>
                  <a:srgbClr val="006600"/>
                </a:solidFill>
                <a:latin typeface="Arial" pitchFamily="34" charset="0"/>
              </a:rPr>
              <a:t>The Causes of Dissolution:</a:t>
            </a:r>
          </a:p>
          <a:p>
            <a:pPr marL="914400" lvl="4" indent="-228600" algn="just">
              <a:lnSpc>
                <a:spcPct val="72000"/>
              </a:lnSpc>
              <a:spcBef>
                <a:spcPts val="0"/>
              </a:spcBef>
              <a:defRPr/>
            </a:pPr>
            <a:endParaRPr lang="en-US" sz="500" b="1" dirty="0">
              <a:solidFill>
                <a:srgbClr val="663300"/>
              </a:solidFill>
              <a:latin typeface="Arial" pitchFamily="34" charset="0"/>
            </a:endParaRPr>
          </a:p>
          <a:p>
            <a:pPr>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Act of the Partners:</a:t>
            </a:r>
          </a:p>
          <a:p>
            <a:pPr>
              <a:lnSpc>
                <a:spcPct val="72000"/>
              </a:lnSpc>
              <a:spcBef>
                <a:spcPts val="0"/>
              </a:spcBef>
              <a:defRPr/>
            </a:pPr>
            <a:endParaRPr lang="en-US" sz="5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Per Agreement:  </a:t>
            </a:r>
            <a:r>
              <a:rPr lang="en-US" sz="1200" dirty="0">
                <a:latin typeface="Tahoma" panose="020B0604030504040204" pitchFamily="34" charset="0"/>
                <a:ea typeface="Tahoma" panose="020B0604030504040204" pitchFamily="34" charset="0"/>
                <a:cs typeface="Tahoma" panose="020B0604030504040204" pitchFamily="34" charset="0"/>
              </a:rPr>
              <a:t>A partnership contract may set a definite term to the partnership relationship, or it may set achievement of a particular undertaking, as a purpose of the partnership.  When that term has elapsed or the undertaking is accomplished, the partnership automatically terminates or dissolves [NYSPL §62(1)(a)].</a:t>
            </a:r>
          </a:p>
          <a:p>
            <a:pPr>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Mutual Assent:  </a:t>
            </a:r>
            <a:r>
              <a:rPr lang="en-US" sz="1300" dirty="0">
                <a:latin typeface="Tahoma" panose="020B0604030504040204" pitchFamily="34" charset="0"/>
                <a:ea typeface="Tahoma" panose="020B0604030504040204" pitchFamily="34" charset="0"/>
                <a:cs typeface="Tahoma" panose="020B0604030504040204" pitchFamily="34" charset="0"/>
              </a:rPr>
              <a:t>A partnership may end at any time by the mutual assent of all partners [NYSPL §62(1)(c)].</a:t>
            </a:r>
          </a:p>
          <a:p>
            <a:pPr>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Expulsion of Partner:  </a:t>
            </a:r>
            <a:r>
              <a:rPr lang="en-US" sz="1200" dirty="0">
                <a:latin typeface="Tahoma" panose="020B0604030504040204" pitchFamily="34" charset="0"/>
                <a:ea typeface="Tahoma" panose="020B0604030504040204" pitchFamily="34" charset="0"/>
                <a:cs typeface="Tahoma" panose="020B0604030504040204" pitchFamily="34" charset="0"/>
              </a:rPr>
              <a:t>There is no common law right to expel a partner. The partnership agreement, however, may provide for involuntary dismissal, with or without cause (subject to the implied term of good faith), of a partner. [See Gelder Medical Group v. Webber, 41 N.Y.2d 680 (1977)].  If any partner is expelled from the business in accordance with a power to do so conferred by the agreement between the partners, this will result in dissolution [NYSPL §62(1)(d)].</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Partnership at Will:  </a:t>
            </a:r>
            <a:r>
              <a:rPr lang="en-US" sz="1200" dirty="0">
                <a:latin typeface="Tahoma" panose="020B0604030504040204" pitchFamily="34" charset="0"/>
                <a:ea typeface="Tahoma" panose="020B0604030504040204" pitchFamily="34" charset="0"/>
                <a:cs typeface="Tahoma" panose="020B0604030504040204" pitchFamily="34" charset="0"/>
              </a:rPr>
              <a:t>Dissolution may be caused without liability by the express will of any partner when no definite term or particular undertaking is specified [NYSPL §62(1)(b)].</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Operation of Law:</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Partnership Activity Unlawful: </a:t>
            </a:r>
            <a:r>
              <a:rPr lang="en-US" sz="1200" dirty="0">
                <a:latin typeface="Tahoma" panose="020B0604030504040204" pitchFamily="34" charset="0"/>
                <a:ea typeface="Tahoma" panose="020B0604030504040204" pitchFamily="34" charset="0"/>
                <a:cs typeface="Tahoma" panose="020B0604030504040204" pitchFamily="34" charset="0"/>
              </a:rPr>
              <a:t>Unlawful events, carried on by the partnership, will dissolve it [NYSPL §62(3)].</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Death of a Partner: </a:t>
            </a:r>
            <a:r>
              <a:rPr lang="en-US" sz="1200" dirty="0">
                <a:latin typeface="Tahoma" panose="020B0604030504040204" pitchFamily="34" charset="0"/>
                <a:ea typeface="Tahoma" panose="020B0604030504040204" pitchFamily="34" charset="0"/>
                <a:cs typeface="Tahoma" panose="020B0604030504040204" pitchFamily="34" charset="0"/>
              </a:rPr>
              <a:t>The death of a partner will dissolve the partnership [NYSPL. §62(4)].</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Bankruptcy: </a:t>
            </a:r>
            <a:r>
              <a:rPr lang="en-US" sz="1200" dirty="0">
                <a:latin typeface="Tahoma" panose="020B0604030504040204" pitchFamily="34" charset="0"/>
                <a:ea typeface="Tahoma" panose="020B0604030504040204" pitchFamily="34" charset="0"/>
                <a:cs typeface="Tahoma" panose="020B0604030504040204" pitchFamily="34" charset="0"/>
              </a:rPr>
              <a:t>The bankruptcy of any partner or the partnership will dissolve the partnership [NYSPL. §62(5)].</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Decree of a Court of Equity:  </a:t>
            </a:r>
          </a:p>
          <a:p>
            <a:pPr algn="just">
              <a:lnSpc>
                <a:spcPct val="72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Generally: </a:t>
            </a:r>
            <a:r>
              <a:rPr lang="en-US" sz="1200" dirty="0">
                <a:latin typeface="Tahoma" panose="020B0604030504040204" pitchFamily="34" charset="0"/>
                <a:ea typeface="Tahoma" panose="020B0604030504040204" pitchFamily="34" charset="0"/>
                <a:cs typeface="Tahoma" panose="020B0604030504040204" pitchFamily="34" charset="0"/>
              </a:rPr>
              <a:t>Upon the application of one or more of the partners, a court of equity may, decree the dissolution of a partnership. The following are sufficient reasons for a decree of dissolution:</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Breach of Agreement:</a:t>
            </a:r>
            <a:r>
              <a:rPr lang="en-US" sz="1200" b="1" i="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 partner commits willful or persistent breaches of the partnership agreement or otherwise conducts herself so that it is not reasonably practicable to carry on the business in partnership with her [NYSPL §63(l)(d)];</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err="1">
                <a:solidFill>
                  <a:srgbClr val="663300"/>
                </a:solidFill>
                <a:latin typeface="Tahoma" panose="020B0604030504040204" pitchFamily="34" charset="0"/>
                <a:ea typeface="Tahoma" panose="020B0604030504040204" pitchFamily="34" charset="0"/>
                <a:cs typeface="Tahoma" panose="020B0604030504040204" pitchFamily="34" charset="0"/>
              </a:rPr>
              <a:t>Unprofitablity</a:t>
            </a: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The business can only be carried on at a loss [NYSPL §63(1)(e)];</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200" b="1" i="1" dirty="0">
                <a:solidFill>
                  <a:srgbClr val="663300"/>
                </a:solidFill>
                <a:latin typeface="Tahoma" panose="020B0604030504040204" pitchFamily="34" charset="0"/>
                <a:ea typeface="Tahoma" panose="020B0604030504040204" pitchFamily="34" charset="0"/>
                <a:cs typeface="Tahoma" panose="020B0604030504040204" pitchFamily="34" charset="0"/>
              </a:rPr>
              <a:t>Misconduct:  </a:t>
            </a:r>
            <a:r>
              <a:rPr lang="en-US" sz="1200" dirty="0">
                <a:latin typeface="Tahoma" panose="020B0604030504040204" pitchFamily="34" charset="0"/>
                <a:ea typeface="Tahoma" panose="020B0604030504040204" pitchFamily="34" charset="0"/>
                <a:cs typeface="Tahoma" panose="020B0604030504040204" pitchFamily="34" charset="0"/>
              </a:rPr>
              <a:t>A partner guilty of misconduct "affects prejudicially the carrying on of the business" [NYSPL §63(1)(c)];</a:t>
            </a:r>
          </a:p>
          <a:p>
            <a:pPr algn="just">
              <a:lnSpc>
                <a:spcPct val="72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Incompetence: </a:t>
            </a:r>
            <a:r>
              <a:rPr lang="en-US" sz="1200" dirty="0">
                <a:latin typeface="Tahoma" panose="020B0604030504040204" pitchFamily="34" charset="0"/>
                <a:ea typeface="Tahoma" panose="020B0604030504040204" pitchFamily="34" charset="0"/>
                <a:cs typeface="Tahoma" panose="020B0604030504040204" pitchFamily="34" charset="0"/>
              </a:rPr>
              <a:t>A partner declared incompetent, or is shown to be of unsound mind, will dissolve the partnership [NYSPL §63(1)(a)]; and</a:t>
            </a:r>
          </a:p>
          <a:p>
            <a:pPr algn="just">
              <a:lnSpc>
                <a:spcPct val="72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2000"/>
              </a:lnSpc>
              <a:spcBef>
                <a:spcPts val="0"/>
              </a:spcBef>
              <a:defRPr/>
            </a:pPr>
            <a:r>
              <a:rPr lang="en-US" sz="1300" b="1" i="1" dirty="0">
                <a:solidFill>
                  <a:srgbClr val="663300"/>
                </a:solidFill>
                <a:latin typeface="Tahoma" panose="020B0604030504040204" pitchFamily="34" charset="0"/>
                <a:ea typeface="Tahoma" panose="020B0604030504040204" pitchFamily="34" charset="0"/>
                <a:cs typeface="Tahoma" panose="020B0604030504040204" pitchFamily="34" charset="0"/>
              </a:rPr>
              <a:t>Incapability:</a:t>
            </a:r>
            <a:r>
              <a:rPr lang="en-US" sz="1200" b="1" i="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 partner is shown to be incapable of performing her part of the partnership contract [NYSPL §63(l)(b)].</a:t>
            </a:r>
          </a:p>
          <a:p>
            <a:pPr marL="1597025" indent="-169863">
              <a:lnSpc>
                <a:spcPct val="72000"/>
              </a:lnSpc>
              <a:spcBef>
                <a:spcPts val="0"/>
              </a:spcBef>
              <a:defRPr/>
            </a:pPr>
            <a:endParaRPr lang="en-US" sz="200"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endParaRPr lang="en-US" sz="1200" b="1" i="1" dirty="0">
              <a:latin typeface="Tahoma" panose="020B0604030504040204" pitchFamily="34" charset="0"/>
              <a:ea typeface="Tahoma" panose="020B0604030504040204" pitchFamily="34" charset="0"/>
              <a:cs typeface="Tahoma" panose="020B0604030504040204" pitchFamily="34" charset="0"/>
            </a:endParaRPr>
          </a:p>
          <a:p>
            <a:pPr algn="just">
              <a:lnSpc>
                <a:spcPct val="70000"/>
              </a:lnSpc>
              <a:spcBef>
                <a:spcPts val="0"/>
              </a:spcBef>
              <a:defRPr/>
            </a:pPr>
            <a:endParaRPr lang="en-US" sz="1200" b="1" i="1"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3490FB9-2ACB-4E1E-BF0E-74C64E83D2A2}"/>
              </a:ext>
            </a:extLst>
          </p:cNvPr>
          <p:cNvSpPr txBox="1"/>
          <p:nvPr/>
        </p:nvSpPr>
        <p:spPr>
          <a:xfrm>
            <a:off x="381000" y="742349"/>
            <a:ext cx="8305800" cy="929485"/>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033CC"/>
                </a:solidFill>
              </a:rPr>
              <a:t>Forms of Business Organizations</a:t>
            </a:r>
          </a:p>
          <a:p>
            <a:pPr marL="342900" indent="-342900" algn="ctr">
              <a:lnSpc>
                <a:spcPct val="80000"/>
              </a:lnSpc>
              <a:spcBef>
                <a:spcPts val="0"/>
              </a:spcBef>
              <a:defRPr/>
            </a:pPr>
            <a:r>
              <a:rPr lang="en-US" sz="2800" b="1" i="1" dirty="0">
                <a:solidFill>
                  <a:srgbClr val="006600"/>
                </a:solidFill>
              </a:rPr>
              <a:t>Dissolution and Termination of Partnerships</a:t>
            </a:r>
          </a:p>
        </p:txBody>
      </p:sp>
    </p:spTree>
    <p:extLst>
      <p:ext uri="{BB962C8B-B14F-4D97-AF65-F5344CB8AC3E}">
        <p14:creationId xmlns:p14="http://schemas.microsoft.com/office/powerpoint/2010/main" val="1775006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eaLnBrk="0" hangingPunct="0">
              <a:spcBef>
                <a:spcPts val="0"/>
              </a:spcBef>
              <a:defRPr/>
            </a:pPr>
            <a:endParaRPr lang="en-US" sz="2800" b="1" i="1" kern="0" dirty="0">
              <a:solidFill>
                <a:srgbClr val="002060"/>
              </a:solidFill>
              <a:latin typeface="Arial" pitchFamily="34" charset="0"/>
              <a:cs typeface="Arial" pitchFamily="34" charset="0"/>
            </a:endParaRPr>
          </a:p>
          <a:p>
            <a:pPr eaLnBrk="0" hangingPunct="0">
              <a:spcBef>
                <a:spcPts val="0"/>
              </a:spcBef>
              <a:defRPr/>
            </a:pPr>
            <a:endParaRPr lang="en-US" sz="1400" b="1" i="1" kern="0" dirty="0">
              <a:solidFill>
                <a:srgbClr val="002060"/>
              </a:solidFill>
              <a:latin typeface="Arial" pitchFamily="34" charset="0"/>
              <a:cs typeface="Arial" pitchFamily="34" charset="0"/>
            </a:endParaRPr>
          </a:p>
          <a:p>
            <a:pPr eaLnBrk="0" hangingPunct="0">
              <a:lnSpc>
                <a:spcPct val="85000"/>
              </a:lnSpc>
              <a:spcBef>
                <a:spcPts val="0"/>
              </a:spcBef>
              <a:defRPr/>
            </a:pPr>
            <a:r>
              <a:rPr lang="en-US" sz="2000" b="1" i="1" kern="0" dirty="0">
                <a:solidFill>
                  <a:srgbClr val="C00000"/>
                </a:solidFill>
                <a:latin typeface="Arial" pitchFamily="34" charset="0"/>
                <a:cs typeface="Arial" pitchFamily="34" charset="0"/>
              </a:rPr>
              <a:t>Dissolution and Termination of Partnerships:</a:t>
            </a:r>
          </a:p>
          <a:p>
            <a:pPr eaLnBrk="0" hangingPunct="0">
              <a:lnSpc>
                <a:spcPct val="85000"/>
              </a:lnSpc>
              <a:spcBef>
                <a:spcPts val="0"/>
              </a:spcBef>
              <a:defRPr/>
            </a:pPr>
            <a:endParaRPr lang="en-US" sz="500" b="1" i="1" kern="0" dirty="0">
              <a:solidFill>
                <a:srgbClr val="C00000"/>
              </a:solidFill>
              <a:latin typeface="Arial" pitchFamily="34" charset="0"/>
              <a:cs typeface="Arial" pitchFamily="34" charset="0"/>
            </a:endParaRPr>
          </a:p>
          <a:p>
            <a:pPr eaLnBrk="0" hangingPunct="0">
              <a:lnSpc>
                <a:spcPct val="85000"/>
              </a:lnSpc>
              <a:spcBef>
                <a:spcPts val="0"/>
              </a:spcBef>
              <a:defRPr/>
            </a:pPr>
            <a:r>
              <a:rPr lang="en-US" b="1" i="1" kern="0" dirty="0">
                <a:solidFill>
                  <a:srgbClr val="006600"/>
                </a:solidFill>
                <a:latin typeface="Tahoma" panose="020B0604030504040204" pitchFamily="34" charset="0"/>
                <a:ea typeface="Tahoma" panose="020B0604030504040204" pitchFamily="34" charset="0"/>
                <a:cs typeface="Tahoma" panose="020B0604030504040204" pitchFamily="34" charset="0"/>
              </a:rPr>
              <a:t>Notice of Dissolution:</a:t>
            </a:r>
            <a: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eaLnBrk="0" hangingPunct="0">
              <a:lnSpc>
                <a:spcPct val="85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8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Proper Notice:  </a:t>
            </a:r>
          </a:p>
          <a:p>
            <a:pPr>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Publication:  </a:t>
            </a:r>
            <a:r>
              <a:rPr lang="en-US" sz="1300" dirty="0">
                <a:latin typeface="Tahoma" panose="020B0604030504040204" pitchFamily="34" charset="0"/>
                <a:ea typeface="Tahoma" panose="020B0604030504040204" pitchFamily="34" charset="0"/>
                <a:cs typeface="Tahoma" panose="020B0604030504040204" pitchFamily="34" charset="0"/>
              </a:rPr>
              <a:t>Third parties who have had "dealings" with the partnership (except those who have extended credit and those who have simply known of the partnership prior to dissolution are entitled to proper notice published in newspapers of general circulation in the area in which the partnership carries on its business. </a:t>
            </a:r>
          </a:p>
          <a:p>
            <a:pPr>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Failure to Publish:  </a:t>
            </a:r>
            <a:r>
              <a:rPr lang="en-US" sz="1300" dirty="0">
                <a:latin typeface="Tahoma" panose="020B0604030504040204" pitchFamily="34" charset="0"/>
                <a:ea typeface="Tahoma" panose="020B0604030504040204" pitchFamily="34" charset="0"/>
                <a:cs typeface="Tahoma" panose="020B0604030504040204" pitchFamily="34" charset="0"/>
              </a:rPr>
              <a:t>Failure to furnish this information to such third parties will bind members of the former partnership to such third parties who, while unaware of the dissolution, extend credit to the partnership [NYSPL §66(1)(b)].</a:t>
            </a:r>
          </a:p>
          <a:p>
            <a:pPr algn="just">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Personal Notice:</a:t>
            </a:r>
          </a:p>
          <a:p>
            <a:pPr algn="just">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Creditors:</a:t>
            </a:r>
            <a:r>
              <a:rPr lang="en-US" sz="1600" b="1" i="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Those who were creditors at the time of dissolution or who had extended credit to the partnership prior to dissolution are entitled to personal notice. </a:t>
            </a:r>
          </a:p>
          <a:p>
            <a:pPr algn="just">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Size and Number of Transaction Doesn’t Matter:  </a:t>
            </a:r>
            <a:r>
              <a:rPr lang="en-US" sz="1300" dirty="0">
                <a:latin typeface="Tahoma" panose="020B0604030504040204" pitchFamily="34" charset="0"/>
                <a:ea typeface="Tahoma" panose="020B0604030504040204" pitchFamily="34" charset="0"/>
                <a:cs typeface="Tahoma" panose="020B0604030504040204" pitchFamily="34" charset="0"/>
              </a:rPr>
              <a:t>It does not matter whether a creditor has advanced a large or small amount or if there were only one or two transactions between the partnership and the creditor. </a:t>
            </a:r>
          </a:p>
          <a:p>
            <a:pPr algn="just">
              <a:lnSpc>
                <a:spcPct val="8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Note:  </a:t>
            </a:r>
            <a:r>
              <a:rPr lang="en-US" sz="1200" dirty="0">
                <a:latin typeface="Tahoma" panose="020B0604030504040204" pitchFamily="34" charset="0"/>
                <a:ea typeface="Tahoma" panose="020B0604030504040204" pitchFamily="34" charset="0"/>
                <a:cs typeface="Tahoma" panose="020B0604030504040204" pitchFamily="34" charset="0"/>
              </a:rPr>
              <a:t>A third party who has dealt with the partnership only on a cash basis and has never been a partnership creditor is only entitled to the notice that is given the general public.</a:t>
            </a:r>
          </a:p>
          <a:p>
            <a:pPr algn="just">
              <a:lnSpc>
                <a:spcPct val="8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Liability of Invisible Partners:</a:t>
            </a:r>
          </a:p>
          <a:p>
            <a:pPr algn="just">
              <a:lnSpc>
                <a:spcPct val="8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Liability Limited to Partnership Assets:  </a:t>
            </a:r>
            <a:r>
              <a:rPr lang="en-US" sz="1300" dirty="0">
                <a:latin typeface="Tahoma" panose="020B0604030504040204" pitchFamily="34" charset="0"/>
                <a:ea typeface="Tahoma" panose="020B0604030504040204" pitchFamily="34" charset="0"/>
                <a:cs typeface="Tahoma" panose="020B0604030504040204" pitchFamily="34" charset="0"/>
              </a:rPr>
              <a:t>The liability of a partner for post dissolution transactions when notice was not given is limited to partnership assets if the partner was so inactive in partnership affairs that credit to the partnership was not based on her personal credit and the creditor in fact did not know she was a partner [NYSPL §66].</a:t>
            </a:r>
          </a:p>
        </p:txBody>
      </p:sp>
      <p:sp>
        <p:nvSpPr>
          <p:cNvPr id="4" name="TextBox 3">
            <a:extLst>
              <a:ext uri="{FF2B5EF4-FFF2-40B4-BE49-F238E27FC236}">
                <a16:creationId xmlns:a16="http://schemas.microsoft.com/office/drawing/2014/main" id="{53490FB9-2ACB-4E1E-BF0E-74C64E83D2A2}"/>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Dissolution and Termination of Partnerships</a:t>
            </a:r>
          </a:p>
        </p:txBody>
      </p:sp>
    </p:spTree>
    <p:extLst>
      <p:ext uri="{BB962C8B-B14F-4D97-AF65-F5344CB8AC3E}">
        <p14:creationId xmlns:p14="http://schemas.microsoft.com/office/powerpoint/2010/main" val="2261701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eaLnBrk="0" hangingPunct="0">
              <a:spcBef>
                <a:spcPts val="0"/>
              </a:spcBef>
              <a:defRPr/>
            </a:pPr>
            <a:endParaRPr lang="en-US" sz="2800" b="1" i="1" kern="0" dirty="0">
              <a:solidFill>
                <a:srgbClr val="002060"/>
              </a:solidFill>
              <a:latin typeface="Arial" pitchFamily="34" charset="0"/>
              <a:cs typeface="Arial" pitchFamily="34" charset="0"/>
            </a:endParaRPr>
          </a:p>
          <a:p>
            <a:pPr eaLnBrk="0" hangingPunct="0">
              <a:lnSpc>
                <a:spcPct val="90000"/>
              </a:lnSpc>
              <a:spcBef>
                <a:spcPts val="0"/>
              </a:spcBef>
              <a:defRPr/>
            </a:pPr>
            <a:endParaRPr lang="en-US" sz="1400" b="1" i="1" kern="0" dirty="0">
              <a:solidFill>
                <a:srgbClr val="002060"/>
              </a:solidFill>
              <a:latin typeface="Arial" pitchFamily="34" charset="0"/>
              <a:cs typeface="Arial" pitchFamily="34" charset="0"/>
            </a:endParaRPr>
          </a:p>
          <a:p>
            <a:pPr eaLnBrk="0" hangingPunct="0">
              <a:lnSpc>
                <a:spcPct val="88000"/>
              </a:lnSpc>
              <a:spcBef>
                <a:spcPts val="0"/>
              </a:spcBef>
              <a:defRPr/>
            </a:pPr>
            <a:r>
              <a:rPr lang="en-US" sz="2000" b="1" i="1" kern="0" dirty="0">
                <a:solidFill>
                  <a:srgbClr val="C00000"/>
                </a:solidFill>
                <a:latin typeface="Arial" pitchFamily="34" charset="0"/>
                <a:cs typeface="Arial" pitchFamily="34" charset="0"/>
              </a:rPr>
              <a:t>Dissolution and Termination of Partnerships:</a:t>
            </a:r>
          </a:p>
          <a:p>
            <a:pPr eaLnBrk="0" hangingPunct="0">
              <a:lnSpc>
                <a:spcPct val="88000"/>
              </a:lnSpc>
              <a:spcBef>
                <a:spcPts val="0"/>
              </a:spcBef>
              <a:defRPr/>
            </a:pPr>
            <a:endParaRPr lang="en-US" sz="500" b="1" i="1" kern="0" dirty="0">
              <a:solidFill>
                <a:srgbClr val="C00000"/>
              </a:solidFill>
              <a:latin typeface="Arial" pitchFamily="34" charset="0"/>
              <a:ea typeface="Tahoma" panose="020B0604030504040204" pitchFamily="34" charset="0"/>
              <a:cs typeface="Arial" pitchFamily="34" charset="0"/>
            </a:endParaRPr>
          </a:p>
          <a:p>
            <a:pPr eaLnBrk="0" hangingPunct="0">
              <a:lnSpc>
                <a:spcPct val="88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Authority of Partners to Transact Business after Dissolution:</a:t>
            </a:r>
          </a:p>
          <a:p>
            <a:pPr eaLnBrk="0" hangingPunct="0">
              <a:lnSpc>
                <a:spcPct val="88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nSpc>
                <a:spcPct val="88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General Rule:  </a:t>
            </a:r>
          </a:p>
          <a:p>
            <a:pPr>
              <a:lnSpc>
                <a:spcPct val="88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Dissolution Generally Terminates Authority:  </a:t>
            </a:r>
            <a:r>
              <a:rPr lang="en-US" sz="1400" dirty="0">
                <a:latin typeface="Tahoma" panose="020B0604030504040204" pitchFamily="34" charset="0"/>
                <a:ea typeface="Tahoma" panose="020B0604030504040204" pitchFamily="34" charset="0"/>
                <a:cs typeface="Tahoma" panose="020B0604030504040204" pitchFamily="34" charset="0"/>
              </a:rPr>
              <a:t>As a general rule, the dissolution of a partnership terminates the authority of any partner to act as an agent for either the partnership or the other partners, except for the purpose of winding up the partnership affairs [NYSPL §66(1)(a)].</a:t>
            </a:r>
          </a:p>
          <a:p>
            <a:pPr algn="just">
              <a:lnSpc>
                <a:spcPct val="88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An Exception in the Agreement:  </a:t>
            </a:r>
            <a:r>
              <a:rPr lang="en-US" sz="1400" dirty="0">
                <a:latin typeface="Tahoma" panose="020B0604030504040204" pitchFamily="34" charset="0"/>
                <a:ea typeface="Tahoma" panose="020B0604030504040204" pitchFamily="34" charset="0"/>
                <a:cs typeface="Tahoma" panose="020B0604030504040204" pitchFamily="34" charset="0"/>
              </a:rPr>
              <a:t>If the partnership agreement provides that the business is to be continued by one or more of the partners, the agreement controls and the business will be continued by the new partners without any winding up.</a:t>
            </a:r>
          </a:p>
          <a:p>
            <a:pPr algn="just">
              <a:lnSpc>
                <a:spcPct val="88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Winding Up:</a:t>
            </a:r>
          </a:p>
          <a:p>
            <a:pPr algn="just">
              <a:lnSpc>
                <a:spcPct val="88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Actions to Conclude Partnership Operations: </a:t>
            </a:r>
            <a:r>
              <a:rPr lang="en-US" sz="1400" dirty="0">
                <a:latin typeface="Tahoma" panose="020B0604030504040204" pitchFamily="34" charset="0"/>
                <a:ea typeface="Tahoma" panose="020B0604030504040204" pitchFamily="34" charset="0"/>
                <a:cs typeface="Tahoma" panose="020B0604030504040204" pitchFamily="34" charset="0"/>
              </a:rPr>
              <a:t>After dissolution, absent an agreement to the contrary, the partnership must be wound up.</a:t>
            </a:r>
          </a:p>
          <a:p>
            <a:pPr algn="just">
              <a:lnSpc>
                <a:spcPct val="88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Authority to Wind Up: </a:t>
            </a:r>
            <a:r>
              <a:rPr lang="en-US" sz="1400" dirty="0">
                <a:latin typeface="Tahoma" panose="020B0604030504040204" pitchFamily="34" charset="0"/>
                <a:ea typeface="Tahoma" panose="020B0604030504040204" pitchFamily="34" charset="0"/>
                <a:cs typeface="Tahoma" panose="020B0604030504040204" pitchFamily="34" charset="0"/>
              </a:rPr>
              <a:t>A partner has authority to carry out the necessary acts to wind up the partnership business.</a:t>
            </a:r>
          </a:p>
          <a:p>
            <a:pPr algn="just">
              <a:lnSpc>
                <a:spcPct val="88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Actions That Terminate Wind Up: </a:t>
            </a:r>
            <a:r>
              <a:rPr lang="en-US" sz="1400" dirty="0">
                <a:latin typeface="Tahoma" panose="020B0604030504040204" pitchFamily="34" charset="0"/>
                <a:ea typeface="Tahoma" panose="020B0604030504040204" pitchFamily="34" charset="0"/>
                <a:cs typeface="Tahoma" panose="020B0604030504040204" pitchFamily="34" charset="0"/>
              </a:rPr>
              <a:t>Generally only transactions designed to terminate rather than to carry on the business are within the scope of the partner's actual authority. </a:t>
            </a:r>
          </a:p>
          <a:p>
            <a:pPr algn="just">
              <a:lnSpc>
                <a:spcPct val="88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8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Authority is Limited to Old Business:  </a:t>
            </a:r>
            <a:r>
              <a:rPr lang="en-US" sz="1400" dirty="0">
                <a:latin typeface="Tahoma" panose="020B0604030504040204" pitchFamily="34" charset="0"/>
                <a:ea typeface="Tahoma" panose="020B0604030504040204" pitchFamily="34" charset="0"/>
                <a:cs typeface="Tahoma" panose="020B0604030504040204" pitchFamily="34" charset="0"/>
              </a:rPr>
              <a:t>In short, "old business" can be wrapped up and if "new business" is entered into, the partner who continues to carry on the new business on behalf of the partnership with knowledge of the dissolution assumes sole liability, and as a result, if such losses result, such partner alone will bear them.</a:t>
            </a:r>
            <a:endParaRPr lang="en-US" sz="1000" dirty="0">
              <a:latin typeface="Tahoma" panose="020B0604030504040204" pitchFamily="34" charset="0"/>
              <a:ea typeface="Tahoma" panose="020B0604030504040204" pitchFamily="34" charset="0"/>
              <a:cs typeface="Tahoma" panose="020B0604030504040204" pitchFamily="34" charset="0"/>
            </a:endParaRPr>
          </a:p>
          <a:p>
            <a:pPr algn="just">
              <a:lnSpc>
                <a:spcPct val="77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85000"/>
              </a:lnSpc>
              <a:spcBef>
                <a:spcPts val="0"/>
              </a:spcBef>
              <a:defRP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3490FB9-2ACB-4E1E-BF0E-74C64E83D2A2}"/>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Dissolution and Termination of Partnerships</a:t>
            </a:r>
          </a:p>
        </p:txBody>
      </p:sp>
    </p:spTree>
    <p:extLst>
      <p:ext uri="{BB962C8B-B14F-4D97-AF65-F5344CB8AC3E}">
        <p14:creationId xmlns:p14="http://schemas.microsoft.com/office/powerpoint/2010/main" val="300956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83" name="Rectangle 11"/>
          <p:cNvSpPr>
            <a:spLocks noChangeArrowheads="1"/>
          </p:cNvSpPr>
          <p:nvPr/>
        </p:nvSpPr>
        <p:spPr bwMode="auto">
          <a:xfrm>
            <a:off x="304800" y="914400"/>
            <a:ext cx="8763000" cy="4267200"/>
          </a:xfrm>
          <a:prstGeom prst="rect">
            <a:avLst/>
          </a:prstGeom>
          <a:noFill/>
          <a:ln w="9525">
            <a:noFill/>
            <a:miter lim="800000"/>
            <a:headEnd/>
            <a:tailEnd/>
          </a:ln>
          <a:effectLst/>
        </p:spPr>
        <p:txBody>
          <a:bodyPr/>
          <a:lstStyle/>
          <a:p>
            <a:pPr marL="342900" indent="-342900" algn="ctr">
              <a:lnSpc>
                <a:spcPct val="120000"/>
              </a:lnSpc>
              <a:spcBef>
                <a:spcPts val="0"/>
              </a:spcBef>
              <a:defRPr/>
            </a:pPr>
            <a:r>
              <a:rPr lang="en-US" sz="4400" b="1" i="1" dirty="0">
                <a:solidFill>
                  <a:srgbClr val="C00000"/>
                </a:solidFill>
              </a:rPr>
              <a:t>The Nature of Partnerships</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Nature of Partnerships</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Formation of Partnerships</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Property of a Partnership </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Relations Between Partners</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Relations Between Partners and Third Parties</a:t>
            </a:r>
          </a:p>
          <a:p>
            <a:pPr marL="457200" indent="-457200">
              <a:lnSpc>
                <a:spcPct val="120000"/>
              </a:lnSpc>
              <a:spcBef>
                <a:spcPts val="0"/>
              </a:spcBef>
              <a:buFont typeface="Arial" panose="020B0604020202020204" pitchFamily="34" charset="0"/>
              <a:buChar char="•"/>
              <a:defRPr/>
            </a:pPr>
            <a:r>
              <a:rPr lang="en-US" sz="2800" b="1" dirty="0">
                <a:solidFill>
                  <a:srgbClr val="0033CC"/>
                </a:solidFill>
              </a:rPr>
              <a:t>Dissolution or Termination of Partnerships</a:t>
            </a:r>
          </a:p>
        </p:txBody>
      </p:sp>
    </p:spTree>
    <p:extLst>
      <p:ext uri="{BB962C8B-B14F-4D97-AF65-F5344CB8AC3E}">
        <p14:creationId xmlns:p14="http://schemas.microsoft.com/office/powerpoint/2010/main" val="389555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334000"/>
          </a:xfrm>
          <a:prstGeom prst="rect">
            <a:avLst/>
          </a:prstGeom>
          <a:noFill/>
          <a:ln w="9525">
            <a:noFill/>
            <a:miter lim="800000"/>
            <a:headEnd/>
            <a:tailEnd/>
          </a:ln>
        </p:spPr>
        <p:txBody>
          <a:bodyPr/>
          <a:lstStyle/>
          <a:p>
            <a:pPr eaLnBrk="0" hangingPunct="0">
              <a:spcBef>
                <a:spcPts val="0"/>
              </a:spcBef>
              <a:defRPr/>
            </a:pPr>
            <a:endParaRPr lang="en-US" sz="2800" b="1" i="1" kern="0" dirty="0">
              <a:solidFill>
                <a:srgbClr val="002060"/>
              </a:solidFill>
              <a:latin typeface="Arial" pitchFamily="34" charset="0"/>
              <a:cs typeface="Arial" pitchFamily="34" charset="0"/>
            </a:endParaRPr>
          </a:p>
          <a:p>
            <a:pPr eaLnBrk="0" hangingPunct="0">
              <a:spcBef>
                <a:spcPts val="0"/>
              </a:spcBef>
              <a:defRPr/>
            </a:pPr>
            <a:endParaRPr lang="en-US" sz="1400" b="1" i="1" kern="0" dirty="0">
              <a:solidFill>
                <a:srgbClr val="002060"/>
              </a:solidFill>
              <a:latin typeface="Arial" pitchFamily="34" charset="0"/>
              <a:cs typeface="Arial" pitchFamily="34" charset="0"/>
            </a:endParaRPr>
          </a:p>
          <a:p>
            <a:pPr eaLnBrk="0" hangingPunct="0">
              <a:lnSpc>
                <a:spcPct val="75000"/>
              </a:lnSpc>
              <a:spcBef>
                <a:spcPts val="0"/>
              </a:spcBef>
              <a:defRPr/>
            </a:pPr>
            <a:r>
              <a:rPr lang="en-US" sz="2000" b="1" i="1" kern="0" dirty="0">
                <a:solidFill>
                  <a:srgbClr val="C00000"/>
                </a:solidFill>
                <a:latin typeface="Arial" pitchFamily="34" charset="0"/>
                <a:cs typeface="Arial" pitchFamily="34" charset="0"/>
              </a:rPr>
              <a:t>Dissolution and Termination of Partnerships:</a:t>
            </a:r>
          </a:p>
          <a:p>
            <a:pPr eaLnBrk="0" hangingPunct="0">
              <a:lnSpc>
                <a:spcPct val="75000"/>
              </a:lnSpc>
              <a:spcBef>
                <a:spcPts val="0"/>
              </a:spcBef>
              <a:defRPr/>
            </a:pPr>
            <a:endParaRPr lang="en-US" sz="500" b="1" i="1" kern="0" dirty="0">
              <a:solidFill>
                <a:srgbClr val="C00000"/>
              </a:solidFill>
              <a:latin typeface="Arial" pitchFamily="34" charset="0"/>
              <a:ea typeface="Tahoma" panose="020B0604030504040204" pitchFamily="34" charset="0"/>
              <a:cs typeface="Arial" pitchFamily="34" charset="0"/>
            </a:endParaRPr>
          </a:p>
          <a:p>
            <a:pPr eaLnBrk="0" hangingPunct="0">
              <a:lnSpc>
                <a:spcPct val="75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Authority of Partners to Transact Business after Dissolution:</a:t>
            </a:r>
          </a:p>
          <a:p>
            <a:pPr eaLnBrk="0" hangingPunct="0">
              <a:lnSpc>
                <a:spcPct val="75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Acting to Wind Up the Partnership:</a:t>
            </a:r>
          </a:p>
          <a:p>
            <a:pPr algn="just">
              <a:lnSpc>
                <a:spcPct val="75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Old Business vs. New Business:</a:t>
            </a: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500" b="1" i="1" dirty="0">
                <a:latin typeface="Tahoma" panose="020B0604030504040204" pitchFamily="34" charset="0"/>
                <a:ea typeface="Tahoma" panose="020B0604030504040204" pitchFamily="34" charset="0"/>
                <a:cs typeface="Tahoma" panose="020B0604030504040204" pitchFamily="34" charset="0"/>
              </a:rPr>
              <a:t>  </a:t>
            </a: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Only Old Business May be Performed:  </a:t>
            </a:r>
            <a:r>
              <a:rPr lang="en-US" sz="1300" dirty="0">
                <a:latin typeface="Tahoma" panose="020B0604030504040204" pitchFamily="34" charset="0"/>
                <a:ea typeface="Tahoma" panose="020B0604030504040204" pitchFamily="34" charset="0"/>
                <a:cs typeface="Tahoma" panose="020B0604030504040204" pitchFamily="34" charset="0"/>
              </a:rPr>
              <a:t>After dissolution but before termination, the liquidating partners can bind the partnership in transactions winding up old business, but not in transactions constituting new business.  </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Old Business: </a:t>
            </a:r>
            <a:r>
              <a:rPr lang="en-US" sz="1300" dirty="0">
                <a:latin typeface="Tahoma" panose="020B0604030504040204" pitchFamily="34" charset="0"/>
                <a:ea typeface="Tahoma" panose="020B0604030504040204" pitchFamily="34" charset="0"/>
                <a:cs typeface="Tahoma" panose="020B0604030504040204" pitchFamily="34" charset="0"/>
              </a:rPr>
              <a:t>The following constitutes Old Business:</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Assigning claims;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Selling partnership assets;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Collecting debts due;</a:t>
            </a:r>
          </a:p>
          <a:p>
            <a:pPr>
              <a:lnSpc>
                <a:spcPct val="75000"/>
              </a:lnSpc>
              <a:spcBef>
                <a:spcPts val="0"/>
              </a:spcBef>
              <a:defRPr/>
            </a:pP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Compromising claims;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Distributing assets of the business;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Paying off creditors; and </a:t>
            </a:r>
          </a:p>
          <a:p>
            <a:pPr>
              <a:lnSpc>
                <a:spcPct val="75000"/>
              </a:lnSpc>
              <a:spcBef>
                <a:spcPts val="0"/>
              </a:spcBef>
              <a:defRPr/>
            </a:pP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Contracts made prior to dissolution.</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New Business: </a:t>
            </a:r>
            <a:r>
              <a:rPr lang="en-US" sz="1300" dirty="0">
                <a:latin typeface="Tahoma" panose="020B0604030504040204" pitchFamily="34" charset="0"/>
                <a:ea typeface="Tahoma" panose="020B0604030504040204" pitchFamily="34" charset="0"/>
                <a:cs typeface="Tahoma" panose="020B0604030504040204" pitchFamily="34" charset="0"/>
              </a:rPr>
              <a:t>The following constitutes New Business:</a:t>
            </a:r>
          </a:p>
          <a:p>
            <a:pPr>
              <a:lnSpc>
                <a:spcPct val="75000"/>
              </a:lnSpc>
              <a:spcBef>
                <a:spcPts val="0"/>
              </a:spcBef>
              <a:defRPr/>
            </a:pPr>
            <a:endParaRPr lang="en-US" sz="500" dirty="0">
              <a:latin typeface="Tahoma" panose="020B0604030504040204" pitchFamily="34" charset="0"/>
              <a:ea typeface="Tahoma" panose="020B0604030504040204" pitchFamily="34" charset="0"/>
              <a:cs typeface="Tahoma" panose="020B0604030504040204" pitchFamily="34" charset="0"/>
            </a:endParaRPr>
          </a:p>
          <a:p>
            <a:pPr>
              <a:lnSpc>
                <a:spcPct val="75000"/>
              </a:lnSpc>
              <a:spcBef>
                <a:spcPts val="0"/>
              </a:spcBef>
              <a:defRPr/>
            </a:pP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Extending time on a debt;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Entering into new contracts; and    	</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b="1" dirty="0">
                <a:latin typeface="Tahoma" panose="020B0604030504040204" pitchFamily="34" charset="0"/>
                <a:ea typeface="Tahoma" panose="020B0604030504040204" pitchFamily="34" charset="0"/>
                <a:cs typeface="Tahoma" panose="020B0604030504040204" pitchFamily="34" charset="0"/>
              </a:rPr>
              <a:t>Increasing obligations.</a:t>
            </a:r>
            <a:endParaRPr lang="en-US" sz="10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600" b="1" i="1" dirty="0">
                <a:latin typeface="Tahoma" panose="020B0604030504040204" pitchFamily="34" charset="0"/>
                <a:ea typeface="Tahoma" panose="020B0604030504040204" pitchFamily="34" charset="0"/>
                <a:cs typeface="Tahoma" panose="020B0604030504040204" pitchFamily="34" charset="0"/>
              </a:rPr>
              <a:t>Who May Wind Up:</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All Partners: </a:t>
            </a:r>
            <a:r>
              <a:rPr lang="en-US" sz="1400" i="1"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If all partners agree to a dissolution of the partnership or the partnership term expires, then all the partners have the right to wind up the affairs of the partnership.</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Remaining Partners:  </a:t>
            </a:r>
            <a:r>
              <a:rPr lang="en-US" sz="1300" dirty="0">
                <a:latin typeface="Tahoma" panose="020B0604030504040204" pitchFamily="34" charset="0"/>
                <a:ea typeface="Tahoma" panose="020B0604030504040204" pitchFamily="34" charset="0"/>
                <a:cs typeface="Tahoma" panose="020B0604030504040204" pitchFamily="34" charset="0"/>
              </a:rPr>
              <a:t>If a partner dissolves the partnership by bankruptcy, then the remaining partner(s) have the right to wind up the partnership's affairs.</a:t>
            </a:r>
          </a:p>
          <a:p>
            <a:pPr algn="just">
              <a:lnSpc>
                <a:spcPct val="75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Surviving Partners:  </a:t>
            </a:r>
            <a:r>
              <a:rPr lang="en-US" sz="1300" dirty="0">
                <a:latin typeface="Tahoma" panose="020B0604030504040204" pitchFamily="34" charset="0"/>
                <a:ea typeface="Tahoma" panose="020B0604030504040204" pitchFamily="34" charset="0"/>
                <a:cs typeface="Tahoma" panose="020B0604030504040204" pitchFamily="34" charset="0"/>
              </a:rPr>
              <a:t>If a partnership is dissolved by the death of a partner, then the surviving partner(s) have the right to wind up partnership affairs.</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Executor:  </a:t>
            </a:r>
            <a:r>
              <a:rPr lang="en-US" sz="1300" dirty="0">
                <a:latin typeface="Tahoma" panose="020B0604030504040204" pitchFamily="34" charset="0"/>
                <a:ea typeface="Tahoma" panose="020B0604030504040204" pitchFamily="34" charset="0"/>
                <a:cs typeface="Tahoma" panose="020B0604030504040204" pitchFamily="34" charset="0"/>
              </a:rPr>
              <a:t>If the partnership affairs have not been wound up when the last surviving partner dies, then the executor/administrator of such last survivor's estate has the right to wind up the partnership's affairs [NYSPL §68].</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Who May Not Wind Up:</a:t>
            </a:r>
          </a:p>
          <a:p>
            <a:pPr algn="just">
              <a:lnSpc>
                <a:spcPct val="75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a:lnSpc>
                <a:spcPct val="75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Partner Wrongfully Dissolving Partnership:  </a:t>
            </a:r>
            <a:r>
              <a:rPr lang="en-US" sz="1300" dirty="0">
                <a:latin typeface="Tahoma" panose="020B0604030504040204" pitchFamily="34" charset="0"/>
                <a:ea typeface="Tahoma" panose="020B0604030504040204" pitchFamily="34" charset="0"/>
                <a:cs typeface="Tahoma" panose="020B0604030504040204" pitchFamily="34" charset="0"/>
              </a:rPr>
              <a:t>A partner who wrongfully dissolves a partnership is not entitled to wind up the affairs of the partnership  [NYSPL §68].</a:t>
            </a:r>
          </a:p>
          <a:p>
            <a:pPr algn="just">
              <a:lnSpc>
                <a:spcPct val="85000"/>
              </a:lnSpc>
              <a:spcBef>
                <a:spcPts val="0"/>
              </a:spcBef>
              <a:defRP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3490FB9-2ACB-4E1E-BF0E-74C64E83D2A2}"/>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Dissolution and Termination of Partnerships</a:t>
            </a:r>
          </a:p>
        </p:txBody>
      </p:sp>
    </p:spTree>
    <p:extLst>
      <p:ext uri="{BB962C8B-B14F-4D97-AF65-F5344CB8AC3E}">
        <p14:creationId xmlns:p14="http://schemas.microsoft.com/office/powerpoint/2010/main" val="576095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219200"/>
            <a:ext cx="8458200" cy="5334000"/>
          </a:xfrm>
          <a:prstGeom prst="rect">
            <a:avLst/>
          </a:prstGeom>
          <a:noFill/>
          <a:ln w="9525">
            <a:noFill/>
            <a:miter lim="800000"/>
            <a:headEnd/>
            <a:tailEnd/>
          </a:ln>
        </p:spPr>
        <p:txBody>
          <a:bodyPr/>
          <a:lstStyle/>
          <a:p>
            <a:pPr marL="285750" indent="-285750" eaLnBrk="0" hangingPunct="0">
              <a:lnSpc>
                <a:spcPct val="90000"/>
              </a:lnSpc>
              <a:spcBef>
                <a:spcPts val="0"/>
              </a:spcBef>
              <a:defRPr/>
            </a:pPr>
            <a:endParaRPr lang="en-US" sz="2200" b="1" i="1" kern="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eaLnBrk="0" hangingPunct="0">
              <a:lnSpc>
                <a:spcPct val="90000"/>
              </a:lnSpc>
              <a:spcBef>
                <a:spcPts val="0"/>
              </a:spcBef>
              <a:defRPr/>
            </a:pPr>
            <a:endParaRPr lang="en-US" sz="2200" b="1" i="1" kern="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eaLnBrk="0" hangingPunct="0">
              <a:lnSpc>
                <a:spcPct val="90000"/>
              </a:lnSpc>
              <a:spcBef>
                <a:spcPts val="0"/>
              </a:spcBef>
              <a:defRPr/>
            </a:pPr>
            <a:endParaRPr lang="en-US" sz="1000" b="1" i="1" kern="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eaLnBrk="0" hangingPunct="0">
              <a:lnSpc>
                <a:spcPct val="110000"/>
              </a:lnSpc>
              <a:spcBef>
                <a:spcPts val="0"/>
              </a:spcBef>
              <a:defRPr/>
            </a:pPr>
            <a:r>
              <a:rPr lang="en-US" sz="2000" b="1" i="1" kern="0" dirty="0">
                <a:solidFill>
                  <a:srgbClr val="C00000"/>
                </a:solidFill>
                <a:latin typeface="Tahoma" panose="020B0604030504040204" pitchFamily="34" charset="0"/>
                <a:ea typeface="Tahoma" panose="020B0604030504040204" pitchFamily="34" charset="0"/>
                <a:cs typeface="Tahoma" panose="020B0604030504040204" pitchFamily="34" charset="0"/>
              </a:rPr>
              <a:t>Dissolution and Termination of Partnerships:</a:t>
            </a:r>
          </a:p>
          <a:p>
            <a:pPr marL="285750" indent="-285750" eaLnBrk="0" hangingPunct="0">
              <a:lnSpc>
                <a:spcPct val="110000"/>
              </a:lnSpc>
              <a:spcBef>
                <a:spcPts val="0"/>
              </a:spcBef>
              <a:defRPr/>
            </a:pPr>
            <a:endParaRPr lang="en-US" sz="500" b="1" i="1" kern="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eaLnBrk="0" hangingPunct="0">
              <a:lnSpc>
                <a:spcPct val="110000"/>
              </a:lnSpc>
              <a:spcBef>
                <a:spcPts val="0"/>
              </a:spcBef>
              <a:defRPr/>
            </a:pPr>
            <a:r>
              <a:rPr lang="en-US" b="1" i="1" dirty="0">
                <a:solidFill>
                  <a:srgbClr val="006600"/>
                </a:solidFill>
                <a:latin typeface="Tahoma" panose="020B0604030504040204" pitchFamily="34" charset="0"/>
                <a:ea typeface="Tahoma" panose="020B0604030504040204" pitchFamily="34" charset="0"/>
                <a:cs typeface="Tahoma" panose="020B0604030504040204" pitchFamily="34" charset="0"/>
              </a:rPr>
              <a:t>Final Distribution after Dissolution:</a:t>
            </a:r>
          </a:p>
          <a:p>
            <a:pPr marL="285750" indent="-285750" eaLnBrk="0" hangingPunct="0">
              <a:lnSpc>
                <a:spcPct val="110000"/>
              </a:lnSpc>
              <a:spcBef>
                <a:spcPts val="0"/>
              </a:spcBef>
              <a:defRPr/>
            </a:pPr>
            <a:endParaRPr lang="en-US" sz="500" b="1" i="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285750" indent="-285750" eaLnBrk="0" hangingPunct="0">
              <a:lnSpc>
                <a:spcPct val="110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Distribution of Assets in a Final Accounting:</a:t>
            </a:r>
          </a:p>
          <a:p>
            <a:pPr marL="285750" indent="-285750" eaLnBrk="0" hangingPunct="0">
              <a:lnSpc>
                <a:spcPct val="110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500" b="1" i="1" dirty="0">
                <a:latin typeface="Tahoma" panose="020B0604030504040204" pitchFamily="34" charset="0"/>
                <a:ea typeface="Tahoma" panose="020B0604030504040204" pitchFamily="34" charset="0"/>
                <a:cs typeface="Tahoma" panose="020B0604030504040204" pitchFamily="34" charset="0"/>
              </a:rPr>
              <a:t>Order of Distribution:  </a:t>
            </a:r>
            <a:r>
              <a:rPr lang="en-US" sz="1400" dirty="0">
                <a:latin typeface="Tahoma" panose="020B0604030504040204" pitchFamily="34" charset="0"/>
                <a:ea typeface="Tahoma" panose="020B0604030504040204" pitchFamily="34" charset="0"/>
                <a:cs typeface="Tahoma" panose="020B0604030504040204" pitchFamily="34" charset="0"/>
              </a:rPr>
              <a:t>Where a solvent partnership is dissolved and its assets are reduced to cash, such cash shall be used to pay the partnership's liabilities in the following order: </a:t>
            </a:r>
          </a:p>
          <a:p>
            <a:pPr algn="just" eaLnBrk="0" hangingPunct="0">
              <a:lnSpc>
                <a:spcPct val="110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Outside Creditors:  </a:t>
            </a:r>
            <a:r>
              <a:rPr lang="en-US" sz="1300" dirty="0">
                <a:latin typeface="Tahoma" panose="020B0604030504040204" pitchFamily="34" charset="0"/>
                <a:ea typeface="Tahoma" panose="020B0604030504040204" pitchFamily="34" charset="0"/>
                <a:cs typeface="Tahoma" panose="020B0604030504040204" pitchFamily="34" charset="0"/>
              </a:rPr>
              <a:t>Creditors who are not partners must be paid before the partners themselves receive any payments.</a:t>
            </a:r>
          </a:p>
          <a:p>
            <a:pPr algn="just" eaLnBrk="0" hangingPunct="0">
              <a:lnSpc>
                <a:spcPct val="11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400" b="1" i="1" dirty="0">
                <a:solidFill>
                  <a:srgbClr val="663300"/>
                </a:solidFill>
                <a:latin typeface="Tahoma" panose="020B0604030504040204" pitchFamily="34" charset="0"/>
                <a:ea typeface="Tahoma" panose="020B0604030504040204" pitchFamily="34" charset="0"/>
                <a:cs typeface="Tahoma" panose="020B0604030504040204" pitchFamily="34" charset="0"/>
              </a:rPr>
              <a:t>Partners:</a:t>
            </a:r>
          </a:p>
          <a:p>
            <a:pPr algn="just" eaLnBrk="0" hangingPunct="0">
              <a:lnSpc>
                <a:spcPct val="110000"/>
              </a:lnSpc>
              <a:spcBef>
                <a:spcPts val="0"/>
              </a:spcBef>
              <a:defRPr/>
            </a:pPr>
            <a:endParaRPr lang="en-US" sz="500" b="1" i="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Advances:  </a:t>
            </a:r>
            <a:r>
              <a:rPr lang="en-US" sz="1200" dirty="0">
                <a:latin typeface="Tahoma" panose="020B0604030504040204" pitchFamily="34" charset="0"/>
                <a:ea typeface="Tahoma" panose="020B0604030504040204" pitchFamily="34" charset="0"/>
                <a:cs typeface="Tahoma" panose="020B0604030504040204" pitchFamily="34" charset="0"/>
              </a:rPr>
              <a:t>Where a partner advances more than the capital provided for in the agreement, such advances (and any interest due) must be returned to him before the surplus can be divided among the partners.</a:t>
            </a:r>
          </a:p>
          <a:p>
            <a:pPr algn="just" eaLnBrk="0" hangingPunct="0">
              <a:lnSpc>
                <a:spcPct val="11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Contributions to Capital:  </a:t>
            </a:r>
            <a:r>
              <a:rPr lang="en-US" sz="1200" dirty="0">
                <a:latin typeface="Tahoma" panose="020B0604030504040204" pitchFamily="34" charset="0"/>
                <a:ea typeface="Tahoma" panose="020B0604030504040204" pitchFamily="34" charset="0"/>
                <a:cs typeface="Tahoma" panose="020B0604030504040204" pitchFamily="34" charset="0"/>
              </a:rPr>
              <a:t>After payments of advances or loans, payments are to be made to partners on account of agreed contributions to capital.</a:t>
            </a:r>
          </a:p>
          <a:p>
            <a:pPr algn="just" eaLnBrk="0" hangingPunct="0">
              <a:lnSpc>
                <a:spcPct val="110000"/>
              </a:lnSpc>
              <a:spcBef>
                <a:spcPts val="0"/>
              </a:spcBef>
              <a:defRPr/>
            </a:pPr>
            <a:endParaRPr lang="en-US" sz="500" b="1" i="1" dirty="0">
              <a:latin typeface="Tahoma" panose="020B0604030504040204" pitchFamily="34" charset="0"/>
              <a:ea typeface="Tahoma" panose="020B0604030504040204" pitchFamily="34" charset="0"/>
              <a:cs typeface="Tahoma" panose="020B0604030504040204" pitchFamily="34" charset="0"/>
            </a:endParaRPr>
          </a:p>
          <a:p>
            <a:pPr algn="just" eaLnBrk="0" hangingPunct="0">
              <a:lnSpc>
                <a:spcPct val="110000"/>
              </a:lnSpc>
              <a:spcBef>
                <a:spcPts val="0"/>
              </a:spcBef>
              <a:defRPr/>
            </a:pPr>
            <a:r>
              <a:rPr lang="en-US" sz="1300" b="1" i="1" dirty="0">
                <a:solidFill>
                  <a:srgbClr val="7030A0"/>
                </a:solidFill>
                <a:latin typeface="Tahoma" panose="020B0604030504040204" pitchFamily="34" charset="0"/>
                <a:ea typeface="Tahoma" panose="020B0604030504040204" pitchFamily="34" charset="0"/>
                <a:cs typeface="Tahoma" panose="020B0604030504040204" pitchFamily="34" charset="0"/>
              </a:rPr>
              <a:t>Surplus or Profits:</a:t>
            </a:r>
            <a:r>
              <a:rPr lang="en-US" sz="1300" b="1" i="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Whatever cash remains after the above payments are made is distributed among the partners. </a:t>
            </a:r>
          </a:p>
          <a:p>
            <a:pPr>
              <a:defRPr/>
            </a:pPr>
            <a:endParaRPr lang="en-US" sz="1100" dirty="0"/>
          </a:p>
        </p:txBody>
      </p:sp>
      <p:sp>
        <p:nvSpPr>
          <p:cNvPr id="4" name="TextBox 3">
            <a:extLst>
              <a:ext uri="{FF2B5EF4-FFF2-40B4-BE49-F238E27FC236}">
                <a16:creationId xmlns:a16="http://schemas.microsoft.com/office/drawing/2014/main" id="{4F5FDFD7-A3C4-4F92-A45C-C98454D81817}"/>
              </a:ext>
            </a:extLst>
          </p:cNvPr>
          <p:cNvSpPr txBox="1"/>
          <p:nvPr/>
        </p:nvSpPr>
        <p:spPr>
          <a:xfrm>
            <a:off x="381000" y="818549"/>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Dissolution and Termination of Partnerships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Your Attention</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Lectures, Slides and Cases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Weekly Information Sheets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Tree>
    <p:extLst>
      <p:ext uri="{BB962C8B-B14F-4D97-AF65-F5344CB8AC3E}">
        <p14:creationId xmlns:p14="http://schemas.microsoft.com/office/powerpoint/2010/main" val="165641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4494213"/>
          </a:xfrm>
          <a:prstGeom prst="rect">
            <a:avLst/>
          </a:prstGeom>
          <a:noFill/>
          <a:ln w="9525">
            <a:noFill/>
            <a:miter lim="800000"/>
            <a:headEnd/>
            <a:tailEnd/>
          </a:ln>
        </p:spPr>
        <p:txBody>
          <a:bodyPr/>
          <a:lstStyle/>
          <a:p>
            <a:pPr eaLnBrk="0" hangingPunct="0">
              <a:lnSpc>
                <a:spcPct val="90000"/>
              </a:lnSpc>
              <a:spcBef>
                <a:spcPts val="0"/>
              </a:spcBef>
              <a:defRPr/>
            </a:pPr>
            <a:endParaRPr lang="en-US" sz="2800" b="1" kern="0" dirty="0">
              <a:solidFill>
                <a:srgbClr val="002060"/>
              </a:solidFill>
              <a:latin typeface="Arial" pitchFamily="34" charset="0"/>
              <a:cs typeface="Arial" pitchFamily="34" charset="0"/>
            </a:endParaRPr>
          </a:p>
          <a:p>
            <a:pPr marL="231775" lvl="1" indent="-231775" eaLnBrk="0" hangingPunct="0">
              <a:lnSpc>
                <a:spcPct val="90000"/>
              </a:lnSpc>
              <a:spcBef>
                <a:spcPts val="0"/>
              </a:spcBef>
              <a:defRPr/>
            </a:pPr>
            <a:endParaRPr lang="en-US" sz="2800" b="1" kern="0" dirty="0">
              <a:solidFill>
                <a:srgbClr val="002060"/>
              </a:solidFill>
              <a:latin typeface="Arial" pitchFamily="34" charset="0"/>
              <a:cs typeface="Arial" pitchFamily="34" charset="0"/>
            </a:endParaRPr>
          </a:p>
          <a:p>
            <a:pPr marL="231775" lvl="1" indent="-231775" eaLnBrk="0" hangingPunct="0">
              <a:lnSpc>
                <a:spcPct val="90000"/>
              </a:lnSpc>
              <a:spcBef>
                <a:spcPts val="0"/>
              </a:spcBef>
              <a:defRPr/>
            </a:pPr>
            <a:r>
              <a:rPr lang="en-US" sz="2400" b="1" kern="0" dirty="0">
                <a:solidFill>
                  <a:srgbClr val="C00000"/>
                </a:solidFill>
                <a:latin typeface="Arial" pitchFamily="34" charset="0"/>
                <a:cs typeface="Arial" pitchFamily="34" charset="0"/>
              </a:rPr>
              <a:t>	</a:t>
            </a:r>
          </a:p>
          <a:p>
            <a:pPr marL="231775" lvl="1" indent="-231775" eaLnBrk="0" hangingPunct="0">
              <a:lnSpc>
                <a:spcPct val="90000"/>
              </a:lnSpc>
              <a:spcBef>
                <a:spcPts val="0"/>
              </a:spcBef>
              <a:defRPr/>
            </a:pPr>
            <a:r>
              <a:rPr lang="en-US" sz="2400" b="1" kern="0" dirty="0">
                <a:latin typeface="Arial" pitchFamily="34" charset="0"/>
                <a:cs typeface="Arial" pitchFamily="34" charset="0"/>
              </a:rPr>
              <a:t>	What type of Business</a:t>
            </a:r>
          </a:p>
          <a:p>
            <a:pPr marL="231775" lvl="1" indent="-231775" eaLnBrk="0" hangingPunct="0">
              <a:lnSpc>
                <a:spcPct val="90000"/>
              </a:lnSpc>
              <a:spcBef>
                <a:spcPts val="0"/>
              </a:spcBef>
              <a:defRPr/>
            </a:pPr>
            <a:r>
              <a:rPr lang="en-US" sz="2400" b="1" kern="0" dirty="0">
                <a:latin typeface="Arial" pitchFamily="34" charset="0"/>
                <a:cs typeface="Arial" pitchFamily="34" charset="0"/>
              </a:rPr>
              <a:t>	Organization do you</a:t>
            </a:r>
          </a:p>
          <a:p>
            <a:pPr marL="231775" lvl="1" indent="-231775" eaLnBrk="0" hangingPunct="0">
              <a:lnSpc>
                <a:spcPct val="90000"/>
              </a:lnSpc>
              <a:spcBef>
                <a:spcPts val="0"/>
              </a:spcBef>
              <a:defRPr/>
            </a:pPr>
            <a:r>
              <a:rPr lang="en-US" sz="2400" b="1" kern="0" dirty="0">
                <a:latin typeface="Arial" pitchFamily="34" charset="0"/>
                <a:cs typeface="Arial" pitchFamily="34" charset="0"/>
              </a:rPr>
              <a:t>	choose?</a:t>
            </a:r>
          </a:p>
          <a:p>
            <a:pPr marL="231775" lvl="1" indent="-231775" eaLnBrk="0" hangingPunct="0">
              <a:lnSpc>
                <a:spcPct val="90000"/>
              </a:lnSpc>
              <a:spcBef>
                <a:spcPts val="0"/>
              </a:spcBef>
              <a:defRPr/>
            </a:pPr>
            <a:endParaRPr lang="en-US" sz="2400" b="1" kern="0" dirty="0">
              <a:latin typeface="Arial" pitchFamily="34" charset="0"/>
              <a:cs typeface="Arial" pitchFamily="34" charset="0"/>
            </a:endParaRPr>
          </a:p>
          <a:p>
            <a:pPr marL="231775" lvl="1" indent="-231775" eaLnBrk="0" hangingPunct="0">
              <a:lnSpc>
                <a:spcPct val="90000"/>
              </a:lnSpc>
              <a:spcBef>
                <a:spcPts val="0"/>
              </a:spcBef>
              <a:defRPr/>
            </a:pPr>
            <a:r>
              <a:rPr lang="en-US" sz="2400" b="1" kern="0" dirty="0">
                <a:latin typeface="Arial" pitchFamily="34" charset="0"/>
                <a:cs typeface="Arial" pitchFamily="34" charset="0"/>
              </a:rPr>
              <a:t>	Tonight, we will discuss</a:t>
            </a:r>
          </a:p>
          <a:p>
            <a:pPr marL="231775" lvl="1" indent="-231775" eaLnBrk="0" hangingPunct="0">
              <a:lnSpc>
                <a:spcPct val="90000"/>
              </a:lnSpc>
              <a:spcBef>
                <a:spcPts val="0"/>
              </a:spcBef>
              <a:defRPr/>
            </a:pPr>
            <a:r>
              <a:rPr lang="en-US" sz="2400" b="1" kern="0" dirty="0">
                <a:latin typeface="Arial" pitchFamily="34" charset="0"/>
                <a:cs typeface="Arial" pitchFamily="34" charset="0"/>
              </a:rPr>
              <a:t>	another possibility:</a:t>
            </a:r>
          </a:p>
          <a:p>
            <a:pPr marL="231775" lvl="1" indent="-231775" eaLnBrk="0" hangingPunct="0">
              <a:lnSpc>
                <a:spcPct val="90000"/>
              </a:lnSpc>
              <a:spcBef>
                <a:spcPts val="0"/>
              </a:spcBef>
              <a:defRPr/>
            </a:pPr>
            <a:endParaRPr lang="en-US" sz="2400" b="1" kern="0" dirty="0">
              <a:latin typeface="Arial" pitchFamily="34" charset="0"/>
              <a:cs typeface="Arial" pitchFamily="34" charset="0"/>
            </a:endParaRPr>
          </a:p>
          <a:p>
            <a:pPr marL="231775" lvl="1" indent="-231775" eaLnBrk="0" hangingPunct="0">
              <a:lnSpc>
                <a:spcPct val="90000"/>
              </a:lnSpc>
              <a:spcBef>
                <a:spcPts val="0"/>
              </a:spcBef>
              <a:defRPr/>
            </a:pPr>
            <a:r>
              <a:rPr lang="en-US" sz="3600" b="1" kern="0" dirty="0">
                <a:solidFill>
                  <a:srgbClr val="C00000"/>
                </a:solidFill>
                <a:latin typeface="Arial" pitchFamily="34" charset="0"/>
                <a:cs typeface="Arial" pitchFamily="34" charset="0"/>
              </a:rPr>
              <a:t>	  Partnerships</a:t>
            </a:r>
            <a:endParaRPr lang="en-US" sz="3600" kern="0" dirty="0">
              <a:solidFill>
                <a:srgbClr val="C00000"/>
              </a:solidFill>
            </a:endParaRPr>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pic>
        <p:nvPicPr>
          <p:cNvPr id="6148" name="Picture 6" descr="DONUTS.JPG"/>
          <p:cNvPicPr>
            <a:picLocks noChangeAspect="1"/>
          </p:cNvPicPr>
          <p:nvPr/>
        </p:nvPicPr>
        <p:blipFill>
          <a:blip r:embed="rId2" cstate="print"/>
          <a:srcRect/>
          <a:stretch>
            <a:fillRect/>
          </a:stretch>
        </p:blipFill>
        <p:spPr bwMode="auto">
          <a:xfrm>
            <a:off x="4343400" y="2133600"/>
            <a:ext cx="4056063" cy="4427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96CC268-9802-4570-9305-03888E9659E1}" type="slidenum">
              <a:rPr lang="en-US" smtClean="0"/>
              <a:pPr>
                <a:defRPr/>
              </a:pPr>
              <a:t>5</a:t>
            </a:fld>
            <a:endParaRPr lang="en-US"/>
          </a:p>
        </p:txBody>
      </p:sp>
      <p:sp>
        <p:nvSpPr>
          <p:cNvPr id="6" name="TextBox 5">
            <a:extLst>
              <a:ext uri="{FF2B5EF4-FFF2-40B4-BE49-F238E27FC236}">
                <a16:creationId xmlns:a16="http://schemas.microsoft.com/office/drawing/2014/main" id="{60B45895-C242-4A7F-B3B9-AFD892E8BDEE}"/>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So You Want to Start A Business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292737" cy="5715000"/>
          </a:xfrm>
          <a:prstGeom prst="rect">
            <a:avLst/>
          </a:prstGeom>
          <a:noFill/>
          <a:ln w="9525">
            <a:noFill/>
            <a:miter lim="800000"/>
            <a:headEnd/>
            <a:tailEnd/>
          </a:ln>
        </p:spPr>
        <p:txBody>
          <a:bodyPr/>
          <a:lstStyle/>
          <a:p>
            <a:pPr>
              <a:lnSpc>
                <a:spcPct val="75000"/>
              </a:lnSpc>
              <a:defRPr/>
            </a:pPr>
            <a:endParaRPr lang="en-US" sz="1000" b="1" i="1" dirty="0"/>
          </a:p>
          <a:p>
            <a:pPr>
              <a:lnSpc>
                <a:spcPct val="75000"/>
              </a:lnSpc>
              <a:defRPr/>
            </a:pPr>
            <a:endParaRPr lang="en-US" sz="1000" b="1" i="1" dirty="0"/>
          </a:p>
          <a:p>
            <a:pPr>
              <a:lnSpc>
                <a:spcPct val="75000"/>
              </a:lnSpc>
              <a:defRPr/>
            </a:pPr>
            <a:endParaRPr lang="en-US" sz="1000" b="1" i="1" dirty="0"/>
          </a:p>
          <a:p>
            <a:pPr>
              <a:lnSpc>
                <a:spcPct val="75000"/>
              </a:lnSpc>
              <a:defRPr/>
            </a:pPr>
            <a:endParaRPr lang="en-US" sz="1000" b="1" i="1" dirty="0"/>
          </a:p>
          <a:p>
            <a:pPr algn="just">
              <a:lnSpc>
                <a:spcPct val="75000"/>
              </a:lnSpc>
              <a:defRPr/>
            </a:pPr>
            <a:endParaRPr lang="en-US" sz="800" b="1" i="1" dirty="0"/>
          </a:p>
          <a:p>
            <a:pPr algn="just">
              <a:lnSpc>
                <a:spcPct val="130000"/>
              </a:lnSpc>
              <a:spcBef>
                <a:spcPts val="0"/>
              </a:spcBef>
              <a:defRPr/>
            </a:pPr>
            <a:endParaRPr lang="en-US" sz="2000" b="1" dirty="0"/>
          </a:p>
          <a:p>
            <a:pPr lvl="2" algn="just">
              <a:lnSpc>
                <a:spcPct val="83000"/>
              </a:lnSpc>
              <a:spcBef>
                <a:spcPts val="0"/>
              </a:spcBef>
              <a:defRPr/>
            </a:pPr>
            <a:endParaRPr lang="en-US" sz="2000" b="1" dirty="0"/>
          </a:p>
          <a:p>
            <a:pPr marL="112713" lvl="2" algn="just">
              <a:lnSpc>
                <a:spcPct val="83000"/>
              </a:lnSpc>
              <a:spcBef>
                <a:spcPts val="0"/>
              </a:spcBef>
              <a:defRPr/>
            </a:pPr>
            <a:r>
              <a:rPr lang="en-US" sz="2000" dirty="0">
                <a:latin typeface="Arial" pitchFamily="34" charset="0"/>
              </a:rPr>
              <a:t>The New York State Partnership Law (New York’s version of the Uniform Partnership Act) defines a partnership as: </a:t>
            </a:r>
          </a:p>
          <a:p>
            <a:pPr marL="112713" lvl="2" algn="just">
              <a:lnSpc>
                <a:spcPct val="83000"/>
              </a:lnSpc>
              <a:spcBef>
                <a:spcPts val="0"/>
              </a:spcBef>
              <a:defRPr/>
            </a:pPr>
            <a:endParaRPr lang="en-US" sz="2000" b="1" dirty="0">
              <a:latin typeface="Arial" pitchFamily="34" charset="0"/>
            </a:endParaRPr>
          </a:p>
          <a:p>
            <a:pPr marL="112713" lvl="2" algn="just">
              <a:lnSpc>
                <a:spcPct val="83000"/>
              </a:lnSpc>
              <a:spcBef>
                <a:spcPts val="0"/>
              </a:spcBef>
              <a:defRPr/>
            </a:pPr>
            <a:r>
              <a:rPr lang="en-US" sz="3200" b="1" i="1" dirty="0">
                <a:solidFill>
                  <a:srgbClr val="C00000"/>
                </a:solidFill>
                <a:latin typeface="Arial" pitchFamily="34" charset="0"/>
              </a:rPr>
              <a:t>“An association of two or more persons to carry on as co-owners of a business for profit”  </a:t>
            </a:r>
            <a:r>
              <a:rPr lang="en-US" sz="2000" b="1" dirty="0">
                <a:latin typeface="Arial" pitchFamily="34" charset="0"/>
              </a:rPr>
              <a:t>[See §10 (1)] </a:t>
            </a:r>
          </a:p>
          <a:p>
            <a:pPr marL="112713" lvl="2" algn="just">
              <a:lnSpc>
                <a:spcPct val="83000"/>
              </a:lnSpc>
              <a:spcBef>
                <a:spcPts val="0"/>
              </a:spcBef>
              <a:defRPr/>
            </a:pPr>
            <a:endParaRPr lang="en-US" sz="2000" b="1" dirty="0">
              <a:latin typeface="Arial" pitchFamily="34" charset="0"/>
            </a:endParaRPr>
          </a:p>
          <a:p>
            <a:pPr marL="112713" lvl="2" algn="just">
              <a:lnSpc>
                <a:spcPct val="83000"/>
              </a:lnSpc>
              <a:spcBef>
                <a:spcPts val="0"/>
              </a:spcBef>
              <a:defRPr/>
            </a:pPr>
            <a:r>
              <a:rPr lang="en-US" sz="2000" dirty="0">
                <a:latin typeface="Arial" pitchFamily="34" charset="0"/>
              </a:rPr>
              <a:t>The law of partnership is based on the law of contracts and agency.</a:t>
            </a:r>
          </a:p>
          <a:p>
            <a:pPr algn="just">
              <a:lnSpc>
                <a:spcPct val="95000"/>
              </a:lnSpc>
              <a:spcBef>
                <a:spcPct val="20000"/>
              </a:spcBef>
              <a:defRPr/>
            </a:pPr>
            <a:endParaRPr lang="en-US" sz="1000" b="1" i="1" dirty="0">
              <a:solidFill>
                <a:srgbClr val="C00000"/>
              </a:solidFill>
            </a:endParaRPr>
          </a:p>
        </p:txBody>
      </p:sp>
      <p:sp>
        <p:nvSpPr>
          <p:cNvPr id="3" name="TextBox 2">
            <a:extLst>
              <a:ext uri="{FF2B5EF4-FFF2-40B4-BE49-F238E27FC236}">
                <a16:creationId xmlns:a16="http://schemas.microsoft.com/office/drawing/2014/main" id="{E757CE04-C47B-40F0-9A0A-A742749C0BBF}"/>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Partnership - Definition</a:t>
            </a:r>
          </a:p>
        </p:txBody>
      </p:sp>
    </p:spTree>
    <p:extLst>
      <p:ext uri="{BB962C8B-B14F-4D97-AF65-F5344CB8AC3E}">
        <p14:creationId xmlns:p14="http://schemas.microsoft.com/office/powerpoint/2010/main" val="179923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686800" cy="5410200"/>
          </a:xfrm>
          <a:prstGeom prst="rect">
            <a:avLst/>
          </a:prstGeom>
          <a:noFill/>
          <a:ln w="9525">
            <a:noFill/>
            <a:miter lim="800000"/>
            <a:headEnd/>
            <a:tailEnd/>
          </a:ln>
        </p:spPr>
        <p:txBody>
          <a:bodyPr/>
          <a:lstStyle/>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90000"/>
              </a:lnSpc>
              <a:spcBef>
                <a:spcPts val="0"/>
              </a:spcBef>
              <a:defRPr/>
            </a:pPr>
            <a:endParaRPr lang="en-US" sz="2000" b="1" kern="0" dirty="0">
              <a:solidFill>
                <a:srgbClr val="C00000"/>
              </a:solidFill>
              <a:latin typeface="Arial" pitchFamily="34" charset="0"/>
              <a:cs typeface="Arial" pitchFamily="34" charset="0"/>
            </a:endParaRPr>
          </a:p>
          <a:p>
            <a:pPr eaLnBrk="0" hangingPunct="0">
              <a:lnSpc>
                <a:spcPct val="90000"/>
              </a:lnSpc>
              <a:spcBef>
                <a:spcPts val="0"/>
              </a:spcBef>
              <a:defRPr/>
            </a:pPr>
            <a:r>
              <a:rPr lang="en-US" sz="2000" b="1" kern="0" dirty="0">
                <a:solidFill>
                  <a:srgbClr val="C00000"/>
                </a:solidFill>
                <a:latin typeface="Arial" pitchFamily="34" charset="0"/>
                <a:cs typeface="Arial" pitchFamily="34" charset="0"/>
              </a:rPr>
              <a:t>Partnerships:</a:t>
            </a:r>
          </a:p>
          <a:p>
            <a:pPr marL="231775" indent="-231775" eaLnBrk="0" hangingPunct="0">
              <a:lnSpc>
                <a:spcPct val="90000"/>
              </a:lnSpc>
              <a:spcBef>
                <a:spcPts val="0"/>
              </a:spcBef>
              <a:defRPr/>
            </a:pPr>
            <a:r>
              <a:rPr lang="en-US" b="1" i="1" kern="0" dirty="0">
                <a:solidFill>
                  <a:srgbClr val="006600"/>
                </a:solidFill>
                <a:latin typeface="Arial" pitchFamily="34" charset="0"/>
                <a:cs typeface="Arial" pitchFamily="34" charset="0"/>
              </a:rPr>
              <a:t>Fourth Principle of Business Organization:</a:t>
            </a:r>
          </a:p>
          <a:p>
            <a:pPr eaLnBrk="0" hangingPunct="0">
              <a:lnSpc>
                <a:spcPct val="90000"/>
              </a:lnSpc>
              <a:spcBef>
                <a:spcPts val="0"/>
              </a:spcBef>
              <a:defRPr/>
            </a:pPr>
            <a:r>
              <a:rPr lang="en-US" sz="2000" b="1" dirty="0"/>
              <a:t>   </a:t>
            </a:r>
            <a:r>
              <a:rPr lang="en-US" sz="2000" b="1" dirty="0">
                <a:solidFill>
                  <a:srgbClr val="0033CC"/>
                </a:solidFill>
              </a:rPr>
              <a:t>“In a partnership, your partner can be more important than your</a:t>
            </a:r>
          </a:p>
          <a:p>
            <a:pPr eaLnBrk="0" hangingPunct="0">
              <a:lnSpc>
                <a:spcPct val="90000"/>
              </a:lnSpc>
              <a:spcBef>
                <a:spcPts val="0"/>
              </a:spcBef>
              <a:defRPr/>
            </a:pPr>
            <a:r>
              <a:rPr lang="en-US" sz="2000" b="1" dirty="0">
                <a:solidFill>
                  <a:srgbClr val="0033CC"/>
                </a:solidFill>
              </a:rPr>
              <a:t>     spouse.”</a:t>
            </a:r>
            <a:endParaRPr lang="en-US" sz="2000" b="1" i="1" kern="0" dirty="0">
              <a:solidFill>
                <a:srgbClr val="0033CC"/>
              </a:solidFill>
              <a:latin typeface="Arial" pitchFamily="34" charset="0"/>
              <a:cs typeface="Arial" pitchFamily="34" charset="0"/>
            </a:endParaRPr>
          </a:p>
          <a:p>
            <a:pPr eaLnBrk="0" hangingPunct="0">
              <a:lnSpc>
                <a:spcPct val="90000"/>
              </a:lnSpc>
              <a:spcBef>
                <a:spcPts val="0"/>
              </a:spcBef>
              <a:defRPr/>
            </a:pPr>
            <a:endParaRPr lang="en-US" sz="500" b="1" i="1" kern="0" dirty="0">
              <a:solidFill>
                <a:schemeClr val="accent6">
                  <a:lumMod val="60000"/>
                  <a:lumOff val="40000"/>
                </a:schemeClr>
              </a:solidFill>
              <a:latin typeface="Arial" pitchFamily="34" charset="0"/>
              <a:cs typeface="Arial" pitchFamily="34" charset="0"/>
            </a:endParaRPr>
          </a:p>
          <a:p>
            <a:pPr eaLnBrk="0" hangingPunct="0">
              <a:lnSpc>
                <a:spcPct val="90000"/>
              </a:lnSpc>
              <a:spcBef>
                <a:spcPts val="0"/>
              </a:spcBef>
              <a:defRPr/>
            </a:pPr>
            <a:r>
              <a:rPr lang="en-US" b="1" i="1" kern="0" dirty="0">
                <a:solidFill>
                  <a:srgbClr val="006600"/>
                </a:solidFill>
                <a:latin typeface="Arial" pitchFamily="34" charset="0"/>
                <a:cs typeface="Arial" pitchFamily="34" charset="0"/>
              </a:rPr>
              <a:t>What is a Partnership?</a:t>
            </a:r>
          </a:p>
          <a:p>
            <a:pPr marL="461963" lvl="2" indent="-1588" eaLnBrk="0" hangingPunct="0">
              <a:lnSpc>
                <a:spcPct val="90000"/>
              </a:lnSpc>
              <a:spcBef>
                <a:spcPts val="0"/>
              </a:spcBef>
              <a:defRPr/>
            </a:pPr>
            <a:r>
              <a:rPr lang="en-US" sz="1600" b="1" kern="0" dirty="0">
                <a:solidFill>
                  <a:srgbClr val="0033CC"/>
                </a:solidFill>
              </a:rPr>
              <a:t>Elements of a Partnership:</a:t>
            </a:r>
          </a:p>
          <a:p>
            <a:pPr lvl="2">
              <a:lnSpc>
                <a:spcPct val="90000"/>
              </a:lnSpc>
              <a:spcBef>
                <a:spcPts val="0"/>
              </a:spcBef>
              <a:buFont typeface="Arial" pitchFamily="34" charset="0"/>
              <a:buChar char="•"/>
              <a:defRPr/>
            </a:pPr>
            <a:endParaRPr lang="en-US" sz="500" b="1" dirty="0">
              <a:latin typeface="Arial" pitchFamily="34" charset="0"/>
            </a:endParaRPr>
          </a:p>
          <a:p>
            <a:pPr lvl="2">
              <a:lnSpc>
                <a:spcPct val="90000"/>
              </a:lnSpc>
              <a:spcBef>
                <a:spcPts val="0"/>
              </a:spcBef>
              <a:defRPr/>
            </a:pPr>
            <a:r>
              <a:rPr lang="en-US" sz="1400" dirty="0"/>
              <a:t>A partnership is: </a:t>
            </a:r>
          </a:p>
          <a:p>
            <a:pPr marL="1657350" lvl="3" indent="-285750">
              <a:lnSpc>
                <a:spcPct val="90000"/>
              </a:lnSpc>
              <a:spcBef>
                <a:spcPts val="0"/>
              </a:spcBef>
              <a:buFont typeface="Arial" panose="020B0604020202020204" pitchFamily="34" charset="0"/>
              <a:buChar char="•"/>
              <a:defRPr/>
            </a:pPr>
            <a:r>
              <a:rPr lang="en-US" sz="1400" b="1" dirty="0"/>
              <a:t> A relationship;</a:t>
            </a:r>
          </a:p>
          <a:p>
            <a:pPr marL="1657350" lvl="3" indent="-285750">
              <a:lnSpc>
                <a:spcPct val="90000"/>
              </a:lnSpc>
              <a:spcBef>
                <a:spcPts val="0"/>
              </a:spcBef>
              <a:buFont typeface="Arial" panose="020B0604020202020204" pitchFamily="34" charset="0"/>
              <a:buChar char="•"/>
              <a:defRPr/>
            </a:pPr>
            <a:r>
              <a:rPr lang="en-US" sz="1400" b="1" dirty="0"/>
              <a:t> Created by the voluntary association of two or more persons;</a:t>
            </a:r>
            <a:endParaRPr lang="en-US" sz="1400" dirty="0"/>
          </a:p>
          <a:p>
            <a:pPr marL="1657350" lvl="3" indent="-285750">
              <a:lnSpc>
                <a:spcPct val="90000"/>
              </a:lnSpc>
              <a:spcBef>
                <a:spcPts val="0"/>
              </a:spcBef>
              <a:buFont typeface="Arial" panose="020B0604020202020204" pitchFamily="34" charset="0"/>
              <a:buChar char="•"/>
              <a:defRPr/>
            </a:pPr>
            <a:r>
              <a:rPr lang="en-US" sz="1400" b="1" dirty="0"/>
              <a:t> To carry on as co-owners of a business for profit.</a:t>
            </a:r>
            <a:r>
              <a:rPr lang="en-US" sz="1400" dirty="0"/>
              <a:t> </a:t>
            </a:r>
          </a:p>
          <a:p>
            <a:pPr>
              <a:lnSpc>
                <a:spcPct val="90000"/>
              </a:lnSpc>
              <a:spcBef>
                <a:spcPts val="0"/>
              </a:spcBef>
              <a:defRPr/>
            </a:pPr>
            <a:endParaRPr lang="en-US" sz="500" dirty="0"/>
          </a:p>
          <a:p>
            <a:pPr lvl="2">
              <a:lnSpc>
                <a:spcPct val="90000"/>
              </a:lnSpc>
              <a:spcBef>
                <a:spcPts val="0"/>
              </a:spcBef>
              <a:defRPr/>
            </a:pPr>
            <a:r>
              <a:rPr lang="en-US" sz="1400" dirty="0"/>
              <a:t>A Partnership consists of:</a:t>
            </a:r>
          </a:p>
          <a:p>
            <a:pPr marL="1657350" lvl="3" indent="-285750">
              <a:lnSpc>
                <a:spcPct val="90000"/>
              </a:lnSpc>
              <a:spcBef>
                <a:spcPts val="0"/>
              </a:spcBef>
              <a:buFont typeface="Arial" panose="020B0604020202020204" pitchFamily="34" charset="0"/>
              <a:buChar char="•"/>
              <a:defRPr/>
            </a:pPr>
            <a:r>
              <a:rPr lang="en-US" sz="1400" b="1" dirty="0"/>
              <a:t> Voluntary Relationships and Capital or in-kind contributions.</a:t>
            </a:r>
          </a:p>
          <a:p>
            <a:pPr>
              <a:lnSpc>
                <a:spcPct val="90000"/>
              </a:lnSpc>
              <a:spcBef>
                <a:spcPts val="0"/>
              </a:spcBef>
              <a:defRPr/>
            </a:pPr>
            <a:endParaRPr lang="en-US" sz="500" dirty="0"/>
          </a:p>
          <a:p>
            <a:pPr lvl="2">
              <a:lnSpc>
                <a:spcPct val="90000"/>
              </a:lnSpc>
              <a:spcBef>
                <a:spcPts val="0"/>
              </a:spcBef>
              <a:defRPr/>
            </a:pPr>
            <a:r>
              <a:rPr lang="en-US" sz="1400" dirty="0"/>
              <a:t>If no profit intended, then an unincorporated association is formed.</a:t>
            </a:r>
          </a:p>
          <a:p>
            <a:pPr lvl="2">
              <a:lnSpc>
                <a:spcPct val="90000"/>
              </a:lnSpc>
              <a:spcBef>
                <a:spcPts val="0"/>
              </a:spcBef>
              <a:defRPr/>
            </a:pPr>
            <a:endParaRPr lang="en-US" sz="500" dirty="0">
              <a:latin typeface="Arial" pitchFamily="34" charset="0"/>
            </a:endParaRPr>
          </a:p>
          <a:p>
            <a:pPr marL="803275" lvl="2" indent="-341313" eaLnBrk="0" hangingPunct="0">
              <a:lnSpc>
                <a:spcPct val="90000"/>
              </a:lnSpc>
              <a:spcBef>
                <a:spcPts val="0"/>
              </a:spcBef>
              <a:defRPr/>
            </a:pPr>
            <a:r>
              <a:rPr lang="en-US" sz="1600" b="1" kern="0" dirty="0">
                <a:solidFill>
                  <a:srgbClr val="0033CC"/>
                </a:solidFill>
              </a:rPr>
              <a:t>Characteristics of A Partnership:</a:t>
            </a:r>
          </a:p>
          <a:p>
            <a:pPr lvl="2">
              <a:lnSpc>
                <a:spcPct val="90000"/>
              </a:lnSpc>
              <a:spcBef>
                <a:spcPts val="0"/>
              </a:spcBef>
              <a:buFont typeface="Arial" pitchFamily="34" charset="0"/>
              <a:buChar char="•"/>
              <a:defRPr/>
            </a:pPr>
            <a:endParaRPr lang="en-US" sz="500" b="1" dirty="0">
              <a:latin typeface="Arial" pitchFamily="34" charset="0"/>
            </a:endParaRPr>
          </a:p>
          <a:p>
            <a:pPr lvl="2">
              <a:lnSpc>
                <a:spcPct val="90000"/>
              </a:lnSpc>
              <a:spcBef>
                <a:spcPts val="0"/>
              </a:spcBef>
              <a:defRPr/>
            </a:pPr>
            <a:r>
              <a:rPr lang="en-US" sz="1400" dirty="0"/>
              <a:t>The existence of a partnership may be found from the existence of:</a:t>
            </a:r>
          </a:p>
          <a:p>
            <a:pPr marL="1657350" lvl="3" indent="-285750">
              <a:lnSpc>
                <a:spcPct val="90000"/>
              </a:lnSpc>
              <a:spcBef>
                <a:spcPts val="0"/>
              </a:spcBef>
              <a:buFont typeface="Arial" panose="020B0604020202020204" pitchFamily="34" charset="0"/>
              <a:buChar char="•"/>
              <a:defRPr/>
            </a:pPr>
            <a:r>
              <a:rPr lang="en-US" sz="1400" b="1" dirty="0"/>
              <a:t> Shared control in the running of the business and</a:t>
            </a:r>
          </a:p>
          <a:p>
            <a:pPr marL="1657350" lvl="3" indent="-285750">
              <a:lnSpc>
                <a:spcPct val="90000"/>
              </a:lnSpc>
              <a:spcBef>
                <a:spcPts val="0"/>
              </a:spcBef>
              <a:buFont typeface="Arial" panose="020B0604020202020204" pitchFamily="34" charset="0"/>
              <a:buChar char="•"/>
              <a:defRPr/>
            </a:pPr>
            <a:r>
              <a:rPr lang="en-US" sz="1400" b="1" dirty="0"/>
              <a:t> The fact that the parties share profits and losses. </a:t>
            </a:r>
          </a:p>
          <a:p>
            <a:pPr lvl="2">
              <a:lnSpc>
                <a:spcPct val="90000"/>
              </a:lnSpc>
              <a:spcBef>
                <a:spcPts val="0"/>
              </a:spcBef>
              <a:defRPr/>
            </a:pPr>
            <a:r>
              <a:rPr lang="en-US" sz="1400" dirty="0"/>
              <a:t>The sharing of gross returns, as opposed to profits, is very slight  evidence of a partnership. </a:t>
            </a:r>
          </a:p>
          <a:p>
            <a:pPr lvl="2">
              <a:lnSpc>
                <a:spcPct val="83000"/>
              </a:lnSpc>
              <a:spcBef>
                <a:spcPts val="0"/>
              </a:spcBef>
              <a:defRPr/>
            </a:pPr>
            <a:endParaRPr lang="en-US" sz="1400" dirty="0">
              <a:latin typeface="Arial" pitchFamily="34" charset="0"/>
            </a:endParaRPr>
          </a:p>
          <a:p>
            <a:pPr marL="342900" indent="-342900" eaLnBrk="0" hangingPunct="0">
              <a:spcBef>
                <a:spcPct val="20000"/>
              </a:spcBef>
              <a:defRPr/>
            </a:pPr>
            <a:endParaRPr lang="en-US" sz="2000" b="1" i="1" kern="0" dirty="0">
              <a:solidFill>
                <a:schemeClr val="accent5">
                  <a:lumMod val="25000"/>
                </a:schemeClr>
              </a:solidFill>
              <a:latin typeface="Arial" pitchFamily="34" charset="0"/>
              <a:cs typeface="Arial" pitchFamily="34" charset="0"/>
            </a:endParaRPr>
          </a:p>
        </p:txBody>
      </p:sp>
      <p:sp>
        <p:nvSpPr>
          <p:cNvPr id="6" name="TextBox 5">
            <a:extLst>
              <a:ext uri="{FF2B5EF4-FFF2-40B4-BE49-F238E27FC236}">
                <a16:creationId xmlns:a16="http://schemas.microsoft.com/office/drawing/2014/main" id="{FD22A09D-2BB4-42D4-B32A-A0B0BF15D1E0}"/>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The Meaning of Partnerships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1219200"/>
            <a:ext cx="8534400" cy="5334000"/>
          </a:xfrm>
          <a:prstGeom prst="rect">
            <a:avLst/>
          </a:prstGeom>
          <a:noFill/>
          <a:ln w="9525">
            <a:noFill/>
            <a:miter lim="800000"/>
            <a:headEnd/>
            <a:tailEnd/>
          </a:ln>
        </p:spPr>
        <p:txBody>
          <a:bodyPr/>
          <a:lstStyle/>
          <a:p>
            <a:pPr eaLnBrk="0" hangingPunct="0">
              <a:lnSpc>
                <a:spcPct val="90000"/>
              </a:lnSpc>
              <a:spcBef>
                <a:spcPts val="0"/>
              </a:spcBef>
              <a:defRPr/>
            </a:pPr>
            <a:endParaRPr lang="en-US" sz="2800" b="1" kern="0" dirty="0">
              <a:solidFill>
                <a:srgbClr val="002060"/>
              </a:solidFill>
              <a:latin typeface="Arial" pitchFamily="34" charset="0"/>
              <a:cs typeface="Arial" pitchFamily="34" charset="0"/>
            </a:endParaRPr>
          </a:p>
          <a:p>
            <a:pPr marL="682625" lvl="2" indent="-220663" eaLnBrk="0" hangingPunct="0">
              <a:lnSpc>
                <a:spcPct val="90000"/>
              </a:lnSpc>
              <a:spcBef>
                <a:spcPts val="0"/>
              </a:spcBef>
              <a:buFontTx/>
              <a:buChar char="•"/>
              <a:defRPr/>
            </a:pPr>
            <a:endParaRPr lang="en-US" sz="2800" b="1" kern="0" dirty="0">
              <a:solidFill>
                <a:srgbClr val="C00000"/>
              </a:solidFill>
              <a:latin typeface="Arial" pitchFamily="34" charset="0"/>
              <a:cs typeface="Arial" pitchFamily="34" charset="0"/>
            </a:endParaRPr>
          </a:p>
          <a:p>
            <a:pPr marL="339725" lvl="2" indent="-165100" eaLnBrk="0" hangingPunct="0">
              <a:lnSpc>
                <a:spcPct val="90000"/>
              </a:lnSpc>
              <a:spcBef>
                <a:spcPts val="0"/>
              </a:spcBef>
              <a:defRPr/>
            </a:pPr>
            <a:r>
              <a:rPr lang="en-US" sz="2000" b="1" kern="0" dirty="0">
                <a:solidFill>
                  <a:srgbClr val="C00000"/>
                </a:solidFill>
              </a:rPr>
              <a:t>A Partnership is Not a Legal Entity:</a:t>
            </a:r>
          </a:p>
          <a:p>
            <a:pPr marL="174625" lvl="2" algn="just" eaLnBrk="0" hangingPunct="0">
              <a:lnSpc>
                <a:spcPct val="90000"/>
              </a:lnSpc>
              <a:spcBef>
                <a:spcPts val="0"/>
              </a:spcBef>
              <a:defRPr/>
            </a:pPr>
            <a:endParaRPr lang="en-US" sz="500" b="1" i="1" dirty="0">
              <a:solidFill>
                <a:srgbClr val="006600"/>
              </a:solidFill>
              <a:latin typeface="Arial" pitchFamily="34" charset="0"/>
            </a:endParaRPr>
          </a:p>
          <a:p>
            <a:pPr marL="174625" lvl="2" algn="just" eaLnBrk="0" hangingPunct="0">
              <a:lnSpc>
                <a:spcPct val="90000"/>
              </a:lnSpc>
              <a:spcBef>
                <a:spcPts val="0"/>
              </a:spcBef>
              <a:defRPr/>
            </a:pPr>
            <a:r>
              <a:rPr lang="en-US" b="1" i="1" dirty="0">
                <a:solidFill>
                  <a:srgbClr val="006600"/>
                </a:solidFill>
                <a:latin typeface="Arial" pitchFamily="34" charset="0"/>
              </a:rPr>
              <a:t>Not A Person Under the Law: </a:t>
            </a:r>
            <a:r>
              <a:rPr lang="en-US" sz="1600" dirty="0">
                <a:latin typeface="Arial" pitchFamily="34" charset="0"/>
              </a:rPr>
              <a:t>A partnership, unlike a corporation, is not deemed to be a separate legal person under the law, in that it lacks the entity characteristics of a corporation. </a:t>
            </a:r>
          </a:p>
          <a:p>
            <a:pPr lvl="2" algn="just">
              <a:lnSpc>
                <a:spcPct val="90000"/>
              </a:lnSpc>
              <a:buFont typeface="Arial" pitchFamily="34" charset="0"/>
              <a:buChar char="•"/>
              <a:defRPr/>
            </a:pPr>
            <a:endParaRPr lang="en-US" sz="500" dirty="0">
              <a:latin typeface="Arial" pitchFamily="34" charset="0"/>
            </a:endParaRPr>
          </a:p>
          <a:p>
            <a:pPr marL="174625" lvl="2" algn="just">
              <a:lnSpc>
                <a:spcPct val="90000"/>
              </a:lnSpc>
              <a:defRPr/>
            </a:pPr>
            <a:r>
              <a:rPr lang="en-US" b="1" i="1" dirty="0">
                <a:solidFill>
                  <a:srgbClr val="006600"/>
                </a:solidFill>
                <a:latin typeface="Arial" pitchFamily="34" charset="0"/>
              </a:rPr>
              <a:t>Liability and Debts: </a:t>
            </a:r>
            <a:r>
              <a:rPr lang="en-US" sz="1600" dirty="0">
                <a:latin typeface="Arial" pitchFamily="34" charset="0"/>
              </a:rPr>
              <a:t>The liability and debts of the partnership are the liability and debts of the individual partners, and any one partner may be held liable for the partnership's entire indebtedness.  </a:t>
            </a:r>
          </a:p>
          <a:p>
            <a:pPr lvl="2" algn="just">
              <a:lnSpc>
                <a:spcPct val="90000"/>
              </a:lnSpc>
              <a:buFont typeface="Arial" pitchFamily="34" charset="0"/>
              <a:buChar char="•"/>
              <a:defRPr/>
            </a:pPr>
            <a:endParaRPr lang="en-US" sz="500" dirty="0">
              <a:latin typeface="Arial" pitchFamily="34" charset="0"/>
            </a:endParaRPr>
          </a:p>
          <a:p>
            <a:pPr marL="174625" lvl="2" algn="just" eaLnBrk="0" hangingPunct="0">
              <a:lnSpc>
                <a:spcPct val="90000"/>
              </a:lnSpc>
              <a:spcBef>
                <a:spcPts val="0"/>
              </a:spcBef>
              <a:defRPr/>
            </a:pPr>
            <a:r>
              <a:rPr lang="en-US" b="1" i="1" kern="0" dirty="0">
                <a:solidFill>
                  <a:srgbClr val="006600"/>
                </a:solidFill>
              </a:rPr>
              <a:t>Exceptions:  </a:t>
            </a:r>
            <a:r>
              <a:rPr lang="en-US" sz="1600" dirty="0">
                <a:latin typeface="Arial" pitchFamily="34" charset="0"/>
              </a:rPr>
              <a:t>In some distinct cases, the partnership. at least in form, is treated as a legal entity for the following purposes.  These include:  </a:t>
            </a:r>
          </a:p>
          <a:p>
            <a:pPr marL="461963" lvl="3" algn="just">
              <a:lnSpc>
                <a:spcPct val="90000"/>
              </a:lnSpc>
              <a:defRPr/>
            </a:pPr>
            <a:endParaRPr lang="en-US" sz="500" b="1" dirty="0">
              <a:latin typeface="Arial" pitchFamily="34" charset="0"/>
            </a:endParaRPr>
          </a:p>
          <a:p>
            <a:pPr marL="461963" lvl="3" algn="just">
              <a:lnSpc>
                <a:spcPct val="90000"/>
              </a:lnSpc>
              <a:defRPr/>
            </a:pPr>
            <a:r>
              <a:rPr lang="en-US" sz="1600" b="1" dirty="0">
                <a:latin typeface="Arial" pitchFamily="34" charset="0"/>
              </a:rPr>
              <a:t>Title to Land</a:t>
            </a:r>
          </a:p>
          <a:p>
            <a:pPr marL="461963" lvl="3" algn="just">
              <a:lnSpc>
                <a:spcPct val="90000"/>
              </a:lnSpc>
              <a:defRPr/>
            </a:pPr>
            <a:endParaRPr lang="en-US" sz="500" b="1" dirty="0">
              <a:latin typeface="Arial" pitchFamily="34" charset="0"/>
            </a:endParaRPr>
          </a:p>
          <a:p>
            <a:pPr marL="747713" lvl="3" indent="-285750" algn="just">
              <a:lnSpc>
                <a:spcPct val="90000"/>
              </a:lnSpc>
              <a:buFont typeface="Arial" panose="020B0604020202020204" pitchFamily="34" charset="0"/>
              <a:buChar char="•"/>
              <a:defRPr/>
            </a:pPr>
            <a:r>
              <a:rPr lang="en-US" sz="1400" dirty="0">
                <a:latin typeface="Arial" pitchFamily="34" charset="0"/>
              </a:rPr>
              <a:t>Title to land may be taken in the partnership name. [NYSPL §12 (3)]</a:t>
            </a:r>
          </a:p>
          <a:p>
            <a:pPr marL="747713" lvl="3" indent="-285750" algn="just">
              <a:lnSpc>
                <a:spcPct val="90000"/>
              </a:lnSpc>
              <a:buFont typeface="Arial" panose="020B0604020202020204" pitchFamily="34" charset="0"/>
              <a:buChar char="•"/>
              <a:defRPr/>
            </a:pPr>
            <a:endParaRPr lang="en-US" sz="500" b="1" dirty="0">
              <a:latin typeface="Arial" pitchFamily="34" charset="0"/>
            </a:endParaRPr>
          </a:p>
          <a:p>
            <a:pPr marL="461963" lvl="3" algn="just">
              <a:lnSpc>
                <a:spcPct val="90000"/>
              </a:lnSpc>
              <a:defRPr/>
            </a:pPr>
            <a:r>
              <a:rPr lang="en-US" sz="1600" b="1" dirty="0">
                <a:latin typeface="Arial" pitchFamily="34" charset="0"/>
              </a:rPr>
              <a:t>Lawsuits</a:t>
            </a:r>
          </a:p>
          <a:p>
            <a:pPr algn="just">
              <a:lnSpc>
                <a:spcPct val="90000"/>
              </a:lnSpc>
              <a:defRPr/>
            </a:pPr>
            <a:endParaRPr lang="en-US" sz="500" dirty="0">
              <a:latin typeface="Arial" pitchFamily="34" charset="0"/>
            </a:endParaRPr>
          </a:p>
          <a:p>
            <a:pPr marL="739775" indent="-227013" algn="just">
              <a:lnSpc>
                <a:spcPct val="90000"/>
              </a:lnSpc>
              <a:buFont typeface="Arial" panose="020B0604020202020204" pitchFamily="34" charset="0"/>
              <a:buChar char="•"/>
              <a:defRPr/>
            </a:pPr>
            <a:r>
              <a:rPr lang="en-US" sz="1400" dirty="0">
                <a:latin typeface="Arial" pitchFamily="34" charset="0"/>
              </a:rPr>
              <a:t>A partnership may sue or be sued in the partnership name. [CPLR § 1025].</a:t>
            </a:r>
          </a:p>
          <a:p>
            <a:pPr marL="739775" indent="-227013" algn="just">
              <a:lnSpc>
                <a:spcPct val="90000"/>
              </a:lnSpc>
              <a:buFont typeface="Arial" panose="020B0604020202020204" pitchFamily="34" charset="0"/>
              <a:buChar char="•"/>
              <a:defRPr/>
            </a:pPr>
            <a:r>
              <a:rPr lang="en-US" sz="1400" dirty="0">
                <a:latin typeface="Arial" pitchFamily="34" charset="0"/>
              </a:rPr>
              <a:t>Service an any one partner is service on the partnership. [</a:t>
            </a:r>
            <a:r>
              <a:rPr lang="en-US" sz="1400" dirty="0" err="1">
                <a:latin typeface="Arial" pitchFamily="34" charset="0"/>
              </a:rPr>
              <a:t>CPLR</a:t>
            </a:r>
            <a:r>
              <a:rPr lang="en-US" sz="1400" dirty="0">
                <a:latin typeface="Arial" pitchFamily="34" charset="0"/>
              </a:rPr>
              <a:t> 310(a)]</a:t>
            </a:r>
          </a:p>
        </p:txBody>
      </p:sp>
      <p:sp>
        <p:nvSpPr>
          <p:cNvPr id="5" name="TextBox 4">
            <a:extLst>
              <a:ext uri="{FF2B5EF4-FFF2-40B4-BE49-F238E27FC236}">
                <a16:creationId xmlns:a16="http://schemas.microsoft.com/office/drawing/2014/main" id="{1AB347AA-EDB2-44F6-A063-78B88B7EB048}"/>
              </a:ext>
            </a:extLst>
          </p:cNvPr>
          <p:cNvSpPr txBox="1"/>
          <p:nvPr/>
        </p:nvSpPr>
        <p:spPr>
          <a:xfrm>
            <a:off x="381000" y="910163"/>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The Nature of Partnerships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990600"/>
            <a:ext cx="8458200" cy="5334000"/>
          </a:xfrm>
          <a:prstGeom prst="rect">
            <a:avLst/>
          </a:prstGeom>
          <a:noFill/>
          <a:ln w="9525">
            <a:noFill/>
            <a:miter lim="800000"/>
            <a:headEnd/>
            <a:tailEnd/>
          </a:ln>
        </p:spPr>
        <p:txBody>
          <a:bodyPr/>
          <a:lstStyle/>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endParaRPr lang="en-US" sz="2200" b="1" i="1" kern="0" dirty="0">
              <a:solidFill>
                <a:schemeClr val="accent5">
                  <a:lumMod val="25000"/>
                </a:schemeClr>
              </a:solidFill>
              <a:latin typeface="Arial" pitchFamily="34" charset="0"/>
              <a:cs typeface="Arial" pitchFamily="34" charset="0"/>
            </a:endParaRPr>
          </a:p>
          <a:p>
            <a:pPr marL="231775" indent="-231775" eaLnBrk="0" hangingPunct="0">
              <a:lnSpc>
                <a:spcPct val="77000"/>
              </a:lnSpc>
              <a:spcBef>
                <a:spcPts val="0"/>
              </a:spcBef>
              <a:defRPr/>
            </a:pPr>
            <a:r>
              <a:rPr lang="en-US" sz="2200" b="1" i="1" kern="0" dirty="0">
                <a:solidFill>
                  <a:schemeClr val="accent5">
                    <a:lumMod val="25000"/>
                  </a:schemeClr>
                </a:solidFill>
                <a:latin typeface="Arial" pitchFamily="34" charset="0"/>
                <a:cs typeface="Arial" pitchFamily="34" charset="0"/>
              </a:rPr>
              <a:t>	 </a:t>
            </a:r>
          </a:p>
          <a:p>
            <a:pPr marL="112713" algn="just" eaLnBrk="0" hangingPunct="0">
              <a:lnSpc>
                <a:spcPct val="74000"/>
              </a:lnSpc>
              <a:spcBef>
                <a:spcPts val="0"/>
              </a:spcBef>
              <a:defRPr/>
            </a:pPr>
            <a:r>
              <a:rPr lang="en-US" sz="2000" b="1" kern="0" dirty="0">
                <a:solidFill>
                  <a:srgbClr val="C00000"/>
                </a:solidFill>
                <a:latin typeface="Tahoma" panose="020B0604030504040204" pitchFamily="34" charset="0"/>
                <a:ea typeface="Tahoma" panose="020B0604030504040204" pitchFamily="34" charset="0"/>
                <a:cs typeface="Tahoma" panose="020B0604030504040204" pitchFamily="34" charset="0"/>
              </a:rPr>
              <a:t>A Creature of Contract:  </a:t>
            </a:r>
            <a:r>
              <a:rPr lang="en-US" sz="1600" dirty="0">
                <a:latin typeface="Tahoma" panose="020B0604030504040204" pitchFamily="34" charset="0"/>
                <a:ea typeface="Tahoma" panose="020B0604030504040204" pitchFamily="34" charset="0"/>
                <a:cs typeface="Tahoma" panose="020B0604030504040204" pitchFamily="34" charset="0"/>
              </a:rPr>
              <a:t>Because a partnership is the result of an agreement, it is necessarily governed by the general rules applicable to contracts.</a:t>
            </a:r>
          </a:p>
          <a:p>
            <a:pPr marL="112713" algn="just" eaLnBrk="0" hangingPunct="0">
              <a:lnSpc>
                <a:spcPct val="74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endParaRPr lang="en-US" sz="5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Capacity:</a:t>
            </a:r>
          </a:p>
          <a:p>
            <a:pPr marL="112713" algn="just" eaLnBrk="0" hangingPunct="0">
              <a:lnSpc>
                <a:spcPct val="74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Who May Be A Partner:</a:t>
            </a:r>
            <a:r>
              <a:rPr lang="en-US" sz="14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The basic rule is the same as that governing a </a:t>
            </a:r>
            <a:r>
              <a:rPr lang="en-US" sz="1400" b="1" i="1" dirty="0">
                <a:latin typeface="Tahoma" panose="020B0604030504040204" pitchFamily="34" charset="0"/>
                <a:ea typeface="Tahoma" panose="020B0604030504040204" pitchFamily="34" charset="0"/>
                <a:cs typeface="Tahoma" panose="020B0604030504040204" pitchFamily="34" charset="0"/>
              </a:rPr>
              <a:t>principal</a:t>
            </a:r>
            <a:r>
              <a:rPr lang="en-US" sz="1400" dirty="0">
                <a:latin typeface="Tahoma" panose="020B0604030504040204" pitchFamily="34" charset="0"/>
                <a:ea typeface="Tahoma" panose="020B0604030504040204" pitchFamily="34" charset="0"/>
                <a:cs typeface="Tahoma" panose="020B0604030504040204" pitchFamily="34" charset="0"/>
              </a:rPr>
              <a:t> in an agency relationship.  Anyone may be a partner who is capable (i.e. has capacity) of entering into a binding legal contract.</a:t>
            </a:r>
          </a:p>
          <a:p>
            <a:pPr marL="112713" algn="just" eaLnBrk="0" hangingPunct="0">
              <a:lnSpc>
                <a:spcPct val="74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Liability Where No Capacity:  </a:t>
            </a:r>
            <a:r>
              <a:rPr lang="en-US" sz="1400" dirty="0">
                <a:latin typeface="Tahoma" panose="020B0604030504040204" pitchFamily="34" charset="0"/>
                <a:ea typeface="Tahoma" panose="020B0604030504040204" pitchFamily="34" charset="0"/>
                <a:cs typeface="Tahoma" panose="020B0604030504040204" pitchFamily="34" charset="0"/>
              </a:rPr>
              <a:t>The basic rule is the same as that governing a </a:t>
            </a:r>
            <a:r>
              <a:rPr lang="en-US" sz="1400" b="1" i="1" dirty="0">
                <a:latin typeface="Tahoma" panose="020B0604030504040204" pitchFamily="34" charset="0"/>
                <a:ea typeface="Tahoma" panose="020B0604030504040204" pitchFamily="34" charset="0"/>
                <a:cs typeface="Tahoma" panose="020B0604030504040204" pitchFamily="34" charset="0"/>
              </a:rPr>
              <a:t>principal</a:t>
            </a:r>
            <a:r>
              <a:rPr lang="en-US" sz="1400" dirty="0">
                <a:latin typeface="Tahoma" panose="020B0604030504040204" pitchFamily="34" charset="0"/>
                <a:ea typeface="Tahoma" panose="020B0604030504040204" pitchFamily="34" charset="0"/>
                <a:cs typeface="Tahoma" panose="020B0604030504040204" pitchFamily="34" charset="0"/>
              </a:rPr>
              <a:t> in an agency.</a:t>
            </a:r>
          </a:p>
          <a:p>
            <a:pPr marL="112713" algn="just" eaLnBrk="0" hangingPunct="0">
              <a:lnSpc>
                <a:spcPct val="74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Extent of Liability: </a:t>
            </a:r>
            <a:r>
              <a:rPr lang="en-US" sz="1300" dirty="0">
                <a:latin typeface="Tahoma" panose="020B0604030504040204" pitchFamily="34" charset="0"/>
                <a:ea typeface="Tahoma" panose="020B0604030504040204" pitchFamily="34" charset="0"/>
                <a:cs typeface="Tahoma" panose="020B0604030504040204" pitchFamily="34" charset="0"/>
              </a:rPr>
              <a:t>The general rule is where a would be partner lacks capacity, they are not personally liable for the obligations of the partnership or for breaches of the partnership agreement.  They would be bound, despite their lack of capacity, to the extent they made capital contributions to the partnership. </a:t>
            </a:r>
          </a:p>
          <a:p>
            <a:pPr marL="112713" algn="just" eaLnBrk="0" hangingPunct="0">
              <a:lnSpc>
                <a:spcPct val="74000"/>
              </a:lnSpc>
              <a:spcBef>
                <a:spcPts val="0"/>
              </a:spcBef>
              <a:defRPr/>
            </a:pPr>
            <a:endParaRPr lang="en-US" sz="500" b="1" dirty="0">
              <a:solidFill>
                <a:srgbClr val="663300"/>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Formalities:</a:t>
            </a:r>
          </a:p>
          <a:p>
            <a:pPr marL="112713" algn="just" eaLnBrk="0" hangingPunct="0">
              <a:lnSpc>
                <a:spcPct val="74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The Partnership Agreement:</a:t>
            </a:r>
            <a:r>
              <a:rPr lang="en-US" sz="14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 partnership is born of contract and thus requires an agreement. The partnership agreement governs the terms of the partnership during its existence (and may include terms of profit and loss distribution and capital contributions as well as provisions relating to dissolution). </a:t>
            </a:r>
          </a:p>
          <a:p>
            <a:pPr marL="112713" algn="just" eaLnBrk="0" hangingPunct="0">
              <a:lnSpc>
                <a:spcPct val="74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General Rule – No Formalities:</a:t>
            </a:r>
            <a:r>
              <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Although a partnership is based upon a contract, the law does not require any particular, essential formalities to constitute a valid contract of partnership.  As a result, in the absence of statute, the partnership agreement may be either express or implied (i.e. established solely from the conduct of the parties). Additionally, although it often is in written format, it is not normally </a:t>
            </a:r>
            <a:r>
              <a:rPr lang="en-US" sz="1400" b="1" i="1" dirty="0">
                <a:latin typeface="Tahoma" panose="020B0604030504040204" pitchFamily="34" charset="0"/>
                <a:ea typeface="Tahoma" panose="020B0604030504040204" pitchFamily="34" charset="0"/>
                <a:cs typeface="Tahoma" panose="020B0604030504040204" pitchFamily="34" charset="0"/>
              </a:rPr>
              <a:t>required</a:t>
            </a:r>
            <a:r>
              <a:rPr lang="en-US" sz="1400" dirty="0">
                <a:latin typeface="Tahoma" panose="020B0604030504040204" pitchFamily="34" charset="0"/>
                <a:ea typeface="Tahoma" panose="020B0604030504040204" pitchFamily="34" charset="0"/>
                <a:cs typeface="Tahoma" panose="020B0604030504040204" pitchFamily="34" charset="0"/>
              </a:rPr>
              <a:t> for the partnership agreement to be in writing.</a:t>
            </a:r>
          </a:p>
          <a:p>
            <a:pPr marL="112713" algn="just" eaLnBrk="0" hangingPunct="0">
              <a:lnSpc>
                <a:spcPct val="74000"/>
              </a:lnSpc>
              <a:spcBef>
                <a:spcPts val="0"/>
              </a:spcBef>
              <a:defRPr/>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600" b="1" i="1" dirty="0">
                <a:solidFill>
                  <a:srgbClr val="0033CC"/>
                </a:solidFill>
                <a:latin typeface="Tahoma" panose="020B0604030504040204" pitchFamily="34" charset="0"/>
                <a:ea typeface="Tahoma" panose="020B0604030504040204" pitchFamily="34" charset="0"/>
                <a:cs typeface="Tahoma" panose="020B0604030504040204" pitchFamily="34" charset="0"/>
              </a:rPr>
              <a:t>When Writing is Necessary:</a:t>
            </a:r>
          </a:p>
          <a:p>
            <a:pPr marL="112713" algn="just" eaLnBrk="0" hangingPunct="0">
              <a:lnSpc>
                <a:spcPct val="74000"/>
              </a:lnSpc>
              <a:spcBef>
                <a:spcPts val="0"/>
              </a:spcBef>
              <a:defRPr/>
            </a:pPr>
            <a:endParaRPr lang="en-US" sz="500"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112713" algn="just" eaLnBrk="0" hangingPunct="0">
              <a:lnSpc>
                <a:spcPct val="74000"/>
              </a:lnSpc>
              <a:spcBef>
                <a:spcPts val="0"/>
              </a:spcBef>
              <a:defRPr/>
            </a:pPr>
            <a:r>
              <a:rPr lang="en-US" sz="1400" b="1" dirty="0">
                <a:solidFill>
                  <a:srgbClr val="663300"/>
                </a:solidFill>
                <a:latin typeface="Tahoma" panose="020B0604030504040204" pitchFamily="34" charset="0"/>
                <a:ea typeface="Tahoma" panose="020B0604030504040204" pitchFamily="34" charset="0"/>
                <a:cs typeface="Tahoma" panose="020B0604030504040204" pitchFamily="34" charset="0"/>
              </a:rPr>
              <a:t>Statute of Frauds</a:t>
            </a:r>
            <a:r>
              <a:rPr lang="en-US" sz="1300" b="1" dirty="0">
                <a:solidFill>
                  <a:srgbClr val="663300"/>
                </a:solidFill>
                <a:latin typeface="Tahoma" panose="020B0604030504040204" pitchFamily="34" charset="0"/>
                <a:ea typeface="Tahoma" panose="020B0604030504040204" pitchFamily="34" charset="0"/>
                <a:cs typeface="Tahoma" panose="020B0604030504040204" pitchFamily="34" charset="0"/>
              </a:rPr>
              <a:t>:</a:t>
            </a:r>
            <a:r>
              <a:rPr lang="en-US" sz="1300" dirty="0">
                <a:solidFill>
                  <a:srgbClr val="6633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Partnership agreements that cannot be performed within one year must be in writing in order to comply with the statute of frauds  [NYUCC § 2-201].  If the parties act upon an oral agreement, that must be in writing to satisfy the statute of frauds they will be treated as “partners at will”</a:t>
            </a:r>
          </a:p>
          <a:p>
            <a:pPr marL="112713" algn="just" eaLnBrk="0" hangingPunct="0">
              <a:lnSpc>
                <a:spcPct val="77000"/>
              </a:lnSpc>
              <a:spcBef>
                <a:spcPts val="0"/>
              </a:spcBef>
              <a:defRP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05BAB94-E5A6-4D72-BFD7-942856F848AD}"/>
              </a:ext>
            </a:extLst>
          </p:cNvPr>
          <p:cNvSpPr txBox="1"/>
          <p:nvPr/>
        </p:nvSpPr>
        <p:spPr>
          <a:xfrm>
            <a:off x="381000" y="762000"/>
            <a:ext cx="8305800" cy="1086451"/>
          </a:xfrm>
          <a:prstGeom prst="rect">
            <a:avLst/>
          </a:prstGeom>
          <a:noFill/>
        </p:spPr>
        <p:txBody>
          <a:bodyPr wrap="square">
            <a:spAutoFit/>
          </a:bodyPr>
          <a:lstStyle/>
          <a:p>
            <a:pPr marL="342900" indent="-342900" algn="ctr">
              <a:lnSpc>
                <a:spcPct val="95000"/>
              </a:lnSpc>
              <a:spcBef>
                <a:spcPts val="0"/>
              </a:spcBef>
              <a:defRPr/>
            </a:pPr>
            <a:r>
              <a:rPr lang="en-US" sz="4000" b="1" dirty="0">
                <a:solidFill>
                  <a:srgbClr val="0033CC"/>
                </a:solidFill>
              </a:rPr>
              <a:t>Forms of Business Organizations</a:t>
            </a:r>
          </a:p>
          <a:p>
            <a:pPr marL="342900" indent="-342900" algn="ctr">
              <a:lnSpc>
                <a:spcPct val="95000"/>
              </a:lnSpc>
              <a:spcBef>
                <a:spcPts val="0"/>
              </a:spcBef>
              <a:defRPr/>
            </a:pPr>
            <a:r>
              <a:rPr lang="en-US" sz="2800" b="1" i="1" dirty="0">
                <a:solidFill>
                  <a:srgbClr val="006600"/>
                </a:solidFill>
              </a:rPr>
              <a:t>Formation of Partnerships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13792</TotalTime>
  <Words>9670</Words>
  <Application>Microsoft Office PowerPoint</Application>
  <PresentationFormat>On-screen Show (4:3)</PresentationFormat>
  <Paragraphs>925</Paragraphs>
  <Slides>42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Tahoma</vt:lpstr>
      <vt:lpstr>Wingdings</vt:lpstr>
      <vt:lpstr>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846</cp:revision>
  <dcterms:created xsi:type="dcterms:W3CDTF">2007-08-27T19:04:39Z</dcterms:created>
  <dcterms:modified xsi:type="dcterms:W3CDTF">2021-02-22T09:59:07Z</dcterms:modified>
</cp:coreProperties>
</file>