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604" r:id="rId3"/>
    <p:sldId id="605" r:id="rId4"/>
    <p:sldId id="296" r:id="rId5"/>
    <p:sldId id="541" r:id="rId6"/>
    <p:sldId id="595" r:id="rId7"/>
    <p:sldId id="596" r:id="rId8"/>
    <p:sldId id="597" r:id="rId9"/>
    <p:sldId id="599" r:id="rId10"/>
    <p:sldId id="489" r:id="rId11"/>
    <p:sldId id="326" r:id="rId1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996633"/>
    <a:srgbClr val="663300"/>
    <a:srgbClr val="C81204"/>
    <a:srgbClr val="CC00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35" autoAdjust="0"/>
    <p:restoredTop sz="99878" autoAdjust="0"/>
  </p:normalViewPr>
  <p:slideViewPr>
    <p:cSldViewPr>
      <p:cViewPr varScale="1">
        <p:scale>
          <a:sx n="110" d="100"/>
          <a:sy n="110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arley" userId="1b2cfada0102257f" providerId="LiveId" clId="{407B7840-2220-4B0F-B415-AED9BB6E6E7A}"/>
    <pc:docChg chg="custSel addSld delSld modSld">
      <pc:chgData name="Robert Farley" userId="1b2cfada0102257f" providerId="LiveId" clId="{407B7840-2220-4B0F-B415-AED9BB6E6E7A}" dt="2021-02-24T02:06:57.138" v="138" actId="1076"/>
      <pc:docMkLst>
        <pc:docMk/>
      </pc:docMkLst>
      <pc:sldChg chg="addSp delSp modSp add mod">
        <pc:chgData name="Robert Farley" userId="1b2cfada0102257f" providerId="LiveId" clId="{407B7840-2220-4B0F-B415-AED9BB6E6E7A}" dt="2021-02-24T02:06:57.138" v="138" actId="1076"/>
        <pc:sldMkLst>
          <pc:docMk/>
          <pc:sldMk cId="0" sldId="489"/>
        </pc:sldMkLst>
        <pc:spChg chg="mod">
          <ac:chgData name="Robert Farley" userId="1b2cfada0102257f" providerId="LiveId" clId="{407B7840-2220-4B0F-B415-AED9BB6E6E7A}" dt="2021-02-24T02:03:17.374" v="49" actId="20577"/>
          <ac:spMkLst>
            <pc:docMk/>
            <pc:sldMk cId="0" sldId="489"/>
            <ac:spMk id="4" creationId="{56929D0C-E618-4BC8-9DA2-B242AE604E98}"/>
          </ac:spMkLst>
        </pc:spChg>
        <pc:spChg chg="mod">
          <ac:chgData name="Robert Farley" userId="1b2cfada0102257f" providerId="LiveId" clId="{407B7840-2220-4B0F-B415-AED9BB6E6E7A}" dt="2021-02-24T02:05:28.237" v="132" actId="20577"/>
          <ac:spMkLst>
            <pc:docMk/>
            <pc:sldMk cId="0" sldId="489"/>
            <ac:spMk id="65539" creationId="{00000000-0000-0000-0000-000000000000}"/>
          </ac:spMkLst>
        </pc:spChg>
        <pc:picChg chg="add mod">
          <ac:chgData name="Robert Farley" userId="1b2cfada0102257f" providerId="LiveId" clId="{407B7840-2220-4B0F-B415-AED9BB6E6E7A}" dt="2021-02-24T02:06:57.138" v="138" actId="1076"/>
          <ac:picMkLst>
            <pc:docMk/>
            <pc:sldMk cId="0" sldId="489"/>
            <ac:picMk id="3" creationId="{B17EF2FA-3E70-4D1D-8E14-FFFF8086E8AF}"/>
          </ac:picMkLst>
        </pc:picChg>
        <pc:picChg chg="del">
          <ac:chgData name="Robert Farley" userId="1b2cfada0102257f" providerId="LiveId" clId="{407B7840-2220-4B0F-B415-AED9BB6E6E7A}" dt="2021-02-24T02:05:37.361" v="133" actId="21"/>
          <ac:picMkLst>
            <pc:docMk/>
            <pc:sldMk cId="0" sldId="489"/>
            <ac:picMk id="65540" creationId="{00000000-0000-0000-0000-000000000000}"/>
          </ac:picMkLst>
        </pc:picChg>
      </pc:sldChg>
      <pc:sldChg chg="del">
        <pc:chgData name="Robert Farley" userId="1b2cfada0102257f" providerId="LiveId" clId="{407B7840-2220-4B0F-B415-AED9BB6E6E7A}" dt="2021-02-24T02:01:25.057" v="0" actId="47"/>
        <pc:sldMkLst>
          <pc:docMk/>
          <pc:sldMk cId="2768578001" sldId="5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60A716-392E-4BA0-85AE-19E380D87690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7174FE-B14D-4379-96D4-9B9B1F464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F9EAD-C63C-4AA6-A0F4-BF03866B7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B8582-9FC5-486E-BDF6-BA5B69A84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C3F7-0730-47EA-BC32-96BEC4C8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8EA3-6E22-472D-94FC-0809B369A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5DCA-AD82-4782-82F1-6C1E58799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C268-9802-4570-9305-03888E96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D7D34-F335-4633-BC23-760AEDAA4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1445-C0B1-46C3-ADD7-E156C2B2F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25FEC-AACB-4981-B5BD-2753F1F75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6BD8-0972-4B46-9061-C08A7F2A7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6C9D5-C535-44DF-8524-B27F78A80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95730-180B-47BA-9759-5570071F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057-CD2C-45E6-8F82-224D55313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84DD2F1-7C03-4935-BE54-FA6776D42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Slide Set 05C:</a:t>
            </a:r>
          </a:p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Introduction to Business Organizations</a:t>
            </a:r>
          </a:p>
          <a:p>
            <a:pPr eaLnBrk="1" hangingPunct="1"/>
            <a:r>
              <a:rPr lang="en-US" sz="2400" b="1" i="1" dirty="0">
                <a:solidFill>
                  <a:srgbClr val="FFFF00"/>
                </a:solidFill>
              </a:rPr>
              <a:t>Franchises</a:t>
            </a:r>
          </a:p>
        </p:txBody>
      </p:sp>
      <p:pic>
        <p:nvPicPr>
          <p:cNvPr id="3075" name="Picture 7" descr="myIMG_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Law321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101" y="306212"/>
            <a:ext cx="5715798" cy="12574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152400" y="1847850"/>
            <a:ext cx="8839200" cy="101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>
                <a:solidFill>
                  <a:srgbClr val="002060"/>
                </a:solidFill>
              </a:rPr>
              <a:t>The Case of the Poughkeepsie Shopping Mall</a:t>
            </a:r>
          </a:p>
          <a:p>
            <a:pPr>
              <a:lnSpc>
                <a:spcPct val="85000"/>
              </a:lnSpc>
            </a:pPr>
            <a:endParaRPr lang="en-US" sz="400" b="1" dirty="0"/>
          </a:p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    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Robert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Congel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v. Marc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Malfitano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3600" b="1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56929D0C-E618-4BC8-9DA2-B242AE604E98}"/>
              </a:ext>
            </a:extLst>
          </p:cNvPr>
          <p:cNvSpPr txBox="1"/>
          <p:nvPr/>
        </p:nvSpPr>
        <p:spPr>
          <a:xfrm>
            <a:off x="304800" y="762000"/>
            <a:ext cx="831886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308C9"/>
                </a:solidFill>
              </a:rPr>
              <a:t>The Nature of Partnerships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006600"/>
                </a:solidFill>
              </a:rPr>
              <a:t>The Legal Relationship Between Partners – Case Study</a:t>
            </a:r>
          </a:p>
        </p:txBody>
      </p:sp>
      <p:pic>
        <p:nvPicPr>
          <p:cNvPr id="3" name="Picture 2" descr="A picture containing text, sky, outdoor, sign&#10;&#10;Description automatically generated">
            <a:extLst>
              <a:ext uri="{FF2B5EF4-FFF2-40B4-BE49-F238E27FC236}">
                <a16:creationId xmlns:a16="http://schemas.microsoft.com/office/drawing/2014/main" id="{B17EF2FA-3E70-4D1D-8E14-FFFF8086E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60435"/>
            <a:ext cx="4800600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Thank you for Your Attention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Lectures, Slides and Cases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Weekly Information Sheets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1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6489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 We Spoke About: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Law of Business Organizations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Principles of Business Organization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The Nature of Business Organizations</a:t>
            </a:r>
            <a:endParaRPr lang="en-US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Nature of Agency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Two: Definitions /Elements of Agency /Examples of Agency Contracts Between Agents and Principals</a:t>
            </a:r>
          </a:p>
          <a:p>
            <a:pPr marL="0" lvl="1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The Purpose of Agency / Creating the Agency Relationship</a:t>
            </a:r>
          </a:p>
          <a:p>
            <a:pPr marL="0" lvl="1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Termination of Agencies and Duties and Liabilities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Agency and Employment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700" b="1" i="1" dirty="0">
                <a:solidFill>
                  <a:srgbClr val="C00000"/>
                </a:solidFill>
              </a:rPr>
              <a:t>Part Three: Definitions / Employment Law / Collective Bargaining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Equal Opportunity / Civil and Human Rights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Case – </a:t>
            </a:r>
            <a:r>
              <a:rPr lang="en-US" sz="2600" b="1" dirty="0" err="1">
                <a:solidFill>
                  <a:srgbClr val="002060"/>
                </a:solidFill>
              </a:rPr>
              <a:t>Maurillo</a:t>
            </a:r>
            <a:r>
              <a:rPr lang="en-US" sz="2600" b="1" dirty="0">
                <a:solidFill>
                  <a:srgbClr val="002060"/>
                </a:solidFill>
              </a:rPr>
              <a:t> v. Park Slope U-Haul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Recognition of Contractual Elements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5658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200" b="1" dirty="0"/>
              <a:t>Tonight – We Will Speak About: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Forms of Business Organizations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The Different Types of Business Organizations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Sole Proprietorships / Definitions / Formation / Operations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Advantages / Disadvantages / Doing Business As / Termination</a:t>
            </a: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Partnerships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Two: Nature of Partnerships / Definitions / Formation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Partnership Property / Relations Between Partners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Relations Between Partners and Third Parties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Dissolution / Termination of Partnerships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Franchises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Three: Definitions / Characteristics / Examples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Case – </a:t>
            </a:r>
            <a:r>
              <a:rPr lang="en-US" sz="2600" b="1" dirty="0" err="1">
                <a:solidFill>
                  <a:srgbClr val="002060"/>
                </a:solidFill>
              </a:rPr>
              <a:t>Congel</a:t>
            </a:r>
            <a:r>
              <a:rPr lang="en-US" sz="2600" b="1" dirty="0">
                <a:solidFill>
                  <a:srgbClr val="002060"/>
                </a:solidFill>
              </a:rPr>
              <a:t> v. </a:t>
            </a:r>
            <a:r>
              <a:rPr lang="en-US" sz="2600" b="1" dirty="0" err="1">
                <a:solidFill>
                  <a:srgbClr val="002060"/>
                </a:solidFill>
              </a:rPr>
              <a:t>Malfitano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Applying the Law of Partnerships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defRPr/>
            </a:pPr>
            <a:endParaRPr lang="en-US" sz="500" b="1" i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800" b="1" i="1" dirty="0">
                <a:solidFill>
                  <a:srgbClr val="C00000"/>
                </a:solidFill>
              </a:rPr>
              <a:t>The Nature of Franchises</a:t>
            </a:r>
            <a:endParaRPr lang="en-US" sz="38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Definitions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Formation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Operations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Advantages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Disadvantages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Doing Business As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>
                <a:solidFill>
                  <a:srgbClr val="0033CC"/>
                </a:solidFill>
              </a:rPr>
              <a:t>Termination / Dissolution</a:t>
            </a:r>
            <a:endParaRPr lang="en-US" sz="3200" b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29273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2000" b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Anderson’s Business Law,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defines a </a:t>
            </a:r>
            <a:r>
              <a:rPr lang="en-US" sz="2000" b="1" dirty="0">
                <a:solidFill>
                  <a:srgbClr val="0308C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“Franchise”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24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1800" b="1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r>
              <a:rPr lang="en-US" sz="1800" b="1" i="1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doing business, </a:t>
            </a:r>
            <a:r>
              <a:rPr lang="en-US" sz="18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 form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business organization. A franchise can be operated as a sole proprietorship, a partnership, a limited liability company, or a corporation. The franchise agreement is a contract that sets forth the rights and obligations of the parties. Contract law governs questions that arise under the franchise agreement.”  </a:t>
            </a:r>
          </a:p>
          <a:p>
            <a:pPr algn="l"/>
            <a:endParaRPr lang="en-US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18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Federal Trade Commission (FTC) defines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franchise under federal law, to be a</a:t>
            </a:r>
            <a:r>
              <a:rPr lang="en-US" sz="18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commercial business arrangement that satisfies three definitional elements, where the franchisor must: </a:t>
            </a:r>
          </a:p>
          <a:p>
            <a:pPr marL="342900" indent="-342900" algn="just">
              <a:buAutoNum type="arabicParenBoth"/>
            </a:pPr>
            <a:r>
              <a:rPr lang="en-US" sz="1600" b="1" i="0" u="none" strike="noStrike" baseline="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Promise to provide a trademark or other commercial symbol; </a:t>
            </a:r>
          </a:p>
          <a:p>
            <a:pPr marL="342900" indent="-342900" algn="just">
              <a:buAutoNum type="arabicParenBoth"/>
            </a:pPr>
            <a:r>
              <a:rPr lang="en-US" sz="1600" b="1" i="0" u="none" strike="noStrike" baseline="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Promise to exercise significant control or provide significant assistance in the operation of the business; and </a:t>
            </a:r>
          </a:p>
          <a:p>
            <a:pPr marL="342900" indent="-342900" algn="just">
              <a:buAutoNum type="arabicParenBoth"/>
            </a:pPr>
            <a:r>
              <a:rPr lang="en-US" sz="1600" b="1" i="0" u="none" strike="noStrike" baseline="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1600" b="1" i="0" u="none" strike="noStrike" baseline="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equire a minimum payment of at least $540 during the first six months of operations.”</a:t>
            </a:r>
            <a:endParaRPr lang="en-US" sz="1600" b="1" dirty="0">
              <a:solidFill>
                <a:srgbClr val="0033CC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57CE04-C47B-40F0-9A0A-A742749C0BBF}"/>
              </a:ext>
            </a:extLst>
          </p:cNvPr>
          <p:cNvSpPr txBox="1"/>
          <p:nvPr/>
        </p:nvSpPr>
        <p:spPr>
          <a:xfrm>
            <a:off x="381000" y="910163"/>
            <a:ext cx="8305800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Forms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Franchise - Definition</a:t>
            </a:r>
          </a:p>
        </p:txBody>
      </p:sp>
    </p:spTree>
    <p:extLst>
      <p:ext uri="{BB962C8B-B14F-4D97-AF65-F5344CB8AC3E}">
        <p14:creationId xmlns:p14="http://schemas.microsoft.com/office/powerpoint/2010/main" val="17992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8839200" cy="55215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2800" b="1" i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1000" b="1" i="1" kern="0" dirty="0">
                <a:solidFill>
                  <a:schemeClr val="accent5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31775" indent="-231775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200" b="1" i="1" kern="0" dirty="0">
                <a:solidFill>
                  <a:schemeClr val="accent5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000" b="1" i="1" kern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Franchise:</a:t>
            </a:r>
          </a:p>
          <a:p>
            <a:pPr marL="231775" indent="-231775" eaLnBrk="0" hangingPunct="0">
              <a:lnSpc>
                <a:spcPct val="110000"/>
              </a:lnSpc>
              <a:spcBef>
                <a:spcPts val="0"/>
              </a:spcBef>
              <a:defRPr/>
            </a:pPr>
            <a:endParaRPr lang="en-US" sz="1000" b="1" i="1" kern="0" dirty="0">
              <a:solidFill>
                <a:schemeClr val="accent5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 Franchise is: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contractual agreement, </a:t>
            </a:r>
          </a:p>
          <a:p>
            <a:pPr marL="628650" lvl="1" indent="-1714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whereby the owner of a trademark, trade name, or copyright,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licenses others to use the trademark or copyright to sell goods or services,</a:t>
            </a:r>
          </a:p>
          <a:p>
            <a:pPr marL="1543050" lvl="3" indent="-1714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a uniform, consistent manner, or </a:t>
            </a:r>
          </a:p>
          <a:p>
            <a:pPr marL="628650" lvl="1" indent="-1714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a similar process or product line. </a:t>
            </a:r>
          </a:p>
          <a:p>
            <a:pPr lvl="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Liability of Franchises</a:t>
            </a:r>
          </a:p>
          <a:p>
            <a:pPr marL="1257300" lvl="2" indent="-342900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franchisor is not liable to third persons dealing with its franchisees.</a:t>
            </a:r>
          </a:p>
          <a:p>
            <a:pPr marL="171450" indent="-1714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Liability of the franchisor may, however, be imposed on the ground of the apparent authority of the franchisee or the contract control by the franchisor. </a:t>
            </a:r>
          </a:p>
          <a:p>
            <a:pPr marL="171450" indent="-1714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Liability of the franchisor may also arise in cases of product liability.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E20B8-EA9C-4F92-85F2-A522EFF04840}"/>
              </a:ext>
            </a:extLst>
          </p:cNvPr>
          <p:cNvSpPr txBox="1"/>
          <p:nvPr/>
        </p:nvSpPr>
        <p:spPr>
          <a:xfrm>
            <a:off x="381000" y="910163"/>
            <a:ext cx="8305800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Forms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Franchise - Meaning</a:t>
            </a:r>
          </a:p>
        </p:txBody>
      </p:sp>
    </p:spTree>
    <p:extLst>
      <p:ext uri="{BB962C8B-B14F-4D97-AF65-F5344CB8AC3E}">
        <p14:creationId xmlns:p14="http://schemas.microsoft.com/office/powerpoint/2010/main" val="52722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097982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i="1" kern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Famous Franchises:</a:t>
            </a:r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i="1" kern="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 Some Famous Franchises include: </a:t>
            </a:r>
          </a:p>
          <a:p>
            <a:pPr lvl="3"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Fast Food Restaurants, such as McDonalds,</a:t>
            </a:r>
          </a:p>
          <a:p>
            <a:pPr lvl="3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Wendy’s, KFC, and Subway,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lvl="3"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 Dealerships such as Ford, Chevrolet,</a:t>
            </a:r>
          </a:p>
          <a:p>
            <a:pPr lvl="3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Toyota, Volkswagen, and Dodge,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3"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Hotels, such as Hampton Inn, Comfort Inn,</a:t>
            </a:r>
          </a:p>
          <a:p>
            <a:pPr lvl="3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Hilton, Fairfield Inn and Motel 6,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Gasoline Dealers, such as Mobil, Speedway</a:t>
            </a:r>
          </a:p>
          <a:p>
            <a:pPr lvl="3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SUNOCO, Gulf, and Chevron,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Fitness Centers, such as Planet Fitness,</a:t>
            </a:r>
          </a:p>
          <a:p>
            <a:pPr lvl="3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Gold’s Gym, and Curves,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5300" name="Picture 2" descr="http://t0.gstatic.com/images?q=tbn:ANd9GcRSnnMLDy7BIwwwpSoKTIUv4ksVBGyLNgNp_PWwbcyQ4DsmHeE1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05000"/>
            <a:ext cx="15240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AutoShape 6" descr="data:image/jpeg;base64,/9j/4AAQSkZJRgABAQAAAQABAAD/2wCEAAkGBhQQERQUExQWFRUUGB8WFBgXGR0YHhwcIBUeFhkeGhoeHCYfHCEjHR4kIC8iJScpLCwsIR8xNTAqNSYsLCkBCQoKDgwOGg8PGjAlHyQvLyoqLDAyNS0qLSopLS4wKTUsMDU1NCwtLi8sLCwsNSksLDA1NSwsKS4sNSo0LywsMP/AABEIAJgAjQMBIgACEQEDEQH/xAAcAAACAgMBAQAAAAAAAAAAAAAABgUHAwQIAgH/xABBEAACAQMDAgUBBgMFBQkBAAABAgMABBEFEiEGMQcTIkFRYTJCcYGRoRQVUggjM3LBF2Kx0fE0Q2SCkqTC0vAW/8QAGwEBAAIDAQEAAAAAAAAAAAAAAAIDAQQFBwb/xAAwEQACAQIEAwUIAwEAAAAAAAAAAQIDEQQSITFBUYEFEyJhcTJSkaGxwdHwM2LxI//aAAwDAQACEQMRAD8AvGiiigCiiigCiivLnigMM90FqEm6nc5MMQlQLuD79oYj7qYVs/icDP4GsWu3m0HPbHNYxbYg2KcYj2qcY+7gcYGK+c7c7UqYLJGlvLi+SL6NNTvcYdM1JbiMOvyQRxkEHBBx71t0oeHo2i5TcCFlHAJO0mNSw5+vP/Sm+u1havfUY1HxRVJWdgooorZIhRRRQBRRRQBRRRQBRRRQBQTRWtdz7RQGVpgKwm+RsgMuR3GRkfiPak/V7vzJo1aQiPJzGpKmRiMAEjuqjLY/P2AMvgAewAr5rtPt5YOr3UYZnx1t8DYp0c6vc19aT3pah1qR0EJQY3LExMmHA37GIGCW4wwbAGCc9udPV+tLYMIkuFRvMwQv953ACgg8bSe5B4PY0q9QdbvvRLZYpHeMrujO8qxYhlBKg8YHwTnjgiqcXKPaVOEsjU1z0VvXoZj/AM29dB68ItYFxLfYUrtmPB+pwOOy/ZIwD7VZlc/dD2F1o3mTMQPOG1EkBwX27lJAIPpOQ3bjkZ7U1+F/i/Lqd29vcRRRnyy8ezdyVI3A7mPsc8fBrt4CpTcHCk7qP79blM073Za1FY2mAqN0nqu1u3dIJ45HjJV1VgSCDg8dyM+44PzXQIEtRRRQBRRRQBRRRQBRRRQGOaTApS6i1V+ETOXyNwGdvHBweD+Bpk1CTAqsOpuoEFykKq8sgyzLGR6QUKjdnjLE8Dv7/GdTGucaE3TdnbQlC2ZXGS30ONl3bmZm7MTu2+ot6CR25+vGPaoXqbSLxreaO3Ckv6Qd+07e3pHYHknufpjPGewnuUVX8vapGCp3sR68qBgE8Alfs/X8JWPqBCm4Ddgc7SG5zj27djycDj45rzOU68Kue6nrx11vxOhZNW2Oc9e6IvLQb54jtIBLZDd88HnIPFbnQ2nxTl0cnzMgw45IOfUfwweTjPHHNSPX/XbXF1iEr5UTZUhRy+AGO77wyMA/QGvVvYwqLS9Tjzf7uZNpxvDAMyhRnA78ZP2e/Jr7t1q8sMu+VpS2tz3Sfql9jTtHNoTusWBU42EASKU9WQDvACkhip9mHY4PYZ5r+31qXT9QaeHAeKV9uQcHJZSCODgg1b9rp8Km4dhCYThVbOWZg2S204A47AEYx+VVVregSS3M0gwVeViMHnBYnNOx5yrSlGKvZLX1t6+Za6M5+yrjDrXjjd3Ns8OxInf0tJGWHp+8ApJwT2zu4GfxFdwXDRsGRirDkMpIIP0I5FZLixeM4ZSDnA+ta9d1q25qtNaM6V8CepLq9tZmuZTKI5AkZYDdjbuOWxlu471Z1cx+Ffir/KgYJo91vI+8so9aMQFJx94YA4798fFNHUf9oohwtlCGUMN0k2fUM8hUB9Ofkk/hWDBelFQfR/V0Op2yzwng8Oh7o2OVb/n7jmpygCiiigCvhr7WKScCgIfW5DtODg44PfH5Vz309ctZ6pLFdqZJHbIk+9u7q4OcYI+eB+VW/q3iPpzEr/FxZBweT3zjvjFUpqnVouNWSZWCpEdkJ7ds7ST7ZY9z2B+la+Kp95RnF8mSi7NF1WOrtGp3ZaNcDdhQcbfUSqgYxj2HuR3GK+6pd2d1AxLI4YbQPcnHA2j1Hv2r1ovkyQqChRh/UNrZLc+rJzknB5Oc4pa6n0kLvgW6EfmdyUjUgMuDhxg8hWA+cMOAvPmlKnTnWtrFp7rl0udBtpFQ/wAtinncI3lq0oRF+0fU3G3LZIAB5J/p+ajLtWikMUhz5TlSAcgENhtvP0qd6h6Yis4o5orxJnZvT5fGNuASDnIwex7fWlpI3kfADM7HsMkkk/qSTXo+HmqizRleO2qs7r11Oe1YcNL1yR9ixLvW3jMpG0tl1TcOPkPg5+mTuIGU+O6ZTkMRjP7jBp+8KGMU0u4mMOBtfOB6G3sP6SCBg57Z+uD58QuhfKMlxCoVRzJGCDgH76gfdJ7juO/APGlSxVKhipUNr2s+b/1/uhZaWXMhZh6ocEbgGUADB7/iCB/zrPLpMVwrPA3IA9GMfrk+/wA0u1ntb14s7GK5xnHvg5Fd9Vb6T1RbHE5vDV1XzXoeJoGRirAgjgg1jpi1B/4yEOg9aH1r3ODgZH047fjS7UJxyvTYqrU1B+F3T2Zbv9nfTLhruWZHKW6JtlHtIx+wv4r9rI5Hb7xroaqD8DPEOC1iltbmSOJVJlidiFBzgOpPuexHvjPxVwaP1tZXcpit7mOWQLuKoc8DAJ+PcVApJyiiigPEjYFIniL1IbSznkBwwQqn+ZvSv6E5/KnuUZFJfWHTsd3E0cy7kPPwQfYg+xFAcqZoVcnHzTD1t0qNPnCB96uu9cjDAbiMN7e3cVF6LbGSZAM8EE4+h/asxV3YlCOaSiuI/dP9avpqRxuRL6MqGOADkEDPccHuSBwBx7JvUWpy3U/mTZG4AgD7O0D7nOMd8c/Pcmvb2gvL9Yg4TzZFj3vwF525P0FT/XXhhNo8EcrXCSLK+wBNw+6WB547CtaWDowryq04pN6F+ImnNxWy0XQTp4kV1G8uvG4qMY+QufiptuoIYHma3QKXXbGccp6dpPJ43DJ4+R8VpdPaysUgE6CWFgVdTyVB43Ie4YfI+tY+o9JFvMyqS0Zw0bcepSAQeOKqlFTqKnUvt0eqv126dSnZXR76d6jezmEq/aDBs/8AHjtyP9PwqxP/AO1RtszLthc4BADMZNvBO7thgBuO5SuR7nFSVkFw3PJ5+vz3z85FV4rs+lXlna126GYzcdCw9Y6FilDmJTDMu5ggJKSKON0eR33fdyB2wB2CbrHS9xagNJGwRjgNggZ+ORwf+Ptms1n1RKiqC7EowaMn1YIIPv25A/LcPc0wXXifLPEkRhEr8KS5L7xnO1l7tn6EfrVFOONoNRSUlfXXW3Uy8j8hQ0rUWgcEH0k+sfIrL1BaeXO3w/qXHwa9dQaBNZShJ0Ebsgk2ZyVDZKg8kg49icjjPNbWqOHs4HK4YHaD9ACP3wP3rux8UGnw1LafjpSg+Gq+5A0x+Hmv/wADqVtMThQ+2T/I/ob9Ac/lS5Vu+EXhNFexreXLb49xCQrkZKnB8w/Gfujv7n2qo1ToUGvteUXAAHtXqgPEj4pF6+67t9PVfO3FnzsVFyWxjPP2RjI7n9ac748VQ/jvEWS3f+l3X/1KD/8AGgEvVusIb3UIri4gJgTCvEGyWQMzHn04J3exFXDqPRWiWkNtdtBJGJNpRVeQs+6MsAw344HJwR2744PONdPdRJZPpunR3srQB1j8mRfZvI5B4IAKkjkdyKzHdXJwtmVytfGLoG2tYoL6z9MNwQChLNyVLqyliTggHIJ4OPyYPGxcaNpox2KD/wBtWDxI6isrw2Olws5hikXzpVRjsUJsG305c7TuJAx275ONvxS1jTp9PjgW5Pm2YRoo2jdDJhRHg7lHBGTx8VhkXdPUwdM9O2DwW+zRrudH2iW4lO3uQC6qJPUvvxjil/xR6dt9L1C0jO57IkTGEncVUyYlRGJDbSF4G7vnn3p71fruxuP4Sb+YT2P8OQZbVVdWbO3CuoGMDGM8jaTS34satpWpy2sq3uWDpDIFU4WJpCZJOV7r8ftWGk9zBOdQdHaDaQWtxNbyIs7LsVHkYtvXcA+X4ABzwQfxpK8XfDuGzvrWOzUot0NoQksA+8JwSS2DuHfPv+TN4j9S6XdadDHDeB5LMoYkCsC5XEfJK/05PFavi51dYXa211bXW+4tnBSNQR3YOSSV9torIJaXw5sdOEEDabcag0n+NOm/C847BgPyGDj3qPi6JtNG1+1DK8kNz/2QZOY5vMUDcdwyqj5z9rkHGa29b620/VVgm/mlxpzqNssSFxnnP3fSSPZxnjuBjASNX6ms49Xs5YLi6uLe3kVne4dpP+8y/lg4bGOe3J9vkCZ/tC3Fr/FKiQsLrajSS54KbWCrtzjP1wPaq5Vs2J3e0oC4+dpPP7/tTv41X2n3cqXVpc+bM+1JEAO0KqnDZKjB7DGf9aSrxdtlEAPtOWOT9COB8H/93q2nx9DYobSfkyFq1vCvxfi0yAW1xE5TeziSPBI3YyChxnkdwfyqqa+iqjXO1dH1eK7hSeFt8cgyjYK5GSOxAI5HxW7S54dWvlaXZL/4eMn8WQOf3NMdAYbiPIpR6m6Shu02zRiRQdwByMHGMggg9jTpWhqLgA0BQvVfSVvpZivIYA4hlUyROxZGXnAIbPvj5rBrPjq11bNA1jAMoVjYEnyyUKKyArwVB4xitbxb61eSZ7OMFI0OJSRgue+P8o/fvVa0B0f4KaSHikvsJumUJHzuZNjur544DEL27gUswzanqerrG8lm02mYIDAiKTOA/IUsSQfgAY4HuZT+z1pMq2l3IykRzlREwI52iRGxzwQT74pP8PejLmHW4Bsb+4YPNyAUXBXnnnn4+RU3eV5Fss1S831JbWelZdU6jMN4YV2xo8giZgDGAMKrMuS/q9wPyrz4reGxF9bCBoIopvLtoowSChCklnAH2eMlsk881JdZabLF1RZTspWKaSJY3zwxVQrDjnucc/NRPjf0pdzaojxxF0nVIoSpHqcKSV5PB4J/CoFRrN/Z31DKYltmDfaId8L8HlMtn6CkrrLoufS7kW8+1mZQ6MhJDKSQMZAOcgjBH+hq7vFaxnWz01l3BbeWI3BDYC/YjG7nn1HHGfetPxmtWj1DTbx0Bt4ZEWVjjGfO34P/AJVJ7UAk6X4FXUkcbTTwW0kvMcMrHefxAHB+gyR7/FLH+z68/jxYGLE5PGT6dvffu/owM5/LvxV7df25a8tpU0r+YekeXMkzLsO8kfZ9IHIYMeOfpS5qetajLr9koggtrgROu1pfNV4vVIQ7IpZchTjjOeaAWv8AYROCxW6tJRCN0yq75XAyVICkjt9K0tO8PJtVDTJJDBaw/wB2JJTtXcO4Xj5IGe34mrht9FiunuEm09rKUh99zCQobnGfMUKXz9rDKRwc0jeF8tyNLuVFtFqFokxVYG/xCcqSVDIY2HIfBOQQfpU72jlLs7jBw56iH1h4ZT6ZHC8ksMouG2xCEs2eM5yVAwcjsT3q3+m/BGxjRDNEZZNo373bG7HqwqleM+xzS14raNDHp1rewwy2MomCpbk7Qp9bZEYJVD6dwK44PIp58IvEBtVt2EqETQYWRwPQ+c4I+G45X8x3wIFI9W1usaKigBVAVQPYAYAH5VloooAqO1OLINSNeJEzQFAeMPRrSAXUakumElAGSVzhTgfBOPwI+KrhOjLwxtJ/DyBFG4kjbwO+AeT+QrribTAfaoPVbELQHMOn9YXtuixw3U8SLnaiSMqjJyfSDjk81J6J15PHI7STzbpOGkV2D9+cuCGxUZ1e8ZvZ/JUKgcgAduOCR8ZOTUPUoycXdFlOo6buhx16W7uhHJ/FS3AQkx7pGYqc5ypJ4PAH44qL1Lq6+d0866nZoW3R7pGO1gOGXng/XvUVaXzxHKMRUrF1NuGJolcZzkcHgccdjVngl5fQvfc1P6v4o83/AFlfTRmOa7uHRsEq8jMDhgw4J5wQCPwFY9T6rvLtBHPczTIDuCu7MM4wDgnvzWR9Ttjx5Bxzzux+Hyf34+tepNchXHlwD2+19PgZI/OsZI+8R7mHvr5/g3dE1rUljSOC6uY4wSAokZVUYzwM8D6AYrJFr38FP5wmklum5aXedwyPV685Oc/pUJe6/JKpU8D2C8Dv7/PHFRlZzRj7PxJOpTp/xq75v8E/f9eX86GN7ucxnIKeY2CD3BwfUOcYNeenNcv0KwWc867n3LHG7KC3zgHHYck+w5qCq4f7PcMEklypUeeFDKx7+XnDAfHqxn8RVJqbiP1Bpuq3Eq/xaXUrE7U8zc4BJAwp5Vcn4xXSfh50iumWUcAxv+3Mw+9IftfkPsj6AVNW9iFrcAoD7RRRQBRRRQHw1C6xbFgam6xSwg0BzJ1r4US25aW2DSx92Tu6/wD3H7/j3qM6Q8NZ79fMbMUOPS5GSx/3V4yPk9q6iOmDPavFxpwC8CgOT+qOi59PIMm1kY4V1Pc4zyDyDj/rUBV9eLPSs11AiwJvZJN2AQONpBxnvVL3/TVzBnzYJUA9yhx+uMUBG0Ve3RfhVCtjG1zCryy/3h3DlQR6V/Tk/UmknxQ6IFrIksEe2OT0FVHAcDjA/wB4D9QaAr+nzQPCG5uIxJI6xI67k++xyMqSAcAfnn6VCaX4f39z/h2spHyy7B+rYroDW7G4htbZINwKqqyFBkghUH9LYGN3IB529s0Bz1f9FXcNwtuYWaR/8PaMhx8qfj5+PfFXr4TeE/8ALmFzO5a4KlQqH0ID3BP3z+w9s96denrJ/IjaYYkx6sgA9+NwHAJGMj5zU2iYoD1RRRQBRRRQBRRRQBRRRQBXl1zRRQGjPpwb2og04LRRQGy9sCK0m0oE9qKKA2IrICsyw4r7RQGQCvtFFAFFFFAFFFFA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AutoShape 8" descr="data:image/jpeg;base64,/9j/4AAQSkZJRgABAQAAAQABAAD/2wCEAAkGBhQQERQUExQWFRUUGB8WFBgXGR0YHhwcIBUeFhkeGhoeHCYfHCEjHR4kIC8iJScpLCwsIR8xNTAqNSYsLCkBCQoKDgwOGg8PGjAlHyQvLyoqLDAyNS0qLSopLS4wKTUsMDU1NCwtLi8sLCwsNSksLDA1NSwsKS4sNSo0LywsMP/AABEIAJgAjQMBIgACEQEDEQH/xAAcAAACAgMBAQAAAAAAAAAAAAAABgUHAwQIAgH/xABBEAACAQMDAgUBBgMFBQkBAAABAgMABBEFEiEGMQcTIkFRYTJCcYGRoRQVUggjM3LBF2Kx0fE0Q2SCkqTC0vAW/8QAGwEBAAIDAQEAAAAAAAAAAAAAAAIDAQQFBwb/xAAwEQACAQIEAwUIAwEAAAAAAAAAAQIDEQQSITFBUYEFEyJhcTJSkaGxwdHwM2LxI//aAAwDAQACEQMRAD8AvGiiigCiiigCiivLnigMM90FqEm6nc5MMQlQLuD79oYj7qYVs/icDP4GsWu3m0HPbHNYxbYg2KcYj2qcY+7gcYGK+c7c7UqYLJGlvLi+SL6NNTvcYdM1JbiMOvyQRxkEHBBx71t0oeHo2i5TcCFlHAJO0mNSw5+vP/Sm+u1havfUY1HxRVJWdgooorZIhRRRQBRRRQBRRRQBRRRQBQTRWtdz7RQGVpgKwm+RsgMuR3GRkfiPak/V7vzJo1aQiPJzGpKmRiMAEjuqjLY/P2AMvgAewAr5rtPt5YOr3UYZnx1t8DYp0c6vc19aT3pah1qR0EJQY3LExMmHA37GIGCW4wwbAGCc9udPV+tLYMIkuFRvMwQv953ACgg8bSe5B4PY0q9QdbvvRLZYpHeMrujO8qxYhlBKg8YHwTnjgiqcXKPaVOEsjU1z0VvXoZj/AM29dB68ItYFxLfYUrtmPB+pwOOy/ZIwD7VZlc/dD2F1o3mTMQPOG1EkBwX27lJAIPpOQ3bjkZ7U1+F/i/Lqd29vcRRRnyy8ezdyVI3A7mPsc8fBrt4CpTcHCk7qP79blM073Za1FY2mAqN0nqu1u3dIJ45HjJV1VgSCDg8dyM+44PzXQIEtRRRQBRRRQBRRRQBRRRQGOaTApS6i1V+ETOXyNwGdvHBweD+Bpk1CTAqsOpuoEFykKq8sgyzLGR6QUKjdnjLE8Dv7/GdTGucaE3TdnbQlC2ZXGS30ONl3bmZm7MTu2+ot6CR25+vGPaoXqbSLxreaO3Ckv6Qd+07e3pHYHknufpjPGewnuUVX8vapGCp3sR68qBgE8Alfs/X8JWPqBCm4Ddgc7SG5zj27djycDj45rzOU68Kue6nrx11vxOhZNW2Oc9e6IvLQb54jtIBLZDd88HnIPFbnQ2nxTl0cnzMgw45IOfUfwweTjPHHNSPX/XbXF1iEr5UTZUhRy+AGO77wyMA/QGvVvYwqLS9Tjzf7uZNpxvDAMyhRnA78ZP2e/Jr7t1q8sMu+VpS2tz3Sfql9jTtHNoTusWBU42EASKU9WQDvACkhip9mHY4PYZ5r+31qXT9QaeHAeKV9uQcHJZSCODgg1b9rp8Km4dhCYThVbOWZg2S204A47AEYx+VVVregSS3M0gwVeViMHnBYnNOx5yrSlGKvZLX1t6+Za6M5+yrjDrXjjd3Ns8OxInf0tJGWHp+8ApJwT2zu4GfxFdwXDRsGRirDkMpIIP0I5FZLixeM4ZSDnA+ta9d1q25qtNaM6V8CepLq9tZmuZTKI5AkZYDdjbuOWxlu471Z1cx+Ffir/KgYJo91vI+8so9aMQFJx94YA4798fFNHUf9oohwtlCGUMN0k2fUM8hUB9Ofkk/hWDBelFQfR/V0Op2yzwng8Oh7o2OVb/n7jmpygCiiigCvhr7WKScCgIfW5DtODg44PfH5Vz309ctZ6pLFdqZJHbIk+9u7q4OcYI+eB+VW/q3iPpzEr/FxZBweT3zjvjFUpqnVouNWSZWCpEdkJ7ds7ST7ZY9z2B+la+Kp95RnF8mSi7NF1WOrtGp3ZaNcDdhQcbfUSqgYxj2HuR3GK+6pd2d1AxLI4YbQPcnHA2j1Hv2r1ovkyQqChRh/UNrZLc+rJzknB5Oc4pa6n0kLvgW6EfmdyUjUgMuDhxg8hWA+cMOAvPmlKnTnWtrFp7rl0udBtpFQ/wAtinncI3lq0oRF+0fU3G3LZIAB5J/p+ajLtWikMUhz5TlSAcgENhtvP0qd6h6Yis4o5orxJnZvT5fGNuASDnIwex7fWlpI3kfADM7HsMkkk/qSTXo+HmqizRleO2qs7r11Oe1YcNL1yR9ixLvW3jMpG0tl1TcOPkPg5+mTuIGU+O6ZTkMRjP7jBp+8KGMU0u4mMOBtfOB6G3sP6SCBg57Z+uD58QuhfKMlxCoVRzJGCDgH76gfdJ7juO/APGlSxVKhipUNr2s+b/1/uhZaWXMhZh6ocEbgGUADB7/iCB/zrPLpMVwrPA3IA9GMfrk+/wA0u1ntb14s7GK5xnHvg5Fd9Vb6T1RbHE5vDV1XzXoeJoGRirAgjgg1jpi1B/4yEOg9aH1r3ODgZH047fjS7UJxyvTYqrU1B+F3T2Zbv9nfTLhruWZHKW6JtlHtIx+wv4r9rI5Hb7xroaqD8DPEOC1iltbmSOJVJlidiFBzgOpPuexHvjPxVwaP1tZXcpit7mOWQLuKoc8DAJ+PcVApJyiiigPEjYFIniL1IbSznkBwwQqn+ZvSv6E5/KnuUZFJfWHTsd3E0cy7kPPwQfYg+xFAcqZoVcnHzTD1t0qNPnCB96uu9cjDAbiMN7e3cVF6LbGSZAM8EE4+h/asxV3YlCOaSiuI/dP9avpqRxuRL6MqGOADkEDPccHuSBwBx7JvUWpy3U/mTZG4AgD7O0D7nOMd8c/Pcmvb2gvL9Yg4TzZFj3vwF525P0FT/XXhhNo8EcrXCSLK+wBNw+6WB547CtaWDowryq04pN6F+ImnNxWy0XQTp4kV1G8uvG4qMY+QufiptuoIYHma3QKXXbGccp6dpPJ43DJ4+R8VpdPaysUgE6CWFgVdTyVB43Ie4YfI+tY+o9JFvMyqS0Zw0bcepSAQeOKqlFTqKnUvt0eqv126dSnZXR76d6jezmEq/aDBs/8AHjtyP9PwqxP/AO1RtszLthc4BADMZNvBO7thgBuO5SuR7nFSVkFw3PJ5+vz3z85FV4rs+lXlna126GYzcdCw9Y6FilDmJTDMu5ggJKSKON0eR33fdyB2wB2CbrHS9xagNJGwRjgNggZ+ORwf+Ptms1n1RKiqC7EowaMn1YIIPv25A/LcPc0wXXifLPEkRhEr8KS5L7xnO1l7tn6EfrVFOONoNRSUlfXXW3Uy8j8hQ0rUWgcEH0k+sfIrL1BaeXO3w/qXHwa9dQaBNZShJ0Ebsgk2ZyVDZKg8kg49icjjPNbWqOHs4HK4YHaD9ACP3wP3rux8UGnw1LafjpSg+Gq+5A0x+Hmv/wADqVtMThQ+2T/I/ob9Ac/lS5Vu+EXhNFexreXLb49xCQrkZKnB8w/Gfujv7n2qo1ToUGvteUXAAHtXqgPEj4pF6+67t9PVfO3FnzsVFyWxjPP2RjI7n9ac748VQ/jvEWS3f+l3X/1KD/8AGgEvVusIb3UIri4gJgTCvEGyWQMzHn04J3exFXDqPRWiWkNtdtBJGJNpRVeQs+6MsAw344HJwR2744PONdPdRJZPpunR3srQB1j8mRfZvI5B4IAKkjkdyKzHdXJwtmVytfGLoG2tYoL6z9MNwQChLNyVLqyliTggHIJ4OPyYPGxcaNpox2KD/wBtWDxI6isrw2Olws5hikXzpVRjsUJsG305c7TuJAx275ONvxS1jTp9PjgW5Pm2YRoo2jdDJhRHg7lHBGTx8VhkXdPUwdM9O2DwW+zRrudH2iW4lO3uQC6qJPUvvxjil/xR6dt9L1C0jO57IkTGEncVUyYlRGJDbSF4G7vnn3p71fruxuP4Sb+YT2P8OQZbVVdWbO3CuoGMDGM8jaTS34satpWpy2sq3uWDpDIFU4WJpCZJOV7r8ftWGk9zBOdQdHaDaQWtxNbyIs7LsVHkYtvXcA+X4ABzwQfxpK8XfDuGzvrWOzUot0NoQksA+8JwSS2DuHfPv+TN4j9S6XdadDHDeB5LMoYkCsC5XEfJK/05PFavi51dYXa211bXW+4tnBSNQR3YOSSV9torIJaXw5sdOEEDabcag0n+NOm/C847BgPyGDj3qPi6JtNG1+1DK8kNz/2QZOY5vMUDcdwyqj5z9rkHGa29b620/VVgm/mlxpzqNssSFxnnP3fSSPZxnjuBjASNX6ms49Xs5YLi6uLe3kVne4dpP+8y/lg4bGOe3J9vkCZ/tC3Fr/FKiQsLrajSS54KbWCrtzjP1wPaq5Vs2J3e0oC4+dpPP7/tTv41X2n3cqXVpc+bM+1JEAO0KqnDZKjB7DGf9aSrxdtlEAPtOWOT9COB8H/93q2nx9DYobSfkyFq1vCvxfi0yAW1xE5TeziSPBI3YyChxnkdwfyqqa+iqjXO1dH1eK7hSeFt8cgyjYK5GSOxAI5HxW7S54dWvlaXZL/4eMn8WQOf3NMdAYbiPIpR6m6Shu02zRiRQdwByMHGMggg9jTpWhqLgA0BQvVfSVvpZivIYA4hlUyROxZGXnAIbPvj5rBrPjq11bNA1jAMoVjYEnyyUKKyArwVB4xitbxb61eSZ7OMFI0OJSRgue+P8o/fvVa0B0f4KaSHikvsJumUJHzuZNjur544DEL27gUswzanqerrG8lm02mYIDAiKTOA/IUsSQfgAY4HuZT+z1pMq2l3IykRzlREwI52iRGxzwQT74pP8PejLmHW4Bsb+4YPNyAUXBXnnnn4+RU3eV5Fss1S831JbWelZdU6jMN4YV2xo8giZgDGAMKrMuS/q9wPyrz4reGxF9bCBoIopvLtoowSChCklnAH2eMlsk881JdZabLF1RZTspWKaSJY3zwxVQrDjnucc/NRPjf0pdzaojxxF0nVIoSpHqcKSV5PB4J/CoFRrN/Z31DKYltmDfaId8L8HlMtn6CkrrLoufS7kW8+1mZQ6MhJDKSQMZAOcgjBH+hq7vFaxnWz01l3BbeWI3BDYC/YjG7nn1HHGfetPxmtWj1DTbx0Bt4ZEWVjjGfO34P/AJVJ7UAk6X4FXUkcbTTwW0kvMcMrHefxAHB+gyR7/FLH+z68/jxYGLE5PGT6dvffu/owM5/LvxV7df25a8tpU0r+YekeXMkzLsO8kfZ9IHIYMeOfpS5qetajLr9koggtrgROu1pfNV4vVIQ7IpZchTjjOeaAWv8AYROCxW6tJRCN0yq75XAyVICkjt9K0tO8PJtVDTJJDBaw/wB2JJTtXcO4Xj5IGe34mrht9FiunuEm09rKUh99zCQobnGfMUKXz9rDKRwc0jeF8tyNLuVFtFqFokxVYG/xCcqSVDIY2HIfBOQQfpU72jlLs7jBw56iH1h4ZT6ZHC8ksMouG2xCEs2eM5yVAwcjsT3q3+m/BGxjRDNEZZNo373bG7HqwqleM+xzS14raNDHp1rewwy2MomCpbk7Qp9bZEYJVD6dwK44PIp58IvEBtVt2EqETQYWRwPQ+c4I+G45X8x3wIFI9W1usaKigBVAVQPYAYAH5VloooAqO1OLINSNeJEzQFAeMPRrSAXUakumElAGSVzhTgfBOPwI+KrhOjLwxtJ/DyBFG4kjbwO+AeT+QrribTAfaoPVbELQHMOn9YXtuixw3U8SLnaiSMqjJyfSDjk81J6J15PHI7STzbpOGkV2D9+cuCGxUZ1e8ZvZ/JUKgcgAduOCR8ZOTUPUoycXdFlOo6buhx16W7uhHJ/FS3AQkx7pGYqc5ypJ4PAH44qL1Lq6+d0866nZoW3R7pGO1gOGXng/XvUVaXzxHKMRUrF1NuGJolcZzkcHgccdjVngl5fQvfc1P6v4o83/AFlfTRmOa7uHRsEq8jMDhgw4J5wQCPwFY9T6rvLtBHPczTIDuCu7MM4wDgnvzWR9Ttjx5Bxzzux+Hyf34+tepNchXHlwD2+19PgZI/OsZI+8R7mHvr5/g3dE1rUljSOC6uY4wSAokZVUYzwM8D6AYrJFr38FP5wmklum5aXedwyPV685Oc/pUJe6/JKpU8D2C8Dv7/PHFRlZzRj7PxJOpTp/xq75v8E/f9eX86GN7ucxnIKeY2CD3BwfUOcYNeenNcv0KwWc867n3LHG7KC3zgHHYck+w5qCq4f7PcMEklypUeeFDKx7+XnDAfHqxn8RVJqbiP1Bpuq3Eq/xaXUrE7U8zc4BJAwp5Vcn4xXSfh50iumWUcAxv+3Mw+9IftfkPsj6AVNW9iFrcAoD7RRRQBRRRQHw1C6xbFgam6xSwg0BzJ1r4US25aW2DSx92Tu6/wD3H7/j3qM6Q8NZ79fMbMUOPS5GSx/3V4yPk9q6iOmDPavFxpwC8CgOT+qOi59PIMm1kY4V1Pc4zyDyDj/rUBV9eLPSs11AiwJvZJN2AQONpBxnvVL3/TVzBnzYJUA9yhx+uMUBG0Ve3RfhVCtjG1zCryy/3h3DlQR6V/Tk/UmknxQ6IFrIksEe2OT0FVHAcDjA/wB4D9QaAr+nzQPCG5uIxJI6xI67k++xyMqSAcAfnn6VCaX4f39z/h2spHyy7B+rYroDW7G4htbZINwKqqyFBkghUH9LYGN3IB529s0Bz1f9FXcNwtuYWaR/8PaMhx8qfj5+PfFXr4TeE/8ALmFzO5a4KlQqH0ID3BP3z+w9s96denrJ/IjaYYkx6sgA9+NwHAJGMj5zU2iYoD1RRRQBRRRQBRRRQBRRRQBXl1zRRQGjPpwb2og04LRRQGy9sCK0m0oE9qKKA2IrICsyw4r7RQGQCvtFFAFFFFAFFFFAf//Z"/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AutoShape 10" descr="data:image/jpeg;base64,/9j/4AAQSkZJRgABAQAAAQABAAD/2wCEAAkGBhQQERQUExQWFRUUGB8WFBgXGR0YHhwcIBUeFhkeGhoeHCYfHCEjHR4kIC8iJScpLCwsIR8xNTAqNSYsLCkBCQoKDgwOGg8PGjAlHyQvLyoqLDAyNS0qLSopLS4wKTUsMDU1NCwtLi8sLCwsNSksLDA1NSwsKS4sNSo0LywsMP/AABEIAJgAjQMBIgACEQEDEQH/xAAcAAACAgMBAQAAAAAAAAAAAAAABgUHAwQIAgH/xABBEAACAQMDAgUBBgMFBQkBAAABAgMABBEFEiEGMQcTIkFRYTJCcYGRoRQVUggjM3LBF2Kx0fE0Q2SCkqTC0vAW/8QAGwEBAAIDAQEAAAAAAAAAAAAAAAIDAQQFBwb/xAAwEQACAQIEAwUIAwEAAAAAAAAAAQIDEQQSITFBUYEFEyJhcTJSkaGxwdHwM2LxI//aAAwDAQACEQMRAD8AvGiiigCiiigCiivLnigMM90FqEm6nc5MMQlQLuD79oYj7qYVs/icDP4GsWu3m0HPbHNYxbYg2KcYj2qcY+7gcYGK+c7c7UqYLJGlvLi+SL6NNTvcYdM1JbiMOvyQRxkEHBBx71t0oeHo2i5TcCFlHAJO0mNSw5+vP/Sm+u1havfUY1HxRVJWdgooorZIhRRRQBRRRQBRRRQBRRRQBQTRWtdz7RQGVpgKwm+RsgMuR3GRkfiPak/V7vzJo1aQiPJzGpKmRiMAEjuqjLY/P2AMvgAewAr5rtPt5YOr3UYZnx1t8DYp0c6vc19aT3pah1qR0EJQY3LExMmHA37GIGCW4wwbAGCc9udPV+tLYMIkuFRvMwQv953ACgg8bSe5B4PY0q9QdbvvRLZYpHeMrujO8qxYhlBKg8YHwTnjgiqcXKPaVOEsjU1z0VvXoZj/AM29dB68ItYFxLfYUrtmPB+pwOOy/ZIwD7VZlc/dD2F1o3mTMQPOG1EkBwX27lJAIPpOQ3bjkZ7U1+F/i/Lqd29vcRRRnyy8ezdyVI3A7mPsc8fBrt4CpTcHCk7qP79blM073Za1FY2mAqN0nqu1u3dIJ45HjJV1VgSCDg8dyM+44PzXQIEtRRRQBRRRQBRRRQBRRRQGOaTApS6i1V+ETOXyNwGdvHBweD+Bpk1CTAqsOpuoEFykKq8sgyzLGR6QUKjdnjLE8Dv7/GdTGucaE3TdnbQlC2ZXGS30ONl3bmZm7MTu2+ot6CR25+vGPaoXqbSLxreaO3Ckv6Qd+07e3pHYHknufpjPGewnuUVX8vapGCp3sR68qBgE8Alfs/X8JWPqBCm4Ddgc7SG5zj27djycDj45rzOU68Kue6nrx11vxOhZNW2Oc9e6IvLQb54jtIBLZDd88HnIPFbnQ2nxTl0cnzMgw45IOfUfwweTjPHHNSPX/XbXF1iEr5UTZUhRy+AGO77wyMA/QGvVvYwqLS9Tjzf7uZNpxvDAMyhRnA78ZP2e/Jr7t1q8sMu+VpS2tz3Sfql9jTtHNoTusWBU42EASKU9WQDvACkhip9mHY4PYZ5r+31qXT9QaeHAeKV9uQcHJZSCODgg1b9rp8Km4dhCYThVbOWZg2S204A47AEYx+VVVregSS3M0gwVeViMHnBYnNOx5yrSlGKvZLX1t6+Za6M5+yrjDrXjjd3Ns8OxInf0tJGWHp+8ApJwT2zu4GfxFdwXDRsGRirDkMpIIP0I5FZLixeM4ZSDnA+ta9d1q25qtNaM6V8CepLq9tZmuZTKI5AkZYDdjbuOWxlu471Z1cx+Ffir/KgYJo91vI+8so9aMQFJx94YA4798fFNHUf9oohwtlCGUMN0k2fUM8hUB9Ofkk/hWDBelFQfR/V0Op2yzwng8Oh7o2OVb/n7jmpygCiiigCvhr7WKScCgIfW5DtODg44PfH5Vz309ctZ6pLFdqZJHbIk+9u7q4OcYI+eB+VW/q3iPpzEr/FxZBweT3zjvjFUpqnVouNWSZWCpEdkJ7ds7ST7ZY9z2B+la+Kp95RnF8mSi7NF1WOrtGp3ZaNcDdhQcbfUSqgYxj2HuR3GK+6pd2d1AxLI4YbQPcnHA2j1Hv2r1ovkyQqChRh/UNrZLc+rJzknB5Oc4pa6n0kLvgW6EfmdyUjUgMuDhxg8hWA+cMOAvPmlKnTnWtrFp7rl0udBtpFQ/wAtinncI3lq0oRF+0fU3G3LZIAB5J/p+ajLtWikMUhz5TlSAcgENhtvP0qd6h6Yis4o5orxJnZvT5fGNuASDnIwex7fWlpI3kfADM7HsMkkk/qSTXo+HmqizRleO2qs7r11Oe1YcNL1yR9ixLvW3jMpG0tl1TcOPkPg5+mTuIGU+O6ZTkMRjP7jBp+8KGMU0u4mMOBtfOB6G3sP6SCBg57Z+uD58QuhfKMlxCoVRzJGCDgH76gfdJ7juO/APGlSxVKhipUNr2s+b/1/uhZaWXMhZh6ocEbgGUADB7/iCB/zrPLpMVwrPA3IA9GMfrk+/wA0u1ntb14s7GK5xnHvg5Fd9Vb6T1RbHE5vDV1XzXoeJoGRirAgjgg1jpi1B/4yEOg9aH1r3ODgZH047fjS7UJxyvTYqrU1B+F3T2Zbv9nfTLhruWZHKW6JtlHtIx+wv4r9rI5Hb7xroaqD8DPEOC1iltbmSOJVJlidiFBzgOpPuexHvjPxVwaP1tZXcpit7mOWQLuKoc8DAJ+PcVApJyiiigPEjYFIniL1IbSznkBwwQqn+ZvSv6E5/KnuUZFJfWHTsd3E0cy7kPPwQfYg+xFAcqZoVcnHzTD1t0qNPnCB96uu9cjDAbiMN7e3cVF6LbGSZAM8EE4+h/asxV3YlCOaSiuI/dP9avpqRxuRL6MqGOADkEDPccHuSBwBx7JvUWpy3U/mTZG4AgD7O0D7nOMd8c/Pcmvb2gvL9Yg4TzZFj3vwF525P0FT/XXhhNo8EcrXCSLK+wBNw+6WB547CtaWDowryq04pN6F+ImnNxWy0XQTp4kV1G8uvG4qMY+QufiptuoIYHma3QKXXbGccp6dpPJ43DJ4+R8VpdPaysUgE6CWFgVdTyVB43Ie4YfI+tY+o9JFvMyqS0Zw0bcepSAQeOKqlFTqKnUvt0eqv126dSnZXR76d6jezmEq/aDBs/8AHjtyP9PwqxP/AO1RtszLthc4BADMZNvBO7thgBuO5SuR7nFSVkFw3PJ5+vz3z85FV4rs+lXlna126GYzcdCw9Y6FilDmJTDMu5ggJKSKON0eR33fdyB2wB2CbrHS9xagNJGwRjgNggZ+ORwf+Ptms1n1RKiqC7EowaMn1YIIPv25A/LcPc0wXXifLPEkRhEr8KS5L7xnO1l7tn6EfrVFOONoNRSUlfXXW3Uy8j8hQ0rUWgcEH0k+sfIrL1BaeXO3w/qXHwa9dQaBNZShJ0Ebsgk2ZyVDZKg8kg49icjjPNbWqOHs4HK4YHaD9ACP3wP3rux8UGnw1LafjpSg+Gq+5A0x+Hmv/wADqVtMThQ+2T/I/ob9Ac/lS5Vu+EXhNFexreXLb49xCQrkZKnB8w/Gfujv7n2qo1ToUGvteUXAAHtXqgPEj4pF6+67t9PVfO3FnzsVFyWxjPP2RjI7n9ac748VQ/jvEWS3f+l3X/1KD/8AGgEvVusIb3UIri4gJgTCvEGyWQMzHn04J3exFXDqPRWiWkNtdtBJGJNpRVeQs+6MsAw344HJwR2744PONdPdRJZPpunR3srQB1j8mRfZvI5B4IAKkjkdyKzHdXJwtmVytfGLoG2tYoL6z9MNwQChLNyVLqyliTggHIJ4OPyYPGxcaNpox2KD/wBtWDxI6isrw2Olws5hikXzpVRjsUJsG305c7TuJAx275ONvxS1jTp9PjgW5Pm2YRoo2jdDJhRHg7lHBGTx8VhkXdPUwdM9O2DwW+zRrudH2iW4lO3uQC6qJPUvvxjil/xR6dt9L1C0jO57IkTGEncVUyYlRGJDbSF4G7vnn3p71fruxuP4Sb+YT2P8OQZbVVdWbO3CuoGMDGM8jaTS34satpWpy2sq3uWDpDIFU4WJpCZJOV7r8ftWGk9zBOdQdHaDaQWtxNbyIs7LsVHkYtvXcA+X4ABzwQfxpK8XfDuGzvrWOzUot0NoQksA+8JwSS2DuHfPv+TN4j9S6XdadDHDeB5LMoYkCsC5XEfJK/05PFavi51dYXa211bXW+4tnBSNQR3YOSSV9torIJaXw5sdOEEDabcag0n+NOm/C847BgPyGDj3qPi6JtNG1+1DK8kNz/2QZOY5vMUDcdwyqj5z9rkHGa29b620/VVgm/mlxpzqNssSFxnnP3fSSPZxnjuBjASNX6ms49Xs5YLi6uLe3kVne4dpP+8y/lg4bGOe3J9vkCZ/tC3Fr/FKiQsLrajSS54KbWCrtzjP1wPaq5Vs2J3e0oC4+dpPP7/tTv41X2n3cqXVpc+bM+1JEAO0KqnDZKjB7DGf9aSrxdtlEAPtOWOT9COB8H/93q2nx9DYobSfkyFq1vCvxfi0yAW1xE5TeziSPBI3YyChxnkdwfyqqa+iqjXO1dH1eK7hSeFt8cgyjYK5GSOxAI5HxW7S54dWvlaXZL/4eMn8WQOf3NMdAYbiPIpR6m6Shu02zRiRQdwByMHGMggg9jTpWhqLgA0BQvVfSVvpZivIYA4hlUyROxZGXnAIbPvj5rBrPjq11bNA1jAMoVjYEnyyUKKyArwVB4xitbxb61eSZ7OMFI0OJSRgue+P8o/fvVa0B0f4KaSHikvsJumUJHzuZNjur544DEL27gUswzanqerrG8lm02mYIDAiKTOA/IUsSQfgAY4HuZT+z1pMq2l3IykRzlREwI52iRGxzwQT74pP8PejLmHW4Bsb+4YPNyAUXBXnnnn4+RU3eV5Fss1S831JbWelZdU6jMN4YV2xo8giZgDGAMKrMuS/q9wPyrz4reGxF9bCBoIopvLtoowSChCklnAH2eMlsk881JdZabLF1RZTspWKaSJY3zwxVQrDjnucc/NRPjf0pdzaojxxF0nVIoSpHqcKSV5PB4J/CoFRrN/Z31DKYltmDfaId8L8HlMtn6CkrrLoufS7kW8+1mZQ6MhJDKSQMZAOcgjBH+hq7vFaxnWz01l3BbeWI3BDYC/YjG7nn1HHGfetPxmtWj1DTbx0Bt4ZEWVjjGfO34P/AJVJ7UAk6X4FXUkcbTTwW0kvMcMrHefxAHB+gyR7/FLH+z68/jxYGLE5PGT6dvffu/owM5/LvxV7df25a8tpU0r+YekeXMkzLsO8kfZ9IHIYMeOfpS5qetajLr9koggtrgROu1pfNV4vVIQ7IpZchTjjOeaAWv8AYROCxW6tJRCN0yq75XAyVICkjt9K0tO8PJtVDTJJDBaw/wB2JJTtXcO4Xj5IGe34mrht9FiunuEm09rKUh99zCQobnGfMUKXz9rDKRwc0jeF8tyNLuVFtFqFokxVYG/xCcqSVDIY2HIfBOQQfpU72jlLs7jBw56iH1h4ZT6ZHC8ksMouG2xCEs2eM5yVAwcjsT3q3+m/BGxjRDNEZZNo373bG7HqwqleM+xzS14raNDHp1rewwy2MomCpbk7Qp9bZEYJVD6dwK44PIp58IvEBtVt2EqETQYWRwPQ+c4I+G45X8x3wIFI9W1usaKigBVAVQPYAYAH5VloooAqO1OLINSNeJEzQFAeMPRrSAXUakumElAGSVzhTgfBOPwI+KrhOjLwxtJ/DyBFG4kjbwO+AeT+QrribTAfaoPVbELQHMOn9YXtuixw3U8SLnaiSMqjJyfSDjk81J6J15PHI7STzbpOGkV2D9+cuCGxUZ1e8ZvZ/JUKgcgAduOCR8ZOTUPUoycXdFlOo6buhx16W7uhHJ/FS3AQkx7pGYqc5ypJ4PAH44qL1Lq6+d0866nZoW3R7pGO1gOGXng/XvUVaXzxHKMRUrF1NuGJolcZzkcHgccdjVngl5fQvfc1P6v4o83/AFlfTRmOa7uHRsEq8jMDhgw4J5wQCPwFY9T6rvLtBHPczTIDuCu7MM4wDgnvzWR9Ttjx5Bxzzux+Hyf34+tepNchXHlwD2+19PgZI/OsZI+8R7mHvr5/g3dE1rUljSOC6uY4wSAokZVUYzwM8D6AYrJFr38FP5wmklum5aXedwyPV685Oc/pUJe6/JKpU8D2C8Dv7/PHFRlZzRj7PxJOpTp/xq75v8E/f9eX86GN7ucxnIKeY2CD3BwfUOcYNeenNcv0KwWc867n3LHG7KC3zgHHYck+w5qCq4f7PcMEklypUeeFDKx7+XnDAfHqxn8RVJqbiP1Bpuq3Eq/xaXUrE7U8zc4BJAwp5Vcn4xXSfh50iumWUcAxv+3Mw+9IftfkPsj6AVNW9iFrcAoD7RRRQBRRRQHw1C6xbFgam6xSwg0BzJ1r4US25aW2DSx92Tu6/wD3H7/j3qM6Q8NZ79fMbMUOPS5GSx/3V4yPk9q6iOmDPavFxpwC8CgOT+qOi59PIMm1kY4V1Pc4zyDyDj/rUBV9eLPSs11AiwJvZJN2AQONpBxnvVL3/TVzBnzYJUA9yhx+uMUBG0Ve3RfhVCtjG1zCryy/3h3DlQR6V/Tk/UmknxQ6IFrIksEe2OT0FVHAcDjA/wB4D9QaAr+nzQPCG5uIxJI6xI67k++xyMqSAcAfnn6VCaX4f39z/h2spHyy7B+rYroDW7G4htbZINwKqqyFBkghUH9LYGN3IB529s0Bz1f9FXcNwtuYWaR/8PaMhx8qfj5+PfFXr4TeE/8ALmFzO5a4KlQqH0ID3BP3z+w9s96denrJ/IjaYYkx6sgA9+NwHAJGMj5zU2iYoD1RRRQBRRRQBRRRQBRRRQBXl1zRRQGjPpwb2og04LRRQGy9sCK0m0oE9qKKA2IrICsyw4r7RQGQCvtFFAFFFFAFFFFAf//Z"/>
          <p:cNvSpPr>
            <a:spLocks noChangeAspect="1" noChangeArrowheads="1"/>
          </p:cNvSpPr>
          <p:nvPr/>
        </p:nvSpPr>
        <p:spPr bwMode="auto">
          <a:xfrm>
            <a:off x="304800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5305" name="Picture 12" descr="http://t3.gstatic.com/images?q=tbn:ANd9GcRZ3BW3974rnVEU0G1S6iKXxvIlkPE9FY8czQIVCHuxvk3XQ4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8025" y="4953000"/>
            <a:ext cx="13811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/>
          <a:p>
            <a:pPr>
              <a:defRPr/>
            </a:pPr>
            <a:fld id="{5621B96D-5F87-43F0-B622-8251813B87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44" y="3497262"/>
            <a:ext cx="1289050" cy="128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7B5E392-1C45-4B4D-B1D5-4649D8311D73}"/>
              </a:ext>
            </a:extLst>
          </p:cNvPr>
          <p:cNvSpPr txBox="1"/>
          <p:nvPr/>
        </p:nvSpPr>
        <p:spPr>
          <a:xfrm>
            <a:off x="381000" y="910163"/>
            <a:ext cx="8305800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Forms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Famous Franchises</a:t>
            </a:r>
          </a:p>
        </p:txBody>
      </p:sp>
    </p:spTree>
    <p:extLst>
      <p:ext uri="{BB962C8B-B14F-4D97-AF65-F5344CB8AC3E}">
        <p14:creationId xmlns:p14="http://schemas.microsoft.com/office/powerpoint/2010/main" val="303933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066800"/>
            <a:ext cx="8686800" cy="458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8000"/>
              </a:lnSpc>
              <a:defRPr/>
            </a:pPr>
            <a:endParaRPr lang="en-US" sz="300" b="1" dirty="0"/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2200" b="1" i="1" kern="0" dirty="0">
              <a:solidFill>
                <a:schemeClr val="accent5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2200" b="1" i="1" kern="0" dirty="0">
              <a:solidFill>
                <a:schemeClr val="accent5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endParaRPr lang="en-US" sz="2200" b="1" i="1" kern="0" dirty="0">
              <a:solidFill>
                <a:schemeClr val="accent5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200" b="1" i="1" kern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Issues:</a:t>
            </a:r>
          </a:p>
          <a:p>
            <a:pPr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  Special Issues for Franchises: </a:t>
            </a:r>
          </a:p>
          <a:p>
            <a:pPr lvl="3"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Special Protections under Federal and State Laws.</a:t>
            </a:r>
          </a:p>
          <a:p>
            <a:pPr marL="2114550" lvl="4" indent="-285750">
              <a:buFont typeface="Wingdings" pitchFamily="2" charset="2"/>
              <a:buChar char="v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14550" lvl="4" indent="-285750"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Automobile Dealer’s Day in Court Act.</a:t>
            </a:r>
          </a:p>
          <a:p>
            <a:pPr marL="2114550" lvl="4" indent="-285750">
              <a:buFont typeface="Wingdings" pitchFamily="2" charset="2"/>
              <a:buChar char="v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14550" lvl="4" indent="-285750"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Petroleum Marketing Practices Act.</a:t>
            </a:r>
          </a:p>
          <a:p>
            <a:pPr marL="2114550" lvl="4" indent="-285750">
              <a:buFont typeface="Wingdings" pitchFamily="2" charset="2"/>
              <a:buChar char="v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14550" lvl="4" indent="-285750"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Zone Pricing Acts for Gasoline</a:t>
            </a:r>
          </a:p>
          <a:p>
            <a:pPr marL="2114550" lvl="4" indent="-285750">
              <a:buFont typeface="Wingdings" pitchFamily="2" charset="2"/>
              <a:buChar char="v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14550" lvl="4" indent="-285750">
              <a:buFont typeface="Wingdings" pitchFamily="2" charset="2"/>
              <a:buChar char="v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statutes provide covered franchisees with protection from bad-faith terminations and unfair trade practices</a:t>
            </a:r>
          </a:p>
          <a:p>
            <a:pPr lvl="4">
              <a:defRPr/>
            </a:pPr>
            <a:r>
              <a:rPr lang="en-US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657350" lvl="3" indent="-285750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Disclosure Issues, and</a:t>
            </a:r>
          </a:p>
          <a:p>
            <a:pPr marL="1657350" lvl="3" indent="-285750">
              <a:buFont typeface="Wingdings" pitchFamily="2" charset="2"/>
              <a:buChar char="Ø"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57350" lvl="3" indent="-285750">
              <a:buFont typeface="Wingdings" pitchFamily="2" charset="2"/>
              <a:buChar char="Ø"/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Vicarious Liability Claims Against Franchisors.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FC6F2-1EFD-496B-B63F-66348EF621F2}"/>
              </a:ext>
            </a:extLst>
          </p:cNvPr>
          <p:cNvSpPr txBox="1"/>
          <p:nvPr/>
        </p:nvSpPr>
        <p:spPr>
          <a:xfrm>
            <a:off x="381000" y="910163"/>
            <a:ext cx="8305800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Forms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Franchises – Special Issues</a:t>
            </a:r>
          </a:p>
        </p:txBody>
      </p:sp>
    </p:spTree>
    <p:extLst>
      <p:ext uri="{BB962C8B-B14F-4D97-AF65-F5344CB8AC3E}">
        <p14:creationId xmlns:p14="http://schemas.microsoft.com/office/powerpoint/2010/main" val="385381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961780"/>
            <a:ext cx="8839200" cy="44022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endParaRPr lang="en-US" sz="5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   Franchises – General Principles:</a:t>
            </a:r>
          </a:p>
          <a:p>
            <a:pPr>
              <a:lnSpc>
                <a:spcPct val="110000"/>
              </a:lnSpc>
              <a:defRPr/>
            </a:pPr>
            <a:endParaRPr lang="en-US" sz="5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dirty="0"/>
              <a:t>Franchises are licensing agreements under intellectual property laws that allow businesses to operate in a standardized, uniform manner.</a:t>
            </a:r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endParaRPr lang="en-US" sz="500" dirty="0"/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dirty="0"/>
              <a:t>These businesses are individually and privately owned, but conform to the uniform standards due to the franchise agreement.</a:t>
            </a:r>
          </a:p>
          <a:p>
            <a:pPr marL="741362">
              <a:lnSpc>
                <a:spcPct val="110000"/>
              </a:lnSpc>
              <a:tabLst>
                <a:tab pos="854075" algn="l"/>
              </a:tabLst>
            </a:pPr>
            <a:endParaRPr lang="en-US" sz="500" dirty="0"/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dirty="0"/>
              <a:t>Such agreements allows for standardization of products and processes so as to build brand uniformity and satisfy customer expectation.</a:t>
            </a:r>
          </a:p>
          <a:p>
            <a:pPr marL="741362">
              <a:lnSpc>
                <a:spcPct val="110000"/>
              </a:lnSpc>
              <a:tabLst>
                <a:tab pos="854075" algn="l"/>
              </a:tabLst>
            </a:pPr>
            <a:endParaRPr lang="en-US" sz="500" dirty="0"/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dirty="0"/>
              <a:t>Famous franchises include businesses such as Subway, McDonalds, and Exxon-Mobil Gas Stations</a:t>
            </a:r>
          </a:p>
          <a:p>
            <a:pPr marL="741362">
              <a:lnSpc>
                <a:spcPct val="110000"/>
              </a:lnSpc>
              <a:tabLst>
                <a:tab pos="854075" algn="l"/>
              </a:tabLst>
            </a:pPr>
            <a:r>
              <a:rPr lang="en-US" sz="500" dirty="0"/>
              <a:t> </a:t>
            </a:r>
          </a:p>
          <a:p>
            <a:pPr marL="914400" indent="-173038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dirty="0"/>
              <a:t>Franchises do not include big companies like GE, Walmart, Microsoft or wholly owned private companies like Price Chopper, Koch Industries and Dell Computers.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3CA7DE-C742-44FD-8B00-847AE87410FD}"/>
              </a:ext>
            </a:extLst>
          </p:cNvPr>
          <p:cNvSpPr txBox="1"/>
          <p:nvPr/>
        </p:nvSpPr>
        <p:spPr>
          <a:xfrm>
            <a:off x="381000" y="910163"/>
            <a:ext cx="8305800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Forms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Franchises – General Principles</a:t>
            </a:r>
          </a:p>
        </p:txBody>
      </p:sp>
    </p:spTree>
    <p:extLst>
      <p:ext uri="{BB962C8B-B14F-4D97-AF65-F5344CB8AC3E}">
        <p14:creationId xmlns:p14="http://schemas.microsoft.com/office/powerpoint/2010/main" val="3013796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12993</TotalTime>
  <Words>859</Words>
  <Application>Microsoft Office PowerPoint</Application>
  <PresentationFormat>On-screen Show (4:3)</PresentationFormat>
  <Paragraphs>162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779</cp:revision>
  <dcterms:created xsi:type="dcterms:W3CDTF">2007-08-27T19:04:39Z</dcterms:created>
  <dcterms:modified xsi:type="dcterms:W3CDTF">2021-02-24T02:07:02Z</dcterms:modified>
</cp:coreProperties>
</file>