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09" r:id="rId2"/>
    <p:sldId id="605" r:id="rId3"/>
    <p:sldId id="514" r:id="rId4"/>
    <p:sldId id="539" r:id="rId5"/>
    <p:sldId id="542" r:id="rId6"/>
    <p:sldId id="555" r:id="rId7"/>
    <p:sldId id="549" r:id="rId8"/>
    <p:sldId id="550" r:id="rId9"/>
    <p:sldId id="548" r:id="rId10"/>
    <p:sldId id="551" r:id="rId11"/>
    <p:sldId id="554" r:id="rId12"/>
    <p:sldId id="556" r:id="rId13"/>
    <p:sldId id="557" r:id="rId14"/>
    <p:sldId id="544" r:id="rId15"/>
    <p:sldId id="545" r:id="rId16"/>
    <p:sldId id="546" r:id="rId17"/>
    <p:sldId id="547" r:id="rId18"/>
    <p:sldId id="439" r:id="rId1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81204"/>
    <a:srgbClr val="4C1441"/>
    <a:srgbClr val="FFFF00"/>
    <a:srgbClr val="006666"/>
    <a:srgbClr val="CC000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2/22/2021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2/22/2021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17</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9775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Six C:</a:t>
            </a:r>
          </a:p>
          <a:p>
            <a:pPr marL="342889" indent="-342889" algn="ctr">
              <a:spcBef>
                <a:spcPct val="20000"/>
              </a:spcBef>
              <a:defRPr/>
            </a:pPr>
            <a:r>
              <a:rPr lang="en-US" sz="3200" b="1" kern="0" dirty="0">
                <a:solidFill>
                  <a:srgbClr val="FFFF00"/>
                </a:solidFill>
                <a:latin typeface="+mn-lt"/>
              </a:rPr>
              <a:t>Elements of a Corporation</a:t>
            </a:r>
          </a:p>
        </p:txBody>
      </p:sp>
      <p:pic>
        <p:nvPicPr>
          <p:cNvPr id="5" name="Picture 4">
            <a:extLst>
              <a:ext uri="{FF2B5EF4-FFF2-40B4-BE49-F238E27FC236}">
                <a16:creationId xmlns:a16="http://schemas.microsoft.com/office/drawing/2014/main" id="{9C128A33-37B8-4EBB-B670-8C7CA16ADC48}"/>
              </a:ext>
            </a:extLst>
          </p:cNvPr>
          <p:cNvPicPr>
            <a:picLocks noChangeAspect="1"/>
          </p:cNvPicPr>
          <p:nvPr/>
        </p:nvPicPr>
        <p:blipFill>
          <a:blip r:embed="rId3" cstate="print"/>
          <a:stretch>
            <a:fillRect/>
          </a:stretch>
        </p:blipFill>
        <p:spPr>
          <a:xfrm>
            <a:off x="1981200" y="293687"/>
            <a:ext cx="5715798" cy="1257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838200"/>
            <a:ext cx="8610600" cy="54724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79000"/>
              </a:lnSpc>
              <a:spcBef>
                <a:spcPts val="0"/>
              </a:spcBef>
              <a:defRPr/>
            </a:pPr>
            <a:r>
              <a:rPr lang="en-US" sz="3600" b="1" dirty="0">
                <a:solidFill>
                  <a:srgbClr val="0033CC"/>
                </a:solidFill>
              </a:rPr>
              <a:t>The Elements of a Corporation</a:t>
            </a:r>
          </a:p>
          <a:p>
            <a:pPr marL="342900" indent="-342900" algn="ctr">
              <a:lnSpc>
                <a:spcPct val="79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lvl="0" algn="just" eaLnBrk="0" hangingPunct="0">
              <a:lnSpc>
                <a:spcPct val="80000"/>
              </a:lnSpc>
              <a:spcBef>
                <a:spcPts val="0"/>
              </a:spcBef>
            </a:pPr>
            <a:r>
              <a:rPr lang="en-US" sz="2000" b="1" dirty="0">
                <a:solidFill>
                  <a:srgbClr val="C00000"/>
                </a:solidFill>
                <a:latin typeface="Arial" pitchFamily="34" charset="0"/>
                <a:ea typeface="Calibri" pitchFamily="34" charset="0"/>
                <a:cs typeface="Arial" pitchFamily="34" charset="0"/>
              </a:rPr>
              <a:t>PRINCIPAL CHARACTERISTICS OF CORPORATIONS</a:t>
            </a:r>
          </a:p>
          <a:p>
            <a:pPr lvl="0" algn="just" eaLnBrk="0" hangingPunct="0">
              <a:lnSpc>
                <a:spcPct val="80000"/>
              </a:lnSpc>
              <a:spcBef>
                <a:spcPts val="0"/>
              </a:spcBef>
            </a:pPr>
            <a:endParaRPr lang="en-US" sz="1000" dirty="0">
              <a:solidFill>
                <a:srgbClr val="C00000"/>
              </a:solidFill>
              <a:latin typeface="Arial" pitchFamily="34" charset="0"/>
              <a:cs typeface="Arial" pitchFamily="34" charset="0"/>
            </a:endParaRPr>
          </a:p>
          <a:p>
            <a:pPr lvl="0" algn="just" eaLnBrk="0" hangingPunct="0">
              <a:lnSpc>
                <a:spcPct val="80000"/>
              </a:lnSpc>
              <a:spcBef>
                <a:spcPts val="0"/>
              </a:spcBef>
            </a:pPr>
            <a:endParaRPr lang="en-US" sz="800" dirty="0">
              <a:solidFill>
                <a:srgbClr val="3D3D3D"/>
              </a:solidFill>
              <a:latin typeface="Arial" pitchFamily="34" charset="0"/>
              <a:ea typeface="Calibri" pitchFamily="34" charset="0"/>
              <a:cs typeface="Arial" pitchFamily="34" charset="0"/>
            </a:endParaRPr>
          </a:p>
          <a:p>
            <a:pPr lvl="0" algn="just" eaLnBrk="0" hangingPunct="0">
              <a:lnSpc>
                <a:spcPct val="90000"/>
              </a:lnSpc>
            </a:pPr>
            <a:r>
              <a:rPr lang="en-US" sz="2000" b="1" dirty="0">
                <a:solidFill>
                  <a:srgbClr val="393939"/>
                </a:solidFill>
                <a:latin typeface="Arial" pitchFamily="34" charset="0"/>
                <a:ea typeface="Calibri" pitchFamily="34" charset="0"/>
                <a:cs typeface="Arial" pitchFamily="34" charset="0"/>
              </a:rPr>
              <a:t>Continuity of Existence</a:t>
            </a:r>
          </a:p>
          <a:p>
            <a:pPr lvl="0" algn="just" eaLnBrk="0" hangingPunct="0">
              <a:lnSpc>
                <a:spcPct val="90000"/>
              </a:lnSpc>
            </a:pPr>
            <a:endParaRPr lang="en-US" sz="1050" dirty="0">
              <a:latin typeface="Arial"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As mentioned previously, one of the reasons Roman Law established corporations was because their society wanted businesses to last longer than a human lifetime.</a:t>
            </a:r>
          </a:p>
          <a:p>
            <a:pPr lvl="0" algn="just" eaLnBrk="0" hangingPunct="0">
              <a:lnSpc>
                <a:spcPct val="90000"/>
              </a:lnSpc>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Accordingly, the law of corporations provides even still today, that unless the duration of a corporation is specifically limited in the certificate of incorporation, a corporation's duration is "perpetual“ (continues forever unless and until it is dissolved, merged. or consolidated in accordance with the BCL). </a:t>
            </a:r>
          </a:p>
          <a:p>
            <a:pPr lvl="0" algn="just" eaLnBrk="0" hangingPunct="0">
              <a:lnSpc>
                <a:spcPct val="90000"/>
              </a:lnSpc>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Additionally, the death, withdrawal, bankruptcy, or incapacity of any of its shareholders or directors or officers has no effect on the corporation's existence. [BCL §202(a)(l)].</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418187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771809"/>
            <a:ext cx="8382000" cy="5618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5000"/>
              </a:lnSpc>
              <a:spcBef>
                <a:spcPts val="0"/>
              </a:spcBef>
              <a:defRPr/>
            </a:pPr>
            <a:r>
              <a:rPr lang="en-US" sz="3600" b="1" dirty="0">
                <a:solidFill>
                  <a:srgbClr val="0033CC"/>
                </a:solidFill>
              </a:rPr>
              <a:t>The Elements of a Corporation</a:t>
            </a:r>
          </a:p>
          <a:p>
            <a:pPr marL="342900" indent="-342900" algn="ctr">
              <a:lnSpc>
                <a:spcPct val="85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lvl="0" algn="just" eaLnBrk="0" hangingPunct="0">
              <a:lnSpc>
                <a:spcPct val="85000"/>
              </a:lnSpc>
              <a:spcBef>
                <a:spcPts val="0"/>
              </a:spcBef>
            </a:pPr>
            <a:r>
              <a:rPr lang="en-US" sz="2000" b="1" dirty="0">
                <a:solidFill>
                  <a:srgbClr val="C00000"/>
                </a:solidFill>
                <a:latin typeface="Arial" pitchFamily="34" charset="0"/>
                <a:ea typeface="Calibri" pitchFamily="34" charset="0"/>
                <a:cs typeface="Arial" pitchFamily="34" charset="0"/>
              </a:rPr>
              <a:t>PRINCIPAL CHARACTERISTICS OF CORPORATIONS</a:t>
            </a:r>
          </a:p>
          <a:p>
            <a:pPr lvl="0" algn="just" eaLnBrk="0" hangingPunct="0">
              <a:lnSpc>
                <a:spcPct val="85000"/>
              </a:lnSpc>
              <a:spcBef>
                <a:spcPts val="0"/>
              </a:spcBef>
            </a:pPr>
            <a:endParaRPr lang="en-US" sz="1000" dirty="0">
              <a:solidFill>
                <a:srgbClr val="C00000"/>
              </a:solidFill>
              <a:latin typeface="Arial" pitchFamily="34" charset="0"/>
              <a:cs typeface="Arial" pitchFamily="34" charset="0"/>
            </a:endParaRPr>
          </a:p>
          <a:p>
            <a:pPr lvl="0" algn="just" eaLnBrk="0" hangingPunct="0">
              <a:lnSpc>
                <a:spcPct val="85000"/>
              </a:lnSpc>
              <a:spcBef>
                <a:spcPts val="0"/>
              </a:spcBef>
            </a:pPr>
            <a:endParaRPr lang="en-US" sz="800" dirty="0">
              <a:solidFill>
                <a:srgbClr val="3D3D3D"/>
              </a:solidFill>
              <a:latin typeface="Arial" pitchFamily="34" charset="0"/>
              <a:ea typeface="Calibri" pitchFamily="34" charset="0"/>
              <a:cs typeface="Arial" pitchFamily="34" charset="0"/>
            </a:endParaRPr>
          </a:p>
          <a:p>
            <a:pPr lvl="0" algn="just" eaLnBrk="0" hangingPunct="0">
              <a:lnSpc>
                <a:spcPct val="85000"/>
              </a:lnSpc>
              <a:spcBef>
                <a:spcPts val="0"/>
              </a:spcBef>
            </a:pPr>
            <a:r>
              <a:rPr lang="en-US" sz="2000" b="1" dirty="0">
                <a:solidFill>
                  <a:srgbClr val="393939"/>
                </a:solidFill>
                <a:latin typeface="Arial" pitchFamily="34" charset="0"/>
                <a:ea typeface="Calibri" pitchFamily="34" charset="0"/>
                <a:cs typeface="Arial" pitchFamily="34" charset="0"/>
              </a:rPr>
              <a:t>Free Transferability of Interests</a:t>
            </a:r>
          </a:p>
          <a:p>
            <a:pPr lvl="0" algn="just" eaLnBrk="0" hangingPunct="0">
              <a:lnSpc>
                <a:spcPct val="85000"/>
              </a:lnSpc>
              <a:spcBef>
                <a:spcPts val="0"/>
              </a:spcBef>
            </a:pPr>
            <a:endParaRPr lang="en-US" sz="1050" dirty="0">
              <a:latin typeface="Arial" pitchFamily="34" charset="0"/>
              <a:cs typeface="Arial" pitchFamily="34" charset="0"/>
            </a:endParaRPr>
          </a:p>
          <a:p>
            <a:pPr lvl="0" algn="just" eaLnBrk="0" hangingPunct="0">
              <a:lnSpc>
                <a:spcPct val="85000"/>
              </a:lnSpc>
              <a:spcBef>
                <a:spcPts val="0"/>
              </a:spcBef>
            </a:pPr>
            <a:r>
              <a:rPr lang="en-US" dirty="0">
                <a:solidFill>
                  <a:schemeClr val="tx1">
                    <a:lumMod val="95000"/>
                    <a:lumOff val="5000"/>
                  </a:schemeClr>
                </a:solidFill>
                <a:latin typeface="Arial" pitchFamily="34" charset="0"/>
                <a:ea typeface="Calibri" pitchFamily="34" charset="0"/>
                <a:cs typeface="Arial" pitchFamily="34" charset="0"/>
              </a:rPr>
              <a:t>The interest of the corporation's owners is divided into shares, and these shares may be freely transferred. </a:t>
            </a:r>
          </a:p>
          <a:p>
            <a:pPr lvl="0" algn="just" eaLnBrk="0" hangingPunct="0">
              <a:lnSpc>
                <a:spcPct val="85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85000"/>
              </a:lnSpc>
              <a:spcBef>
                <a:spcPts val="0"/>
              </a:spcBef>
            </a:pPr>
            <a:r>
              <a:rPr lang="en-US" dirty="0">
                <a:solidFill>
                  <a:schemeClr val="tx1">
                    <a:lumMod val="95000"/>
                    <a:lumOff val="5000"/>
                  </a:schemeClr>
                </a:solidFill>
                <a:latin typeface="Arial" pitchFamily="34" charset="0"/>
                <a:ea typeface="Calibri" pitchFamily="34" charset="0"/>
                <a:cs typeface="Arial" pitchFamily="34" charset="0"/>
              </a:rPr>
              <a:t>This means, that any share owned by a share holder, may be freely transferred from that shareholder to another qualified person (in order to own stock in a corporation a shareholder must be not less than 21 years of age, and if the corporation is a closed corporation, satisfy the close corporations qualifications for ownership – such as be a family member, employee, </a:t>
            </a:r>
            <a:r>
              <a:rPr lang="en-US" dirty="0" err="1">
                <a:solidFill>
                  <a:schemeClr val="tx1">
                    <a:lumMod val="95000"/>
                    <a:lumOff val="5000"/>
                  </a:schemeClr>
                </a:solidFill>
                <a:latin typeface="Arial" pitchFamily="34" charset="0"/>
                <a:ea typeface="Calibri" pitchFamily="34" charset="0"/>
                <a:cs typeface="Arial" pitchFamily="34" charset="0"/>
              </a:rPr>
              <a:t>ect</a:t>
            </a:r>
            <a:r>
              <a:rPr lang="en-US" dirty="0">
                <a:solidFill>
                  <a:schemeClr val="tx1">
                    <a:lumMod val="95000"/>
                    <a:lumOff val="5000"/>
                  </a:schemeClr>
                </a:solidFill>
                <a:latin typeface="Arial" pitchFamily="34" charset="0"/>
                <a:ea typeface="Calibri" pitchFamily="34" charset="0"/>
                <a:cs typeface="Arial" pitchFamily="34" charset="0"/>
              </a:rPr>
              <a:t>.). Non closed corporations have no restrictions other than age.</a:t>
            </a:r>
          </a:p>
          <a:p>
            <a:pPr lvl="0" algn="just" eaLnBrk="0" hangingPunct="0">
              <a:lnSpc>
                <a:spcPct val="85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85000"/>
              </a:lnSpc>
              <a:spcBef>
                <a:spcPts val="0"/>
              </a:spcBef>
            </a:pPr>
            <a:r>
              <a:rPr lang="en-US" dirty="0">
                <a:solidFill>
                  <a:schemeClr val="tx1">
                    <a:lumMod val="95000"/>
                    <a:lumOff val="5000"/>
                  </a:schemeClr>
                </a:solidFill>
                <a:latin typeface="Arial" pitchFamily="34" charset="0"/>
                <a:ea typeface="Calibri" pitchFamily="34" charset="0"/>
                <a:cs typeface="Arial" pitchFamily="34" charset="0"/>
              </a:rPr>
              <a:t>As a result, within the above qualifications, another person may be fully substituted in the place of the transferor, as the holder of ownership interests (shares) in the corporation.  </a:t>
            </a:r>
          </a:p>
          <a:p>
            <a:pPr lvl="0" algn="just" eaLnBrk="0" hangingPunct="0">
              <a:lnSpc>
                <a:spcPct val="85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85000"/>
              </a:lnSpc>
              <a:spcBef>
                <a:spcPts val="0"/>
              </a:spcBef>
            </a:pPr>
            <a:r>
              <a:rPr lang="en-US" dirty="0">
                <a:solidFill>
                  <a:schemeClr val="tx1">
                    <a:lumMod val="95000"/>
                    <a:lumOff val="5000"/>
                  </a:schemeClr>
                </a:solidFill>
                <a:latin typeface="Arial" pitchFamily="34" charset="0"/>
                <a:ea typeface="Calibri" pitchFamily="34" charset="0"/>
                <a:cs typeface="Arial" pitchFamily="34" charset="0"/>
              </a:rPr>
              <a:t>When such transfer takes place, notice of such transfer of stock must be given to the secretary of the corporation, so that the new stockholder can be registered for voting purposes.</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01942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768951"/>
            <a:ext cx="8382000" cy="5304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5000"/>
              </a:lnSpc>
              <a:spcBef>
                <a:spcPts val="0"/>
              </a:spcBef>
              <a:defRPr/>
            </a:pPr>
            <a:r>
              <a:rPr lang="en-US" sz="3600" b="1" dirty="0">
                <a:solidFill>
                  <a:srgbClr val="0033CC"/>
                </a:solidFill>
              </a:rPr>
              <a:t>The Elements of a Corporation</a:t>
            </a:r>
          </a:p>
          <a:p>
            <a:pPr marL="342900" indent="-342900" algn="ctr">
              <a:lnSpc>
                <a:spcPct val="85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lvl="0" algn="just" eaLnBrk="0" hangingPunct="0">
              <a:lnSpc>
                <a:spcPct val="85000"/>
              </a:lnSpc>
              <a:spcBef>
                <a:spcPts val="0"/>
              </a:spcBef>
            </a:pPr>
            <a:r>
              <a:rPr lang="en-US" sz="2000" b="1" dirty="0">
                <a:solidFill>
                  <a:srgbClr val="C00000"/>
                </a:solidFill>
                <a:latin typeface="Arial" pitchFamily="34" charset="0"/>
                <a:ea typeface="Calibri" pitchFamily="34" charset="0"/>
                <a:cs typeface="Arial" pitchFamily="34" charset="0"/>
              </a:rPr>
              <a:t>PRINCIPAL CHARACTERISTICS OF CORPORATIONS</a:t>
            </a:r>
          </a:p>
          <a:p>
            <a:pPr lvl="0" algn="just" eaLnBrk="0" hangingPunct="0">
              <a:lnSpc>
                <a:spcPct val="85000"/>
              </a:lnSpc>
              <a:spcBef>
                <a:spcPts val="0"/>
              </a:spcBef>
            </a:pPr>
            <a:endParaRPr lang="en-US" sz="1000" dirty="0">
              <a:solidFill>
                <a:srgbClr val="C00000"/>
              </a:solidFill>
              <a:latin typeface="Arial" pitchFamily="34" charset="0"/>
              <a:cs typeface="Arial" pitchFamily="34" charset="0"/>
            </a:endParaRPr>
          </a:p>
          <a:p>
            <a:pPr lvl="0" algn="just" eaLnBrk="0" hangingPunct="0">
              <a:lnSpc>
                <a:spcPct val="90000"/>
              </a:lnSpc>
            </a:pPr>
            <a:r>
              <a:rPr lang="en-US" sz="2000" b="1" dirty="0">
                <a:solidFill>
                  <a:srgbClr val="393939"/>
                </a:solidFill>
                <a:latin typeface="Arial" pitchFamily="34" charset="0"/>
                <a:ea typeface="Calibri" pitchFamily="34" charset="0"/>
                <a:cs typeface="Arial" pitchFamily="34" charset="0"/>
              </a:rPr>
              <a:t>Statutory Sources of Authority</a:t>
            </a:r>
            <a:endParaRPr lang="en-US" sz="1050" dirty="0">
              <a:latin typeface="Arial" pitchFamily="34" charset="0"/>
              <a:cs typeface="Arial" pitchFamily="34" charset="0"/>
            </a:endParaRPr>
          </a:p>
          <a:p>
            <a:pPr lvl="0" algn="just" eaLnBrk="0" hangingPunct="0">
              <a:lnSpc>
                <a:spcPct val="90000"/>
              </a:lnSpc>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 corporation is a creature of statute. </a:t>
            </a:r>
          </a:p>
          <a:p>
            <a:pPr lvl="0" algn="just" eaLnBrk="0" hangingPunct="0">
              <a:lnSpc>
                <a:spcPct val="90000"/>
              </a:lnSpc>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The corporation, its shareholders, directors, officers and agents, have only such authority to act, as conferred to it by, and/or pursuant to, statute (in New York for a business corporation, such would be the NYS Business Corporation Law). </a:t>
            </a:r>
          </a:p>
          <a:p>
            <a:pPr lvl="0" algn="just" eaLnBrk="0" hangingPunct="0">
              <a:lnSpc>
                <a:spcPct val="90000"/>
              </a:lnSpc>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Case law does have some effect on the operations of a corporation, but such is mostly an interpretation of its statutory source of authority.</a:t>
            </a:r>
          </a:p>
          <a:p>
            <a:pPr lvl="0" algn="just" eaLnBrk="0" hangingPunct="0">
              <a:lnSpc>
                <a:spcPct val="90000"/>
              </a:lnSpc>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 corporation’s statutory source of authority will often specify that such a corporation may make its own rules, so long as such don’t conflict with the statute.  These internal rules of the corporation exist in its certificate of incorporation, or in its bylaws.</a:t>
            </a:r>
            <a:endParaRPr lang="en-US" sz="105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2370545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874647"/>
            <a:ext cx="8382000" cy="54499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5000"/>
              </a:lnSpc>
              <a:spcBef>
                <a:spcPts val="0"/>
              </a:spcBef>
              <a:defRPr/>
            </a:pPr>
            <a:r>
              <a:rPr lang="en-US" sz="3600" b="1" dirty="0">
                <a:solidFill>
                  <a:srgbClr val="0033CC"/>
                </a:solidFill>
              </a:rPr>
              <a:t>The Elements of a Corporation</a:t>
            </a:r>
          </a:p>
          <a:p>
            <a:pPr marL="342900" indent="-342900" algn="ctr">
              <a:lnSpc>
                <a:spcPct val="85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lvl="0" algn="just" eaLnBrk="0" hangingPunct="0">
              <a:lnSpc>
                <a:spcPct val="85000"/>
              </a:lnSpc>
              <a:spcBef>
                <a:spcPts val="0"/>
              </a:spcBef>
            </a:pPr>
            <a:r>
              <a:rPr lang="en-US" sz="2000" b="1" dirty="0">
                <a:solidFill>
                  <a:srgbClr val="C00000"/>
                </a:solidFill>
                <a:latin typeface="Arial" pitchFamily="34" charset="0"/>
                <a:ea typeface="Calibri" pitchFamily="34" charset="0"/>
                <a:cs typeface="Arial" pitchFamily="34" charset="0"/>
              </a:rPr>
              <a:t>PRINCIPAL CHARACTERISTICS OF CORPORATIONS</a:t>
            </a:r>
          </a:p>
          <a:p>
            <a:pPr lvl="0" algn="just" eaLnBrk="0" hangingPunct="0">
              <a:lnSpc>
                <a:spcPct val="85000"/>
              </a:lnSpc>
              <a:spcBef>
                <a:spcPts val="0"/>
              </a:spcBef>
            </a:pPr>
            <a:endParaRPr lang="en-US" sz="1000" dirty="0">
              <a:latin typeface="Arial" pitchFamily="34" charset="0"/>
              <a:cs typeface="Arial" pitchFamily="34" charset="0"/>
            </a:endParaRPr>
          </a:p>
          <a:p>
            <a:pPr lvl="0" algn="just" eaLnBrk="0" hangingPunct="0">
              <a:lnSpc>
                <a:spcPct val="90000"/>
              </a:lnSpc>
            </a:pPr>
            <a:r>
              <a:rPr lang="en-US" sz="2000" b="1" dirty="0">
                <a:latin typeface="Arial" pitchFamily="34" charset="0"/>
                <a:ea typeface="Calibri" pitchFamily="34" charset="0"/>
                <a:cs typeface="Arial" pitchFamily="34" charset="0"/>
              </a:rPr>
              <a:t>Constitutional Status</a:t>
            </a:r>
          </a:p>
          <a:p>
            <a:pPr lvl="0" algn="just" eaLnBrk="0" hangingPunct="0">
              <a:lnSpc>
                <a:spcPct val="90000"/>
              </a:lnSpc>
            </a:pPr>
            <a:endParaRPr lang="en-US" sz="1050" dirty="0">
              <a:latin typeface="Arial"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 corporation is an “artificial person" under the law.</a:t>
            </a:r>
          </a:p>
          <a:p>
            <a:pPr lvl="0" algn="just" eaLnBrk="0" hangingPunct="0">
              <a:lnSpc>
                <a:spcPct val="90000"/>
              </a:lnSpc>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Accordingly, it is a “person” entitled to due process and equal protection of the law under the Fifth and Fourteenth Amendments.</a:t>
            </a:r>
          </a:p>
          <a:p>
            <a:pPr lvl="0" algn="just" eaLnBrk="0" hangingPunct="0">
              <a:lnSpc>
                <a:spcPct val="90000"/>
              </a:lnSpc>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It has also been held to have similar civil rights afforded to people, such as protections under the First Amendment.</a:t>
            </a: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 </a:t>
            </a: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But Courts have also held that corporations are not a "citizen" referred to by the Privileges and Immunities Clause of Article IV or the Fourteenth Amendment (meaning states can discriminate against out of state corporations), and that it holds no right against self incrimination under the Fifth Amendment.</a:t>
            </a:r>
            <a:endParaRPr lang="en-US" sz="24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307923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712E8CE-F6E0-4286-8AF3-16BEE5B4A027}" type="slidenum">
              <a:rPr lang="en-US" smtClean="0"/>
              <a:pPr>
                <a:defRPr/>
              </a:pPr>
              <a:t>14</a:t>
            </a:fld>
            <a:endParaRPr lang="en-US"/>
          </a:p>
        </p:txBody>
      </p:sp>
      <p:sp>
        <p:nvSpPr>
          <p:cNvPr id="198657" name="Rectangle 1"/>
          <p:cNvSpPr>
            <a:spLocks noChangeArrowheads="1"/>
          </p:cNvSpPr>
          <p:nvPr/>
        </p:nvSpPr>
        <p:spPr bwMode="auto">
          <a:xfrm>
            <a:off x="228600" y="767869"/>
            <a:ext cx="8610600" cy="5914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78000"/>
              </a:lnSpc>
              <a:spcBef>
                <a:spcPts val="0"/>
              </a:spcBef>
              <a:defRPr/>
            </a:pPr>
            <a:r>
              <a:rPr lang="en-US" sz="3600" b="1" dirty="0">
                <a:solidFill>
                  <a:srgbClr val="0033CC"/>
                </a:solidFill>
              </a:rPr>
              <a:t>The Elements of a Corporation</a:t>
            </a:r>
          </a:p>
          <a:p>
            <a:pPr marL="342900" indent="-342900" algn="ctr">
              <a:lnSpc>
                <a:spcPct val="78000"/>
              </a:lnSpc>
              <a:spcBef>
                <a:spcPts val="0"/>
              </a:spcBef>
              <a:defRPr/>
            </a:pPr>
            <a:r>
              <a:rPr lang="en-US" sz="2800" b="1" i="1" dirty="0">
                <a:solidFill>
                  <a:srgbClr val="006600"/>
                </a:solidFill>
              </a:rPr>
              <a:t>Comparison From Other Forms of Business</a:t>
            </a:r>
          </a:p>
          <a:p>
            <a:pPr marL="0" marR="0" lvl="0" indent="0" algn="just" defTabSz="914400" rtl="0" eaLnBrk="0" fontAlgn="base" latinLnBrk="0" hangingPunct="0">
              <a:lnSpc>
                <a:spcPct val="78000"/>
              </a:lnSpc>
              <a:spcBef>
                <a:spcPts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b="1" i="0" u="none" strike="noStrike" cap="none" normalizeH="0" baseline="0" dirty="0">
                <a:ln>
                  <a:noFill/>
                </a:ln>
                <a:solidFill>
                  <a:srgbClr val="C00000"/>
                </a:solidFill>
                <a:effectLst/>
                <a:latin typeface="Arial" pitchFamily="34" charset="0"/>
                <a:ea typeface="Calibri" pitchFamily="34" charset="0"/>
                <a:cs typeface="Arial" pitchFamily="34" charset="0"/>
              </a:rPr>
              <a:t>1. Comparison with Partnership</a:t>
            </a:r>
            <a:endParaRPr kumimoji="0" lang="en-US"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endParaRPr kumimoji="0" lang="en-US" sz="500" b="0" i="0" u="none" strike="noStrike" cap="none" normalizeH="0" baseline="0" dirty="0">
              <a:ln>
                <a:noFill/>
              </a:ln>
              <a:solidFill>
                <a:srgbClr val="393939"/>
              </a:solidFill>
              <a:effectLst/>
              <a:latin typeface="Arial" pitchFamily="34" charset="0"/>
              <a:ea typeface="Calibri" pitchFamily="34" charset="0"/>
              <a:cs typeface="Arial" pitchFamily="34" charset="0"/>
            </a:endParaRPr>
          </a:p>
          <a:p>
            <a:pPr lvl="0" algn="just" eaLnBrk="0" hangingPunct="0">
              <a:lnSpc>
                <a:spcPct val="78000"/>
              </a:lnSpc>
              <a:spcBef>
                <a:spcPts val="0"/>
              </a:spcBef>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partnership is not a separate entity distinct from its owners, the partners.  Each partner is jointly and severally liable for the debts of the partnership. (NYPL §26).  Each partner has a voice in management unless the partners all agree to the contrary.  The existence of the partnership cannot be perpetual, and the ownership interests are not freely transferable. </a:t>
            </a:r>
            <a:r>
              <a:rPr lang="en-US" dirty="0">
                <a:solidFill>
                  <a:schemeClr val="tx1">
                    <a:lumMod val="95000"/>
                    <a:lumOff val="5000"/>
                  </a:schemeClr>
                </a:solidFill>
                <a:latin typeface="Arial" pitchFamily="34" charset="0"/>
                <a:ea typeface="Calibri" pitchFamily="34" charset="0"/>
                <a:cs typeface="Arial" pitchFamily="34" charset="0"/>
              </a:rPr>
              <a:t>Its statutory authority in New York is the Partnership Law.</a:t>
            </a:r>
          </a:p>
          <a:p>
            <a:pPr lvl="0" algn="just" eaLnBrk="0" hangingPunct="0">
              <a:lnSpc>
                <a:spcPct val="78000"/>
              </a:lnSpc>
              <a:spcBef>
                <a:spcPts val="0"/>
              </a:spcBef>
            </a:pPr>
            <a:endParaRPr kumimoji="0" lang="en-US" sz="1000" b="1" i="0" u="none" strike="noStrike" cap="none" normalizeH="0" baseline="0" dirty="0">
              <a:ln>
                <a:noFill/>
              </a:ln>
              <a:solidFill>
                <a:srgbClr val="0066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b="1" i="0" u="none" strike="noStrike" cap="none" normalizeH="0" baseline="0" dirty="0">
                <a:ln>
                  <a:noFill/>
                </a:ln>
                <a:solidFill>
                  <a:srgbClr val="C00000"/>
                </a:solidFill>
                <a:effectLst/>
                <a:latin typeface="Arial" pitchFamily="34" charset="0"/>
                <a:ea typeface="Calibri" pitchFamily="34" charset="0"/>
                <a:cs typeface="Arial" pitchFamily="34" charset="0"/>
              </a:rPr>
              <a:t>2. Comparison with Limited Liability Company (LLC)</a:t>
            </a:r>
            <a:endParaRPr kumimoji="0" lang="en-US"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endParaRPr kumimoji="0" lang="en-US" sz="500" b="0" i="0" u="none" strike="noStrike" cap="none" normalizeH="0" baseline="0" dirty="0">
              <a:ln>
                <a:noFill/>
              </a:ln>
              <a:solidFill>
                <a:srgbClr val="32323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limited liability company in</a:t>
            </a:r>
            <a:r>
              <a:rPr kumimoji="0" lang="en-US"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many ways is </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similar to a cross between</a:t>
            </a:r>
            <a:r>
              <a:rPr kumimoji="0" lang="en-US"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a partnership and a corporation.</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Its owners, known as members, do enjoy limited liability, but it is not centrally managed as the members, like partners, provide the management of the company.  Formed by means of an articles of organization, and managed</a:t>
            </a:r>
            <a:r>
              <a:rPr kumimoji="0" lang="en-US"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in accordance with an operating agreement signed by all members, the LLC is a much less powerful, more streamlined, and more affordable to operate a small business with limited liability.  Its statutory authority in New York is the Limited Liability Company Law.</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sz="1000" b="0" i="0" u="none" strike="noStrike" cap="none" normalizeH="0" baseline="0" dirty="0">
                <a:ln>
                  <a:noFill/>
                </a:ln>
                <a:solidFill>
                  <a:srgbClr val="5C5C5C"/>
                </a:solidFill>
                <a:effectLst/>
                <a:latin typeface="Arial" pitchFamily="34" charset="0"/>
                <a:ea typeface="Calibri" pitchFamily="34" charset="0"/>
                <a:cs typeface="Arial" pitchFamily="34" charset="0"/>
              </a:rPr>
              <a:t> </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b="1" i="0" u="none" strike="noStrike" cap="none" normalizeH="0" baseline="0" dirty="0">
                <a:ln>
                  <a:noFill/>
                </a:ln>
                <a:solidFill>
                  <a:srgbClr val="C00000"/>
                </a:solidFill>
                <a:effectLst/>
                <a:latin typeface="Arial" pitchFamily="34" charset="0"/>
                <a:ea typeface="Calibri" pitchFamily="34" charset="0"/>
                <a:cs typeface="Arial" pitchFamily="34" charset="0"/>
              </a:rPr>
              <a:t>3. Comparison with Sole Proprietorships</a:t>
            </a:r>
            <a:endParaRPr kumimoji="0" lang="en-US"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endParaRPr kumimoji="0" lang="en-US" sz="500" b="0" i="0" u="none" strike="noStrike" cap="none" normalizeH="0" baseline="0" dirty="0">
              <a:ln>
                <a:noFill/>
              </a:ln>
              <a:solidFill>
                <a:srgbClr val="32323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Sole proprietorships have no statutory requirements for formation,</a:t>
            </a:r>
            <a:r>
              <a:rPr kumimoji="0" lang="en-US"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ownership or operation.  There is no limited liability, and financial protections must be procured by means of the purchase of insurance.  The owner is the sole manager, and all profits and all losses inure to their benefit or detriment.</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73131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244475"/>
          </a:xfrm>
        </p:spPr>
        <p:txBody>
          <a:bodyPr/>
          <a:lstStyle/>
          <a:p>
            <a:pPr>
              <a:defRPr/>
            </a:pPr>
            <a:fld id="{F712E8CE-F6E0-4286-8AF3-16BEE5B4A027}" type="slidenum">
              <a:rPr lang="en-US" smtClean="0"/>
              <a:pPr>
                <a:defRPr/>
              </a:pPr>
              <a:t>15</a:t>
            </a:fld>
            <a:endParaRPr lang="en-US"/>
          </a:p>
        </p:txBody>
      </p:sp>
      <p:sp>
        <p:nvSpPr>
          <p:cNvPr id="73729" name="Rectangle 1"/>
          <p:cNvSpPr>
            <a:spLocks noChangeArrowheads="1"/>
          </p:cNvSpPr>
          <p:nvPr/>
        </p:nvSpPr>
        <p:spPr bwMode="auto">
          <a:xfrm>
            <a:off x="303663" y="8382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78000"/>
              </a:lnSpc>
              <a:spcBef>
                <a:spcPts val="0"/>
              </a:spcBef>
              <a:defRPr/>
            </a:pPr>
            <a:r>
              <a:rPr lang="en-US" sz="3600" b="1" dirty="0">
                <a:solidFill>
                  <a:srgbClr val="0033CC"/>
                </a:solidFill>
              </a:rPr>
              <a:t>The Elements of a Corporation</a:t>
            </a:r>
          </a:p>
          <a:p>
            <a:pPr marL="342900" indent="-342900" algn="ctr">
              <a:lnSpc>
                <a:spcPct val="78000"/>
              </a:lnSpc>
              <a:spcBef>
                <a:spcPts val="0"/>
              </a:spcBef>
              <a:defRPr/>
            </a:pPr>
            <a:r>
              <a:rPr lang="en-US" sz="2800" b="1" i="1" dirty="0">
                <a:solidFill>
                  <a:srgbClr val="006600"/>
                </a:solidFill>
              </a:rPr>
              <a:t>Powers of the Corporation</a:t>
            </a:r>
          </a:p>
          <a:p>
            <a:pPr marL="231775" algn="just">
              <a:lnSpc>
                <a:spcPct val="75000"/>
              </a:lnSpc>
            </a:pPr>
            <a:r>
              <a:rPr lang="en-US" sz="1500" dirty="0"/>
              <a:t>The Business Corporation Law sets forth broad statutory powers that may be exercised by a domestic corporation (whether or not such powers are specifically identified in the certificate of incorporation).  [BCL §202] </a:t>
            </a:r>
          </a:p>
          <a:p>
            <a:pPr marL="231775" algn="just">
              <a:lnSpc>
                <a:spcPct val="75000"/>
              </a:lnSpc>
            </a:pPr>
            <a:r>
              <a:rPr lang="en-US" sz="500" dirty="0"/>
              <a:t> </a:t>
            </a:r>
          </a:p>
          <a:p>
            <a:pPr marL="231775" algn="just">
              <a:lnSpc>
                <a:spcPct val="75000"/>
              </a:lnSpc>
            </a:pPr>
            <a:r>
              <a:rPr lang="en-US" sz="1500" dirty="0"/>
              <a:t>This broad grant of powers may, however, be qualified in specific cases, either by the certificate, other statutes, or rules of law (case law or regulations).  For instance, the power "to make contracts" does not include contracts tainted by illegality.</a:t>
            </a:r>
          </a:p>
          <a:p>
            <a:pPr marL="231775" algn="just">
              <a:lnSpc>
                <a:spcPct val="75000"/>
              </a:lnSpc>
            </a:pPr>
            <a:endParaRPr lang="en-US" sz="500" dirty="0"/>
          </a:p>
          <a:p>
            <a:pPr marL="231775" algn="just">
              <a:lnSpc>
                <a:spcPct val="75000"/>
              </a:lnSpc>
            </a:pPr>
            <a:r>
              <a:rPr lang="en-US" sz="1500" dirty="0"/>
              <a:t>These statutory powers may be exercised by a corporation only in furtherance of its corporate purposes.  The more important of these statutory powers include the power to:</a:t>
            </a:r>
          </a:p>
          <a:p>
            <a:pPr marL="231775" algn="just">
              <a:lnSpc>
                <a:spcPct val="75000"/>
              </a:lnSpc>
            </a:pPr>
            <a:endParaRPr lang="en-US" sz="500" b="1" dirty="0"/>
          </a:p>
          <a:p>
            <a:pPr marL="517525" indent="-285750" algn="just">
              <a:lnSpc>
                <a:spcPct val="75000"/>
              </a:lnSpc>
              <a:buFont typeface="Arial" panose="020B0604020202020204" pitchFamily="34" charset="0"/>
              <a:buChar char="•"/>
            </a:pPr>
            <a:r>
              <a:rPr lang="en-US" sz="1400" b="1" dirty="0">
                <a:solidFill>
                  <a:srgbClr val="C00000"/>
                </a:solidFill>
              </a:rPr>
              <a:t>Transfer Property:  </a:t>
            </a:r>
            <a:r>
              <a:rPr lang="en-US" sz="1400" dirty="0"/>
              <a:t>This includes the power to transfer or mortgage all or any part of the corporation’s assets.  [BCL §202 (a)(5)];</a:t>
            </a:r>
            <a:endParaRPr lang="en-US" sz="1400" b="1" dirty="0"/>
          </a:p>
          <a:p>
            <a:pPr marL="231775" algn="just">
              <a:lnSpc>
                <a:spcPct val="75000"/>
              </a:lnSpc>
            </a:pPr>
            <a:endParaRPr lang="en-US" sz="500" b="1" dirty="0">
              <a:solidFill>
                <a:srgbClr val="C00000"/>
              </a:solidFill>
            </a:endParaRPr>
          </a:p>
          <a:p>
            <a:pPr marL="517525" indent="-285750" algn="just">
              <a:lnSpc>
                <a:spcPct val="75000"/>
              </a:lnSpc>
              <a:buFont typeface="Arial" panose="020B0604020202020204" pitchFamily="34" charset="0"/>
              <a:buChar char="•"/>
            </a:pPr>
            <a:r>
              <a:rPr lang="en-US" sz="1400" b="1" dirty="0">
                <a:solidFill>
                  <a:srgbClr val="C00000"/>
                </a:solidFill>
              </a:rPr>
              <a:t>Lend Money:</a:t>
            </a:r>
            <a:r>
              <a:rPr lang="en-US" sz="1400" dirty="0">
                <a:solidFill>
                  <a:srgbClr val="C00000"/>
                </a:solidFill>
              </a:rPr>
              <a:t>  </a:t>
            </a:r>
            <a:r>
              <a:rPr lang="en-US" sz="1400" dirty="0"/>
              <a:t>A corporation has the power to lend money, invest its funds. and to take collateral therefor in connection with a business operation other than banking.  Unless it is a banking corporation, it has no banking powers.  [BCL §202 (a)(8)];</a:t>
            </a:r>
          </a:p>
          <a:p>
            <a:pPr marL="231775" algn="just">
              <a:lnSpc>
                <a:spcPct val="75000"/>
              </a:lnSpc>
            </a:pPr>
            <a:endParaRPr lang="en-US" sz="500" b="1" dirty="0"/>
          </a:p>
          <a:p>
            <a:pPr marL="517525" indent="-285750" algn="just">
              <a:lnSpc>
                <a:spcPct val="75000"/>
              </a:lnSpc>
              <a:buFont typeface="Arial" panose="020B0604020202020204" pitchFamily="34" charset="0"/>
              <a:buChar char="•"/>
            </a:pPr>
            <a:r>
              <a:rPr lang="en-US" sz="1400" b="1" dirty="0">
                <a:solidFill>
                  <a:srgbClr val="C00000"/>
                </a:solidFill>
              </a:rPr>
              <a:t>Buy and Sell Securities:</a:t>
            </a:r>
            <a:r>
              <a:rPr lang="en-US" sz="1400" dirty="0">
                <a:solidFill>
                  <a:srgbClr val="C00000"/>
                </a:solidFill>
              </a:rPr>
              <a:t>  </a:t>
            </a:r>
            <a:r>
              <a:rPr lang="en-US" sz="1400" dirty="0"/>
              <a:t>A corporation has the power to acquire, hold, vote, and dispose of bonds, shares. and other securities of any other issuer (regardless of the issuer’s business). [BCL §202 (a)(6)];</a:t>
            </a:r>
          </a:p>
          <a:p>
            <a:pPr marL="517525" indent="-285750" algn="just">
              <a:lnSpc>
                <a:spcPct val="75000"/>
              </a:lnSpc>
              <a:buFont typeface="Arial" panose="020B0604020202020204" pitchFamily="34" charset="0"/>
              <a:buChar char="•"/>
            </a:pPr>
            <a:endParaRPr lang="en-US" sz="500" b="1" dirty="0"/>
          </a:p>
          <a:p>
            <a:pPr marL="517525" indent="-285750" algn="just">
              <a:lnSpc>
                <a:spcPct val="75000"/>
              </a:lnSpc>
              <a:buFont typeface="Arial" panose="020B0604020202020204" pitchFamily="34" charset="0"/>
              <a:buChar char="•"/>
            </a:pPr>
            <a:r>
              <a:rPr lang="en-US" sz="1400" b="1" dirty="0">
                <a:solidFill>
                  <a:srgbClr val="C00000"/>
                </a:solidFill>
              </a:rPr>
              <a:t>Contract and Borrow:  </a:t>
            </a:r>
            <a:r>
              <a:rPr lang="en-US" sz="1400" dirty="0"/>
              <a:t>A corporation has the power to make contracts, to borrow money,  to issue notes, bonds and other obligations, and to give mortgages of its property as security. [BCL §202 (a)(7)];</a:t>
            </a:r>
          </a:p>
          <a:p>
            <a:pPr marL="517525" indent="-285750" algn="just">
              <a:lnSpc>
                <a:spcPct val="75000"/>
              </a:lnSpc>
              <a:buFont typeface="Arial" panose="020B0604020202020204" pitchFamily="34" charset="0"/>
              <a:buChar char="•"/>
            </a:pPr>
            <a:endParaRPr lang="en-US" sz="500" b="1" dirty="0"/>
          </a:p>
          <a:p>
            <a:pPr marL="517525" indent="-285750" algn="just">
              <a:lnSpc>
                <a:spcPct val="75000"/>
              </a:lnSpc>
              <a:buFont typeface="Arial" panose="020B0604020202020204" pitchFamily="34" charset="0"/>
              <a:buChar char="•"/>
            </a:pPr>
            <a:r>
              <a:rPr lang="en-US" sz="1400" b="1" dirty="0">
                <a:solidFill>
                  <a:srgbClr val="C00000"/>
                </a:solidFill>
              </a:rPr>
              <a:t>Compensate Employees:</a:t>
            </a:r>
            <a:r>
              <a:rPr lang="en-US" sz="1400" dirty="0">
                <a:solidFill>
                  <a:srgbClr val="C00000"/>
                </a:solidFill>
              </a:rPr>
              <a:t>  </a:t>
            </a:r>
            <a:r>
              <a:rPr lang="en-US" sz="1400" dirty="0"/>
              <a:t>A corporation has the power to fix compensation of employees. officers. and directors, and to pay pensions and establish retirement, incentive. and benefit plans and trusts for its employees, officers, and/or directors (including pension, profit sharing, share purchase. options, and bonus plans).  [BCL  §202 (a)(10) and (13)]; and</a:t>
            </a:r>
          </a:p>
          <a:p>
            <a:pPr marL="517525" indent="-285750" algn="just">
              <a:lnSpc>
                <a:spcPct val="75000"/>
              </a:lnSpc>
              <a:buFont typeface="Arial" panose="020B0604020202020204" pitchFamily="34" charset="0"/>
              <a:buChar char="•"/>
            </a:pPr>
            <a:endParaRPr lang="en-US" sz="500" b="1" dirty="0">
              <a:solidFill>
                <a:srgbClr val="C00000"/>
              </a:solidFill>
            </a:endParaRPr>
          </a:p>
          <a:p>
            <a:pPr marL="517525" indent="-285750" algn="just">
              <a:lnSpc>
                <a:spcPct val="75000"/>
              </a:lnSpc>
              <a:buFont typeface="Arial" panose="020B0604020202020204" pitchFamily="34" charset="0"/>
              <a:buChar char="•"/>
            </a:pPr>
            <a:r>
              <a:rPr lang="en-US" sz="1400" b="1" dirty="0">
                <a:solidFill>
                  <a:srgbClr val="C00000"/>
                </a:solidFill>
              </a:rPr>
              <a:t>Participate in Other Ventures: </a:t>
            </a:r>
            <a:r>
              <a:rPr lang="en-US" sz="1400" dirty="0">
                <a:solidFill>
                  <a:srgbClr val="C00000"/>
                </a:solidFill>
              </a:rPr>
              <a:t> </a:t>
            </a:r>
            <a:r>
              <a:rPr lang="en-US" sz="1400" dirty="0"/>
              <a:t>A corporation also has the power to be a (</a:t>
            </a:r>
            <a:r>
              <a:rPr lang="en-US" sz="1400" dirty="0" err="1"/>
              <a:t>i</a:t>
            </a:r>
            <a:r>
              <a:rPr lang="en-US" sz="1400" dirty="0"/>
              <a:t>) promoter, (ii) partner, (iii) associate, or (iv) manager of other business enterprises or ventures. Also a New York corporation may also act as an incorporator of foreign corporations if permitted by the jurisdiction of incorporation.  [BCL §202 (a) (15)]</a:t>
            </a:r>
            <a:endParaRPr lang="en-US" sz="1400" b="1" dirty="0"/>
          </a:p>
        </p:txBody>
      </p:sp>
    </p:spTree>
    <p:extLst>
      <p:ext uri="{BB962C8B-B14F-4D97-AF65-F5344CB8AC3E}">
        <p14:creationId xmlns:p14="http://schemas.microsoft.com/office/powerpoint/2010/main" val="215091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244475"/>
          </a:xfrm>
        </p:spPr>
        <p:txBody>
          <a:bodyPr/>
          <a:lstStyle/>
          <a:p>
            <a:pPr>
              <a:defRPr/>
            </a:pPr>
            <a:fld id="{F712E8CE-F6E0-4286-8AF3-16BEE5B4A027}" type="slidenum">
              <a:rPr lang="en-US" smtClean="0"/>
              <a:pPr>
                <a:defRPr/>
              </a:pPr>
              <a:t>16</a:t>
            </a:fld>
            <a:endParaRPr lang="en-US"/>
          </a:p>
        </p:txBody>
      </p:sp>
      <p:sp>
        <p:nvSpPr>
          <p:cNvPr id="73729" name="Rectangle 1"/>
          <p:cNvSpPr>
            <a:spLocks noChangeArrowheads="1"/>
          </p:cNvSpPr>
          <p:nvPr/>
        </p:nvSpPr>
        <p:spPr bwMode="auto">
          <a:xfrm>
            <a:off x="304800" y="8382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74000"/>
              </a:lnSpc>
              <a:spcBef>
                <a:spcPts val="0"/>
              </a:spcBef>
              <a:defRPr/>
            </a:pPr>
            <a:r>
              <a:rPr lang="en-US" sz="3600" b="1" dirty="0">
                <a:solidFill>
                  <a:srgbClr val="0033CC"/>
                </a:solidFill>
              </a:rPr>
              <a:t>The Elements of a Corporation</a:t>
            </a:r>
          </a:p>
          <a:p>
            <a:pPr marL="342900" indent="-342900" algn="ctr">
              <a:lnSpc>
                <a:spcPct val="74000"/>
              </a:lnSpc>
              <a:spcBef>
                <a:spcPts val="0"/>
              </a:spcBef>
              <a:defRPr/>
            </a:pPr>
            <a:r>
              <a:rPr lang="en-US" sz="2800" b="1" i="1" dirty="0">
                <a:solidFill>
                  <a:srgbClr val="006600"/>
                </a:solidFill>
              </a:rPr>
              <a:t>Powers of the Corporation</a:t>
            </a:r>
          </a:p>
          <a:p>
            <a:pPr marL="342900" lvl="0" indent="-342900" algn="just" eaLnBrk="0" hangingPunct="0">
              <a:lnSpc>
                <a:spcPct val="74000"/>
              </a:lnSpc>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pPr>
            <a:r>
              <a:rPr lang="en-US" sz="1500" dirty="0"/>
              <a:t>The Business Corporation Law further authorizes additional power, including:</a:t>
            </a:r>
            <a:endParaRPr lang="en-US" sz="15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pPr>
            <a:endParaRPr lang="en-US" sz="15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Major Residuary Power:  </a:t>
            </a:r>
            <a:r>
              <a:rPr lang="en-US" sz="1500" dirty="0">
                <a:latin typeface="Arial" pitchFamily="34" charset="0"/>
                <a:ea typeface="Calibri" pitchFamily="34" charset="0"/>
                <a:cs typeface="Arial" pitchFamily="34" charset="0"/>
              </a:rPr>
              <a:t>In addition to other specified powers, corpor</a:t>
            </a:r>
            <a:r>
              <a:rPr lang="en-US" sz="1500" dirty="0"/>
              <a:t>ations may further exercise all powers that are necessary and convenient to effect any or all purposes for which the corporation is formed.   [BCL §202(16)].</a:t>
            </a:r>
          </a:p>
          <a:p>
            <a:pPr marL="342900" lvl="0" indent="-342900" algn="just" eaLnBrk="0" hangingPunct="0">
              <a:lnSpc>
                <a:spcPct val="74000"/>
              </a:lnSpc>
              <a:spcBef>
                <a:spcPts val="0"/>
              </a:spcBef>
              <a:buFont typeface="Arial" panose="020B0604020202020204" pitchFamily="34" charset="0"/>
              <a:buChar char="•"/>
            </a:pPr>
            <a:endParaRPr lang="en-US" sz="500" dirty="0"/>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Contributions: </a:t>
            </a:r>
            <a:r>
              <a:rPr lang="en-US" sz="1500" dirty="0"/>
              <a:t>The Business Corporation Law further authorizes corporations to make the following contributions:</a:t>
            </a:r>
          </a:p>
          <a:p>
            <a:pPr marL="231775" algn="just">
              <a:lnSpc>
                <a:spcPct val="74000"/>
              </a:lnSpc>
              <a:spcBef>
                <a:spcPts val="0"/>
              </a:spcBef>
            </a:pPr>
            <a:endParaRPr lang="en-US" sz="500" b="1" dirty="0"/>
          </a:p>
          <a:p>
            <a:pPr marL="517525" indent="-285750" algn="just">
              <a:lnSpc>
                <a:spcPct val="74000"/>
              </a:lnSpc>
              <a:spcBef>
                <a:spcPts val="0"/>
              </a:spcBef>
              <a:buFont typeface="Arial" panose="020B0604020202020204" pitchFamily="34" charset="0"/>
              <a:buChar char="•"/>
            </a:pPr>
            <a:r>
              <a:rPr lang="en-US" sz="1200" b="1" dirty="0"/>
              <a:t>Charitable Contributions:  </a:t>
            </a:r>
            <a:r>
              <a:rPr lang="en-US" sz="1200" dirty="0"/>
              <a:t>A corporation may make donations, irrespective of corporate benefit, for the public welfare or for charitable, educational, scientific, civic or similar purposes, subject to a certificate of incorporation provision limiting this power.  [BCL §202 (a)(12)];</a:t>
            </a:r>
            <a:endParaRPr lang="en-US" sz="1200" b="1" dirty="0"/>
          </a:p>
          <a:p>
            <a:pPr marL="231775" algn="just">
              <a:lnSpc>
                <a:spcPct val="74000"/>
              </a:lnSpc>
              <a:spcBef>
                <a:spcPts val="0"/>
              </a:spcBef>
            </a:pPr>
            <a:endParaRPr lang="en-US" sz="1200" b="1" dirty="0"/>
          </a:p>
          <a:p>
            <a:pPr marL="517525" indent="-285750" algn="just">
              <a:lnSpc>
                <a:spcPct val="74000"/>
              </a:lnSpc>
              <a:spcBef>
                <a:spcPts val="0"/>
              </a:spcBef>
              <a:buFont typeface="Arial" panose="020B0604020202020204" pitchFamily="34" charset="0"/>
              <a:buChar char="•"/>
            </a:pPr>
            <a:r>
              <a:rPr lang="en-US" sz="1200" b="1" dirty="0"/>
              <a:t>Political Contributions:</a:t>
            </a:r>
            <a:r>
              <a:rPr lang="en-US" sz="1200" dirty="0"/>
              <a:t>  A corporation has the power to political contributions subject to campaign finance limits under federal and State Election Law.  Federal law prohibits direct contributions to candidates from corporations (although indirect expenditures can be made (See Citizens United v. </a:t>
            </a:r>
            <a:r>
              <a:rPr lang="en-US" sz="1200" dirty="0" err="1"/>
              <a:t>FEC</a:t>
            </a:r>
            <a:r>
              <a:rPr lang="en-US" sz="1200" dirty="0"/>
              <a:t>).  New York State Election Law (section 14-116) limits corporate contributions to a total of $5000 for any calendar year, and any officer, director, shareholder, attorney or agent who intentionally participates in a violation of this section is guilty of a misdemeanor;</a:t>
            </a:r>
          </a:p>
          <a:p>
            <a:pPr marL="342900" lvl="0" indent="-342900" algn="just" eaLnBrk="0" hangingPunct="0">
              <a:lnSpc>
                <a:spcPct val="74000"/>
              </a:lnSpc>
              <a:spcBef>
                <a:spcPts val="0"/>
              </a:spcBef>
            </a:pPr>
            <a:endParaRPr lang="en-US" sz="400" b="1" dirty="0">
              <a:solidFill>
                <a:srgbClr val="C000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pPr>
            <a:endParaRPr lang="en-US" sz="400" b="1" dirty="0">
              <a:solidFill>
                <a:srgbClr val="C000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Guarantees: </a:t>
            </a:r>
            <a:r>
              <a:rPr lang="en-US" sz="1500" dirty="0"/>
              <a:t>The Business Corporation Law additionally authorizes corporations to give guarantees in furtherance of corporate purposes [BCL §202 (a)(7)], and also give a guarantee not in furtherance of corporate business when authorized by a vote of two-thirds of the shares entitled to vote [BCL §908];</a:t>
            </a:r>
          </a:p>
          <a:p>
            <a:pPr marL="342900" lvl="0" indent="-342900" algn="just" eaLnBrk="0" hangingPunct="0">
              <a:lnSpc>
                <a:spcPct val="74000"/>
              </a:lnSpc>
              <a:spcBef>
                <a:spcPts val="0"/>
              </a:spcBef>
            </a:pPr>
            <a:endParaRPr lang="en-US" sz="4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pPr>
            <a:endParaRPr lang="en-US" sz="4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Practice of Law: </a:t>
            </a:r>
            <a:r>
              <a:rPr lang="en-US" sz="1500" dirty="0"/>
              <a:t>An ordinary business corporation may not engage in the practice of law.</a:t>
            </a:r>
          </a:p>
          <a:p>
            <a:pPr marL="231775" algn="just">
              <a:lnSpc>
                <a:spcPct val="74000"/>
              </a:lnSpc>
              <a:spcBef>
                <a:spcPts val="0"/>
              </a:spcBef>
            </a:pPr>
            <a:endParaRPr lang="en-US" sz="500" dirty="0"/>
          </a:p>
          <a:p>
            <a:pPr marL="682625" indent="-450850" algn="just">
              <a:lnSpc>
                <a:spcPct val="74000"/>
              </a:lnSpc>
              <a:spcBef>
                <a:spcPts val="0"/>
              </a:spcBef>
            </a:pPr>
            <a:r>
              <a:rPr lang="en-US" sz="1200" b="1" i="1" dirty="0"/>
              <a:t>   Note:</a:t>
            </a:r>
            <a:r>
              <a:rPr lang="en-US" sz="1200" dirty="0"/>
              <a:t> A professional corporation consisting of attorneys can engage in the practice of law [BCL – Article 15], as well as</a:t>
            </a:r>
          </a:p>
          <a:p>
            <a:pPr marL="682625" indent="-450850" algn="just">
              <a:lnSpc>
                <a:spcPct val="74000"/>
              </a:lnSpc>
              <a:spcBef>
                <a:spcPts val="0"/>
              </a:spcBef>
            </a:pPr>
            <a:r>
              <a:rPr lang="en-US" sz="1200" dirty="0"/>
              <a:t>             a court approved charitable organization helping indigents pursue civil remedies [N.Y. Jud. Law §495].</a:t>
            </a:r>
          </a:p>
          <a:p>
            <a:pPr marL="342900" lvl="0" indent="-342900" algn="just" eaLnBrk="0" hangingPunct="0">
              <a:lnSpc>
                <a:spcPct val="74000"/>
              </a:lnSpc>
              <a:spcBef>
                <a:spcPts val="0"/>
              </a:spcBef>
            </a:pPr>
            <a:endParaRPr lang="en-US" sz="4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pPr>
            <a:endParaRPr lang="en-US" sz="4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Indemnification of Directors and Officers: T</a:t>
            </a:r>
            <a:r>
              <a:rPr lang="en-US" sz="1400" dirty="0"/>
              <a:t>he Business Corporation Law also authorizes corporations to indemnify directors and officers, but the extent: to which a corporation may (and must) indemnify its directors and officers for litigation related expenses is strictly controlled by law.</a:t>
            </a:r>
          </a:p>
          <a:p>
            <a:pPr marL="231775" algn="just">
              <a:lnSpc>
                <a:spcPct val="74000"/>
              </a:lnSpc>
              <a:spcBef>
                <a:spcPts val="0"/>
              </a:spcBef>
            </a:pPr>
            <a:endParaRPr lang="en-US" sz="400" dirty="0"/>
          </a:p>
          <a:p>
            <a:pPr marL="231775" algn="just">
              <a:lnSpc>
                <a:spcPct val="74000"/>
              </a:lnSpc>
              <a:spcBef>
                <a:spcPts val="0"/>
              </a:spcBef>
            </a:pPr>
            <a:endParaRPr lang="en-US" sz="400" dirty="0"/>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Acquisition of Its Own Shares: </a:t>
            </a:r>
            <a:r>
              <a:rPr lang="en-US" sz="1400" dirty="0"/>
              <a:t>The Business Corporation Law further authorizes corporations to acquire, hold and dispose of (but not vote) its own shares, subject to certain limitations.</a:t>
            </a:r>
          </a:p>
          <a:p>
            <a:pPr marL="682625" indent="-450850" algn="just">
              <a:lnSpc>
                <a:spcPct val="68000"/>
              </a:lnSpc>
            </a:pPr>
            <a:endParaRPr lang="en-US" sz="1400" dirty="0"/>
          </a:p>
          <a:p>
            <a:pPr marL="517525" indent="-285750" algn="just">
              <a:lnSpc>
                <a:spcPct val="75000"/>
              </a:lnSpc>
              <a:buFont typeface="Arial" panose="020B0604020202020204" pitchFamily="34" charset="0"/>
              <a:buChar char="•"/>
            </a:pPr>
            <a:endParaRPr lang="en-US" sz="1400" b="1" dirty="0"/>
          </a:p>
        </p:txBody>
      </p:sp>
    </p:spTree>
    <p:extLst>
      <p:ext uri="{BB962C8B-B14F-4D97-AF65-F5344CB8AC3E}">
        <p14:creationId xmlns:p14="http://schemas.microsoft.com/office/powerpoint/2010/main" val="389602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838200" y="914400"/>
            <a:ext cx="7620000" cy="5459956"/>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a:solidFill>
                  <a:schemeClr val="tx2"/>
                </a:solidFill>
              </a:rPr>
              <a:t>Case Study:</a:t>
            </a:r>
            <a:endParaRPr lang="en-US" sz="3600" dirty="0">
              <a:solidFill>
                <a:schemeClr val="tx2"/>
              </a:solidFill>
            </a:endParaRPr>
          </a:p>
          <a:p>
            <a:pPr marL="342900" indent="-342900" algn="ctr">
              <a:lnSpc>
                <a:spcPct val="80000"/>
              </a:lnSpc>
              <a:spcBef>
                <a:spcPct val="20000"/>
              </a:spcBef>
            </a:pPr>
            <a:r>
              <a:rPr lang="en-US" sz="3600" b="1" dirty="0">
                <a:solidFill>
                  <a:srgbClr val="CC0000"/>
                </a:solidFill>
              </a:rPr>
              <a:t>Dartmouth College v. Woodward</a:t>
            </a:r>
          </a:p>
          <a:p>
            <a:pPr marL="342900" indent="-342900" algn="ctr">
              <a:lnSpc>
                <a:spcPct val="80000"/>
              </a:lnSpc>
              <a:spcBef>
                <a:spcPct val="20000"/>
              </a:spcBef>
            </a:pPr>
            <a:r>
              <a:rPr lang="en-US" sz="3600" b="1" dirty="0">
                <a:solidFill>
                  <a:srgbClr val="002060"/>
                </a:solidFill>
              </a:rPr>
              <a:t>The case that announced</a:t>
            </a:r>
          </a:p>
          <a:p>
            <a:pPr marL="342900" indent="-342900" algn="ctr">
              <a:lnSpc>
                <a:spcPct val="80000"/>
              </a:lnSpc>
              <a:spcBef>
                <a:spcPct val="20000"/>
              </a:spcBef>
            </a:pPr>
            <a:r>
              <a:rPr lang="en-US" sz="3600" b="1" dirty="0">
                <a:solidFill>
                  <a:srgbClr val="C00000"/>
                </a:solidFill>
              </a:rPr>
              <a:t>Corporate Personhood</a:t>
            </a: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a:solidFill>
                <a:srgbClr val="CC0000"/>
              </a:solidFill>
            </a:endParaRPr>
          </a:p>
          <a:p>
            <a:pPr marL="342900" indent="-342900">
              <a:lnSpc>
                <a:spcPct val="80000"/>
              </a:lnSpc>
              <a:spcBef>
                <a:spcPct val="20000"/>
              </a:spcBef>
            </a:pPr>
            <a:endParaRPr lang="en-US" sz="1600" b="1" dirty="0"/>
          </a:p>
          <a:p>
            <a:pPr marL="342900" indent="-342900">
              <a:lnSpc>
                <a:spcPct val="80000"/>
              </a:lnSpc>
              <a:spcBef>
                <a:spcPct val="20000"/>
              </a:spcBef>
            </a:pPr>
            <a:r>
              <a:rPr lang="en-US" sz="1600" b="1" dirty="0"/>
              <a:t>      John Marshall                Dartmouth College            Daniel Webster</a:t>
            </a:r>
            <a:r>
              <a:rPr lang="en-US" sz="1600" b="1" dirty="0">
                <a:solidFill>
                  <a:srgbClr val="CC0000"/>
                </a:solidFill>
              </a:rPr>
              <a:t>	</a:t>
            </a:r>
            <a:r>
              <a:rPr lang="en-US" sz="2000" b="1" dirty="0">
                <a:solidFill>
                  <a:srgbClr val="CC0000"/>
                </a:solidFill>
              </a:rPr>
              <a:t>	</a:t>
            </a:r>
          </a:p>
        </p:txBody>
      </p:sp>
      <p:sp>
        <p:nvSpPr>
          <p:cNvPr id="5" name="Slide Number Placeholder 4"/>
          <p:cNvSpPr>
            <a:spLocks noGrp="1"/>
          </p:cNvSpPr>
          <p:nvPr>
            <p:ph type="sldNum" sz="quarter" idx="12"/>
          </p:nvPr>
        </p:nvSpPr>
        <p:spPr/>
        <p:txBody>
          <a:bodyPr/>
          <a:lstStyle/>
          <a:p>
            <a:pPr>
              <a:defRPr/>
            </a:pPr>
            <a:fld id="{0EEC0DD6-4348-451F-8F15-35F523BD7EEF}" type="slidenum">
              <a:rPr lang="en-US" smtClean="0"/>
              <a:pPr>
                <a:defRPr/>
              </a:pPr>
              <a:t>17</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769" y="3124200"/>
            <a:ext cx="2082671" cy="256946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3124200"/>
            <a:ext cx="2109883" cy="25908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3353" r="24106"/>
          <a:stretch/>
        </p:blipFill>
        <p:spPr>
          <a:xfrm>
            <a:off x="3429000" y="3124200"/>
            <a:ext cx="2057400" cy="2611834"/>
          </a:xfrm>
          <a:prstGeom prst="rect">
            <a:avLst/>
          </a:prstGeom>
        </p:spPr>
      </p:pic>
    </p:spTree>
    <p:extLst>
      <p:ext uri="{BB962C8B-B14F-4D97-AF65-F5344CB8AC3E}">
        <p14:creationId xmlns:p14="http://schemas.microsoft.com/office/powerpoint/2010/main" val="85843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Six C</a:t>
            </a:r>
            <a:endParaRPr lang="en-US" sz="4400" i="1" dirty="0">
              <a:solidFill>
                <a:srgbClr val="C00000"/>
              </a:solidFill>
            </a:endParaRP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828136" y="1522566"/>
            <a:ext cx="7694762" cy="4565865"/>
          </a:xfrm>
          <a:prstGeom prst="rect">
            <a:avLst/>
          </a:prstGeom>
          <a:solidFill>
            <a:schemeClr val="accent3"/>
          </a:solidFill>
        </p:spPr>
        <p:txBody>
          <a:bodyPr wrap="square">
            <a:spAutoFit/>
          </a:bodyPr>
          <a:lstStyle/>
          <a:p>
            <a:pPr>
              <a:lnSpc>
                <a:spcPct val="90000"/>
              </a:lnSpc>
              <a:spcBef>
                <a:spcPts val="0"/>
              </a:spcBef>
              <a:defRPr/>
            </a:pPr>
            <a:r>
              <a:rPr lang="en-US" sz="3200" b="1" dirty="0"/>
              <a:t>Last Time We Spoke About:</a:t>
            </a:r>
          </a:p>
          <a:p>
            <a:pPr>
              <a:lnSpc>
                <a:spcPct val="90000"/>
              </a:lnSpc>
              <a:spcBef>
                <a:spcPts val="0"/>
              </a:spcBef>
              <a:defRPr/>
            </a:pPr>
            <a:endParaRPr lang="en-US" sz="600" b="1" dirty="0"/>
          </a:p>
          <a:p>
            <a:pPr>
              <a:lnSpc>
                <a:spcPct val="90000"/>
              </a:lnSpc>
              <a:spcBef>
                <a:spcPts val="0"/>
              </a:spcBef>
              <a:buFont typeface="Arial" pitchFamily="34" charset="0"/>
              <a:buChar char="•"/>
              <a:defRPr/>
            </a:pPr>
            <a:r>
              <a:rPr lang="en-US" sz="2800" b="1" dirty="0">
                <a:solidFill>
                  <a:srgbClr val="002060"/>
                </a:solidFill>
              </a:rPr>
              <a:t> The Forms of Business Organizations</a:t>
            </a:r>
          </a:p>
          <a:p>
            <a:pPr algn="ctr">
              <a:lnSpc>
                <a:spcPct val="90000"/>
              </a:lnSpc>
              <a:spcBef>
                <a:spcPts val="0"/>
              </a:spcBef>
              <a:defRPr/>
            </a:pPr>
            <a:r>
              <a:rPr lang="en-US" b="1" i="1" dirty="0">
                <a:solidFill>
                  <a:srgbClr val="C00000"/>
                </a:solidFill>
              </a:rPr>
              <a:t>Part One: The Different Types of Business Organizations </a:t>
            </a:r>
          </a:p>
          <a:p>
            <a:pPr algn="ctr">
              <a:lnSpc>
                <a:spcPct val="90000"/>
              </a:lnSpc>
              <a:spcBef>
                <a:spcPts val="0"/>
              </a:spcBef>
              <a:defRPr/>
            </a:pPr>
            <a:r>
              <a:rPr lang="en-US" b="1" i="1" dirty="0">
                <a:solidFill>
                  <a:srgbClr val="C00000"/>
                </a:solidFill>
              </a:rPr>
              <a:t>Sole Proprietorships / Definitions / Formation / Operations</a:t>
            </a:r>
          </a:p>
          <a:p>
            <a:pPr algn="ctr">
              <a:lnSpc>
                <a:spcPct val="90000"/>
              </a:lnSpc>
              <a:spcBef>
                <a:spcPts val="0"/>
              </a:spcBef>
              <a:defRPr/>
            </a:pPr>
            <a:r>
              <a:rPr lang="en-US" b="1" i="1" dirty="0">
                <a:solidFill>
                  <a:srgbClr val="C00000"/>
                </a:solidFill>
              </a:rPr>
              <a:t>Advantages / Disadvantages / Doing Business As / Termination</a:t>
            </a:r>
            <a:endParaRPr lang="en-US" sz="6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Partnerships</a:t>
            </a:r>
          </a:p>
          <a:p>
            <a:pPr algn="ctr">
              <a:lnSpc>
                <a:spcPct val="90000"/>
              </a:lnSpc>
              <a:spcBef>
                <a:spcPts val="0"/>
              </a:spcBef>
              <a:defRPr/>
            </a:pPr>
            <a:r>
              <a:rPr lang="en-US" b="1" i="1" dirty="0">
                <a:solidFill>
                  <a:srgbClr val="C00000"/>
                </a:solidFill>
              </a:rPr>
              <a:t>Part Two: Nature of Partnerships / Definitions / Formation</a:t>
            </a:r>
          </a:p>
          <a:p>
            <a:pPr algn="ctr">
              <a:lnSpc>
                <a:spcPct val="90000"/>
              </a:lnSpc>
              <a:spcBef>
                <a:spcPts val="0"/>
              </a:spcBef>
              <a:defRPr/>
            </a:pPr>
            <a:r>
              <a:rPr lang="en-US" b="1" i="1" dirty="0">
                <a:solidFill>
                  <a:srgbClr val="C00000"/>
                </a:solidFill>
              </a:rPr>
              <a:t>Partnership Property / Relations Between Partners </a:t>
            </a:r>
          </a:p>
          <a:p>
            <a:pPr algn="ctr">
              <a:lnSpc>
                <a:spcPct val="90000"/>
              </a:lnSpc>
              <a:spcBef>
                <a:spcPts val="0"/>
              </a:spcBef>
              <a:defRPr/>
            </a:pPr>
            <a:r>
              <a:rPr lang="en-US" b="1" i="1" dirty="0">
                <a:solidFill>
                  <a:srgbClr val="C00000"/>
                </a:solidFill>
              </a:rPr>
              <a:t>Relations Between Partners and Third Parties </a:t>
            </a:r>
          </a:p>
          <a:p>
            <a:pPr algn="ctr">
              <a:lnSpc>
                <a:spcPct val="90000"/>
              </a:lnSpc>
              <a:spcBef>
                <a:spcPts val="0"/>
              </a:spcBef>
              <a:defRPr/>
            </a:pPr>
            <a:r>
              <a:rPr lang="en-US" b="1" i="1" dirty="0">
                <a:solidFill>
                  <a:srgbClr val="C00000"/>
                </a:solidFill>
              </a:rPr>
              <a:t>Dissolution / Termination of Partnerships</a:t>
            </a:r>
          </a:p>
          <a:p>
            <a:pPr>
              <a:lnSpc>
                <a:spcPct val="90000"/>
              </a:lnSpc>
              <a:spcBef>
                <a:spcPts val="0"/>
              </a:spcBef>
              <a:buFont typeface="Arial" pitchFamily="34" charset="0"/>
              <a:buChar char="•"/>
              <a:defRPr/>
            </a:pPr>
            <a:r>
              <a:rPr lang="en-US" sz="2800" b="1" dirty="0">
                <a:solidFill>
                  <a:srgbClr val="002060"/>
                </a:solidFill>
              </a:rPr>
              <a:t> Franchises</a:t>
            </a:r>
          </a:p>
          <a:p>
            <a:pPr algn="ctr">
              <a:lnSpc>
                <a:spcPct val="90000"/>
              </a:lnSpc>
              <a:spcBef>
                <a:spcPts val="0"/>
              </a:spcBef>
              <a:defRPr/>
            </a:pPr>
            <a:r>
              <a:rPr lang="en-US" b="1" i="1" dirty="0">
                <a:solidFill>
                  <a:srgbClr val="C00000"/>
                </a:solidFill>
              </a:rPr>
              <a:t>Part Three: Definitions / Characteristics / Examples</a:t>
            </a:r>
          </a:p>
          <a:p>
            <a:pPr>
              <a:lnSpc>
                <a:spcPct val="90000"/>
              </a:lnSpc>
              <a:spcBef>
                <a:spcPts val="0"/>
              </a:spcBef>
              <a:buFont typeface="Arial" pitchFamily="34" charset="0"/>
              <a:buChar char="•"/>
              <a:defRPr/>
            </a:pPr>
            <a:endParaRPr lang="en-US" sz="5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a:t>
            </a:r>
            <a:r>
              <a:rPr lang="en-US" sz="2600" b="1" dirty="0">
                <a:solidFill>
                  <a:srgbClr val="002060"/>
                </a:solidFill>
              </a:rPr>
              <a:t>Class Case – </a:t>
            </a:r>
            <a:r>
              <a:rPr lang="en-US" sz="2600" b="1" dirty="0" err="1">
                <a:solidFill>
                  <a:srgbClr val="002060"/>
                </a:solidFill>
              </a:rPr>
              <a:t>Congel</a:t>
            </a:r>
            <a:r>
              <a:rPr lang="en-US" sz="2600" b="1" dirty="0">
                <a:solidFill>
                  <a:srgbClr val="002060"/>
                </a:solidFill>
              </a:rPr>
              <a:t> v. </a:t>
            </a:r>
            <a:r>
              <a:rPr lang="en-US" sz="2600" b="1" dirty="0" err="1">
                <a:solidFill>
                  <a:srgbClr val="002060"/>
                </a:solidFill>
              </a:rPr>
              <a:t>Malfitano</a:t>
            </a:r>
            <a:endParaRPr lang="en-US" sz="2600" b="1" dirty="0">
              <a:solidFill>
                <a:srgbClr val="002060"/>
              </a:solidFill>
            </a:endParaRPr>
          </a:p>
          <a:p>
            <a:pPr algn="ctr">
              <a:lnSpc>
                <a:spcPct val="90000"/>
              </a:lnSpc>
              <a:spcBef>
                <a:spcPts val="0"/>
              </a:spcBef>
              <a:defRPr/>
            </a:pPr>
            <a:r>
              <a:rPr lang="en-US" sz="2400" b="1" i="1" dirty="0">
                <a:solidFill>
                  <a:srgbClr val="C00000"/>
                </a:solidFill>
              </a:rPr>
              <a:t>     </a:t>
            </a:r>
            <a:r>
              <a:rPr lang="en-US" b="1" i="1" dirty="0">
                <a:solidFill>
                  <a:srgbClr val="C00000"/>
                </a:solidFill>
              </a:rPr>
              <a:t>Applying the Law of Partnerships</a:t>
            </a:r>
            <a:endParaRPr lang="en-US"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487382"/>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defRPr/>
            </a:pPr>
            <a:endParaRPr lang="en-US" sz="600" b="1" dirty="0"/>
          </a:p>
          <a:p>
            <a:pPr>
              <a:buFont typeface="Arial" pitchFamily="34" charset="0"/>
              <a:buChar char="•"/>
              <a:defRPr/>
            </a:pPr>
            <a:r>
              <a:rPr lang="en-US" sz="2800" b="1" dirty="0">
                <a:solidFill>
                  <a:srgbClr val="002060"/>
                </a:solidFill>
              </a:rPr>
              <a:t> The Nature of a Corporation</a:t>
            </a:r>
          </a:p>
          <a:p>
            <a:pPr algn="ctr">
              <a:defRPr/>
            </a:pPr>
            <a:r>
              <a:rPr lang="en-US" b="1" i="1" dirty="0">
                <a:solidFill>
                  <a:srgbClr val="C00000"/>
                </a:solidFill>
              </a:rPr>
              <a:t>Part One: Origins of the Corporation / Definitions / Artificial Person</a:t>
            </a: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Types of Corporations</a:t>
            </a:r>
          </a:p>
          <a:p>
            <a:pPr>
              <a:defRPr/>
            </a:pPr>
            <a:r>
              <a:rPr lang="en-US" b="1" i="1" dirty="0">
                <a:solidFill>
                  <a:srgbClr val="C00000"/>
                </a:solidFill>
              </a:rPr>
              <a:t>  Part Two: 1. Business Corporations</a:t>
            </a:r>
          </a:p>
          <a:p>
            <a:pPr>
              <a:defRPr/>
            </a:pPr>
            <a:r>
              <a:rPr lang="en-US" b="1" i="1" dirty="0">
                <a:solidFill>
                  <a:srgbClr val="C00000"/>
                </a:solidFill>
              </a:rPr>
              <a:t>	     2. Professional Corporations</a:t>
            </a:r>
          </a:p>
          <a:p>
            <a:pPr>
              <a:defRPr/>
            </a:pPr>
            <a:r>
              <a:rPr lang="en-US" b="1" i="1" dirty="0">
                <a:solidFill>
                  <a:srgbClr val="C00000"/>
                </a:solidFill>
              </a:rPr>
              <a:t>	     3. Public Purpose Corporations</a:t>
            </a:r>
          </a:p>
          <a:p>
            <a:pPr>
              <a:defRPr/>
            </a:pPr>
            <a:r>
              <a:rPr lang="en-US" b="1" i="1" dirty="0">
                <a:solidFill>
                  <a:srgbClr val="C00000"/>
                </a:solidFill>
              </a:rPr>
              <a:t>	     4. Not for Profit Corporations</a:t>
            </a:r>
          </a:p>
          <a:p>
            <a:pPr>
              <a:buFont typeface="Arial" pitchFamily="34" charset="0"/>
              <a:buChar char="•"/>
              <a:defRPr/>
            </a:pPr>
            <a:r>
              <a:rPr lang="en-US" sz="2800" b="1" dirty="0">
                <a:solidFill>
                  <a:srgbClr val="002060"/>
                </a:solidFill>
              </a:rPr>
              <a:t> Elements of a Corporation</a:t>
            </a:r>
          </a:p>
          <a:p>
            <a:pPr>
              <a:defRPr/>
            </a:pPr>
            <a:r>
              <a:rPr lang="en-US" b="1" i="1" dirty="0">
                <a:solidFill>
                  <a:srgbClr val="C00000"/>
                </a:solidFill>
              </a:rPr>
              <a:t> Part Three: Principal Characteristics / Comparisons / Powers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Case – Dartmouth College v. Woodward</a:t>
            </a:r>
          </a:p>
          <a:p>
            <a:pPr algn="ctr">
              <a:defRPr/>
            </a:pPr>
            <a:r>
              <a:rPr lang="en-US" sz="2400" b="1" i="1" dirty="0">
                <a:solidFill>
                  <a:srgbClr val="C00000"/>
                </a:solidFill>
              </a:rPr>
              <a:t>     </a:t>
            </a:r>
            <a:r>
              <a:rPr lang="en-US" b="1" i="1" dirty="0">
                <a:solidFill>
                  <a:srgbClr val="C00000"/>
                </a:solidFill>
              </a:rPr>
              <a:t>Recognition of Corporate Personhood</a:t>
            </a:r>
            <a:endParaRPr lang="en-US" b="1" dirty="0">
              <a:solidFill>
                <a:srgbClr val="C00000"/>
              </a:solidFill>
            </a:endParaRPr>
          </a:p>
        </p:txBody>
      </p:sp>
    </p:spTree>
    <p:extLst>
      <p:ext uri="{BB962C8B-B14F-4D97-AF65-F5344CB8AC3E}">
        <p14:creationId xmlns:p14="http://schemas.microsoft.com/office/powerpoint/2010/main" val="355851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838200"/>
            <a:ext cx="8534400" cy="5181600"/>
          </a:xfrm>
          <a:prstGeom prst="rect">
            <a:avLst/>
          </a:prstGeom>
          <a:noFill/>
          <a:ln w="9525">
            <a:noFill/>
            <a:miter lim="800000"/>
            <a:headEnd/>
            <a:tailEnd/>
          </a:ln>
        </p:spPr>
        <p:txBody>
          <a:bodyPr/>
          <a:lstStyle/>
          <a:p>
            <a:pPr marL="342900" indent="-342900" algn="ctr">
              <a:spcBef>
                <a:spcPts val="0"/>
              </a:spcBef>
              <a:defRPr/>
            </a:pPr>
            <a:r>
              <a:rPr lang="en-US" sz="3600" b="1" dirty="0">
                <a:solidFill>
                  <a:srgbClr val="0033CC"/>
                </a:solidFill>
              </a:rPr>
              <a:t>Elements of a Corporation</a:t>
            </a:r>
          </a:p>
          <a:p>
            <a:pPr marL="342900" indent="-342900" algn="ctr">
              <a:spcBef>
                <a:spcPts val="0"/>
              </a:spcBef>
              <a:defRPr/>
            </a:pPr>
            <a:r>
              <a:rPr lang="en-US" sz="2800" b="1" i="1" dirty="0">
                <a:solidFill>
                  <a:srgbClr val="006600"/>
                </a:solidFill>
              </a:rPr>
              <a:t>Definitions</a:t>
            </a:r>
          </a:p>
          <a:p>
            <a:pPr marL="342900" indent="-342900" algn="ctr">
              <a:spcBef>
                <a:spcPts val="0"/>
              </a:spcBef>
              <a:defRPr/>
            </a:pPr>
            <a:endParaRPr lang="en-US" sz="700" b="1" i="1" dirty="0">
              <a:solidFill>
                <a:srgbClr val="006600"/>
              </a:solidFill>
            </a:endParaRPr>
          </a:p>
          <a:p>
            <a:pPr>
              <a:spcBef>
                <a:spcPts val="0"/>
              </a:spcBef>
              <a:defRPr/>
            </a:pPr>
            <a:r>
              <a:rPr lang="en-US" sz="2200" b="1" dirty="0">
                <a:solidFill>
                  <a:srgbClr val="C00000"/>
                </a:solidFill>
              </a:rPr>
              <a:t>    Corporation Defined</a:t>
            </a:r>
            <a:endParaRPr lang="en-US" sz="2200" dirty="0">
              <a:solidFill>
                <a:srgbClr val="C00000"/>
              </a:solidFill>
            </a:endParaRPr>
          </a:p>
          <a:p>
            <a:pPr marL="342900" indent="-342900" eaLnBrk="0" hangingPunct="0">
              <a:lnSpc>
                <a:spcPct val="90000"/>
              </a:lnSpc>
              <a:spcBef>
                <a:spcPct val="20000"/>
              </a:spcBef>
              <a:buFontTx/>
              <a:buChar char="•"/>
              <a:defRPr/>
            </a:pPr>
            <a:r>
              <a:rPr lang="en-US" sz="2400" kern="0" dirty="0">
                <a:latin typeface="+mn-lt"/>
              </a:rPr>
              <a:t>Black’s Law Dictionary defines a</a:t>
            </a:r>
          </a:p>
          <a:p>
            <a:pPr marL="342900" indent="-342900" eaLnBrk="0" hangingPunct="0">
              <a:lnSpc>
                <a:spcPct val="90000"/>
              </a:lnSpc>
              <a:spcBef>
                <a:spcPct val="20000"/>
              </a:spcBef>
              <a:defRPr/>
            </a:pPr>
            <a:r>
              <a:rPr lang="en-US" sz="2800" kern="0" dirty="0">
                <a:solidFill>
                  <a:srgbClr val="0033CC"/>
                </a:solidFill>
                <a:latin typeface="+mn-lt"/>
              </a:rPr>
              <a:t>    </a:t>
            </a:r>
            <a:r>
              <a:rPr lang="en-US" sz="2800" b="1" i="1" kern="0" dirty="0">
                <a:solidFill>
                  <a:srgbClr val="0033CC"/>
                </a:solidFill>
                <a:latin typeface="+mn-lt"/>
              </a:rPr>
              <a:t>Corporation</a:t>
            </a:r>
            <a:r>
              <a:rPr lang="en-US" sz="2800" b="1" kern="0" dirty="0">
                <a:solidFill>
                  <a:srgbClr val="0033CC"/>
                </a:solidFill>
                <a:latin typeface="+mn-lt"/>
              </a:rPr>
              <a:t> </a:t>
            </a:r>
            <a:r>
              <a:rPr lang="en-US" sz="2800" kern="0" dirty="0">
                <a:latin typeface="+mn-lt"/>
              </a:rPr>
              <a:t>as:</a:t>
            </a:r>
          </a:p>
          <a:p>
            <a:pPr marL="342900" indent="-342900" eaLnBrk="0" hangingPunct="0">
              <a:lnSpc>
                <a:spcPct val="90000"/>
              </a:lnSpc>
              <a:spcBef>
                <a:spcPct val="20000"/>
              </a:spcBef>
              <a:defRPr/>
            </a:pPr>
            <a:endParaRPr lang="en-US" sz="700" kern="0" dirty="0">
              <a:latin typeface="+mn-lt"/>
            </a:endParaRPr>
          </a:p>
          <a:p>
            <a:pPr marL="342900" indent="-342900" eaLnBrk="0" hangingPunct="0">
              <a:lnSpc>
                <a:spcPct val="90000"/>
              </a:lnSpc>
              <a:spcBef>
                <a:spcPct val="20000"/>
              </a:spcBef>
              <a:defRPr/>
            </a:pPr>
            <a:r>
              <a:rPr lang="en-US" kern="0" dirty="0">
                <a:latin typeface="+mn-lt"/>
              </a:rPr>
              <a:t>    </a:t>
            </a:r>
            <a:r>
              <a:rPr lang="en-US" b="1" i="1" kern="0" dirty="0">
                <a:latin typeface="+mn-lt"/>
              </a:rPr>
              <a:t>“An </a:t>
            </a:r>
            <a:r>
              <a:rPr lang="en-US" b="1" i="1" kern="0" dirty="0">
                <a:solidFill>
                  <a:srgbClr val="C00000"/>
                </a:solidFill>
                <a:latin typeface="+mn-lt"/>
              </a:rPr>
              <a:t>artificial person </a:t>
            </a:r>
            <a:r>
              <a:rPr lang="en-US" b="1" i="1" kern="0" dirty="0">
                <a:latin typeface="+mn-lt"/>
              </a:rPr>
              <a:t>or legal entity </a:t>
            </a:r>
          </a:p>
          <a:p>
            <a:pPr marL="342900" indent="-342900" eaLnBrk="0" hangingPunct="0">
              <a:lnSpc>
                <a:spcPct val="90000"/>
              </a:lnSpc>
              <a:spcBef>
                <a:spcPct val="20000"/>
              </a:spcBef>
              <a:defRPr/>
            </a:pPr>
            <a:r>
              <a:rPr lang="en-US" b="1" i="1" kern="0" dirty="0">
                <a:latin typeface="+mn-lt"/>
              </a:rPr>
              <a:t>	created by or </a:t>
            </a:r>
            <a:r>
              <a:rPr lang="en-US" b="1" i="1" kern="0" dirty="0">
                <a:solidFill>
                  <a:srgbClr val="C00000"/>
                </a:solidFill>
                <a:latin typeface="+mn-lt"/>
              </a:rPr>
              <a:t>under the authority </a:t>
            </a:r>
          </a:p>
          <a:p>
            <a:pPr marL="342900" indent="-342900" eaLnBrk="0" hangingPunct="0">
              <a:lnSpc>
                <a:spcPct val="90000"/>
              </a:lnSpc>
              <a:spcBef>
                <a:spcPct val="20000"/>
              </a:spcBef>
              <a:defRPr/>
            </a:pPr>
            <a:r>
              <a:rPr lang="en-US" b="1" i="1" kern="0" dirty="0">
                <a:solidFill>
                  <a:srgbClr val="C00000"/>
                </a:solidFill>
                <a:latin typeface="+mn-lt"/>
              </a:rPr>
              <a:t>	of the laws of the state </a:t>
            </a:r>
            <a:r>
              <a:rPr lang="en-US" b="1" i="1" kern="0" dirty="0">
                <a:latin typeface="+mn-lt"/>
              </a:rPr>
              <a:t>or nation, </a:t>
            </a:r>
          </a:p>
          <a:p>
            <a:pPr marL="342900" indent="-342900" eaLnBrk="0" hangingPunct="0">
              <a:lnSpc>
                <a:spcPct val="90000"/>
              </a:lnSpc>
              <a:spcBef>
                <a:spcPct val="20000"/>
              </a:spcBef>
              <a:defRPr/>
            </a:pPr>
            <a:r>
              <a:rPr lang="en-US" b="1" i="1" kern="0" dirty="0">
                <a:latin typeface="+mn-lt"/>
              </a:rPr>
              <a:t>	which </a:t>
            </a:r>
            <a:r>
              <a:rPr lang="en-US" b="1" i="1" kern="0" dirty="0">
                <a:solidFill>
                  <a:srgbClr val="C00000"/>
                </a:solidFill>
                <a:latin typeface="+mn-lt"/>
              </a:rPr>
              <a:t>has an existence distinct from that </a:t>
            </a:r>
          </a:p>
          <a:p>
            <a:pPr marL="342900" indent="-342900" eaLnBrk="0" hangingPunct="0">
              <a:lnSpc>
                <a:spcPct val="90000"/>
              </a:lnSpc>
              <a:spcBef>
                <a:spcPct val="20000"/>
              </a:spcBef>
              <a:defRPr/>
            </a:pPr>
            <a:r>
              <a:rPr lang="en-US" b="1" i="1" kern="0" dirty="0">
                <a:solidFill>
                  <a:srgbClr val="C00000"/>
                </a:solidFill>
                <a:latin typeface="+mn-lt"/>
              </a:rPr>
              <a:t>	of its associated individuals,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has a duration that is either perpetual </a:t>
            </a:r>
          </a:p>
          <a:p>
            <a:pPr marL="342900" indent="-342900" eaLnBrk="0" hangingPunct="0">
              <a:lnSpc>
                <a:spcPct val="90000"/>
              </a:lnSpc>
              <a:spcBef>
                <a:spcPct val="20000"/>
              </a:spcBef>
              <a:defRPr/>
            </a:pPr>
            <a:r>
              <a:rPr lang="en-US" b="1" i="1" kern="0" dirty="0">
                <a:latin typeface="+mn-lt"/>
              </a:rPr>
              <a:t>	or for a limited term of years,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which acts as a unit </a:t>
            </a:r>
          </a:p>
          <a:p>
            <a:pPr marL="342900" indent="-342900" eaLnBrk="0" hangingPunct="0">
              <a:lnSpc>
                <a:spcPct val="90000"/>
              </a:lnSpc>
              <a:spcBef>
                <a:spcPct val="20000"/>
              </a:spcBef>
              <a:defRPr/>
            </a:pPr>
            <a:r>
              <a:rPr lang="en-US" b="1" i="1" kern="0" dirty="0">
                <a:latin typeface="+mn-lt"/>
              </a:rPr>
              <a:t>	in matters relating to the common purpose of the association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within the scope of the powers conferred upon it by law</a:t>
            </a:r>
            <a:r>
              <a:rPr lang="en-US" b="1" i="1" kern="0" dirty="0">
                <a:latin typeface="+mn-lt"/>
              </a:rPr>
              <a:t>.” </a:t>
            </a:r>
          </a:p>
        </p:txBody>
      </p:sp>
      <p:pic>
        <p:nvPicPr>
          <p:cNvPr id="6148" name="Picture 3" descr="Blacks.jpg"/>
          <p:cNvPicPr>
            <a:picLocks noChangeAspect="1"/>
          </p:cNvPicPr>
          <p:nvPr/>
        </p:nvPicPr>
        <p:blipFill>
          <a:blip r:embed="rId2" cstate="print"/>
          <a:srcRect/>
          <a:stretch>
            <a:fillRect/>
          </a:stretch>
        </p:blipFill>
        <p:spPr bwMode="auto">
          <a:xfrm>
            <a:off x="6096000" y="2362200"/>
            <a:ext cx="2286000" cy="2286000"/>
          </a:xfrm>
          <a:prstGeom prst="rect">
            <a:avLst/>
          </a:prstGeom>
          <a:noFill/>
          <a:ln w="9525">
            <a:noFill/>
            <a:miter lim="800000"/>
            <a:headEnd/>
            <a:tailEnd/>
          </a:ln>
        </p:spPr>
      </p:pic>
    </p:spTree>
    <p:extLst>
      <p:ext uri="{BB962C8B-B14F-4D97-AF65-F5344CB8AC3E}">
        <p14:creationId xmlns:p14="http://schemas.microsoft.com/office/powerpoint/2010/main" val="262591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5</a:t>
            </a:fld>
            <a:endParaRPr lang="en-US"/>
          </a:p>
        </p:txBody>
      </p:sp>
      <p:sp>
        <p:nvSpPr>
          <p:cNvPr id="79873" name="Rectangle 1"/>
          <p:cNvSpPr>
            <a:spLocks noChangeArrowheads="1"/>
          </p:cNvSpPr>
          <p:nvPr/>
        </p:nvSpPr>
        <p:spPr bwMode="auto">
          <a:xfrm>
            <a:off x="381000" y="899987"/>
            <a:ext cx="8382000" cy="527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3600" b="1" dirty="0">
                <a:solidFill>
                  <a:srgbClr val="0033CC"/>
                </a:solidFill>
              </a:rPr>
              <a:t>The Elements of a Corporation</a:t>
            </a:r>
          </a:p>
          <a:p>
            <a:pPr marL="342900" indent="-342900" algn="ctr">
              <a:lnSpc>
                <a:spcPct val="90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WHAT</a:t>
            </a:r>
            <a:r>
              <a:rPr kumimoji="0" lang="en-US" sz="2000" b="1" u="none" strike="noStrike" cap="none" normalizeH="0" dirty="0">
                <a:ln>
                  <a:noFill/>
                </a:ln>
                <a:solidFill>
                  <a:srgbClr val="C00000"/>
                </a:solidFill>
                <a:effectLst/>
                <a:latin typeface="Arial" pitchFamily="34" charset="0"/>
                <a:ea typeface="Calibri" pitchFamily="34" charset="0"/>
                <a:cs typeface="Arial" pitchFamily="34" charset="0"/>
              </a:rPr>
              <a:t> IS A </a:t>
            </a: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''CORPORATION''</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a legal entity (an artificial person) created in accordance with statutes.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a:lnSpc>
                <a:spcPct val="90000"/>
              </a:lnSpc>
              <a:spcBef>
                <a:spcPts val="0"/>
              </a:spcBef>
            </a:pPr>
            <a:r>
              <a:rPr lang="en-US" dirty="0"/>
              <a:t>The corporation is a creature of law, a legal construct. </a:t>
            </a:r>
          </a:p>
          <a:p>
            <a:pPr>
              <a:lnSpc>
                <a:spcPct val="90000"/>
              </a:lnSpc>
              <a:spcBef>
                <a:spcPts val="0"/>
              </a:spcBef>
            </a:pPr>
            <a:endParaRPr lang="en-US" sz="1000" dirty="0"/>
          </a:p>
          <a:p>
            <a:pPr>
              <a:lnSpc>
                <a:spcPct val="90000"/>
              </a:lnSpc>
              <a:spcBef>
                <a:spcPts val="0"/>
              </a:spcBef>
            </a:pPr>
            <a:r>
              <a:rPr lang="en-US" dirty="0"/>
              <a:t>No one has ever seen one. </a:t>
            </a:r>
          </a:p>
          <a:p>
            <a:pPr>
              <a:lnSpc>
                <a:spcPct val="90000"/>
              </a:lnSpc>
              <a:spcBef>
                <a:spcPts val="0"/>
              </a:spcBef>
            </a:pPr>
            <a:endParaRPr lang="en-US" sz="1000" dirty="0"/>
          </a:p>
          <a:p>
            <a:pPr>
              <a:lnSpc>
                <a:spcPct val="90000"/>
              </a:lnSpc>
              <a:spcBef>
                <a:spcPts val="0"/>
              </a:spcBef>
            </a:pPr>
            <a:r>
              <a:rPr lang="en-US" dirty="0"/>
              <a:t>The corporation’s existence and attributes arise from state-enabling statutes, which give business participants significant freedom to choose their own customized relationships.</a:t>
            </a:r>
          </a:p>
          <a:p>
            <a:pPr>
              <a:lnSpc>
                <a:spcPct val="90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corporate entity is separate and distinct from the legal personalities of those who own and manage the corporation.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In New York, as elsewhere, corporate law is mostly statutory, and most of the statutory law relating to general business corporations </a:t>
            </a:r>
            <a:r>
              <a:rPr kumimoji="0" lang="en-US"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(i.e., </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corporations for profit) is contained in the New York Business Corporation Law ("BCL"). </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426042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6</a:t>
            </a:fld>
            <a:endParaRPr lang="en-US"/>
          </a:p>
        </p:txBody>
      </p:sp>
      <p:sp>
        <p:nvSpPr>
          <p:cNvPr id="79873" name="Rectangle 1"/>
          <p:cNvSpPr>
            <a:spLocks noChangeArrowheads="1"/>
          </p:cNvSpPr>
          <p:nvPr/>
        </p:nvSpPr>
        <p:spPr bwMode="auto">
          <a:xfrm>
            <a:off x="381000" y="696010"/>
            <a:ext cx="8382000"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110000"/>
              </a:lnSpc>
              <a:spcBef>
                <a:spcPts val="0"/>
              </a:spcBef>
              <a:defRPr/>
            </a:pPr>
            <a:r>
              <a:rPr lang="en-US" sz="3600" b="1" dirty="0">
                <a:solidFill>
                  <a:srgbClr val="0033CC"/>
                </a:solidFill>
              </a:rPr>
              <a:t>The Elements of a Corporation</a:t>
            </a:r>
          </a:p>
          <a:p>
            <a:pPr marL="342900" indent="-342900" algn="ctr">
              <a:lnSpc>
                <a:spcPct val="110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11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10000"/>
              </a:lnSpc>
              <a:spcBef>
                <a:spcPts val="0"/>
              </a:spcBef>
              <a:spcAft>
                <a:spcPct val="0"/>
              </a:spcAft>
              <a:buClrTx/>
              <a:buSzTx/>
              <a:buFontTx/>
              <a:buNone/>
              <a:tabLst/>
            </a:pP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Principal Characteristics of a Corporation:</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1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R="0" lvl="0" algn="just" defTabSz="914400" rtl="0" eaLnBrk="0" fontAlgn="base" latinLnBrk="0" hangingPunct="0">
              <a:lnSpc>
                <a:spcPct val="110000"/>
              </a:lnSpc>
              <a:spcBef>
                <a:spcPts val="0"/>
              </a:spcBef>
              <a:spcAft>
                <a:spcPct val="0"/>
              </a:spcAft>
              <a:buClrTx/>
              <a:buSzTx/>
              <a:tabLst/>
            </a:pPr>
            <a:r>
              <a:rPr kumimoji="0" lang="en-US"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All</a:t>
            </a:r>
            <a:r>
              <a:rPr kumimoji="0" lang="en-US"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corporations share certain defining characteristics.  These include:</a:t>
            </a:r>
          </a:p>
          <a:p>
            <a:pPr marR="0" lvl="0" algn="just" defTabSz="914400" rtl="0" eaLnBrk="0" fontAlgn="base" latinLnBrk="0" hangingPunct="0">
              <a:lnSpc>
                <a:spcPct val="110000"/>
              </a:lnSpc>
              <a:spcBef>
                <a:spcPts val="0"/>
              </a:spcBef>
              <a:spcAft>
                <a:spcPct val="0"/>
              </a:spcAft>
              <a:buClrTx/>
              <a:buSzTx/>
              <a:tabLst/>
            </a:pPr>
            <a:endParaRPr kumimoji="0" lang="en-US" sz="1000" b="1"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kumimoji="0" lang="en-US" b="1"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Limited Liability</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Entity Powers (Corporate Personhood)</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Centralized Management</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Continuity of Existence</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Free Transferability of Interests</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Statutory Sources of Authority</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Constitutional Status</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endParaRPr lang="en-US" b="1" dirty="0">
              <a:solidFill>
                <a:schemeClr val="tx1">
                  <a:lumMod val="95000"/>
                  <a:lumOff val="5000"/>
                </a:schemeClr>
              </a:solidFill>
              <a:latin typeface="Arial" pitchFamily="34" charset="0"/>
              <a:cs typeface="Arial" pitchFamily="34" charset="0"/>
            </a:endParaRP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endParaRPr kumimoji="0" lang="en-US" b="1"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84517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741973"/>
            <a:ext cx="8458200" cy="60570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5000"/>
              </a:lnSpc>
              <a:spcBef>
                <a:spcPts val="0"/>
              </a:spcBef>
              <a:defRPr/>
            </a:pPr>
            <a:r>
              <a:rPr lang="en-US" sz="3600" b="1" dirty="0">
                <a:solidFill>
                  <a:srgbClr val="0033CC"/>
                </a:solidFill>
              </a:rPr>
              <a:t>The Elements of a Corporation</a:t>
            </a:r>
          </a:p>
          <a:p>
            <a:pPr marL="342900" indent="-342900" algn="ctr">
              <a:lnSpc>
                <a:spcPct val="85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lang="en-US" sz="2000" b="1" dirty="0">
                <a:solidFill>
                  <a:srgbClr val="C00000"/>
                </a:solidFill>
                <a:latin typeface="Arial" pitchFamily="34" charset="0"/>
                <a:ea typeface="Calibri" pitchFamily="34" charset="0"/>
                <a:cs typeface="Arial" pitchFamily="34" charset="0"/>
              </a:rPr>
              <a:t>PRINCIPAL CHARACTERISTICS</a:t>
            </a: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 OF CORPORATIONS</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kumimoji="0" lang="en-US" sz="2000" b="1" i="0" u="none" strike="noStrike" cap="none" normalizeH="0" baseline="0" dirty="0">
                <a:ln>
                  <a:noFill/>
                </a:ln>
                <a:solidFill>
                  <a:srgbClr val="3D3D3D"/>
                </a:solidFill>
                <a:effectLst/>
                <a:latin typeface="Arial" pitchFamily="34" charset="0"/>
                <a:ea typeface="Calibri" pitchFamily="34" charset="0"/>
                <a:cs typeface="Arial" pitchFamily="34" charset="0"/>
              </a:rPr>
              <a:t>Limited Liability</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10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Because a corporation is a separate legal entity, its debts and obligations are treated as being distinctly its own. </a:t>
            </a:r>
          </a:p>
          <a:p>
            <a:pPr marL="0" marR="0" lvl="0" indent="0" algn="just" defTabSz="914400" rtl="0" eaLnBrk="0" fontAlgn="base" latinLnBrk="0" hangingPunct="0">
              <a:lnSpc>
                <a:spcPct val="85000"/>
              </a:lnSpc>
              <a:spcBef>
                <a:spcPts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lang="en-US" sz="2000" dirty="0">
                <a:solidFill>
                  <a:schemeClr val="tx1">
                    <a:lumMod val="95000"/>
                    <a:lumOff val="5000"/>
                  </a:schemeClr>
                </a:solidFill>
                <a:latin typeface="Arial" pitchFamily="34" charset="0"/>
                <a:ea typeface="Calibri" pitchFamily="34" charset="0"/>
                <a:cs typeface="Arial" pitchFamily="34" charset="0"/>
              </a:rPr>
              <a:t>I</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ts shareholders and managers are ordinarily not liable for corporate indebtedness, and are</a:t>
            </a:r>
            <a:r>
              <a:rPr kumimoji="0" lang="en-US" sz="20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instead, only financially responsible for the amount contributed to purchase their shares</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lang="en-US" sz="2000" dirty="0">
                <a:solidFill>
                  <a:schemeClr val="tx1">
                    <a:lumMod val="95000"/>
                    <a:lumOff val="5000"/>
                  </a:schemeClr>
                </a:solidFill>
                <a:latin typeface="Arial" pitchFamily="34" charset="0"/>
                <a:ea typeface="Calibri" pitchFamily="34" charset="0"/>
                <a:cs typeface="Arial" pitchFamily="34" charset="0"/>
              </a:rPr>
              <a:t>Arising from the sovereign immunity of the King, granted to these entities under regal charter, Limited Liability has long been a magnet for capital investment, and have made the corporate form of business organization as one of the most attractive and effective in the world.</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One exception is the liability of the 10 largest shareholders of non-publicly traded corporations for the wages of corporate employees. [</a:t>
            </a:r>
            <a:r>
              <a:rPr kumimoji="0" lang="en-US" sz="20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BCL</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§630]</a:t>
            </a:r>
            <a:endParaRPr kumimoji="0" lang="en-US" sz="20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0" u="none" strike="noStrike" cap="none" normalizeH="0" baseline="0" dirty="0">
              <a:ln>
                <a:noFill/>
              </a:ln>
              <a:solidFill>
                <a:srgbClr val="3D3D3D"/>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94131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869311"/>
            <a:ext cx="8458200" cy="56076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0000"/>
              </a:lnSpc>
              <a:spcBef>
                <a:spcPts val="0"/>
              </a:spcBef>
              <a:defRPr/>
            </a:pPr>
            <a:r>
              <a:rPr lang="en-US" sz="3600" b="1" dirty="0">
                <a:solidFill>
                  <a:srgbClr val="0033CC"/>
                </a:solidFill>
              </a:rPr>
              <a:t>The Elements of a Corporation</a:t>
            </a:r>
          </a:p>
          <a:p>
            <a:pPr marL="342900" indent="-342900" algn="ctr">
              <a:lnSpc>
                <a:spcPct val="80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lang="en-US" sz="2000" b="1" dirty="0">
                <a:solidFill>
                  <a:srgbClr val="C00000"/>
                </a:solidFill>
                <a:latin typeface="Arial" pitchFamily="34" charset="0"/>
                <a:ea typeface="Calibri" pitchFamily="34" charset="0"/>
                <a:cs typeface="Arial" pitchFamily="34" charset="0"/>
              </a:rPr>
              <a:t>PRINCIPAL CHARACTERISTICS</a:t>
            </a: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 OF CORPORATIONS</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kumimoji="0" lang="en-US" sz="2000" b="1" i="0" u="none" strike="noStrike" cap="none" normalizeH="0" baseline="0" dirty="0">
                <a:ln>
                  <a:noFill/>
                </a:ln>
                <a:solidFill>
                  <a:srgbClr val="3D3D3D"/>
                </a:solidFill>
                <a:effectLst/>
                <a:latin typeface="Arial" pitchFamily="34" charset="0"/>
                <a:ea typeface="Calibri" pitchFamily="34" charset="0"/>
                <a:cs typeface="Arial" pitchFamily="34" charset="0"/>
              </a:rPr>
              <a:t>Entity Powers (Corporate Personhood)</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Since the time of their establishment under Roman Law,</a:t>
            </a:r>
            <a:r>
              <a:rPr kumimoji="0" lang="en-US" sz="20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Corporations have been held to be, and have been viewed as, an Artificial Person Under the Law.  </a:t>
            </a:r>
          </a:p>
          <a:p>
            <a:pPr marL="0" marR="0" lvl="0" indent="0" algn="just" defTabSz="914400" rtl="0" eaLnBrk="0" fontAlgn="base" latinLnBrk="0" hangingPunct="0">
              <a:lnSpc>
                <a:spcPct val="80000"/>
              </a:lnSpc>
              <a:spcBef>
                <a:spcPts val="0"/>
              </a:spcBef>
              <a:spcAft>
                <a:spcPct val="0"/>
              </a:spcAft>
              <a:buClrTx/>
              <a:buSzTx/>
              <a:buFontTx/>
              <a:buNone/>
              <a:tabLst/>
            </a:pPr>
            <a:endParaRPr lang="en-US" sz="2000" baseline="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This Corporate “Personhood” means that the corporation is viewed as a separate entity, distinct from its shareholder owners, and managing board of directors and officers.</a:t>
            </a:r>
          </a:p>
          <a:p>
            <a:pPr marL="0" marR="0" lvl="0" indent="0" algn="just" defTabSz="914400" rtl="0" eaLnBrk="0" fontAlgn="base" latinLnBrk="0" hangingPunct="0">
              <a:lnSpc>
                <a:spcPct val="80000"/>
              </a:lnSpc>
              <a:spcBef>
                <a:spcPts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As a result, a corporation can contract in its own name, sue or be sued, own or convey property, and be held criminally liable for crimes that it commits. (BCL §202</a:t>
            </a:r>
            <a:r>
              <a:rPr lang="en-US" sz="2000" dirty="0">
                <a:solidFill>
                  <a:schemeClr val="tx1">
                    <a:lumMod val="95000"/>
                    <a:lumOff val="5000"/>
                  </a:schemeClr>
                </a:solidFill>
                <a:latin typeface="Arial" pitchFamily="34" charset="0"/>
                <a:ea typeface="Calibri" pitchFamily="34" charset="0"/>
                <a:cs typeface="Arial" pitchFamily="34" charset="0"/>
              </a:rPr>
              <a:t>).</a:t>
            </a: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20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a:lnSpc>
                <a:spcPct val="80000"/>
              </a:lnSpc>
              <a:spcBef>
                <a:spcPts val="0"/>
              </a:spcBef>
            </a:pPr>
            <a:r>
              <a:rPr lang="en-US" sz="2000" dirty="0">
                <a:solidFill>
                  <a:schemeClr val="tx1">
                    <a:lumMod val="95000"/>
                    <a:lumOff val="5000"/>
                  </a:schemeClr>
                </a:solidFill>
                <a:latin typeface="Arial" pitchFamily="34" charset="0"/>
                <a:cs typeface="Arial" pitchFamily="34" charset="0"/>
              </a:rPr>
              <a:t>Additionally, </a:t>
            </a:r>
            <a:r>
              <a:rPr lang="en-US" sz="2000" dirty="0"/>
              <a:t>under nearly all state’s general incorporation statutes, unless the articles of incorporation expressly limits the corporation’s powers, it will be deemed to have the power to engage in any lawful business activity.</a:t>
            </a:r>
            <a:endParaRPr kumimoji="0" lang="en-US" sz="200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32134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838200"/>
            <a:ext cx="8610600" cy="5342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79000"/>
              </a:lnSpc>
              <a:spcBef>
                <a:spcPts val="0"/>
              </a:spcBef>
              <a:defRPr/>
            </a:pPr>
            <a:r>
              <a:rPr lang="en-US" sz="3600" b="1" dirty="0">
                <a:solidFill>
                  <a:srgbClr val="0033CC"/>
                </a:solidFill>
              </a:rPr>
              <a:t>The Elements of a Corporation</a:t>
            </a:r>
          </a:p>
          <a:p>
            <a:pPr marL="342900" indent="-342900" algn="ctr">
              <a:lnSpc>
                <a:spcPct val="79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lvl="0" algn="just" eaLnBrk="0" hangingPunct="0">
              <a:lnSpc>
                <a:spcPct val="80000"/>
              </a:lnSpc>
              <a:spcBef>
                <a:spcPts val="0"/>
              </a:spcBef>
            </a:pPr>
            <a:r>
              <a:rPr lang="en-US" sz="2000" b="1" dirty="0">
                <a:solidFill>
                  <a:srgbClr val="C00000"/>
                </a:solidFill>
                <a:latin typeface="Arial" pitchFamily="34" charset="0"/>
                <a:ea typeface="Calibri" pitchFamily="34" charset="0"/>
                <a:cs typeface="Arial" pitchFamily="34" charset="0"/>
              </a:rPr>
              <a:t>PRINCIPAL CHARACTERISTICS OF CORPORATIONS</a:t>
            </a:r>
          </a:p>
          <a:p>
            <a:pPr lvl="0" algn="just" eaLnBrk="0" hangingPunct="0">
              <a:lnSpc>
                <a:spcPct val="80000"/>
              </a:lnSpc>
              <a:spcBef>
                <a:spcPts val="0"/>
              </a:spcBef>
            </a:pPr>
            <a:endParaRPr lang="en-US" sz="1000" dirty="0">
              <a:solidFill>
                <a:srgbClr val="C00000"/>
              </a:solidFill>
              <a:latin typeface="Arial" pitchFamily="34" charset="0"/>
              <a:cs typeface="Arial" pitchFamily="34" charset="0"/>
            </a:endParaRPr>
          </a:p>
          <a:p>
            <a:pPr lvl="0" algn="just" eaLnBrk="0" hangingPunct="0">
              <a:lnSpc>
                <a:spcPct val="80000"/>
              </a:lnSpc>
              <a:spcBef>
                <a:spcPts val="0"/>
              </a:spcBef>
            </a:pPr>
            <a:endParaRPr lang="en-US" sz="800" dirty="0">
              <a:solidFill>
                <a:srgbClr val="3D3D3D"/>
              </a:solidFill>
              <a:latin typeface="Arial" pitchFamily="34" charset="0"/>
              <a:ea typeface="Calibri" pitchFamily="34" charset="0"/>
              <a:cs typeface="Arial" pitchFamily="34" charset="0"/>
            </a:endParaRPr>
          </a:p>
          <a:p>
            <a:pPr lvl="0" algn="just" eaLnBrk="0" hangingPunct="0">
              <a:lnSpc>
                <a:spcPct val="80000"/>
              </a:lnSpc>
              <a:spcBef>
                <a:spcPts val="0"/>
              </a:spcBef>
            </a:pPr>
            <a:r>
              <a:rPr kumimoji="0" lang="en-US" sz="2000" b="1" i="0" u="none" strike="noStrike" cap="none" normalizeH="0" baseline="0" dirty="0">
                <a:ln>
                  <a:noFill/>
                </a:ln>
                <a:solidFill>
                  <a:srgbClr val="3D3D3D"/>
                </a:solidFill>
                <a:effectLst/>
                <a:latin typeface="Arial" pitchFamily="34" charset="0"/>
                <a:ea typeface="Calibri" pitchFamily="34" charset="0"/>
                <a:cs typeface="Arial" pitchFamily="34" charset="0"/>
              </a:rPr>
              <a:t>Centralized Management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1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r>
              <a:rPr lang="en-US" dirty="0"/>
              <a:t>Corporations follow the principle of centralized management. </a:t>
            </a:r>
          </a:p>
          <a:p>
            <a:endParaRPr lang="en-US" sz="1000" dirty="0"/>
          </a:p>
          <a:p>
            <a:r>
              <a:rPr lang="en-US" dirty="0"/>
              <a:t>Centralized Management is a form of republican (representative) governance, whereby the shareholders (the owners of the company) participate in the management of the corporation only by electing the board of directors as their representatives to make the policy decisions of governance. </a:t>
            </a:r>
          </a:p>
          <a:p>
            <a:endParaRPr lang="en-US" sz="1000" dirty="0"/>
          </a:p>
          <a:p>
            <a:r>
              <a:rPr lang="en-US" dirty="0"/>
              <a:t>The board of directors supervises and manages the corporation’s affairs, and directs the day-to-day control of the company, to execute the board’s policy directives, through the corporation’s officers, who are appointees of the board. </a:t>
            </a:r>
          </a:p>
          <a:p>
            <a:endParaRPr kumimoji="0" lang="en-US" sz="1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As a result, shareholders have only </a:t>
            </a:r>
            <a:r>
              <a:rPr kumimoji="0" lang="en-US"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extremely limited </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power to make management decisions (except insofar as they may elect and remove directors).  Under such system there</a:t>
            </a:r>
            <a:r>
              <a:rPr kumimoji="0" lang="en-US"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is thereby centralized management.</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85920229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9082</TotalTime>
  <Words>2702</Words>
  <Application>Microsoft Office PowerPoint</Application>
  <PresentationFormat>On-screen Show (4:3)</PresentationFormat>
  <Paragraphs>270</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440</cp:revision>
  <cp:lastPrinted>2017-08-31T14:13:51Z</cp:lastPrinted>
  <dcterms:created xsi:type="dcterms:W3CDTF">2007-08-27T19:04:39Z</dcterms:created>
  <dcterms:modified xsi:type="dcterms:W3CDTF">2021-02-22T10:01:42Z</dcterms:modified>
</cp:coreProperties>
</file>