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9" r:id="rId2"/>
    <p:sldId id="514" r:id="rId3"/>
    <p:sldId id="543" r:id="rId4"/>
    <p:sldId id="542" r:id="rId5"/>
    <p:sldId id="572" r:id="rId6"/>
    <p:sldId id="539" r:id="rId7"/>
    <p:sldId id="540" r:id="rId8"/>
    <p:sldId id="558" r:id="rId9"/>
    <p:sldId id="559" r:id="rId10"/>
    <p:sldId id="573" r:id="rId11"/>
    <p:sldId id="574" r:id="rId12"/>
    <p:sldId id="570" r:id="rId13"/>
    <p:sldId id="577" r:id="rId14"/>
    <p:sldId id="575" r:id="rId15"/>
    <p:sldId id="544" r:id="rId16"/>
    <p:sldId id="545" r:id="rId17"/>
    <p:sldId id="546" r:id="rId18"/>
    <p:sldId id="578" r:id="rId19"/>
    <p:sldId id="576" r:id="rId20"/>
    <p:sldId id="579" r:id="rId21"/>
    <p:sldId id="439"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2/21/2021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2/21/2021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Seven A:</a:t>
            </a:r>
          </a:p>
          <a:p>
            <a:pPr marL="342889" indent="-342889" algn="ctr">
              <a:spcBef>
                <a:spcPct val="20000"/>
              </a:spcBef>
              <a:defRPr/>
            </a:pPr>
            <a:r>
              <a:rPr lang="en-US" sz="3200" b="1" kern="0" dirty="0" err="1">
                <a:solidFill>
                  <a:srgbClr val="FFFF00"/>
                </a:solidFill>
                <a:latin typeface="+mn-lt"/>
              </a:rPr>
              <a:t>Preincorporation</a:t>
            </a:r>
            <a:endParaRPr lang="en-US" sz="3200" b="1" kern="0" dirty="0">
              <a:solidFill>
                <a:srgbClr val="FFFF00"/>
              </a:solidFill>
              <a:latin typeface="+mn-lt"/>
            </a:endParaRPr>
          </a:p>
        </p:txBody>
      </p:sp>
      <p:pic>
        <p:nvPicPr>
          <p:cNvPr id="5" name="Picture 4">
            <a:extLst>
              <a:ext uri="{FF2B5EF4-FFF2-40B4-BE49-F238E27FC236}">
                <a16:creationId xmlns:a16="http://schemas.microsoft.com/office/drawing/2014/main" id="{9C128A33-37B8-4EBB-B670-8C7CA16ADC48}"/>
              </a:ext>
            </a:extLst>
          </p:cNvPr>
          <p:cNvPicPr>
            <a:picLocks noChangeAspect="1"/>
          </p:cNvPicPr>
          <p:nvPr/>
        </p:nvPicPr>
        <p:blipFill>
          <a:blip r:embed="rId3" cstate="print"/>
          <a:stretch>
            <a:fillRect/>
          </a:stretch>
        </p:blipFill>
        <p:spPr>
          <a:xfrm>
            <a:off x="1905000" y="293687"/>
            <a:ext cx="5715798" cy="12574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816891"/>
            <a:ext cx="8382000" cy="5438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800" b="1" i="1" dirty="0">
                <a:solidFill>
                  <a:srgbClr val="006600"/>
                </a:solidFill>
              </a:rPr>
              <a:t>Generally</a:t>
            </a:r>
          </a:p>
          <a:p>
            <a:pPr marL="342900" indent="-342900" algn="ctr">
              <a:lnSpc>
                <a:spcPct val="90000"/>
              </a:lnSpc>
              <a:spcBef>
                <a:spcPts val="0"/>
              </a:spcBef>
              <a:defRPr/>
            </a:pPr>
            <a:endParaRPr lang="en-US" sz="2800" b="1" dirty="0">
              <a:solidFill>
                <a:srgbClr val="A50021"/>
              </a:solidFill>
            </a:endParaRPr>
          </a:p>
          <a:p>
            <a:pPr marL="342900" indent="-342900">
              <a:lnSpc>
                <a:spcPct val="90000"/>
              </a:lnSpc>
              <a:spcBef>
                <a:spcPts val="0"/>
              </a:spcBef>
              <a:defRPr/>
            </a:pPr>
            <a:r>
              <a:rPr lang="en-US" sz="2800" b="1" dirty="0">
                <a:latin typeface="Arial" pitchFamily="34" charset="0"/>
                <a:cs typeface="Arial" pitchFamily="34" charset="0"/>
              </a:rPr>
              <a:t>Preliminary Incorporation Activities</a:t>
            </a:r>
          </a:p>
          <a:p>
            <a:pPr marL="342900" indent="-342900">
              <a:lnSpc>
                <a:spcPct val="90000"/>
              </a:lnSpc>
              <a:spcBef>
                <a:spcPts val="0"/>
              </a:spcBef>
              <a:defRPr/>
            </a:pPr>
            <a:endParaRPr lang="en-US" sz="1000" b="1" dirty="0">
              <a:latin typeface="Arial" pitchFamily="34" charset="0"/>
              <a:cs typeface="Arial" pitchFamily="34" charset="0"/>
            </a:endParaRPr>
          </a:p>
          <a:p>
            <a:pPr marL="342900" indent="-342900">
              <a:lnSpc>
                <a:spcPct val="90000"/>
              </a:lnSpc>
              <a:spcBef>
                <a:spcPts val="0"/>
              </a:spcBef>
              <a:buFont typeface="Arial" panose="020B0604020202020204" pitchFamily="34" charset="0"/>
              <a:buChar char="•"/>
              <a:defRPr/>
            </a:pPr>
            <a:r>
              <a:rPr lang="en-US" sz="2400" b="1" dirty="0">
                <a:solidFill>
                  <a:srgbClr val="A50021"/>
                </a:solidFill>
              </a:rPr>
              <a:t>Corporate Formation - Generally</a:t>
            </a:r>
          </a:p>
          <a:p>
            <a:pPr marL="342900" indent="-342900">
              <a:lnSpc>
                <a:spcPct val="90000"/>
              </a:lnSpc>
              <a:spcBef>
                <a:spcPts val="0"/>
              </a:spcBef>
              <a:buFont typeface="Arial" panose="020B0604020202020204" pitchFamily="34" charset="0"/>
              <a:buChar char="•"/>
              <a:defRPr/>
            </a:pPr>
            <a:r>
              <a:rPr lang="en-US" sz="2400" b="1" dirty="0">
                <a:solidFill>
                  <a:srgbClr val="A50021"/>
                </a:solidFill>
              </a:rPr>
              <a:t>Promoters</a:t>
            </a:r>
          </a:p>
          <a:p>
            <a:pPr marL="342900" indent="-342900">
              <a:lnSpc>
                <a:spcPct val="90000"/>
              </a:lnSpc>
              <a:spcBef>
                <a:spcPts val="0"/>
              </a:spcBef>
              <a:buFont typeface="Arial" panose="020B0604020202020204" pitchFamily="34" charset="0"/>
              <a:buChar char="•"/>
              <a:defRPr/>
            </a:pPr>
            <a:r>
              <a:rPr lang="en-US" sz="2400" b="1" dirty="0">
                <a:solidFill>
                  <a:srgbClr val="A50021"/>
                </a:solidFill>
              </a:rPr>
              <a:t>Subscriptions</a:t>
            </a: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342900" indent="-342900">
              <a:lnSpc>
                <a:spcPct val="90000"/>
              </a:lnSpc>
              <a:spcBef>
                <a:spcPts val="0"/>
              </a:spcBef>
              <a:buFont typeface="Arial" panose="020B0604020202020204" pitchFamily="34" charset="0"/>
              <a:buChar char="•"/>
              <a:defRPr/>
            </a:pPr>
            <a:endParaRPr lang="en-US" sz="2400" b="1" dirty="0">
              <a:solidFill>
                <a:srgbClr val="A50021"/>
              </a:solidFill>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770865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4800" y="841687"/>
            <a:ext cx="8534400" cy="58639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0000"/>
              </a:lnSpc>
              <a:spcBef>
                <a:spcPts val="0"/>
              </a:spcBef>
              <a:defRPr/>
            </a:pPr>
            <a:r>
              <a:rPr lang="en-US" sz="3600" b="1" dirty="0">
                <a:solidFill>
                  <a:srgbClr val="0033CC"/>
                </a:solidFill>
              </a:rPr>
              <a:t>Corporate Formation</a:t>
            </a:r>
          </a:p>
          <a:p>
            <a:pPr marL="342900" indent="-342900" algn="ctr">
              <a:lnSpc>
                <a:spcPct val="70000"/>
              </a:lnSpc>
              <a:spcBef>
                <a:spcPts val="0"/>
              </a:spcBef>
              <a:defRPr/>
            </a:pPr>
            <a:r>
              <a:rPr lang="en-US" sz="2800" b="1" i="1" dirty="0">
                <a:solidFill>
                  <a:srgbClr val="006600"/>
                </a:solidFill>
              </a:rPr>
              <a:t>Generally</a:t>
            </a:r>
          </a:p>
          <a:p>
            <a:pPr marL="342900" indent="-342900" algn="ctr">
              <a:lnSpc>
                <a:spcPct val="70000"/>
              </a:lnSpc>
              <a:spcBef>
                <a:spcPts val="0"/>
              </a:spcBef>
              <a:defRPr/>
            </a:pPr>
            <a:endParaRPr lang="en-US" sz="500" b="1" i="1" dirty="0">
              <a:solidFill>
                <a:srgbClr val="006600"/>
              </a:solidFill>
            </a:endParaRPr>
          </a:p>
          <a:p>
            <a:pPr marL="0" marR="0" lvl="0" indent="0" algn="just" defTabSz="914400" rtl="0" eaLnBrk="1" fontAlgn="base" latinLnBrk="0" hangingPunct="1">
              <a:lnSpc>
                <a:spcPct val="70000"/>
              </a:lnSpc>
              <a:spcBef>
                <a:spcPts val="0"/>
              </a:spcBef>
              <a:spcAft>
                <a:spcPct val="0"/>
              </a:spcAft>
              <a:buClrTx/>
              <a:buSzTx/>
              <a:buFontTx/>
              <a:buNone/>
              <a:tabLst/>
            </a:pPr>
            <a:r>
              <a:rPr kumimoji="0" lang="en-US" sz="2400" b="1" i="0" u="none" strike="noStrike" cap="none" normalizeH="0" baseline="0" dirty="0">
                <a:ln>
                  <a:noFill/>
                </a:ln>
                <a:solidFill>
                  <a:srgbClr val="C00000"/>
                </a:solidFill>
                <a:effectLst/>
                <a:latin typeface="Arial" pitchFamily="34" charset="0"/>
                <a:ea typeface="Calibri" pitchFamily="34" charset="0"/>
                <a:cs typeface="Arial" pitchFamily="34" charset="0"/>
              </a:rPr>
              <a:t>Forming A Corporation</a:t>
            </a:r>
          </a:p>
          <a:p>
            <a:pPr marL="0" marR="0" lvl="0" indent="0" algn="just" defTabSz="914400" rtl="0" eaLnBrk="1" fontAlgn="base" latinLnBrk="0" hangingPunct="1">
              <a:lnSpc>
                <a:spcPct val="7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600" b="1" i="1" u="none" strike="noStrike" cap="none" normalizeH="0" baseline="0" dirty="0">
                <a:ln>
                  <a:noFill/>
                </a:ln>
                <a:solidFill>
                  <a:srgbClr val="002060"/>
                </a:solidFill>
                <a:effectLst/>
                <a:latin typeface="Arial" pitchFamily="34" charset="0"/>
                <a:ea typeface="Calibri" pitchFamily="34" charset="0"/>
                <a:cs typeface="Arial" pitchFamily="34" charset="0"/>
              </a:rPr>
              <a:t>IN GENERAL</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Business Corporation is formed by compliance with the formalities prescribed in the New York State Business Corporation Law (BCL).  </a:t>
            </a:r>
          </a:p>
          <a:p>
            <a:pPr marL="0" marR="0" lvl="0" indent="0" algn="just" defTabSz="914400" rtl="0" eaLnBrk="0" fontAlgn="base" latinLnBrk="0" hangingPunct="0">
              <a:lnSpc>
                <a:spcPct val="70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70000"/>
              </a:lnSpc>
              <a:spcBef>
                <a:spcPts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creation of corporations by special act of the legislature is prohibited except for municipal purposes or for cases where, in the judgment of the legislature, the corporation's objectives cannot be attained under the general laws. [See N.Y. Const., art. 10, §1].</a:t>
            </a:r>
          </a:p>
          <a:p>
            <a:pPr marL="0" marR="0" lvl="0" indent="0" algn="just" defTabSz="914400" rtl="0" eaLnBrk="0" fontAlgn="base" latinLnBrk="0" hangingPunct="0">
              <a:lnSpc>
                <a:spcPct val="75000"/>
              </a:lnSpc>
              <a:spcBef>
                <a:spcPts val="0"/>
              </a:spcBef>
              <a:spcAft>
                <a:spcPct val="0"/>
              </a:spcAft>
              <a:buClrTx/>
              <a:buSzTx/>
              <a:buFontTx/>
              <a:buNone/>
              <a:tabLst/>
            </a:pPr>
            <a:endParaRPr lang="en-US" sz="1500" dirty="0">
              <a:solidFill>
                <a:schemeClr val="tx1">
                  <a:lumMod val="95000"/>
                  <a:lumOff val="5000"/>
                </a:schemeClr>
              </a:solidFill>
              <a:latin typeface="Arial" pitchFamily="34" charset="0"/>
              <a:cs typeface="Arial" pitchFamily="34" charset="0"/>
            </a:endParaRPr>
          </a:p>
          <a:p>
            <a:pPr algn="just" eaLnBrk="0" hangingPunct="0">
              <a:lnSpc>
                <a:spcPct val="75000"/>
              </a:lnSpc>
              <a:spcBef>
                <a:spcPts val="0"/>
              </a:spcBef>
            </a:pPr>
            <a:r>
              <a:rPr lang="en-US" sz="1600" b="1" i="1" dirty="0">
                <a:solidFill>
                  <a:srgbClr val="002060"/>
                </a:solidFill>
                <a:latin typeface="Arial" pitchFamily="34" charset="0"/>
                <a:ea typeface="Calibri" pitchFamily="34" charset="0"/>
                <a:cs typeface="Arial" pitchFamily="34" charset="0"/>
              </a:rPr>
              <a:t>STEPS AND ENTITIES INVOLVED IN CORPORATE FORMATION:</a:t>
            </a:r>
          </a:p>
          <a:p>
            <a:pPr algn="just" eaLnBrk="0" hangingPunct="0">
              <a:spcBef>
                <a:spcPts val="0"/>
              </a:spcBef>
            </a:pPr>
            <a:r>
              <a:rPr lang="en-US" sz="1500" b="1" dirty="0">
                <a:latin typeface="Arial" pitchFamily="34" charset="0"/>
                <a:cs typeface="Arial" pitchFamily="34" charset="0"/>
              </a:rPr>
              <a:t>Preliminary Incorporation Activities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err="1">
                <a:ln>
                  <a:noFill/>
                </a:ln>
                <a:solidFill>
                  <a:srgbClr val="A50021"/>
                </a:solidFill>
                <a:effectLst/>
                <a:latin typeface="Arial" pitchFamily="34" charset="0"/>
                <a:cs typeface="Arial" pitchFamily="34" charset="0"/>
              </a:rPr>
              <a:t>Preincorporation</a:t>
            </a:r>
            <a:endParaRPr kumimoji="0" lang="en-US" sz="1400" b="1" i="0" u="none" strike="noStrike" cap="none" normalizeH="0" baseline="0" dirty="0">
              <a:ln>
                <a:noFill/>
              </a:ln>
              <a:solidFill>
                <a:srgbClr val="A50021"/>
              </a:solidFill>
              <a:effectLst/>
              <a:latin typeface="Arial" pitchFamily="34" charset="0"/>
              <a:cs typeface="Arial" pitchFamily="34" charset="0"/>
            </a:endParaRP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Promoters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a:ln>
                  <a:noFill/>
                </a:ln>
                <a:solidFill>
                  <a:srgbClr val="A50021"/>
                </a:solidFill>
                <a:effectLst/>
                <a:latin typeface="Arial" pitchFamily="34" charset="0"/>
                <a:cs typeface="Arial" pitchFamily="34" charset="0"/>
              </a:rPr>
              <a:t>Subscriptions</a:t>
            </a:r>
          </a:p>
          <a:p>
            <a:pPr algn="just" eaLnBrk="0" hangingPunct="0">
              <a:spcBef>
                <a:spcPts val="0"/>
              </a:spcBef>
            </a:pPr>
            <a:r>
              <a:rPr lang="en-US" sz="1500" b="1" dirty="0">
                <a:latin typeface="Arial" pitchFamily="34" charset="0"/>
                <a:cs typeface="Arial" pitchFamily="34" charset="0"/>
              </a:rPr>
              <a:t>Legal Process of Incorporation</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Incorporators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kumimoji="0" lang="en-US" sz="1400" b="1" i="0" u="none" strike="noStrike" cap="none" normalizeH="0" baseline="0" dirty="0">
                <a:ln>
                  <a:noFill/>
                </a:ln>
                <a:solidFill>
                  <a:srgbClr val="A50021"/>
                </a:solidFill>
                <a:effectLst/>
                <a:latin typeface="Arial" pitchFamily="34" charset="0"/>
                <a:cs typeface="Arial" pitchFamily="34" charset="0"/>
              </a:rPr>
              <a:t>Articles (Certificates) of Incorporation</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Office of the Secretary of State</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Filing</a:t>
            </a:r>
          </a:p>
          <a:p>
            <a:pPr algn="just" eaLnBrk="0" hangingPunct="0">
              <a:spcBef>
                <a:spcPts val="0"/>
              </a:spcBef>
            </a:pPr>
            <a:r>
              <a:rPr lang="en-US" sz="1500" b="1" dirty="0">
                <a:latin typeface="Arial" pitchFamily="34" charset="0"/>
                <a:cs typeface="Arial" pitchFamily="34" charset="0"/>
              </a:rPr>
              <a:t>Post Incorporation Requirements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Organizational Meeting</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Issuance of Shares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Election of Board of Directors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Appointment of Corporate Officers</a:t>
            </a:r>
          </a:p>
          <a:p>
            <a:pPr marL="285750" marR="0" lvl="0" indent="-285750" algn="just" defTabSz="914400" rtl="0" eaLnBrk="0" fontAlgn="base" latinLnBrk="0" hangingPunct="0">
              <a:spcBef>
                <a:spcPts val="0"/>
              </a:spcBef>
              <a:spcAft>
                <a:spcPct val="0"/>
              </a:spcAft>
              <a:buClrTx/>
              <a:buSzTx/>
              <a:buFont typeface="Arial" panose="020B0604020202020204" pitchFamily="34" charset="0"/>
              <a:buChar char="•"/>
              <a:tabLst/>
            </a:pPr>
            <a:r>
              <a:rPr lang="en-US" sz="1400" b="1" dirty="0">
                <a:solidFill>
                  <a:srgbClr val="A50021"/>
                </a:solidFill>
                <a:latin typeface="Arial" pitchFamily="34" charset="0"/>
                <a:cs typeface="Arial" pitchFamily="34" charset="0"/>
              </a:rPr>
              <a:t>Adoption of Corporate </a:t>
            </a:r>
            <a:r>
              <a:rPr lang="en-US" sz="1400" b="1" dirty="0" err="1">
                <a:solidFill>
                  <a:srgbClr val="A50021"/>
                </a:solidFill>
                <a:latin typeface="Arial" pitchFamily="34" charset="0"/>
                <a:cs typeface="Arial" pitchFamily="34" charset="0"/>
              </a:rPr>
              <a:t>ByLaws</a:t>
            </a: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55708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Promoters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5000512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20090"/>
            <a:ext cx="8382000" cy="58323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Corporate Formation</a:t>
            </a:r>
          </a:p>
          <a:p>
            <a:pPr marL="342900" indent="-342900" algn="ctr">
              <a:spcBef>
                <a:spcPts val="0"/>
              </a:spcBef>
              <a:defRPr/>
            </a:pPr>
            <a:r>
              <a:rPr lang="en-US" sz="2800" b="1" i="1" dirty="0">
                <a:solidFill>
                  <a:srgbClr val="006600"/>
                </a:solidFill>
              </a:rPr>
              <a:t>Pre-Incorporation</a:t>
            </a:r>
          </a:p>
          <a:p>
            <a:pPr>
              <a:spcBef>
                <a:spcPts val="0"/>
              </a:spcBef>
              <a:defRPr/>
            </a:pPr>
            <a:r>
              <a:rPr lang="en-US" sz="2400" b="1" dirty="0">
                <a:solidFill>
                  <a:srgbClr val="A50021"/>
                </a:solidFill>
              </a:rPr>
              <a:t>Promoters:</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Definition:</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 As used by the courts, the term "promoter" has been defined as: </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b="1" i="1" dirty="0">
                <a:solidFill>
                  <a:srgbClr val="C00000"/>
                </a:solidFill>
                <a:latin typeface="Tahoma" panose="020B0604030504040204" pitchFamily="34" charset="0"/>
                <a:ea typeface="Tahoma" panose="020B0604030504040204" pitchFamily="34" charset="0"/>
                <a:cs typeface="Tahoma" panose="020B0604030504040204" pitchFamily="34" charset="0"/>
              </a:rPr>
              <a:t>“A fiduciary who provides the organizational initiative for the founding of a business enterprise, and who sets in motion all that needs to be done to form the corporation that will conduct the business enterprise”  </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algn="just" eaLnBrk="0" hangingPunct="0">
              <a:spcBef>
                <a:spcPts val="0"/>
              </a:spcBef>
            </a:pP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As expressed above, it has been a term discussed in case law, and is not defined in the business corporation law.  It is therefore not a term of art, but rather a term of Business.</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Role of Promoters: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The role </a:t>
            </a:r>
            <a:r>
              <a:rPr lang="en-US" sz="160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of a </a:t>
            </a:r>
            <a:r>
              <a:rPr lang="en-US" sz="16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promoter includes:</a:t>
            </a:r>
          </a:p>
          <a:p>
            <a:pPr lvl="0" algn="just" eaLnBrk="0" hangingPunct="0">
              <a:spcBef>
                <a:spcPts val="0"/>
              </a:spcBef>
            </a:pPr>
            <a:endParaRPr lang="en-US" sz="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Working on a plan to build, organize and bring about a new business enterprise;</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Bringing together persons interested in the new enterprise;</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Preparing the prospectus, advertising and documentation promoting the new company;</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Aiding in the procurement of subscriptions for shares in the future corporation; and</a:t>
            </a:r>
          </a:p>
          <a:p>
            <a:pPr marL="285750" lvl="0" indent="-285750" algn="just" eaLnBrk="0" hangingPunct="0">
              <a:spcBef>
                <a:spcPts val="0"/>
              </a:spcBef>
              <a:buFont typeface="Arial" panose="020B0604020202020204" pitchFamily="34" charset="0"/>
              <a:buChar char="•"/>
            </a:pPr>
            <a:r>
              <a:rPr lang="en-US" sz="1400" b="1" i="1" dirty="0">
                <a:solidFill>
                  <a:srgbClr val="C00000"/>
                </a:solidFill>
                <a:latin typeface="Tahoma" panose="020B0604030504040204" pitchFamily="34" charset="0"/>
                <a:ea typeface="Tahoma" panose="020B0604030504040204" pitchFamily="34" charset="0"/>
                <a:cs typeface="Tahoma" panose="020B0604030504040204" pitchFamily="34" charset="0"/>
              </a:rPr>
              <a:t>Ending their role and liabilities upon the functioning of the new corporation.</a:t>
            </a:r>
          </a:p>
          <a:p>
            <a:pPr marL="285750" lvl="0" indent="-285750" algn="just" eaLnBrk="0" hangingPunct="0">
              <a:spcBef>
                <a:spcPts val="0"/>
              </a:spcBef>
              <a:buFont typeface="Arial" panose="020B0604020202020204" pitchFamily="34" charset="0"/>
              <a:buChar char="•"/>
            </a:pPr>
            <a:endParaRPr kumimoji="0" lang="en-US" sz="1400" b="1" i="1" u="none" strike="noStrike" cap="none" normalizeH="0" baseline="0" dirty="0">
              <a:ln>
                <a:noFill/>
              </a:ln>
              <a:solidFill>
                <a:srgbClr val="C00000"/>
              </a:solidFill>
              <a:effectLst/>
              <a:latin typeface="Tahoma" panose="020B0604030504040204" pitchFamily="34" charset="0"/>
              <a:ea typeface="Tahoma" panose="020B0604030504040204" pitchFamily="34" charset="0"/>
              <a:cs typeface="Tahoma" panose="020B0604030504040204" pitchFamily="34" charset="0"/>
            </a:endParaRPr>
          </a:p>
          <a:p>
            <a:pPr lvl="0" algn="just" eaLnBrk="0" hangingPunct="0">
              <a:spcBef>
                <a:spcPts val="0"/>
              </a:spcBef>
            </a:pPr>
            <a:r>
              <a:rPr lang="en-US" sz="1600" b="1" i="1" dirty="0">
                <a:solidFill>
                  <a:srgbClr val="0000FF"/>
                </a:solidFill>
                <a:latin typeface="Tahoma" panose="020B0604030504040204" pitchFamily="34" charset="0"/>
                <a:ea typeface="Tahoma" panose="020B0604030504040204" pitchFamily="34" charset="0"/>
                <a:cs typeface="Tahoma" panose="020B0604030504040204" pitchFamily="34" charset="0"/>
              </a:rPr>
              <a:t>Security and Exchange Commission Definition:</a:t>
            </a:r>
            <a:r>
              <a:rPr lang="en-US" sz="1600" b="1" i="1" dirty="0">
                <a:latin typeface="Tahoma" panose="020B0604030504040204" pitchFamily="34" charset="0"/>
                <a:ea typeface="Tahoma" panose="020B0604030504040204" pitchFamily="34" charset="0"/>
                <a:cs typeface="Tahoma" panose="020B0604030504040204" pitchFamily="34" charset="0"/>
              </a:rPr>
              <a:t>  </a:t>
            </a:r>
            <a:r>
              <a:rPr lang="en-US" sz="1600" dirty="0">
                <a:latin typeface="Tahoma" panose="020B0604030504040204" pitchFamily="34" charset="0"/>
                <a:ea typeface="Tahoma" panose="020B0604030504040204" pitchFamily="34" charset="0"/>
                <a:cs typeface="Tahoma" panose="020B0604030504040204" pitchFamily="34" charset="0"/>
              </a:rPr>
              <a:t>Rule 405 (a) defines a promoter as a person, who, acting alone or in conjunction with other persons directly or indirectly takes the initiative in founding or organizing the business enterprise.</a:t>
            </a:r>
          </a:p>
        </p:txBody>
      </p:sp>
    </p:spTree>
    <p:extLst>
      <p:ext uri="{BB962C8B-B14F-4D97-AF65-F5344CB8AC3E}">
        <p14:creationId xmlns:p14="http://schemas.microsoft.com/office/powerpoint/2010/main" val="3692268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304800" y="712345"/>
            <a:ext cx="8534400" cy="576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5000"/>
              </a:lnSpc>
              <a:spcBef>
                <a:spcPts val="0"/>
              </a:spcBef>
              <a:defRPr/>
            </a:pPr>
            <a:r>
              <a:rPr lang="en-US" sz="3600" b="1" dirty="0">
                <a:solidFill>
                  <a:srgbClr val="0033CC"/>
                </a:solidFill>
              </a:rPr>
              <a:t>Corporate Formation</a:t>
            </a:r>
          </a:p>
          <a:p>
            <a:pPr marL="342900" indent="-342900" algn="ctr">
              <a:lnSpc>
                <a:spcPct val="95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95000"/>
              </a:lnSpc>
              <a:spcBef>
                <a:spcPts val="0"/>
              </a:spcBef>
              <a:spcAft>
                <a:spcPct val="0"/>
              </a:spcAft>
              <a:buClrTx/>
              <a:buSzTx/>
              <a:buFontTx/>
              <a:buNone/>
              <a:tabLst/>
            </a:pPr>
            <a:endParaRPr kumimoji="0" lang="en-US" sz="5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2400" b="1" i="1" u="none" strike="noStrike" cap="none" normalizeH="0" baseline="0" dirty="0">
                <a:ln>
                  <a:noFill/>
                </a:ln>
                <a:solidFill>
                  <a:srgbClr val="A50021"/>
                </a:solidFill>
                <a:effectLst/>
                <a:latin typeface="Arial" pitchFamily="34" charset="0"/>
                <a:ea typeface="Calibri" pitchFamily="34" charset="0"/>
                <a:cs typeface="Arial" pitchFamily="34" charset="0"/>
              </a:rPr>
              <a:t>Promoters as Fiduciaries:</a:t>
            </a:r>
            <a:endParaRPr kumimoji="0" lang="en-US" sz="24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endParaRPr kumimoji="0" lang="en-US" sz="500" b="0" i="0" u="none" strike="noStrike" cap="none" normalizeH="0" baseline="0" dirty="0">
              <a:ln>
                <a:noFill/>
              </a:ln>
              <a:solidFill>
                <a:srgbClr val="2F2F2F"/>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Promoters are fiduciaries to the future corporation they seek to have formed.</a:t>
            </a:r>
          </a:p>
          <a:p>
            <a:pPr marL="0" marR="0" lvl="0" indent="0" algn="just" defTabSz="914400" rtl="0" eaLnBrk="0" fontAlgn="base" latinLnBrk="0" hangingPunct="0">
              <a:lnSpc>
                <a:spcPct val="95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Defined:</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 fiduciary</a:t>
            </a:r>
            <a:r>
              <a:rPr kumimoji="0" lang="en-US" sz="1600" b="0"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is defined as:</a:t>
            </a:r>
          </a:p>
          <a:p>
            <a:pPr marL="0" marR="0" lvl="0" indent="0" algn="just" defTabSz="914400" rtl="0" eaLnBrk="0" fontAlgn="base" latinLnBrk="0" hangingPunct="0">
              <a:lnSpc>
                <a:spcPct val="95000"/>
              </a:lnSpc>
              <a:spcBef>
                <a:spcPts val="0"/>
              </a:spcBef>
              <a:spcAft>
                <a:spcPct val="0"/>
              </a:spcAft>
              <a:buClrTx/>
              <a:buSzTx/>
              <a:buFontTx/>
              <a:buNone/>
              <a:tabLst/>
            </a:pPr>
            <a:endParaRPr lang="en-US" sz="5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b="1" i="1" u="none" strike="noStrike" cap="none" normalizeH="0" dirty="0">
                <a:ln>
                  <a:noFill/>
                </a:ln>
                <a:solidFill>
                  <a:srgbClr val="A50021"/>
                </a:solidFill>
                <a:effectLst/>
                <a:latin typeface="Arial" pitchFamily="34" charset="0"/>
                <a:ea typeface="Calibri" pitchFamily="34" charset="0"/>
                <a:cs typeface="Arial" pitchFamily="34" charset="0"/>
              </a:rPr>
              <a:t>“ A person who is required to act for the benefit of another person on all matters within the scope of their relationship and who owes such other person the duties of good faith, trust, confidence and candor”</a:t>
            </a:r>
          </a:p>
          <a:p>
            <a:pPr marL="0" marR="0" lvl="0" indent="0" algn="just" defTabSz="914400" rtl="0" eaLnBrk="0" fontAlgn="base" latinLnBrk="0" hangingPunct="0">
              <a:lnSpc>
                <a:spcPct val="95000"/>
              </a:lnSpc>
              <a:spcBef>
                <a:spcPts val="0"/>
              </a:spcBef>
              <a:spcAft>
                <a:spcPct val="0"/>
              </a:spcAft>
              <a:buClrTx/>
              <a:buSzTx/>
              <a:buFontTx/>
              <a:buNone/>
              <a:tabLst/>
            </a:pPr>
            <a:endParaRPr lang="en-US" sz="500" baseline="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ts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Such promoters, in their role as fiduciaries, advance efforts and resources </a:t>
            </a:r>
            <a:r>
              <a:rPr lang="en-US" sz="1600" dirty="0">
                <a:solidFill>
                  <a:schemeClr val="tx1">
                    <a:lumMod val="95000"/>
                    <a:lumOff val="5000"/>
                  </a:schemeClr>
                </a:solidFill>
                <a:latin typeface="Arial" pitchFamily="34" charset="0"/>
                <a:ea typeface="Calibri" pitchFamily="34" charset="0"/>
                <a:cs typeface="Arial" pitchFamily="34" charset="0"/>
              </a:rPr>
              <a:t>to</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contribute to corporate formation in the early stages of a new business enterprise. </a:t>
            </a:r>
          </a:p>
          <a:p>
            <a:pPr marL="0" marR="0" lvl="0" indent="0" algn="just" defTabSz="914400" rtl="0" eaLnBrk="0" fontAlgn="base" latinLnBrk="0" hangingPunct="0">
              <a:lnSpc>
                <a:spcPct val="95000"/>
              </a:lnSpc>
              <a:spcBef>
                <a:spcPts val="0"/>
              </a:spcBef>
              <a:spcAft>
                <a:spcPct val="0"/>
              </a:spcAft>
              <a:buClrTx/>
              <a:buSzTx/>
              <a:buFontTx/>
              <a:buNone/>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a:p>
            <a:pPr algn="just">
              <a:lnSpc>
                <a:spcPct val="95000"/>
              </a:lnSpc>
              <a:spcBef>
                <a:spcPts val="0"/>
              </a:spcBef>
            </a:pPr>
            <a:r>
              <a:rPr lang="en-US" sz="1600" b="1" i="1" dirty="0">
                <a:solidFill>
                  <a:srgbClr val="0000FF"/>
                </a:solidFill>
              </a:rPr>
              <a:t>Duties of Promoters: </a:t>
            </a:r>
            <a:r>
              <a:rPr lang="en-US" sz="1400" dirty="0"/>
              <a:t>The duties of a promoter flow from their position as fiduciary.  Accordingly, they have wide powers to organize the formation of a corporation.  Although they are not an agent (since the corporation has yet to come into existence) their legal relationship as a fiduciary with the proposed corporation they promote, and as to those persons whom they induce to become shareholders, is pronounced and serious.</a:t>
            </a:r>
          </a:p>
          <a:p>
            <a:pPr algn="just">
              <a:lnSpc>
                <a:spcPct val="95000"/>
              </a:lnSpc>
              <a:spcBef>
                <a:spcPts val="0"/>
              </a:spcBef>
            </a:pPr>
            <a:endParaRPr kumimoji="0" lang="en-US" sz="50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algn="just">
              <a:lnSpc>
                <a:spcPct val="95000"/>
              </a:lnSpc>
              <a:spcBef>
                <a:spcPts val="0"/>
              </a:spcBef>
            </a:pPr>
            <a:r>
              <a:rPr lang="en-US" sz="1600" b="1" i="1" dirty="0">
                <a:solidFill>
                  <a:srgbClr val="0000FF"/>
                </a:solidFill>
                <a:latin typeface="Arial" pitchFamily="34" charset="0"/>
                <a:cs typeface="Arial" pitchFamily="34" charset="0"/>
              </a:rPr>
              <a:t>Liability of Promoters: </a:t>
            </a:r>
            <a:r>
              <a:rPr lang="en-US" sz="1400" dirty="0"/>
              <a:t>Promoters are</a:t>
            </a:r>
            <a:r>
              <a:rPr lang="en-US" altLang="en-US" sz="1400" dirty="0"/>
              <a:t> personally liable for contracts made on behalf of the corporation before its existence.  The corporation is not liable on these contracts unless and until it adopts them through ratification after it comes into existence.  They are also liable for any untrue statements on a prospectus, for fraud in promoting the corporation, for misapplication or wrongful retention of corporate property, for misfeasance or breach of trust in representing the corporation to third parties.</a:t>
            </a:r>
            <a:endParaRPr kumimoji="0" lang="en-US" sz="1400" b="1" i="1" u="none" strike="noStrike" cap="none" normalizeH="0" baseline="0" dirty="0">
              <a:ln>
                <a:noFill/>
              </a:ln>
              <a:solidFill>
                <a:schemeClr val="tx1">
                  <a:lumMod val="95000"/>
                  <a:lumOff val="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915566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304800" y="744687"/>
            <a:ext cx="8534400" cy="58085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5000"/>
              </a:lnSpc>
              <a:spcBef>
                <a:spcPts val="0"/>
              </a:spcBef>
              <a:defRPr/>
            </a:pPr>
            <a:r>
              <a:rPr lang="en-US" sz="3600" b="1" dirty="0">
                <a:solidFill>
                  <a:srgbClr val="0033CC"/>
                </a:solidFill>
              </a:rPr>
              <a:t>Corporate Formation</a:t>
            </a:r>
          </a:p>
          <a:p>
            <a:pPr marL="342900" indent="-342900" algn="ctr">
              <a:lnSpc>
                <a:spcPct val="95000"/>
              </a:lnSpc>
              <a:spcBef>
                <a:spcPts val="0"/>
              </a:spcBef>
              <a:defRPr/>
            </a:pPr>
            <a:r>
              <a:rPr lang="en-US" sz="2800" b="1" i="1" dirty="0">
                <a:solidFill>
                  <a:srgbClr val="006600"/>
                </a:solidFill>
              </a:rPr>
              <a:t>Pre-Incorporation</a:t>
            </a:r>
          </a:p>
          <a:p>
            <a:pPr lvl="0" algn="just" eaLnBrk="0" hangingPunct="0">
              <a:lnSpc>
                <a:spcPct val="95000"/>
              </a:lnSpc>
              <a:spcBef>
                <a:spcPts val="0"/>
              </a:spcBef>
            </a:pPr>
            <a:endParaRPr lang="en-US" sz="200" b="1" i="1" dirty="0">
              <a:solidFill>
                <a:srgbClr val="A50021"/>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lang="en-US" sz="2400" b="1" i="1" dirty="0">
                <a:solidFill>
                  <a:srgbClr val="A50021"/>
                </a:solidFill>
                <a:latin typeface="Arial" pitchFamily="34" charset="0"/>
                <a:ea typeface="Calibri" pitchFamily="34" charset="0"/>
                <a:cs typeface="Arial" pitchFamily="34" charset="0"/>
              </a:rPr>
              <a:t>Promoters </a:t>
            </a:r>
            <a:r>
              <a:rPr kumimoji="0" lang="en-US" sz="2400" b="1" i="1" u="none" strike="noStrike" cap="none" normalizeH="0" baseline="0" dirty="0">
                <a:ln>
                  <a:noFill/>
                </a:ln>
                <a:solidFill>
                  <a:srgbClr val="A50021"/>
                </a:solidFill>
                <a:effectLst/>
                <a:latin typeface="Arial" pitchFamily="34" charset="0"/>
                <a:ea typeface="Calibri" pitchFamily="34" charset="0"/>
                <a:cs typeface="Arial" pitchFamily="34" charset="0"/>
              </a:rPr>
              <a:t>Duties to ''Outside'' Investors</a:t>
            </a:r>
            <a:endParaRPr kumimoji="0" lang="en-US" sz="2400" b="0" i="1"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0" u="none" strike="noStrike" cap="none" normalizeH="0" baseline="0" dirty="0">
              <a:ln>
                <a:noFill/>
              </a:ln>
              <a:solidFill>
                <a:srgbClr val="2F2F2F"/>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Profits Taken After ''Outsiders'' Come In: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Once "outside" investors come into the picture, promoters are charged with fiduciary obligations of disclosure and accountability </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to the corporation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for their secret profits and profits from self-dealing-unless there is at least consent or ratification. [See Northridge, </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supra, app. from remand,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10 </a:t>
            </a:r>
            <a:r>
              <a:rPr kumimoji="0" lang="en-US" sz="1500" b="0" i="0" u="none" strike="noStrike" cap="none" normalizeH="0" baseline="0" dirty="0" err="1">
                <a:ln>
                  <a:noFill/>
                </a:ln>
                <a:solidFill>
                  <a:srgbClr val="0D0D0D"/>
                </a:solidFill>
                <a:effectLst/>
                <a:latin typeface="Arial" pitchFamily="34" charset="0"/>
                <a:ea typeface="Calibri" pitchFamily="34" charset="0"/>
                <a:cs typeface="Arial" pitchFamily="34" charset="0"/>
              </a:rPr>
              <a:t>A.D.2d</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 244. </a:t>
            </a:r>
            <a:r>
              <a:rPr kumimoji="0" lang="en-US" sz="1500" b="0" i="1" u="none" strike="noStrike" cap="none" normalizeH="0" baseline="0" dirty="0" err="1">
                <a:ln>
                  <a:noFill/>
                </a:ln>
                <a:solidFill>
                  <a:srgbClr val="0D0D0D"/>
                </a:solidFill>
                <a:effectLst/>
                <a:latin typeface="Arial" pitchFamily="34" charset="0"/>
                <a:ea typeface="Calibri" pitchFamily="34" charset="0"/>
                <a:cs typeface="Arial" pitchFamily="34" charset="0"/>
              </a:rPr>
              <a:t>aff'd</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9 </a:t>
            </a:r>
            <a:r>
              <a:rPr kumimoji="0" lang="en-US" sz="1500" b="0" i="0" u="none" strike="noStrike" cap="none" normalizeH="0" baseline="0" dirty="0" err="1">
                <a:ln>
                  <a:noFill/>
                </a:ln>
                <a:solidFill>
                  <a:srgbClr val="0D0D0D"/>
                </a:solidFill>
                <a:effectLst/>
                <a:latin typeface="Arial" pitchFamily="34" charset="0"/>
                <a:ea typeface="Calibri" pitchFamily="34" charset="0"/>
                <a:cs typeface="Arial" pitchFamily="34" charset="0"/>
              </a:rPr>
              <a:t>N.Y.2d</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 818 (1961)].</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Profits Taken Before "Outsiders" Come In: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Promoters must also account to the corporation for profits from self-dealing before "outsiders" came in if the issuance of the additional shares to uninformed outsiders was contemplated or the public was invited to become original subscribers.</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1"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350" b="1" i="1" u="none" strike="noStrike" cap="none" normalizeH="0" baseline="0" dirty="0">
                <a:ln>
                  <a:noFill/>
                </a:ln>
                <a:solidFill>
                  <a:srgbClr val="0D0D0D"/>
                </a:solidFill>
                <a:effectLst/>
                <a:latin typeface="Arial" pitchFamily="34" charset="0"/>
                <a:ea typeface="Calibri" pitchFamily="34" charset="0"/>
                <a:cs typeface="Arial" pitchFamily="34" charset="0"/>
              </a:rPr>
              <a:t>Exception:</a:t>
            </a:r>
            <a:r>
              <a:rPr kumimoji="0" lang="en-US" sz="1350" b="0" i="0" u="none" strike="noStrike" cap="none" normalizeH="0" baseline="0" dirty="0">
                <a:ln>
                  <a:noFill/>
                </a:ln>
                <a:solidFill>
                  <a:srgbClr val="0D0D0D"/>
                </a:solidFill>
                <a:effectLst/>
                <a:latin typeface="Arial" pitchFamily="34" charset="0"/>
                <a:ea typeface="Calibri" pitchFamily="34" charset="0"/>
                <a:cs typeface="Arial" pitchFamily="34" charset="0"/>
              </a:rPr>
              <a:t> The promoters are not accountable for profits of which the outsiders had </a:t>
            </a:r>
            <a:r>
              <a:rPr kumimoji="0" lang="en-US" sz="1350" b="0" i="1" u="none" strike="noStrike" cap="none" normalizeH="0" baseline="0" dirty="0">
                <a:ln>
                  <a:noFill/>
                </a:ln>
                <a:solidFill>
                  <a:srgbClr val="0D0D0D"/>
                </a:solidFill>
                <a:effectLst/>
                <a:latin typeface="Arial" pitchFamily="34" charset="0"/>
                <a:ea typeface="Calibri" pitchFamily="34" charset="0"/>
                <a:cs typeface="Arial" pitchFamily="34" charset="0"/>
              </a:rPr>
              <a:t>notice. </a:t>
            </a:r>
            <a:r>
              <a:rPr kumimoji="0" lang="en-US" sz="1350" b="0" i="0" u="none" strike="noStrike" cap="none" normalizeH="0" baseline="0" dirty="0">
                <a:ln>
                  <a:noFill/>
                </a:ln>
                <a:solidFill>
                  <a:srgbClr val="0D0D0D"/>
                </a:solidFill>
                <a:effectLst/>
                <a:latin typeface="Arial" pitchFamily="34" charset="0"/>
                <a:ea typeface="Calibri" pitchFamily="34" charset="0"/>
                <a:cs typeface="Arial" pitchFamily="34" charset="0"/>
              </a:rPr>
              <a:t>[Northridge, </a:t>
            </a:r>
            <a:r>
              <a:rPr kumimoji="0" lang="en-US" sz="1350" b="0" i="1" u="none" strike="noStrike" cap="none" normalizeH="0" baseline="0" dirty="0">
                <a:ln>
                  <a:noFill/>
                </a:ln>
                <a:solidFill>
                  <a:srgbClr val="0D0D0D"/>
                </a:solidFill>
                <a:effectLst/>
                <a:latin typeface="Arial" pitchFamily="34" charset="0"/>
                <a:ea typeface="Calibri" pitchFamily="34" charset="0"/>
                <a:cs typeface="Arial" pitchFamily="34" charset="0"/>
              </a:rPr>
              <a:t>supra]</a:t>
            </a:r>
            <a:endParaRPr kumimoji="0" lang="en-US" sz="135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When Promoters' Fiduciary Duties Terminate: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The fiduciary duty of promoters to the corporation is not "enlarged" by introduction of new shareholders severa</a:t>
            </a:r>
            <a:r>
              <a:rPr lang="en-US" sz="1500" dirty="0">
                <a:solidFill>
                  <a:srgbClr val="0D0D0D"/>
                </a:solidFill>
                <a:latin typeface="Arial" pitchFamily="34" charset="0"/>
                <a:ea typeface="Calibri" pitchFamily="34" charset="0"/>
                <a:cs typeface="Arial" pitchFamily="34" charset="0"/>
              </a:rPr>
              <a:t>l</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 years after the complained-of transactions. [See Continental Securities Co. v. Belmont, 168 A.D. 483 (1915), </a:t>
            </a:r>
            <a:r>
              <a:rPr kumimoji="0" lang="en-US" sz="1500" b="0" i="1" u="none" strike="noStrike" cap="none" normalizeH="0" baseline="0" dirty="0" err="1">
                <a:ln>
                  <a:noFill/>
                </a:ln>
                <a:solidFill>
                  <a:srgbClr val="0D0D0D"/>
                </a:solidFill>
                <a:effectLst/>
                <a:latin typeface="Arial" pitchFamily="34" charset="0"/>
                <a:ea typeface="Calibri" pitchFamily="34" charset="0"/>
                <a:cs typeface="Arial" pitchFamily="34" charset="0"/>
              </a:rPr>
              <a:t>aff'd</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222 N.Y. 673 (1918)]. </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However, promoters do have a fiduciary duty </a:t>
            </a:r>
            <a:r>
              <a:rPr kumimoji="0" lang="en-US" sz="1500" b="0" i="1" u="none" strike="noStrike" cap="none" normalizeH="0" baseline="0" dirty="0">
                <a:ln>
                  <a:noFill/>
                </a:ln>
                <a:solidFill>
                  <a:srgbClr val="0D0D0D"/>
                </a:solidFill>
                <a:effectLst/>
                <a:latin typeface="Arial" pitchFamily="34" charset="0"/>
                <a:ea typeface="Calibri" pitchFamily="34" charset="0"/>
                <a:cs typeface="Arial" pitchFamily="34" charset="0"/>
              </a:rPr>
              <a:t>to the corporation </a:t>
            </a:r>
            <a:r>
              <a:rPr kumimoji="0" lang="en-US" sz="1500" b="0" i="0" u="none" strike="noStrike" cap="none" normalizeH="0" baseline="0" dirty="0">
                <a:ln>
                  <a:noFill/>
                </a:ln>
                <a:solidFill>
                  <a:srgbClr val="0D0D0D"/>
                </a:solidFill>
                <a:effectLst/>
                <a:latin typeface="Arial" pitchFamily="34" charset="0"/>
                <a:ea typeface="Calibri" pitchFamily="34" charset="0"/>
                <a:cs typeface="Arial" pitchFamily="34" charset="0"/>
              </a:rPr>
              <a:t>both:</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I) As to investors who </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subscribed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while the promoters were in control; </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and</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5000"/>
              </a:lnSpc>
              <a:spcBef>
                <a:spcPct val="0"/>
              </a:spcBef>
              <a:spcAft>
                <a:spcPct val="0"/>
              </a:spcAft>
              <a:buClrTx/>
              <a:buSzTx/>
              <a:buFontTx/>
              <a:buNone/>
              <a:tabLst/>
            </a:pP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2) As to transactions that were fixed in their terms while the promoters were in control, even if the subscribers purchase and the transactions are consummated after the promoters dispose of their interests. [See Shore Terrace Cooperative, Inc. v. Roche, 25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A.D.2d</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666 (1966)].</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9092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228600" y="838200"/>
            <a:ext cx="8610600" cy="60650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75000"/>
              </a:lnSpc>
              <a:spcBef>
                <a:spcPts val="0"/>
              </a:spcBef>
              <a:defRPr/>
            </a:pPr>
            <a:r>
              <a:rPr lang="en-US" sz="3600" b="1" dirty="0">
                <a:solidFill>
                  <a:srgbClr val="0033CC"/>
                </a:solidFill>
              </a:rPr>
              <a:t>Corporate Formation</a:t>
            </a:r>
          </a:p>
          <a:p>
            <a:pPr marL="342900" indent="-342900" algn="ctr">
              <a:lnSpc>
                <a:spcPct val="75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10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r>
              <a:rPr lang="en-US" sz="2100" b="1" i="1" dirty="0">
                <a:solidFill>
                  <a:srgbClr val="A50021"/>
                </a:solidFill>
                <a:latin typeface="Arial" pitchFamily="34" charset="0"/>
                <a:ea typeface="Calibri" pitchFamily="34" charset="0"/>
                <a:cs typeface="Arial" pitchFamily="34" charset="0"/>
              </a:rPr>
              <a:t>Liability of Corporation/Promoter on </a:t>
            </a:r>
            <a:r>
              <a:rPr kumimoji="0" lang="en-US" sz="2100" b="1" i="1" u="none" strike="noStrike" cap="none" normalizeH="0" baseline="0" dirty="0">
                <a:ln>
                  <a:noFill/>
                </a:ln>
                <a:solidFill>
                  <a:srgbClr val="A50021"/>
                </a:solidFill>
                <a:effectLst/>
                <a:latin typeface="Arial" pitchFamily="34" charset="0"/>
                <a:ea typeface="Calibri" pitchFamily="34" charset="0"/>
                <a:cs typeface="Arial" pitchFamily="34" charset="0"/>
              </a:rPr>
              <a:t>Contracts With Third Parties</a:t>
            </a:r>
            <a:endParaRPr kumimoji="0" lang="en-US" sz="21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r>
              <a:rPr kumimoji="0" lang="en-US" sz="1400" b="1" i="1" u="none" strike="noStrike" cap="none" normalizeH="0" baseline="0" dirty="0">
                <a:ln>
                  <a:noFill/>
                </a:ln>
                <a:solidFill>
                  <a:srgbClr val="0000FF"/>
                </a:solidFill>
                <a:effectLst/>
                <a:latin typeface="Arial" pitchFamily="34" charset="0"/>
                <a:ea typeface="Calibri" pitchFamily="34" charset="0"/>
                <a:cs typeface="Arial" pitchFamily="34" charset="0"/>
              </a:rPr>
              <a:t>General Rule: "Adoption“: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 contract signed by a promoter before the corporate existence begins, cannot, in its inception, be the corporation's contract, or binding upon the corporation. This is because an a nonexistent </a:t>
            </a:r>
            <a:r>
              <a:rPr lang="en-US" sz="1400" dirty="0">
                <a:solidFill>
                  <a:srgbClr val="0D0D0D"/>
                </a:solidFill>
                <a:latin typeface="Arial" pitchFamily="34" charset="0"/>
                <a:ea typeface="Calibri" pitchFamily="34" charset="0"/>
                <a:cs typeface="Arial" pitchFamily="34" charset="0"/>
              </a:rPr>
              <a:t>entity cannot be deemed as liable for actions taken before it came into existence. T</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he corporation, once legally formed, however, may become liable on the promoter's contract by "adopting" (ratifying) it.</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401638" lvl="1" indent="0" algn="just" eaLnBrk="0" hangingPunct="0">
              <a:lnSpc>
                <a:spcPct val="75000"/>
              </a:lnSpc>
              <a:spcBef>
                <a:spcPts val="0"/>
              </a:spcBef>
            </a:pP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Express Adoption: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Adoption" may be express, </a:t>
            </a:r>
            <a:r>
              <a:rPr kumimoji="0" lang="en-US" sz="1400" b="0" i="1" u="none" strike="noStrike" cap="none" normalizeH="0" baseline="0" dirty="0" err="1">
                <a:ln>
                  <a:noFill/>
                </a:ln>
                <a:solidFill>
                  <a:srgbClr val="0D0D0D"/>
                </a:solidFill>
                <a:effectLst/>
                <a:latin typeface="Arial" pitchFamily="34" charset="0"/>
                <a:ea typeface="Calibri" pitchFamily="34" charset="0"/>
                <a:cs typeface="Arial" pitchFamily="34" charset="0"/>
              </a:rPr>
              <a:t>i.e</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 .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by a positive, authorized act. [See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Reif</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v. Williams Sportswear, Inc., 9 NY2d 387 (1961)].</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401638" lvl="1" indent="0" algn="just" eaLnBrk="0" hangingPunct="0">
              <a:lnSpc>
                <a:spcPct val="75000"/>
              </a:lnSpc>
              <a:spcBef>
                <a:spcPts val="0"/>
              </a:spcBef>
            </a:pP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Adoption by Implication:</a:t>
            </a:r>
            <a:r>
              <a:rPr kumimoji="0" lang="en-US" sz="1400" b="0" i="1" u="none" strike="noStrike" cap="none" normalizeH="0" baseline="0" dirty="0">
                <a:ln>
                  <a:noFill/>
                </a:ln>
                <a:solidFill>
                  <a:srgbClr val="0D0D0D"/>
                </a:solidFill>
                <a:effectLst/>
                <a:latin typeface="Arial" pitchFamily="34" charset="0"/>
                <a:ea typeface="Calibri" pitchFamily="34" charset="0"/>
                <a:cs typeface="Arial" pitchFamily="34" charset="0"/>
              </a:rPr>
              <a:t>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"Adoption" may also be implied from an acceptance of the benefits with full knowledge (through the corporation's officers) of the contract's existence. [See Morgan v. Bon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Bon</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Co., 222 N.Y. 22 (1917)].</a:t>
            </a: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5000"/>
              </a:lnSpc>
              <a:spcBef>
                <a:spcPts val="0"/>
              </a:spcBef>
              <a:spcAft>
                <a:spcPct val="0"/>
              </a:spcAft>
              <a:buClrTx/>
              <a:buSzTx/>
              <a:buFontTx/>
              <a:buNone/>
              <a:tabLst/>
            </a:pPr>
            <a:endParaRPr kumimoji="0" lang="en-US" sz="5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401638" lvl="1" indent="0" algn="just" eaLnBrk="0" hangingPunct="0">
              <a:lnSpc>
                <a:spcPct val="75000"/>
              </a:lnSpc>
              <a:spcBef>
                <a:spcPts val="0"/>
              </a:spcBef>
            </a:pP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"Alter </a:t>
            </a:r>
            <a:r>
              <a:rPr kumimoji="0" lang="en-US" sz="1400" b="1" i="1" u="none" strike="noStrike" cap="none" normalizeH="0" baseline="0" dirty="0">
                <a:ln>
                  <a:noFill/>
                </a:ln>
                <a:solidFill>
                  <a:srgbClr val="0D0D0D"/>
                </a:solidFill>
                <a:effectLst/>
                <a:latin typeface="Arial" pitchFamily="34" charset="0"/>
                <a:ea typeface="HiddenHorzOCR"/>
                <a:cs typeface="Arial" pitchFamily="34" charset="0"/>
              </a:rPr>
              <a:t>Ego</a:t>
            </a:r>
            <a:r>
              <a:rPr kumimoji="0" lang="en-US" sz="1400" b="1" i="1" u="none" strike="noStrike" cap="none" normalizeH="0" baseline="0" dirty="0">
                <a:ln>
                  <a:noFill/>
                </a:ln>
                <a:solidFill>
                  <a:srgbClr val="0D0D0D"/>
                </a:solidFill>
                <a:effectLst/>
                <a:latin typeface="Calibri"/>
                <a:ea typeface="HiddenHorzOCR"/>
                <a:cs typeface="Arial" pitchFamily="34" charset="0"/>
              </a:rPr>
              <a:t>”</a:t>
            </a:r>
            <a:r>
              <a:rPr kumimoji="0" lang="en-US" sz="1400" b="1" i="1" u="none" strike="noStrike" cap="none" normalizeH="0" baseline="0" dirty="0">
                <a:ln>
                  <a:noFill/>
                </a:ln>
                <a:solidFill>
                  <a:srgbClr val="0D0D0D"/>
                </a:solidFill>
                <a:effectLst/>
                <a:latin typeface="Arial" pitchFamily="34" charset="0"/>
                <a:ea typeface="HiddenHorzOCR"/>
                <a:cs typeface="Arial" pitchFamily="34" charset="0"/>
              </a:rPr>
              <a:t> </a:t>
            </a:r>
            <a:r>
              <a:rPr kumimoji="0" lang="en-US" sz="1400" b="1" i="1" u="none" strike="noStrike" cap="none" normalizeH="0" baseline="0" dirty="0">
                <a:ln>
                  <a:noFill/>
                </a:ln>
                <a:solidFill>
                  <a:srgbClr val="0D0D0D"/>
                </a:solidFill>
                <a:effectLst/>
                <a:latin typeface="Arial" pitchFamily="34" charset="0"/>
                <a:ea typeface="Calibri" pitchFamily="34" charset="0"/>
                <a:cs typeface="Arial" pitchFamily="34" charset="0"/>
              </a:rPr>
              <a:t>of Predecessor: </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A corporation will be liable on </a:t>
            </a:r>
            <a:r>
              <a:rPr kumimoji="0" lang="en-US" sz="1400" b="0" i="0" u="none" strike="noStrike" cap="none" normalizeH="0" baseline="0" dirty="0" err="1">
                <a:ln>
                  <a:noFill/>
                </a:ln>
                <a:solidFill>
                  <a:srgbClr val="0D0D0D"/>
                </a:solidFill>
                <a:effectLst/>
                <a:latin typeface="Arial" pitchFamily="34" charset="0"/>
                <a:ea typeface="Calibri" pitchFamily="34" charset="0"/>
                <a:cs typeface="Arial" pitchFamily="34" charset="0"/>
              </a:rPr>
              <a:t>preincorporation</a:t>
            </a:r>
            <a:r>
              <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rPr>
              <a:t> contracts when it takes over completely the assets of an unincorporated predecessor and becomes the "alter ego" of its promoters. [See Reif, supra].</a:t>
            </a:r>
            <a:endParaRPr lang="en-US" sz="1400" dirty="0">
              <a:solidFill>
                <a:srgbClr val="0D0D0D"/>
              </a:solidFill>
              <a:latin typeface="Arial" pitchFamily="34" charset="0"/>
              <a:cs typeface="Arial" pitchFamily="34" charset="0"/>
            </a:endParaRPr>
          </a:p>
          <a:p>
            <a:pPr marL="0" lvl="1" indent="0" algn="just" eaLnBrk="0" hangingPunct="0">
              <a:lnSpc>
                <a:spcPct val="75000"/>
              </a:lnSpc>
              <a:spcBef>
                <a:spcPts val="0"/>
              </a:spcBef>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lvl="1" indent="0" algn="just" eaLnBrk="0" hangingPunct="0">
              <a:lnSpc>
                <a:spcPct val="75000"/>
              </a:lnSpc>
              <a:spcBef>
                <a:spcPts val="0"/>
              </a:spcBef>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75000"/>
              </a:lnSpc>
              <a:spcBef>
                <a:spcPts val="0"/>
              </a:spcBef>
            </a:pPr>
            <a:r>
              <a:rPr lang="en-US" sz="1400" b="1" i="1" dirty="0">
                <a:solidFill>
                  <a:srgbClr val="0000FF"/>
                </a:solidFill>
              </a:rPr>
              <a:t>Retained Liability of Promoter:  </a:t>
            </a:r>
            <a:r>
              <a:rPr lang="en-US" sz="1400" dirty="0">
                <a:solidFill>
                  <a:schemeClr val="tx1">
                    <a:lumMod val="95000"/>
                    <a:lumOff val="5000"/>
                  </a:schemeClr>
                </a:solidFill>
              </a:rPr>
              <a:t>New York courts have recognized the general rule that holds the promoter personally liable for contracts entered into "on behalf" of a proposed</a:t>
            </a:r>
            <a:r>
              <a:rPr lang="en-US" sz="1400" i="1" dirty="0">
                <a:solidFill>
                  <a:schemeClr val="tx1">
                    <a:lumMod val="95000"/>
                    <a:lumOff val="5000"/>
                  </a:schemeClr>
                </a:solidFill>
              </a:rPr>
              <a:t> </a:t>
            </a:r>
            <a:r>
              <a:rPr lang="en-US" sz="1400" dirty="0">
                <a:solidFill>
                  <a:schemeClr val="tx1">
                    <a:lumMod val="95000"/>
                    <a:lumOff val="5000"/>
                  </a:schemeClr>
                </a:solidFill>
              </a:rPr>
              <a:t>(but still nonexistent) corporation.  [See </a:t>
            </a:r>
            <a:r>
              <a:rPr lang="en-US" sz="1400" dirty="0" err="1">
                <a:solidFill>
                  <a:schemeClr val="tx1">
                    <a:lumMod val="95000"/>
                    <a:lumOff val="5000"/>
                  </a:schemeClr>
                </a:solidFill>
              </a:rPr>
              <a:t>Puro</a:t>
            </a:r>
            <a:r>
              <a:rPr lang="en-US" sz="1400" dirty="0">
                <a:solidFill>
                  <a:schemeClr val="tx1">
                    <a:lumMod val="95000"/>
                    <a:lumOff val="5000"/>
                  </a:schemeClr>
                </a:solidFill>
              </a:rPr>
              <a:t> Filter Corp. v. Trembley, 266 A.D. 750 (1943)]. </a:t>
            </a:r>
          </a:p>
          <a:p>
            <a:pPr algn="just">
              <a:lnSpc>
                <a:spcPct val="75000"/>
              </a:lnSpc>
              <a:spcBef>
                <a:spcPts val="0"/>
              </a:spcBef>
            </a:pPr>
            <a:endParaRPr lang="en-US" sz="500" dirty="0">
              <a:solidFill>
                <a:schemeClr val="tx1">
                  <a:lumMod val="95000"/>
                  <a:lumOff val="5000"/>
                </a:schemeClr>
              </a:solidFill>
            </a:endParaRPr>
          </a:p>
          <a:p>
            <a:pPr algn="just">
              <a:lnSpc>
                <a:spcPct val="75000"/>
              </a:lnSpc>
              <a:spcBef>
                <a:spcPts val="0"/>
              </a:spcBef>
            </a:pPr>
            <a:r>
              <a:rPr lang="en-US" sz="1400" dirty="0">
                <a:solidFill>
                  <a:schemeClr val="tx1">
                    <a:lumMod val="95000"/>
                    <a:lumOff val="5000"/>
                  </a:schemeClr>
                </a:solidFill>
              </a:rPr>
              <a:t>However, courts have also held the promoter not subject to personal liability where either:</a:t>
            </a:r>
          </a:p>
          <a:p>
            <a:pPr algn="just">
              <a:lnSpc>
                <a:spcPct val="75000"/>
              </a:lnSpc>
              <a:spcBef>
                <a:spcPts val="0"/>
              </a:spcBef>
            </a:pPr>
            <a:endParaRPr lang="en-US" sz="500" dirty="0"/>
          </a:p>
          <a:p>
            <a:pPr algn="just" defTabSz="401638">
              <a:lnSpc>
                <a:spcPct val="75000"/>
              </a:lnSpc>
              <a:spcBef>
                <a:spcPts val="0"/>
              </a:spcBef>
            </a:pPr>
            <a:r>
              <a:rPr lang="en-US" sz="1400" b="1" i="1" dirty="0"/>
              <a:t>	Intention of the Parties:</a:t>
            </a:r>
            <a:r>
              <a:rPr lang="en-US" sz="1400" dirty="0"/>
              <a:t> </a:t>
            </a:r>
            <a:r>
              <a:rPr lang="en-US" sz="1400" dirty="0">
                <a:solidFill>
                  <a:schemeClr val="tx1">
                    <a:lumMod val="95000"/>
                    <a:lumOff val="5000"/>
                  </a:schemeClr>
                </a:solidFill>
              </a:rPr>
              <a:t>The intention of parties was evidently to bind only the corporation or;</a:t>
            </a:r>
          </a:p>
          <a:p>
            <a:pPr algn="just">
              <a:lnSpc>
                <a:spcPct val="75000"/>
              </a:lnSpc>
              <a:spcBef>
                <a:spcPts val="0"/>
              </a:spcBef>
            </a:pPr>
            <a:endParaRPr lang="en-US" sz="500" dirty="0"/>
          </a:p>
          <a:p>
            <a:pPr algn="just" defTabSz="401638">
              <a:lnSpc>
                <a:spcPct val="75000"/>
              </a:lnSpc>
              <a:spcBef>
                <a:spcPts val="0"/>
              </a:spcBef>
            </a:pPr>
            <a:r>
              <a:rPr lang="en-US" sz="1400" b="1" i="1" dirty="0"/>
              <a:t>	Novation:</a:t>
            </a:r>
            <a:r>
              <a:rPr lang="en-US" sz="1400" dirty="0"/>
              <a:t> </a:t>
            </a:r>
            <a:r>
              <a:rPr lang="en-US" sz="1400" dirty="0">
                <a:solidFill>
                  <a:schemeClr val="tx1">
                    <a:lumMod val="95000"/>
                    <a:lumOff val="5000"/>
                  </a:schemeClr>
                </a:solidFill>
              </a:rPr>
              <a:t>There is a novation of the contract where the third party agreed to look only to the 	corporation for responsibility.</a:t>
            </a:r>
          </a:p>
          <a:p>
            <a:pPr algn="just" defTabSz="401638">
              <a:lnSpc>
                <a:spcPct val="75000"/>
              </a:lnSpc>
              <a:spcBef>
                <a:spcPts val="0"/>
              </a:spcBef>
            </a:pPr>
            <a:endParaRPr lang="en-US" sz="500" dirty="0">
              <a:solidFill>
                <a:schemeClr val="tx1">
                  <a:lumMod val="95000"/>
                  <a:lumOff val="5000"/>
                </a:schemeClr>
              </a:solidFill>
            </a:endParaRPr>
          </a:p>
          <a:p>
            <a:pPr algn="just" defTabSz="401638">
              <a:lnSpc>
                <a:spcPct val="75000"/>
              </a:lnSpc>
              <a:spcBef>
                <a:spcPts val="0"/>
              </a:spcBef>
            </a:pPr>
            <a:endParaRPr lang="en-US" sz="500" dirty="0">
              <a:solidFill>
                <a:schemeClr val="tx1">
                  <a:lumMod val="95000"/>
                  <a:lumOff val="5000"/>
                </a:schemeClr>
              </a:solidFill>
            </a:endParaRPr>
          </a:p>
          <a:p>
            <a:pPr algn="just">
              <a:lnSpc>
                <a:spcPct val="75000"/>
              </a:lnSpc>
              <a:spcBef>
                <a:spcPts val="0"/>
              </a:spcBef>
            </a:pPr>
            <a:r>
              <a:rPr lang="en-US" sz="1400" b="1" i="1" dirty="0">
                <a:solidFill>
                  <a:srgbClr val="0000FF"/>
                </a:solidFill>
              </a:rPr>
              <a:t>Enforcement by Corporation:  </a:t>
            </a:r>
            <a:r>
              <a:rPr lang="en-US" sz="1400" dirty="0">
                <a:solidFill>
                  <a:schemeClr val="tx1">
                    <a:lumMod val="95000"/>
                    <a:lumOff val="5000"/>
                  </a:schemeClr>
                </a:solidFill>
              </a:rPr>
              <a:t>A </a:t>
            </a:r>
            <a:r>
              <a:rPr lang="en-US" sz="1400" dirty="0" err="1">
                <a:solidFill>
                  <a:schemeClr val="tx1">
                    <a:lumMod val="95000"/>
                    <a:lumOff val="5000"/>
                  </a:schemeClr>
                </a:solidFill>
              </a:rPr>
              <a:t>preincorporation</a:t>
            </a:r>
            <a:r>
              <a:rPr lang="en-US" sz="1400" dirty="0">
                <a:solidFill>
                  <a:schemeClr val="tx1">
                    <a:lumMod val="95000"/>
                    <a:lumOff val="5000"/>
                  </a:schemeClr>
                </a:solidFill>
              </a:rPr>
              <a:t> agreement intended for the benefit of the proposed corporation is enforceable by the corporation if the corporation expressly or impliedly adopts the contract and acts in furtherance of contracts are sufficient for this purpose. [See S&amp;B Rubber &amp; Chemical Corp. v. Stein, 7 N.Y.S.2d 553, aff'd, 255 A.D. 1012 (1938)]</a:t>
            </a:r>
          </a:p>
          <a:p>
            <a:pPr algn="just" defTabSz="401638">
              <a:lnSpc>
                <a:spcPct val="75000"/>
              </a:lnSpc>
              <a:spcBef>
                <a:spcPts val="0"/>
              </a:spcBef>
            </a:pPr>
            <a:endParaRPr lang="en-US" sz="1400" dirty="0">
              <a:solidFill>
                <a:schemeClr val="tx1">
                  <a:lumMod val="95000"/>
                  <a:lumOff val="5000"/>
                </a:schemeClr>
              </a:solidFill>
            </a:endParaRPr>
          </a:p>
          <a:p>
            <a:pPr marL="0" lvl="1" indent="0" algn="just" eaLnBrk="0" hangingPunct="0">
              <a:lnSpc>
                <a:spcPct val="83000"/>
              </a:lnSpc>
            </a:pPr>
            <a:endParaRPr kumimoji="0" lang="en-US" sz="1400" b="0" i="0" u="none" strike="noStrike" cap="none" normalizeH="0" baseline="0" dirty="0">
              <a:ln>
                <a:noFill/>
              </a:ln>
              <a:solidFill>
                <a:srgbClr val="0D0D0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86882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Four:</a:t>
            </a:r>
          </a:p>
          <a:p>
            <a:pPr marL="342900" indent="-342900" algn="ctr">
              <a:lnSpc>
                <a:spcPct val="90000"/>
              </a:lnSpc>
              <a:spcBef>
                <a:spcPts val="0"/>
              </a:spcBef>
              <a:defRPr/>
            </a:pPr>
            <a:r>
              <a:rPr lang="en-US" sz="5400" b="1" dirty="0">
                <a:solidFill>
                  <a:srgbClr val="0033CC"/>
                </a:solidFill>
              </a:rPr>
              <a:t>Corporate Formation</a:t>
            </a:r>
          </a:p>
          <a:p>
            <a:pPr marL="342900" indent="-342900" algn="ctr">
              <a:lnSpc>
                <a:spcPct val="90000"/>
              </a:lnSpc>
              <a:spcBef>
                <a:spcPts val="0"/>
              </a:spcBef>
              <a:defRPr/>
            </a:pPr>
            <a:r>
              <a:rPr lang="en-US" sz="5400" b="1" i="1" dirty="0">
                <a:solidFill>
                  <a:srgbClr val="006600"/>
                </a:solidFill>
              </a:rPr>
              <a:t>Subscriptions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80113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304800" y="814988"/>
            <a:ext cx="8382000" cy="58144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3000"/>
              </a:lnSpc>
              <a:spcBef>
                <a:spcPts val="0"/>
              </a:spcBef>
              <a:defRPr/>
            </a:pPr>
            <a:r>
              <a:rPr lang="en-US" sz="3600" b="1" dirty="0">
                <a:solidFill>
                  <a:srgbClr val="0033CC"/>
                </a:solidFill>
              </a:rPr>
              <a:t>Corporate Formation</a:t>
            </a:r>
          </a:p>
          <a:p>
            <a:pPr marL="342900" indent="-342900" algn="ctr">
              <a:lnSpc>
                <a:spcPct val="83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83000"/>
              </a:lnSpc>
              <a:spcBef>
                <a:spcPts val="0"/>
              </a:spcBef>
              <a:spcAft>
                <a:spcPct val="0"/>
              </a:spcAft>
              <a:buClrTx/>
              <a:buSzTx/>
              <a:buFontTx/>
              <a:buNone/>
              <a:tabLst/>
            </a:pPr>
            <a:r>
              <a:rPr lang="en-US" sz="2400" b="1" i="1" dirty="0">
                <a:solidFill>
                  <a:srgbClr val="A50021"/>
                </a:solidFill>
                <a:latin typeface="Arial" pitchFamily="34" charset="0"/>
                <a:ea typeface="Calibri" pitchFamily="34" charset="0"/>
                <a:cs typeface="Arial" pitchFamily="34" charset="0"/>
              </a:rPr>
              <a:t>Subscriptions:</a:t>
            </a:r>
            <a:endParaRPr kumimoji="0" lang="en-US" sz="24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3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3000"/>
              </a:lnSpc>
              <a:spcBef>
                <a:spcPts val="0"/>
              </a:spcBef>
              <a:spcAft>
                <a:spcPct val="0"/>
              </a:spcAft>
              <a:buClrTx/>
              <a:buSzTx/>
              <a:buFontTx/>
              <a:buNone/>
              <a:tabLst/>
            </a:pPr>
            <a:r>
              <a:rPr lang="en-US" sz="1600" dirty="0">
                <a:solidFill>
                  <a:srgbClr val="0D0D0D"/>
                </a:solidFill>
                <a:latin typeface="Arial" pitchFamily="34" charset="0"/>
                <a:ea typeface="Calibri" pitchFamily="34" charset="0"/>
                <a:cs typeface="Arial" pitchFamily="34" charset="0"/>
              </a:rPr>
              <a:t>One of the most important roles of a promoter is the sale of stock subscriptions.  </a:t>
            </a:r>
          </a:p>
          <a:p>
            <a:pPr marL="0" marR="0" lvl="0" indent="0" algn="just" defTabSz="914400" rtl="0" eaLnBrk="0" fontAlgn="base" latinLnBrk="0" hangingPunct="0">
              <a:lnSpc>
                <a:spcPct val="83000"/>
              </a:lnSpc>
              <a:spcBef>
                <a:spcPts val="0"/>
              </a:spcBef>
              <a:spcAft>
                <a:spcPct val="0"/>
              </a:spcAft>
              <a:buClrTx/>
              <a:buSzTx/>
              <a:buFontTx/>
              <a:buNone/>
              <a:tabLst/>
            </a:pPr>
            <a:endParaRPr kumimoji="0" lang="en-US" sz="10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nSpc>
                <a:spcPct val="83000"/>
              </a:lnSpc>
              <a:spcBef>
                <a:spcPts val="0"/>
              </a:spcBef>
            </a:pPr>
            <a:r>
              <a:rPr lang="en-US" sz="1600" b="1" i="1" dirty="0">
                <a:solidFill>
                  <a:srgbClr val="0000FF"/>
                </a:solidFill>
                <a:latin typeface="Arial" pitchFamily="34" charset="0"/>
                <a:ea typeface="Calibri" pitchFamily="34" charset="0"/>
                <a:cs typeface="Arial" pitchFamily="34" charset="0"/>
              </a:rPr>
              <a:t>Defined:</a:t>
            </a:r>
            <a:r>
              <a:rPr kumimoji="0" lang="en-US" sz="1600" b="0" i="0" u="none" strike="noStrike" cap="none" normalizeH="0" baseline="0" dirty="0">
                <a:ln>
                  <a:noFill/>
                </a:ln>
                <a:solidFill>
                  <a:srgbClr val="0D0D0D"/>
                </a:solidFill>
                <a:effectLst/>
                <a:latin typeface="Arial" pitchFamily="34" charset="0"/>
                <a:ea typeface="Calibri" pitchFamily="34" charset="0"/>
                <a:cs typeface="Arial" pitchFamily="34" charset="0"/>
              </a:rPr>
              <a:t> </a:t>
            </a:r>
            <a:r>
              <a:rPr lang="en-US" sz="1600" dirty="0"/>
              <a:t>A pre-incorporation stock subscription is: </a:t>
            </a:r>
          </a:p>
          <a:p>
            <a:pPr>
              <a:lnSpc>
                <a:spcPct val="83000"/>
              </a:lnSpc>
              <a:spcBef>
                <a:spcPts val="0"/>
              </a:spcBef>
            </a:pPr>
            <a:endParaRPr lang="en-US" sz="1000" dirty="0"/>
          </a:p>
          <a:p>
            <a:pPr algn="just">
              <a:lnSpc>
                <a:spcPct val="83000"/>
              </a:lnSpc>
              <a:spcBef>
                <a:spcPts val="0"/>
              </a:spcBef>
            </a:pPr>
            <a:r>
              <a:rPr lang="en-US" sz="2400" b="1" i="1" dirty="0">
                <a:solidFill>
                  <a:srgbClr val="A50021"/>
                </a:solidFill>
              </a:rPr>
              <a:t>“A contract authorizing an investor to purchase a set number of unissued shares from the corporation, at a future date, for a specific price, upon the issuance of such shares, after corporate formation.” </a:t>
            </a:r>
          </a:p>
          <a:p>
            <a:pPr algn="just">
              <a:lnSpc>
                <a:spcPct val="83000"/>
              </a:lnSpc>
              <a:spcBef>
                <a:spcPts val="0"/>
              </a:spcBef>
            </a:pPr>
            <a:endParaRPr kumimoji="0" lang="en-US" sz="10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algn="just">
              <a:lnSpc>
                <a:spcPct val="83000"/>
              </a:lnSpc>
              <a:spcBef>
                <a:spcPts val="0"/>
              </a:spcBef>
            </a:pPr>
            <a:r>
              <a:rPr lang="en-US" sz="1600" b="1" i="1" dirty="0">
                <a:solidFill>
                  <a:srgbClr val="0000FF"/>
                </a:solidFill>
                <a:latin typeface="Arial" pitchFamily="34" charset="0"/>
                <a:ea typeface="Calibri" pitchFamily="34" charset="0"/>
                <a:cs typeface="Arial" pitchFamily="34" charset="0"/>
              </a:rPr>
              <a:t>Promoters Role:</a:t>
            </a:r>
            <a:r>
              <a:rPr lang="en-US" sz="1600" dirty="0">
                <a:solidFill>
                  <a:srgbClr val="0D0D0D"/>
                </a:solidFill>
                <a:latin typeface="Arial" pitchFamily="34" charset="0"/>
                <a:ea typeface="Calibri" pitchFamily="34" charset="0"/>
                <a:cs typeface="Arial" pitchFamily="34" charset="0"/>
              </a:rPr>
              <a:t> Subscriptions are offered and arranged by promoters with investors.</a:t>
            </a:r>
          </a:p>
          <a:p>
            <a:pPr algn="just">
              <a:lnSpc>
                <a:spcPct val="83000"/>
              </a:lnSpc>
              <a:spcBef>
                <a:spcPts val="0"/>
              </a:spcBef>
            </a:pPr>
            <a:endParaRPr lang="en-US" sz="500" dirty="0">
              <a:solidFill>
                <a:srgbClr val="0D0D0D"/>
              </a:solidFill>
              <a:latin typeface="Arial" pitchFamily="34" charset="0"/>
              <a:cs typeface="Arial" pitchFamily="34" charset="0"/>
            </a:endParaRPr>
          </a:p>
          <a:p>
            <a:pPr algn="just">
              <a:lnSpc>
                <a:spcPct val="83000"/>
              </a:lnSpc>
              <a:spcBef>
                <a:spcPts val="0"/>
              </a:spcBef>
            </a:pPr>
            <a:r>
              <a:rPr lang="en-US" sz="1600" dirty="0"/>
              <a:t>A promoter is ultimately, individually liable for the subscription contract with the investor, as the pre-incorporation stock subscription is made prior to the existence of the corporation.  </a:t>
            </a:r>
          </a:p>
          <a:p>
            <a:pPr algn="just">
              <a:lnSpc>
                <a:spcPct val="83000"/>
              </a:lnSpc>
              <a:spcBef>
                <a:spcPts val="0"/>
              </a:spcBef>
            </a:pPr>
            <a:endParaRPr lang="en-US" sz="500" dirty="0"/>
          </a:p>
          <a:p>
            <a:pPr algn="just">
              <a:lnSpc>
                <a:spcPct val="83000"/>
              </a:lnSpc>
              <a:spcBef>
                <a:spcPts val="0"/>
              </a:spcBef>
            </a:pPr>
            <a:r>
              <a:rPr lang="en-US" sz="1600" dirty="0"/>
              <a:t>Corporations will almost always ratify such stock subscriptions, thereby relieving the promoter of the liability.</a:t>
            </a:r>
          </a:p>
          <a:p>
            <a:pPr algn="just">
              <a:lnSpc>
                <a:spcPct val="83000"/>
              </a:lnSpc>
              <a:spcBef>
                <a:spcPts val="0"/>
              </a:spcBef>
            </a:pPr>
            <a:endParaRPr lang="en-US" sz="500" dirty="0"/>
          </a:p>
          <a:p>
            <a:pPr algn="just">
              <a:lnSpc>
                <a:spcPct val="83000"/>
              </a:lnSpc>
              <a:spcBef>
                <a:spcPts val="0"/>
              </a:spcBef>
            </a:pPr>
            <a:r>
              <a:rPr lang="en-US" sz="1600" dirty="0"/>
              <a:t>As the promoter stands in a fiduciary relation to the corporation, as well as to the investor purchasing the stock subscription, they are legally prohibited from making any secret profit at either of their expense.  </a:t>
            </a:r>
          </a:p>
          <a:p>
            <a:pPr algn="just">
              <a:lnSpc>
                <a:spcPct val="83000"/>
              </a:lnSpc>
              <a:spcBef>
                <a:spcPts val="0"/>
              </a:spcBef>
            </a:pPr>
            <a:endParaRPr lang="en-US" sz="500" dirty="0"/>
          </a:p>
          <a:p>
            <a:pPr algn="just">
              <a:lnSpc>
                <a:spcPct val="83000"/>
              </a:lnSpc>
              <a:spcBef>
                <a:spcPts val="0"/>
              </a:spcBef>
            </a:pPr>
            <a:r>
              <a:rPr lang="en-US" sz="1600" dirty="0"/>
              <a:t>As a result, if a promoter does make makes a secret profit on anything (not just a subscription) they sell to the corporation, or to the investor, the promoter must surrender the profit.</a:t>
            </a: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329172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487382"/>
          </a:xfrm>
          <a:prstGeom prst="rect">
            <a:avLst/>
          </a:prstGeom>
          <a:solidFill>
            <a:schemeClr val="accent3"/>
          </a:solidFill>
        </p:spPr>
        <p:txBody>
          <a:bodyPr wrap="square">
            <a:spAutoFit/>
          </a:bodyPr>
          <a:lstStyle/>
          <a:p>
            <a:pPr>
              <a:lnSpc>
                <a:spcPct val="80000"/>
              </a:lnSpc>
              <a:defRPr/>
            </a:pPr>
            <a:r>
              <a:rPr lang="en-US" sz="3200" b="1" dirty="0"/>
              <a:t>Last Time We Spoke About:</a:t>
            </a:r>
          </a:p>
          <a:p>
            <a:pPr>
              <a:defRPr/>
            </a:pPr>
            <a:endParaRPr lang="en-US" sz="600" b="1" dirty="0"/>
          </a:p>
          <a:p>
            <a:pPr>
              <a:buFont typeface="Arial" pitchFamily="34" charset="0"/>
              <a:buChar char="•"/>
              <a:defRPr/>
            </a:pPr>
            <a:r>
              <a:rPr lang="en-US" sz="2800" b="1" dirty="0">
                <a:solidFill>
                  <a:srgbClr val="002060"/>
                </a:solidFill>
              </a:rPr>
              <a:t> The Nature of a Corporation</a:t>
            </a:r>
          </a:p>
          <a:p>
            <a:pPr algn="ctr">
              <a:defRPr/>
            </a:pPr>
            <a:r>
              <a:rPr lang="en-US" b="1" i="1" dirty="0">
                <a:solidFill>
                  <a:srgbClr val="C00000"/>
                </a:solidFill>
              </a:rPr>
              <a:t>Part One: Origins of the Corporation / Definitions / Artificial Person</a:t>
            </a: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The Types of Corporations</a:t>
            </a:r>
          </a:p>
          <a:p>
            <a:pPr>
              <a:defRPr/>
            </a:pPr>
            <a:r>
              <a:rPr lang="en-US" b="1" i="1" dirty="0">
                <a:solidFill>
                  <a:srgbClr val="C00000"/>
                </a:solidFill>
              </a:rPr>
              <a:t>  Part Two: 1. Business Corporations</a:t>
            </a:r>
          </a:p>
          <a:p>
            <a:pPr>
              <a:defRPr/>
            </a:pPr>
            <a:r>
              <a:rPr lang="en-US" b="1" i="1" dirty="0">
                <a:solidFill>
                  <a:srgbClr val="C00000"/>
                </a:solidFill>
              </a:rPr>
              <a:t>	     2. Professional Corporations</a:t>
            </a:r>
          </a:p>
          <a:p>
            <a:pPr>
              <a:defRPr/>
            </a:pPr>
            <a:r>
              <a:rPr lang="en-US" b="1" i="1" dirty="0">
                <a:solidFill>
                  <a:srgbClr val="C00000"/>
                </a:solidFill>
              </a:rPr>
              <a:t>	     3. Public Purpose Corporations</a:t>
            </a:r>
          </a:p>
          <a:p>
            <a:pPr>
              <a:defRPr/>
            </a:pPr>
            <a:r>
              <a:rPr lang="en-US" b="1" i="1" dirty="0">
                <a:solidFill>
                  <a:srgbClr val="C00000"/>
                </a:solidFill>
              </a:rPr>
              <a:t>	     4. Not for Profit Corporations</a:t>
            </a:r>
          </a:p>
          <a:p>
            <a:pPr>
              <a:buFont typeface="Arial" pitchFamily="34" charset="0"/>
              <a:buChar char="•"/>
              <a:defRPr/>
            </a:pPr>
            <a:r>
              <a:rPr lang="en-US" sz="2800" b="1" dirty="0">
                <a:solidFill>
                  <a:srgbClr val="002060"/>
                </a:solidFill>
              </a:rPr>
              <a:t> Elements of a Corporation</a:t>
            </a:r>
          </a:p>
          <a:p>
            <a:pPr>
              <a:defRPr/>
            </a:pPr>
            <a:r>
              <a:rPr lang="en-US" b="1" i="1" dirty="0">
                <a:solidFill>
                  <a:srgbClr val="C00000"/>
                </a:solidFill>
              </a:rPr>
              <a:t> Part Three: Principal Characteristics / Comparisons / Powers</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Case – Dartmouth College v. Woodward</a:t>
            </a:r>
          </a:p>
          <a:p>
            <a:pPr algn="ctr">
              <a:defRPr/>
            </a:pPr>
            <a:r>
              <a:rPr lang="en-US" sz="2400" b="1" i="1" dirty="0">
                <a:solidFill>
                  <a:srgbClr val="C00000"/>
                </a:solidFill>
              </a:rPr>
              <a:t>     </a:t>
            </a:r>
            <a:r>
              <a:rPr lang="en-US" b="1" i="1" dirty="0">
                <a:solidFill>
                  <a:srgbClr val="C00000"/>
                </a:solidFill>
              </a:rPr>
              <a:t>Recognition of Corporate Personhood</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304800" y="762000"/>
            <a:ext cx="8382000" cy="5729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Corporate Formation</a:t>
            </a:r>
          </a:p>
          <a:p>
            <a:pPr marL="342900" indent="-342900" algn="ctr">
              <a:lnSpc>
                <a:spcPct val="90000"/>
              </a:lnSpc>
              <a:spcBef>
                <a:spcPts val="0"/>
              </a:spcBef>
              <a:defRPr/>
            </a:pPr>
            <a:r>
              <a:rPr lang="en-US" sz="2800" b="1" i="1" dirty="0">
                <a:solidFill>
                  <a:srgbClr val="006600"/>
                </a:solidFill>
              </a:rPr>
              <a:t>Pre-Incorporation</a:t>
            </a:r>
          </a:p>
          <a:p>
            <a:pPr marL="0" marR="0" lvl="0" indent="0" algn="just" defTabSz="914400" rtl="0" eaLnBrk="0" fontAlgn="base" latinLnBrk="0" hangingPunct="0">
              <a:lnSpc>
                <a:spcPct val="90000"/>
              </a:lnSpc>
              <a:spcBef>
                <a:spcPts val="0"/>
              </a:spcBef>
              <a:spcAft>
                <a:spcPct val="0"/>
              </a:spcAft>
              <a:buClrTx/>
              <a:buSzTx/>
              <a:buFontTx/>
              <a:buNone/>
              <a:tabLst/>
            </a:pPr>
            <a:r>
              <a:rPr lang="en-US" sz="2400" b="1" i="1" dirty="0">
                <a:solidFill>
                  <a:srgbClr val="A50021"/>
                </a:solidFill>
                <a:latin typeface="Arial" pitchFamily="34" charset="0"/>
                <a:ea typeface="Calibri" pitchFamily="34" charset="0"/>
                <a:cs typeface="Arial" pitchFamily="34" charset="0"/>
              </a:rPr>
              <a:t>Subscriptions:</a:t>
            </a:r>
            <a:endParaRPr kumimoji="0" lang="en-US" sz="24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600" b="1"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1600" dirty="0">
                <a:solidFill>
                  <a:srgbClr val="0D0D0D"/>
                </a:solidFill>
                <a:latin typeface="Arial" pitchFamily="34" charset="0"/>
                <a:ea typeface="Calibri" pitchFamily="34" charset="0"/>
                <a:cs typeface="Arial" pitchFamily="34" charset="0"/>
              </a:rPr>
              <a:t>One of the most important roles of a promoter is the sale of stock subscriptions.  </a:t>
            </a:r>
          </a:p>
          <a:p>
            <a:pPr marL="0" lvl="1" indent="0" algn="just" eaLnBrk="0" hangingPunct="0">
              <a:lnSpc>
                <a:spcPct val="90000"/>
              </a:lnSpc>
              <a:spcBef>
                <a:spcPts val="0"/>
              </a:spcBef>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0000FF"/>
                </a:solidFill>
              </a:rPr>
              <a:t>Terms of Subscriptions:  </a:t>
            </a:r>
            <a:r>
              <a:rPr lang="en-US" sz="1600" dirty="0"/>
              <a:t>Pursuant to the business corporation law: </a:t>
            </a:r>
          </a:p>
          <a:p>
            <a:pPr algn="just">
              <a:lnSpc>
                <a:spcPct val="90000"/>
              </a:lnSpc>
              <a:spcBef>
                <a:spcPts val="0"/>
              </a:spcBef>
            </a:pPr>
            <a:endParaRPr lang="en-US" sz="500" dirty="0"/>
          </a:p>
          <a:p>
            <a:pPr marL="344488" algn="just">
              <a:lnSpc>
                <a:spcPct val="90000"/>
              </a:lnSpc>
              <a:spcBef>
                <a:spcPts val="0"/>
              </a:spcBef>
            </a:pPr>
            <a:r>
              <a:rPr lang="en-US" sz="1400" b="1" i="1" dirty="0"/>
              <a:t>Irrevocable for Three Months:</a:t>
            </a:r>
            <a:r>
              <a:rPr lang="en-US" sz="1400" dirty="0"/>
              <a:t> Unless otherwise provided by the terms of the subscription, a subscription for shares of a corporation to be formed, shall be irrevocable, except with the consent of all other subscribers or the corporation, for a period of three months from its date [BCL §503 (a)].</a:t>
            </a:r>
          </a:p>
          <a:p>
            <a:pPr marL="344488" algn="just">
              <a:lnSpc>
                <a:spcPct val="90000"/>
              </a:lnSpc>
              <a:spcBef>
                <a:spcPts val="0"/>
              </a:spcBef>
            </a:pPr>
            <a:endParaRPr lang="en-US" sz="500" dirty="0"/>
          </a:p>
          <a:p>
            <a:pPr marL="344488" algn="just">
              <a:lnSpc>
                <a:spcPct val="90000"/>
              </a:lnSpc>
              <a:spcBef>
                <a:spcPts val="0"/>
              </a:spcBef>
            </a:pPr>
            <a:r>
              <a:rPr lang="en-US" sz="1400" b="1" i="1" dirty="0"/>
              <a:t>Must Be In Writing and Signed by the Subscriber:</a:t>
            </a:r>
            <a:r>
              <a:rPr lang="en-US" sz="1400" dirty="0"/>
              <a:t> A subscription, whether made before or after the formation of a corporation, is not enforceable unless it is in writing and signed by the subscriber. [BCL §503 (b)].</a:t>
            </a:r>
          </a:p>
          <a:p>
            <a:pPr marL="344488" algn="just">
              <a:lnSpc>
                <a:spcPct val="90000"/>
              </a:lnSpc>
              <a:spcBef>
                <a:spcPts val="0"/>
              </a:spcBef>
            </a:pPr>
            <a:endParaRPr lang="en-US" sz="500" dirty="0"/>
          </a:p>
          <a:p>
            <a:pPr marL="344488" algn="just">
              <a:lnSpc>
                <a:spcPct val="90000"/>
              </a:lnSpc>
              <a:spcBef>
                <a:spcPts val="0"/>
              </a:spcBef>
            </a:pPr>
            <a:r>
              <a:rPr lang="en-US" sz="1400" b="1" i="1" dirty="0"/>
              <a:t>Paid in Full:  </a:t>
            </a:r>
            <a:r>
              <a:rPr lang="en-US" sz="1400" dirty="0"/>
              <a:t>Unless otherwise provided by the terms of the subscription, subscriptions for shares, whether made before or after the formation of a corporation, shall be paid in full at such time, or in  such installments and at such times, as shall be determined by the board. [§503 (c)].</a:t>
            </a:r>
          </a:p>
          <a:p>
            <a:pPr marL="344488" algn="just">
              <a:lnSpc>
                <a:spcPct val="90000"/>
              </a:lnSpc>
              <a:spcBef>
                <a:spcPts val="0"/>
              </a:spcBef>
            </a:pPr>
            <a:endParaRPr lang="en-US" sz="500" dirty="0"/>
          </a:p>
          <a:p>
            <a:pPr marL="344488" algn="just">
              <a:lnSpc>
                <a:spcPct val="90000"/>
              </a:lnSpc>
              <a:spcBef>
                <a:spcPts val="0"/>
              </a:spcBef>
            </a:pPr>
            <a:r>
              <a:rPr lang="en-US" sz="1400" dirty="0"/>
              <a:t>Additionally, any call made by the board for payment on subscriptions shall be uniform as to all shares of the same class or of the same series. If a receiver of the corporation has been appointed, all unpaid subscriptions shall be paid at such times and in such installments as such receiver or the court may direct. [§503 (c)].</a:t>
            </a:r>
          </a:p>
          <a:p>
            <a:pPr marL="344488" algn="just">
              <a:lnSpc>
                <a:spcPct val="90000"/>
              </a:lnSpc>
              <a:spcBef>
                <a:spcPts val="0"/>
              </a:spcBef>
            </a:pPr>
            <a:endParaRPr lang="en-US" sz="500" dirty="0"/>
          </a:p>
          <a:p>
            <a:pPr algn="just">
              <a:lnSpc>
                <a:spcPct val="90000"/>
              </a:lnSpc>
              <a:spcBef>
                <a:spcPts val="0"/>
              </a:spcBef>
            </a:pPr>
            <a:r>
              <a:rPr lang="en-US" sz="1600" b="1" i="1" dirty="0">
                <a:solidFill>
                  <a:srgbClr val="0000FF"/>
                </a:solidFill>
              </a:rPr>
              <a:t>Importance of Subscriptions:  </a:t>
            </a:r>
            <a:r>
              <a:rPr lang="en-US" sz="1600" dirty="0"/>
              <a:t>The sale of stock subscriptions is extremely important to a prospective corporation.  </a:t>
            </a:r>
          </a:p>
          <a:p>
            <a:pPr algn="just">
              <a:lnSpc>
                <a:spcPct val="90000"/>
              </a:lnSpc>
              <a:spcBef>
                <a:spcPts val="0"/>
              </a:spcBef>
            </a:pPr>
            <a:endParaRPr lang="en-US" sz="500" dirty="0"/>
          </a:p>
          <a:p>
            <a:pPr algn="just">
              <a:lnSpc>
                <a:spcPct val="90000"/>
              </a:lnSpc>
              <a:spcBef>
                <a:spcPts val="0"/>
              </a:spcBef>
            </a:pPr>
            <a:r>
              <a:rPr lang="en-US" sz="1600" dirty="0"/>
              <a:t>It is through the sale of these subscriptions that the corporation raises its initial capital, and sells its initial authorized shares.</a:t>
            </a:r>
            <a:endParaRPr lang="en-US" sz="1400" dirty="0"/>
          </a:p>
        </p:txBody>
      </p:sp>
    </p:spTree>
    <p:extLst>
      <p:ext uri="{BB962C8B-B14F-4D97-AF65-F5344CB8AC3E}">
        <p14:creationId xmlns:p14="http://schemas.microsoft.com/office/powerpoint/2010/main" val="33334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Seven A</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3858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r>
              <a:rPr lang="en-US" sz="500" b="1" i="1" dirty="0">
                <a:solidFill>
                  <a:srgbClr val="C00000"/>
                </a:solidFill>
              </a:rPr>
              <a:t> </a:t>
            </a:r>
          </a:p>
          <a:p>
            <a:pPr marL="173038" indent="-173038">
              <a:lnSpc>
                <a:spcPct val="90000"/>
              </a:lnSpc>
              <a:buFont typeface="Arial" panose="020B0604020202020204" pitchFamily="34" charset="0"/>
              <a:buChar char="•"/>
              <a:defRPr/>
            </a:pPr>
            <a:r>
              <a:rPr lang="en-US" sz="2400" b="1" dirty="0">
                <a:solidFill>
                  <a:srgbClr val="002060"/>
                </a:solidFill>
              </a:rPr>
              <a:t>The Organizational Meeting</a:t>
            </a:r>
          </a:p>
          <a:p>
            <a:pPr>
              <a:lnSpc>
                <a:spcPct val="90000"/>
              </a:lnSpc>
              <a:defRPr/>
            </a:pPr>
            <a:r>
              <a:rPr lang="en-US" sz="1400" b="1" i="1" dirty="0">
                <a:solidFill>
                  <a:srgbClr val="C00000"/>
                </a:solidFill>
              </a:rPr>
              <a:t>Part Three: Share Issuance / Election of Directors / Appointment of Officers / Bylaws</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Exercise – So You Want to Start a Business</a:t>
            </a:r>
          </a:p>
          <a:p>
            <a:pPr algn="ctr">
              <a:lnSpc>
                <a:spcPct val="90000"/>
              </a:lnSpc>
              <a:defRPr/>
            </a:pPr>
            <a:r>
              <a:rPr lang="en-US" sz="1400" b="1" i="1" dirty="0">
                <a:solidFill>
                  <a:srgbClr val="C00000"/>
                </a:solidFill>
              </a:rPr>
              <a:t>     Corporate Formation Exercise</a:t>
            </a: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Corporations</a:t>
            </a:r>
          </a:p>
          <a:p>
            <a:pPr marL="342900" indent="-342900" algn="ctr">
              <a:lnSpc>
                <a:spcPct val="90000"/>
              </a:lnSpc>
              <a:spcBef>
                <a:spcPts val="0"/>
              </a:spcBef>
              <a:defRPr/>
            </a:pPr>
            <a:r>
              <a:rPr lang="en-US" sz="54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5</a:t>
            </a:fld>
            <a:endParaRPr lang="en-US"/>
          </a:p>
        </p:txBody>
      </p:sp>
      <p:sp>
        <p:nvSpPr>
          <p:cNvPr id="79873" name="Rectangle 1"/>
          <p:cNvSpPr>
            <a:spLocks noChangeArrowheads="1"/>
          </p:cNvSpPr>
          <p:nvPr/>
        </p:nvSpPr>
        <p:spPr bwMode="auto">
          <a:xfrm>
            <a:off x="381000" y="899987"/>
            <a:ext cx="8382000" cy="527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Corporations</a:t>
            </a:r>
          </a:p>
          <a:p>
            <a:pPr marL="342900" indent="-342900" algn="ctr">
              <a:lnSpc>
                <a:spcPct val="90000"/>
              </a:lnSpc>
              <a:spcBef>
                <a:spcPts val="0"/>
              </a:spcBef>
              <a:defRPr/>
            </a:pPr>
            <a:r>
              <a:rPr lang="en-US" sz="2800" b="1" i="1" dirty="0">
                <a:solidFill>
                  <a:srgbClr val="006600"/>
                </a:solidFill>
              </a:rPr>
              <a:t>Generally</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WHAT</a:t>
            </a:r>
            <a:r>
              <a:rPr kumimoji="0" lang="en-US" sz="2000" b="1" u="none" strike="noStrike" cap="none" normalizeH="0" dirty="0">
                <a:ln>
                  <a:noFill/>
                </a:ln>
                <a:solidFill>
                  <a:srgbClr val="C00000"/>
                </a:solidFill>
                <a:effectLst/>
                <a:latin typeface="Arial" pitchFamily="34" charset="0"/>
                <a:ea typeface="Calibri" pitchFamily="34" charset="0"/>
                <a:cs typeface="Arial" pitchFamily="34" charset="0"/>
              </a:rPr>
              <a:t> IS A </a:t>
            </a: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a:lnSpc>
                <a:spcPct val="90000"/>
              </a:lnSpc>
              <a:spcBef>
                <a:spcPts val="0"/>
              </a:spcBef>
            </a:pPr>
            <a:r>
              <a:rPr lang="en-US" dirty="0"/>
              <a:t>The corporation is a creature of law, a legal construct. </a:t>
            </a:r>
          </a:p>
          <a:p>
            <a:pPr>
              <a:lnSpc>
                <a:spcPct val="90000"/>
              </a:lnSpc>
              <a:spcBef>
                <a:spcPts val="0"/>
              </a:spcBef>
            </a:pPr>
            <a:endParaRPr lang="en-US" sz="1000" dirty="0"/>
          </a:p>
          <a:p>
            <a:pPr>
              <a:lnSpc>
                <a:spcPct val="90000"/>
              </a:lnSpc>
              <a:spcBef>
                <a:spcPts val="0"/>
              </a:spcBef>
            </a:pPr>
            <a:r>
              <a:rPr lang="en-US" dirty="0"/>
              <a:t>No one has ever seen one. </a:t>
            </a:r>
          </a:p>
          <a:p>
            <a:pPr>
              <a:lnSpc>
                <a:spcPct val="90000"/>
              </a:lnSpc>
              <a:spcBef>
                <a:spcPts val="0"/>
              </a:spcBef>
            </a:pPr>
            <a:endParaRPr lang="en-US" sz="1000" dirty="0"/>
          </a:p>
          <a:p>
            <a:pPr>
              <a:lnSpc>
                <a:spcPct val="90000"/>
              </a:lnSpc>
              <a:spcBef>
                <a:spcPts val="0"/>
              </a:spcBef>
            </a:pPr>
            <a:r>
              <a:rPr lang="en-US" dirty="0"/>
              <a:t>The corporation’s existence and attributes arise from state-enabling statutes, which give business participants significant freedom to choose their own customized relationships.</a:t>
            </a:r>
          </a:p>
          <a:p>
            <a:pPr>
              <a:lnSpc>
                <a:spcPct val="90000"/>
              </a:lnSpc>
              <a:spcBef>
                <a:spcPts val="0"/>
              </a:spcBef>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b="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46763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Corporations</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62000"/>
            <a:ext cx="8458200" cy="459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Corporations</a:t>
            </a:r>
          </a:p>
          <a:p>
            <a:pPr marL="342900" indent="-342900" algn="ctr">
              <a:spcBef>
                <a:spcPts val="0"/>
              </a:spcBef>
              <a:defRPr/>
            </a:pPr>
            <a:r>
              <a:rPr lang="en-US" sz="2800" b="1" i="1" dirty="0">
                <a:solidFill>
                  <a:srgbClr val="006600"/>
                </a:solidFill>
              </a:rPr>
              <a:t>Generally - Definitions</a:t>
            </a: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lang="en-US" sz="800" b="1" i="1" dirty="0">
              <a:solidFill>
                <a:srgbClr val="002060"/>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200" b="1" i="1" u="none" strike="noStrike" cap="none" normalizeH="0" baseline="0" dirty="0">
                <a:ln>
                  <a:noFill/>
                </a:ln>
                <a:solidFill>
                  <a:srgbClr val="C00000"/>
                </a:solidFill>
                <a:effectLst/>
                <a:latin typeface="Arial" pitchFamily="34" charset="0"/>
                <a:ea typeface="Calibri" pitchFamily="34" charset="0"/>
                <a:cs typeface="Arial" pitchFamily="34" charset="0"/>
              </a:rPr>
              <a:t>MEANING OF ''CORPORATION''</a:t>
            </a:r>
            <a:endParaRPr kumimoji="0" lang="en-US" sz="2200" b="0" i="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is a legal entity (an artificial person) created in accordance with statutes. </a:t>
            </a:r>
          </a:p>
          <a:p>
            <a:pPr marL="0" marR="0" lvl="0" indent="0" algn="just" defTabSz="914400" rtl="0" eaLnBrk="0" fontAlgn="base" latinLnBrk="0" hangingPunct="0">
              <a:lnSpc>
                <a:spcPct val="90000"/>
              </a:lnSpc>
              <a:spcBef>
                <a:spcPct val="0"/>
              </a:spcBef>
              <a:spcAft>
                <a:spcPct val="0"/>
              </a:spcAft>
              <a:buClrTx/>
              <a:buSzTx/>
              <a:buFontTx/>
              <a:buNone/>
              <a:tabLst/>
            </a:pPr>
            <a:endParaRPr lang="en-US" sz="2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The corporate entity is separate and distinct from the legal personalities of those who own and manage the corporation. </a:t>
            </a:r>
          </a:p>
          <a:p>
            <a:pPr marL="0" marR="0" lvl="0" indent="0" algn="just" defTabSz="914400" rtl="0" eaLnBrk="0" fontAlgn="base" latinLnBrk="0" hangingPunct="0">
              <a:lnSpc>
                <a:spcPct val="90000"/>
              </a:lnSpc>
              <a:spcBef>
                <a:spcPct val="0"/>
              </a:spcBef>
              <a:spcAft>
                <a:spcPct val="0"/>
              </a:spcAft>
              <a:buClrTx/>
              <a:buSzTx/>
              <a:buFontTx/>
              <a:buNone/>
              <a:tabLst/>
            </a:pPr>
            <a:endParaRPr lang="en-US" sz="2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In New York, as elsewhere, corporate law is mostly statutory, and most of the statutory law relating to general business corporations </a:t>
            </a:r>
            <a:r>
              <a:rPr kumimoji="0" lang="en-US" sz="2000" b="0" i="1"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(i.e., </a:t>
            </a:r>
            <a:r>
              <a:rPr kumimoji="0" lang="en-US" sz="20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corporations for profit) is contained in the New York Business Corporation Law ("BCL"). </a:t>
            </a: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28182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696010"/>
            <a:ext cx="8382000" cy="52475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Corporations</a:t>
            </a:r>
          </a:p>
          <a:p>
            <a:pPr marL="342900" indent="-342900" algn="ctr">
              <a:lnSpc>
                <a:spcPct val="110000"/>
              </a:lnSpc>
              <a:spcBef>
                <a:spcPts val="0"/>
              </a:spcBef>
              <a:defRPr/>
            </a:pPr>
            <a:r>
              <a:rPr lang="en-US" sz="2800" b="1" i="1" dirty="0">
                <a:solidFill>
                  <a:srgbClr val="006600"/>
                </a:solidFill>
              </a:rPr>
              <a:t>Generally - Principal Characteristics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303663" y="838200"/>
            <a:ext cx="8534400" cy="571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p>
            <a:pPr marL="342900" indent="-342900" algn="ctr">
              <a:lnSpc>
                <a:spcPct val="90000"/>
              </a:lnSpc>
              <a:spcBef>
                <a:spcPts val="0"/>
              </a:spcBef>
              <a:defRPr/>
            </a:pPr>
            <a:r>
              <a:rPr lang="en-US" sz="3600" b="1" dirty="0">
                <a:solidFill>
                  <a:srgbClr val="0033CC"/>
                </a:solidFill>
              </a:rPr>
              <a:t>Corporations</a:t>
            </a:r>
          </a:p>
          <a:p>
            <a:pPr marL="342900" indent="-342900" algn="ctr">
              <a:lnSpc>
                <a:spcPct val="90000"/>
              </a:lnSpc>
              <a:spcBef>
                <a:spcPts val="0"/>
              </a:spcBef>
              <a:defRPr/>
            </a:pPr>
            <a:r>
              <a:rPr lang="en-US" sz="2800" b="1" i="1" dirty="0">
                <a:solidFill>
                  <a:srgbClr val="006600"/>
                </a:solidFill>
              </a:rPr>
              <a:t>Generally - Powers of the Corporation</a:t>
            </a:r>
          </a:p>
          <a:p>
            <a:pPr marL="231775" algn="just">
              <a:lnSpc>
                <a:spcPct val="90000"/>
              </a:lnSpc>
              <a:spcBef>
                <a:spcPts val="0"/>
              </a:spcBef>
            </a:pPr>
            <a:endParaRPr lang="en-US" sz="1500" dirty="0"/>
          </a:p>
          <a:p>
            <a:pPr marL="231775" algn="just">
              <a:lnSpc>
                <a:spcPct val="90000"/>
              </a:lnSpc>
              <a:spcBef>
                <a:spcPts val="0"/>
              </a:spcBef>
            </a:pPr>
            <a:r>
              <a:rPr lang="en-US" sz="1500" dirty="0"/>
              <a:t>The Business Corporation Law sets forth broad statutory powers that may be exercised by a corporation, and such include the power to:</a:t>
            </a:r>
          </a:p>
          <a:p>
            <a:pPr marL="231775" algn="just">
              <a:lnSpc>
                <a:spcPct val="90000"/>
              </a:lnSpc>
              <a:spcBef>
                <a:spcPts val="0"/>
              </a:spcBef>
            </a:pPr>
            <a:endParaRPr lang="en-US" sz="500" b="1" dirty="0"/>
          </a:p>
          <a:p>
            <a:pPr marL="231775" algn="just">
              <a:lnSpc>
                <a:spcPct val="90000"/>
              </a:lnSpc>
              <a:spcBef>
                <a:spcPts val="0"/>
              </a:spcBef>
            </a:pPr>
            <a:endParaRPr lang="en-US" sz="500" b="1" dirty="0"/>
          </a:p>
          <a:p>
            <a:pPr marL="517525" indent="-285750" algn="just">
              <a:lnSpc>
                <a:spcPct val="90000"/>
              </a:lnSpc>
              <a:spcBef>
                <a:spcPts val="0"/>
              </a:spcBef>
              <a:buFont typeface="Arial" panose="020B0604020202020204" pitchFamily="34" charset="0"/>
              <a:buChar char="•"/>
            </a:pPr>
            <a:r>
              <a:rPr lang="en-US" sz="2000" b="1" dirty="0">
                <a:solidFill>
                  <a:srgbClr val="A50021"/>
                </a:solidFill>
              </a:rPr>
              <a:t>Own and Transfer Property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Lend Money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Buy and Sell Securities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Make Contracts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Borrow Money</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Compensate Employees</a:t>
            </a:r>
          </a:p>
          <a:p>
            <a:pPr marL="517525" indent="-285750" algn="just">
              <a:lnSpc>
                <a:spcPct val="90000"/>
              </a:lnSpc>
              <a:spcBef>
                <a:spcPts val="0"/>
              </a:spcBef>
              <a:buFont typeface="Arial" panose="020B0604020202020204" pitchFamily="34" charset="0"/>
              <a:buChar char="•"/>
            </a:pPr>
            <a:r>
              <a:rPr lang="en-US" sz="2000" b="1" dirty="0">
                <a:solidFill>
                  <a:srgbClr val="A50021"/>
                </a:solidFill>
              </a:rPr>
              <a:t>Participate in Other Ventures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Major Residuary Power</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Make Contributions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Make Guarantees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Indemnify Directors, Officers and Employees</a:t>
            </a:r>
          </a:p>
          <a:p>
            <a:pPr marL="517525" indent="-285750" algn="just">
              <a:lnSpc>
                <a:spcPct val="9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Acquire Its Own Shares</a:t>
            </a:r>
            <a:endParaRPr lang="en-US" sz="2000" b="1" dirty="0">
              <a:solidFill>
                <a:srgbClr val="A50021"/>
              </a:solidFill>
            </a:endParaRPr>
          </a:p>
        </p:txBody>
      </p:sp>
    </p:spTree>
    <p:extLst>
      <p:ext uri="{BB962C8B-B14F-4D97-AF65-F5344CB8AC3E}">
        <p14:creationId xmlns:p14="http://schemas.microsoft.com/office/powerpoint/2010/main" val="32799691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9367</TotalTime>
  <Words>2521</Words>
  <Application>Microsoft Office PowerPoint</Application>
  <PresentationFormat>On-screen Show (4:3)</PresentationFormat>
  <Paragraphs>297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459</cp:revision>
  <cp:lastPrinted>2020-09-23T14:11:20Z</cp:lastPrinted>
  <dcterms:created xsi:type="dcterms:W3CDTF">2007-08-27T19:04:39Z</dcterms:created>
  <dcterms:modified xsi:type="dcterms:W3CDTF">2021-02-21T23:32:38Z</dcterms:modified>
</cp:coreProperties>
</file>