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409" r:id="rId2"/>
    <p:sldId id="585" r:id="rId3"/>
    <p:sldId id="543" r:id="rId4"/>
    <p:sldId id="583" r:id="rId5"/>
    <p:sldId id="586" r:id="rId6"/>
    <p:sldId id="623" r:id="rId7"/>
    <p:sldId id="588" r:id="rId8"/>
    <p:sldId id="624" r:id="rId9"/>
    <p:sldId id="625" r:id="rId10"/>
    <p:sldId id="590" r:id="rId11"/>
    <p:sldId id="630" r:id="rId12"/>
    <p:sldId id="626" r:id="rId13"/>
    <p:sldId id="631" r:id="rId14"/>
    <p:sldId id="628" r:id="rId15"/>
    <p:sldId id="632" r:id="rId16"/>
    <p:sldId id="627" r:id="rId17"/>
    <p:sldId id="633" r:id="rId18"/>
    <p:sldId id="600" r:id="rId19"/>
    <p:sldId id="634" r:id="rId20"/>
    <p:sldId id="611" r:id="rId21"/>
    <p:sldId id="635" r:id="rId22"/>
    <p:sldId id="636" r:id="rId23"/>
    <p:sldId id="637" r:id="rId24"/>
    <p:sldId id="638" r:id="rId25"/>
    <p:sldId id="639" r:id="rId26"/>
    <p:sldId id="640" r:id="rId27"/>
    <p:sldId id="641" r:id="rId28"/>
    <p:sldId id="642" r:id="rId29"/>
    <p:sldId id="643" r:id="rId30"/>
    <p:sldId id="439" r:id="rId3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4B8DF8D0-4D91-427A-B7B6-73C363330217}"/>
    <pc:docChg chg="custSel addSld delSld modSld modMainMaster">
      <pc:chgData name="Robert Farley" userId="1b2cfada0102257f" providerId="LiveId" clId="{4B8DF8D0-4D91-427A-B7B6-73C363330217}" dt="2021-02-27T02:09:20.085" v="242" actId="1076"/>
      <pc:docMkLst>
        <pc:docMk/>
      </pc:docMkLst>
      <pc:sldChg chg="addSp delSp modSp mod setBg">
        <pc:chgData name="Robert Farley" userId="1b2cfada0102257f" providerId="LiveId" clId="{4B8DF8D0-4D91-427A-B7B6-73C363330217}" dt="2021-02-27T02:09:20.085" v="242" actId="1076"/>
        <pc:sldMkLst>
          <pc:docMk/>
          <pc:sldMk cId="0" sldId="409"/>
        </pc:sldMkLst>
        <pc:spChg chg="mod">
          <ac:chgData name="Robert Farley" userId="1b2cfada0102257f" providerId="LiveId" clId="{4B8DF8D0-4D91-427A-B7B6-73C363330217}" dt="2021-02-27T01:59:37.317" v="7" actId="6549"/>
          <ac:spMkLst>
            <pc:docMk/>
            <pc:sldMk cId="0" sldId="409"/>
            <ac:spMk id="8" creationId="{00000000-0000-0000-0000-000000000000}"/>
          </ac:spMkLst>
        </pc:spChg>
        <pc:picChg chg="del">
          <ac:chgData name="Robert Farley" userId="1b2cfada0102257f" providerId="LiveId" clId="{4B8DF8D0-4D91-427A-B7B6-73C363330217}" dt="2021-02-27T02:08:29.500" v="240" actId="478"/>
          <ac:picMkLst>
            <pc:docMk/>
            <pc:sldMk cId="0" sldId="409"/>
            <ac:picMk id="2" creationId="{00000000-0000-0000-0000-000000000000}"/>
          </ac:picMkLst>
        </pc:picChg>
        <pc:picChg chg="add mod">
          <ac:chgData name="Robert Farley" userId="1b2cfada0102257f" providerId="LiveId" clId="{4B8DF8D0-4D91-427A-B7B6-73C363330217}" dt="2021-02-27T02:09:20.085" v="242" actId="1076"/>
          <ac:picMkLst>
            <pc:docMk/>
            <pc:sldMk cId="0" sldId="409"/>
            <ac:picMk id="5" creationId="{5E341A62-0994-4E97-A40B-C91E4783D052}"/>
          </ac:picMkLst>
        </pc:picChg>
      </pc:sldChg>
      <pc:sldChg chg="modSp mod">
        <pc:chgData name="Robert Farley" userId="1b2cfada0102257f" providerId="LiveId" clId="{4B8DF8D0-4D91-427A-B7B6-73C363330217}" dt="2021-02-27T02:06:23.012" v="188" actId="20577"/>
        <pc:sldMkLst>
          <pc:docMk/>
          <pc:sldMk cId="0" sldId="439"/>
        </pc:sldMkLst>
        <pc:spChg chg="mod">
          <ac:chgData name="Robert Farley" userId="1b2cfada0102257f" providerId="LiveId" clId="{4B8DF8D0-4D91-427A-B7B6-73C363330217}" dt="2021-02-27T02:06:23.012" v="188" actId="20577"/>
          <ac:spMkLst>
            <pc:docMk/>
            <pc:sldMk cId="0" sldId="439"/>
            <ac:spMk id="21506" creationId="{00000000-0000-0000-0000-000000000000}"/>
          </ac:spMkLst>
        </pc:spChg>
      </pc:sldChg>
      <pc:sldChg chg="modSp mod">
        <pc:chgData name="Robert Farley" userId="1b2cfada0102257f" providerId="LiveId" clId="{4B8DF8D0-4D91-427A-B7B6-73C363330217}" dt="2021-02-27T02:03:35.927" v="136" actId="6549"/>
        <pc:sldMkLst>
          <pc:docMk/>
          <pc:sldMk cId="1371525717" sldId="543"/>
        </pc:sldMkLst>
        <pc:spChg chg="mod">
          <ac:chgData name="Robert Farley" userId="1b2cfada0102257f" providerId="LiveId" clId="{4B8DF8D0-4D91-427A-B7B6-73C363330217}" dt="2021-02-27T02:03:35.927" v="136" actId="6549"/>
          <ac:spMkLst>
            <pc:docMk/>
            <pc:sldMk cId="1371525717" sldId="543"/>
            <ac:spMk id="4" creationId="{00000000-0000-0000-0000-000000000000}"/>
          </ac:spMkLst>
        </pc:spChg>
      </pc:sldChg>
      <pc:sldChg chg="del">
        <pc:chgData name="Robert Farley" userId="1b2cfada0102257f" providerId="LiveId" clId="{4B8DF8D0-4D91-427A-B7B6-73C363330217}" dt="2021-02-27T02:06:30.884" v="189" actId="2696"/>
        <pc:sldMkLst>
          <pc:docMk/>
          <pc:sldMk cId="3072614636" sldId="611"/>
        </pc:sldMkLst>
      </pc:sldChg>
      <pc:sldChg chg="add">
        <pc:chgData name="Robert Farley" userId="1b2cfada0102257f" providerId="LiveId" clId="{4B8DF8D0-4D91-427A-B7B6-73C363330217}" dt="2021-02-27T02:06:42.290" v="190"/>
        <pc:sldMkLst>
          <pc:docMk/>
          <pc:sldMk cId="3888277104" sldId="611"/>
        </pc:sldMkLst>
      </pc:sldChg>
      <pc:sldChg chg="modSp del mod">
        <pc:chgData name="Robert Farley" userId="1b2cfada0102257f" providerId="LiveId" clId="{4B8DF8D0-4D91-427A-B7B6-73C363330217}" dt="2021-02-27T02:06:30.884" v="189" actId="2696"/>
        <pc:sldMkLst>
          <pc:docMk/>
          <pc:sldMk cId="2485282883" sldId="634"/>
        </pc:sldMkLst>
        <pc:spChg chg="mod">
          <ac:chgData name="Robert Farley" userId="1b2cfada0102257f" providerId="LiveId" clId="{4B8DF8D0-4D91-427A-B7B6-73C363330217}" dt="2021-02-27T02:06:01.341" v="180" actId="20577"/>
          <ac:spMkLst>
            <pc:docMk/>
            <pc:sldMk cId="2485282883" sldId="634"/>
            <ac:spMk id="79873" creationId="{00000000-0000-0000-0000-000000000000}"/>
          </ac:spMkLst>
        </pc:spChg>
      </pc:sldChg>
      <pc:sldChg chg="modSp add mod">
        <pc:chgData name="Robert Farley" userId="1b2cfada0102257f" providerId="LiveId" clId="{4B8DF8D0-4D91-427A-B7B6-73C363330217}" dt="2021-02-27T02:06:50.360" v="201" actId="20577"/>
        <pc:sldMkLst>
          <pc:docMk/>
          <pc:sldMk cId="4072978121" sldId="634"/>
        </pc:sldMkLst>
        <pc:spChg chg="mod">
          <ac:chgData name="Robert Farley" userId="1b2cfada0102257f" providerId="LiveId" clId="{4B8DF8D0-4D91-427A-B7B6-73C363330217}" dt="2021-02-27T02:06:50.360" v="201" actId="20577"/>
          <ac:spMkLst>
            <pc:docMk/>
            <pc:sldMk cId="4072978121" sldId="634"/>
            <ac:spMk id="79873" creationId="{00000000-0000-0000-0000-000000000000}"/>
          </ac:spMkLst>
        </pc:spChg>
      </pc:sldChg>
      <pc:sldChg chg="modSp add mod">
        <pc:chgData name="Robert Farley" userId="1b2cfada0102257f" providerId="LiveId" clId="{4B8DF8D0-4D91-427A-B7B6-73C363330217}" dt="2021-02-27T02:06:59.022" v="211" actId="20577"/>
        <pc:sldMkLst>
          <pc:docMk/>
          <pc:sldMk cId="3638315060" sldId="635"/>
        </pc:sldMkLst>
        <pc:spChg chg="mod">
          <ac:chgData name="Robert Farley" userId="1b2cfada0102257f" providerId="LiveId" clId="{4B8DF8D0-4D91-427A-B7B6-73C363330217}" dt="2021-02-27T02:06:59.022" v="211" actId="20577"/>
          <ac:spMkLst>
            <pc:docMk/>
            <pc:sldMk cId="3638315060" sldId="635"/>
            <ac:spMk id="79873" creationId="{00000000-0000-0000-0000-000000000000}"/>
          </ac:spMkLst>
        </pc:spChg>
      </pc:sldChg>
      <pc:sldChg chg="add">
        <pc:chgData name="Robert Farley" userId="1b2cfada0102257f" providerId="LiveId" clId="{4B8DF8D0-4D91-427A-B7B6-73C363330217}" dt="2021-02-27T02:04:57.259" v="137"/>
        <pc:sldMkLst>
          <pc:docMk/>
          <pc:sldMk cId="1148674107" sldId="636"/>
        </pc:sldMkLst>
      </pc:sldChg>
      <pc:sldChg chg="modSp add mod">
        <pc:chgData name="Robert Farley" userId="1b2cfada0102257f" providerId="LiveId" clId="{4B8DF8D0-4D91-427A-B7B6-73C363330217}" dt="2021-02-27T02:07:13.032" v="220" actId="20577"/>
        <pc:sldMkLst>
          <pc:docMk/>
          <pc:sldMk cId="2521469389" sldId="637"/>
        </pc:sldMkLst>
        <pc:spChg chg="mod">
          <ac:chgData name="Robert Farley" userId="1b2cfada0102257f" providerId="LiveId" clId="{4B8DF8D0-4D91-427A-B7B6-73C363330217}" dt="2021-02-27T02:07:13.032" v="220" actId="20577"/>
          <ac:spMkLst>
            <pc:docMk/>
            <pc:sldMk cId="2521469389" sldId="637"/>
            <ac:spMk id="79873" creationId="{00000000-0000-0000-0000-000000000000}"/>
          </ac:spMkLst>
        </pc:spChg>
      </pc:sldChg>
      <pc:sldChg chg="add">
        <pc:chgData name="Robert Farley" userId="1b2cfada0102257f" providerId="LiveId" clId="{4B8DF8D0-4D91-427A-B7B6-73C363330217}" dt="2021-02-27T02:04:57.259" v="137"/>
        <pc:sldMkLst>
          <pc:docMk/>
          <pc:sldMk cId="329593676" sldId="638"/>
        </pc:sldMkLst>
      </pc:sldChg>
      <pc:sldChg chg="add">
        <pc:chgData name="Robert Farley" userId="1b2cfada0102257f" providerId="LiveId" clId="{4B8DF8D0-4D91-427A-B7B6-73C363330217}" dt="2021-02-27T02:04:57.259" v="137"/>
        <pc:sldMkLst>
          <pc:docMk/>
          <pc:sldMk cId="1112776246" sldId="639"/>
        </pc:sldMkLst>
      </pc:sldChg>
      <pc:sldChg chg="modSp add mod">
        <pc:chgData name="Robert Farley" userId="1b2cfada0102257f" providerId="LiveId" clId="{4B8DF8D0-4D91-427A-B7B6-73C363330217}" dt="2021-02-27T02:07:24.570" v="227" actId="20577"/>
        <pc:sldMkLst>
          <pc:docMk/>
          <pc:sldMk cId="2845601398" sldId="640"/>
        </pc:sldMkLst>
        <pc:spChg chg="mod">
          <ac:chgData name="Robert Farley" userId="1b2cfada0102257f" providerId="LiveId" clId="{4B8DF8D0-4D91-427A-B7B6-73C363330217}" dt="2021-02-27T02:07:24.570" v="227" actId="20577"/>
          <ac:spMkLst>
            <pc:docMk/>
            <pc:sldMk cId="2845601398" sldId="640"/>
            <ac:spMk id="79873" creationId="{00000000-0000-0000-0000-000000000000}"/>
          </ac:spMkLst>
        </pc:spChg>
      </pc:sldChg>
      <pc:sldChg chg="add">
        <pc:chgData name="Robert Farley" userId="1b2cfada0102257f" providerId="LiveId" clId="{4B8DF8D0-4D91-427A-B7B6-73C363330217}" dt="2021-02-27T02:04:57.259" v="137"/>
        <pc:sldMkLst>
          <pc:docMk/>
          <pc:sldMk cId="86251137" sldId="641"/>
        </pc:sldMkLst>
      </pc:sldChg>
      <pc:sldChg chg="modSp add mod">
        <pc:chgData name="Robert Farley" userId="1b2cfada0102257f" providerId="LiveId" clId="{4B8DF8D0-4D91-427A-B7B6-73C363330217}" dt="2021-02-27T02:07:36.661" v="236" actId="20577"/>
        <pc:sldMkLst>
          <pc:docMk/>
          <pc:sldMk cId="2911110125" sldId="642"/>
        </pc:sldMkLst>
        <pc:spChg chg="mod">
          <ac:chgData name="Robert Farley" userId="1b2cfada0102257f" providerId="LiveId" clId="{4B8DF8D0-4D91-427A-B7B6-73C363330217}" dt="2021-02-27T02:07:36.661" v="236" actId="20577"/>
          <ac:spMkLst>
            <pc:docMk/>
            <pc:sldMk cId="2911110125" sldId="642"/>
            <ac:spMk id="79873" creationId="{00000000-0000-0000-0000-000000000000}"/>
          </ac:spMkLst>
        </pc:spChg>
      </pc:sldChg>
      <pc:sldChg chg="add">
        <pc:chgData name="Robert Farley" userId="1b2cfada0102257f" providerId="LiveId" clId="{4B8DF8D0-4D91-427A-B7B6-73C363330217}" dt="2021-02-27T02:04:57.259" v="137"/>
        <pc:sldMkLst>
          <pc:docMk/>
          <pc:sldMk cId="980556735" sldId="643"/>
        </pc:sldMkLst>
      </pc:sldChg>
      <pc:sldMasterChg chg="setBg modSldLayout">
        <pc:chgData name="Robert Farley" userId="1b2cfada0102257f" providerId="LiveId" clId="{4B8DF8D0-4D91-427A-B7B6-73C363330217}" dt="2021-02-27T02:08:26.451" v="239"/>
        <pc:sldMasterMkLst>
          <pc:docMk/>
          <pc:sldMasterMk cId="0" sldId="2147483648"/>
        </pc:sldMasterMkLst>
        <pc:sldLayoutChg chg="setBg">
          <pc:chgData name="Robert Farley" userId="1b2cfada0102257f" providerId="LiveId" clId="{4B8DF8D0-4D91-427A-B7B6-73C363330217}" dt="2021-02-27T02:08:26.451" v="239"/>
          <pc:sldLayoutMkLst>
            <pc:docMk/>
            <pc:sldMasterMk cId="0" sldId="2147483648"/>
            <pc:sldLayoutMk cId="0" sldId="2147483649"/>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0"/>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1"/>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2"/>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3"/>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4"/>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5"/>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6"/>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7"/>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8"/>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59"/>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60"/>
          </pc:sldLayoutMkLst>
        </pc:sldLayoutChg>
        <pc:sldLayoutChg chg="setBg">
          <pc:chgData name="Robert Farley" userId="1b2cfada0102257f" providerId="LiveId" clId="{4B8DF8D0-4D91-427A-B7B6-73C363330217}" dt="2021-02-27T02:08:26.451" v="239"/>
          <pc:sldLayoutMkLst>
            <pc:docMk/>
            <pc:sldMasterMk cId="0" sldId="2147483648"/>
            <pc:sldLayoutMk cId="0" sldId="214748366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5</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92228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24</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45852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25</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28990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27</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60432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29</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18139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6</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11848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7</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1816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9</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45852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10</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18139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12</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79477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14</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28990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16</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83791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22</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05820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10A:</a:t>
            </a:r>
          </a:p>
          <a:p>
            <a:pPr marL="342889" indent="-342889" algn="ctr">
              <a:spcBef>
                <a:spcPct val="20000"/>
              </a:spcBef>
              <a:defRPr/>
            </a:pPr>
            <a:r>
              <a:rPr lang="en-US" sz="2800" b="1" kern="0" dirty="0">
                <a:solidFill>
                  <a:srgbClr val="FFFF00"/>
                </a:solidFill>
                <a:latin typeface="+mn-lt"/>
              </a:rPr>
              <a:t>Corporate Governance – Boards of Directors</a:t>
            </a:r>
          </a:p>
        </p:txBody>
      </p:sp>
      <p:pic>
        <p:nvPicPr>
          <p:cNvPr id="5" name="Picture 4">
            <a:extLst>
              <a:ext uri="{FF2B5EF4-FFF2-40B4-BE49-F238E27FC236}">
                <a16:creationId xmlns:a16="http://schemas.microsoft.com/office/drawing/2014/main" id="{5E341A62-0994-4E97-A40B-C91E4783D052}"/>
              </a:ext>
            </a:extLst>
          </p:cNvPr>
          <p:cNvPicPr>
            <a:picLocks noChangeAspect="1"/>
          </p:cNvPicPr>
          <p:nvPr/>
        </p:nvPicPr>
        <p:blipFill>
          <a:blip r:embed="rId3" cstate="print"/>
          <a:stretch>
            <a:fillRect/>
          </a:stretch>
        </p:blipFill>
        <p:spPr>
          <a:xfrm>
            <a:off x="2590800" y="293687"/>
            <a:ext cx="4450955" cy="9792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762000"/>
            <a:ext cx="8458200" cy="57150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Role</a:t>
            </a:r>
          </a:p>
          <a:p>
            <a:pPr algn="ctr">
              <a:lnSpc>
                <a:spcPct val="80000"/>
              </a:lnSpc>
              <a:spcBef>
                <a:spcPts val="0"/>
              </a:spcBef>
              <a:defRPr/>
            </a:pPr>
            <a:endParaRPr lang="en-US" sz="500" b="1" kern="0" dirty="0">
              <a:solidFill>
                <a:srgbClr val="313D99"/>
              </a:solidFill>
              <a:effectLst>
                <a:outerShdw blurRad="38100" dist="38100" dir="2700000" algn="tl">
                  <a:srgbClr val="C0C0C0"/>
                </a:outerShdw>
              </a:effectLst>
              <a:latin typeface="Arial" pitchFamily="34" charset="0"/>
            </a:endParaRPr>
          </a:p>
          <a:p>
            <a:pPr lvl="0">
              <a:lnSpc>
                <a:spcPct val="80000"/>
              </a:lnSpc>
              <a:spcBef>
                <a:spcPts val="0"/>
              </a:spcBef>
            </a:pPr>
            <a:r>
              <a:rPr lang="en-US" sz="2000" b="1" dirty="0">
                <a:solidFill>
                  <a:srgbClr val="C00000"/>
                </a:solidFill>
              </a:rPr>
              <a:t>Corporation Board of Directors:</a:t>
            </a:r>
          </a:p>
          <a:p>
            <a:pPr lvl="0">
              <a:lnSpc>
                <a:spcPct val="80000"/>
              </a:lnSpc>
              <a:spcBef>
                <a:spcPts val="0"/>
              </a:spcBef>
            </a:pPr>
            <a:endParaRPr lang="en-US" sz="500" b="1" dirty="0">
              <a:solidFill>
                <a:srgbClr val="C00000"/>
              </a:solidFill>
            </a:endParaRPr>
          </a:p>
          <a:p>
            <a:pPr marL="228600" lvl="1" indent="-228600">
              <a:lnSpc>
                <a:spcPct val="70000"/>
              </a:lnSpc>
              <a:spcBef>
                <a:spcPts val="0"/>
              </a:spcBef>
              <a:defRPr/>
            </a:pPr>
            <a:r>
              <a:rPr lang="en-US" sz="1600" b="1" i="1" dirty="0">
                <a:solidFill>
                  <a:srgbClr val="0000FF"/>
                </a:solidFill>
              </a:rPr>
              <a:t>Role (Continued): </a:t>
            </a:r>
            <a:r>
              <a:rPr lang="en-US" sz="1600" dirty="0"/>
              <a:t>The role of the Board of Directors of a Corporation is as follows:</a:t>
            </a:r>
          </a:p>
          <a:p>
            <a:pPr marL="228600" lvl="1" indent="-228600">
              <a:lnSpc>
                <a:spcPct val="70000"/>
              </a:lnSpc>
              <a:spcBef>
                <a:spcPts val="0"/>
              </a:spcBef>
              <a:defRPr/>
            </a:pPr>
            <a:r>
              <a:rPr lang="en-US" sz="500" b="1" i="1" dirty="0">
                <a:solidFill>
                  <a:srgbClr val="0000FF"/>
                </a:solidFill>
              </a:rPr>
              <a:t> </a:t>
            </a:r>
            <a:endParaRPr lang="en-US" sz="500" b="1" i="1" kern="0" dirty="0">
              <a:solidFill>
                <a:srgbClr val="000000"/>
              </a:solidFill>
              <a:effectLst>
                <a:outerShdw blurRad="38100" dist="38100" dir="2700000" algn="tl">
                  <a:srgbClr val="C0C0C0"/>
                </a:outerShdw>
              </a:effectLst>
              <a:latin typeface="Arial" pitchFamily="34" charset="0"/>
              <a:cs typeface="Arial" pitchFamily="34" charset="0"/>
            </a:endParaRPr>
          </a:p>
          <a:p>
            <a:pPr marL="228600" lvl="2" indent="0" algn="just">
              <a:lnSpc>
                <a:spcPct val="70000"/>
              </a:lnSpc>
              <a:spcBef>
                <a:spcPts val="0"/>
              </a:spcBef>
              <a:defRPr/>
            </a:pPr>
            <a:r>
              <a:rPr lang="en-US" sz="1300" b="1" i="1" dirty="0">
                <a:solidFill>
                  <a:srgbClr val="C00000"/>
                </a:solidFill>
                <a:latin typeface="Arial" pitchFamily="34" charset="0"/>
                <a:cs typeface="Arial" pitchFamily="34" charset="0"/>
              </a:rPr>
              <a:t>Board Meetings: </a:t>
            </a:r>
            <a:r>
              <a:rPr lang="en-US" sz="1300" dirty="0"/>
              <a:t>The board of directors conduct its meetings according to the rules and procedures contained in the corporation’s governing documents (the certificate of incorporation or the bylaws). </a:t>
            </a:r>
            <a:r>
              <a:rPr lang="en-US" sz="1300" b="1" dirty="0"/>
              <a:t>The agenda for the meeting is generally prepared by the Chair of the Board</a:t>
            </a:r>
            <a:r>
              <a:rPr lang="en-US" sz="1300" dirty="0"/>
              <a:t> (most often with assistance of the secretary of the corporation), but many of the procedures (including the items that must be considered on an agenda) may be contained in the corporate bylaws.  These procedures include things like quorums, order (and types) of meeting business, and board voting and attendance procedures (including electronic and proxy appearance and voting). </a:t>
            </a:r>
            <a:endParaRPr lang="en-US" sz="1300" b="1" i="1" dirty="0">
              <a:solidFill>
                <a:srgbClr val="C00000"/>
              </a:solidFill>
              <a:latin typeface="Arial" pitchFamily="34" charset="0"/>
              <a:cs typeface="Arial" pitchFamily="34" charset="0"/>
            </a:endParaRPr>
          </a:p>
          <a:p>
            <a:pPr marL="228600" lvl="2" indent="0" algn="just">
              <a:lnSpc>
                <a:spcPct val="70000"/>
              </a:lnSpc>
              <a:spcBef>
                <a:spcPts val="0"/>
              </a:spcBef>
              <a:defRPr/>
            </a:pPr>
            <a:endParaRPr lang="en-US" sz="500" b="1" i="1" dirty="0">
              <a:solidFill>
                <a:srgbClr val="C00000"/>
              </a:solidFill>
              <a:latin typeface="Arial" pitchFamily="34" charset="0"/>
              <a:cs typeface="Arial" pitchFamily="34" charset="0"/>
            </a:endParaRPr>
          </a:p>
          <a:p>
            <a:pPr marL="228600" lvl="2" indent="0" algn="just">
              <a:lnSpc>
                <a:spcPct val="70000"/>
              </a:lnSpc>
              <a:spcBef>
                <a:spcPts val="0"/>
              </a:spcBef>
              <a:defRPr/>
            </a:pPr>
            <a:r>
              <a:rPr lang="en-US" sz="1300" b="1" i="1" dirty="0">
                <a:solidFill>
                  <a:srgbClr val="C00000"/>
                </a:solidFill>
                <a:latin typeface="Arial" pitchFamily="34" charset="0"/>
                <a:cs typeface="Arial" pitchFamily="34" charset="0"/>
              </a:rPr>
              <a:t>Committees:</a:t>
            </a:r>
            <a:r>
              <a:rPr lang="en-US" sz="1300" dirty="0">
                <a:latin typeface="Arial" pitchFamily="34" charset="0"/>
                <a:cs typeface="Arial" pitchFamily="34" charset="0"/>
              </a:rPr>
              <a:t> A corporation’s board of directors are often tasked to serve as members of committees of the board.  Committees can be </a:t>
            </a:r>
            <a:r>
              <a:rPr lang="en-US" sz="1300" b="1" dirty="0">
                <a:latin typeface="Arial" pitchFamily="34" charset="0"/>
                <a:cs typeface="Arial" pitchFamily="34" charset="0"/>
              </a:rPr>
              <a:t>standing committees</a:t>
            </a:r>
            <a:r>
              <a:rPr lang="en-US" sz="1300" dirty="0">
                <a:latin typeface="Arial" pitchFamily="34" charset="0"/>
                <a:cs typeface="Arial" pitchFamily="34" charset="0"/>
              </a:rPr>
              <a:t>, used on a regular and continuing basis by the board and set forth in the certificate of incorporation or the corporate bylaws, or they can be </a:t>
            </a:r>
            <a:r>
              <a:rPr lang="en-US" sz="1300" b="1" dirty="0">
                <a:latin typeface="Arial" pitchFamily="34" charset="0"/>
                <a:cs typeface="Arial" pitchFamily="34" charset="0"/>
              </a:rPr>
              <a:t>ad hoc committees</a:t>
            </a:r>
            <a:r>
              <a:rPr lang="en-US" sz="1300" dirty="0">
                <a:latin typeface="Arial" pitchFamily="34" charset="0"/>
                <a:cs typeface="Arial" pitchFamily="34" charset="0"/>
              </a:rPr>
              <a:t>, created on a singular basis by vote of the board.  The larger the board of directors, often the more committees the board will have.  Each committee will have a chair and members, usually all appointed by the chair of the entire board of directors.  Examples of standing committees include:</a:t>
            </a:r>
          </a:p>
          <a:p>
            <a:pPr marL="228600" lvl="2" indent="0" algn="just">
              <a:lnSpc>
                <a:spcPct val="70000"/>
              </a:lnSpc>
              <a:spcBef>
                <a:spcPts val="0"/>
              </a:spcBef>
              <a:defRPr/>
            </a:pPr>
            <a:endParaRPr lang="en-US" sz="500" dirty="0">
              <a:latin typeface="Arial" pitchFamily="34" charset="0"/>
              <a:cs typeface="Arial" pitchFamily="34" charset="0"/>
            </a:endParaRPr>
          </a:p>
          <a:p>
            <a:pPr marL="685800" lvl="2" indent="-228600" algn="just">
              <a:lnSpc>
                <a:spcPct val="70000"/>
              </a:lnSpc>
              <a:spcBef>
                <a:spcPts val="0"/>
              </a:spcBef>
              <a:buFont typeface="Arial" panose="020B0604020202020204" pitchFamily="34" charset="0"/>
              <a:buChar char="•"/>
              <a:defRPr/>
            </a:pPr>
            <a:r>
              <a:rPr lang="en-US" sz="1200" b="1" dirty="0">
                <a:latin typeface="Arial" pitchFamily="34" charset="0"/>
                <a:cs typeface="Arial" pitchFamily="34" charset="0"/>
              </a:rPr>
              <a:t>The Executive Committee: </a:t>
            </a:r>
            <a:r>
              <a:rPr lang="en-US" sz="1200" dirty="0">
                <a:latin typeface="Arial" pitchFamily="34" charset="0"/>
                <a:cs typeface="Arial" pitchFamily="34" charset="0"/>
              </a:rPr>
              <a:t>Usually chaired by the chair of the entire board, which is generally delegated to meet and take action for the corporation between full meetings of the entire board of directors;</a:t>
            </a:r>
          </a:p>
          <a:p>
            <a:pPr marL="685800" lvl="2" indent="-228600" algn="just">
              <a:lnSpc>
                <a:spcPct val="70000"/>
              </a:lnSpc>
              <a:spcBef>
                <a:spcPts val="0"/>
              </a:spcBef>
              <a:buFont typeface="Arial" panose="020B0604020202020204" pitchFamily="34" charset="0"/>
              <a:buChar char="•"/>
              <a:defRPr/>
            </a:pPr>
            <a:endParaRPr lang="en-US" sz="500" b="1" dirty="0">
              <a:latin typeface="Arial" pitchFamily="34" charset="0"/>
              <a:cs typeface="Arial" pitchFamily="34" charset="0"/>
            </a:endParaRPr>
          </a:p>
          <a:p>
            <a:pPr marL="685800" lvl="2" indent="-228600" algn="just">
              <a:lnSpc>
                <a:spcPct val="70000"/>
              </a:lnSpc>
              <a:spcBef>
                <a:spcPts val="0"/>
              </a:spcBef>
              <a:buFont typeface="Arial" panose="020B0604020202020204" pitchFamily="34" charset="0"/>
              <a:buChar char="•"/>
              <a:defRPr/>
            </a:pPr>
            <a:r>
              <a:rPr lang="en-US" sz="1200" b="1" dirty="0">
                <a:latin typeface="Arial" pitchFamily="34" charset="0"/>
                <a:cs typeface="Arial" pitchFamily="34" charset="0"/>
              </a:rPr>
              <a:t>Audit Committee: </a:t>
            </a:r>
            <a:r>
              <a:rPr lang="en-US" sz="1200" dirty="0">
                <a:latin typeface="Arial" pitchFamily="34" charset="0"/>
                <a:cs typeface="Arial" pitchFamily="34" charset="0"/>
              </a:rPr>
              <a:t>This committee is tasked with </a:t>
            </a:r>
            <a:r>
              <a:rPr lang="en-US" sz="1200" dirty="0"/>
              <a:t>selecting the outside auditor of the corporation, meets with the auditor to receive the audit report and management letter, reports to the full board of directors on the annual audit and the management letter, and often is charged with auditing the expenses of the board and the chief executive officer;</a:t>
            </a:r>
          </a:p>
          <a:p>
            <a:pPr marL="685800" lvl="2" indent="-228600" algn="just">
              <a:lnSpc>
                <a:spcPct val="70000"/>
              </a:lnSpc>
              <a:spcBef>
                <a:spcPts val="0"/>
              </a:spcBef>
              <a:buFont typeface="Arial" panose="020B0604020202020204" pitchFamily="34" charset="0"/>
              <a:buChar char="•"/>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The Governance Committee: </a:t>
            </a:r>
            <a:r>
              <a:rPr lang="en-US" sz="1200" dirty="0"/>
              <a:t>This committee is charged with the care and feeding of the board itself, and its responsibilities generally include board recruitment, orientation, board and director self-assessment, continuing education, and board management;</a:t>
            </a:r>
          </a:p>
          <a:p>
            <a:pPr marL="685800" lvl="2" indent="-228600" algn="just">
              <a:lnSpc>
                <a:spcPct val="70000"/>
              </a:lnSpc>
              <a:spcBef>
                <a:spcPts val="0"/>
              </a:spcBef>
              <a:buFont typeface="Arial" panose="020B0604020202020204" pitchFamily="34" charset="0"/>
              <a:buChar char="•"/>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Finance Committee: </a:t>
            </a:r>
            <a:r>
              <a:rPr lang="en-US" sz="1200" dirty="0"/>
              <a:t>Sometimes called a Budget Committee or a Budget and Finance Committee, this committee oversees staff’s preparation of the corporation’s annual budget and the performance of the corporation in meeting its budgeted revenues and expenses;</a:t>
            </a:r>
          </a:p>
          <a:p>
            <a:pPr marL="457200" lvl="2" indent="0" algn="just">
              <a:lnSpc>
                <a:spcPct val="70000"/>
              </a:lnSpc>
              <a:spcBef>
                <a:spcPts val="0"/>
              </a:spcBef>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Membership Committee: </a:t>
            </a:r>
            <a:r>
              <a:rPr lang="en-US" sz="1200" dirty="0"/>
              <a:t>This committee is most often tasked with developing criteria for membership, credentialing members, overseeing elections, or developing and delivering programs for members; and</a:t>
            </a:r>
          </a:p>
          <a:p>
            <a:pPr marL="685800" lvl="2" indent="-228600" algn="just">
              <a:lnSpc>
                <a:spcPct val="70000"/>
              </a:lnSpc>
              <a:spcBef>
                <a:spcPts val="0"/>
              </a:spcBef>
              <a:buFont typeface="Arial" panose="020B0604020202020204" pitchFamily="34" charset="0"/>
              <a:buChar char="•"/>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Program or Personnel Committee: </a:t>
            </a:r>
            <a:r>
              <a:rPr lang="en-US" sz="1200" dirty="0"/>
              <a:t>This committee also sometimes known as the planning committee, often considers programs and development plans of the corporation, personnel issues and policies, and future corporate goals and policies.</a:t>
            </a:r>
          </a:p>
          <a:p>
            <a:pPr marL="685800" lvl="2" indent="-228600" algn="just">
              <a:lnSpc>
                <a:spcPct val="70000"/>
              </a:lnSpc>
              <a:spcBef>
                <a:spcPts val="0"/>
              </a:spcBef>
              <a:buFont typeface="Arial" panose="020B0604020202020204" pitchFamily="34" charset="0"/>
              <a:buChar char="•"/>
              <a:defRPr/>
            </a:pPr>
            <a:endParaRPr lang="en-US" sz="1200" dirty="0"/>
          </a:p>
          <a:p>
            <a:pPr marL="685800" lvl="2" indent="-228600" algn="just">
              <a:lnSpc>
                <a:spcPct val="70000"/>
              </a:lnSpc>
              <a:spcBef>
                <a:spcPts val="0"/>
              </a:spcBef>
              <a:buFont typeface="Arial" panose="020B0604020202020204" pitchFamily="34" charset="0"/>
              <a:buChar char="•"/>
              <a:defRPr/>
            </a:pPr>
            <a:endParaRPr lang="en-US" sz="1200" dirty="0"/>
          </a:p>
        </p:txBody>
      </p:sp>
    </p:spTree>
    <p:extLst>
      <p:ext uri="{BB962C8B-B14F-4D97-AF65-F5344CB8AC3E}">
        <p14:creationId xmlns:p14="http://schemas.microsoft.com/office/powerpoint/2010/main" val="1648461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Boards of Directors – Elections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841423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9144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Elections</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80000"/>
              </a:lnSpc>
              <a:spcBef>
                <a:spcPts val="0"/>
              </a:spcBef>
            </a:pPr>
            <a:r>
              <a:rPr lang="en-US" sz="2000" b="1" dirty="0">
                <a:solidFill>
                  <a:srgbClr val="C00000"/>
                </a:solidFill>
              </a:rPr>
              <a:t>Corporation Board of Directors:</a:t>
            </a:r>
          </a:p>
          <a:p>
            <a:pPr lvl="0">
              <a:lnSpc>
                <a:spcPct val="80000"/>
              </a:lnSpc>
              <a:spcBef>
                <a:spcPts val="0"/>
              </a:spcBef>
            </a:pPr>
            <a:endParaRPr lang="en-US" sz="500" b="1" dirty="0">
              <a:solidFill>
                <a:srgbClr val="C00000"/>
              </a:solidFill>
            </a:endParaRPr>
          </a:p>
          <a:p>
            <a:pPr algn="just">
              <a:lnSpc>
                <a:spcPct val="80000"/>
              </a:lnSpc>
              <a:spcBef>
                <a:spcPts val="0"/>
              </a:spcBef>
            </a:pPr>
            <a:r>
              <a:rPr lang="en-US" sz="1600" b="1" i="1" dirty="0">
                <a:solidFill>
                  <a:srgbClr val="0000FF"/>
                </a:solidFill>
              </a:rPr>
              <a:t>Elections: </a:t>
            </a:r>
            <a:r>
              <a:rPr lang="en-US" sz="1600" dirty="0"/>
              <a:t>Shareholders have the power to elect directors at the initial shareholders’ meeting and then at every annual meeting thereafter. Control over the composition of the board is at the heart of the shareholders’ governance role.</a:t>
            </a:r>
          </a:p>
          <a:p>
            <a:pPr algn="just">
              <a:lnSpc>
                <a:spcPct val="80000"/>
              </a:lnSpc>
              <a:spcBef>
                <a:spcPts val="0"/>
              </a:spcBef>
            </a:pPr>
            <a:endParaRPr lang="en-US" sz="500" dirty="0"/>
          </a:p>
          <a:p>
            <a:pPr algn="just">
              <a:lnSpc>
                <a:spcPct val="80000"/>
              </a:lnSpc>
              <a:spcBef>
                <a:spcPts val="0"/>
              </a:spcBef>
            </a:pPr>
            <a:r>
              <a:rPr lang="en-US" sz="1400" b="1" i="1" dirty="0">
                <a:solidFill>
                  <a:srgbClr val="A50021"/>
                </a:solidFill>
              </a:rPr>
              <a:t>Procedures: </a:t>
            </a:r>
            <a:r>
              <a:rPr lang="en-US" sz="1400" dirty="0"/>
              <a:t>Director elections occur pursuant to procedures outlined in either the certificate of incorporation, or the bylaws, or both, complying with procedural guidelines including notice, quorum and ballot requirements.  Most election procedures allow for proxy voting.</a:t>
            </a:r>
          </a:p>
          <a:p>
            <a:pPr>
              <a:lnSpc>
                <a:spcPct val="80000"/>
              </a:lnSpc>
              <a:spcBef>
                <a:spcPts val="0"/>
              </a:spcBef>
            </a:pPr>
            <a:endParaRPr lang="en-US" sz="500" dirty="0"/>
          </a:p>
          <a:p>
            <a:pPr algn="just">
              <a:lnSpc>
                <a:spcPct val="80000"/>
              </a:lnSpc>
              <a:spcBef>
                <a:spcPts val="0"/>
              </a:spcBef>
            </a:pPr>
            <a:r>
              <a:rPr lang="en-US" sz="1400" b="1" i="1" dirty="0">
                <a:solidFill>
                  <a:srgbClr val="A50021"/>
                </a:solidFill>
              </a:rPr>
              <a:t>Time of Election:</a:t>
            </a:r>
            <a:r>
              <a:rPr lang="en-US" sz="1400" dirty="0"/>
              <a:t> The initial election is held at the organizational meeting, and then at the annual meeting of the corporation.</a:t>
            </a:r>
          </a:p>
          <a:p>
            <a:pPr algn="just">
              <a:lnSpc>
                <a:spcPct val="80000"/>
              </a:lnSpc>
              <a:spcBef>
                <a:spcPts val="0"/>
              </a:spcBef>
            </a:pPr>
            <a:endParaRPr lang="en-US" sz="500" dirty="0"/>
          </a:p>
          <a:p>
            <a:pPr algn="just">
              <a:lnSpc>
                <a:spcPct val="80000"/>
              </a:lnSpc>
              <a:spcBef>
                <a:spcPts val="0"/>
              </a:spcBef>
            </a:pPr>
            <a:r>
              <a:rPr lang="en-US" sz="1400" b="1" i="1" dirty="0">
                <a:solidFill>
                  <a:srgbClr val="A50021"/>
                </a:solidFill>
              </a:rPr>
              <a:t>Nominations:</a:t>
            </a:r>
            <a:r>
              <a:rPr lang="en-US" sz="1400" dirty="0"/>
              <a:t> Generally, the directors which run for election, are nominated either by the board of directors as a whole, or a nominating committee, or by the shareholders themselves.</a:t>
            </a:r>
          </a:p>
          <a:p>
            <a:pPr algn="just">
              <a:lnSpc>
                <a:spcPct val="80000"/>
              </a:lnSpc>
              <a:spcBef>
                <a:spcPts val="0"/>
              </a:spcBef>
            </a:pPr>
            <a:endParaRPr lang="en-US" sz="500" dirty="0"/>
          </a:p>
          <a:p>
            <a:pPr algn="just">
              <a:lnSpc>
                <a:spcPct val="80000"/>
              </a:lnSpc>
              <a:spcBef>
                <a:spcPts val="0"/>
              </a:spcBef>
            </a:pPr>
            <a:r>
              <a:rPr lang="en-US" sz="1400" b="1" i="1" dirty="0">
                <a:solidFill>
                  <a:srgbClr val="A50021"/>
                </a:solidFill>
              </a:rPr>
              <a:t>Means of Voting:  </a:t>
            </a:r>
            <a:r>
              <a:rPr lang="en-US" sz="1400" dirty="0"/>
              <a:t>Depending upon the procedures in the Certificate of Incorporation and/or the Bylaws, the means of elections can be by either straight voting or cumulative voting.</a:t>
            </a:r>
          </a:p>
          <a:p>
            <a:pPr algn="just">
              <a:lnSpc>
                <a:spcPct val="80000"/>
              </a:lnSpc>
              <a:spcBef>
                <a:spcPts val="0"/>
              </a:spcBef>
            </a:pPr>
            <a:endParaRPr lang="en-US" sz="500" dirty="0"/>
          </a:p>
          <a:p>
            <a:pPr marL="228600" algn="just">
              <a:lnSpc>
                <a:spcPct val="80000"/>
              </a:lnSpc>
              <a:spcBef>
                <a:spcPts val="0"/>
              </a:spcBef>
            </a:pPr>
            <a:r>
              <a:rPr lang="en-US" sz="1200" b="1" i="1" dirty="0"/>
              <a:t>Straight Voting:</a:t>
            </a:r>
            <a:r>
              <a:rPr lang="en-US" sz="1200" i="1" dirty="0"/>
              <a:t> </a:t>
            </a:r>
            <a:r>
              <a:rPr lang="en-US" sz="1200" dirty="0"/>
              <a:t>In straight</a:t>
            </a:r>
            <a:r>
              <a:rPr lang="en-US" sz="1200" b="1" i="1" dirty="0"/>
              <a:t> </a:t>
            </a:r>
            <a:r>
              <a:rPr lang="en-US" sz="1200" dirty="0"/>
              <a:t>voting, each share may be voted for as many candidates as there are slots on the board, but no share may be voted more than once for any given candidate. Directors are thereby elected by a plurality</a:t>
            </a:r>
            <a:r>
              <a:rPr lang="en-US" sz="1200" b="1" i="1" dirty="0"/>
              <a:t> </a:t>
            </a:r>
            <a:r>
              <a:rPr lang="en-US" sz="1200" dirty="0"/>
              <a:t>(not necessarily majority) of the votes cast, with each share casting only one vote per candidate running.</a:t>
            </a:r>
          </a:p>
          <a:p>
            <a:pPr marL="228600" algn="just">
              <a:lnSpc>
                <a:spcPct val="80000"/>
              </a:lnSpc>
              <a:spcBef>
                <a:spcPts val="0"/>
              </a:spcBef>
            </a:pPr>
            <a:endParaRPr lang="en-US" sz="500" b="1" i="1" dirty="0"/>
          </a:p>
          <a:p>
            <a:pPr marL="228600" algn="just">
              <a:lnSpc>
                <a:spcPct val="80000"/>
              </a:lnSpc>
              <a:spcBef>
                <a:spcPts val="0"/>
              </a:spcBef>
            </a:pPr>
            <a:r>
              <a:rPr lang="en-US" sz="1200" b="1" i="1" dirty="0"/>
              <a:t>Cumulative Voting: </a:t>
            </a:r>
            <a:r>
              <a:rPr lang="en-US" sz="1200" dirty="0"/>
              <a:t>To ensure board representation for larger minority shareholders, some corporations allow cumulative voting. In cumulative voting, minority shareholders can accumulate all of their votes, and allocate them among a few or even one candidate. This increases the chances of board representation for minority shareholders. It should be noted, however, that cumulative voting, however, only applies to electing directors, not to any other type of shareholder vote.</a:t>
            </a:r>
            <a:endParaRPr lang="en-US" sz="1200" b="1" i="1" dirty="0"/>
          </a:p>
          <a:p>
            <a:pPr marL="228600" algn="just">
              <a:lnSpc>
                <a:spcPct val="80000"/>
              </a:lnSpc>
              <a:spcBef>
                <a:spcPts val="0"/>
              </a:spcBef>
            </a:pPr>
            <a:endParaRPr lang="en-US" sz="500" b="1" i="1" dirty="0"/>
          </a:p>
          <a:p>
            <a:pPr marL="228600" algn="just">
              <a:lnSpc>
                <a:spcPct val="80000"/>
              </a:lnSpc>
              <a:spcBef>
                <a:spcPts val="0"/>
              </a:spcBef>
            </a:pPr>
            <a:r>
              <a:rPr lang="en-US" sz="1200" b="1" i="1" dirty="0"/>
              <a:t>Election Inspectors:</a:t>
            </a:r>
            <a:r>
              <a:rPr lang="en-US" sz="1200" b="1" dirty="0"/>
              <a:t> </a:t>
            </a:r>
            <a:r>
              <a:rPr lang="en-US" sz="1200" dirty="0"/>
              <a:t>To determine the shares represented at a meeting, count votes, determine the validity of proxies, and resolve voting disputes, corporations authorize the corporation to appoint inspectors to inspect proxies and votes. Very often the corporation’s accounting firm is chosen as election inspector.  They are generally given broad latitude under standards deferential to the inspector’s good faith judgment.</a:t>
            </a:r>
          </a:p>
        </p:txBody>
      </p:sp>
    </p:spTree>
    <p:extLst>
      <p:ext uri="{BB962C8B-B14F-4D97-AF65-F5344CB8AC3E}">
        <p14:creationId xmlns:p14="http://schemas.microsoft.com/office/powerpoint/2010/main" val="288900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Boards of Directors – Obligations and Duties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999125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9144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Obligations and Duties</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spcBef>
                <a:spcPts val="0"/>
              </a:spcBef>
            </a:pPr>
            <a:r>
              <a:rPr lang="en-US" sz="2000" b="1" dirty="0">
                <a:solidFill>
                  <a:srgbClr val="C00000"/>
                </a:solidFill>
              </a:rPr>
              <a:t>Corporation Board of Directors:</a:t>
            </a:r>
          </a:p>
          <a:p>
            <a:pPr lvl="0">
              <a:spcBef>
                <a:spcPts val="0"/>
              </a:spcBef>
            </a:pPr>
            <a:endParaRPr lang="en-US" sz="500" b="1" dirty="0">
              <a:solidFill>
                <a:srgbClr val="C00000"/>
              </a:solidFill>
            </a:endParaRPr>
          </a:p>
          <a:p>
            <a:pPr lvl="0">
              <a:spcBef>
                <a:spcPts val="0"/>
              </a:spcBef>
            </a:pPr>
            <a:r>
              <a:rPr lang="en-US" sz="1600" b="1" i="1" dirty="0">
                <a:solidFill>
                  <a:srgbClr val="0000FF"/>
                </a:solidFill>
              </a:rPr>
              <a:t>Obligations and Duties: </a:t>
            </a:r>
            <a:r>
              <a:rPr lang="en-US" sz="1600" dirty="0">
                <a:solidFill>
                  <a:schemeClr val="tx1">
                    <a:lumMod val="95000"/>
                    <a:lumOff val="5000"/>
                  </a:schemeClr>
                </a:solidFill>
              </a:rPr>
              <a:t>A Corporation’s Board of Directors have the following obligations and duties:</a:t>
            </a:r>
          </a:p>
          <a:p>
            <a:pPr lvl="0">
              <a:spcBef>
                <a:spcPts val="0"/>
              </a:spcBef>
            </a:pPr>
            <a:endParaRPr lang="en-US" sz="500" dirty="0">
              <a:solidFill>
                <a:schemeClr val="tx1">
                  <a:lumMod val="95000"/>
                  <a:lumOff val="5000"/>
                </a:schemeClr>
              </a:solidFill>
            </a:endParaRPr>
          </a:p>
          <a:p>
            <a:pPr marL="685800" lvl="3" indent="-228600">
              <a:spcBef>
                <a:spcPts val="0"/>
              </a:spcBef>
              <a:buFont typeface="Arial" pitchFamily="34" charset="0"/>
              <a:buChar char="•"/>
              <a:defRPr/>
            </a:pPr>
            <a:r>
              <a:rPr lang="en-US" sz="1400" b="1" i="1" dirty="0">
                <a:solidFill>
                  <a:srgbClr val="C00000"/>
                </a:solidFill>
                <a:latin typeface="Arial" pitchFamily="34" charset="0"/>
                <a:cs typeface="Arial" pitchFamily="34" charset="0"/>
              </a:rPr>
              <a:t>Establish Ongoing Goals, Missions and Policies of the Corporation; </a:t>
            </a:r>
          </a:p>
          <a:p>
            <a:pPr marL="685800" lvl="3" indent="-228600">
              <a:spcBef>
                <a:spcPts val="0"/>
              </a:spcBef>
              <a:buFont typeface="Arial" pitchFamily="34" charset="0"/>
              <a:buChar char="•"/>
              <a:defRPr/>
            </a:pPr>
            <a:endParaRPr lang="en-US" sz="500" b="1" i="1" dirty="0">
              <a:solidFill>
                <a:srgbClr val="C00000"/>
              </a:solidFill>
              <a:latin typeface="Arial" pitchFamily="34" charset="0"/>
              <a:cs typeface="Arial" pitchFamily="34" charset="0"/>
            </a:endParaRPr>
          </a:p>
          <a:p>
            <a:pPr marL="685800" lvl="3" indent="-228600">
              <a:spcBef>
                <a:spcPts val="0"/>
              </a:spcBef>
              <a:buFont typeface="Arial" pitchFamily="34" charset="0"/>
              <a:buChar char="•"/>
              <a:defRPr/>
            </a:pPr>
            <a:r>
              <a:rPr lang="en-US" sz="1400" b="1" i="1" dirty="0">
                <a:solidFill>
                  <a:srgbClr val="C00000"/>
                </a:solidFill>
                <a:latin typeface="Arial" pitchFamily="34" charset="0"/>
                <a:cs typeface="Arial" pitchFamily="34" charset="0"/>
              </a:rPr>
              <a:t>Hire and Oversee the Corporate Officers; </a:t>
            </a:r>
          </a:p>
          <a:p>
            <a:pPr marL="685800" lvl="3" indent="-228600">
              <a:spcBef>
                <a:spcPts val="0"/>
              </a:spcBef>
              <a:buFont typeface="Arial" pitchFamily="34" charset="0"/>
              <a:buChar char="•"/>
              <a:defRPr/>
            </a:pPr>
            <a:endParaRPr lang="en-US" sz="500" b="1" i="1" dirty="0">
              <a:solidFill>
                <a:srgbClr val="C00000"/>
              </a:solidFill>
              <a:latin typeface="Arial" pitchFamily="34" charset="0"/>
              <a:cs typeface="Arial" pitchFamily="34" charset="0"/>
            </a:endParaRPr>
          </a:p>
          <a:p>
            <a:pPr marL="685800" lvl="3" indent="-228600">
              <a:spcBef>
                <a:spcPts val="0"/>
              </a:spcBef>
              <a:buFont typeface="Arial" pitchFamily="34" charset="0"/>
              <a:buChar char="•"/>
              <a:defRPr/>
            </a:pPr>
            <a:r>
              <a:rPr lang="en-US" sz="1400" b="1" i="1" dirty="0">
                <a:solidFill>
                  <a:srgbClr val="C00000"/>
                </a:solidFill>
                <a:latin typeface="Arial" pitchFamily="34" charset="0"/>
                <a:cs typeface="Arial" pitchFamily="34" charset="0"/>
              </a:rPr>
              <a:t>Delegate Duties to Officers, so as to Advance Corporate Policy and Goals;</a:t>
            </a:r>
          </a:p>
          <a:p>
            <a:pPr marL="685800" lvl="3" indent="-228600">
              <a:spcBef>
                <a:spcPts val="0"/>
              </a:spcBef>
              <a:buFont typeface="Arial" pitchFamily="34" charset="0"/>
              <a:buChar char="•"/>
              <a:defRPr/>
            </a:pPr>
            <a:endParaRPr lang="en-US" sz="500" b="1" i="1" dirty="0">
              <a:solidFill>
                <a:srgbClr val="C00000"/>
              </a:solidFill>
              <a:latin typeface="Arial" pitchFamily="34" charset="0"/>
              <a:cs typeface="Arial" pitchFamily="34" charset="0"/>
            </a:endParaRPr>
          </a:p>
          <a:p>
            <a:pPr marL="685800" lvl="3" indent="-228600">
              <a:spcBef>
                <a:spcPts val="0"/>
              </a:spcBef>
              <a:buFont typeface="Arial" pitchFamily="34" charset="0"/>
              <a:buChar char="•"/>
              <a:defRPr/>
            </a:pPr>
            <a:r>
              <a:rPr lang="en-US" sz="1400" b="1" i="1" dirty="0">
                <a:solidFill>
                  <a:srgbClr val="C00000"/>
                </a:solidFill>
                <a:latin typeface="Arial" pitchFamily="34" charset="0"/>
                <a:cs typeface="Arial" pitchFamily="34" charset="0"/>
              </a:rPr>
              <a:t>Perform Corporate Planning and Strategy Development for Corporate Advancement;</a:t>
            </a:r>
          </a:p>
          <a:p>
            <a:pPr marL="685800" lvl="3" indent="-228600">
              <a:spcBef>
                <a:spcPts val="0"/>
              </a:spcBef>
              <a:buFont typeface="Arial" pitchFamily="34" charset="0"/>
              <a:buChar char="•"/>
              <a:defRPr/>
            </a:pPr>
            <a:endParaRPr lang="en-US" sz="500" b="1" i="1" dirty="0">
              <a:solidFill>
                <a:srgbClr val="C00000"/>
              </a:solidFill>
              <a:latin typeface="Arial" pitchFamily="34" charset="0"/>
              <a:cs typeface="Arial" pitchFamily="34" charset="0"/>
            </a:endParaRPr>
          </a:p>
          <a:p>
            <a:pPr marL="685800" lvl="3" indent="-228600">
              <a:spcBef>
                <a:spcPts val="0"/>
              </a:spcBef>
              <a:buFont typeface="Arial" pitchFamily="34" charset="0"/>
              <a:buChar char="•"/>
              <a:defRPr/>
            </a:pPr>
            <a:r>
              <a:rPr lang="en-US" sz="1400" b="1" i="1" dirty="0">
                <a:solidFill>
                  <a:srgbClr val="C00000"/>
                </a:solidFill>
                <a:latin typeface="Arial" pitchFamily="34" charset="0"/>
                <a:cs typeface="Arial" pitchFamily="34" charset="0"/>
              </a:rPr>
              <a:t>Provide General Management of the Corporate Business, Policy, and Resources;</a:t>
            </a:r>
          </a:p>
          <a:p>
            <a:pPr marL="685800" lvl="3" indent="-228600">
              <a:spcBef>
                <a:spcPts val="0"/>
              </a:spcBef>
              <a:buFont typeface="Arial" pitchFamily="34" charset="0"/>
              <a:buChar char="•"/>
              <a:defRPr/>
            </a:pPr>
            <a:endParaRPr lang="en-US" sz="500" b="1" i="1" dirty="0">
              <a:solidFill>
                <a:srgbClr val="C00000"/>
              </a:solidFill>
            </a:endParaRPr>
          </a:p>
          <a:p>
            <a:pPr marL="685800" lvl="3" indent="-228600">
              <a:spcBef>
                <a:spcPts val="0"/>
              </a:spcBef>
              <a:buFont typeface="Arial" pitchFamily="34" charset="0"/>
              <a:buChar char="•"/>
              <a:defRPr/>
            </a:pPr>
            <a:r>
              <a:rPr lang="en-US" sz="1400" b="1" i="1" dirty="0">
                <a:solidFill>
                  <a:srgbClr val="C00000"/>
                </a:solidFill>
              </a:rPr>
              <a:t>Determine and Monitor the Organization's Products, Services and Programs;</a:t>
            </a:r>
          </a:p>
          <a:p>
            <a:pPr marL="685800" lvl="3" indent="-228600">
              <a:spcBef>
                <a:spcPts val="0"/>
              </a:spcBef>
              <a:buFont typeface="Arial" pitchFamily="34" charset="0"/>
              <a:buChar char="•"/>
              <a:defRPr/>
            </a:pPr>
            <a:endParaRPr lang="en-US" sz="500" b="1" i="1" dirty="0">
              <a:solidFill>
                <a:srgbClr val="C00000"/>
              </a:solidFill>
            </a:endParaRPr>
          </a:p>
          <a:p>
            <a:pPr marL="685800" lvl="3" indent="-228600">
              <a:spcBef>
                <a:spcPts val="0"/>
              </a:spcBef>
              <a:buFont typeface="Arial" pitchFamily="34" charset="0"/>
              <a:buChar char="•"/>
              <a:defRPr/>
            </a:pPr>
            <a:r>
              <a:rPr lang="en-US" sz="1400" b="1" i="1" dirty="0">
                <a:solidFill>
                  <a:srgbClr val="C00000"/>
                </a:solidFill>
              </a:rPr>
              <a:t>Enhance the Corporation's Public Image (so as to improve share value);</a:t>
            </a:r>
          </a:p>
          <a:p>
            <a:pPr marL="685800" lvl="3" indent="-228600">
              <a:spcBef>
                <a:spcPts val="0"/>
              </a:spcBef>
              <a:buFont typeface="Arial" pitchFamily="34" charset="0"/>
              <a:buChar char="•"/>
              <a:defRPr/>
            </a:pPr>
            <a:endParaRPr lang="en-US" sz="500" b="1" i="1" dirty="0">
              <a:solidFill>
                <a:srgbClr val="C00000"/>
              </a:solidFill>
            </a:endParaRPr>
          </a:p>
          <a:p>
            <a:pPr marL="685800" lvl="3" indent="-228600">
              <a:spcBef>
                <a:spcPts val="0"/>
              </a:spcBef>
              <a:buFont typeface="Arial" pitchFamily="34" charset="0"/>
              <a:buChar char="•"/>
              <a:defRPr/>
            </a:pPr>
            <a:r>
              <a:rPr lang="en-US" sz="1400" b="1" i="1" dirty="0">
                <a:solidFill>
                  <a:srgbClr val="C00000"/>
                </a:solidFill>
              </a:rPr>
              <a:t>Assess the Performance of the Corporation and the Board Itself;</a:t>
            </a:r>
          </a:p>
          <a:p>
            <a:pPr marL="685800" lvl="3" indent="-228600">
              <a:spcBef>
                <a:spcPts val="0"/>
              </a:spcBef>
              <a:buFont typeface="Arial" pitchFamily="34" charset="0"/>
              <a:buChar char="•"/>
              <a:defRPr/>
            </a:pPr>
            <a:endParaRPr lang="en-US" sz="500" b="1" i="1" dirty="0">
              <a:solidFill>
                <a:srgbClr val="C00000"/>
              </a:solidFill>
            </a:endParaRPr>
          </a:p>
          <a:p>
            <a:pPr marL="685800" lvl="3" indent="-228600">
              <a:spcBef>
                <a:spcPts val="0"/>
              </a:spcBef>
              <a:buFont typeface="Arial" pitchFamily="34" charset="0"/>
              <a:buChar char="•"/>
              <a:defRPr/>
            </a:pPr>
            <a:r>
              <a:rPr lang="en-US" sz="1400" b="1" i="1" dirty="0">
                <a:solidFill>
                  <a:srgbClr val="C00000"/>
                </a:solidFill>
              </a:rPr>
              <a:t>Avoid Conflicts of Interests and Keep Their Fiduciary Duty to Shareholders;</a:t>
            </a:r>
          </a:p>
          <a:p>
            <a:pPr marL="685800" lvl="3" indent="-228600">
              <a:spcBef>
                <a:spcPts val="0"/>
              </a:spcBef>
              <a:buFont typeface="Arial" pitchFamily="34" charset="0"/>
              <a:buChar char="•"/>
              <a:defRPr/>
            </a:pPr>
            <a:endParaRPr lang="en-US" sz="500" b="1" i="1" dirty="0">
              <a:solidFill>
                <a:srgbClr val="C00000"/>
              </a:solidFill>
              <a:latin typeface="Arial" pitchFamily="34" charset="0"/>
              <a:cs typeface="Arial" pitchFamily="34" charset="0"/>
            </a:endParaRPr>
          </a:p>
          <a:p>
            <a:pPr marL="685800" lvl="3" indent="-228600">
              <a:spcBef>
                <a:spcPts val="0"/>
              </a:spcBef>
              <a:buFont typeface="Arial" pitchFamily="34" charset="0"/>
              <a:buChar char="•"/>
              <a:defRPr/>
            </a:pPr>
            <a:r>
              <a:rPr lang="en-US" sz="1400" b="1" i="1" dirty="0">
                <a:solidFill>
                  <a:srgbClr val="C00000"/>
                </a:solidFill>
                <a:latin typeface="Arial" pitchFamily="34" charset="0"/>
                <a:cs typeface="Arial" pitchFamily="34" charset="0"/>
              </a:rPr>
              <a:t>Provide Continuity of the Corporation; and</a:t>
            </a:r>
          </a:p>
          <a:p>
            <a:pPr marL="685800" lvl="3" indent="-228600">
              <a:spcBef>
                <a:spcPts val="0"/>
              </a:spcBef>
              <a:buFont typeface="Arial" pitchFamily="34" charset="0"/>
              <a:buChar char="•"/>
              <a:defRPr/>
            </a:pPr>
            <a:endParaRPr lang="en-US" sz="500" b="1" i="1" dirty="0">
              <a:solidFill>
                <a:srgbClr val="C00000"/>
              </a:solidFill>
              <a:latin typeface="Arial" pitchFamily="34" charset="0"/>
              <a:cs typeface="Arial" pitchFamily="34" charset="0"/>
            </a:endParaRPr>
          </a:p>
          <a:p>
            <a:pPr marL="685800" lvl="3" indent="-228600">
              <a:spcBef>
                <a:spcPts val="0"/>
              </a:spcBef>
              <a:buFont typeface="Arial" pitchFamily="34" charset="0"/>
              <a:buChar char="•"/>
              <a:defRPr/>
            </a:pPr>
            <a:r>
              <a:rPr lang="en-US" sz="1400" b="1" i="1" dirty="0">
                <a:solidFill>
                  <a:srgbClr val="C00000"/>
                </a:solidFill>
                <a:latin typeface="Arial" pitchFamily="34" charset="0"/>
                <a:cs typeface="Arial" pitchFamily="34" charset="0"/>
              </a:rPr>
              <a:t>Account to Shareholders for the operation and Conduct of Corporate Business. </a:t>
            </a:r>
            <a:endParaRPr lang="en-US" sz="1400" dirty="0"/>
          </a:p>
        </p:txBody>
      </p:sp>
    </p:spTree>
    <p:extLst>
      <p:ext uri="{BB962C8B-B14F-4D97-AF65-F5344CB8AC3E}">
        <p14:creationId xmlns:p14="http://schemas.microsoft.com/office/powerpoint/2010/main" val="2744083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65032"/>
            <a:ext cx="8382000" cy="2142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Five: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Boards of Directors – Responsibilities to Shareholders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40444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400" b="1" i="1" dirty="0">
                <a:solidFill>
                  <a:srgbClr val="006600"/>
                </a:solidFill>
              </a:rPr>
              <a:t>Boards of Directors – Responsibilities to Shareholders</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78000"/>
              </a:lnSpc>
              <a:spcBef>
                <a:spcPts val="0"/>
              </a:spcBef>
            </a:pPr>
            <a:r>
              <a:rPr lang="en-US" sz="2000" b="1" dirty="0">
                <a:solidFill>
                  <a:srgbClr val="C00000"/>
                </a:solidFill>
              </a:rPr>
              <a:t>Corporation Board of Directors:</a:t>
            </a:r>
          </a:p>
          <a:p>
            <a:pPr lvl="0">
              <a:lnSpc>
                <a:spcPct val="78000"/>
              </a:lnSpc>
              <a:spcBef>
                <a:spcPts val="0"/>
              </a:spcBef>
            </a:pPr>
            <a:endParaRPr lang="en-US" sz="500" b="1" dirty="0">
              <a:solidFill>
                <a:srgbClr val="C00000"/>
              </a:solidFill>
            </a:endParaRPr>
          </a:p>
          <a:p>
            <a:r>
              <a:rPr lang="en-US" sz="1600" b="1" i="1" dirty="0">
                <a:solidFill>
                  <a:srgbClr val="0000FF"/>
                </a:solidFill>
              </a:rPr>
              <a:t>Board of Directors’ Responsibilities to Shareholders:</a:t>
            </a:r>
          </a:p>
          <a:p>
            <a:pPr marL="228600" algn="just"/>
            <a:r>
              <a:rPr lang="en-US" sz="1200" b="1" i="1" dirty="0">
                <a:solidFill>
                  <a:srgbClr val="A50021"/>
                </a:solidFill>
              </a:rPr>
              <a:t>Fiduciary Duty: </a:t>
            </a:r>
            <a:r>
              <a:rPr lang="en-US" sz="1200" dirty="0"/>
              <a:t>The primary responsibilities of board directors to shareholders relate to their fiduciary duties, including the duty of care, duty of loyalty and duty of obedience. These duties require board directors to place the best interests of the company ahead of their own. They must make decisions for the company and act in a manner that an ordinary, prudent person would. The duty of obedience requires boards to ensure that the company remains in compliance with all laws and regulations.</a:t>
            </a:r>
          </a:p>
          <a:p>
            <a:pPr marL="228600" algn="just"/>
            <a:endParaRPr lang="en-US" sz="500" b="1" i="1" dirty="0">
              <a:solidFill>
                <a:srgbClr val="A50021"/>
              </a:solidFill>
            </a:endParaRPr>
          </a:p>
          <a:p>
            <a:pPr marL="228600" algn="just"/>
            <a:r>
              <a:rPr lang="en-US" sz="1200" b="1" i="1" dirty="0">
                <a:solidFill>
                  <a:srgbClr val="A50021"/>
                </a:solidFill>
              </a:rPr>
              <a:t>Quality Board Members Who Make Quality Decisions:</a:t>
            </a:r>
            <a:r>
              <a:rPr lang="en-US" sz="1200" dirty="0"/>
              <a:t> Another responsibility that board directors have to shareholders is to compose and maintain a diverse, independent and highly competent board. Sound decision-making only comes from a wide variety of perspectives. Shareholders are entitled to know that the board overseeing the company’s operations is well-qualified and up to the task.</a:t>
            </a:r>
          </a:p>
          <a:p>
            <a:pPr marL="228600" algn="just"/>
            <a:endParaRPr lang="en-US" sz="500" b="1" dirty="0">
              <a:solidFill>
                <a:srgbClr val="A50021"/>
              </a:solidFill>
            </a:endParaRPr>
          </a:p>
          <a:p>
            <a:pPr marL="228600" algn="just"/>
            <a:r>
              <a:rPr lang="en-US" sz="1200" b="1" dirty="0">
                <a:solidFill>
                  <a:srgbClr val="A50021"/>
                </a:solidFill>
              </a:rPr>
              <a:t>Transparent Communication</a:t>
            </a:r>
            <a:r>
              <a:rPr lang="en-US" sz="1200" dirty="0"/>
              <a:t>: Boards are required to take minutes of their meetings to detail the issues that they’re working on. Shareholders may request copies of board meeting minutes if they’re looking for assurance that the board is actively fulfilling their duties of oversight and strategic planning. This doesn’t mean that shareholders have any say in directing the issues the board chooses to tackle or the way they prioritize issues.</a:t>
            </a:r>
          </a:p>
          <a:p>
            <a:pPr marL="228600" algn="just"/>
            <a:endParaRPr lang="en-US" sz="500" dirty="0"/>
          </a:p>
          <a:p>
            <a:pPr marL="228600" algn="just"/>
            <a:r>
              <a:rPr lang="en-US" sz="1200" b="1" i="1" dirty="0">
                <a:solidFill>
                  <a:srgbClr val="A50021"/>
                </a:solidFill>
              </a:rPr>
              <a:t>Oversee a Financially Sound Corporation: </a:t>
            </a:r>
            <a:r>
              <a:rPr lang="en-US" sz="1200" dirty="0"/>
              <a:t>Shareholders look for assurance that companies are financially strong currently and will continue to grow and prosper. The board of directors has an explicit responsibility to form a short-term plan of one to two years to ensure sustainability. In addition, shareholders are interested in long-term growth for continued security and prosperity.</a:t>
            </a:r>
          </a:p>
          <a:p>
            <a:pPr marL="228600" algn="just"/>
            <a:endParaRPr lang="en-US" sz="500" b="1" i="1" dirty="0">
              <a:solidFill>
                <a:srgbClr val="A50021"/>
              </a:solidFill>
            </a:endParaRPr>
          </a:p>
          <a:p>
            <a:pPr marL="228600" algn="just"/>
            <a:r>
              <a:rPr lang="en-US" sz="1200" b="1" i="1" dirty="0">
                <a:solidFill>
                  <a:srgbClr val="A50021"/>
                </a:solidFill>
              </a:rPr>
              <a:t>Assure that Corporation Operates Consistently With Policy Goals:</a:t>
            </a:r>
            <a:r>
              <a:rPr lang="en-US" sz="1200" dirty="0"/>
              <a:t> Board directors also have a responsibility to oversee all departments and aspects of the corporation. The responsibility includes making sure operations are running efficiently, company operations are in alignment with the organization’s purpose, there are no incidences of fraud, they communicate the corporate culture throughout the organization, and they conduct oversight over all departments and operations of the company.</a:t>
            </a:r>
          </a:p>
        </p:txBody>
      </p:sp>
    </p:spTree>
    <p:extLst>
      <p:ext uri="{BB962C8B-B14F-4D97-AF65-F5344CB8AC3E}">
        <p14:creationId xmlns:p14="http://schemas.microsoft.com/office/powerpoint/2010/main" val="3251432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3"/>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Six:</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Boards of Directors – Liability of Directors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698702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457200" y="838200"/>
            <a:ext cx="8305800" cy="55626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Liability of Directors</a:t>
            </a:r>
          </a:p>
          <a:p>
            <a:pPr algn="ctr">
              <a:lnSpc>
                <a:spcPct val="80000"/>
              </a:lnSpc>
              <a:spcBef>
                <a:spcPts val="0"/>
              </a:spcBef>
              <a:defRPr/>
            </a:pPr>
            <a:endParaRPr lang="en-US" sz="500" b="1" kern="0" dirty="0">
              <a:solidFill>
                <a:srgbClr val="313D99"/>
              </a:solidFill>
              <a:effectLst>
                <a:outerShdw blurRad="38100" dist="38100" dir="2700000" algn="tl">
                  <a:srgbClr val="C0C0C0"/>
                </a:outerShdw>
              </a:effectLst>
              <a:latin typeface="Arial" pitchFamily="34" charset="0"/>
            </a:endParaRPr>
          </a:p>
          <a:p>
            <a:pPr lvl="0">
              <a:lnSpc>
                <a:spcPct val="80000"/>
              </a:lnSpc>
              <a:spcBef>
                <a:spcPts val="0"/>
              </a:spcBef>
            </a:pPr>
            <a:r>
              <a:rPr lang="en-US" sz="2000" b="1" dirty="0">
                <a:solidFill>
                  <a:srgbClr val="C00000"/>
                </a:solidFill>
              </a:rPr>
              <a:t>Corporation Board of Directors:</a:t>
            </a:r>
          </a:p>
          <a:p>
            <a:pPr lvl="0">
              <a:lnSpc>
                <a:spcPct val="80000"/>
              </a:lnSpc>
              <a:spcBef>
                <a:spcPts val="0"/>
              </a:spcBef>
            </a:pPr>
            <a:endParaRPr lang="en-US" sz="700" b="1" dirty="0">
              <a:solidFill>
                <a:srgbClr val="C00000"/>
              </a:solidFill>
            </a:endParaRPr>
          </a:p>
          <a:p>
            <a:pPr algn="just">
              <a:lnSpc>
                <a:spcPct val="80000"/>
              </a:lnSpc>
              <a:spcBef>
                <a:spcPts val="0"/>
              </a:spcBef>
            </a:pPr>
            <a:r>
              <a:rPr lang="en-US" sz="1400" b="1" i="1" dirty="0">
                <a:solidFill>
                  <a:srgbClr val="0000FF"/>
                </a:solidFill>
              </a:rPr>
              <a:t>Liability:  </a:t>
            </a:r>
            <a:r>
              <a:rPr lang="en-US" sz="1400" dirty="0"/>
              <a:t>Directors have a unique relationship to the corporation, arising from their broad authority to manage and supervise the corporation’s business and affairs, subject to the rights of shareholders.  The liability and responsibility of Directors includes: </a:t>
            </a:r>
            <a:endParaRPr lang="en-US" sz="1400" b="1" i="1" dirty="0">
              <a:solidFill>
                <a:srgbClr val="0000FF"/>
              </a:solidFill>
            </a:endParaRPr>
          </a:p>
          <a:p>
            <a:pPr marL="457200" algn="just">
              <a:lnSpc>
                <a:spcPct val="80000"/>
              </a:lnSpc>
              <a:spcBef>
                <a:spcPts val="0"/>
              </a:spcBef>
              <a:defRPr/>
            </a:pPr>
            <a:endParaRPr lang="en-US" sz="500" b="1" i="1" kern="0" dirty="0">
              <a:solidFill>
                <a:srgbClr val="008080"/>
              </a:solidFill>
              <a:effectLst>
                <a:outerShdw blurRad="38100" dist="38100" dir="2700000" algn="tl">
                  <a:srgbClr val="C0C0C0"/>
                </a:outerShdw>
              </a:effectLst>
              <a:latin typeface="Arial" pitchFamily="34" charset="0"/>
              <a:cs typeface="Arial" pitchFamily="34" charset="0"/>
            </a:endParaRPr>
          </a:p>
          <a:p>
            <a:pPr marL="228600" algn="just">
              <a:lnSpc>
                <a:spcPct val="80000"/>
              </a:lnSpc>
              <a:spcBef>
                <a:spcPts val="0"/>
              </a:spcBef>
            </a:pPr>
            <a:r>
              <a:rPr lang="en-US" sz="1200" b="1" i="1" dirty="0">
                <a:solidFill>
                  <a:srgbClr val="C00000"/>
                </a:solidFill>
              </a:rPr>
              <a:t>Fiduciary Duty:</a:t>
            </a:r>
            <a:r>
              <a:rPr lang="en-US" sz="1200" dirty="0"/>
              <a:t> Corporate directors are said to owe fiduciary duties to the corporation itself as a separate and distinct artificial person under the law, and not to the particular shareholders who elected them.  These fiduciary rules thus proceed from a theory of maximizing corporate financial well-being by focusing on shareholder wealth maximization.</a:t>
            </a:r>
            <a:endParaRPr lang="en-US" sz="1200" dirty="0">
              <a:latin typeface="Arial" pitchFamily="34" charset="0"/>
              <a:cs typeface="Arial" pitchFamily="34" charset="0"/>
            </a:endParaRPr>
          </a:p>
          <a:p>
            <a:pPr marL="228600" algn="just">
              <a:lnSpc>
                <a:spcPct val="80000"/>
              </a:lnSpc>
              <a:spcBef>
                <a:spcPts val="0"/>
              </a:spcBef>
            </a:pPr>
            <a:endParaRPr lang="en-US" sz="500" b="1" dirty="0">
              <a:latin typeface="Arial" pitchFamily="34" charset="0"/>
              <a:cs typeface="Arial" pitchFamily="34" charset="0"/>
            </a:endParaRPr>
          </a:p>
          <a:p>
            <a:pPr marL="228600" algn="just">
              <a:lnSpc>
                <a:spcPct val="80000"/>
              </a:lnSpc>
              <a:spcBef>
                <a:spcPts val="0"/>
              </a:spcBef>
            </a:pPr>
            <a:r>
              <a:rPr lang="en-US" sz="1200" b="1" i="1" dirty="0">
                <a:solidFill>
                  <a:srgbClr val="C00000"/>
                </a:solidFill>
              </a:rPr>
              <a:t>Corporate Social Responsibility: </a:t>
            </a:r>
            <a:r>
              <a:rPr lang="en-US" sz="1200" dirty="0"/>
              <a:t>Over the past decade, many companies have begun to assert that their responsibilities extend beyond the legal duties toward shareholders and others with whom the company does business, and have voluntarily taken responsibility for their impact on customers, workers, communities, and other stakeholders, as well as the environment. This attitude, however, can directly conflict with the true fiduciary duties of Directors to the Corporation itself and its shareholder owners.</a:t>
            </a:r>
          </a:p>
          <a:p>
            <a:pPr algn="just">
              <a:lnSpc>
                <a:spcPct val="80000"/>
              </a:lnSpc>
              <a:spcBef>
                <a:spcPts val="0"/>
              </a:spcBef>
            </a:pPr>
            <a:endParaRPr lang="en-US" sz="500" dirty="0"/>
          </a:p>
          <a:p>
            <a:pPr algn="just">
              <a:lnSpc>
                <a:spcPct val="80000"/>
              </a:lnSpc>
              <a:spcBef>
                <a:spcPts val="0"/>
              </a:spcBef>
            </a:pPr>
            <a:r>
              <a:rPr lang="en-US" sz="1400" b="1" i="1" dirty="0">
                <a:solidFill>
                  <a:srgbClr val="0000FF"/>
                </a:solidFill>
              </a:rPr>
              <a:t>Duties of Care and Loyalty:</a:t>
            </a:r>
            <a:r>
              <a:rPr lang="en-US" sz="1400" dirty="0"/>
              <a:t> According to traditional fiduciary analysis, corporate Directors owe two duties to the corporation: care and loyalty. Each duty describes standards for judicial review of corporate decision-making and fiduciary activities.</a:t>
            </a:r>
          </a:p>
          <a:p>
            <a:pPr algn="just">
              <a:lnSpc>
                <a:spcPct val="80000"/>
              </a:lnSpc>
              <a:spcBef>
                <a:spcPts val="0"/>
              </a:spcBef>
            </a:pPr>
            <a:endParaRPr lang="en-US" sz="500" dirty="0">
              <a:latin typeface="Arial" pitchFamily="34" charset="0"/>
              <a:cs typeface="Arial" pitchFamily="34" charset="0"/>
            </a:endParaRPr>
          </a:p>
          <a:p>
            <a:pPr algn="just">
              <a:lnSpc>
                <a:spcPct val="80000"/>
              </a:lnSpc>
              <a:spcBef>
                <a:spcPts val="0"/>
              </a:spcBef>
            </a:pPr>
            <a:r>
              <a:rPr lang="en-US" sz="1200" b="1" i="1" dirty="0">
                <a:solidFill>
                  <a:srgbClr val="C00000"/>
                </a:solidFill>
              </a:rPr>
              <a:t>Duty of Care: </a:t>
            </a:r>
            <a:r>
              <a:rPr lang="en-US" sz="1200" dirty="0"/>
              <a:t>The duty of care addresses the attentiveness and prudence of Directors in performing their decision-making and oversight functions. The famous </a:t>
            </a:r>
            <a:r>
              <a:rPr lang="en-US" sz="1200" b="1" i="1" dirty="0"/>
              <a:t>“business judgment rule” </a:t>
            </a:r>
            <a:r>
              <a:rPr lang="en-US" sz="1200" dirty="0"/>
              <a:t>presumes that directors carry out their functions in good faith, after sufficient investigation, and for acceptable reasons. Unless this presumption is overcome, courts abstain from second guessing well-meaning business decisions even when they are flops. This is a risk that shareholders take when they make a corporate investment. Thus, to encourage directors to take business risks without fear of personal liability, corporate law protects well-meaning Directors, through exculpation provisions in the corporation’s articles and Bylaws, as well as  through directors’ and officers’ insurance. </a:t>
            </a:r>
          </a:p>
          <a:p>
            <a:pPr algn="just">
              <a:lnSpc>
                <a:spcPct val="80000"/>
              </a:lnSpc>
              <a:spcBef>
                <a:spcPts val="0"/>
              </a:spcBef>
            </a:pPr>
            <a:endParaRPr lang="en-US" sz="500" dirty="0"/>
          </a:p>
          <a:p>
            <a:pPr algn="just">
              <a:lnSpc>
                <a:spcPct val="80000"/>
              </a:lnSpc>
              <a:spcBef>
                <a:spcPts val="0"/>
              </a:spcBef>
            </a:pPr>
            <a:r>
              <a:rPr lang="en-US" sz="1200" b="1" i="1" dirty="0">
                <a:solidFill>
                  <a:srgbClr val="C00000"/>
                </a:solidFill>
              </a:rPr>
              <a:t>Duty of Loyalty: </a:t>
            </a:r>
            <a:r>
              <a:rPr lang="en-US" sz="1200" dirty="0"/>
              <a:t>The duty of loyalty addresses fiduciaries’ conflicts of interest. This duty requires fiduciaries to put the corporation’s interests ahead of their own.  This means that fiduciaries cannot serve two masters. Corporate fiduciaries breach their duty of loyalty when they divert corporate assets, business opportunities, or proprietary information for personal gain.  Accordingly, c</a:t>
            </a:r>
            <a:r>
              <a:rPr lang="en-US" sz="1200" dirty="0">
                <a:latin typeface="Arial" pitchFamily="34" charset="0"/>
                <a:cs typeface="Arial" pitchFamily="34" charset="0"/>
              </a:rPr>
              <a:t>ourts will not interfere with the board’s judgment in the absence of unusual conduct such as fraud, and a Director has a duty of loyalty, and is disqualified from taking part in corporate action, when they have a conflict of interest.</a:t>
            </a:r>
            <a:endParaRPr lang="en-US" b="1" i="1" dirty="0">
              <a:latin typeface="Arial" pitchFamily="34" charset="0"/>
              <a:cs typeface="Arial" pitchFamily="34" charset="0"/>
            </a:endParaRPr>
          </a:p>
        </p:txBody>
      </p:sp>
    </p:spTree>
    <p:extLst>
      <p:ext uri="{BB962C8B-B14F-4D97-AF65-F5344CB8AC3E}">
        <p14:creationId xmlns:p14="http://schemas.microsoft.com/office/powerpoint/2010/main" val="1850594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65033"/>
            <a:ext cx="8382000" cy="2142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Seven:</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Boards of Directors – Management of Corporation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07297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3213261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Management of A Corporation.tif"/>
          <p:cNvPicPr>
            <a:picLocks noChangeAspect="1"/>
          </p:cNvPicPr>
          <p:nvPr/>
        </p:nvPicPr>
        <p:blipFill>
          <a:blip r:embed="rId2" cstate="print"/>
          <a:srcRect/>
          <a:stretch>
            <a:fillRect/>
          </a:stretch>
        </p:blipFill>
        <p:spPr bwMode="auto">
          <a:xfrm>
            <a:off x="1828800" y="1140941"/>
            <a:ext cx="5486400" cy="5412259"/>
          </a:xfrm>
          <a:prstGeom prst="rect">
            <a:avLst/>
          </a:prstGeom>
          <a:noFill/>
          <a:ln w="9525">
            <a:noFill/>
            <a:miter lim="800000"/>
            <a:headEnd/>
            <a:tailEnd/>
          </a:ln>
        </p:spPr>
      </p:pic>
    </p:spTree>
    <p:extLst>
      <p:ext uri="{BB962C8B-B14F-4D97-AF65-F5344CB8AC3E}">
        <p14:creationId xmlns:p14="http://schemas.microsoft.com/office/powerpoint/2010/main" val="3888277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Eight:</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Chair of the Board of Directors – Powers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638315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Chair of Board of Directors – Powers</a:t>
            </a:r>
          </a:p>
          <a:p>
            <a:pPr algn="ctr">
              <a:lnSpc>
                <a:spcPct val="83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83000"/>
              </a:lnSpc>
              <a:spcBef>
                <a:spcPts val="0"/>
              </a:spcBef>
            </a:pPr>
            <a:r>
              <a:rPr lang="en-US" sz="2000" b="1" dirty="0">
                <a:solidFill>
                  <a:srgbClr val="C00000"/>
                </a:solidFill>
              </a:rPr>
              <a:t>Chair of the Board of Directors:</a:t>
            </a:r>
          </a:p>
          <a:p>
            <a:pPr lvl="0">
              <a:lnSpc>
                <a:spcPct val="83000"/>
              </a:lnSpc>
              <a:spcBef>
                <a:spcPts val="0"/>
              </a:spcBef>
            </a:pPr>
            <a:endParaRPr lang="en-US" sz="500" b="1" dirty="0">
              <a:solidFill>
                <a:srgbClr val="C00000"/>
              </a:solidFill>
            </a:endParaRPr>
          </a:p>
          <a:p>
            <a:pPr marL="0" lvl="2" indent="0" algn="just">
              <a:lnSpc>
                <a:spcPct val="83000"/>
              </a:lnSpc>
              <a:spcBef>
                <a:spcPts val="0"/>
              </a:spcBef>
              <a:defRPr/>
            </a:pPr>
            <a:r>
              <a:rPr lang="en-US" sz="1600" b="1" i="1" dirty="0">
                <a:solidFill>
                  <a:srgbClr val="0000FF"/>
                </a:solidFill>
              </a:rPr>
              <a:t>Chair of the Board:</a:t>
            </a:r>
            <a:r>
              <a:rPr lang="en-US" sz="1600" dirty="0">
                <a:solidFill>
                  <a:srgbClr val="0000FF"/>
                </a:solidFill>
              </a:rPr>
              <a:t> </a:t>
            </a:r>
            <a:r>
              <a:rPr lang="en-US" sz="1600" dirty="0"/>
              <a:t>The Board of a Corporation is led by a Chair.  </a:t>
            </a:r>
          </a:p>
          <a:p>
            <a:pPr marL="0" lvl="2" indent="0" algn="just">
              <a:lnSpc>
                <a:spcPct val="83000"/>
              </a:lnSpc>
              <a:spcBef>
                <a:spcPts val="0"/>
              </a:spcBef>
              <a:defRPr/>
            </a:pPr>
            <a:endParaRPr lang="en-US" sz="500" dirty="0"/>
          </a:p>
          <a:p>
            <a:pPr marL="228600" lvl="2" indent="4763" algn="just">
              <a:lnSpc>
                <a:spcPct val="83000"/>
              </a:lnSpc>
              <a:spcBef>
                <a:spcPts val="0"/>
              </a:spcBef>
              <a:defRPr/>
            </a:pPr>
            <a:r>
              <a:rPr lang="en-US" sz="1400" b="1" i="1" dirty="0">
                <a:solidFill>
                  <a:srgbClr val="A50021"/>
                </a:solidFill>
              </a:rPr>
              <a:t>Chosen by the Members:</a:t>
            </a:r>
            <a:r>
              <a:rPr lang="en-US" sz="1400" dirty="0"/>
              <a:t> Typically, the Board of Directors chooses, by majority vote, one of its members, to be the Chair of the Board.  </a:t>
            </a:r>
          </a:p>
          <a:p>
            <a:pPr marL="228600" lvl="2" indent="4763" algn="just">
              <a:lnSpc>
                <a:spcPct val="83000"/>
              </a:lnSpc>
              <a:spcBef>
                <a:spcPts val="0"/>
              </a:spcBef>
              <a:defRPr/>
            </a:pPr>
            <a:endParaRPr lang="en-US" sz="500" dirty="0"/>
          </a:p>
          <a:p>
            <a:pPr marL="228600" lvl="2" indent="4763" algn="just">
              <a:lnSpc>
                <a:spcPct val="83000"/>
              </a:lnSpc>
              <a:spcBef>
                <a:spcPts val="0"/>
              </a:spcBef>
              <a:defRPr/>
            </a:pPr>
            <a:r>
              <a:rPr lang="en-US" sz="1400" b="1" i="1" dirty="0">
                <a:solidFill>
                  <a:srgbClr val="A50021"/>
                </a:solidFill>
              </a:rPr>
              <a:t>Presides Over Meetings of the Board:</a:t>
            </a:r>
            <a:r>
              <a:rPr lang="en-US" sz="1400" dirty="0"/>
              <a:t> The Chair is the person responsible for presiding over the meetings of the Board.</a:t>
            </a:r>
          </a:p>
          <a:p>
            <a:pPr marL="228600" lvl="2" indent="4763" algn="just">
              <a:lnSpc>
                <a:spcPct val="83000"/>
              </a:lnSpc>
              <a:spcBef>
                <a:spcPts val="0"/>
              </a:spcBef>
              <a:defRPr/>
            </a:pPr>
            <a:endParaRPr lang="en-US" sz="500" b="1" i="1" dirty="0">
              <a:solidFill>
                <a:srgbClr val="0000FF"/>
              </a:solidFill>
            </a:endParaRPr>
          </a:p>
          <a:p>
            <a:pPr marL="457200" lvl="2" indent="0" algn="just">
              <a:lnSpc>
                <a:spcPct val="83000"/>
              </a:lnSpc>
              <a:spcBef>
                <a:spcPts val="0"/>
              </a:spcBef>
              <a:defRPr/>
            </a:pPr>
            <a:r>
              <a:rPr lang="en-US" sz="1200" b="1" i="1" dirty="0">
                <a:solidFill>
                  <a:srgbClr val="0000FF"/>
                </a:solidFill>
              </a:rPr>
              <a:t>Board Meetings Conducted Pursuant to Adopted Procedures:</a:t>
            </a:r>
            <a:r>
              <a:rPr lang="en-US" sz="1200" dirty="0"/>
              <a:t> The board of directors conduct its meetings according to the rules and procedures contained in the corporation’s governing documents (the certificate of incorporation or the bylaws). These procedures include things like quorums, order (and types) of meeting business, and board voting and attendance procedures (including electronic and proxy appearance and voting). </a:t>
            </a:r>
            <a:endParaRPr lang="en-US" sz="1200" b="1" i="1" dirty="0">
              <a:solidFill>
                <a:srgbClr val="C00000"/>
              </a:solidFill>
              <a:latin typeface="Arial" pitchFamily="34" charset="0"/>
              <a:cs typeface="Arial" pitchFamily="34" charset="0"/>
            </a:endParaRPr>
          </a:p>
          <a:p>
            <a:pPr marL="457200" lvl="2" indent="0" algn="just">
              <a:lnSpc>
                <a:spcPct val="83000"/>
              </a:lnSpc>
              <a:spcBef>
                <a:spcPts val="0"/>
              </a:spcBef>
              <a:defRPr/>
            </a:pPr>
            <a:endParaRPr lang="en-US" sz="500" dirty="0"/>
          </a:p>
          <a:p>
            <a:pPr marL="457200" lvl="2" indent="0" algn="just">
              <a:lnSpc>
                <a:spcPct val="83000"/>
              </a:lnSpc>
              <a:spcBef>
                <a:spcPts val="0"/>
              </a:spcBef>
              <a:defRPr/>
            </a:pPr>
            <a:endParaRPr lang="en-US" sz="500" dirty="0"/>
          </a:p>
          <a:p>
            <a:pPr marL="457200" lvl="2" indent="0" algn="just">
              <a:lnSpc>
                <a:spcPct val="83000"/>
              </a:lnSpc>
              <a:spcBef>
                <a:spcPts val="0"/>
              </a:spcBef>
              <a:defRPr/>
            </a:pPr>
            <a:r>
              <a:rPr lang="en-US" sz="1200" b="1" i="1" dirty="0">
                <a:solidFill>
                  <a:srgbClr val="0000FF"/>
                </a:solidFill>
              </a:rPr>
              <a:t>Board Meeting Agenda Established by the Chair: </a:t>
            </a:r>
            <a:r>
              <a:rPr lang="en-US" sz="1200" dirty="0"/>
              <a:t>The agenda for the meeting is generally prepared by the Chair of the Board (most often with assistance of the secretary of the corporation), but many of the procedures (including the items that must be considered on an agenda) may be contained in the corporate bylaws</a:t>
            </a:r>
            <a:endParaRPr lang="en-US" sz="1200" b="1" i="1" dirty="0">
              <a:solidFill>
                <a:srgbClr val="0000FF"/>
              </a:solidFill>
            </a:endParaRPr>
          </a:p>
          <a:p>
            <a:pPr marL="228600" lvl="2" indent="4763" algn="just">
              <a:lnSpc>
                <a:spcPct val="83000"/>
              </a:lnSpc>
              <a:spcBef>
                <a:spcPts val="0"/>
              </a:spcBef>
              <a:defRPr/>
            </a:pPr>
            <a:endParaRPr lang="en-US" sz="500" dirty="0"/>
          </a:p>
          <a:p>
            <a:pPr marL="228600" lvl="2" indent="4763" algn="just">
              <a:lnSpc>
                <a:spcPct val="83000"/>
              </a:lnSpc>
              <a:spcBef>
                <a:spcPts val="0"/>
              </a:spcBef>
              <a:defRPr/>
            </a:pPr>
            <a:r>
              <a:rPr lang="en-US" sz="1400" b="1" i="1" dirty="0">
                <a:solidFill>
                  <a:srgbClr val="A50021"/>
                </a:solidFill>
              </a:rPr>
              <a:t>Often Acts as Board’s Spokesperson:</a:t>
            </a:r>
            <a:r>
              <a:rPr lang="en-US" sz="1400" dirty="0"/>
              <a:t> The Chair provides leadership of the Board, and often speaks for its actions.</a:t>
            </a:r>
          </a:p>
          <a:p>
            <a:pPr marL="228600" lvl="2" indent="4763" algn="just">
              <a:lnSpc>
                <a:spcPct val="83000"/>
              </a:lnSpc>
              <a:spcBef>
                <a:spcPts val="0"/>
              </a:spcBef>
              <a:defRPr/>
            </a:pPr>
            <a:endParaRPr lang="en-US" sz="500" b="1" i="1" dirty="0">
              <a:solidFill>
                <a:srgbClr val="A50021"/>
              </a:solidFill>
            </a:endParaRPr>
          </a:p>
          <a:p>
            <a:pPr marL="228600" lvl="2" indent="4763" algn="just">
              <a:lnSpc>
                <a:spcPct val="83000"/>
              </a:lnSpc>
              <a:spcBef>
                <a:spcPts val="0"/>
              </a:spcBef>
              <a:defRPr/>
            </a:pPr>
            <a:r>
              <a:rPr lang="en-US" sz="1400" b="1" i="1" dirty="0">
                <a:solidFill>
                  <a:srgbClr val="A50021"/>
                </a:solidFill>
              </a:rPr>
              <a:t>Responsible for Appointing Board’s Committees and Committee Chairs:</a:t>
            </a:r>
            <a:r>
              <a:rPr lang="en-US" sz="1400" dirty="0"/>
              <a:t> The Chair appoints the committees of the board as well as the committee chairs.  The standing committees so appointed, typically include </a:t>
            </a:r>
            <a:r>
              <a:rPr lang="en-US" sz="1400" dirty="0">
                <a:latin typeface="Arial" pitchFamily="34" charset="0"/>
                <a:cs typeface="Arial" pitchFamily="34" charset="0"/>
              </a:rPr>
              <a:t>the executive committee, the audit committee, the governance committee, the finance committee, the membership committee and the program or personnel committee.</a:t>
            </a:r>
          </a:p>
          <a:p>
            <a:pPr marL="228600" lvl="2" indent="4763" algn="just">
              <a:lnSpc>
                <a:spcPct val="83000"/>
              </a:lnSpc>
              <a:spcBef>
                <a:spcPts val="0"/>
              </a:spcBef>
              <a:defRPr/>
            </a:pPr>
            <a:endParaRPr lang="en-US" sz="500" b="1" dirty="0">
              <a:latin typeface="Arial" pitchFamily="34" charset="0"/>
              <a:cs typeface="Arial" pitchFamily="34" charset="0"/>
            </a:endParaRPr>
          </a:p>
          <a:p>
            <a:pPr marL="228600" lvl="2" indent="4763" algn="just">
              <a:lnSpc>
                <a:spcPct val="83000"/>
              </a:lnSpc>
              <a:spcBef>
                <a:spcPts val="0"/>
              </a:spcBef>
              <a:defRPr/>
            </a:pPr>
            <a:r>
              <a:rPr lang="en-US" sz="1400" b="1" i="1" dirty="0">
                <a:solidFill>
                  <a:srgbClr val="A50021"/>
                </a:solidFill>
                <a:latin typeface="Arial" pitchFamily="34" charset="0"/>
                <a:cs typeface="Arial" pitchFamily="34" charset="0"/>
              </a:rPr>
              <a:t>Generally Serves As Chair of the Executive Committee: </a:t>
            </a:r>
            <a:r>
              <a:rPr lang="en-US" sz="1400" dirty="0">
                <a:latin typeface="Arial" pitchFamily="34" charset="0"/>
                <a:cs typeface="Arial" pitchFamily="34" charset="0"/>
              </a:rPr>
              <a:t>The Chair of the Board usually also chairs the Executive Committee, which is generally delegated to meet and take action for the corporation between full meetings of the entire board of directors;</a:t>
            </a:r>
          </a:p>
          <a:p>
            <a:pPr marL="228600" lvl="2" indent="4763" algn="just">
              <a:lnSpc>
                <a:spcPct val="83000"/>
              </a:lnSpc>
              <a:spcBef>
                <a:spcPts val="0"/>
              </a:spcBef>
              <a:defRPr/>
            </a:pPr>
            <a:endParaRPr lang="en-US" sz="500" b="1" i="1" dirty="0">
              <a:solidFill>
                <a:srgbClr val="A50021"/>
              </a:solidFill>
            </a:endParaRPr>
          </a:p>
          <a:p>
            <a:pPr marL="228600" lvl="2" indent="4763" algn="just">
              <a:lnSpc>
                <a:spcPct val="83000"/>
              </a:lnSpc>
              <a:spcBef>
                <a:spcPts val="0"/>
              </a:spcBef>
              <a:defRPr/>
            </a:pPr>
            <a:r>
              <a:rPr lang="en-US" sz="1400" b="1" i="1" dirty="0">
                <a:solidFill>
                  <a:srgbClr val="A50021"/>
                </a:solidFill>
              </a:rPr>
              <a:t>Additional Powers of the Chair: </a:t>
            </a:r>
            <a:r>
              <a:rPr lang="en-US" sz="1400" dirty="0"/>
              <a:t>The Chair will also exercise such additional duties and powers as provided in the Certificate of Incorporation, the Bylaws or by vote of the board.</a:t>
            </a:r>
            <a:endParaRPr lang="en-US" sz="1400" b="1" i="1" dirty="0">
              <a:solidFill>
                <a:srgbClr val="0000FF"/>
              </a:solidFill>
            </a:endParaRPr>
          </a:p>
        </p:txBody>
      </p:sp>
    </p:spTree>
    <p:extLst>
      <p:ext uri="{BB962C8B-B14F-4D97-AF65-F5344CB8AC3E}">
        <p14:creationId xmlns:p14="http://schemas.microsoft.com/office/powerpoint/2010/main" val="1148674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Nine: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The Board of Directors – What Do they Do?</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521469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What Do Boards Do?</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78000"/>
              </a:lnSpc>
              <a:spcBef>
                <a:spcPts val="0"/>
              </a:spcBef>
            </a:pPr>
            <a:endParaRPr lang="en-US" sz="1000" b="1" dirty="0">
              <a:solidFill>
                <a:srgbClr val="C00000"/>
              </a:solidFill>
            </a:endParaRPr>
          </a:p>
          <a:p>
            <a:pPr lvl="0">
              <a:lnSpc>
                <a:spcPct val="78000"/>
              </a:lnSpc>
              <a:spcBef>
                <a:spcPts val="0"/>
              </a:spcBef>
            </a:pPr>
            <a:r>
              <a:rPr lang="en-US" sz="2000" b="1" dirty="0">
                <a:solidFill>
                  <a:srgbClr val="C00000"/>
                </a:solidFill>
              </a:rPr>
              <a:t>Corporation Board of Directors:</a:t>
            </a:r>
          </a:p>
          <a:p>
            <a:pPr lvl="0">
              <a:lnSpc>
                <a:spcPct val="78000"/>
              </a:lnSpc>
              <a:spcBef>
                <a:spcPts val="0"/>
              </a:spcBef>
            </a:pPr>
            <a:endParaRPr lang="en-US" sz="500" b="1" dirty="0">
              <a:solidFill>
                <a:srgbClr val="C00000"/>
              </a:solidFill>
            </a:endParaRPr>
          </a:p>
          <a:p>
            <a:pPr algn="just"/>
            <a:r>
              <a:rPr lang="en-US" sz="1600" b="1" i="1" dirty="0">
                <a:solidFill>
                  <a:srgbClr val="0000FF"/>
                </a:solidFill>
              </a:rPr>
              <a:t>Generally – What Boards Do: </a:t>
            </a:r>
            <a:r>
              <a:rPr lang="en-US" sz="1600" dirty="0"/>
              <a:t>At the most general level, all boards can be said to share a single, overarching responsibility - To build an effective organization. Everything else is derivative. Essentially, all boards serve ten principal functions:</a:t>
            </a:r>
          </a:p>
          <a:p>
            <a:pPr algn="just"/>
            <a:endParaRPr lang="en-US" sz="500" b="1" i="1" dirty="0">
              <a:solidFill>
                <a:srgbClr val="A50021"/>
              </a:solidFill>
            </a:endParaRPr>
          </a:p>
          <a:p>
            <a:pPr marL="690563" indent="-342900" algn="just">
              <a:buAutoNum type="arabicPeriod"/>
            </a:pPr>
            <a:endParaRPr lang="en-US" sz="500" b="1" dirty="0">
              <a:solidFill>
                <a:srgbClr val="A50021"/>
              </a:solidFill>
            </a:endParaRPr>
          </a:p>
          <a:p>
            <a:pPr marL="576263" indent="-228600" algn="just"/>
            <a:r>
              <a:rPr lang="en-US" sz="1400" b="1" dirty="0">
                <a:solidFill>
                  <a:srgbClr val="A50021"/>
                </a:solidFill>
              </a:rPr>
              <a:t>1. Ensure that the corporation operates effectively, responsibly and in accordance with its  certificate, by creating and approving resolutions, by majority vote, at board meetings;</a:t>
            </a:r>
          </a:p>
          <a:p>
            <a:pPr marL="576263" indent="-228600"/>
            <a:endParaRPr lang="en-US" sz="500" b="1" dirty="0">
              <a:solidFill>
                <a:srgbClr val="A50021"/>
              </a:solidFill>
            </a:endParaRPr>
          </a:p>
          <a:p>
            <a:pPr marL="576263" indent="-228600" algn="just"/>
            <a:r>
              <a:rPr lang="en-US" sz="1400" b="1" dirty="0">
                <a:solidFill>
                  <a:srgbClr val="A50021"/>
                </a:solidFill>
              </a:rPr>
              <a:t>2. Consider, create, discuss, review, and approve strategic directions;</a:t>
            </a:r>
          </a:p>
          <a:p>
            <a:pPr marL="576263" indent="-228600" algn="just"/>
            <a:endParaRPr lang="en-US" sz="500" b="1" dirty="0">
              <a:solidFill>
                <a:srgbClr val="A50021"/>
              </a:solidFill>
            </a:endParaRPr>
          </a:p>
          <a:p>
            <a:pPr marL="576263" indent="-228600" algn="just"/>
            <a:r>
              <a:rPr lang="en-US" sz="1400" b="1" dirty="0">
                <a:solidFill>
                  <a:srgbClr val="A50021"/>
                </a:solidFill>
              </a:rPr>
              <a:t>3. Monitor performance;</a:t>
            </a:r>
          </a:p>
          <a:p>
            <a:pPr marL="576263" indent="-228600" algn="just"/>
            <a:endParaRPr lang="en-US" sz="500" b="1" dirty="0">
              <a:solidFill>
                <a:srgbClr val="A50021"/>
              </a:solidFill>
            </a:endParaRPr>
          </a:p>
          <a:p>
            <a:pPr marL="576263" indent="-228600"/>
            <a:r>
              <a:rPr lang="en-US" sz="1400" b="1" dirty="0">
                <a:solidFill>
                  <a:srgbClr val="A50021"/>
                </a:solidFill>
              </a:rPr>
              <a:t>4. Act on specific policy recommendations and mobilize support for decisions taken;</a:t>
            </a:r>
          </a:p>
          <a:p>
            <a:pPr marL="576263" indent="-228600"/>
            <a:endParaRPr lang="en-US" sz="500" b="1" dirty="0">
              <a:solidFill>
                <a:srgbClr val="A50021"/>
              </a:solidFill>
            </a:endParaRPr>
          </a:p>
          <a:p>
            <a:pPr marL="576263" indent="-228600"/>
            <a:r>
              <a:rPr lang="en-US" sz="1400" b="1" dirty="0">
                <a:solidFill>
                  <a:srgbClr val="A50021"/>
                </a:solidFill>
              </a:rPr>
              <a:t>5. Select, direct, encourage, advise, evaluate, compensate, and, if need be, replace the CEO;</a:t>
            </a:r>
          </a:p>
          <a:p>
            <a:pPr marL="576263" indent="-228600"/>
            <a:endParaRPr lang="en-US" sz="500" b="1" dirty="0">
              <a:solidFill>
                <a:srgbClr val="A50021"/>
              </a:solidFill>
            </a:endParaRPr>
          </a:p>
          <a:p>
            <a:pPr marL="576263" indent="-228600"/>
            <a:r>
              <a:rPr lang="en-US" sz="1400" b="1" dirty="0">
                <a:solidFill>
                  <a:srgbClr val="A50021"/>
                </a:solidFill>
              </a:rPr>
              <a:t>6. Provide a buffer for the CEO—in the vernacular, “take some of the heat”;</a:t>
            </a:r>
          </a:p>
          <a:p>
            <a:pPr marL="576263" indent="-228600" algn="just"/>
            <a:endParaRPr lang="en-US" sz="500" b="1" dirty="0">
              <a:solidFill>
                <a:srgbClr val="A50021"/>
              </a:solidFill>
            </a:endParaRPr>
          </a:p>
          <a:p>
            <a:pPr marL="576263" indent="-228600" algn="just"/>
            <a:r>
              <a:rPr lang="en-US" sz="1400" b="1" dirty="0">
                <a:solidFill>
                  <a:srgbClr val="A50021"/>
                </a:solidFill>
              </a:rPr>
              <a:t>7. Ensure that the necessary resources, both human and financial, will be available to pursue the corporation’s strategies and achieve its objectives; and</a:t>
            </a:r>
          </a:p>
          <a:p>
            <a:pPr marL="576263" indent="-228600"/>
            <a:endParaRPr lang="en-US" sz="500" b="1" dirty="0">
              <a:solidFill>
                <a:srgbClr val="A50021"/>
              </a:solidFill>
            </a:endParaRPr>
          </a:p>
          <a:p>
            <a:pPr marL="576263" indent="-228600" algn="just"/>
            <a:r>
              <a:rPr lang="en-US" sz="1400" b="1" dirty="0">
                <a:solidFill>
                  <a:srgbClr val="A50021"/>
                </a:solidFill>
              </a:rPr>
              <a:t>8. Nominate suitable candidates for election to the board, and establish and carry out an effective system of governance at the board level.</a:t>
            </a:r>
            <a:endParaRPr lang="en-US" sz="1400" b="1" i="1" dirty="0">
              <a:solidFill>
                <a:srgbClr val="A50021"/>
              </a:solidFill>
            </a:endParaRPr>
          </a:p>
        </p:txBody>
      </p:sp>
    </p:spTree>
    <p:extLst>
      <p:ext uri="{BB962C8B-B14F-4D97-AF65-F5344CB8AC3E}">
        <p14:creationId xmlns:p14="http://schemas.microsoft.com/office/powerpoint/2010/main" val="329593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What Do They Do</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87000"/>
              </a:lnSpc>
              <a:spcBef>
                <a:spcPts val="0"/>
              </a:spcBef>
            </a:pPr>
            <a:r>
              <a:rPr lang="en-US" sz="2000" b="1" dirty="0">
                <a:solidFill>
                  <a:srgbClr val="C00000"/>
                </a:solidFill>
              </a:rPr>
              <a:t>Corporation Board of Directors:</a:t>
            </a:r>
          </a:p>
          <a:p>
            <a:pPr lvl="0">
              <a:lnSpc>
                <a:spcPct val="87000"/>
              </a:lnSpc>
              <a:spcBef>
                <a:spcPts val="0"/>
              </a:spcBef>
            </a:pPr>
            <a:endParaRPr lang="en-US" sz="500" b="1" dirty="0">
              <a:solidFill>
                <a:srgbClr val="C00000"/>
              </a:solidFill>
            </a:endParaRPr>
          </a:p>
          <a:p>
            <a:pPr lvl="0" algn="just">
              <a:lnSpc>
                <a:spcPct val="87000"/>
              </a:lnSpc>
              <a:spcBef>
                <a:spcPts val="0"/>
              </a:spcBef>
            </a:pPr>
            <a:r>
              <a:rPr lang="en-US" sz="1600" b="1" i="1" dirty="0">
                <a:solidFill>
                  <a:srgbClr val="0000FF"/>
                </a:solidFill>
              </a:rPr>
              <a:t>Obligations and Duties: </a:t>
            </a:r>
            <a:r>
              <a:rPr lang="en-US" sz="1600" dirty="0">
                <a:solidFill>
                  <a:schemeClr val="tx1">
                    <a:lumMod val="95000"/>
                    <a:lumOff val="5000"/>
                  </a:schemeClr>
                </a:solidFill>
              </a:rPr>
              <a:t>A Corporation’s Board of Directors have the following obligations and duties:</a:t>
            </a:r>
          </a:p>
          <a:p>
            <a:pPr lvl="0">
              <a:lnSpc>
                <a:spcPct val="87000"/>
              </a:lnSpc>
              <a:spcBef>
                <a:spcPts val="0"/>
              </a:spcBef>
            </a:pPr>
            <a:endParaRPr lang="en-US" sz="500" dirty="0">
              <a:solidFill>
                <a:schemeClr val="tx1">
                  <a:lumMod val="95000"/>
                  <a:lumOff val="5000"/>
                </a:schemeClr>
              </a:solidFill>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Establish Ongoing Goals, Missions and Policies of the Corporation; </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Hire and Oversee the Corporate Officers; </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Delegate Duties to Officers, so as to Advance Corporate Policy and Goals;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Perform Corporate Planning and Strategy Development for Corporate Advancement;</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Provide General Management of the Corporate Business, Policy, and Resources;</a:t>
            </a:r>
          </a:p>
          <a:p>
            <a:pPr marL="685800" lvl="3" indent="-228600">
              <a:lnSpc>
                <a:spcPct val="87000"/>
              </a:lnSpc>
              <a:spcBef>
                <a:spcPts val="0"/>
              </a:spcBef>
              <a:buFont typeface="Arial" pitchFamily="34" charset="0"/>
              <a:buChar char="•"/>
              <a:defRPr/>
            </a:pPr>
            <a:endParaRPr lang="en-US" sz="500" b="1" i="1" dirty="0">
              <a:solidFill>
                <a:srgbClr val="A50021"/>
              </a:solidFill>
            </a:endParaRPr>
          </a:p>
          <a:p>
            <a:pPr marL="685800" lvl="3" indent="-228600">
              <a:lnSpc>
                <a:spcPct val="87000"/>
              </a:lnSpc>
              <a:spcBef>
                <a:spcPts val="0"/>
              </a:spcBef>
              <a:buFont typeface="Arial" pitchFamily="34" charset="0"/>
              <a:buChar char="•"/>
              <a:defRPr/>
            </a:pPr>
            <a:r>
              <a:rPr lang="en-US" sz="1400" b="1" i="1" dirty="0">
                <a:solidFill>
                  <a:srgbClr val="A50021"/>
                </a:solidFill>
              </a:rPr>
              <a:t>Determine and Monitor the Organization's Products, Services and Programs;</a:t>
            </a:r>
          </a:p>
          <a:p>
            <a:pPr marL="685800" lvl="3" indent="-228600">
              <a:lnSpc>
                <a:spcPct val="87000"/>
              </a:lnSpc>
              <a:spcBef>
                <a:spcPts val="0"/>
              </a:spcBef>
              <a:buFont typeface="Arial" pitchFamily="34" charset="0"/>
              <a:buChar char="•"/>
              <a:defRPr/>
            </a:pPr>
            <a:endParaRPr lang="en-US" sz="500" b="1" i="1" dirty="0">
              <a:solidFill>
                <a:srgbClr val="A50021"/>
              </a:solidFill>
            </a:endParaRPr>
          </a:p>
          <a:p>
            <a:pPr marL="685800" lvl="3" indent="-228600">
              <a:lnSpc>
                <a:spcPct val="87000"/>
              </a:lnSpc>
              <a:spcBef>
                <a:spcPts val="0"/>
              </a:spcBef>
              <a:buFont typeface="Arial" pitchFamily="34" charset="0"/>
              <a:buChar char="•"/>
              <a:defRPr/>
            </a:pPr>
            <a:r>
              <a:rPr lang="en-US" sz="1400" b="1" i="1" dirty="0">
                <a:solidFill>
                  <a:srgbClr val="A50021"/>
                </a:solidFill>
              </a:rPr>
              <a:t>Enhance the Corporation's Public Image (so as to improve share value);</a:t>
            </a:r>
          </a:p>
          <a:p>
            <a:pPr marL="685800" lvl="3" indent="-228600">
              <a:lnSpc>
                <a:spcPct val="87000"/>
              </a:lnSpc>
              <a:spcBef>
                <a:spcPts val="0"/>
              </a:spcBef>
              <a:buFont typeface="Arial" pitchFamily="34" charset="0"/>
              <a:buChar char="•"/>
              <a:defRPr/>
            </a:pPr>
            <a:endParaRPr lang="en-US" sz="500" b="1" i="1" dirty="0">
              <a:solidFill>
                <a:srgbClr val="A50021"/>
              </a:solidFill>
            </a:endParaRPr>
          </a:p>
          <a:p>
            <a:pPr marL="685800" lvl="3" indent="-228600">
              <a:lnSpc>
                <a:spcPct val="87000"/>
              </a:lnSpc>
              <a:spcBef>
                <a:spcPts val="0"/>
              </a:spcBef>
              <a:buFont typeface="Arial" pitchFamily="34" charset="0"/>
              <a:buChar char="•"/>
              <a:defRPr/>
            </a:pPr>
            <a:r>
              <a:rPr lang="en-US" sz="1400" b="1" i="1" dirty="0">
                <a:solidFill>
                  <a:srgbClr val="A50021"/>
                </a:solidFill>
              </a:rPr>
              <a:t>Assess the Performance of the Corporation and the Board Itself;</a:t>
            </a:r>
          </a:p>
          <a:p>
            <a:pPr marL="685800" lvl="3" indent="-228600">
              <a:lnSpc>
                <a:spcPct val="87000"/>
              </a:lnSpc>
              <a:spcBef>
                <a:spcPts val="0"/>
              </a:spcBef>
              <a:buFont typeface="Arial" pitchFamily="34" charset="0"/>
              <a:buChar char="•"/>
              <a:defRPr/>
            </a:pPr>
            <a:endParaRPr lang="en-US" sz="500" b="1" i="1" dirty="0">
              <a:solidFill>
                <a:srgbClr val="A50021"/>
              </a:solidFill>
            </a:endParaRPr>
          </a:p>
          <a:p>
            <a:pPr marL="685800" lvl="3" indent="-228600">
              <a:lnSpc>
                <a:spcPct val="87000"/>
              </a:lnSpc>
              <a:spcBef>
                <a:spcPts val="0"/>
              </a:spcBef>
              <a:buFont typeface="Arial" pitchFamily="34" charset="0"/>
              <a:buChar char="•"/>
              <a:defRPr/>
            </a:pPr>
            <a:r>
              <a:rPr lang="en-US" sz="1400" b="1" i="1" dirty="0">
                <a:solidFill>
                  <a:srgbClr val="A50021"/>
                </a:solidFill>
              </a:rPr>
              <a:t>Avoid Conflicts of Interests and Keep Their Fiduciary Duty to Shareholders;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Provide Continuity of the Corporation;</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Account to Shareholders for the operation and Conduct of Corporate Business;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Approving Policy Initiatives and Directives of the Corporation;</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Approving SEC Filings and Annual Reports;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Acting on Mergers, Acquisitions and Dissolutions;</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Approving Annual Budgets and Ensuring the Availability of Financial Resources; and</a:t>
            </a:r>
          </a:p>
          <a:p>
            <a:pPr marL="685800" lvl="3" indent="-228600">
              <a:lnSpc>
                <a:spcPct val="87000"/>
              </a:lnSpc>
              <a:spcBef>
                <a:spcPts val="0"/>
              </a:spcBef>
              <a:buFont typeface="Arial" pitchFamily="34" charset="0"/>
              <a:buChar char="•"/>
              <a:defRPr/>
            </a:pPr>
            <a:endParaRPr lang="en-US" sz="500" b="1" i="1" dirty="0">
              <a:solidFill>
                <a:srgbClr val="A50021"/>
              </a:solidFill>
              <a:latin typeface="Arial" pitchFamily="34" charset="0"/>
              <a:cs typeface="Arial" pitchFamily="34" charset="0"/>
            </a:endParaRPr>
          </a:p>
          <a:p>
            <a:pPr marL="685800" lvl="3" indent="-228600">
              <a:lnSpc>
                <a:spcPct val="87000"/>
              </a:lnSpc>
              <a:spcBef>
                <a:spcPts val="0"/>
              </a:spcBef>
              <a:buFont typeface="Arial" pitchFamily="34" charset="0"/>
              <a:buChar char="•"/>
              <a:defRPr/>
            </a:pPr>
            <a:r>
              <a:rPr lang="en-US" sz="1400" b="1" i="1" dirty="0">
                <a:solidFill>
                  <a:srgbClr val="A50021"/>
                </a:solidFill>
                <a:latin typeface="Arial" pitchFamily="34" charset="0"/>
                <a:cs typeface="Arial" pitchFamily="34" charset="0"/>
              </a:rPr>
              <a:t>Establishing Compensation and Benefits for Officers and Employees.</a:t>
            </a:r>
          </a:p>
          <a:p>
            <a:pPr marL="457200" lvl="3" indent="0">
              <a:spcBef>
                <a:spcPts val="0"/>
              </a:spcBef>
              <a:defRPr/>
            </a:pPr>
            <a:r>
              <a:rPr lang="en-US" sz="1400" b="1" i="1" dirty="0">
                <a:solidFill>
                  <a:srgbClr val="A50021"/>
                </a:solidFill>
                <a:latin typeface="Arial" pitchFamily="34" charset="0"/>
                <a:cs typeface="Arial" pitchFamily="34" charset="0"/>
              </a:rPr>
              <a:t> </a:t>
            </a:r>
            <a:endParaRPr lang="en-US" sz="1400" dirty="0">
              <a:solidFill>
                <a:srgbClr val="A50021"/>
              </a:solidFill>
            </a:endParaRPr>
          </a:p>
        </p:txBody>
      </p:sp>
    </p:spTree>
    <p:extLst>
      <p:ext uri="{BB962C8B-B14F-4D97-AF65-F5344CB8AC3E}">
        <p14:creationId xmlns:p14="http://schemas.microsoft.com/office/powerpoint/2010/main" val="1112776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Ten:</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Boards of Directors – Powers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845601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Defined Role</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78000"/>
              </a:lnSpc>
              <a:spcBef>
                <a:spcPts val="0"/>
              </a:spcBef>
            </a:pPr>
            <a:r>
              <a:rPr lang="en-US" sz="2000" b="1" dirty="0">
                <a:solidFill>
                  <a:srgbClr val="C00000"/>
                </a:solidFill>
              </a:rPr>
              <a:t>Corporation Board of Directors:</a:t>
            </a:r>
          </a:p>
          <a:p>
            <a:pPr lvl="0">
              <a:lnSpc>
                <a:spcPct val="78000"/>
              </a:lnSpc>
              <a:spcBef>
                <a:spcPts val="0"/>
              </a:spcBef>
            </a:pPr>
            <a:endParaRPr lang="en-US" sz="500" b="1" dirty="0">
              <a:solidFill>
                <a:srgbClr val="C00000"/>
              </a:solidFill>
            </a:endParaRPr>
          </a:p>
          <a:p>
            <a:pPr lvl="0" algn="just">
              <a:lnSpc>
                <a:spcPct val="78000"/>
              </a:lnSpc>
              <a:spcBef>
                <a:spcPts val="0"/>
              </a:spcBef>
            </a:pPr>
            <a:r>
              <a:rPr lang="en-US" sz="1600" b="1" i="1" dirty="0">
                <a:solidFill>
                  <a:srgbClr val="0000FF"/>
                </a:solidFill>
              </a:rPr>
              <a:t>Defined Powers and Role: </a:t>
            </a:r>
            <a:r>
              <a:rPr lang="en-US" sz="1600" dirty="0">
                <a:solidFill>
                  <a:schemeClr val="tx1">
                    <a:lumMod val="95000"/>
                    <a:lumOff val="5000"/>
                  </a:schemeClr>
                </a:solidFill>
              </a:rPr>
              <a:t>Pursuant to Article 7 of the Business Corporation Law, establishes the power</a:t>
            </a:r>
            <a:r>
              <a:rPr lang="en-US" sz="1600" dirty="0"/>
              <a:t>s and role of </a:t>
            </a:r>
            <a:r>
              <a:rPr lang="en-US" sz="1600" dirty="0">
                <a:solidFill>
                  <a:schemeClr val="tx1">
                    <a:lumMod val="95000"/>
                    <a:lumOff val="5000"/>
                  </a:schemeClr>
                </a:solidFill>
              </a:rPr>
              <a:t>a Corporations Board of Directors </a:t>
            </a:r>
            <a:r>
              <a:rPr lang="en-US" sz="1600" dirty="0"/>
              <a:t>as follows:</a:t>
            </a:r>
          </a:p>
          <a:p>
            <a:pPr marL="228600" lvl="1" indent="-228600">
              <a:lnSpc>
                <a:spcPct val="78000"/>
              </a:lnSpc>
              <a:spcBef>
                <a:spcPts val="0"/>
              </a:spcBef>
              <a:defRPr/>
            </a:pPr>
            <a:endParaRPr lang="en-US" sz="500" b="1" i="1" dirty="0">
              <a:solidFill>
                <a:srgbClr val="0000FF"/>
              </a:solidFill>
            </a:endParaRPr>
          </a:p>
          <a:p>
            <a:pPr marL="228600" lvl="1" indent="-228600">
              <a:lnSpc>
                <a:spcPct val="84000"/>
              </a:lnSpc>
              <a:spcBef>
                <a:spcPts val="0"/>
              </a:spcBef>
              <a:defRPr/>
            </a:pPr>
            <a:r>
              <a:rPr lang="en-US" sz="500" b="1" i="1" dirty="0">
                <a:solidFill>
                  <a:srgbClr val="0000FF"/>
                </a:solidFill>
              </a:rPr>
              <a:t> </a:t>
            </a:r>
            <a:endParaRPr lang="en-US" sz="500" b="1" i="1" kern="0" dirty="0">
              <a:solidFill>
                <a:srgbClr val="000000"/>
              </a:solidFill>
              <a:effectLst>
                <a:outerShdw blurRad="38100" dist="38100" dir="2700000" algn="tl">
                  <a:srgbClr val="C0C0C0"/>
                </a:outerShdw>
              </a:effectLst>
              <a:latin typeface="Arial" pitchFamily="34" charset="0"/>
              <a:cs typeface="Arial" pitchFamily="34" charset="0"/>
            </a:endParaRPr>
          </a:p>
          <a:p>
            <a:pPr marL="228600" lvl="2" indent="0" algn="just">
              <a:lnSpc>
                <a:spcPct val="84000"/>
              </a:lnSpc>
              <a:spcBef>
                <a:spcPts val="0"/>
              </a:spcBef>
              <a:defRPr/>
            </a:pPr>
            <a:r>
              <a:rPr lang="en-US" sz="1300" b="1" i="1" dirty="0">
                <a:solidFill>
                  <a:srgbClr val="C00000"/>
                </a:solidFill>
                <a:latin typeface="Arial" pitchFamily="34" charset="0"/>
                <a:cs typeface="Arial" pitchFamily="34" charset="0"/>
              </a:rPr>
              <a:t>Operates By Means of Resolutions: </a:t>
            </a:r>
            <a:r>
              <a:rPr lang="en-US" sz="1300" dirty="0">
                <a:latin typeface="Arial" pitchFamily="34" charset="0"/>
                <a:cs typeface="Arial" pitchFamily="34" charset="0"/>
              </a:rPr>
              <a:t>The principal power of a corporation’s board of directors is to operate as the Corporation’s governing body, by considering, debating and enacting resolutions, at board meetings, to establish the policies and directive of the Corporation.</a:t>
            </a:r>
          </a:p>
          <a:p>
            <a:pPr marL="228600" lvl="2" indent="0" algn="just">
              <a:lnSpc>
                <a:spcPct val="84000"/>
              </a:lnSpc>
              <a:spcBef>
                <a:spcPts val="0"/>
              </a:spcBef>
              <a:defRPr/>
            </a:pPr>
            <a:endParaRPr lang="en-US" sz="800" b="1" i="1" dirty="0">
              <a:solidFill>
                <a:srgbClr val="C00000"/>
              </a:solidFill>
              <a:latin typeface="Arial" pitchFamily="34" charset="0"/>
              <a:cs typeface="Arial" pitchFamily="34" charset="0"/>
            </a:endParaRPr>
          </a:p>
          <a:p>
            <a:pPr marL="228600" lvl="2" indent="0" algn="just">
              <a:lnSpc>
                <a:spcPct val="84000"/>
              </a:lnSpc>
              <a:spcBef>
                <a:spcPts val="0"/>
              </a:spcBef>
              <a:defRPr/>
            </a:pPr>
            <a:r>
              <a:rPr lang="en-US" sz="1300" b="1" i="1" dirty="0">
                <a:solidFill>
                  <a:srgbClr val="C00000"/>
                </a:solidFill>
                <a:latin typeface="Arial" pitchFamily="34" charset="0"/>
                <a:cs typeface="Arial" pitchFamily="34" charset="0"/>
              </a:rPr>
              <a:t>Meets Regularly to Govern the Corporation:</a:t>
            </a:r>
            <a:r>
              <a:rPr lang="en-US" sz="1300" dirty="0">
                <a:latin typeface="Arial" pitchFamily="34" charset="0"/>
                <a:cs typeface="Arial" pitchFamily="34" charset="0"/>
              </a:rPr>
              <a:t> The Members of a corporation’s board of directors are the elected representatives of the shareholders, and as such, they meet regularly to govern the corporation by means of the passing of resolutions.</a:t>
            </a:r>
          </a:p>
          <a:p>
            <a:pPr marL="228600" lvl="2" indent="0" algn="just">
              <a:lnSpc>
                <a:spcPct val="84000"/>
              </a:lnSpc>
              <a:spcBef>
                <a:spcPts val="0"/>
              </a:spcBef>
              <a:defRPr/>
            </a:pPr>
            <a:endParaRPr lang="en-US" sz="800" kern="0" dirty="0">
              <a:solidFill>
                <a:srgbClr val="000000"/>
              </a:solidFill>
              <a:effectLst>
                <a:outerShdw blurRad="38100" dist="38100" dir="2700000" algn="tl">
                  <a:srgbClr val="C0C0C0"/>
                </a:outerShdw>
              </a:effectLst>
              <a:latin typeface="Arial" pitchFamily="34" charset="0"/>
              <a:cs typeface="Arial" pitchFamily="34" charset="0"/>
            </a:endParaRPr>
          </a:p>
          <a:p>
            <a:pPr marL="228600" lvl="2" indent="0" algn="just">
              <a:lnSpc>
                <a:spcPct val="84000"/>
              </a:lnSpc>
              <a:spcBef>
                <a:spcPts val="0"/>
              </a:spcBef>
              <a:defRPr/>
            </a:pPr>
            <a:r>
              <a:rPr lang="en-US" sz="1300" b="1" i="1" kern="0" dirty="0">
                <a:solidFill>
                  <a:srgbClr val="C00000"/>
                </a:solidFill>
                <a:latin typeface="Arial" pitchFamily="34" charset="0"/>
                <a:cs typeface="Arial" pitchFamily="34" charset="0"/>
              </a:rPr>
              <a:t>Provide Oversight for, and Make Policy of, the Corporation: </a:t>
            </a:r>
            <a:r>
              <a:rPr lang="en-US" sz="1300" dirty="0">
                <a:latin typeface="Arial" pitchFamily="34" charset="0"/>
                <a:cs typeface="Arial" pitchFamily="34" charset="0"/>
              </a:rPr>
              <a:t>The members of a corporation’s board of directors provide general oversight and make policy of the corporation (similar to that of political system’s republican, representative government) so as to serve as the governance power of the corporation.   All policy decisions are thus under the dominion and control of the board of directors, and are effectuated by means of a majority vote on resolutions.  </a:t>
            </a:r>
          </a:p>
          <a:p>
            <a:pPr marL="228600" lvl="2" indent="0" algn="just">
              <a:lnSpc>
                <a:spcPct val="84000"/>
              </a:lnSpc>
              <a:spcBef>
                <a:spcPts val="0"/>
              </a:spcBef>
              <a:defRPr/>
            </a:pPr>
            <a:endParaRPr lang="en-US" sz="800" b="1" i="1" dirty="0">
              <a:solidFill>
                <a:srgbClr val="0000FF"/>
              </a:solidFill>
            </a:endParaRPr>
          </a:p>
          <a:p>
            <a:pPr marL="228600" lvl="2" indent="0" algn="just">
              <a:lnSpc>
                <a:spcPct val="84000"/>
              </a:lnSpc>
              <a:spcBef>
                <a:spcPts val="0"/>
              </a:spcBef>
              <a:defRPr/>
            </a:pPr>
            <a:r>
              <a:rPr lang="en-US" sz="1300" b="1" i="1" dirty="0">
                <a:solidFill>
                  <a:srgbClr val="C00000"/>
                </a:solidFill>
                <a:latin typeface="Arial" pitchFamily="34" charset="0"/>
                <a:cs typeface="Arial" pitchFamily="34" charset="0"/>
              </a:rPr>
              <a:t>Board Meetings: </a:t>
            </a:r>
            <a:r>
              <a:rPr lang="en-US" sz="1300" dirty="0"/>
              <a:t>The board of directors conduct its meetings according to the rules and procedures contained in the corporation’s governing documents (the certificate of incorporation or the bylaws). The agenda for the meeting is generally prepared by the Chair of the Board (most often with assistance of the secretary of the corporation), but many of the procedures (including the items that must be considered on an agenda) may be contained in the corporate bylaws.  These procedures include things like quorums, order (and types) of meeting business, and board voting and attendance procedures (including electronic and proxy appearance and voting). </a:t>
            </a:r>
            <a:endParaRPr lang="en-US" sz="1300" b="1" i="1" dirty="0">
              <a:solidFill>
                <a:srgbClr val="C00000"/>
              </a:solidFill>
              <a:latin typeface="Arial" pitchFamily="34" charset="0"/>
              <a:cs typeface="Arial" pitchFamily="34" charset="0"/>
            </a:endParaRPr>
          </a:p>
          <a:p>
            <a:pPr marL="228600" lvl="0" algn="just">
              <a:lnSpc>
                <a:spcPct val="84000"/>
              </a:lnSpc>
              <a:spcBef>
                <a:spcPts val="0"/>
              </a:spcBef>
            </a:pPr>
            <a:endParaRPr lang="en-US" sz="800" b="1" i="1" dirty="0">
              <a:solidFill>
                <a:srgbClr val="A50021"/>
              </a:solidFill>
            </a:endParaRPr>
          </a:p>
          <a:p>
            <a:pPr marL="228600" lvl="0" algn="just">
              <a:lnSpc>
                <a:spcPct val="84000"/>
              </a:lnSpc>
              <a:spcBef>
                <a:spcPts val="0"/>
              </a:spcBef>
            </a:pPr>
            <a:r>
              <a:rPr lang="en-US" sz="1300" b="1" i="1" dirty="0">
                <a:solidFill>
                  <a:srgbClr val="A50021"/>
                </a:solidFill>
              </a:rPr>
              <a:t>Vote of the Board:</a:t>
            </a:r>
            <a:r>
              <a:rPr lang="en-US" sz="1300" dirty="0"/>
              <a:t> Resolutions of the board of directors are enacted by a majority vote. The Chair of the Board is the person responsible for presiding over the meetings of the board of directors, and announces the votes of the board and the passage of resolutions.  Each board member is entitled to cast one vote.</a:t>
            </a:r>
            <a:endParaRPr lang="en-US" sz="1600" b="1" i="1" dirty="0">
              <a:solidFill>
                <a:schemeClr val="tx1">
                  <a:lumMod val="95000"/>
                  <a:lumOff val="5000"/>
                </a:schemeClr>
              </a:solidFill>
            </a:endParaRPr>
          </a:p>
          <a:p>
            <a:pPr lvl="0" algn="just">
              <a:lnSpc>
                <a:spcPct val="80000"/>
              </a:lnSpc>
              <a:spcBef>
                <a:spcPts val="0"/>
              </a:spcBef>
            </a:pPr>
            <a:endParaRPr lang="en-US" sz="1600" b="1" i="1" dirty="0">
              <a:solidFill>
                <a:srgbClr val="C00000"/>
              </a:solidFill>
            </a:endParaRPr>
          </a:p>
        </p:txBody>
      </p:sp>
    </p:spTree>
    <p:extLst>
      <p:ext uri="{BB962C8B-B14F-4D97-AF65-F5344CB8AC3E}">
        <p14:creationId xmlns:p14="http://schemas.microsoft.com/office/powerpoint/2010/main" val="86251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37332"/>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Eleven:</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Boards of Directors – Committees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911110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762000"/>
            <a:ext cx="8458200" cy="57150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Role</a:t>
            </a:r>
          </a:p>
          <a:p>
            <a:pPr algn="ctr">
              <a:lnSpc>
                <a:spcPct val="80000"/>
              </a:lnSpc>
              <a:spcBef>
                <a:spcPts val="0"/>
              </a:spcBef>
              <a:defRPr/>
            </a:pPr>
            <a:endParaRPr lang="en-US" sz="500" b="1" kern="0" dirty="0">
              <a:solidFill>
                <a:srgbClr val="313D99"/>
              </a:solidFill>
              <a:effectLst>
                <a:outerShdw blurRad="38100" dist="38100" dir="2700000" algn="tl">
                  <a:srgbClr val="C0C0C0"/>
                </a:outerShdw>
              </a:effectLst>
              <a:latin typeface="Arial" pitchFamily="34" charset="0"/>
            </a:endParaRPr>
          </a:p>
          <a:p>
            <a:pPr lvl="0">
              <a:lnSpc>
                <a:spcPct val="80000"/>
              </a:lnSpc>
              <a:spcBef>
                <a:spcPts val="0"/>
              </a:spcBef>
            </a:pPr>
            <a:r>
              <a:rPr lang="en-US" sz="2000" b="1" dirty="0">
                <a:solidFill>
                  <a:srgbClr val="C00000"/>
                </a:solidFill>
              </a:rPr>
              <a:t>Corporation Board of Directors:</a:t>
            </a:r>
          </a:p>
          <a:p>
            <a:pPr lvl="0" algn="just">
              <a:lnSpc>
                <a:spcPct val="80000"/>
              </a:lnSpc>
              <a:spcBef>
                <a:spcPts val="0"/>
              </a:spcBef>
            </a:pPr>
            <a:endParaRPr lang="en-US" sz="500" b="1" dirty="0">
              <a:solidFill>
                <a:srgbClr val="C00000"/>
              </a:solidFill>
            </a:endParaRPr>
          </a:p>
          <a:p>
            <a:pPr marL="0" lvl="1" indent="0" algn="just">
              <a:lnSpc>
                <a:spcPct val="70000"/>
              </a:lnSpc>
              <a:spcBef>
                <a:spcPts val="0"/>
              </a:spcBef>
              <a:defRPr/>
            </a:pPr>
            <a:r>
              <a:rPr lang="en-US" sz="1600" b="1" i="1" dirty="0">
                <a:solidFill>
                  <a:srgbClr val="0000FF"/>
                </a:solidFill>
              </a:rPr>
              <a:t>Committees: </a:t>
            </a:r>
            <a:r>
              <a:rPr lang="en-US" sz="1600" dirty="0"/>
              <a:t>The members of the board of directors are often asked to serve on committees. </a:t>
            </a:r>
          </a:p>
          <a:p>
            <a:pPr marL="0" lvl="1" indent="0" algn="just">
              <a:lnSpc>
                <a:spcPct val="70000"/>
              </a:lnSpc>
              <a:spcBef>
                <a:spcPts val="0"/>
              </a:spcBef>
              <a:defRPr/>
            </a:pPr>
            <a:endParaRPr lang="en-US" sz="800" dirty="0">
              <a:latin typeface="Arial" pitchFamily="34" charset="0"/>
              <a:cs typeface="Arial" pitchFamily="34" charset="0"/>
            </a:endParaRPr>
          </a:p>
          <a:p>
            <a:pPr marL="233363" lvl="1" indent="0" algn="just">
              <a:lnSpc>
                <a:spcPct val="70000"/>
              </a:lnSpc>
              <a:spcBef>
                <a:spcPts val="0"/>
              </a:spcBef>
              <a:defRPr/>
            </a:pPr>
            <a:r>
              <a:rPr lang="en-US" sz="1400" b="1" i="1" dirty="0">
                <a:solidFill>
                  <a:srgbClr val="A50021"/>
                </a:solidFill>
                <a:latin typeface="Arial" pitchFamily="34" charset="0"/>
                <a:cs typeface="Arial" pitchFamily="34" charset="0"/>
              </a:rPr>
              <a:t>Standing Committees and Ad Hoc Committees:</a:t>
            </a:r>
            <a:r>
              <a:rPr lang="en-US" sz="1400" dirty="0">
                <a:latin typeface="Arial" pitchFamily="34" charset="0"/>
                <a:cs typeface="Arial" pitchFamily="34" charset="0"/>
              </a:rPr>
              <a:t> Committees can be standing committees, used on a regular and continuing basis by the board and set forth in the certificate of incorporation or the corporate bylaws, or they can be ad hoc committees, created on a singular basis by vote of the board.  </a:t>
            </a:r>
          </a:p>
          <a:p>
            <a:pPr marL="233363" lvl="1" indent="0" algn="just">
              <a:lnSpc>
                <a:spcPct val="70000"/>
              </a:lnSpc>
              <a:spcBef>
                <a:spcPts val="0"/>
              </a:spcBef>
              <a:defRPr/>
            </a:pPr>
            <a:endParaRPr lang="en-US" sz="800" dirty="0">
              <a:latin typeface="Arial" pitchFamily="34" charset="0"/>
              <a:cs typeface="Arial" pitchFamily="34" charset="0"/>
            </a:endParaRPr>
          </a:p>
          <a:p>
            <a:pPr marL="233363" lvl="1" indent="0" algn="just">
              <a:lnSpc>
                <a:spcPct val="70000"/>
              </a:lnSpc>
              <a:spcBef>
                <a:spcPts val="0"/>
              </a:spcBef>
              <a:defRPr/>
            </a:pPr>
            <a:r>
              <a:rPr lang="en-US" sz="1300" b="1" i="1" dirty="0">
                <a:solidFill>
                  <a:srgbClr val="A50021"/>
                </a:solidFill>
                <a:latin typeface="Arial" pitchFamily="34" charset="0"/>
                <a:cs typeface="Arial" pitchFamily="34" charset="0"/>
              </a:rPr>
              <a:t>Chairs and Members:</a:t>
            </a:r>
            <a:r>
              <a:rPr lang="en-US" sz="1300" dirty="0">
                <a:latin typeface="Arial" pitchFamily="34" charset="0"/>
                <a:cs typeface="Arial" pitchFamily="34" charset="0"/>
              </a:rPr>
              <a:t>  Each committee will have a chair and members, usually all appointed by the chair of the entire board of directors.  Committee chairs and members usually have an expertise in the subject matter of the committee.</a:t>
            </a:r>
          </a:p>
          <a:p>
            <a:pPr marL="233363" lvl="1" indent="0" algn="just">
              <a:lnSpc>
                <a:spcPct val="70000"/>
              </a:lnSpc>
              <a:spcBef>
                <a:spcPts val="0"/>
              </a:spcBef>
              <a:defRPr/>
            </a:pPr>
            <a:endParaRPr lang="en-US" sz="800" dirty="0">
              <a:latin typeface="Arial" pitchFamily="34" charset="0"/>
              <a:cs typeface="Arial" pitchFamily="34" charset="0"/>
            </a:endParaRPr>
          </a:p>
          <a:p>
            <a:pPr marL="233363" lvl="1" indent="0" algn="just">
              <a:lnSpc>
                <a:spcPct val="70000"/>
              </a:lnSpc>
              <a:spcBef>
                <a:spcPts val="0"/>
              </a:spcBef>
              <a:defRPr/>
            </a:pPr>
            <a:r>
              <a:rPr lang="en-US" sz="1300" b="1" i="1" dirty="0">
                <a:solidFill>
                  <a:srgbClr val="A50021"/>
                </a:solidFill>
                <a:latin typeface="Arial" pitchFamily="34" charset="0"/>
                <a:cs typeface="Arial" pitchFamily="34" charset="0"/>
              </a:rPr>
              <a:t>Purpose of the Committee:</a:t>
            </a:r>
            <a:r>
              <a:rPr lang="en-US" sz="1300" dirty="0">
                <a:latin typeface="Arial" pitchFamily="34" charset="0"/>
                <a:cs typeface="Arial" pitchFamily="34" charset="0"/>
              </a:rPr>
              <a:t> The purpose of the Committees is to advise the full board of directors, and make recommendations on issues within the Committee’s oversight.  Committees will issue and vote on reports and recommendations, prior to advising and reporting to the full board.</a:t>
            </a:r>
          </a:p>
          <a:p>
            <a:pPr marL="233363" lvl="1" indent="0" algn="just">
              <a:lnSpc>
                <a:spcPct val="70000"/>
              </a:lnSpc>
              <a:spcBef>
                <a:spcPts val="0"/>
              </a:spcBef>
              <a:defRPr/>
            </a:pPr>
            <a:endParaRPr lang="en-US" sz="800" dirty="0">
              <a:latin typeface="Arial" pitchFamily="34" charset="0"/>
              <a:cs typeface="Arial" pitchFamily="34" charset="0"/>
            </a:endParaRPr>
          </a:p>
          <a:p>
            <a:pPr marL="233363" lvl="1" indent="0" algn="just">
              <a:lnSpc>
                <a:spcPct val="70000"/>
              </a:lnSpc>
              <a:spcBef>
                <a:spcPts val="0"/>
              </a:spcBef>
              <a:defRPr/>
            </a:pPr>
            <a:r>
              <a:rPr lang="en-US" sz="1300" b="1" i="1" dirty="0">
                <a:solidFill>
                  <a:srgbClr val="A50021"/>
                </a:solidFill>
                <a:latin typeface="Arial" pitchFamily="34" charset="0"/>
                <a:cs typeface="Arial" pitchFamily="34" charset="0"/>
              </a:rPr>
              <a:t>Standing committees often include:</a:t>
            </a:r>
          </a:p>
          <a:p>
            <a:pPr marL="228600" lvl="2" indent="0" algn="just">
              <a:lnSpc>
                <a:spcPct val="70000"/>
              </a:lnSpc>
              <a:spcBef>
                <a:spcPts val="0"/>
              </a:spcBef>
              <a:defRPr/>
            </a:pPr>
            <a:endParaRPr lang="en-US" sz="500" dirty="0">
              <a:latin typeface="Arial" pitchFamily="34" charset="0"/>
              <a:cs typeface="Arial" pitchFamily="34" charset="0"/>
            </a:endParaRPr>
          </a:p>
          <a:p>
            <a:pPr marL="685800" lvl="2" indent="-228600" algn="just">
              <a:lnSpc>
                <a:spcPct val="70000"/>
              </a:lnSpc>
              <a:spcBef>
                <a:spcPts val="0"/>
              </a:spcBef>
              <a:buFont typeface="Arial" panose="020B0604020202020204" pitchFamily="34" charset="0"/>
              <a:buChar char="•"/>
              <a:defRPr/>
            </a:pPr>
            <a:r>
              <a:rPr lang="en-US" sz="1200" b="1" dirty="0">
                <a:latin typeface="Arial" pitchFamily="34" charset="0"/>
                <a:cs typeface="Arial" pitchFamily="34" charset="0"/>
              </a:rPr>
              <a:t>The Executive Committee: </a:t>
            </a:r>
            <a:r>
              <a:rPr lang="en-US" sz="1200" dirty="0">
                <a:latin typeface="Arial" pitchFamily="34" charset="0"/>
                <a:cs typeface="Arial" pitchFamily="34" charset="0"/>
              </a:rPr>
              <a:t>Usually chaired by the chair of the entire board, which is generally delegated to meet and take action for the corporation between full meetings of the entire board of directors;</a:t>
            </a:r>
          </a:p>
          <a:p>
            <a:pPr marL="685800" lvl="2" indent="-228600" algn="just">
              <a:lnSpc>
                <a:spcPct val="70000"/>
              </a:lnSpc>
              <a:spcBef>
                <a:spcPts val="0"/>
              </a:spcBef>
              <a:buFont typeface="Arial" panose="020B0604020202020204" pitchFamily="34" charset="0"/>
              <a:buChar char="•"/>
              <a:defRPr/>
            </a:pPr>
            <a:endParaRPr lang="en-US" sz="500" b="1" dirty="0">
              <a:latin typeface="Arial" pitchFamily="34" charset="0"/>
              <a:cs typeface="Arial" pitchFamily="34" charset="0"/>
            </a:endParaRPr>
          </a:p>
          <a:p>
            <a:pPr marL="685800" lvl="2" indent="-228600" algn="just">
              <a:lnSpc>
                <a:spcPct val="70000"/>
              </a:lnSpc>
              <a:spcBef>
                <a:spcPts val="0"/>
              </a:spcBef>
              <a:buFont typeface="Arial" panose="020B0604020202020204" pitchFamily="34" charset="0"/>
              <a:buChar char="•"/>
              <a:defRPr/>
            </a:pPr>
            <a:r>
              <a:rPr lang="en-US" sz="1200" b="1" dirty="0">
                <a:latin typeface="Arial" pitchFamily="34" charset="0"/>
                <a:cs typeface="Arial" pitchFamily="34" charset="0"/>
              </a:rPr>
              <a:t>Audit Committee: </a:t>
            </a:r>
            <a:r>
              <a:rPr lang="en-US" sz="1200" dirty="0">
                <a:latin typeface="Arial" pitchFamily="34" charset="0"/>
                <a:cs typeface="Arial" pitchFamily="34" charset="0"/>
              </a:rPr>
              <a:t>This committee is tasked with </a:t>
            </a:r>
            <a:r>
              <a:rPr lang="en-US" sz="1200" dirty="0"/>
              <a:t>selecting the outside auditor of the corporation, meets with the auditor to receive the audit report and management letter, reports to the full board of directors on the annual audit and the management letter, and often is charged with auditing the expenses of the board and the chief executive officer;</a:t>
            </a:r>
          </a:p>
          <a:p>
            <a:pPr marL="685800" lvl="2" indent="-228600" algn="just">
              <a:lnSpc>
                <a:spcPct val="70000"/>
              </a:lnSpc>
              <a:spcBef>
                <a:spcPts val="0"/>
              </a:spcBef>
              <a:buFont typeface="Arial" panose="020B0604020202020204" pitchFamily="34" charset="0"/>
              <a:buChar char="•"/>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The Governance Committee: </a:t>
            </a:r>
            <a:r>
              <a:rPr lang="en-US" sz="1200" dirty="0"/>
              <a:t>This committee is charged with the care and feeding of the board itself, and its responsibilities generally include board recruitment, orientation, board and director self-assessment, continuing education, and board management;</a:t>
            </a:r>
          </a:p>
          <a:p>
            <a:pPr marL="685800" lvl="2" indent="-228600" algn="just">
              <a:lnSpc>
                <a:spcPct val="70000"/>
              </a:lnSpc>
              <a:spcBef>
                <a:spcPts val="0"/>
              </a:spcBef>
              <a:buFont typeface="Arial" panose="020B0604020202020204" pitchFamily="34" charset="0"/>
              <a:buChar char="•"/>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Finance Committee: </a:t>
            </a:r>
            <a:r>
              <a:rPr lang="en-US" sz="1200" dirty="0"/>
              <a:t>Sometimes called a Budget Committee or a Budget and Finance Committee, this committee oversees staff’s preparation of the corporation’s annual budget and the performance of the corporation in meeting its budgeted revenues and expenses;</a:t>
            </a:r>
          </a:p>
          <a:p>
            <a:pPr marL="457200" lvl="2" indent="0" algn="just">
              <a:lnSpc>
                <a:spcPct val="70000"/>
              </a:lnSpc>
              <a:spcBef>
                <a:spcPts val="0"/>
              </a:spcBef>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Membership Committee: </a:t>
            </a:r>
            <a:r>
              <a:rPr lang="en-US" sz="1200" dirty="0"/>
              <a:t>This committee is most often tasked with developing criteria for membership, credentialing members, overseeing elections, or developing and delivering programs for members; and</a:t>
            </a:r>
          </a:p>
          <a:p>
            <a:pPr marL="685800" lvl="2" indent="-228600" algn="just">
              <a:lnSpc>
                <a:spcPct val="70000"/>
              </a:lnSpc>
              <a:spcBef>
                <a:spcPts val="0"/>
              </a:spcBef>
              <a:buFont typeface="Arial" panose="020B0604020202020204" pitchFamily="34" charset="0"/>
              <a:buChar char="•"/>
              <a:defRPr/>
            </a:pPr>
            <a:endParaRPr lang="en-US" sz="500" dirty="0"/>
          </a:p>
          <a:p>
            <a:pPr marL="685800" lvl="2" indent="-228600" algn="just">
              <a:lnSpc>
                <a:spcPct val="70000"/>
              </a:lnSpc>
              <a:spcBef>
                <a:spcPts val="0"/>
              </a:spcBef>
              <a:buFont typeface="Arial" panose="020B0604020202020204" pitchFamily="34" charset="0"/>
              <a:buChar char="•"/>
              <a:defRPr/>
            </a:pPr>
            <a:r>
              <a:rPr lang="en-US" sz="1200" b="1" dirty="0"/>
              <a:t>Program or Personnel Committee: </a:t>
            </a:r>
            <a:r>
              <a:rPr lang="en-US" sz="1200" dirty="0"/>
              <a:t>This committee also sometimes known as the planning committee, often considers programs and development plans of the corporation, personnel issues and policies, and future corporate goals and policies.</a:t>
            </a:r>
          </a:p>
          <a:p>
            <a:pPr marL="685800" lvl="2" indent="-228600" algn="just">
              <a:lnSpc>
                <a:spcPct val="70000"/>
              </a:lnSpc>
              <a:spcBef>
                <a:spcPts val="0"/>
              </a:spcBef>
              <a:buFont typeface="Arial" panose="020B0604020202020204" pitchFamily="34" charset="0"/>
              <a:buChar char="•"/>
              <a:defRPr/>
            </a:pPr>
            <a:endParaRPr lang="en-US" sz="1200" dirty="0"/>
          </a:p>
          <a:p>
            <a:pPr marL="685800" lvl="2" indent="-228600" algn="just">
              <a:lnSpc>
                <a:spcPct val="70000"/>
              </a:lnSpc>
              <a:spcBef>
                <a:spcPts val="0"/>
              </a:spcBef>
              <a:buFont typeface="Arial" panose="020B0604020202020204" pitchFamily="34" charset="0"/>
              <a:buChar char="•"/>
              <a:defRPr/>
            </a:pPr>
            <a:endParaRPr lang="en-US" sz="1200" dirty="0"/>
          </a:p>
        </p:txBody>
      </p:sp>
    </p:spTree>
    <p:extLst>
      <p:ext uri="{BB962C8B-B14F-4D97-AF65-F5344CB8AC3E}">
        <p14:creationId xmlns:p14="http://schemas.microsoft.com/office/powerpoint/2010/main" val="980556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780861"/>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Part One: Definitions / Roles / Obligations and Duties / Liabilities</a:t>
            </a:r>
          </a:p>
          <a:p>
            <a:pP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Chairman / Board Members / Committees</a:t>
            </a:r>
          </a:p>
          <a:p>
            <a:pPr marL="173038" indent="-173038">
              <a:lnSpc>
                <a:spcPct val="110000"/>
              </a:lnSpc>
              <a:buFont typeface="Arial" panose="020B0604020202020204" pitchFamily="34" charset="0"/>
              <a:buChar char="•"/>
              <a:defRPr/>
            </a:pPr>
            <a:r>
              <a:rPr lang="en-US" sz="2400" b="1" dirty="0">
                <a:solidFill>
                  <a:srgbClr val="002060"/>
                </a:solidFill>
              </a:rPr>
              <a:t>Officers, Employees and Agents</a:t>
            </a:r>
          </a:p>
          <a:p>
            <a:pP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Part Two: Generally / Officer Roles / Obligations / Duties</a:t>
            </a:r>
          </a:p>
          <a:p>
            <a:pP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Employees / Agents</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75000"/>
              </a:lnSpc>
              <a:spcBef>
                <a:spcPts val="0"/>
              </a:spcBef>
              <a:spcAft>
                <a:spcPts val="0"/>
              </a:spcAft>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Part Three: Generally / </a:t>
            </a:r>
            <a:r>
              <a:rPr lang="en-US" sz="1500" b="1" i="1" dirty="0">
                <a:solidFill>
                  <a:srgbClr val="C00000"/>
                </a:solidFill>
                <a:effectLst/>
                <a:latin typeface="Tahoma" panose="020B0604030504040204" pitchFamily="34" charset="0"/>
                <a:ea typeface="Tahoma" panose="020B0604030504040204" pitchFamily="34" charset="0"/>
                <a:cs typeface="Tahoma" panose="020B0604030504040204" pitchFamily="34" charset="0"/>
              </a:rPr>
              <a:t>Running the Corporation / Fiduciary Responsibilities</a:t>
            </a:r>
          </a:p>
          <a:p>
            <a:pPr marL="0" marR="0">
              <a:lnSpc>
                <a:spcPct val="75000"/>
              </a:lnSpc>
              <a:spcBef>
                <a:spcPts val="0"/>
              </a:spcBef>
              <a:spcAft>
                <a:spcPts val="0"/>
              </a:spcAft>
            </a:pPr>
            <a:r>
              <a:rPr lang="en-US" sz="1500" b="1" i="1" dirty="0">
                <a:solidFill>
                  <a:srgbClr val="C00000"/>
                </a:solidFill>
                <a:effectLst/>
                <a:latin typeface="Tahoma" panose="020B0604030504040204" pitchFamily="34" charset="0"/>
                <a:ea typeface="Tahoma" panose="020B0604030504040204" pitchFamily="34" charset="0"/>
                <a:cs typeface="Tahoma" panose="020B0604030504040204" pitchFamily="34" charset="0"/>
              </a:rPr>
              <a:t>                    Enforcement of Board Policies / Employment Management</a:t>
            </a:r>
          </a:p>
          <a:p>
            <a:pPr marL="0" marR="0">
              <a:lnSpc>
                <a:spcPct val="75000"/>
              </a:lnSpc>
              <a:spcBef>
                <a:spcPts val="0"/>
              </a:spcBef>
              <a:spcAft>
                <a:spcPts val="0"/>
              </a:spcAft>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1500" b="1" i="1" dirty="0">
                <a:solidFill>
                  <a:srgbClr val="C00000"/>
                </a:solidFill>
                <a:effectLst/>
                <a:latin typeface="Tahoma" panose="020B0604030504040204" pitchFamily="34" charset="0"/>
                <a:ea typeface="Tahoma" panose="020B0604030504040204" pitchFamily="34" charset="0"/>
                <a:cs typeface="Tahoma" panose="020B0604030504040204" pitchFamily="34" charset="0"/>
              </a:rPr>
              <a:t>Shareholder Derivative Lawsuits / Separate Personhood Interests</a:t>
            </a:r>
          </a:p>
          <a:p>
            <a:pPr marL="0" marR="0">
              <a:lnSpc>
                <a:spcPct val="75000"/>
              </a:lnSpc>
              <a:spcBef>
                <a:spcPts val="0"/>
              </a:spcBef>
              <a:spcAft>
                <a:spcPts val="0"/>
              </a:spcAft>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1500" b="1" i="1" dirty="0">
                <a:solidFill>
                  <a:srgbClr val="C00000"/>
                </a:solidFill>
                <a:effectLst/>
                <a:latin typeface="Tahoma" panose="020B0604030504040204" pitchFamily="34" charset="0"/>
                <a:ea typeface="Tahoma" panose="020B0604030504040204" pitchFamily="34" charset="0"/>
                <a:cs typeface="Tahoma" panose="020B0604030504040204" pitchFamily="34" charset="0"/>
              </a:rPr>
              <a:t>Political Independence</a:t>
            </a: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     The Constitutional Rights of Corporations</a:t>
            </a: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Ten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Generally – Organizing the Corporation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81000" y="838200"/>
            <a:ext cx="8382000" cy="5715000"/>
          </a:xfrm>
          <a:prstGeom prst="rect">
            <a:avLst/>
          </a:prstGeom>
          <a:noFill/>
          <a:ln w="9525">
            <a:noFill/>
            <a:miter lim="800000"/>
            <a:headEnd/>
            <a:tailEnd/>
          </a:ln>
        </p:spPr>
        <p:txBody>
          <a:bodyPr/>
          <a:lstStyle/>
          <a:p>
            <a:pPr marL="342900" indent="-342900" algn="ctr">
              <a:lnSpc>
                <a:spcPct val="90000"/>
              </a:lnSpc>
              <a:spcBef>
                <a:spcPts val="0"/>
              </a:spcBef>
              <a:defRPr/>
            </a:pPr>
            <a:r>
              <a:rPr lang="en-US" sz="48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Generally – Organizing the Corporation</a:t>
            </a:r>
          </a:p>
          <a:p>
            <a:pPr algn="ctr">
              <a:defRPr/>
            </a:pPr>
            <a:endParaRPr lang="en-US" sz="1000" b="1" kern="0" dirty="0">
              <a:solidFill>
                <a:srgbClr val="313D99"/>
              </a:solidFill>
              <a:effectLst>
                <a:outerShdw blurRad="38100" dist="38100" dir="2700000" algn="tl">
                  <a:srgbClr val="C0C0C0"/>
                </a:outerShdw>
              </a:effectLst>
              <a:latin typeface="Arial" pitchFamily="34" charset="0"/>
              <a:ea typeface="+mj-ea"/>
              <a:cs typeface="+mj-cs"/>
            </a:endParaRPr>
          </a:p>
          <a:p>
            <a:r>
              <a:rPr lang="en-US" sz="2600" b="1" dirty="0">
                <a:solidFill>
                  <a:srgbClr val="C00000"/>
                </a:solidFill>
                <a:latin typeface="Arial" panose="020B0604020202020204" pitchFamily="34" charset="0"/>
                <a:cs typeface="Arial" panose="020B0604020202020204" pitchFamily="34" charset="0"/>
              </a:rPr>
              <a:t>The Final Steps in Organizing the Corporation: </a:t>
            </a:r>
            <a:endParaRPr lang="en-US" sz="2600" dirty="0">
              <a:solidFill>
                <a:srgbClr val="C00000"/>
              </a:solidFill>
              <a:latin typeface="Arial" panose="020B0604020202020204" pitchFamily="34" charset="0"/>
              <a:cs typeface="Arial" panose="020B0604020202020204" pitchFamily="34" charset="0"/>
            </a:endParaRPr>
          </a:p>
          <a:p>
            <a:r>
              <a:rPr lang="en-US" sz="500" dirty="0">
                <a:latin typeface="Arial" panose="020B0604020202020204" pitchFamily="34" charset="0"/>
                <a:cs typeface="Arial" panose="020B0604020202020204" pitchFamily="34" charset="0"/>
              </a:rPr>
              <a:t> </a:t>
            </a:r>
          </a:p>
          <a:p>
            <a:pPr algn="just"/>
            <a:r>
              <a:rPr lang="en-US" sz="1600" b="1" i="1" dirty="0">
                <a:solidFill>
                  <a:srgbClr val="0000FF"/>
                </a:solidFill>
                <a:latin typeface="Arial" panose="020B0604020202020204" pitchFamily="34" charset="0"/>
                <a:cs typeface="Arial" panose="020B0604020202020204" pitchFamily="34" charset="0"/>
              </a:rPr>
              <a:t>Steps of Corporate Organization:</a:t>
            </a:r>
            <a:r>
              <a:rPr lang="en-US" sz="1600" dirty="0">
                <a:solidFill>
                  <a:srgbClr val="0000FF"/>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Once the certificate of incorporation have been filed, there are some additional steps that must be followed to complete proper organization of the newly formed corporation. They include: </a:t>
            </a:r>
          </a:p>
          <a:p>
            <a:pPr lvl="0"/>
            <a:endParaRPr lang="en-US" sz="1000" b="1"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b="1" i="1" dirty="0">
                <a:latin typeface="Arial" panose="020B0604020202020204" pitchFamily="34" charset="0"/>
                <a:cs typeface="Arial" panose="020B0604020202020204" pitchFamily="34" charset="0"/>
              </a:rPr>
              <a:t>Initial Organizational Meeting</a:t>
            </a:r>
          </a:p>
          <a:p>
            <a:pPr marL="285750" indent="-285750">
              <a:buFont typeface="Arial" panose="020B0604020202020204" pitchFamily="34" charset="0"/>
              <a:buChar char="•"/>
            </a:pPr>
            <a:r>
              <a:rPr lang="en-US" sz="1600" b="1" i="1" dirty="0">
                <a:latin typeface="Arial" panose="020B0604020202020204" pitchFamily="34" charset="0"/>
                <a:cs typeface="Arial" panose="020B0604020202020204" pitchFamily="34" charset="0"/>
              </a:rPr>
              <a:t>Issuance of Shares </a:t>
            </a:r>
            <a:endParaRPr lang="en-US" sz="1600" i="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b="1" i="1" dirty="0">
                <a:latin typeface="Arial" panose="020B0604020202020204" pitchFamily="34" charset="0"/>
                <a:cs typeface="Arial" panose="020B0604020202020204" pitchFamily="34" charset="0"/>
              </a:rPr>
              <a:t>Election of Directors (if not named in the certificate of incorporation)</a:t>
            </a:r>
          </a:p>
          <a:p>
            <a:pPr marL="285750" lvl="0" indent="-285750">
              <a:buFont typeface="Arial" panose="020B0604020202020204" pitchFamily="34" charset="0"/>
              <a:buChar char="•"/>
            </a:pPr>
            <a:r>
              <a:rPr lang="en-US" sz="1600" b="1" i="1" dirty="0">
                <a:latin typeface="Arial" panose="020B0604020202020204" pitchFamily="34" charset="0"/>
                <a:cs typeface="Arial" panose="020B0604020202020204" pitchFamily="34" charset="0"/>
              </a:rPr>
              <a:t>Creation and Adoption of Corporate Bylaws </a:t>
            </a:r>
            <a:endParaRPr lang="en-US" sz="1600" i="1"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b="1" i="1" dirty="0">
                <a:latin typeface="Arial" panose="020B0604020202020204" pitchFamily="34" charset="0"/>
                <a:cs typeface="Arial" panose="020B0604020202020204" pitchFamily="34" charset="0"/>
              </a:rPr>
              <a:t>Appointment of Corporate Officers </a:t>
            </a:r>
            <a:endParaRPr lang="en-US" sz="1600" i="1"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b="1" i="1" dirty="0">
                <a:latin typeface="Arial" panose="020B0604020202020204" pitchFamily="34" charset="0"/>
                <a:cs typeface="Arial" panose="020B0604020202020204" pitchFamily="34" charset="0"/>
              </a:rPr>
              <a:t>Approval of Shareholders Agreements</a:t>
            </a:r>
          </a:p>
          <a:p>
            <a:pPr marL="285750" lvl="0" indent="-285750">
              <a:buFont typeface="Arial" panose="020B0604020202020204" pitchFamily="34" charset="0"/>
              <a:buChar char="•"/>
            </a:pPr>
            <a:r>
              <a:rPr lang="en-US" sz="1600" b="1" i="1" dirty="0">
                <a:latin typeface="Arial" panose="020B0604020202020204" pitchFamily="34" charset="0"/>
                <a:cs typeface="Arial" panose="020B0604020202020204" pitchFamily="34" charset="0"/>
              </a:rPr>
              <a:t>Ratification of Promoter Contracts </a:t>
            </a:r>
            <a:endParaRPr lang="en-US" sz="1600" i="1"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b="1" i="1" dirty="0">
                <a:latin typeface="Arial" panose="020B0604020202020204" pitchFamily="34" charset="0"/>
                <a:cs typeface="Arial" panose="020B0604020202020204" pitchFamily="34" charset="0"/>
              </a:rPr>
              <a:t>Banking Resolution and Fiscal Year Provisions</a:t>
            </a:r>
            <a:endParaRPr lang="en-US" sz="1600" i="1" dirty="0">
              <a:latin typeface="Arial" panose="020B0604020202020204" pitchFamily="34" charset="0"/>
              <a:cs typeface="Arial" panose="020B0604020202020204" pitchFamily="34" charset="0"/>
            </a:endParaRPr>
          </a:p>
          <a:p>
            <a:pPr>
              <a:defRPr/>
            </a:pPr>
            <a:endParaRPr lang="en-US" sz="2800" b="1" i="1" kern="0" dirty="0">
              <a:solidFill>
                <a:srgbClr val="003300"/>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4076727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81000" y="838200"/>
            <a:ext cx="8382000" cy="5715000"/>
          </a:xfrm>
          <a:prstGeom prst="rect">
            <a:avLst/>
          </a:prstGeom>
          <a:noFill/>
          <a:ln w="9525">
            <a:noFill/>
            <a:miter lim="800000"/>
            <a:headEnd/>
            <a:tailEnd/>
          </a:ln>
        </p:spPr>
        <p:txBody>
          <a:bodyPr/>
          <a:lstStyle/>
          <a:p>
            <a:pPr marL="342900" indent="-342900" algn="ctr">
              <a:lnSpc>
                <a:spcPct val="90000"/>
              </a:lnSpc>
              <a:spcBef>
                <a:spcPts val="0"/>
              </a:spcBef>
              <a:defRPr/>
            </a:pPr>
            <a:r>
              <a:rPr lang="en-US" sz="48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Generally – Organizing the Corporation</a:t>
            </a:r>
          </a:p>
          <a:p>
            <a:pPr algn="ctr">
              <a:defRPr/>
            </a:pPr>
            <a:endParaRPr lang="en-US" sz="1000" b="1" kern="0" dirty="0">
              <a:solidFill>
                <a:srgbClr val="313D99"/>
              </a:solidFill>
              <a:effectLst>
                <a:outerShdw blurRad="38100" dist="38100" dir="2700000" algn="tl">
                  <a:srgbClr val="C0C0C0"/>
                </a:outerShdw>
              </a:effectLst>
              <a:latin typeface="Arial" pitchFamily="34" charset="0"/>
              <a:ea typeface="+mj-ea"/>
              <a:cs typeface="+mj-cs"/>
            </a:endParaRPr>
          </a:p>
          <a:p>
            <a:pPr lvl="0"/>
            <a:r>
              <a:rPr lang="en-US" sz="2000" b="1" dirty="0">
                <a:solidFill>
                  <a:srgbClr val="C00000"/>
                </a:solidFill>
              </a:rPr>
              <a:t>Organizational Meeting Generally:</a:t>
            </a:r>
            <a:endParaRPr lang="en-US" sz="2000" dirty="0">
              <a:solidFill>
                <a:srgbClr val="C00000"/>
              </a:solidFill>
            </a:endParaRPr>
          </a:p>
          <a:p>
            <a:pPr algn="just"/>
            <a:r>
              <a:rPr lang="en-US" sz="1600" dirty="0"/>
              <a:t>The organizational meeting, or initial meeting, is the first official business of the newly formed corporation. The purpose of this meeting is to bring together the various members of the corporation, elect directors, appoint officers, adopt by-laws, and take care of the other clerical work that must be done to officially launch the corporation.</a:t>
            </a:r>
          </a:p>
          <a:p>
            <a:pPr algn="just"/>
            <a:endParaRPr lang="en-US" sz="500" dirty="0"/>
          </a:p>
          <a:p>
            <a:pPr algn="just"/>
            <a:r>
              <a:rPr lang="en-US" sz="500" dirty="0"/>
              <a:t> </a:t>
            </a:r>
          </a:p>
          <a:p>
            <a:pPr lvl="0" algn="just"/>
            <a:r>
              <a:rPr lang="en-US" sz="2000" b="1" dirty="0">
                <a:solidFill>
                  <a:srgbClr val="C00000"/>
                </a:solidFill>
              </a:rPr>
              <a:t>Election of Directors:</a:t>
            </a:r>
            <a:endParaRPr lang="en-US" sz="2000" dirty="0">
              <a:solidFill>
                <a:srgbClr val="C00000"/>
              </a:solidFill>
            </a:endParaRPr>
          </a:p>
          <a:p>
            <a:pPr algn="just"/>
            <a:r>
              <a:rPr lang="en-US" sz="1600" dirty="0"/>
              <a:t>Shareholders of the corporation, who have shares entitling them to vote, decide who they would like to elect to the corporation’s board of directors. These directors will set the policies for the corporation and handle many other important decisions, including the payment of taxes, franchise fees, and changes in corporate procedures.</a:t>
            </a:r>
          </a:p>
          <a:p>
            <a:endParaRPr lang="en-US" sz="500" b="1" dirty="0"/>
          </a:p>
          <a:p>
            <a:r>
              <a:rPr lang="en-US" sz="500" b="1" dirty="0"/>
              <a:t> </a:t>
            </a:r>
            <a:endParaRPr lang="en-US" sz="500" dirty="0"/>
          </a:p>
          <a:p>
            <a:r>
              <a:rPr lang="en-US" sz="2000" b="1" dirty="0">
                <a:solidFill>
                  <a:srgbClr val="C00000"/>
                </a:solidFill>
              </a:rPr>
              <a:t>Appointment of Officers: </a:t>
            </a:r>
            <a:endParaRPr lang="en-US" sz="2000" dirty="0">
              <a:solidFill>
                <a:srgbClr val="C00000"/>
              </a:solidFill>
            </a:endParaRPr>
          </a:p>
          <a:p>
            <a:pPr algn="just"/>
            <a:r>
              <a:rPr lang="en-US" sz="1600" dirty="0"/>
              <a:t>One of the first tasks the board of directors must accomplish is to appoint officers that will lead the corporation on a day to day basis. These officers include: Chief Executive Officer, President, Vice President(s), Chief Financial Officer, Treasurer and Secretary. </a:t>
            </a:r>
          </a:p>
          <a:p>
            <a:pPr>
              <a:defRPr/>
            </a:pPr>
            <a:endParaRPr lang="en-US" sz="2800" b="1" i="1" kern="0" dirty="0">
              <a:solidFill>
                <a:srgbClr val="003300"/>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406765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762000"/>
            <a:ext cx="8458200" cy="59436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Generally – Organizing the Corporation</a:t>
            </a:r>
          </a:p>
          <a:p>
            <a:pPr algn="ctr">
              <a:lnSpc>
                <a:spcPct val="90000"/>
              </a:lnSpc>
              <a:defRPr/>
            </a:pPr>
            <a:endParaRPr lang="en-US" sz="1000" b="1" kern="0" dirty="0">
              <a:solidFill>
                <a:srgbClr val="313D99"/>
              </a:solidFill>
              <a:effectLst>
                <a:outerShdw blurRad="38100" dist="38100" dir="2700000" algn="tl">
                  <a:srgbClr val="C0C0C0"/>
                </a:outerShdw>
              </a:effectLst>
              <a:latin typeface="Arial" pitchFamily="34" charset="0"/>
            </a:endParaRPr>
          </a:p>
          <a:p>
            <a:pPr lvl="0">
              <a:lnSpc>
                <a:spcPct val="90000"/>
              </a:lnSpc>
            </a:pPr>
            <a:r>
              <a:rPr lang="en-US" sz="2000" b="1" dirty="0">
                <a:solidFill>
                  <a:srgbClr val="C00000"/>
                </a:solidFill>
              </a:rPr>
              <a:t>Creation and Adoption of Corporate Bylaws:</a:t>
            </a:r>
            <a:endParaRPr lang="en-US" sz="2000" dirty="0">
              <a:solidFill>
                <a:srgbClr val="C00000"/>
              </a:solidFill>
            </a:endParaRPr>
          </a:p>
          <a:p>
            <a:pPr algn="just">
              <a:lnSpc>
                <a:spcPct val="90000"/>
              </a:lnSpc>
            </a:pPr>
            <a:r>
              <a:rPr lang="en-US" sz="1600" dirty="0"/>
              <a:t>Whereas the Articles of Incorporation are similar to a Corporation’s Constitution, the Corporation will also adopt Bylaws, which are similar to statutes. These Bylaws contain guidelines for how the business will be run and should make provisions for the following: </a:t>
            </a:r>
            <a:endParaRPr lang="en-US" sz="500" dirty="0"/>
          </a:p>
          <a:p>
            <a:pPr>
              <a:lnSpc>
                <a:spcPct val="90000"/>
              </a:lnSpc>
            </a:pPr>
            <a:r>
              <a:rPr lang="en-US" sz="500" dirty="0"/>
              <a:t> </a:t>
            </a:r>
          </a:p>
          <a:p>
            <a:pPr>
              <a:lnSpc>
                <a:spcPct val="90000"/>
              </a:lnSpc>
            </a:pPr>
            <a:r>
              <a:rPr lang="en-US" sz="1600" dirty="0"/>
              <a:t>•</a:t>
            </a:r>
            <a:r>
              <a:rPr lang="en-US" sz="1600" b="1" i="1" dirty="0"/>
              <a:t>The Date and Location of the annual shareholder meeting</a:t>
            </a:r>
            <a:endParaRPr lang="en-US" sz="1600" dirty="0"/>
          </a:p>
          <a:p>
            <a:pPr>
              <a:lnSpc>
                <a:spcPct val="90000"/>
              </a:lnSpc>
            </a:pPr>
            <a:r>
              <a:rPr lang="en-US" sz="1600" dirty="0"/>
              <a:t>•</a:t>
            </a:r>
            <a:r>
              <a:rPr lang="en-US" sz="1600" b="1" i="1" dirty="0"/>
              <a:t>The Number of Directors (if not specified in the certificate of incorporation)</a:t>
            </a:r>
            <a:endParaRPr lang="en-US" sz="1600" dirty="0"/>
          </a:p>
          <a:p>
            <a:pPr>
              <a:lnSpc>
                <a:spcPct val="90000"/>
              </a:lnSpc>
            </a:pPr>
            <a:r>
              <a:rPr lang="en-US" sz="1600" dirty="0"/>
              <a:t>•</a:t>
            </a:r>
            <a:r>
              <a:rPr lang="en-US" sz="1600" b="1" i="1" dirty="0"/>
              <a:t>The authority, duties, and titles of corporate officers</a:t>
            </a:r>
            <a:endParaRPr lang="en-US" sz="1600" dirty="0"/>
          </a:p>
          <a:p>
            <a:pPr>
              <a:lnSpc>
                <a:spcPct val="90000"/>
              </a:lnSpc>
            </a:pPr>
            <a:r>
              <a:rPr lang="en-US" sz="500" dirty="0"/>
              <a:t> </a:t>
            </a:r>
          </a:p>
          <a:p>
            <a:pPr algn="just">
              <a:lnSpc>
                <a:spcPct val="90000"/>
              </a:lnSpc>
            </a:pPr>
            <a:r>
              <a:rPr lang="en-US" sz="1600" dirty="0"/>
              <a:t>The Bylaws must be consistent with the certificate of incorporation, and many courts have defined Bylaws as the essential contract between shareholders and the corporation. </a:t>
            </a:r>
          </a:p>
          <a:p>
            <a:pPr>
              <a:lnSpc>
                <a:spcPct val="90000"/>
              </a:lnSpc>
              <a:defRPr/>
            </a:pPr>
            <a:endParaRPr lang="en-US" sz="500" b="1" i="1" kern="0" dirty="0">
              <a:solidFill>
                <a:srgbClr val="003300"/>
              </a:solidFill>
              <a:effectLst>
                <a:outerShdw blurRad="38100" dist="38100" dir="2700000" algn="tl">
                  <a:srgbClr val="C0C0C0"/>
                </a:outerShdw>
              </a:effectLst>
              <a:latin typeface="Arial" charset="0"/>
            </a:endParaRPr>
          </a:p>
          <a:p>
            <a:pPr>
              <a:lnSpc>
                <a:spcPct val="90000"/>
              </a:lnSpc>
              <a:defRPr/>
            </a:pPr>
            <a:endParaRPr lang="en-US" sz="500" b="1" i="1" kern="0" dirty="0">
              <a:solidFill>
                <a:srgbClr val="003300"/>
              </a:solidFill>
              <a:effectLst>
                <a:outerShdw blurRad="38100" dist="38100" dir="2700000" algn="tl">
                  <a:srgbClr val="C0C0C0"/>
                </a:outerShdw>
              </a:effectLst>
              <a:latin typeface="Arial" charset="0"/>
            </a:endParaRPr>
          </a:p>
          <a:p>
            <a:pPr>
              <a:lnSpc>
                <a:spcPct val="90000"/>
              </a:lnSpc>
            </a:pPr>
            <a:r>
              <a:rPr lang="en-US" sz="2000" b="1" dirty="0">
                <a:solidFill>
                  <a:srgbClr val="C00000"/>
                </a:solidFill>
              </a:rPr>
              <a:t>Shareholder Agreements and Banking Resolutions: </a:t>
            </a:r>
            <a:endParaRPr lang="en-US" sz="2000" dirty="0">
              <a:solidFill>
                <a:srgbClr val="C00000"/>
              </a:solidFill>
            </a:endParaRPr>
          </a:p>
          <a:p>
            <a:pPr algn="just">
              <a:lnSpc>
                <a:spcPct val="90000"/>
              </a:lnSpc>
            </a:pPr>
            <a:r>
              <a:rPr lang="en-US" sz="1600" dirty="0"/>
              <a:t>One of the first acts of the board of directors will also be the approval of shareholder agreements. Such approval will be made pursuant to any guidance that exists in the Certificate of Incorporation.</a:t>
            </a:r>
          </a:p>
          <a:p>
            <a:pPr algn="just">
              <a:lnSpc>
                <a:spcPct val="90000"/>
              </a:lnSpc>
            </a:pPr>
            <a:r>
              <a:rPr lang="en-US" sz="500" dirty="0"/>
              <a:t> </a:t>
            </a:r>
          </a:p>
          <a:p>
            <a:pPr algn="just">
              <a:lnSpc>
                <a:spcPct val="90000"/>
              </a:lnSpc>
            </a:pPr>
            <a:r>
              <a:rPr lang="en-US" sz="1600" dirty="0"/>
              <a:t>Another of the first acts of the Board of Directors will be the approval of Banking Resolutions. Banking resolutions authorize the creation and maintenance of corporate bank accounts. </a:t>
            </a:r>
          </a:p>
          <a:p>
            <a:pPr algn="just">
              <a:lnSpc>
                <a:spcPct val="90000"/>
              </a:lnSpc>
            </a:pPr>
            <a:r>
              <a:rPr lang="en-US" sz="500" dirty="0"/>
              <a:t> </a:t>
            </a:r>
          </a:p>
          <a:p>
            <a:pPr algn="just">
              <a:lnSpc>
                <a:spcPct val="90000"/>
              </a:lnSpc>
            </a:pPr>
            <a:r>
              <a:rPr lang="en-US" sz="1600" dirty="0"/>
              <a:t>These resolutions will further limit who has access to corporate accounts, who is permitted to sign corporate checks, who is allowed to oversee the accounts, and how account reports will be made to the shareholders.</a:t>
            </a:r>
            <a:endParaRPr lang="en-US" sz="1600" b="1" i="1" kern="0" dirty="0">
              <a:solidFill>
                <a:srgbClr val="003300"/>
              </a:solidFill>
              <a:effectLst>
                <a:outerShdw blurRad="38100" dist="38100" dir="2700000" algn="tl">
                  <a:srgbClr val="C0C0C0"/>
                </a:outerShdw>
              </a:effectLst>
            </a:endParaRPr>
          </a:p>
          <a:p>
            <a:pPr>
              <a:defRPr/>
            </a:pPr>
            <a:endParaRPr lang="en-US" sz="2800" b="1" i="1" kern="0" dirty="0">
              <a:solidFill>
                <a:srgbClr val="003300"/>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153368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Boards of Directors – Definition and Role</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595111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800" b="1" i="1" dirty="0">
                <a:solidFill>
                  <a:srgbClr val="006600"/>
                </a:solidFill>
              </a:rPr>
              <a:t>Boards of Directors – Definition and Role</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78000"/>
              </a:lnSpc>
              <a:spcBef>
                <a:spcPts val="0"/>
              </a:spcBef>
            </a:pPr>
            <a:r>
              <a:rPr lang="en-US" sz="2000" b="1" dirty="0">
                <a:solidFill>
                  <a:srgbClr val="C00000"/>
                </a:solidFill>
              </a:rPr>
              <a:t>Corporation Board of Directors:</a:t>
            </a:r>
          </a:p>
          <a:p>
            <a:pPr lvl="0">
              <a:lnSpc>
                <a:spcPct val="78000"/>
              </a:lnSpc>
              <a:spcBef>
                <a:spcPts val="0"/>
              </a:spcBef>
            </a:pPr>
            <a:endParaRPr lang="en-US" sz="500" b="1" dirty="0">
              <a:solidFill>
                <a:srgbClr val="C00000"/>
              </a:solidFill>
            </a:endParaRPr>
          </a:p>
          <a:p>
            <a:pPr lvl="0">
              <a:lnSpc>
                <a:spcPct val="78000"/>
              </a:lnSpc>
              <a:spcBef>
                <a:spcPts val="0"/>
              </a:spcBef>
            </a:pPr>
            <a:r>
              <a:rPr lang="en-US" sz="1600" b="1" i="1" dirty="0">
                <a:solidFill>
                  <a:srgbClr val="0000FF"/>
                </a:solidFill>
              </a:rPr>
              <a:t>Defined: </a:t>
            </a:r>
            <a:r>
              <a:rPr lang="en-US" sz="1600" dirty="0">
                <a:solidFill>
                  <a:schemeClr val="tx1">
                    <a:lumMod val="95000"/>
                    <a:lumOff val="5000"/>
                  </a:schemeClr>
                </a:solidFill>
              </a:rPr>
              <a:t>Blacks law dictionary defined Board of Directors to mean:</a:t>
            </a:r>
          </a:p>
          <a:p>
            <a:pPr lvl="0" algn="just">
              <a:lnSpc>
                <a:spcPct val="78000"/>
              </a:lnSpc>
              <a:spcBef>
                <a:spcPts val="0"/>
              </a:spcBef>
            </a:pPr>
            <a:r>
              <a:rPr lang="en-US" sz="1600" b="1" i="1" dirty="0">
                <a:solidFill>
                  <a:schemeClr val="tx1">
                    <a:lumMod val="95000"/>
                    <a:lumOff val="5000"/>
                  </a:schemeClr>
                </a:solidFill>
              </a:rPr>
              <a:t>“The governing body of a corporation, elected by the shareholders to establish corporate policy, appoint executive officers, and make major business and financial decisions.”</a:t>
            </a:r>
          </a:p>
          <a:p>
            <a:pPr lvl="0" algn="just">
              <a:lnSpc>
                <a:spcPct val="78000"/>
              </a:lnSpc>
              <a:spcBef>
                <a:spcPts val="0"/>
              </a:spcBef>
            </a:pPr>
            <a:endParaRPr lang="en-US" sz="500" b="1" i="1" dirty="0">
              <a:solidFill>
                <a:schemeClr val="tx1">
                  <a:lumMod val="95000"/>
                  <a:lumOff val="5000"/>
                </a:schemeClr>
              </a:solidFill>
            </a:endParaRPr>
          </a:p>
          <a:p>
            <a:pPr marL="228600" lvl="1" indent="-228600">
              <a:lnSpc>
                <a:spcPct val="78000"/>
              </a:lnSpc>
              <a:spcBef>
                <a:spcPts val="0"/>
              </a:spcBef>
              <a:defRPr/>
            </a:pPr>
            <a:r>
              <a:rPr lang="en-US" sz="1600" b="1" i="1" dirty="0">
                <a:solidFill>
                  <a:srgbClr val="0000FF"/>
                </a:solidFill>
              </a:rPr>
              <a:t>Role: </a:t>
            </a:r>
            <a:r>
              <a:rPr lang="en-US" sz="1600" dirty="0"/>
              <a:t>The role of the Board of Directors of a Corporation is as follows:</a:t>
            </a:r>
          </a:p>
          <a:p>
            <a:pPr marL="228600" lvl="1" indent="-228600">
              <a:lnSpc>
                <a:spcPct val="78000"/>
              </a:lnSpc>
              <a:spcBef>
                <a:spcPts val="0"/>
              </a:spcBef>
              <a:defRPr/>
            </a:pPr>
            <a:r>
              <a:rPr lang="en-US" sz="500" b="1" i="1" dirty="0">
                <a:solidFill>
                  <a:srgbClr val="0000FF"/>
                </a:solidFill>
              </a:rPr>
              <a:t> </a:t>
            </a:r>
            <a:endParaRPr lang="en-US" sz="500" b="1" i="1" kern="0" dirty="0">
              <a:solidFill>
                <a:srgbClr val="000000"/>
              </a:solidFill>
              <a:effectLst>
                <a:outerShdw blurRad="38100" dist="38100" dir="2700000" algn="tl">
                  <a:srgbClr val="C0C0C0"/>
                </a:outerShdw>
              </a:effectLst>
              <a:latin typeface="Arial" pitchFamily="34" charset="0"/>
              <a:cs typeface="Arial" pitchFamily="34" charset="0"/>
            </a:endParaRPr>
          </a:p>
          <a:p>
            <a:pPr marL="228600" lvl="2" indent="0" algn="just">
              <a:lnSpc>
                <a:spcPct val="78000"/>
              </a:lnSpc>
              <a:spcBef>
                <a:spcPts val="0"/>
              </a:spcBef>
              <a:defRPr/>
            </a:pPr>
            <a:r>
              <a:rPr lang="en-US" sz="1300" b="1" i="1" dirty="0">
                <a:solidFill>
                  <a:srgbClr val="C00000"/>
                </a:solidFill>
                <a:latin typeface="Arial" pitchFamily="34" charset="0"/>
                <a:cs typeface="Arial" pitchFamily="34" charset="0"/>
              </a:rPr>
              <a:t>Meet Regularly to Govern the Corporation:</a:t>
            </a:r>
            <a:r>
              <a:rPr lang="en-US" sz="1300" dirty="0">
                <a:latin typeface="Arial" pitchFamily="34" charset="0"/>
                <a:cs typeface="Arial" pitchFamily="34" charset="0"/>
              </a:rPr>
              <a:t> The Members of a Corporation’s Board of Directors are the elected representatives of the shareholders, that meet regularly to govern the corporation.</a:t>
            </a:r>
          </a:p>
          <a:p>
            <a:pPr marL="228600" lvl="2" indent="0" algn="just">
              <a:lnSpc>
                <a:spcPct val="78000"/>
              </a:lnSpc>
              <a:spcBef>
                <a:spcPts val="0"/>
              </a:spcBef>
              <a:defRPr/>
            </a:pPr>
            <a:endParaRPr lang="en-US" sz="500" kern="0" dirty="0">
              <a:solidFill>
                <a:srgbClr val="000000"/>
              </a:solidFill>
              <a:effectLst>
                <a:outerShdw blurRad="38100" dist="38100" dir="2700000" algn="tl">
                  <a:srgbClr val="C0C0C0"/>
                </a:outerShdw>
              </a:effectLst>
              <a:latin typeface="Arial" pitchFamily="34" charset="0"/>
              <a:cs typeface="Arial" pitchFamily="34" charset="0"/>
            </a:endParaRPr>
          </a:p>
          <a:p>
            <a:pPr marL="228600" lvl="2" indent="0" algn="just">
              <a:lnSpc>
                <a:spcPct val="78000"/>
              </a:lnSpc>
              <a:spcBef>
                <a:spcPts val="0"/>
              </a:spcBef>
              <a:defRPr/>
            </a:pPr>
            <a:r>
              <a:rPr lang="en-US" sz="1300" b="1" i="1" kern="0" dirty="0">
                <a:solidFill>
                  <a:srgbClr val="C00000"/>
                </a:solidFill>
                <a:latin typeface="Arial" pitchFamily="34" charset="0"/>
                <a:cs typeface="Arial" pitchFamily="34" charset="0"/>
              </a:rPr>
              <a:t>Provide Oversight for, and Make Policy of, the Corporation: </a:t>
            </a:r>
            <a:r>
              <a:rPr lang="en-US" sz="1300" dirty="0">
                <a:latin typeface="Arial" pitchFamily="34" charset="0"/>
                <a:cs typeface="Arial" pitchFamily="34" charset="0"/>
              </a:rPr>
              <a:t>The Members of a Corporation’s Board of Directors provide general oversight and make policy of the corporation (similar to that of political system’s republican, representative government) so as to serve as the governance power of the corporation.   All policy decisions are thus under the dominion and  control of the board of directors.  These decisions include such things as: </a:t>
            </a:r>
          </a:p>
          <a:p>
            <a:pPr marL="228600" lvl="2" indent="0">
              <a:lnSpc>
                <a:spcPct val="78000"/>
              </a:lnSpc>
              <a:spcBef>
                <a:spcPts val="0"/>
              </a:spcBef>
              <a:buFont typeface="Arial" pitchFamily="34" charset="0"/>
              <a:buChar char="•"/>
              <a:defRPr/>
            </a:pPr>
            <a:endParaRPr lang="en-US" sz="500" b="1" i="1" dirty="0">
              <a:latin typeface="Arial" pitchFamily="34" charset="0"/>
              <a:cs typeface="Arial" pitchFamily="34" charset="0"/>
            </a:endParaRPr>
          </a:p>
          <a:p>
            <a:pPr marL="457200" lvl="3" indent="-109538">
              <a:lnSpc>
                <a:spcPct val="78000"/>
              </a:lnSpc>
              <a:spcBef>
                <a:spcPts val="0"/>
              </a:spcBef>
              <a:buFont typeface="Arial" pitchFamily="34" charset="0"/>
              <a:buChar char="•"/>
              <a:defRPr/>
            </a:pPr>
            <a:r>
              <a:rPr lang="en-US" sz="1200" b="1" i="1" dirty="0">
                <a:latin typeface="Arial" pitchFamily="34" charset="0"/>
                <a:cs typeface="Arial" pitchFamily="34" charset="0"/>
              </a:rPr>
              <a:t>Hiring Officers; </a:t>
            </a:r>
          </a:p>
          <a:p>
            <a:pPr marL="457200" lvl="3" indent="-109538">
              <a:lnSpc>
                <a:spcPct val="78000"/>
              </a:lnSpc>
              <a:spcBef>
                <a:spcPts val="0"/>
              </a:spcBef>
              <a:buFont typeface="Arial" pitchFamily="34" charset="0"/>
              <a:buChar char="•"/>
              <a:defRPr/>
            </a:pPr>
            <a:r>
              <a:rPr lang="en-US" sz="1200" b="1" i="1" dirty="0">
                <a:latin typeface="Arial" pitchFamily="34" charset="0"/>
                <a:cs typeface="Arial" pitchFamily="34" charset="0"/>
              </a:rPr>
              <a:t>Development and Approval of Strategic Plans; </a:t>
            </a:r>
          </a:p>
          <a:p>
            <a:pPr marL="457200" lvl="3" indent="-109538">
              <a:lnSpc>
                <a:spcPct val="78000"/>
              </a:lnSpc>
              <a:spcBef>
                <a:spcPts val="0"/>
              </a:spcBef>
              <a:buFont typeface="Arial" pitchFamily="34" charset="0"/>
              <a:buChar char="•"/>
              <a:defRPr/>
            </a:pPr>
            <a:r>
              <a:rPr lang="en-US" sz="1200" b="1" i="1" dirty="0">
                <a:latin typeface="Arial" pitchFamily="34" charset="0"/>
                <a:cs typeface="Arial" pitchFamily="34" charset="0"/>
              </a:rPr>
              <a:t>Approving Policy Initiatives and Directives of the Corporation;</a:t>
            </a:r>
          </a:p>
          <a:p>
            <a:pPr marL="457200" lvl="3" indent="-109538">
              <a:lnSpc>
                <a:spcPct val="78000"/>
              </a:lnSpc>
              <a:spcBef>
                <a:spcPts val="0"/>
              </a:spcBef>
              <a:buFont typeface="Arial" pitchFamily="34" charset="0"/>
              <a:buChar char="•"/>
              <a:defRPr/>
            </a:pPr>
            <a:r>
              <a:rPr lang="en-US" sz="1200" b="1" i="1" dirty="0">
                <a:latin typeface="Arial" pitchFamily="34" charset="0"/>
                <a:cs typeface="Arial" pitchFamily="34" charset="0"/>
              </a:rPr>
              <a:t>Approving SEC Filings and Annual Reports;</a:t>
            </a:r>
          </a:p>
          <a:p>
            <a:pPr marL="457200" lvl="3" indent="-109538">
              <a:lnSpc>
                <a:spcPct val="78000"/>
              </a:lnSpc>
              <a:spcBef>
                <a:spcPts val="0"/>
              </a:spcBef>
              <a:buFont typeface="Arial" pitchFamily="34" charset="0"/>
              <a:buChar char="•"/>
              <a:defRPr/>
            </a:pPr>
            <a:r>
              <a:rPr lang="en-US" sz="1200" b="1" i="1" dirty="0">
                <a:latin typeface="Arial" pitchFamily="34" charset="0"/>
                <a:cs typeface="Arial" pitchFamily="34" charset="0"/>
              </a:rPr>
              <a:t>Acting on Mergers, Acquisitions and Dissolutions;</a:t>
            </a:r>
          </a:p>
          <a:p>
            <a:pPr marL="457200" lvl="3" indent="-109538">
              <a:lnSpc>
                <a:spcPct val="78000"/>
              </a:lnSpc>
              <a:spcBef>
                <a:spcPts val="0"/>
              </a:spcBef>
              <a:buFont typeface="Arial" pitchFamily="34" charset="0"/>
              <a:buChar char="•"/>
              <a:defRPr/>
            </a:pPr>
            <a:r>
              <a:rPr lang="en-US" sz="1200" b="1" i="1" dirty="0">
                <a:latin typeface="Arial" pitchFamily="34" charset="0"/>
                <a:cs typeface="Arial" pitchFamily="34" charset="0"/>
              </a:rPr>
              <a:t>Approving Annual Budgets and Ensuring the Availability of Financial Resources; and</a:t>
            </a:r>
          </a:p>
          <a:p>
            <a:pPr marL="457200" lvl="3" indent="-109538">
              <a:lnSpc>
                <a:spcPct val="78000"/>
              </a:lnSpc>
              <a:spcBef>
                <a:spcPts val="0"/>
              </a:spcBef>
              <a:buFont typeface="Arial" pitchFamily="34" charset="0"/>
              <a:buChar char="•"/>
              <a:defRPr/>
            </a:pPr>
            <a:r>
              <a:rPr lang="en-US" sz="1200" b="1" i="1" dirty="0">
                <a:latin typeface="Arial" pitchFamily="34" charset="0"/>
                <a:cs typeface="Arial" pitchFamily="34" charset="0"/>
              </a:rPr>
              <a:t>Establishing Compensation and Benefits for Officers and Employees.</a:t>
            </a:r>
          </a:p>
          <a:p>
            <a:pPr marL="228600" lvl="0" algn="just">
              <a:lnSpc>
                <a:spcPct val="78000"/>
              </a:lnSpc>
              <a:spcBef>
                <a:spcPts val="0"/>
              </a:spcBef>
            </a:pPr>
            <a:endParaRPr lang="en-US" sz="500" b="1" i="1" dirty="0">
              <a:solidFill>
                <a:srgbClr val="0000FF"/>
              </a:solidFill>
            </a:endParaRPr>
          </a:p>
          <a:p>
            <a:pPr marL="228600" algn="just">
              <a:lnSpc>
                <a:spcPct val="78000"/>
              </a:lnSpc>
              <a:spcBef>
                <a:spcPts val="0"/>
              </a:spcBef>
            </a:pPr>
            <a:r>
              <a:rPr lang="en-US" sz="1300" b="1" i="1" dirty="0">
                <a:solidFill>
                  <a:srgbClr val="C00000"/>
                </a:solidFill>
                <a:latin typeface="Arial" pitchFamily="34" charset="0"/>
                <a:cs typeface="Arial" pitchFamily="34" charset="0"/>
              </a:rPr>
              <a:t>Size of the Board of Directors:</a:t>
            </a:r>
            <a:r>
              <a:rPr lang="en-US" sz="1300" dirty="0">
                <a:latin typeface="Arial" pitchFamily="34" charset="0"/>
                <a:cs typeface="Arial" pitchFamily="34" charset="0"/>
              </a:rPr>
              <a:t> The number of Directors is fixed in the certificate of incorporation or when it is silent, the corporate Bylaws.</a:t>
            </a:r>
          </a:p>
          <a:p>
            <a:pPr marL="228600" lvl="0" algn="just">
              <a:lnSpc>
                <a:spcPct val="78000"/>
              </a:lnSpc>
              <a:spcBef>
                <a:spcPts val="0"/>
              </a:spcBef>
            </a:pPr>
            <a:endParaRPr lang="en-US" sz="500" b="1" i="1" dirty="0">
              <a:solidFill>
                <a:srgbClr val="A50021"/>
              </a:solidFill>
            </a:endParaRPr>
          </a:p>
          <a:p>
            <a:pPr marL="228600" lvl="0" algn="just">
              <a:lnSpc>
                <a:spcPct val="78000"/>
              </a:lnSpc>
              <a:spcBef>
                <a:spcPts val="0"/>
              </a:spcBef>
            </a:pPr>
            <a:r>
              <a:rPr lang="en-US" sz="1300" b="1" i="1" dirty="0">
                <a:solidFill>
                  <a:srgbClr val="A50021"/>
                </a:solidFill>
              </a:rPr>
              <a:t>Chair of the Board:</a:t>
            </a:r>
            <a:r>
              <a:rPr lang="en-US" sz="1300" dirty="0"/>
              <a:t> Typically, the Board of Directors chooses one of its members to be the Chair of the Board, by majority vote.  The Chair is the person responsible for presiding over the meetings of the Board.  Such person provides leadership of the Board, often speaks for its actions, appoints the committees of the board, and exercises the additional duties and powers as provided in the Certificate of Incorporation, the Bylaws or by vote of the board.</a:t>
            </a:r>
            <a:endParaRPr lang="en-US" sz="1300" b="1" i="1" dirty="0">
              <a:solidFill>
                <a:srgbClr val="0000FF"/>
              </a:solidFill>
            </a:endParaRPr>
          </a:p>
          <a:p>
            <a:pPr lvl="0" algn="just">
              <a:lnSpc>
                <a:spcPct val="80000"/>
              </a:lnSpc>
              <a:spcBef>
                <a:spcPts val="0"/>
              </a:spcBef>
            </a:pPr>
            <a:endParaRPr lang="en-US" sz="1600" b="1" i="1" dirty="0">
              <a:solidFill>
                <a:schemeClr val="tx1">
                  <a:lumMod val="95000"/>
                  <a:lumOff val="5000"/>
                </a:schemeClr>
              </a:solidFill>
            </a:endParaRPr>
          </a:p>
          <a:p>
            <a:pPr lvl="0" algn="just">
              <a:lnSpc>
                <a:spcPct val="80000"/>
              </a:lnSpc>
              <a:spcBef>
                <a:spcPts val="0"/>
              </a:spcBef>
            </a:pPr>
            <a:endParaRPr lang="en-US" sz="1600" b="1" i="1" dirty="0">
              <a:solidFill>
                <a:srgbClr val="C00000"/>
              </a:solidFill>
            </a:endParaRPr>
          </a:p>
        </p:txBody>
      </p:sp>
    </p:spTree>
    <p:extLst>
      <p:ext uri="{BB962C8B-B14F-4D97-AF65-F5344CB8AC3E}">
        <p14:creationId xmlns:p14="http://schemas.microsoft.com/office/powerpoint/2010/main" val="10375498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10066</TotalTime>
  <Words>4713</Words>
  <Application>Microsoft Office PowerPoint</Application>
  <PresentationFormat>On-screen Show (4:3)</PresentationFormat>
  <Paragraphs>394</Paragraphs>
  <Slides>30</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524</cp:revision>
  <cp:lastPrinted>2020-09-23T14:11:20Z</cp:lastPrinted>
  <dcterms:created xsi:type="dcterms:W3CDTF">2007-08-27T19:04:39Z</dcterms:created>
  <dcterms:modified xsi:type="dcterms:W3CDTF">2021-02-27T02:09:26Z</dcterms:modified>
</cp:coreProperties>
</file>