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09" r:id="rId2"/>
    <p:sldId id="585" r:id="rId3"/>
    <p:sldId id="661" r:id="rId4"/>
    <p:sldId id="583" r:id="rId5"/>
    <p:sldId id="660" r:id="rId6"/>
    <p:sldId id="659" r:id="rId7"/>
    <p:sldId id="636" r:id="rId8"/>
    <p:sldId id="637" r:id="rId9"/>
    <p:sldId id="655" r:id="rId10"/>
    <p:sldId id="638" r:id="rId11"/>
    <p:sldId id="639" r:id="rId12"/>
    <p:sldId id="656" r:id="rId13"/>
    <p:sldId id="657" r:id="rId14"/>
    <p:sldId id="658" r:id="rId15"/>
    <p:sldId id="645" r:id="rId16"/>
    <p:sldId id="646" r:id="rId17"/>
    <p:sldId id="647" r:id="rId18"/>
    <p:sldId id="649" r:id="rId19"/>
    <p:sldId id="650" r:id="rId20"/>
    <p:sldId id="662" r:id="rId21"/>
    <p:sldId id="663" r:id="rId22"/>
    <p:sldId id="664" r:id="rId23"/>
    <p:sldId id="665" r:id="rId24"/>
    <p:sldId id="666" r:id="rId25"/>
    <p:sldId id="667" r:id="rId26"/>
    <p:sldId id="668" r:id="rId27"/>
    <p:sldId id="669" r:id="rId28"/>
    <p:sldId id="670" r:id="rId29"/>
    <p:sldId id="634" r:id="rId30"/>
    <p:sldId id="611" r:id="rId31"/>
    <p:sldId id="439" r:id="rId3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31B54A-6965-4D5A-999E-44580C78BA76}" v="2" dt="2021-02-27T02:30:44.5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0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C131B54A-6965-4D5A-999E-44580C78BA76}"/>
    <pc:docChg chg="addSld delSld modSld modMainMaster">
      <pc:chgData name="Robert Farley" userId="1b2cfada0102257f" providerId="LiveId" clId="{C131B54A-6965-4D5A-999E-44580C78BA76}" dt="2021-02-27T02:33:52.724" v="57" actId="20577"/>
      <pc:docMkLst>
        <pc:docMk/>
      </pc:docMkLst>
      <pc:sldChg chg="addSp modSp setBg">
        <pc:chgData name="Robert Farley" userId="1b2cfada0102257f" providerId="LiveId" clId="{C131B54A-6965-4D5A-999E-44580C78BA76}" dt="2021-02-27T02:33:06.912" v="24"/>
        <pc:sldMkLst>
          <pc:docMk/>
          <pc:sldMk cId="0" sldId="409"/>
        </pc:sldMkLst>
        <pc:picChg chg="add mod">
          <ac:chgData name="Robert Farley" userId="1b2cfada0102257f" providerId="LiveId" clId="{C131B54A-6965-4D5A-999E-44580C78BA76}" dt="2021-02-27T02:30:21.132" v="0"/>
          <ac:picMkLst>
            <pc:docMk/>
            <pc:sldMk cId="0" sldId="409"/>
            <ac:picMk id="5" creationId="{949E4F02-14E9-4A40-A73E-38DB118AC248}"/>
          </ac:picMkLst>
        </pc:picChg>
      </pc:sldChg>
      <pc:sldChg chg="modSp mod">
        <pc:chgData name="Robert Farley" userId="1b2cfada0102257f" providerId="LiveId" clId="{C131B54A-6965-4D5A-999E-44580C78BA76}" dt="2021-02-27T02:31:17.370" v="13" actId="20577"/>
        <pc:sldMkLst>
          <pc:docMk/>
          <pc:sldMk cId="0" sldId="439"/>
        </pc:sldMkLst>
        <pc:spChg chg="mod">
          <ac:chgData name="Robert Farley" userId="1b2cfada0102257f" providerId="LiveId" clId="{C131B54A-6965-4D5A-999E-44580C78BA76}" dt="2021-02-27T02:31:17.370" v="13" actId="20577"/>
          <ac:spMkLst>
            <pc:docMk/>
            <pc:sldMk cId="0" sldId="439"/>
            <ac:spMk id="21506" creationId="{00000000-0000-0000-0000-000000000000}"/>
          </ac:spMkLst>
        </pc:spChg>
      </pc:sldChg>
      <pc:sldChg chg="del">
        <pc:chgData name="Robert Farley" userId="1b2cfada0102257f" providerId="LiveId" clId="{C131B54A-6965-4D5A-999E-44580C78BA76}" dt="2021-02-27T02:30:48.947" v="2" actId="47"/>
        <pc:sldMkLst>
          <pc:docMk/>
          <pc:sldMk cId="1371525717" sldId="543"/>
        </pc:sldMkLst>
      </pc:sldChg>
      <pc:sldChg chg="add">
        <pc:chgData name="Robert Farley" userId="1b2cfada0102257f" providerId="LiveId" clId="{C131B54A-6965-4D5A-999E-44580C78BA76}" dt="2021-02-27T02:30:44.564" v="1"/>
        <pc:sldMkLst>
          <pc:docMk/>
          <pc:sldMk cId="3213261596" sldId="585"/>
        </pc:sldMkLst>
      </pc:sldChg>
      <pc:sldChg chg="modSp mod">
        <pc:chgData name="Robert Farley" userId="1b2cfada0102257f" providerId="LiveId" clId="{C131B54A-6965-4D5A-999E-44580C78BA76}" dt="2021-02-27T02:33:52.724" v="57" actId="20577"/>
        <pc:sldMkLst>
          <pc:docMk/>
          <pc:sldMk cId="2485282883" sldId="634"/>
        </pc:sldMkLst>
        <pc:spChg chg="mod">
          <ac:chgData name="Robert Farley" userId="1b2cfada0102257f" providerId="LiveId" clId="{C131B54A-6965-4D5A-999E-44580C78BA76}" dt="2021-02-27T02:33:52.724" v="57" actId="20577"/>
          <ac:spMkLst>
            <pc:docMk/>
            <pc:sldMk cId="2485282883" sldId="634"/>
            <ac:spMk id="79873" creationId="{00000000-0000-0000-0000-000000000000}"/>
          </ac:spMkLst>
        </pc:spChg>
      </pc:sldChg>
      <pc:sldChg chg="del">
        <pc:chgData name="Robert Farley" userId="1b2cfada0102257f" providerId="LiveId" clId="{C131B54A-6965-4D5A-999E-44580C78BA76}" dt="2021-02-27T02:30:48.947" v="2" actId="47"/>
        <pc:sldMkLst>
          <pc:docMk/>
          <pc:sldMk cId="507419856" sldId="635"/>
        </pc:sldMkLst>
      </pc:sldChg>
      <pc:sldChg chg="add">
        <pc:chgData name="Robert Farley" userId="1b2cfada0102257f" providerId="LiveId" clId="{C131B54A-6965-4D5A-999E-44580C78BA76}" dt="2021-02-27T02:30:44.564" v="1"/>
        <pc:sldMkLst>
          <pc:docMk/>
          <pc:sldMk cId="772538766" sldId="661"/>
        </pc:sldMkLst>
      </pc:sldChg>
      <pc:sldChg chg="modSp add mod">
        <pc:chgData name="Robert Farley" userId="1b2cfada0102257f" providerId="LiveId" clId="{C131B54A-6965-4D5A-999E-44580C78BA76}" dt="2021-02-27T02:32:44.434" v="21" actId="20577"/>
        <pc:sldMkLst>
          <pc:docMk/>
          <pc:sldMk cId="3586756680" sldId="662"/>
        </pc:sldMkLst>
        <pc:spChg chg="mod">
          <ac:chgData name="Robert Farley" userId="1b2cfada0102257f" providerId="LiveId" clId="{C131B54A-6965-4D5A-999E-44580C78BA76}" dt="2021-02-27T02:32:44.434" v="21" actId="20577"/>
          <ac:spMkLst>
            <pc:docMk/>
            <pc:sldMk cId="3586756680" sldId="662"/>
            <ac:spMk id="79873" creationId="{00000000-0000-0000-0000-000000000000}"/>
          </ac:spMkLst>
        </pc:spChg>
      </pc:sldChg>
      <pc:sldChg chg="add">
        <pc:chgData name="Robert Farley" userId="1b2cfada0102257f" providerId="LiveId" clId="{C131B54A-6965-4D5A-999E-44580C78BA76}" dt="2021-02-27T02:32:24.473" v="14"/>
        <pc:sldMkLst>
          <pc:docMk/>
          <pc:sldMk cId="1536619039" sldId="663"/>
        </pc:sldMkLst>
      </pc:sldChg>
      <pc:sldChg chg="modSp add mod">
        <pc:chgData name="Robert Farley" userId="1b2cfada0102257f" providerId="LiveId" clId="{C131B54A-6965-4D5A-999E-44580C78BA76}" dt="2021-02-27T02:33:22.130" v="30" actId="20577"/>
        <pc:sldMkLst>
          <pc:docMk/>
          <pc:sldMk cId="135552372" sldId="664"/>
        </pc:sldMkLst>
        <pc:spChg chg="mod">
          <ac:chgData name="Robert Farley" userId="1b2cfada0102257f" providerId="LiveId" clId="{C131B54A-6965-4D5A-999E-44580C78BA76}" dt="2021-02-27T02:33:22.130" v="30" actId="20577"/>
          <ac:spMkLst>
            <pc:docMk/>
            <pc:sldMk cId="135552372" sldId="664"/>
            <ac:spMk id="79873" creationId="{00000000-0000-0000-0000-000000000000}"/>
          </ac:spMkLst>
        </pc:spChg>
      </pc:sldChg>
      <pc:sldChg chg="add">
        <pc:chgData name="Robert Farley" userId="1b2cfada0102257f" providerId="LiveId" clId="{C131B54A-6965-4D5A-999E-44580C78BA76}" dt="2021-02-27T02:32:24.473" v="14"/>
        <pc:sldMkLst>
          <pc:docMk/>
          <pc:sldMk cId="4288141595" sldId="665"/>
        </pc:sldMkLst>
      </pc:sldChg>
      <pc:sldChg chg="add">
        <pc:chgData name="Robert Farley" userId="1b2cfada0102257f" providerId="LiveId" clId="{C131B54A-6965-4D5A-999E-44580C78BA76}" dt="2021-02-27T02:32:24.473" v="14"/>
        <pc:sldMkLst>
          <pc:docMk/>
          <pc:sldMk cId="4141750119" sldId="666"/>
        </pc:sldMkLst>
      </pc:sldChg>
      <pc:sldChg chg="modSp add mod">
        <pc:chgData name="Robert Farley" userId="1b2cfada0102257f" providerId="LiveId" clId="{C131B54A-6965-4D5A-999E-44580C78BA76}" dt="2021-02-27T02:33:33.010" v="40" actId="20577"/>
        <pc:sldMkLst>
          <pc:docMk/>
          <pc:sldMk cId="1708285839" sldId="667"/>
        </pc:sldMkLst>
        <pc:spChg chg="mod">
          <ac:chgData name="Robert Farley" userId="1b2cfada0102257f" providerId="LiveId" clId="{C131B54A-6965-4D5A-999E-44580C78BA76}" dt="2021-02-27T02:33:33.010" v="40" actId="20577"/>
          <ac:spMkLst>
            <pc:docMk/>
            <pc:sldMk cId="1708285839" sldId="667"/>
            <ac:spMk id="79873" creationId="{00000000-0000-0000-0000-000000000000}"/>
          </ac:spMkLst>
        </pc:spChg>
      </pc:sldChg>
      <pc:sldChg chg="add">
        <pc:chgData name="Robert Farley" userId="1b2cfada0102257f" providerId="LiveId" clId="{C131B54A-6965-4D5A-999E-44580C78BA76}" dt="2021-02-27T02:32:24.473" v="14"/>
        <pc:sldMkLst>
          <pc:docMk/>
          <pc:sldMk cId="636908952" sldId="668"/>
        </pc:sldMkLst>
      </pc:sldChg>
      <pc:sldChg chg="modSp add mod">
        <pc:chgData name="Robert Farley" userId="1b2cfada0102257f" providerId="LiveId" clId="{C131B54A-6965-4D5A-999E-44580C78BA76}" dt="2021-02-27T02:33:42.418" v="49" actId="20577"/>
        <pc:sldMkLst>
          <pc:docMk/>
          <pc:sldMk cId="3789813885" sldId="669"/>
        </pc:sldMkLst>
        <pc:spChg chg="mod">
          <ac:chgData name="Robert Farley" userId="1b2cfada0102257f" providerId="LiveId" clId="{C131B54A-6965-4D5A-999E-44580C78BA76}" dt="2021-02-27T02:33:42.418" v="49" actId="20577"/>
          <ac:spMkLst>
            <pc:docMk/>
            <pc:sldMk cId="3789813885" sldId="669"/>
            <ac:spMk id="79873" creationId="{00000000-0000-0000-0000-000000000000}"/>
          </ac:spMkLst>
        </pc:spChg>
      </pc:sldChg>
      <pc:sldChg chg="add">
        <pc:chgData name="Robert Farley" userId="1b2cfada0102257f" providerId="LiveId" clId="{C131B54A-6965-4D5A-999E-44580C78BA76}" dt="2021-02-27T02:32:24.473" v="14"/>
        <pc:sldMkLst>
          <pc:docMk/>
          <pc:sldMk cId="2160812281" sldId="670"/>
        </pc:sldMkLst>
      </pc:sldChg>
      <pc:sldMasterChg chg="setBg modSldLayout">
        <pc:chgData name="Robert Farley" userId="1b2cfada0102257f" providerId="LiveId" clId="{C131B54A-6965-4D5A-999E-44580C78BA76}" dt="2021-02-27T02:33:06.912" v="24"/>
        <pc:sldMasterMkLst>
          <pc:docMk/>
          <pc:sldMasterMk cId="0" sldId="2147483648"/>
        </pc:sldMasterMkLst>
        <pc:sldLayoutChg chg="setBg">
          <pc:chgData name="Robert Farley" userId="1b2cfada0102257f" providerId="LiveId" clId="{C131B54A-6965-4D5A-999E-44580C78BA76}" dt="2021-02-27T02:33:06.912" v="24"/>
          <pc:sldLayoutMkLst>
            <pc:docMk/>
            <pc:sldMasterMk cId="0" sldId="2147483648"/>
            <pc:sldLayoutMk cId="0" sldId="2147483649"/>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0"/>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1"/>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2"/>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3"/>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4"/>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5"/>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6"/>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7"/>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8"/>
          </pc:sldLayoutMkLst>
        </pc:sldLayoutChg>
        <pc:sldLayoutChg chg="setBg">
          <pc:chgData name="Robert Farley" userId="1b2cfada0102257f" providerId="LiveId" clId="{C131B54A-6965-4D5A-999E-44580C78BA76}" dt="2021-02-27T02:33:06.912" v="24"/>
          <pc:sldLayoutMkLst>
            <pc:docMk/>
            <pc:sldMasterMk cId="0" sldId="2147483648"/>
            <pc:sldLayoutMk cId="0" sldId="2147483659"/>
          </pc:sldLayoutMkLst>
        </pc:sldLayoutChg>
        <pc:sldLayoutChg chg="setBg">
          <pc:chgData name="Robert Farley" userId="1b2cfada0102257f" providerId="LiveId" clId="{C131B54A-6965-4D5A-999E-44580C78BA76}" dt="2021-02-27T02:33:06.912" v="24"/>
          <pc:sldLayoutMkLst>
            <pc:docMk/>
            <pc:sldMasterMk cId="0" sldId="2147483648"/>
            <pc:sldLayoutMk cId="0" sldId="2147483660"/>
          </pc:sldLayoutMkLst>
        </pc:sldLayoutChg>
        <pc:sldLayoutChg chg="setBg">
          <pc:chgData name="Robert Farley" userId="1b2cfada0102257f" providerId="LiveId" clId="{C131B54A-6965-4D5A-999E-44580C78BA76}" dt="2021-02-27T02:33:06.912" v="24"/>
          <pc:sldLayoutMkLst>
            <pc:docMk/>
            <pc:sldMasterMk cId="0" sldId="2147483648"/>
            <pc:sldLayoutMk cId="0" sldId="214748366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FF301283-18C6-4532-8974-737329222E69}" type="slidenum">
              <a:rPr lang="en-US" smtClean="0"/>
              <a:pPr/>
              <a:t>15</a:t>
            </a:fld>
            <a:endParaRPr lang="en-US"/>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2971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2FADB8F7-A360-4A8F-B61F-A3F2A917FA13}" type="slidenum">
              <a:rPr lang="en-US" smtClean="0"/>
              <a:pPr/>
              <a:t>16</a:t>
            </a:fld>
            <a:endParaRPr lang="en-US"/>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52496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1CF85BA3-1102-42F1-BBDC-BF7D4B8DB84C}" type="slidenum">
              <a:rPr lang="en-US" smtClean="0"/>
              <a:pPr/>
              <a:t>17</a:t>
            </a:fld>
            <a:endParaRPr lang="en-US"/>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72097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DE849A80-F481-4F69-B5F3-A4CEBFA6831E}" type="slidenum">
              <a:rPr lang="en-US" smtClean="0"/>
              <a:pPr/>
              <a:t>18</a:t>
            </a:fld>
            <a:endParaRPr lang="en-US"/>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18068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E892D760-D2C6-4576-BB04-29B0691CDE27}" type="slidenum">
              <a:rPr lang="en-US" smtClean="0"/>
              <a:pPr/>
              <a:t>19</a:t>
            </a:fld>
            <a:endParaRPr lang="en-US"/>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1330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Ten B:</a:t>
            </a:r>
          </a:p>
          <a:p>
            <a:pPr marL="342889" indent="-342889" algn="ctr">
              <a:spcBef>
                <a:spcPct val="20000"/>
              </a:spcBef>
              <a:defRPr/>
            </a:pPr>
            <a:r>
              <a:rPr lang="en-US" sz="2800" b="1" kern="0" dirty="0">
                <a:solidFill>
                  <a:srgbClr val="FFFF00"/>
                </a:solidFill>
                <a:latin typeface="+mn-lt"/>
              </a:rPr>
              <a:t>Corporate Governance – Officers / Employees</a:t>
            </a:r>
          </a:p>
        </p:txBody>
      </p:sp>
      <p:pic>
        <p:nvPicPr>
          <p:cNvPr id="5" name="Picture 4">
            <a:extLst>
              <a:ext uri="{FF2B5EF4-FFF2-40B4-BE49-F238E27FC236}">
                <a16:creationId xmlns:a16="http://schemas.microsoft.com/office/drawing/2014/main" id="{949E4F02-14E9-4A40-A73E-38DB118AC248}"/>
              </a:ext>
            </a:extLst>
          </p:cNvPr>
          <p:cNvPicPr>
            <a:picLocks noChangeAspect="1"/>
          </p:cNvPicPr>
          <p:nvPr/>
        </p:nvPicPr>
        <p:blipFill>
          <a:blip r:embed="rId3" cstate="print"/>
          <a:stretch>
            <a:fillRect/>
          </a:stretch>
        </p:blipFill>
        <p:spPr>
          <a:xfrm>
            <a:off x="2590800" y="293687"/>
            <a:ext cx="4450955" cy="9792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914400"/>
            <a:ext cx="87630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Roles and Duties</a:t>
            </a:r>
          </a:p>
          <a:p>
            <a:r>
              <a:rPr lang="en-US" sz="3200" b="1" dirty="0">
                <a:solidFill>
                  <a:srgbClr val="C00000"/>
                </a:solidFill>
                <a:latin typeface="Arial" panose="020B0604020202020204" pitchFamily="34" charset="0"/>
                <a:cs typeface="Arial" panose="020B0604020202020204" pitchFamily="34" charset="0"/>
              </a:rPr>
              <a:t> What corporate officers do:</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347663" lvl="2" indent="-228600">
              <a:lnSpc>
                <a:spcPct val="77000"/>
              </a:lnSpc>
              <a:buFont typeface="Arial" pitchFamily="34" charset="0"/>
              <a:buChar char="•"/>
              <a:defRPr/>
            </a:pPr>
            <a:r>
              <a:rPr lang="en-US" sz="2400" b="1" i="1" dirty="0">
                <a:solidFill>
                  <a:srgbClr val="0000FF"/>
                </a:solidFill>
                <a:latin typeface="Arial" pitchFamily="34" charset="0"/>
                <a:cs typeface="Arial" pitchFamily="34" charset="0"/>
              </a:rPr>
              <a:t>Chief Executive Officer </a:t>
            </a:r>
            <a:r>
              <a:rPr lang="en-US" sz="2400" b="1" i="1" dirty="0">
                <a:latin typeface="Arial" pitchFamily="34" charset="0"/>
                <a:cs typeface="Arial" pitchFamily="34" charset="0"/>
              </a:rPr>
              <a:t>– The highest ranking officer in the corporation – responsible as the corporation’s lead agent, and performs the following duties:</a:t>
            </a:r>
          </a:p>
          <a:p>
            <a:pPr lvl="2">
              <a:lnSpc>
                <a:spcPct val="77000"/>
              </a:lnSpc>
              <a:buFont typeface="Arial" pitchFamily="34" charset="0"/>
              <a:buChar char="•"/>
              <a:defRPr/>
            </a:pPr>
            <a:endParaRPr lang="en-US" sz="1000" b="1" i="1" dirty="0">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Decides whom to hire and fire as agent or employee;</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Responsible for the day to day management of the business;</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Oversees the other employees (and to limited extent other officers as they are appointed and overseen by directors);</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Signs contracts on behalf of the corporation;</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Negotiates on behalf of the corporation (pursuant to the parameters set by the board of directors);  and</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Delegates his authority to other officers or employees (as allowed by the board of directors).</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Responsible under the Sarbanes Oxley Act for the signing and verification of corporate reports (such as annual reports)</a:t>
            </a:r>
          </a:p>
        </p:txBody>
      </p:sp>
    </p:spTree>
    <p:extLst>
      <p:ext uri="{BB962C8B-B14F-4D97-AF65-F5344CB8AC3E}">
        <p14:creationId xmlns:p14="http://schemas.microsoft.com/office/powerpoint/2010/main" val="142306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152400" y="914400"/>
            <a:ext cx="85344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Roles and Duties</a:t>
            </a:r>
          </a:p>
          <a:p>
            <a:r>
              <a:rPr lang="en-US" sz="3200" b="1" dirty="0">
                <a:solidFill>
                  <a:srgbClr val="C00000"/>
                </a:solidFill>
                <a:latin typeface="Arial" panose="020B0604020202020204" pitchFamily="34" charset="0"/>
                <a:cs typeface="Arial" panose="020B0604020202020204" pitchFamily="34" charset="0"/>
              </a:rPr>
              <a:t> What corporate officers do:</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347663" lvl="2" indent="-228600" algn="just">
              <a:lnSpc>
                <a:spcPct val="77000"/>
              </a:lnSpc>
              <a:buFont typeface="Arial" pitchFamily="34" charset="0"/>
              <a:buChar char="•"/>
              <a:defRPr/>
            </a:pPr>
            <a:r>
              <a:rPr lang="en-US" sz="2200" b="1" i="1" dirty="0">
                <a:solidFill>
                  <a:srgbClr val="0000FF"/>
                </a:solidFill>
                <a:latin typeface="Arial" pitchFamily="34" charset="0"/>
                <a:cs typeface="Arial" pitchFamily="34" charset="0"/>
              </a:rPr>
              <a:t>President </a:t>
            </a:r>
            <a:r>
              <a:rPr lang="en-US" sz="2200" b="1" i="1" dirty="0">
                <a:latin typeface="Arial" pitchFamily="34" charset="0"/>
                <a:cs typeface="Arial" pitchFamily="34" charset="0"/>
              </a:rPr>
              <a:t>– If no separate Chief Executive Officer, the president is the highest ranking officer in the corporation – and is responsible as the corporation’s lead agent, and performs the duties as set forth previously for the CEO, or as assigned by the corporate bylaws or the Board of Directors.</a:t>
            </a:r>
          </a:p>
          <a:p>
            <a:pPr marL="347663" lvl="2" indent="-228600" algn="just">
              <a:lnSpc>
                <a:spcPct val="77000"/>
              </a:lnSpc>
              <a:buFont typeface="Arial" pitchFamily="34" charset="0"/>
              <a:buChar char="•"/>
              <a:defRPr/>
            </a:pPr>
            <a:endParaRPr lang="en-US" sz="2200" b="1" i="1" dirty="0">
              <a:solidFill>
                <a:schemeClr val="tx2">
                  <a:lumMod val="75000"/>
                </a:schemeClr>
              </a:solidFill>
              <a:latin typeface="Arial" pitchFamily="34" charset="0"/>
              <a:cs typeface="Arial" pitchFamily="34" charset="0"/>
            </a:endParaRPr>
          </a:p>
          <a:p>
            <a:pPr marL="347663" lvl="2" indent="-228600" algn="just">
              <a:lnSpc>
                <a:spcPct val="77000"/>
              </a:lnSpc>
              <a:buFont typeface="Arial" pitchFamily="34" charset="0"/>
              <a:buChar char="•"/>
              <a:defRPr/>
            </a:pPr>
            <a:r>
              <a:rPr lang="en-US" sz="2200" b="1" i="1" dirty="0">
                <a:solidFill>
                  <a:srgbClr val="0000FF"/>
                </a:solidFill>
                <a:latin typeface="Arial" pitchFamily="34" charset="0"/>
                <a:cs typeface="Arial" pitchFamily="34" charset="0"/>
              </a:rPr>
              <a:t>Vice President </a:t>
            </a:r>
            <a:r>
              <a:rPr lang="en-US" sz="2200" b="1" i="1" dirty="0">
                <a:solidFill>
                  <a:schemeClr val="tx2">
                    <a:lumMod val="75000"/>
                  </a:schemeClr>
                </a:solidFill>
                <a:latin typeface="Arial" pitchFamily="34" charset="0"/>
                <a:cs typeface="Arial" pitchFamily="34" charset="0"/>
              </a:rPr>
              <a:t>- </a:t>
            </a:r>
            <a:r>
              <a:rPr lang="en-US" sz="2200" b="1" i="1" dirty="0">
                <a:latin typeface="Arial" pitchFamily="34" charset="0"/>
                <a:cs typeface="Arial" pitchFamily="34" charset="0"/>
              </a:rPr>
              <a:t>Corporate vice-presidents generally have very little to do with the day-to-day function of a corporation.   Usually, they are only authorized to take action in specific situations, such as when the corporate president is unavailable.  Sometimes they are the head of a division the corporation or set in charge of a function (such as Head of Light Bulb Manufacturing Division or Consumer Affairs/Relations)</a:t>
            </a:r>
            <a:r>
              <a:rPr lang="en-US" sz="2200" dirty="0">
                <a:latin typeface="Arial" pitchFamily="34" charset="0"/>
                <a:cs typeface="Arial" pitchFamily="34" charset="0"/>
              </a:rPr>
              <a:t> </a:t>
            </a:r>
          </a:p>
          <a:p>
            <a:pPr lvl="2">
              <a:lnSpc>
                <a:spcPct val="80000"/>
              </a:lnSpc>
              <a:buFont typeface="Arial" pitchFamily="34" charset="0"/>
              <a:buChar char="•"/>
              <a:defRPr/>
            </a:pPr>
            <a:endParaRPr lang="en-US" b="1" i="1" dirty="0"/>
          </a:p>
        </p:txBody>
      </p:sp>
    </p:spTree>
    <p:extLst>
      <p:ext uri="{BB962C8B-B14F-4D97-AF65-F5344CB8AC3E}">
        <p14:creationId xmlns:p14="http://schemas.microsoft.com/office/powerpoint/2010/main" val="2473295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152400" y="914400"/>
            <a:ext cx="85344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Roles and Duties</a:t>
            </a:r>
          </a:p>
          <a:p>
            <a:r>
              <a:rPr lang="en-US" sz="3200" b="1" dirty="0">
                <a:solidFill>
                  <a:srgbClr val="C00000"/>
                </a:solidFill>
                <a:latin typeface="Arial" panose="020B0604020202020204" pitchFamily="34" charset="0"/>
                <a:cs typeface="Arial" panose="020B0604020202020204" pitchFamily="34" charset="0"/>
              </a:rPr>
              <a:t> What corporate officers do:</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347663" lvl="2" indent="-228600">
              <a:lnSpc>
                <a:spcPct val="90000"/>
              </a:lnSpc>
              <a:buFont typeface="Arial" pitchFamily="34" charset="0"/>
              <a:buChar char="•"/>
              <a:defRPr/>
            </a:pPr>
            <a:r>
              <a:rPr lang="en-US" sz="2200" b="1" i="1" dirty="0">
                <a:solidFill>
                  <a:srgbClr val="0000FF"/>
                </a:solidFill>
                <a:latin typeface="Arial" pitchFamily="34" charset="0"/>
                <a:cs typeface="Arial" pitchFamily="34" charset="0"/>
              </a:rPr>
              <a:t>Chief Financial Officer </a:t>
            </a:r>
            <a:r>
              <a:rPr lang="en-US" sz="2200" b="1" i="1" dirty="0">
                <a:solidFill>
                  <a:schemeClr val="tx2">
                    <a:lumMod val="75000"/>
                  </a:schemeClr>
                </a:solidFill>
                <a:latin typeface="Arial" pitchFamily="34" charset="0"/>
                <a:cs typeface="Arial" pitchFamily="34" charset="0"/>
              </a:rPr>
              <a:t>– </a:t>
            </a:r>
            <a:r>
              <a:rPr lang="en-US" sz="2200" b="1" i="1" dirty="0">
                <a:latin typeface="Arial" pitchFamily="34" charset="0"/>
                <a:cs typeface="Arial" pitchFamily="34" charset="0"/>
              </a:rPr>
              <a:t>The Chief Financial Officer or CFO is the officer responsible for the finances, and accounting of the finances, of the corporation.  Together with the Chief Executive Officer, the CFO must also verify the accuracy of reports under the Sarbanes Oxley Act. </a:t>
            </a:r>
          </a:p>
          <a:p>
            <a:pPr marL="347663" lvl="2" indent="-228600">
              <a:lnSpc>
                <a:spcPct val="90000"/>
              </a:lnSpc>
              <a:buFont typeface="Arial" pitchFamily="34" charset="0"/>
              <a:buChar char="•"/>
              <a:defRPr/>
            </a:pPr>
            <a:endParaRPr lang="en-US" sz="1000" b="1" i="1" dirty="0">
              <a:solidFill>
                <a:srgbClr val="0000FF"/>
              </a:solidFill>
              <a:latin typeface="Arial" pitchFamily="34" charset="0"/>
              <a:cs typeface="Arial" pitchFamily="34" charset="0"/>
            </a:endParaRPr>
          </a:p>
          <a:p>
            <a:pPr marL="347663" lvl="2" indent="-228600" algn="just">
              <a:lnSpc>
                <a:spcPct val="90000"/>
              </a:lnSpc>
              <a:buFont typeface="Arial" pitchFamily="34" charset="0"/>
              <a:buChar char="•"/>
              <a:defRPr/>
            </a:pPr>
            <a:r>
              <a:rPr lang="en-US" sz="2200" b="1" i="1" dirty="0">
                <a:solidFill>
                  <a:srgbClr val="0000FF"/>
                </a:solidFill>
                <a:latin typeface="Arial" pitchFamily="34" charset="0"/>
                <a:cs typeface="Arial" pitchFamily="34" charset="0"/>
              </a:rPr>
              <a:t>Treasurer</a:t>
            </a:r>
            <a:r>
              <a:rPr lang="en-US" sz="2200" b="1" i="1" dirty="0">
                <a:solidFill>
                  <a:schemeClr val="tx2">
                    <a:lumMod val="75000"/>
                  </a:schemeClr>
                </a:solidFill>
                <a:latin typeface="Arial" pitchFamily="34" charset="0"/>
                <a:cs typeface="Arial" pitchFamily="34" charset="0"/>
              </a:rPr>
              <a:t> – </a:t>
            </a:r>
            <a:r>
              <a:rPr lang="en-US" sz="2200" b="1" i="1" dirty="0">
                <a:latin typeface="Arial" pitchFamily="34" charset="0"/>
                <a:cs typeface="Arial" pitchFamily="34" charset="0"/>
              </a:rPr>
              <a:t>If the corporation does not have a separate, Chief Financial Officer, the treasurer serves as the officer responsible for the finances, and accounting of the finances, of the corporation.   The treasurer is the officer responsible for maintaining records of the corporation’s finances and ensuring that all corporate checking accounts, revenues, and accounts receivable are accurate and up-to-date. </a:t>
            </a:r>
          </a:p>
          <a:p>
            <a:pPr lvl="2">
              <a:lnSpc>
                <a:spcPct val="80000"/>
              </a:lnSpc>
              <a:buFont typeface="Arial" pitchFamily="34" charset="0"/>
              <a:buChar char="•"/>
              <a:defRPr/>
            </a:pPr>
            <a:endParaRPr lang="en-US" sz="2400" b="1" i="1" dirty="0"/>
          </a:p>
          <a:p>
            <a:pPr lvl="2">
              <a:lnSpc>
                <a:spcPct val="80000"/>
              </a:lnSpc>
              <a:buFont typeface="Arial" pitchFamily="34" charset="0"/>
              <a:buChar char="•"/>
              <a:defRPr/>
            </a:pPr>
            <a:endParaRPr lang="en-US" b="1" i="1" dirty="0"/>
          </a:p>
        </p:txBody>
      </p:sp>
    </p:spTree>
    <p:extLst>
      <p:ext uri="{BB962C8B-B14F-4D97-AF65-F5344CB8AC3E}">
        <p14:creationId xmlns:p14="http://schemas.microsoft.com/office/powerpoint/2010/main" val="667771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152400" y="914400"/>
            <a:ext cx="85344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Roles and Duties</a:t>
            </a:r>
          </a:p>
          <a:p>
            <a:r>
              <a:rPr lang="en-US" sz="3200" b="1" dirty="0">
                <a:solidFill>
                  <a:srgbClr val="C00000"/>
                </a:solidFill>
                <a:latin typeface="Arial" panose="020B0604020202020204" pitchFamily="34" charset="0"/>
                <a:cs typeface="Arial" panose="020B0604020202020204" pitchFamily="34" charset="0"/>
              </a:rPr>
              <a:t> What corporate officers do:</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461963" lvl="2" indent="-342900" algn="just">
              <a:lnSpc>
                <a:spcPct val="95000"/>
              </a:lnSpc>
              <a:buFont typeface="Arial" panose="020B0604020202020204" pitchFamily="34" charset="0"/>
              <a:buChar char="•"/>
              <a:defRPr/>
            </a:pPr>
            <a:r>
              <a:rPr lang="en-US" sz="2200" b="1" i="1" dirty="0">
                <a:solidFill>
                  <a:srgbClr val="0000FF"/>
                </a:solidFill>
                <a:latin typeface="Arial" pitchFamily="34" charset="0"/>
                <a:cs typeface="Arial" pitchFamily="34" charset="0"/>
              </a:rPr>
              <a:t>Secretary </a:t>
            </a:r>
            <a:r>
              <a:rPr lang="en-US" sz="2200" b="1" i="1" dirty="0">
                <a:solidFill>
                  <a:schemeClr val="tx2">
                    <a:lumMod val="75000"/>
                  </a:schemeClr>
                </a:solidFill>
                <a:latin typeface="Arial" pitchFamily="34" charset="0"/>
                <a:cs typeface="Arial" pitchFamily="34" charset="0"/>
              </a:rPr>
              <a:t>– T</a:t>
            </a:r>
            <a:r>
              <a:rPr lang="en-US" sz="2200" b="1" i="1" dirty="0">
                <a:latin typeface="Arial" pitchFamily="34" charset="0"/>
                <a:cs typeface="Arial" pitchFamily="34" charset="0"/>
              </a:rPr>
              <a:t>he Secretary is the officer responsible for the maintaining nonmonetary records for the corporation.  The corporate secretary is responsible for sending out/transmitting all notices and documents from the corporation. </a:t>
            </a:r>
          </a:p>
          <a:p>
            <a:pPr marL="119063" lvl="2" indent="0" algn="just">
              <a:lnSpc>
                <a:spcPct val="95000"/>
              </a:lnSpc>
              <a:defRPr/>
            </a:pPr>
            <a:r>
              <a:rPr lang="en-US" sz="1000" b="1" i="1" dirty="0">
                <a:latin typeface="Arial" pitchFamily="34" charset="0"/>
                <a:cs typeface="Arial" pitchFamily="34" charset="0"/>
              </a:rPr>
              <a:t> </a:t>
            </a:r>
          </a:p>
          <a:p>
            <a:pPr marL="457200" lvl="2" indent="0" algn="just">
              <a:lnSpc>
                <a:spcPct val="95000"/>
              </a:lnSpc>
              <a:defRPr/>
            </a:pPr>
            <a:r>
              <a:rPr lang="en-US" sz="2200" b="1" i="1" dirty="0">
                <a:latin typeface="Arial" pitchFamily="34" charset="0"/>
                <a:cs typeface="Arial" pitchFamily="34" charset="0"/>
              </a:rPr>
              <a:t>They are the officer that keeps the corporate seal, and who keep all records of the shareholder and directors’ meetings.  </a:t>
            </a:r>
          </a:p>
          <a:p>
            <a:pPr marL="457200" lvl="2" indent="0" algn="just">
              <a:lnSpc>
                <a:spcPct val="95000"/>
              </a:lnSpc>
              <a:defRPr/>
            </a:pPr>
            <a:endParaRPr lang="en-US" sz="1000" b="1" i="1" dirty="0">
              <a:latin typeface="Arial" pitchFamily="34" charset="0"/>
              <a:cs typeface="Arial" pitchFamily="34" charset="0"/>
            </a:endParaRPr>
          </a:p>
          <a:p>
            <a:pPr marL="457200" lvl="2" indent="0" algn="just">
              <a:lnSpc>
                <a:spcPct val="95000"/>
              </a:lnSpc>
              <a:defRPr/>
            </a:pPr>
            <a:r>
              <a:rPr lang="en-US" sz="2200" b="1" i="1" dirty="0">
                <a:latin typeface="Arial" pitchFamily="34" charset="0"/>
                <a:cs typeface="Arial" pitchFamily="34" charset="0"/>
              </a:rPr>
              <a:t>The secretary must also  ensures that proper documentation is filed with the state secretary of state’s office, or any other required corporate filing.</a:t>
            </a:r>
          </a:p>
          <a:p>
            <a:pPr lvl="2">
              <a:lnSpc>
                <a:spcPct val="80000"/>
              </a:lnSpc>
              <a:buFont typeface="Arial" pitchFamily="34" charset="0"/>
              <a:buChar char="•"/>
              <a:defRPr/>
            </a:pPr>
            <a:endParaRPr lang="en-US" sz="2400" b="1" i="1" dirty="0"/>
          </a:p>
          <a:p>
            <a:pPr lvl="2">
              <a:lnSpc>
                <a:spcPct val="80000"/>
              </a:lnSpc>
              <a:buFont typeface="Arial" pitchFamily="34" charset="0"/>
              <a:buChar char="•"/>
              <a:defRPr/>
            </a:pPr>
            <a:endParaRPr lang="en-US" b="1" i="1" dirty="0"/>
          </a:p>
        </p:txBody>
      </p:sp>
    </p:spTree>
    <p:extLst>
      <p:ext uri="{BB962C8B-B14F-4D97-AF65-F5344CB8AC3E}">
        <p14:creationId xmlns:p14="http://schemas.microsoft.com/office/powerpoint/2010/main" val="2458433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Liabilities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101944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458200" cy="5410200"/>
          </a:xfrm>
          <a:prstGeom prst="rect">
            <a:avLst/>
          </a:prstGeom>
        </p:spPr>
        <p:txBody>
          <a:bodyPr/>
          <a:lstStyle/>
          <a:p>
            <a:pPr marL="0" indent="0" algn="ctr">
              <a:lnSpc>
                <a:spcPct val="90000"/>
              </a:lnSpc>
              <a:spcBef>
                <a:spcPts val="0"/>
              </a:spcBef>
              <a:buNone/>
              <a:defRPr/>
            </a:pPr>
            <a:r>
              <a:rPr lang="en-US" sz="4000" b="1" dirty="0">
                <a:solidFill>
                  <a:srgbClr val="0033CC"/>
                </a:solidFill>
              </a:rPr>
              <a:t>Corporate Governance</a:t>
            </a:r>
          </a:p>
          <a:p>
            <a:pPr marL="0" indent="0" algn="ctr">
              <a:lnSpc>
                <a:spcPct val="90000"/>
              </a:lnSpc>
              <a:spcBef>
                <a:spcPts val="0"/>
              </a:spcBef>
              <a:buNone/>
              <a:defRPr/>
            </a:pPr>
            <a:r>
              <a:rPr lang="en-US" sz="2800" b="1" i="1" dirty="0">
                <a:solidFill>
                  <a:srgbClr val="006600"/>
                </a:solidFill>
              </a:rPr>
              <a:t>Corporate Officers – Liabilities</a:t>
            </a:r>
          </a:p>
          <a:p>
            <a:pPr marL="119063" indent="0" eaLnBrk="1" hangingPunct="1">
              <a:buNone/>
              <a:defRPr/>
            </a:pPr>
            <a:r>
              <a:rPr lang="en-US" sz="2400" b="1" dirty="0">
                <a:solidFill>
                  <a:srgbClr val="A50021"/>
                </a:solidFill>
              </a:rPr>
              <a:t>Generally:</a:t>
            </a:r>
          </a:p>
          <a:p>
            <a:pPr marL="457200" lvl="2" indent="-228600" algn="just">
              <a:buFont typeface="Arial" pitchFamily="34" charset="0"/>
              <a:buChar char="•"/>
              <a:defRPr/>
            </a:pPr>
            <a:r>
              <a:rPr lang="en-US" sz="1800" i="1" dirty="0">
                <a:latin typeface="Arial" pitchFamily="34" charset="0"/>
                <a:cs typeface="Arial" pitchFamily="34" charset="0"/>
              </a:rPr>
              <a:t>Generally, directors and officers are not liable for corporate obligations or debts. </a:t>
            </a:r>
          </a:p>
          <a:p>
            <a:pPr marL="457200" lvl="2" indent="-228600" algn="just">
              <a:buFont typeface="Arial" pitchFamily="34" charset="0"/>
              <a:buChar char="•"/>
              <a:defRPr/>
            </a:pPr>
            <a:r>
              <a:rPr lang="en-US" sz="1800" i="1" dirty="0">
                <a:latin typeface="Arial" pitchFamily="34" charset="0"/>
                <a:cs typeface="Arial" pitchFamily="34" charset="0"/>
              </a:rPr>
              <a:t>A corporation is civilly liable to a third party if one of its agents causes injury.</a:t>
            </a:r>
          </a:p>
          <a:p>
            <a:pPr marL="457200" lvl="2" indent="-228600" algn="just">
              <a:buFont typeface="Arial" pitchFamily="34" charset="0"/>
              <a:buChar char="•"/>
              <a:defRPr/>
            </a:pPr>
            <a:r>
              <a:rPr lang="en-US" sz="1800" i="1" dirty="0">
                <a:solidFill>
                  <a:srgbClr val="000000"/>
                </a:solidFill>
                <a:latin typeface="Arial" pitchFamily="34" charset="0"/>
                <a:cs typeface="Arial" pitchFamily="34" charset="0"/>
              </a:rPr>
              <a:t>Because a corporation is an artificial person, it can be both civilly and criminally liable for actions carried out on its behalf.</a:t>
            </a:r>
          </a:p>
          <a:p>
            <a:pPr marL="457200" lvl="2" indent="-228600" algn="just" eaLnBrk="1" hangingPunct="1">
              <a:buFont typeface="Arial" pitchFamily="34" charset="0"/>
              <a:buChar char="•"/>
              <a:defRPr/>
            </a:pPr>
            <a:r>
              <a:rPr lang="en-US" sz="1800" i="1" dirty="0">
                <a:solidFill>
                  <a:srgbClr val="000000"/>
                </a:solidFill>
                <a:latin typeface="Arial" pitchFamily="34" charset="0"/>
                <a:cs typeface="Arial" pitchFamily="34" charset="0"/>
              </a:rPr>
              <a:t>Directors are personally liable for breaches of their duties and any economic injuries to the corporation that result from their negligence.</a:t>
            </a:r>
          </a:p>
          <a:p>
            <a:pPr marL="457200" lvl="2" indent="-228600" algn="just" eaLnBrk="1" hangingPunct="1">
              <a:buFont typeface="Arial" pitchFamily="34" charset="0"/>
              <a:buChar char="•"/>
              <a:defRPr/>
            </a:pPr>
            <a:r>
              <a:rPr lang="en-US" sz="1800" i="1" dirty="0">
                <a:solidFill>
                  <a:srgbClr val="000000"/>
                </a:solidFill>
                <a:latin typeface="Arial" pitchFamily="34" charset="0"/>
                <a:cs typeface="Arial" pitchFamily="34" charset="0"/>
              </a:rPr>
              <a:t>Shareholders who seek losses for business deals that never materialized must prove that the failure to consummate the deal rests squarely with the negligent officer before the court will entertain any action for indemnification for possible lost profits.</a:t>
            </a:r>
          </a:p>
          <a:p>
            <a:pPr marL="457200" lvl="2" indent="-228600" algn="just" eaLnBrk="1" hangingPunct="1">
              <a:buFont typeface="Arial" pitchFamily="34" charset="0"/>
              <a:buChar char="•"/>
              <a:defRPr/>
            </a:pPr>
            <a:r>
              <a:rPr lang="en-US" sz="1800" i="1" dirty="0">
                <a:latin typeface="Arial" pitchFamily="34" charset="0"/>
                <a:cs typeface="Arial" pitchFamily="34" charset="0"/>
              </a:rPr>
              <a:t>The core responsibility of directors (under the Business Judgment Rule) is to weigh risk against reward. This is an art, not a science.</a:t>
            </a:r>
          </a:p>
        </p:txBody>
      </p:sp>
    </p:spTree>
    <p:extLst>
      <p:ext uri="{BB962C8B-B14F-4D97-AF65-F5344CB8AC3E}">
        <p14:creationId xmlns:p14="http://schemas.microsoft.com/office/powerpoint/2010/main" val="1230936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762000"/>
            <a:ext cx="8534400" cy="5562600"/>
          </a:xfrm>
          <a:prstGeom prst="rect">
            <a:avLst/>
          </a:prstGeom>
        </p:spPr>
        <p:txBody>
          <a:bodyPr/>
          <a:lstStyle/>
          <a:p>
            <a:pPr marL="0" indent="0" algn="ctr">
              <a:lnSpc>
                <a:spcPct val="90000"/>
              </a:lnSpc>
              <a:spcBef>
                <a:spcPts val="0"/>
              </a:spcBef>
              <a:buNone/>
              <a:defRPr/>
            </a:pPr>
            <a:r>
              <a:rPr lang="en-US" sz="4400" b="1" dirty="0">
                <a:solidFill>
                  <a:srgbClr val="0033CC"/>
                </a:solidFill>
              </a:rPr>
              <a:t>Corporate Governance</a:t>
            </a:r>
          </a:p>
          <a:p>
            <a:pPr marL="0" indent="0" algn="ctr">
              <a:lnSpc>
                <a:spcPct val="90000"/>
              </a:lnSpc>
              <a:spcBef>
                <a:spcPts val="0"/>
              </a:spcBef>
              <a:buNone/>
              <a:defRPr/>
            </a:pPr>
            <a:r>
              <a:rPr lang="en-US" b="1" i="1" dirty="0">
                <a:solidFill>
                  <a:srgbClr val="006600"/>
                </a:solidFill>
              </a:rPr>
              <a:t>Corporate Officers – Liabilities</a:t>
            </a:r>
          </a:p>
          <a:p>
            <a:pPr marL="119063" indent="0" eaLnBrk="1" hangingPunct="1">
              <a:buNone/>
              <a:defRPr/>
            </a:pPr>
            <a:r>
              <a:rPr lang="en-US" sz="2800" b="1" dirty="0">
                <a:solidFill>
                  <a:srgbClr val="A50021"/>
                </a:solidFill>
              </a:rPr>
              <a:t>The Business Judgment Rule:</a:t>
            </a:r>
          </a:p>
          <a:p>
            <a:pPr marL="347663" lvl="1" indent="-228600">
              <a:lnSpc>
                <a:spcPct val="80000"/>
              </a:lnSpc>
              <a:buFont typeface="Arial" pitchFamily="34" charset="0"/>
              <a:buChar char="•"/>
              <a:defRPr/>
            </a:pPr>
            <a:r>
              <a:rPr lang="en-US" sz="1800" dirty="0">
                <a:solidFill>
                  <a:srgbClr val="000000"/>
                </a:solidFill>
              </a:rPr>
              <a:t>The business judgment rule is a case law-derived concept in corporations law whereby the "directors of a corporation . . . are clothed with [the] presumption, which the law accords to them, of being [motivated] in their conduct by a bona fide regard for the interests of the corporation whose affairs the stockholders have committed to their charge" (See </a:t>
            </a:r>
            <a:r>
              <a:rPr lang="en-US" sz="1800" dirty="0" err="1">
                <a:solidFill>
                  <a:srgbClr val="000000"/>
                </a:solidFill>
              </a:rPr>
              <a:t>Gimbel</a:t>
            </a:r>
            <a:r>
              <a:rPr lang="en-US" sz="1800" dirty="0">
                <a:solidFill>
                  <a:srgbClr val="000000"/>
                </a:solidFill>
              </a:rPr>
              <a:t> v. Signal Cos., 316 </a:t>
            </a:r>
            <a:r>
              <a:rPr lang="en-US" sz="1800" dirty="0" err="1">
                <a:solidFill>
                  <a:srgbClr val="000000"/>
                </a:solidFill>
              </a:rPr>
              <a:t>A.2d</a:t>
            </a:r>
            <a:r>
              <a:rPr lang="en-US" sz="1800" dirty="0">
                <a:solidFill>
                  <a:srgbClr val="000000"/>
                </a:solidFill>
              </a:rPr>
              <a:t> 599, 608 (Del. Ch. 1974)</a:t>
            </a:r>
          </a:p>
          <a:p>
            <a:pPr lvl="1">
              <a:lnSpc>
                <a:spcPct val="80000"/>
              </a:lnSpc>
              <a:buFont typeface="Arial" pitchFamily="34" charset="0"/>
              <a:buChar char="•"/>
              <a:defRPr/>
            </a:pPr>
            <a:endParaRPr lang="en-US" sz="600" dirty="0">
              <a:solidFill>
                <a:srgbClr val="000000"/>
              </a:solidFill>
            </a:endParaRPr>
          </a:p>
          <a:p>
            <a:pPr marL="347663" lvl="1" indent="-228600">
              <a:lnSpc>
                <a:spcPct val="80000"/>
              </a:lnSpc>
              <a:buFont typeface="Arial" pitchFamily="34" charset="0"/>
              <a:buChar char="•"/>
              <a:defRPr/>
            </a:pPr>
            <a:r>
              <a:rPr lang="en-US" sz="1800" dirty="0">
                <a:solidFill>
                  <a:srgbClr val="000000"/>
                </a:solidFill>
              </a:rPr>
              <a:t>To challenge the actions of a corporation's board of directors, or its officers, a plaintiff assumes "the burden of providing evidence that the directors, or the officers, in reaching their challenged decision, breached any one of the triads of their fiduciary duty good faith, loyalty, or due care". </a:t>
            </a:r>
          </a:p>
          <a:p>
            <a:pPr marL="347663" lvl="1" indent="-228600">
              <a:lnSpc>
                <a:spcPct val="80000"/>
              </a:lnSpc>
              <a:buFont typeface="Arial" pitchFamily="34" charset="0"/>
              <a:buChar char="•"/>
              <a:defRPr/>
            </a:pPr>
            <a:endParaRPr lang="en-US" sz="600" dirty="0">
              <a:solidFill>
                <a:srgbClr val="000000"/>
              </a:solidFill>
            </a:endParaRPr>
          </a:p>
          <a:p>
            <a:pPr marL="347663" lvl="1" indent="-228600">
              <a:lnSpc>
                <a:spcPct val="80000"/>
              </a:lnSpc>
              <a:buFont typeface="Arial" pitchFamily="34" charset="0"/>
              <a:buChar char="•"/>
              <a:defRPr/>
            </a:pPr>
            <a:r>
              <a:rPr lang="en-US" sz="1800" dirty="0">
                <a:solidFill>
                  <a:srgbClr val="000000"/>
                </a:solidFill>
              </a:rPr>
              <a:t>Failing to do so, a plaintiff "is not entitled to any remedy unless the transaction constitutes waste . . . [that is,] the exchange was so one-sided that no business person of ordinary, sound judgment could conclude that the corporation has received adequate consideration". </a:t>
            </a:r>
          </a:p>
          <a:p>
            <a:pPr marL="347663" indent="-228600">
              <a:lnSpc>
                <a:spcPct val="80000"/>
              </a:lnSpc>
              <a:buFont typeface="Arial" pitchFamily="34" charset="0"/>
              <a:buChar char="•"/>
              <a:defRPr/>
            </a:pPr>
            <a:endParaRPr lang="en-US" sz="600" i="1" dirty="0">
              <a:solidFill>
                <a:srgbClr val="000000"/>
              </a:solidFill>
              <a:cs typeface="Arial" pitchFamily="34" charset="0"/>
            </a:endParaRPr>
          </a:p>
          <a:p>
            <a:pPr marL="347663" lvl="1" indent="-228600">
              <a:lnSpc>
                <a:spcPct val="80000"/>
              </a:lnSpc>
              <a:buFont typeface="Arial" pitchFamily="34" charset="0"/>
              <a:buChar char="•"/>
              <a:defRPr/>
            </a:pPr>
            <a:r>
              <a:rPr lang="en-US" sz="1800" dirty="0">
                <a:solidFill>
                  <a:srgbClr val="000000"/>
                </a:solidFill>
                <a:cs typeface="Arial" pitchFamily="34" charset="0"/>
              </a:rPr>
              <a:t>The Business Judgment Rule has at its core, a responsibility of directors and officers to weigh risk against reward. This is an art, not a science.</a:t>
            </a:r>
          </a:p>
          <a:p>
            <a:pPr marL="347663" lvl="2" indent="-228600" eaLnBrk="1" hangingPunct="1">
              <a:lnSpc>
                <a:spcPct val="80000"/>
              </a:lnSpc>
              <a:buFont typeface="Arial" pitchFamily="34" charset="0"/>
              <a:buChar char="•"/>
              <a:defRPr/>
            </a:pPr>
            <a:endParaRPr lang="en-US" sz="600" dirty="0">
              <a:latin typeface="Arial" pitchFamily="34" charset="0"/>
              <a:cs typeface="Arial" pitchFamily="34" charset="0"/>
            </a:endParaRPr>
          </a:p>
        </p:txBody>
      </p:sp>
    </p:spTree>
    <p:extLst>
      <p:ext uri="{BB962C8B-B14F-4D97-AF65-F5344CB8AC3E}">
        <p14:creationId xmlns:p14="http://schemas.microsoft.com/office/powerpoint/2010/main" val="1085570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534400" cy="5562600"/>
          </a:xfrm>
          <a:prstGeom prst="rect">
            <a:avLst/>
          </a:prstGeom>
        </p:spPr>
        <p:txBody>
          <a:bodyPr/>
          <a:lstStyle/>
          <a:p>
            <a:pPr marL="0" indent="0" algn="ctr">
              <a:lnSpc>
                <a:spcPct val="90000"/>
              </a:lnSpc>
              <a:spcBef>
                <a:spcPts val="0"/>
              </a:spcBef>
              <a:buNone/>
              <a:defRPr/>
            </a:pPr>
            <a:r>
              <a:rPr lang="en-US" sz="4400" b="1" dirty="0">
                <a:solidFill>
                  <a:srgbClr val="0033CC"/>
                </a:solidFill>
              </a:rPr>
              <a:t>Corporate Governance</a:t>
            </a:r>
          </a:p>
          <a:p>
            <a:pPr marL="0" indent="0" algn="ctr">
              <a:lnSpc>
                <a:spcPct val="90000"/>
              </a:lnSpc>
              <a:spcBef>
                <a:spcPts val="0"/>
              </a:spcBef>
              <a:buNone/>
              <a:defRPr/>
            </a:pPr>
            <a:r>
              <a:rPr lang="en-US" b="1" i="1" dirty="0">
                <a:solidFill>
                  <a:srgbClr val="006600"/>
                </a:solidFill>
              </a:rPr>
              <a:t>Corporate Officers – Liabilities</a:t>
            </a:r>
          </a:p>
          <a:p>
            <a:pPr marL="119063" indent="0" eaLnBrk="1" hangingPunct="1">
              <a:buNone/>
              <a:defRPr/>
            </a:pPr>
            <a:r>
              <a:rPr lang="en-US" sz="2800" b="1" dirty="0">
                <a:solidFill>
                  <a:srgbClr val="A50021"/>
                </a:solidFill>
              </a:rPr>
              <a:t>The Business Judgment Rule Continued:</a:t>
            </a:r>
          </a:p>
          <a:p>
            <a:pPr lvl="1">
              <a:lnSpc>
                <a:spcPct val="80000"/>
              </a:lnSpc>
              <a:buFont typeface="Arial" pitchFamily="34" charset="0"/>
              <a:buChar char="•"/>
              <a:defRPr/>
            </a:pPr>
            <a:endParaRPr lang="en-US" sz="1000" dirty="0">
              <a:solidFill>
                <a:srgbClr val="000000"/>
              </a:solidFill>
            </a:endParaRPr>
          </a:p>
          <a:p>
            <a:pPr marL="347663" lvl="1" indent="-228600">
              <a:lnSpc>
                <a:spcPct val="80000"/>
              </a:lnSpc>
              <a:buFont typeface="Arial" pitchFamily="34" charset="0"/>
              <a:buChar char="•"/>
              <a:defRPr/>
            </a:pPr>
            <a:r>
              <a:rPr lang="en-US" sz="1800" dirty="0">
                <a:solidFill>
                  <a:srgbClr val="000000"/>
                </a:solidFill>
              </a:rPr>
              <a:t>The business judgment rule </a:t>
            </a:r>
            <a:r>
              <a:rPr lang="en-US" sz="1800" dirty="0">
                <a:solidFill>
                  <a:srgbClr val="000000"/>
                </a:solidFill>
                <a:latin typeface="Arial" pitchFamily="34" charset="0"/>
                <a:cs typeface="Arial" pitchFamily="34" charset="0"/>
              </a:rPr>
              <a:t>protects corporate officers and directors from being sued when their business judgments turn out to be incorrect.</a:t>
            </a:r>
          </a:p>
          <a:p>
            <a:pPr marL="347663" lvl="1" indent="-228600">
              <a:lnSpc>
                <a:spcPct val="80000"/>
              </a:lnSpc>
              <a:buFont typeface="Arial" pitchFamily="34" charset="0"/>
              <a:buChar char="•"/>
              <a:defRPr/>
            </a:pPr>
            <a:endParaRPr lang="en-US" sz="1000" dirty="0">
              <a:solidFill>
                <a:srgbClr val="000000"/>
              </a:solidFill>
              <a:latin typeface="Arial" pitchFamily="34" charset="0"/>
              <a:cs typeface="Arial" pitchFamily="34" charset="0"/>
            </a:endParaRPr>
          </a:p>
          <a:p>
            <a:pPr marL="347663" lvl="1" indent="-228600">
              <a:lnSpc>
                <a:spcPct val="80000"/>
              </a:lnSpc>
              <a:buFont typeface="Arial" pitchFamily="34" charset="0"/>
              <a:buChar char="•"/>
              <a:defRPr/>
            </a:pPr>
            <a:r>
              <a:rPr lang="en-US" sz="1800" dirty="0">
                <a:solidFill>
                  <a:srgbClr val="000000"/>
                </a:solidFill>
                <a:latin typeface="Arial" pitchFamily="34" charset="0"/>
                <a:cs typeface="Arial" pitchFamily="34" charset="0"/>
              </a:rPr>
              <a:t>The business judgment rule not only insulates officers and directors from lawsuits from shareholders, but it also keeps courts out of the business of monitoring business decisions. </a:t>
            </a:r>
          </a:p>
          <a:p>
            <a:pPr marL="347663" lvl="1" indent="-228600">
              <a:lnSpc>
                <a:spcPct val="80000"/>
              </a:lnSpc>
              <a:buFont typeface="Arial" pitchFamily="34" charset="0"/>
              <a:buChar char="•"/>
              <a:defRPr/>
            </a:pPr>
            <a:endParaRPr lang="en-US" sz="1000" dirty="0">
              <a:solidFill>
                <a:srgbClr val="000000"/>
              </a:solidFill>
              <a:latin typeface="Arial" pitchFamily="34" charset="0"/>
              <a:cs typeface="Arial" pitchFamily="34" charset="0"/>
            </a:endParaRPr>
          </a:p>
          <a:p>
            <a:pPr marL="347663" lvl="1" indent="-228600">
              <a:lnSpc>
                <a:spcPct val="80000"/>
              </a:lnSpc>
              <a:buFont typeface="Arial" pitchFamily="34" charset="0"/>
              <a:buChar char="•"/>
              <a:defRPr/>
            </a:pPr>
            <a:r>
              <a:rPr lang="en-US" sz="1800" dirty="0">
                <a:latin typeface="Arial" pitchFamily="34" charset="0"/>
                <a:cs typeface="Arial" pitchFamily="34" charset="0"/>
              </a:rPr>
              <a:t>When corporate officers or directors exceed their authority, the business judgment rule no longer protects them.</a:t>
            </a:r>
            <a:endParaRPr lang="en-US" sz="1000" dirty="0">
              <a:latin typeface="Arial" pitchFamily="34" charset="0"/>
              <a:cs typeface="Arial" pitchFamily="34" charset="0"/>
            </a:endParaRPr>
          </a:p>
          <a:p>
            <a:pPr marL="119063" lvl="1" indent="0">
              <a:lnSpc>
                <a:spcPct val="80000"/>
              </a:lnSpc>
              <a:buNone/>
              <a:defRPr/>
            </a:pPr>
            <a:r>
              <a:rPr lang="en-US" sz="1000" dirty="0">
                <a:latin typeface="Arial" pitchFamily="34" charset="0"/>
                <a:cs typeface="Arial" pitchFamily="34" charset="0"/>
              </a:rPr>
              <a:t>  </a:t>
            </a:r>
          </a:p>
          <a:p>
            <a:pPr marL="347663" lvl="1" indent="-228600">
              <a:lnSpc>
                <a:spcPct val="80000"/>
              </a:lnSpc>
              <a:buFont typeface="Arial" pitchFamily="34" charset="0"/>
              <a:buChar char="•"/>
              <a:defRPr/>
            </a:pPr>
            <a:r>
              <a:rPr lang="en-US" sz="1800" dirty="0">
                <a:latin typeface="Arial" pitchFamily="34" charset="0"/>
                <a:cs typeface="Arial" pitchFamily="34" charset="0"/>
              </a:rPr>
              <a:t>Such acts, which exceed authority, are deemed to be ultra vires (a Latin phrase meaning “beyond the powers” – meaning the board of directors has exceeded or gone beyond their legal authority).</a:t>
            </a:r>
          </a:p>
          <a:p>
            <a:pPr marL="347663" lvl="1" indent="-228600">
              <a:lnSpc>
                <a:spcPct val="80000"/>
              </a:lnSpc>
              <a:buFont typeface="Arial" pitchFamily="34" charset="0"/>
              <a:buChar char="•"/>
              <a:defRPr/>
            </a:pPr>
            <a:endParaRPr lang="en-US" sz="1000" dirty="0">
              <a:latin typeface="Arial" pitchFamily="34" charset="0"/>
              <a:cs typeface="Arial" pitchFamily="34" charset="0"/>
            </a:endParaRPr>
          </a:p>
          <a:p>
            <a:pPr marL="347663" lvl="1" indent="-228600">
              <a:lnSpc>
                <a:spcPct val="80000"/>
              </a:lnSpc>
              <a:buFont typeface="Arial" pitchFamily="34" charset="0"/>
              <a:buChar char="•"/>
              <a:defRPr/>
            </a:pPr>
            <a:r>
              <a:rPr lang="en-US" sz="1800" dirty="0">
                <a:latin typeface="Arial" pitchFamily="34" charset="0"/>
                <a:cs typeface="Arial" pitchFamily="34" charset="0"/>
              </a:rPr>
              <a:t>Only shareholders or others who have a direct interest in the corporation can raise a claim of ultra </a:t>
            </a:r>
            <a:r>
              <a:rPr lang="en-US" sz="1800" dirty="0" err="1">
                <a:latin typeface="Arial" pitchFamily="34" charset="0"/>
                <a:cs typeface="Arial" pitchFamily="34" charset="0"/>
              </a:rPr>
              <a:t>vires</a:t>
            </a:r>
            <a:r>
              <a:rPr lang="en-US" sz="1800" dirty="0">
                <a:latin typeface="Arial" pitchFamily="34" charset="0"/>
                <a:cs typeface="Arial" pitchFamily="34" charset="0"/>
              </a:rPr>
              <a:t>.</a:t>
            </a:r>
          </a:p>
          <a:p>
            <a:pPr lvl="2" eaLnBrk="1" hangingPunct="1">
              <a:lnSpc>
                <a:spcPct val="80000"/>
              </a:lnSpc>
              <a:buFont typeface="Arial" pitchFamily="34" charset="0"/>
              <a:buChar char="•"/>
              <a:defRPr/>
            </a:pPr>
            <a:endParaRPr lang="en-US" sz="1600" dirty="0">
              <a:latin typeface="Arial" pitchFamily="34" charset="0"/>
              <a:cs typeface="Arial" pitchFamily="34" charset="0"/>
            </a:endParaRPr>
          </a:p>
          <a:p>
            <a:pPr lvl="2" eaLnBrk="1" hangingPunct="1">
              <a:lnSpc>
                <a:spcPct val="80000"/>
              </a:lnSpc>
              <a:buFont typeface="Arial" pitchFamily="34" charset="0"/>
              <a:buChar char="•"/>
              <a:defRPr/>
            </a:pPr>
            <a:endParaRPr lang="en-US" sz="1600" dirty="0">
              <a:latin typeface="Arial" pitchFamily="34" charset="0"/>
              <a:cs typeface="Arial" pitchFamily="34" charset="0"/>
            </a:endParaRPr>
          </a:p>
          <a:p>
            <a:pPr lvl="2" eaLnBrk="1" hangingPunct="1">
              <a:lnSpc>
                <a:spcPct val="80000"/>
              </a:lnSpc>
              <a:buFont typeface="Arial" pitchFamily="34" charset="0"/>
              <a:buChar char="•"/>
              <a:defRPr/>
            </a:pPr>
            <a:endParaRPr lang="en-US" sz="1600" i="1" dirty="0">
              <a:latin typeface="Arial" pitchFamily="34" charset="0"/>
              <a:cs typeface="Arial" pitchFamily="34" charset="0"/>
            </a:endParaRPr>
          </a:p>
          <a:p>
            <a:pPr lvl="2" eaLnBrk="1" hangingPunct="1">
              <a:lnSpc>
                <a:spcPct val="80000"/>
              </a:lnSpc>
              <a:buFont typeface="Arial" pitchFamily="34" charset="0"/>
              <a:buChar char="•"/>
              <a:defRPr/>
            </a:pPr>
            <a:endParaRPr lang="en-US" sz="1600" i="1" dirty="0">
              <a:solidFill>
                <a:srgbClr val="000000"/>
              </a:solidFill>
              <a:latin typeface="Arial" pitchFamily="34" charset="0"/>
              <a:cs typeface="Arial" pitchFamily="34" charset="0"/>
            </a:endParaRPr>
          </a:p>
          <a:p>
            <a:pPr lvl="2" eaLnBrk="1" hangingPunct="1">
              <a:lnSpc>
                <a:spcPct val="80000"/>
              </a:lnSpc>
              <a:buFont typeface="Arial" pitchFamily="34" charset="0"/>
              <a:buChar char="•"/>
              <a:defRPr/>
            </a:pPr>
            <a:endParaRPr lang="en-US" sz="1600" i="1" dirty="0">
              <a:solidFill>
                <a:srgbClr val="000000"/>
              </a:solidFill>
              <a:latin typeface="Arial" pitchFamily="34" charset="0"/>
              <a:cs typeface="Arial" pitchFamily="34" charset="0"/>
            </a:endParaRPr>
          </a:p>
          <a:p>
            <a:pPr lvl="2" eaLnBrk="1" hangingPunct="1">
              <a:lnSpc>
                <a:spcPct val="80000"/>
              </a:lnSpc>
              <a:buFont typeface="Arial" pitchFamily="34" charset="0"/>
              <a:buChar char="•"/>
              <a:defRPr/>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566979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228600" y="838200"/>
            <a:ext cx="8534400" cy="5486400"/>
          </a:xfrm>
          <a:prstGeom prst="rect">
            <a:avLst/>
          </a:prstGeom>
        </p:spPr>
        <p:txBody>
          <a:bodyPr/>
          <a:lstStyle/>
          <a:p>
            <a:pPr marL="0" indent="0" algn="ctr">
              <a:lnSpc>
                <a:spcPct val="90000"/>
              </a:lnSpc>
              <a:spcBef>
                <a:spcPts val="0"/>
              </a:spcBef>
              <a:buNone/>
              <a:defRPr/>
            </a:pPr>
            <a:r>
              <a:rPr lang="en-US" sz="4000" b="1" dirty="0">
                <a:solidFill>
                  <a:srgbClr val="0033CC"/>
                </a:solidFill>
              </a:rPr>
              <a:t>Corporate Governance</a:t>
            </a:r>
          </a:p>
          <a:p>
            <a:pPr marL="0" indent="0" algn="ctr">
              <a:lnSpc>
                <a:spcPct val="90000"/>
              </a:lnSpc>
              <a:spcBef>
                <a:spcPts val="0"/>
              </a:spcBef>
              <a:buNone/>
              <a:defRPr/>
            </a:pPr>
            <a:r>
              <a:rPr lang="en-US" sz="2800" b="1" i="1" dirty="0">
                <a:solidFill>
                  <a:srgbClr val="006600"/>
                </a:solidFill>
              </a:rPr>
              <a:t>Corporate Officers – Liabilities</a:t>
            </a:r>
          </a:p>
          <a:p>
            <a:pPr marL="119063" indent="0" eaLnBrk="1" hangingPunct="1">
              <a:buNone/>
              <a:defRPr/>
            </a:pPr>
            <a:r>
              <a:rPr lang="en-US" sz="2800" b="1" dirty="0">
                <a:solidFill>
                  <a:srgbClr val="A50021"/>
                </a:solidFill>
              </a:rPr>
              <a:t>Liability of Officers:</a:t>
            </a:r>
          </a:p>
          <a:p>
            <a:pPr eaLnBrk="1" hangingPunct="1">
              <a:lnSpc>
                <a:spcPct val="95000"/>
              </a:lnSpc>
              <a:defRPr/>
            </a:pPr>
            <a:endParaRPr lang="en-US" sz="1000" dirty="0">
              <a:solidFill>
                <a:schemeClr val="tx1"/>
              </a:solidFill>
            </a:endParaRPr>
          </a:p>
          <a:p>
            <a:pPr marL="401638" lvl="2" indent="-282575" eaLnBrk="1" hangingPunct="1">
              <a:lnSpc>
                <a:spcPct val="90000"/>
              </a:lnSpc>
              <a:buFont typeface="Arial" pitchFamily="34" charset="0"/>
              <a:buChar char="•"/>
              <a:defRPr/>
            </a:pPr>
            <a:r>
              <a:rPr lang="en-US" sz="1800" dirty="0">
                <a:latin typeface="Arial" pitchFamily="34" charset="0"/>
                <a:cs typeface="Arial" pitchFamily="34" charset="0"/>
              </a:rPr>
              <a:t>Officers, as agents generally of the corporation, are personally responsible for any torts or crimes they commit, even if they act on behalf of the corporation.   If they act on behalf of the corporation, then the corporation may be liable as well.</a:t>
            </a:r>
          </a:p>
          <a:p>
            <a:pPr marL="401638" lvl="2" indent="-282575" eaLnBrk="1" hangingPunct="1">
              <a:lnSpc>
                <a:spcPct val="90000"/>
              </a:lnSpc>
              <a:buFont typeface="Arial" pitchFamily="34" charset="0"/>
              <a:buChar char="•"/>
              <a:defRPr/>
            </a:pPr>
            <a:endParaRPr lang="en-US" sz="600" dirty="0">
              <a:latin typeface="Arial" pitchFamily="34" charset="0"/>
              <a:cs typeface="Arial" pitchFamily="34" charset="0"/>
            </a:endParaRPr>
          </a:p>
          <a:p>
            <a:pPr marL="401638" lvl="2" indent="-282575" eaLnBrk="1" hangingPunct="1">
              <a:lnSpc>
                <a:spcPct val="90000"/>
              </a:lnSpc>
              <a:buFont typeface="Arial" pitchFamily="34" charset="0"/>
              <a:buChar char="•"/>
              <a:defRPr/>
            </a:pPr>
            <a:r>
              <a:rPr lang="en-US" sz="1800" dirty="0">
                <a:latin typeface="Arial" pitchFamily="34" charset="0"/>
                <a:cs typeface="Arial" pitchFamily="34" charset="0"/>
              </a:rPr>
              <a:t>Officers may also be liable for taking advantage of a corporate opportunity.</a:t>
            </a:r>
          </a:p>
          <a:p>
            <a:pPr marL="401638" lvl="2" indent="-282575" eaLnBrk="1" hangingPunct="1">
              <a:lnSpc>
                <a:spcPct val="95000"/>
              </a:lnSpc>
              <a:buFont typeface="Arial" pitchFamily="34" charset="0"/>
              <a:buChar char="•"/>
              <a:defRPr/>
            </a:pPr>
            <a:endParaRPr lang="en-US" sz="600" dirty="0">
              <a:latin typeface="Arial" pitchFamily="34" charset="0"/>
              <a:cs typeface="Arial" pitchFamily="34" charset="0"/>
            </a:endParaRPr>
          </a:p>
          <a:p>
            <a:pPr marL="401638" lvl="2" indent="-282575" eaLnBrk="1" hangingPunct="1">
              <a:lnSpc>
                <a:spcPct val="95000"/>
              </a:lnSpc>
              <a:buFont typeface="Arial" pitchFamily="34" charset="0"/>
              <a:buChar char="•"/>
              <a:defRPr/>
            </a:pPr>
            <a:r>
              <a:rPr lang="en-US" sz="1800" dirty="0">
                <a:latin typeface="Arial" pitchFamily="34" charset="0"/>
                <a:cs typeface="Arial" pitchFamily="34" charset="0"/>
              </a:rPr>
              <a:t>An officer is also disqualified from taking part in corporate action when the officer has a conflict of interest. </a:t>
            </a:r>
          </a:p>
          <a:p>
            <a:pPr marL="401638" lvl="2" indent="-282575" eaLnBrk="1" hangingPunct="1">
              <a:lnSpc>
                <a:spcPct val="95000"/>
              </a:lnSpc>
              <a:buFont typeface="Arial" pitchFamily="34" charset="0"/>
              <a:buChar char="•"/>
              <a:defRPr/>
            </a:pPr>
            <a:endParaRPr lang="en-US" sz="600" dirty="0">
              <a:latin typeface="Arial" pitchFamily="34" charset="0"/>
              <a:cs typeface="Arial" pitchFamily="34" charset="0"/>
            </a:endParaRPr>
          </a:p>
          <a:p>
            <a:pPr marL="401638" lvl="2" indent="-282575" eaLnBrk="1" hangingPunct="1">
              <a:lnSpc>
                <a:spcPct val="95000"/>
              </a:lnSpc>
              <a:buFont typeface="Arial" pitchFamily="34" charset="0"/>
              <a:buChar char="•"/>
              <a:defRPr/>
            </a:pPr>
            <a:r>
              <a:rPr lang="en-US" sz="1800" dirty="0">
                <a:latin typeface="Arial" pitchFamily="34" charset="0"/>
                <a:cs typeface="Arial" pitchFamily="34" charset="0"/>
              </a:rPr>
              <a:t>Pursuant to the Sarbanes Oxley Act, all direct and indirect loans to officers are prohibited.</a:t>
            </a:r>
          </a:p>
          <a:p>
            <a:pPr marL="401638" lvl="2" indent="-282575" eaLnBrk="1" hangingPunct="1">
              <a:lnSpc>
                <a:spcPct val="95000"/>
              </a:lnSpc>
              <a:buFont typeface="Arial" pitchFamily="34" charset="0"/>
              <a:buChar char="•"/>
              <a:defRPr/>
            </a:pPr>
            <a:endParaRPr lang="en-US" sz="600" dirty="0">
              <a:latin typeface="Arial" pitchFamily="34" charset="0"/>
              <a:cs typeface="Arial" pitchFamily="34" charset="0"/>
            </a:endParaRPr>
          </a:p>
          <a:p>
            <a:pPr marL="401638" lvl="2" indent="-282575" eaLnBrk="1" hangingPunct="1">
              <a:lnSpc>
                <a:spcPct val="95000"/>
              </a:lnSpc>
              <a:buFont typeface="Arial" pitchFamily="34" charset="0"/>
              <a:buChar char="•"/>
              <a:defRPr/>
            </a:pPr>
            <a:r>
              <a:rPr lang="en-US" sz="1800" dirty="0">
                <a:latin typeface="Arial" pitchFamily="34" charset="0"/>
                <a:cs typeface="Arial" pitchFamily="34" charset="0"/>
              </a:rPr>
              <a:t>In determining liability, the threshold question is: was there a breach of fiduciary duty?</a:t>
            </a:r>
          </a:p>
          <a:p>
            <a:pPr lvl="2" eaLnBrk="1" hangingPunct="1">
              <a:lnSpc>
                <a:spcPct val="95000"/>
              </a:lnSpc>
              <a:buFont typeface="Arial" pitchFamily="34" charset="0"/>
              <a:buChar char="•"/>
              <a:defRPr/>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002199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228600" y="838200"/>
            <a:ext cx="8610600" cy="5486400"/>
          </a:xfrm>
          <a:prstGeom prst="rect">
            <a:avLst/>
          </a:prstGeom>
        </p:spPr>
        <p:txBody>
          <a:bodyPr/>
          <a:lstStyle/>
          <a:p>
            <a:pPr marL="0" indent="0" algn="ctr">
              <a:lnSpc>
                <a:spcPct val="90000"/>
              </a:lnSpc>
              <a:spcBef>
                <a:spcPts val="0"/>
              </a:spcBef>
              <a:buNone/>
              <a:defRPr/>
            </a:pPr>
            <a:r>
              <a:rPr lang="en-US" sz="4400" b="1" dirty="0">
                <a:solidFill>
                  <a:srgbClr val="0033CC"/>
                </a:solidFill>
              </a:rPr>
              <a:t>Corporate Governance</a:t>
            </a:r>
          </a:p>
          <a:p>
            <a:pPr marL="0" indent="0" algn="ctr">
              <a:lnSpc>
                <a:spcPct val="90000"/>
              </a:lnSpc>
              <a:spcBef>
                <a:spcPts val="0"/>
              </a:spcBef>
              <a:buNone/>
              <a:defRPr/>
            </a:pPr>
            <a:r>
              <a:rPr lang="en-US" b="1" i="1" dirty="0">
                <a:solidFill>
                  <a:srgbClr val="006600"/>
                </a:solidFill>
              </a:rPr>
              <a:t>Corporate Officers – Liabilities</a:t>
            </a:r>
          </a:p>
          <a:p>
            <a:pPr marL="119063" indent="0" eaLnBrk="1" hangingPunct="1">
              <a:buNone/>
              <a:defRPr/>
            </a:pPr>
            <a:r>
              <a:rPr lang="en-US" b="1" dirty="0">
                <a:solidFill>
                  <a:srgbClr val="A50021"/>
                </a:solidFill>
              </a:rPr>
              <a:t>Liability to Third Parties:</a:t>
            </a:r>
          </a:p>
          <a:p>
            <a:pPr marL="914400" lvl="2" indent="0" eaLnBrk="1" hangingPunct="1">
              <a:lnSpc>
                <a:spcPct val="90000"/>
              </a:lnSpc>
              <a:spcBef>
                <a:spcPts val="0"/>
              </a:spcBef>
              <a:buFont typeface="Arial" charset="0"/>
              <a:buNone/>
              <a:defRPr/>
            </a:pPr>
            <a:endParaRPr lang="en-US" sz="600" dirty="0">
              <a:solidFill>
                <a:schemeClr val="accent2">
                  <a:lumMod val="75000"/>
                </a:schemeClr>
              </a:solidFill>
              <a:latin typeface="Arial" pitchFamily="34" charset="0"/>
              <a:cs typeface="Arial" pitchFamily="34" charset="0"/>
            </a:endParaRPr>
          </a:p>
          <a:p>
            <a:pPr marL="347663" lvl="2" indent="-228600" eaLnBrk="1" hangingPunct="1">
              <a:lnSpc>
                <a:spcPct val="90000"/>
              </a:lnSpc>
              <a:spcBef>
                <a:spcPts val="0"/>
              </a:spcBef>
              <a:buFont typeface="Arial" charset="0"/>
              <a:buNone/>
              <a:defRPr/>
            </a:pPr>
            <a:r>
              <a:rPr lang="en-US" sz="2000" b="1" i="1" dirty="0">
                <a:solidFill>
                  <a:srgbClr val="313D99"/>
                </a:solidFill>
                <a:latin typeface="Arial" pitchFamily="34" charset="0"/>
                <a:cs typeface="Arial" pitchFamily="34" charset="0"/>
              </a:rPr>
              <a:t>Generally:</a:t>
            </a:r>
          </a:p>
          <a:p>
            <a:pPr marL="347663" lvl="2" indent="-228600" eaLnBrk="1" hangingPunct="1">
              <a:lnSpc>
                <a:spcPct val="90000"/>
              </a:lnSpc>
              <a:spcBef>
                <a:spcPts val="0"/>
              </a:spcBef>
              <a:buFont typeface="Arial" charset="0"/>
              <a:buNone/>
              <a:defRPr/>
            </a:pPr>
            <a:endParaRPr lang="en-US" sz="600" dirty="0">
              <a:solidFill>
                <a:schemeClr val="accent2">
                  <a:lumMod val="75000"/>
                </a:schemeClr>
              </a:solidFill>
              <a:latin typeface="Arial" pitchFamily="34" charset="0"/>
              <a:cs typeface="Arial" pitchFamily="34" charset="0"/>
            </a:endParaRPr>
          </a:p>
          <a:p>
            <a:pPr marL="347663" lvl="2" indent="-2286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Shareholders enjoy limited liability.</a:t>
            </a:r>
          </a:p>
          <a:p>
            <a:pPr marL="347663" lvl="2" indent="-228600" eaLnBrk="1" hangingPunct="1">
              <a:lnSpc>
                <a:spcPct val="90000"/>
              </a:lnSpc>
              <a:spcBef>
                <a:spcPts val="0"/>
              </a:spcBef>
              <a:buFont typeface="Arial" pitchFamily="34" charset="0"/>
              <a:buChar char="•"/>
              <a:defRPr/>
            </a:pPr>
            <a:endParaRPr lang="en-US" sz="600" dirty="0">
              <a:latin typeface="Arial" pitchFamily="34" charset="0"/>
              <a:cs typeface="Arial" pitchFamily="34" charset="0"/>
            </a:endParaRPr>
          </a:p>
          <a:p>
            <a:pPr marL="347663" lvl="2" indent="-2286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Generally, directors and officers are not liable for corporate obligations or debts.</a:t>
            </a:r>
          </a:p>
          <a:p>
            <a:pPr marL="347663" lvl="2" indent="-228600" eaLnBrk="1" hangingPunct="1">
              <a:lnSpc>
                <a:spcPct val="90000"/>
              </a:lnSpc>
              <a:spcBef>
                <a:spcPts val="0"/>
              </a:spcBef>
              <a:buFont typeface="Arial" pitchFamily="34" charset="0"/>
              <a:buChar char="•"/>
              <a:defRPr/>
            </a:pPr>
            <a:endParaRPr lang="en-US" sz="600" dirty="0">
              <a:latin typeface="Arial" pitchFamily="34" charset="0"/>
              <a:cs typeface="Arial" pitchFamily="34" charset="0"/>
            </a:endParaRPr>
          </a:p>
          <a:p>
            <a:pPr marL="347663" lvl="2" indent="-2286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A corporation is civilly liable to a third party if one of its agents causes injury.</a:t>
            </a:r>
          </a:p>
          <a:p>
            <a:pPr marL="347663" lvl="2" indent="-228600" eaLnBrk="1" hangingPunct="1">
              <a:lnSpc>
                <a:spcPct val="90000"/>
              </a:lnSpc>
              <a:spcBef>
                <a:spcPts val="0"/>
              </a:spcBef>
              <a:buFont typeface="Arial" charset="0"/>
              <a:buNone/>
              <a:defRPr/>
            </a:pPr>
            <a:endParaRPr lang="en-US" sz="1000" dirty="0">
              <a:latin typeface="Arial" pitchFamily="34" charset="0"/>
              <a:cs typeface="Arial" pitchFamily="34" charset="0"/>
            </a:endParaRPr>
          </a:p>
          <a:p>
            <a:pPr marL="347663" lvl="2" indent="-228600" eaLnBrk="1" hangingPunct="1">
              <a:lnSpc>
                <a:spcPct val="90000"/>
              </a:lnSpc>
              <a:spcBef>
                <a:spcPts val="0"/>
              </a:spcBef>
              <a:buFont typeface="Arial" charset="0"/>
              <a:buNone/>
              <a:defRPr/>
            </a:pPr>
            <a:r>
              <a:rPr lang="en-US" sz="2000" b="1" i="1" dirty="0">
                <a:solidFill>
                  <a:srgbClr val="313D99"/>
                </a:solidFill>
                <a:latin typeface="Arial" pitchFamily="34" charset="0"/>
                <a:cs typeface="Arial" pitchFamily="34" charset="0"/>
              </a:rPr>
              <a:t>Liability of Management to Third Persons:</a:t>
            </a:r>
          </a:p>
          <a:p>
            <a:pPr marL="347663" lvl="3" indent="-228600" eaLnBrk="1" hangingPunct="1">
              <a:lnSpc>
                <a:spcPct val="90000"/>
              </a:lnSpc>
              <a:spcBef>
                <a:spcPts val="0"/>
              </a:spcBef>
              <a:buFont typeface="Arial" pitchFamily="34" charset="0"/>
              <a:buChar char="•"/>
              <a:defRPr/>
            </a:pPr>
            <a:endParaRPr lang="en-US" sz="600" dirty="0">
              <a:solidFill>
                <a:schemeClr val="tx1"/>
              </a:solidFill>
              <a:latin typeface="Arial" pitchFamily="34" charset="0"/>
              <a:cs typeface="Arial" pitchFamily="34" charset="0"/>
            </a:endParaRPr>
          </a:p>
          <a:p>
            <a:pPr marL="347663" lvl="3" indent="-228600" eaLnBrk="1" hangingPunct="1">
              <a:lnSpc>
                <a:spcPct val="90000"/>
              </a:lnSpc>
              <a:spcBef>
                <a:spcPts val="0"/>
              </a:spcBef>
              <a:buFont typeface="Arial" pitchFamily="34" charset="0"/>
              <a:buChar char="•"/>
              <a:defRPr/>
            </a:pPr>
            <a:r>
              <a:rPr lang="en-US" sz="1800" dirty="0">
                <a:solidFill>
                  <a:schemeClr val="tx1"/>
                </a:solidFill>
                <a:latin typeface="Arial" pitchFamily="34" charset="0"/>
                <a:cs typeface="Arial" pitchFamily="34" charset="0"/>
              </a:rPr>
              <a:t>Generally not liable for economic consequences if decision made in good faith.</a:t>
            </a:r>
          </a:p>
          <a:p>
            <a:pPr marL="347663" lvl="3" indent="-228600" eaLnBrk="1" hangingPunct="1">
              <a:lnSpc>
                <a:spcPct val="90000"/>
              </a:lnSpc>
              <a:spcBef>
                <a:spcPts val="0"/>
              </a:spcBef>
              <a:buFont typeface="Arial" pitchFamily="34" charset="0"/>
              <a:buChar char="•"/>
              <a:defRPr/>
            </a:pPr>
            <a:endParaRPr lang="en-US" sz="600" dirty="0">
              <a:latin typeface="Arial" pitchFamily="34" charset="0"/>
              <a:cs typeface="Arial" pitchFamily="34" charset="0"/>
            </a:endParaRPr>
          </a:p>
          <a:p>
            <a:pPr marL="347663" lvl="3" indent="-228600" eaLnBrk="1" hangingPunct="1">
              <a:lnSpc>
                <a:spcPct val="90000"/>
              </a:lnSpc>
              <a:spcBef>
                <a:spcPts val="0"/>
              </a:spcBef>
              <a:buFont typeface="Arial" pitchFamily="34" charset="0"/>
              <a:buChar char="•"/>
              <a:defRPr/>
            </a:pPr>
            <a:r>
              <a:rPr lang="en-US" sz="1800" dirty="0">
                <a:solidFill>
                  <a:schemeClr val="tx1"/>
                </a:solidFill>
                <a:latin typeface="Arial" pitchFamily="34" charset="0"/>
                <a:cs typeface="Arial" pitchFamily="34" charset="0"/>
              </a:rPr>
              <a:t>Generally not liable to third parties for poor decisions (but there may be a shareholder derivative suit).</a:t>
            </a:r>
          </a:p>
          <a:p>
            <a:pPr marL="347663" lvl="3" indent="-228600" eaLnBrk="1" hangingPunct="1">
              <a:lnSpc>
                <a:spcPct val="90000"/>
              </a:lnSpc>
              <a:spcBef>
                <a:spcPts val="0"/>
              </a:spcBef>
              <a:buFont typeface="Arial" pitchFamily="34" charset="0"/>
              <a:buChar char="•"/>
              <a:defRPr/>
            </a:pPr>
            <a:endParaRPr lang="en-US" sz="1000" dirty="0">
              <a:solidFill>
                <a:schemeClr val="tx1"/>
              </a:solidFill>
              <a:latin typeface="Arial" pitchFamily="34" charset="0"/>
              <a:cs typeface="Arial" pitchFamily="34" charset="0"/>
            </a:endParaRPr>
          </a:p>
          <a:p>
            <a:pPr marL="347663" indent="-228600" eaLnBrk="1" hangingPunct="1">
              <a:lnSpc>
                <a:spcPct val="90000"/>
              </a:lnSpc>
              <a:spcBef>
                <a:spcPts val="0"/>
              </a:spcBef>
              <a:buNone/>
              <a:defRPr/>
            </a:pPr>
            <a:r>
              <a:rPr lang="en-US" sz="2000" b="1" i="1" dirty="0">
                <a:solidFill>
                  <a:srgbClr val="313D99"/>
                </a:solidFill>
                <a:latin typeface="Arial" pitchFamily="34" charset="0"/>
                <a:cs typeface="Arial" pitchFamily="34" charset="0"/>
              </a:rPr>
              <a:t>Criminal Liability:</a:t>
            </a:r>
          </a:p>
          <a:p>
            <a:pPr marL="347663" lvl="1" indent="-228600" eaLnBrk="1" hangingPunct="1">
              <a:lnSpc>
                <a:spcPct val="90000"/>
              </a:lnSpc>
              <a:spcBef>
                <a:spcPts val="0"/>
              </a:spcBef>
              <a:defRPr/>
            </a:pPr>
            <a:endParaRPr lang="en-US" sz="600" dirty="0">
              <a:solidFill>
                <a:schemeClr val="tx1"/>
              </a:solidFill>
              <a:cs typeface="Arial" pitchFamily="34" charset="0"/>
            </a:endParaRPr>
          </a:p>
          <a:p>
            <a:pPr marL="347663" lvl="2" indent="-2286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Criminal Liability is pursuant to the Responsible Corporate Officer Doctrine: </a:t>
            </a:r>
            <a:r>
              <a:rPr lang="en-US" sz="1800" b="1" i="1" dirty="0">
                <a:latin typeface="Arial" pitchFamily="34" charset="0"/>
                <a:cs typeface="Arial" pitchFamily="34" charset="0"/>
              </a:rPr>
              <a:t>Control and Knowledge of the Violations.</a:t>
            </a:r>
          </a:p>
          <a:p>
            <a:pPr marL="347663" lvl="1" indent="-228600" eaLnBrk="1" hangingPunct="1">
              <a:lnSpc>
                <a:spcPct val="90000"/>
              </a:lnSpc>
              <a:spcBef>
                <a:spcPts val="0"/>
              </a:spcBef>
              <a:defRPr/>
            </a:pPr>
            <a:endParaRPr lang="en-US" sz="1800" dirty="0">
              <a:solidFill>
                <a:schemeClr val="tx1"/>
              </a:solidFill>
              <a:cs typeface="Arial" pitchFamily="34" charset="0"/>
            </a:endParaRPr>
          </a:p>
          <a:p>
            <a:pPr lvl="1" eaLnBrk="1" hangingPunct="1">
              <a:lnSpc>
                <a:spcPct val="80000"/>
              </a:lnSpc>
              <a:defRPr/>
            </a:pPr>
            <a:endParaRPr lang="en-US" sz="1800" dirty="0">
              <a:solidFill>
                <a:schemeClr val="tx1"/>
              </a:solidFill>
            </a:endParaRPr>
          </a:p>
          <a:p>
            <a:pPr marL="857250" lvl="1">
              <a:lnSpc>
                <a:spcPct val="80000"/>
              </a:lnSpc>
              <a:buFont typeface="Wingdings" pitchFamily="2" charset="2"/>
              <a:buChar char="Ø"/>
              <a:defRPr/>
            </a:pPr>
            <a:endParaRPr lang="en-US" sz="2000" kern="0" dirty="0">
              <a:solidFill>
                <a:srgbClr val="008080"/>
              </a:solidFill>
              <a:effectLst>
                <a:outerShdw blurRad="38100" dist="38100" dir="2700000" algn="tl">
                  <a:srgbClr val="C0C0C0"/>
                </a:outerShdw>
              </a:effectLst>
            </a:endParaRPr>
          </a:p>
        </p:txBody>
      </p:sp>
    </p:spTree>
    <p:extLst>
      <p:ext uri="{BB962C8B-B14F-4D97-AF65-F5344CB8AC3E}">
        <p14:creationId xmlns:p14="http://schemas.microsoft.com/office/powerpoint/2010/main" val="1487291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3213261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Five: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Employees - 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586756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spcBef>
                <a:spcPts val="0"/>
              </a:spcBef>
              <a:defRPr/>
            </a:pPr>
            <a:r>
              <a:rPr lang="en-US" sz="4000" b="1" dirty="0">
                <a:solidFill>
                  <a:srgbClr val="0033CC"/>
                </a:solidFill>
              </a:rPr>
              <a:t>Corporate Governance</a:t>
            </a:r>
          </a:p>
          <a:p>
            <a:pPr marL="342900" indent="-342900" algn="ctr">
              <a:spcBef>
                <a:spcPts val="0"/>
              </a:spcBef>
              <a:defRPr/>
            </a:pPr>
            <a:r>
              <a:rPr lang="en-US" sz="3200" b="1" i="1" dirty="0">
                <a:solidFill>
                  <a:srgbClr val="006600"/>
                </a:solidFill>
              </a:rPr>
              <a:t>Corporate Employees – Definitions</a:t>
            </a:r>
          </a:p>
          <a:p>
            <a:pPr marL="342900" indent="-342900" algn="ctr">
              <a:spcBef>
                <a:spcPts val="0"/>
              </a:spcBef>
              <a:defRPr/>
            </a:pPr>
            <a:endParaRPr lang="en-US" sz="500" b="1" i="1" dirty="0">
              <a:solidFill>
                <a:srgbClr val="006600"/>
              </a:solidFill>
            </a:endParaRPr>
          </a:p>
          <a:p>
            <a:pPr>
              <a:spcBef>
                <a:spcPts val="0"/>
              </a:spcBef>
            </a:pPr>
            <a:r>
              <a:rPr lang="en-US" sz="2600" b="1" dirty="0">
                <a:solidFill>
                  <a:srgbClr val="C00000"/>
                </a:solidFill>
                <a:latin typeface="Arial" panose="020B0604020202020204" pitchFamily="34" charset="0"/>
                <a:cs typeface="Arial" panose="020B0604020202020204" pitchFamily="34" charset="0"/>
              </a:rPr>
              <a:t>Definitions:</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pPr>
              <a:spcBef>
                <a:spcPts val="0"/>
              </a:spcBef>
            </a:pPr>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a:spcBef>
                <a:spcPts val="0"/>
              </a:spcBef>
              <a:defRPr/>
            </a:pPr>
            <a:r>
              <a:rPr lang="en-US" sz="1600" b="1" dirty="0">
                <a:solidFill>
                  <a:srgbClr val="0000FF"/>
                </a:solidFill>
              </a:rPr>
              <a:t>Employment Defined:  </a:t>
            </a:r>
            <a:r>
              <a:rPr lang="en-US" sz="1600" dirty="0"/>
              <a:t>Black’s Law Dictionary defines “Employment” as:</a:t>
            </a:r>
          </a:p>
          <a:p>
            <a:pPr>
              <a:spcBef>
                <a:spcPts val="0"/>
              </a:spcBef>
              <a:defRPr/>
            </a:pPr>
            <a:endParaRPr lang="en-US" sz="400" b="1" dirty="0"/>
          </a:p>
          <a:p>
            <a:pPr>
              <a:spcBef>
                <a:spcPts val="0"/>
              </a:spcBef>
              <a:defRPr/>
            </a:pPr>
            <a:r>
              <a:rPr lang="en-US" sz="1400" b="1" dirty="0">
                <a:solidFill>
                  <a:srgbClr val="A50021"/>
                </a:solidFill>
              </a:rPr>
              <a:t>1. Act of employing or state of being employed; or</a:t>
            </a:r>
          </a:p>
          <a:p>
            <a:pPr>
              <a:spcBef>
                <a:spcPts val="0"/>
              </a:spcBef>
              <a:defRPr/>
            </a:pPr>
            <a:r>
              <a:rPr lang="en-US" sz="1400" b="1" dirty="0">
                <a:solidFill>
                  <a:srgbClr val="A50021"/>
                </a:solidFill>
              </a:rPr>
              <a:t>2. That which engages or occupies; or</a:t>
            </a:r>
          </a:p>
          <a:p>
            <a:pPr>
              <a:spcBef>
                <a:spcPts val="0"/>
              </a:spcBef>
              <a:defRPr/>
            </a:pPr>
            <a:r>
              <a:rPr lang="en-US" sz="1400" b="1" dirty="0">
                <a:solidFill>
                  <a:srgbClr val="A50021"/>
                </a:solidFill>
              </a:rPr>
              <a:t>3. That which consumes time or attention; or</a:t>
            </a:r>
          </a:p>
          <a:p>
            <a:pPr>
              <a:spcBef>
                <a:spcPts val="0"/>
              </a:spcBef>
              <a:defRPr/>
            </a:pPr>
            <a:r>
              <a:rPr lang="en-US" sz="1400" b="1" dirty="0">
                <a:solidFill>
                  <a:srgbClr val="A50021"/>
                </a:solidFill>
              </a:rPr>
              <a:t>4. An occupation, profession, trade, post or business.</a:t>
            </a:r>
          </a:p>
          <a:p>
            <a:pPr>
              <a:spcBef>
                <a:spcPts val="0"/>
              </a:spcBef>
              <a:defRPr/>
            </a:pPr>
            <a:endParaRPr lang="en-US" sz="500" b="1" dirty="0">
              <a:solidFill>
                <a:srgbClr val="A50021"/>
              </a:solidFill>
            </a:endParaRPr>
          </a:p>
          <a:p>
            <a:pPr>
              <a:spcBef>
                <a:spcPts val="0"/>
              </a:spcBef>
              <a:defRPr/>
            </a:pPr>
            <a:r>
              <a:rPr lang="en-US" sz="1600" b="1" dirty="0">
                <a:solidFill>
                  <a:srgbClr val="0000FF"/>
                </a:solidFill>
              </a:rPr>
              <a:t>A Simple definition of “Employment” is:</a:t>
            </a:r>
          </a:p>
          <a:p>
            <a:pPr>
              <a:spcBef>
                <a:spcPts val="0"/>
              </a:spcBef>
              <a:defRPr/>
            </a:pPr>
            <a:endParaRPr lang="en-US" sz="400" b="1" dirty="0"/>
          </a:p>
          <a:p>
            <a:pPr>
              <a:spcBef>
                <a:spcPts val="0"/>
              </a:spcBef>
              <a:defRPr/>
            </a:pPr>
            <a:r>
              <a:rPr lang="en-US" sz="1400" b="1" i="1" dirty="0">
                <a:solidFill>
                  <a:srgbClr val="A50021"/>
                </a:solidFill>
              </a:rPr>
              <a:t>“An act to engage or hire one’s service, in return for payment for such service.”</a:t>
            </a:r>
          </a:p>
          <a:p>
            <a:pPr>
              <a:spcBef>
                <a:spcPts val="0"/>
              </a:spcBef>
              <a:defRPr/>
            </a:pPr>
            <a:endParaRPr lang="en-US" sz="400" b="1" dirty="0"/>
          </a:p>
          <a:p>
            <a:pPr>
              <a:spcBef>
                <a:spcPts val="0"/>
              </a:spcBef>
              <a:defRPr/>
            </a:pPr>
            <a:r>
              <a:rPr lang="en-US" sz="1600" b="1" dirty="0">
                <a:solidFill>
                  <a:srgbClr val="0000FF"/>
                </a:solidFill>
              </a:rPr>
              <a:t>The Labor Law’s Definition of “Employment” is:</a:t>
            </a:r>
          </a:p>
          <a:p>
            <a:pPr>
              <a:spcBef>
                <a:spcPts val="0"/>
              </a:spcBef>
              <a:defRPr/>
            </a:pPr>
            <a:endParaRPr lang="en-US" sz="500" b="1" i="1" dirty="0">
              <a:solidFill>
                <a:srgbClr val="A50021"/>
              </a:solidFill>
            </a:endParaRPr>
          </a:p>
          <a:p>
            <a:pPr>
              <a:spcBef>
                <a:spcPts val="0"/>
              </a:spcBef>
              <a:defRPr/>
            </a:pPr>
            <a:r>
              <a:rPr lang="en-US" sz="1400" b="1" i="1" dirty="0">
                <a:solidFill>
                  <a:srgbClr val="A50021"/>
                </a:solidFill>
              </a:rPr>
              <a:t>A relationship where someone is “permitted or suffered to work”</a:t>
            </a:r>
          </a:p>
          <a:p>
            <a:pPr algn="just">
              <a:spcBef>
                <a:spcPts val="0"/>
              </a:spcBef>
            </a:pPr>
            <a:endParaRPr lang="en-US" sz="500" b="1" i="1" dirty="0">
              <a:solidFill>
                <a:srgbClr val="A50021"/>
              </a:solidFill>
            </a:endParaRPr>
          </a:p>
          <a:p>
            <a:pPr algn="just">
              <a:spcBef>
                <a:spcPts val="0"/>
              </a:spcBef>
            </a:pPr>
            <a:r>
              <a:rPr lang="en-US" sz="1600" b="1" dirty="0">
                <a:solidFill>
                  <a:srgbClr val="0000FF"/>
                </a:solidFill>
                <a:effectLst/>
              </a:rPr>
              <a:t>Corporation Employees:</a:t>
            </a:r>
            <a:r>
              <a:rPr lang="en-US" sz="1600" dirty="0">
                <a:solidFill>
                  <a:srgbClr val="0000FF"/>
                </a:solidFill>
                <a:effectLst/>
              </a:rPr>
              <a:t> </a:t>
            </a:r>
            <a:r>
              <a:rPr lang="en-US" sz="1600" dirty="0">
                <a:solidFill>
                  <a:schemeClr val="tx1">
                    <a:lumMod val="95000"/>
                    <a:lumOff val="5000"/>
                  </a:schemeClr>
                </a:solidFill>
                <a:effectLst/>
              </a:rPr>
              <a:t>Has been held to include</a:t>
            </a:r>
            <a:r>
              <a:rPr lang="en-US" sz="1600" dirty="0">
                <a:solidFill>
                  <a:srgbClr val="0000FF"/>
                </a:solidFill>
                <a:effectLst/>
              </a:rPr>
              <a:t> </a:t>
            </a:r>
            <a:r>
              <a:rPr lang="en-US" sz="1600" dirty="0">
                <a:effectLst/>
              </a:rPr>
              <a:t>all individuals who are employees of Corporation, including unionized (collectively bargained), non-unionized (non collectively bargained), part-time, full-time employees, or individuals engaged on contract to provide employment services or sales to Corporation.</a:t>
            </a:r>
          </a:p>
          <a:p>
            <a:pPr algn="just"/>
            <a:endParaRPr lang="en-US" sz="1600" b="1" i="1" dirty="0"/>
          </a:p>
          <a:p>
            <a:pPr algn="just"/>
            <a:endParaRPr lang="en-US" sz="1600" dirty="0"/>
          </a:p>
        </p:txBody>
      </p:sp>
    </p:spTree>
    <p:extLst>
      <p:ext uri="{BB962C8B-B14F-4D97-AF65-F5344CB8AC3E}">
        <p14:creationId xmlns:p14="http://schemas.microsoft.com/office/powerpoint/2010/main" val="1536619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Six:</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Employees - 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5552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838200"/>
            <a:ext cx="85344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Employees - Generally</a:t>
            </a:r>
          </a:p>
          <a:p>
            <a:r>
              <a:rPr lang="en-US" sz="2600" b="1" dirty="0">
                <a:solidFill>
                  <a:srgbClr val="C00000"/>
                </a:solidFill>
                <a:latin typeface="Arial" panose="020B0604020202020204" pitchFamily="34" charset="0"/>
                <a:cs typeface="Arial" panose="020B0604020202020204" pitchFamily="34" charset="0"/>
              </a:rPr>
              <a:t> Generally</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are the persons who actually perform the day to day work of the corporation, under the oversight of the Corporate Officers.</a:t>
            </a:r>
          </a:p>
          <a:p>
            <a:pPr marL="457200" lvl="2" indent="-228600" algn="just">
              <a:lnSpc>
                <a:spcPct val="85000"/>
              </a:lnSpc>
              <a:buFont typeface="Arial" pitchFamily="34" charset="0"/>
              <a:buChar char="•"/>
              <a:defRPr/>
            </a:pPr>
            <a:endParaRPr lang="en-US" sz="5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of a corporation, are selected and removed by the Corporate Officers.</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of the corporation are vested with specific, actual authority, and with powers governed by the law of agency. </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like Officers, are personally responsible for any torts or crimes they commit even if they act on behalf of the corporation.</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like Officers, may be liable for taking advantage of a corporate opportunity.</a:t>
            </a:r>
          </a:p>
          <a:p>
            <a:pPr marL="457200" lvl="2" indent="-228600" algn="just">
              <a:lnSpc>
                <a:spcPct val="85000"/>
              </a:lnSpc>
              <a:buFont typeface="Arial" pitchFamily="34" charset="0"/>
              <a:buChar char="•"/>
              <a:defRPr/>
            </a:pPr>
            <a:endParaRPr lang="en-US" sz="5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T</a:t>
            </a:r>
            <a:r>
              <a:rPr lang="en-US" b="1" i="1" dirty="0"/>
              <a:t>he primary difference between an employee and an officer of the corporation is that employee is an individual who merely provides professional or manual work to a corporation while an officer has a position of authority in the corporation’s hierarchical organization.</a:t>
            </a:r>
          </a:p>
        </p:txBody>
      </p:sp>
    </p:spTree>
    <p:extLst>
      <p:ext uri="{BB962C8B-B14F-4D97-AF65-F5344CB8AC3E}">
        <p14:creationId xmlns:p14="http://schemas.microsoft.com/office/powerpoint/2010/main" val="4288141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838200"/>
            <a:ext cx="87630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Generally</a:t>
            </a:r>
          </a:p>
          <a:p>
            <a:r>
              <a:rPr lang="en-US" sz="3200" b="1" dirty="0">
                <a:solidFill>
                  <a:srgbClr val="C00000"/>
                </a:solidFill>
                <a:latin typeface="Arial" panose="020B0604020202020204" pitchFamily="34" charset="0"/>
                <a:cs typeface="Arial" panose="020B0604020202020204" pitchFamily="34" charset="0"/>
              </a:rPr>
              <a:t> </a:t>
            </a:r>
            <a:r>
              <a:rPr lang="en-US" sz="2000" b="1" dirty="0">
                <a:solidFill>
                  <a:srgbClr val="C00000"/>
                </a:solidFill>
                <a:latin typeface="Arial" panose="020B0604020202020204" pitchFamily="34" charset="0"/>
                <a:cs typeface="Arial" panose="020B0604020202020204" pitchFamily="34" charset="0"/>
              </a:rPr>
              <a:t>Employees of a Corporation – Who they are and what they do:</a:t>
            </a:r>
            <a:endParaRPr lang="en-US" sz="20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80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pPr marL="400050" lvl="2" indent="-285750">
              <a:buFont typeface="Arial" panose="020B0604020202020204" pitchFamily="34" charset="0"/>
              <a:buChar char="•"/>
              <a:defRPr/>
            </a:pPr>
            <a:r>
              <a:rPr lang="en-US" b="1" i="1" dirty="0">
                <a:latin typeface="Arial" pitchFamily="34" charset="0"/>
                <a:cs typeface="Arial" pitchFamily="34" charset="0"/>
              </a:rPr>
              <a:t>Employees of the corporation are agents hired and paid by the corporation, to perform its functions, as directed by the corporation’s officers. </a:t>
            </a:r>
            <a:endParaRPr lang="en-US" sz="500" b="1" i="1" dirty="0">
              <a:latin typeface="Arial" pitchFamily="34" charset="0"/>
              <a:cs typeface="Arial" pitchFamily="34" charset="0"/>
            </a:endParaRPr>
          </a:p>
          <a:p>
            <a:pPr marL="114300" lvl="2" indent="0">
              <a:defRPr/>
            </a:pPr>
            <a:r>
              <a:rPr lang="en-US" sz="500" b="1" i="1" dirty="0">
                <a:latin typeface="Arial" pitchFamily="34" charset="0"/>
                <a:cs typeface="Arial" pitchFamily="34" charset="0"/>
              </a:rPr>
              <a:t> </a:t>
            </a:r>
          </a:p>
          <a:p>
            <a:pPr marL="400050" lvl="2" indent="-285750">
              <a:buFont typeface="Arial" panose="020B0604020202020204" pitchFamily="34" charset="0"/>
              <a:buChar char="•"/>
              <a:defRPr/>
            </a:pPr>
            <a:r>
              <a:rPr lang="en-US" b="1" i="1" dirty="0">
                <a:latin typeface="Arial" pitchFamily="34" charset="0"/>
                <a:cs typeface="Arial" pitchFamily="34" charset="0"/>
              </a:rPr>
              <a:t>Their employer is the corporation itself.  </a:t>
            </a:r>
          </a:p>
          <a:p>
            <a:pPr marL="400050" lvl="2" indent="-285750">
              <a:buFont typeface="Arial" panose="020B0604020202020204" pitchFamily="34" charset="0"/>
              <a:buChar char="•"/>
              <a:defRPr/>
            </a:pPr>
            <a:endParaRPr lang="en-US" sz="500" b="1" i="1" dirty="0">
              <a:latin typeface="Arial" pitchFamily="34" charset="0"/>
              <a:cs typeface="Arial" pitchFamily="34" charset="0"/>
            </a:endParaRPr>
          </a:p>
          <a:p>
            <a:pPr marL="400050" lvl="2" indent="-285750">
              <a:buFont typeface="Arial" panose="020B0604020202020204" pitchFamily="34" charset="0"/>
              <a:buChar char="•"/>
              <a:defRPr/>
            </a:pPr>
            <a:r>
              <a:rPr lang="en-US" b="1" i="1" dirty="0">
                <a:latin typeface="Arial" pitchFamily="34" charset="0"/>
                <a:cs typeface="Arial" pitchFamily="34" charset="0"/>
              </a:rPr>
              <a:t>The corporation is generally liable for their actions.  </a:t>
            </a:r>
          </a:p>
          <a:p>
            <a:pPr marL="400050" lvl="2" indent="-285750">
              <a:buFont typeface="Arial" panose="020B0604020202020204" pitchFamily="34" charset="0"/>
              <a:buChar char="•"/>
              <a:defRPr/>
            </a:pPr>
            <a:endParaRPr lang="en-US" sz="500" b="1" i="1" dirty="0">
              <a:latin typeface="Arial" pitchFamily="34" charset="0"/>
              <a:cs typeface="Arial" pitchFamily="34" charset="0"/>
            </a:endParaRPr>
          </a:p>
          <a:p>
            <a:pPr marL="400050" lvl="2" indent="-285750">
              <a:buFont typeface="Arial" panose="020B0604020202020204" pitchFamily="34" charset="0"/>
              <a:buChar char="•"/>
              <a:defRPr/>
            </a:pPr>
            <a:r>
              <a:rPr lang="en-US" b="1" i="1" dirty="0">
                <a:latin typeface="Arial" pitchFamily="34" charset="0"/>
                <a:cs typeface="Arial" pitchFamily="34" charset="0"/>
              </a:rPr>
              <a:t>Employees are hired, and may be discharged, by the corporation’s officers.</a:t>
            </a:r>
          </a:p>
          <a:p>
            <a:pPr>
              <a:lnSpc>
                <a:spcPct val="80000"/>
              </a:lnSpc>
              <a:defRPr/>
            </a:pPr>
            <a:endParaRPr lang="en-US" b="1" i="1" dirty="0">
              <a:latin typeface="Arial" pitchFamily="34" charset="0"/>
              <a:cs typeface="Arial" pitchFamily="34" charset="0"/>
            </a:endParaRPr>
          </a:p>
          <a:p>
            <a:pPr marL="0" lvl="2">
              <a:lnSpc>
                <a:spcPct val="80000"/>
              </a:lnSpc>
              <a:defRPr/>
            </a:pPr>
            <a:r>
              <a:rPr lang="en-US" b="1" kern="0" dirty="0">
                <a:solidFill>
                  <a:schemeClr val="accent2">
                    <a:lumMod val="75000"/>
                  </a:schemeClr>
                </a:solidFill>
                <a:effectLst>
                  <a:outerShdw blurRad="38100" dist="38100" dir="2700000" algn="tl">
                    <a:srgbClr val="C0C0C0"/>
                  </a:outerShdw>
                </a:effectLst>
                <a:latin typeface="Arial" pitchFamily="34" charset="0"/>
                <a:cs typeface="Arial" pitchFamily="34" charset="0"/>
              </a:rPr>
              <a:t>  </a:t>
            </a:r>
            <a:r>
              <a:rPr lang="en-US" b="1" kern="0" dirty="0">
                <a:solidFill>
                  <a:srgbClr val="A50021"/>
                </a:solidFill>
                <a:effectLst>
                  <a:outerShdw blurRad="38100" dist="38100" dir="2700000" algn="tl">
                    <a:srgbClr val="C0C0C0"/>
                  </a:outerShdw>
                </a:effectLst>
                <a:latin typeface="Arial" pitchFamily="34" charset="0"/>
                <a:cs typeface="Arial" pitchFamily="34" charset="0"/>
              </a:rPr>
              <a:t>Employees  vs. Agents</a:t>
            </a:r>
          </a:p>
          <a:p>
            <a:pPr>
              <a:lnSpc>
                <a:spcPct val="80000"/>
              </a:lnSpc>
              <a:defRPr/>
            </a:pPr>
            <a:endParaRPr lang="en-US" sz="10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Employees of the corporation have a permanent status, and are paid regular </a:t>
            </a:r>
          </a:p>
          <a:p>
            <a:pPr>
              <a:lnSpc>
                <a:spcPct val="80000"/>
              </a:lnSpc>
              <a:defRPr/>
            </a:pPr>
            <a:r>
              <a:rPr lang="en-US" b="1" i="1" dirty="0">
                <a:latin typeface="Arial" pitchFamily="34" charset="0"/>
                <a:cs typeface="Arial" pitchFamily="34" charset="0"/>
              </a:rPr>
              <a:t> wages or salaries by the corporation for their work and duties.  </a:t>
            </a:r>
          </a:p>
          <a:p>
            <a:pPr>
              <a:lnSpc>
                <a:spcPct val="80000"/>
              </a:lnSpc>
              <a:defRPr/>
            </a:pPr>
            <a:endParaRPr lang="en-US" sz="6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Agents, on the other hand, is a broad term encompassing any individual </a:t>
            </a:r>
          </a:p>
          <a:p>
            <a:pPr>
              <a:lnSpc>
                <a:spcPct val="80000"/>
              </a:lnSpc>
              <a:defRPr/>
            </a:pPr>
            <a:r>
              <a:rPr lang="en-US" b="1" i="1" dirty="0">
                <a:latin typeface="Arial" pitchFamily="34" charset="0"/>
                <a:cs typeface="Arial" pitchFamily="34" charset="0"/>
              </a:rPr>
              <a:t> who works, even temporarily, for another’s interest.  </a:t>
            </a:r>
          </a:p>
          <a:p>
            <a:pPr>
              <a:lnSpc>
                <a:spcPct val="80000"/>
              </a:lnSpc>
              <a:defRPr/>
            </a:pPr>
            <a:endParaRPr lang="en-US" sz="6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As a result, all employees are agents, but not all agents are employees.</a:t>
            </a:r>
          </a:p>
        </p:txBody>
      </p:sp>
    </p:spTree>
    <p:extLst>
      <p:ext uri="{BB962C8B-B14F-4D97-AF65-F5344CB8AC3E}">
        <p14:creationId xmlns:p14="http://schemas.microsoft.com/office/powerpoint/2010/main" val="4141750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1182"/>
            <a:ext cx="838200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Seven:</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600" b="1" i="1" dirty="0">
                <a:solidFill>
                  <a:srgbClr val="006600"/>
                </a:solidFill>
              </a:rPr>
              <a:t>Corporate Employees – Roles, Duties and Liabilities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708285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914400"/>
            <a:ext cx="84582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2600" b="1" i="1" dirty="0">
                <a:solidFill>
                  <a:srgbClr val="006600"/>
                </a:solidFill>
              </a:rPr>
              <a:t>Corporate Employees – Roles, Duties and Liabilities</a:t>
            </a:r>
          </a:p>
          <a:p>
            <a:r>
              <a:rPr lang="en-US" sz="2000" b="1" dirty="0">
                <a:solidFill>
                  <a:srgbClr val="C00000"/>
                </a:solidFill>
                <a:latin typeface="Arial" panose="020B0604020202020204" pitchFamily="34" charset="0"/>
                <a:cs typeface="Arial" panose="020B0604020202020204" pitchFamily="34" charset="0"/>
              </a:rPr>
              <a:t> What Corporate Employees do:</a:t>
            </a:r>
            <a:endParaRPr lang="en-US" sz="20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Corporate Employees </a:t>
            </a:r>
            <a:r>
              <a:rPr lang="en-US" sz="1600" b="1" i="1" dirty="0">
                <a:solidFill>
                  <a:schemeClr val="tx1">
                    <a:lumMod val="95000"/>
                    <a:lumOff val="5000"/>
                  </a:schemeClr>
                </a:solidFill>
                <a:latin typeface="Arial" pitchFamily="34" charset="0"/>
                <a:cs typeface="Arial" pitchFamily="34" charset="0"/>
              </a:rPr>
              <a:t>– Although Corporate Employees are employees of the corporation, they are hired by the corporate officers, and perform the roles and duties assigned to them by the corporate officers.</a:t>
            </a:r>
          </a:p>
          <a:p>
            <a:pPr marL="119063" lvl="2" indent="0" algn="just">
              <a:lnSpc>
                <a:spcPct val="77000"/>
              </a:lnSpc>
              <a:defRPr/>
            </a:pPr>
            <a:endParaRPr lang="en-US" sz="500" b="1" i="1" dirty="0">
              <a:solidFill>
                <a:srgbClr val="0000FF"/>
              </a:solidFill>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Only Provide Delegated Management Role: </a:t>
            </a:r>
            <a:r>
              <a:rPr lang="en-US" sz="1600" b="1" i="1" dirty="0">
                <a:solidFill>
                  <a:schemeClr val="tx1">
                    <a:lumMod val="95000"/>
                    <a:lumOff val="5000"/>
                  </a:schemeClr>
                </a:solidFill>
                <a:latin typeface="Arial" pitchFamily="34" charset="0"/>
                <a:cs typeface="Arial" pitchFamily="34" charset="0"/>
              </a:rPr>
              <a:t>They play no role in the management or decision making of the corporation, other than to manage other employees or to make decisions delegated to them by the corporate officer to whom the employee reports.</a:t>
            </a:r>
          </a:p>
          <a:p>
            <a:pPr marL="119063" lvl="2" indent="0" algn="just">
              <a:lnSpc>
                <a:spcPct val="77000"/>
              </a:lnSpc>
              <a:defRPr/>
            </a:pPr>
            <a:endParaRPr lang="en-US" sz="500" b="1" i="1" u="none" strike="noStrike" baseline="0" dirty="0">
              <a:solidFill>
                <a:srgbClr val="0000FF"/>
              </a:solidFill>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Agency Principles Govern: </a:t>
            </a:r>
            <a:r>
              <a:rPr lang="en-US" sz="1600" b="1" i="1" u="none" strike="noStrike" baseline="0" dirty="0">
                <a:solidFill>
                  <a:srgbClr val="211808"/>
                </a:solidFill>
                <a:latin typeface="Arial" panose="020B0604020202020204" pitchFamily="34" charset="0"/>
                <a:cs typeface="Arial" panose="020B0604020202020204" pitchFamily="34" charset="0"/>
              </a:rPr>
              <a:t>The authority, rights, and liabilities of an agent or employee of a corporation are governed by the same rules as those applicable when the principal or employer is a natural person.  As a result, the authority of corporate employees is also governed by general agency principles.</a:t>
            </a:r>
          </a:p>
          <a:p>
            <a:pPr marL="119063" lvl="2" indent="0" algn="just">
              <a:lnSpc>
                <a:spcPct val="77000"/>
              </a:lnSpc>
              <a:defRPr/>
            </a:pPr>
            <a:endParaRPr lang="en-US" sz="500" b="1" i="1" dirty="0">
              <a:solidFill>
                <a:srgbClr val="0000FF"/>
              </a:solidFill>
              <a:latin typeface="Arial" panose="020B0604020202020204" pitchFamily="34" charset="0"/>
              <a:cs typeface="Arial" panose="020B0604020202020204" pitchFamily="34" charset="0"/>
            </a:endParaRPr>
          </a:p>
          <a:p>
            <a:pPr marL="119063" lvl="2" indent="0" algn="just">
              <a:lnSpc>
                <a:spcPct val="77000"/>
              </a:lnSpc>
              <a:defRPr/>
            </a:pPr>
            <a:r>
              <a:rPr lang="en-US" sz="1600" b="1" i="1" u="none" strike="noStrike" baseline="0" dirty="0">
                <a:solidFill>
                  <a:srgbClr val="0000FF"/>
                </a:solidFill>
                <a:latin typeface="Arial" panose="020B0604020202020204" pitchFamily="34" charset="0"/>
                <a:cs typeface="Arial" panose="020B0604020202020204" pitchFamily="34" charset="0"/>
              </a:rPr>
              <a:t>No Shielded Protection: </a:t>
            </a:r>
            <a:r>
              <a:rPr lang="en-US" sz="1600" b="1" i="1" u="none" strike="noStrike" baseline="0" dirty="0">
                <a:solidFill>
                  <a:srgbClr val="211808"/>
                </a:solidFill>
                <a:latin typeface="Arial" panose="020B0604020202020204" pitchFamily="34" charset="0"/>
                <a:cs typeface="Arial" panose="020B0604020202020204" pitchFamily="34" charset="0"/>
              </a:rPr>
              <a:t>The fact that a person is acting on behalf of a corporation does not serve as a shield from the liability that would be imposed for acts done on behalf of a natural person.  </a:t>
            </a:r>
          </a:p>
          <a:p>
            <a:pPr marL="119063" lvl="2" indent="0" algn="just">
              <a:lnSpc>
                <a:spcPct val="77000"/>
              </a:lnSpc>
              <a:defRPr/>
            </a:pPr>
            <a:endParaRPr lang="en-US" sz="500" b="1" i="1" dirty="0">
              <a:solidFill>
                <a:srgbClr val="211808"/>
              </a:solidFill>
              <a:latin typeface="Arial" panose="020B0604020202020204" pitchFamily="34" charset="0"/>
              <a:cs typeface="Arial" panose="020B0604020202020204" pitchFamily="34" charset="0"/>
            </a:endParaRPr>
          </a:p>
          <a:p>
            <a:pPr marL="119063" lvl="2" indent="0" algn="just">
              <a:lnSpc>
                <a:spcPct val="77000"/>
              </a:lnSpc>
              <a:defRPr/>
            </a:pPr>
            <a:r>
              <a:rPr lang="en-US" sz="1600" b="1" i="1" u="none" strike="noStrike" baseline="0" dirty="0">
                <a:solidFill>
                  <a:srgbClr val="0000FF"/>
                </a:solidFill>
                <a:latin typeface="Arial" panose="020B0604020202020204" pitchFamily="34" charset="0"/>
                <a:cs typeface="Arial" panose="020B0604020202020204" pitchFamily="34" charset="0"/>
              </a:rPr>
              <a:t>Indemnification:</a:t>
            </a:r>
            <a:r>
              <a:rPr lang="en-US" sz="1600" b="1" i="1" u="none" strike="noStrike" baseline="0" dirty="0">
                <a:latin typeface="Arial" panose="020B0604020202020204" pitchFamily="34" charset="0"/>
                <a:cs typeface="Arial" panose="020B0604020202020204" pitchFamily="34" charset="0"/>
              </a:rPr>
              <a:t> </a:t>
            </a:r>
            <a:r>
              <a:rPr lang="en-US" sz="1600" b="1" i="1" u="none" strike="noStrike" baseline="0" dirty="0">
                <a:solidFill>
                  <a:srgbClr val="211808"/>
                </a:solidFill>
                <a:latin typeface="Arial" panose="020B0604020202020204" pitchFamily="34" charset="0"/>
                <a:cs typeface="Arial" panose="020B0604020202020204" pitchFamily="34" charset="0"/>
              </a:rPr>
              <a:t>While performing what they believe to be their duty, employees, like directors and officers, may commit acts for which they are later sued or criminally prosecuted. Corporations are empowered to indemnify these persons if they acted in good faith and in a manner reasonably believed to be in, or not opposed to, the interests of the corporation and had no reason to believe that their conduct was ultra vires or unlawful.</a:t>
            </a:r>
            <a:endParaRPr lang="en-US" sz="1600" b="1" i="1" dirty="0">
              <a:solidFill>
                <a:srgbClr val="0000FF"/>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636908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1182"/>
            <a:ext cx="838200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Eight:</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600" b="1" i="1" dirty="0">
                <a:solidFill>
                  <a:srgbClr val="006600"/>
                </a:solidFill>
              </a:rPr>
              <a:t>Corporate Agents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789813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914400"/>
            <a:ext cx="84582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Agents – Definitions, Duties and Liabilities</a:t>
            </a:r>
          </a:p>
          <a:p>
            <a:r>
              <a:rPr lang="en-US" sz="2000" b="1" dirty="0">
                <a:solidFill>
                  <a:srgbClr val="C00000"/>
                </a:solidFill>
                <a:latin typeface="Arial" panose="020B0604020202020204" pitchFamily="34" charset="0"/>
                <a:cs typeface="Arial" panose="020B0604020202020204" pitchFamily="34" charset="0"/>
              </a:rPr>
              <a:t> What Corporate Agents do:</a:t>
            </a:r>
            <a:endParaRPr lang="en-US" sz="20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Corporate Agents </a:t>
            </a:r>
            <a:r>
              <a:rPr lang="en-US" sz="1600" b="1" i="1" dirty="0">
                <a:solidFill>
                  <a:schemeClr val="tx1">
                    <a:lumMod val="95000"/>
                    <a:lumOff val="5000"/>
                  </a:schemeClr>
                </a:solidFill>
                <a:latin typeface="Arial" pitchFamily="34" charset="0"/>
                <a:cs typeface="Arial" pitchFamily="34" charset="0"/>
              </a:rPr>
              <a:t>– As an artificial person under the law, corporations must act through agents.  The conduct of agents is governed by the law of agency.</a:t>
            </a:r>
          </a:p>
          <a:p>
            <a:pPr marL="119063" lvl="2" indent="0" algn="just">
              <a:lnSpc>
                <a:spcPct val="77000"/>
              </a:lnSpc>
              <a:defRPr/>
            </a:pPr>
            <a:endParaRPr lang="en-US" sz="500" b="1" i="1" dirty="0">
              <a:solidFill>
                <a:schemeClr val="tx1">
                  <a:lumMod val="95000"/>
                  <a:lumOff val="5000"/>
                </a:schemeClr>
              </a:solidFill>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Agency Defined: </a:t>
            </a:r>
            <a:r>
              <a:rPr lang="en-US" sz="1600" b="1" dirty="0"/>
              <a:t>Black's Law Dictionary defines the term “Agency” as follows:</a:t>
            </a:r>
          </a:p>
          <a:p>
            <a:pPr marL="119063" lvl="2" indent="0" algn="just">
              <a:lnSpc>
                <a:spcPct val="77000"/>
              </a:lnSpc>
              <a:defRPr/>
            </a:pPr>
            <a:r>
              <a:rPr lang="en-US" sz="1600" b="1" i="1" dirty="0">
                <a:solidFill>
                  <a:srgbClr val="C00000"/>
                </a:solidFill>
              </a:rPr>
              <a:t>“A fiduciary relationship created by express or implied contract or by law, in which one party (the agent) may act on behalf of another party (the principal) and bind that other party by words or actions.”</a:t>
            </a:r>
            <a:r>
              <a:rPr lang="en-US" sz="1600" i="1" dirty="0">
                <a:solidFill>
                  <a:srgbClr val="C00000"/>
                </a:solidFill>
              </a:rPr>
              <a:t> </a:t>
            </a:r>
          </a:p>
          <a:p>
            <a:pPr marL="119063" lvl="2" indent="0" algn="just">
              <a:lnSpc>
                <a:spcPct val="77000"/>
              </a:lnSpc>
              <a:defRPr/>
            </a:pPr>
            <a:endParaRPr lang="en-US" sz="500" b="1" i="1" dirty="0">
              <a:solidFill>
                <a:schemeClr val="tx1">
                  <a:lumMod val="95000"/>
                  <a:lumOff val="5000"/>
                </a:schemeClr>
              </a:solidFill>
              <a:latin typeface="Arial" pitchFamily="34" charset="0"/>
              <a:cs typeface="Arial" pitchFamily="34" charset="0"/>
            </a:endParaRPr>
          </a:p>
          <a:p>
            <a:pPr marL="119063" lvl="2" indent="0" algn="just">
              <a:lnSpc>
                <a:spcPct val="77000"/>
              </a:lnSpc>
              <a:defRPr/>
            </a:pPr>
            <a:endParaRPr lang="en-US" sz="500" b="1" i="1" u="none" strike="noStrike" baseline="0" dirty="0">
              <a:solidFill>
                <a:srgbClr val="0000FF"/>
              </a:solidFill>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Agency Principles Govern: </a:t>
            </a:r>
            <a:r>
              <a:rPr lang="en-US" sz="1600" b="1" i="1" u="none" strike="noStrike" baseline="0" dirty="0">
                <a:solidFill>
                  <a:srgbClr val="211808"/>
                </a:solidFill>
                <a:latin typeface="Arial" panose="020B0604020202020204" pitchFamily="34" charset="0"/>
                <a:cs typeface="Arial" panose="020B0604020202020204" pitchFamily="34" charset="0"/>
              </a:rPr>
              <a:t>The authority, rights, and liabilities of an agent of a corporation are governed by the same rules as those applicable when the principal or employer is a natural person.  As a result, the authority of corporate agents is also governed by general agency principles.</a:t>
            </a:r>
          </a:p>
          <a:p>
            <a:pPr marL="119063" lvl="2" indent="0" algn="just">
              <a:lnSpc>
                <a:spcPct val="77000"/>
              </a:lnSpc>
              <a:defRPr/>
            </a:pPr>
            <a:endParaRPr lang="en-US" sz="500" b="1" i="1" dirty="0">
              <a:solidFill>
                <a:srgbClr val="0000FF"/>
              </a:solidFill>
              <a:latin typeface="Arial" panose="020B0604020202020204" pitchFamily="34" charset="0"/>
              <a:cs typeface="Arial" panose="020B0604020202020204" pitchFamily="34" charset="0"/>
            </a:endParaRPr>
          </a:p>
          <a:p>
            <a:pPr marL="119063" lvl="2" indent="0" algn="just">
              <a:lnSpc>
                <a:spcPct val="77000"/>
              </a:lnSpc>
              <a:defRPr/>
            </a:pPr>
            <a:r>
              <a:rPr lang="en-US" sz="1600" b="1" i="1" u="none" strike="noStrike" baseline="0" dirty="0">
                <a:solidFill>
                  <a:srgbClr val="0000FF"/>
                </a:solidFill>
                <a:latin typeface="Arial" panose="020B0604020202020204" pitchFamily="34" charset="0"/>
                <a:cs typeface="Arial" panose="020B0604020202020204" pitchFamily="34" charset="0"/>
              </a:rPr>
              <a:t>Temporary Role: </a:t>
            </a:r>
            <a:r>
              <a:rPr lang="en-US" sz="1600" b="1" i="1" dirty="0">
                <a:solidFill>
                  <a:srgbClr val="211808"/>
                </a:solidFill>
                <a:latin typeface="Arial" panose="020B0604020202020204" pitchFamily="34" charset="0"/>
                <a:cs typeface="Arial" panose="020B0604020202020204" pitchFamily="34" charset="0"/>
              </a:rPr>
              <a:t>Unlike an employee, who holds a permanent status</a:t>
            </a:r>
            <a:r>
              <a:rPr lang="en-US" sz="1600" b="1" i="1" u="none" strike="noStrike" baseline="0" dirty="0">
                <a:solidFill>
                  <a:srgbClr val="211808"/>
                </a:solidFill>
                <a:latin typeface="Arial" panose="020B0604020202020204" pitchFamily="34" charset="0"/>
                <a:cs typeface="Arial" panose="020B0604020202020204" pitchFamily="34" charset="0"/>
              </a:rPr>
              <a:t> by means of regular paid salary or wages by the corporation, an agent relationship tends to be more of a task related relationship, whereby payment and authority exist only for the performance of the task assigned.  </a:t>
            </a:r>
          </a:p>
          <a:p>
            <a:pPr marL="119063" lvl="2" indent="0" algn="just">
              <a:lnSpc>
                <a:spcPct val="77000"/>
              </a:lnSpc>
              <a:defRPr/>
            </a:pPr>
            <a:endParaRPr lang="en-US" sz="500" b="1" i="1" dirty="0">
              <a:solidFill>
                <a:srgbClr val="211808"/>
              </a:solidFill>
              <a:latin typeface="Arial" panose="020B0604020202020204" pitchFamily="34" charset="0"/>
              <a:cs typeface="Arial" panose="020B0604020202020204" pitchFamily="34" charset="0"/>
            </a:endParaRPr>
          </a:p>
          <a:p>
            <a:pPr marL="119063" lvl="2" indent="0" algn="just">
              <a:lnSpc>
                <a:spcPct val="77000"/>
              </a:lnSpc>
              <a:defRPr/>
            </a:pPr>
            <a:r>
              <a:rPr lang="en-US" sz="1600" b="1" i="1" u="none" strike="noStrike" baseline="0" dirty="0">
                <a:solidFill>
                  <a:srgbClr val="0000FF"/>
                </a:solidFill>
                <a:latin typeface="Arial" panose="020B0604020202020204" pitchFamily="34" charset="0"/>
                <a:cs typeface="Arial" panose="020B0604020202020204" pitchFamily="34" charset="0"/>
              </a:rPr>
              <a:t>Indemnification:</a:t>
            </a:r>
            <a:r>
              <a:rPr lang="en-US" sz="1600" b="1" i="1" u="none" strike="noStrike" baseline="0" dirty="0">
                <a:latin typeface="Arial" panose="020B0604020202020204" pitchFamily="34" charset="0"/>
                <a:cs typeface="Arial" panose="020B0604020202020204" pitchFamily="34" charset="0"/>
              </a:rPr>
              <a:t> </a:t>
            </a:r>
            <a:r>
              <a:rPr lang="en-US" sz="1600" b="1" i="1" u="none" strike="noStrike" baseline="0" dirty="0">
                <a:solidFill>
                  <a:srgbClr val="211808"/>
                </a:solidFill>
                <a:latin typeface="Arial" panose="020B0604020202020204" pitchFamily="34" charset="0"/>
                <a:cs typeface="Arial" panose="020B0604020202020204" pitchFamily="34" charset="0"/>
              </a:rPr>
              <a:t>While performing what they believe to be their duty, agents, may also commit acts for which they are later sued or criminally prosecuted.  Corporations are empowered to indemnify these persons if they acted in good faith and in a manner reasonably believed to be in, or not opposed to, the interests of the corporation and had no reason to believe that their conduct was ultra vires or unlawful.</a:t>
            </a:r>
            <a:endParaRPr lang="en-US" sz="1600" b="1" i="1" dirty="0">
              <a:solidFill>
                <a:srgbClr val="0000FF"/>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2160812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65033"/>
            <a:ext cx="8382000" cy="2142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Nine: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Officers – Management of Corporation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485282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780861"/>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Part One: Definitions / Roles / Obligations and Duties / Liabilities</a:t>
            </a:r>
          </a:p>
          <a:p>
            <a:pP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Chairman / Board Members / Committees</a:t>
            </a:r>
          </a:p>
          <a:p>
            <a:pPr marL="173038" indent="-173038">
              <a:lnSpc>
                <a:spcPct val="110000"/>
              </a:lnSpc>
              <a:buFont typeface="Arial" panose="020B0604020202020204" pitchFamily="34" charset="0"/>
              <a:buChar char="•"/>
              <a:defRPr/>
            </a:pPr>
            <a:r>
              <a:rPr lang="en-US" sz="2400" b="1" dirty="0">
                <a:solidFill>
                  <a:srgbClr val="002060"/>
                </a:solidFill>
              </a:rPr>
              <a:t>Officers, Employees and Agents</a:t>
            </a:r>
          </a:p>
          <a:p>
            <a:pP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Part Two: Generally / Officer Roles / Obligations / Duties</a:t>
            </a:r>
          </a:p>
          <a:p>
            <a:pP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Employees / Agents</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75000"/>
              </a:lnSpc>
              <a:spcBef>
                <a:spcPts val="0"/>
              </a:spcBef>
              <a:spcAft>
                <a:spcPts val="0"/>
              </a:spcAft>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Part Three: Generally / </a:t>
            </a:r>
            <a:r>
              <a:rPr lang="en-US" sz="1500" b="1" i="1" dirty="0">
                <a:solidFill>
                  <a:srgbClr val="C00000"/>
                </a:solidFill>
                <a:effectLst/>
                <a:latin typeface="Tahoma" panose="020B0604030504040204" pitchFamily="34" charset="0"/>
                <a:ea typeface="Tahoma" panose="020B0604030504040204" pitchFamily="34" charset="0"/>
                <a:cs typeface="Tahoma" panose="020B0604030504040204" pitchFamily="34" charset="0"/>
              </a:rPr>
              <a:t>Running the Corporation / Fiduciary Responsibilities</a:t>
            </a:r>
          </a:p>
          <a:p>
            <a:pPr marL="0" marR="0">
              <a:lnSpc>
                <a:spcPct val="75000"/>
              </a:lnSpc>
              <a:spcBef>
                <a:spcPts val="0"/>
              </a:spcBef>
              <a:spcAft>
                <a:spcPts val="0"/>
              </a:spcAft>
            </a:pPr>
            <a:r>
              <a:rPr lang="en-US" sz="1500" b="1" i="1" dirty="0">
                <a:solidFill>
                  <a:srgbClr val="C00000"/>
                </a:solidFill>
                <a:effectLst/>
                <a:latin typeface="Tahoma" panose="020B0604030504040204" pitchFamily="34" charset="0"/>
                <a:ea typeface="Tahoma" panose="020B0604030504040204" pitchFamily="34" charset="0"/>
                <a:cs typeface="Tahoma" panose="020B0604030504040204" pitchFamily="34" charset="0"/>
              </a:rPr>
              <a:t>                    Enforcement of Board Policies / Employment Management</a:t>
            </a:r>
          </a:p>
          <a:p>
            <a:pPr marL="0" marR="0">
              <a:lnSpc>
                <a:spcPct val="75000"/>
              </a:lnSpc>
              <a:spcBef>
                <a:spcPts val="0"/>
              </a:spcBef>
              <a:spcAft>
                <a:spcPts val="0"/>
              </a:spcAft>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1500" b="1" i="1" dirty="0">
                <a:solidFill>
                  <a:srgbClr val="C00000"/>
                </a:solidFill>
                <a:effectLst/>
                <a:latin typeface="Tahoma" panose="020B0604030504040204" pitchFamily="34" charset="0"/>
                <a:ea typeface="Tahoma" panose="020B0604030504040204" pitchFamily="34" charset="0"/>
                <a:cs typeface="Tahoma" panose="020B0604030504040204" pitchFamily="34" charset="0"/>
              </a:rPr>
              <a:t>Shareholder Derivative Lawsuits / Separate Personhood Interests</a:t>
            </a:r>
          </a:p>
          <a:p>
            <a:pPr marL="0" marR="0">
              <a:lnSpc>
                <a:spcPct val="75000"/>
              </a:lnSpc>
              <a:spcBef>
                <a:spcPts val="0"/>
              </a:spcBef>
              <a:spcAft>
                <a:spcPts val="0"/>
              </a:spcAft>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1500" b="1" i="1" dirty="0">
                <a:solidFill>
                  <a:srgbClr val="C00000"/>
                </a:solidFill>
                <a:effectLst/>
                <a:latin typeface="Tahoma" panose="020B0604030504040204" pitchFamily="34" charset="0"/>
                <a:ea typeface="Tahoma" panose="020B0604030504040204" pitchFamily="34" charset="0"/>
                <a:cs typeface="Tahoma" panose="020B0604030504040204" pitchFamily="34" charset="0"/>
              </a:rPr>
              <a:t>Political Independence</a:t>
            </a: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The Constitutional Rights of Corporations</a:t>
            </a:r>
            <a:endParaRPr lang="en-US" sz="1400" b="1" dirty="0">
              <a:solidFill>
                <a:srgbClr val="C00000"/>
              </a:solidFill>
            </a:endParaRPr>
          </a:p>
        </p:txBody>
      </p:sp>
    </p:spTree>
    <p:extLst>
      <p:ext uri="{BB962C8B-B14F-4D97-AF65-F5344CB8AC3E}">
        <p14:creationId xmlns:p14="http://schemas.microsoft.com/office/powerpoint/2010/main" val="772538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Management of A Corporation.tif"/>
          <p:cNvPicPr>
            <a:picLocks noChangeAspect="1"/>
          </p:cNvPicPr>
          <p:nvPr/>
        </p:nvPicPr>
        <p:blipFill>
          <a:blip r:embed="rId2" cstate="print"/>
          <a:srcRect/>
          <a:stretch>
            <a:fillRect/>
          </a:stretch>
        </p:blipFill>
        <p:spPr bwMode="auto">
          <a:xfrm>
            <a:off x="1828800" y="1140941"/>
            <a:ext cx="5486400" cy="5412259"/>
          </a:xfrm>
          <a:prstGeom prst="rect">
            <a:avLst/>
          </a:prstGeom>
          <a:noFill/>
          <a:ln w="9525">
            <a:noFill/>
            <a:miter lim="800000"/>
            <a:headEnd/>
            <a:tailEnd/>
          </a:ln>
        </p:spPr>
      </p:pic>
    </p:spTree>
    <p:extLst>
      <p:ext uri="{BB962C8B-B14F-4D97-AF65-F5344CB8AC3E}">
        <p14:creationId xmlns:p14="http://schemas.microsoft.com/office/powerpoint/2010/main" val="3072614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Ten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Definitions</a:t>
            </a:r>
          </a:p>
          <a:p>
            <a:r>
              <a:rPr lang="en-US" sz="2600" b="1" dirty="0">
                <a:solidFill>
                  <a:srgbClr val="C00000"/>
                </a:solidFill>
                <a:latin typeface="Arial" panose="020B0604020202020204" pitchFamily="34" charset="0"/>
                <a:cs typeface="Arial" panose="020B0604020202020204" pitchFamily="34" charset="0"/>
              </a:rPr>
              <a:t>Definitions:</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r>
              <a:rPr lang="en-US" sz="1600" b="1" dirty="0">
                <a:solidFill>
                  <a:srgbClr val="0000FF"/>
                </a:solidFill>
              </a:rPr>
              <a:t>Officer Defined: </a:t>
            </a:r>
            <a:r>
              <a:rPr lang="en-US" sz="1600" dirty="0"/>
              <a:t>Black’s law dictionary defines the term officer as:</a:t>
            </a:r>
            <a:br>
              <a:rPr lang="en-US" sz="1600" dirty="0"/>
            </a:br>
            <a:endParaRPr lang="en-US" sz="500" dirty="0"/>
          </a:p>
          <a:p>
            <a:pPr algn="just"/>
            <a:r>
              <a:rPr lang="en-US" sz="1600" b="1" i="1" dirty="0">
                <a:solidFill>
                  <a:srgbClr val="A50021"/>
                </a:solidFill>
              </a:rPr>
              <a:t>“A person who holds an office of trust, authority or command, and when an officer of a corporation, a person who is the company’s chief executive officer, president, Vice President, chief financial officer, treasurer or secretary.</a:t>
            </a:r>
          </a:p>
          <a:p>
            <a:pPr algn="just"/>
            <a:br>
              <a:rPr lang="en-US" sz="500" dirty="0"/>
            </a:br>
            <a:r>
              <a:rPr lang="en-US" sz="1600" b="1" dirty="0">
                <a:solidFill>
                  <a:srgbClr val="0000FF"/>
                </a:solidFill>
              </a:rPr>
              <a:t>Business Corporation Law:</a:t>
            </a:r>
            <a:r>
              <a:rPr lang="en-US" sz="1600" dirty="0"/>
              <a:t> Section 715 of the New York State Business Corporation Law further provides that:</a:t>
            </a:r>
          </a:p>
          <a:p>
            <a:pPr algn="just"/>
            <a:endParaRPr lang="en-US" sz="500" b="1" i="1" dirty="0"/>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Unicode MS"/>
              </a:rPr>
              <a:t>The board of directors may appoint the officers of the corporation, who hold office for the term for which they are appointed, and who shall have such authority and perform such duties in the management of the corporation as may be provided in the by-laws or, to the extent not so provided, by the board of directors; and</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500" b="1" dirty="0">
              <a:latin typeface="Arial Unicode MS"/>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Unicode MS"/>
              </a:rPr>
              <a:t>Such officers shall perform their duties in good faith and with that degree of care which an ordinarily prudent person in a like position would use under similar circumstances, and in performing such duties, an officer shall be entitled to rely on information, opinions, reports or statements, including financial statements and other financial data, and a person who so performs their duties shall have no liability by reason of being or having been an officer of the corporation.</a:t>
            </a:r>
            <a:endParaRPr kumimoji="0" lang="en-US" altLang="en-US" sz="1400" b="1" i="0" u="none" strike="noStrike" cap="none" normalizeH="0" baseline="0" dirty="0">
              <a:ln>
                <a:noFill/>
              </a:ln>
              <a:solidFill>
                <a:schemeClr val="tx1"/>
              </a:solidFill>
              <a:effectLst/>
              <a:latin typeface="Arial" panose="020B0604020202020204" pitchFamily="34" charset="0"/>
            </a:endParaRPr>
          </a:p>
          <a:p>
            <a:pPr algn="just"/>
            <a:endParaRPr lang="en-US" sz="1600" b="1" i="1" dirty="0"/>
          </a:p>
          <a:p>
            <a:pPr algn="just"/>
            <a:endParaRPr lang="en-US" sz="1600" b="1" i="1" dirty="0"/>
          </a:p>
          <a:p>
            <a:pPr algn="just"/>
            <a:endParaRPr lang="en-US" sz="1600" dirty="0"/>
          </a:p>
        </p:txBody>
      </p:sp>
    </p:spTree>
    <p:extLst>
      <p:ext uri="{BB962C8B-B14F-4D97-AF65-F5344CB8AC3E}">
        <p14:creationId xmlns:p14="http://schemas.microsoft.com/office/powerpoint/2010/main" val="21962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10763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838200"/>
            <a:ext cx="85344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Generally</a:t>
            </a:r>
          </a:p>
          <a:p>
            <a:r>
              <a:rPr lang="en-US" sz="2600" b="1" dirty="0">
                <a:solidFill>
                  <a:srgbClr val="C00000"/>
                </a:solidFill>
                <a:latin typeface="Arial" panose="020B0604020202020204" pitchFamily="34" charset="0"/>
                <a:cs typeface="Arial" panose="020B0604020202020204" pitchFamily="34" charset="0"/>
              </a:rPr>
              <a:t> Generally</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are the persons who actually perform the day to day management and operation of the corporation, under the oversight of the Board of Directors.</a:t>
            </a:r>
          </a:p>
          <a:p>
            <a:pPr marL="457200" lvl="2" indent="-228600" algn="just">
              <a:lnSpc>
                <a:spcPct val="85000"/>
              </a:lnSpc>
              <a:buFont typeface="Arial" pitchFamily="34" charset="0"/>
              <a:buChar char="•"/>
              <a:defRPr/>
            </a:pPr>
            <a:endParaRPr lang="en-US" sz="5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of a corporation, are selected and removed by the board of directors.</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are agents of the corporation with specific, actual authority, and with powers governed by the law of agency. </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Their relations with the corporation are fiduciary in nature, and they are liable for any secret profits and for diverting corporate opportunities to their own advantage.</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as agents of the corporation, are personally responsible for any torts or crimes they commit even if they act on behalf of the corporation.</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may be liable for taking advantage of a corporate opportunity.</a:t>
            </a:r>
          </a:p>
          <a:p>
            <a:pPr marL="457200" lvl="2" indent="-228600" algn="just">
              <a:lnSpc>
                <a:spcPct val="85000"/>
              </a:lnSpc>
              <a:buFont typeface="Arial" pitchFamily="34" charset="0"/>
              <a:buChar char="•"/>
              <a:defRPr/>
            </a:pPr>
            <a:endParaRPr lang="en-US" sz="5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When determining liability, the question is asked – Was there a breach of a fiduciary duty?</a:t>
            </a:r>
          </a:p>
          <a:p>
            <a:pPr lvl="2">
              <a:buFont typeface="Arial" pitchFamily="34" charset="0"/>
              <a:buChar char="•"/>
              <a:defRPr/>
            </a:pPr>
            <a:endParaRPr lang="en-US" b="1" i="1" dirty="0"/>
          </a:p>
        </p:txBody>
      </p:sp>
    </p:spTree>
    <p:extLst>
      <p:ext uri="{BB962C8B-B14F-4D97-AF65-F5344CB8AC3E}">
        <p14:creationId xmlns:p14="http://schemas.microsoft.com/office/powerpoint/2010/main" val="205685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838200"/>
            <a:ext cx="87630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Generally</a:t>
            </a:r>
          </a:p>
          <a:p>
            <a:r>
              <a:rPr lang="en-US" sz="3200" b="1" dirty="0">
                <a:solidFill>
                  <a:srgbClr val="C00000"/>
                </a:solidFill>
                <a:latin typeface="Arial" panose="020B0604020202020204" pitchFamily="34" charset="0"/>
                <a:cs typeface="Arial" panose="020B0604020202020204" pitchFamily="34" charset="0"/>
              </a:rPr>
              <a:t> Who are the Officers of a Corporation:</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80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pPr marL="457200" lvl="2" indent="-284163" defTabSz="119063">
              <a:lnSpc>
                <a:spcPct val="80000"/>
              </a:lnSpc>
              <a:defRPr/>
            </a:pPr>
            <a:r>
              <a:rPr lang="en-US" b="1" i="1" dirty="0">
                <a:latin typeface="Arial" pitchFamily="34" charset="0"/>
                <a:cs typeface="Arial" pitchFamily="34" charset="0"/>
              </a:rPr>
              <a:t>Officers of a corporation include:</a:t>
            </a:r>
          </a:p>
          <a:p>
            <a:pPr lvl="2">
              <a:lnSpc>
                <a:spcPct val="80000"/>
              </a:lnSpc>
              <a:buFont typeface="Arial" pitchFamily="34" charset="0"/>
              <a:buChar char="•"/>
              <a:defRPr/>
            </a:pPr>
            <a:endParaRPr lang="en-US" sz="600" b="1" i="1" dirty="0">
              <a:latin typeface="Arial" pitchFamily="34" charset="0"/>
              <a:cs typeface="Arial" pitchFamily="34" charset="0"/>
            </a:endParaRPr>
          </a:p>
          <a:p>
            <a:pPr lvl="2">
              <a:lnSpc>
                <a:spcPct val="80000"/>
              </a:lnSpc>
              <a:buFont typeface="Arial" pitchFamily="34" charset="0"/>
              <a:buChar char="•"/>
              <a:defRPr/>
            </a:pPr>
            <a:endParaRPr lang="en-US" sz="600" b="1" i="1" dirty="0">
              <a:latin typeface="Arial" pitchFamily="34" charset="0"/>
              <a:cs typeface="Arial" pitchFamily="34" charset="0"/>
            </a:endParaRPr>
          </a:p>
          <a:p>
            <a:pPr lvl="2">
              <a:lnSpc>
                <a:spcPct val="80000"/>
              </a:lnSpc>
              <a:buFont typeface="Arial" pitchFamily="34" charset="0"/>
              <a:buChar char="•"/>
              <a:defRPr/>
            </a:pPr>
            <a:endParaRPr lang="en-US" sz="600" b="1" i="1" dirty="0">
              <a:latin typeface="Arial" pitchFamily="34" charset="0"/>
              <a:cs typeface="Arial" pitchFamily="34" charset="0"/>
            </a:endParaRP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Chief Executive Officer;</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President;</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Vice – President;</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Chief Financial Officer;</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Treasurer; and</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Secretary.</a:t>
            </a:r>
          </a:p>
          <a:p>
            <a:pPr>
              <a:lnSpc>
                <a:spcPct val="80000"/>
              </a:lnSpc>
              <a:defRPr/>
            </a:pPr>
            <a:endParaRPr lang="en-US" b="1" i="1" dirty="0">
              <a:latin typeface="Arial" pitchFamily="34" charset="0"/>
              <a:cs typeface="Arial" pitchFamily="34" charset="0"/>
            </a:endParaRPr>
          </a:p>
          <a:p>
            <a:pPr marL="0" lvl="2">
              <a:lnSpc>
                <a:spcPct val="80000"/>
              </a:lnSpc>
              <a:defRPr/>
            </a:pPr>
            <a:r>
              <a:rPr lang="en-US" b="1" kern="0" dirty="0">
                <a:solidFill>
                  <a:schemeClr val="accent2">
                    <a:lumMod val="75000"/>
                  </a:schemeClr>
                </a:solidFill>
                <a:effectLst>
                  <a:outerShdw blurRad="38100" dist="38100" dir="2700000" algn="tl">
                    <a:srgbClr val="C0C0C0"/>
                  </a:outerShdw>
                </a:effectLst>
                <a:latin typeface="Arial" pitchFamily="34" charset="0"/>
                <a:cs typeface="Arial" pitchFamily="34" charset="0"/>
              </a:rPr>
              <a:t>  </a:t>
            </a:r>
            <a:r>
              <a:rPr lang="en-US" b="1" kern="0" dirty="0">
                <a:solidFill>
                  <a:srgbClr val="A50021"/>
                </a:solidFill>
                <a:effectLst>
                  <a:outerShdw blurRad="38100" dist="38100" dir="2700000" algn="tl">
                    <a:srgbClr val="C0C0C0"/>
                  </a:outerShdw>
                </a:effectLst>
                <a:latin typeface="Arial" pitchFamily="34" charset="0"/>
                <a:cs typeface="Arial" pitchFamily="34" charset="0"/>
              </a:rPr>
              <a:t>Officers  vs. Agents</a:t>
            </a:r>
          </a:p>
          <a:p>
            <a:pPr>
              <a:lnSpc>
                <a:spcPct val="80000"/>
              </a:lnSpc>
              <a:defRPr/>
            </a:pPr>
            <a:endParaRPr lang="en-US" sz="10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Officers are employees of the corporation who have general duties.  </a:t>
            </a:r>
          </a:p>
          <a:p>
            <a:pPr>
              <a:lnSpc>
                <a:spcPct val="80000"/>
              </a:lnSpc>
              <a:defRPr/>
            </a:pPr>
            <a:endParaRPr lang="en-US" sz="6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An Agent, on the other hand is a broad term encompassing any individual </a:t>
            </a:r>
          </a:p>
          <a:p>
            <a:pPr>
              <a:lnSpc>
                <a:spcPct val="80000"/>
              </a:lnSpc>
              <a:defRPr/>
            </a:pPr>
            <a:r>
              <a:rPr lang="en-US" b="1" i="1" dirty="0">
                <a:latin typeface="Arial" pitchFamily="34" charset="0"/>
                <a:cs typeface="Arial" pitchFamily="34" charset="0"/>
              </a:rPr>
              <a:t> who works, even temporarily, for another’s interest.  </a:t>
            </a:r>
          </a:p>
          <a:p>
            <a:pPr>
              <a:lnSpc>
                <a:spcPct val="80000"/>
              </a:lnSpc>
              <a:defRPr/>
            </a:pPr>
            <a:endParaRPr lang="en-US" sz="6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As a result, all officers are agents, but not all agents are officers.</a:t>
            </a:r>
          </a:p>
        </p:txBody>
      </p:sp>
    </p:spTree>
    <p:extLst>
      <p:ext uri="{BB962C8B-B14F-4D97-AF65-F5344CB8AC3E}">
        <p14:creationId xmlns:p14="http://schemas.microsoft.com/office/powerpoint/2010/main" val="2606492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Roles and Duties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7516225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10139</TotalTime>
  <Words>3081</Words>
  <Application>Microsoft Office PowerPoint</Application>
  <PresentationFormat>On-screen Show (4:3)</PresentationFormat>
  <Paragraphs>331</Paragraphs>
  <Slides>31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Unicode MS</vt:lpstr>
      <vt:lpstr>Calibri</vt:lpstr>
      <vt:lpstr>Tahoma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533</cp:revision>
  <cp:lastPrinted>2020-09-23T14:11:20Z</cp:lastPrinted>
  <dcterms:created xsi:type="dcterms:W3CDTF">2007-08-27T19:04:39Z</dcterms:created>
  <dcterms:modified xsi:type="dcterms:W3CDTF">2021-02-27T02:34:15Z</dcterms:modified>
</cp:coreProperties>
</file>