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09" r:id="rId2"/>
    <p:sldId id="543" r:id="rId3"/>
    <p:sldId id="635" r:id="rId4"/>
    <p:sldId id="583" r:id="rId5"/>
    <p:sldId id="660" r:id="rId6"/>
    <p:sldId id="659" r:id="rId7"/>
    <p:sldId id="663" r:id="rId8"/>
    <p:sldId id="655" r:id="rId9"/>
    <p:sldId id="638" r:id="rId10"/>
    <p:sldId id="634" r:id="rId11"/>
    <p:sldId id="611" r:id="rId12"/>
    <p:sldId id="664" r:id="rId13"/>
    <p:sldId id="582" r:id="rId14"/>
    <p:sldId id="586" r:id="rId15"/>
    <p:sldId id="589" r:id="rId16"/>
    <p:sldId id="587" r:id="rId17"/>
    <p:sldId id="590" r:id="rId18"/>
    <p:sldId id="581" r:id="rId19"/>
    <p:sldId id="439" r:id="rId2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006666"/>
    <a:srgbClr val="0033CC"/>
    <a:srgbClr val="C81204"/>
    <a:srgbClr val="4C1441"/>
    <a:srgbClr val="FFFF00"/>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2D2FD-F182-4DC2-A5BB-7293B671A905}" v="3" dt="2021-02-27T02:39:22.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0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ACF2D2FD-F182-4DC2-A5BB-7293B671A905}"/>
    <pc:docChg chg="addSld delSld modSld modMainMaster">
      <pc:chgData name="Robert Farley" userId="1b2cfada0102257f" providerId="LiveId" clId="{ACF2D2FD-F182-4DC2-A5BB-7293B671A905}" dt="2021-02-27T02:42:32.961" v="35" actId="20577"/>
      <pc:docMkLst>
        <pc:docMk/>
      </pc:docMkLst>
      <pc:sldChg chg="addSp modSp setBg">
        <pc:chgData name="Robert Farley" userId="1b2cfada0102257f" providerId="LiveId" clId="{ACF2D2FD-F182-4DC2-A5BB-7293B671A905}" dt="2021-02-27T02:41:07.175" v="11"/>
        <pc:sldMkLst>
          <pc:docMk/>
          <pc:sldMk cId="0" sldId="409"/>
        </pc:sldMkLst>
        <pc:picChg chg="add mod">
          <ac:chgData name="Robert Farley" userId="1b2cfada0102257f" providerId="LiveId" clId="{ACF2D2FD-F182-4DC2-A5BB-7293B671A905}" dt="2021-02-27T02:41:07.175" v="11"/>
          <ac:picMkLst>
            <pc:docMk/>
            <pc:sldMk cId="0" sldId="409"/>
            <ac:picMk id="5" creationId="{D8B2C898-B6FA-43A2-B487-5BF168072C33}"/>
          </ac:picMkLst>
        </pc:picChg>
      </pc:sldChg>
      <pc:sldChg chg="modSp mod">
        <pc:chgData name="Robert Farley" userId="1b2cfada0102257f" providerId="LiveId" clId="{ACF2D2FD-F182-4DC2-A5BB-7293B671A905}" dt="2021-02-27T02:40:18.986" v="10" actId="20577"/>
        <pc:sldMkLst>
          <pc:docMk/>
          <pc:sldMk cId="0" sldId="439"/>
        </pc:sldMkLst>
        <pc:spChg chg="mod">
          <ac:chgData name="Robert Farley" userId="1b2cfada0102257f" providerId="LiveId" clId="{ACF2D2FD-F182-4DC2-A5BB-7293B671A905}" dt="2021-02-27T02:40:18.986" v="10" actId="20577"/>
          <ac:spMkLst>
            <pc:docMk/>
            <pc:sldMk cId="0" sldId="439"/>
            <ac:spMk id="21506" creationId="{00000000-0000-0000-0000-000000000000}"/>
          </ac:spMkLst>
        </pc:spChg>
      </pc:sldChg>
      <pc:sldChg chg="add del">
        <pc:chgData name="Robert Farley" userId="1b2cfada0102257f" providerId="LiveId" clId="{ACF2D2FD-F182-4DC2-A5BB-7293B671A905}" dt="2021-02-27T02:41:54.780" v="12"/>
        <pc:sldMkLst>
          <pc:docMk/>
          <pc:sldMk cId="2446320244" sldId="581"/>
        </pc:sldMkLst>
      </pc:sldChg>
      <pc:sldChg chg="add">
        <pc:chgData name="Robert Farley" userId="1b2cfada0102257f" providerId="LiveId" clId="{ACF2D2FD-F182-4DC2-A5BB-7293B671A905}" dt="2021-02-27T02:41:54.780" v="12"/>
        <pc:sldMkLst>
          <pc:docMk/>
          <pc:sldMk cId="1464466725" sldId="582"/>
        </pc:sldMkLst>
      </pc:sldChg>
      <pc:sldChg chg="modSp add mod">
        <pc:chgData name="Robert Farley" userId="1b2cfada0102257f" providerId="LiveId" clId="{ACF2D2FD-F182-4DC2-A5BB-7293B671A905}" dt="2021-02-27T02:42:21.553" v="25" actId="20577"/>
        <pc:sldMkLst>
          <pc:docMk/>
          <pc:sldMk cId="3136936992" sldId="586"/>
        </pc:sldMkLst>
        <pc:spChg chg="mod">
          <ac:chgData name="Robert Farley" userId="1b2cfada0102257f" providerId="LiveId" clId="{ACF2D2FD-F182-4DC2-A5BB-7293B671A905}" dt="2021-02-27T02:42:21.553" v="25" actId="20577"/>
          <ac:spMkLst>
            <pc:docMk/>
            <pc:sldMk cId="3136936992" sldId="586"/>
            <ac:spMk id="79873" creationId="{00000000-0000-0000-0000-000000000000}"/>
          </ac:spMkLst>
        </pc:spChg>
      </pc:sldChg>
      <pc:sldChg chg="modSp add mod">
        <pc:chgData name="Robert Farley" userId="1b2cfada0102257f" providerId="LiveId" clId="{ACF2D2FD-F182-4DC2-A5BB-7293B671A905}" dt="2021-02-27T02:42:32.961" v="35" actId="20577"/>
        <pc:sldMkLst>
          <pc:docMk/>
          <pc:sldMk cId="974308871" sldId="587"/>
        </pc:sldMkLst>
        <pc:spChg chg="mod">
          <ac:chgData name="Robert Farley" userId="1b2cfada0102257f" providerId="LiveId" clId="{ACF2D2FD-F182-4DC2-A5BB-7293B671A905}" dt="2021-02-27T02:42:32.961" v="35" actId="20577"/>
          <ac:spMkLst>
            <pc:docMk/>
            <pc:sldMk cId="974308871" sldId="587"/>
            <ac:spMk id="79873" creationId="{00000000-0000-0000-0000-000000000000}"/>
          </ac:spMkLst>
        </pc:spChg>
      </pc:sldChg>
      <pc:sldChg chg="add">
        <pc:chgData name="Robert Farley" userId="1b2cfada0102257f" providerId="LiveId" clId="{ACF2D2FD-F182-4DC2-A5BB-7293B671A905}" dt="2021-02-27T02:41:54.780" v="12"/>
        <pc:sldMkLst>
          <pc:docMk/>
          <pc:sldMk cId="2485852016" sldId="589"/>
        </pc:sldMkLst>
      </pc:sldChg>
      <pc:sldChg chg="add">
        <pc:chgData name="Robert Farley" userId="1b2cfada0102257f" providerId="LiveId" clId="{ACF2D2FD-F182-4DC2-A5BB-7293B671A905}" dt="2021-02-27T02:41:54.780" v="12"/>
        <pc:sldMkLst>
          <pc:docMk/>
          <pc:sldMk cId="1063971638" sldId="590"/>
        </pc:sldMkLst>
      </pc:sldChg>
      <pc:sldChg chg="modSp add mod">
        <pc:chgData name="Robert Farley" userId="1b2cfada0102257f" providerId="LiveId" clId="{ACF2D2FD-F182-4DC2-A5BB-7293B671A905}" dt="2021-02-27T02:42:12.721" v="19" actId="20577"/>
        <pc:sldMkLst>
          <pc:docMk/>
          <pc:sldMk cId="286567431" sldId="664"/>
        </pc:sldMkLst>
        <pc:spChg chg="mod">
          <ac:chgData name="Robert Farley" userId="1b2cfada0102257f" providerId="LiveId" clId="{ACF2D2FD-F182-4DC2-A5BB-7293B671A905}" dt="2021-02-27T02:42:12.721" v="19" actId="20577"/>
          <ac:spMkLst>
            <pc:docMk/>
            <pc:sldMk cId="286567431" sldId="664"/>
            <ac:spMk id="79873" creationId="{00000000-0000-0000-0000-000000000000}"/>
          </ac:spMkLst>
        </pc:spChg>
      </pc:sldChg>
      <pc:sldMasterChg chg="setBg modSldLayout">
        <pc:chgData name="Robert Farley" userId="1b2cfada0102257f" providerId="LiveId" clId="{ACF2D2FD-F182-4DC2-A5BB-7293B671A905}" dt="2021-02-27T02:39:22.341" v="2"/>
        <pc:sldMasterMkLst>
          <pc:docMk/>
          <pc:sldMasterMk cId="0" sldId="2147483648"/>
        </pc:sldMasterMkLst>
        <pc:sldLayoutChg chg="setBg">
          <pc:chgData name="Robert Farley" userId="1b2cfada0102257f" providerId="LiveId" clId="{ACF2D2FD-F182-4DC2-A5BB-7293B671A905}" dt="2021-02-27T02:39:22.341" v="2"/>
          <pc:sldLayoutMkLst>
            <pc:docMk/>
            <pc:sldMasterMk cId="0" sldId="2147483648"/>
            <pc:sldLayoutMk cId="0" sldId="2147483649"/>
          </pc:sldLayoutMkLst>
        </pc:sldLayoutChg>
        <pc:sldLayoutChg chg="setBg">
          <pc:chgData name="Robert Farley" userId="1b2cfada0102257f" providerId="LiveId" clId="{ACF2D2FD-F182-4DC2-A5BB-7293B671A905}" dt="2021-02-27T02:39:22.341" v="2"/>
          <pc:sldLayoutMkLst>
            <pc:docMk/>
            <pc:sldMasterMk cId="0" sldId="2147483648"/>
            <pc:sldLayoutMk cId="0" sldId="2147483650"/>
          </pc:sldLayoutMkLst>
        </pc:sldLayoutChg>
        <pc:sldLayoutChg chg="setBg">
          <pc:chgData name="Robert Farley" userId="1b2cfada0102257f" providerId="LiveId" clId="{ACF2D2FD-F182-4DC2-A5BB-7293B671A905}" dt="2021-02-27T02:39:22.341" v="2"/>
          <pc:sldLayoutMkLst>
            <pc:docMk/>
            <pc:sldMasterMk cId="0" sldId="2147483648"/>
            <pc:sldLayoutMk cId="0" sldId="2147483651"/>
          </pc:sldLayoutMkLst>
        </pc:sldLayoutChg>
        <pc:sldLayoutChg chg="setBg">
          <pc:chgData name="Robert Farley" userId="1b2cfada0102257f" providerId="LiveId" clId="{ACF2D2FD-F182-4DC2-A5BB-7293B671A905}" dt="2021-02-27T02:39:22.341" v="2"/>
          <pc:sldLayoutMkLst>
            <pc:docMk/>
            <pc:sldMasterMk cId="0" sldId="2147483648"/>
            <pc:sldLayoutMk cId="0" sldId="2147483652"/>
          </pc:sldLayoutMkLst>
        </pc:sldLayoutChg>
        <pc:sldLayoutChg chg="setBg">
          <pc:chgData name="Robert Farley" userId="1b2cfada0102257f" providerId="LiveId" clId="{ACF2D2FD-F182-4DC2-A5BB-7293B671A905}" dt="2021-02-27T02:39:22.341" v="2"/>
          <pc:sldLayoutMkLst>
            <pc:docMk/>
            <pc:sldMasterMk cId="0" sldId="2147483648"/>
            <pc:sldLayoutMk cId="0" sldId="2147483653"/>
          </pc:sldLayoutMkLst>
        </pc:sldLayoutChg>
        <pc:sldLayoutChg chg="setBg">
          <pc:chgData name="Robert Farley" userId="1b2cfada0102257f" providerId="LiveId" clId="{ACF2D2FD-F182-4DC2-A5BB-7293B671A905}" dt="2021-02-27T02:39:22.341" v="2"/>
          <pc:sldLayoutMkLst>
            <pc:docMk/>
            <pc:sldMasterMk cId="0" sldId="2147483648"/>
            <pc:sldLayoutMk cId="0" sldId="2147483654"/>
          </pc:sldLayoutMkLst>
        </pc:sldLayoutChg>
        <pc:sldLayoutChg chg="setBg">
          <pc:chgData name="Robert Farley" userId="1b2cfada0102257f" providerId="LiveId" clId="{ACF2D2FD-F182-4DC2-A5BB-7293B671A905}" dt="2021-02-27T02:39:22.341" v="2"/>
          <pc:sldLayoutMkLst>
            <pc:docMk/>
            <pc:sldMasterMk cId="0" sldId="2147483648"/>
            <pc:sldLayoutMk cId="0" sldId="2147483655"/>
          </pc:sldLayoutMkLst>
        </pc:sldLayoutChg>
        <pc:sldLayoutChg chg="setBg">
          <pc:chgData name="Robert Farley" userId="1b2cfada0102257f" providerId="LiveId" clId="{ACF2D2FD-F182-4DC2-A5BB-7293B671A905}" dt="2021-02-27T02:39:22.341" v="2"/>
          <pc:sldLayoutMkLst>
            <pc:docMk/>
            <pc:sldMasterMk cId="0" sldId="2147483648"/>
            <pc:sldLayoutMk cId="0" sldId="2147483656"/>
          </pc:sldLayoutMkLst>
        </pc:sldLayoutChg>
        <pc:sldLayoutChg chg="setBg">
          <pc:chgData name="Robert Farley" userId="1b2cfada0102257f" providerId="LiveId" clId="{ACF2D2FD-F182-4DC2-A5BB-7293B671A905}" dt="2021-02-27T02:39:22.341" v="2"/>
          <pc:sldLayoutMkLst>
            <pc:docMk/>
            <pc:sldMasterMk cId="0" sldId="2147483648"/>
            <pc:sldLayoutMk cId="0" sldId="2147483657"/>
          </pc:sldLayoutMkLst>
        </pc:sldLayoutChg>
        <pc:sldLayoutChg chg="setBg">
          <pc:chgData name="Robert Farley" userId="1b2cfada0102257f" providerId="LiveId" clId="{ACF2D2FD-F182-4DC2-A5BB-7293B671A905}" dt="2021-02-27T02:39:22.341" v="2"/>
          <pc:sldLayoutMkLst>
            <pc:docMk/>
            <pc:sldMasterMk cId="0" sldId="2147483648"/>
            <pc:sldLayoutMk cId="0" sldId="2147483658"/>
          </pc:sldLayoutMkLst>
        </pc:sldLayoutChg>
        <pc:sldLayoutChg chg="setBg">
          <pc:chgData name="Robert Farley" userId="1b2cfada0102257f" providerId="LiveId" clId="{ACF2D2FD-F182-4DC2-A5BB-7293B671A905}" dt="2021-02-27T02:39:22.341" v="2"/>
          <pc:sldLayoutMkLst>
            <pc:docMk/>
            <pc:sldMasterMk cId="0" sldId="2147483648"/>
            <pc:sldLayoutMk cId="0" sldId="2147483659"/>
          </pc:sldLayoutMkLst>
        </pc:sldLayoutChg>
        <pc:sldLayoutChg chg="setBg">
          <pc:chgData name="Robert Farley" userId="1b2cfada0102257f" providerId="LiveId" clId="{ACF2D2FD-F182-4DC2-A5BB-7293B671A905}" dt="2021-02-27T02:39:22.341" v="2"/>
          <pc:sldLayoutMkLst>
            <pc:docMk/>
            <pc:sldMasterMk cId="0" sldId="2147483648"/>
            <pc:sldLayoutMk cId="0" sldId="2147483660"/>
          </pc:sldLayoutMkLst>
        </pc:sldLayoutChg>
        <pc:sldLayoutChg chg="setBg">
          <pc:chgData name="Robert Farley" userId="1b2cfada0102257f" providerId="LiveId" clId="{ACF2D2FD-F182-4DC2-A5BB-7293B671A905}" dt="2021-02-27T02:39:22.341" v="2"/>
          <pc:sldLayoutMkLst>
            <pc:docMk/>
            <pc:sldMasterMk cId="0" sldId="2147483648"/>
            <pc:sldLayoutMk cId="0" sldId="21474836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2/26/2021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2/26/2021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5A1D999-1AA3-4AF7-B474-A087E9E088D0}" type="slidenum">
              <a:rPr lang="en-US" smtClean="0"/>
              <a:pPr>
                <a:defRPr/>
              </a:pPr>
              <a:t>1</a:t>
            </a:fld>
            <a:endParaRPr lang="en-US" dirty="0"/>
          </a:p>
        </p:txBody>
      </p:sp>
    </p:spTree>
    <p:extLst>
      <p:ext uri="{BB962C8B-B14F-4D97-AF65-F5344CB8AC3E}">
        <p14:creationId xmlns:p14="http://schemas.microsoft.com/office/powerpoint/2010/main" val="243381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8B5CACC1-D5C1-48E5-BC10-DD05A3FF332A}" type="slidenum">
              <a:rPr lang="en-US" smtClean="0"/>
              <a:pPr/>
              <a:t>15</a:t>
            </a:fld>
            <a:endParaRPr lang="en-US"/>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242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18</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81558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3"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381000" y="5394325"/>
            <a:ext cx="8305800"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Ten C:</a:t>
            </a:r>
          </a:p>
          <a:p>
            <a:pPr marL="342889" indent="-342889" algn="ctr">
              <a:spcBef>
                <a:spcPct val="20000"/>
              </a:spcBef>
              <a:defRPr/>
            </a:pPr>
            <a:r>
              <a:rPr lang="en-US" sz="2800" b="1" kern="0" dirty="0">
                <a:solidFill>
                  <a:srgbClr val="FFFF00"/>
                </a:solidFill>
                <a:latin typeface="+mn-lt"/>
              </a:rPr>
              <a:t>Corporate Governance</a:t>
            </a:r>
          </a:p>
        </p:txBody>
      </p:sp>
      <p:pic>
        <p:nvPicPr>
          <p:cNvPr id="5" name="Picture 4">
            <a:extLst>
              <a:ext uri="{FF2B5EF4-FFF2-40B4-BE49-F238E27FC236}">
                <a16:creationId xmlns:a16="http://schemas.microsoft.com/office/drawing/2014/main" id="{D8B2C898-B6FA-43A2-B487-5BF168072C33}"/>
              </a:ext>
            </a:extLst>
          </p:cNvPr>
          <p:cNvPicPr>
            <a:picLocks noChangeAspect="1"/>
          </p:cNvPicPr>
          <p:nvPr/>
        </p:nvPicPr>
        <p:blipFill>
          <a:blip r:embed="rId4" cstate="print"/>
          <a:stretch>
            <a:fillRect/>
          </a:stretch>
        </p:blipFill>
        <p:spPr>
          <a:xfrm>
            <a:off x="2590800" y="293687"/>
            <a:ext cx="4450955" cy="979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65033"/>
            <a:ext cx="8382000" cy="2142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Four:</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400" b="1" i="1" dirty="0">
                <a:solidFill>
                  <a:srgbClr val="006600"/>
                </a:solidFill>
              </a:rPr>
              <a:t>Corporate Governance – Management of 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48528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Management of A Corporation.tif"/>
          <p:cNvPicPr>
            <a:picLocks noChangeAspect="1"/>
          </p:cNvPicPr>
          <p:nvPr/>
        </p:nvPicPr>
        <p:blipFill>
          <a:blip r:embed="rId2" cstate="print"/>
          <a:srcRect/>
          <a:stretch>
            <a:fillRect/>
          </a:stretch>
        </p:blipFill>
        <p:spPr bwMode="auto">
          <a:xfrm>
            <a:off x="1828800" y="1140941"/>
            <a:ext cx="5486400" cy="5412259"/>
          </a:xfrm>
          <a:prstGeom prst="rect">
            <a:avLst/>
          </a:prstGeom>
          <a:noFill/>
          <a:ln w="9525">
            <a:noFill/>
            <a:miter lim="800000"/>
            <a:headEnd/>
            <a:tailEnd/>
          </a:ln>
        </p:spPr>
      </p:pic>
    </p:spTree>
    <p:extLst>
      <p:ext uri="{BB962C8B-B14F-4D97-AF65-F5344CB8AC3E}">
        <p14:creationId xmlns:p14="http://schemas.microsoft.com/office/powerpoint/2010/main" val="30726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381932"/>
            <a:ext cx="8382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Five:</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3600" b="1" i="1" dirty="0">
                <a:solidFill>
                  <a:srgbClr val="006600"/>
                </a:solidFill>
              </a:rPr>
              <a:t>Generally – Corporate Personhood</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8656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38200"/>
            <a:ext cx="8382000" cy="6140014"/>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Corporate Governance</a:t>
            </a:r>
          </a:p>
          <a:p>
            <a:pPr marL="342900" indent="-342900" algn="ctr">
              <a:lnSpc>
                <a:spcPct val="90000"/>
              </a:lnSpc>
              <a:spcBef>
                <a:spcPts val="0"/>
              </a:spcBef>
              <a:defRPr/>
            </a:pPr>
            <a:r>
              <a:rPr lang="en-US" sz="2800" b="1" i="1" dirty="0">
                <a:solidFill>
                  <a:srgbClr val="006600"/>
                </a:solidFill>
              </a:rPr>
              <a:t>Generally – Corporate Personhood</a:t>
            </a:r>
          </a:p>
          <a:p>
            <a:pPr>
              <a:lnSpc>
                <a:spcPct val="90000"/>
              </a:lnSpc>
              <a:defRPr/>
            </a:pPr>
            <a:endParaRPr lang="en-US" sz="1000" b="1" dirty="0">
              <a:solidFill>
                <a:srgbClr val="C00000"/>
              </a:solidFill>
            </a:endParaRPr>
          </a:p>
          <a:p>
            <a:pPr>
              <a:lnSpc>
                <a:spcPct val="81000"/>
              </a:lnSpc>
              <a:defRPr/>
            </a:pPr>
            <a:r>
              <a:rPr lang="en-US" sz="2400" b="1" dirty="0">
                <a:solidFill>
                  <a:srgbClr val="C00000"/>
                </a:solidFill>
              </a:rPr>
              <a:t>An Artificial Person Under the Law:</a:t>
            </a:r>
          </a:p>
          <a:p>
            <a:pPr algn="just">
              <a:lnSpc>
                <a:spcPct val="81000"/>
              </a:lnSpc>
              <a:defRPr/>
            </a:pPr>
            <a:endParaRPr lang="en-US" sz="500" b="1" i="1" dirty="0">
              <a:solidFill>
                <a:srgbClr val="0000FF"/>
              </a:solidFill>
            </a:endParaRPr>
          </a:p>
          <a:p>
            <a:pPr algn="just">
              <a:lnSpc>
                <a:spcPct val="81000"/>
              </a:lnSpc>
              <a:defRPr/>
            </a:pPr>
            <a:r>
              <a:rPr lang="en-US" sz="1600" b="1" i="1" dirty="0">
                <a:solidFill>
                  <a:srgbClr val="0000FF"/>
                </a:solidFill>
              </a:rPr>
              <a:t>Corporate Personhood: </a:t>
            </a:r>
            <a:r>
              <a:rPr lang="en-US" sz="1600" dirty="0"/>
              <a:t>As declared since the famous case of Dartmouth College v. Woodward, is the legal principle that a corporation is an Artificial Person under the law, with many of the same rights and privileges as a natural person. </a:t>
            </a:r>
          </a:p>
          <a:p>
            <a:pPr algn="just">
              <a:lnSpc>
                <a:spcPct val="81000"/>
              </a:lnSpc>
              <a:defRPr/>
            </a:pPr>
            <a:endParaRPr lang="en-US" sz="500" dirty="0"/>
          </a:p>
          <a:p>
            <a:pPr algn="just">
              <a:lnSpc>
                <a:spcPct val="81000"/>
              </a:lnSpc>
              <a:defRPr/>
            </a:pPr>
            <a:r>
              <a:rPr lang="en-US" sz="1600" b="1" i="1" dirty="0">
                <a:solidFill>
                  <a:srgbClr val="0000FF"/>
                </a:solidFill>
              </a:rPr>
              <a:t>Corporations Have Their Own Separate Legal Status:</a:t>
            </a:r>
            <a:r>
              <a:rPr lang="en-US" sz="1600" b="1" dirty="0"/>
              <a:t> </a:t>
            </a:r>
            <a:r>
              <a:rPr lang="en-US" sz="1600" dirty="0"/>
              <a:t>Pursuant to the concept of corporate personhood, corporations are deemed as legally separate from their associated human beings (shareholders, directors, officers and employees), and have their own constitutionally protected rights.</a:t>
            </a:r>
          </a:p>
          <a:p>
            <a:pPr>
              <a:lnSpc>
                <a:spcPct val="81000"/>
              </a:lnSpc>
              <a:defRPr/>
            </a:pPr>
            <a:endParaRPr lang="en-US" sz="500" dirty="0"/>
          </a:p>
          <a:p>
            <a:pPr algn="just">
              <a:lnSpc>
                <a:spcPct val="81000"/>
              </a:lnSpc>
              <a:defRPr/>
            </a:pPr>
            <a:r>
              <a:rPr lang="en-US" sz="1600" b="1" i="1" dirty="0">
                <a:solidFill>
                  <a:srgbClr val="0000FF"/>
                </a:solidFill>
              </a:rPr>
              <a:t>Rights of the Corporation: </a:t>
            </a:r>
            <a:r>
              <a:rPr lang="en-US" sz="1600" dirty="0"/>
              <a:t>As separate legal persons, corporations have a right to enter into contracts with other parties, to sue or be sued in court in the same way as natural persons, and enjoy most constitutional rights traditionally associated with natural persons.  The constitutional rights they </a:t>
            </a:r>
            <a:r>
              <a:rPr lang="en-US" sz="1600" b="1" dirty="0"/>
              <a:t>DO NOT</a:t>
            </a:r>
            <a:r>
              <a:rPr lang="en-US" sz="1600" dirty="0"/>
              <a:t> have include:</a:t>
            </a:r>
          </a:p>
          <a:p>
            <a:pPr algn="just">
              <a:lnSpc>
                <a:spcPct val="81000"/>
              </a:lnSpc>
              <a:defRPr/>
            </a:pPr>
            <a:endParaRPr lang="en-US" sz="1600" dirty="0"/>
          </a:p>
          <a:p>
            <a:pPr marL="285750" indent="-285750" algn="just">
              <a:lnSpc>
                <a:spcPct val="81000"/>
              </a:lnSpc>
              <a:buFont typeface="Arial" panose="020B0604020202020204" pitchFamily="34" charset="0"/>
              <a:buChar char="•"/>
              <a:defRPr/>
            </a:pPr>
            <a:r>
              <a:rPr lang="en-US" sz="1600" b="1" dirty="0"/>
              <a:t>Corporations cannot vote in political elections;</a:t>
            </a:r>
          </a:p>
          <a:p>
            <a:pPr marL="285750" indent="-285750" algn="just">
              <a:lnSpc>
                <a:spcPct val="81000"/>
              </a:lnSpc>
              <a:buFont typeface="Arial" panose="020B0604020202020204" pitchFamily="34" charset="0"/>
              <a:buChar char="•"/>
              <a:defRPr/>
            </a:pPr>
            <a:endParaRPr lang="en-US" sz="300" b="1" dirty="0"/>
          </a:p>
          <a:p>
            <a:pPr marL="285750" indent="-285750" algn="just">
              <a:lnSpc>
                <a:spcPct val="81000"/>
              </a:lnSpc>
              <a:buFont typeface="Arial" panose="020B0604020202020204" pitchFamily="34" charset="0"/>
              <a:buChar char="•"/>
              <a:defRPr/>
            </a:pPr>
            <a:r>
              <a:rPr lang="en-US" sz="1600" b="1" dirty="0"/>
              <a:t>Corporations are not citizens under the Fourteenth Amendment;</a:t>
            </a:r>
          </a:p>
          <a:p>
            <a:pPr marL="285750" indent="-285750" algn="just">
              <a:lnSpc>
                <a:spcPct val="81000"/>
              </a:lnSpc>
              <a:buFont typeface="Arial" panose="020B0604020202020204" pitchFamily="34" charset="0"/>
              <a:buChar char="•"/>
              <a:defRPr/>
            </a:pPr>
            <a:endParaRPr lang="en-US" sz="300" b="1" dirty="0"/>
          </a:p>
          <a:p>
            <a:pPr marL="285750" indent="-285750" algn="just">
              <a:lnSpc>
                <a:spcPct val="81000"/>
              </a:lnSpc>
              <a:buFont typeface="Arial" panose="020B0604020202020204" pitchFamily="34" charset="0"/>
              <a:buChar char="•"/>
              <a:defRPr/>
            </a:pPr>
            <a:r>
              <a:rPr lang="en-US" sz="1600" b="1" dirty="0"/>
              <a:t>Corporations lack Fifth Amendment self-incrimination rights;</a:t>
            </a:r>
          </a:p>
          <a:p>
            <a:pPr marL="285750" indent="-285750" algn="just">
              <a:lnSpc>
                <a:spcPct val="81000"/>
              </a:lnSpc>
              <a:buFont typeface="Arial" panose="020B0604020202020204" pitchFamily="34" charset="0"/>
              <a:buChar char="•"/>
              <a:defRPr/>
            </a:pPr>
            <a:endParaRPr lang="en-US" sz="300" b="1" dirty="0"/>
          </a:p>
          <a:p>
            <a:pPr marL="285750" indent="-285750" algn="just">
              <a:lnSpc>
                <a:spcPct val="81000"/>
              </a:lnSpc>
              <a:buFont typeface="Arial" panose="020B0604020202020204" pitchFamily="34" charset="0"/>
              <a:buChar char="•"/>
              <a:defRPr/>
            </a:pPr>
            <a:r>
              <a:rPr lang="en-US" sz="1600" b="1" dirty="0"/>
              <a:t>Corporations are not given Privileges and Immunities under Article IV;</a:t>
            </a:r>
          </a:p>
          <a:p>
            <a:pPr marL="285750" indent="-285750" algn="just">
              <a:lnSpc>
                <a:spcPct val="81000"/>
              </a:lnSpc>
              <a:buFont typeface="Arial" panose="020B0604020202020204" pitchFamily="34" charset="0"/>
              <a:buChar char="•"/>
              <a:defRPr/>
            </a:pPr>
            <a:endParaRPr lang="en-US" sz="300" b="1" dirty="0"/>
          </a:p>
          <a:p>
            <a:pPr marL="285750" indent="-285750" algn="just">
              <a:lnSpc>
                <a:spcPct val="81000"/>
              </a:lnSpc>
              <a:buFont typeface="Arial" panose="020B0604020202020204" pitchFamily="34" charset="0"/>
              <a:buChar char="•"/>
              <a:defRPr/>
            </a:pPr>
            <a:r>
              <a:rPr lang="en-US" sz="1600" b="1" dirty="0"/>
              <a:t>Corporations are not afforded Due Process Clause Liberty Rights; and</a:t>
            </a:r>
          </a:p>
          <a:p>
            <a:pPr algn="just">
              <a:lnSpc>
                <a:spcPct val="81000"/>
              </a:lnSpc>
              <a:defRPr/>
            </a:pPr>
            <a:endParaRPr lang="en-US" sz="500" b="1" dirty="0"/>
          </a:p>
          <a:p>
            <a:pPr marL="285750" indent="-285750" algn="just">
              <a:lnSpc>
                <a:spcPct val="81000"/>
              </a:lnSpc>
              <a:buFont typeface="Arial" panose="020B0604020202020204" pitchFamily="34" charset="0"/>
              <a:buChar char="•"/>
              <a:defRPr/>
            </a:pPr>
            <a:r>
              <a:rPr lang="en-US" sz="1600" b="1" dirty="0"/>
              <a:t>Corporations obviously due not have the human rights to serve on juries, run for political office, marry, procreate, or travel. </a:t>
            </a:r>
          </a:p>
          <a:p>
            <a:pPr algn="just">
              <a:lnSpc>
                <a:spcPct val="81000"/>
              </a:lnSpc>
              <a:defRPr/>
            </a:pPr>
            <a:endParaRPr lang="en-US" sz="1600" dirty="0"/>
          </a:p>
          <a:p>
            <a:pPr algn="just">
              <a:lnSpc>
                <a:spcPct val="81000"/>
              </a:lnSpc>
              <a:defRPr/>
            </a:pPr>
            <a:r>
              <a:rPr lang="en-US" sz="1600" dirty="0"/>
              <a:t>  </a:t>
            </a:r>
            <a:endParaRPr lang="en-US" dirty="0"/>
          </a:p>
        </p:txBody>
      </p:sp>
    </p:spTree>
    <p:extLst>
      <p:ext uri="{BB962C8B-B14F-4D97-AF65-F5344CB8AC3E}">
        <p14:creationId xmlns:p14="http://schemas.microsoft.com/office/powerpoint/2010/main" val="146446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51181"/>
            <a:ext cx="838200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Six:</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600" b="1" i="1" dirty="0">
                <a:solidFill>
                  <a:srgbClr val="006600"/>
                </a:solidFill>
              </a:rPr>
              <a:t>Corporate Personhood – Fiduciary Responsibilities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136936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304800" y="838200"/>
            <a:ext cx="8458200" cy="5867400"/>
          </a:xfrm>
          <a:prstGeom prst="rect">
            <a:avLst/>
          </a:prstGeom>
          <a:noFill/>
          <a:ln w="9525">
            <a:noFill/>
            <a:miter lim="800000"/>
            <a:headEnd/>
            <a:tailEnd/>
          </a:ln>
        </p:spPr>
        <p:txBody>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90000"/>
              </a:lnSpc>
              <a:spcBef>
                <a:spcPts val="0"/>
              </a:spcBef>
              <a:defRPr/>
            </a:pPr>
            <a:r>
              <a:rPr lang="en-US" sz="2400" b="1" i="1" dirty="0">
                <a:solidFill>
                  <a:srgbClr val="006600"/>
                </a:solidFill>
              </a:rPr>
              <a:t>Corporate Personhood – Fiduciary Responsibilities</a:t>
            </a:r>
          </a:p>
          <a:p>
            <a:pPr algn="ctr">
              <a:lnSpc>
                <a:spcPct val="80000"/>
              </a:lnSpc>
              <a:spcBef>
                <a:spcPts val="0"/>
              </a:spcBef>
              <a:defRPr/>
            </a:pPr>
            <a:endParaRPr lang="en-US" sz="700" b="1" kern="0" dirty="0">
              <a:solidFill>
                <a:srgbClr val="313D99"/>
              </a:solidFill>
              <a:effectLst>
                <a:outerShdw blurRad="38100" dist="38100" dir="2700000" algn="tl">
                  <a:srgbClr val="C0C0C0"/>
                </a:outerShdw>
              </a:effectLst>
              <a:latin typeface="Arial" pitchFamily="34" charset="0"/>
            </a:endParaRPr>
          </a:p>
          <a:p>
            <a:pPr lvl="0">
              <a:lnSpc>
                <a:spcPct val="80000"/>
              </a:lnSpc>
              <a:spcBef>
                <a:spcPts val="0"/>
              </a:spcBef>
            </a:pPr>
            <a:r>
              <a:rPr lang="en-US" sz="2000" b="1" dirty="0">
                <a:solidFill>
                  <a:srgbClr val="C00000"/>
                </a:solidFill>
              </a:rPr>
              <a:t>Corporate Personhood:</a:t>
            </a:r>
          </a:p>
          <a:p>
            <a:pPr lvl="0">
              <a:lnSpc>
                <a:spcPct val="80000"/>
              </a:lnSpc>
              <a:spcBef>
                <a:spcPts val="0"/>
              </a:spcBef>
            </a:pPr>
            <a:endParaRPr lang="en-US" sz="500" b="1" dirty="0">
              <a:solidFill>
                <a:srgbClr val="C00000"/>
              </a:solidFill>
            </a:endParaRPr>
          </a:p>
          <a:p>
            <a:pPr>
              <a:lnSpc>
                <a:spcPct val="73000"/>
              </a:lnSpc>
              <a:spcBef>
                <a:spcPts val="0"/>
              </a:spcBef>
            </a:pPr>
            <a:r>
              <a:rPr lang="en-US" sz="1600" b="1" i="1" dirty="0">
                <a:solidFill>
                  <a:srgbClr val="0000FF"/>
                </a:solidFill>
              </a:rPr>
              <a:t>Fiduciary Duties and the Corporation:</a:t>
            </a:r>
          </a:p>
          <a:p>
            <a:pPr marL="228600" algn="just">
              <a:lnSpc>
                <a:spcPct val="73000"/>
              </a:lnSpc>
              <a:spcBef>
                <a:spcPts val="0"/>
              </a:spcBef>
            </a:pPr>
            <a:r>
              <a:rPr lang="en-US" sz="1200" b="1" i="1" dirty="0">
                <a:solidFill>
                  <a:srgbClr val="A50021"/>
                </a:solidFill>
              </a:rPr>
              <a:t>Fiduciary Duty: </a:t>
            </a:r>
            <a:r>
              <a:rPr lang="en-US" sz="1200" dirty="0"/>
              <a:t>The members of a corporation’s board directors hold fiduciary duties to the corporation itself, as an artificial person under the law.  These duties require board directors to place the best interests of the company ahead of their own. Directors must make decisions for the company and act in a manner that an ordinary, prudent person would. These fiduciary rules thus proceed from a theory of maximizing corporate financial well-being by focusing on shareholder wealth maximization.</a:t>
            </a:r>
            <a:endParaRPr lang="en-US" sz="1200" dirty="0">
              <a:latin typeface="Arial" pitchFamily="34" charset="0"/>
              <a:cs typeface="Arial" pitchFamily="34" charset="0"/>
            </a:endParaRPr>
          </a:p>
          <a:p>
            <a:pPr marL="228600" algn="just">
              <a:lnSpc>
                <a:spcPct val="73000"/>
              </a:lnSpc>
              <a:spcBef>
                <a:spcPts val="0"/>
              </a:spcBef>
            </a:pPr>
            <a:endParaRPr lang="en-US" sz="500" b="1" i="1" dirty="0">
              <a:solidFill>
                <a:srgbClr val="A50021"/>
              </a:solidFill>
            </a:endParaRPr>
          </a:p>
          <a:p>
            <a:pPr marL="228600" algn="just">
              <a:lnSpc>
                <a:spcPct val="73000"/>
              </a:lnSpc>
              <a:spcBef>
                <a:spcPts val="0"/>
              </a:spcBef>
            </a:pPr>
            <a:r>
              <a:rPr lang="en-US" sz="1200" b="1" i="1" dirty="0">
                <a:solidFill>
                  <a:srgbClr val="A50021"/>
                </a:solidFill>
              </a:rPr>
              <a:t>Oversee a Financially Sound Corporation: </a:t>
            </a:r>
            <a:r>
              <a:rPr lang="en-US" sz="1200" dirty="0"/>
              <a:t>Part of this fiduciary duty to the corporation is to assure that it is  financially strong and will continue to grow and prosper. The board of directors has an explicit responsibility to form a short-term plan of one to two years to ensure sustainability of the corporation.  In addition, the directors must also plan for long-term growth to promote continued security and prosperity.</a:t>
            </a:r>
          </a:p>
          <a:p>
            <a:pPr marL="228600" algn="just">
              <a:lnSpc>
                <a:spcPct val="73000"/>
              </a:lnSpc>
              <a:spcBef>
                <a:spcPts val="0"/>
              </a:spcBef>
            </a:pPr>
            <a:endParaRPr lang="en-US" sz="500" b="1" i="1" dirty="0">
              <a:solidFill>
                <a:srgbClr val="A50021"/>
              </a:solidFill>
            </a:endParaRPr>
          </a:p>
          <a:p>
            <a:pPr marL="228600" algn="just">
              <a:lnSpc>
                <a:spcPct val="73000"/>
              </a:lnSpc>
              <a:spcBef>
                <a:spcPts val="0"/>
              </a:spcBef>
            </a:pPr>
            <a:r>
              <a:rPr lang="en-US" sz="1200" b="1" i="1" dirty="0">
                <a:solidFill>
                  <a:srgbClr val="A50021"/>
                </a:solidFill>
              </a:rPr>
              <a:t>Assure that the Corporation Operates Consistently With Policy Goals:</a:t>
            </a:r>
            <a:r>
              <a:rPr lang="en-US" sz="1200" dirty="0"/>
              <a:t> Members of a corporation’s board of directors also have a responsibility to oversee all departments and aspects of the corporation. This responsibility includes making sure operations are running efficiently, company operations are in alignment with the organization’s purpose, that there are no incidences of fraud, that adequate communication takes place throughout the corporation, and that sufficient oversight is provided over all departments and operations of the company.</a:t>
            </a:r>
          </a:p>
          <a:p>
            <a:pPr marL="228600" algn="just">
              <a:lnSpc>
                <a:spcPct val="73000"/>
              </a:lnSpc>
              <a:spcBef>
                <a:spcPts val="0"/>
              </a:spcBef>
            </a:pPr>
            <a:endParaRPr lang="en-US" sz="500" dirty="0"/>
          </a:p>
          <a:p>
            <a:pPr algn="just">
              <a:lnSpc>
                <a:spcPct val="73000"/>
              </a:lnSpc>
              <a:spcBef>
                <a:spcPts val="0"/>
              </a:spcBef>
            </a:pPr>
            <a:r>
              <a:rPr lang="en-US" sz="1400" b="1" i="1" dirty="0">
                <a:solidFill>
                  <a:srgbClr val="0000FF"/>
                </a:solidFill>
              </a:rPr>
              <a:t>Duties of Care and Loyalty:</a:t>
            </a:r>
            <a:r>
              <a:rPr lang="en-US" sz="1400" dirty="0"/>
              <a:t> According to traditional fiduciary analysis, corporate Directors owe two duties to the corporation: care and loyalty. Each duty describes standards for judicial review of corporate decision-making and fiduciary activities.</a:t>
            </a:r>
          </a:p>
          <a:p>
            <a:pPr algn="just">
              <a:lnSpc>
                <a:spcPct val="73000"/>
              </a:lnSpc>
              <a:spcBef>
                <a:spcPts val="0"/>
              </a:spcBef>
            </a:pPr>
            <a:endParaRPr lang="en-US" sz="500" dirty="0">
              <a:latin typeface="Arial" pitchFamily="34" charset="0"/>
              <a:cs typeface="Arial" pitchFamily="34" charset="0"/>
            </a:endParaRPr>
          </a:p>
          <a:p>
            <a:pPr marL="228600" algn="just">
              <a:lnSpc>
                <a:spcPct val="73000"/>
              </a:lnSpc>
              <a:spcBef>
                <a:spcPts val="0"/>
              </a:spcBef>
            </a:pPr>
            <a:r>
              <a:rPr lang="en-US" sz="1200" b="1" i="1" dirty="0">
                <a:solidFill>
                  <a:srgbClr val="C00000"/>
                </a:solidFill>
              </a:rPr>
              <a:t>Duty of Care: </a:t>
            </a:r>
            <a:r>
              <a:rPr lang="en-US" sz="1200" dirty="0"/>
              <a:t>The duty of care addresses the attentiveness and prudence of Directors in performing their decision-making and oversight functions. The famous </a:t>
            </a:r>
            <a:r>
              <a:rPr lang="en-US" sz="1200" b="1" i="1" dirty="0"/>
              <a:t>“business judgment rule” </a:t>
            </a:r>
            <a:r>
              <a:rPr lang="en-US" sz="1200" dirty="0"/>
              <a:t>presumes that directors carry out their functions in good faith, after sufficient investigation, and for acceptable reasons. Unless this presumption is overcome, courts abstain from second guessing well-meaning business decisions even when they are flops. This is a risk that shareholders take when they make a corporate investment. Thus, to encourage directors to take business risks without fear of personal liability, corporate law protects well-meaning Directors, through exculpation provisions in the corporation’s articles and Bylaws, as well as  through directors’ and officers’ insurance. </a:t>
            </a:r>
          </a:p>
          <a:p>
            <a:pPr marL="228600" algn="just">
              <a:lnSpc>
                <a:spcPct val="73000"/>
              </a:lnSpc>
              <a:spcBef>
                <a:spcPts val="0"/>
              </a:spcBef>
            </a:pPr>
            <a:endParaRPr lang="en-US" sz="500" dirty="0"/>
          </a:p>
          <a:p>
            <a:pPr marL="228600" algn="just">
              <a:lnSpc>
                <a:spcPct val="73000"/>
              </a:lnSpc>
              <a:spcBef>
                <a:spcPts val="0"/>
              </a:spcBef>
            </a:pPr>
            <a:r>
              <a:rPr lang="en-US" sz="1200" b="1" i="1" dirty="0">
                <a:solidFill>
                  <a:srgbClr val="C00000"/>
                </a:solidFill>
              </a:rPr>
              <a:t>Duty of Loyalty: </a:t>
            </a:r>
            <a:r>
              <a:rPr lang="en-US" sz="1200" dirty="0"/>
              <a:t>The duty of loyalty addresses fiduciaries’ conflicts of interest. This duty requires fiduciaries to put the corporation’s interests ahead of their own.  This means that fiduciaries cannot serve two masters. Corporate fiduciaries breach their duty of loyalty when they divert corporate assets, business opportunities, or proprietary information for personal gain.  Accordingly, c</a:t>
            </a:r>
            <a:r>
              <a:rPr lang="en-US" sz="1200" dirty="0">
                <a:latin typeface="Arial" pitchFamily="34" charset="0"/>
                <a:cs typeface="Arial" pitchFamily="34" charset="0"/>
              </a:rPr>
              <a:t>ourts will not interfere with the board’s judgment in the absence of unusual conduct such as fraud, and a Director has a duty of loyalty, and is disqualified from taking part in corporate action, when they have a conflict of interest.</a:t>
            </a:r>
            <a:endParaRPr lang="en-US" sz="1200" b="1" i="1" dirty="0">
              <a:latin typeface="Arial" pitchFamily="34" charset="0"/>
              <a:cs typeface="Arial" pitchFamily="34" charset="0"/>
            </a:endParaRPr>
          </a:p>
          <a:p>
            <a:pPr marL="228600" algn="just"/>
            <a:endParaRPr lang="en-US" sz="1200" dirty="0"/>
          </a:p>
        </p:txBody>
      </p:sp>
    </p:spTree>
    <p:extLst>
      <p:ext uri="{BB962C8B-B14F-4D97-AF65-F5344CB8AC3E}">
        <p14:creationId xmlns:p14="http://schemas.microsoft.com/office/powerpoint/2010/main" val="248585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65031"/>
            <a:ext cx="8382000" cy="2142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Seven:</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400" b="1" i="1" dirty="0">
                <a:solidFill>
                  <a:srgbClr val="006600"/>
                </a:solidFill>
              </a:rPr>
              <a:t>Corporate Personhood – Separate Personhood Interests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97430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1017046"/>
            <a:ext cx="8458200" cy="53122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0000"/>
              </a:lnSpc>
              <a:spcBef>
                <a:spcPts val="0"/>
              </a:spcBef>
              <a:defRPr/>
            </a:pPr>
            <a:r>
              <a:rPr lang="en-US" sz="3600" b="1" dirty="0">
                <a:solidFill>
                  <a:srgbClr val="0033CC"/>
                </a:solidFill>
              </a:rPr>
              <a:t>Corporate Governance</a:t>
            </a:r>
          </a:p>
          <a:p>
            <a:pPr marL="342900" indent="-342900" algn="ctr">
              <a:lnSpc>
                <a:spcPct val="80000"/>
              </a:lnSpc>
              <a:spcBef>
                <a:spcPts val="0"/>
              </a:spcBef>
              <a:defRPr/>
            </a:pPr>
            <a:r>
              <a:rPr lang="en-US" sz="2400" b="1" i="1" dirty="0">
                <a:solidFill>
                  <a:srgbClr val="006600"/>
                </a:solidFill>
              </a:rPr>
              <a:t>Corporate Personhood – Separate Personhood Interests</a:t>
            </a: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lang="en-US" sz="2000" b="1" dirty="0">
                <a:solidFill>
                  <a:srgbClr val="C00000"/>
                </a:solidFill>
                <a:latin typeface="Arial" pitchFamily="34" charset="0"/>
                <a:cs typeface="Arial" pitchFamily="34" charset="0"/>
              </a:rPr>
              <a:t>An Artificial Person under the Law</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1600" b="1" i="0" u="none" strike="noStrike" cap="none" normalizeH="0" baseline="0" dirty="0">
                <a:ln>
                  <a:noFill/>
                </a:ln>
                <a:solidFill>
                  <a:srgbClr val="0000FF"/>
                </a:solidFill>
                <a:effectLst/>
                <a:latin typeface="Arial" pitchFamily="34" charset="0"/>
                <a:ea typeface="Calibri" pitchFamily="34" charset="0"/>
                <a:cs typeface="Arial" pitchFamily="34" charset="0"/>
              </a:rPr>
              <a:t>Corporate Personhood:</a:t>
            </a:r>
            <a:r>
              <a:rPr lang="en-US" sz="1600" dirty="0">
                <a:solidFill>
                  <a:srgbClr val="0000FF"/>
                </a:solidFill>
                <a:latin typeface="Arial" pitchFamily="34" charset="0"/>
                <a:cs typeface="Arial" pitchFamily="34" charset="0"/>
              </a:rPr>
              <a:t>  </a:t>
            </a:r>
            <a:r>
              <a:rPr kumimoji="0" lang="en-US" sz="16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Since the time of their establishment under Roman Law,</a:t>
            </a:r>
            <a:r>
              <a:rPr kumimoji="0" lang="en-US" sz="16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Corporations have been held to be, and have been viewed as, an Artificial Person Under the Law.  </a:t>
            </a:r>
            <a:r>
              <a:rPr kumimoji="0" lang="en-US" sz="16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This Corporate “Personhood” means that the corporation is viewed as a separate entity, distinct from its shareholder owners, and managing board of directors and officers.</a:t>
            </a:r>
          </a:p>
          <a:p>
            <a:pPr marL="0" marR="0" lvl="0" indent="0" algn="just" defTabSz="914400" rtl="0" eaLnBrk="0" fontAlgn="base" latinLnBrk="0" hangingPunct="0">
              <a:lnSpc>
                <a:spcPct val="8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1600" b="1" i="1" u="none" strike="noStrike" cap="none" normalizeH="0" baseline="0" dirty="0">
                <a:ln>
                  <a:noFill/>
                </a:ln>
                <a:solidFill>
                  <a:srgbClr val="0000FF"/>
                </a:solidFill>
                <a:effectLst/>
                <a:latin typeface="Arial" pitchFamily="34" charset="0"/>
                <a:ea typeface="Calibri" pitchFamily="34" charset="0"/>
                <a:cs typeface="Arial" pitchFamily="34" charset="0"/>
              </a:rPr>
              <a:t>Powers of a Corporation: </a:t>
            </a:r>
            <a:r>
              <a:rPr kumimoji="0" lang="en-US" sz="1600" u="none" strike="noStrike" cap="none" normalizeH="0" baseline="0" dirty="0">
                <a:ln>
                  <a:noFill/>
                </a:ln>
                <a:effectLst/>
                <a:latin typeface="Arial" pitchFamily="34" charset="0"/>
                <a:ea typeface="Calibri" pitchFamily="34" charset="0"/>
                <a:cs typeface="Arial" pitchFamily="34" charset="0"/>
              </a:rPr>
              <a:t>Because of its status as an</a:t>
            </a:r>
            <a:r>
              <a:rPr kumimoji="0" lang="en-US" sz="1600" u="none" strike="noStrike" cap="none" normalizeH="0" dirty="0">
                <a:ln>
                  <a:noFill/>
                </a:ln>
                <a:effectLst/>
                <a:latin typeface="Arial" pitchFamily="34" charset="0"/>
                <a:ea typeface="Calibri" pitchFamily="34" charset="0"/>
                <a:cs typeface="Arial" pitchFamily="34" charset="0"/>
              </a:rPr>
              <a:t> artificial person under the law, corporations have many, distinct entity powers.  This means </a:t>
            </a:r>
            <a:r>
              <a:rPr kumimoji="0" lang="en-US" sz="16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can contract in its own name, sue or be sued, own or convey property, and be held criminally liable for crimes that it commits. (BCL §202</a:t>
            </a:r>
            <a:r>
              <a:rPr lang="en-US" sz="1600" dirty="0">
                <a:solidFill>
                  <a:schemeClr val="tx1">
                    <a:lumMod val="95000"/>
                    <a:lumOff val="5000"/>
                  </a:schemeClr>
                </a:solidFill>
                <a:latin typeface="Arial" pitchFamily="34" charset="0"/>
                <a:ea typeface="Calibri" pitchFamily="34" charset="0"/>
                <a:cs typeface="Arial" pitchFamily="34" charset="0"/>
              </a:rPr>
              <a:t>).</a:t>
            </a: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10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algn="just">
              <a:lnSpc>
                <a:spcPct val="80000"/>
              </a:lnSpc>
              <a:spcBef>
                <a:spcPts val="0"/>
              </a:spcBef>
            </a:pPr>
            <a:r>
              <a:rPr lang="en-US" sz="1600" b="1" i="1" dirty="0">
                <a:solidFill>
                  <a:srgbClr val="0000FF"/>
                </a:solidFill>
                <a:latin typeface="Arial" pitchFamily="34" charset="0"/>
                <a:cs typeface="Arial" pitchFamily="34" charset="0"/>
              </a:rPr>
              <a:t>Certificate of Incorporation:</a:t>
            </a:r>
            <a:r>
              <a:rPr lang="en-US" sz="2000" dirty="0">
                <a:solidFill>
                  <a:schemeClr val="tx1">
                    <a:lumMod val="95000"/>
                    <a:lumOff val="5000"/>
                  </a:schemeClr>
                </a:solidFill>
                <a:latin typeface="Arial" pitchFamily="34" charset="0"/>
                <a:cs typeface="Arial" pitchFamily="34" charset="0"/>
              </a:rPr>
              <a:t> </a:t>
            </a:r>
            <a:r>
              <a:rPr lang="en-US" sz="1600" dirty="0"/>
              <a:t>Unless the certificate of incorporation expressly limits the corporation’s powers, it will be deemed to have the power to engage in any lawful business activity.</a:t>
            </a:r>
          </a:p>
          <a:p>
            <a:pPr algn="just">
              <a:lnSpc>
                <a:spcPct val="80000"/>
              </a:lnSpc>
              <a:spcBef>
                <a:spcPts val="0"/>
              </a:spcBef>
            </a:pPr>
            <a:endParaRPr kumimoji="0" lang="en-US" sz="1000" u="none" strike="noStrike" cap="none" normalizeH="0" baseline="0" dirty="0">
              <a:ln>
                <a:noFill/>
              </a:ln>
              <a:solidFill>
                <a:schemeClr val="tx1">
                  <a:lumMod val="95000"/>
                  <a:lumOff val="5000"/>
                </a:schemeClr>
              </a:solidFill>
              <a:effectLst/>
              <a:latin typeface="Arial" pitchFamily="34" charset="0"/>
              <a:cs typeface="Arial" pitchFamily="34" charset="0"/>
            </a:endParaRPr>
          </a:p>
          <a:p>
            <a:pPr algn="just">
              <a:lnSpc>
                <a:spcPct val="80000"/>
              </a:lnSpc>
              <a:spcBef>
                <a:spcPts val="0"/>
              </a:spcBef>
            </a:pPr>
            <a:r>
              <a:rPr lang="en-US" sz="1600" b="1" i="1" dirty="0">
                <a:solidFill>
                  <a:srgbClr val="0000FF"/>
                </a:solidFill>
              </a:rPr>
              <a:t>Meaning of Corporate Rights:</a:t>
            </a:r>
            <a:r>
              <a:rPr lang="en-US" sz="1600" dirty="0"/>
              <a:t> Corporate personhood refers to the ability of corporations to be recognized by law as an artificial person under the law, with certain constitutionally protected rights. One of these critical rights is the power to act as a person under the law, thereby enter into contractual agreements and to bring and defend litigation in its own name in a court of law. Corporate personhood is also linked to the concept of limited liability, as its is the corporation that enters into contracts and take on debt and risk, not the individuals who work for the corporation or the shareholders who own its stock.</a:t>
            </a:r>
            <a:endParaRPr kumimoji="0" lang="en-US" sz="160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06397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336430" y="990600"/>
            <a:ext cx="8522898" cy="5259901"/>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a:lnSpc>
                <a:spcPct val="90000"/>
              </a:lnSpc>
              <a:defRPr/>
            </a:pPr>
            <a:endParaRPr lang="en-US" sz="1000" b="1" dirty="0">
              <a:solidFill>
                <a:srgbClr val="002060"/>
              </a:solidFill>
            </a:endParaRPr>
          </a:p>
          <a:p>
            <a:pPr algn="ctr">
              <a:lnSpc>
                <a:spcPct val="90000"/>
              </a:lnSpc>
              <a:defRPr/>
            </a:pPr>
            <a:r>
              <a:rPr lang="en-US" sz="4000" b="1" dirty="0">
                <a:solidFill>
                  <a:srgbClr val="A50021"/>
                </a:solidFill>
              </a:rPr>
              <a:t>Citizens United v. FEC</a:t>
            </a:r>
            <a:endParaRPr lang="en-US" sz="4000" b="1" dirty="0">
              <a:solidFill>
                <a:srgbClr val="002060"/>
              </a:solidFill>
            </a:endParaRPr>
          </a:p>
          <a:p>
            <a:pPr marL="342900" indent="-342900" algn="ctr">
              <a:lnSpc>
                <a:spcPct val="80000"/>
              </a:lnSpc>
              <a:spcBef>
                <a:spcPct val="20000"/>
              </a:spcBef>
            </a:pPr>
            <a:r>
              <a:rPr lang="en-US" sz="3000" b="1" dirty="0">
                <a:solidFill>
                  <a:srgbClr val="002060"/>
                </a:solidFill>
              </a:rPr>
              <a:t>The Constitutional Rights of Corporations</a:t>
            </a:r>
          </a:p>
          <a:p>
            <a:pPr marL="342900" indent="-342900" algn="ctr">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a:p>
          <a:p>
            <a:pPr marL="342900" indent="-342900" algn="ctr">
              <a:lnSpc>
                <a:spcPct val="80000"/>
              </a:lnSpc>
              <a:spcBef>
                <a:spcPct val="20000"/>
              </a:spcBef>
            </a:pPr>
            <a:r>
              <a:rPr lang="en-US" sz="1600" b="1" dirty="0"/>
              <a:t>The case that fought for freedom of speech</a:t>
            </a:r>
            <a:endParaRPr lang="en-US" sz="2000" b="1" dirty="0">
              <a:solidFill>
                <a:srgbClr val="CC0000"/>
              </a:solidFill>
            </a:endParaRPr>
          </a:p>
        </p:txBody>
      </p:sp>
      <p:pic>
        <p:nvPicPr>
          <p:cNvPr id="6" name="Picture 5"/>
          <p:cNvPicPr>
            <a:picLocks noChangeAspect="1"/>
          </p:cNvPicPr>
          <p:nvPr/>
        </p:nvPicPr>
        <p:blipFill>
          <a:blip r:embed="rId3"/>
          <a:stretch>
            <a:fillRect/>
          </a:stretch>
        </p:blipFill>
        <p:spPr>
          <a:xfrm>
            <a:off x="1828800" y="2819400"/>
            <a:ext cx="5715000" cy="2857500"/>
          </a:xfrm>
          <a:prstGeom prst="rect">
            <a:avLst/>
          </a:prstGeom>
        </p:spPr>
      </p:pic>
    </p:spTree>
    <p:extLst>
      <p:ext uri="{BB962C8B-B14F-4D97-AF65-F5344CB8AC3E}">
        <p14:creationId xmlns:p14="http://schemas.microsoft.com/office/powerpoint/2010/main" val="244632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Ten C</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598182"/>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Last Time We Spoke About:</a:t>
            </a:r>
          </a:p>
          <a:p>
            <a:pPr>
              <a:lnSpc>
                <a:spcPct val="90000"/>
              </a:lnSpc>
              <a:defRPr/>
            </a:pPr>
            <a:endParaRPr lang="en-US" sz="600" b="1" dirty="0"/>
          </a:p>
          <a:p>
            <a:pPr>
              <a:lnSpc>
                <a:spcPct val="90000"/>
              </a:lnSpc>
              <a:defRPr/>
            </a:pPr>
            <a:endParaRPr lang="en-US" sz="600" b="1" dirty="0"/>
          </a:p>
          <a:p>
            <a:pPr>
              <a:lnSpc>
                <a:spcPct val="90000"/>
              </a:lnSpc>
              <a:defRPr/>
            </a:pPr>
            <a:r>
              <a:rPr lang="en-US" sz="2700" b="1" i="1" dirty="0">
                <a:solidFill>
                  <a:srgbClr val="006666"/>
                </a:solidFill>
              </a:rPr>
              <a:t>Corporate Governance – Boards of Directors</a:t>
            </a:r>
          </a:p>
          <a:p>
            <a:pPr>
              <a:lnSpc>
                <a:spcPct val="90000"/>
              </a:lnSpc>
              <a:defRPr/>
            </a:pPr>
            <a:endParaRPr lang="en-US" sz="1000" b="1" i="1" dirty="0">
              <a:solidFill>
                <a:srgbClr val="006666"/>
              </a:solidFill>
            </a:endParaRPr>
          </a:p>
          <a:p>
            <a:pPr>
              <a:lnSpc>
                <a:spcPct val="110000"/>
              </a:lnSpc>
              <a:buFont typeface="Arial" pitchFamily="34" charset="0"/>
              <a:buChar char="•"/>
              <a:defRPr/>
            </a:pPr>
            <a:r>
              <a:rPr lang="en-US" sz="2400" b="1" dirty="0">
                <a:solidFill>
                  <a:srgbClr val="002060"/>
                </a:solidFill>
              </a:rPr>
              <a:t> Board Members</a:t>
            </a:r>
          </a:p>
          <a:p>
            <a:pPr>
              <a:lnSpc>
                <a:spcPct val="110000"/>
              </a:lnSpc>
              <a:defRPr/>
            </a:pPr>
            <a:r>
              <a:rPr lang="en-US" sz="1400" b="1" i="1" dirty="0">
                <a:solidFill>
                  <a:srgbClr val="C00000"/>
                </a:solidFill>
              </a:rPr>
              <a:t>Part One: Definitions / Roles / Obligations and Duties / Liabilities</a:t>
            </a:r>
          </a:p>
          <a:p>
            <a:pPr>
              <a:lnSpc>
                <a:spcPct val="110000"/>
              </a:lnSpc>
              <a:defRPr/>
            </a:pPr>
            <a:endParaRPr lang="en-US" sz="1000" b="1" i="1" dirty="0">
              <a:solidFill>
                <a:srgbClr val="C00000"/>
              </a:solidFill>
            </a:endParaRPr>
          </a:p>
          <a:p>
            <a:pPr>
              <a:lnSpc>
                <a:spcPct val="110000"/>
              </a:lnSpc>
              <a:buFont typeface="Arial" pitchFamily="34" charset="0"/>
              <a:buChar char="•"/>
              <a:defRPr/>
            </a:pPr>
            <a:r>
              <a:rPr lang="en-US" sz="2400" b="1" dirty="0">
                <a:solidFill>
                  <a:srgbClr val="002060"/>
                </a:solidFill>
              </a:rPr>
              <a:t> Board Member Powers</a:t>
            </a:r>
          </a:p>
          <a:p>
            <a:pPr>
              <a:lnSpc>
                <a:spcPct val="110000"/>
              </a:lnSpc>
              <a:defRPr/>
            </a:pPr>
            <a:r>
              <a:rPr lang="en-US" sz="1400" b="1" i="1" dirty="0">
                <a:solidFill>
                  <a:srgbClr val="C00000"/>
                </a:solidFill>
              </a:rPr>
              <a:t>Part Two: Generally / Chairman / Board Members / Committees</a:t>
            </a:r>
          </a:p>
          <a:p>
            <a:pPr>
              <a:lnSpc>
                <a:spcPct val="110000"/>
              </a:lnSpc>
              <a:defRPr/>
            </a:pPr>
            <a:r>
              <a:rPr lang="en-US" sz="500" b="1" i="1" dirty="0">
                <a:solidFill>
                  <a:srgbClr val="C00000"/>
                </a:solidFill>
              </a:rPr>
              <a:t> </a:t>
            </a:r>
          </a:p>
          <a:p>
            <a:pPr marL="173038" indent="-173038">
              <a:lnSpc>
                <a:spcPct val="110000"/>
              </a:lnSpc>
              <a:buFont typeface="Arial" panose="020B0604020202020204" pitchFamily="34" charset="0"/>
              <a:buChar char="•"/>
              <a:defRPr/>
            </a:pPr>
            <a:r>
              <a:rPr lang="en-US" sz="2400" b="1" dirty="0">
                <a:solidFill>
                  <a:srgbClr val="002060"/>
                </a:solidFill>
              </a:rPr>
              <a:t>Corporate Personhood</a:t>
            </a:r>
          </a:p>
          <a:p>
            <a:pPr>
              <a:lnSpc>
                <a:spcPct val="110000"/>
              </a:lnSpc>
              <a:defRPr/>
            </a:pPr>
            <a:r>
              <a:rPr lang="en-US" sz="1400" b="1" i="1" dirty="0">
                <a:solidFill>
                  <a:srgbClr val="C00000"/>
                </a:solidFill>
              </a:rPr>
              <a:t>Part Three: Generally / Fiduciary Responsibilities / Personhood Interests</a:t>
            </a:r>
          </a:p>
          <a:p>
            <a:pPr>
              <a:lnSpc>
                <a:spcPct val="110000"/>
              </a:lnSpc>
              <a:defRPr/>
            </a:pPr>
            <a:endParaRPr lang="en-US" sz="1000" b="1" dirty="0">
              <a:solidFill>
                <a:srgbClr val="002060"/>
              </a:solidFill>
            </a:endParaRPr>
          </a:p>
          <a:p>
            <a:pPr>
              <a:lnSpc>
                <a:spcPct val="110000"/>
              </a:lnSpc>
              <a:buFont typeface="Arial" pitchFamily="34" charset="0"/>
              <a:buChar char="•"/>
              <a:defRPr/>
            </a:pPr>
            <a:r>
              <a:rPr lang="en-US" sz="2400" b="1" dirty="0">
                <a:solidFill>
                  <a:srgbClr val="002060"/>
                </a:solidFill>
              </a:rPr>
              <a:t> Class Case – Citizen United v. FEC</a:t>
            </a:r>
          </a:p>
          <a:p>
            <a:pPr algn="ctr">
              <a:lnSpc>
                <a:spcPct val="110000"/>
              </a:lnSpc>
              <a:defRPr/>
            </a:pPr>
            <a:r>
              <a:rPr lang="en-US" sz="1400" b="1" i="1" dirty="0">
                <a:solidFill>
                  <a:srgbClr val="C00000"/>
                </a:solidFill>
              </a:rPr>
              <a:t>     The Constitutional Rights of Corporations</a:t>
            </a:r>
          </a:p>
          <a:p>
            <a:pPr algn="ctr">
              <a:lnSpc>
                <a:spcPct val="90000"/>
              </a:lnSpc>
              <a:defRPr/>
            </a:pPr>
            <a:endParaRPr lang="en-US" sz="1400" b="1" i="1" dirty="0">
              <a:solidFill>
                <a:srgbClr val="C00000"/>
              </a:solidFill>
            </a:endParaRPr>
          </a:p>
          <a:p>
            <a:pPr algn="ctr">
              <a:lnSpc>
                <a:spcPct val="90000"/>
              </a:lnSpc>
              <a:defRPr/>
            </a:pPr>
            <a:endParaRPr lang="en-US" sz="1400" b="1" dirty="0">
              <a:solidFill>
                <a:srgbClr val="C00000"/>
              </a:solidFill>
            </a:endParaRPr>
          </a:p>
        </p:txBody>
      </p:sp>
    </p:spTree>
    <p:extLst>
      <p:ext uri="{BB962C8B-B14F-4D97-AF65-F5344CB8AC3E}">
        <p14:creationId xmlns:p14="http://schemas.microsoft.com/office/powerpoint/2010/main" val="137152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4" name="TextBox 8"/>
          <p:cNvSpPr txBox="1"/>
          <p:nvPr/>
        </p:nvSpPr>
        <p:spPr>
          <a:xfrm>
            <a:off x="724619" y="1447800"/>
            <a:ext cx="7694762" cy="4556632"/>
          </a:xfrm>
          <a:prstGeom prst="rect">
            <a:avLst/>
          </a:prstGeom>
          <a:solidFill>
            <a:schemeClr val="accent3"/>
          </a:solid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nSpc>
                <a:spcPct val="90000"/>
              </a:lnSpc>
              <a:defRPr/>
            </a:pPr>
            <a:r>
              <a:rPr lang="en-US" sz="3200" b="1" dirty="0"/>
              <a:t>Tonight We Will Speak About:</a:t>
            </a:r>
          </a:p>
          <a:p>
            <a:pPr>
              <a:lnSpc>
                <a:spcPct val="90000"/>
              </a:lnSpc>
              <a:defRPr/>
            </a:pPr>
            <a:endParaRPr lang="en-US" sz="600" b="1" dirty="0"/>
          </a:p>
          <a:p>
            <a:pPr>
              <a:lnSpc>
                <a:spcPct val="90000"/>
              </a:lnSpc>
              <a:defRPr/>
            </a:pPr>
            <a:endParaRPr lang="en-US" sz="600" b="1" dirty="0"/>
          </a:p>
          <a:p>
            <a:pPr>
              <a:lnSpc>
                <a:spcPct val="90000"/>
              </a:lnSpc>
              <a:defRPr/>
            </a:pPr>
            <a:r>
              <a:rPr lang="en-US" sz="2500" b="1" i="1" dirty="0">
                <a:solidFill>
                  <a:srgbClr val="006666"/>
                </a:solidFill>
              </a:rPr>
              <a:t>Corporate Governance – Officers and Employees</a:t>
            </a:r>
          </a:p>
          <a:p>
            <a:pPr>
              <a:lnSpc>
                <a:spcPct val="90000"/>
              </a:lnSpc>
              <a:defRPr/>
            </a:pPr>
            <a:endParaRPr lang="en-US" sz="1000" b="1" i="1" dirty="0">
              <a:solidFill>
                <a:srgbClr val="006666"/>
              </a:solidFill>
            </a:endParaRPr>
          </a:p>
          <a:p>
            <a:pPr>
              <a:lnSpc>
                <a:spcPct val="110000"/>
              </a:lnSpc>
              <a:buFont typeface="Arial" pitchFamily="34" charset="0"/>
              <a:buChar char="•"/>
              <a:defRPr/>
            </a:pPr>
            <a:r>
              <a:rPr lang="en-US" sz="2400" b="1" dirty="0">
                <a:solidFill>
                  <a:srgbClr val="002060"/>
                </a:solidFill>
              </a:rPr>
              <a:t> Corporate Officers</a:t>
            </a:r>
          </a:p>
          <a:p>
            <a:pPr>
              <a:lnSpc>
                <a:spcPct val="110000"/>
              </a:lnSpc>
              <a:defRPr/>
            </a:pPr>
            <a:r>
              <a:rPr lang="en-US" sz="1400" b="1" i="1" dirty="0">
                <a:solidFill>
                  <a:srgbClr val="C00000"/>
                </a:solidFill>
              </a:rPr>
              <a:t>Part One: Definitions / Roles / Obligations and Duties / Liabilities</a:t>
            </a:r>
          </a:p>
          <a:p>
            <a:pPr>
              <a:lnSpc>
                <a:spcPct val="110000"/>
              </a:lnSpc>
              <a:defRPr/>
            </a:pPr>
            <a:endParaRPr lang="en-US" sz="1000" b="1" i="1" dirty="0">
              <a:solidFill>
                <a:srgbClr val="C00000"/>
              </a:solidFill>
            </a:endParaRPr>
          </a:p>
          <a:p>
            <a:pPr>
              <a:lnSpc>
                <a:spcPct val="110000"/>
              </a:lnSpc>
              <a:buFont typeface="Arial" pitchFamily="34" charset="0"/>
              <a:buChar char="•"/>
              <a:defRPr/>
            </a:pPr>
            <a:r>
              <a:rPr lang="en-US" sz="2400" b="1" dirty="0">
                <a:solidFill>
                  <a:srgbClr val="002060"/>
                </a:solidFill>
              </a:rPr>
              <a:t> Employees and Agents</a:t>
            </a:r>
          </a:p>
          <a:p>
            <a:pPr>
              <a:lnSpc>
                <a:spcPct val="110000"/>
              </a:lnSpc>
              <a:defRPr/>
            </a:pPr>
            <a:r>
              <a:rPr lang="en-US" sz="1400" b="1" i="1" dirty="0">
                <a:solidFill>
                  <a:srgbClr val="C00000"/>
                </a:solidFill>
              </a:rPr>
              <a:t>Part Two: Employees and Agents</a:t>
            </a:r>
          </a:p>
          <a:p>
            <a:pPr>
              <a:lnSpc>
                <a:spcPct val="110000"/>
              </a:lnSpc>
              <a:defRPr/>
            </a:pPr>
            <a:r>
              <a:rPr lang="en-US" sz="500" b="1" i="1" dirty="0">
                <a:solidFill>
                  <a:srgbClr val="C00000"/>
                </a:solidFill>
              </a:rPr>
              <a:t> </a:t>
            </a:r>
          </a:p>
          <a:p>
            <a:pPr marL="173038" indent="-173038">
              <a:lnSpc>
                <a:spcPct val="110000"/>
              </a:lnSpc>
              <a:buFont typeface="Arial" panose="020B0604020202020204" pitchFamily="34" charset="0"/>
              <a:buChar char="•"/>
              <a:defRPr/>
            </a:pPr>
            <a:r>
              <a:rPr lang="en-US" sz="2400" b="1" dirty="0">
                <a:solidFill>
                  <a:srgbClr val="002060"/>
                </a:solidFill>
              </a:rPr>
              <a:t>Corporate Governance</a:t>
            </a:r>
          </a:p>
          <a:p>
            <a:pPr>
              <a:lnSpc>
                <a:spcPct val="110000"/>
              </a:lnSpc>
              <a:defRPr/>
            </a:pPr>
            <a:r>
              <a:rPr lang="en-US" sz="1400" b="1" i="1" dirty="0">
                <a:solidFill>
                  <a:srgbClr val="C00000"/>
                </a:solidFill>
              </a:rPr>
              <a:t>Part Three: Running the Corporation / Policies / Management / Shareholder Lawsuits</a:t>
            </a:r>
          </a:p>
          <a:p>
            <a:pPr>
              <a:lnSpc>
                <a:spcPct val="110000"/>
              </a:lnSpc>
              <a:defRPr/>
            </a:pPr>
            <a:endParaRPr lang="en-US" sz="1000" b="1" dirty="0">
              <a:solidFill>
                <a:srgbClr val="002060"/>
              </a:solidFill>
            </a:endParaRPr>
          </a:p>
          <a:p>
            <a:pPr>
              <a:lnSpc>
                <a:spcPct val="110000"/>
              </a:lnSpc>
              <a:buFont typeface="Arial" pitchFamily="34" charset="0"/>
              <a:buChar char="•"/>
              <a:defRPr/>
            </a:pPr>
            <a:r>
              <a:rPr lang="en-US" sz="2400" b="1" dirty="0">
                <a:solidFill>
                  <a:srgbClr val="002060"/>
                </a:solidFill>
              </a:rPr>
              <a:t> Class Case – In Re Caremark International</a:t>
            </a:r>
          </a:p>
          <a:p>
            <a:pPr algn="ctr">
              <a:lnSpc>
                <a:spcPct val="110000"/>
              </a:lnSpc>
              <a:defRPr/>
            </a:pPr>
            <a:r>
              <a:rPr lang="en-US" sz="1400" b="1" i="1" dirty="0">
                <a:solidFill>
                  <a:srgbClr val="C00000"/>
                </a:solidFill>
              </a:rPr>
              <a:t>     Directors Duty of Oversight Care</a:t>
            </a:r>
          </a:p>
          <a:p>
            <a:pPr algn="ctr">
              <a:lnSpc>
                <a:spcPct val="90000"/>
              </a:lnSpc>
              <a:defRPr/>
            </a:pPr>
            <a:endParaRPr lang="en-US" sz="1400" b="1" i="1" dirty="0">
              <a:solidFill>
                <a:srgbClr val="C00000"/>
              </a:solidFill>
            </a:endParaRPr>
          </a:p>
          <a:p>
            <a:pPr algn="ctr">
              <a:lnSpc>
                <a:spcPct val="90000"/>
              </a:lnSpc>
              <a:defRPr/>
            </a:pPr>
            <a:endParaRPr lang="en-US" sz="1400" b="1" dirty="0">
              <a:solidFill>
                <a:srgbClr val="C00000"/>
              </a:solidFill>
            </a:endParaRPr>
          </a:p>
        </p:txBody>
      </p:sp>
    </p:spTree>
    <p:extLst>
      <p:ext uri="{BB962C8B-B14F-4D97-AF65-F5344CB8AC3E}">
        <p14:creationId xmlns:p14="http://schemas.microsoft.com/office/powerpoint/2010/main" val="50741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71187"/>
            <a:ext cx="8382000" cy="212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One:</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80000"/>
              </a:lnSpc>
              <a:spcBef>
                <a:spcPts val="0"/>
              </a:spcBef>
              <a:defRPr/>
            </a:pPr>
            <a:r>
              <a:rPr lang="en-US" sz="2600" b="1" i="1" dirty="0">
                <a:solidFill>
                  <a:srgbClr val="006600"/>
                </a:solidFill>
              </a:rPr>
              <a:t>Corporate Governance – Running the Corporation</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198942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762000"/>
            <a:ext cx="8382000" cy="5486400"/>
          </a:xfrm>
          <a:prstGeom prst="rect">
            <a:avLst/>
          </a:prstGeom>
          <a:noFill/>
          <a:ln w="9525">
            <a:noFill/>
            <a:miter lim="800000"/>
            <a:headEnd/>
            <a:tailEnd/>
          </a:ln>
        </p:spPr>
        <p:txBody>
          <a:bodyPr/>
          <a:lstStyle/>
          <a:p>
            <a:pPr marL="342900" indent="-342900" algn="ctr">
              <a:spcBef>
                <a:spcPts val="0"/>
              </a:spcBef>
              <a:defRPr/>
            </a:pPr>
            <a:r>
              <a:rPr lang="en-US" sz="4000" b="1" dirty="0">
                <a:solidFill>
                  <a:srgbClr val="0033CC"/>
                </a:solidFill>
              </a:rPr>
              <a:t>Corporate Governance</a:t>
            </a:r>
          </a:p>
          <a:p>
            <a:pPr marL="342900" indent="-342900" algn="ctr">
              <a:lnSpc>
                <a:spcPct val="80000"/>
              </a:lnSpc>
              <a:spcBef>
                <a:spcPts val="0"/>
              </a:spcBef>
              <a:defRPr/>
            </a:pPr>
            <a:r>
              <a:rPr lang="en-US" sz="2600" b="1" i="1" dirty="0">
                <a:solidFill>
                  <a:srgbClr val="006600"/>
                </a:solidFill>
              </a:rPr>
              <a:t>Corporate Governance – Running the Corporation</a:t>
            </a:r>
          </a:p>
          <a:p>
            <a:pPr marL="342900" indent="-342900" algn="ctr">
              <a:lnSpc>
                <a:spcPct val="80000"/>
              </a:lnSpc>
              <a:spcBef>
                <a:spcPts val="0"/>
              </a:spcBef>
              <a:defRPr/>
            </a:pPr>
            <a:endParaRPr lang="en-US" sz="500" b="1" i="1" dirty="0">
              <a:solidFill>
                <a:srgbClr val="006600"/>
              </a:solidFill>
            </a:endParaRPr>
          </a:p>
          <a:p>
            <a:pPr algn="l">
              <a:lnSpc>
                <a:spcPct val="80000"/>
              </a:lnSpc>
              <a:spcBef>
                <a:spcPts val="0"/>
              </a:spcBef>
            </a:pPr>
            <a:r>
              <a:rPr lang="en-US" b="1" i="0" u="none" strike="noStrike" baseline="0" dirty="0">
                <a:solidFill>
                  <a:srgbClr val="C00000"/>
                </a:solidFill>
                <a:latin typeface="Calibri" panose="020F0502020204030204" pitchFamily="34" charset="0"/>
                <a:cs typeface="Calibri" panose="020F0502020204030204" pitchFamily="34" charset="0"/>
              </a:rPr>
              <a:t>Running the Corporation:</a:t>
            </a:r>
          </a:p>
          <a:p>
            <a:pPr algn="just">
              <a:lnSpc>
                <a:spcPct val="80000"/>
              </a:lnSpc>
              <a:spcBef>
                <a:spcPts val="0"/>
              </a:spcBef>
            </a:pPr>
            <a:r>
              <a:rPr lang="en-US" sz="1600" b="1" i="0" u="none" strike="noStrike" baseline="0" dirty="0">
                <a:solidFill>
                  <a:srgbClr val="0000FF"/>
                </a:solidFill>
                <a:latin typeface="Calibri" panose="020F0502020204030204" pitchFamily="34" charset="0"/>
                <a:cs typeface="Calibri" panose="020F0502020204030204" pitchFamily="34" charset="0"/>
              </a:rPr>
              <a:t>Board of Directors: </a:t>
            </a:r>
            <a:r>
              <a:rPr lang="en-US" sz="1600" dirty="0">
                <a:solidFill>
                  <a:schemeClr val="tx1">
                    <a:lumMod val="95000"/>
                    <a:lumOff val="5000"/>
                  </a:schemeClr>
                </a:solidFill>
                <a:latin typeface="Calibri" panose="020F0502020204030204" pitchFamily="34" charset="0"/>
                <a:cs typeface="Calibri" panose="020F0502020204030204" pitchFamily="34" charset="0"/>
              </a:rPr>
              <a:t>The New York Business Corporation Law, as well as </a:t>
            </a:r>
            <a:r>
              <a:rPr lang="en-US" sz="1600" b="0" i="0" u="none" strike="noStrike" baseline="0" dirty="0">
                <a:solidFill>
                  <a:schemeClr val="tx1">
                    <a:lumMod val="95000"/>
                    <a:lumOff val="5000"/>
                  </a:schemeClr>
                </a:solidFill>
                <a:latin typeface="Calibri" panose="020F0502020204030204" pitchFamily="34" charset="0"/>
                <a:cs typeface="Calibri" panose="020F0502020204030204" pitchFamily="34" charset="0"/>
              </a:rPr>
              <a:t>the articles of incorporation and the by laws of the corporation, provide broad powers to the board of directors to manage and run the corporation. They are the policy making entity for the corporation and hire the corporate officers who provide the day to day management of corporate affairs. </a:t>
            </a:r>
          </a:p>
          <a:p>
            <a:pPr algn="l">
              <a:lnSpc>
                <a:spcPct val="80000"/>
              </a:lnSpc>
              <a:spcBef>
                <a:spcPts val="0"/>
              </a:spcBef>
            </a:pPr>
            <a:endParaRPr lang="en-US" sz="500" dirty="0">
              <a:solidFill>
                <a:srgbClr val="211808"/>
              </a:solidFill>
              <a:latin typeface="Calibri" panose="020F0502020204030204" pitchFamily="34" charset="0"/>
              <a:cs typeface="Calibri" panose="020F0502020204030204" pitchFamily="34" charset="0"/>
            </a:endParaRPr>
          </a:p>
          <a:p>
            <a:pPr algn="just">
              <a:lnSpc>
                <a:spcPct val="80000"/>
              </a:lnSpc>
              <a:spcBef>
                <a:spcPts val="0"/>
              </a:spcBef>
            </a:pPr>
            <a:r>
              <a:rPr lang="en-US" sz="1600" b="1" i="0" u="none" strike="noStrike" baseline="0" dirty="0">
                <a:solidFill>
                  <a:srgbClr val="0000FF"/>
                </a:solidFill>
                <a:latin typeface="Calibri" panose="020F0502020204030204" pitchFamily="34" charset="0"/>
                <a:cs typeface="Calibri" panose="020F0502020204030204" pitchFamily="34" charset="0"/>
              </a:rPr>
              <a:t>Meetings of the Boards of Directors:</a:t>
            </a:r>
            <a:r>
              <a:rPr lang="en-US" sz="1600" b="1" i="0" u="none" strike="noStrike" baseline="0" dirty="0">
                <a:solidFill>
                  <a:srgbClr val="5E804A"/>
                </a:solidFill>
                <a:latin typeface="Calibri" panose="020F0502020204030204" pitchFamily="34" charset="0"/>
                <a:cs typeface="Calibri" panose="020F0502020204030204" pitchFamily="34" charset="0"/>
              </a:rPr>
              <a:t>  </a:t>
            </a:r>
            <a:r>
              <a:rPr lang="en-US" sz="1600" i="0" u="none" strike="noStrike" baseline="0" dirty="0">
                <a:solidFill>
                  <a:schemeClr val="tx1">
                    <a:lumMod val="95000"/>
                    <a:lumOff val="5000"/>
                  </a:schemeClr>
                </a:solidFill>
                <a:latin typeface="Calibri" panose="020F0502020204030204" pitchFamily="34" charset="0"/>
                <a:cs typeface="Calibri" panose="020F0502020204030204" pitchFamily="34" charset="0"/>
              </a:rPr>
              <a:t>The </a:t>
            </a:r>
            <a:r>
              <a:rPr lang="en-US" sz="1600" dirty="0">
                <a:solidFill>
                  <a:schemeClr val="tx1">
                    <a:lumMod val="95000"/>
                    <a:lumOff val="5000"/>
                  </a:schemeClr>
                </a:solidFill>
                <a:latin typeface="Calibri" panose="020F0502020204030204" pitchFamily="34" charset="0"/>
                <a:cs typeface="Calibri" panose="020F0502020204030204" pitchFamily="34" charset="0"/>
              </a:rPr>
              <a:t>Board of Directors operates by means of meetings of the board.  Agendas for such meetings are prepared by the Chair of the Board.  Business of the board, and policy decisions made by the board, is accomplished by resolutions adopted by the board at their meetings.</a:t>
            </a:r>
            <a:r>
              <a:rPr lang="en-US" sz="1600" dirty="0">
                <a:latin typeface="Calibri" panose="020F0502020204030204" pitchFamily="34" charset="0"/>
                <a:cs typeface="Calibri" panose="020F0502020204030204" pitchFamily="34" charset="0"/>
              </a:rPr>
              <a:t> </a:t>
            </a:r>
          </a:p>
          <a:p>
            <a:pPr algn="just">
              <a:lnSpc>
                <a:spcPct val="80000"/>
              </a:lnSpc>
              <a:spcBef>
                <a:spcPts val="0"/>
              </a:spcBef>
            </a:pPr>
            <a:endParaRPr lang="en-US" sz="500" dirty="0">
              <a:latin typeface="Calibri" panose="020F0502020204030204" pitchFamily="34" charset="0"/>
              <a:cs typeface="Calibri" panose="020F0502020204030204" pitchFamily="34" charset="0"/>
            </a:endParaRPr>
          </a:p>
          <a:p>
            <a:pPr algn="just">
              <a:lnSpc>
                <a:spcPct val="80000"/>
              </a:lnSpc>
              <a:spcBef>
                <a:spcPts val="0"/>
              </a:spcBef>
            </a:pPr>
            <a:r>
              <a:rPr lang="en-US" sz="1600" b="1" dirty="0">
                <a:solidFill>
                  <a:srgbClr val="0000FF"/>
                </a:solidFill>
                <a:latin typeface="Calibri" panose="020F0502020204030204" pitchFamily="34" charset="0"/>
                <a:cs typeface="Calibri" panose="020F0502020204030204" pitchFamily="34" charset="0"/>
              </a:rPr>
              <a:t>Size of the Board of Directors:   </a:t>
            </a:r>
            <a:r>
              <a:rPr lang="en-US" sz="1600" dirty="0">
                <a:solidFill>
                  <a:schemeClr val="tx1">
                    <a:lumMod val="95000"/>
                    <a:lumOff val="5000"/>
                  </a:schemeClr>
                </a:solidFill>
                <a:latin typeface="Calibri" panose="020F0502020204030204" pitchFamily="34" charset="0"/>
                <a:cs typeface="Calibri" panose="020F0502020204030204" pitchFamily="34" charset="0"/>
              </a:rPr>
              <a:t>The size of the board of directors is established in the articles of incorporation or the by-laws.  Such size is a balancing test between the need for broad talent and diverse opinions and the need to have a manageable size so as to not make meetings unwieldy.  Corporate Governance Expert </a:t>
            </a:r>
            <a:r>
              <a:rPr lang="en-US" sz="1600" b="1" dirty="0">
                <a:solidFill>
                  <a:schemeClr val="tx1">
                    <a:lumMod val="95000"/>
                    <a:lumOff val="5000"/>
                  </a:schemeClr>
                </a:solidFill>
                <a:latin typeface="Calibri" panose="020F0502020204030204" pitchFamily="34" charset="0"/>
                <a:cs typeface="Calibri" panose="020F0502020204030204" pitchFamily="34" charset="0"/>
              </a:rPr>
              <a:t>Ira Milstein, has declared that seven persons is the perfect balance for board size.</a:t>
            </a:r>
            <a:r>
              <a:rPr lang="en-US" sz="1600" dirty="0">
                <a:solidFill>
                  <a:schemeClr val="tx1">
                    <a:lumMod val="95000"/>
                    <a:lumOff val="5000"/>
                  </a:schemeClr>
                </a:solidFill>
                <a:latin typeface="Calibri" panose="020F0502020204030204" pitchFamily="34" charset="0"/>
                <a:cs typeface="Calibri" panose="020F0502020204030204" pitchFamily="34" charset="0"/>
              </a:rPr>
              <a:t>  But due to regulatory requirements, corporate committee needs, and modern board duties, most boards are far larger than seven, so as to accommodate and more fairly such workloads and duties. </a:t>
            </a:r>
          </a:p>
          <a:p>
            <a:pPr algn="just">
              <a:lnSpc>
                <a:spcPct val="80000"/>
              </a:lnSpc>
              <a:spcBef>
                <a:spcPts val="0"/>
              </a:spcBef>
            </a:pPr>
            <a:endParaRPr lang="en-US" sz="500" b="1" i="0" u="none" strike="noStrike" baseline="0" dirty="0">
              <a:solidFill>
                <a:srgbClr val="0000FF"/>
              </a:solidFill>
              <a:latin typeface="Calibri" panose="020F0502020204030204" pitchFamily="34" charset="0"/>
              <a:cs typeface="Calibri" panose="020F0502020204030204" pitchFamily="34" charset="0"/>
            </a:endParaRPr>
          </a:p>
          <a:p>
            <a:pPr algn="just">
              <a:lnSpc>
                <a:spcPct val="80000"/>
              </a:lnSpc>
              <a:spcBef>
                <a:spcPts val="0"/>
              </a:spcBef>
            </a:pPr>
            <a:r>
              <a:rPr lang="en-US" sz="1600" b="1" i="0" u="none" strike="noStrike" baseline="0" dirty="0">
                <a:solidFill>
                  <a:srgbClr val="0000FF"/>
                </a:solidFill>
                <a:latin typeface="Calibri" panose="020F0502020204030204" pitchFamily="34" charset="0"/>
                <a:cs typeface="Calibri" panose="020F0502020204030204" pitchFamily="34" charset="0"/>
              </a:rPr>
              <a:t>Officers: </a:t>
            </a:r>
            <a:r>
              <a:rPr lang="en-US" sz="1600" b="0" i="0" u="none" strike="noStrike" baseline="0" dirty="0">
                <a:solidFill>
                  <a:srgbClr val="211808"/>
                </a:solidFill>
                <a:latin typeface="Calibri" panose="020F0502020204030204" pitchFamily="34" charset="0"/>
                <a:cs typeface="Calibri" panose="020F0502020204030204" pitchFamily="34" charset="0"/>
              </a:rPr>
              <a:t>The board of directors appoints officers and other agents to act for the company, to do the day to day work of the corporation, in accordance with board directives and policies. To accomplish the work of the corporation, the board grants broad powers to its officers to do the work they are assigned.  The </a:t>
            </a:r>
            <a:r>
              <a:rPr lang="en-US" sz="1600" b="1" i="0" u="none" strike="noStrike" baseline="0" dirty="0">
                <a:solidFill>
                  <a:schemeClr val="tx1">
                    <a:lumMod val="95000"/>
                    <a:lumOff val="5000"/>
                  </a:schemeClr>
                </a:solidFill>
                <a:latin typeface="Calibri" panose="020F0502020204030204" pitchFamily="34" charset="0"/>
                <a:cs typeface="Calibri" panose="020F0502020204030204" pitchFamily="34" charset="0"/>
              </a:rPr>
              <a:t>Chief Executive Officer,</a:t>
            </a:r>
            <a:r>
              <a:rPr lang="en-US" sz="1600" b="0" i="0" u="none" strike="noStrike" baseline="0" dirty="0">
                <a:solidFill>
                  <a:srgbClr val="211808"/>
                </a:solidFill>
                <a:latin typeface="Calibri" panose="020F0502020204030204" pitchFamily="34" charset="0"/>
                <a:cs typeface="Calibri" panose="020F0502020204030204" pitchFamily="34" charset="0"/>
              </a:rPr>
              <a:t> is the primary corporate manager, and pursuant to board policy and directive, is the person responsible for carrying out the day to day responsibilities of the company, and assuring that the purposes and goals of the corporation are achieved.</a:t>
            </a:r>
            <a:endParaRPr lang="en-US" sz="1600" dirty="0"/>
          </a:p>
        </p:txBody>
      </p:sp>
    </p:spTree>
    <p:extLst>
      <p:ext uri="{BB962C8B-B14F-4D97-AF65-F5344CB8AC3E}">
        <p14:creationId xmlns:p14="http://schemas.microsoft.com/office/powerpoint/2010/main" val="21962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92732"/>
            <a:ext cx="8382000" cy="2086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Two:</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000" b="1" i="1" dirty="0">
                <a:solidFill>
                  <a:srgbClr val="006600"/>
                </a:solidFill>
              </a:rPr>
              <a:t>Corporate Governance – Board Polices and Employee Management</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4107634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381000" y="762000"/>
            <a:ext cx="8382000" cy="5486400"/>
          </a:xfrm>
          <a:prstGeom prst="rect">
            <a:avLst/>
          </a:prstGeom>
          <a:noFill/>
          <a:ln w="9525">
            <a:noFill/>
            <a:miter lim="800000"/>
            <a:headEnd/>
            <a:tailEnd/>
          </a:ln>
        </p:spPr>
        <p:txBody>
          <a:bodyPr/>
          <a:lstStyle/>
          <a:p>
            <a:pPr marL="342900" indent="-342900" algn="ctr">
              <a:spcBef>
                <a:spcPts val="0"/>
              </a:spcBef>
              <a:defRPr/>
            </a:pPr>
            <a:r>
              <a:rPr lang="en-US" sz="4000" b="1" dirty="0">
                <a:solidFill>
                  <a:srgbClr val="0033CC"/>
                </a:solidFill>
              </a:rPr>
              <a:t>Corporate Governance</a:t>
            </a:r>
          </a:p>
          <a:p>
            <a:pPr marL="342900" indent="-342900" algn="ctr">
              <a:lnSpc>
                <a:spcPct val="90000"/>
              </a:lnSpc>
              <a:spcBef>
                <a:spcPts val="0"/>
              </a:spcBef>
              <a:defRPr/>
            </a:pPr>
            <a:r>
              <a:rPr lang="en-US" sz="2000" b="1" i="1" dirty="0">
                <a:solidFill>
                  <a:srgbClr val="006600"/>
                </a:solidFill>
              </a:rPr>
              <a:t>Corporate Governance – Board Polices and Employee Management</a:t>
            </a:r>
          </a:p>
          <a:p>
            <a:pPr marL="342900" indent="-342900" algn="ctr">
              <a:lnSpc>
                <a:spcPct val="80000"/>
              </a:lnSpc>
              <a:spcBef>
                <a:spcPts val="0"/>
              </a:spcBef>
              <a:defRPr/>
            </a:pPr>
            <a:endParaRPr lang="en-US" sz="500" b="1" i="1" dirty="0">
              <a:solidFill>
                <a:srgbClr val="006600"/>
              </a:solidFill>
            </a:endParaRPr>
          </a:p>
          <a:p>
            <a:pPr algn="l">
              <a:lnSpc>
                <a:spcPct val="80000"/>
              </a:lnSpc>
              <a:spcBef>
                <a:spcPts val="0"/>
              </a:spcBef>
            </a:pPr>
            <a:r>
              <a:rPr lang="en-US" b="1" i="0" u="none" strike="noStrike" baseline="0" dirty="0">
                <a:solidFill>
                  <a:srgbClr val="C00000"/>
                </a:solidFill>
                <a:latin typeface="Calibri" panose="020F0502020204030204" pitchFamily="34" charset="0"/>
                <a:cs typeface="Calibri" panose="020F0502020204030204" pitchFamily="34" charset="0"/>
              </a:rPr>
              <a:t>Enforcement of Board Policies:</a:t>
            </a:r>
          </a:p>
          <a:p>
            <a:pPr algn="just">
              <a:lnSpc>
                <a:spcPct val="80000"/>
              </a:lnSpc>
              <a:spcBef>
                <a:spcPts val="0"/>
              </a:spcBef>
            </a:pPr>
            <a:r>
              <a:rPr lang="en-US" sz="1600" b="1" i="0" u="none" strike="noStrike" baseline="0" dirty="0">
                <a:solidFill>
                  <a:srgbClr val="0000FF"/>
                </a:solidFill>
                <a:latin typeface="Calibri" panose="020F0502020204030204" pitchFamily="34" charset="0"/>
                <a:cs typeface="Calibri" panose="020F0502020204030204" pitchFamily="34" charset="0"/>
              </a:rPr>
              <a:t>Board Policies: </a:t>
            </a:r>
            <a:r>
              <a:rPr lang="en-US" sz="1600" dirty="0">
                <a:solidFill>
                  <a:schemeClr val="tx1">
                    <a:lumMod val="95000"/>
                    <a:lumOff val="5000"/>
                  </a:schemeClr>
                </a:solidFill>
                <a:latin typeface="Calibri" panose="020F0502020204030204" pitchFamily="34" charset="0"/>
                <a:cs typeface="Calibri" panose="020F0502020204030204" pitchFamily="34" charset="0"/>
              </a:rPr>
              <a:t>The Corporate Officers are the persons most generally responsible for the implementation and enforcement of policies adopted by the Corporation’s Board of Directors</a:t>
            </a:r>
            <a:r>
              <a:rPr lang="en-US" sz="1600" b="0" i="0" u="none" strike="noStrike" baseline="0" dirty="0">
                <a:solidFill>
                  <a:schemeClr val="tx1">
                    <a:lumMod val="95000"/>
                    <a:lumOff val="5000"/>
                  </a:schemeClr>
                </a:solidFill>
                <a:latin typeface="Calibri" panose="020F0502020204030204" pitchFamily="34" charset="0"/>
                <a:cs typeface="Calibri" panose="020F0502020204030204" pitchFamily="34" charset="0"/>
              </a:rPr>
              <a:t>.  As the day to day managers of the Corporation, the Officers are responsible for the board policies under their area of responsibility, and are overseen and held accountable by the board of directors for their performance  </a:t>
            </a:r>
          </a:p>
          <a:p>
            <a:pPr algn="l">
              <a:lnSpc>
                <a:spcPct val="80000"/>
              </a:lnSpc>
              <a:spcBef>
                <a:spcPts val="0"/>
              </a:spcBef>
            </a:pPr>
            <a:endParaRPr lang="en-US" sz="500" dirty="0">
              <a:solidFill>
                <a:srgbClr val="211808"/>
              </a:solidFill>
              <a:latin typeface="Calibri" panose="020F0502020204030204" pitchFamily="34" charset="0"/>
              <a:cs typeface="Calibri" panose="020F0502020204030204" pitchFamily="34" charset="0"/>
            </a:endParaRPr>
          </a:p>
          <a:p>
            <a:pPr algn="just">
              <a:lnSpc>
                <a:spcPct val="80000"/>
              </a:lnSpc>
              <a:spcBef>
                <a:spcPts val="0"/>
              </a:spcBef>
            </a:pPr>
            <a:r>
              <a:rPr lang="en-US" sz="1600" b="1" i="0" u="none" strike="noStrike" baseline="0" dirty="0">
                <a:solidFill>
                  <a:srgbClr val="0000FF"/>
                </a:solidFill>
                <a:latin typeface="Calibri" panose="020F0502020204030204" pitchFamily="34" charset="0"/>
                <a:cs typeface="Calibri" panose="020F0502020204030204" pitchFamily="34" charset="0"/>
              </a:rPr>
              <a:t>Execution of Board Action:</a:t>
            </a:r>
            <a:r>
              <a:rPr lang="en-US" sz="1600" b="1" i="0" u="none" strike="noStrike" baseline="0" dirty="0">
                <a:solidFill>
                  <a:srgbClr val="5E804A"/>
                </a:solidFill>
                <a:latin typeface="Calibri" panose="020F0502020204030204" pitchFamily="34" charset="0"/>
                <a:cs typeface="Calibri" panose="020F0502020204030204" pitchFamily="34" charset="0"/>
              </a:rPr>
              <a:t>  </a:t>
            </a:r>
            <a:r>
              <a:rPr lang="en-US" sz="1600" dirty="0">
                <a:solidFill>
                  <a:schemeClr val="tx1">
                    <a:lumMod val="95000"/>
                    <a:lumOff val="5000"/>
                  </a:schemeClr>
                </a:solidFill>
                <a:latin typeface="Calibri" panose="020F0502020204030204" pitchFamily="34" charset="0"/>
                <a:cs typeface="Calibri" panose="020F0502020204030204" pitchFamily="34" charset="0"/>
              </a:rPr>
              <a:t>If t</a:t>
            </a:r>
            <a:r>
              <a:rPr lang="en-US" sz="1600" i="0" u="none" strike="noStrike" baseline="0" dirty="0">
                <a:solidFill>
                  <a:schemeClr val="tx1">
                    <a:lumMod val="95000"/>
                    <a:lumOff val="5000"/>
                  </a:schemeClr>
                </a:solidFill>
                <a:latin typeface="Calibri" panose="020F0502020204030204" pitchFamily="34" charset="0"/>
                <a:cs typeface="Calibri" panose="020F0502020204030204" pitchFamily="34" charset="0"/>
              </a:rPr>
              <a:t>he </a:t>
            </a:r>
            <a:r>
              <a:rPr lang="en-US" sz="1600" dirty="0">
                <a:solidFill>
                  <a:schemeClr val="tx1">
                    <a:lumMod val="95000"/>
                    <a:lumOff val="5000"/>
                  </a:schemeClr>
                </a:solidFill>
                <a:latin typeface="Calibri" panose="020F0502020204030204" pitchFamily="34" charset="0"/>
                <a:cs typeface="Calibri" panose="020F0502020204030204" pitchFamily="34" charset="0"/>
              </a:rPr>
              <a:t>Board of Directors decides to expand into a new product line or area, or discontinue a previously authorized corporate activity or mission, it is the officers of the corporation that must act to make this decision a reality, including the purchase or sale of materials and expansion or reduction of employees incumbent with such a directive.  Officers are generally given broad discretion as to how to accomplish these board directives and policies.</a:t>
            </a:r>
            <a:endParaRPr lang="en-US" sz="1600" dirty="0">
              <a:latin typeface="Calibri" panose="020F0502020204030204" pitchFamily="34" charset="0"/>
              <a:cs typeface="Calibri" panose="020F0502020204030204" pitchFamily="34" charset="0"/>
            </a:endParaRPr>
          </a:p>
          <a:p>
            <a:pPr algn="just">
              <a:lnSpc>
                <a:spcPct val="80000"/>
              </a:lnSpc>
              <a:spcBef>
                <a:spcPts val="0"/>
              </a:spcBef>
            </a:pPr>
            <a:endParaRPr lang="en-US" sz="500" dirty="0">
              <a:latin typeface="Calibri" panose="020F0502020204030204" pitchFamily="34" charset="0"/>
              <a:cs typeface="Calibri" panose="020F0502020204030204" pitchFamily="34" charset="0"/>
            </a:endParaRPr>
          </a:p>
          <a:p>
            <a:pPr algn="l">
              <a:lnSpc>
                <a:spcPct val="80000"/>
              </a:lnSpc>
              <a:spcBef>
                <a:spcPts val="0"/>
              </a:spcBef>
            </a:pPr>
            <a:r>
              <a:rPr lang="en-US" b="1" i="0" u="none" strike="noStrike" baseline="0" dirty="0">
                <a:solidFill>
                  <a:srgbClr val="C00000"/>
                </a:solidFill>
                <a:latin typeface="Calibri" panose="020F0502020204030204" pitchFamily="34" charset="0"/>
                <a:cs typeface="Calibri" panose="020F0502020204030204" pitchFamily="34" charset="0"/>
              </a:rPr>
              <a:t>Employee Management:</a:t>
            </a:r>
          </a:p>
          <a:p>
            <a:pPr algn="just">
              <a:lnSpc>
                <a:spcPct val="80000"/>
              </a:lnSpc>
              <a:spcBef>
                <a:spcPts val="0"/>
              </a:spcBef>
            </a:pPr>
            <a:r>
              <a:rPr lang="en-US" sz="1600" b="1" i="0" u="none" strike="noStrike" baseline="0" dirty="0">
                <a:solidFill>
                  <a:srgbClr val="0000FF"/>
                </a:solidFill>
                <a:latin typeface="Calibri" panose="020F0502020204030204" pitchFamily="34" charset="0"/>
                <a:cs typeface="Calibri" panose="020F0502020204030204" pitchFamily="34" charset="0"/>
              </a:rPr>
              <a:t>Oversight of Corporate Employees: </a:t>
            </a:r>
            <a:r>
              <a:rPr lang="en-US" sz="1600" dirty="0">
                <a:solidFill>
                  <a:schemeClr val="tx1">
                    <a:lumMod val="95000"/>
                    <a:lumOff val="5000"/>
                  </a:schemeClr>
                </a:solidFill>
                <a:latin typeface="Calibri" panose="020F0502020204030204" pitchFamily="34" charset="0"/>
                <a:cs typeface="Calibri" panose="020F0502020204030204" pitchFamily="34" charset="0"/>
              </a:rPr>
              <a:t>The Corporate Officers are the persons responsible for the oversight and management of all the corporate employees.  The officers hire, fire and manage the corporation’s employees so as to carry out the corporation’s purposes and accomplish the directive and policies of the board of directors.</a:t>
            </a:r>
          </a:p>
          <a:p>
            <a:pPr algn="just">
              <a:lnSpc>
                <a:spcPct val="80000"/>
              </a:lnSpc>
              <a:spcBef>
                <a:spcPts val="0"/>
              </a:spcBef>
            </a:pPr>
            <a:endParaRPr lang="en-US" sz="500" b="1" i="0" u="none" strike="noStrike" baseline="0" dirty="0">
              <a:solidFill>
                <a:srgbClr val="0000FF"/>
              </a:solidFill>
              <a:latin typeface="Calibri" panose="020F0502020204030204" pitchFamily="34" charset="0"/>
              <a:cs typeface="Calibri" panose="020F0502020204030204" pitchFamily="34" charset="0"/>
            </a:endParaRPr>
          </a:p>
          <a:p>
            <a:pPr algn="just">
              <a:lnSpc>
                <a:spcPct val="80000"/>
              </a:lnSpc>
              <a:spcBef>
                <a:spcPts val="0"/>
              </a:spcBef>
            </a:pPr>
            <a:r>
              <a:rPr lang="en-US" sz="1600" b="1" dirty="0">
                <a:solidFill>
                  <a:srgbClr val="0000FF"/>
                </a:solidFill>
                <a:latin typeface="Calibri" panose="020F0502020204030204" pitchFamily="34" charset="0"/>
                <a:cs typeface="Calibri" panose="020F0502020204030204" pitchFamily="34" charset="0"/>
              </a:rPr>
              <a:t>Employee Administration</a:t>
            </a:r>
            <a:r>
              <a:rPr lang="en-US" sz="1600" b="1" i="0" u="none" strike="noStrike" baseline="0" dirty="0">
                <a:solidFill>
                  <a:srgbClr val="0000FF"/>
                </a:solidFill>
                <a:latin typeface="Calibri" panose="020F0502020204030204" pitchFamily="34" charset="0"/>
                <a:cs typeface="Calibri" panose="020F0502020204030204" pitchFamily="34" charset="0"/>
              </a:rPr>
              <a:t>: </a:t>
            </a:r>
            <a:r>
              <a:rPr lang="en-US" sz="1600" b="0" i="0" u="none" strike="noStrike" baseline="0" dirty="0">
                <a:solidFill>
                  <a:srgbClr val="211808"/>
                </a:solidFill>
                <a:latin typeface="Calibri" panose="020F0502020204030204" pitchFamily="34" charset="0"/>
                <a:cs typeface="Calibri" panose="020F0502020204030204" pitchFamily="34" charset="0"/>
              </a:rPr>
              <a:t>Corporate Officers, especially the Chief Executive Officer, provide employee administration, including tasking employees, defining employee roles, establishing and administering employee salaries, wages and benefits, granting employee raises, levying employee discipline, determining workforce strength, directing employee missions, and examining and reporting on employee productivity.</a:t>
            </a:r>
            <a:endParaRPr lang="en-US" sz="1600" dirty="0"/>
          </a:p>
        </p:txBody>
      </p:sp>
    </p:spTree>
    <p:extLst>
      <p:ext uri="{BB962C8B-B14F-4D97-AF65-F5344CB8AC3E}">
        <p14:creationId xmlns:p14="http://schemas.microsoft.com/office/powerpoint/2010/main" val="2151880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2478882"/>
            <a:ext cx="8382000" cy="211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5400" b="1" dirty="0">
                <a:solidFill>
                  <a:srgbClr val="A50021"/>
                </a:solidFill>
              </a:rPr>
              <a:t>Part Three:</a:t>
            </a:r>
          </a:p>
          <a:p>
            <a:pPr marL="342900" indent="-342900" algn="ctr">
              <a:lnSpc>
                <a:spcPct val="90000"/>
              </a:lnSpc>
              <a:spcBef>
                <a:spcPts val="0"/>
              </a:spcBef>
              <a:defRPr/>
            </a:pPr>
            <a:r>
              <a:rPr lang="en-US" sz="5400" b="1" dirty="0">
                <a:solidFill>
                  <a:srgbClr val="0033CC"/>
                </a:solidFill>
              </a:rPr>
              <a:t>Corporate Governance</a:t>
            </a:r>
          </a:p>
          <a:p>
            <a:pPr marL="342900" indent="-342900" algn="ctr">
              <a:lnSpc>
                <a:spcPct val="90000"/>
              </a:lnSpc>
              <a:spcBef>
                <a:spcPts val="0"/>
              </a:spcBef>
              <a:defRPr/>
            </a:pPr>
            <a:r>
              <a:rPr lang="en-US" sz="2200" b="1" i="1" dirty="0">
                <a:solidFill>
                  <a:srgbClr val="006600"/>
                </a:solidFill>
              </a:rPr>
              <a:t>Corporate Governance – Shareholder Derivative Lawsuits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75162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bwMode="auto">
          <a:xfrm>
            <a:off x="228600" y="914400"/>
            <a:ext cx="8458200" cy="5562600"/>
          </a:xfrm>
          <a:prstGeom prst="rect">
            <a:avLst/>
          </a:prstGeom>
          <a:noFill/>
          <a:ln w="9525">
            <a:noFill/>
            <a:miter lim="800000"/>
            <a:headEnd/>
            <a:tailEnd/>
          </a:ln>
        </p:spPr>
        <p:txBody>
          <a:bodyPr/>
          <a:lstStyle/>
          <a:p>
            <a:pPr marL="342900" indent="-342900" algn="ctr">
              <a:lnSpc>
                <a:spcPct val="90000"/>
              </a:lnSpc>
              <a:spcBef>
                <a:spcPts val="0"/>
              </a:spcBef>
              <a:defRPr/>
            </a:pPr>
            <a:r>
              <a:rPr lang="en-US" sz="4000" b="1" dirty="0">
                <a:solidFill>
                  <a:srgbClr val="0033CC"/>
                </a:solidFill>
              </a:rPr>
              <a:t>Corporate Governance</a:t>
            </a:r>
          </a:p>
          <a:p>
            <a:pPr marL="342900" indent="-342900" algn="ctr">
              <a:lnSpc>
                <a:spcPct val="90000"/>
              </a:lnSpc>
              <a:spcBef>
                <a:spcPts val="0"/>
              </a:spcBef>
              <a:defRPr/>
            </a:pPr>
            <a:r>
              <a:rPr lang="en-US" sz="2200" b="1" i="1" dirty="0">
                <a:solidFill>
                  <a:srgbClr val="006600"/>
                </a:solidFill>
              </a:rPr>
              <a:t>Corporate Governance – Shareholder Derivative Lawsuits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9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r>
              <a:rPr lang="en-US" sz="2000" b="1" dirty="0">
                <a:solidFill>
                  <a:srgbClr val="C00000"/>
                </a:solidFill>
                <a:latin typeface="Arial" panose="020B0604020202020204" pitchFamily="34" charset="0"/>
                <a:cs typeface="Arial" panose="020B0604020202020204" pitchFamily="34" charset="0"/>
              </a:rPr>
              <a:t> Shareholder Derivative Law Suits:</a:t>
            </a:r>
            <a:endParaRPr lang="en-US" sz="2000" b="1" i="1" kern="0" dirty="0">
              <a:solidFill>
                <a:srgbClr val="000000"/>
              </a:solidFill>
              <a:effectLst>
                <a:outerShdw blurRad="38100" dist="38100" dir="2700000" algn="tl">
                  <a:srgbClr val="C0C0C0"/>
                </a:outerShdw>
              </a:effectLst>
              <a:latin typeface="Arial" pitchFamily="34" charset="0"/>
              <a:cs typeface="Arial" pitchFamily="34" charset="0"/>
            </a:endParaRPr>
          </a:p>
          <a:p>
            <a:pPr lvl="2">
              <a:lnSpc>
                <a:spcPct val="77000"/>
              </a:lnSpc>
              <a:buFont typeface="Arial" pitchFamily="34" charset="0"/>
              <a:buChar char="•"/>
              <a:defRPr/>
            </a:pPr>
            <a:endParaRPr lang="en-US" sz="600" b="1" i="1" dirty="0">
              <a:latin typeface="Arial" pitchFamily="34" charset="0"/>
              <a:cs typeface="Arial" pitchFamily="34" charset="0"/>
            </a:endParaRPr>
          </a:p>
          <a:p>
            <a:pPr marL="119063" lvl="2" indent="0" algn="just">
              <a:lnSpc>
                <a:spcPct val="77000"/>
              </a:lnSpc>
              <a:defRPr/>
            </a:pPr>
            <a:r>
              <a:rPr lang="en-US" sz="1600" b="1" i="1" dirty="0">
                <a:solidFill>
                  <a:srgbClr val="0000FF"/>
                </a:solidFill>
                <a:latin typeface="Arial" pitchFamily="34" charset="0"/>
                <a:cs typeface="Arial" pitchFamily="34" charset="0"/>
              </a:rPr>
              <a:t>Defined</a:t>
            </a:r>
            <a:r>
              <a:rPr lang="en-US" sz="1600" i="1" dirty="0">
                <a:solidFill>
                  <a:srgbClr val="0000FF"/>
                </a:solidFill>
                <a:latin typeface="Arial" pitchFamily="34" charset="0"/>
                <a:cs typeface="Arial" pitchFamily="34" charset="0"/>
              </a:rPr>
              <a:t>: </a:t>
            </a:r>
            <a:r>
              <a:rPr lang="en-US" sz="1600" dirty="0"/>
              <a:t>A shareholder derivative suit is a lawsuit brought by a shareholder on behalf of a corporation against a third party. Often, the third party is an insider of the corporation, such as an executive officer or director. Shareholder derivative suits are unique because under traditional corporate law, management is responsible for bringing and defending the corporation against suit. Shareholder derivative suits permit a shareholder to initiate a suit when management has failed to do so. It should be noted, that if the shareholder wins the action, it is the corporation, and not the shareholder who is awarded the recovery.</a:t>
            </a:r>
            <a:endParaRPr lang="en-US" sz="1600" i="1" dirty="0">
              <a:solidFill>
                <a:schemeClr val="tx1">
                  <a:lumMod val="95000"/>
                  <a:lumOff val="5000"/>
                </a:schemeClr>
              </a:solidFill>
              <a:latin typeface="Arial" pitchFamily="34" charset="0"/>
              <a:cs typeface="Arial" pitchFamily="34" charset="0"/>
            </a:endParaRPr>
          </a:p>
          <a:p>
            <a:pPr marL="119063" lvl="2" indent="0" algn="just">
              <a:lnSpc>
                <a:spcPct val="77000"/>
              </a:lnSpc>
              <a:defRPr/>
            </a:pPr>
            <a:endParaRPr lang="en-US" sz="500" b="1" i="1" dirty="0">
              <a:solidFill>
                <a:schemeClr val="tx1">
                  <a:lumMod val="95000"/>
                  <a:lumOff val="5000"/>
                </a:schemeClr>
              </a:solidFill>
              <a:latin typeface="Arial" pitchFamily="34" charset="0"/>
              <a:cs typeface="Arial" pitchFamily="34" charset="0"/>
            </a:endParaRPr>
          </a:p>
          <a:p>
            <a:pPr marL="119063" lvl="2" indent="0" algn="just">
              <a:lnSpc>
                <a:spcPct val="77000"/>
              </a:lnSpc>
              <a:defRPr/>
            </a:pPr>
            <a:r>
              <a:rPr lang="en-US" sz="1600" b="1" i="1" dirty="0">
                <a:solidFill>
                  <a:srgbClr val="0000FF"/>
                </a:solidFill>
                <a:latin typeface="Arial" pitchFamily="34" charset="0"/>
                <a:cs typeface="Arial" pitchFamily="34" charset="0"/>
              </a:rPr>
              <a:t>Reasons for Derivative Law Suits: </a:t>
            </a:r>
            <a:r>
              <a:rPr lang="en-US" sz="1600" dirty="0"/>
              <a:t>Derivative shareholder lawsuits are frequently brought to redress the following types of wrongdoing by the Board of</a:t>
            </a:r>
            <a:br>
              <a:rPr lang="en-US" sz="1600" dirty="0"/>
            </a:br>
            <a:r>
              <a:rPr lang="en-US" sz="1600" dirty="0"/>
              <a:t>Directors and/or Officers of a company:</a:t>
            </a:r>
          </a:p>
          <a:p>
            <a:pPr marL="342900" indent="-228600">
              <a:buFont typeface="Arial" panose="020B0604020202020204" pitchFamily="34" charset="0"/>
              <a:buChar char="•"/>
            </a:pPr>
            <a:r>
              <a:rPr lang="en-US" sz="1400" b="1" dirty="0">
                <a:solidFill>
                  <a:srgbClr val="C00000"/>
                </a:solidFill>
              </a:rPr>
              <a:t>Breach of fiduciary duty</a:t>
            </a:r>
          </a:p>
          <a:p>
            <a:pPr marL="342900" indent="-228600">
              <a:buFont typeface="Arial" panose="020B0604020202020204" pitchFamily="34" charset="0"/>
              <a:buChar char="•"/>
            </a:pPr>
            <a:r>
              <a:rPr lang="en-US" sz="1400" b="1" dirty="0">
                <a:solidFill>
                  <a:srgbClr val="C00000"/>
                </a:solidFill>
              </a:rPr>
              <a:t>Fraud or other unlawful activity</a:t>
            </a:r>
          </a:p>
          <a:p>
            <a:pPr marL="342900" indent="-228600">
              <a:buFont typeface="Arial" panose="020B0604020202020204" pitchFamily="34" charset="0"/>
              <a:buChar char="•"/>
            </a:pPr>
            <a:r>
              <a:rPr lang="en-US" sz="1400" b="1" dirty="0">
                <a:solidFill>
                  <a:srgbClr val="C00000"/>
                </a:solidFill>
              </a:rPr>
              <a:t>Self-dealing or greed by insiders</a:t>
            </a:r>
          </a:p>
          <a:p>
            <a:pPr marL="342900" indent="-228600">
              <a:buFont typeface="Arial" panose="020B0604020202020204" pitchFamily="34" charset="0"/>
              <a:buChar char="•"/>
            </a:pPr>
            <a:r>
              <a:rPr lang="en-US" sz="1400" b="1" dirty="0">
                <a:solidFill>
                  <a:srgbClr val="C00000"/>
                </a:solidFill>
              </a:rPr>
              <a:t>Conflict of interest</a:t>
            </a:r>
          </a:p>
          <a:p>
            <a:pPr marL="342900" indent="-228600">
              <a:buFont typeface="Arial" panose="020B0604020202020204" pitchFamily="34" charset="0"/>
              <a:buChar char="•"/>
            </a:pPr>
            <a:r>
              <a:rPr lang="en-US" sz="1400" b="1" dirty="0">
                <a:solidFill>
                  <a:srgbClr val="C00000"/>
                </a:solidFill>
              </a:rPr>
              <a:t>Waste of corporate assets</a:t>
            </a:r>
          </a:p>
          <a:p>
            <a:pPr marL="342900" indent="-228600">
              <a:buFont typeface="Arial" panose="020B0604020202020204" pitchFamily="34" charset="0"/>
              <a:buChar char="•"/>
            </a:pPr>
            <a:r>
              <a:rPr lang="en-US" sz="1400" b="1" dirty="0">
                <a:solidFill>
                  <a:srgbClr val="C00000"/>
                </a:solidFill>
              </a:rPr>
              <a:t>Accounting wrongdoing</a:t>
            </a:r>
          </a:p>
          <a:p>
            <a:pPr marL="342900" indent="-228600">
              <a:buFont typeface="Arial" panose="020B0604020202020204" pitchFamily="34" charset="0"/>
              <a:buChar char="•"/>
            </a:pPr>
            <a:r>
              <a:rPr lang="en-US" sz="1400" b="1" dirty="0">
                <a:solidFill>
                  <a:srgbClr val="C00000"/>
                </a:solidFill>
              </a:rPr>
              <a:t>Inflated, false, or misleading financial statements</a:t>
            </a:r>
          </a:p>
          <a:p>
            <a:pPr marL="342900" indent="-228600">
              <a:buFont typeface="Arial" panose="020B0604020202020204" pitchFamily="34" charset="0"/>
              <a:buChar char="•"/>
            </a:pPr>
            <a:r>
              <a:rPr lang="en-US" sz="1400" b="1" dirty="0">
                <a:solidFill>
                  <a:srgbClr val="C00000"/>
                </a:solidFill>
              </a:rPr>
              <a:t>inflated executive compensation</a:t>
            </a:r>
          </a:p>
          <a:p>
            <a:pPr marL="342900" indent="-228600">
              <a:buFont typeface="Arial" panose="020B0604020202020204" pitchFamily="34" charset="0"/>
              <a:buChar char="•"/>
            </a:pPr>
            <a:r>
              <a:rPr lang="en-US" sz="1400" b="1" dirty="0">
                <a:solidFill>
                  <a:srgbClr val="C00000"/>
                </a:solidFill>
              </a:rPr>
              <a:t>Management or board decisions that expose the company</a:t>
            </a:r>
            <a:br>
              <a:rPr lang="en-US" sz="1400" b="1" dirty="0">
                <a:solidFill>
                  <a:srgbClr val="C00000"/>
                </a:solidFill>
              </a:rPr>
            </a:br>
            <a:r>
              <a:rPr lang="en-US" sz="1400" b="1" dirty="0">
                <a:solidFill>
                  <a:srgbClr val="C00000"/>
                </a:solidFill>
              </a:rPr>
              <a:t>to harm, violate consumer protection or other laws.</a:t>
            </a:r>
          </a:p>
        </p:txBody>
      </p:sp>
    </p:spTree>
    <p:extLst>
      <p:ext uri="{BB962C8B-B14F-4D97-AF65-F5344CB8AC3E}">
        <p14:creationId xmlns:p14="http://schemas.microsoft.com/office/powerpoint/2010/main" val="14230624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10390</TotalTime>
  <Words>2162</Words>
  <Application>Microsoft Office PowerPoint</Application>
  <PresentationFormat>On-screen Show (4:3)</PresentationFormat>
  <Paragraphs>174</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546</cp:revision>
  <cp:lastPrinted>2020-09-23T14:11:20Z</cp:lastPrinted>
  <dcterms:created xsi:type="dcterms:W3CDTF">2007-08-27T19:04:39Z</dcterms:created>
  <dcterms:modified xsi:type="dcterms:W3CDTF">2021-02-27T02:42:43Z</dcterms:modified>
</cp:coreProperties>
</file>