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409" r:id="rId2"/>
    <p:sldId id="638" r:id="rId3"/>
    <p:sldId id="639" r:id="rId4"/>
    <p:sldId id="583" r:id="rId5"/>
    <p:sldId id="619" r:id="rId6"/>
    <p:sldId id="640" r:id="rId7"/>
    <p:sldId id="621" r:id="rId8"/>
    <p:sldId id="636" r:id="rId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00FF"/>
    <a:srgbClr val="008000"/>
    <a:srgbClr val="006666"/>
    <a:srgbClr val="0033CC"/>
    <a:srgbClr val="C81204"/>
    <a:srgbClr val="4C1441"/>
    <a:srgbClr val="FFFF00"/>
    <a:srgbClr val="CC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F6D6C9-BD7D-49E4-B276-BA7A01366354}" v="5" dt="2021-02-28T01:57:05.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2/28/2021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2/28/2021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Twelve A:</a:t>
            </a:r>
          </a:p>
          <a:p>
            <a:pPr marL="342889" indent="-342889" algn="ctr">
              <a:spcBef>
                <a:spcPct val="20000"/>
              </a:spcBef>
              <a:defRPr/>
            </a:pPr>
            <a:r>
              <a:rPr lang="en-US" sz="2800" b="1" kern="0" dirty="0">
                <a:solidFill>
                  <a:srgbClr val="FFFF00"/>
                </a:solidFill>
                <a:latin typeface="+mn-lt"/>
              </a:rPr>
              <a:t>Public Authorities</a:t>
            </a:r>
          </a:p>
        </p:txBody>
      </p:sp>
      <p:pic>
        <p:nvPicPr>
          <p:cNvPr id="5" name="Picture 4">
            <a:extLst>
              <a:ext uri="{FF2B5EF4-FFF2-40B4-BE49-F238E27FC236}">
                <a16:creationId xmlns:a16="http://schemas.microsoft.com/office/drawing/2014/main" id="{60B8DAE3-25BE-445A-90C3-9A49A798FD3F}"/>
              </a:ext>
            </a:extLst>
          </p:cNvPr>
          <p:cNvPicPr>
            <a:picLocks noChangeAspect="1"/>
          </p:cNvPicPr>
          <p:nvPr/>
        </p:nvPicPr>
        <p:blipFill>
          <a:blip r:embed="rId4" cstate="print"/>
          <a:stretch>
            <a:fillRect/>
          </a:stretch>
        </p:blipFill>
        <p:spPr>
          <a:xfrm>
            <a:off x="1905000" y="293687"/>
            <a:ext cx="5715798" cy="125747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262705"/>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Liability</a:t>
            </a: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Piercing the Corporate Veil</a:t>
            </a:r>
          </a:p>
          <a:p>
            <a:pPr>
              <a:lnSpc>
                <a:spcPct val="110000"/>
              </a:lnSpc>
              <a:defRPr/>
            </a:pPr>
            <a:r>
              <a:rPr lang="en-US" sz="1400" b="1" i="1" dirty="0">
                <a:solidFill>
                  <a:srgbClr val="C00000"/>
                </a:solidFill>
              </a:rPr>
              <a:t>Part One: Definitions / Accountability</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Liable Parties </a:t>
            </a:r>
          </a:p>
          <a:p>
            <a:pPr>
              <a:lnSpc>
                <a:spcPct val="110000"/>
              </a:lnSpc>
              <a:defRPr/>
            </a:pPr>
            <a:r>
              <a:rPr lang="en-US" sz="1400" b="1" i="1" dirty="0">
                <a:solidFill>
                  <a:srgbClr val="C00000"/>
                </a:solidFill>
              </a:rPr>
              <a:t>Part Two: Directed Responsibility / Scope of Liability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Insider Trading</a:t>
            </a:r>
          </a:p>
          <a:p>
            <a:pPr>
              <a:lnSpc>
                <a:spcPct val="110000"/>
              </a:lnSpc>
              <a:defRPr/>
            </a:pPr>
            <a:r>
              <a:rPr lang="en-US" sz="1400" b="1" i="1" dirty="0">
                <a:solidFill>
                  <a:srgbClr val="C00000"/>
                </a:solidFill>
              </a:rPr>
              <a:t>Part Three: Definitions / Liability / Exceptions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United States v. Martha Stewart</a:t>
            </a:r>
          </a:p>
          <a:p>
            <a:pPr algn="ctr">
              <a:lnSpc>
                <a:spcPct val="110000"/>
              </a:lnSpc>
              <a:defRPr/>
            </a:pPr>
            <a:r>
              <a:rPr lang="en-US" sz="1400" b="1" i="1" dirty="0">
                <a:solidFill>
                  <a:srgbClr val="C00000"/>
                </a:solidFill>
              </a:rPr>
              <a:t>     Insider Trading at ImClone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4131808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71993"/>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400" b="1" i="1" dirty="0">
                <a:solidFill>
                  <a:srgbClr val="006666"/>
                </a:solidFill>
              </a:rPr>
              <a:t>Limited Liability Companies and Public Authorities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LLC – History, Formation and Purpose</a:t>
            </a:r>
          </a:p>
          <a:p>
            <a:pPr>
              <a:lnSpc>
                <a:spcPct val="110000"/>
              </a:lnSpc>
              <a:defRPr/>
            </a:pPr>
            <a:r>
              <a:rPr lang="en-US" sz="1400" b="1" i="1" dirty="0">
                <a:solidFill>
                  <a:srgbClr val="C00000"/>
                </a:solidFill>
              </a:rPr>
              <a:t>Part One: 	History / Formation / Purpose / Members and Agreements</a:t>
            </a:r>
          </a:p>
          <a:p>
            <a:pPr>
              <a:lnSpc>
                <a:spcPct val="110000"/>
              </a:lnSpc>
              <a:defRPr/>
            </a:pPr>
            <a:r>
              <a:rPr lang="en-US" sz="1400" b="1" i="1" dirty="0">
                <a:solidFill>
                  <a:srgbClr val="C00000"/>
                </a:solidFill>
              </a:rPr>
              <a:t>	Management / Benefits and Limitations</a:t>
            </a:r>
            <a:endParaRPr lang="en-US" sz="1000" b="1" i="1" dirty="0">
              <a:solidFill>
                <a:srgbClr val="C00000"/>
              </a:solidFill>
            </a:endParaRP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Public Benefit Corporations</a:t>
            </a:r>
          </a:p>
          <a:p>
            <a:pPr>
              <a:lnSpc>
                <a:spcPct val="110000"/>
              </a:lnSpc>
              <a:defRPr/>
            </a:pPr>
            <a:r>
              <a:rPr lang="en-US" sz="1400" b="1" i="1" dirty="0">
                <a:solidFill>
                  <a:srgbClr val="C00000"/>
                </a:solidFill>
              </a:rPr>
              <a:t>Part Two: 	Definitions / Incorporation / Roles and Duties</a:t>
            </a:r>
          </a:p>
          <a:p>
            <a:pPr>
              <a:lnSpc>
                <a:spcPct val="110000"/>
              </a:lnSpc>
              <a:defRPr/>
            </a:pPr>
            <a:r>
              <a:rPr lang="en-US" sz="1400" b="1" i="1" dirty="0">
                <a:solidFill>
                  <a:srgbClr val="C00000"/>
                </a:solidFill>
              </a:rPr>
              <a:t>	History / Purpose / Effectiveness</a:t>
            </a:r>
            <a:endParaRPr lang="en-US" sz="1000" b="1" dirty="0">
              <a:solidFill>
                <a:srgbClr val="002060"/>
              </a:solidFill>
            </a:endParaRP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Shapiro v. </a:t>
            </a:r>
            <a:r>
              <a:rPr lang="en-US" sz="2400" b="1" dirty="0" err="1">
                <a:solidFill>
                  <a:srgbClr val="002060"/>
                </a:solidFill>
              </a:rPr>
              <a:t>Ettenson</a:t>
            </a:r>
            <a:endParaRPr lang="en-US" sz="2400" b="1" dirty="0">
              <a:solidFill>
                <a:srgbClr val="002060"/>
              </a:solidFill>
            </a:endParaRPr>
          </a:p>
          <a:p>
            <a:pPr algn="ctr">
              <a:lnSpc>
                <a:spcPct val="110000"/>
              </a:lnSpc>
              <a:defRPr/>
            </a:pPr>
            <a:r>
              <a:rPr lang="en-US" sz="1400" b="1" i="1" dirty="0">
                <a:solidFill>
                  <a:srgbClr val="C00000"/>
                </a:solidFill>
              </a:rPr>
              <a:t>     Member Responsibility in Operating Agreements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168946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866680"/>
            <a:ext cx="8382000"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4800" b="1" dirty="0">
                <a:solidFill>
                  <a:srgbClr val="0033CC"/>
                </a:solidFill>
              </a:rPr>
              <a:t>Public Benefit Corporations</a:t>
            </a:r>
          </a:p>
          <a:p>
            <a:pPr marL="342900" indent="-342900" algn="ctr">
              <a:lnSpc>
                <a:spcPct val="90000"/>
              </a:lnSpc>
              <a:spcBef>
                <a:spcPts val="0"/>
              </a:spcBef>
              <a:defRPr/>
            </a:pPr>
            <a:r>
              <a:rPr lang="en-US" sz="2600" b="1" i="1" dirty="0">
                <a:solidFill>
                  <a:srgbClr val="006600"/>
                </a:solidFill>
              </a:rPr>
              <a:t>Public Benefit Corporations and Public Authorities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304800" y="1143000"/>
            <a:ext cx="8382000" cy="4983163"/>
          </a:xfrm>
        </p:spPr>
        <p:txBody>
          <a:bodyPr/>
          <a:lstStyle/>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marL="457200" lvl="1" indent="0" eaLnBrk="1" hangingPunct="1">
              <a:lnSpc>
                <a:spcPct val="80000"/>
              </a:lnSpc>
              <a:buNone/>
              <a:defRPr/>
            </a:pPr>
            <a:endParaRPr lang="en-US" sz="6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lvl="1" indent="0" eaLnBrk="1" hangingPunct="1">
              <a:buNone/>
              <a:defRPr/>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Generally:</a:t>
            </a:r>
            <a:endParaRPr lang="en-US" sz="2000" b="1" i="1" dirty="0">
              <a:solidFill>
                <a:srgbClr val="A50021"/>
              </a:solidFill>
              <a:latin typeface="Tahoma" panose="020B0604030504040204" pitchFamily="34" charset="0"/>
              <a:ea typeface="Tahoma" panose="020B0604030504040204" pitchFamily="34" charset="0"/>
              <a:cs typeface="Tahoma" panose="020B0604030504040204" pitchFamily="34" charset="0"/>
            </a:endParaRPr>
          </a:p>
          <a:p>
            <a:pPr marL="0" lvl="1" indent="0" eaLnBrk="1" hangingPunct="1">
              <a:buNone/>
              <a:defRPr/>
            </a:pPr>
            <a:endParaRPr lang="en-US" sz="500" b="1" i="1" dirty="0">
              <a:solidFill>
                <a:srgbClr val="A50021"/>
              </a:solidFill>
              <a:latin typeface="Tahoma" panose="020B0604030504040204" pitchFamily="34" charset="0"/>
              <a:ea typeface="Tahoma" panose="020B0604030504040204" pitchFamily="34" charset="0"/>
              <a:cs typeface="Tahoma" panose="020B0604030504040204" pitchFamily="34" charset="0"/>
            </a:endParaRPr>
          </a:p>
          <a:p>
            <a:pPr marL="0" lvl="1" indent="0" algn="just" eaLnBrk="1" hangingPunct="1">
              <a:buNone/>
              <a:defRPr/>
            </a:pPr>
            <a:r>
              <a:rPr lang="en-US" sz="1800" b="1" i="1" dirty="0">
                <a:solidFill>
                  <a:srgbClr val="0000FF"/>
                </a:solidFill>
                <a:latin typeface="Tahoma" panose="020B0604030504040204" pitchFamily="34" charset="0"/>
                <a:ea typeface="Tahoma" panose="020B0604030504040204" pitchFamily="34" charset="0"/>
                <a:cs typeface="Tahoma" panose="020B0604030504040204" pitchFamily="34" charset="0"/>
              </a:rPr>
              <a:t>Creation: </a:t>
            </a: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Public benefit corporations are entities that chartered by an act of the state legislature (or congress) and are closely associated with governmental operations and public functions (such as public authorities).</a:t>
            </a:r>
          </a:p>
          <a:p>
            <a:pPr marL="0" lvl="1" indent="0" algn="just" eaLnBrk="1" hangingPunct="1">
              <a:buNone/>
              <a:defRPr/>
            </a:pPr>
            <a:endParaRPr lang="en-US" sz="500" dirty="0">
              <a:latin typeface="Tahoma" panose="020B0604030504040204" pitchFamily="34" charset="0"/>
              <a:ea typeface="Tahoma" panose="020B0604030504040204" pitchFamily="34" charset="0"/>
              <a:cs typeface="Tahoma" panose="020B0604030504040204" pitchFamily="34" charset="0"/>
            </a:endParaRPr>
          </a:p>
          <a:p>
            <a:pPr marL="0" lvl="1" indent="0" algn="just" eaLnBrk="1" hangingPunct="1">
              <a:buNone/>
              <a:defRPr/>
            </a:pPr>
            <a:r>
              <a:rPr lang="en-US" sz="1800" b="1" i="1" dirty="0">
                <a:solidFill>
                  <a:srgbClr val="0000FF"/>
                </a:solidFill>
                <a:latin typeface="Tahoma" panose="020B0604030504040204" pitchFamily="34" charset="0"/>
                <a:ea typeface="Tahoma" panose="020B0604030504040204" pitchFamily="34" charset="0"/>
                <a:cs typeface="Tahoma" panose="020B0604030504040204" pitchFamily="34" charset="0"/>
              </a:rPr>
              <a:t>Purpose and Function: </a:t>
            </a: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Public benefit corporations are designed to carry out a public purpose and therefore the public receives some benefit from their operation. </a:t>
            </a:r>
          </a:p>
          <a:p>
            <a:pPr marL="0" lvl="1" indent="0" algn="just" eaLnBrk="1" hangingPunct="1">
              <a:buNone/>
              <a:defRPr/>
            </a:pPr>
            <a:endParaRPr lang="en-US" sz="500" dirty="0">
              <a:latin typeface="Tahoma" panose="020B0604030504040204" pitchFamily="34" charset="0"/>
              <a:ea typeface="Tahoma" panose="020B0604030504040204" pitchFamily="34" charset="0"/>
              <a:cs typeface="Tahoma" panose="020B0604030504040204" pitchFamily="34" charset="0"/>
            </a:endParaRPr>
          </a:p>
          <a:p>
            <a:pPr marL="0" lvl="1" indent="0" algn="just" eaLnBrk="1" hangingPunct="1">
              <a:buNone/>
              <a:defRPr/>
            </a:pPr>
            <a:r>
              <a:rPr lang="en-US" sz="1800" b="1" i="1" dirty="0">
                <a:solidFill>
                  <a:srgbClr val="0000FF"/>
                </a:solidFill>
                <a:latin typeface="Tahoma" panose="020B0604030504040204" pitchFamily="34" charset="0"/>
                <a:ea typeface="Tahoma" panose="020B0604030504040204" pitchFamily="34" charset="0"/>
                <a:cs typeface="Tahoma" panose="020B0604030504040204" pitchFamily="34" charset="0"/>
              </a:rPr>
              <a:t>Different From Business Corporations:  </a:t>
            </a: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Public benefit corporations are usually not bound by the same set of rules and statutes as private corporations.  They are formed for limited purposes, which are principally to build, finance and operate something for the public benefit.  Their purpose and mission is defined in the enabling statute creating them.</a:t>
            </a:r>
          </a:p>
          <a:p>
            <a:pPr marL="0" lvl="1" indent="0" algn="just" eaLnBrk="1" hangingPunct="1">
              <a:buNone/>
              <a:defRPr/>
            </a:pPr>
            <a:endParaRPr lang="en-US" sz="500" dirty="0">
              <a:latin typeface="Tahoma" panose="020B0604030504040204" pitchFamily="34" charset="0"/>
              <a:ea typeface="Tahoma" panose="020B0604030504040204" pitchFamily="34" charset="0"/>
              <a:cs typeface="Tahoma" panose="020B0604030504040204" pitchFamily="34" charset="0"/>
            </a:endParaRPr>
          </a:p>
          <a:p>
            <a:pPr marL="0" lvl="1" indent="0" algn="just" eaLnBrk="1" hangingPunct="1">
              <a:buNone/>
              <a:defRPr/>
            </a:pPr>
            <a:r>
              <a:rPr lang="en-US" sz="1800" b="1" i="1" dirty="0">
                <a:solidFill>
                  <a:srgbClr val="0000FF"/>
                </a:solidFill>
                <a:latin typeface="Tahoma" panose="020B0604030504040204" pitchFamily="34" charset="0"/>
                <a:ea typeface="Tahoma" panose="020B0604030504040204" pitchFamily="34" charset="0"/>
                <a:cs typeface="Tahoma" panose="020B0604030504040204" pitchFamily="34" charset="0"/>
              </a:rPr>
              <a:t>Financial Standing:  </a:t>
            </a: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Public benefit corporations are often given special tax treatment and other benefits that private corporations do not receive.  Unlike business corporations, they do not operate a business for profit, but rather do their assigned public benefit function, with their costs paid by bond holders and/or service users.  Pursuant to Article 10 of the NYS constitution, their debt is not the debt of the state of New York. </a:t>
            </a:r>
          </a:p>
        </p:txBody>
      </p:sp>
      <p:sp>
        <p:nvSpPr>
          <p:cNvPr id="4" name="Rectangle 1">
            <a:extLst>
              <a:ext uri="{FF2B5EF4-FFF2-40B4-BE49-F238E27FC236}">
                <a16:creationId xmlns:a16="http://schemas.microsoft.com/office/drawing/2014/main" id="{6F7D0C98-8711-4DA8-B950-A2638672F070}"/>
              </a:ext>
            </a:extLst>
          </p:cNvPr>
          <p:cNvSpPr>
            <a:spLocks noChangeArrowheads="1"/>
          </p:cNvSpPr>
          <p:nvPr/>
        </p:nvSpPr>
        <p:spPr bwMode="auto">
          <a:xfrm>
            <a:off x="381000" y="838200"/>
            <a:ext cx="8382000"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4800" b="1" dirty="0">
                <a:solidFill>
                  <a:srgbClr val="0033CC"/>
                </a:solidFill>
              </a:rPr>
              <a:t>Public Benefit Corporations</a:t>
            </a:r>
          </a:p>
          <a:p>
            <a:pPr marL="342900" indent="-342900" algn="ctr">
              <a:lnSpc>
                <a:spcPct val="90000"/>
              </a:lnSpc>
              <a:spcBef>
                <a:spcPts val="0"/>
              </a:spcBef>
              <a:defRPr/>
            </a:pPr>
            <a:r>
              <a:rPr lang="en-US" sz="2600" b="1" i="1" dirty="0">
                <a:solidFill>
                  <a:srgbClr val="006600"/>
                </a:solidFill>
              </a:rPr>
              <a:t>Public Benefit Corporations and Public Authorities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304800" y="1143000"/>
            <a:ext cx="8382000" cy="4983163"/>
          </a:xfrm>
        </p:spPr>
        <p:txBody>
          <a:bodyPr/>
          <a:lstStyle/>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endParaRPr lang="en-US" sz="600" dirty="0">
              <a:solidFill>
                <a:srgbClr val="C00000"/>
              </a:solidFill>
            </a:endParaRPr>
          </a:p>
          <a:p>
            <a:pPr marL="457200" lvl="1" indent="0" eaLnBrk="1" hangingPunct="1">
              <a:lnSpc>
                <a:spcPct val="80000"/>
              </a:lnSpc>
              <a:buNone/>
              <a:defRPr/>
            </a:pPr>
            <a:endParaRPr lang="en-US" sz="6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lvl="1" indent="0" eaLnBrk="1" hangingPunct="1">
              <a:lnSpc>
                <a:spcPct val="80000"/>
              </a:lnSpc>
              <a:buNone/>
              <a:defRPr/>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History and Examples:</a:t>
            </a:r>
            <a:endParaRPr lang="en-US" sz="2000" b="1" i="1" dirty="0">
              <a:solidFill>
                <a:srgbClr val="A50021"/>
              </a:solidFill>
              <a:latin typeface="Tahoma" panose="020B0604030504040204" pitchFamily="34" charset="0"/>
              <a:ea typeface="Tahoma" panose="020B0604030504040204" pitchFamily="34" charset="0"/>
              <a:cs typeface="Tahoma" panose="020B0604030504040204" pitchFamily="34" charset="0"/>
            </a:endParaRPr>
          </a:p>
          <a:p>
            <a:pPr marL="0" lvl="1" indent="0" eaLnBrk="1" hangingPunct="1">
              <a:lnSpc>
                <a:spcPct val="80000"/>
              </a:lnSpc>
              <a:buNone/>
              <a:defRPr/>
            </a:pPr>
            <a:endParaRPr lang="en-US" sz="500" b="1" i="1" dirty="0">
              <a:solidFill>
                <a:srgbClr val="A50021"/>
              </a:solidFill>
              <a:latin typeface="Tahoma" panose="020B0604030504040204" pitchFamily="34" charset="0"/>
              <a:ea typeface="Tahoma" panose="020B0604030504040204" pitchFamily="34" charset="0"/>
              <a:cs typeface="Tahoma" panose="020B0604030504040204" pitchFamily="34" charset="0"/>
            </a:endParaRPr>
          </a:p>
          <a:p>
            <a:pPr marL="0" lvl="1" indent="0" eaLnBrk="1" hangingPunct="1">
              <a:lnSpc>
                <a:spcPct val="80000"/>
              </a:lnSpc>
              <a:buNone/>
              <a:defRPr/>
            </a:pPr>
            <a:r>
              <a:rPr lang="en-US" sz="1800" b="1" i="1" dirty="0">
                <a:solidFill>
                  <a:srgbClr val="0000FF"/>
                </a:solidFill>
                <a:latin typeface="Tahoma" panose="020B0604030504040204" pitchFamily="34" charset="0"/>
                <a:ea typeface="Tahoma" panose="020B0604030504040204" pitchFamily="34" charset="0"/>
                <a:cs typeface="Tahoma" panose="020B0604030504040204" pitchFamily="34" charset="0"/>
              </a:rPr>
              <a:t>Creation: </a:t>
            </a: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Public Authorities are Public benefit corporations chartered by an act of the state legislature (or congress).</a:t>
            </a:r>
          </a:p>
          <a:p>
            <a:pPr marL="0" lvl="1" indent="0" eaLnBrk="1" hangingPunct="1">
              <a:lnSpc>
                <a:spcPct val="80000"/>
              </a:lnSpc>
              <a:buNone/>
              <a:defRPr/>
            </a:pPr>
            <a:endParaRPr lang="en-US" sz="500" dirty="0">
              <a:latin typeface="Tahoma" panose="020B0604030504040204" pitchFamily="34" charset="0"/>
              <a:ea typeface="Tahoma" panose="020B0604030504040204" pitchFamily="34" charset="0"/>
              <a:cs typeface="Tahoma" panose="020B0604030504040204" pitchFamily="34" charset="0"/>
            </a:endParaRPr>
          </a:p>
          <a:p>
            <a:pPr marL="0" lvl="1" indent="0" eaLnBrk="1" hangingPunct="1">
              <a:lnSpc>
                <a:spcPct val="80000"/>
              </a:lnSpc>
              <a:buNone/>
              <a:defRPr/>
            </a:pPr>
            <a:r>
              <a:rPr lang="en-US" sz="1800" b="1" i="1" dirty="0">
                <a:solidFill>
                  <a:srgbClr val="0000FF"/>
                </a:solidFill>
                <a:latin typeface="Tahoma" panose="020B0604030504040204" pitchFamily="34" charset="0"/>
                <a:ea typeface="Tahoma" panose="020B0604030504040204" pitchFamily="34" charset="0"/>
                <a:cs typeface="Tahoma" panose="020B0604030504040204" pitchFamily="34" charset="0"/>
              </a:rPr>
              <a:t>History: </a:t>
            </a: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The first Public Authority was the Port of London Authority. It was chartered by an act of Parliament, where so many times the bill referred to the fact that the entity “had the authority” such entity became known as a “public authority”.  Its purpose was to clean up and rebuild the Port of London.</a:t>
            </a:r>
          </a:p>
          <a:p>
            <a:pPr marL="0" lvl="1" indent="0" eaLnBrk="1" hangingPunct="1">
              <a:lnSpc>
                <a:spcPct val="80000"/>
              </a:lnSpc>
              <a:buNone/>
              <a:defRPr/>
            </a:pPr>
            <a:endParaRPr lang="en-US" sz="500" dirty="0">
              <a:latin typeface="Tahoma" panose="020B0604030504040204" pitchFamily="34" charset="0"/>
              <a:ea typeface="Tahoma" panose="020B0604030504040204" pitchFamily="34" charset="0"/>
              <a:cs typeface="Tahoma" panose="020B0604030504040204" pitchFamily="34" charset="0"/>
            </a:endParaRPr>
          </a:p>
          <a:p>
            <a:pPr marL="0" lvl="1" indent="0" algn="just" eaLnBrk="1" hangingPunct="1">
              <a:lnSpc>
                <a:spcPct val="80000"/>
              </a:lnSpc>
              <a:buNone/>
              <a:defRPr/>
            </a:pPr>
            <a:r>
              <a:rPr lang="en-US" sz="1600" b="1" i="1" dirty="0">
                <a:solidFill>
                  <a:srgbClr val="0000FF"/>
                </a:solidFill>
                <a:latin typeface="Tahoma" panose="020B0604030504040204" pitchFamily="34" charset="0"/>
                <a:ea typeface="Tahoma" panose="020B0604030504040204" pitchFamily="34" charset="0"/>
                <a:cs typeface="Tahoma" panose="020B0604030504040204" pitchFamily="34" charset="0"/>
              </a:rPr>
              <a:t>First US Public Authority:  </a:t>
            </a: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The First Public Authority in New York (and in the United States) was the Port Authority of New York, which was chartered by Congress, and then codified in State Law.  It is a bi-state authority, now known as the Port Authority of New York and New Jersey.  Modeled after the Port of London “Authority”, its purpose was to clean up and rebuild the Port of New York.</a:t>
            </a:r>
          </a:p>
          <a:p>
            <a:pPr marL="0" lvl="1" indent="0" algn="just" eaLnBrk="1" hangingPunct="1">
              <a:lnSpc>
                <a:spcPct val="80000"/>
              </a:lnSpc>
              <a:buNone/>
              <a:defRPr/>
            </a:pPr>
            <a:endParaRPr lang="en-US" sz="500" dirty="0">
              <a:latin typeface="Tahoma" panose="020B0604030504040204" pitchFamily="34" charset="0"/>
              <a:ea typeface="Tahoma" panose="020B0604030504040204" pitchFamily="34" charset="0"/>
              <a:cs typeface="Tahoma" panose="020B0604030504040204" pitchFamily="34" charset="0"/>
            </a:endParaRPr>
          </a:p>
          <a:p>
            <a:pPr marL="0" lvl="1" indent="0" algn="just" eaLnBrk="1" hangingPunct="1">
              <a:lnSpc>
                <a:spcPct val="80000"/>
              </a:lnSpc>
              <a:buNone/>
              <a:defRPr/>
            </a:pPr>
            <a:r>
              <a:rPr lang="en-US" sz="1800" b="1" i="1" dirty="0">
                <a:solidFill>
                  <a:srgbClr val="0000FF"/>
                </a:solidFill>
                <a:latin typeface="Tahoma" panose="020B0604030504040204" pitchFamily="34" charset="0"/>
                <a:ea typeface="Tahoma" panose="020B0604030504040204" pitchFamily="34" charset="0"/>
                <a:cs typeface="Tahoma" panose="020B0604030504040204" pitchFamily="34" charset="0"/>
              </a:rPr>
              <a:t>Modern Public Authorities: </a:t>
            </a: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Today there are hundreds of Public Authorities in New York.  Some of the more famous include the Thruway Authority, the Dormitory Authority, the Metropolitan Transportation Authority, the Power Authority, and the Empire State Development Corporation (legally known as the Urban Development Corporation).</a:t>
            </a:r>
          </a:p>
          <a:p>
            <a:pPr marL="0" lvl="1" indent="0" algn="just" eaLnBrk="1" hangingPunct="1">
              <a:lnSpc>
                <a:spcPct val="80000"/>
              </a:lnSpc>
              <a:buNone/>
              <a:defRPr/>
            </a:pPr>
            <a:endParaRPr lang="en-US" sz="500" dirty="0">
              <a:latin typeface="Tahoma" panose="020B0604030504040204" pitchFamily="34" charset="0"/>
              <a:ea typeface="Tahoma" panose="020B0604030504040204" pitchFamily="34" charset="0"/>
              <a:cs typeface="Tahoma" panose="020B0604030504040204" pitchFamily="34" charset="0"/>
            </a:endParaRPr>
          </a:p>
          <a:p>
            <a:pPr marL="0" lvl="1" indent="0" algn="just" eaLnBrk="1" hangingPunct="1">
              <a:lnSpc>
                <a:spcPct val="80000"/>
              </a:lnSpc>
              <a:buNone/>
              <a:defRPr/>
            </a:pPr>
            <a:r>
              <a:rPr lang="en-US" sz="1800" b="1" i="1" dirty="0">
                <a:solidFill>
                  <a:srgbClr val="0000FF"/>
                </a:solidFill>
                <a:latin typeface="Tahoma" panose="020B0604030504040204" pitchFamily="34" charset="0"/>
                <a:ea typeface="Tahoma" panose="020B0604030504040204" pitchFamily="34" charset="0"/>
                <a:cs typeface="Tahoma" panose="020B0604030504040204" pitchFamily="34" charset="0"/>
              </a:rPr>
              <a:t>Purpose: </a:t>
            </a: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The purpose of Public Authorities is to finance, build and operate things (principally infrastructure) for the benefit of the state and its citizens (i.e. the public).</a:t>
            </a:r>
          </a:p>
        </p:txBody>
      </p:sp>
      <p:sp>
        <p:nvSpPr>
          <p:cNvPr id="4" name="Rectangle 1">
            <a:extLst>
              <a:ext uri="{FF2B5EF4-FFF2-40B4-BE49-F238E27FC236}">
                <a16:creationId xmlns:a16="http://schemas.microsoft.com/office/drawing/2014/main" id="{6F7D0C98-8711-4DA8-B950-A2638672F070}"/>
              </a:ext>
            </a:extLst>
          </p:cNvPr>
          <p:cNvSpPr>
            <a:spLocks noChangeArrowheads="1"/>
          </p:cNvSpPr>
          <p:nvPr/>
        </p:nvSpPr>
        <p:spPr bwMode="auto">
          <a:xfrm>
            <a:off x="381000" y="838200"/>
            <a:ext cx="8382000"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4800" b="1" dirty="0">
                <a:solidFill>
                  <a:srgbClr val="0033CC"/>
                </a:solidFill>
              </a:rPr>
              <a:t>Public Benefit Corporations</a:t>
            </a:r>
          </a:p>
          <a:p>
            <a:pPr marL="342900" indent="-342900" algn="ctr">
              <a:lnSpc>
                <a:spcPct val="90000"/>
              </a:lnSpc>
              <a:spcBef>
                <a:spcPts val="0"/>
              </a:spcBef>
              <a:defRPr/>
            </a:pPr>
            <a:r>
              <a:rPr lang="en-US" sz="2600" b="1" i="1" dirty="0">
                <a:solidFill>
                  <a:srgbClr val="006600"/>
                </a:solidFill>
              </a:rPr>
              <a:t>Public Benefit Corporations and Public Authorities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274922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lstStyle/>
          <a:p>
            <a:pPr marL="0" indent="0">
              <a:spcBef>
                <a:spcPts val="0"/>
              </a:spcBef>
              <a:buNone/>
            </a:pPr>
            <a:endParaRPr lang="en-US" sz="2000" b="1" i="1" dirty="0">
              <a:solidFill>
                <a:srgbClr val="A50021"/>
              </a:solidFill>
            </a:endParaRPr>
          </a:p>
          <a:p>
            <a:pPr marL="0" indent="0">
              <a:spcBef>
                <a:spcPts val="0"/>
              </a:spcBef>
              <a:buNone/>
            </a:pPr>
            <a:endParaRPr lang="en-US" sz="2000" b="1" i="1" dirty="0">
              <a:solidFill>
                <a:srgbClr val="A50021"/>
              </a:solidFill>
            </a:endParaRPr>
          </a:p>
          <a:p>
            <a:pPr marL="0" indent="0">
              <a:spcBef>
                <a:spcPts val="0"/>
              </a:spcBef>
              <a:buNone/>
            </a:pPr>
            <a:endParaRPr lang="en-US" sz="2000" b="1" i="1" dirty="0">
              <a:solidFill>
                <a:srgbClr val="A50021"/>
              </a:solidFill>
            </a:endParaRPr>
          </a:p>
          <a:p>
            <a:pPr marL="0" indent="0">
              <a:spcBef>
                <a:spcPts val="0"/>
              </a:spcBef>
              <a:buNone/>
            </a:pPr>
            <a:endParaRPr lang="en-US" sz="2000" b="1" i="1" dirty="0">
              <a:solidFill>
                <a:srgbClr val="A50021"/>
              </a:solidFill>
            </a:endParaRPr>
          </a:p>
          <a:p>
            <a:pPr marL="0" indent="0">
              <a:spcBef>
                <a:spcPts val="0"/>
              </a:spcBef>
              <a:buNone/>
            </a:pPr>
            <a:r>
              <a:rPr lang="en-US" sz="2000" b="1" i="1" dirty="0">
                <a:solidFill>
                  <a:srgbClr val="A50021"/>
                </a:solidFill>
              </a:rPr>
              <a:t>The Story of Abbott Low Moffat</a:t>
            </a:r>
            <a:endParaRPr lang="en-US" dirty="0">
              <a:solidFill>
                <a:schemeClr val="tx1"/>
              </a:solidFill>
            </a:endParaRPr>
          </a:p>
          <a:p>
            <a:pPr marL="0" indent="0">
              <a:spcBef>
                <a:spcPts val="0"/>
              </a:spcBef>
              <a:buNone/>
            </a:pPr>
            <a:endParaRPr lang="en-US" sz="1400" dirty="0"/>
          </a:p>
          <a:p>
            <a:pPr marL="0" indent="0">
              <a:spcBef>
                <a:spcPts val="0"/>
              </a:spcBef>
              <a:buNone/>
            </a:pPr>
            <a:r>
              <a:rPr lang="en-US" sz="1400" dirty="0">
                <a:solidFill>
                  <a:schemeClr val="tx1"/>
                </a:solidFill>
              </a:rPr>
              <a:t>Born on May 12, 1901, on the upper east side of Manhattan, Abbott Low Moffat </a:t>
            </a:r>
          </a:p>
          <a:p>
            <a:pPr marL="0" indent="0">
              <a:spcBef>
                <a:spcPts val="0"/>
              </a:spcBef>
              <a:buNone/>
            </a:pPr>
            <a:r>
              <a:rPr lang="en-US" sz="1400" dirty="0">
                <a:solidFill>
                  <a:schemeClr val="tx1"/>
                </a:solidFill>
              </a:rPr>
              <a:t>graduated from Harvard University in 1923, and from Columbia Law School in 1926.  </a:t>
            </a:r>
          </a:p>
          <a:p>
            <a:pPr marL="0" indent="0">
              <a:spcBef>
                <a:spcPts val="0"/>
              </a:spcBef>
              <a:buNone/>
            </a:pPr>
            <a:endParaRPr lang="en-US" sz="500" dirty="0"/>
          </a:p>
          <a:p>
            <a:pPr marL="0" indent="0">
              <a:spcBef>
                <a:spcPts val="0"/>
              </a:spcBef>
              <a:buNone/>
            </a:pPr>
            <a:r>
              <a:rPr lang="en-US" sz="1400" dirty="0">
                <a:solidFill>
                  <a:schemeClr val="tx1"/>
                </a:solidFill>
              </a:rPr>
              <a:t>Admitted to the bar in 1927, and he practiced law in New York City and entered politics.</a:t>
            </a:r>
          </a:p>
          <a:p>
            <a:pPr marL="0" indent="0">
              <a:spcBef>
                <a:spcPts val="0"/>
              </a:spcBef>
            </a:pPr>
            <a:endParaRPr lang="en-US" sz="500" dirty="0">
              <a:solidFill>
                <a:schemeClr val="tx1"/>
              </a:solidFill>
            </a:endParaRPr>
          </a:p>
          <a:p>
            <a:pPr marL="0" indent="0">
              <a:spcBef>
                <a:spcPts val="0"/>
              </a:spcBef>
              <a:buNone/>
            </a:pPr>
            <a:r>
              <a:rPr lang="en-US" sz="1400" dirty="0">
                <a:solidFill>
                  <a:schemeClr val="tx1"/>
                </a:solidFill>
              </a:rPr>
              <a:t>A member of the New York State Assembly from NY County’s 15</a:t>
            </a:r>
            <a:r>
              <a:rPr lang="en-US" sz="1400" baseline="30000" dirty="0">
                <a:solidFill>
                  <a:schemeClr val="tx1"/>
                </a:solidFill>
              </a:rPr>
              <a:t>th</a:t>
            </a:r>
            <a:r>
              <a:rPr lang="en-US" sz="1400" dirty="0">
                <a:solidFill>
                  <a:schemeClr val="tx1"/>
                </a:solidFill>
              </a:rPr>
              <a:t> district, he served </a:t>
            </a:r>
          </a:p>
          <a:p>
            <a:pPr marL="0" indent="0">
              <a:spcBef>
                <a:spcPts val="0"/>
              </a:spcBef>
              <a:buNone/>
            </a:pPr>
            <a:r>
              <a:rPr lang="en-US" sz="1400" dirty="0">
                <a:solidFill>
                  <a:schemeClr val="tx1"/>
                </a:solidFill>
              </a:rPr>
              <a:t>from 1929 to 1943. </a:t>
            </a:r>
          </a:p>
          <a:p>
            <a:pPr marL="0" indent="0">
              <a:spcBef>
                <a:spcPts val="0"/>
              </a:spcBef>
              <a:buNone/>
            </a:pPr>
            <a:endParaRPr lang="en-US" sz="500" dirty="0"/>
          </a:p>
          <a:p>
            <a:pPr marL="0" indent="0" algn="just">
              <a:spcBef>
                <a:spcPts val="0"/>
              </a:spcBef>
              <a:buNone/>
            </a:pPr>
            <a:r>
              <a:rPr lang="en-US" sz="1400" dirty="0">
                <a:solidFill>
                  <a:schemeClr val="tx1"/>
                </a:solidFill>
              </a:rPr>
              <a:t>He was Chairman of the Committee on the Affairs of New York City in 1934; and Chairman of the Committee on Ways and Means from 1936 to 1943. </a:t>
            </a:r>
          </a:p>
          <a:p>
            <a:pPr marL="0" indent="0">
              <a:spcBef>
                <a:spcPts val="0"/>
              </a:spcBef>
              <a:buNone/>
            </a:pPr>
            <a:endParaRPr lang="en-US" sz="500" dirty="0">
              <a:solidFill>
                <a:schemeClr val="tx1"/>
              </a:solidFill>
            </a:endParaRPr>
          </a:p>
          <a:p>
            <a:pPr marL="0" indent="0" algn="just">
              <a:spcBef>
                <a:spcPts val="0"/>
              </a:spcBef>
              <a:buNone/>
            </a:pPr>
            <a:r>
              <a:rPr lang="en-US" sz="1400" dirty="0">
                <a:solidFill>
                  <a:schemeClr val="tx1"/>
                </a:solidFill>
              </a:rPr>
              <a:t>He was elected as a statewide delegate to the New York State Constitutional Convention in 1938, and was a champion of the idea to build a Superhighway across New York State from New York City to Buffalo. </a:t>
            </a:r>
          </a:p>
          <a:p>
            <a:pPr marL="0" indent="0" algn="just">
              <a:spcBef>
                <a:spcPts val="0"/>
              </a:spcBef>
            </a:pPr>
            <a:endParaRPr lang="en-US" sz="500" dirty="0">
              <a:solidFill>
                <a:schemeClr val="tx1"/>
              </a:solidFill>
            </a:endParaRPr>
          </a:p>
          <a:p>
            <a:pPr marL="0" indent="0" algn="just">
              <a:spcBef>
                <a:spcPts val="0"/>
              </a:spcBef>
              <a:buNone/>
            </a:pPr>
            <a:r>
              <a:rPr lang="en-US" sz="1400" dirty="0">
                <a:solidFill>
                  <a:schemeClr val="tx1"/>
                </a:solidFill>
              </a:rPr>
              <a:t>A formidable adversary of Governors Roosevelt and Lehman, he resigned his seat on August 16, 1943, to accept an appointment by Roosevelt at the United States Department of State where he served as a diplomat in 12 countries, including Great Britain until 1961. </a:t>
            </a:r>
          </a:p>
          <a:p>
            <a:pPr marL="0" indent="0" algn="just">
              <a:spcBef>
                <a:spcPts val="0"/>
              </a:spcBef>
              <a:buNone/>
            </a:pPr>
            <a:endParaRPr lang="en-US" sz="500" dirty="0">
              <a:solidFill>
                <a:schemeClr val="tx1"/>
              </a:solidFill>
            </a:endParaRPr>
          </a:p>
          <a:p>
            <a:pPr marL="0" indent="0" algn="just">
              <a:spcBef>
                <a:spcPts val="0"/>
              </a:spcBef>
              <a:buNone/>
            </a:pPr>
            <a:r>
              <a:rPr lang="en-US" sz="1400" dirty="0">
                <a:solidFill>
                  <a:schemeClr val="tx1"/>
                </a:solidFill>
              </a:rPr>
              <a:t>He died of cancer on April 17, 1996, in a retirement home in New Jersey.</a:t>
            </a:r>
          </a:p>
        </p:txBody>
      </p:sp>
      <p:sp>
        <p:nvSpPr>
          <p:cNvPr id="5" name="AutoShape 2" descr="Image result for abbot low moffa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1900" y="2209800"/>
            <a:ext cx="1104900" cy="1562100"/>
          </a:xfrm>
          <a:prstGeom prst="rect">
            <a:avLst/>
          </a:prstGeom>
        </p:spPr>
      </p:pic>
      <p:sp>
        <p:nvSpPr>
          <p:cNvPr id="6" name="Rectangle 1">
            <a:extLst>
              <a:ext uri="{FF2B5EF4-FFF2-40B4-BE49-F238E27FC236}">
                <a16:creationId xmlns:a16="http://schemas.microsoft.com/office/drawing/2014/main" id="{A00D8222-C2EF-4164-98EB-2870DF4EED40}"/>
              </a:ext>
            </a:extLst>
          </p:cNvPr>
          <p:cNvSpPr>
            <a:spLocks noChangeArrowheads="1"/>
          </p:cNvSpPr>
          <p:nvPr/>
        </p:nvSpPr>
        <p:spPr bwMode="auto">
          <a:xfrm>
            <a:off x="381000" y="838200"/>
            <a:ext cx="8382000"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4800" b="1" dirty="0">
                <a:solidFill>
                  <a:srgbClr val="0033CC"/>
                </a:solidFill>
              </a:rPr>
              <a:t>Public Benefit Corporations</a:t>
            </a:r>
          </a:p>
          <a:p>
            <a:pPr marL="342900" indent="-342900" algn="ctr">
              <a:lnSpc>
                <a:spcPct val="90000"/>
              </a:lnSpc>
              <a:spcBef>
                <a:spcPts val="0"/>
              </a:spcBef>
              <a:defRPr/>
            </a:pPr>
            <a:r>
              <a:rPr lang="en-US" sz="2600" b="1" i="1" dirty="0">
                <a:solidFill>
                  <a:srgbClr val="006600"/>
                </a:solidFill>
              </a:rPr>
              <a:t>Public Benefit Corporations and Public Authorities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0852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Twelve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10257</TotalTime>
  <Words>881</Words>
  <Application>Microsoft Office PowerPoint</Application>
  <PresentationFormat>On-screen Show (4:3)</PresentationFormat>
  <Paragraphs>109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549</cp:revision>
  <cp:lastPrinted>2020-09-23T14:11:20Z</cp:lastPrinted>
  <dcterms:created xsi:type="dcterms:W3CDTF">2007-08-27T19:04:39Z</dcterms:created>
  <dcterms:modified xsi:type="dcterms:W3CDTF">2021-02-28T20:04:47Z</dcterms:modified>
</cp:coreProperties>
</file>