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409" r:id="rId2"/>
    <p:sldId id="585" r:id="rId3"/>
    <p:sldId id="543" r:id="rId4"/>
    <p:sldId id="583" r:id="rId5"/>
    <p:sldId id="582" r:id="rId6"/>
    <p:sldId id="586" r:id="rId7"/>
    <p:sldId id="589" r:id="rId8"/>
    <p:sldId id="587" r:id="rId9"/>
    <p:sldId id="590" r:id="rId10"/>
    <p:sldId id="581" r:id="rId11"/>
    <p:sldId id="439" r:id="rId12"/>
  </p:sldIdLst>
  <p:sldSz cx="9144000" cy="6858000" type="screen4x3"/>
  <p:notesSz cx="7023100" cy="93091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A50021"/>
    <a:srgbClr val="006666"/>
    <a:srgbClr val="0033CC"/>
    <a:srgbClr val="C81204"/>
    <a:srgbClr val="4C1441"/>
    <a:srgbClr val="FFFF00"/>
    <a:srgbClr val="CC0000"/>
    <a:srgbClr val="006600"/>
    <a:srgbClr val="FF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7" autoAdjust="0"/>
    <p:restoredTop sz="94664" autoAdjust="0"/>
  </p:normalViewPr>
  <p:slideViewPr>
    <p:cSldViewPr>
      <p:cViewPr varScale="1">
        <p:scale>
          <a:sx n="104" d="100"/>
          <a:sy n="104" d="100"/>
        </p:scale>
        <p:origin x="17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19" Type="http://schemas.microsoft.com/office/2016/11/relationships/changesInfo" Target="changesInfos/changesInfo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bert Farley" userId="1b2cfada0102257f" providerId="LiveId" clId="{02190EEF-3FB1-443E-9798-2A3D8D18DDBC}"/>
    <pc:docChg chg="modSld">
      <pc:chgData name="Robert Farley" userId="1b2cfada0102257f" providerId="LiveId" clId="{02190EEF-3FB1-443E-9798-2A3D8D18DDBC}" dt="2021-10-05T13:56:10.941" v="29" actId="20577"/>
      <pc:docMkLst>
        <pc:docMk/>
      </pc:docMkLst>
      <pc:sldChg chg="modSp mod">
        <pc:chgData name="Robert Farley" userId="1b2cfada0102257f" providerId="LiveId" clId="{02190EEF-3FB1-443E-9798-2A3D8D18DDBC}" dt="2021-10-05T13:55:47.870" v="9" actId="20577"/>
        <pc:sldMkLst>
          <pc:docMk/>
          <pc:sldMk cId="0" sldId="409"/>
        </pc:sldMkLst>
        <pc:spChg chg="mod">
          <ac:chgData name="Robert Farley" userId="1b2cfada0102257f" providerId="LiveId" clId="{02190EEF-3FB1-443E-9798-2A3D8D18DDBC}" dt="2021-10-05T13:55:47.870" v="9" actId="20577"/>
          <ac:spMkLst>
            <pc:docMk/>
            <pc:sldMk cId="0" sldId="409"/>
            <ac:spMk id="8" creationId="{00000000-0000-0000-0000-000000000000}"/>
          </ac:spMkLst>
        </pc:spChg>
      </pc:sldChg>
      <pc:sldChg chg="modSp mod">
        <pc:chgData name="Robert Farley" userId="1b2cfada0102257f" providerId="LiveId" clId="{02190EEF-3FB1-443E-9798-2A3D8D18DDBC}" dt="2021-10-05T13:56:10.941" v="29" actId="20577"/>
        <pc:sldMkLst>
          <pc:docMk/>
          <pc:sldMk cId="0" sldId="439"/>
        </pc:sldMkLst>
        <pc:spChg chg="mod">
          <ac:chgData name="Robert Farley" userId="1b2cfada0102257f" providerId="LiveId" clId="{02190EEF-3FB1-443E-9798-2A3D8D18DDBC}" dt="2021-10-05T13:56:10.941" v="29" actId="20577"/>
          <ac:spMkLst>
            <pc:docMk/>
            <pc:sldMk cId="0" sldId="439"/>
            <ac:spMk id="2150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238"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8275" y="0"/>
            <a:ext cx="3043238" cy="465138"/>
          </a:xfrm>
          <a:prstGeom prst="rect">
            <a:avLst/>
          </a:prstGeom>
        </p:spPr>
        <p:txBody>
          <a:bodyPr vert="horz" lIns="91440" tIns="45720" rIns="91440" bIns="45720" rtlCol="0"/>
          <a:lstStyle>
            <a:lvl1pPr algn="r">
              <a:defRPr sz="1200"/>
            </a:lvl1pPr>
          </a:lstStyle>
          <a:p>
            <a:fld id="{CD67732B-3931-4C78-8DBB-AD53B398B0CD}" type="datetimeFigureOut">
              <a:rPr lang="en-US" smtClean="0"/>
              <a:pPr/>
              <a:t>10/5/2021</a:t>
            </a:fld>
            <a:endParaRPr lang="en-US"/>
          </a:p>
        </p:txBody>
      </p:sp>
      <p:sp>
        <p:nvSpPr>
          <p:cNvPr id="4" name="Footer Placeholder 3"/>
          <p:cNvSpPr>
            <a:spLocks noGrp="1"/>
          </p:cNvSpPr>
          <p:nvPr>
            <p:ph type="ftr" sz="quarter" idx="2"/>
          </p:nvPr>
        </p:nvSpPr>
        <p:spPr>
          <a:xfrm>
            <a:off x="0" y="8842375"/>
            <a:ext cx="3043238"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8275" y="8842375"/>
            <a:ext cx="3043238" cy="465138"/>
          </a:xfrm>
          <a:prstGeom prst="rect">
            <a:avLst/>
          </a:prstGeom>
        </p:spPr>
        <p:txBody>
          <a:bodyPr vert="horz" lIns="91440" tIns="45720" rIns="91440" bIns="45720" rtlCol="0" anchor="b"/>
          <a:lstStyle>
            <a:lvl1pPr algn="r">
              <a:defRPr sz="1200"/>
            </a:lvl1pPr>
          </a:lstStyle>
          <a:p>
            <a:fld id="{C7FCAE9A-D2A7-455A-9066-FB3381E1DC8E}" type="slidenum">
              <a:rPr lang="en-US" smtClean="0"/>
              <a:pPr/>
              <a:t>‹#›</a:t>
            </a:fld>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5455"/>
          </a:xfrm>
          <a:prstGeom prst="rect">
            <a:avLst/>
          </a:prstGeom>
        </p:spPr>
        <p:txBody>
          <a:bodyPr vert="horz" lIns="93324" tIns="46662" rIns="93324" bIns="46662" rtlCol="0"/>
          <a:lstStyle>
            <a:lvl1pPr algn="l">
              <a:defRPr sz="1200"/>
            </a:lvl1pPr>
          </a:lstStyle>
          <a:p>
            <a:pPr>
              <a:defRPr/>
            </a:pPr>
            <a:endParaRPr lang="en-US"/>
          </a:p>
        </p:txBody>
      </p:sp>
      <p:sp>
        <p:nvSpPr>
          <p:cNvPr id="3" name="Date Placeholder 2"/>
          <p:cNvSpPr>
            <a:spLocks noGrp="1"/>
          </p:cNvSpPr>
          <p:nvPr>
            <p:ph type="dt" idx="1"/>
          </p:nvPr>
        </p:nvSpPr>
        <p:spPr>
          <a:xfrm>
            <a:off x="3978132" y="0"/>
            <a:ext cx="3043343" cy="465455"/>
          </a:xfrm>
          <a:prstGeom prst="rect">
            <a:avLst/>
          </a:prstGeom>
        </p:spPr>
        <p:txBody>
          <a:bodyPr vert="horz" lIns="93324" tIns="46662" rIns="93324" bIns="46662" rtlCol="0"/>
          <a:lstStyle>
            <a:lvl1pPr algn="r">
              <a:defRPr sz="1200"/>
            </a:lvl1pPr>
          </a:lstStyle>
          <a:p>
            <a:pPr>
              <a:defRPr/>
            </a:pPr>
            <a:fld id="{E8468ECA-FCD4-4767-A441-9AD0A66A9B02}" type="datetimeFigureOut">
              <a:rPr lang="en-US"/>
              <a:pPr>
                <a:defRPr/>
              </a:pPr>
              <a:t>10/5/2021</a:t>
            </a:fld>
            <a:endParaRPr lang="en-US" dirty="0"/>
          </a:p>
        </p:txBody>
      </p:sp>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pPr lvl="0"/>
            <a:endParaRPr lang="en-US" noProof="0" dirty="0"/>
          </a:p>
        </p:txBody>
      </p:sp>
      <p:sp>
        <p:nvSpPr>
          <p:cNvPr id="5" name="Notes Placeholder 4"/>
          <p:cNvSpPr>
            <a:spLocks noGrp="1"/>
          </p:cNvSpPr>
          <p:nvPr>
            <p:ph type="body" sz="quarter" idx="3"/>
          </p:nvPr>
        </p:nvSpPr>
        <p:spPr>
          <a:xfrm>
            <a:off x="702310" y="4421823"/>
            <a:ext cx="5618480" cy="4189095"/>
          </a:xfrm>
          <a:prstGeom prst="rect">
            <a:avLst/>
          </a:prstGeom>
        </p:spPr>
        <p:txBody>
          <a:bodyPr vert="horz" lIns="93324" tIns="46662" rIns="93324" bIns="46662"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42029"/>
            <a:ext cx="3043343" cy="465455"/>
          </a:xfrm>
          <a:prstGeom prst="rect">
            <a:avLst/>
          </a:prstGeom>
        </p:spPr>
        <p:txBody>
          <a:bodyPr vert="horz" lIns="93324" tIns="46662" rIns="93324" bIns="46662"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978132" y="8842029"/>
            <a:ext cx="3043343" cy="465455"/>
          </a:xfrm>
          <a:prstGeom prst="rect">
            <a:avLst/>
          </a:prstGeom>
        </p:spPr>
        <p:txBody>
          <a:bodyPr vert="horz" lIns="93324" tIns="46662" rIns="93324" bIns="46662" rtlCol="0" anchor="b"/>
          <a:lstStyle>
            <a:lvl1pPr algn="r">
              <a:defRPr sz="1200"/>
            </a:lvl1pPr>
          </a:lstStyle>
          <a:p>
            <a:pPr>
              <a:defRPr/>
            </a:pPr>
            <a:fld id="{95A1D999-1AA3-4AF7-B474-A087E9E088D0}"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5613" algn="l" rtl="0" eaLnBrk="0" fontAlgn="base" hangingPunct="0">
      <a:spcBef>
        <a:spcPct val="30000"/>
      </a:spcBef>
      <a:spcAft>
        <a:spcPct val="0"/>
      </a:spcAft>
      <a:defRPr sz="1200" kern="1200">
        <a:solidFill>
          <a:schemeClr val="tx1"/>
        </a:solidFill>
        <a:latin typeface="+mn-lt"/>
        <a:ea typeface="+mn-ea"/>
        <a:cs typeface="+mn-cs"/>
      </a:defRPr>
    </a:lvl2pPr>
    <a:lvl3pPr marL="912813" algn="l" rtl="0" eaLnBrk="0" fontAlgn="base" hangingPunct="0">
      <a:spcBef>
        <a:spcPct val="30000"/>
      </a:spcBef>
      <a:spcAft>
        <a:spcPct val="0"/>
      </a:spcAft>
      <a:defRPr sz="1200" kern="1200">
        <a:solidFill>
          <a:schemeClr val="tx1"/>
        </a:solidFill>
        <a:latin typeface="+mn-lt"/>
        <a:ea typeface="+mn-ea"/>
        <a:cs typeface="+mn-cs"/>
      </a:defRPr>
    </a:lvl3pPr>
    <a:lvl4pPr marL="1370013" algn="l" rtl="0" eaLnBrk="0" fontAlgn="base" hangingPunct="0">
      <a:spcBef>
        <a:spcPct val="30000"/>
      </a:spcBef>
      <a:spcAft>
        <a:spcPct val="0"/>
      </a:spcAft>
      <a:defRPr sz="1200" kern="1200">
        <a:solidFill>
          <a:schemeClr val="tx1"/>
        </a:solidFill>
        <a:latin typeface="+mn-lt"/>
        <a:ea typeface="+mn-ea"/>
        <a:cs typeface="+mn-cs"/>
      </a:defRPr>
    </a:lvl4pPr>
    <a:lvl5pPr marL="1827213" algn="l" rtl="0" eaLnBrk="0" fontAlgn="base" hangingPunct="0">
      <a:spcBef>
        <a:spcPct val="30000"/>
      </a:spcBef>
      <a:spcAft>
        <a:spcPct val="0"/>
      </a:spcAft>
      <a:defRPr sz="1200" kern="1200">
        <a:solidFill>
          <a:schemeClr val="tx1"/>
        </a:solidFill>
        <a:latin typeface="+mn-lt"/>
        <a:ea typeface="+mn-ea"/>
        <a:cs typeface="+mn-cs"/>
      </a:defRPr>
    </a:lvl5pPr>
    <a:lvl6pPr marL="2285922" algn="l" defTabSz="914368" rtl="0" eaLnBrk="1" latinLnBrk="0" hangingPunct="1">
      <a:defRPr sz="1200" kern="1200">
        <a:solidFill>
          <a:schemeClr val="tx1"/>
        </a:solidFill>
        <a:latin typeface="+mn-lt"/>
        <a:ea typeface="+mn-ea"/>
        <a:cs typeface="+mn-cs"/>
      </a:defRPr>
    </a:lvl6pPr>
    <a:lvl7pPr marL="2743106" algn="l" defTabSz="914368" rtl="0" eaLnBrk="1" latinLnBrk="0" hangingPunct="1">
      <a:defRPr sz="1200" kern="1200">
        <a:solidFill>
          <a:schemeClr val="tx1"/>
        </a:solidFill>
        <a:latin typeface="+mn-lt"/>
        <a:ea typeface="+mn-ea"/>
        <a:cs typeface="+mn-cs"/>
      </a:defRPr>
    </a:lvl7pPr>
    <a:lvl8pPr marL="3200290" algn="l" defTabSz="914368" rtl="0" eaLnBrk="1" latinLnBrk="0" hangingPunct="1">
      <a:defRPr sz="1200" kern="1200">
        <a:solidFill>
          <a:schemeClr val="tx1"/>
        </a:solidFill>
        <a:latin typeface="+mn-lt"/>
        <a:ea typeface="+mn-ea"/>
        <a:cs typeface="+mn-cs"/>
      </a:defRPr>
    </a:lvl8pPr>
    <a:lvl9pPr marL="3657475" algn="l" defTabSz="914368"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7"/>
          <p:cNvSpPr>
            <a:spLocks noGrp="1" noChangeArrowheads="1"/>
          </p:cNvSpPr>
          <p:nvPr>
            <p:ph type="sldNum" sz="quarter" idx="5"/>
          </p:nvPr>
        </p:nvSpPr>
        <p:spPr>
          <a:noFill/>
        </p:spPr>
        <p:txBody>
          <a:bodyPr/>
          <a:lstStyle/>
          <a:p>
            <a:fld id="{8B5CACC1-D5C1-48E5-BC10-DD05A3FF332A}" type="slidenum">
              <a:rPr lang="en-US" smtClean="0"/>
              <a:pPr/>
              <a:t>7</a:t>
            </a:fld>
            <a:endParaRPr lang="en-US"/>
          </a:p>
        </p:txBody>
      </p:sp>
      <p:sp>
        <p:nvSpPr>
          <p:cNvPr id="214019" name="Rectangle 2"/>
          <p:cNvSpPr>
            <a:spLocks noGrp="1" noRot="1" noChangeAspect="1" noChangeArrowheads="1" noTextEdit="1"/>
          </p:cNvSpPr>
          <p:nvPr>
            <p:ph type="sldImg"/>
          </p:nvPr>
        </p:nvSpPr>
        <p:spPr>
          <a:ln/>
        </p:spPr>
      </p:sp>
      <p:sp>
        <p:nvSpPr>
          <p:cNvPr id="214020"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1824277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Rectangle 7"/>
          <p:cNvSpPr>
            <a:spLocks noGrp="1" noChangeArrowheads="1"/>
          </p:cNvSpPr>
          <p:nvPr>
            <p:ph type="sldNum" sz="quarter" idx="5"/>
          </p:nvPr>
        </p:nvSpPr>
        <p:spPr>
          <a:noFill/>
        </p:spPr>
        <p:txBody>
          <a:bodyPr/>
          <a:lstStyle/>
          <a:p>
            <a:fld id="{E9C263BA-2FCB-43A4-89F2-BC9171239475}" type="slidenum">
              <a:rPr lang="en-US" smtClean="0"/>
              <a:pPr/>
              <a:t>10</a:t>
            </a:fld>
            <a:endParaRPr lang="en-US"/>
          </a:p>
        </p:txBody>
      </p:sp>
      <p:sp>
        <p:nvSpPr>
          <p:cNvPr id="154627" name="Rectangle 2"/>
          <p:cNvSpPr>
            <a:spLocks noGrp="1" noRot="1" noChangeAspect="1" noChangeArrowheads="1" noTextEdit="1"/>
          </p:cNvSpPr>
          <p:nvPr>
            <p:ph type="sldImg"/>
          </p:nvPr>
        </p:nvSpPr>
        <p:spPr>
          <a:ln/>
        </p:spPr>
      </p:sp>
      <p:sp>
        <p:nvSpPr>
          <p:cNvPr id="154628" name="Rectangle 3"/>
          <p:cNvSpPr>
            <a:spLocks noGrp="1" noChangeArrowheads="1"/>
          </p:cNvSpPr>
          <p:nvPr>
            <p:ph type="body" idx="1"/>
          </p:nvPr>
        </p:nvSpPr>
        <p:spPr>
          <a:noFill/>
          <a:ln/>
        </p:spPr>
        <p:txBody>
          <a:bodyPr/>
          <a:lstStyle/>
          <a:p>
            <a:pPr eaLnBrk="1" hangingPunct="1"/>
            <a:endParaRPr lang="en-US"/>
          </a:p>
        </p:txBody>
      </p:sp>
    </p:spTree>
    <p:extLst>
      <p:ext uri="{BB962C8B-B14F-4D97-AF65-F5344CB8AC3E}">
        <p14:creationId xmlns:p14="http://schemas.microsoft.com/office/powerpoint/2010/main" val="36815587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184" indent="0" algn="ctr">
              <a:buNone/>
              <a:defRPr/>
            </a:lvl2pPr>
            <a:lvl3pPr marL="914368" indent="0" algn="ctr">
              <a:buNone/>
              <a:defRPr/>
            </a:lvl3pPr>
            <a:lvl4pPr marL="1371553" indent="0" algn="ctr">
              <a:buNone/>
              <a:defRPr/>
            </a:lvl4pPr>
            <a:lvl5pPr marL="1828737" indent="0" algn="ctr">
              <a:buNone/>
              <a:defRPr/>
            </a:lvl5pPr>
            <a:lvl6pPr marL="2285922" indent="0" algn="ctr">
              <a:buNone/>
              <a:defRPr/>
            </a:lvl6pPr>
            <a:lvl7pPr marL="2743106" indent="0" algn="ctr">
              <a:buNone/>
              <a:defRPr/>
            </a:lvl7pPr>
            <a:lvl8pPr marL="3200290" indent="0" algn="ctr">
              <a:buNone/>
              <a:defRPr/>
            </a:lvl8pPr>
            <a:lvl9pPr marL="3657475"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907A24A-EE01-4FFF-B865-DEFEBA299DC7}"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1CF8CDE-1D61-4434-A8D4-A12664F1F034}"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9"/>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96FAE680-E495-40E8-B03E-91F8AD5072AA}"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274639"/>
            <a:ext cx="8229600" cy="585152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C9D1F987-C306-4481-BAE6-C66747CE0704}"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6102E0F-2943-4D8F-B5F0-CA55A7B3DB5D}"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BD93321-8854-45D3-87E5-FFBD7A5A4797}"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4"/>
            <a:ext cx="7772400" cy="1500187"/>
          </a:xfrm>
        </p:spPr>
        <p:txBody>
          <a:bodyPr anchor="b"/>
          <a:lstStyle>
            <a:lvl1pPr marL="0" indent="0">
              <a:buNone/>
              <a:defRPr sz="2000"/>
            </a:lvl1pPr>
            <a:lvl2pPr marL="457184" indent="0">
              <a:buNone/>
              <a:defRPr sz="1800"/>
            </a:lvl2pPr>
            <a:lvl3pPr marL="914368" indent="0">
              <a:buNone/>
              <a:defRPr sz="1600"/>
            </a:lvl3pPr>
            <a:lvl4pPr marL="1371553" indent="0">
              <a:buNone/>
              <a:defRPr sz="1400"/>
            </a:lvl4pPr>
            <a:lvl5pPr marL="1828737" indent="0">
              <a:buNone/>
              <a:defRPr sz="1400"/>
            </a:lvl5pPr>
            <a:lvl6pPr marL="2285922" indent="0">
              <a:buNone/>
              <a:defRPr sz="1400"/>
            </a:lvl6pPr>
            <a:lvl7pPr marL="2743106" indent="0">
              <a:buNone/>
              <a:defRPr sz="1400"/>
            </a:lvl7pPr>
            <a:lvl8pPr marL="3200290" indent="0">
              <a:buNone/>
              <a:defRPr sz="1400"/>
            </a:lvl8pPr>
            <a:lvl9pPr marL="3657475"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2775097-BB54-4FF8-8DDF-31830133C08F}"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1"/>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E3CAA6-6DF7-41A0-AD45-4D44881C190D}"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1" y="1535113"/>
            <a:ext cx="4040188"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1"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6" y="1535113"/>
            <a:ext cx="4041775" cy="639762"/>
          </a:xfrm>
        </p:spPr>
        <p:txBody>
          <a:bodyPr anchor="b"/>
          <a:lstStyle>
            <a:lvl1pPr marL="0" indent="0">
              <a:buNone/>
              <a:defRPr sz="2400" b="1"/>
            </a:lvl1pPr>
            <a:lvl2pPr marL="457184" indent="0">
              <a:buNone/>
              <a:defRPr sz="2000" b="1"/>
            </a:lvl2pPr>
            <a:lvl3pPr marL="914368" indent="0">
              <a:buNone/>
              <a:defRPr sz="1800" b="1"/>
            </a:lvl3pPr>
            <a:lvl4pPr marL="1371553" indent="0">
              <a:buNone/>
              <a:defRPr sz="1600" b="1"/>
            </a:lvl4pPr>
            <a:lvl5pPr marL="1828737" indent="0">
              <a:buNone/>
              <a:defRPr sz="1600" b="1"/>
            </a:lvl5pPr>
            <a:lvl6pPr marL="2285922" indent="0">
              <a:buNone/>
              <a:defRPr sz="1600" b="1"/>
            </a:lvl6pPr>
            <a:lvl7pPr marL="2743106" indent="0">
              <a:buNone/>
              <a:defRPr sz="1600" b="1"/>
            </a:lvl7pPr>
            <a:lvl8pPr marL="3200290" indent="0">
              <a:buNone/>
              <a:defRPr sz="1600" b="1"/>
            </a:lvl8pPr>
            <a:lvl9pPr marL="3657475"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5E7D18A5-6C48-4D58-9486-2D323D8681ED}"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63F1F614-9A60-41F9-9E0D-1A2BD4A8218F}"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7E144401-F39B-429E-B9F0-916835699354}" type="slidenum">
              <a:rPr lang="en-US"/>
              <a:pPr>
                <a:defRPr/>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1"/>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1" y="1435101"/>
            <a:ext cx="3008313" cy="4691063"/>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62658A6-2895-4F8E-9569-2718370C716B}"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184" indent="0">
              <a:buNone/>
              <a:defRPr sz="2800"/>
            </a:lvl2pPr>
            <a:lvl3pPr marL="914368" indent="0">
              <a:buNone/>
              <a:defRPr sz="2400"/>
            </a:lvl3pPr>
            <a:lvl4pPr marL="1371553" indent="0">
              <a:buNone/>
              <a:defRPr sz="2000"/>
            </a:lvl4pPr>
            <a:lvl5pPr marL="1828737" indent="0">
              <a:buNone/>
              <a:defRPr sz="2000"/>
            </a:lvl5pPr>
            <a:lvl6pPr marL="2285922" indent="0">
              <a:buNone/>
              <a:defRPr sz="2000"/>
            </a:lvl6pPr>
            <a:lvl7pPr marL="2743106" indent="0">
              <a:buNone/>
              <a:defRPr sz="2000"/>
            </a:lvl7pPr>
            <a:lvl8pPr marL="3200290" indent="0">
              <a:buNone/>
              <a:defRPr sz="2000"/>
            </a:lvl8pPr>
            <a:lvl9pPr marL="3657475"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184" indent="0">
              <a:buNone/>
              <a:defRPr sz="1200"/>
            </a:lvl2pPr>
            <a:lvl3pPr marL="914368" indent="0">
              <a:buNone/>
              <a:defRPr sz="1000"/>
            </a:lvl3pPr>
            <a:lvl4pPr marL="1371553" indent="0">
              <a:buNone/>
              <a:defRPr sz="900"/>
            </a:lvl4pPr>
            <a:lvl5pPr marL="1828737" indent="0">
              <a:buNone/>
              <a:defRPr sz="900"/>
            </a:lvl5pPr>
            <a:lvl6pPr marL="2285922" indent="0">
              <a:buNone/>
              <a:defRPr sz="900"/>
            </a:lvl6pPr>
            <a:lvl7pPr marL="2743106" indent="0">
              <a:buNone/>
              <a:defRPr sz="900"/>
            </a:lvl7pPr>
            <a:lvl8pPr marL="3200290" indent="0">
              <a:buNone/>
              <a:defRPr sz="900"/>
            </a:lvl8pPr>
            <a:lvl9pPr marL="3657475"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3C6807C2-C407-4AEA-8611-0B86175B11C3}"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36" tIns="45718" rIns="91436" bIns="45718" numCol="1" anchor="t" anchorCtr="0" compatLnSpc="1">
            <a:prstTxWarp prst="textNoShape">
              <a:avLst/>
            </a:prstTxWarp>
          </a:bodyPr>
          <a:lstStyle>
            <a:lvl1pPr algn="r">
              <a:defRPr sz="1400"/>
            </a:lvl1pPr>
          </a:lstStyle>
          <a:p>
            <a:pPr>
              <a:defRPr/>
            </a:pPr>
            <a:fld id="{23E440FD-95CB-4EBB-A5FF-B0FADC389D68}"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184" algn="ctr" rtl="0" fontAlgn="base">
        <a:spcBef>
          <a:spcPct val="0"/>
        </a:spcBef>
        <a:spcAft>
          <a:spcPct val="0"/>
        </a:spcAft>
        <a:defRPr sz="4400">
          <a:solidFill>
            <a:schemeClr val="tx2"/>
          </a:solidFill>
          <a:latin typeface="Arial" charset="0"/>
        </a:defRPr>
      </a:lvl6pPr>
      <a:lvl7pPr marL="914368" algn="ctr" rtl="0" fontAlgn="base">
        <a:spcBef>
          <a:spcPct val="0"/>
        </a:spcBef>
        <a:spcAft>
          <a:spcPct val="0"/>
        </a:spcAft>
        <a:defRPr sz="4400">
          <a:solidFill>
            <a:schemeClr val="tx2"/>
          </a:solidFill>
          <a:latin typeface="Arial" charset="0"/>
        </a:defRPr>
      </a:lvl7pPr>
      <a:lvl8pPr marL="1371553" algn="ctr" rtl="0" fontAlgn="base">
        <a:spcBef>
          <a:spcPct val="0"/>
        </a:spcBef>
        <a:spcAft>
          <a:spcPct val="0"/>
        </a:spcAft>
        <a:defRPr sz="4400">
          <a:solidFill>
            <a:schemeClr val="tx2"/>
          </a:solidFill>
          <a:latin typeface="Arial" charset="0"/>
        </a:defRPr>
      </a:lvl8pPr>
      <a:lvl9pPr marL="1828737" algn="ctr" rtl="0" fontAlgn="base">
        <a:spcBef>
          <a:spcPct val="0"/>
        </a:spcBef>
        <a:spcAft>
          <a:spcPct val="0"/>
        </a:spcAft>
        <a:defRPr sz="4400">
          <a:solidFill>
            <a:schemeClr val="tx2"/>
          </a:solidFill>
          <a:latin typeface="Arial" charset="0"/>
        </a:defRPr>
      </a:lvl9pPr>
    </p:titleStyle>
    <p:bodyStyle>
      <a:lvl1pPr marL="341313" indent="-341313" algn="l" rtl="0" eaLnBrk="0" fontAlgn="base" hangingPunct="0">
        <a:spcBef>
          <a:spcPct val="20000"/>
        </a:spcBef>
        <a:spcAft>
          <a:spcPct val="0"/>
        </a:spcAft>
        <a:buChar char="•"/>
        <a:defRPr sz="3200">
          <a:solidFill>
            <a:schemeClr val="tx1"/>
          </a:solidFill>
          <a:latin typeface="+mn-lt"/>
          <a:ea typeface="+mn-ea"/>
          <a:cs typeface="+mn-cs"/>
        </a:defRPr>
      </a:lvl1pPr>
      <a:lvl2pPr marL="741363" indent="-284163" algn="l" rtl="0" eaLnBrk="0" fontAlgn="base" hangingPunct="0">
        <a:spcBef>
          <a:spcPct val="20000"/>
        </a:spcBef>
        <a:spcAft>
          <a:spcPct val="0"/>
        </a:spcAft>
        <a:buChar char="–"/>
        <a:defRPr sz="2800">
          <a:solidFill>
            <a:schemeClr val="tx1"/>
          </a:solidFill>
          <a:latin typeface="+mn-lt"/>
        </a:defRPr>
      </a:lvl2pPr>
      <a:lvl3pPr marL="1141413" indent="-227013" algn="l" rtl="0" eaLnBrk="0" fontAlgn="base" hangingPunct="0">
        <a:spcBef>
          <a:spcPct val="20000"/>
        </a:spcBef>
        <a:spcAft>
          <a:spcPct val="0"/>
        </a:spcAft>
        <a:buChar char="•"/>
        <a:defRPr sz="2400">
          <a:solidFill>
            <a:schemeClr val="tx1"/>
          </a:solidFill>
          <a:latin typeface="+mn-lt"/>
        </a:defRPr>
      </a:lvl3pPr>
      <a:lvl4pPr marL="1598613" indent="-227013" algn="l" rtl="0" eaLnBrk="0" fontAlgn="base" hangingPunct="0">
        <a:spcBef>
          <a:spcPct val="20000"/>
        </a:spcBef>
        <a:spcAft>
          <a:spcPct val="0"/>
        </a:spcAft>
        <a:buChar char="–"/>
        <a:defRPr sz="2000">
          <a:solidFill>
            <a:schemeClr val="tx1"/>
          </a:solidFill>
          <a:latin typeface="+mn-lt"/>
        </a:defRPr>
      </a:lvl4pPr>
      <a:lvl5pPr marL="2055813" indent="-227013" algn="l" rtl="0" eaLnBrk="0" fontAlgn="base" hangingPunct="0">
        <a:spcBef>
          <a:spcPct val="20000"/>
        </a:spcBef>
        <a:spcAft>
          <a:spcPct val="0"/>
        </a:spcAft>
        <a:buChar char="»"/>
        <a:defRPr sz="2000">
          <a:solidFill>
            <a:schemeClr val="tx1"/>
          </a:solidFill>
          <a:latin typeface="+mn-lt"/>
        </a:defRPr>
      </a:lvl5pPr>
      <a:lvl6pPr marL="2514514" indent="-228592" algn="l" rtl="0" fontAlgn="base">
        <a:spcBef>
          <a:spcPct val="20000"/>
        </a:spcBef>
        <a:spcAft>
          <a:spcPct val="0"/>
        </a:spcAft>
        <a:buChar char="»"/>
        <a:defRPr sz="2000">
          <a:solidFill>
            <a:schemeClr val="tx1"/>
          </a:solidFill>
          <a:latin typeface="+mn-lt"/>
        </a:defRPr>
      </a:lvl6pPr>
      <a:lvl7pPr marL="2971698" indent="-228592" algn="l" rtl="0" fontAlgn="base">
        <a:spcBef>
          <a:spcPct val="20000"/>
        </a:spcBef>
        <a:spcAft>
          <a:spcPct val="0"/>
        </a:spcAft>
        <a:buChar char="»"/>
        <a:defRPr sz="2000">
          <a:solidFill>
            <a:schemeClr val="tx1"/>
          </a:solidFill>
          <a:latin typeface="+mn-lt"/>
        </a:defRPr>
      </a:lvl7pPr>
      <a:lvl8pPr marL="3428883" indent="-228592" algn="l" rtl="0" fontAlgn="base">
        <a:spcBef>
          <a:spcPct val="20000"/>
        </a:spcBef>
        <a:spcAft>
          <a:spcPct val="0"/>
        </a:spcAft>
        <a:buChar char="»"/>
        <a:defRPr sz="2000">
          <a:solidFill>
            <a:schemeClr val="tx1"/>
          </a:solidFill>
          <a:latin typeface="+mn-lt"/>
        </a:defRPr>
      </a:lvl8pPr>
      <a:lvl9pPr marL="3886067" indent="-228592"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368" rtl="0" eaLnBrk="1" latinLnBrk="0" hangingPunct="1">
        <a:defRPr sz="1800" kern="1200">
          <a:solidFill>
            <a:schemeClr val="tx1"/>
          </a:solidFill>
          <a:latin typeface="+mn-lt"/>
          <a:ea typeface="+mn-ea"/>
          <a:cs typeface="+mn-cs"/>
        </a:defRPr>
      </a:lvl1pPr>
      <a:lvl2pPr marL="457184" algn="l" defTabSz="914368" rtl="0" eaLnBrk="1" latinLnBrk="0" hangingPunct="1">
        <a:defRPr sz="1800" kern="1200">
          <a:solidFill>
            <a:schemeClr val="tx1"/>
          </a:solidFill>
          <a:latin typeface="+mn-lt"/>
          <a:ea typeface="+mn-ea"/>
          <a:cs typeface="+mn-cs"/>
        </a:defRPr>
      </a:lvl2pPr>
      <a:lvl3pPr marL="914368" algn="l" defTabSz="914368" rtl="0" eaLnBrk="1" latinLnBrk="0" hangingPunct="1">
        <a:defRPr sz="1800" kern="1200">
          <a:solidFill>
            <a:schemeClr val="tx1"/>
          </a:solidFill>
          <a:latin typeface="+mn-lt"/>
          <a:ea typeface="+mn-ea"/>
          <a:cs typeface="+mn-cs"/>
        </a:defRPr>
      </a:lvl3pPr>
      <a:lvl4pPr marL="1371553" algn="l" defTabSz="914368" rtl="0" eaLnBrk="1" latinLnBrk="0" hangingPunct="1">
        <a:defRPr sz="1800" kern="1200">
          <a:solidFill>
            <a:schemeClr val="tx1"/>
          </a:solidFill>
          <a:latin typeface="+mn-lt"/>
          <a:ea typeface="+mn-ea"/>
          <a:cs typeface="+mn-cs"/>
        </a:defRPr>
      </a:lvl4pPr>
      <a:lvl5pPr marL="1828737" algn="l" defTabSz="914368" rtl="0" eaLnBrk="1" latinLnBrk="0" hangingPunct="1">
        <a:defRPr sz="1800" kern="1200">
          <a:solidFill>
            <a:schemeClr val="tx1"/>
          </a:solidFill>
          <a:latin typeface="+mn-lt"/>
          <a:ea typeface="+mn-ea"/>
          <a:cs typeface="+mn-cs"/>
        </a:defRPr>
      </a:lvl5pPr>
      <a:lvl6pPr marL="2285922" algn="l" defTabSz="914368" rtl="0" eaLnBrk="1" latinLnBrk="0" hangingPunct="1">
        <a:defRPr sz="1800" kern="1200">
          <a:solidFill>
            <a:schemeClr val="tx1"/>
          </a:solidFill>
          <a:latin typeface="+mn-lt"/>
          <a:ea typeface="+mn-ea"/>
          <a:cs typeface="+mn-cs"/>
        </a:defRPr>
      </a:lvl6pPr>
      <a:lvl7pPr marL="2743106" algn="l" defTabSz="914368" rtl="0" eaLnBrk="1" latinLnBrk="0" hangingPunct="1">
        <a:defRPr sz="1800" kern="1200">
          <a:solidFill>
            <a:schemeClr val="tx1"/>
          </a:solidFill>
          <a:latin typeface="+mn-lt"/>
          <a:ea typeface="+mn-ea"/>
          <a:cs typeface="+mn-cs"/>
        </a:defRPr>
      </a:lvl7pPr>
      <a:lvl8pPr marL="3200290" algn="l" defTabSz="914368" rtl="0" eaLnBrk="1" latinLnBrk="0" hangingPunct="1">
        <a:defRPr sz="1800" kern="1200">
          <a:solidFill>
            <a:schemeClr val="tx1"/>
          </a:solidFill>
          <a:latin typeface="+mn-lt"/>
          <a:ea typeface="+mn-ea"/>
          <a:cs typeface="+mn-cs"/>
        </a:defRPr>
      </a:lvl8pPr>
      <a:lvl9pPr marL="3657475" algn="l" defTabSz="91436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3" descr="G:\23blaw421\myIMG_12.gif"/>
          <p:cNvPicPr>
            <a:picLocks noChangeAspect="1" noChangeArrowheads="1" noCrop="1"/>
          </p:cNvPicPr>
          <p:nvPr/>
        </p:nvPicPr>
        <p:blipFill>
          <a:blip r:embed="rId2" cstate="print"/>
          <a:srcRect/>
          <a:stretch>
            <a:fillRect/>
          </a:stretch>
        </p:blipFill>
        <p:spPr bwMode="auto">
          <a:xfrm>
            <a:off x="2867243" y="1828801"/>
            <a:ext cx="3135095" cy="3136900"/>
          </a:xfrm>
          <a:prstGeom prst="rect">
            <a:avLst/>
          </a:prstGeom>
          <a:noFill/>
          <a:ln w="9525">
            <a:noFill/>
            <a:miter lim="800000"/>
            <a:headEnd/>
            <a:tailEnd/>
          </a:ln>
        </p:spPr>
      </p:pic>
      <p:sp>
        <p:nvSpPr>
          <p:cNvPr id="8" name="Rectangle 3"/>
          <p:cNvSpPr txBox="1">
            <a:spLocks noChangeArrowheads="1"/>
          </p:cNvSpPr>
          <p:nvPr/>
        </p:nvSpPr>
        <p:spPr>
          <a:xfrm>
            <a:off x="381000" y="5394325"/>
            <a:ext cx="8305800" cy="1169988"/>
          </a:xfrm>
          <a:prstGeom prst="rect">
            <a:avLst/>
          </a:prstGeom>
          <a:solidFill>
            <a:schemeClr val="tx1"/>
          </a:solidFill>
        </p:spPr>
        <p:txBody>
          <a:bodyPr lIns="91436" tIns="45718" rIns="91436" bIns="45718"/>
          <a:lstStyle/>
          <a:p>
            <a:pPr marL="342889" indent="-342889" algn="ctr">
              <a:spcBef>
                <a:spcPct val="20000"/>
              </a:spcBef>
              <a:defRPr/>
            </a:pPr>
            <a:r>
              <a:rPr lang="en-US" sz="3200" b="1" kern="0" dirty="0">
                <a:solidFill>
                  <a:srgbClr val="FFFF00"/>
                </a:solidFill>
                <a:latin typeface="+mn-lt"/>
              </a:rPr>
              <a:t>Slide Set Seven C:</a:t>
            </a:r>
          </a:p>
          <a:p>
            <a:pPr marL="342889" indent="-342889" algn="ctr">
              <a:spcBef>
                <a:spcPct val="20000"/>
              </a:spcBef>
              <a:defRPr/>
            </a:pPr>
            <a:r>
              <a:rPr lang="en-US" sz="2700" b="1" kern="0" dirty="0">
                <a:solidFill>
                  <a:srgbClr val="FFFF00"/>
                </a:solidFill>
                <a:latin typeface="+mn-lt"/>
              </a:rPr>
              <a:t>Corporate Governance – Corporate Personhood</a:t>
            </a:r>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90800" y="304800"/>
            <a:ext cx="4315709" cy="914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3" name="Rectangle 3"/>
          <p:cNvSpPr>
            <a:spLocks noChangeArrowheads="1"/>
          </p:cNvSpPr>
          <p:nvPr/>
        </p:nvSpPr>
        <p:spPr bwMode="auto">
          <a:xfrm>
            <a:off x="336430" y="990600"/>
            <a:ext cx="8522898" cy="5259901"/>
          </a:xfrm>
          <a:prstGeom prst="rect">
            <a:avLst/>
          </a:prstGeom>
          <a:noFill/>
          <a:ln w="9525">
            <a:noFill/>
            <a:miter lim="800000"/>
            <a:headEnd/>
            <a:tailEnd/>
          </a:ln>
        </p:spPr>
        <p:txBody>
          <a:bodyPr wrap="square">
            <a:spAutoFit/>
          </a:bodyPr>
          <a:lstStyle/>
          <a:p>
            <a:pPr marL="342900" indent="-342900" algn="ctr">
              <a:lnSpc>
                <a:spcPct val="80000"/>
              </a:lnSpc>
              <a:spcBef>
                <a:spcPct val="20000"/>
              </a:spcBef>
            </a:pPr>
            <a:r>
              <a:rPr lang="en-US" sz="3600" b="1" dirty="0">
                <a:solidFill>
                  <a:schemeClr val="tx2"/>
                </a:solidFill>
              </a:rPr>
              <a:t>Case Study:</a:t>
            </a:r>
            <a:endParaRPr lang="en-US" sz="3600" dirty="0">
              <a:solidFill>
                <a:schemeClr val="tx2"/>
              </a:solidFill>
            </a:endParaRPr>
          </a:p>
          <a:p>
            <a:pPr>
              <a:lnSpc>
                <a:spcPct val="90000"/>
              </a:lnSpc>
              <a:defRPr/>
            </a:pPr>
            <a:endParaRPr lang="en-US" sz="1000" b="1" dirty="0">
              <a:solidFill>
                <a:srgbClr val="002060"/>
              </a:solidFill>
            </a:endParaRPr>
          </a:p>
          <a:p>
            <a:pPr algn="ctr">
              <a:lnSpc>
                <a:spcPct val="90000"/>
              </a:lnSpc>
              <a:defRPr/>
            </a:pPr>
            <a:r>
              <a:rPr lang="en-US" sz="4000" b="1" dirty="0">
                <a:solidFill>
                  <a:srgbClr val="A50021"/>
                </a:solidFill>
              </a:rPr>
              <a:t>Citizens United v. FEC</a:t>
            </a:r>
            <a:endParaRPr lang="en-US" sz="4000" b="1" dirty="0">
              <a:solidFill>
                <a:srgbClr val="002060"/>
              </a:solidFill>
            </a:endParaRPr>
          </a:p>
          <a:p>
            <a:pPr marL="342900" indent="-342900" algn="ctr">
              <a:lnSpc>
                <a:spcPct val="80000"/>
              </a:lnSpc>
              <a:spcBef>
                <a:spcPct val="20000"/>
              </a:spcBef>
            </a:pPr>
            <a:r>
              <a:rPr lang="en-US" sz="3000" b="1" dirty="0">
                <a:solidFill>
                  <a:srgbClr val="002060"/>
                </a:solidFill>
              </a:rPr>
              <a:t>The Constitutional Rights of Corporations</a:t>
            </a:r>
          </a:p>
          <a:p>
            <a:pPr marL="342900" indent="-342900" algn="ctr">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3600" b="1" dirty="0">
              <a:solidFill>
                <a:srgbClr val="002060"/>
              </a:solidFill>
            </a:endParaRPr>
          </a:p>
          <a:p>
            <a:pPr marL="342900" indent="-342900">
              <a:lnSpc>
                <a:spcPct val="80000"/>
              </a:lnSpc>
              <a:spcBef>
                <a:spcPct val="20000"/>
              </a:spcBef>
            </a:pPr>
            <a:endParaRPr lang="en-US" sz="1000" b="1" dirty="0"/>
          </a:p>
          <a:p>
            <a:pPr marL="342900" indent="-342900">
              <a:lnSpc>
                <a:spcPct val="80000"/>
              </a:lnSpc>
              <a:spcBef>
                <a:spcPct val="20000"/>
              </a:spcBef>
            </a:pPr>
            <a:endParaRPr lang="en-US" sz="1000" b="1" dirty="0">
              <a:solidFill>
                <a:srgbClr val="CC0000"/>
              </a:solidFill>
            </a:endParaRPr>
          </a:p>
          <a:p>
            <a:pPr marL="342900" indent="-342900">
              <a:lnSpc>
                <a:spcPct val="80000"/>
              </a:lnSpc>
              <a:spcBef>
                <a:spcPct val="20000"/>
              </a:spcBef>
            </a:pPr>
            <a:endParaRPr lang="en-US" sz="1600" b="1" dirty="0"/>
          </a:p>
          <a:p>
            <a:pPr marL="342900" indent="-342900" algn="ctr">
              <a:lnSpc>
                <a:spcPct val="80000"/>
              </a:lnSpc>
              <a:spcBef>
                <a:spcPct val="20000"/>
              </a:spcBef>
            </a:pPr>
            <a:r>
              <a:rPr lang="en-US" sz="1600" b="1" dirty="0"/>
              <a:t>The case that fought for freedom of speech</a:t>
            </a:r>
            <a:endParaRPr lang="en-US" sz="2000" b="1" dirty="0">
              <a:solidFill>
                <a:srgbClr val="CC0000"/>
              </a:solidFill>
            </a:endParaRPr>
          </a:p>
        </p:txBody>
      </p:sp>
      <p:pic>
        <p:nvPicPr>
          <p:cNvPr id="6" name="Picture 5"/>
          <p:cNvPicPr>
            <a:picLocks noChangeAspect="1"/>
          </p:cNvPicPr>
          <p:nvPr/>
        </p:nvPicPr>
        <p:blipFill>
          <a:blip r:embed="rId3"/>
          <a:stretch>
            <a:fillRect/>
          </a:stretch>
        </p:blipFill>
        <p:spPr>
          <a:xfrm>
            <a:off x="1828800" y="2819400"/>
            <a:ext cx="5715000" cy="2857500"/>
          </a:xfrm>
          <a:prstGeom prst="rect">
            <a:avLst/>
          </a:prstGeom>
        </p:spPr>
      </p:pic>
    </p:spTree>
    <p:extLst>
      <p:ext uri="{BB962C8B-B14F-4D97-AF65-F5344CB8AC3E}">
        <p14:creationId xmlns:p14="http://schemas.microsoft.com/office/powerpoint/2010/main" val="24463202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5"/>
          <p:cNvSpPr>
            <a:spLocks noChangeArrowheads="1"/>
          </p:cNvSpPr>
          <p:nvPr/>
        </p:nvSpPr>
        <p:spPr bwMode="auto">
          <a:xfrm>
            <a:off x="381000" y="990600"/>
            <a:ext cx="8458200" cy="5486400"/>
          </a:xfrm>
          <a:prstGeom prst="rect">
            <a:avLst/>
          </a:prstGeom>
          <a:noFill/>
          <a:ln w="9525">
            <a:noFill/>
            <a:miter lim="800000"/>
            <a:headEnd/>
            <a:tailEnd/>
          </a:ln>
        </p:spPr>
        <p:txBody>
          <a:bodyPr lIns="91436" tIns="45718" rIns="91436" bIns="45718"/>
          <a:lstStyle/>
          <a:p>
            <a:pPr marL="341313" indent="-341313" algn="ctr">
              <a:spcBef>
                <a:spcPct val="20000"/>
              </a:spcBef>
            </a:pPr>
            <a:r>
              <a:rPr lang="en-US" sz="4400" b="1" i="1" dirty="0">
                <a:solidFill>
                  <a:srgbClr val="C00000"/>
                </a:solidFill>
              </a:rPr>
              <a:t>End of Class Seven C</a:t>
            </a:r>
            <a:endParaRPr lang="en-US" sz="4400" i="1" dirty="0">
              <a:solidFill>
                <a:srgbClr val="C00000"/>
              </a:solidFill>
            </a:endParaRPr>
          </a:p>
          <a:p>
            <a:pPr marL="341313" indent="-341313">
              <a:spcBef>
                <a:spcPct val="20000"/>
              </a:spcBef>
              <a:buFontTx/>
              <a:buChar char="•"/>
            </a:pPr>
            <a:r>
              <a:rPr lang="en-US" sz="2800" b="1" dirty="0">
                <a:solidFill>
                  <a:srgbClr val="002060"/>
                </a:solidFill>
              </a:rPr>
              <a:t>For next time – Review Assignments for the midterm:</a:t>
            </a:r>
          </a:p>
          <a:p>
            <a:pPr marL="342900" indent="-342900">
              <a:spcBef>
                <a:spcPts val="0"/>
              </a:spcBef>
              <a:buFontTx/>
              <a:buChar char="•"/>
            </a:pPr>
            <a:endParaRPr lang="en-US" sz="1000" b="1" dirty="0">
              <a:solidFill>
                <a:srgbClr val="002060"/>
              </a:solidFill>
            </a:endParaRPr>
          </a:p>
          <a:p>
            <a:pPr marL="800100" lvl="1" indent="-342900">
              <a:spcBef>
                <a:spcPts val="0"/>
              </a:spcBef>
              <a:buFontTx/>
              <a:buChar char="•"/>
            </a:pPr>
            <a:r>
              <a:rPr lang="en-US" sz="2400" b="1" i="1" dirty="0">
                <a:solidFill>
                  <a:srgbClr val="C00000"/>
                </a:solidFill>
              </a:rPr>
              <a:t>Lecture Slides</a:t>
            </a:r>
          </a:p>
          <a:p>
            <a:pPr marL="800100" lvl="1" indent="-342900">
              <a:spcBef>
                <a:spcPts val="0"/>
              </a:spcBef>
              <a:buFontTx/>
              <a:buChar char="•"/>
            </a:pPr>
            <a:r>
              <a:rPr lang="en-US" sz="2400" b="1" i="1" dirty="0">
                <a:solidFill>
                  <a:srgbClr val="C00000"/>
                </a:solidFill>
              </a:rPr>
              <a:t>Selected Readings</a:t>
            </a:r>
          </a:p>
          <a:p>
            <a:pPr marL="800100" lvl="1" indent="-342900">
              <a:spcBef>
                <a:spcPts val="0"/>
              </a:spcBef>
              <a:buFontTx/>
              <a:buChar char="•"/>
            </a:pPr>
            <a:r>
              <a:rPr lang="en-US" sz="2400" b="1" i="1" dirty="0">
                <a:solidFill>
                  <a:srgbClr val="C00000"/>
                </a:solidFill>
              </a:rPr>
              <a:t>Cases and Exercises</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We are a hot bench.</a:t>
            </a:r>
          </a:p>
          <a:p>
            <a:pPr marL="342900" indent="-342900">
              <a:spcBef>
                <a:spcPts val="0"/>
              </a:spcBef>
              <a:buFontTx/>
              <a:buChar char="•"/>
            </a:pPr>
            <a:endParaRPr lang="en-US" sz="1000" b="1" dirty="0">
              <a:solidFill>
                <a:srgbClr val="002060"/>
              </a:solidFill>
            </a:endParaRPr>
          </a:p>
          <a:p>
            <a:pPr marL="342900" indent="-342900">
              <a:spcBef>
                <a:spcPts val="0"/>
              </a:spcBef>
              <a:buFontTx/>
              <a:buChar char="•"/>
            </a:pPr>
            <a:r>
              <a:rPr lang="en-US" sz="2800" b="1" dirty="0">
                <a:solidFill>
                  <a:srgbClr val="002060"/>
                </a:solidFill>
              </a:rPr>
              <a:t>Questions?</a:t>
            </a:r>
          </a:p>
          <a:p>
            <a:pPr marL="341313" indent="-341313">
              <a:spcBef>
                <a:spcPct val="20000"/>
              </a:spcBef>
            </a:pPr>
            <a:endParaRPr lang="en-US" sz="2400" dirty="0">
              <a:solidFill>
                <a:srgbClr val="0033CC"/>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61203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Last Time We Spoke About:</a:t>
            </a:r>
          </a:p>
          <a:p>
            <a:pPr>
              <a:lnSpc>
                <a:spcPct val="90000"/>
              </a:lnSpc>
              <a:defRPr/>
            </a:pPr>
            <a:endParaRPr lang="en-US" sz="600" b="1" dirty="0"/>
          </a:p>
          <a:p>
            <a:pPr>
              <a:lnSpc>
                <a:spcPct val="90000"/>
              </a:lnSpc>
              <a:defRPr/>
            </a:pPr>
            <a:endParaRPr lang="en-US" sz="600" b="1" dirty="0"/>
          </a:p>
          <a:p>
            <a:pPr>
              <a:lnSpc>
                <a:spcPct val="90000"/>
              </a:lnSpc>
              <a:defRPr/>
            </a:pPr>
            <a:r>
              <a:rPr lang="en-US" sz="2800" b="1" i="1" dirty="0">
                <a:solidFill>
                  <a:srgbClr val="006666"/>
                </a:solidFill>
              </a:rPr>
              <a:t>Securities Regulation</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State Regulation</a:t>
            </a:r>
          </a:p>
          <a:p>
            <a:pPr>
              <a:lnSpc>
                <a:spcPct val="110000"/>
              </a:lnSpc>
              <a:defRPr/>
            </a:pPr>
            <a:r>
              <a:rPr lang="en-US" sz="1400" b="1" i="1" dirty="0">
                <a:solidFill>
                  <a:srgbClr val="C00000"/>
                </a:solidFill>
              </a:rPr>
              <a:t>Part One: Generally / Jurisdiction / Blue Sky Laws / The Martin Act</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Federal Regulation</a:t>
            </a:r>
          </a:p>
          <a:p>
            <a:pPr>
              <a:lnSpc>
                <a:spcPct val="110000"/>
              </a:lnSpc>
              <a:defRPr/>
            </a:pPr>
            <a:r>
              <a:rPr lang="en-US" sz="1400" b="1" i="1" dirty="0">
                <a:solidFill>
                  <a:srgbClr val="C00000"/>
                </a:solidFill>
              </a:rPr>
              <a:t>Part Two: Generally / Jurisdiction / Federal Regulatory Statutes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Industry Self Regulation</a:t>
            </a:r>
          </a:p>
          <a:p>
            <a:pPr>
              <a:lnSpc>
                <a:spcPct val="110000"/>
              </a:lnSpc>
              <a:defRPr/>
            </a:pPr>
            <a:r>
              <a:rPr lang="en-US" sz="1400" b="1" i="1" dirty="0">
                <a:solidFill>
                  <a:srgbClr val="C00000"/>
                </a:solidFill>
              </a:rPr>
              <a:t>Part Three: Generally / Definitions / Effectiveness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SEC v. W.J. Howey Company</a:t>
            </a:r>
          </a:p>
          <a:p>
            <a:pPr algn="ctr">
              <a:lnSpc>
                <a:spcPct val="110000"/>
              </a:lnSpc>
              <a:defRPr/>
            </a:pPr>
            <a:r>
              <a:rPr lang="en-US" sz="1400" b="1" i="1" dirty="0">
                <a:solidFill>
                  <a:srgbClr val="C00000"/>
                </a:solidFill>
              </a:rPr>
              <a:t>     The Scope of Federal Regulation</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32132615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8" name="Picture 3"/>
          <p:cNvPicPr>
            <a:picLocks noChangeAspect="1" noChangeArrowheads="1"/>
          </p:cNvPicPr>
          <p:nvPr/>
        </p:nvPicPr>
        <p:blipFill>
          <a:blip r:embed="rId2" cstate="print"/>
          <a:srcRect/>
          <a:stretch>
            <a:fillRect/>
          </a:stretch>
        </p:blipFill>
        <p:spPr bwMode="auto">
          <a:xfrm>
            <a:off x="381000" y="914400"/>
            <a:ext cx="8458200" cy="5715000"/>
          </a:xfrm>
          <a:prstGeom prst="rect">
            <a:avLst/>
          </a:prstGeom>
          <a:noFill/>
          <a:ln w="9525">
            <a:noFill/>
            <a:miter lim="800000"/>
            <a:headEnd/>
            <a:tailEnd/>
          </a:ln>
        </p:spPr>
      </p:pic>
      <p:sp>
        <p:nvSpPr>
          <p:cNvPr id="4" name="TextBox 8"/>
          <p:cNvSpPr txBox="1"/>
          <p:nvPr/>
        </p:nvSpPr>
        <p:spPr>
          <a:xfrm>
            <a:off x="724619" y="1447800"/>
            <a:ext cx="7694762" cy="4598182"/>
          </a:xfrm>
          <a:prstGeom prst="rect">
            <a:avLst/>
          </a:prstGeom>
          <a:solidFill>
            <a:schemeClr val="accent3"/>
          </a:solidFill>
        </p:spPr>
        <p:txBody>
          <a:bodyPr wrap="square">
            <a:spAutoFit/>
          </a:bodyPr>
          <a:ls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5613" indent="-53975" algn="l" rtl="0" fontAlgn="base">
              <a:spcBef>
                <a:spcPct val="0"/>
              </a:spcBef>
              <a:spcAft>
                <a:spcPct val="0"/>
              </a:spcAft>
              <a:defRPr kern="1200">
                <a:solidFill>
                  <a:schemeClr val="tx1"/>
                </a:solidFill>
                <a:latin typeface="Arial" charset="0"/>
                <a:ea typeface="+mn-ea"/>
                <a:cs typeface="+mn-cs"/>
              </a:defRPr>
            </a:lvl2pPr>
            <a:lvl3pPr marL="912813" indent="-107950" algn="l" rtl="0" fontAlgn="base">
              <a:spcBef>
                <a:spcPct val="0"/>
              </a:spcBef>
              <a:spcAft>
                <a:spcPct val="0"/>
              </a:spcAft>
              <a:defRPr kern="1200">
                <a:solidFill>
                  <a:schemeClr val="tx1"/>
                </a:solidFill>
                <a:latin typeface="Arial" charset="0"/>
                <a:ea typeface="+mn-ea"/>
                <a:cs typeface="+mn-cs"/>
              </a:defRPr>
            </a:lvl3pPr>
            <a:lvl4pPr marL="1370013" indent="-163513" algn="l" rtl="0" fontAlgn="base">
              <a:spcBef>
                <a:spcPct val="0"/>
              </a:spcBef>
              <a:spcAft>
                <a:spcPct val="0"/>
              </a:spcAft>
              <a:defRPr kern="1200">
                <a:solidFill>
                  <a:schemeClr val="tx1"/>
                </a:solidFill>
                <a:latin typeface="Arial" charset="0"/>
                <a:ea typeface="+mn-ea"/>
                <a:cs typeface="+mn-cs"/>
              </a:defRPr>
            </a:lvl4pPr>
            <a:lvl5pPr marL="1827213" indent="-219075"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a:lstStyle>
          <a:p>
            <a:pPr>
              <a:lnSpc>
                <a:spcPct val="90000"/>
              </a:lnSpc>
              <a:defRPr/>
            </a:pPr>
            <a:r>
              <a:rPr lang="en-US" sz="3200" b="1" dirty="0"/>
              <a:t>Tonight We Will Speak About:</a:t>
            </a:r>
          </a:p>
          <a:p>
            <a:pPr>
              <a:lnSpc>
                <a:spcPct val="90000"/>
              </a:lnSpc>
              <a:defRPr/>
            </a:pPr>
            <a:endParaRPr lang="en-US" sz="600" b="1" dirty="0"/>
          </a:p>
          <a:p>
            <a:pPr>
              <a:lnSpc>
                <a:spcPct val="90000"/>
              </a:lnSpc>
              <a:defRPr/>
            </a:pPr>
            <a:endParaRPr lang="en-US" sz="600" b="1" dirty="0"/>
          </a:p>
          <a:p>
            <a:pPr>
              <a:lnSpc>
                <a:spcPct val="90000"/>
              </a:lnSpc>
              <a:defRPr/>
            </a:pPr>
            <a:r>
              <a:rPr lang="en-US" sz="2700" b="1" i="1" dirty="0">
                <a:solidFill>
                  <a:srgbClr val="006666"/>
                </a:solidFill>
              </a:rPr>
              <a:t>Corporate Governance – Boards of Directors</a:t>
            </a:r>
          </a:p>
          <a:p>
            <a:pPr>
              <a:lnSpc>
                <a:spcPct val="90000"/>
              </a:lnSpc>
              <a:defRPr/>
            </a:pPr>
            <a:endParaRPr lang="en-US" sz="1000" b="1" i="1" dirty="0">
              <a:solidFill>
                <a:srgbClr val="006666"/>
              </a:solidFill>
            </a:endParaRPr>
          </a:p>
          <a:p>
            <a:pPr>
              <a:lnSpc>
                <a:spcPct val="110000"/>
              </a:lnSpc>
              <a:buFont typeface="Arial" pitchFamily="34" charset="0"/>
              <a:buChar char="•"/>
              <a:defRPr/>
            </a:pPr>
            <a:r>
              <a:rPr lang="en-US" sz="2400" b="1" dirty="0">
                <a:solidFill>
                  <a:srgbClr val="002060"/>
                </a:solidFill>
              </a:rPr>
              <a:t> Board Members</a:t>
            </a:r>
          </a:p>
          <a:p>
            <a:pPr>
              <a:lnSpc>
                <a:spcPct val="110000"/>
              </a:lnSpc>
              <a:defRPr/>
            </a:pPr>
            <a:r>
              <a:rPr lang="en-US" sz="1400" b="1" i="1" dirty="0">
                <a:solidFill>
                  <a:srgbClr val="C00000"/>
                </a:solidFill>
              </a:rPr>
              <a:t>Part One: Definitions / Roles / Obligations and Duties / Liabilities</a:t>
            </a:r>
          </a:p>
          <a:p>
            <a:pPr>
              <a:lnSpc>
                <a:spcPct val="110000"/>
              </a:lnSpc>
              <a:defRPr/>
            </a:pPr>
            <a:endParaRPr lang="en-US" sz="1000" b="1" i="1" dirty="0">
              <a:solidFill>
                <a:srgbClr val="C00000"/>
              </a:solidFill>
            </a:endParaRPr>
          </a:p>
          <a:p>
            <a:pPr>
              <a:lnSpc>
                <a:spcPct val="110000"/>
              </a:lnSpc>
              <a:buFont typeface="Arial" pitchFamily="34" charset="0"/>
              <a:buChar char="•"/>
              <a:defRPr/>
            </a:pPr>
            <a:r>
              <a:rPr lang="en-US" sz="2400" b="1" dirty="0">
                <a:solidFill>
                  <a:srgbClr val="002060"/>
                </a:solidFill>
              </a:rPr>
              <a:t> Board Member Powers</a:t>
            </a:r>
          </a:p>
          <a:p>
            <a:pPr>
              <a:lnSpc>
                <a:spcPct val="110000"/>
              </a:lnSpc>
              <a:defRPr/>
            </a:pPr>
            <a:r>
              <a:rPr lang="en-US" sz="1400" b="1" i="1" dirty="0">
                <a:solidFill>
                  <a:srgbClr val="C00000"/>
                </a:solidFill>
              </a:rPr>
              <a:t>Part Two: Generally / Chairman / Board Members / Committees</a:t>
            </a:r>
          </a:p>
          <a:p>
            <a:pPr>
              <a:lnSpc>
                <a:spcPct val="110000"/>
              </a:lnSpc>
              <a:defRPr/>
            </a:pPr>
            <a:r>
              <a:rPr lang="en-US" sz="500" b="1" i="1" dirty="0">
                <a:solidFill>
                  <a:srgbClr val="C00000"/>
                </a:solidFill>
              </a:rPr>
              <a:t> </a:t>
            </a:r>
          </a:p>
          <a:p>
            <a:pPr marL="173038" indent="-173038">
              <a:lnSpc>
                <a:spcPct val="110000"/>
              </a:lnSpc>
              <a:buFont typeface="Arial" panose="020B0604020202020204" pitchFamily="34" charset="0"/>
              <a:buChar char="•"/>
              <a:defRPr/>
            </a:pPr>
            <a:r>
              <a:rPr lang="en-US" sz="2400" b="1" dirty="0">
                <a:solidFill>
                  <a:srgbClr val="002060"/>
                </a:solidFill>
              </a:rPr>
              <a:t>Corporate Personhood</a:t>
            </a:r>
          </a:p>
          <a:p>
            <a:pPr>
              <a:lnSpc>
                <a:spcPct val="110000"/>
              </a:lnSpc>
              <a:defRPr/>
            </a:pPr>
            <a:r>
              <a:rPr lang="en-US" sz="1400" b="1" i="1" dirty="0">
                <a:solidFill>
                  <a:srgbClr val="C00000"/>
                </a:solidFill>
              </a:rPr>
              <a:t>Part Three: Generally / Fiduciary Responsibilities / Personhood Interests</a:t>
            </a:r>
          </a:p>
          <a:p>
            <a:pPr>
              <a:lnSpc>
                <a:spcPct val="110000"/>
              </a:lnSpc>
              <a:defRPr/>
            </a:pPr>
            <a:endParaRPr lang="en-US" sz="1000" b="1" dirty="0">
              <a:solidFill>
                <a:srgbClr val="002060"/>
              </a:solidFill>
            </a:endParaRPr>
          </a:p>
          <a:p>
            <a:pPr>
              <a:lnSpc>
                <a:spcPct val="110000"/>
              </a:lnSpc>
              <a:buFont typeface="Arial" pitchFamily="34" charset="0"/>
              <a:buChar char="•"/>
              <a:defRPr/>
            </a:pPr>
            <a:r>
              <a:rPr lang="en-US" sz="2400" b="1" dirty="0">
                <a:solidFill>
                  <a:srgbClr val="002060"/>
                </a:solidFill>
              </a:rPr>
              <a:t> Class Case – Citizen United v. FEC</a:t>
            </a:r>
          </a:p>
          <a:p>
            <a:pPr algn="ctr">
              <a:lnSpc>
                <a:spcPct val="110000"/>
              </a:lnSpc>
              <a:defRPr/>
            </a:pPr>
            <a:r>
              <a:rPr lang="en-US" sz="1400" b="1" i="1" dirty="0">
                <a:solidFill>
                  <a:srgbClr val="C00000"/>
                </a:solidFill>
              </a:rPr>
              <a:t>     The Constitutional Rights of Corporations</a:t>
            </a:r>
          </a:p>
          <a:p>
            <a:pPr algn="ctr">
              <a:lnSpc>
                <a:spcPct val="90000"/>
              </a:lnSpc>
              <a:defRPr/>
            </a:pPr>
            <a:endParaRPr lang="en-US" sz="1400" b="1" i="1" dirty="0">
              <a:solidFill>
                <a:srgbClr val="C00000"/>
              </a:solidFill>
            </a:endParaRPr>
          </a:p>
          <a:p>
            <a:pPr algn="ctr">
              <a:lnSpc>
                <a:spcPct val="90000"/>
              </a:lnSpc>
              <a:defRPr/>
            </a:pPr>
            <a:endParaRPr lang="en-US" sz="1400" b="1" dirty="0">
              <a:solidFill>
                <a:srgbClr val="C00000"/>
              </a:solidFill>
            </a:endParaRPr>
          </a:p>
        </p:txBody>
      </p:sp>
    </p:spTree>
    <p:extLst>
      <p:ext uri="{BB962C8B-B14F-4D97-AF65-F5344CB8AC3E}">
        <p14:creationId xmlns:p14="http://schemas.microsoft.com/office/powerpoint/2010/main" val="1371525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381932"/>
            <a:ext cx="83820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One: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3600" b="1" i="1" dirty="0">
                <a:solidFill>
                  <a:srgbClr val="006600"/>
                </a:solidFill>
              </a:rPr>
              <a:t>Generally – Corporate Personhood</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989421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381000" y="838200"/>
            <a:ext cx="8382000" cy="6140014"/>
          </a:xfrm>
          <a:prstGeom prst="rect">
            <a:avLst/>
          </a:prstGeom>
        </p:spPr>
        <p:txBody>
          <a:bodyPr wrap="square">
            <a:spAutoFit/>
          </a:bodyPr>
          <a:lstStyle/>
          <a:p>
            <a:pPr marL="342900" indent="-342900" algn="ctr">
              <a:lnSpc>
                <a:spcPct val="90000"/>
              </a:lnSpc>
              <a:spcBef>
                <a:spcPts val="0"/>
              </a:spcBef>
              <a:defRPr/>
            </a:pPr>
            <a:r>
              <a:rPr lang="en-US" sz="3600" b="1" dirty="0">
                <a:solidFill>
                  <a:srgbClr val="0033CC"/>
                </a:solidFill>
              </a:rPr>
              <a:t>Corporate Governance</a:t>
            </a:r>
          </a:p>
          <a:p>
            <a:pPr marL="342900" indent="-342900" algn="ctr">
              <a:lnSpc>
                <a:spcPct val="90000"/>
              </a:lnSpc>
              <a:spcBef>
                <a:spcPts val="0"/>
              </a:spcBef>
              <a:defRPr/>
            </a:pPr>
            <a:r>
              <a:rPr lang="en-US" sz="2800" b="1" i="1" dirty="0">
                <a:solidFill>
                  <a:srgbClr val="006600"/>
                </a:solidFill>
              </a:rPr>
              <a:t>Generally – Corporate Personhood</a:t>
            </a:r>
          </a:p>
          <a:p>
            <a:pPr>
              <a:lnSpc>
                <a:spcPct val="90000"/>
              </a:lnSpc>
              <a:defRPr/>
            </a:pPr>
            <a:endParaRPr lang="en-US" sz="1000" b="1" dirty="0">
              <a:solidFill>
                <a:srgbClr val="C00000"/>
              </a:solidFill>
            </a:endParaRPr>
          </a:p>
          <a:p>
            <a:pPr>
              <a:lnSpc>
                <a:spcPct val="81000"/>
              </a:lnSpc>
              <a:defRPr/>
            </a:pPr>
            <a:r>
              <a:rPr lang="en-US" sz="2400" b="1" dirty="0">
                <a:solidFill>
                  <a:srgbClr val="C00000"/>
                </a:solidFill>
              </a:rPr>
              <a:t>An Artificial Person Under the Law:</a:t>
            </a:r>
          </a:p>
          <a:p>
            <a:pPr algn="just">
              <a:lnSpc>
                <a:spcPct val="81000"/>
              </a:lnSpc>
              <a:defRPr/>
            </a:pPr>
            <a:endParaRPr lang="en-US" sz="500" b="1" i="1" dirty="0">
              <a:solidFill>
                <a:srgbClr val="0000FF"/>
              </a:solidFill>
            </a:endParaRPr>
          </a:p>
          <a:p>
            <a:pPr algn="just">
              <a:lnSpc>
                <a:spcPct val="81000"/>
              </a:lnSpc>
              <a:defRPr/>
            </a:pPr>
            <a:r>
              <a:rPr lang="en-US" sz="1600" b="1" i="1" dirty="0">
                <a:solidFill>
                  <a:srgbClr val="0000FF"/>
                </a:solidFill>
              </a:rPr>
              <a:t>Corporate Personhood: </a:t>
            </a:r>
            <a:r>
              <a:rPr lang="en-US" sz="1600" dirty="0"/>
              <a:t>As declared since the famous case of Dartmouth College v. Woodward, is the legal principle that a corporation is an Artificial Person under the law, with many of the same rights and privileges as a natural person. </a:t>
            </a:r>
          </a:p>
          <a:p>
            <a:pPr algn="just">
              <a:lnSpc>
                <a:spcPct val="81000"/>
              </a:lnSpc>
              <a:defRPr/>
            </a:pPr>
            <a:endParaRPr lang="en-US" sz="500" dirty="0"/>
          </a:p>
          <a:p>
            <a:pPr algn="just">
              <a:lnSpc>
                <a:spcPct val="81000"/>
              </a:lnSpc>
              <a:defRPr/>
            </a:pPr>
            <a:r>
              <a:rPr lang="en-US" sz="1600" b="1" i="1" dirty="0">
                <a:solidFill>
                  <a:srgbClr val="0000FF"/>
                </a:solidFill>
              </a:rPr>
              <a:t>Corporations Have Their Own Separate Legal Status:</a:t>
            </a:r>
            <a:r>
              <a:rPr lang="en-US" sz="1600" b="1" dirty="0"/>
              <a:t> </a:t>
            </a:r>
            <a:r>
              <a:rPr lang="en-US" sz="1600" dirty="0"/>
              <a:t>Pursuant to the concept of corporate personhood, corporations are deemed as legally separate from their associated human beings (shareholders, directors, officers and employees), and have their own constitutionally protected rights.</a:t>
            </a:r>
          </a:p>
          <a:p>
            <a:pPr>
              <a:lnSpc>
                <a:spcPct val="81000"/>
              </a:lnSpc>
              <a:defRPr/>
            </a:pPr>
            <a:endParaRPr lang="en-US" sz="500" dirty="0"/>
          </a:p>
          <a:p>
            <a:pPr algn="just">
              <a:lnSpc>
                <a:spcPct val="81000"/>
              </a:lnSpc>
              <a:defRPr/>
            </a:pPr>
            <a:r>
              <a:rPr lang="en-US" sz="1600" b="1" i="1" dirty="0">
                <a:solidFill>
                  <a:srgbClr val="0000FF"/>
                </a:solidFill>
              </a:rPr>
              <a:t>Rights of the Corporation: </a:t>
            </a:r>
            <a:r>
              <a:rPr lang="en-US" sz="1600" dirty="0"/>
              <a:t>As separate legal persons, corporations have a right to enter into contracts with other parties, to sue or be sued in court in the same way as natural persons, and enjoy most constitutional rights traditionally associated with natural persons.  The constitutional rights they </a:t>
            </a:r>
            <a:r>
              <a:rPr lang="en-US" sz="1600" b="1" dirty="0"/>
              <a:t>DO NOT</a:t>
            </a:r>
            <a:r>
              <a:rPr lang="en-US" sz="1600" dirty="0"/>
              <a:t> have include:</a:t>
            </a:r>
          </a:p>
          <a:p>
            <a:pPr algn="just">
              <a:lnSpc>
                <a:spcPct val="81000"/>
              </a:lnSpc>
              <a:defRPr/>
            </a:pPr>
            <a:endParaRPr lang="en-US" sz="1600" dirty="0"/>
          </a:p>
          <a:p>
            <a:pPr marL="285750" indent="-285750" algn="just">
              <a:lnSpc>
                <a:spcPct val="81000"/>
              </a:lnSpc>
              <a:buFont typeface="Arial" panose="020B0604020202020204" pitchFamily="34" charset="0"/>
              <a:buChar char="•"/>
              <a:defRPr/>
            </a:pPr>
            <a:r>
              <a:rPr lang="en-US" sz="1600" b="1" dirty="0"/>
              <a:t>Corporations cannot vote in political elections;</a:t>
            </a:r>
          </a:p>
          <a:p>
            <a:pPr marL="285750" indent="-285750" algn="just">
              <a:lnSpc>
                <a:spcPct val="81000"/>
              </a:lnSpc>
              <a:buFont typeface="Arial" panose="020B0604020202020204" pitchFamily="34" charset="0"/>
              <a:buChar char="•"/>
              <a:defRPr/>
            </a:pPr>
            <a:endParaRPr lang="en-US" sz="300" b="1" dirty="0"/>
          </a:p>
          <a:p>
            <a:pPr marL="285750" indent="-285750" algn="just">
              <a:lnSpc>
                <a:spcPct val="81000"/>
              </a:lnSpc>
              <a:buFont typeface="Arial" panose="020B0604020202020204" pitchFamily="34" charset="0"/>
              <a:buChar char="•"/>
              <a:defRPr/>
            </a:pPr>
            <a:r>
              <a:rPr lang="en-US" sz="1600" b="1" dirty="0"/>
              <a:t>Corporations are not citizens under the Fourteenth Amendment;</a:t>
            </a:r>
          </a:p>
          <a:p>
            <a:pPr marL="285750" indent="-285750" algn="just">
              <a:lnSpc>
                <a:spcPct val="81000"/>
              </a:lnSpc>
              <a:buFont typeface="Arial" panose="020B0604020202020204" pitchFamily="34" charset="0"/>
              <a:buChar char="•"/>
              <a:defRPr/>
            </a:pPr>
            <a:endParaRPr lang="en-US" sz="300" b="1" dirty="0"/>
          </a:p>
          <a:p>
            <a:pPr marL="285750" indent="-285750" algn="just">
              <a:lnSpc>
                <a:spcPct val="81000"/>
              </a:lnSpc>
              <a:buFont typeface="Arial" panose="020B0604020202020204" pitchFamily="34" charset="0"/>
              <a:buChar char="•"/>
              <a:defRPr/>
            </a:pPr>
            <a:r>
              <a:rPr lang="en-US" sz="1600" b="1" dirty="0"/>
              <a:t>Corporations lack Fifth Amendment self-incrimination rights;</a:t>
            </a:r>
          </a:p>
          <a:p>
            <a:pPr marL="285750" indent="-285750" algn="just">
              <a:lnSpc>
                <a:spcPct val="81000"/>
              </a:lnSpc>
              <a:buFont typeface="Arial" panose="020B0604020202020204" pitchFamily="34" charset="0"/>
              <a:buChar char="•"/>
              <a:defRPr/>
            </a:pPr>
            <a:endParaRPr lang="en-US" sz="300" b="1" dirty="0"/>
          </a:p>
          <a:p>
            <a:pPr marL="285750" indent="-285750" algn="just">
              <a:lnSpc>
                <a:spcPct val="81000"/>
              </a:lnSpc>
              <a:buFont typeface="Arial" panose="020B0604020202020204" pitchFamily="34" charset="0"/>
              <a:buChar char="•"/>
              <a:defRPr/>
            </a:pPr>
            <a:r>
              <a:rPr lang="en-US" sz="1600" b="1" dirty="0"/>
              <a:t>Corporations are not given Privileges and Immunities under Article IV;</a:t>
            </a:r>
          </a:p>
          <a:p>
            <a:pPr marL="285750" indent="-285750" algn="just">
              <a:lnSpc>
                <a:spcPct val="81000"/>
              </a:lnSpc>
              <a:buFont typeface="Arial" panose="020B0604020202020204" pitchFamily="34" charset="0"/>
              <a:buChar char="•"/>
              <a:defRPr/>
            </a:pPr>
            <a:endParaRPr lang="en-US" sz="300" b="1" dirty="0"/>
          </a:p>
          <a:p>
            <a:pPr marL="285750" indent="-285750" algn="just">
              <a:lnSpc>
                <a:spcPct val="81000"/>
              </a:lnSpc>
              <a:buFont typeface="Arial" panose="020B0604020202020204" pitchFamily="34" charset="0"/>
              <a:buChar char="•"/>
              <a:defRPr/>
            </a:pPr>
            <a:r>
              <a:rPr lang="en-US" sz="1600" b="1" dirty="0"/>
              <a:t>Corporations are not afforded Due Process Clause Liberty Rights; and</a:t>
            </a:r>
          </a:p>
          <a:p>
            <a:pPr algn="just">
              <a:lnSpc>
                <a:spcPct val="81000"/>
              </a:lnSpc>
              <a:defRPr/>
            </a:pPr>
            <a:endParaRPr lang="en-US" sz="500" b="1" dirty="0"/>
          </a:p>
          <a:p>
            <a:pPr marL="285750" indent="-285750" algn="just">
              <a:lnSpc>
                <a:spcPct val="81000"/>
              </a:lnSpc>
              <a:buFont typeface="Arial" panose="020B0604020202020204" pitchFamily="34" charset="0"/>
              <a:buChar char="•"/>
              <a:defRPr/>
            </a:pPr>
            <a:r>
              <a:rPr lang="en-US" sz="1600" b="1" dirty="0"/>
              <a:t>Corporations obviously due not have the human rights to serve on juries, run for political office, marry, procreate, or travel. </a:t>
            </a:r>
          </a:p>
          <a:p>
            <a:pPr algn="just">
              <a:lnSpc>
                <a:spcPct val="81000"/>
              </a:lnSpc>
              <a:defRPr/>
            </a:pPr>
            <a:endParaRPr lang="en-US" sz="1600" dirty="0"/>
          </a:p>
          <a:p>
            <a:pPr algn="just">
              <a:lnSpc>
                <a:spcPct val="81000"/>
              </a:lnSpc>
              <a:defRPr/>
            </a:pPr>
            <a:r>
              <a:rPr lang="en-US" sz="1600" dirty="0"/>
              <a:t>  </a:t>
            </a:r>
            <a:endParaRPr lang="en-US" dirty="0"/>
          </a:p>
        </p:txBody>
      </p:sp>
    </p:spTree>
    <p:extLst>
      <p:ext uri="{BB962C8B-B14F-4D97-AF65-F5344CB8AC3E}">
        <p14:creationId xmlns:p14="http://schemas.microsoft.com/office/powerpoint/2010/main" val="14644667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51181"/>
            <a:ext cx="8382000" cy="21698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Two:</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600" b="1" i="1" dirty="0">
                <a:solidFill>
                  <a:srgbClr val="006600"/>
                </a:solidFill>
              </a:rPr>
              <a:t>Corporate Personhood – Fiduciary Responsibilities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3136936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p:cNvSpPr txBox="1">
            <a:spLocks/>
          </p:cNvSpPr>
          <p:nvPr/>
        </p:nvSpPr>
        <p:spPr bwMode="auto">
          <a:xfrm>
            <a:off x="304800" y="838200"/>
            <a:ext cx="8458200" cy="5867400"/>
          </a:xfrm>
          <a:prstGeom prst="rect">
            <a:avLst/>
          </a:prstGeom>
          <a:noFill/>
          <a:ln w="9525">
            <a:noFill/>
            <a:miter lim="800000"/>
            <a:headEnd/>
            <a:tailEnd/>
          </a:ln>
        </p:spPr>
        <p:txBody>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Corporate Personhood – Fiduciary Responsibilities</a:t>
            </a:r>
          </a:p>
          <a:p>
            <a:pPr algn="ctr">
              <a:lnSpc>
                <a:spcPct val="80000"/>
              </a:lnSpc>
              <a:spcBef>
                <a:spcPts val="0"/>
              </a:spcBef>
              <a:defRPr/>
            </a:pPr>
            <a:endParaRPr lang="en-US" sz="700" b="1" kern="0" dirty="0">
              <a:solidFill>
                <a:srgbClr val="313D99"/>
              </a:solidFill>
              <a:effectLst>
                <a:outerShdw blurRad="38100" dist="38100" dir="2700000" algn="tl">
                  <a:srgbClr val="C0C0C0"/>
                </a:outerShdw>
              </a:effectLst>
              <a:latin typeface="Arial" pitchFamily="34" charset="0"/>
            </a:endParaRPr>
          </a:p>
          <a:p>
            <a:pPr lvl="0">
              <a:lnSpc>
                <a:spcPct val="80000"/>
              </a:lnSpc>
              <a:spcBef>
                <a:spcPts val="0"/>
              </a:spcBef>
            </a:pPr>
            <a:r>
              <a:rPr lang="en-US" sz="2000" b="1" dirty="0">
                <a:solidFill>
                  <a:srgbClr val="C00000"/>
                </a:solidFill>
              </a:rPr>
              <a:t>Corporate Personhood:</a:t>
            </a:r>
          </a:p>
          <a:p>
            <a:pPr lvl="0">
              <a:lnSpc>
                <a:spcPct val="80000"/>
              </a:lnSpc>
              <a:spcBef>
                <a:spcPts val="0"/>
              </a:spcBef>
            </a:pPr>
            <a:endParaRPr lang="en-US" sz="500" b="1" dirty="0">
              <a:solidFill>
                <a:srgbClr val="C00000"/>
              </a:solidFill>
            </a:endParaRPr>
          </a:p>
          <a:p>
            <a:pPr>
              <a:lnSpc>
                <a:spcPct val="73000"/>
              </a:lnSpc>
              <a:spcBef>
                <a:spcPts val="0"/>
              </a:spcBef>
            </a:pPr>
            <a:r>
              <a:rPr lang="en-US" sz="1600" b="1" i="1" dirty="0">
                <a:solidFill>
                  <a:srgbClr val="0000FF"/>
                </a:solidFill>
              </a:rPr>
              <a:t>Fiduciary Duties and the Corporation:</a:t>
            </a:r>
          </a:p>
          <a:p>
            <a:pPr marL="228600" algn="just">
              <a:lnSpc>
                <a:spcPct val="73000"/>
              </a:lnSpc>
              <a:spcBef>
                <a:spcPts val="0"/>
              </a:spcBef>
            </a:pPr>
            <a:r>
              <a:rPr lang="en-US" sz="1200" b="1" i="1" dirty="0">
                <a:solidFill>
                  <a:srgbClr val="A50021"/>
                </a:solidFill>
              </a:rPr>
              <a:t>Fiduciary Duty: </a:t>
            </a:r>
            <a:r>
              <a:rPr lang="en-US" sz="1200" dirty="0"/>
              <a:t>The members of a corporation’s board directors hold fiduciary duties to the corporation itself, as an artificial person under the law.  These duties require board directors to place the best interests of the company ahead of their own. Directors must make decisions for the company and act in a manner that an ordinary, prudent person would. These fiduciary rules thus proceed from a theory of maximizing corporate financial well-being by focusing on shareholder wealth maximization.</a:t>
            </a:r>
            <a:endParaRPr lang="en-US" sz="1200" dirty="0">
              <a:latin typeface="Arial" pitchFamily="34" charset="0"/>
              <a:cs typeface="Arial" pitchFamily="34" charset="0"/>
            </a:endParaRPr>
          </a:p>
          <a:p>
            <a:pPr marL="228600" algn="just">
              <a:lnSpc>
                <a:spcPct val="73000"/>
              </a:lnSpc>
              <a:spcBef>
                <a:spcPts val="0"/>
              </a:spcBef>
            </a:pPr>
            <a:endParaRPr lang="en-US" sz="500" b="1" i="1" dirty="0">
              <a:solidFill>
                <a:srgbClr val="A50021"/>
              </a:solidFill>
            </a:endParaRPr>
          </a:p>
          <a:p>
            <a:pPr marL="228600" algn="just">
              <a:lnSpc>
                <a:spcPct val="73000"/>
              </a:lnSpc>
              <a:spcBef>
                <a:spcPts val="0"/>
              </a:spcBef>
            </a:pPr>
            <a:r>
              <a:rPr lang="en-US" sz="1200" b="1" i="1" dirty="0">
                <a:solidFill>
                  <a:srgbClr val="A50021"/>
                </a:solidFill>
              </a:rPr>
              <a:t>Oversee a Financially Sound Corporation: </a:t>
            </a:r>
            <a:r>
              <a:rPr lang="en-US" sz="1200" dirty="0"/>
              <a:t>Part of this fiduciary duty to the corporation is to assure that it is  financially strong and will continue to grow and prosper. The board of directors has an explicit responsibility to form a short-term plan of one to two years to ensure sustainability of the corporation.  In addition, the directors must also plan for long-term growth to promote continued security and prosperity.</a:t>
            </a:r>
          </a:p>
          <a:p>
            <a:pPr marL="228600" algn="just">
              <a:lnSpc>
                <a:spcPct val="73000"/>
              </a:lnSpc>
              <a:spcBef>
                <a:spcPts val="0"/>
              </a:spcBef>
            </a:pPr>
            <a:endParaRPr lang="en-US" sz="500" b="1" i="1" dirty="0">
              <a:solidFill>
                <a:srgbClr val="A50021"/>
              </a:solidFill>
            </a:endParaRPr>
          </a:p>
          <a:p>
            <a:pPr marL="228600" algn="just">
              <a:lnSpc>
                <a:spcPct val="73000"/>
              </a:lnSpc>
              <a:spcBef>
                <a:spcPts val="0"/>
              </a:spcBef>
            </a:pPr>
            <a:r>
              <a:rPr lang="en-US" sz="1200" b="1" i="1" dirty="0">
                <a:solidFill>
                  <a:srgbClr val="A50021"/>
                </a:solidFill>
              </a:rPr>
              <a:t>Assure that the Corporation Operates Consistently With Policy Goals:</a:t>
            </a:r>
            <a:r>
              <a:rPr lang="en-US" sz="1200" dirty="0"/>
              <a:t> Members of a corporation’s board of directors also have a responsibility to oversee all departments and aspects of the corporation. This responsibility includes making sure operations are running efficiently, company operations are in alignment with the organization’s purpose, that there are no incidences of fraud, that adequate communication takes place throughout the corporation, and that sufficient oversight is provided over all departments and operations of the company.</a:t>
            </a:r>
          </a:p>
          <a:p>
            <a:pPr marL="228600" algn="just">
              <a:lnSpc>
                <a:spcPct val="73000"/>
              </a:lnSpc>
              <a:spcBef>
                <a:spcPts val="0"/>
              </a:spcBef>
            </a:pPr>
            <a:endParaRPr lang="en-US" sz="500" dirty="0"/>
          </a:p>
          <a:p>
            <a:pPr algn="just">
              <a:lnSpc>
                <a:spcPct val="73000"/>
              </a:lnSpc>
              <a:spcBef>
                <a:spcPts val="0"/>
              </a:spcBef>
            </a:pPr>
            <a:r>
              <a:rPr lang="en-US" sz="1400" b="1" i="1" dirty="0">
                <a:solidFill>
                  <a:srgbClr val="0000FF"/>
                </a:solidFill>
              </a:rPr>
              <a:t>Duties of Care and Loyalty:</a:t>
            </a:r>
            <a:r>
              <a:rPr lang="en-US" sz="1400" dirty="0"/>
              <a:t> According to traditional fiduciary analysis, corporate Directors owe two duties to the corporation: care and loyalty. Each duty describes standards for judicial review of corporate decision-making and fiduciary activities.</a:t>
            </a:r>
          </a:p>
          <a:p>
            <a:pPr algn="just">
              <a:lnSpc>
                <a:spcPct val="73000"/>
              </a:lnSpc>
              <a:spcBef>
                <a:spcPts val="0"/>
              </a:spcBef>
            </a:pPr>
            <a:endParaRPr lang="en-US" sz="500" dirty="0">
              <a:latin typeface="Arial" pitchFamily="34" charset="0"/>
              <a:cs typeface="Arial" pitchFamily="34" charset="0"/>
            </a:endParaRPr>
          </a:p>
          <a:p>
            <a:pPr marL="228600" algn="just">
              <a:lnSpc>
                <a:spcPct val="73000"/>
              </a:lnSpc>
              <a:spcBef>
                <a:spcPts val="0"/>
              </a:spcBef>
            </a:pPr>
            <a:r>
              <a:rPr lang="en-US" sz="1200" b="1" i="1" dirty="0">
                <a:solidFill>
                  <a:srgbClr val="C00000"/>
                </a:solidFill>
              </a:rPr>
              <a:t>Duty of Care: </a:t>
            </a:r>
            <a:r>
              <a:rPr lang="en-US" sz="1200" dirty="0"/>
              <a:t>The duty of care addresses the attentiveness and prudence of Directors in performing their decision-making and oversight functions. The famous </a:t>
            </a:r>
            <a:r>
              <a:rPr lang="en-US" sz="1200" b="1" i="1" dirty="0"/>
              <a:t>“business judgment rule” </a:t>
            </a:r>
            <a:r>
              <a:rPr lang="en-US" sz="1200" dirty="0"/>
              <a:t>presumes that directors carry out their functions in good faith, after sufficient investigation, and for acceptable reasons. Unless this presumption is overcome, courts abstain from second guessing well-meaning business decisions even when they are flops. This is a risk that shareholders take when they make a corporate investment. Thus, to encourage directors to take business risks without fear of personal liability, corporate law protects well-meaning Directors, through exculpation provisions in the corporation’s articles and Bylaws, as well as  through directors’ and officers’ insurance. </a:t>
            </a:r>
          </a:p>
          <a:p>
            <a:pPr marL="228600" algn="just">
              <a:lnSpc>
                <a:spcPct val="73000"/>
              </a:lnSpc>
              <a:spcBef>
                <a:spcPts val="0"/>
              </a:spcBef>
            </a:pPr>
            <a:endParaRPr lang="en-US" sz="500" dirty="0"/>
          </a:p>
          <a:p>
            <a:pPr marL="228600" algn="just">
              <a:lnSpc>
                <a:spcPct val="73000"/>
              </a:lnSpc>
              <a:spcBef>
                <a:spcPts val="0"/>
              </a:spcBef>
            </a:pPr>
            <a:r>
              <a:rPr lang="en-US" sz="1200" b="1" i="1" dirty="0">
                <a:solidFill>
                  <a:srgbClr val="C00000"/>
                </a:solidFill>
              </a:rPr>
              <a:t>Duty of Loyalty: </a:t>
            </a:r>
            <a:r>
              <a:rPr lang="en-US" sz="1200" dirty="0"/>
              <a:t>The duty of loyalty addresses fiduciaries’ conflicts of interest. This duty requires fiduciaries to put the corporation’s interests ahead of their own.  This means that fiduciaries cannot serve two masters. Corporate fiduciaries breach their duty of loyalty when they divert corporate assets, business opportunities, or proprietary information for personal gain.  Accordingly, c</a:t>
            </a:r>
            <a:r>
              <a:rPr lang="en-US" sz="1200" dirty="0">
                <a:latin typeface="Arial" pitchFamily="34" charset="0"/>
                <a:cs typeface="Arial" pitchFamily="34" charset="0"/>
              </a:rPr>
              <a:t>ourts will not interfere with the board’s judgment in the absence of unusual conduct such as fraud, and a Director has a duty of loyalty, and is disqualified from taking part in corporate action, when they have a conflict of interest.</a:t>
            </a:r>
            <a:endParaRPr lang="en-US" sz="1200" b="1" i="1" dirty="0">
              <a:latin typeface="Arial" pitchFamily="34" charset="0"/>
              <a:cs typeface="Arial" pitchFamily="34" charset="0"/>
            </a:endParaRPr>
          </a:p>
          <a:p>
            <a:pPr marL="228600" algn="just"/>
            <a:endParaRPr lang="en-US" sz="1200" dirty="0"/>
          </a:p>
        </p:txBody>
      </p:sp>
    </p:spTree>
    <p:extLst>
      <p:ext uri="{BB962C8B-B14F-4D97-AF65-F5344CB8AC3E}">
        <p14:creationId xmlns:p14="http://schemas.microsoft.com/office/powerpoint/2010/main" val="2485852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81000" y="2465031"/>
            <a:ext cx="8382000" cy="214212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90000"/>
              </a:lnSpc>
              <a:spcBef>
                <a:spcPts val="0"/>
              </a:spcBef>
              <a:defRPr/>
            </a:pPr>
            <a:r>
              <a:rPr lang="en-US" sz="5400" b="1" dirty="0">
                <a:solidFill>
                  <a:srgbClr val="A50021"/>
                </a:solidFill>
              </a:rPr>
              <a:t>Part Three:</a:t>
            </a:r>
          </a:p>
          <a:p>
            <a:pPr marL="342900" indent="-342900" algn="ctr">
              <a:lnSpc>
                <a:spcPct val="90000"/>
              </a:lnSpc>
              <a:spcBef>
                <a:spcPts val="0"/>
              </a:spcBef>
              <a:defRPr/>
            </a:pPr>
            <a:r>
              <a:rPr lang="en-US" sz="5400" b="1" dirty="0">
                <a:solidFill>
                  <a:srgbClr val="0033CC"/>
                </a:solidFill>
              </a:rPr>
              <a:t>Corporate Governance</a:t>
            </a:r>
          </a:p>
          <a:p>
            <a:pPr marL="342900" indent="-342900" algn="ctr">
              <a:lnSpc>
                <a:spcPct val="90000"/>
              </a:lnSpc>
              <a:spcBef>
                <a:spcPts val="0"/>
              </a:spcBef>
              <a:defRPr/>
            </a:pPr>
            <a:r>
              <a:rPr lang="en-US" sz="2400" b="1" i="1" dirty="0">
                <a:solidFill>
                  <a:srgbClr val="006600"/>
                </a:solidFill>
              </a:rPr>
              <a:t>Corporate Personhood – Separate Personhood Interests</a:t>
            </a:r>
          </a:p>
          <a:p>
            <a:pPr marL="0" marR="0" lvl="0" indent="0" algn="just" defTabSz="914400" rtl="0" eaLnBrk="0" fontAlgn="base" latinLnBrk="0" hangingPunct="0">
              <a:lnSpc>
                <a:spcPct val="9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90000"/>
              </a:lnSpc>
              <a:spcBef>
                <a:spcPct val="0"/>
              </a:spcBef>
              <a:spcAft>
                <a:spcPct val="0"/>
              </a:spcAft>
              <a:buClrTx/>
              <a:buSzTx/>
              <a:buFontTx/>
              <a:buNone/>
              <a:tabLst/>
            </a:pPr>
            <a:endParaRPr kumimoji="0" lang="en-US" sz="800" b="1" i="0" u="none" strike="noStrike" cap="none" normalizeH="0" baseline="0" dirty="0">
              <a:ln>
                <a:noFill/>
              </a:ln>
              <a:solidFill>
                <a:srgbClr val="4F6228"/>
              </a:solidFill>
              <a:effectLst/>
              <a:latin typeface="Arial" pitchFamily="34" charset="0"/>
              <a:ea typeface="Calibri" pitchFamily="34" charset="0"/>
              <a:cs typeface="Arial" pitchFamily="34" charset="0"/>
            </a:endParaRPr>
          </a:p>
        </p:txBody>
      </p:sp>
    </p:spTree>
    <p:extLst>
      <p:ext uri="{BB962C8B-B14F-4D97-AF65-F5344CB8AC3E}">
        <p14:creationId xmlns:p14="http://schemas.microsoft.com/office/powerpoint/2010/main" val="9743088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3" name="Rectangle 1"/>
          <p:cNvSpPr>
            <a:spLocks noChangeArrowheads="1"/>
          </p:cNvSpPr>
          <p:nvPr/>
        </p:nvSpPr>
        <p:spPr bwMode="auto">
          <a:xfrm>
            <a:off x="304800" y="1017046"/>
            <a:ext cx="8458200" cy="531222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indent="-342900" algn="ctr">
              <a:lnSpc>
                <a:spcPct val="80000"/>
              </a:lnSpc>
              <a:spcBef>
                <a:spcPts val="0"/>
              </a:spcBef>
              <a:defRPr/>
            </a:pPr>
            <a:r>
              <a:rPr lang="en-US" sz="3600" b="1" dirty="0">
                <a:solidFill>
                  <a:srgbClr val="0033CC"/>
                </a:solidFill>
              </a:rPr>
              <a:t>Corporate Governance</a:t>
            </a:r>
          </a:p>
          <a:p>
            <a:pPr marL="342900" indent="-342900" algn="ctr">
              <a:lnSpc>
                <a:spcPct val="80000"/>
              </a:lnSpc>
              <a:spcBef>
                <a:spcPts val="0"/>
              </a:spcBef>
              <a:defRPr/>
            </a:pPr>
            <a:r>
              <a:rPr lang="en-US" sz="2400" b="1" i="1" dirty="0">
                <a:solidFill>
                  <a:srgbClr val="006600"/>
                </a:solidFill>
              </a:rPr>
              <a:t>Corporate Personhood – Separate Personhood Interests</a:t>
            </a: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800" b="1" i="1" u="none" strike="noStrike" cap="none" normalizeH="0" baseline="0" dirty="0">
              <a:ln>
                <a:noFill/>
              </a:ln>
              <a:solidFill>
                <a:srgbClr val="002060"/>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lang="en-US" sz="2000" b="1" dirty="0">
                <a:solidFill>
                  <a:srgbClr val="C00000"/>
                </a:solidFill>
                <a:latin typeface="Arial" pitchFamily="34" charset="0"/>
                <a:cs typeface="Arial" pitchFamily="34" charset="0"/>
              </a:rPr>
              <a:t>An Artificial Person under the Law</a:t>
            </a:r>
            <a:endParaRPr kumimoji="0" lang="en-US" sz="2000" b="0" u="none" strike="noStrike" cap="none" normalizeH="0" baseline="0" dirty="0">
              <a:ln>
                <a:noFill/>
              </a:ln>
              <a:solidFill>
                <a:srgbClr val="C00000"/>
              </a:solidFill>
              <a:effectLst/>
              <a:latin typeface="Arial"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800" b="0" i="0" u="none" strike="noStrike" cap="none" normalizeH="0" baseline="0" dirty="0">
              <a:ln>
                <a:noFill/>
              </a:ln>
              <a:solidFill>
                <a:srgbClr val="3D3D3D"/>
              </a:solidFill>
              <a:effectLst/>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kumimoji="0" lang="en-US" sz="1600" b="1" i="0" u="none" strike="noStrike" cap="none" normalizeH="0" baseline="0" dirty="0">
                <a:ln>
                  <a:noFill/>
                </a:ln>
                <a:solidFill>
                  <a:srgbClr val="0000FF"/>
                </a:solidFill>
                <a:effectLst/>
                <a:latin typeface="Arial" pitchFamily="34" charset="0"/>
                <a:ea typeface="Calibri" pitchFamily="34" charset="0"/>
                <a:cs typeface="Arial" pitchFamily="34" charset="0"/>
              </a:rPr>
              <a:t>Corporate Personhood:</a:t>
            </a:r>
            <a:r>
              <a:rPr lang="en-US" sz="1600" dirty="0">
                <a:solidFill>
                  <a:srgbClr val="0000FF"/>
                </a:solidFill>
                <a:latin typeface="Arial" pitchFamily="34" charset="0"/>
                <a:cs typeface="Arial" pitchFamily="34" charset="0"/>
              </a:rPr>
              <a:t>  </a:t>
            </a:r>
            <a:r>
              <a:rPr kumimoji="0" lang="en-US" sz="16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Since the time of their establishment under Roman Law,</a:t>
            </a:r>
            <a:r>
              <a:rPr kumimoji="0" lang="en-US" sz="1600" b="0" i="0" u="none" strike="noStrike" cap="none" normalizeH="0" dirty="0">
                <a:ln>
                  <a:noFill/>
                </a:ln>
                <a:solidFill>
                  <a:schemeClr val="tx1">
                    <a:lumMod val="95000"/>
                    <a:lumOff val="5000"/>
                  </a:schemeClr>
                </a:solidFill>
                <a:effectLst/>
                <a:latin typeface="Arial" pitchFamily="34" charset="0"/>
                <a:ea typeface="Calibri" pitchFamily="34" charset="0"/>
                <a:cs typeface="Arial" pitchFamily="34" charset="0"/>
              </a:rPr>
              <a:t> Corporations have been held to be, and have been viewed as, an Artificial Person Under the Law.  </a:t>
            </a:r>
            <a:r>
              <a:rPr kumimoji="0" lang="en-US" sz="16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This Corporate “Personhood” means that the corporation is viewed as a separate entity, distinct from its shareholder owners, and managing board of directors and officers.</a:t>
            </a:r>
          </a:p>
          <a:p>
            <a:pPr marL="0" marR="0" lvl="0" indent="0" algn="just" defTabSz="914400" rtl="0" eaLnBrk="0" fontAlgn="base" latinLnBrk="0" hangingPunct="0">
              <a:lnSpc>
                <a:spcPct val="80000"/>
              </a:lnSpc>
              <a:spcBef>
                <a:spcPts val="0"/>
              </a:spcBef>
              <a:spcAft>
                <a:spcPct val="0"/>
              </a:spcAft>
              <a:buClrTx/>
              <a:buSzTx/>
              <a:buFontTx/>
              <a:buNone/>
              <a:tabLst/>
            </a:pPr>
            <a:endParaRPr lang="en-US" sz="1000" dirty="0">
              <a:solidFill>
                <a:schemeClr val="tx1">
                  <a:lumMod val="95000"/>
                  <a:lumOff val="5000"/>
                </a:schemeClr>
              </a:solidFill>
              <a:latin typeface="Arial" pitchFamily="34" charset="0"/>
              <a:ea typeface="Calibri" pitchFamily="34" charset="0"/>
              <a:cs typeface="Arial" pitchFamily="34" charset="0"/>
            </a:endParaRPr>
          </a:p>
          <a:p>
            <a:pPr marL="0" marR="0" lvl="0" indent="0" algn="just" defTabSz="914400" rtl="0" eaLnBrk="0" fontAlgn="base" latinLnBrk="0" hangingPunct="0">
              <a:lnSpc>
                <a:spcPct val="80000"/>
              </a:lnSpc>
              <a:spcBef>
                <a:spcPts val="0"/>
              </a:spcBef>
              <a:spcAft>
                <a:spcPct val="0"/>
              </a:spcAft>
              <a:buClrTx/>
              <a:buSzTx/>
              <a:buFontTx/>
              <a:buNone/>
              <a:tabLst/>
            </a:pPr>
            <a:r>
              <a:rPr kumimoji="0" lang="en-US" sz="1600" b="1" i="1" u="none" strike="noStrike" cap="none" normalizeH="0" baseline="0" dirty="0">
                <a:ln>
                  <a:noFill/>
                </a:ln>
                <a:solidFill>
                  <a:srgbClr val="0000FF"/>
                </a:solidFill>
                <a:effectLst/>
                <a:latin typeface="Arial" pitchFamily="34" charset="0"/>
                <a:ea typeface="Calibri" pitchFamily="34" charset="0"/>
                <a:cs typeface="Arial" pitchFamily="34" charset="0"/>
              </a:rPr>
              <a:t>Powers of a Corporation: </a:t>
            </a:r>
            <a:r>
              <a:rPr kumimoji="0" lang="en-US" sz="1600" u="none" strike="noStrike" cap="none" normalizeH="0" baseline="0" dirty="0">
                <a:ln>
                  <a:noFill/>
                </a:ln>
                <a:effectLst/>
                <a:latin typeface="Arial" pitchFamily="34" charset="0"/>
                <a:ea typeface="Calibri" pitchFamily="34" charset="0"/>
                <a:cs typeface="Arial" pitchFamily="34" charset="0"/>
              </a:rPr>
              <a:t>Because of its status as an</a:t>
            </a:r>
            <a:r>
              <a:rPr kumimoji="0" lang="en-US" sz="1600" u="none" strike="noStrike" cap="none" normalizeH="0" dirty="0">
                <a:ln>
                  <a:noFill/>
                </a:ln>
                <a:effectLst/>
                <a:latin typeface="Arial" pitchFamily="34" charset="0"/>
                <a:ea typeface="Calibri" pitchFamily="34" charset="0"/>
                <a:cs typeface="Arial" pitchFamily="34" charset="0"/>
              </a:rPr>
              <a:t> artificial person under the law, corporations have many, distinct entity powers.  This means </a:t>
            </a:r>
            <a:r>
              <a:rPr kumimoji="0" lang="en-US" sz="1600" b="0" i="0" u="none" strike="noStrike" cap="none" normalizeH="0" baseline="0" dirty="0">
                <a:ln>
                  <a:noFill/>
                </a:ln>
                <a:solidFill>
                  <a:schemeClr val="tx1">
                    <a:lumMod val="95000"/>
                    <a:lumOff val="5000"/>
                  </a:schemeClr>
                </a:solidFill>
                <a:effectLst/>
                <a:latin typeface="Arial" pitchFamily="34" charset="0"/>
                <a:ea typeface="Calibri" pitchFamily="34" charset="0"/>
                <a:cs typeface="Arial" pitchFamily="34" charset="0"/>
              </a:rPr>
              <a:t>a corporation can contract in its own name, sue or be sued, own or convey property, and be held criminally liable for crimes that it commits. (BCL §202</a:t>
            </a:r>
            <a:r>
              <a:rPr lang="en-US" sz="1600" dirty="0">
                <a:solidFill>
                  <a:schemeClr val="tx1">
                    <a:lumMod val="95000"/>
                    <a:lumOff val="5000"/>
                  </a:schemeClr>
                </a:solidFill>
                <a:latin typeface="Arial" pitchFamily="34" charset="0"/>
                <a:ea typeface="Calibri" pitchFamily="34" charset="0"/>
                <a:cs typeface="Arial" pitchFamily="34" charset="0"/>
              </a:rPr>
              <a:t>).</a:t>
            </a:r>
          </a:p>
          <a:p>
            <a:pPr marL="0" marR="0" lvl="0" indent="0" algn="just" defTabSz="914400" rtl="0" eaLnBrk="0" fontAlgn="base" latinLnBrk="0" hangingPunct="0">
              <a:lnSpc>
                <a:spcPct val="80000"/>
              </a:lnSpc>
              <a:spcBef>
                <a:spcPts val="0"/>
              </a:spcBef>
              <a:spcAft>
                <a:spcPct val="0"/>
              </a:spcAft>
              <a:buClrTx/>
              <a:buSzTx/>
              <a:buFontTx/>
              <a:buNone/>
              <a:tabLst/>
            </a:pPr>
            <a:endParaRPr kumimoji="0" lang="en-US" sz="1000" b="0" i="0" u="none" strike="noStrike" cap="none" normalizeH="0" baseline="0" dirty="0">
              <a:ln>
                <a:noFill/>
              </a:ln>
              <a:solidFill>
                <a:schemeClr val="tx1">
                  <a:lumMod val="95000"/>
                  <a:lumOff val="5000"/>
                </a:schemeClr>
              </a:solidFill>
              <a:effectLst/>
              <a:latin typeface="Arial" pitchFamily="34" charset="0"/>
              <a:cs typeface="Arial" pitchFamily="34" charset="0"/>
            </a:endParaRPr>
          </a:p>
          <a:p>
            <a:pPr algn="just">
              <a:lnSpc>
                <a:spcPct val="80000"/>
              </a:lnSpc>
              <a:spcBef>
                <a:spcPts val="0"/>
              </a:spcBef>
            </a:pPr>
            <a:r>
              <a:rPr lang="en-US" sz="1600" b="1" i="1" dirty="0">
                <a:solidFill>
                  <a:srgbClr val="0000FF"/>
                </a:solidFill>
                <a:latin typeface="Arial" pitchFamily="34" charset="0"/>
                <a:cs typeface="Arial" pitchFamily="34" charset="0"/>
              </a:rPr>
              <a:t>Certificate of Incorporation:</a:t>
            </a:r>
            <a:r>
              <a:rPr lang="en-US" sz="2000" dirty="0">
                <a:solidFill>
                  <a:schemeClr val="tx1">
                    <a:lumMod val="95000"/>
                    <a:lumOff val="5000"/>
                  </a:schemeClr>
                </a:solidFill>
                <a:latin typeface="Arial" pitchFamily="34" charset="0"/>
                <a:cs typeface="Arial" pitchFamily="34" charset="0"/>
              </a:rPr>
              <a:t> </a:t>
            </a:r>
            <a:r>
              <a:rPr lang="en-US" sz="1600" dirty="0"/>
              <a:t>Unless the certificate of incorporation expressly limits the corporation’s powers, it will be deemed to have the power to engage in any lawful business activity.</a:t>
            </a:r>
          </a:p>
          <a:p>
            <a:pPr algn="just">
              <a:lnSpc>
                <a:spcPct val="80000"/>
              </a:lnSpc>
              <a:spcBef>
                <a:spcPts val="0"/>
              </a:spcBef>
            </a:pPr>
            <a:endParaRPr kumimoji="0" lang="en-US" sz="1000" u="none" strike="noStrike" cap="none" normalizeH="0" baseline="0" dirty="0">
              <a:ln>
                <a:noFill/>
              </a:ln>
              <a:solidFill>
                <a:schemeClr val="tx1">
                  <a:lumMod val="95000"/>
                  <a:lumOff val="5000"/>
                </a:schemeClr>
              </a:solidFill>
              <a:effectLst/>
              <a:latin typeface="Arial" pitchFamily="34" charset="0"/>
              <a:cs typeface="Arial" pitchFamily="34" charset="0"/>
            </a:endParaRPr>
          </a:p>
          <a:p>
            <a:pPr algn="just">
              <a:lnSpc>
                <a:spcPct val="80000"/>
              </a:lnSpc>
              <a:spcBef>
                <a:spcPts val="0"/>
              </a:spcBef>
            </a:pPr>
            <a:r>
              <a:rPr lang="en-US" sz="1600" b="1" i="1" dirty="0">
                <a:solidFill>
                  <a:srgbClr val="0000FF"/>
                </a:solidFill>
              </a:rPr>
              <a:t>Meaning of Corporate Rights:</a:t>
            </a:r>
            <a:r>
              <a:rPr lang="en-US" sz="1600" dirty="0"/>
              <a:t> Corporate personhood refers to the ability of corporations to be recognized by law as an artificial person under the law, with certain constitutionally protected rights. One of these critical rights is the power to act as a person under the law, thereby enter into contractual agreements and to bring and defend litigation in its own name in a court of law. Corporate personhood is also linked to the concept of limited liability, as its is the corporation that enters into contracts and take on debt and risk, not the individuals who work for the corporation or the shareholders who own its stock.</a:t>
            </a:r>
            <a:endParaRPr kumimoji="0" lang="en-US" sz="1600" u="none" strike="noStrike" cap="none" normalizeH="0" baseline="0" dirty="0">
              <a:ln>
                <a:noFill/>
              </a:ln>
              <a:solidFill>
                <a:schemeClr val="tx1">
                  <a:lumMod val="95000"/>
                  <a:lumOff val="5000"/>
                </a:schemeClr>
              </a:solidFill>
              <a:effectLst/>
              <a:latin typeface="Arial" pitchFamily="34" charset="0"/>
              <a:cs typeface="Arial" pitchFamily="34" charset="0"/>
            </a:endParaRPr>
          </a:p>
        </p:txBody>
      </p:sp>
    </p:spTree>
    <p:extLst>
      <p:ext uri="{BB962C8B-B14F-4D97-AF65-F5344CB8AC3E}">
        <p14:creationId xmlns:p14="http://schemas.microsoft.com/office/powerpoint/2010/main" val="1063971638"/>
      </p:ext>
    </p:extLst>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9636</TotalTime>
  <Words>1274</Words>
  <Application>Microsoft Office PowerPoint</Application>
  <PresentationFormat>On-screen Show (4:3)</PresentationFormat>
  <Paragraphs>121</Paragraphs>
  <Slides>11</Slides>
  <Notes>2</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11</vt:i4>
      </vt:variant>
    </vt:vector>
  </HeadingPairs>
  <TitlesOfParts>
    <vt:vector size="14" baseType="lpstr">
      <vt:lpstr>Arial</vt:lpstr>
      <vt:lpstr>Calibri</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Robert T. Farley</dc:creator>
  <cp:lastModifiedBy>Robert Farley</cp:lastModifiedBy>
  <cp:revision>488</cp:revision>
  <cp:lastPrinted>2020-09-23T14:11:20Z</cp:lastPrinted>
  <dcterms:created xsi:type="dcterms:W3CDTF">2007-08-27T19:04:39Z</dcterms:created>
  <dcterms:modified xsi:type="dcterms:W3CDTF">2021-10-05T13:56:14Z</dcterms:modified>
</cp:coreProperties>
</file>