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48"/>
  </p:notesMasterIdLst>
  <p:sldIdLst>
    <p:sldId id="256" r:id="rId2"/>
    <p:sldId id="798" r:id="rId3"/>
    <p:sldId id="622" r:id="rId4"/>
    <p:sldId id="682" r:id="rId5"/>
    <p:sldId id="741" r:id="rId6"/>
    <p:sldId id="676" r:id="rId7"/>
    <p:sldId id="677" r:id="rId8"/>
    <p:sldId id="678" r:id="rId9"/>
    <p:sldId id="747" r:id="rId10"/>
    <p:sldId id="746" r:id="rId11"/>
    <p:sldId id="744" r:id="rId12"/>
    <p:sldId id="743" r:id="rId13"/>
    <p:sldId id="742" r:id="rId14"/>
    <p:sldId id="679" r:id="rId15"/>
    <p:sldId id="751" r:id="rId16"/>
    <p:sldId id="752" r:id="rId17"/>
    <p:sldId id="753" r:id="rId18"/>
    <p:sldId id="754" r:id="rId19"/>
    <p:sldId id="755" r:id="rId20"/>
    <p:sldId id="756" r:id="rId21"/>
    <p:sldId id="680" r:id="rId22"/>
    <p:sldId id="757" r:id="rId23"/>
    <p:sldId id="760" r:id="rId24"/>
    <p:sldId id="761" r:id="rId25"/>
    <p:sldId id="762" r:id="rId26"/>
    <p:sldId id="763" r:id="rId27"/>
    <p:sldId id="764" r:id="rId28"/>
    <p:sldId id="765" r:id="rId29"/>
    <p:sldId id="681" r:id="rId30"/>
    <p:sldId id="767" r:id="rId31"/>
    <p:sldId id="768" r:id="rId32"/>
    <p:sldId id="791" r:id="rId33"/>
    <p:sldId id="794" r:id="rId34"/>
    <p:sldId id="792" r:id="rId35"/>
    <p:sldId id="793" r:id="rId36"/>
    <p:sldId id="796" r:id="rId37"/>
    <p:sldId id="797" r:id="rId38"/>
    <p:sldId id="804" r:id="rId39"/>
    <p:sldId id="805" r:id="rId40"/>
    <p:sldId id="806" r:id="rId41"/>
    <p:sldId id="807" r:id="rId42"/>
    <p:sldId id="808" r:id="rId43"/>
    <p:sldId id="809" r:id="rId44"/>
    <p:sldId id="811" r:id="rId45"/>
    <p:sldId id="810" r:id="rId46"/>
    <p:sldId id="812" r:id="rId47"/>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33CC"/>
    <a:srgbClr val="34703E"/>
    <a:srgbClr val="CC0000"/>
    <a:srgbClr val="C81204"/>
    <a:srgbClr val="FF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85" autoAdjust="0"/>
    <p:restoredTop sz="99878" autoAdjust="0"/>
  </p:normalViewPr>
  <p:slideViewPr>
    <p:cSldViewPr>
      <p:cViewPr varScale="1">
        <p:scale>
          <a:sx n="111" d="100"/>
          <a:sy n="111" d="100"/>
        </p:scale>
        <p:origin x="115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16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Farley" userId="1b2cfada0102257f" providerId="LiveId" clId="{79306E25-CEEE-40A5-9072-8B7112DBFE41}"/>
    <pc:docChg chg="addSld modSld">
      <pc:chgData name="Robert Farley" userId="1b2cfada0102257f" providerId="LiveId" clId="{79306E25-CEEE-40A5-9072-8B7112DBFE41}" dt="2020-05-01T02:42:54.720" v="3"/>
      <pc:docMkLst>
        <pc:docMk/>
      </pc:docMkLst>
      <pc:sldChg chg="add">
        <pc:chgData name="Robert Farley" userId="1b2cfada0102257f" providerId="LiveId" clId="{79306E25-CEEE-40A5-9072-8B7112DBFE41}" dt="2020-05-01T02:42:45.511" v="0"/>
        <pc:sldMkLst>
          <pc:docMk/>
          <pc:sldMk cId="2385093828" sldId="728"/>
        </pc:sldMkLst>
      </pc:sldChg>
      <pc:sldChg chg="add">
        <pc:chgData name="Robert Farley" userId="1b2cfada0102257f" providerId="LiveId" clId="{79306E25-CEEE-40A5-9072-8B7112DBFE41}" dt="2020-05-01T02:42:48.311" v="1"/>
        <pc:sldMkLst>
          <pc:docMk/>
          <pc:sldMk cId="3583185645" sldId="729"/>
        </pc:sldMkLst>
      </pc:sldChg>
      <pc:sldChg chg="add">
        <pc:chgData name="Robert Farley" userId="1b2cfada0102257f" providerId="LiveId" clId="{79306E25-CEEE-40A5-9072-8B7112DBFE41}" dt="2020-05-01T02:42:51.559" v="2"/>
        <pc:sldMkLst>
          <pc:docMk/>
          <pc:sldMk cId="303646716" sldId="730"/>
        </pc:sldMkLst>
      </pc:sldChg>
      <pc:sldChg chg="add">
        <pc:chgData name="Robert Farley" userId="1b2cfada0102257f" providerId="LiveId" clId="{79306E25-CEEE-40A5-9072-8B7112DBFE41}" dt="2020-05-01T02:42:54.720" v="3"/>
        <pc:sldMkLst>
          <pc:docMk/>
          <pc:sldMk cId="388876743" sldId="73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238" cy="465138"/>
          </a:xfrm>
          <a:prstGeom prst="rect">
            <a:avLst/>
          </a:prstGeom>
        </p:spPr>
        <p:txBody>
          <a:bodyPr vert="horz" lIns="92994" tIns="46498" rIns="92994" bIns="46498" rtlCol="0"/>
          <a:lstStyle>
            <a:lvl1pPr algn="l">
              <a:defRPr sz="1200"/>
            </a:lvl1pPr>
          </a:lstStyle>
          <a:p>
            <a:pPr>
              <a:defRPr/>
            </a:pPr>
            <a:endParaRPr lang="en-US"/>
          </a:p>
        </p:txBody>
      </p:sp>
      <p:sp>
        <p:nvSpPr>
          <p:cNvPr id="3" name="Date Placeholder 2"/>
          <p:cNvSpPr>
            <a:spLocks noGrp="1"/>
          </p:cNvSpPr>
          <p:nvPr>
            <p:ph type="dt" idx="1"/>
          </p:nvPr>
        </p:nvSpPr>
        <p:spPr>
          <a:xfrm>
            <a:off x="3978276" y="0"/>
            <a:ext cx="3043238" cy="465138"/>
          </a:xfrm>
          <a:prstGeom prst="rect">
            <a:avLst/>
          </a:prstGeom>
        </p:spPr>
        <p:txBody>
          <a:bodyPr vert="horz" lIns="92994" tIns="46498" rIns="92994" bIns="46498" rtlCol="0"/>
          <a:lstStyle>
            <a:lvl1pPr algn="r">
              <a:defRPr sz="1200"/>
            </a:lvl1pPr>
          </a:lstStyle>
          <a:p>
            <a:pPr>
              <a:defRPr/>
            </a:pPr>
            <a:fld id="{6AB3D064-899E-46E9-8111-E274097227F9}" type="datetimeFigureOut">
              <a:rPr lang="en-US"/>
              <a:pPr>
                <a:defRPr/>
              </a:pPr>
              <a:t>5/11/2020</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2994" tIns="46498" rIns="92994" bIns="46498" rtlCol="0" anchor="ctr"/>
          <a:lstStyle/>
          <a:p>
            <a:pPr lvl="0"/>
            <a:endParaRPr lang="en-US" noProof="0"/>
          </a:p>
        </p:txBody>
      </p:sp>
      <p:sp>
        <p:nvSpPr>
          <p:cNvPr id="5" name="Notes Placeholder 4"/>
          <p:cNvSpPr>
            <a:spLocks noGrp="1"/>
          </p:cNvSpPr>
          <p:nvPr>
            <p:ph type="body" sz="quarter" idx="3"/>
          </p:nvPr>
        </p:nvSpPr>
        <p:spPr>
          <a:xfrm>
            <a:off x="701675" y="4422776"/>
            <a:ext cx="5619750" cy="4187825"/>
          </a:xfrm>
          <a:prstGeom prst="rect">
            <a:avLst/>
          </a:prstGeom>
        </p:spPr>
        <p:txBody>
          <a:bodyPr vert="horz" lIns="92994" tIns="46498" rIns="92994" bIns="4649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42376"/>
            <a:ext cx="3043238" cy="465138"/>
          </a:xfrm>
          <a:prstGeom prst="rect">
            <a:avLst/>
          </a:prstGeom>
        </p:spPr>
        <p:txBody>
          <a:bodyPr vert="horz" lIns="92994" tIns="46498" rIns="92994" bIns="46498"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8276" y="8842376"/>
            <a:ext cx="3043238" cy="465138"/>
          </a:xfrm>
          <a:prstGeom prst="rect">
            <a:avLst/>
          </a:prstGeom>
        </p:spPr>
        <p:txBody>
          <a:bodyPr vert="horz" lIns="92994" tIns="46498" rIns="92994" bIns="46498" rtlCol="0" anchor="b"/>
          <a:lstStyle>
            <a:lvl1pPr algn="r">
              <a:defRPr sz="1200"/>
            </a:lvl1pPr>
          </a:lstStyle>
          <a:p>
            <a:pPr>
              <a:defRPr/>
            </a:pPr>
            <a:fld id="{88972520-0E40-44DD-8122-218888819FE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A2036DDE-8201-479C-8A28-A87686A40570}" type="datetime1">
              <a:rPr lang="en-US" smtClean="0"/>
              <a:pPr>
                <a:defRPr/>
              </a:pPr>
              <a:t>5/11/2020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B2D70A7-D542-449A-98DB-CFB166A5314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143000"/>
            <a:ext cx="8229600" cy="49831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764EB112-327D-4768-A89F-7B269DB34C9D}" type="datetime1">
              <a:rPr lang="en-US" smtClean="0"/>
              <a:pPr>
                <a:defRPr/>
              </a:pPr>
              <a:t>5/11/2020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9354277-857D-40E1-AC0A-B7C28A323AC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CBF5A497-639A-47F0-A5A8-1ED7C8C4164C}" type="datetime1">
              <a:rPr lang="en-US" smtClean="0"/>
              <a:pPr>
                <a:defRPr/>
              </a:pPr>
              <a:t>5/11/2020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E616CF5-3883-4974-BCA6-52F99EBB6E9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143000"/>
            <a:ext cx="8229600" cy="4983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15B84122-B235-465E-A671-5597D86B504C}" type="datetime1">
              <a:rPr lang="en-US" smtClean="0"/>
              <a:pPr>
                <a:defRPr/>
              </a:pPr>
              <a:t>5/11/2020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EE3DF59-3C70-41FF-8584-48DF6F57380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40129E3-6C4B-434A-82E9-67DE925F6099}" type="datetime1">
              <a:rPr lang="en-US" smtClean="0"/>
              <a:pPr>
                <a:defRPr/>
              </a:pPr>
              <a:t>5/11/2020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37EFC26-0C5F-4CBD-8FC5-ED41BEF22AD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0167909C-C746-45A4-AFA9-BE6CF62F5174}" type="datetime1">
              <a:rPr lang="en-US" smtClean="0"/>
              <a:pPr>
                <a:defRPr/>
              </a:pPr>
              <a:t>5/11/2020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6146531-2CD7-45FD-A949-FC9D0214DAA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a:defRPr/>
            </a:pPr>
            <a:fld id="{E7C1EA4F-0F72-4FF1-A13E-C8375432B0B4}" type="datetime1">
              <a:rPr lang="en-US" smtClean="0"/>
              <a:pPr>
                <a:defRPr/>
              </a:pPr>
              <a:t>5/11/2020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C91AAE4-EF28-4C67-9D22-508A14AE2F8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fld id="{8A2DCF17-C0BF-4B6C-8D26-BDABBF8CE447}" type="datetime1">
              <a:rPr lang="en-US" smtClean="0"/>
              <a:pPr>
                <a:defRPr/>
              </a:pPr>
              <a:t>5/11/2020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7AA7F96-B146-4D77-92F5-83DBF029AE6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38FA5117-2552-49F6-ACAB-7940E8583D86}" type="datetime1">
              <a:rPr lang="en-US" smtClean="0"/>
              <a:pPr>
                <a:defRPr/>
              </a:pPr>
              <a:t>5/11/2020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65CD85D-D00C-4FDB-B9C1-E373E6A6666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5397BC9D-7B22-4BAB-A950-190A1882F86E}" type="datetime1">
              <a:rPr lang="en-US" smtClean="0"/>
              <a:pPr>
                <a:defRPr/>
              </a:pPr>
              <a:t>5/11/2020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FB64DD9-E31A-4C9E-8BD3-CF2F363B34B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F902ED7D-5D44-4A0E-8A63-313AC2D39914}" type="datetime1">
              <a:rPr lang="en-US" smtClean="0"/>
              <a:pPr>
                <a:defRPr/>
              </a:pPr>
              <a:t>5/11/2020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D549380-1A35-4031-8893-E9CDD0B2500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305" r:id="rId1"/>
    <p:sldLayoutId id="2147484306" r:id="rId2"/>
    <p:sldLayoutId id="2147484307" r:id="rId3"/>
    <p:sldLayoutId id="2147484308" r:id="rId4"/>
    <p:sldLayoutId id="2147484309" r:id="rId5"/>
    <p:sldLayoutId id="2147484310" r:id="rId6"/>
    <p:sldLayoutId id="2147484311" r:id="rId7"/>
    <p:sldLayoutId id="2147484312" r:id="rId8"/>
    <p:sldLayoutId id="2147484313" r:id="rId9"/>
    <p:sldLayoutId id="2147484314" r:id="rId10"/>
    <p:sldLayoutId id="2147484315"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defRPr sz="3200" b="1" kern="1200">
          <a:solidFill>
            <a:srgbClr val="C00000"/>
          </a:solidFill>
          <a:latin typeface="Arial" pitchFamily="34" charset="0"/>
          <a:ea typeface="+mn-ea"/>
          <a:cs typeface="+mn-cs"/>
        </a:defRPr>
      </a:lvl1pPr>
      <a:lvl2pPr marL="742950" indent="-285750" algn="l" rtl="0" eaLnBrk="0" fontAlgn="base" hangingPunct="0">
        <a:spcBef>
          <a:spcPct val="20000"/>
        </a:spcBef>
        <a:spcAft>
          <a:spcPct val="0"/>
        </a:spcAft>
        <a:buFont typeface="Arial" charset="0"/>
        <a:defRPr sz="2800" b="1" i="1" kern="1200">
          <a:solidFill>
            <a:srgbClr val="10253F"/>
          </a:solidFill>
          <a:latin typeface="Arial" pitchFamily="34" charset="0"/>
          <a:ea typeface="+mn-ea"/>
          <a:cs typeface="+mn-cs"/>
        </a:defRPr>
      </a:lvl2pPr>
      <a:lvl3pPr marL="1143000" indent="-228600" algn="l" rtl="0" eaLnBrk="0" fontAlgn="base" hangingPunct="0">
        <a:spcBef>
          <a:spcPct val="20000"/>
        </a:spcBef>
        <a:spcAft>
          <a:spcPct val="0"/>
        </a:spcAft>
        <a:buFont typeface="Arial" charset="0"/>
        <a:buChar char="•"/>
        <a:defRPr sz="2400" b="1"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b="1" i="1" kern="1200">
          <a:solidFill>
            <a:srgbClr val="10253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subTitle" idx="1"/>
          </p:nvPr>
        </p:nvSpPr>
        <p:spPr>
          <a:xfrm>
            <a:off x="1066800" y="4990924"/>
            <a:ext cx="7239000" cy="1257476"/>
          </a:xfrm>
          <a:solidFill>
            <a:schemeClr val="tx1"/>
          </a:solidFill>
        </p:spPr>
        <p:txBody>
          <a:bodyPr/>
          <a:lstStyle/>
          <a:p>
            <a:pPr eaLnBrk="1" hangingPunct="1"/>
            <a:r>
              <a:rPr lang="en-US" dirty="0">
                <a:solidFill>
                  <a:srgbClr val="FFFF00"/>
                </a:solidFill>
                <a:latin typeface="Arial" charset="0"/>
              </a:rPr>
              <a:t>Pandemics and Reactions</a:t>
            </a:r>
          </a:p>
          <a:p>
            <a:pPr eaLnBrk="1" hangingPunct="1"/>
            <a:r>
              <a:rPr lang="en-US" i="1" dirty="0">
                <a:solidFill>
                  <a:srgbClr val="FFFF00"/>
                </a:solidFill>
                <a:latin typeface="Arial" charset="0"/>
              </a:rPr>
              <a:t>An Overview and Analysis</a:t>
            </a:r>
          </a:p>
        </p:txBody>
      </p:sp>
      <p:pic>
        <p:nvPicPr>
          <p:cNvPr id="51203" name="Picture 7" descr="myIMG_12"/>
          <p:cNvPicPr>
            <a:picLocks noChangeAspect="1" noChangeArrowheads="1" noCrop="1"/>
          </p:cNvPicPr>
          <p:nvPr/>
        </p:nvPicPr>
        <p:blipFill>
          <a:blip r:embed="rId2" cstate="print"/>
          <a:srcRect/>
          <a:stretch>
            <a:fillRect/>
          </a:stretch>
        </p:blipFill>
        <p:spPr bwMode="auto">
          <a:xfrm>
            <a:off x="3429000" y="2362200"/>
            <a:ext cx="1866900" cy="1866900"/>
          </a:xfrm>
          <a:prstGeom prst="rect">
            <a:avLst/>
          </a:prstGeom>
          <a:noFill/>
          <a:ln w="9525">
            <a:noFill/>
            <a:miter lim="800000"/>
            <a:headEnd/>
            <a:tailEnd/>
          </a:ln>
        </p:spPr>
      </p:pic>
      <p:pic>
        <p:nvPicPr>
          <p:cNvPr id="3" name="Picture 2" descr="A picture containing sitting, red&#10;&#10;Description automatically generated">
            <a:extLst>
              <a:ext uri="{FF2B5EF4-FFF2-40B4-BE49-F238E27FC236}">
                <a16:creationId xmlns:a16="http://schemas.microsoft.com/office/drawing/2014/main" id="{8B2E2989-D411-457F-8A51-BF58EEA45E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101" y="136525"/>
            <a:ext cx="5715798" cy="12574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What Causes Pandemics – Diseases</a:t>
            </a:r>
          </a:p>
        </p:txBody>
      </p:sp>
      <p:sp>
        <p:nvSpPr>
          <p:cNvPr id="3"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457200" y="1465487"/>
            <a:ext cx="8229600" cy="4568601"/>
          </a:xfrm>
        </p:spPr>
        <p:txBody>
          <a:bodyPr>
            <a:noAutofit/>
          </a:bodyPr>
          <a:lstStyle/>
          <a:p>
            <a:pPr marL="0" indent="0" algn="ctr" eaLnBrk="1" fontAlgn="auto" hangingPunct="1">
              <a:lnSpc>
                <a:spcPct val="80000"/>
              </a:lnSpc>
              <a:spcBef>
                <a:spcPts val="0"/>
              </a:spcBef>
              <a:spcAft>
                <a:spcPts val="0"/>
              </a:spcAft>
              <a:buClr>
                <a:schemeClr val="accent3"/>
              </a:buClr>
              <a:defRPr/>
            </a:pPr>
            <a:r>
              <a:rPr lang="en-US" sz="3200" dirty="0">
                <a:solidFill>
                  <a:srgbClr val="0033CC"/>
                </a:solidFill>
              </a:rPr>
              <a:t>Pathogens - Prions</a:t>
            </a:r>
            <a:endParaRPr lang="en-US" sz="2000" dirty="0">
              <a:solidFill>
                <a:srgbClr val="0033CC"/>
              </a:solidFill>
            </a:endParaRPr>
          </a:p>
          <a:p>
            <a:pPr marL="0" indent="0" algn="just" eaLnBrk="1" fontAlgn="auto" hangingPunct="1">
              <a:lnSpc>
                <a:spcPct val="80000"/>
              </a:lnSpc>
              <a:spcBef>
                <a:spcPts val="0"/>
              </a:spcBef>
              <a:spcAft>
                <a:spcPts val="0"/>
              </a:spcAft>
              <a:buClr>
                <a:schemeClr val="accent3"/>
              </a:buClr>
              <a:defRPr/>
            </a:pPr>
            <a:endParaRPr lang="en-US" sz="500" dirty="0">
              <a:solidFill>
                <a:schemeClr val="tx1">
                  <a:lumMod val="95000"/>
                  <a:lumOff val="5000"/>
                </a:schemeClr>
              </a:solidFill>
            </a:endParaRPr>
          </a:p>
          <a:p>
            <a:pPr marL="285750" indent="-285750" algn="just" eaLnBrk="1" fontAlgn="auto" hangingPunct="1">
              <a:lnSpc>
                <a:spcPct val="80000"/>
              </a:lnSpc>
              <a:spcBef>
                <a:spcPts val="0"/>
              </a:spcBef>
              <a:spcAft>
                <a:spcPts val="0"/>
              </a:spcAft>
              <a:buClr>
                <a:schemeClr val="tx1">
                  <a:lumMod val="95000"/>
                  <a:lumOff val="5000"/>
                </a:schemeClr>
              </a:buClr>
              <a:buFont typeface="Arial" panose="020B0604020202020204" pitchFamily="34" charset="0"/>
              <a:buChar char="•"/>
              <a:defRPr/>
            </a:pPr>
            <a:endParaRPr lang="en-US" sz="1600" dirty="0">
              <a:solidFill>
                <a:schemeClr val="tx1"/>
              </a:solidFill>
            </a:endParaRPr>
          </a:p>
          <a:p>
            <a:pPr marL="285750" indent="-285750" algn="just" eaLnBrk="1" fontAlgn="auto" hangingPunct="1">
              <a:lnSpc>
                <a:spcPct val="80000"/>
              </a:lnSpc>
              <a:spcBef>
                <a:spcPts val="0"/>
              </a:spcBef>
              <a:spcAft>
                <a:spcPts val="0"/>
              </a:spcAft>
              <a:buClr>
                <a:schemeClr val="tx1">
                  <a:lumMod val="95000"/>
                  <a:lumOff val="5000"/>
                </a:schemeClr>
              </a:buClr>
              <a:buFont typeface="Arial" panose="020B0604020202020204" pitchFamily="34" charset="0"/>
              <a:buChar char="•"/>
              <a:defRPr/>
            </a:pPr>
            <a:r>
              <a:rPr lang="en-US" sz="1600" dirty="0">
                <a:solidFill>
                  <a:schemeClr val="tx1"/>
                </a:solidFill>
              </a:rPr>
              <a:t>Prions are misfolded proteins that can transfer their </a:t>
            </a:r>
          </a:p>
          <a:p>
            <a:pPr marL="0" indent="0" algn="just" eaLnBrk="1" fontAlgn="auto" hangingPunct="1">
              <a:lnSpc>
                <a:spcPct val="80000"/>
              </a:lnSpc>
              <a:spcBef>
                <a:spcPts val="0"/>
              </a:spcBef>
              <a:spcAft>
                <a:spcPts val="0"/>
              </a:spcAft>
              <a:buClr>
                <a:schemeClr val="tx1">
                  <a:lumMod val="95000"/>
                  <a:lumOff val="5000"/>
                </a:schemeClr>
              </a:buClr>
              <a:defRPr/>
            </a:pPr>
            <a:r>
              <a:rPr lang="en-US" sz="1600" dirty="0">
                <a:solidFill>
                  <a:schemeClr val="tx1"/>
                </a:solidFill>
              </a:rPr>
              <a:t>     misfolded state to normally folded proteins of the same type. </a:t>
            </a:r>
          </a:p>
          <a:p>
            <a:pPr marL="285750" indent="-285750" algn="just" eaLnBrk="1" fontAlgn="auto" hangingPunct="1">
              <a:lnSpc>
                <a:spcPct val="80000"/>
              </a:lnSpc>
              <a:spcBef>
                <a:spcPts val="0"/>
              </a:spcBef>
              <a:spcAft>
                <a:spcPts val="0"/>
              </a:spcAft>
              <a:buClr>
                <a:schemeClr val="tx1">
                  <a:lumMod val="95000"/>
                  <a:lumOff val="5000"/>
                </a:schemeClr>
              </a:buClr>
              <a:buFont typeface="Arial" panose="020B0604020202020204" pitchFamily="34" charset="0"/>
              <a:buChar char="•"/>
              <a:defRPr/>
            </a:pPr>
            <a:endParaRPr lang="en-US" sz="1600" dirty="0">
              <a:solidFill>
                <a:schemeClr val="tx1"/>
              </a:solidFill>
            </a:endParaRPr>
          </a:p>
          <a:p>
            <a:pPr marL="285750" indent="-285750" algn="just" eaLnBrk="1" fontAlgn="auto" hangingPunct="1">
              <a:lnSpc>
                <a:spcPct val="80000"/>
              </a:lnSpc>
              <a:spcBef>
                <a:spcPts val="0"/>
              </a:spcBef>
              <a:spcAft>
                <a:spcPts val="0"/>
              </a:spcAft>
              <a:buClr>
                <a:schemeClr val="tx1">
                  <a:lumMod val="95000"/>
                  <a:lumOff val="5000"/>
                </a:schemeClr>
              </a:buClr>
              <a:buFont typeface="Arial" panose="020B0604020202020204" pitchFamily="34" charset="0"/>
              <a:buChar char="•"/>
              <a:defRPr/>
            </a:pPr>
            <a:r>
              <a:rPr lang="en-US" sz="1600" dirty="0">
                <a:solidFill>
                  <a:schemeClr val="tx1"/>
                </a:solidFill>
              </a:rPr>
              <a:t>They do not contain any DNA or RNA and cannot replicate other </a:t>
            </a:r>
          </a:p>
          <a:p>
            <a:pPr marL="0" indent="0" algn="just" eaLnBrk="1" fontAlgn="auto" hangingPunct="1">
              <a:lnSpc>
                <a:spcPct val="80000"/>
              </a:lnSpc>
              <a:spcBef>
                <a:spcPts val="0"/>
              </a:spcBef>
              <a:spcAft>
                <a:spcPts val="0"/>
              </a:spcAft>
              <a:buClr>
                <a:schemeClr val="tx1">
                  <a:lumMod val="95000"/>
                  <a:lumOff val="5000"/>
                </a:schemeClr>
              </a:buClr>
              <a:defRPr/>
            </a:pPr>
            <a:r>
              <a:rPr lang="en-US" sz="1600" dirty="0">
                <a:solidFill>
                  <a:schemeClr val="tx1"/>
                </a:solidFill>
              </a:rPr>
              <a:t>     than to convert normal proteins to the misfolded state.</a:t>
            </a:r>
          </a:p>
          <a:p>
            <a:pPr marL="0" indent="0" algn="just" eaLnBrk="1" fontAlgn="auto" hangingPunct="1">
              <a:lnSpc>
                <a:spcPct val="80000"/>
              </a:lnSpc>
              <a:spcBef>
                <a:spcPts val="0"/>
              </a:spcBef>
              <a:spcAft>
                <a:spcPts val="0"/>
              </a:spcAft>
              <a:buClr>
                <a:schemeClr val="tx1">
                  <a:lumMod val="95000"/>
                  <a:lumOff val="5000"/>
                </a:schemeClr>
              </a:buClr>
              <a:defRPr/>
            </a:pPr>
            <a:r>
              <a:rPr lang="en-US" sz="1600" dirty="0">
                <a:solidFill>
                  <a:schemeClr val="tx1"/>
                </a:solidFill>
              </a:rPr>
              <a:t> </a:t>
            </a:r>
          </a:p>
          <a:p>
            <a:pPr marL="285750" indent="-285750" algn="just" eaLnBrk="1" fontAlgn="auto" hangingPunct="1">
              <a:lnSpc>
                <a:spcPct val="80000"/>
              </a:lnSpc>
              <a:spcBef>
                <a:spcPts val="0"/>
              </a:spcBef>
              <a:spcAft>
                <a:spcPts val="0"/>
              </a:spcAft>
              <a:buClr>
                <a:schemeClr val="tx1">
                  <a:lumMod val="95000"/>
                  <a:lumOff val="5000"/>
                </a:schemeClr>
              </a:buClr>
              <a:buFont typeface="Arial" panose="020B0604020202020204" pitchFamily="34" charset="0"/>
              <a:buChar char="•"/>
              <a:defRPr/>
            </a:pPr>
            <a:r>
              <a:rPr lang="en-US" sz="1600" dirty="0">
                <a:solidFill>
                  <a:schemeClr val="tx1">
                    <a:lumMod val="95000"/>
                    <a:lumOff val="5000"/>
                  </a:schemeClr>
                </a:solidFill>
              </a:rPr>
              <a:t>All known prion diseases affect the structure of the brain, or other neural tissue, are progressive and degenerative, have no known effective treatment, and are always fatal.</a:t>
            </a:r>
          </a:p>
          <a:p>
            <a:pPr marL="285750" indent="-285750" algn="just" eaLnBrk="1" fontAlgn="auto" hangingPunct="1">
              <a:lnSpc>
                <a:spcPct val="80000"/>
              </a:lnSpc>
              <a:spcBef>
                <a:spcPts val="0"/>
              </a:spcBef>
              <a:spcAft>
                <a:spcPts val="0"/>
              </a:spcAft>
              <a:buClr>
                <a:schemeClr val="tx1">
                  <a:lumMod val="95000"/>
                  <a:lumOff val="5000"/>
                </a:schemeClr>
              </a:buClr>
              <a:buFont typeface="Arial" panose="020B0604020202020204" pitchFamily="34" charset="0"/>
              <a:buChar char="•"/>
              <a:defRPr/>
            </a:pPr>
            <a:endParaRPr lang="en-US" sz="1600" dirty="0">
              <a:solidFill>
                <a:schemeClr val="tx1">
                  <a:lumMod val="95000"/>
                  <a:lumOff val="5000"/>
                </a:schemeClr>
              </a:solidFill>
            </a:endParaRPr>
          </a:p>
          <a:p>
            <a:pPr marL="285750" indent="-285750" algn="just" eaLnBrk="1" fontAlgn="auto" hangingPunct="1">
              <a:lnSpc>
                <a:spcPct val="80000"/>
              </a:lnSpc>
              <a:spcBef>
                <a:spcPts val="0"/>
              </a:spcBef>
              <a:spcAft>
                <a:spcPts val="0"/>
              </a:spcAft>
              <a:buClr>
                <a:schemeClr val="tx1">
                  <a:lumMod val="95000"/>
                  <a:lumOff val="5000"/>
                </a:schemeClr>
              </a:buClr>
              <a:buFont typeface="Arial" panose="020B0604020202020204" pitchFamily="34" charset="0"/>
              <a:buChar char="•"/>
              <a:defRPr/>
            </a:pPr>
            <a:r>
              <a:rPr lang="en-US" sz="1600" dirty="0">
                <a:solidFill>
                  <a:schemeClr val="tx1">
                    <a:lumMod val="95000"/>
                    <a:lumOff val="5000"/>
                  </a:schemeClr>
                </a:solidFill>
              </a:rPr>
              <a:t>The most well known prion based disease is </a:t>
            </a:r>
            <a:r>
              <a:rPr lang="en-US" sz="1600" dirty="0" err="1">
                <a:solidFill>
                  <a:schemeClr val="tx1">
                    <a:lumMod val="95000"/>
                    <a:lumOff val="5000"/>
                  </a:schemeClr>
                </a:solidFill>
              </a:rPr>
              <a:t>Creutzfeldt</a:t>
            </a:r>
            <a:r>
              <a:rPr lang="en-US" sz="1600" dirty="0">
                <a:solidFill>
                  <a:schemeClr val="tx1">
                    <a:lumMod val="95000"/>
                    <a:lumOff val="5000"/>
                  </a:schemeClr>
                </a:solidFill>
              </a:rPr>
              <a:t>–</a:t>
            </a:r>
            <a:r>
              <a:rPr lang="en-US" sz="1600" dirty="0" err="1">
                <a:solidFill>
                  <a:schemeClr val="tx1">
                    <a:lumMod val="95000"/>
                    <a:lumOff val="5000"/>
                  </a:schemeClr>
                </a:solidFill>
              </a:rPr>
              <a:t>Jakob</a:t>
            </a:r>
            <a:r>
              <a:rPr lang="en-US" sz="1600" dirty="0">
                <a:solidFill>
                  <a:schemeClr val="tx1">
                    <a:lumMod val="95000"/>
                    <a:lumOff val="5000"/>
                  </a:schemeClr>
                </a:solidFill>
              </a:rPr>
              <a:t> disease (better known as mad cow disease). </a:t>
            </a:r>
          </a:p>
          <a:p>
            <a:pPr marL="0" indent="0" algn="just" eaLnBrk="1" fontAlgn="auto" hangingPunct="1">
              <a:lnSpc>
                <a:spcPct val="80000"/>
              </a:lnSpc>
              <a:spcBef>
                <a:spcPts val="0"/>
              </a:spcBef>
              <a:spcAft>
                <a:spcPts val="0"/>
              </a:spcAft>
              <a:buClr>
                <a:schemeClr val="tx1">
                  <a:lumMod val="95000"/>
                  <a:lumOff val="5000"/>
                </a:schemeClr>
              </a:buClr>
              <a:defRPr/>
            </a:pPr>
            <a:r>
              <a:rPr lang="en-US" sz="1600" dirty="0">
                <a:solidFill>
                  <a:schemeClr val="tx1"/>
                </a:solidFill>
              </a:rPr>
              <a:t> </a:t>
            </a:r>
          </a:p>
          <a:p>
            <a:pPr marL="285750" indent="-285750" algn="just" eaLnBrk="1" fontAlgn="auto" hangingPunct="1">
              <a:lnSpc>
                <a:spcPct val="80000"/>
              </a:lnSpc>
              <a:spcBef>
                <a:spcPts val="0"/>
              </a:spcBef>
              <a:spcAft>
                <a:spcPts val="0"/>
              </a:spcAft>
              <a:buClr>
                <a:schemeClr val="tx1">
                  <a:lumMod val="95000"/>
                  <a:lumOff val="5000"/>
                </a:schemeClr>
              </a:buClr>
              <a:buFont typeface="Arial" panose="020B0604020202020204" pitchFamily="34" charset="0"/>
              <a:buChar char="•"/>
              <a:defRPr/>
            </a:pPr>
            <a:r>
              <a:rPr lang="en-US" sz="1600" dirty="0">
                <a:solidFill>
                  <a:schemeClr val="tx1"/>
                </a:solidFill>
              </a:rPr>
              <a:t>Transmission of prions is believed to be caused by ingestion.</a:t>
            </a:r>
          </a:p>
          <a:p>
            <a:pPr marL="0" indent="0" algn="just" eaLnBrk="1" fontAlgn="auto" hangingPunct="1">
              <a:lnSpc>
                <a:spcPct val="80000"/>
              </a:lnSpc>
              <a:spcBef>
                <a:spcPts val="0"/>
              </a:spcBef>
              <a:spcAft>
                <a:spcPts val="0"/>
              </a:spcAft>
              <a:buClr>
                <a:schemeClr val="tx1">
                  <a:lumMod val="95000"/>
                  <a:lumOff val="5000"/>
                </a:schemeClr>
              </a:buClr>
              <a:defRPr/>
            </a:pPr>
            <a:r>
              <a:rPr lang="en-US" sz="1600" dirty="0">
                <a:solidFill>
                  <a:schemeClr val="tx1"/>
                </a:solidFill>
              </a:rPr>
              <a:t>  </a:t>
            </a:r>
          </a:p>
          <a:p>
            <a:pPr marL="285750" indent="-285750" algn="just" eaLnBrk="1" fontAlgn="auto" hangingPunct="1">
              <a:lnSpc>
                <a:spcPct val="80000"/>
              </a:lnSpc>
              <a:spcBef>
                <a:spcPts val="0"/>
              </a:spcBef>
              <a:spcAft>
                <a:spcPts val="0"/>
              </a:spcAft>
              <a:buClr>
                <a:schemeClr val="tx1">
                  <a:lumMod val="95000"/>
                  <a:lumOff val="5000"/>
                </a:schemeClr>
              </a:buClr>
              <a:buFont typeface="Arial" panose="020B0604020202020204" pitchFamily="34" charset="0"/>
              <a:buChar char="•"/>
              <a:defRPr/>
            </a:pPr>
            <a:r>
              <a:rPr lang="en-US" sz="1600" dirty="0">
                <a:solidFill>
                  <a:schemeClr val="tx1"/>
                </a:solidFill>
              </a:rPr>
              <a:t>They are size of a single protein, and are 1/10</a:t>
            </a:r>
            <a:r>
              <a:rPr lang="en-US" sz="1600" baseline="30000" dirty="0">
                <a:solidFill>
                  <a:schemeClr val="tx1"/>
                </a:solidFill>
              </a:rPr>
              <a:t>th</a:t>
            </a:r>
            <a:r>
              <a:rPr lang="en-US" sz="1600" dirty="0">
                <a:solidFill>
                  <a:schemeClr val="tx1"/>
                </a:solidFill>
              </a:rPr>
              <a:t> the size of a virus.</a:t>
            </a:r>
          </a:p>
          <a:p>
            <a:pPr marL="285750" indent="-285750" algn="just" eaLnBrk="1" fontAlgn="auto" hangingPunct="1">
              <a:lnSpc>
                <a:spcPct val="80000"/>
              </a:lnSpc>
              <a:spcBef>
                <a:spcPts val="0"/>
              </a:spcBef>
              <a:spcAft>
                <a:spcPts val="0"/>
              </a:spcAft>
              <a:buClr>
                <a:schemeClr val="tx1">
                  <a:lumMod val="95000"/>
                  <a:lumOff val="5000"/>
                </a:schemeClr>
              </a:buClr>
              <a:buFont typeface="Arial" panose="020B0604020202020204" pitchFamily="34" charset="0"/>
              <a:buChar char="•"/>
              <a:defRPr/>
            </a:pPr>
            <a:endParaRPr lang="en-US" sz="1600" dirty="0">
              <a:solidFill>
                <a:schemeClr val="tx1"/>
              </a:solidFill>
            </a:endParaRPr>
          </a:p>
          <a:p>
            <a:pPr marL="285750" indent="-285750" algn="just" eaLnBrk="1" fontAlgn="auto" hangingPunct="1">
              <a:lnSpc>
                <a:spcPct val="80000"/>
              </a:lnSpc>
              <a:spcBef>
                <a:spcPts val="0"/>
              </a:spcBef>
              <a:spcAft>
                <a:spcPts val="0"/>
              </a:spcAft>
              <a:buClr>
                <a:schemeClr val="tx1">
                  <a:lumMod val="95000"/>
                  <a:lumOff val="5000"/>
                </a:schemeClr>
              </a:buClr>
              <a:buFont typeface="Arial" panose="020B0604020202020204" pitchFamily="34" charset="0"/>
              <a:buChar char="•"/>
              <a:defRPr/>
            </a:pPr>
            <a:r>
              <a:rPr lang="en-US" sz="1600" dirty="0">
                <a:solidFill>
                  <a:schemeClr val="tx1">
                    <a:lumMod val="95000"/>
                    <a:lumOff val="5000"/>
                  </a:schemeClr>
                </a:solidFill>
              </a:rPr>
              <a:t>The word “prion”, coined in 1982 is derived from “protein” and “infection”, and is short for "</a:t>
            </a:r>
            <a:r>
              <a:rPr lang="en-US" sz="1600" dirty="0" err="1">
                <a:solidFill>
                  <a:schemeClr val="tx1">
                    <a:lumMod val="95000"/>
                    <a:lumOff val="5000"/>
                  </a:schemeClr>
                </a:solidFill>
              </a:rPr>
              <a:t>proteinaceous</a:t>
            </a:r>
            <a:r>
              <a:rPr lang="en-US" sz="1600" dirty="0">
                <a:solidFill>
                  <a:schemeClr val="tx1">
                    <a:lumMod val="95000"/>
                    <a:lumOff val="5000"/>
                  </a:schemeClr>
                </a:solidFill>
              </a:rPr>
              <a:t> infectious particle",</a:t>
            </a:r>
            <a:r>
              <a:rPr lang="en-US" sz="1600" baseline="30000" dirty="0">
                <a:solidFill>
                  <a:schemeClr val="tx1">
                    <a:lumMod val="95000"/>
                    <a:lumOff val="5000"/>
                  </a:schemeClr>
                </a:solidFill>
              </a:rPr>
              <a:t> </a:t>
            </a:r>
            <a:r>
              <a:rPr lang="en-US" sz="1600" dirty="0">
                <a:solidFill>
                  <a:schemeClr val="tx1">
                    <a:lumMod val="95000"/>
                    <a:lumOff val="5000"/>
                  </a:schemeClr>
                </a:solidFill>
              </a:rPr>
              <a:t>in reference to its ability to self-propagate and transmit its conformation to other proteins.</a:t>
            </a:r>
          </a:p>
          <a:p>
            <a:pPr marL="285750" indent="-285750" algn="just" eaLnBrk="1" fontAlgn="auto" hangingPunct="1">
              <a:lnSpc>
                <a:spcPct val="80000"/>
              </a:lnSpc>
              <a:spcBef>
                <a:spcPts val="0"/>
              </a:spcBef>
              <a:spcAft>
                <a:spcPts val="0"/>
              </a:spcAft>
              <a:buClr>
                <a:schemeClr val="tx1">
                  <a:lumMod val="95000"/>
                  <a:lumOff val="5000"/>
                </a:schemeClr>
              </a:buClr>
              <a:buFont typeface="Arial" panose="020B0604020202020204" pitchFamily="34" charset="0"/>
              <a:buChar char="•"/>
              <a:defRPr/>
            </a:pPr>
            <a:endParaRPr lang="en-US" sz="1600" dirty="0">
              <a:solidFill>
                <a:schemeClr val="tx1">
                  <a:lumMod val="95000"/>
                  <a:lumOff val="5000"/>
                </a:schemeClr>
              </a:solidFill>
            </a:endParaRPr>
          </a:p>
          <a:p>
            <a:pPr marL="285750" indent="-285750" algn="just" eaLnBrk="1" fontAlgn="auto" hangingPunct="1">
              <a:lnSpc>
                <a:spcPct val="80000"/>
              </a:lnSpc>
              <a:spcBef>
                <a:spcPts val="0"/>
              </a:spcBef>
              <a:spcAft>
                <a:spcPts val="0"/>
              </a:spcAft>
              <a:buClr>
                <a:schemeClr val="tx1">
                  <a:lumMod val="95000"/>
                  <a:lumOff val="5000"/>
                </a:schemeClr>
              </a:buClr>
              <a:buFont typeface="Arial" panose="020B0604020202020204" pitchFamily="34" charset="0"/>
              <a:buChar char="•"/>
              <a:defRPr/>
            </a:pPr>
            <a:r>
              <a:rPr lang="en-US" sz="1600" dirty="0">
                <a:solidFill>
                  <a:schemeClr val="tx1">
                    <a:lumMod val="95000"/>
                    <a:lumOff val="5000"/>
                  </a:schemeClr>
                </a:solidFill>
              </a:rPr>
              <a:t>Sadly, very little is known about prions or the diseases the cause, but research is ongoing. </a:t>
            </a:r>
          </a:p>
          <a:p>
            <a:pPr marL="0" indent="0" algn="just" eaLnBrk="1" fontAlgn="auto" hangingPunct="1">
              <a:lnSpc>
                <a:spcPct val="80000"/>
              </a:lnSpc>
              <a:spcBef>
                <a:spcPts val="0"/>
              </a:spcBef>
              <a:spcAft>
                <a:spcPts val="0"/>
              </a:spcAft>
              <a:buClr>
                <a:schemeClr val="tx1">
                  <a:lumMod val="95000"/>
                  <a:lumOff val="5000"/>
                </a:schemeClr>
              </a:buClr>
              <a:defRPr/>
            </a:pPr>
            <a:endParaRPr lang="en-US" sz="500" dirty="0">
              <a:solidFill>
                <a:schemeClr val="tx1"/>
              </a:solidFill>
            </a:endParaRPr>
          </a:p>
          <a:p>
            <a:pPr marL="0" indent="0" algn="just" eaLnBrk="1" fontAlgn="auto" hangingPunct="1">
              <a:lnSpc>
                <a:spcPct val="80000"/>
              </a:lnSpc>
              <a:spcBef>
                <a:spcPts val="0"/>
              </a:spcBef>
              <a:spcAft>
                <a:spcPts val="0"/>
              </a:spcAft>
              <a:buClr>
                <a:schemeClr val="tx1">
                  <a:lumMod val="95000"/>
                  <a:lumOff val="5000"/>
                </a:schemeClr>
              </a:buClr>
              <a:defRPr/>
            </a:pPr>
            <a:endParaRPr lang="en-US" sz="1600" i="1"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1659716"/>
            <a:ext cx="1371600" cy="1235884"/>
          </a:xfrm>
          <a:prstGeom prst="rect">
            <a:avLst/>
          </a:prstGeom>
        </p:spPr>
      </p:pic>
    </p:spTree>
    <p:extLst>
      <p:ext uri="{BB962C8B-B14F-4D97-AF65-F5344CB8AC3E}">
        <p14:creationId xmlns:p14="http://schemas.microsoft.com/office/powerpoint/2010/main" val="3815447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What Causes Pandemics - Diseases</a:t>
            </a:r>
          </a:p>
        </p:txBody>
      </p:sp>
      <p:sp>
        <p:nvSpPr>
          <p:cNvPr id="3"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457200" y="1465487"/>
            <a:ext cx="8229600" cy="4568601"/>
          </a:xfrm>
        </p:spPr>
        <p:txBody>
          <a:bodyPr>
            <a:noAutofit/>
          </a:bodyPr>
          <a:lstStyle/>
          <a:p>
            <a:pPr marL="0" indent="0" algn="ctr" eaLnBrk="1" fontAlgn="auto" hangingPunct="1">
              <a:lnSpc>
                <a:spcPct val="80000"/>
              </a:lnSpc>
              <a:spcBef>
                <a:spcPts val="0"/>
              </a:spcBef>
              <a:spcAft>
                <a:spcPts val="0"/>
              </a:spcAft>
              <a:buClr>
                <a:schemeClr val="accent3"/>
              </a:buClr>
              <a:defRPr/>
            </a:pPr>
            <a:r>
              <a:rPr lang="en-US" sz="3200" dirty="0">
                <a:solidFill>
                  <a:srgbClr val="0033CC"/>
                </a:solidFill>
              </a:rPr>
              <a:t>Pathogens - Fungi</a:t>
            </a:r>
            <a:endParaRPr lang="en-US" sz="2000" dirty="0">
              <a:solidFill>
                <a:srgbClr val="0033CC"/>
              </a:solidFill>
            </a:endParaRPr>
          </a:p>
          <a:p>
            <a:pPr marL="0" indent="0" algn="just" eaLnBrk="1" fontAlgn="auto" hangingPunct="1">
              <a:lnSpc>
                <a:spcPct val="80000"/>
              </a:lnSpc>
              <a:spcBef>
                <a:spcPts val="0"/>
              </a:spcBef>
              <a:spcAft>
                <a:spcPts val="0"/>
              </a:spcAft>
              <a:buClr>
                <a:schemeClr val="accent3"/>
              </a:buClr>
              <a:defRPr/>
            </a:pPr>
            <a:endParaRPr lang="en-US" sz="500" dirty="0">
              <a:solidFill>
                <a:schemeClr val="tx1">
                  <a:lumMod val="95000"/>
                  <a:lumOff val="5000"/>
                </a:schemeClr>
              </a:solidFill>
            </a:endParaRPr>
          </a:p>
          <a:p>
            <a:pPr marL="0" indent="0" algn="just" eaLnBrk="1" fontAlgn="auto" hangingPunct="1">
              <a:lnSpc>
                <a:spcPct val="80000"/>
              </a:lnSpc>
              <a:spcBef>
                <a:spcPts val="0"/>
              </a:spcBef>
              <a:spcAft>
                <a:spcPts val="0"/>
              </a:spcAft>
              <a:buClr>
                <a:schemeClr val="tx1">
                  <a:lumMod val="95000"/>
                  <a:lumOff val="5000"/>
                </a:schemeClr>
              </a:buClr>
              <a:defRPr/>
            </a:pPr>
            <a:endParaRPr lang="en-US" sz="500" dirty="0">
              <a:solidFill>
                <a:schemeClr val="tx1"/>
              </a:solidFill>
            </a:endParaRPr>
          </a:p>
          <a:p>
            <a:pPr marL="285750" indent="-285750" algn="just" eaLnBrk="1" fontAlgn="auto" hangingPunct="1">
              <a:lnSpc>
                <a:spcPct val="80000"/>
              </a:lnSpc>
              <a:spcBef>
                <a:spcPts val="0"/>
              </a:spcBef>
              <a:spcAft>
                <a:spcPts val="0"/>
              </a:spcAft>
              <a:buClr>
                <a:schemeClr val="tx1">
                  <a:lumMod val="95000"/>
                  <a:lumOff val="5000"/>
                </a:schemeClr>
              </a:buClr>
              <a:buFont typeface="Arial" panose="020B0604020202020204" pitchFamily="34" charset="0"/>
              <a:buChar char="•"/>
              <a:defRPr/>
            </a:pPr>
            <a:r>
              <a:rPr lang="en-US" sz="1600" dirty="0">
                <a:solidFill>
                  <a:schemeClr val="tx1">
                    <a:lumMod val="95000"/>
                    <a:lumOff val="5000"/>
                  </a:schemeClr>
                </a:solidFill>
              </a:rPr>
              <a:t>Fungi are eukaryotic, microscopic, spore based, organisms that </a:t>
            </a:r>
          </a:p>
          <a:p>
            <a:pPr marL="0" indent="0" algn="just" eaLnBrk="1" fontAlgn="auto" hangingPunct="1">
              <a:lnSpc>
                <a:spcPct val="80000"/>
              </a:lnSpc>
              <a:spcBef>
                <a:spcPts val="0"/>
              </a:spcBef>
              <a:spcAft>
                <a:spcPts val="0"/>
              </a:spcAft>
              <a:buClr>
                <a:schemeClr val="tx1">
                  <a:lumMod val="95000"/>
                  <a:lumOff val="5000"/>
                </a:schemeClr>
              </a:buClr>
              <a:defRPr/>
            </a:pPr>
            <a:r>
              <a:rPr lang="en-US" sz="1600" dirty="0">
                <a:solidFill>
                  <a:schemeClr val="tx1">
                    <a:lumMod val="95000"/>
                    <a:lumOff val="5000"/>
                  </a:schemeClr>
                </a:solidFill>
              </a:rPr>
              <a:t>     can function as </a:t>
            </a:r>
            <a:r>
              <a:rPr lang="en-US" sz="1600" dirty="0">
                <a:solidFill>
                  <a:srgbClr val="0033CC"/>
                </a:solidFill>
              </a:rPr>
              <a:t>pathogens</a:t>
            </a:r>
            <a:r>
              <a:rPr lang="en-US" sz="1600" dirty="0">
                <a:solidFill>
                  <a:schemeClr val="tx1">
                    <a:lumMod val="95000"/>
                    <a:lumOff val="5000"/>
                  </a:schemeClr>
                </a:solidFill>
              </a:rPr>
              <a:t>.  </a:t>
            </a:r>
            <a:r>
              <a:rPr lang="en-US" sz="1600" dirty="0">
                <a:solidFill>
                  <a:schemeClr val="tx1"/>
                </a:solidFill>
              </a:rPr>
              <a:t>(Eukaryotes are organisms </a:t>
            </a:r>
          </a:p>
          <a:p>
            <a:pPr marL="0" indent="0" algn="just" eaLnBrk="1" fontAlgn="auto" hangingPunct="1">
              <a:lnSpc>
                <a:spcPct val="80000"/>
              </a:lnSpc>
              <a:spcBef>
                <a:spcPts val="0"/>
              </a:spcBef>
              <a:spcAft>
                <a:spcPts val="0"/>
              </a:spcAft>
              <a:buClr>
                <a:schemeClr val="tx1">
                  <a:lumMod val="95000"/>
                  <a:lumOff val="5000"/>
                </a:schemeClr>
              </a:buClr>
              <a:defRPr/>
            </a:pPr>
            <a:r>
              <a:rPr lang="en-US" sz="1600" dirty="0">
                <a:solidFill>
                  <a:schemeClr val="tx1"/>
                </a:solidFill>
              </a:rPr>
              <a:t>     whose cells have a nucleus enclosed within membranes)</a:t>
            </a:r>
          </a:p>
          <a:p>
            <a:pPr marL="285750" indent="-285750" algn="just" eaLnBrk="1" fontAlgn="auto" hangingPunct="1">
              <a:lnSpc>
                <a:spcPct val="80000"/>
              </a:lnSpc>
              <a:spcBef>
                <a:spcPts val="0"/>
              </a:spcBef>
              <a:spcAft>
                <a:spcPts val="0"/>
              </a:spcAft>
              <a:buClr>
                <a:schemeClr val="tx1">
                  <a:lumMod val="95000"/>
                  <a:lumOff val="5000"/>
                </a:schemeClr>
              </a:buClr>
              <a:buFont typeface="Arial" panose="020B0604020202020204" pitchFamily="34" charset="0"/>
              <a:buChar char="•"/>
              <a:defRPr/>
            </a:pPr>
            <a:endParaRPr lang="en-US" sz="1000" dirty="0">
              <a:solidFill>
                <a:schemeClr val="tx1">
                  <a:lumMod val="95000"/>
                  <a:lumOff val="5000"/>
                </a:schemeClr>
              </a:solidFill>
            </a:endParaRPr>
          </a:p>
          <a:p>
            <a:pPr marL="285750" indent="-285750" algn="just" eaLnBrk="1" fontAlgn="auto" hangingPunct="1">
              <a:lnSpc>
                <a:spcPct val="80000"/>
              </a:lnSpc>
              <a:spcBef>
                <a:spcPts val="0"/>
              </a:spcBef>
              <a:spcAft>
                <a:spcPts val="0"/>
              </a:spcAft>
              <a:buClr>
                <a:schemeClr val="tx1">
                  <a:lumMod val="95000"/>
                  <a:lumOff val="5000"/>
                </a:schemeClr>
              </a:buClr>
              <a:buFont typeface="Arial" panose="020B0604020202020204" pitchFamily="34" charset="0"/>
              <a:buChar char="•"/>
              <a:defRPr/>
            </a:pPr>
            <a:r>
              <a:rPr lang="en-US" sz="1600" dirty="0">
                <a:solidFill>
                  <a:schemeClr val="tx1">
                    <a:lumMod val="95000"/>
                    <a:lumOff val="5000"/>
                  </a:schemeClr>
                </a:solidFill>
              </a:rPr>
              <a:t>Approximately 300 known fungi are </a:t>
            </a:r>
            <a:r>
              <a:rPr lang="en-US" sz="1600" dirty="0">
                <a:solidFill>
                  <a:srgbClr val="0033CC"/>
                </a:solidFill>
              </a:rPr>
              <a:t>pathogenic</a:t>
            </a:r>
            <a:r>
              <a:rPr lang="en-US" sz="1600" dirty="0">
                <a:solidFill>
                  <a:schemeClr val="tx1">
                    <a:lumMod val="95000"/>
                    <a:lumOff val="5000"/>
                  </a:schemeClr>
                </a:solidFill>
              </a:rPr>
              <a:t> to humans.</a:t>
            </a:r>
          </a:p>
          <a:p>
            <a:pPr marL="0" indent="0" algn="just" eaLnBrk="1" fontAlgn="auto" hangingPunct="1">
              <a:lnSpc>
                <a:spcPct val="80000"/>
              </a:lnSpc>
              <a:spcBef>
                <a:spcPts val="0"/>
              </a:spcBef>
              <a:spcAft>
                <a:spcPts val="0"/>
              </a:spcAft>
              <a:buClr>
                <a:schemeClr val="tx1">
                  <a:lumMod val="95000"/>
                  <a:lumOff val="5000"/>
                </a:schemeClr>
              </a:buClr>
              <a:defRPr/>
            </a:pPr>
            <a:r>
              <a:rPr lang="en-US" sz="1000" dirty="0">
                <a:solidFill>
                  <a:schemeClr val="tx1">
                    <a:lumMod val="95000"/>
                    <a:lumOff val="5000"/>
                  </a:schemeClr>
                </a:solidFill>
              </a:rPr>
              <a:t>  </a:t>
            </a:r>
          </a:p>
          <a:p>
            <a:pPr marL="285750" indent="-285750" algn="just" eaLnBrk="1" fontAlgn="auto" hangingPunct="1">
              <a:lnSpc>
                <a:spcPct val="80000"/>
              </a:lnSpc>
              <a:spcBef>
                <a:spcPts val="0"/>
              </a:spcBef>
              <a:spcAft>
                <a:spcPts val="0"/>
              </a:spcAft>
              <a:buClr>
                <a:schemeClr val="tx1">
                  <a:lumMod val="95000"/>
                  <a:lumOff val="5000"/>
                </a:schemeClr>
              </a:buClr>
              <a:buFont typeface="Arial" panose="020B0604020202020204" pitchFamily="34" charset="0"/>
              <a:buChar char="•"/>
              <a:defRPr/>
            </a:pPr>
            <a:r>
              <a:rPr lang="en-US" sz="1600" dirty="0">
                <a:solidFill>
                  <a:schemeClr val="tx1">
                    <a:lumMod val="95000"/>
                    <a:lumOff val="5000"/>
                  </a:schemeClr>
                </a:solidFill>
              </a:rPr>
              <a:t>Fungi spores are approximately the same size as a virus.</a:t>
            </a:r>
          </a:p>
          <a:p>
            <a:pPr marL="285750" indent="-285750" algn="just" eaLnBrk="1" fontAlgn="auto" hangingPunct="1">
              <a:lnSpc>
                <a:spcPct val="80000"/>
              </a:lnSpc>
              <a:spcBef>
                <a:spcPts val="0"/>
              </a:spcBef>
              <a:spcAft>
                <a:spcPts val="0"/>
              </a:spcAft>
              <a:buClr>
                <a:schemeClr val="tx1">
                  <a:lumMod val="95000"/>
                  <a:lumOff val="5000"/>
                </a:schemeClr>
              </a:buClr>
              <a:buFont typeface="Arial" panose="020B0604020202020204" pitchFamily="34" charset="0"/>
              <a:buChar char="•"/>
              <a:defRPr/>
            </a:pPr>
            <a:endParaRPr lang="en-US" sz="1000" i="1" dirty="0">
              <a:solidFill>
                <a:schemeClr val="tx1">
                  <a:lumMod val="95000"/>
                  <a:lumOff val="5000"/>
                </a:schemeClr>
              </a:solidFill>
            </a:endParaRPr>
          </a:p>
          <a:p>
            <a:pPr marL="285750" indent="-285750" algn="just" eaLnBrk="1" fontAlgn="auto" hangingPunct="1">
              <a:lnSpc>
                <a:spcPct val="80000"/>
              </a:lnSpc>
              <a:spcBef>
                <a:spcPts val="0"/>
              </a:spcBef>
              <a:spcAft>
                <a:spcPts val="0"/>
              </a:spcAft>
              <a:buClr>
                <a:schemeClr val="tx1">
                  <a:lumMod val="95000"/>
                  <a:lumOff val="5000"/>
                </a:schemeClr>
              </a:buClr>
              <a:buFont typeface="Arial" panose="020B0604020202020204" pitchFamily="34" charset="0"/>
              <a:buChar char="•"/>
              <a:defRPr/>
            </a:pPr>
            <a:r>
              <a:rPr lang="en-US" sz="1600" dirty="0">
                <a:solidFill>
                  <a:schemeClr val="tx1">
                    <a:lumMod val="95000"/>
                    <a:lumOff val="5000"/>
                  </a:schemeClr>
                </a:solidFill>
              </a:rPr>
              <a:t>Fungi include yeasts and molds, as well as the more familiar mushrooms.</a:t>
            </a:r>
          </a:p>
          <a:p>
            <a:pPr marL="285750" indent="-285750" algn="just" eaLnBrk="1" fontAlgn="auto" hangingPunct="1">
              <a:lnSpc>
                <a:spcPct val="80000"/>
              </a:lnSpc>
              <a:spcBef>
                <a:spcPts val="0"/>
              </a:spcBef>
              <a:spcAft>
                <a:spcPts val="0"/>
              </a:spcAft>
              <a:buClr>
                <a:schemeClr val="tx1">
                  <a:lumMod val="95000"/>
                  <a:lumOff val="5000"/>
                </a:schemeClr>
              </a:buClr>
              <a:buFont typeface="Arial" panose="020B0604020202020204" pitchFamily="34" charset="0"/>
              <a:buChar char="•"/>
              <a:defRPr/>
            </a:pPr>
            <a:endParaRPr lang="en-US" sz="1000" dirty="0">
              <a:solidFill>
                <a:schemeClr val="tx1">
                  <a:lumMod val="95000"/>
                  <a:lumOff val="5000"/>
                </a:schemeClr>
              </a:solidFill>
            </a:endParaRPr>
          </a:p>
          <a:p>
            <a:pPr marL="285750" indent="-285750" algn="just" eaLnBrk="1" fontAlgn="auto" hangingPunct="1">
              <a:lnSpc>
                <a:spcPct val="80000"/>
              </a:lnSpc>
              <a:spcBef>
                <a:spcPts val="0"/>
              </a:spcBef>
              <a:spcAft>
                <a:spcPts val="0"/>
              </a:spcAft>
              <a:buClr>
                <a:schemeClr val="tx1">
                  <a:lumMod val="95000"/>
                  <a:lumOff val="5000"/>
                </a:schemeClr>
              </a:buClr>
              <a:buFont typeface="Arial" panose="020B0604020202020204" pitchFamily="34" charset="0"/>
              <a:buChar char="•"/>
              <a:defRPr/>
            </a:pPr>
            <a:r>
              <a:rPr lang="en-US" sz="1600" dirty="0">
                <a:solidFill>
                  <a:schemeClr val="tx1">
                    <a:lumMod val="95000"/>
                    <a:lumOff val="5000"/>
                  </a:schemeClr>
                </a:solidFill>
              </a:rPr>
              <a:t>Abundant worldwide, most fungi are inconspicuous because of the small size of their structures, and their cryptic lifestyles in soil or on dead matter.</a:t>
            </a:r>
          </a:p>
          <a:p>
            <a:pPr marL="285750" indent="-285750" algn="just" eaLnBrk="1" fontAlgn="auto" hangingPunct="1">
              <a:lnSpc>
                <a:spcPct val="80000"/>
              </a:lnSpc>
              <a:spcBef>
                <a:spcPts val="0"/>
              </a:spcBef>
              <a:spcAft>
                <a:spcPts val="0"/>
              </a:spcAft>
              <a:buClr>
                <a:schemeClr val="tx1">
                  <a:lumMod val="95000"/>
                  <a:lumOff val="5000"/>
                </a:schemeClr>
              </a:buClr>
              <a:buFont typeface="Arial" panose="020B0604020202020204" pitchFamily="34" charset="0"/>
              <a:buChar char="•"/>
              <a:defRPr/>
            </a:pPr>
            <a:endParaRPr lang="en-US" sz="1000" dirty="0">
              <a:solidFill>
                <a:schemeClr val="tx1">
                  <a:lumMod val="95000"/>
                  <a:lumOff val="5000"/>
                </a:schemeClr>
              </a:solidFill>
            </a:endParaRPr>
          </a:p>
          <a:p>
            <a:pPr marL="285750" indent="-285750" algn="just" eaLnBrk="1" fontAlgn="auto" hangingPunct="1">
              <a:lnSpc>
                <a:spcPct val="80000"/>
              </a:lnSpc>
              <a:spcBef>
                <a:spcPts val="0"/>
              </a:spcBef>
              <a:spcAft>
                <a:spcPts val="0"/>
              </a:spcAft>
              <a:buClr>
                <a:schemeClr val="tx1">
                  <a:lumMod val="95000"/>
                  <a:lumOff val="5000"/>
                </a:schemeClr>
              </a:buClr>
              <a:buFont typeface="Arial" panose="020B0604020202020204" pitchFamily="34" charset="0"/>
              <a:buChar char="•"/>
              <a:defRPr/>
            </a:pPr>
            <a:r>
              <a:rPr lang="en-US" sz="1600" dirty="0">
                <a:solidFill>
                  <a:schemeClr val="tx1">
                    <a:lumMod val="95000"/>
                    <a:lumOff val="5000"/>
                  </a:schemeClr>
                </a:solidFill>
              </a:rPr>
              <a:t>Certain fungi can cause serious diseases in humans, several of which may be fatal if untreated. These include </a:t>
            </a:r>
            <a:r>
              <a:rPr lang="en-US" sz="1600" dirty="0" err="1">
                <a:solidFill>
                  <a:schemeClr val="tx1">
                    <a:lumMod val="95000"/>
                    <a:lumOff val="5000"/>
                  </a:schemeClr>
                </a:solidFill>
              </a:rPr>
              <a:t>aspergillosis</a:t>
            </a:r>
            <a:r>
              <a:rPr lang="en-US" sz="1600" dirty="0">
                <a:solidFill>
                  <a:schemeClr val="tx1">
                    <a:lumMod val="95000"/>
                    <a:lumOff val="5000"/>
                  </a:schemeClr>
                </a:solidFill>
              </a:rPr>
              <a:t>, candidiasis, </a:t>
            </a:r>
            <a:r>
              <a:rPr lang="en-US" sz="1600" dirty="0" err="1">
                <a:solidFill>
                  <a:schemeClr val="tx1">
                    <a:lumMod val="95000"/>
                    <a:lumOff val="5000"/>
                  </a:schemeClr>
                </a:solidFill>
              </a:rPr>
              <a:t>coccidioidomycosis</a:t>
            </a:r>
            <a:r>
              <a:rPr lang="en-US" sz="1600" dirty="0">
                <a:solidFill>
                  <a:schemeClr val="tx1">
                    <a:lumMod val="95000"/>
                    <a:lumOff val="5000"/>
                  </a:schemeClr>
                </a:solidFill>
              </a:rPr>
              <a:t>, </a:t>
            </a:r>
            <a:r>
              <a:rPr lang="en-US" sz="1600" dirty="0" err="1">
                <a:solidFill>
                  <a:schemeClr val="tx1">
                    <a:lumMod val="95000"/>
                    <a:lumOff val="5000"/>
                  </a:schemeClr>
                </a:solidFill>
              </a:rPr>
              <a:t>cryptococcosis</a:t>
            </a:r>
            <a:r>
              <a:rPr lang="en-US" sz="1600" dirty="0">
                <a:solidFill>
                  <a:schemeClr val="tx1">
                    <a:lumMod val="95000"/>
                    <a:lumOff val="5000"/>
                  </a:schemeClr>
                </a:solidFill>
              </a:rPr>
              <a:t>, histoplasmosis, </a:t>
            </a:r>
            <a:r>
              <a:rPr lang="en-US" sz="1600" dirty="0" err="1">
                <a:solidFill>
                  <a:schemeClr val="tx1">
                    <a:lumMod val="95000"/>
                    <a:lumOff val="5000"/>
                  </a:schemeClr>
                </a:solidFill>
              </a:rPr>
              <a:t>mycetomas</a:t>
            </a:r>
            <a:r>
              <a:rPr lang="en-US" sz="1600" dirty="0">
                <a:solidFill>
                  <a:schemeClr val="tx1">
                    <a:lumMod val="95000"/>
                    <a:lumOff val="5000"/>
                  </a:schemeClr>
                </a:solidFill>
              </a:rPr>
              <a:t>, and </a:t>
            </a:r>
            <a:r>
              <a:rPr lang="en-US" sz="1600" dirty="0" err="1">
                <a:solidFill>
                  <a:schemeClr val="tx1">
                    <a:lumMod val="95000"/>
                    <a:lumOff val="5000"/>
                  </a:schemeClr>
                </a:solidFill>
              </a:rPr>
              <a:t>paracoccidioidomycosis</a:t>
            </a:r>
            <a:r>
              <a:rPr lang="en-US" sz="1600" dirty="0">
                <a:solidFill>
                  <a:schemeClr val="tx1">
                    <a:lumMod val="95000"/>
                    <a:lumOff val="5000"/>
                  </a:schemeClr>
                </a:solidFill>
              </a:rPr>
              <a:t>.</a:t>
            </a:r>
          </a:p>
          <a:p>
            <a:pPr marL="285750" indent="-285750" algn="just" eaLnBrk="1" fontAlgn="auto" hangingPunct="1">
              <a:lnSpc>
                <a:spcPct val="80000"/>
              </a:lnSpc>
              <a:spcBef>
                <a:spcPts val="0"/>
              </a:spcBef>
              <a:spcAft>
                <a:spcPts val="0"/>
              </a:spcAft>
              <a:buClr>
                <a:schemeClr val="tx1">
                  <a:lumMod val="95000"/>
                  <a:lumOff val="5000"/>
                </a:schemeClr>
              </a:buClr>
              <a:buFont typeface="Arial" panose="020B0604020202020204" pitchFamily="34" charset="0"/>
              <a:buChar char="•"/>
              <a:defRPr/>
            </a:pPr>
            <a:endParaRPr lang="en-US" sz="1000" dirty="0">
              <a:solidFill>
                <a:schemeClr val="tx1">
                  <a:lumMod val="95000"/>
                  <a:lumOff val="5000"/>
                </a:schemeClr>
              </a:solidFill>
            </a:endParaRPr>
          </a:p>
          <a:p>
            <a:pPr marL="285750" indent="-285750" algn="just" eaLnBrk="1" fontAlgn="auto" hangingPunct="1">
              <a:lnSpc>
                <a:spcPct val="80000"/>
              </a:lnSpc>
              <a:spcBef>
                <a:spcPts val="0"/>
              </a:spcBef>
              <a:spcAft>
                <a:spcPts val="0"/>
              </a:spcAft>
              <a:buClr>
                <a:schemeClr val="tx1">
                  <a:lumMod val="95000"/>
                  <a:lumOff val="5000"/>
                </a:schemeClr>
              </a:buClr>
              <a:buFont typeface="Arial" panose="020B0604020202020204" pitchFamily="34" charset="0"/>
              <a:buChar char="•"/>
              <a:defRPr/>
            </a:pPr>
            <a:r>
              <a:rPr lang="en-US" sz="1600" dirty="0">
                <a:solidFill>
                  <a:schemeClr val="tx1">
                    <a:lumMod val="95000"/>
                    <a:lumOff val="5000"/>
                  </a:schemeClr>
                </a:solidFill>
              </a:rPr>
              <a:t>Persons with immuno-deficiencies are particularly susceptible to disease by fungi such as Aspergillus, Candida, </a:t>
            </a:r>
            <a:r>
              <a:rPr lang="en-US" sz="1600" dirty="0" err="1">
                <a:solidFill>
                  <a:schemeClr val="tx1">
                    <a:lumMod val="95000"/>
                    <a:lumOff val="5000"/>
                  </a:schemeClr>
                </a:solidFill>
              </a:rPr>
              <a:t>Cryptoccocus</a:t>
            </a:r>
            <a:r>
              <a:rPr lang="en-US" sz="1600" dirty="0">
                <a:solidFill>
                  <a:schemeClr val="tx1">
                    <a:lumMod val="95000"/>
                    <a:lumOff val="5000"/>
                  </a:schemeClr>
                </a:solidFill>
              </a:rPr>
              <a:t>, </a:t>
            </a:r>
            <a:r>
              <a:rPr lang="en-US" sz="1600" dirty="0" err="1">
                <a:solidFill>
                  <a:schemeClr val="tx1">
                    <a:lumMod val="95000"/>
                    <a:lumOff val="5000"/>
                  </a:schemeClr>
                </a:solidFill>
              </a:rPr>
              <a:t>Histoplasma</a:t>
            </a:r>
            <a:r>
              <a:rPr lang="en-US" sz="1600" dirty="0">
                <a:solidFill>
                  <a:schemeClr val="tx1">
                    <a:lumMod val="95000"/>
                    <a:lumOff val="5000"/>
                  </a:schemeClr>
                </a:solidFill>
              </a:rPr>
              <a:t>, and Pneumocystis. </a:t>
            </a:r>
          </a:p>
          <a:p>
            <a:pPr marL="285750" indent="-285750" algn="just" eaLnBrk="1" fontAlgn="auto" hangingPunct="1">
              <a:lnSpc>
                <a:spcPct val="80000"/>
              </a:lnSpc>
              <a:spcBef>
                <a:spcPts val="0"/>
              </a:spcBef>
              <a:spcAft>
                <a:spcPts val="0"/>
              </a:spcAft>
              <a:buClr>
                <a:schemeClr val="tx1">
                  <a:lumMod val="95000"/>
                  <a:lumOff val="5000"/>
                </a:schemeClr>
              </a:buClr>
              <a:buFont typeface="Arial" panose="020B0604020202020204" pitchFamily="34" charset="0"/>
              <a:buChar char="•"/>
              <a:defRPr/>
            </a:pPr>
            <a:endParaRPr lang="en-US" sz="1000" dirty="0">
              <a:solidFill>
                <a:schemeClr val="tx1">
                  <a:lumMod val="95000"/>
                  <a:lumOff val="5000"/>
                </a:schemeClr>
              </a:solidFill>
            </a:endParaRPr>
          </a:p>
          <a:p>
            <a:pPr marL="285750" indent="-285750" algn="just" eaLnBrk="1" fontAlgn="auto" hangingPunct="1">
              <a:lnSpc>
                <a:spcPct val="80000"/>
              </a:lnSpc>
              <a:spcBef>
                <a:spcPts val="0"/>
              </a:spcBef>
              <a:spcAft>
                <a:spcPts val="0"/>
              </a:spcAft>
              <a:buClr>
                <a:schemeClr val="tx1">
                  <a:lumMod val="95000"/>
                  <a:lumOff val="5000"/>
                </a:schemeClr>
              </a:buClr>
              <a:buFont typeface="Arial" panose="020B0604020202020204" pitchFamily="34" charset="0"/>
              <a:buChar char="•"/>
              <a:defRPr/>
            </a:pPr>
            <a:r>
              <a:rPr lang="en-US" sz="1600" dirty="0">
                <a:solidFill>
                  <a:schemeClr val="tx1">
                    <a:lumMod val="95000"/>
                    <a:lumOff val="5000"/>
                  </a:schemeClr>
                </a:solidFill>
              </a:rPr>
              <a:t>Other fungi can attack eyes, nails, hair, and especially skin (the so-called </a:t>
            </a:r>
            <a:r>
              <a:rPr lang="en-US" sz="1600" dirty="0" err="1">
                <a:solidFill>
                  <a:schemeClr val="tx1">
                    <a:lumMod val="95000"/>
                    <a:lumOff val="5000"/>
                  </a:schemeClr>
                </a:solidFill>
              </a:rPr>
              <a:t>dermatophytic</a:t>
            </a:r>
            <a:r>
              <a:rPr lang="en-US" sz="1600" dirty="0">
                <a:solidFill>
                  <a:schemeClr val="tx1">
                    <a:lumMod val="95000"/>
                    <a:lumOff val="5000"/>
                  </a:schemeClr>
                </a:solidFill>
              </a:rPr>
              <a:t> and </a:t>
            </a:r>
            <a:r>
              <a:rPr lang="en-US" sz="1600" dirty="0" err="1">
                <a:solidFill>
                  <a:schemeClr val="tx1">
                    <a:lumMod val="95000"/>
                    <a:lumOff val="5000"/>
                  </a:schemeClr>
                </a:solidFill>
              </a:rPr>
              <a:t>keratinophilic</a:t>
            </a:r>
            <a:r>
              <a:rPr lang="en-US" sz="1600" dirty="0">
                <a:solidFill>
                  <a:schemeClr val="tx1">
                    <a:lumMod val="95000"/>
                    <a:lumOff val="5000"/>
                  </a:schemeClr>
                </a:solidFill>
              </a:rPr>
              <a:t> fungi) and can cause local infections such as ringworm or athlete's foot.  Fungi can also cause allergies and other reactions.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9802" y="1981200"/>
            <a:ext cx="1449617" cy="1219200"/>
          </a:xfrm>
          <a:prstGeom prst="rect">
            <a:avLst/>
          </a:prstGeom>
        </p:spPr>
      </p:pic>
    </p:spTree>
    <p:extLst>
      <p:ext uri="{BB962C8B-B14F-4D97-AF65-F5344CB8AC3E}">
        <p14:creationId xmlns:p14="http://schemas.microsoft.com/office/powerpoint/2010/main" val="2624134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What Causes Pandemics - Diseases</a:t>
            </a:r>
          </a:p>
        </p:txBody>
      </p:sp>
      <p:sp>
        <p:nvSpPr>
          <p:cNvPr id="3"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457200" y="1465487"/>
            <a:ext cx="8229600" cy="4568601"/>
          </a:xfrm>
        </p:spPr>
        <p:txBody>
          <a:bodyPr>
            <a:noAutofit/>
          </a:bodyPr>
          <a:lstStyle/>
          <a:p>
            <a:pPr marL="0" indent="0" algn="ctr" eaLnBrk="1" fontAlgn="auto" hangingPunct="1">
              <a:lnSpc>
                <a:spcPct val="80000"/>
              </a:lnSpc>
              <a:spcBef>
                <a:spcPts val="0"/>
              </a:spcBef>
              <a:spcAft>
                <a:spcPts val="0"/>
              </a:spcAft>
              <a:buClr>
                <a:schemeClr val="accent3"/>
              </a:buClr>
              <a:defRPr/>
            </a:pPr>
            <a:r>
              <a:rPr lang="en-US" sz="3200" dirty="0">
                <a:solidFill>
                  <a:srgbClr val="0033CC"/>
                </a:solidFill>
              </a:rPr>
              <a:t>Pathogens - Algae</a:t>
            </a:r>
            <a:endParaRPr lang="en-US" sz="2000" dirty="0">
              <a:solidFill>
                <a:srgbClr val="0033CC"/>
              </a:solidFill>
            </a:endParaRPr>
          </a:p>
          <a:p>
            <a:pPr marL="0" indent="0" algn="just" eaLnBrk="1" fontAlgn="auto" hangingPunct="1">
              <a:lnSpc>
                <a:spcPct val="80000"/>
              </a:lnSpc>
              <a:spcBef>
                <a:spcPts val="0"/>
              </a:spcBef>
              <a:spcAft>
                <a:spcPts val="0"/>
              </a:spcAft>
              <a:buClr>
                <a:schemeClr val="accent3"/>
              </a:buClr>
              <a:defRPr/>
            </a:pPr>
            <a:endParaRPr lang="en-US" sz="500" dirty="0">
              <a:solidFill>
                <a:schemeClr val="tx1">
                  <a:lumMod val="95000"/>
                  <a:lumOff val="5000"/>
                </a:schemeClr>
              </a:solidFill>
            </a:endParaRPr>
          </a:p>
          <a:p>
            <a:pPr marL="285750" indent="-285750" algn="just" eaLnBrk="1" fontAlgn="auto" hangingPunct="1">
              <a:spcBef>
                <a:spcPts val="0"/>
              </a:spcBef>
              <a:spcAft>
                <a:spcPts val="0"/>
              </a:spcAft>
              <a:buClr>
                <a:schemeClr val="tx1">
                  <a:lumMod val="95000"/>
                  <a:lumOff val="5000"/>
                </a:schemeClr>
              </a:buClr>
              <a:buFont typeface="Arial" panose="020B0604020202020204" pitchFamily="34" charset="0"/>
              <a:buChar char="•"/>
              <a:defRPr/>
            </a:pPr>
            <a:r>
              <a:rPr lang="en-US" sz="1600" dirty="0">
                <a:solidFill>
                  <a:schemeClr val="tx1">
                    <a:lumMod val="95000"/>
                    <a:lumOff val="5000"/>
                  </a:schemeClr>
                </a:solidFill>
              </a:rPr>
              <a:t>Algae are single-celled microscopic plants.</a:t>
            </a:r>
          </a:p>
          <a:p>
            <a:pPr marL="285750" indent="-285750" algn="just" eaLnBrk="1" fontAlgn="auto" hangingPunct="1">
              <a:spcBef>
                <a:spcPts val="0"/>
              </a:spcBef>
              <a:spcAft>
                <a:spcPts val="0"/>
              </a:spcAft>
              <a:buClr>
                <a:schemeClr val="tx1">
                  <a:lumMod val="95000"/>
                  <a:lumOff val="5000"/>
                </a:schemeClr>
              </a:buClr>
              <a:buFont typeface="Arial" panose="020B0604020202020204" pitchFamily="34" charset="0"/>
              <a:buChar char="•"/>
              <a:defRPr/>
            </a:pPr>
            <a:endParaRPr lang="en-US" sz="1000" dirty="0">
              <a:solidFill>
                <a:schemeClr val="tx1">
                  <a:lumMod val="95000"/>
                  <a:lumOff val="5000"/>
                </a:schemeClr>
              </a:solidFill>
            </a:endParaRPr>
          </a:p>
          <a:p>
            <a:pPr marL="285750" indent="-285750" algn="just" eaLnBrk="1" fontAlgn="auto" hangingPunct="1">
              <a:spcBef>
                <a:spcPts val="0"/>
              </a:spcBef>
              <a:spcAft>
                <a:spcPts val="0"/>
              </a:spcAft>
              <a:buClr>
                <a:schemeClr val="tx1">
                  <a:lumMod val="95000"/>
                  <a:lumOff val="5000"/>
                </a:schemeClr>
              </a:buClr>
              <a:buFont typeface="Arial" panose="020B0604020202020204" pitchFamily="34" charset="0"/>
              <a:buChar char="•"/>
              <a:defRPr/>
            </a:pPr>
            <a:r>
              <a:rPr lang="en-US" sz="1600" dirty="0">
                <a:solidFill>
                  <a:schemeClr val="tx1">
                    <a:lumMod val="95000"/>
                    <a:lumOff val="5000"/>
                  </a:schemeClr>
                </a:solidFill>
              </a:rPr>
              <a:t>Algae too are </a:t>
            </a:r>
            <a:r>
              <a:rPr lang="en-US" sz="1600" dirty="0">
                <a:solidFill>
                  <a:schemeClr val="tx1"/>
                </a:solidFill>
              </a:rPr>
              <a:t>Eukaryotes, meaning organisms whose cells</a:t>
            </a:r>
          </a:p>
          <a:p>
            <a:pPr marL="0" indent="0" algn="just" eaLnBrk="1" fontAlgn="auto" hangingPunct="1">
              <a:spcBef>
                <a:spcPts val="0"/>
              </a:spcBef>
              <a:spcAft>
                <a:spcPts val="0"/>
              </a:spcAft>
              <a:buClr>
                <a:schemeClr val="tx1">
                  <a:lumMod val="95000"/>
                  <a:lumOff val="5000"/>
                </a:schemeClr>
              </a:buClr>
              <a:defRPr/>
            </a:pPr>
            <a:r>
              <a:rPr lang="en-US" sz="1600" dirty="0">
                <a:solidFill>
                  <a:schemeClr val="tx1"/>
                </a:solidFill>
              </a:rPr>
              <a:t>     have a nucleus enclosed within membranes.</a:t>
            </a:r>
            <a:endParaRPr lang="en-US" sz="1600" dirty="0">
              <a:solidFill>
                <a:schemeClr val="tx1">
                  <a:lumMod val="95000"/>
                  <a:lumOff val="5000"/>
                </a:schemeClr>
              </a:solidFill>
            </a:endParaRPr>
          </a:p>
          <a:p>
            <a:pPr marL="285750" indent="-285750" algn="just" eaLnBrk="1" fontAlgn="auto" hangingPunct="1">
              <a:spcBef>
                <a:spcPts val="0"/>
              </a:spcBef>
              <a:spcAft>
                <a:spcPts val="0"/>
              </a:spcAft>
              <a:buClr>
                <a:schemeClr val="tx1">
                  <a:lumMod val="95000"/>
                  <a:lumOff val="5000"/>
                </a:schemeClr>
              </a:buClr>
              <a:buFont typeface="Arial" panose="020B0604020202020204" pitchFamily="34" charset="0"/>
              <a:buChar char="•"/>
              <a:defRPr/>
            </a:pPr>
            <a:endParaRPr lang="en-US" sz="1000" dirty="0">
              <a:solidFill>
                <a:schemeClr val="tx1">
                  <a:lumMod val="95000"/>
                  <a:lumOff val="5000"/>
                </a:schemeClr>
              </a:solidFill>
            </a:endParaRPr>
          </a:p>
          <a:p>
            <a:pPr marL="285750" indent="-285750" algn="just" eaLnBrk="1" fontAlgn="auto" hangingPunct="1">
              <a:spcBef>
                <a:spcPts val="0"/>
              </a:spcBef>
              <a:spcAft>
                <a:spcPts val="0"/>
              </a:spcAft>
              <a:buClr>
                <a:schemeClr val="tx1">
                  <a:lumMod val="95000"/>
                  <a:lumOff val="5000"/>
                </a:schemeClr>
              </a:buClr>
              <a:buFont typeface="Arial" panose="020B0604020202020204" pitchFamily="34" charset="0"/>
              <a:buChar char="•"/>
              <a:defRPr/>
            </a:pPr>
            <a:r>
              <a:rPr lang="en-US" sz="1600" dirty="0">
                <a:solidFill>
                  <a:schemeClr val="tx1">
                    <a:lumMod val="95000"/>
                    <a:lumOff val="5000"/>
                  </a:schemeClr>
                </a:solidFill>
              </a:rPr>
              <a:t>They are generally non-</a:t>
            </a:r>
            <a:r>
              <a:rPr lang="en-US" sz="1600" dirty="0">
                <a:solidFill>
                  <a:srgbClr val="0033CC"/>
                </a:solidFill>
              </a:rPr>
              <a:t>pathogenic</a:t>
            </a:r>
            <a:r>
              <a:rPr lang="en-US" sz="1600" dirty="0">
                <a:solidFill>
                  <a:schemeClr val="tx1"/>
                </a:solidFill>
              </a:rPr>
              <a:t>,</a:t>
            </a:r>
            <a:r>
              <a:rPr lang="en-US" sz="1600" dirty="0">
                <a:solidFill>
                  <a:schemeClr val="tx1">
                    <a:lumMod val="95000"/>
                    <a:lumOff val="5000"/>
                  </a:schemeClr>
                </a:solidFill>
              </a:rPr>
              <a:t> but </a:t>
            </a:r>
            <a:r>
              <a:rPr lang="en-US" sz="1600" dirty="0">
                <a:solidFill>
                  <a:srgbClr val="0033CC"/>
                </a:solidFill>
              </a:rPr>
              <a:t>pathogenic</a:t>
            </a:r>
            <a:r>
              <a:rPr lang="en-US" sz="1600" dirty="0">
                <a:solidFill>
                  <a:schemeClr val="tx1">
                    <a:lumMod val="95000"/>
                    <a:lumOff val="5000"/>
                  </a:schemeClr>
                </a:solidFill>
              </a:rPr>
              <a:t> varieties do exist.</a:t>
            </a:r>
            <a:r>
              <a:rPr lang="en-US" sz="1600" b="0" dirty="0">
                <a:solidFill>
                  <a:schemeClr val="tx1">
                    <a:lumMod val="95000"/>
                    <a:lumOff val="5000"/>
                  </a:schemeClr>
                </a:solidFill>
              </a:rPr>
              <a:t>  </a:t>
            </a:r>
          </a:p>
          <a:p>
            <a:pPr marL="285750" indent="-285750" algn="just" eaLnBrk="1" fontAlgn="auto" hangingPunct="1">
              <a:spcBef>
                <a:spcPts val="0"/>
              </a:spcBef>
              <a:spcAft>
                <a:spcPts val="0"/>
              </a:spcAft>
              <a:buClr>
                <a:schemeClr val="tx1">
                  <a:lumMod val="95000"/>
                  <a:lumOff val="5000"/>
                </a:schemeClr>
              </a:buClr>
              <a:buFont typeface="Arial" panose="020B0604020202020204" pitchFamily="34" charset="0"/>
              <a:buChar char="•"/>
              <a:defRPr/>
            </a:pPr>
            <a:endParaRPr lang="en-US" sz="1000" b="0" dirty="0">
              <a:solidFill>
                <a:schemeClr val="tx1">
                  <a:lumMod val="95000"/>
                  <a:lumOff val="5000"/>
                </a:schemeClr>
              </a:solidFill>
            </a:endParaRPr>
          </a:p>
          <a:p>
            <a:pPr marL="285750" indent="-285750" algn="just" eaLnBrk="1" fontAlgn="auto" hangingPunct="1">
              <a:spcBef>
                <a:spcPts val="0"/>
              </a:spcBef>
              <a:spcAft>
                <a:spcPts val="0"/>
              </a:spcAft>
              <a:buClr>
                <a:schemeClr val="tx1">
                  <a:lumMod val="95000"/>
                  <a:lumOff val="5000"/>
                </a:schemeClr>
              </a:buClr>
              <a:buFont typeface="Arial" panose="020B0604020202020204" pitchFamily="34" charset="0"/>
              <a:buChar char="•"/>
              <a:defRPr/>
            </a:pPr>
            <a:r>
              <a:rPr lang="en-US" sz="1600" dirty="0">
                <a:solidFill>
                  <a:schemeClr val="tx1">
                    <a:lumMod val="95000"/>
                    <a:lumOff val="5000"/>
                  </a:schemeClr>
                </a:solidFill>
              </a:rPr>
              <a:t>They are 7 times the size of viruses.</a:t>
            </a:r>
          </a:p>
          <a:p>
            <a:pPr marL="285750" indent="-285750" algn="just" eaLnBrk="1" fontAlgn="auto" hangingPunct="1">
              <a:spcBef>
                <a:spcPts val="0"/>
              </a:spcBef>
              <a:spcAft>
                <a:spcPts val="0"/>
              </a:spcAft>
              <a:buClr>
                <a:schemeClr val="tx1">
                  <a:lumMod val="95000"/>
                  <a:lumOff val="5000"/>
                </a:schemeClr>
              </a:buClr>
              <a:buFont typeface="Arial" panose="020B0604020202020204" pitchFamily="34" charset="0"/>
              <a:buChar char="•"/>
              <a:defRPr/>
            </a:pPr>
            <a:endParaRPr lang="en-US" sz="1000" dirty="0">
              <a:solidFill>
                <a:schemeClr val="tx1">
                  <a:lumMod val="95000"/>
                  <a:lumOff val="5000"/>
                </a:schemeClr>
              </a:solidFill>
            </a:endParaRPr>
          </a:p>
          <a:p>
            <a:pPr marL="285750" indent="-285750" algn="just" eaLnBrk="1" fontAlgn="auto" hangingPunct="1">
              <a:spcBef>
                <a:spcPts val="0"/>
              </a:spcBef>
              <a:spcAft>
                <a:spcPts val="0"/>
              </a:spcAft>
              <a:buClr>
                <a:schemeClr val="tx1">
                  <a:lumMod val="95000"/>
                  <a:lumOff val="5000"/>
                </a:schemeClr>
              </a:buClr>
              <a:buFont typeface="Arial" panose="020B0604020202020204" pitchFamily="34" charset="0"/>
              <a:buChar char="•"/>
              <a:defRPr/>
            </a:pPr>
            <a:r>
              <a:rPr lang="en-US" sz="1600" dirty="0">
                <a:solidFill>
                  <a:schemeClr val="tx1">
                    <a:lumMod val="95000"/>
                    <a:lumOff val="5000"/>
                  </a:schemeClr>
                </a:solidFill>
              </a:rPr>
              <a:t>Examples of algae acting as a </a:t>
            </a:r>
            <a:r>
              <a:rPr lang="en-US" sz="1600" dirty="0">
                <a:solidFill>
                  <a:srgbClr val="0033CC"/>
                </a:solidFill>
              </a:rPr>
              <a:t>pathogens </a:t>
            </a:r>
            <a:r>
              <a:rPr lang="en-US" sz="1600" dirty="0">
                <a:solidFill>
                  <a:schemeClr val="tx1">
                    <a:lumMod val="95000"/>
                    <a:lumOff val="5000"/>
                  </a:schemeClr>
                </a:solidFill>
              </a:rPr>
              <a:t>are well known, causing such diseases as </a:t>
            </a:r>
            <a:r>
              <a:rPr lang="en-US" sz="1600" dirty="0" err="1">
                <a:solidFill>
                  <a:schemeClr val="tx1">
                    <a:lumMod val="95000"/>
                    <a:lumOff val="5000"/>
                  </a:schemeClr>
                </a:solidFill>
              </a:rPr>
              <a:t>protothecosis</a:t>
            </a:r>
            <a:r>
              <a:rPr lang="en-US" sz="1600" dirty="0">
                <a:solidFill>
                  <a:schemeClr val="tx1">
                    <a:lumMod val="95000"/>
                    <a:lumOff val="5000"/>
                  </a:schemeClr>
                </a:solidFill>
              </a:rPr>
              <a:t> and </a:t>
            </a:r>
            <a:r>
              <a:rPr lang="en-US" sz="1600" dirty="0" err="1">
                <a:solidFill>
                  <a:schemeClr val="tx1"/>
                </a:solidFill>
              </a:rPr>
              <a:t>prototheca</a:t>
            </a:r>
            <a:r>
              <a:rPr lang="en-US" sz="1600" dirty="0">
                <a:solidFill>
                  <a:schemeClr val="tx1"/>
                </a:solidFill>
              </a:rPr>
              <a:t>, which are parasitic conditions, causing infection, inflammation and cellular damage.</a:t>
            </a:r>
          </a:p>
          <a:p>
            <a:pPr marL="285750" indent="-285750" algn="just" eaLnBrk="1" fontAlgn="auto" hangingPunct="1">
              <a:spcBef>
                <a:spcPts val="0"/>
              </a:spcBef>
              <a:spcAft>
                <a:spcPts val="0"/>
              </a:spcAft>
              <a:buClr>
                <a:schemeClr val="tx1">
                  <a:lumMod val="95000"/>
                  <a:lumOff val="5000"/>
                </a:schemeClr>
              </a:buClr>
              <a:buFont typeface="Arial" panose="020B0604020202020204" pitchFamily="34" charset="0"/>
              <a:buChar char="•"/>
              <a:defRPr/>
            </a:pPr>
            <a:endParaRPr lang="en-US" sz="1000" dirty="0">
              <a:solidFill>
                <a:schemeClr val="tx1"/>
              </a:solidFill>
            </a:endParaRPr>
          </a:p>
          <a:p>
            <a:pPr marL="285750" indent="-285750" algn="just" eaLnBrk="1" fontAlgn="auto" hangingPunct="1">
              <a:spcBef>
                <a:spcPts val="0"/>
              </a:spcBef>
              <a:spcAft>
                <a:spcPts val="0"/>
              </a:spcAft>
              <a:buClr>
                <a:schemeClr val="tx1">
                  <a:lumMod val="95000"/>
                  <a:lumOff val="5000"/>
                </a:schemeClr>
              </a:buClr>
              <a:buFont typeface="Arial" panose="020B0604020202020204" pitchFamily="34" charset="0"/>
              <a:buChar char="•"/>
              <a:defRPr/>
            </a:pPr>
            <a:r>
              <a:rPr lang="en-US" sz="1600" dirty="0">
                <a:solidFill>
                  <a:schemeClr val="tx1"/>
                </a:solidFill>
              </a:rPr>
              <a:t>Algae can also become </a:t>
            </a:r>
            <a:r>
              <a:rPr lang="en-US" sz="1600" dirty="0">
                <a:solidFill>
                  <a:srgbClr val="0033CC"/>
                </a:solidFill>
              </a:rPr>
              <a:t>pathogenic</a:t>
            </a:r>
            <a:r>
              <a:rPr lang="en-US" sz="1600" dirty="0">
                <a:solidFill>
                  <a:schemeClr val="tx1"/>
                </a:solidFill>
              </a:rPr>
              <a:t> as a part of harmful algal bloom (HAB), which is an algal bloom that causes negative impacts to other organisms via production of natural toxins, cellular damage, or by other means. </a:t>
            </a:r>
          </a:p>
          <a:p>
            <a:pPr marL="285750" indent="-285750" algn="just" eaLnBrk="1" fontAlgn="auto" hangingPunct="1">
              <a:spcBef>
                <a:spcPts val="0"/>
              </a:spcBef>
              <a:spcAft>
                <a:spcPts val="0"/>
              </a:spcAft>
              <a:buClr>
                <a:schemeClr val="tx1">
                  <a:lumMod val="95000"/>
                  <a:lumOff val="5000"/>
                </a:schemeClr>
              </a:buClr>
              <a:buFont typeface="Arial" panose="020B0604020202020204" pitchFamily="34" charset="0"/>
              <a:buChar char="•"/>
              <a:defRPr/>
            </a:pPr>
            <a:endParaRPr lang="en-US" sz="1000" dirty="0">
              <a:solidFill>
                <a:schemeClr val="tx1"/>
              </a:solidFill>
            </a:endParaRPr>
          </a:p>
          <a:p>
            <a:pPr marL="285750" indent="-285750" algn="just" eaLnBrk="1" fontAlgn="auto" hangingPunct="1">
              <a:spcBef>
                <a:spcPts val="0"/>
              </a:spcBef>
              <a:spcAft>
                <a:spcPts val="0"/>
              </a:spcAft>
              <a:buClr>
                <a:schemeClr val="tx1">
                  <a:lumMod val="95000"/>
                  <a:lumOff val="5000"/>
                </a:schemeClr>
              </a:buClr>
              <a:buFont typeface="Arial" panose="020B0604020202020204" pitchFamily="34" charset="0"/>
              <a:buChar char="•"/>
              <a:defRPr/>
            </a:pPr>
            <a:r>
              <a:rPr lang="en-US" sz="1600" dirty="0">
                <a:solidFill>
                  <a:schemeClr val="tx1"/>
                </a:solidFill>
              </a:rPr>
              <a:t>HABs are also often associated with large-scale marine mortality events, frequently causing shellfish poisonings, which can effect humans by ingestion.</a:t>
            </a:r>
          </a:p>
          <a:p>
            <a:pPr marL="0" indent="0" algn="just" eaLnBrk="1" fontAlgn="auto" hangingPunct="1">
              <a:lnSpc>
                <a:spcPct val="80000"/>
              </a:lnSpc>
              <a:spcBef>
                <a:spcPts val="0"/>
              </a:spcBef>
              <a:spcAft>
                <a:spcPts val="0"/>
              </a:spcAft>
              <a:buClr>
                <a:schemeClr val="tx1">
                  <a:lumMod val="95000"/>
                  <a:lumOff val="5000"/>
                </a:schemeClr>
              </a:buClr>
              <a:defRPr/>
            </a:pPr>
            <a:endParaRPr lang="en-US" sz="1600" i="1" dirty="0"/>
          </a:p>
          <a:p>
            <a:pPr marL="0" indent="0" algn="just" eaLnBrk="1" fontAlgn="auto" hangingPunct="1">
              <a:lnSpc>
                <a:spcPct val="80000"/>
              </a:lnSpc>
              <a:spcBef>
                <a:spcPts val="0"/>
              </a:spcBef>
              <a:spcAft>
                <a:spcPts val="0"/>
              </a:spcAft>
              <a:buClr>
                <a:schemeClr val="tx1">
                  <a:lumMod val="95000"/>
                  <a:lumOff val="5000"/>
                </a:schemeClr>
              </a:buClr>
              <a:defRPr/>
            </a:pPr>
            <a:endParaRPr lang="en-US" sz="1600" i="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1465487"/>
            <a:ext cx="1473200" cy="1430113"/>
          </a:xfrm>
          <a:prstGeom prst="rect">
            <a:avLst/>
          </a:prstGeom>
        </p:spPr>
      </p:pic>
    </p:spTree>
    <p:extLst>
      <p:ext uri="{BB962C8B-B14F-4D97-AF65-F5344CB8AC3E}">
        <p14:creationId xmlns:p14="http://schemas.microsoft.com/office/powerpoint/2010/main" val="17768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What Causes Pandemics - Diseases</a:t>
            </a:r>
          </a:p>
        </p:txBody>
      </p:sp>
      <p:sp>
        <p:nvSpPr>
          <p:cNvPr id="3"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457200" y="1465487"/>
            <a:ext cx="8229600" cy="4568601"/>
          </a:xfrm>
        </p:spPr>
        <p:txBody>
          <a:bodyPr>
            <a:noAutofit/>
          </a:bodyPr>
          <a:lstStyle/>
          <a:p>
            <a:pPr marL="0" indent="0" algn="ctr" eaLnBrk="1" fontAlgn="auto" hangingPunct="1">
              <a:lnSpc>
                <a:spcPct val="80000"/>
              </a:lnSpc>
              <a:spcBef>
                <a:spcPts val="0"/>
              </a:spcBef>
              <a:spcAft>
                <a:spcPts val="0"/>
              </a:spcAft>
              <a:buClr>
                <a:schemeClr val="accent3"/>
              </a:buClr>
              <a:defRPr/>
            </a:pPr>
            <a:r>
              <a:rPr lang="en-US" sz="3200" dirty="0">
                <a:solidFill>
                  <a:srgbClr val="0033CC"/>
                </a:solidFill>
              </a:rPr>
              <a:t>Pathogens - Parasites</a:t>
            </a:r>
            <a:endParaRPr lang="en-US" sz="2000" dirty="0">
              <a:solidFill>
                <a:srgbClr val="0033CC"/>
              </a:solidFill>
            </a:endParaRPr>
          </a:p>
          <a:p>
            <a:pPr marL="0" indent="0" algn="just" eaLnBrk="1" fontAlgn="auto" hangingPunct="1">
              <a:lnSpc>
                <a:spcPct val="80000"/>
              </a:lnSpc>
              <a:spcBef>
                <a:spcPts val="0"/>
              </a:spcBef>
              <a:spcAft>
                <a:spcPts val="0"/>
              </a:spcAft>
              <a:buClr>
                <a:schemeClr val="accent3"/>
              </a:buClr>
              <a:defRPr/>
            </a:pPr>
            <a:endParaRPr lang="en-US" sz="500" dirty="0">
              <a:solidFill>
                <a:schemeClr val="tx1">
                  <a:lumMod val="95000"/>
                  <a:lumOff val="5000"/>
                </a:schemeClr>
              </a:solidFill>
            </a:endParaRPr>
          </a:p>
          <a:p>
            <a:pPr marL="0" indent="0" algn="just" eaLnBrk="1" fontAlgn="auto" hangingPunct="1">
              <a:lnSpc>
                <a:spcPct val="80000"/>
              </a:lnSpc>
              <a:spcBef>
                <a:spcPts val="0"/>
              </a:spcBef>
              <a:spcAft>
                <a:spcPts val="0"/>
              </a:spcAft>
              <a:buClr>
                <a:schemeClr val="tx1">
                  <a:lumMod val="95000"/>
                  <a:lumOff val="5000"/>
                </a:schemeClr>
              </a:buClr>
              <a:defRPr/>
            </a:pPr>
            <a:endParaRPr lang="en-US" sz="500" dirty="0">
              <a:solidFill>
                <a:schemeClr val="tx1">
                  <a:lumMod val="95000"/>
                  <a:lumOff val="5000"/>
                </a:schemeClr>
              </a:solidFill>
            </a:endParaRPr>
          </a:p>
          <a:p>
            <a:pPr marL="285750" indent="-285750" algn="just">
              <a:lnSpc>
                <a:spcPct val="80000"/>
              </a:lnSpc>
              <a:spcBef>
                <a:spcPts val="0"/>
              </a:spcBef>
              <a:spcAft>
                <a:spcPts val="0"/>
              </a:spcAft>
              <a:buFont typeface="Arial" panose="020B0604020202020204" pitchFamily="34" charset="0"/>
              <a:buChar char="•"/>
            </a:pPr>
            <a:r>
              <a:rPr lang="en-US" sz="1600" dirty="0">
                <a:solidFill>
                  <a:schemeClr val="tx1">
                    <a:lumMod val="95000"/>
                    <a:lumOff val="5000"/>
                  </a:schemeClr>
                </a:solidFill>
              </a:rPr>
              <a:t>Human parasites are organisms, that lives inside a human being,</a:t>
            </a:r>
          </a:p>
          <a:p>
            <a:pPr marL="0" indent="0" algn="just">
              <a:lnSpc>
                <a:spcPct val="80000"/>
              </a:lnSpc>
              <a:spcBef>
                <a:spcPts val="0"/>
              </a:spcBef>
              <a:spcAft>
                <a:spcPts val="0"/>
              </a:spcAft>
            </a:pPr>
            <a:r>
              <a:rPr lang="en-US" sz="1600" dirty="0">
                <a:solidFill>
                  <a:schemeClr val="tx1">
                    <a:lumMod val="95000"/>
                    <a:lumOff val="5000"/>
                  </a:schemeClr>
                </a:solidFill>
              </a:rPr>
              <a:t>     and which depends upon that human host for its survival.</a:t>
            </a:r>
          </a:p>
          <a:p>
            <a:pPr marL="0" indent="0" algn="just">
              <a:lnSpc>
                <a:spcPct val="80000"/>
              </a:lnSpc>
              <a:spcBef>
                <a:spcPts val="0"/>
              </a:spcBef>
              <a:spcAft>
                <a:spcPts val="0"/>
              </a:spcAft>
            </a:pPr>
            <a:endParaRPr lang="en-US" sz="1600" dirty="0">
              <a:solidFill>
                <a:schemeClr val="tx1">
                  <a:lumMod val="95000"/>
                  <a:lumOff val="5000"/>
                </a:schemeClr>
              </a:solidFill>
            </a:endParaRPr>
          </a:p>
          <a:p>
            <a:pPr marL="285750" indent="-285750" algn="just">
              <a:lnSpc>
                <a:spcPct val="80000"/>
              </a:lnSpc>
              <a:spcBef>
                <a:spcPts val="0"/>
              </a:spcBef>
              <a:spcAft>
                <a:spcPts val="0"/>
              </a:spcAft>
              <a:buFont typeface="Arial" panose="020B0604020202020204" pitchFamily="34" charset="0"/>
              <a:buChar char="•"/>
            </a:pPr>
            <a:r>
              <a:rPr lang="en-US" sz="1600" dirty="0">
                <a:solidFill>
                  <a:schemeClr val="tx1">
                    <a:lumMod val="95000"/>
                    <a:lumOff val="5000"/>
                  </a:schemeClr>
                </a:solidFill>
              </a:rPr>
              <a:t>Without the human host the parasite cannot grow, live or multiply.</a:t>
            </a:r>
          </a:p>
          <a:p>
            <a:pPr marL="285750" indent="-285750" algn="just">
              <a:lnSpc>
                <a:spcPct val="80000"/>
              </a:lnSpc>
              <a:spcBef>
                <a:spcPts val="0"/>
              </a:spcBef>
              <a:spcAft>
                <a:spcPts val="0"/>
              </a:spcAft>
              <a:buFont typeface="Arial" panose="020B0604020202020204" pitchFamily="34" charset="0"/>
              <a:buChar char="•"/>
            </a:pPr>
            <a:endParaRPr lang="en-US" sz="1600" dirty="0">
              <a:solidFill>
                <a:schemeClr val="tx1">
                  <a:lumMod val="95000"/>
                  <a:lumOff val="5000"/>
                </a:schemeClr>
              </a:solidFill>
            </a:endParaRPr>
          </a:p>
          <a:p>
            <a:pPr marL="285750" indent="-285750" algn="just">
              <a:lnSpc>
                <a:spcPct val="80000"/>
              </a:lnSpc>
              <a:spcBef>
                <a:spcPts val="0"/>
              </a:spcBef>
              <a:spcAft>
                <a:spcPts val="0"/>
              </a:spcAft>
              <a:buFont typeface="Arial" panose="020B0604020202020204" pitchFamily="34" charset="0"/>
              <a:buChar char="•"/>
            </a:pPr>
            <a:r>
              <a:rPr lang="en-US" sz="1600" dirty="0">
                <a:solidFill>
                  <a:schemeClr val="tx1"/>
                </a:solidFill>
              </a:rPr>
              <a:t>Parasites vary widely, with 70 percent not being visible to the human eye (such as the malarial parasite), but other parasites (such as some rapidly growing worms) can reach over 30 meters in length.</a:t>
            </a:r>
          </a:p>
          <a:p>
            <a:pPr marL="0" indent="0" algn="just">
              <a:lnSpc>
                <a:spcPct val="80000"/>
              </a:lnSpc>
              <a:spcBef>
                <a:spcPts val="0"/>
              </a:spcBef>
              <a:spcAft>
                <a:spcPts val="0"/>
              </a:spcAft>
            </a:pPr>
            <a:endParaRPr lang="en-US" sz="1600" dirty="0">
              <a:solidFill>
                <a:schemeClr val="tx1">
                  <a:lumMod val="95000"/>
                  <a:lumOff val="5000"/>
                </a:schemeClr>
              </a:solidFill>
            </a:endParaRPr>
          </a:p>
          <a:p>
            <a:pPr marL="285750" indent="-285750" algn="just">
              <a:lnSpc>
                <a:spcPct val="80000"/>
              </a:lnSpc>
              <a:spcBef>
                <a:spcPts val="0"/>
              </a:spcBef>
              <a:spcAft>
                <a:spcPts val="0"/>
              </a:spcAft>
              <a:buFont typeface="Arial" panose="020B0604020202020204" pitchFamily="34" charset="0"/>
              <a:buChar char="•"/>
            </a:pPr>
            <a:r>
              <a:rPr lang="en-US" sz="1600" dirty="0">
                <a:solidFill>
                  <a:schemeClr val="tx1">
                    <a:lumMod val="95000"/>
                    <a:lumOff val="5000"/>
                  </a:schemeClr>
                </a:solidFill>
              </a:rPr>
              <a:t>Human parasites include: </a:t>
            </a:r>
          </a:p>
          <a:p>
            <a:pPr marL="974725" indent="-233363" algn="just">
              <a:lnSpc>
                <a:spcPct val="80000"/>
              </a:lnSpc>
              <a:spcBef>
                <a:spcPts val="0"/>
              </a:spcBef>
              <a:spcAft>
                <a:spcPts val="0"/>
              </a:spcAft>
              <a:buFont typeface="Courier New" panose="02070309020205020404" pitchFamily="49" charset="0"/>
              <a:buChar char="o"/>
            </a:pPr>
            <a:r>
              <a:rPr lang="en-US" sz="1600" dirty="0">
                <a:solidFill>
                  <a:schemeClr val="tx1">
                    <a:lumMod val="95000"/>
                    <a:lumOff val="5000"/>
                  </a:schemeClr>
                </a:solidFill>
              </a:rPr>
              <a:t>microscopic protozoa (more than 12 types);</a:t>
            </a:r>
          </a:p>
          <a:p>
            <a:pPr marL="974725" indent="-233363" algn="just">
              <a:lnSpc>
                <a:spcPct val="80000"/>
              </a:lnSpc>
              <a:spcBef>
                <a:spcPts val="0"/>
              </a:spcBef>
              <a:spcAft>
                <a:spcPts val="0"/>
              </a:spcAft>
              <a:buFont typeface="Courier New" panose="02070309020205020404" pitchFamily="49" charset="0"/>
              <a:buChar char="o"/>
            </a:pPr>
            <a:r>
              <a:rPr lang="en-US" sz="1600" dirty="0">
                <a:solidFill>
                  <a:schemeClr val="tx1">
                    <a:lumMod val="95000"/>
                    <a:lumOff val="5000"/>
                  </a:schemeClr>
                </a:solidFill>
              </a:rPr>
              <a:t>worms (more than 8 types); and flukes </a:t>
            </a:r>
          </a:p>
          <a:p>
            <a:pPr marL="974725" indent="-233363" algn="just">
              <a:lnSpc>
                <a:spcPct val="80000"/>
              </a:lnSpc>
              <a:spcBef>
                <a:spcPts val="0"/>
              </a:spcBef>
              <a:spcAft>
                <a:spcPts val="0"/>
              </a:spcAft>
              <a:buFont typeface="Courier New" panose="02070309020205020404" pitchFamily="49" charset="0"/>
              <a:buChar char="o"/>
            </a:pPr>
            <a:r>
              <a:rPr lang="en-US" sz="1600" dirty="0">
                <a:solidFill>
                  <a:schemeClr val="tx1">
                    <a:lumMod val="95000"/>
                    <a:lumOff val="5000"/>
                  </a:schemeClr>
                </a:solidFill>
              </a:rPr>
              <a:t>(more than 5 types). </a:t>
            </a:r>
          </a:p>
          <a:p>
            <a:pPr marL="0" indent="0" algn="just">
              <a:lnSpc>
                <a:spcPct val="80000"/>
              </a:lnSpc>
              <a:spcBef>
                <a:spcPts val="0"/>
              </a:spcBef>
              <a:spcAft>
                <a:spcPts val="0"/>
              </a:spcAft>
            </a:pPr>
            <a:endParaRPr lang="en-US" sz="1600" dirty="0">
              <a:solidFill>
                <a:schemeClr val="tx1">
                  <a:lumMod val="95000"/>
                  <a:lumOff val="5000"/>
                </a:schemeClr>
              </a:solidFill>
            </a:endParaRPr>
          </a:p>
          <a:p>
            <a:pPr marL="285750" indent="-285750" algn="just">
              <a:lnSpc>
                <a:spcPct val="80000"/>
              </a:lnSpc>
              <a:spcBef>
                <a:spcPts val="0"/>
              </a:spcBef>
              <a:spcAft>
                <a:spcPts val="0"/>
              </a:spcAft>
              <a:buFont typeface="Arial" panose="020B0604020202020204" pitchFamily="34" charset="0"/>
              <a:buChar char="•"/>
            </a:pPr>
            <a:r>
              <a:rPr lang="en-US" sz="1600" dirty="0">
                <a:solidFill>
                  <a:schemeClr val="tx1">
                    <a:lumMod val="95000"/>
                    <a:lumOff val="5000"/>
                  </a:schemeClr>
                </a:solidFill>
              </a:rPr>
              <a:t>Human parasites can infect humans and can cause parasitic </a:t>
            </a:r>
            <a:r>
              <a:rPr lang="en-US" sz="1600" dirty="0">
                <a:solidFill>
                  <a:srgbClr val="0033CC"/>
                </a:solidFill>
              </a:rPr>
              <a:t>diseases</a:t>
            </a:r>
            <a:r>
              <a:rPr lang="en-US" sz="1600" dirty="0">
                <a:solidFill>
                  <a:schemeClr val="tx1">
                    <a:lumMod val="95000"/>
                    <a:lumOff val="5000"/>
                  </a:schemeClr>
                </a:solidFill>
              </a:rPr>
              <a:t>.</a:t>
            </a:r>
          </a:p>
          <a:p>
            <a:pPr marL="0" indent="0" algn="just">
              <a:lnSpc>
                <a:spcPct val="80000"/>
              </a:lnSpc>
              <a:spcBef>
                <a:spcPts val="0"/>
              </a:spcBef>
              <a:spcAft>
                <a:spcPts val="0"/>
              </a:spcAft>
            </a:pPr>
            <a:r>
              <a:rPr lang="en-US" sz="1600" dirty="0">
                <a:solidFill>
                  <a:schemeClr val="tx1">
                    <a:lumMod val="95000"/>
                    <a:lumOff val="5000"/>
                  </a:schemeClr>
                </a:solidFill>
              </a:rPr>
              <a:t> </a:t>
            </a:r>
          </a:p>
          <a:p>
            <a:pPr marL="285750" indent="-285750" algn="just">
              <a:lnSpc>
                <a:spcPct val="80000"/>
              </a:lnSpc>
              <a:spcBef>
                <a:spcPts val="0"/>
              </a:spcBef>
              <a:spcAft>
                <a:spcPts val="0"/>
              </a:spcAft>
              <a:buFont typeface="Arial" panose="020B0604020202020204" pitchFamily="34" charset="0"/>
              <a:buChar char="•"/>
            </a:pPr>
            <a:r>
              <a:rPr lang="en-US" sz="1600" dirty="0">
                <a:solidFill>
                  <a:schemeClr val="tx1">
                    <a:lumMod val="95000"/>
                    <a:lumOff val="5000"/>
                  </a:schemeClr>
                </a:solidFill>
              </a:rPr>
              <a:t>They are divided into: </a:t>
            </a:r>
          </a:p>
          <a:p>
            <a:pPr marL="974725" indent="-233363" algn="just">
              <a:lnSpc>
                <a:spcPct val="80000"/>
              </a:lnSpc>
              <a:spcBef>
                <a:spcPts val="0"/>
              </a:spcBef>
              <a:spcAft>
                <a:spcPts val="0"/>
              </a:spcAft>
              <a:buFont typeface="Courier New" panose="02070309020205020404" pitchFamily="49" charset="0"/>
              <a:buChar char="o"/>
            </a:pPr>
            <a:r>
              <a:rPr lang="en-US" sz="1600" dirty="0" err="1">
                <a:solidFill>
                  <a:schemeClr val="tx1">
                    <a:lumMod val="95000"/>
                    <a:lumOff val="5000"/>
                  </a:schemeClr>
                </a:solidFill>
              </a:rPr>
              <a:t>endoparasites</a:t>
            </a:r>
            <a:r>
              <a:rPr lang="en-US" sz="1600" dirty="0">
                <a:solidFill>
                  <a:schemeClr val="tx1">
                    <a:lumMod val="95000"/>
                    <a:lumOff val="5000"/>
                  </a:schemeClr>
                </a:solidFill>
              </a:rPr>
              <a:t> (which cause infection inside the body); and</a:t>
            </a:r>
          </a:p>
          <a:p>
            <a:pPr marL="974725" indent="-233363" algn="just">
              <a:lnSpc>
                <a:spcPct val="80000"/>
              </a:lnSpc>
              <a:spcBef>
                <a:spcPts val="0"/>
              </a:spcBef>
              <a:spcAft>
                <a:spcPts val="0"/>
              </a:spcAft>
              <a:buFont typeface="Courier New" panose="02070309020205020404" pitchFamily="49" charset="0"/>
              <a:buChar char="o"/>
            </a:pPr>
            <a:r>
              <a:rPr lang="en-US" sz="1600" dirty="0" err="1">
                <a:solidFill>
                  <a:schemeClr val="tx1">
                    <a:lumMod val="95000"/>
                    <a:lumOff val="5000"/>
                  </a:schemeClr>
                </a:solidFill>
              </a:rPr>
              <a:t>ectoparasites</a:t>
            </a:r>
            <a:r>
              <a:rPr lang="en-US" sz="1600" dirty="0">
                <a:solidFill>
                  <a:schemeClr val="tx1">
                    <a:lumMod val="95000"/>
                    <a:lumOff val="5000"/>
                  </a:schemeClr>
                </a:solidFill>
              </a:rPr>
              <a:t> (which cause infection superficially within the skin).   </a:t>
            </a:r>
          </a:p>
          <a:p>
            <a:pPr marL="0" indent="0" algn="just" eaLnBrk="1" fontAlgn="auto" hangingPunct="1">
              <a:lnSpc>
                <a:spcPct val="80000"/>
              </a:lnSpc>
              <a:spcBef>
                <a:spcPts val="0"/>
              </a:spcBef>
              <a:spcAft>
                <a:spcPts val="0"/>
              </a:spcAft>
              <a:buClr>
                <a:schemeClr val="tx1">
                  <a:lumMod val="95000"/>
                  <a:lumOff val="5000"/>
                </a:schemeClr>
              </a:buClr>
              <a:defRPr/>
            </a:pPr>
            <a:endParaRPr lang="en-US" sz="1600" i="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347980" y="1488347"/>
            <a:ext cx="1325880" cy="1325880"/>
          </a:xfrm>
          <a:prstGeom prst="rect">
            <a:avLst/>
          </a:prstGeom>
        </p:spPr>
      </p:pic>
    </p:spTree>
    <p:extLst>
      <p:ext uri="{BB962C8B-B14F-4D97-AF65-F5344CB8AC3E}">
        <p14:creationId xmlns:p14="http://schemas.microsoft.com/office/powerpoint/2010/main" val="699365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What Causes Pandemics - Transmission</a:t>
            </a:r>
          </a:p>
        </p:txBody>
      </p:sp>
      <p:sp>
        <p:nvSpPr>
          <p:cNvPr id="3"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457200" y="1465487"/>
            <a:ext cx="8229600" cy="5240113"/>
          </a:xfrm>
        </p:spPr>
        <p:txBody>
          <a:bodyPr>
            <a:noAutofit/>
          </a:bodyPr>
          <a:lstStyle/>
          <a:p>
            <a:pPr marL="0" indent="0" algn="just" eaLnBrk="1" fontAlgn="auto" hangingPunct="1">
              <a:spcBef>
                <a:spcPts val="0"/>
              </a:spcBef>
              <a:spcAft>
                <a:spcPts val="0"/>
              </a:spcAft>
              <a:buClr>
                <a:schemeClr val="accent3"/>
              </a:buClr>
              <a:defRPr/>
            </a:pPr>
            <a:r>
              <a:rPr lang="en-US" sz="2600" dirty="0">
                <a:solidFill>
                  <a:srgbClr val="0033CC"/>
                </a:solidFill>
              </a:rPr>
              <a:t>Communicable Diseases – Means of Transmission</a:t>
            </a:r>
          </a:p>
          <a:p>
            <a:pPr marL="0" indent="0" algn="just" eaLnBrk="1" fontAlgn="auto" hangingPunct="1">
              <a:spcBef>
                <a:spcPts val="0"/>
              </a:spcBef>
              <a:spcAft>
                <a:spcPts val="0"/>
              </a:spcAft>
              <a:buClr>
                <a:schemeClr val="accent3"/>
              </a:buClr>
              <a:defRPr/>
            </a:pPr>
            <a:endParaRPr lang="en-US" sz="500" dirty="0">
              <a:solidFill>
                <a:schemeClr val="tx1">
                  <a:lumMod val="95000"/>
                  <a:lumOff val="5000"/>
                </a:schemeClr>
              </a:solidFill>
            </a:endParaRPr>
          </a:p>
          <a:p>
            <a:pPr marL="0" indent="0" algn="just" eaLnBrk="1" fontAlgn="auto" hangingPunct="1">
              <a:spcBef>
                <a:spcPts val="0"/>
              </a:spcBef>
              <a:spcAft>
                <a:spcPts val="0"/>
              </a:spcAft>
              <a:buClr>
                <a:schemeClr val="accent3"/>
              </a:buClr>
              <a:defRPr/>
            </a:pPr>
            <a:endParaRPr lang="en-US" sz="1600" dirty="0">
              <a:solidFill>
                <a:schemeClr val="tx1">
                  <a:lumMod val="95000"/>
                  <a:lumOff val="5000"/>
                </a:schemeClr>
              </a:solidFill>
            </a:endParaRPr>
          </a:p>
          <a:p>
            <a:pPr marL="285750" indent="-285750" algn="just" eaLnBrk="1" fontAlgn="auto" hangingPunct="1">
              <a:spcBef>
                <a:spcPts val="0"/>
              </a:spcBef>
              <a:spcAft>
                <a:spcPts val="0"/>
              </a:spcAft>
              <a:buClr>
                <a:schemeClr val="tx1">
                  <a:lumMod val="95000"/>
                  <a:lumOff val="5000"/>
                </a:schemeClr>
              </a:buClr>
              <a:buFont typeface="Arial" panose="020B0604020202020204" pitchFamily="34" charset="0"/>
              <a:buChar char="•"/>
              <a:defRPr/>
            </a:pPr>
            <a:r>
              <a:rPr lang="en-US" sz="1800" dirty="0">
                <a:solidFill>
                  <a:schemeClr val="tx1">
                    <a:lumMod val="95000"/>
                    <a:lumOff val="5000"/>
                  </a:schemeClr>
                </a:solidFill>
              </a:rPr>
              <a:t>A </a:t>
            </a:r>
            <a:r>
              <a:rPr lang="en-US" sz="1800" dirty="0">
                <a:solidFill>
                  <a:srgbClr val="0033CC"/>
                </a:solidFill>
              </a:rPr>
              <a:t>pandemic</a:t>
            </a:r>
            <a:r>
              <a:rPr lang="en-US" sz="1800" dirty="0">
                <a:solidFill>
                  <a:schemeClr val="tx1">
                    <a:lumMod val="95000"/>
                    <a:lumOff val="5000"/>
                  </a:schemeClr>
                </a:solidFill>
              </a:rPr>
              <a:t> requires that the </a:t>
            </a:r>
            <a:r>
              <a:rPr lang="en-US" sz="1800" dirty="0"/>
              <a:t>disease</a:t>
            </a:r>
            <a:r>
              <a:rPr lang="en-US" sz="1800" dirty="0">
                <a:solidFill>
                  <a:schemeClr val="tx1">
                    <a:lumMod val="95000"/>
                    <a:lumOff val="5000"/>
                  </a:schemeClr>
                </a:solidFill>
              </a:rPr>
              <a:t> which causes it </a:t>
            </a:r>
          </a:p>
          <a:p>
            <a:pPr marL="0" indent="0" algn="just" eaLnBrk="1" fontAlgn="auto" hangingPunct="1">
              <a:spcBef>
                <a:spcPts val="0"/>
              </a:spcBef>
              <a:spcAft>
                <a:spcPts val="0"/>
              </a:spcAft>
              <a:buClr>
                <a:schemeClr val="accent3"/>
              </a:buClr>
              <a:defRPr/>
            </a:pPr>
            <a:r>
              <a:rPr lang="en-US" sz="1800" dirty="0">
                <a:solidFill>
                  <a:schemeClr val="tx1">
                    <a:lumMod val="95000"/>
                    <a:lumOff val="5000"/>
                  </a:schemeClr>
                </a:solidFill>
              </a:rPr>
              <a:t>     must be </a:t>
            </a:r>
            <a:r>
              <a:rPr lang="en-US" sz="1800" dirty="0">
                <a:solidFill>
                  <a:srgbClr val="34703E"/>
                </a:solidFill>
              </a:rPr>
              <a:t>communicable.</a:t>
            </a:r>
            <a:r>
              <a:rPr lang="en-US" sz="1800" dirty="0">
                <a:solidFill>
                  <a:schemeClr val="tx1">
                    <a:lumMod val="95000"/>
                    <a:lumOff val="5000"/>
                  </a:schemeClr>
                </a:solidFill>
              </a:rPr>
              <a:t>  </a:t>
            </a:r>
          </a:p>
          <a:p>
            <a:pPr marL="0" indent="0" algn="just" eaLnBrk="1" fontAlgn="auto" hangingPunct="1">
              <a:spcBef>
                <a:spcPts val="0"/>
              </a:spcBef>
              <a:spcAft>
                <a:spcPts val="0"/>
              </a:spcAft>
              <a:buClr>
                <a:schemeClr val="accent3"/>
              </a:buClr>
              <a:defRPr/>
            </a:pPr>
            <a:endParaRPr lang="en-US" sz="1800" dirty="0">
              <a:solidFill>
                <a:schemeClr val="tx1">
                  <a:lumMod val="95000"/>
                  <a:lumOff val="5000"/>
                </a:schemeClr>
              </a:solidFill>
            </a:endParaRPr>
          </a:p>
          <a:p>
            <a:pPr marL="285750" indent="-285750" algn="just" eaLnBrk="1" fontAlgn="auto" hangingPunct="1">
              <a:spcBef>
                <a:spcPts val="0"/>
              </a:spcBef>
              <a:spcAft>
                <a:spcPts val="0"/>
              </a:spcAft>
              <a:buClr>
                <a:schemeClr val="tx1">
                  <a:lumMod val="95000"/>
                  <a:lumOff val="5000"/>
                </a:schemeClr>
              </a:buClr>
              <a:buFont typeface="Arial" panose="020B0604020202020204" pitchFamily="34" charset="0"/>
              <a:buChar char="•"/>
              <a:defRPr/>
            </a:pPr>
            <a:r>
              <a:rPr lang="en-US" sz="1800" dirty="0">
                <a:solidFill>
                  <a:schemeClr val="tx1">
                    <a:lumMod val="95000"/>
                    <a:lumOff val="5000"/>
                  </a:schemeClr>
                </a:solidFill>
              </a:rPr>
              <a:t>This means that the subject </a:t>
            </a:r>
            <a:r>
              <a:rPr lang="en-US" sz="1800" dirty="0"/>
              <a:t>disease</a:t>
            </a:r>
            <a:r>
              <a:rPr lang="en-US" sz="1800" dirty="0">
                <a:solidFill>
                  <a:schemeClr val="tx1">
                    <a:lumMod val="95000"/>
                    <a:lumOff val="5000"/>
                  </a:schemeClr>
                </a:solidFill>
              </a:rPr>
              <a:t> must be able to be </a:t>
            </a:r>
          </a:p>
          <a:p>
            <a:pPr marL="0" indent="0" algn="just" eaLnBrk="1" fontAlgn="auto" hangingPunct="1">
              <a:spcBef>
                <a:spcPts val="0"/>
              </a:spcBef>
              <a:spcAft>
                <a:spcPts val="0"/>
              </a:spcAft>
              <a:buClr>
                <a:schemeClr val="accent3"/>
              </a:buClr>
              <a:defRPr/>
            </a:pPr>
            <a:r>
              <a:rPr lang="en-US" sz="1800" dirty="0">
                <a:solidFill>
                  <a:srgbClr val="34703E"/>
                </a:solidFill>
              </a:rPr>
              <a:t>      transmitted</a:t>
            </a:r>
            <a:r>
              <a:rPr lang="en-US" sz="1800" dirty="0">
                <a:solidFill>
                  <a:schemeClr val="tx1">
                    <a:lumMod val="95000"/>
                    <a:lumOff val="5000"/>
                  </a:schemeClr>
                </a:solidFill>
              </a:rPr>
              <a:t> to people.  </a:t>
            </a:r>
          </a:p>
          <a:p>
            <a:pPr marL="0" indent="0" algn="just" eaLnBrk="1" fontAlgn="auto" hangingPunct="1">
              <a:spcBef>
                <a:spcPts val="0"/>
              </a:spcBef>
              <a:spcAft>
                <a:spcPts val="0"/>
              </a:spcAft>
              <a:buClr>
                <a:schemeClr val="accent3"/>
              </a:buClr>
              <a:defRPr/>
            </a:pPr>
            <a:endParaRPr lang="en-US" sz="1800" dirty="0">
              <a:solidFill>
                <a:schemeClr val="tx1">
                  <a:lumMod val="95000"/>
                  <a:lumOff val="5000"/>
                </a:schemeClr>
              </a:solidFill>
            </a:endParaRPr>
          </a:p>
          <a:p>
            <a:pPr marL="285750" indent="-285750" algn="just" eaLnBrk="1" fontAlgn="auto" hangingPunct="1">
              <a:spcBef>
                <a:spcPts val="0"/>
              </a:spcBef>
              <a:spcAft>
                <a:spcPts val="0"/>
              </a:spcAft>
              <a:buClr>
                <a:schemeClr val="tx1">
                  <a:lumMod val="95000"/>
                  <a:lumOff val="5000"/>
                </a:schemeClr>
              </a:buClr>
              <a:buFont typeface="Arial" panose="020B0604020202020204" pitchFamily="34" charset="0"/>
              <a:buChar char="•"/>
              <a:defRPr/>
            </a:pPr>
            <a:r>
              <a:rPr lang="en-US" sz="1800" dirty="0">
                <a:solidFill>
                  <a:schemeClr val="tx1">
                    <a:lumMod val="95000"/>
                    <a:lumOff val="5000"/>
                  </a:schemeClr>
                </a:solidFill>
              </a:rPr>
              <a:t>The means of this </a:t>
            </a:r>
            <a:r>
              <a:rPr lang="en-US" sz="1800" dirty="0">
                <a:solidFill>
                  <a:srgbClr val="34703E"/>
                </a:solidFill>
              </a:rPr>
              <a:t>transmission</a:t>
            </a:r>
            <a:r>
              <a:rPr lang="en-US" sz="1800" dirty="0">
                <a:solidFill>
                  <a:schemeClr val="tx1">
                    <a:lumMod val="95000"/>
                    <a:lumOff val="5000"/>
                  </a:schemeClr>
                </a:solidFill>
              </a:rPr>
              <a:t> is the way the </a:t>
            </a:r>
            <a:r>
              <a:rPr lang="en-US" sz="1800" dirty="0"/>
              <a:t>disease</a:t>
            </a:r>
            <a:r>
              <a:rPr lang="en-US" sz="1800" dirty="0">
                <a:solidFill>
                  <a:schemeClr val="tx1">
                    <a:lumMod val="95000"/>
                    <a:lumOff val="5000"/>
                  </a:schemeClr>
                </a:solidFill>
              </a:rPr>
              <a:t> is </a:t>
            </a:r>
            <a:r>
              <a:rPr lang="en-US" sz="1800" dirty="0">
                <a:solidFill>
                  <a:srgbClr val="34703E"/>
                </a:solidFill>
              </a:rPr>
              <a:t>transmitted</a:t>
            </a:r>
          </a:p>
          <a:p>
            <a:pPr marL="0" indent="0" algn="just" eaLnBrk="1" fontAlgn="auto" hangingPunct="1">
              <a:spcBef>
                <a:spcPts val="0"/>
              </a:spcBef>
              <a:spcAft>
                <a:spcPts val="0"/>
              </a:spcAft>
              <a:buClr>
                <a:schemeClr val="accent3"/>
              </a:buClr>
              <a:defRPr/>
            </a:pPr>
            <a:r>
              <a:rPr lang="en-US" sz="1800" dirty="0">
                <a:solidFill>
                  <a:schemeClr val="tx1">
                    <a:lumMod val="95000"/>
                    <a:lumOff val="5000"/>
                  </a:schemeClr>
                </a:solidFill>
              </a:rPr>
              <a:t>      to a human being, as well as the manner in which another human</a:t>
            </a:r>
          </a:p>
          <a:p>
            <a:pPr marL="0" indent="0" algn="just" eaLnBrk="1" fontAlgn="auto" hangingPunct="1">
              <a:spcBef>
                <a:spcPts val="0"/>
              </a:spcBef>
              <a:spcAft>
                <a:spcPts val="0"/>
              </a:spcAft>
              <a:buClr>
                <a:schemeClr val="accent3"/>
              </a:buClr>
              <a:defRPr/>
            </a:pPr>
            <a:r>
              <a:rPr lang="en-US" sz="1800" dirty="0">
                <a:solidFill>
                  <a:schemeClr val="tx1">
                    <a:lumMod val="95000"/>
                    <a:lumOff val="5000"/>
                  </a:schemeClr>
                </a:solidFill>
              </a:rPr>
              <a:t>      can catch it.</a:t>
            </a:r>
          </a:p>
          <a:p>
            <a:pPr marL="0" indent="0" algn="just" eaLnBrk="1" fontAlgn="auto" hangingPunct="1">
              <a:spcBef>
                <a:spcPts val="0"/>
              </a:spcBef>
              <a:spcAft>
                <a:spcPts val="0"/>
              </a:spcAft>
              <a:buClr>
                <a:schemeClr val="accent3"/>
              </a:buClr>
              <a:defRPr/>
            </a:pPr>
            <a:endParaRPr lang="en-US" sz="1800" dirty="0">
              <a:solidFill>
                <a:schemeClr val="tx1">
                  <a:lumMod val="95000"/>
                  <a:lumOff val="5000"/>
                </a:schemeClr>
              </a:solidFill>
            </a:endParaRPr>
          </a:p>
          <a:p>
            <a:pPr marL="285750" indent="-285750" algn="just" eaLnBrk="1" fontAlgn="auto" hangingPunct="1">
              <a:spcBef>
                <a:spcPts val="0"/>
              </a:spcBef>
              <a:spcAft>
                <a:spcPts val="0"/>
              </a:spcAft>
              <a:buClr>
                <a:schemeClr val="tx1">
                  <a:lumMod val="95000"/>
                  <a:lumOff val="5000"/>
                </a:schemeClr>
              </a:buClr>
              <a:buFont typeface="Arial" panose="020B0604020202020204" pitchFamily="34" charset="0"/>
              <a:buChar char="•"/>
              <a:defRPr/>
            </a:pPr>
            <a:r>
              <a:rPr lang="en-US" sz="1800" dirty="0">
                <a:solidFill>
                  <a:schemeClr val="tx1">
                    <a:lumMod val="95000"/>
                    <a:lumOff val="5000"/>
                  </a:schemeClr>
                </a:solidFill>
              </a:rPr>
              <a:t>There are multiple means of </a:t>
            </a:r>
            <a:r>
              <a:rPr lang="en-US" sz="1800" dirty="0">
                <a:solidFill>
                  <a:srgbClr val="34703E"/>
                </a:solidFill>
              </a:rPr>
              <a:t>transmission</a:t>
            </a:r>
            <a:r>
              <a:rPr lang="en-US" sz="1800" dirty="0">
                <a:solidFill>
                  <a:schemeClr val="tx1">
                    <a:lumMod val="95000"/>
                    <a:lumOff val="5000"/>
                  </a:schemeClr>
                </a:solidFill>
              </a:rPr>
              <a:t> for </a:t>
            </a:r>
            <a:r>
              <a:rPr lang="en-US" sz="1800" dirty="0">
                <a:solidFill>
                  <a:srgbClr val="0033CC"/>
                </a:solidFill>
              </a:rPr>
              <a:t>pathogens</a:t>
            </a:r>
            <a:r>
              <a:rPr lang="en-US" sz="1800" dirty="0">
                <a:solidFill>
                  <a:schemeClr val="tx1">
                    <a:lumMod val="95000"/>
                    <a:lumOff val="5000"/>
                  </a:schemeClr>
                </a:solidFill>
              </a:rPr>
              <a:t>, and they include:</a:t>
            </a:r>
          </a:p>
          <a:p>
            <a:pPr marL="0" indent="0" eaLnBrk="1" fontAlgn="auto" hangingPunct="1">
              <a:spcBef>
                <a:spcPts val="0"/>
              </a:spcBef>
              <a:spcAft>
                <a:spcPts val="0"/>
              </a:spcAft>
              <a:buClr>
                <a:schemeClr val="tx1">
                  <a:lumMod val="95000"/>
                  <a:lumOff val="5000"/>
                </a:schemeClr>
              </a:buClr>
              <a:defRPr/>
            </a:pPr>
            <a:endParaRPr lang="en-US" sz="500" b="0" dirty="0">
              <a:solidFill>
                <a:schemeClr val="tx1">
                  <a:lumMod val="95000"/>
                  <a:lumOff val="5000"/>
                </a:schemeClr>
              </a:solidFill>
            </a:endParaRPr>
          </a:p>
          <a:p>
            <a:pPr marL="0" indent="0" algn="just">
              <a:spcBef>
                <a:spcPts val="0"/>
              </a:spcBef>
              <a:spcAft>
                <a:spcPts val="0"/>
              </a:spcAft>
            </a:pPr>
            <a:r>
              <a:rPr lang="en-US" sz="1600" b="0" dirty="0">
                <a:solidFill>
                  <a:schemeClr val="tx1">
                    <a:lumMod val="95000"/>
                    <a:lumOff val="5000"/>
                  </a:schemeClr>
                </a:solidFill>
              </a:rPr>
              <a:t>     </a:t>
            </a:r>
            <a:r>
              <a:rPr lang="en-US" sz="1200" b="0" dirty="0">
                <a:solidFill>
                  <a:schemeClr val="tx1">
                    <a:lumMod val="95000"/>
                    <a:lumOff val="5000"/>
                  </a:schemeClr>
                </a:solidFill>
              </a:rPr>
              <a:t>● </a:t>
            </a:r>
            <a:r>
              <a:rPr lang="en-US" sz="1600" dirty="0"/>
              <a:t>Airborne  </a:t>
            </a:r>
            <a:r>
              <a:rPr lang="en-US" sz="1200" b="0" dirty="0">
                <a:solidFill>
                  <a:schemeClr val="tx1">
                    <a:lumMod val="95000"/>
                    <a:lumOff val="5000"/>
                  </a:schemeClr>
                </a:solidFill>
              </a:rPr>
              <a:t>● </a:t>
            </a:r>
            <a:r>
              <a:rPr lang="en-US" sz="1600" dirty="0"/>
              <a:t>Droplet  </a:t>
            </a:r>
            <a:r>
              <a:rPr lang="en-US" sz="1200" b="0" dirty="0">
                <a:solidFill>
                  <a:schemeClr val="tx1">
                    <a:lumMod val="95000"/>
                    <a:lumOff val="5000"/>
                  </a:schemeClr>
                </a:solidFill>
              </a:rPr>
              <a:t>● </a:t>
            </a:r>
            <a:r>
              <a:rPr lang="en-US" sz="1600" dirty="0"/>
              <a:t>Foodborne  </a:t>
            </a:r>
            <a:r>
              <a:rPr lang="en-US" sz="1200" b="0" dirty="0">
                <a:solidFill>
                  <a:schemeClr val="tx1">
                    <a:lumMod val="95000"/>
                    <a:lumOff val="5000"/>
                  </a:schemeClr>
                </a:solidFill>
              </a:rPr>
              <a:t>● </a:t>
            </a:r>
            <a:r>
              <a:rPr lang="en-US" sz="1600" dirty="0"/>
              <a:t>Infectious  </a:t>
            </a:r>
            <a:r>
              <a:rPr lang="en-US" sz="1200" b="0" dirty="0">
                <a:solidFill>
                  <a:schemeClr val="tx1">
                    <a:lumMod val="95000"/>
                    <a:lumOff val="5000"/>
                  </a:schemeClr>
                </a:solidFill>
              </a:rPr>
              <a:t>● </a:t>
            </a:r>
            <a:r>
              <a:rPr lang="en-US" sz="1600" dirty="0"/>
              <a:t>Lifestyle  </a:t>
            </a:r>
            <a:r>
              <a:rPr lang="en-US" sz="1200" b="0" dirty="0">
                <a:solidFill>
                  <a:schemeClr val="tx1">
                    <a:lumMod val="95000"/>
                    <a:lumOff val="5000"/>
                  </a:schemeClr>
                </a:solidFill>
              </a:rPr>
              <a:t>● </a:t>
            </a:r>
            <a:r>
              <a:rPr lang="en-US" sz="1600" dirty="0"/>
              <a:t>Non-communicable</a:t>
            </a:r>
            <a:endParaRPr lang="en-US" sz="1600" i="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2244" y="2209800"/>
            <a:ext cx="1658356" cy="1295400"/>
          </a:xfrm>
          <a:prstGeom prst="rect">
            <a:avLst/>
          </a:prstGeom>
        </p:spPr>
      </p:pic>
    </p:spTree>
    <p:extLst>
      <p:ext uri="{BB962C8B-B14F-4D97-AF65-F5344CB8AC3E}">
        <p14:creationId xmlns:p14="http://schemas.microsoft.com/office/powerpoint/2010/main" val="932876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What Causes Pandemics - Transmission</a:t>
            </a:r>
          </a:p>
        </p:txBody>
      </p:sp>
      <p:sp>
        <p:nvSpPr>
          <p:cNvPr id="3"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457200" y="1465487"/>
            <a:ext cx="8229600" cy="5240113"/>
          </a:xfrm>
        </p:spPr>
        <p:txBody>
          <a:bodyPr>
            <a:noAutofit/>
          </a:bodyPr>
          <a:lstStyle/>
          <a:p>
            <a:pPr marL="0" indent="0" algn="just" eaLnBrk="1" fontAlgn="auto" hangingPunct="1">
              <a:lnSpc>
                <a:spcPct val="87000"/>
              </a:lnSpc>
              <a:spcBef>
                <a:spcPts val="0"/>
              </a:spcBef>
              <a:spcAft>
                <a:spcPts val="0"/>
              </a:spcAft>
              <a:buClr>
                <a:schemeClr val="accent3"/>
              </a:buClr>
              <a:defRPr/>
            </a:pPr>
            <a:r>
              <a:rPr lang="en-US" sz="2600" dirty="0">
                <a:solidFill>
                  <a:srgbClr val="0033CC"/>
                </a:solidFill>
              </a:rPr>
              <a:t>Communicable Diseases – Means of Transmission</a:t>
            </a:r>
          </a:p>
          <a:p>
            <a:pPr marL="0" indent="0" algn="just" eaLnBrk="1" fontAlgn="auto" hangingPunct="1">
              <a:lnSpc>
                <a:spcPct val="87000"/>
              </a:lnSpc>
              <a:spcBef>
                <a:spcPts val="0"/>
              </a:spcBef>
              <a:spcAft>
                <a:spcPts val="0"/>
              </a:spcAft>
              <a:buClr>
                <a:schemeClr val="accent3"/>
              </a:buClr>
              <a:defRPr/>
            </a:pPr>
            <a:endParaRPr lang="en-US" sz="500" dirty="0">
              <a:solidFill>
                <a:schemeClr val="tx1">
                  <a:lumMod val="95000"/>
                  <a:lumOff val="5000"/>
                </a:schemeClr>
              </a:solidFill>
            </a:endParaRPr>
          </a:p>
          <a:p>
            <a:pPr marL="0" indent="0" algn="just">
              <a:lnSpc>
                <a:spcPct val="87000"/>
              </a:lnSpc>
              <a:spcBef>
                <a:spcPts val="0"/>
              </a:spcBef>
              <a:spcAft>
                <a:spcPts val="0"/>
              </a:spcAft>
            </a:pPr>
            <a:endParaRPr lang="en-US" sz="2000" b="0" dirty="0">
              <a:solidFill>
                <a:schemeClr val="tx1">
                  <a:lumMod val="95000"/>
                  <a:lumOff val="5000"/>
                </a:schemeClr>
              </a:solidFill>
            </a:endParaRPr>
          </a:p>
          <a:p>
            <a:pPr marL="0" indent="0" algn="just">
              <a:lnSpc>
                <a:spcPct val="87000"/>
              </a:lnSpc>
              <a:spcBef>
                <a:spcPts val="0"/>
              </a:spcBef>
              <a:spcAft>
                <a:spcPts val="0"/>
              </a:spcAft>
            </a:pPr>
            <a:endParaRPr lang="en-US" sz="2000" b="0" dirty="0">
              <a:solidFill>
                <a:schemeClr val="tx1">
                  <a:lumMod val="95000"/>
                  <a:lumOff val="5000"/>
                </a:schemeClr>
              </a:solidFill>
            </a:endParaRPr>
          </a:p>
          <a:p>
            <a:pPr marL="0" indent="0" algn="just">
              <a:spcBef>
                <a:spcPts val="0"/>
              </a:spcBef>
              <a:spcAft>
                <a:spcPts val="0"/>
              </a:spcAft>
            </a:pPr>
            <a:r>
              <a:rPr lang="en-US" sz="1800" b="0" dirty="0">
                <a:solidFill>
                  <a:schemeClr val="tx1">
                    <a:lumMod val="95000"/>
                    <a:lumOff val="5000"/>
                  </a:schemeClr>
                </a:solidFill>
              </a:rPr>
              <a:t>●   </a:t>
            </a:r>
            <a:r>
              <a:rPr lang="en-US" dirty="0"/>
              <a:t>Airborne: </a:t>
            </a:r>
          </a:p>
          <a:p>
            <a:pPr marL="0" indent="0" algn="just">
              <a:spcBef>
                <a:spcPts val="0"/>
              </a:spcBef>
              <a:spcAft>
                <a:spcPts val="0"/>
              </a:spcAft>
            </a:pPr>
            <a:r>
              <a:rPr lang="en-US" dirty="0">
                <a:solidFill>
                  <a:schemeClr val="tx1">
                    <a:lumMod val="95000"/>
                    <a:lumOff val="5000"/>
                  </a:schemeClr>
                </a:solidFill>
              </a:rPr>
              <a:t>   An airborne </a:t>
            </a:r>
            <a:r>
              <a:rPr lang="en-US" dirty="0">
                <a:solidFill>
                  <a:srgbClr val="0033CC"/>
                </a:solidFill>
              </a:rPr>
              <a:t>disease</a:t>
            </a:r>
            <a:r>
              <a:rPr lang="en-US" dirty="0">
                <a:solidFill>
                  <a:schemeClr val="tx1">
                    <a:lumMod val="95000"/>
                    <a:lumOff val="5000"/>
                  </a:schemeClr>
                </a:solidFill>
              </a:rPr>
              <a:t> </a:t>
            </a:r>
          </a:p>
          <a:p>
            <a:pPr marL="0" indent="0" algn="just">
              <a:spcBef>
                <a:spcPts val="0"/>
              </a:spcBef>
              <a:spcAft>
                <a:spcPts val="0"/>
              </a:spcAft>
            </a:pPr>
            <a:r>
              <a:rPr lang="en-US" dirty="0">
                <a:solidFill>
                  <a:schemeClr val="tx1">
                    <a:lumMod val="95000"/>
                    <a:lumOff val="5000"/>
                  </a:schemeClr>
                </a:solidFill>
              </a:rPr>
              <a:t>   is any </a:t>
            </a:r>
            <a:r>
              <a:rPr lang="en-US" dirty="0">
                <a:solidFill>
                  <a:srgbClr val="0033CC"/>
                </a:solidFill>
              </a:rPr>
              <a:t>disease</a:t>
            </a:r>
            <a:r>
              <a:rPr lang="en-US" dirty="0">
                <a:solidFill>
                  <a:schemeClr val="tx1">
                    <a:lumMod val="95000"/>
                    <a:lumOff val="5000"/>
                  </a:schemeClr>
                </a:solidFill>
              </a:rPr>
              <a:t> </a:t>
            </a:r>
          </a:p>
          <a:p>
            <a:pPr marL="0" indent="0" algn="just">
              <a:spcBef>
                <a:spcPts val="0"/>
              </a:spcBef>
              <a:spcAft>
                <a:spcPts val="0"/>
              </a:spcAft>
            </a:pPr>
            <a:r>
              <a:rPr lang="en-US" dirty="0">
                <a:solidFill>
                  <a:schemeClr val="tx1">
                    <a:lumMod val="95000"/>
                    <a:lumOff val="5000"/>
                  </a:schemeClr>
                </a:solidFill>
              </a:rPr>
              <a:t>   that is caused </a:t>
            </a:r>
          </a:p>
          <a:p>
            <a:pPr marL="0" indent="0" algn="just">
              <a:spcBef>
                <a:spcPts val="0"/>
              </a:spcBef>
              <a:spcAft>
                <a:spcPts val="0"/>
              </a:spcAft>
            </a:pPr>
            <a:r>
              <a:rPr lang="en-US" dirty="0">
                <a:solidFill>
                  <a:schemeClr val="tx1">
                    <a:lumMod val="95000"/>
                    <a:lumOff val="5000"/>
                  </a:schemeClr>
                </a:solidFill>
              </a:rPr>
              <a:t>   by </a:t>
            </a:r>
            <a:r>
              <a:rPr lang="en-US" dirty="0">
                <a:solidFill>
                  <a:srgbClr val="0033CC"/>
                </a:solidFill>
              </a:rPr>
              <a:t>pathogens</a:t>
            </a:r>
            <a:r>
              <a:rPr lang="en-US" dirty="0">
                <a:solidFill>
                  <a:schemeClr val="tx1">
                    <a:lumMod val="95000"/>
                    <a:lumOff val="5000"/>
                  </a:schemeClr>
                </a:solidFill>
              </a:rPr>
              <a:t> </a:t>
            </a:r>
          </a:p>
          <a:p>
            <a:pPr marL="0" indent="0" algn="just">
              <a:spcBef>
                <a:spcPts val="0"/>
              </a:spcBef>
              <a:spcAft>
                <a:spcPts val="0"/>
              </a:spcAft>
            </a:pPr>
            <a:r>
              <a:rPr lang="en-US" dirty="0">
                <a:solidFill>
                  <a:schemeClr val="tx1">
                    <a:lumMod val="95000"/>
                    <a:lumOff val="5000"/>
                  </a:schemeClr>
                </a:solidFill>
              </a:rPr>
              <a:t>   and is </a:t>
            </a:r>
            <a:r>
              <a:rPr lang="en-US" dirty="0">
                <a:solidFill>
                  <a:srgbClr val="34703E"/>
                </a:solidFill>
              </a:rPr>
              <a:t>transmitted</a:t>
            </a:r>
            <a:r>
              <a:rPr lang="en-US" dirty="0">
                <a:solidFill>
                  <a:schemeClr val="tx1">
                    <a:lumMod val="95000"/>
                    <a:lumOff val="5000"/>
                  </a:schemeClr>
                </a:solidFill>
              </a:rPr>
              <a:t> </a:t>
            </a:r>
          </a:p>
          <a:p>
            <a:pPr marL="0" indent="0" algn="just">
              <a:spcBef>
                <a:spcPts val="0"/>
              </a:spcBef>
              <a:spcAft>
                <a:spcPts val="0"/>
              </a:spcAft>
            </a:pPr>
            <a:r>
              <a:rPr lang="en-US" dirty="0">
                <a:solidFill>
                  <a:schemeClr val="tx1">
                    <a:lumMod val="95000"/>
                    <a:lumOff val="5000"/>
                  </a:schemeClr>
                </a:solidFill>
              </a:rPr>
              <a:t>   through the air.</a:t>
            </a:r>
          </a:p>
          <a:p>
            <a:pPr marL="0" indent="0" algn="just">
              <a:lnSpc>
                <a:spcPct val="87000"/>
              </a:lnSpc>
              <a:spcBef>
                <a:spcPts val="0"/>
              </a:spcBef>
              <a:spcAft>
                <a:spcPts val="0"/>
              </a:spcAft>
            </a:pPr>
            <a:endParaRPr lang="en-US" sz="500" b="0" dirty="0">
              <a:solidFill>
                <a:schemeClr val="tx1">
                  <a:lumMod val="95000"/>
                  <a:lumOff val="5000"/>
                </a:schemeClr>
              </a:solidFill>
            </a:endParaRPr>
          </a:p>
          <a:p>
            <a:pPr marL="0" indent="0" algn="just">
              <a:lnSpc>
                <a:spcPct val="87000"/>
              </a:lnSpc>
              <a:spcBef>
                <a:spcPts val="0"/>
              </a:spcBef>
              <a:spcAft>
                <a:spcPts val="0"/>
              </a:spcAft>
            </a:pPr>
            <a:r>
              <a:rPr lang="en-US" sz="1600" dirty="0">
                <a:solidFill>
                  <a:schemeClr val="tx1">
                    <a:lumMod val="95000"/>
                    <a:lumOff val="5000"/>
                  </a:schemeClr>
                </a:solidFill>
              </a:rPr>
              <a:t>   </a:t>
            </a:r>
          </a:p>
          <a:p>
            <a:pPr marL="0" indent="0" algn="just" eaLnBrk="1" fontAlgn="auto" hangingPunct="1">
              <a:spcBef>
                <a:spcPts val="0"/>
              </a:spcBef>
              <a:spcAft>
                <a:spcPts val="0"/>
              </a:spcAft>
              <a:buClr>
                <a:schemeClr val="tx1">
                  <a:lumMod val="95000"/>
                  <a:lumOff val="5000"/>
                </a:schemeClr>
              </a:buClr>
              <a:defRPr/>
            </a:pPr>
            <a:endParaRPr lang="en-US" sz="1600"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2362200"/>
            <a:ext cx="3828514" cy="3048000"/>
          </a:xfrm>
          <a:prstGeom prst="rect">
            <a:avLst/>
          </a:prstGeom>
        </p:spPr>
      </p:pic>
    </p:spTree>
    <p:extLst>
      <p:ext uri="{BB962C8B-B14F-4D97-AF65-F5344CB8AC3E}">
        <p14:creationId xmlns:p14="http://schemas.microsoft.com/office/powerpoint/2010/main" val="281931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What Causes Pandemics - Transmission</a:t>
            </a:r>
          </a:p>
        </p:txBody>
      </p:sp>
      <p:sp>
        <p:nvSpPr>
          <p:cNvPr id="3"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457200" y="1465487"/>
            <a:ext cx="8229600" cy="5240113"/>
          </a:xfrm>
        </p:spPr>
        <p:txBody>
          <a:bodyPr>
            <a:noAutofit/>
          </a:bodyPr>
          <a:lstStyle/>
          <a:p>
            <a:pPr marL="0" indent="0" algn="just" eaLnBrk="1" fontAlgn="auto" hangingPunct="1">
              <a:lnSpc>
                <a:spcPct val="90000"/>
              </a:lnSpc>
              <a:spcBef>
                <a:spcPts val="0"/>
              </a:spcBef>
              <a:spcAft>
                <a:spcPts val="0"/>
              </a:spcAft>
              <a:buClr>
                <a:schemeClr val="accent3"/>
              </a:buClr>
              <a:defRPr/>
            </a:pPr>
            <a:r>
              <a:rPr lang="en-US" sz="2600" dirty="0">
                <a:solidFill>
                  <a:srgbClr val="0033CC"/>
                </a:solidFill>
              </a:rPr>
              <a:t>Communicable Diseases – Means of Transmission</a:t>
            </a:r>
          </a:p>
          <a:p>
            <a:pPr marL="0" indent="0" algn="just" eaLnBrk="1" fontAlgn="auto" hangingPunct="1">
              <a:lnSpc>
                <a:spcPct val="90000"/>
              </a:lnSpc>
              <a:spcBef>
                <a:spcPts val="0"/>
              </a:spcBef>
              <a:spcAft>
                <a:spcPts val="0"/>
              </a:spcAft>
              <a:buClr>
                <a:schemeClr val="accent3"/>
              </a:buClr>
              <a:defRPr/>
            </a:pPr>
            <a:endParaRPr lang="en-US" sz="500" dirty="0">
              <a:solidFill>
                <a:schemeClr val="tx1">
                  <a:lumMod val="95000"/>
                  <a:lumOff val="5000"/>
                </a:schemeClr>
              </a:solidFill>
            </a:endParaRPr>
          </a:p>
          <a:p>
            <a:pPr marL="0" indent="0" algn="just">
              <a:lnSpc>
                <a:spcPct val="90000"/>
              </a:lnSpc>
              <a:spcBef>
                <a:spcPts val="0"/>
              </a:spcBef>
              <a:spcAft>
                <a:spcPts val="0"/>
              </a:spcAft>
            </a:pPr>
            <a:endParaRPr lang="en-US" sz="1000" b="0" dirty="0">
              <a:solidFill>
                <a:schemeClr val="tx1">
                  <a:lumMod val="95000"/>
                  <a:lumOff val="5000"/>
                </a:schemeClr>
              </a:solidFill>
            </a:endParaRPr>
          </a:p>
          <a:p>
            <a:pPr>
              <a:lnSpc>
                <a:spcPct val="90000"/>
              </a:lnSpc>
              <a:spcBef>
                <a:spcPts val="0"/>
              </a:spcBef>
              <a:spcAft>
                <a:spcPts val="0"/>
              </a:spcAft>
            </a:pPr>
            <a:r>
              <a:rPr lang="en-US" sz="1600" b="0" dirty="0">
                <a:solidFill>
                  <a:schemeClr val="tx1">
                    <a:lumMod val="95000"/>
                    <a:lumOff val="5000"/>
                  </a:schemeClr>
                </a:solidFill>
              </a:rPr>
              <a:t>●     </a:t>
            </a:r>
            <a:r>
              <a:rPr lang="en-US" sz="2400" dirty="0"/>
              <a:t>Droplet: </a:t>
            </a:r>
          </a:p>
          <a:p>
            <a:pPr>
              <a:lnSpc>
                <a:spcPct val="90000"/>
              </a:lnSpc>
              <a:spcBef>
                <a:spcPts val="0"/>
              </a:spcBef>
              <a:spcAft>
                <a:spcPts val="0"/>
              </a:spcAft>
            </a:pPr>
            <a:r>
              <a:rPr lang="en-US" sz="2400" dirty="0">
                <a:solidFill>
                  <a:schemeClr val="tx1"/>
                </a:solidFill>
              </a:rPr>
              <a:t>	 Droplet transmission occurs </a:t>
            </a:r>
          </a:p>
          <a:p>
            <a:pPr>
              <a:lnSpc>
                <a:spcPct val="90000"/>
              </a:lnSpc>
              <a:spcBef>
                <a:spcPts val="0"/>
              </a:spcBef>
              <a:spcAft>
                <a:spcPts val="0"/>
              </a:spcAft>
            </a:pPr>
            <a:r>
              <a:rPr lang="en-US" sz="2400" dirty="0">
                <a:solidFill>
                  <a:schemeClr val="tx1"/>
                </a:solidFill>
              </a:rPr>
              <a:t>     when </a:t>
            </a:r>
            <a:r>
              <a:rPr lang="en-US" sz="2400" dirty="0">
                <a:solidFill>
                  <a:srgbClr val="0033CC"/>
                </a:solidFill>
              </a:rPr>
              <a:t>pathogens</a:t>
            </a:r>
            <a:r>
              <a:rPr lang="en-US" sz="2400" dirty="0">
                <a:solidFill>
                  <a:schemeClr val="tx1"/>
                </a:solidFill>
              </a:rPr>
              <a:t> travel </a:t>
            </a:r>
          </a:p>
          <a:p>
            <a:pPr>
              <a:lnSpc>
                <a:spcPct val="90000"/>
              </a:lnSpc>
              <a:spcBef>
                <a:spcPts val="0"/>
              </a:spcBef>
              <a:spcAft>
                <a:spcPts val="0"/>
              </a:spcAft>
            </a:pPr>
            <a:r>
              <a:rPr lang="en-US" sz="2400" dirty="0">
                <a:solidFill>
                  <a:schemeClr val="tx1"/>
                </a:solidFill>
              </a:rPr>
              <a:t>     on relatively large respiratory </a:t>
            </a:r>
          </a:p>
          <a:p>
            <a:pPr>
              <a:lnSpc>
                <a:spcPct val="90000"/>
              </a:lnSpc>
              <a:spcBef>
                <a:spcPts val="0"/>
              </a:spcBef>
              <a:spcAft>
                <a:spcPts val="0"/>
              </a:spcAft>
            </a:pPr>
            <a:r>
              <a:rPr lang="en-US" sz="2400" dirty="0">
                <a:solidFill>
                  <a:schemeClr val="tx1"/>
                </a:solidFill>
              </a:rPr>
              <a:t>     </a:t>
            </a:r>
            <a:r>
              <a:rPr lang="en-US" sz="2400" dirty="0"/>
              <a:t>droplets</a:t>
            </a:r>
            <a:r>
              <a:rPr lang="en-US" sz="2400" dirty="0">
                <a:solidFill>
                  <a:schemeClr val="tx1"/>
                </a:solidFill>
              </a:rPr>
              <a:t> that people sneeze, </a:t>
            </a:r>
          </a:p>
          <a:p>
            <a:pPr>
              <a:lnSpc>
                <a:spcPct val="90000"/>
              </a:lnSpc>
              <a:spcBef>
                <a:spcPts val="0"/>
              </a:spcBef>
              <a:spcAft>
                <a:spcPts val="0"/>
              </a:spcAft>
            </a:pPr>
            <a:r>
              <a:rPr lang="en-US" sz="2400" dirty="0">
                <a:solidFill>
                  <a:schemeClr val="tx1"/>
                </a:solidFill>
              </a:rPr>
              <a:t>     cough, drip, or exhale. </a:t>
            </a:r>
          </a:p>
          <a:p>
            <a:pPr>
              <a:lnSpc>
                <a:spcPct val="90000"/>
              </a:lnSpc>
              <a:spcBef>
                <a:spcPts val="0"/>
              </a:spcBef>
              <a:spcAft>
                <a:spcPts val="0"/>
              </a:spcAft>
            </a:pPr>
            <a:endParaRPr lang="en-US" sz="1000" dirty="0">
              <a:solidFill>
                <a:schemeClr val="tx1"/>
              </a:solidFill>
            </a:endParaRPr>
          </a:p>
          <a:p>
            <a:pPr>
              <a:lnSpc>
                <a:spcPct val="90000"/>
              </a:lnSpc>
              <a:spcBef>
                <a:spcPts val="0"/>
              </a:spcBef>
              <a:spcAft>
                <a:spcPts val="0"/>
              </a:spcAft>
            </a:pPr>
            <a:r>
              <a:rPr lang="en-US" sz="2400" dirty="0">
                <a:solidFill>
                  <a:schemeClr val="tx1"/>
                </a:solidFill>
              </a:rPr>
              <a:t>     These </a:t>
            </a:r>
            <a:r>
              <a:rPr lang="en-US" sz="2400" dirty="0"/>
              <a:t>droplets</a:t>
            </a:r>
            <a:r>
              <a:rPr lang="en-US" sz="2400" dirty="0">
                <a:solidFill>
                  <a:schemeClr val="tx1"/>
                </a:solidFill>
              </a:rPr>
              <a:t> travel short distances before</a:t>
            </a:r>
          </a:p>
          <a:p>
            <a:pPr>
              <a:lnSpc>
                <a:spcPct val="90000"/>
              </a:lnSpc>
              <a:spcBef>
                <a:spcPts val="0"/>
              </a:spcBef>
              <a:spcAft>
                <a:spcPts val="0"/>
              </a:spcAft>
            </a:pPr>
            <a:r>
              <a:rPr lang="en-US" sz="2400" dirty="0">
                <a:solidFill>
                  <a:schemeClr val="tx1"/>
                </a:solidFill>
              </a:rPr>
              <a:t>     settling, usually less than 3 feet, and are loaded </a:t>
            </a:r>
          </a:p>
          <a:p>
            <a:pPr>
              <a:lnSpc>
                <a:spcPct val="90000"/>
              </a:lnSpc>
              <a:spcBef>
                <a:spcPts val="0"/>
              </a:spcBef>
              <a:spcAft>
                <a:spcPts val="0"/>
              </a:spcAft>
            </a:pPr>
            <a:r>
              <a:rPr lang="en-US" sz="2400" dirty="0">
                <a:solidFill>
                  <a:schemeClr val="tx1"/>
                </a:solidFill>
              </a:rPr>
              <a:t>     with infectious particles.</a:t>
            </a:r>
          </a:p>
          <a:p>
            <a:pPr>
              <a:lnSpc>
                <a:spcPct val="90000"/>
              </a:lnSpc>
              <a:spcBef>
                <a:spcPts val="0"/>
              </a:spcBef>
              <a:spcAft>
                <a:spcPts val="0"/>
              </a:spcAft>
            </a:pPr>
            <a:r>
              <a:rPr lang="en-US" sz="1000" dirty="0">
                <a:solidFill>
                  <a:schemeClr val="tx1"/>
                </a:solidFill>
              </a:rPr>
              <a:t/>
            </a:r>
            <a:br>
              <a:rPr lang="en-US" sz="1000" dirty="0">
                <a:solidFill>
                  <a:schemeClr val="tx1"/>
                </a:solidFill>
              </a:rPr>
            </a:br>
            <a:r>
              <a:rPr lang="en-US" sz="2400" dirty="0">
                <a:solidFill>
                  <a:schemeClr val="tx1"/>
                </a:solidFill>
              </a:rPr>
              <a:t>They can be spread directly if people are close,</a:t>
            </a:r>
          </a:p>
          <a:p>
            <a:pPr>
              <a:lnSpc>
                <a:spcPct val="90000"/>
              </a:lnSpc>
              <a:spcBef>
                <a:spcPts val="0"/>
              </a:spcBef>
              <a:spcAft>
                <a:spcPts val="0"/>
              </a:spcAft>
            </a:pPr>
            <a:r>
              <a:rPr lang="en-US" sz="2400" dirty="0">
                <a:solidFill>
                  <a:schemeClr val="tx1"/>
                </a:solidFill>
              </a:rPr>
              <a:t>     but more often, these </a:t>
            </a:r>
            <a:r>
              <a:rPr lang="en-US" sz="2400" dirty="0"/>
              <a:t>droplets</a:t>
            </a:r>
            <a:r>
              <a:rPr lang="en-US" sz="2400" dirty="0">
                <a:solidFill>
                  <a:schemeClr val="tx1"/>
                </a:solidFill>
              </a:rPr>
              <a:t> land on surfaces,</a:t>
            </a:r>
          </a:p>
          <a:p>
            <a:pPr>
              <a:lnSpc>
                <a:spcPct val="90000"/>
              </a:lnSpc>
              <a:spcBef>
                <a:spcPts val="0"/>
              </a:spcBef>
              <a:spcAft>
                <a:spcPts val="0"/>
              </a:spcAft>
            </a:pPr>
            <a:r>
              <a:rPr lang="en-US" sz="2400" dirty="0">
                <a:solidFill>
                  <a:schemeClr val="tx1"/>
                </a:solidFill>
              </a:rPr>
              <a:t>    where they often remain infectious for hours or days.</a:t>
            </a:r>
            <a:endParaRPr lang="en-US" sz="2400" dirty="0"/>
          </a:p>
          <a:p>
            <a:r>
              <a:rPr lang="en-US" dirty="0">
                <a:solidFill>
                  <a:schemeClr val="tx1">
                    <a:lumMod val="95000"/>
                    <a:lumOff val="5000"/>
                  </a:schemeClr>
                </a:solidFill>
              </a:rPr>
              <a:t>   </a:t>
            </a:r>
            <a:endParaRPr lang="en-US" sz="500" b="0" dirty="0">
              <a:solidFill>
                <a:schemeClr val="tx1">
                  <a:lumMod val="95000"/>
                  <a:lumOff val="5000"/>
                </a:schemeClr>
              </a:solidFill>
            </a:endParaRPr>
          </a:p>
          <a:p>
            <a:pPr marL="0" indent="0" algn="just">
              <a:lnSpc>
                <a:spcPct val="87000"/>
              </a:lnSpc>
              <a:spcBef>
                <a:spcPts val="0"/>
              </a:spcBef>
              <a:spcAft>
                <a:spcPts val="0"/>
              </a:spcAft>
            </a:pPr>
            <a:r>
              <a:rPr lang="en-US" sz="1600" dirty="0">
                <a:solidFill>
                  <a:schemeClr val="tx1">
                    <a:lumMod val="95000"/>
                    <a:lumOff val="5000"/>
                  </a:schemeClr>
                </a:solidFill>
              </a:rPr>
              <a:t>   </a:t>
            </a:r>
          </a:p>
          <a:p>
            <a:pPr marL="0" indent="0" algn="just" eaLnBrk="1" fontAlgn="auto" hangingPunct="1">
              <a:spcBef>
                <a:spcPts val="0"/>
              </a:spcBef>
              <a:spcAft>
                <a:spcPts val="0"/>
              </a:spcAft>
              <a:buClr>
                <a:schemeClr val="tx1">
                  <a:lumMod val="95000"/>
                  <a:lumOff val="5000"/>
                </a:schemeClr>
              </a:buClr>
              <a:defRPr/>
            </a:pPr>
            <a:endParaRPr lang="en-US" sz="1600" i="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1981200"/>
            <a:ext cx="2794000" cy="2095500"/>
          </a:xfrm>
          <a:prstGeom prst="rect">
            <a:avLst/>
          </a:prstGeom>
        </p:spPr>
      </p:pic>
    </p:spTree>
    <p:extLst>
      <p:ext uri="{BB962C8B-B14F-4D97-AF65-F5344CB8AC3E}">
        <p14:creationId xmlns:p14="http://schemas.microsoft.com/office/powerpoint/2010/main" val="3281401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What Causes Pandemics - Transmission</a:t>
            </a:r>
          </a:p>
        </p:txBody>
      </p:sp>
      <p:sp>
        <p:nvSpPr>
          <p:cNvPr id="3"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457200" y="1465487"/>
            <a:ext cx="8229600" cy="5240113"/>
          </a:xfrm>
        </p:spPr>
        <p:txBody>
          <a:bodyPr>
            <a:noAutofit/>
          </a:bodyPr>
          <a:lstStyle/>
          <a:p>
            <a:pPr marL="0" indent="0" algn="just" eaLnBrk="1" fontAlgn="auto" hangingPunct="1">
              <a:lnSpc>
                <a:spcPct val="90000"/>
              </a:lnSpc>
              <a:spcBef>
                <a:spcPts val="0"/>
              </a:spcBef>
              <a:spcAft>
                <a:spcPts val="0"/>
              </a:spcAft>
              <a:buClr>
                <a:schemeClr val="accent3"/>
              </a:buClr>
              <a:defRPr/>
            </a:pPr>
            <a:r>
              <a:rPr lang="en-US" sz="2600" dirty="0">
                <a:solidFill>
                  <a:srgbClr val="0033CC"/>
                </a:solidFill>
              </a:rPr>
              <a:t>Communicable Diseases – Means of Transmission</a:t>
            </a:r>
          </a:p>
          <a:p>
            <a:pPr marL="0" indent="0" algn="just" eaLnBrk="1" fontAlgn="auto" hangingPunct="1">
              <a:lnSpc>
                <a:spcPct val="90000"/>
              </a:lnSpc>
              <a:spcBef>
                <a:spcPts val="0"/>
              </a:spcBef>
              <a:spcAft>
                <a:spcPts val="0"/>
              </a:spcAft>
              <a:buClr>
                <a:schemeClr val="accent3"/>
              </a:buClr>
              <a:defRPr/>
            </a:pPr>
            <a:endParaRPr lang="en-US" sz="500" dirty="0">
              <a:solidFill>
                <a:schemeClr val="tx1">
                  <a:lumMod val="95000"/>
                  <a:lumOff val="5000"/>
                </a:schemeClr>
              </a:solidFill>
            </a:endParaRPr>
          </a:p>
          <a:p>
            <a:pPr marL="0" indent="0" algn="just">
              <a:lnSpc>
                <a:spcPct val="90000"/>
              </a:lnSpc>
              <a:spcBef>
                <a:spcPts val="0"/>
              </a:spcBef>
              <a:spcAft>
                <a:spcPts val="0"/>
              </a:spcAft>
            </a:pPr>
            <a:endParaRPr lang="en-US" sz="1000" b="0" dirty="0">
              <a:solidFill>
                <a:schemeClr val="tx1">
                  <a:lumMod val="95000"/>
                  <a:lumOff val="5000"/>
                </a:schemeClr>
              </a:solidFill>
            </a:endParaRPr>
          </a:p>
          <a:p>
            <a:pPr>
              <a:lnSpc>
                <a:spcPct val="90000"/>
              </a:lnSpc>
              <a:spcBef>
                <a:spcPts val="0"/>
              </a:spcBef>
              <a:spcAft>
                <a:spcPts val="0"/>
              </a:spcAft>
            </a:pPr>
            <a:r>
              <a:rPr lang="en-US" sz="1800" b="0" dirty="0">
                <a:solidFill>
                  <a:schemeClr val="tx1">
                    <a:lumMod val="95000"/>
                    <a:lumOff val="5000"/>
                  </a:schemeClr>
                </a:solidFill>
              </a:rPr>
              <a:t>●     </a:t>
            </a:r>
            <a:r>
              <a:rPr lang="en-US" dirty="0"/>
              <a:t>Foodborne: </a:t>
            </a:r>
          </a:p>
          <a:p>
            <a:pPr marL="0" indent="0" algn="just">
              <a:lnSpc>
                <a:spcPct val="90000"/>
              </a:lnSpc>
              <a:spcBef>
                <a:spcPts val="0"/>
              </a:spcBef>
              <a:spcAft>
                <a:spcPts val="0"/>
              </a:spcAft>
            </a:pPr>
            <a:r>
              <a:rPr lang="en-US" dirty="0">
                <a:solidFill>
                  <a:schemeClr val="tx1"/>
                </a:solidFill>
              </a:rPr>
              <a:t>     A f</a:t>
            </a:r>
            <a:r>
              <a:rPr lang="en-US" dirty="0">
                <a:solidFill>
                  <a:schemeClr val="tx1">
                    <a:lumMod val="95000"/>
                    <a:lumOff val="5000"/>
                  </a:schemeClr>
                </a:solidFill>
              </a:rPr>
              <a:t>oodborne illness </a:t>
            </a:r>
          </a:p>
          <a:p>
            <a:pPr marL="0" indent="0" algn="just">
              <a:lnSpc>
                <a:spcPct val="90000"/>
              </a:lnSpc>
              <a:spcBef>
                <a:spcPts val="0"/>
              </a:spcBef>
              <a:spcAft>
                <a:spcPts val="0"/>
              </a:spcAft>
            </a:pPr>
            <a:r>
              <a:rPr lang="en-US" dirty="0">
                <a:solidFill>
                  <a:schemeClr val="tx1">
                    <a:lumMod val="95000"/>
                    <a:lumOff val="5000"/>
                  </a:schemeClr>
                </a:solidFill>
              </a:rPr>
              <a:t>     or food poisoning </a:t>
            </a:r>
          </a:p>
          <a:p>
            <a:pPr marL="0" indent="0" algn="just">
              <a:lnSpc>
                <a:spcPct val="90000"/>
              </a:lnSpc>
              <a:spcBef>
                <a:spcPts val="0"/>
              </a:spcBef>
              <a:spcAft>
                <a:spcPts val="0"/>
              </a:spcAft>
            </a:pPr>
            <a:r>
              <a:rPr lang="en-US" dirty="0">
                <a:solidFill>
                  <a:schemeClr val="tx1">
                    <a:lumMod val="95000"/>
                    <a:lumOff val="5000"/>
                  </a:schemeClr>
                </a:solidFill>
              </a:rPr>
              <a:t>     is any </a:t>
            </a:r>
            <a:r>
              <a:rPr lang="en-US" dirty="0">
                <a:solidFill>
                  <a:srgbClr val="0033CC"/>
                </a:solidFill>
              </a:rPr>
              <a:t>disease</a:t>
            </a:r>
            <a:r>
              <a:rPr lang="en-US" dirty="0">
                <a:solidFill>
                  <a:schemeClr val="tx1">
                    <a:lumMod val="95000"/>
                    <a:lumOff val="5000"/>
                  </a:schemeClr>
                </a:solidFill>
              </a:rPr>
              <a:t> </a:t>
            </a:r>
          </a:p>
          <a:p>
            <a:pPr marL="0" indent="0" algn="just">
              <a:lnSpc>
                <a:spcPct val="90000"/>
              </a:lnSpc>
              <a:spcBef>
                <a:spcPts val="0"/>
              </a:spcBef>
              <a:spcAft>
                <a:spcPts val="0"/>
              </a:spcAft>
            </a:pPr>
            <a:r>
              <a:rPr lang="en-US" dirty="0">
                <a:solidFill>
                  <a:schemeClr val="tx1">
                    <a:lumMod val="95000"/>
                    <a:lumOff val="5000"/>
                  </a:schemeClr>
                </a:solidFill>
              </a:rPr>
              <a:t>     resulting from </a:t>
            </a:r>
          </a:p>
          <a:p>
            <a:pPr marL="0" indent="0" algn="just">
              <a:lnSpc>
                <a:spcPct val="90000"/>
              </a:lnSpc>
              <a:spcBef>
                <a:spcPts val="0"/>
              </a:spcBef>
              <a:spcAft>
                <a:spcPts val="0"/>
              </a:spcAft>
            </a:pPr>
            <a:r>
              <a:rPr lang="en-US" dirty="0">
                <a:solidFill>
                  <a:schemeClr val="tx1">
                    <a:lumMod val="95000"/>
                    <a:lumOff val="5000"/>
                  </a:schemeClr>
                </a:solidFill>
              </a:rPr>
              <a:t>     the consumption </a:t>
            </a:r>
          </a:p>
          <a:p>
            <a:pPr marL="0" indent="0" algn="just">
              <a:lnSpc>
                <a:spcPct val="90000"/>
              </a:lnSpc>
              <a:spcBef>
                <a:spcPts val="0"/>
              </a:spcBef>
              <a:spcAft>
                <a:spcPts val="0"/>
              </a:spcAft>
            </a:pPr>
            <a:r>
              <a:rPr lang="en-US" dirty="0">
                <a:solidFill>
                  <a:schemeClr val="tx1">
                    <a:lumMod val="95000"/>
                    <a:lumOff val="5000"/>
                  </a:schemeClr>
                </a:solidFill>
              </a:rPr>
              <a:t>     of food contaminated </a:t>
            </a:r>
          </a:p>
          <a:p>
            <a:pPr marL="0" indent="0" algn="just">
              <a:lnSpc>
                <a:spcPct val="90000"/>
              </a:lnSpc>
              <a:spcBef>
                <a:spcPts val="0"/>
              </a:spcBef>
              <a:spcAft>
                <a:spcPts val="0"/>
              </a:spcAft>
            </a:pPr>
            <a:r>
              <a:rPr lang="en-US" dirty="0">
                <a:solidFill>
                  <a:schemeClr val="tx1">
                    <a:lumMod val="95000"/>
                    <a:lumOff val="5000"/>
                  </a:schemeClr>
                </a:solidFill>
              </a:rPr>
              <a:t>     with </a:t>
            </a:r>
            <a:r>
              <a:rPr lang="en-US" dirty="0">
                <a:solidFill>
                  <a:srgbClr val="0033CC"/>
                </a:solidFill>
              </a:rPr>
              <a:t>pathogenic</a:t>
            </a:r>
            <a:r>
              <a:rPr lang="en-US" dirty="0">
                <a:solidFill>
                  <a:schemeClr val="tx1">
                    <a:lumMod val="95000"/>
                    <a:lumOff val="5000"/>
                  </a:schemeClr>
                </a:solidFill>
              </a:rPr>
              <a:t> bacteria, toxins, viruses,</a:t>
            </a:r>
          </a:p>
          <a:p>
            <a:pPr marL="0" indent="0" algn="just">
              <a:lnSpc>
                <a:spcPct val="90000"/>
              </a:lnSpc>
              <a:spcBef>
                <a:spcPts val="0"/>
              </a:spcBef>
              <a:spcAft>
                <a:spcPts val="0"/>
              </a:spcAft>
            </a:pPr>
            <a:r>
              <a:rPr lang="en-US" dirty="0">
                <a:solidFill>
                  <a:schemeClr val="tx1">
                    <a:lumMod val="95000"/>
                    <a:lumOff val="5000"/>
                  </a:schemeClr>
                </a:solidFill>
              </a:rPr>
              <a:t>     prions or parasites.</a:t>
            </a:r>
          </a:p>
          <a:p>
            <a:pPr marL="0" indent="0" algn="just">
              <a:lnSpc>
                <a:spcPct val="90000"/>
              </a:lnSpc>
              <a:spcBef>
                <a:spcPts val="0"/>
              </a:spcBef>
              <a:spcAft>
                <a:spcPts val="0"/>
              </a:spcAft>
            </a:pPr>
            <a:endParaRPr lang="en-US" sz="1500" dirty="0">
              <a:solidFill>
                <a:schemeClr val="tx1">
                  <a:lumMod val="95000"/>
                  <a:lumOff val="5000"/>
                </a:schemeClr>
              </a:solidFill>
            </a:endParaRPr>
          </a:p>
          <a:p>
            <a:pPr marL="0" indent="0" algn="just">
              <a:lnSpc>
                <a:spcPct val="90000"/>
              </a:lnSpc>
              <a:spcBef>
                <a:spcPts val="0"/>
              </a:spcBef>
              <a:spcAft>
                <a:spcPts val="0"/>
              </a:spcAft>
            </a:pPr>
            <a:r>
              <a:rPr lang="en-US" dirty="0">
                <a:solidFill>
                  <a:schemeClr val="tx1">
                    <a:lumMod val="95000"/>
                    <a:lumOff val="5000"/>
                  </a:schemeClr>
                </a:solidFill>
              </a:rPr>
              <a:t>     In such cases the means of </a:t>
            </a:r>
            <a:r>
              <a:rPr lang="en-US" dirty="0">
                <a:solidFill>
                  <a:srgbClr val="006600"/>
                </a:solidFill>
              </a:rPr>
              <a:t>transmission</a:t>
            </a:r>
          </a:p>
          <a:p>
            <a:pPr>
              <a:lnSpc>
                <a:spcPct val="90000"/>
              </a:lnSpc>
              <a:spcBef>
                <a:spcPts val="0"/>
              </a:spcBef>
              <a:spcAft>
                <a:spcPts val="0"/>
              </a:spcAft>
            </a:pPr>
            <a:r>
              <a:rPr lang="en-US" dirty="0">
                <a:solidFill>
                  <a:schemeClr val="tx1">
                    <a:lumMod val="95000"/>
                    <a:lumOff val="5000"/>
                  </a:schemeClr>
                </a:solidFill>
              </a:rPr>
              <a:t>     is ingestion    </a:t>
            </a:r>
            <a:endParaRPr lang="en-US" b="0" dirty="0">
              <a:solidFill>
                <a:schemeClr val="tx1">
                  <a:lumMod val="95000"/>
                  <a:lumOff val="5000"/>
                </a:schemeClr>
              </a:solidFill>
            </a:endParaRPr>
          </a:p>
          <a:p>
            <a:pPr marL="0" indent="0" algn="just">
              <a:lnSpc>
                <a:spcPct val="87000"/>
              </a:lnSpc>
              <a:spcBef>
                <a:spcPts val="0"/>
              </a:spcBef>
              <a:spcAft>
                <a:spcPts val="0"/>
              </a:spcAft>
            </a:pPr>
            <a:r>
              <a:rPr lang="en-US" sz="1600" dirty="0">
                <a:solidFill>
                  <a:schemeClr val="tx1">
                    <a:lumMod val="95000"/>
                    <a:lumOff val="5000"/>
                  </a:schemeClr>
                </a:solidFill>
              </a:rPr>
              <a:t>   </a:t>
            </a:r>
          </a:p>
          <a:p>
            <a:pPr marL="0" indent="0" algn="just" eaLnBrk="1" fontAlgn="auto" hangingPunct="1">
              <a:spcBef>
                <a:spcPts val="0"/>
              </a:spcBef>
              <a:spcAft>
                <a:spcPts val="0"/>
              </a:spcAft>
              <a:buClr>
                <a:schemeClr val="tx1">
                  <a:lumMod val="95000"/>
                  <a:lumOff val="5000"/>
                </a:schemeClr>
              </a:buClr>
              <a:defRPr/>
            </a:pPr>
            <a:endParaRPr lang="en-US" sz="1600" i="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498" y="1905000"/>
            <a:ext cx="3550302" cy="2743200"/>
          </a:xfrm>
          <a:prstGeom prst="rect">
            <a:avLst/>
          </a:prstGeom>
        </p:spPr>
      </p:pic>
    </p:spTree>
    <p:extLst>
      <p:ext uri="{BB962C8B-B14F-4D97-AF65-F5344CB8AC3E}">
        <p14:creationId xmlns:p14="http://schemas.microsoft.com/office/powerpoint/2010/main" val="2698331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What Causes Pandemics - Transmission</a:t>
            </a:r>
          </a:p>
        </p:txBody>
      </p:sp>
      <p:sp>
        <p:nvSpPr>
          <p:cNvPr id="3"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457200" y="1465487"/>
            <a:ext cx="8229600" cy="5240113"/>
          </a:xfrm>
        </p:spPr>
        <p:txBody>
          <a:bodyPr>
            <a:noAutofit/>
          </a:bodyPr>
          <a:lstStyle/>
          <a:p>
            <a:pPr marL="0" indent="0" algn="just" eaLnBrk="1" fontAlgn="auto" hangingPunct="1">
              <a:lnSpc>
                <a:spcPct val="90000"/>
              </a:lnSpc>
              <a:spcBef>
                <a:spcPts val="0"/>
              </a:spcBef>
              <a:spcAft>
                <a:spcPts val="0"/>
              </a:spcAft>
              <a:buClr>
                <a:schemeClr val="accent3"/>
              </a:buClr>
              <a:defRPr/>
            </a:pPr>
            <a:r>
              <a:rPr lang="en-US" sz="2600" dirty="0">
                <a:solidFill>
                  <a:srgbClr val="0033CC"/>
                </a:solidFill>
              </a:rPr>
              <a:t>Communicable Diseases – Means of Transmission</a:t>
            </a:r>
          </a:p>
          <a:p>
            <a:pPr marL="0" indent="0" algn="just">
              <a:lnSpc>
                <a:spcPct val="90000"/>
              </a:lnSpc>
              <a:spcBef>
                <a:spcPts val="0"/>
              </a:spcBef>
              <a:spcAft>
                <a:spcPts val="0"/>
              </a:spcAft>
            </a:pPr>
            <a:endParaRPr lang="en-US" sz="1000" b="0" dirty="0">
              <a:solidFill>
                <a:schemeClr val="tx1">
                  <a:lumMod val="95000"/>
                  <a:lumOff val="5000"/>
                </a:schemeClr>
              </a:solidFill>
            </a:endParaRPr>
          </a:p>
          <a:p>
            <a:pPr marL="0" indent="0" algn="just">
              <a:lnSpc>
                <a:spcPct val="90000"/>
              </a:lnSpc>
              <a:spcBef>
                <a:spcPts val="0"/>
              </a:spcBef>
              <a:spcAft>
                <a:spcPts val="0"/>
              </a:spcAft>
            </a:pPr>
            <a:r>
              <a:rPr lang="en-US" sz="1800" b="0" dirty="0">
                <a:solidFill>
                  <a:schemeClr val="tx1">
                    <a:lumMod val="95000"/>
                    <a:lumOff val="5000"/>
                  </a:schemeClr>
                </a:solidFill>
              </a:rPr>
              <a:t>● </a:t>
            </a:r>
            <a:r>
              <a:rPr lang="en-US" sz="2400" dirty="0"/>
              <a:t>Infectious:</a:t>
            </a:r>
            <a:r>
              <a:rPr lang="en-US" sz="2400" dirty="0">
                <a:solidFill>
                  <a:schemeClr val="tx1">
                    <a:lumMod val="95000"/>
                    <a:lumOff val="5000"/>
                  </a:schemeClr>
                </a:solidFill>
              </a:rPr>
              <a:t> </a:t>
            </a:r>
          </a:p>
          <a:p>
            <a:pPr marL="173038" indent="0" algn="just">
              <a:lnSpc>
                <a:spcPct val="90000"/>
              </a:lnSpc>
              <a:spcBef>
                <a:spcPts val="0"/>
              </a:spcBef>
              <a:spcAft>
                <a:spcPts val="0"/>
              </a:spcAft>
            </a:pPr>
            <a:r>
              <a:rPr lang="en-US" sz="2400" dirty="0">
                <a:solidFill>
                  <a:schemeClr val="tx1">
                    <a:lumMod val="95000"/>
                    <a:lumOff val="5000"/>
                  </a:schemeClr>
                </a:solidFill>
              </a:rPr>
              <a:t>An infectious </a:t>
            </a:r>
            <a:r>
              <a:rPr lang="en-US" sz="2400" dirty="0">
                <a:solidFill>
                  <a:srgbClr val="0033CC"/>
                </a:solidFill>
              </a:rPr>
              <a:t>disease</a:t>
            </a:r>
            <a:r>
              <a:rPr lang="en-US" sz="2400" dirty="0">
                <a:solidFill>
                  <a:schemeClr val="tx1">
                    <a:lumMod val="95000"/>
                    <a:lumOff val="5000"/>
                  </a:schemeClr>
                </a:solidFill>
              </a:rPr>
              <a:t>, </a:t>
            </a:r>
          </a:p>
          <a:p>
            <a:pPr marL="173038" indent="0" algn="just">
              <a:lnSpc>
                <a:spcPct val="90000"/>
              </a:lnSpc>
              <a:spcBef>
                <a:spcPts val="0"/>
              </a:spcBef>
              <a:spcAft>
                <a:spcPts val="0"/>
              </a:spcAft>
            </a:pPr>
            <a:r>
              <a:rPr lang="en-US" sz="2400" dirty="0">
                <a:solidFill>
                  <a:schemeClr val="tx1">
                    <a:lumMod val="95000"/>
                    <a:lumOff val="5000"/>
                  </a:schemeClr>
                </a:solidFill>
              </a:rPr>
              <a:t>also known as </a:t>
            </a:r>
          </a:p>
          <a:p>
            <a:pPr marL="173038" indent="0" algn="just">
              <a:lnSpc>
                <a:spcPct val="90000"/>
              </a:lnSpc>
              <a:spcBef>
                <a:spcPts val="0"/>
              </a:spcBef>
              <a:spcAft>
                <a:spcPts val="0"/>
              </a:spcAft>
            </a:pPr>
            <a:r>
              <a:rPr lang="en-US" sz="2400" dirty="0">
                <a:solidFill>
                  <a:schemeClr val="tx1">
                    <a:lumMod val="95000"/>
                    <a:lumOff val="5000"/>
                  </a:schemeClr>
                </a:solidFill>
              </a:rPr>
              <a:t>a transmissible </a:t>
            </a:r>
            <a:r>
              <a:rPr lang="en-US" sz="2400" dirty="0">
                <a:solidFill>
                  <a:srgbClr val="0033CC"/>
                </a:solidFill>
              </a:rPr>
              <a:t>disease</a:t>
            </a:r>
            <a:r>
              <a:rPr lang="en-US" sz="2400" dirty="0">
                <a:solidFill>
                  <a:schemeClr val="tx1">
                    <a:lumMod val="95000"/>
                    <a:lumOff val="5000"/>
                  </a:schemeClr>
                </a:solidFill>
              </a:rPr>
              <a:t> </a:t>
            </a:r>
          </a:p>
          <a:p>
            <a:pPr marL="173038" indent="0" algn="just">
              <a:lnSpc>
                <a:spcPct val="90000"/>
              </a:lnSpc>
              <a:spcBef>
                <a:spcPts val="0"/>
              </a:spcBef>
              <a:spcAft>
                <a:spcPts val="0"/>
              </a:spcAft>
            </a:pPr>
            <a:r>
              <a:rPr lang="en-US" sz="2400" dirty="0">
                <a:solidFill>
                  <a:schemeClr val="tx1">
                    <a:lumMod val="95000"/>
                    <a:lumOff val="5000"/>
                  </a:schemeClr>
                </a:solidFill>
              </a:rPr>
              <a:t>or a communicable </a:t>
            </a:r>
            <a:r>
              <a:rPr lang="en-US" sz="2400" dirty="0">
                <a:solidFill>
                  <a:srgbClr val="0033CC"/>
                </a:solidFill>
              </a:rPr>
              <a:t>disease</a:t>
            </a:r>
            <a:r>
              <a:rPr lang="en-US" sz="2400" dirty="0">
                <a:solidFill>
                  <a:schemeClr val="tx1">
                    <a:lumMod val="95000"/>
                    <a:lumOff val="5000"/>
                  </a:schemeClr>
                </a:solidFill>
              </a:rPr>
              <a:t>, </a:t>
            </a:r>
          </a:p>
          <a:p>
            <a:pPr marL="173038" indent="0" algn="just">
              <a:lnSpc>
                <a:spcPct val="90000"/>
              </a:lnSpc>
              <a:spcBef>
                <a:spcPts val="0"/>
              </a:spcBef>
              <a:spcAft>
                <a:spcPts val="0"/>
              </a:spcAft>
            </a:pPr>
            <a:r>
              <a:rPr lang="en-US" sz="2400" dirty="0">
                <a:solidFill>
                  <a:schemeClr val="tx1">
                    <a:lumMod val="95000"/>
                    <a:lumOff val="5000"/>
                  </a:schemeClr>
                </a:solidFill>
              </a:rPr>
              <a:t>results from the infection, </a:t>
            </a:r>
          </a:p>
          <a:p>
            <a:pPr marL="173038" indent="0" algn="just">
              <a:lnSpc>
                <a:spcPct val="90000"/>
              </a:lnSpc>
              <a:spcBef>
                <a:spcPts val="0"/>
              </a:spcBef>
              <a:spcAft>
                <a:spcPts val="0"/>
              </a:spcAft>
            </a:pPr>
            <a:r>
              <a:rPr lang="en-US" sz="2400" dirty="0">
                <a:solidFill>
                  <a:schemeClr val="tx1">
                    <a:lumMod val="95000"/>
                    <a:lumOff val="5000"/>
                  </a:schemeClr>
                </a:solidFill>
              </a:rPr>
              <a:t>presence and growth </a:t>
            </a:r>
          </a:p>
          <a:p>
            <a:pPr marL="173038" indent="0" algn="just">
              <a:lnSpc>
                <a:spcPct val="90000"/>
              </a:lnSpc>
              <a:spcBef>
                <a:spcPts val="0"/>
              </a:spcBef>
              <a:spcAft>
                <a:spcPts val="0"/>
              </a:spcAft>
            </a:pPr>
            <a:r>
              <a:rPr lang="en-US" sz="2400" dirty="0">
                <a:solidFill>
                  <a:schemeClr val="tx1">
                    <a:lumMod val="95000"/>
                    <a:lumOff val="5000"/>
                  </a:schemeClr>
                </a:solidFill>
              </a:rPr>
              <a:t>of </a:t>
            </a:r>
            <a:r>
              <a:rPr lang="en-US" sz="2400" dirty="0">
                <a:solidFill>
                  <a:srgbClr val="0033CC"/>
                </a:solidFill>
              </a:rPr>
              <a:t>pathogenic,</a:t>
            </a:r>
            <a:r>
              <a:rPr lang="en-US" sz="2400" dirty="0">
                <a:solidFill>
                  <a:schemeClr val="tx1">
                    <a:lumMod val="95000"/>
                    <a:lumOff val="5000"/>
                  </a:schemeClr>
                </a:solidFill>
              </a:rPr>
              <a:t> biological agents </a:t>
            </a:r>
          </a:p>
          <a:p>
            <a:pPr marL="173038" indent="0" algn="just">
              <a:lnSpc>
                <a:spcPct val="90000"/>
              </a:lnSpc>
              <a:spcBef>
                <a:spcPts val="0"/>
              </a:spcBef>
              <a:spcAft>
                <a:spcPts val="0"/>
              </a:spcAft>
            </a:pPr>
            <a:r>
              <a:rPr lang="en-US" sz="2400" dirty="0">
                <a:solidFill>
                  <a:schemeClr val="tx1">
                    <a:lumMod val="95000"/>
                    <a:lumOff val="5000"/>
                  </a:schemeClr>
                </a:solidFill>
              </a:rPr>
              <a:t>in an individual host organism, and that can be </a:t>
            </a:r>
            <a:r>
              <a:rPr lang="en-US" sz="2400" dirty="0">
                <a:solidFill>
                  <a:srgbClr val="34703E"/>
                </a:solidFill>
              </a:rPr>
              <a:t>transmitted</a:t>
            </a:r>
            <a:r>
              <a:rPr lang="en-US" sz="2400" dirty="0">
                <a:solidFill>
                  <a:schemeClr val="tx1">
                    <a:lumMod val="95000"/>
                    <a:lumOff val="5000"/>
                  </a:schemeClr>
                </a:solidFill>
              </a:rPr>
              <a:t> from one person to another.  </a:t>
            </a:r>
          </a:p>
          <a:p>
            <a:pPr marL="173038" indent="0" algn="just">
              <a:lnSpc>
                <a:spcPct val="90000"/>
              </a:lnSpc>
              <a:spcBef>
                <a:spcPts val="0"/>
              </a:spcBef>
              <a:spcAft>
                <a:spcPts val="0"/>
              </a:spcAft>
            </a:pPr>
            <a:endParaRPr lang="en-US" sz="1000" dirty="0">
              <a:solidFill>
                <a:schemeClr val="tx1">
                  <a:lumMod val="95000"/>
                  <a:lumOff val="5000"/>
                </a:schemeClr>
              </a:solidFill>
            </a:endParaRPr>
          </a:p>
          <a:p>
            <a:pPr marL="173038" indent="0" algn="just">
              <a:lnSpc>
                <a:spcPct val="90000"/>
              </a:lnSpc>
              <a:spcBef>
                <a:spcPts val="0"/>
              </a:spcBef>
              <a:spcAft>
                <a:spcPts val="0"/>
              </a:spcAft>
            </a:pPr>
            <a:r>
              <a:rPr lang="en-US" sz="2400" dirty="0">
                <a:solidFill>
                  <a:schemeClr val="tx1">
                    <a:lumMod val="95000"/>
                    <a:lumOff val="5000"/>
                  </a:schemeClr>
                </a:solidFill>
              </a:rPr>
              <a:t>Such </a:t>
            </a:r>
            <a:r>
              <a:rPr lang="en-US" sz="2400" dirty="0">
                <a:solidFill>
                  <a:srgbClr val="34703E"/>
                </a:solidFill>
              </a:rPr>
              <a:t>transmission</a:t>
            </a:r>
            <a:r>
              <a:rPr lang="en-US" sz="2400" dirty="0">
                <a:solidFill>
                  <a:schemeClr val="tx1">
                    <a:lumMod val="95000"/>
                    <a:lumOff val="5000"/>
                  </a:schemeClr>
                </a:solidFill>
              </a:rPr>
              <a:t> occurs when the </a:t>
            </a:r>
            <a:r>
              <a:rPr lang="en-US" sz="2400" dirty="0">
                <a:solidFill>
                  <a:srgbClr val="0033CC"/>
                </a:solidFill>
              </a:rPr>
              <a:t>pathogen</a:t>
            </a:r>
            <a:r>
              <a:rPr lang="en-US" sz="2400" dirty="0">
                <a:solidFill>
                  <a:schemeClr val="tx1">
                    <a:lumMod val="95000"/>
                    <a:lumOff val="5000"/>
                  </a:schemeClr>
                </a:solidFill>
              </a:rPr>
              <a:t> invades the human’s body, by means of </a:t>
            </a:r>
            <a:r>
              <a:rPr lang="en-US" sz="2400" dirty="0"/>
              <a:t>physical contact</a:t>
            </a:r>
            <a:r>
              <a:rPr lang="en-US" sz="2400" dirty="0">
                <a:solidFill>
                  <a:schemeClr val="tx1">
                    <a:lumMod val="95000"/>
                    <a:lumOff val="5000"/>
                  </a:schemeClr>
                </a:solidFill>
              </a:rPr>
              <a:t> with a person’s skin, mouth, nose, eyes, blood or other bodily canals or fluid exchange.</a:t>
            </a:r>
          </a:p>
          <a:p>
            <a:pPr marL="0" indent="0" algn="just">
              <a:lnSpc>
                <a:spcPct val="90000"/>
              </a:lnSpc>
              <a:spcBef>
                <a:spcPts val="0"/>
              </a:spcBef>
              <a:spcAft>
                <a:spcPts val="0"/>
              </a:spcAft>
            </a:pPr>
            <a:r>
              <a:rPr lang="en-US" sz="1600" dirty="0">
                <a:solidFill>
                  <a:schemeClr val="tx1">
                    <a:lumMod val="95000"/>
                    <a:lumOff val="5000"/>
                  </a:schemeClr>
                </a:solidFill>
              </a:rPr>
              <a:t>   </a:t>
            </a:r>
          </a:p>
          <a:p>
            <a:pPr marL="0" indent="0" algn="just" eaLnBrk="1" fontAlgn="auto" hangingPunct="1">
              <a:spcBef>
                <a:spcPts val="0"/>
              </a:spcBef>
              <a:spcAft>
                <a:spcPts val="0"/>
              </a:spcAft>
              <a:buClr>
                <a:schemeClr val="tx1">
                  <a:lumMod val="95000"/>
                  <a:lumOff val="5000"/>
                </a:schemeClr>
              </a:buClr>
              <a:defRPr/>
            </a:pPr>
            <a:endParaRPr lang="en-US" sz="1600" i="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72298" y="1905000"/>
            <a:ext cx="2908751" cy="2438400"/>
          </a:xfrm>
          <a:prstGeom prst="rect">
            <a:avLst/>
          </a:prstGeom>
        </p:spPr>
      </p:pic>
    </p:spTree>
    <p:extLst>
      <p:ext uri="{BB962C8B-B14F-4D97-AF65-F5344CB8AC3E}">
        <p14:creationId xmlns:p14="http://schemas.microsoft.com/office/powerpoint/2010/main" val="4091048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What Causes Pandemics - Transmission</a:t>
            </a:r>
          </a:p>
        </p:txBody>
      </p:sp>
      <p:sp>
        <p:nvSpPr>
          <p:cNvPr id="3"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457200" y="1465487"/>
            <a:ext cx="8229600" cy="5240113"/>
          </a:xfrm>
        </p:spPr>
        <p:txBody>
          <a:bodyPr>
            <a:noAutofit/>
          </a:bodyPr>
          <a:lstStyle/>
          <a:p>
            <a:pPr marL="0" indent="0" algn="just" eaLnBrk="1" fontAlgn="auto" hangingPunct="1">
              <a:lnSpc>
                <a:spcPct val="90000"/>
              </a:lnSpc>
              <a:spcBef>
                <a:spcPts val="0"/>
              </a:spcBef>
              <a:spcAft>
                <a:spcPts val="0"/>
              </a:spcAft>
              <a:buClr>
                <a:schemeClr val="accent3"/>
              </a:buClr>
              <a:defRPr/>
            </a:pPr>
            <a:r>
              <a:rPr lang="en-US" sz="2600" dirty="0">
                <a:solidFill>
                  <a:srgbClr val="0033CC"/>
                </a:solidFill>
              </a:rPr>
              <a:t>Non Communicable Diseases: </a:t>
            </a:r>
          </a:p>
          <a:p>
            <a:pPr marL="0" indent="0" algn="just" eaLnBrk="1" fontAlgn="auto" hangingPunct="1">
              <a:lnSpc>
                <a:spcPct val="90000"/>
              </a:lnSpc>
              <a:spcBef>
                <a:spcPts val="0"/>
              </a:spcBef>
              <a:spcAft>
                <a:spcPts val="0"/>
              </a:spcAft>
              <a:buClr>
                <a:schemeClr val="accent3"/>
              </a:buClr>
              <a:defRPr/>
            </a:pPr>
            <a:endParaRPr lang="en-US" sz="1000" b="0" dirty="0">
              <a:solidFill>
                <a:schemeClr val="tx1">
                  <a:lumMod val="95000"/>
                  <a:lumOff val="5000"/>
                </a:schemeClr>
              </a:solidFill>
            </a:endParaRPr>
          </a:p>
          <a:p>
            <a:pPr marL="0" indent="0" algn="just">
              <a:lnSpc>
                <a:spcPct val="87000"/>
              </a:lnSpc>
              <a:spcBef>
                <a:spcPts val="0"/>
              </a:spcBef>
              <a:spcAft>
                <a:spcPts val="0"/>
              </a:spcAft>
            </a:pPr>
            <a:r>
              <a:rPr lang="en-US" sz="2000" dirty="0">
                <a:solidFill>
                  <a:schemeClr val="tx1"/>
                </a:solidFill>
              </a:rPr>
              <a:t>Certain</a:t>
            </a:r>
            <a:r>
              <a:rPr lang="en-US" sz="2000" dirty="0">
                <a:solidFill>
                  <a:srgbClr val="0033CC"/>
                </a:solidFill>
              </a:rPr>
              <a:t> diseases</a:t>
            </a:r>
            <a:r>
              <a:rPr lang="en-US" sz="2000" dirty="0">
                <a:solidFill>
                  <a:schemeClr val="tx1">
                    <a:lumMod val="95000"/>
                    <a:lumOff val="5000"/>
                  </a:schemeClr>
                </a:solidFill>
              </a:rPr>
              <a:t> are behavioral, and are not </a:t>
            </a:r>
            <a:r>
              <a:rPr lang="en-US" sz="2000" dirty="0">
                <a:solidFill>
                  <a:srgbClr val="34703E"/>
                </a:solidFill>
              </a:rPr>
              <a:t>communicable</a:t>
            </a:r>
            <a:r>
              <a:rPr lang="en-US" sz="2000" dirty="0">
                <a:solidFill>
                  <a:schemeClr val="tx1">
                    <a:lumMod val="95000"/>
                    <a:lumOff val="5000"/>
                  </a:schemeClr>
                </a:solidFill>
              </a:rPr>
              <a:t>.  These </a:t>
            </a:r>
            <a:r>
              <a:rPr lang="en-US" sz="2000" dirty="0">
                <a:solidFill>
                  <a:srgbClr val="0033CC"/>
                </a:solidFill>
              </a:rPr>
              <a:t>diseases</a:t>
            </a:r>
            <a:r>
              <a:rPr lang="en-US" sz="2000" dirty="0">
                <a:solidFill>
                  <a:schemeClr val="tx1">
                    <a:lumMod val="95000"/>
                    <a:lumOff val="5000"/>
                  </a:schemeClr>
                </a:solidFill>
              </a:rPr>
              <a:t> cannot cause a </a:t>
            </a:r>
            <a:r>
              <a:rPr lang="en-US" sz="2000" dirty="0">
                <a:solidFill>
                  <a:srgbClr val="0033CC"/>
                </a:solidFill>
              </a:rPr>
              <a:t>pandemic.</a:t>
            </a:r>
            <a:endParaRPr lang="en-US" sz="2000" b="0" dirty="0">
              <a:solidFill>
                <a:srgbClr val="0033CC"/>
              </a:solidFill>
            </a:endParaRPr>
          </a:p>
          <a:p>
            <a:pPr marL="0" indent="0" algn="just">
              <a:lnSpc>
                <a:spcPct val="87000"/>
              </a:lnSpc>
              <a:spcBef>
                <a:spcPts val="0"/>
              </a:spcBef>
              <a:spcAft>
                <a:spcPts val="0"/>
              </a:spcAft>
            </a:pPr>
            <a:endParaRPr lang="en-US" sz="1800" b="0" dirty="0">
              <a:solidFill>
                <a:schemeClr val="tx1">
                  <a:lumMod val="95000"/>
                  <a:lumOff val="5000"/>
                </a:schemeClr>
              </a:solidFill>
            </a:endParaRPr>
          </a:p>
          <a:p>
            <a:pPr marL="0" indent="0" algn="just">
              <a:lnSpc>
                <a:spcPct val="87000"/>
              </a:lnSpc>
              <a:spcBef>
                <a:spcPts val="0"/>
              </a:spcBef>
              <a:spcAft>
                <a:spcPts val="0"/>
              </a:spcAft>
            </a:pPr>
            <a:r>
              <a:rPr lang="en-US" sz="1800" b="0" dirty="0">
                <a:solidFill>
                  <a:schemeClr val="tx1">
                    <a:lumMod val="95000"/>
                    <a:lumOff val="5000"/>
                  </a:schemeClr>
                </a:solidFill>
              </a:rPr>
              <a:t>●  </a:t>
            </a:r>
            <a:r>
              <a:rPr lang="en-US" dirty="0"/>
              <a:t>Lifestyle:</a:t>
            </a:r>
            <a:r>
              <a:rPr lang="en-US" dirty="0">
                <a:solidFill>
                  <a:schemeClr val="tx1">
                    <a:lumMod val="95000"/>
                    <a:lumOff val="5000"/>
                  </a:schemeClr>
                </a:solidFill>
              </a:rPr>
              <a:t> </a:t>
            </a:r>
          </a:p>
          <a:p>
            <a:pPr marL="0" indent="0" algn="just">
              <a:lnSpc>
                <a:spcPct val="87000"/>
              </a:lnSpc>
              <a:spcBef>
                <a:spcPts val="0"/>
              </a:spcBef>
              <a:spcAft>
                <a:spcPts val="0"/>
              </a:spcAft>
            </a:pPr>
            <a:r>
              <a:rPr lang="en-US" dirty="0">
                <a:solidFill>
                  <a:schemeClr val="tx1">
                    <a:lumMod val="95000"/>
                    <a:lumOff val="5000"/>
                  </a:schemeClr>
                </a:solidFill>
              </a:rPr>
              <a:t>   A </a:t>
            </a:r>
            <a:r>
              <a:rPr lang="en-US" dirty="0">
                <a:solidFill>
                  <a:srgbClr val="0033CC"/>
                </a:solidFill>
              </a:rPr>
              <a:t>disease</a:t>
            </a:r>
            <a:r>
              <a:rPr lang="en-US" dirty="0">
                <a:solidFill>
                  <a:schemeClr val="tx1">
                    <a:lumMod val="95000"/>
                    <a:lumOff val="5000"/>
                  </a:schemeClr>
                </a:solidFill>
              </a:rPr>
              <a:t> that is </a:t>
            </a:r>
          </a:p>
          <a:p>
            <a:pPr marL="0" indent="0" algn="just">
              <a:lnSpc>
                <a:spcPct val="87000"/>
              </a:lnSpc>
              <a:spcBef>
                <a:spcPts val="0"/>
              </a:spcBef>
              <a:spcAft>
                <a:spcPts val="0"/>
              </a:spcAft>
            </a:pPr>
            <a:r>
              <a:rPr lang="en-US" dirty="0">
                <a:solidFill>
                  <a:schemeClr val="tx1">
                    <a:lumMod val="95000"/>
                    <a:lumOff val="5000"/>
                  </a:schemeClr>
                </a:solidFill>
              </a:rPr>
              <a:t>   </a:t>
            </a:r>
            <a:r>
              <a:rPr lang="en-US" dirty="0">
                <a:solidFill>
                  <a:srgbClr val="34703E"/>
                </a:solidFill>
              </a:rPr>
              <a:t>non-transmissible</a:t>
            </a:r>
            <a:r>
              <a:rPr lang="en-US" dirty="0">
                <a:solidFill>
                  <a:schemeClr val="tx1">
                    <a:lumMod val="95000"/>
                    <a:lumOff val="5000"/>
                  </a:schemeClr>
                </a:solidFill>
              </a:rPr>
              <a:t>, </a:t>
            </a:r>
          </a:p>
          <a:p>
            <a:pPr marL="0" indent="0" algn="just">
              <a:lnSpc>
                <a:spcPct val="87000"/>
              </a:lnSpc>
              <a:spcBef>
                <a:spcPts val="0"/>
              </a:spcBef>
              <a:spcAft>
                <a:spcPts val="0"/>
              </a:spcAft>
            </a:pPr>
            <a:r>
              <a:rPr lang="en-US" dirty="0">
                <a:solidFill>
                  <a:schemeClr val="tx1">
                    <a:lumMod val="95000"/>
                    <a:lumOff val="5000"/>
                  </a:schemeClr>
                </a:solidFill>
              </a:rPr>
              <a:t>   with risk factors that </a:t>
            </a:r>
          </a:p>
          <a:p>
            <a:pPr marL="0" indent="0" algn="just">
              <a:lnSpc>
                <a:spcPct val="87000"/>
              </a:lnSpc>
              <a:spcBef>
                <a:spcPts val="0"/>
              </a:spcBef>
              <a:spcAft>
                <a:spcPts val="0"/>
              </a:spcAft>
            </a:pPr>
            <a:r>
              <a:rPr lang="en-US" dirty="0">
                <a:solidFill>
                  <a:schemeClr val="tx1">
                    <a:lumMod val="95000"/>
                    <a:lumOff val="5000"/>
                  </a:schemeClr>
                </a:solidFill>
              </a:rPr>
              <a:t>   include behavioral choices,</a:t>
            </a:r>
          </a:p>
          <a:p>
            <a:pPr marL="0" indent="0" algn="just">
              <a:lnSpc>
                <a:spcPct val="87000"/>
              </a:lnSpc>
              <a:spcBef>
                <a:spcPts val="0"/>
              </a:spcBef>
              <a:spcAft>
                <a:spcPts val="0"/>
              </a:spcAft>
            </a:pPr>
            <a:r>
              <a:rPr lang="en-US" dirty="0">
                <a:solidFill>
                  <a:schemeClr val="tx1">
                    <a:lumMod val="95000"/>
                    <a:lumOff val="5000"/>
                  </a:schemeClr>
                </a:solidFill>
              </a:rPr>
              <a:t>   such as a sedentary lifestyle,</a:t>
            </a:r>
          </a:p>
          <a:p>
            <a:pPr marL="0" indent="0" algn="just">
              <a:lnSpc>
                <a:spcPct val="87000"/>
              </a:lnSpc>
              <a:spcBef>
                <a:spcPts val="0"/>
              </a:spcBef>
              <a:spcAft>
                <a:spcPts val="0"/>
              </a:spcAft>
            </a:pPr>
            <a:r>
              <a:rPr lang="en-US" dirty="0">
                <a:solidFill>
                  <a:schemeClr val="tx1">
                    <a:lumMod val="95000"/>
                    <a:lumOff val="5000"/>
                  </a:schemeClr>
                </a:solidFill>
              </a:rPr>
              <a:t>   substance abuse, smoking</a:t>
            </a:r>
          </a:p>
          <a:p>
            <a:pPr marL="0" indent="0" algn="just">
              <a:lnSpc>
                <a:spcPct val="87000"/>
              </a:lnSpc>
              <a:spcBef>
                <a:spcPts val="0"/>
              </a:spcBef>
              <a:spcAft>
                <a:spcPts val="0"/>
              </a:spcAft>
            </a:pPr>
            <a:r>
              <a:rPr lang="en-US" dirty="0">
                <a:solidFill>
                  <a:schemeClr val="tx1">
                    <a:lumMod val="95000"/>
                    <a:lumOff val="5000"/>
                  </a:schemeClr>
                </a:solidFill>
              </a:rPr>
              <a:t>   or a diet high in unhealthful </a:t>
            </a:r>
          </a:p>
          <a:p>
            <a:pPr marL="0" indent="0" algn="just">
              <a:lnSpc>
                <a:spcPct val="87000"/>
              </a:lnSpc>
              <a:spcBef>
                <a:spcPts val="0"/>
              </a:spcBef>
              <a:spcAft>
                <a:spcPts val="0"/>
              </a:spcAft>
            </a:pPr>
            <a:r>
              <a:rPr lang="en-US" dirty="0">
                <a:solidFill>
                  <a:schemeClr val="tx1">
                    <a:lumMod val="95000"/>
                    <a:lumOff val="5000"/>
                  </a:schemeClr>
                </a:solidFill>
              </a:rPr>
              <a:t>   foods. </a:t>
            </a:r>
          </a:p>
          <a:p>
            <a:pPr marL="0" indent="0" algn="just" eaLnBrk="1" fontAlgn="auto" hangingPunct="1">
              <a:spcBef>
                <a:spcPts val="0"/>
              </a:spcBef>
              <a:spcAft>
                <a:spcPts val="0"/>
              </a:spcAft>
              <a:buClr>
                <a:schemeClr val="tx1">
                  <a:lumMod val="95000"/>
                  <a:lumOff val="5000"/>
                </a:schemeClr>
              </a:buClr>
              <a:defRPr/>
            </a:pPr>
            <a:endParaRPr lang="en-US" sz="1600"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2590800"/>
            <a:ext cx="2895600" cy="3200400"/>
          </a:xfrm>
          <a:prstGeom prst="rect">
            <a:avLst/>
          </a:prstGeom>
        </p:spPr>
      </p:pic>
    </p:spTree>
    <p:extLst>
      <p:ext uri="{BB962C8B-B14F-4D97-AF65-F5344CB8AC3E}">
        <p14:creationId xmlns:p14="http://schemas.microsoft.com/office/powerpoint/2010/main" val="843115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E136D-E4B6-4C46-A963-263CF5E5672E}"/>
              </a:ext>
            </a:extLst>
          </p:cNvPr>
          <p:cNvSpPr>
            <a:spLocks noGrp="1"/>
          </p:cNvSpPr>
          <p:nvPr>
            <p:ph type="ctrTitle"/>
          </p:nvPr>
        </p:nvSpPr>
        <p:spPr>
          <a:xfrm>
            <a:off x="762000" y="762000"/>
            <a:ext cx="7851648" cy="914400"/>
          </a:xfrm>
        </p:spPr>
        <p:txBody>
          <a:bodyPr/>
          <a:lstStyle/>
          <a:p>
            <a:pPr algn="ctr" eaLnBrk="1" fontAlgn="auto" hangingPunct="1">
              <a:spcAft>
                <a:spcPts val="0"/>
              </a:spcAft>
              <a:defRPr/>
            </a:pPr>
            <a:r>
              <a:rPr lang="en-US" b="1" dirty="0">
                <a:solidFill>
                  <a:srgbClr val="C00000"/>
                </a:solidFill>
              </a:rPr>
              <a:t>Pandemics and Reactions</a:t>
            </a:r>
          </a:p>
        </p:txBody>
      </p:sp>
      <p:sp>
        <p:nvSpPr>
          <p:cNvPr id="5" name="Content Placeholder 2">
            <a:extLst>
              <a:ext uri="{FF2B5EF4-FFF2-40B4-BE49-F238E27FC236}">
                <a16:creationId xmlns:a16="http://schemas.microsoft.com/office/drawing/2014/main" id="{4E7130D2-AF56-481B-A2C2-840F69A5E122}"/>
              </a:ext>
            </a:extLst>
          </p:cNvPr>
          <p:cNvSpPr txBox="1">
            <a:spLocks/>
          </p:cNvSpPr>
          <p:nvPr/>
        </p:nvSpPr>
        <p:spPr>
          <a:xfrm>
            <a:off x="457200" y="1524000"/>
            <a:ext cx="8229600" cy="4830763"/>
          </a:xfrm>
          <a:prstGeom prst="rect">
            <a:avLst/>
          </a:prstGeom>
        </p:spPr>
        <p:txBody>
          <a:bodyPr>
            <a:noAutofit/>
          </a:bodyPr>
          <a:lstStyle>
            <a:lvl1pPr marL="0" indent="0" algn="ctr" rtl="0" eaLnBrk="0" fontAlgn="base" hangingPunct="0">
              <a:spcBef>
                <a:spcPct val="20000"/>
              </a:spcBef>
              <a:spcAft>
                <a:spcPct val="0"/>
              </a:spcAft>
              <a:buFont typeface="Arial" charset="0"/>
              <a:buNone/>
              <a:defRPr sz="3200" b="1" kern="1200">
                <a:solidFill>
                  <a:schemeClr val="tx1">
                    <a:tint val="75000"/>
                  </a:schemeClr>
                </a:solidFill>
                <a:latin typeface="Arial" pitchFamily="34" charset="0"/>
                <a:ea typeface="+mn-ea"/>
                <a:cs typeface="+mn-cs"/>
              </a:defRPr>
            </a:lvl1pPr>
            <a:lvl2pPr marL="457200" indent="0" algn="ctr" rtl="0" eaLnBrk="0" fontAlgn="base" hangingPunct="0">
              <a:spcBef>
                <a:spcPct val="20000"/>
              </a:spcBef>
              <a:spcAft>
                <a:spcPct val="0"/>
              </a:spcAft>
              <a:buFont typeface="Arial" charset="0"/>
              <a:buNone/>
              <a:defRPr sz="2800" b="1" i="1" kern="1200">
                <a:solidFill>
                  <a:schemeClr val="tx1">
                    <a:tint val="75000"/>
                  </a:schemeClr>
                </a:solidFill>
                <a:latin typeface="Arial" pitchFamily="34" charset="0"/>
                <a:ea typeface="+mn-ea"/>
                <a:cs typeface="+mn-cs"/>
              </a:defRPr>
            </a:lvl2pPr>
            <a:lvl3pPr marL="914400" indent="0" algn="ctr" rtl="0" eaLnBrk="0" fontAlgn="base" hangingPunct="0">
              <a:spcBef>
                <a:spcPct val="20000"/>
              </a:spcBef>
              <a:spcAft>
                <a:spcPct val="0"/>
              </a:spcAft>
              <a:buFont typeface="Arial" charset="0"/>
              <a:buNone/>
              <a:defRPr sz="2400" b="1"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b="1" i="1"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lnSpc>
                <a:spcPct val="80000"/>
              </a:lnSpc>
              <a:spcBef>
                <a:spcPts val="0"/>
              </a:spcBef>
              <a:spcAft>
                <a:spcPts val="0"/>
              </a:spcAft>
              <a:buClr>
                <a:schemeClr val="tx1">
                  <a:lumMod val="95000"/>
                  <a:lumOff val="5000"/>
                </a:schemeClr>
              </a:buClr>
              <a:defRPr/>
            </a:pPr>
            <a:r>
              <a:rPr lang="en-US" dirty="0">
                <a:solidFill>
                  <a:srgbClr val="0033CC"/>
                </a:solidFill>
              </a:rPr>
              <a:t>What We Will Talk About:</a:t>
            </a:r>
          </a:p>
          <a:p>
            <a:pPr algn="just" eaLnBrk="1" fontAlgn="auto" hangingPunct="1">
              <a:lnSpc>
                <a:spcPct val="80000"/>
              </a:lnSpc>
              <a:spcBef>
                <a:spcPts val="0"/>
              </a:spcBef>
              <a:spcAft>
                <a:spcPts val="0"/>
              </a:spcAft>
              <a:buClr>
                <a:schemeClr val="tx1">
                  <a:lumMod val="95000"/>
                  <a:lumOff val="5000"/>
                </a:schemeClr>
              </a:buClr>
              <a:defRPr/>
            </a:pPr>
            <a:endParaRPr lang="en-US" sz="1000" dirty="0">
              <a:solidFill>
                <a:schemeClr val="tx1">
                  <a:lumMod val="95000"/>
                  <a:lumOff val="5000"/>
                </a:schemeClr>
              </a:solidFill>
            </a:endParaRPr>
          </a:p>
          <a:p>
            <a:pPr marL="342900" indent="-342900" algn="just" eaLnBrk="1" fontAlgn="auto" hangingPunct="1">
              <a:lnSpc>
                <a:spcPct val="80000"/>
              </a:lnSpc>
              <a:spcBef>
                <a:spcPts val="0"/>
              </a:spcBef>
              <a:spcAft>
                <a:spcPts val="0"/>
              </a:spcAft>
              <a:buClr>
                <a:schemeClr val="tx1">
                  <a:lumMod val="95000"/>
                  <a:lumOff val="5000"/>
                </a:schemeClr>
              </a:buClr>
              <a:buFont typeface="Arial" panose="020B0604020202020204" pitchFamily="34" charset="0"/>
              <a:buChar char="•"/>
              <a:defRPr/>
            </a:pPr>
            <a:r>
              <a:rPr lang="en-US" sz="2000" i="1" dirty="0">
                <a:solidFill>
                  <a:srgbClr val="006600"/>
                </a:solidFill>
              </a:rPr>
              <a:t>Part One: What is a Pandemic?</a:t>
            </a:r>
          </a:p>
          <a:p>
            <a:pPr marL="569913" indent="-225425" algn="just" eaLnBrk="1" fontAlgn="auto" hangingPunct="1">
              <a:lnSpc>
                <a:spcPct val="80000"/>
              </a:lnSpc>
              <a:spcBef>
                <a:spcPts val="0"/>
              </a:spcBef>
              <a:spcAft>
                <a:spcPts val="0"/>
              </a:spcAft>
              <a:buClr>
                <a:schemeClr val="tx1">
                  <a:lumMod val="95000"/>
                  <a:lumOff val="5000"/>
                </a:schemeClr>
              </a:buClr>
              <a:buFont typeface="Courier New" panose="02070309020205020404" pitchFamily="49" charset="0"/>
              <a:buChar char="o"/>
              <a:defRPr/>
            </a:pPr>
            <a:r>
              <a:rPr lang="en-US" sz="1400" i="1" dirty="0">
                <a:solidFill>
                  <a:schemeClr val="tx1">
                    <a:lumMod val="95000"/>
                    <a:lumOff val="5000"/>
                  </a:schemeClr>
                </a:solidFill>
              </a:rPr>
              <a:t>Pandemic Defined</a:t>
            </a:r>
          </a:p>
          <a:p>
            <a:pPr marL="569913" indent="-225425" algn="just" eaLnBrk="1" fontAlgn="auto" hangingPunct="1">
              <a:lnSpc>
                <a:spcPct val="80000"/>
              </a:lnSpc>
              <a:spcBef>
                <a:spcPts val="0"/>
              </a:spcBef>
              <a:spcAft>
                <a:spcPts val="0"/>
              </a:spcAft>
              <a:buClr>
                <a:schemeClr val="tx1">
                  <a:lumMod val="95000"/>
                  <a:lumOff val="5000"/>
                </a:schemeClr>
              </a:buClr>
              <a:buFont typeface="Courier New" panose="02070309020205020404" pitchFamily="49" charset="0"/>
              <a:buChar char="o"/>
              <a:defRPr/>
            </a:pPr>
            <a:r>
              <a:rPr lang="en-US" sz="1400" i="1" dirty="0">
                <a:solidFill>
                  <a:schemeClr val="tx1">
                    <a:lumMod val="95000"/>
                    <a:lumOff val="5000"/>
                  </a:schemeClr>
                </a:solidFill>
              </a:rPr>
              <a:t>Why are Pandemics Scary?</a:t>
            </a:r>
          </a:p>
          <a:p>
            <a:pPr marL="569913" indent="-225425" algn="just" eaLnBrk="1" fontAlgn="auto" hangingPunct="1">
              <a:lnSpc>
                <a:spcPct val="80000"/>
              </a:lnSpc>
              <a:spcBef>
                <a:spcPts val="0"/>
              </a:spcBef>
              <a:spcAft>
                <a:spcPts val="0"/>
              </a:spcAft>
              <a:buClr>
                <a:schemeClr val="tx1">
                  <a:lumMod val="95000"/>
                  <a:lumOff val="5000"/>
                </a:schemeClr>
              </a:buClr>
              <a:buFont typeface="Courier New" panose="02070309020205020404" pitchFamily="49" charset="0"/>
              <a:buChar char="o"/>
              <a:defRPr/>
            </a:pPr>
            <a:r>
              <a:rPr lang="en-US" sz="1400" i="1" dirty="0">
                <a:solidFill>
                  <a:schemeClr val="tx1">
                    <a:lumMod val="95000"/>
                    <a:lumOff val="5000"/>
                  </a:schemeClr>
                </a:solidFill>
              </a:rPr>
              <a:t>What Causes Pandemics: Diseases, Transmission and Virulence</a:t>
            </a:r>
          </a:p>
          <a:p>
            <a:pPr marL="569913" indent="-225425" algn="just" eaLnBrk="1" fontAlgn="auto" hangingPunct="1">
              <a:lnSpc>
                <a:spcPct val="80000"/>
              </a:lnSpc>
              <a:spcBef>
                <a:spcPts val="0"/>
              </a:spcBef>
              <a:spcAft>
                <a:spcPts val="0"/>
              </a:spcAft>
              <a:buClr>
                <a:schemeClr val="tx1">
                  <a:lumMod val="95000"/>
                  <a:lumOff val="5000"/>
                </a:schemeClr>
              </a:buClr>
              <a:buFont typeface="Courier New" panose="02070309020205020404" pitchFamily="49" charset="0"/>
              <a:buChar char="o"/>
              <a:defRPr/>
            </a:pPr>
            <a:r>
              <a:rPr lang="en-US" sz="1400" i="1" dirty="0">
                <a:solidFill>
                  <a:schemeClr val="tx1">
                    <a:lumMod val="95000"/>
                    <a:lumOff val="5000"/>
                  </a:schemeClr>
                </a:solidFill>
              </a:rPr>
              <a:t>Defense Against Pandemics – Immunity</a:t>
            </a:r>
          </a:p>
          <a:p>
            <a:pPr marL="569913" indent="-225425" algn="just" eaLnBrk="1" fontAlgn="auto" hangingPunct="1">
              <a:lnSpc>
                <a:spcPct val="80000"/>
              </a:lnSpc>
              <a:spcBef>
                <a:spcPts val="0"/>
              </a:spcBef>
              <a:spcAft>
                <a:spcPts val="0"/>
              </a:spcAft>
              <a:buClr>
                <a:schemeClr val="tx1">
                  <a:lumMod val="95000"/>
                  <a:lumOff val="5000"/>
                </a:schemeClr>
              </a:buClr>
              <a:buFont typeface="Courier New" panose="02070309020205020404" pitchFamily="49" charset="0"/>
              <a:buChar char="o"/>
              <a:defRPr/>
            </a:pPr>
            <a:r>
              <a:rPr lang="en-US" sz="1400" i="1" dirty="0">
                <a:solidFill>
                  <a:schemeClr val="tx1">
                    <a:lumMod val="95000"/>
                    <a:lumOff val="5000"/>
                  </a:schemeClr>
                </a:solidFill>
              </a:rPr>
              <a:t>Forces to Fight Pandemics</a:t>
            </a:r>
          </a:p>
          <a:p>
            <a:pPr marL="569913" indent="-225425" algn="just" eaLnBrk="1" fontAlgn="auto" hangingPunct="1">
              <a:lnSpc>
                <a:spcPct val="80000"/>
              </a:lnSpc>
              <a:spcBef>
                <a:spcPts val="0"/>
              </a:spcBef>
              <a:spcAft>
                <a:spcPts val="0"/>
              </a:spcAft>
              <a:buClr>
                <a:schemeClr val="tx1">
                  <a:lumMod val="95000"/>
                  <a:lumOff val="5000"/>
                </a:schemeClr>
              </a:buClr>
              <a:buFont typeface="Courier New" panose="02070309020205020404" pitchFamily="49" charset="0"/>
              <a:buChar char="o"/>
              <a:defRPr/>
            </a:pPr>
            <a:endParaRPr lang="en-US" sz="1000" i="1" dirty="0">
              <a:solidFill>
                <a:schemeClr val="tx1">
                  <a:lumMod val="95000"/>
                  <a:lumOff val="5000"/>
                </a:schemeClr>
              </a:solidFill>
            </a:endParaRPr>
          </a:p>
          <a:p>
            <a:pPr marL="342900" indent="-342900" algn="just" eaLnBrk="1" fontAlgn="auto" hangingPunct="1">
              <a:lnSpc>
                <a:spcPct val="80000"/>
              </a:lnSpc>
              <a:spcBef>
                <a:spcPts val="0"/>
              </a:spcBef>
              <a:spcAft>
                <a:spcPts val="0"/>
              </a:spcAft>
              <a:buClr>
                <a:schemeClr val="tx1">
                  <a:lumMod val="95000"/>
                  <a:lumOff val="5000"/>
                </a:schemeClr>
              </a:buClr>
              <a:buFont typeface="Arial" panose="020B0604020202020204" pitchFamily="34" charset="0"/>
              <a:buChar char="•"/>
              <a:defRPr/>
            </a:pPr>
            <a:r>
              <a:rPr lang="en-US" sz="2000" i="1" dirty="0">
                <a:solidFill>
                  <a:srgbClr val="006600"/>
                </a:solidFill>
              </a:rPr>
              <a:t>Part Two: Pandemics in History</a:t>
            </a:r>
          </a:p>
          <a:p>
            <a:pPr marL="569913" indent="-225425" algn="just" eaLnBrk="1" fontAlgn="auto" hangingPunct="1">
              <a:lnSpc>
                <a:spcPct val="80000"/>
              </a:lnSpc>
              <a:spcBef>
                <a:spcPts val="0"/>
              </a:spcBef>
              <a:spcAft>
                <a:spcPts val="0"/>
              </a:spcAft>
              <a:buClr>
                <a:schemeClr val="tx1">
                  <a:lumMod val="95000"/>
                  <a:lumOff val="5000"/>
                </a:schemeClr>
              </a:buClr>
              <a:buFont typeface="Courier New" panose="02070309020205020404" pitchFamily="49" charset="0"/>
              <a:buChar char="o"/>
              <a:defRPr/>
            </a:pPr>
            <a:r>
              <a:rPr lang="en-US" sz="1400" i="1" dirty="0">
                <a:solidFill>
                  <a:schemeClr val="tx1">
                    <a:lumMod val="95000"/>
                    <a:lumOff val="5000"/>
                  </a:schemeClr>
                </a:solidFill>
              </a:rPr>
              <a:t>Pioneers in Medicine</a:t>
            </a:r>
          </a:p>
          <a:p>
            <a:pPr marL="569913" indent="-225425" algn="just" eaLnBrk="1" fontAlgn="auto" hangingPunct="1">
              <a:lnSpc>
                <a:spcPct val="80000"/>
              </a:lnSpc>
              <a:spcBef>
                <a:spcPts val="0"/>
              </a:spcBef>
              <a:spcAft>
                <a:spcPts val="0"/>
              </a:spcAft>
              <a:buClr>
                <a:schemeClr val="tx1">
                  <a:lumMod val="95000"/>
                  <a:lumOff val="5000"/>
                </a:schemeClr>
              </a:buClr>
              <a:buFont typeface="Courier New" panose="02070309020205020404" pitchFamily="49" charset="0"/>
              <a:buChar char="o"/>
              <a:defRPr/>
            </a:pPr>
            <a:r>
              <a:rPr lang="en-US" sz="1400" i="1" dirty="0">
                <a:solidFill>
                  <a:schemeClr val="tx1">
                    <a:lumMod val="95000"/>
                    <a:lumOff val="5000"/>
                  </a:schemeClr>
                </a:solidFill>
              </a:rPr>
              <a:t>Past Pandemics</a:t>
            </a:r>
          </a:p>
          <a:p>
            <a:pPr marL="342900" indent="-342900" algn="just" eaLnBrk="1" fontAlgn="auto" hangingPunct="1">
              <a:lnSpc>
                <a:spcPct val="80000"/>
              </a:lnSpc>
              <a:spcBef>
                <a:spcPts val="0"/>
              </a:spcBef>
              <a:spcAft>
                <a:spcPts val="0"/>
              </a:spcAft>
              <a:buClr>
                <a:schemeClr val="tx1">
                  <a:lumMod val="95000"/>
                  <a:lumOff val="5000"/>
                </a:schemeClr>
              </a:buClr>
              <a:buFont typeface="Arial" panose="020B0604020202020204" pitchFamily="34" charset="0"/>
              <a:buChar char="•"/>
              <a:defRPr/>
            </a:pPr>
            <a:endParaRPr lang="en-US" sz="1000" i="1" dirty="0">
              <a:solidFill>
                <a:schemeClr val="tx1">
                  <a:lumMod val="95000"/>
                  <a:lumOff val="5000"/>
                </a:schemeClr>
              </a:solidFill>
            </a:endParaRPr>
          </a:p>
          <a:p>
            <a:pPr marL="342900" indent="-342900" algn="just" eaLnBrk="1" fontAlgn="auto" hangingPunct="1">
              <a:lnSpc>
                <a:spcPct val="80000"/>
              </a:lnSpc>
              <a:spcBef>
                <a:spcPts val="0"/>
              </a:spcBef>
              <a:spcAft>
                <a:spcPts val="0"/>
              </a:spcAft>
              <a:buClr>
                <a:schemeClr val="tx1">
                  <a:lumMod val="95000"/>
                  <a:lumOff val="5000"/>
                </a:schemeClr>
              </a:buClr>
              <a:buFont typeface="Arial" panose="020B0604020202020204" pitchFamily="34" charset="0"/>
              <a:buChar char="•"/>
              <a:defRPr/>
            </a:pPr>
            <a:r>
              <a:rPr lang="en-US" sz="2000" i="1" dirty="0">
                <a:solidFill>
                  <a:srgbClr val="006600"/>
                </a:solidFill>
              </a:rPr>
              <a:t>Part Three: How to Address a Pandemic</a:t>
            </a:r>
          </a:p>
          <a:p>
            <a:pPr marL="569913" indent="-225425" algn="just" eaLnBrk="1" fontAlgn="auto" hangingPunct="1">
              <a:lnSpc>
                <a:spcPct val="80000"/>
              </a:lnSpc>
              <a:spcBef>
                <a:spcPts val="0"/>
              </a:spcBef>
              <a:spcAft>
                <a:spcPts val="0"/>
              </a:spcAft>
              <a:buClr>
                <a:schemeClr val="tx1">
                  <a:lumMod val="95000"/>
                  <a:lumOff val="5000"/>
                </a:schemeClr>
              </a:buClr>
              <a:buFont typeface="Courier New" panose="02070309020205020404" pitchFamily="49" charset="0"/>
              <a:buChar char="o"/>
              <a:defRPr/>
            </a:pPr>
            <a:r>
              <a:rPr lang="en-US" sz="1400" i="1" dirty="0">
                <a:solidFill>
                  <a:schemeClr val="tx1">
                    <a:lumMod val="95000"/>
                    <a:lumOff val="5000"/>
                  </a:schemeClr>
                </a:solidFill>
              </a:rPr>
              <a:t>Prevention</a:t>
            </a:r>
          </a:p>
          <a:p>
            <a:pPr marL="569913" indent="-225425" algn="just" eaLnBrk="1" fontAlgn="auto" hangingPunct="1">
              <a:lnSpc>
                <a:spcPct val="80000"/>
              </a:lnSpc>
              <a:spcBef>
                <a:spcPts val="0"/>
              </a:spcBef>
              <a:spcAft>
                <a:spcPts val="0"/>
              </a:spcAft>
              <a:buClr>
                <a:schemeClr val="tx1">
                  <a:lumMod val="95000"/>
                  <a:lumOff val="5000"/>
                </a:schemeClr>
              </a:buClr>
              <a:buFont typeface="Courier New" panose="02070309020205020404" pitchFamily="49" charset="0"/>
              <a:buChar char="o"/>
              <a:defRPr/>
            </a:pPr>
            <a:r>
              <a:rPr lang="en-US" sz="1400" i="1" dirty="0">
                <a:solidFill>
                  <a:schemeClr val="tx1">
                    <a:lumMod val="95000"/>
                    <a:lumOff val="5000"/>
                  </a:schemeClr>
                </a:solidFill>
              </a:rPr>
              <a:t>Response</a:t>
            </a:r>
          </a:p>
          <a:p>
            <a:pPr marL="569913" indent="-225425" algn="just" eaLnBrk="1" fontAlgn="auto" hangingPunct="1">
              <a:lnSpc>
                <a:spcPct val="80000"/>
              </a:lnSpc>
              <a:spcBef>
                <a:spcPts val="0"/>
              </a:spcBef>
              <a:spcAft>
                <a:spcPts val="0"/>
              </a:spcAft>
              <a:buClr>
                <a:schemeClr val="tx1">
                  <a:lumMod val="95000"/>
                  <a:lumOff val="5000"/>
                </a:schemeClr>
              </a:buClr>
              <a:buFont typeface="Courier New" panose="02070309020205020404" pitchFamily="49" charset="0"/>
              <a:buChar char="o"/>
              <a:defRPr/>
            </a:pPr>
            <a:r>
              <a:rPr lang="en-US" sz="1400" i="1" dirty="0">
                <a:solidFill>
                  <a:schemeClr val="tx1">
                    <a:lumMod val="95000"/>
                    <a:lumOff val="5000"/>
                  </a:schemeClr>
                </a:solidFill>
              </a:rPr>
              <a:t>Recovery</a:t>
            </a:r>
          </a:p>
          <a:p>
            <a:pPr marL="569913" indent="-225425" algn="just" eaLnBrk="1" fontAlgn="auto" hangingPunct="1">
              <a:lnSpc>
                <a:spcPct val="80000"/>
              </a:lnSpc>
              <a:spcBef>
                <a:spcPts val="0"/>
              </a:spcBef>
              <a:spcAft>
                <a:spcPts val="0"/>
              </a:spcAft>
              <a:buClr>
                <a:schemeClr val="tx1">
                  <a:lumMod val="95000"/>
                  <a:lumOff val="5000"/>
                </a:schemeClr>
              </a:buClr>
              <a:buFont typeface="Courier New" panose="02070309020205020404" pitchFamily="49" charset="0"/>
              <a:buChar char="o"/>
              <a:defRPr/>
            </a:pPr>
            <a:r>
              <a:rPr lang="en-US" sz="1400" i="1" dirty="0">
                <a:solidFill>
                  <a:schemeClr val="tx1">
                    <a:lumMod val="95000"/>
                    <a:lumOff val="5000"/>
                  </a:schemeClr>
                </a:solidFill>
              </a:rPr>
              <a:t>Entities Responsible for Addressing A Pandemic</a:t>
            </a:r>
          </a:p>
          <a:p>
            <a:pPr marL="569913" indent="-225425" algn="just" eaLnBrk="1" fontAlgn="auto" hangingPunct="1">
              <a:lnSpc>
                <a:spcPct val="80000"/>
              </a:lnSpc>
              <a:spcBef>
                <a:spcPts val="0"/>
              </a:spcBef>
              <a:spcAft>
                <a:spcPts val="0"/>
              </a:spcAft>
              <a:buClr>
                <a:schemeClr val="tx1">
                  <a:lumMod val="95000"/>
                  <a:lumOff val="5000"/>
                </a:schemeClr>
              </a:buClr>
              <a:buFont typeface="Courier New" panose="02070309020205020404" pitchFamily="49" charset="0"/>
              <a:buChar char="o"/>
              <a:defRPr/>
            </a:pPr>
            <a:endParaRPr lang="en-US" sz="1000" i="1" dirty="0">
              <a:solidFill>
                <a:srgbClr val="006600"/>
              </a:solidFill>
            </a:endParaRPr>
          </a:p>
          <a:p>
            <a:pPr marL="342900" indent="-342900" algn="just" eaLnBrk="1" fontAlgn="auto" hangingPunct="1">
              <a:lnSpc>
                <a:spcPct val="80000"/>
              </a:lnSpc>
              <a:spcBef>
                <a:spcPts val="0"/>
              </a:spcBef>
              <a:spcAft>
                <a:spcPts val="0"/>
              </a:spcAft>
              <a:buClr>
                <a:schemeClr val="tx1">
                  <a:lumMod val="95000"/>
                  <a:lumOff val="5000"/>
                </a:schemeClr>
              </a:buClr>
              <a:buFont typeface="Arial" panose="020B0604020202020204" pitchFamily="34" charset="0"/>
              <a:buChar char="•"/>
              <a:defRPr/>
            </a:pPr>
            <a:r>
              <a:rPr lang="en-US" sz="2000" i="1" dirty="0">
                <a:solidFill>
                  <a:srgbClr val="006600"/>
                </a:solidFill>
              </a:rPr>
              <a:t>Part Four: The Coronavirus Pandemic of 2019-20</a:t>
            </a:r>
          </a:p>
          <a:p>
            <a:pPr marL="569913" indent="-225425" algn="just" eaLnBrk="1" fontAlgn="auto" hangingPunct="1">
              <a:lnSpc>
                <a:spcPct val="80000"/>
              </a:lnSpc>
              <a:spcBef>
                <a:spcPts val="0"/>
              </a:spcBef>
              <a:spcAft>
                <a:spcPts val="0"/>
              </a:spcAft>
              <a:buClr>
                <a:schemeClr val="tx1">
                  <a:lumMod val="95000"/>
                  <a:lumOff val="5000"/>
                </a:schemeClr>
              </a:buClr>
              <a:buFont typeface="Courier New" panose="02070309020205020404" pitchFamily="49" charset="0"/>
              <a:buChar char="o"/>
              <a:defRPr/>
            </a:pPr>
            <a:r>
              <a:rPr lang="en-US" sz="1400" i="1" dirty="0">
                <a:solidFill>
                  <a:schemeClr val="tx1">
                    <a:lumMod val="95000"/>
                    <a:lumOff val="5000"/>
                  </a:schemeClr>
                </a:solidFill>
              </a:rPr>
              <a:t>Facts About the Coronavirus</a:t>
            </a:r>
          </a:p>
          <a:p>
            <a:pPr marL="569913" indent="-225425" algn="just" eaLnBrk="1" fontAlgn="auto" hangingPunct="1">
              <a:lnSpc>
                <a:spcPct val="80000"/>
              </a:lnSpc>
              <a:spcBef>
                <a:spcPts val="0"/>
              </a:spcBef>
              <a:spcAft>
                <a:spcPts val="0"/>
              </a:spcAft>
              <a:buClr>
                <a:schemeClr val="tx1">
                  <a:lumMod val="95000"/>
                  <a:lumOff val="5000"/>
                </a:schemeClr>
              </a:buClr>
              <a:buFont typeface="Courier New" panose="02070309020205020404" pitchFamily="49" charset="0"/>
              <a:buChar char="o"/>
              <a:defRPr/>
            </a:pPr>
            <a:r>
              <a:rPr lang="en-US" sz="1400" i="1" dirty="0">
                <a:solidFill>
                  <a:schemeClr val="tx1">
                    <a:lumMod val="95000"/>
                    <a:lumOff val="5000"/>
                  </a:schemeClr>
                </a:solidFill>
              </a:rPr>
              <a:t>Ground Zero Wuhan China</a:t>
            </a:r>
          </a:p>
          <a:p>
            <a:pPr marL="569913" indent="-225425" algn="just" eaLnBrk="1" fontAlgn="auto" hangingPunct="1">
              <a:lnSpc>
                <a:spcPct val="80000"/>
              </a:lnSpc>
              <a:spcBef>
                <a:spcPts val="0"/>
              </a:spcBef>
              <a:spcAft>
                <a:spcPts val="0"/>
              </a:spcAft>
              <a:buClr>
                <a:schemeClr val="tx1">
                  <a:lumMod val="95000"/>
                  <a:lumOff val="5000"/>
                </a:schemeClr>
              </a:buClr>
              <a:buFont typeface="Courier New" panose="02070309020205020404" pitchFamily="49" charset="0"/>
              <a:buChar char="o"/>
              <a:defRPr/>
            </a:pPr>
            <a:r>
              <a:rPr lang="en-US" sz="1400" i="1" dirty="0">
                <a:solidFill>
                  <a:schemeClr val="tx1">
                    <a:lumMod val="95000"/>
                    <a:lumOff val="5000"/>
                  </a:schemeClr>
                </a:solidFill>
              </a:rPr>
              <a:t>Coronavirus 2019-20 Pandemic Statistics</a:t>
            </a:r>
          </a:p>
          <a:p>
            <a:pPr marL="569913" indent="-225425" algn="just" eaLnBrk="1" fontAlgn="auto" hangingPunct="1">
              <a:lnSpc>
                <a:spcPct val="80000"/>
              </a:lnSpc>
              <a:spcBef>
                <a:spcPts val="0"/>
              </a:spcBef>
              <a:spcAft>
                <a:spcPts val="0"/>
              </a:spcAft>
              <a:buClr>
                <a:schemeClr val="tx1">
                  <a:lumMod val="95000"/>
                  <a:lumOff val="5000"/>
                </a:schemeClr>
              </a:buClr>
              <a:buFont typeface="Courier New" panose="02070309020205020404" pitchFamily="49" charset="0"/>
              <a:buChar char="o"/>
              <a:defRPr/>
            </a:pPr>
            <a:r>
              <a:rPr lang="en-US" sz="1400" i="1" dirty="0">
                <a:solidFill>
                  <a:schemeClr val="tx1">
                    <a:lumMod val="95000"/>
                    <a:lumOff val="5000"/>
                  </a:schemeClr>
                </a:solidFill>
              </a:rPr>
              <a:t>Coronavirus 2019-20 Pandemic Federal Action Team</a:t>
            </a:r>
          </a:p>
          <a:p>
            <a:pPr marL="569913" indent="-225425" algn="just" eaLnBrk="1" fontAlgn="auto" hangingPunct="1">
              <a:lnSpc>
                <a:spcPct val="80000"/>
              </a:lnSpc>
              <a:spcBef>
                <a:spcPts val="0"/>
              </a:spcBef>
              <a:spcAft>
                <a:spcPts val="0"/>
              </a:spcAft>
              <a:buClr>
                <a:schemeClr val="tx1">
                  <a:lumMod val="95000"/>
                  <a:lumOff val="5000"/>
                </a:schemeClr>
              </a:buClr>
              <a:buFont typeface="Courier New" panose="02070309020205020404" pitchFamily="49" charset="0"/>
              <a:buChar char="o"/>
              <a:defRPr/>
            </a:pPr>
            <a:r>
              <a:rPr lang="en-US" sz="1400" i="1" dirty="0">
                <a:solidFill>
                  <a:schemeClr val="tx1">
                    <a:lumMod val="95000"/>
                    <a:lumOff val="5000"/>
                  </a:schemeClr>
                </a:solidFill>
              </a:rPr>
              <a:t>Coronavirus 2019-20 Pandemic State Action Team</a:t>
            </a:r>
          </a:p>
          <a:p>
            <a:pPr marL="569913" indent="-225425" algn="just" eaLnBrk="1" fontAlgn="auto" hangingPunct="1">
              <a:lnSpc>
                <a:spcPct val="80000"/>
              </a:lnSpc>
              <a:spcBef>
                <a:spcPts val="0"/>
              </a:spcBef>
              <a:spcAft>
                <a:spcPts val="0"/>
              </a:spcAft>
              <a:buClr>
                <a:schemeClr val="tx1">
                  <a:lumMod val="95000"/>
                  <a:lumOff val="5000"/>
                </a:schemeClr>
              </a:buClr>
              <a:buFont typeface="Courier New" panose="02070309020205020404" pitchFamily="49" charset="0"/>
              <a:buChar char="o"/>
              <a:defRPr/>
            </a:pPr>
            <a:r>
              <a:rPr lang="en-US" sz="1400" i="1" dirty="0">
                <a:solidFill>
                  <a:schemeClr val="tx1">
                    <a:lumMod val="95000"/>
                    <a:lumOff val="5000"/>
                  </a:schemeClr>
                </a:solidFill>
              </a:rPr>
              <a:t>Coronavirus 2019-20 Pandemic Action Timeline</a:t>
            </a:r>
          </a:p>
          <a:p>
            <a:pPr marL="569913" indent="-225425" algn="just" eaLnBrk="1" fontAlgn="auto" hangingPunct="1">
              <a:lnSpc>
                <a:spcPct val="80000"/>
              </a:lnSpc>
              <a:spcBef>
                <a:spcPts val="0"/>
              </a:spcBef>
              <a:spcAft>
                <a:spcPts val="0"/>
              </a:spcAft>
              <a:buClr>
                <a:schemeClr val="tx1">
                  <a:lumMod val="95000"/>
                  <a:lumOff val="5000"/>
                </a:schemeClr>
              </a:buClr>
              <a:buFont typeface="Courier New" panose="02070309020205020404" pitchFamily="49" charset="0"/>
              <a:buChar char="o"/>
              <a:defRPr/>
            </a:pPr>
            <a:r>
              <a:rPr lang="en-US" sz="1400" i="1" dirty="0">
                <a:solidFill>
                  <a:schemeClr val="tx1">
                    <a:lumMod val="95000"/>
                    <a:lumOff val="5000"/>
                  </a:schemeClr>
                </a:solidFill>
              </a:rPr>
              <a:t>Coronavirus 2019-20 Pandemic Final Thoughts</a:t>
            </a:r>
          </a:p>
          <a:p>
            <a:pPr marL="569913" indent="-225425" algn="just" eaLnBrk="1" fontAlgn="auto" hangingPunct="1">
              <a:lnSpc>
                <a:spcPct val="80000"/>
              </a:lnSpc>
              <a:spcBef>
                <a:spcPts val="0"/>
              </a:spcBef>
              <a:spcAft>
                <a:spcPts val="0"/>
              </a:spcAft>
              <a:buClr>
                <a:schemeClr val="tx1">
                  <a:lumMod val="95000"/>
                  <a:lumOff val="5000"/>
                </a:schemeClr>
              </a:buClr>
              <a:buFont typeface="Courier New" panose="02070309020205020404" pitchFamily="49" charset="0"/>
              <a:buChar char="o"/>
              <a:defRPr/>
            </a:pPr>
            <a:endParaRPr lang="en-US" sz="1400" i="1" dirty="0">
              <a:solidFill>
                <a:schemeClr val="tx1">
                  <a:lumMod val="95000"/>
                  <a:lumOff val="5000"/>
                </a:schemeClr>
              </a:solidFill>
            </a:endParaRPr>
          </a:p>
          <a:p>
            <a:pPr marL="342900" indent="-342900" algn="just" eaLnBrk="1" fontAlgn="auto" hangingPunct="1">
              <a:spcAft>
                <a:spcPts val="0"/>
              </a:spcAft>
              <a:buClr>
                <a:schemeClr val="tx1">
                  <a:lumMod val="95000"/>
                  <a:lumOff val="5000"/>
                </a:schemeClr>
              </a:buClr>
              <a:buFont typeface="Arial" panose="020B0604020202020204" pitchFamily="34" charset="0"/>
              <a:buChar char="•"/>
              <a:defRPr/>
            </a:pPr>
            <a:endParaRPr lang="en-US" sz="2000" i="1" dirty="0">
              <a:solidFill>
                <a:schemeClr val="tx1">
                  <a:lumMod val="95000"/>
                  <a:lumOff val="5000"/>
                </a:schemeClr>
              </a:solidFill>
            </a:endParaRPr>
          </a:p>
        </p:txBody>
      </p:sp>
    </p:spTree>
    <p:extLst>
      <p:ext uri="{BB962C8B-B14F-4D97-AF65-F5344CB8AC3E}">
        <p14:creationId xmlns:p14="http://schemas.microsoft.com/office/powerpoint/2010/main" val="386905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What Causes Pandemics - Transmission</a:t>
            </a:r>
          </a:p>
        </p:txBody>
      </p:sp>
      <p:sp>
        <p:nvSpPr>
          <p:cNvPr id="3"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457200" y="1465487"/>
            <a:ext cx="8229600" cy="5240113"/>
          </a:xfrm>
        </p:spPr>
        <p:txBody>
          <a:bodyPr>
            <a:noAutofit/>
          </a:bodyPr>
          <a:lstStyle/>
          <a:p>
            <a:pPr marL="0" indent="0" algn="just" eaLnBrk="1" fontAlgn="auto" hangingPunct="1">
              <a:lnSpc>
                <a:spcPct val="90000"/>
              </a:lnSpc>
              <a:spcBef>
                <a:spcPts val="0"/>
              </a:spcBef>
              <a:spcAft>
                <a:spcPts val="0"/>
              </a:spcAft>
              <a:buClr>
                <a:schemeClr val="accent3"/>
              </a:buClr>
              <a:defRPr/>
            </a:pPr>
            <a:r>
              <a:rPr lang="en-US" sz="2600" dirty="0">
                <a:solidFill>
                  <a:srgbClr val="0033CC"/>
                </a:solidFill>
              </a:rPr>
              <a:t>Non Communicable Diseases: </a:t>
            </a:r>
          </a:p>
          <a:p>
            <a:pPr marL="0" indent="0" algn="just" eaLnBrk="1" fontAlgn="auto" hangingPunct="1">
              <a:lnSpc>
                <a:spcPct val="90000"/>
              </a:lnSpc>
              <a:spcBef>
                <a:spcPts val="0"/>
              </a:spcBef>
              <a:spcAft>
                <a:spcPts val="0"/>
              </a:spcAft>
              <a:buClr>
                <a:schemeClr val="accent3"/>
              </a:buClr>
              <a:defRPr/>
            </a:pPr>
            <a:endParaRPr lang="en-US" sz="1000" b="0" dirty="0">
              <a:solidFill>
                <a:schemeClr val="tx1">
                  <a:lumMod val="95000"/>
                  <a:lumOff val="5000"/>
                </a:schemeClr>
              </a:solidFill>
            </a:endParaRPr>
          </a:p>
          <a:p>
            <a:pPr marL="0" indent="0" algn="just">
              <a:lnSpc>
                <a:spcPct val="87000"/>
              </a:lnSpc>
              <a:spcBef>
                <a:spcPts val="0"/>
              </a:spcBef>
              <a:spcAft>
                <a:spcPts val="0"/>
              </a:spcAft>
            </a:pPr>
            <a:r>
              <a:rPr lang="en-US" sz="2000" dirty="0">
                <a:solidFill>
                  <a:schemeClr val="tx1"/>
                </a:solidFill>
              </a:rPr>
              <a:t>Certain</a:t>
            </a:r>
            <a:r>
              <a:rPr lang="en-US" sz="2000" dirty="0">
                <a:solidFill>
                  <a:srgbClr val="0033CC"/>
                </a:solidFill>
              </a:rPr>
              <a:t> diseases</a:t>
            </a:r>
            <a:r>
              <a:rPr lang="en-US" sz="2000" dirty="0">
                <a:solidFill>
                  <a:schemeClr val="tx1">
                    <a:lumMod val="95000"/>
                    <a:lumOff val="5000"/>
                  </a:schemeClr>
                </a:solidFill>
              </a:rPr>
              <a:t> cannot be </a:t>
            </a:r>
            <a:r>
              <a:rPr lang="en-US" sz="2000" dirty="0">
                <a:solidFill>
                  <a:srgbClr val="006600"/>
                </a:solidFill>
              </a:rPr>
              <a:t>transmitted</a:t>
            </a:r>
            <a:r>
              <a:rPr lang="en-US" sz="2000" dirty="0">
                <a:solidFill>
                  <a:schemeClr val="tx1">
                    <a:lumMod val="95000"/>
                    <a:lumOff val="5000"/>
                  </a:schemeClr>
                </a:solidFill>
              </a:rPr>
              <a:t>, and are not </a:t>
            </a:r>
            <a:r>
              <a:rPr lang="en-US" sz="2000" dirty="0">
                <a:solidFill>
                  <a:srgbClr val="34703E"/>
                </a:solidFill>
              </a:rPr>
              <a:t>communicable</a:t>
            </a:r>
            <a:r>
              <a:rPr lang="en-US" sz="2000" dirty="0">
                <a:solidFill>
                  <a:schemeClr val="tx1">
                    <a:lumMod val="95000"/>
                    <a:lumOff val="5000"/>
                  </a:schemeClr>
                </a:solidFill>
              </a:rPr>
              <a:t>.  These </a:t>
            </a:r>
            <a:r>
              <a:rPr lang="en-US" sz="2000" dirty="0">
                <a:solidFill>
                  <a:srgbClr val="0033CC"/>
                </a:solidFill>
              </a:rPr>
              <a:t>diseases</a:t>
            </a:r>
            <a:r>
              <a:rPr lang="en-US" sz="2000" dirty="0">
                <a:solidFill>
                  <a:schemeClr val="tx1">
                    <a:lumMod val="95000"/>
                    <a:lumOff val="5000"/>
                  </a:schemeClr>
                </a:solidFill>
              </a:rPr>
              <a:t> cannot cause a </a:t>
            </a:r>
            <a:r>
              <a:rPr lang="en-US" sz="2000" dirty="0">
                <a:solidFill>
                  <a:srgbClr val="0033CC"/>
                </a:solidFill>
              </a:rPr>
              <a:t>pandemic.</a:t>
            </a:r>
            <a:endParaRPr lang="en-US" sz="2000" b="0" dirty="0">
              <a:solidFill>
                <a:srgbClr val="0033CC"/>
              </a:solidFill>
            </a:endParaRPr>
          </a:p>
          <a:p>
            <a:pPr marL="0" indent="0" algn="just">
              <a:lnSpc>
                <a:spcPct val="87000"/>
              </a:lnSpc>
              <a:spcBef>
                <a:spcPts val="0"/>
              </a:spcBef>
              <a:spcAft>
                <a:spcPts val="0"/>
              </a:spcAft>
            </a:pPr>
            <a:endParaRPr lang="en-US" sz="1800" b="0" dirty="0">
              <a:solidFill>
                <a:schemeClr val="tx1">
                  <a:lumMod val="95000"/>
                  <a:lumOff val="5000"/>
                </a:schemeClr>
              </a:solidFill>
            </a:endParaRPr>
          </a:p>
          <a:p>
            <a:pPr marL="0" indent="0" algn="just">
              <a:lnSpc>
                <a:spcPct val="87000"/>
              </a:lnSpc>
              <a:spcBef>
                <a:spcPts val="0"/>
              </a:spcBef>
              <a:spcAft>
                <a:spcPts val="0"/>
              </a:spcAft>
            </a:pPr>
            <a:r>
              <a:rPr lang="en-US" sz="1800" b="0" dirty="0">
                <a:solidFill>
                  <a:schemeClr val="tx1">
                    <a:lumMod val="95000"/>
                    <a:lumOff val="5000"/>
                  </a:schemeClr>
                </a:solidFill>
              </a:rPr>
              <a:t>● </a:t>
            </a:r>
            <a:r>
              <a:rPr lang="en-US" dirty="0"/>
              <a:t>Non-communicable</a:t>
            </a:r>
            <a:r>
              <a:rPr lang="en-US" dirty="0">
                <a:solidFill>
                  <a:schemeClr val="tx1">
                    <a:lumMod val="95000"/>
                    <a:lumOff val="5000"/>
                  </a:schemeClr>
                </a:solidFill>
              </a:rPr>
              <a:t>: </a:t>
            </a:r>
          </a:p>
          <a:p>
            <a:pPr marL="0" indent="0" algn="just">
              <a:lnSpc>
                <a:spcPct val="87000"/>
              </a:lnSpc>
              <a:spcBef>
                <a:spcPts val="0"/>
              </a:spcBef>
              <a:spcAft>
                <a:spcPts val="0"/>
              </a:spcAft>
            </a:pPr>
            <a:r>
              <a:rPr lang="en-US" dirty="0">
                <a:solidFill>
                  <a:schemeClr val="tx1">
                    <a:lumMod val="95000"/>
                    <a:lumOff val="5000"/>
                  </a:schemeClr>
                </a:solidFill>
              </a:rPr>
              <a:t>  These </a:t>
            </a:r>
            <a:r>
              <a:rPr lang="en-US" dirty="0">
                <a:solidFill>
                  <a:srgbClr val="0033CC"/>
                </a:solidFill>
              </a:rPr>
              <a:t>diseases</a:t>
            </a:r>
            <a:r>
              <a:rPr lang="en-US" dirty="0">
                <a:solidFill>
                  <a:schemeClr val="tx1">
                    <a:lumMod val="95000"/>
                    <a:lumOff val="5000"/>
                  </a:schemeClr>
                </a:solidFill>
              </a:rPr>
              <a:t> are a </a:t>
            </a:r>
          </a:p>
          <a:p>
            <a:pPr marL="0" indent="0" algn="just">
              <a:lnSpc>
                <a:spcPct val="87000"/>
              </a:lnSpc>
              <a:spcBef>
                <a:spcPts val="0"/>
              </a:spcBef>
              <a:spcAft>
                <a:spcPts val="0"/>
              </a:spcAft>
            </a:pPr>
            <a:r>
              <a:rPr lang="en-US" dirty="0">
                <a:solidFill>
                  <a:schemeClr val="tx1">
                    <a:lumMod val="95000"/>
                    <a:lumOff val="5000"/>
                  </a:schemeClr>
                </a:solidFill>
              </a:rPr>
              <a:t>  medical condition or </a:t>
            </a:r>
          </a:p>
          <a:p>
            <a:pPr marL="0" indent="0" algn="just">
              <a:lnSpc>
                <a:spcPct val="87000"/>
              </a:lnSpc>
              <a:spcBef>
                <a:spcPts val="0"/>
              </a:spcBef>
              <a:spcAft>
                <a:spcPts val="0"/>
              </a:spcAft>
            </a:pPr>
            <a:r>
              <a:rPr lang="en-US" dirty="0">
                <a:solidFill>
                  <a:srgbClr val="0033CC"/>
                </a:solidFill>
              </a:rPr>
              <a:t>  disease</a:t>
            </a:r>
            <a:r>
              <a:rPr lang="en-US" dirty="0">
                <a:solidFill>
                  <a:schemeClr val="tx1">
                    <a:lumMod val="95000"/>
                    <a:lumOff val="5000"/>
                  </a:schemeClr>
                </a:solidFill>
              </a:rPr>
              <a:t> that is </a:t>
            </a:r>
          </a:p>
          <a:p>
            <a:pPr marL="0" indent="0" algn="just">
              <a:lnSpc>
                <a:spcPct val="87000"/>
              </a:lnSpc>
              <a:spcBef>
                <a:spcPts val="0"/>
              </a:spcBef>
              <a:spcAft>
                <a:spcPts val="0"/>
              </a:spcAft>
            </a:pPr>
            <a:r>
              <a:rPr lang="en-US" dirty="0">
                <a:solidFill>
                  <a:srgbClr val="34703E"/>
                </a:solidFill>
              </a:rPr>
              <a:t>  non-transmissible</a:t>
            </a:r>
            <a:r>
              <a:rPr lang="en-US" dirty="0">
                <a:solidFill>
                  <a:schemeClr val="tx1">
                    <a:lumMod val="95000"/>
                    <a:lumOff val="5000"/>
                  </a:schemeClr>
                </a:solidFill>
              </a:rPr>
              <a:t>.  </a:t>
            </a:r>
          </a:p>
          <a:p>
            <a:pPr marL="0" indent="0" algn="just">
              <a:lnSpc>
                <a:spcPct val="87000"/>
              </a:lnSpc>
              <a:spcBef>
                <a:spcPts val="0"/>
              </a:spcBef>
              <a:spcAft>
                <a:spcPts val="0"/>
              </a:spcAft>
            </a:pPr>
            <a:endParaRPr lang="en-US" sz="1500" dirty="0">
              <a:solidFill>
                <a:schemeClr val="tx1">
                  <a:lumMod val="95000"/>
                  <a:lumOff val="5000"/>
                </a:schemeClr>
              </a:solidFill>
            </a:endParaRPr>
          </a:p>
          <a:p>
            <a:pPr marL="0" indent="0" algn="just">
              <a:lnSpc>
                <a:spcPct val="87000"/>
              </a:lnSpc>
              <a:spcBef>
                <a:spcPts val="0"/>
              </a:spcBef>
              <a:spcAft>
                <a:spcPts val="0"/>
              </a:spcAft>
            </a:pPr>
            <a:r>
              <a:rPr lang="en-US" dirty="0">
                <a:solidFill>
                  <a:schemeClr val="tx1">
                    <a:lumMod val="95000"/>
                    <a:lumOff val="5000"/>
                  </a:schemeClr>
                </a:solidFill>
              </a:rPr>
              <a:t>  These </a:t>
            </a:r>
            <a:r>
              <a:rPr lang="en-US" dirty="0">
                <a:solidFill>
                  <a:srgbClr val="0033CC"/>
                </a:solidFill>
              </a:rPr>
              <a:t>diseases</a:t>
            </a:r>
            <a:r>
              <a:rPr lang="en-US" dirty="0">
                <a:solidFill>
                  <a:schemeClr val="tx1">
                    <a:lumMod val="95000"/>
                    <a:lumOff val="5000"/>
                  </a:schemeClr>
                </a:solidFill>
              </a:rPr>
              <a:t> cannot be </a:t>
            </a:r>
            <a:r>
              <a:rPr lang="en-US" dirty="0">
                <a:solidFill>
                  <a:srgbClr val="34703E"/>
                </a:solidFill>
              </a:rPr>
              <a:t>transmitted</a:t>
            </a:r>
            <a:r>
              <a:rPr lang="en-US" dirty="0">
                <a:solidFill>
                  <a:schemeClr val="tx1">
                    <a:lumMod val="95000"/>
                    <a:lumOff val="5000"/>
                  </a:schemeClr>
                </a:solidFill>
              </a:rPr>
              <a:t> directly</a:t>
            </a:r>
          </a:p>
          <a:p>
            <a:pPr marL="0" indent="0" algn="just">
              <a:lnSpc>
                <a:spcPct val="87000"/>
              </a:lnSpc>
              <a:spcBef>
                <a:spcPts val="0"/>
              </a:spcBef>
              <a:spcAft>
                <a:spcPts val="0"/>
              </a:spcAft>
            </a:pPr>
            <a:r>
              <a:rPr lang="en-US" dirty="0">
                <a:solidFill>
                  <a:schemeClr val="tx1">
                    <a:lumMod val="95000"/>
                    <a:lumOff val="5000"/>
                  </a:schemeClr>
                </a:solidFill>
              </a:rPr>
              <a:t>  from one person to another. </a:t>
            </a:r>
          </a:p>
          <a:p>
            <a:pPr marL="0" indent="0" algn="just">
              <a:lnSpc>
                <a:spcPct val="87000"/>
              </a:lnSpc>
              <a:spcBef>
                <a:spcPts val="0"/>
              </a:spcBef>
              <a:spcAft>
                <a:spcPts val="0"/>
              </a:spcAft>
            </a:pPr>
            <a:endParaRPr lang="en-US" sz="1000" dirty="0">
              <a:solidFill>
                <a:schemeClr val="tx1">
                  <a:lumMod val="95000"/>
                  <a:lumOff val="5000"/>
                </a:schemeClr>
              </a:solidFill>
            </a:endParaRPr>
          </a:p>
          <a:p>
            <a:pPr marL="0" indent="0" algn="just">
              <a:lnSpc>
                <a:spcPct val="87000"/>
              </a:lnSpc>
              <a:spcBef>
                <a:spcPts val="0"/>
              </a:spcBef>
              <a:spcAft>
                <a:spcPts val="0"/>
              </a:spcAft>
            </a:pPr>
            <a:r>
              <a:rPr lang="en-US" dirty="0">
                <a:solidFill>
                  <a:schemeClr val="tx1">
                    <a:lumMod val="95000"/>
                    <a:lumOff val="5000"/>
                  </a:schemeClr>
                </a:solidFill>
              </a:rPr>
              <a:t>  Heart disease and cancer are examples of</a:t>
            </a:r>
          </a:p>
          <a:p>
            <a:pPr marL="0" indent="0" algn="just">
              <a:lnSpc>
                <a:spcPct val="87000"/>
              </a:lnSpc>
              <a:spcBef>
                <a:spcPts val="0"/>
              </a:spcBef>
              <a:spcAft>
                <a:spcPts val="0"/>
              </a:spcAft>
            </a:pPr>
            <a:r>
              <a:rPr lang="en-US" dirty="0">
                <a:solidFill>
                  <a:schemeClr val="tx1">
                    <a:lumMod val="95000"/>
                    <a:lumOff val="5000"/>
                  </a:schemeClr>
                </a:solidFill>
              </a:rPr>
              <a:t>  non-communicable </a:t>
            </a:r>
            <a:r>
              <a:rPr lang="en-US" dirty="0">
                <a:solidFill>
                  <a:srgbClr val="002060"/>
                </a:solidFill>
              </a:rPr>
              <a:t>diseases</a:t>
            </a:r>
            <a:r>
              <a:rPr lang="en-US" dirty="0">
                <a:solidFill>
                  <a:schemeClr val="tx1">
                    <a:lumMod val="95000"/>
                    <a:lumOff val="5000"/>
                  </a:schemeClr>
                </a:solidFill>
              </a:rPr>
              <a:t>.   </a:t>
            </a:r>
          </a:p>
          <a:p>
            <a:pPr marL="0" indent="0" algn="just" eaLnBrk="1" fontAlgn="auto" hangingPunct="1">
              <a:spcBef>
                <a:spcPts val="0"/>
              </a:spcBef>
              <a:spcAft>
                <a:spcPts val="0"/>
              </a:spcAft>
              <a:buClr>
                <a:schemeClr val="tx1">
                  <a:lumMod val="95000"/>
                  <a:lumOff val="5000"/>
                </a:schemeClr>
              </a:buClr>
              <a:defRPr/>
            </a:pPr>
            <a:endParaRPr lang="en-US" sz="1600" i="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2667000"/>
            <a:ext cx="3417824" cy="2026745"/>
          </a:xfrm>
          <a:prstGeom prst="rect">
            <a:avLst/>
          </a:prstGeom>
        </p:spPr>
      </p:pic>
    </p:spTree>
    <p:extLst>
      <p:ext uri="{BB962C8B-B14F-4D97-AF65-F5344CB8AC3E}">
        <p14:creationId xmlns:p14="http://schemas.microsoft.com/office/powerpoint/2010/main" val="959113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What Causes Pandemics - Transmission</a:t>
            </a:r>
          </a:p>
        </p:txBody>
      </p:sp>
      <p:sp>
        <p:nvSpPr>
          <p:cNvPr id="3"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457200" y="1465487"/>
            <a:ext cx="8229600" cy="5240113"/>
          </a:xfrm>
        </p:spPr>
        <p:txBody>
          <a:bodyPr>
            <a:noAutofit/>
          </a:bodyPr>
          <a:lstStyle/>
          <a:p>
            <a:pPr marL="0" indent="0" algn="ctr" eaLnBrk="1" fontAlgn="auto" hangingPunct="1">
              <a:lnSpc>
                <a:spcPct val="80000"/>
              </a:lnSpc>
              <a:spcBef>
                <a:spcPts val="0"/>
              </a:spcBef>
              <a:spcAft>
                <a:spcPts val="0"/>
              </a:spcAft>
              <a:buClr>
                <a:schemeClr val="accent3"/>
              </a:buClr>
              <a:defRPr/>
            </a:pPr>
            <a:r>
              <a:rPr lang="en-US" sz="2700" dirty="0">
                <a:solidFill>
                  <a:srgbClr val="0033CC"/>
                </a:solidFill>
              </a:rPr>
              <a:t>Communicable Diseases: Ease of Transmission</a:t>
            </a:r>
          </a:p>
          <a:p>
            <a:pPr marL="0" indent="0" algn="just" eaLnBrk="1" fontAlgn="auto" hangingPunct="1">
              <a:lnSpc>
                <a:spcPct val="80000"/>
              </a:lnSpc>
              <a:spcBef>
                <a:spcPts val="0"/>
              </a:spcBef>
              <a:spcAft>
                <a:spcPts val="0"/>
              </a:spcAft>
              <a:buClr>
                <a:schemeClr val="accent3"/>
              </a:buClr>
              <a:defRPr/>
            </a:pPr>
            <a:endParaRPr lang="en-US" sz="500" dirty="0">
              <a:solidFill>
                <a:schemeClr val="tx1">
                  <a:lumMod val="95000"/>
                  <a:lumOff val="5000"/>
                </a:schemeClr>
              </a:solidFill>
            </a:endParaRPr>
          </a:p>
          <a:p>
            <a:pPr marL="0" indent="0" algn="just" eaLnBrk="1" fontAlgn="auto" hangingPunct="1">
              <a:lnSpc>
                <a:spcPct val="80000"/>
              </a:lnSpc>
              <a:spcBef>
                <a:spcPts val="0"/>
              </a:spcBef>
              <a:spcAft>
                <a:spcPts val="0"/>
              </a:spcAft>
              <a:buClr>
                <a:schemeClr val="accent3"/>
              </a:buClr>
              <a:defRPr/>
            </a:pPr>
            <a:endParaRPr lang="en-US" sz="1500" dirty="0">
              <a:solidFill>
                <a:schemeClr val="tx1">
                  <a:lumMod val="95000"/>
                  <a:lumOff val="5000"/>
                </a:schemeClr>
              </a:solidFill>
            </a:endParaRPr>
          </a:p>
          <a:p>
            <a:pPr marL="0" indent="0" algn="just" eaLnBrk="1" fontAlgn="auto" hangingPunct="1">
              <a:lnSpc>
                <a:spcPct val="80000"/>
              </a:lnSpc>
              <a:spcBef>
                <a:spcPts val="0"/>
              </a:spcBef>
              <a:spcAft>
                <a:spcPts val="0"/>
              </a:spcAft>
              <a:buClr>
                <a:schemeClr val="accent3"/>
              </a:buClr>
              <a:defRPr/>
            </a:pPr>
            <a:r>
              <a:rPr lang="en-US" dirty="0">
                <a:solidFill>
                  <a:schemeClr val="tx1">
                    <a:lumMod val="95000"/>
                    <a:lumOff val="5000"/>
                  </a:schemeClr>
                </a:solidFill>
              </a:rPr>
              <a:t>A </a:t>
            </a:r>
            <a:r>
              <a:rPr lang="en-US" dirty="0">
                <a:solidFill>
                  <a:srgbClr val="0033CC"/>
                </a:solidFill>
              </a:rPr>
              <a:t>pandemic</a:t>
            </a:r>
            <a:r>
              <a:rPr lang="en-US" dirty="0">
                <a:solidFill>
                  <a:schemeClr val="tx1">
                    <a:lumMod val="95000"/>
                    <a:lumOff val="5000"/>
                  </a:schemeClr>
                </a:solidFill>
              </a:rPr>
              <a:t> also requires that the </a:t>
            </a:r>
            <a:r>
              <a:rPr lang="en-US" dirty="0">
                <a:solidFill>
                  <a:srgbClr val="0033CC"/>
                </a:solidFill>
              </a:rPr>
              <a:t>disease</a:t>
            </a:r>
            <a:r>
              <a:rPr lang="en-US" dirty="0">
                <a:solidFill>
                  <a:schemeClr val="tx1">
                    <a:lumMod val="95000"/>
                    <a:lumOff val="5000"/>
                  </a:schemeClr>
                </a:solidFill>
              </a:rPr>
              <a:t> which causes it, must be EASY to  </a:t>
            </a:r>
            <a:r>
              <a:rPr lang="en-US" dirty="0">
                <a:solidFill>
                  <a:srgbClr val="34703E"/>
                </a:solidFill>
              </a:rPr>
              <a:t>transmit</a:t>
            </a:r>
            <a:r>
              <a:rPr lang="en-US" dirty="0">
                <a:solidFill>
                  <a:schemeClr val="tx1">
                    <a:lumMod val="95000"/>
                    <a:lumOff val="5000"/>
                  </a:schemeClr>
                </a:solidFill>
              </a:rPr>
              <a:t> and </a:t>
            </a:r>
            <a:r>
              <a:rPr lang="en-US" dirty="0">
                <a:solidFill>
                  <a:srgbClr val="34703E"/>
                </a:solidFill>
              </a:rPr>
              <a:t>contract</a:t>
            </a:r>
            <a:r>
              <a:rPr lang="en-US" dirty="0">
                <a:solidFill>
                  <a:schemeClr val="tx1">
                    <a:lumMod val="95000"/>
                    <a:lumOff val="5000"/>
                  </a:schemeClr>
                </a:solidFill>
              </a:rPr>
              <a:t>.  </a:t>
            </a:r>
          </a:p>
          <a:p>
            <a:pPr marL="0" indent="0" algn="just" eaLnBrk="1" fontAlgn="auto" hangingPunct="1">
              <a:lnSpc>
                <a:spcPct val="80000"/>
              </a:lnSpc>
              <a:spcBef>
                <a:spcPts val="0"/>
              </a:spcBef>
              <a:spcAft>
                <a:spcPts val="0"/>
              </a:spcAft>
              <a:buClr>
                <a:schemeClr val="accent3"/>
              </a:buClr>
              <a:defRPr/>
            </a:pPr>
            <a:endParaRPr lang="en-US" sz="1500" dirty="0">
              <a:solidFill>
                <a:schemeClr val="tx1">
                  <a:lumMod val="95000"/>
                  <a:lumOff val="5000"/>
                </a:schemeClr>
              </a:solidFill>
            </a:endParaRPr>
          </a:p>
          <a:p>
            <a:pPr marL="0" indent="0" algn="just" eaLnBrk="1" fontAlgn="auto" hangingPunct="1">
              <a:lnSpc>
                <a:spcPct val="80000"/>
              </a:lnSpc>
              <a:spcBef>
                <a:spcPts val="0"/>
              </a:spcBef>
              <a:spcAft>
                <a:spcPts val="0"/>
              </a:spcAft>
              <a:buClr>
                <a:schemeClr val="accent3"/>
              </a:buClr>
              <a:defRPr/>
            </a:pPr>
            <a:r>
              <a:rPr lang="en-US" dirty="0">
                <a:solidFill>
                  <a:schemeClr val="tx1">
                    <a:lumMod val="95000"/>
                    <a:lumOff val="5000"/>
                  </a:schemeClr>
                </a:solidFill>
              </a:rPr>
              <a:t>If a </a:t>
            </a:r>
            <a:r>
              <a:rPr lang="en-US" dirty="0">
                <a:solidFill>
                  <a:srgbClr val="0033CC"/>
                </a:solidFill>
              </a:rPr>
              <a:t>disease</a:t>
            </a:r>
            <a:r>
              <a:rPr lang="en-US" dirty="0">
                <a:solidFill>
                  <a:schemeClr val="tx1">
                    <a:lumMod val="95000"/>
                    <a:lumOff val="5000"/>
                  </a:schemeClr>
                </a:solidFill>
              </a:rPr>
              <a:t> is not easily </a:t>
            </a:r>
            <a:r>
              <a:rPr lang="en-US" dirty="0">
                <a:solidFill>
                  <a:srgbClr val="34703E"/>
                </a:solidFill>
              </a:rPr>
              <a:t>transmitted</a:t>
            </a:r>
            <a:r>
              <a:rPr lang="en-US" dirty="0">
                <a:solidFill>
                  <a:schemeClr val="tx1">
                    <a:lumMod val="95000"/>
                    <a:lumOff val="5000"/>
                  </a:schemeClr>
                </a:solidFill>
              </a:rPr>
              <a:t> by an infected person, or not easily </a:t>
            </a:r>
            <a:r>
              <a:rPr lang="en-US" dirty="0">
                <a:solidFill>
                  <a:srgbClr val="34703E"/>
                </a:solidFill>
              </a:rPr>
              <a:t>contracted</a:t>
            </a:r>
            <a:r>
              <a:rPr lang="en-US" dirty="0">
                <a:solidFill>
                  <a:schemeClr val="tx1">
                    <a:lumMod val="95000"/>
                    <a:lumOff val="5000"/>
                  </a:schemeClr>
                </a:solidFill>
              </a:rPr>
              <a:t> by an uninfected person, it is unlikely to be widely spread.</a:t>
            </a:r>
          </a:p>
          <a:p>
            <a:pPr marL="0" indent="0" algn="just">
              <a:lnSpc>
                <a:spcPct val="80000"/>
              </a:lnSpc>
              <a:spcBef>
                <a:spcPts val="0"/>
              </a:spcBef>
              <a:spcAft>
                <a:spcPts val="0"/>
              </a:spcAft>
            </a:pPr>
            <a:endParaRPr lang="en-US" b="0" dirty="0">
              <a:solidFill>
                <a:schemeClr val="tx1">
                  <a:lumMod val="95000"/>
                  <a:lumOff val="5000"/>
                </a:schemeClr>
              </a:solidFill>
            </a:endParaRPr>
          </a:p>
          <a:p>
            <a:pPr marL="0" indent="0" algn="just">
              <a:lnSpc>
                <a:spcPct val="80000"/>
              </a:lnSpc>
              <a:spcBef>
                <a:spcPts val="0"/>
              </a:spcBef>
              <a:spcAft>
                <a:spcPts val="0"/>
              </a:spcAft>
            </a:pPr>
            <a:r>
              <a:rPr lang="en-US" dirty="0"/>
              <a:t>Ease of transmission: </a:t>
            </a:r>
            <a:r>
              <a:rPr lang="en-US" dirty="0">
                <a:solidFill>
                  <a:schemeClr val="tx1">
                    <a:lumMod val="95000"/>
                    <a:lumOff val="5000"/>
                  </a:schemeClr>
                </a:solidFill>
              </a:rPr>
              <a:t>How easily the </a:t>
            </a:r>
            <a:r>
              <a:rPr lang="en-US" dirty="0">
                <a:solidFill>
                  <a:srgbClr val="0033CC"/>
                </a:solidFill>
              </a:rPr>
              <a:t>disease</a:t>
            </a:r>
            <a:r>
              <a:rPr lang="en-US" dirty="0">
                <a:solidFill>
                  <a:schemeClr val="tx1">
                    <a:lumMod val="95000"/>
                    <a:lumOff val="5000"/>
                  </a:schemeClr>
                </a:solidFill>
              </a:rPr>
              <a:t> is spread, from one person to another, depends on several factors.</a:t>
            </a:r>
          </a:p>
        </p:txBody>
      </p:sp>
    </p:spTree>
    <p:extLst>
      <p:ext uri="{BB962C8B-B14F-4D97-AF65-F5344CB8AC3E}">
        <p14:creationId xmlns:p14="http://schemas.microsoft.com/office/powerpoint/2010/main" val="948000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What Causes Pandemics - Transmission</a:t>
            </a:r>
          </a:p>
        </p:txBody>
      </p:sp>
      <p:sp>
        <p:nvSpPr>
          <p:cNvPr id="3"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457200" y="1465487"/>
            <a:ext cx="8229600" cy="5240113"/>
          </a:xfrm>
        </p:spPr>
        <p:txBody>
          <a:bodyPr>
            <a:noAutofit/>
          </a:bodyPr>
          <a:lstStyle/>
          <a:p>
            <a:pPr marL="0" indent="0" algn="ctr" eaLnBrk="1" fontAlgn="auto" hangingPunct="1">
              <a:lnSpc>
                <a:spcPct val="80000"/>
              </a:lnSpc>
              <a:spcBef>
                <a:spcPts val="0"/>
              </a:spcBef>
              <a:spcAft>
                <a:spcPts val="0"/>
              </a:spcAft>
              <a:buClr>
                <a:schemeClr val="accent3"/>
              </a:buClr>
              <a:defRPr/>
            </a:pPr>
            <a:r>
              <a:rPr lang="en-US" sz="2600" dirty="0">
                <a:solidFill>
                  <a:srgbClr val="0033CC"/>
                </a:solidFill>
              </a:rPr>
              <a:t>Communicable Diseases – Ease of Transmission</a:t>
            </a:r>
          </a:p>
          <a:p>
            <a:pPr marL="0" indent="0" algn="just" eaLnBrk="1" fontAlgn="auto" hangingPunct="1">
              <a:lnSpc>
                <a:spcPct val="80000"/>
              </a:lnSpc>
              <a:spcBef>
                <a:spcPts val="0"/>
              </a:spcBef>
              <a:spcAft>
                <a:spcPts val="0"/>
              </a:spcAft>
              <a:buClr>
                <a:schemeClr val="accent3"/>
              </a:buClr>
              <a:defRPr/>
            </a:pPr>
            <a:endParaRPr lang="en-US" sz="500" dirty="0">
              <a:solidFill>
                <a:schemeClr val="tx1">
                  <a:lumMod val="95000"/>
                  <a:lumOff val="5000"/>
                </a:schemeClr>
              </a:solidFill>
            </a:endParaRPr>
          </a:p>
          <a:p>
            <a:pPr marL="0" indent="0" algn="just">
              <a:lnSpc>
                <a:spcPct val="80000"/>
              </a:lnSpc>
              <a:spcBef>
                <a:spcPts val="0"/>
              </a:spcBef>
              <a:spcAft>
                <a:spcPts val="0"/>
              </a:spcAft>
            </a:pPr>
            <a:endParaRPr lang="en-US" sz="1500" dirty="0">
              <a:solidFill>
                <a:schemeClr val="tx1">
                  <a:lumMod val="95000"/>
                  <a:lumOff val="5000"/>
                </a:schemeClr>
              </a:solidFill>
            </a:endParaRPr>
          </a:p>
          <a:p>
            <a:pPr marL="0" indent="0" algn="just">
              <a:lnSpc>
                <a:spcPct val="80000"/>
              </a:lnSpc>
              <a:spcBef>
                <a:spcPts val="0"/>
              </a:spcBef>
              <a:spcAft>
                <a:spcPts val="0"/>
              </a:spcAft>
            </a:pPr>
            <a:r>
              <a:rPr lang="en-US" sz="2400" dirty="0">
                <a:solidFill>
                  <a:schemeClr val="tx1">
                    <a:lumMod val="95000"/>
                    <a:lumOff val="5000"/>
                  </a:schemeClr>
                </a:solidFill>
              </a:rPr>
              <a:t>How easily the </a:t>
            </a:r>
            <a:r>
              <a:rPr lang="en-US" sz="2400" dirty="0">
                <a:solidFill>
                  <a:srgbClr val="0033CC"/>
                </a:solidFill>
              </a:rPr>
              <a:t>disease</a:t>
            </a:r>
            <a:r>
              <a:rPr lang="en-US" sz="2400" dirty="0">
                <a:solidFill>
                  <a:schemeClr val="tx1">
                    <a:lumMod val="95000"/>
                    <a:lumOff val="5000"/>
                  </a:schemeClr>
                </a:solidFill>
              </a:rPr>
              <a:t> is spread, from one person to another, depends on:</a:t>
            </a:r>
          </a:p>
          <a:p>
            <a:pPr marL="0" indent="0" algn="just">
              <a:lnSpc>
                <a:spcPct val="80000"/>
              </a:lnSpc>
              <a:spcBef>
                <a:spcPts val="0"/>
              </a:spcBef>
              <a:spcAft>
                <a:spcPts val="0"/>
              </a:spcAft>
            </a:pPr>
            <a:endParaRPr lang="en-US" sz="2400" dirty="0">
              <a:solidFill>
                <a:schemeClr val="tx1">
                  <a:lumMod val="95000"/>
                  <a:lumOff val="5000"/>
                </a:schemeClr>
              </a:solidFill>
            </a:endParaRPr>
          </a:p>
          <a:p>
            <a:pPr marL="0" indent="0" algn="just">
              <a:lnSpc>
                <a:spcPct val="80000"/>
              </a:lnSpc>
              <a:spcBef>
                <a:spcPts val="0"/>
              </a:spcBef>
              <a:spcAft>
                <a:spcPts val="0"/>
              </a:spcAft>
            </a:pPr>
            <a:r>
              <a:rPr lang="en-US" sz="1800" b="0" dirty="0">
                <a:solidFill>
                  <a:schemeClr val="tx1">
                    <a:lumMod val="95000"/>
                    <a:lumOff val="5000"/>
                  </a:schemeClr>
                </a:solidFill>
              </a:rPr>
              <a:t>● </a:t>
            </a:r>
            <a:r>
              <a:rPr lang="en-US" dirty="0"/>
              <a:t>Means of Transmission: </a:t>
            </a:r>
          </a:p>
          <a:p>
            <a:pPr marL="0" indent="0" algn="just">
              <a:lnSpc>
                <a:spcPct val="80000"/>
              </a:lnSpc>
              <a:spcBef>
                <a:spcPts val="0"/>
              </a:spcBef>
              <a:spcAft>
                <a:spcPts val="0"/>
              </a:spcAft>
            </a:pPr>
            <a:r>
              <a:rPr lang="en-US" dirty="0">
                <a:solidFill>
                  <a:schemeClr val="tx1"/>
                </a:solidFill>
              </a:rPr>
              <a:t>  Does the means of </a:t>
            </a:r>
            <a:r>
              <a:rPr lang="en-US" dirty="0">
                <a:solidFill>
                  <a:srgbClr val="34703E"/>
                </a:solidFill>
              </a:rPr>
              <a:t>transmission</a:t>
            </a:r>
            <a:r>
              <a:rPr lang="en-US" dirty="0">
                <a:solidFill>
                  <a:schemeClr val="tx1"/>
                </a:solidFill>
              </a:rPr>
              <a:t> </a:t>
            </a:r>
          </a:p>
          <a:p>
            <a:pPr marL="0" indent="0" algn="just">
              <a:lnSpc>
                <a:spcPct val="80000"/>
              </a:lnSpc>
              <a:spcBef>
                <a:spcPts val="0"/>
              </a:spcBef>
              <a:spcAft>
                <a:spcPts val="0"/>
              </a:spcAft>
            </a:pPr>
            <a:r>
              <a:rPr lang="en-US" dirty="0">
                <a:solidFill>
                  <a:schemeClr val="tx1"/>
                </a:solidFill>
              </a:rPr>
              <a:t>  of the </a:t>
            </a:r>
            <a:r>
              <a:rPr lang="en-US" dirty="0">
                <a:solidFill>
                  <a:srgbClr val="0033CC"/>
                </a:solidFill>
              </a:rPr>
              <a:t>pathogen</a:t>
            </a:r>
            <a:r>
              <a:rPr lang="en-US" dirty="0">
                <a:solidFill>
                  <a:schemeClr val="tx1"/>
                </a:solidFill>
              </a:rPr>
              <a:t> </a:t>
            </a:r>
          </a:p>
          <a:p>
            <a:pPr marL="0" indent="0" algn="just">
              <a:lnSpc>
                <a:spcPct val="80000"/>
              </a:lnSpc>
              <a:spcBef>
                <a:spcPts val="0"/>
              </a:spcBef>
              <a:spcAft>
                <a:spcPts val="0"/>
              </a:spcAft>
            </a:pPr>
            <a:r>
              <a:rPr lang="en-US" dirty="0">
                <a:solidFill>
                  <a:schemeClr val="tx1"/>
                </a:solidFill>
              </a:rPr>
              <a:t>  afford easy </a:t>
            </a:r>
            <a:r>
              <a:rPr lang="en-US" dirty="0">
                <a:solidFill>
                  <a:srgbClr val="34703E"/>
                </a:solidFill>
              </a:rPr>
              <a:t>transmissibility</a:t>
            </a:r>
            <a:r>
              <a:rPr lang="en-US" dirty="0">
                <a:solidFill>
                  <a:schemeClr val="tx1"/>
                </a:solidFill>
              </a:rPr>
              <a:t> </a:t>
            </a:r>
          </a:p>
          <a:p>
            <a:pPr marL="0" indent="0" algn="just">
              <a:lnSpc>
                <a:spcPct val="80000"/>
              </a:lnSpc>
              <a:spcBef>
                <a:spcPts val="0"/>
              </a:spcBef>
              <a:spcAft>
                <a:spcPts val="0"/>
              </a:spcAft>
            </a:pPr>
            <a:r>
              <a:rPr lang="en-US" dirty="0">
                <a:solidFill>
                  <a:schemeClr val="tx1"/>
                </a:solidFill>
              </a:rPr>
              <a:t>  (such as airborne or droplet</a:t>
            </a:r>
            <a:r>
              <a:rPr lang="en-US" dirty="0">
                <a:solidFill>
                  <a:srgbClr val="34703E"/>
                </a:solidFill>
              </a:rPr>
              <a:t> transmission</a:t>
            </a:r>
            <a:r>
              <a:rPr lang="en-US" dirty="0">
                <a:solidFill>
                  <a:schemeClr val="tx1"/>
                </a:solidFill>
              </a:rPr>
              <a:t>) </a:t>
            </a:r>
          </a:p>
          <a:p>
            <a:pPr marL="0" indent="0" algn="just">
              <a:lnSpc>
                <a:spcPct val="80000"/>
              </a:lnSpc>
              <a:spcBef>
                <a:spcPts val="0"/>
              </a:spcBef>
              <a:spcAft>
                <a:spcPts val="0"/>
              </a:spcAft>
            </a:pPr>
            <a:r>
              <a:rPr lang="en-US" dirty="0">
                <a:solidFill>
                  <a:schemeClr val="tx1"/>
                </a:solidFill>
              </a:rPr>
              <a:t>  and can such a </a:t>
            </a:r>
            <a:r>
              <a:rPr lang="en-US" dirty="0">
                <a:solidFill>
                  <a:srgbClr val="34703E"/>
                </a:solidFill>
              </a:rPr>
              <a:t>spread</a:t>
            </a:r>
            <a:r>
              <a:rPr lang="en-US" dirty="0">
                <a:solidFill>
                  <a:schemeClr val="tx1"/>
                </a:solidFill>
              </a:rPr>
              <a:t> </a:t>
            </a:r>
          </a:p>
          <a:p>
            <a:pPr marL="0" indent="0" algn="just">
              <a:lnSpc>
                <a:spcPct val="80000"/>
              </a:lnSpc>
              <a:spcBef>
                <a:spcPts val="0"/>
              </a:spcBef>
              <a:spcAft>
                <a:spcPts val="0"/>
              </a:spcAft>
            </a:pPr>
            <a:r>
              <a:rPr lang="en-US" dirty="0">
                <a:solidFill>
                  <a:schemeClr val="tx1"/>
                </a:solidFill>
              </a:rPr>
              <a:t>  occur simply by casual contact, </a:t>
            </a:r>
          </a:p>
          <a:p>
            <a:pPr marL="0" indent="0" algn="just">
              <a:lnSpc>
                <a:spcPct val="80000"/>
              </a:lnSpc>
              <a:spcBef>
                <a:spcPts val="0"/>
              </a:spcBef>
              <a:spcAft>
                <a:spcPts val="0"/>
              </a:spcAft>
            </a:pPr>
            <a:r>
              <a:rPr lang="en-US" dirty="0">
                <a:solidFill>
                  <a:schemeClr val="tx1"/>
                </a:solidFill>
              </a:rPr>
              <a:t>  or through exposure to environments?</a:t>
            </a:r>
          </a:p>
          <a:p>
            <a:pPr marL="0" indent="0" algn="just">
              <a:lnSpc>
                <a:spcPct val="80000"/>
              </a:lnSpc>
              <a:spcBef>
                <a:spcPts val="0"/>
              </a:spcBef>
              <a:spcAft>
                <a:spcPts val="0"/>
              </a:spcAft>
            </a:pPr>
            <a:r>
              <a:rPr lang="en-US" sz="500" dirty="0">
                <a:solidFill>
                  <a:schemeClr val="tx1"/>
                </a:solidFill>
              </a:rPr>
              <a:t> </a:t>
            </a:r>
            <a:endParaRPr lang="en-US" sz="500" dirty="0"/>
          </a:p>
        </p:txBody>
      </p:sp>
    </p:spTree>
    <p:extLst>
      <p:ext uri="{BB962C8B-B14F-4D97-AF65-F5344CB8AC3E}">
        <p14:creationId xmlns:p14="http://schemas.microsoft.com/office/powerpoint/2010/main" val="2387907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What Causes Pandemics - Transmission</a:t>
            </a:r>
          </a:p>
        </p:txBody>
      </p:sp>
      <p:sp>
        <p:nvSpPr>
          <p:cNvPr id="3"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457200" y="1465487"/>
            <a:ext cx="8229600" cy="5240113"/>
          </a:xfrm>
        </p:spPr>
        <p:txBody>
          <a:bodyPr>
            <a:noAutofit/>
          </a:bodyPr>
          <a:lstStyle/>
          <a:p>
            <a:pPr marL="0" indent="0" algn="ctr" eaLnBrk="1" fontAlgn="auto" hangingPunct="1">
              <a:lnSpc>
                <a:spcPct val="80000"/>
              </a:lnSpc>
              <a:spcBef>
                <a:spcPts val="0"/>
              </a:spcBef>
              <a:spcAft>
                <a:spcPts val="0"/>
              </a:spcAft>
              <a:buClr>
                <a:schemeClr val="accent3"/>
              </a:buClr>
              <a:defRPr/>
            </a:pPr>
            <a:r>
              <a:rPr lang="en-US" sz="2600" dirty="0">
                <a:solidFill>
                  <a:srgbClr val="0033CC"/>
                </a:solidFill>
              </a:rPr>
              <a:t>Communicable Diseases – Ease of Transmission</a:t>
            </a:r>
          </a:p>
          <a:p>
            <a:pPr marL="0" indent="0" algn="just" eaLnBrk="1" fontAlgn="auto" hangingPunct="1">
              <a:lnSpc>
                <a:spcPct val="80000"/>
              </a:lnSpc>
              <a:spcBef>
                <a:spcPts val="0"/>
              </a:spcBef>
              <a:spcAft>
                <a:spcPts val="0"/>
              </a:spcAft>
              <a:buClr>
                <a:schemeClr val="accent3"/>
              </a:buClr>
              <a:defRPr/>
            </a:pPr>
            <a:endParaRPr lang="en-US" sz="500" dirty="0">
              <a:solidFill>
                <a:schemeClr val="tx1">
                  <a:lumMod val="95000"/>
                  <a:lumOff val="5000"/>
                </a:schemeClr>
              </a:solidFill>
            </a:endParaRPr>
          </a:p>
          <a:p>
            <a:pPr marL="0" indent="0" algn="just">
              <a:lnSpc>
                <a:spcPct val="80000"/>
              </a:lnSpc>
              <a:spcBef>
                <a:spcPts val="0"/>
              </a:spcBef>
              <a:spcAft>
                <a:spcPts val="0"/>
              </a:spcAft>
            </a:pPr>
            <a:endParaRPr lang="en-US" sz="1500" dirty="0">
              <a:solidFill>
                <a:schemeClr val="tx1">
                  <a:lumMod val="95000"/>
                  <a:lumOff val="5000"/>
                </a:schemeClr>
              </a:solidFill>
            </a:endParaRPr>
          </a:p>
          <a:p>
            <a:pPr marL="0" indent="0" algn="just">
              <a:lnSpc>
                <a:spcPct val="80000"/>
              </a:lnSpc>
              <a:spcBef>
                <a:spcPts val="0"/>
              </a:spcBef>
              <a:spcAft>
                <a:spcPts val="0"/>
              </a:spcAft>
            </a:pPr>
            <a:r>
              <a:rPr lang="en-US" sz="2400" dirty="0">
                <a:solidFill>
                  <a:schemeClr val="tx1">
                    <a:lumMod val="95000"/>
                    <a:lumOff val="5000"/>
                  </a:schemeClr>
                </a:solidFill>
              </a:rPr>
              <a:t>How easily the </a:t>
            </a:r>
            <a:r>
              <a:rPr lang="en-US" sz="2400" dirty="0">
                <a:solidFill>
                  <a:srgbClr val="0033CC"/>
                </a:solidFill>
              </a:rPr>
              <a:t>disease</a:t>
            </a:r>
            <a:r>
              <a:rPr lang="en-US" sz="2400" dirty="0">
                <a:solidFill>
                  <a:schemeClr val="tx1">
                    <a:lumMod val="95000"/>
                    <a:lumOff val="5000"/>
                  </a:schemeClr>
                </a:solidFill>
              </a:rPr>
              <a:t> is spread, from one person to another, depends on:</a:t>
            </a:r>
          </a:p>
          <a:p>
            <a:pPr marL="0" indent="0" algn="just">
              <a:lnSpc>
                <a:spcPct val="80000"/>
              </a:lnSpc>
              <a:spcBef>
                <a:spcPts val="0"/>
              </a:spcBef>
              <a:spcAft>
                <a:spcPts val="0"/>
              </a:spcAft>
            </a:pPr>
            <a:endParaRPr lang="en-US" sz="2400" dirty="0">
              <a:solidFill>
                <a:schemeClr val="tx1">
                  <a:lumMod val="95000"/>
                  <a:lumOff val="5000"/>
                </a:schemeClr>
              </a:solidFill>
            </a:endParaRPr>
          </a:p>
          <a:p>
            <a:pPr marL="0" indent="0" algn="just">
              <a:lnSpc>
                <a:spcPct val="80000"/>
              </a:lnSpc>
              <a:spcBef>
                <a:spcPts val="0"/>
              </a:spcBef>
              <a:spcAft>
                <a:spcPts val="0"/>
              </a:spcAft>
            </a:pPr>
            <a:r>
              <a:rPr lang="en-US" sz="1800" b="0" dirty="0">
                <a:solidFill>
                  <a:schemeClr val="tx1">
                    <a:lumMod val="95000"/>
                    <a:lumOff val="5000"/>
                  </a:schemeClr>
                </a:solidFill>
              </a:rPr>
              <a:t>● </a:t>
            </a:r>
            <a:r>
              <a:rPr lang="en-US" dirty="0"/>
              <a:t>Resiliency of the Pathogen:</a:t>
            </a:r>
            <a:r>
              <a:rPr lang="en-US" b="0" dirty="0">
                <a:solidFill>
                  <a:schemeClr val="tx1">
                    <a:lumMod val="95000"/>
                    <a:lumOff val="5000"/>
                  </a:schemeClr>
                </a:solidFill>
              </a:rPr>
              <a:t> </a:t>
            </a:r>
          </a:p>
          <a:p>
            <a:pPr marL="0" indent="0" algn="just">
              <a:lnSpc>
                <a:spcPct val="80000"/>
              </a:lnSpc>
              <a:spcBef>
                <a:spcPts val="0"/>
              </a:spcBef>
              <a:spcAft>
                <a:spcPts val="0"/>
              </a:spcAft>
            </a:pPr>
            <a:r>
              <a:rPr lang="en-US" b="0" dirty="0">
                <a:solidFill>
                  <a:schemeClr val="tx1">
                    <a:lumMod val="95000"/>
                    <a:lumOff val="5000"/>
                  </a:schemeClr>
                </a:solidFill>
              </a:rPr>
              <a:t>  </a:t>
            </a:r>
            <a:r>
              <a:rPr lang="en-US" dirty="0">
                <a:solidFill>
                  <a:schemeClr val="tx1">
                    <a:lumMod val="95000"/>
                    <a:lumOff val="5000"/>
                  </a:schemeClr>
                </a:solidFill>
              </a:rPr>
              <a:t>How resilient the </a:t>
            </a:r>
            <a:r>
              <a:rPr lang="en-US" dirty="0">
                <a:solidFill>
                  <a:srgbClr val="0033CC"/>
                </a:solidFill>
              </a:rPr>
              <a:t>pathogen</a:t>
            </a:r>
            <a:r>
              <a:rPr lang="en-US" dirty="0">
                <a:solidFill>
                  <a:schemeClr val="tx1">
                    <a:lumMod val="95000"/>
                    <a:lumOff val="5000"/>
                  </a:schemeClr>
                </a:solidFill>
              </a:rPr>
              <a:t> is </a:t>
            </a:r>
          </a:p>
          <a:p>
            <a:pPr marL="0" indent="0" algn="just">
              <a:lnSpc>
                <a:spcPct val="80000"/>
              </a:lnSpc>
              <a:spcBef>
                <a:spcPts val="0"/>
              </a:spcBef>
              <a:spcAft>
                <a:spcPts val="0"/>
              </a:spcAft>
            </a:pPr>
            <a:r>
              <a:rPr lang="en-US" dirty="0">
                <a:solidFill>
                  <a:schemeClr val="tx1">
                    <a:lumMod val="95000"/>
                    <a:lumOff val="5000"/>
                  </a:schemeClr>
                </a:solidFill>
              </a:rPr>
              <a:t>  (i.e., can it survive on many kinds </a:t>
            </a:r>
          </a:p>
          <a:p>
            <a:pPr marL="0" indent="0" algn="just">
              <a:lnSpc>
                <a:spcPct val="80000"/>
              </a:lnSpc>
              <a:spcBef>
                <a:spcPts val="0"/>
              </a:spcBef>
              <a:spcAft>
                <a:spcPts val="0"/>
              </a:spcAft>
            </a:pPr>
            <a:r>
              <a:rPr lang="en-US" dirty="0">
                <a:solidFill>
                  <a:schemeClr val="tx1">
                    <a:lumMod val="95000"/>
                    <a:lumOff val="5000"/>
                  </a:schemeClr>
                </a:solidFill>
              </a:rPr>
              <a:t>   of surfaces in the open air </a:t>
            </a:r>
          </a:p>
          <a:p>
            <a:pPr marL="0" indent="0" algn="just">
              <a:lnSpc>
                <a:spcPct val="80000"/>
              </a:lnSpc>
              <a:spcBef>
                <a:spcPts val="0"/>
              </a:spcBef>
              <a:spcAft>
                <a:spcPts val="0"/>
              </a:spcAft>
            </a:pPr>
            <a:r>
              <a:rPr lang="en-US" dirty="0">
                <a:solidFill>
                  <a:schemeClr val="tx1">
                    <a:lumMod val="95000"/>
                    <a:lumOff val="5000"/>
                  </a:schemeClr>
                </a:solidFill>
              </a:rPr>
              <a:t>   for long periods of time, </a:t>
            </a:r>
          </a:p>
          <a:p>
            <a:pPr marL="0" indent="0" algn="just">
              <a:lnSpc>
                <a:spcPct val="80000"/>
              </a:lnSpc>
              <a:spcBef>
                <a:spcPts val="0"/>
              </a:spcBef>
              <a:spcAft>
                <a:spcPts val="0"/>
              </a:spcAft>
            </a:pPr>
            <a:r>
              <a:rPr lang="en-US" dirty="0">
                <a:solidFill>
                  <a:schemeClr val="tx1">
                    <a:lumMod val="95000"/>
                    <a:lumOff val="5000"/>
                  </a:schemeClr>
                </a:solidFill>
              </a:rPr>
              <a:t>   or does it need moisture </a:t>
            </a:r>
          </a:p>
          <a:p>
            <a:pPr marL="0" indent="0" algn="just">
              <a:lnSpc>
                <a:spcPct val="80000"/>
              </a:lnSpc>
              <a:spcBef>
                <a:spcPts val="0"/>
              </a:spcBef>
              <a:spcAft>
                <a:spcPts val="0"/>
              </a:spcAft>
            </a:pPr>
            <a:r>
              <a:rPr lang="en-US" dirty="0">
                <a:solidFill>
                  <a:schemeClr val="tx1">
                    <a:lumMod val="95000"/>
                    <a:lumOff val="5000"/>
                  </a:schemeClr>
                </a:solidFill>
              </a:rPr>
              <a:t>   or some special environment </a:t>
            </a:r>
          </a:p>
          <a:p>
            <a:pPr marL="0" indent="0" algn="just">
              <a:lnSpc>
                <a:spcPct val="80000"/>
              </a:lnSpc>
              <a:spcBef>
                <a:spcPts val="0"/>
              </a:spcBef>
              <a:spcAft>
                <a:spcPts val="0"/>
              </a:spcAft>
            </a:pPr>
            <a:r>
              <a:rPr lang="en-US" dirty="0">
                <a:solidFill>
                  <a:schemeClr val="tx1">
                    <a:lumMod val="95000"/>
                    <a:lumOff val="5000"/>
                  </a:schemeClr>
                </a:solidFill>
              </a:rPr>
              <a:t>   to survive and </a:t>
            </a:r>
            <a:r>
              <a:rPr lang="en-US" dirty="0">
                <a:solidFill>
                  <a:srgbClr val="34703E"/>
                </a:solidFill>
              </a:rPr>
              <a:t>spread</a:t>
            </a:r>
            <a:r>
              <a:rPr lang="en-US" dirty="0">
                <a:solidFill>
                  <a:schemeClr val="tx1">
                    <a:lumMod val="95000"/>
                    <a:lumOff val="5000"/>
                  </a:schemeClr>
                </a:solidFill>
              </a:rPr>
              <a:t>)?</a:t>
            </a:r>
            <a:r>
              <a:rPr lang="en-US" sz="500" dirty="0">
                <a:solidFill>
                  <a:schemeClr val="tx1"/>
                </a:solidFill>
              </a:rPr>
              <a:t> </a:t>
            </a:r>
            <a:endParaRPr lang="en-US" sz="500" dirty="0"/>
          </a:p>
        </p:txBody>
      </p:sp>
    </p:spTree>
    <p:extLst>
      <p:ext uri="{BB962C8B-B14F-4D97-AF65-F5344CB8AC3E}">
        <p14:creationId xmlns:p14="http://schemas.microsoft.com/office/powerpoint/2010/main" val="631967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What Causes Pandemics - Transmission</a:t>
            </a:r>
          </a:p>
        </p:txBody>
      </p:sp>
      <p:sp>
        <p:nvSpPr>
          <p:cNvPr id="3"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457200" y="1465487"/>
            <a:ext cx="8229600" cy="5240113"/>
          </a:xfrm>
        </p:spPr>
        <p:txBody>
          <a:bodyPr>
            <a:noAutofit/>
          </a:bodyPr>
          <a:lstStyle/>
          <a:p>
            <a:pPr marL="0" indent="0" algn="ctr" eaLnBrk="1" fontAlgn="auto" hangingPunct="1">
              <a:lnSpc>
                <a:spcPct val="80000"/>
              </a:lnSpc>
              <a:spcBef>
                <a:spcPts val="0"/>
              </a:spcBef>
              <a:spcAft>
                <a:spcPts val="0"/>
              </a:spcAft>
              <a:buClr>
                <a:schemeClr val="accent3"/>
              </a:buClr>
              <a:defRPr/>
            </a:pPr>
            <a:r>
              <a:rPr lang="en-US" sz="2600" dirty="0">
                <a:solidFill>
                  <a:srgbClr val="0033CC"/>
                </a:solidFill>
              </a:rPr>
              <a:t>Communicable Diseases – Ease of Transmission</a:t>
            </a:r>
          </a:p>
          <a:p>
            <a:pPr marL="0" indent="0" algn="just" eaLnBrk="1" fontAlgn="auto" hangingPunct="1">
              <a:lnSpc>
                <a:spcPct val="80000"/>
              </a:lnSpc>
              <a:spcBef>
                <a:spcPts val="0"/>
              </a:spcBef>
              <a:spcAft>
                <a:spcPts val="0"/>
              </a:spcAft>
              <a:buClr>
                <a:schemeClr val="accent3"/>
              </a:buClr>
              <a:defRPr/>
            </a:pPr>
            <a:endParaRPr lang="en-US" sz="500" dirty="0">
              <a:solidFill>
                <a:schemeClr val="tx1">
                  <a:lumMod val="95000"/>
                  <a:lumOff val="5000"/>
                </a:schemeClr>
              </a:solidFill>
            </a:endParaRPr>
          </a:p>
          <a:p>
            <a:pPr marL="0" indent="0" algn="just">
              <a:lnSpc>
                <a:spcPct val="80000"/>
              </a:lnSpc>
              <a:spcBef>
                <a:spcPts val="0"/>
              </a:spcBef>
              <a:spcAft>
                <a:spcPts val="0"/>
              </a:spcAft>
            </a:pPr>
            <a:endParaRPr lang="en-US" sz="1500" dirty="0">
              <a:solidFill>
                <a:schemeClr val="tx1">
                  <a:lumMod val="95000"/>
                  <a:lumOff val="5000"/>
                </a:schemeClr>
              </a:solidFill>
            </a:endParaRPr>
          </a:p>
          <a:p>
            <a:pPr marL="0" indent="0" algn="just">
              <a:lnSpc>
                <a:spcPct val="80000"/>
              </a:lnSpc>
              <a:spcBef>
                <a:spcPts val="0"/>
              </a:spcBef>
              <a:spcAft>
                <a:spcPts val="0"/>
              </a:spcAft>
            </a:pPr>
            <a:r>
              <a:rPr lang="en-US" sz="2400" dirty="0">
                <a:solidFill>
                  <a:schemeClr val="tx1">
                    <a:lumMod val="95000"/>
                    <a:lumOff val="5000"/>
                  </a:schemeClr>
                </a:solidFill>
              </a:rPr>
              <a:t>How easily the </a:t>
            </a:r>
            <a:r>
              <a:rPr lang="en-US" sz="2400" dirty="0">
                <a:solidFill>
                  <a:srgbClr val="0033CC"/>
                </a:solidFill>
              </a:rPr>
              <a:t>disease</a:t>
            </a:r>
            <a:r>
              <a:rPr lang="en-US" sz="2400" dirty="0">
                <a:solidFill>
                  <a:schemeClr val="tx1">
                    <a:lumMod val="95000"/>
                    <a:lumOff val="5000"/>
                  </a:schemeClr>
                </a:solidFill>
              </a:rPr>
              <a:t> is spread, from one person to another, depends on:</a:t>
            </a:r>
          </a:p>
          <a:p>
            <a:pPr marL="0" indent="0" algn="just">
              <a:lnSpc>
                <a:spcPct val="80000"/>
              </a:lnSpc>
              <a:spcBef>
                <a:spcPts val="0"/>
              </a:spcBef>
              <a:spcAft>
                <a:spcPts val="0"/>
              </a:spcAft>
            </a:pPr>
            <a:endParaRPr lang="en-US" sz="2400" dirty="0">
              <a:solidFill>
                <a:schemeClr val="tx1">
                  <a:lumMod val="95000"/>
                  <a:lumOff val="5000"/>
                </a:schemeClr>
              </a:solidFill>
            </a:endParaRPr>
          </a:p>
          <a:p>
            <a:pPr marL="0" indent="0" algn="just">
              <a:lnSpc>
                <a:spcPct val="80000"/>
              </a:lnSpc>
              <a:spcBef>
                <a:spcPts val="0"/>
              </a:spcBef>
              <a:spcAft>
                <a:spcPts val="0"/>
              </a:spcAft>
            </a:pPr>
            <a:r>
              <a:rPr lang="en-US" sz="1800" b="0" dirty="0">
                <a:solidFill>
                  <a:schemeClr val="tx1">
                    <a:lumMod val="95000"/>
                    <a:lumOff val="5000"/>
                  </a:schemeClr>
                </a:solidFill>
              </a:rPr>
              <a:t>● </a:t>
            </a:r>
            <a:r>
              <a:rPr lang="en-US" dirty="0"/>
              <a:t>Infectiousness of the Pathogen:</a:t>
            </a:r>
          </a:p>
          <a:p>
            <a:pPr marL="0" indent="0" algn="just">
              <a:lnSpc>
                <a:spcPct val="80000"/>
              </a:lnSpc>
              <a:spcBef>
                <a:spcPts val="0"/>
              </a:spcBef>
              <a:spcAft>
                <a:spcPts val="0"/>
              </a:spcAft>
            </a:pPr>
            <a:r>
              <a:rPr lang="en-US" b="0" dirty="0">
                <a:solidFill>
                  <a:schemeClr val="tx1">
                    <a:lumMod val="95000"/>
                    <a:lumOff val="5000"/>
                  </a:schemeClr>
                </a:solidFill>
              </a:rPr>
              <a:t>  </a:t>
            </a:r>
            <a:r>
              <a:rPr lang="en-US" dirty="0">
                <a:solidFill>
                  <a:schemeClr val="tx1">
                    <a:lumMod val="95000"/>
                    <a:lumOff val="5000"/>
                  </a:schemeClr>
                </a:solidFill>
              </a:rPr>
              <a:t>How infectious is the </a:t>
            </a:r>
            <a:r>
              <a:rPr lang="en-US" dirty="0">
                <a:solidFill>
                  <a:srgbClr val="0033CC"/>
                </a:solidFill>
              </a:rPr>
              <a:t>pathogen</a:t>
            </a:r>
            <a:r>
              <a:rPr lang="en-US" dirty="0">
                <a:solidFill>
                  <a:schemeClr val="tx1">
                    <a:lumMod val="95000"/>
                    <a:lumOff val="5000"/>
                  </a:schemeClr>
                </a:solidFill>
              </a:rPr>
              <a:t> </a:t>
            </a:r>
          </a:p>
          <a:p>
            <a:pPr marL="0" indent="0" algn="just">
              <a:lnSpc>
                <a:spcPct val="80000"/>
              </a:lnSpc>
              <a:spcBef>
                <a:spcPts val="0"/>
              </a:spcBef>
              <a:spcAft>
                <a:spcPts val="0"/>
              </a:spcAft>
            </a:pPr>
            <a:r>
              <a:rPr lang="en-US" dirty="0">
                <a:solidFill>
                  <a:schemeClr val="tx1">
                    <a:lumMod val="95000"/>
                    <a:lumOff val="5000"/>
                  </a:schemeClr>
                </a:solidFill>
              </a:rPr>
              <a:t>  (in how likely is any exposure </a:t>
            </a:r>
          </a:p>
          <a:p>
            <a:pPr marL="0" indent="0" algn="just">
              <a:lnSpc>
                <a:spcPct val="80000"/>
              </a:lnSpc>
              <a:spcBef>
                <a:spcPts val="0"/>
              </a:spcBef>
              <a:spcAft>
                <a:spcPts val="0"/>
              </a:spcAft>
            </a:pPr>
            <a:r>
              <a:rPr lang="en-US" dirty="0">
                <a:solidFill>
                  <a:schemeClr val="tx1">
                    <a:lumMod val="95000"/>
                    <a:lumOff val="5000"/>
                  </a:schemeClr>
                </a:solidFill>
              </a:rPr>
              <a:t>  to the </a:t>
            </a:r>
            <a:r>
              <a:rPr lang="en-US" dirty="0">
                <a:solidFill>
                  <a:srgbClr val="0033CC"/>
                </a:solidFill>
              </a:rPr>
              <a:t>pathogen</a:t>
            </a:r>
            <a:r>
              <a:rPr lang="en-US" dirty="0">
                <a:solidFill>
                  <a:schemeClr val="tx1">
                    <a:lumMod val="95000"/>
                    <a:lumOff val="5000"/>
                  </a:schemeClr>
                </a:solidFill>
              </a:rPr>
              <a:t> in an uninfected </a:t>
            </a:r>
          </a:p>
          <a:p>
            <a:pPr marL="0" indent="0" algn="just">
              <a:lnSpc>
                <a:spcPct val="80000"/>
              </a:lnSpc>
              <a:spcBef>
                <a:spcPts val="0"/>
              </a:spcBef>
              <a:spcAft>
                <a:spcPts val="0"/>
              </a:spcAft>
            </a:pPr>
            <a:r>
              <a:rPr lang="en-US" dirty="0">
                <a:solidFill>
                  <a:schemeClr val="tx1">
                    <a:lumMod val="95000"/>
                    <a:lumOff val="5000"/>
                  </a:schemeClr>
                </a:solidFill>
              </a:rPr>
              <a:t>  person to cause an infection), </a:t>
            </a:r>
          </a:p>
          <a:p>
            <a:pPr marL="0" indent="0" algn="just">
              <a:lnSpc>
                <a:spcPct val="80000"/>
              </a:lnSpc>
              <a:spcBef>
                <a:spcPts val="0"/>
              </a:spcBef>
              <a:spcAft>
                <a:spcPts val="0"/>
              </a:spcAft>
            </a:pPr>
            <a:r>
              <a:rPr lang="en-US" dirty="0">
                <a:solidFill>
                  <a:schemeClr val="tx1">
                    <a:lumMod val="95000"/>
                    <a:lumOff val="5000"/>
                  </a:schemeClr>
                </a:solidFill>
              </a:rPr>
              <a:t>  and how much of the </a:t>
            </a:r>
            <a:r>
              <a:rPr lang="en-US" dirty="0">
                <a:solidFill>
                  <a:srgbClr val="0033CC"/>
                </a:solidFill>
              </a:rPr>
              <a:t>pathogen</a:t>
            </a:r>
            <a:r>
              <a:rPr lang="en-US" dirty="0">
                <a:solidFill>
                  <a:schemeClr val="tx1">
                    <a:lumMod val="95000"/>
                    <a:lumOff val="5000"/>
                  </a:schemeClr>
                </a:solidFill>
              </a:rPr>
              <a:t> </a:t>
            </a:r>
          </a:p>
          <a:p>
            <a:pPr marL="0" indent="0" algn="just">
              <a:lnSpc>
                <a:spcPct val="80000"/>
              </a:lnSpc>
              <a:spcBef>
                <a:spcPts val="0"/>
              </a:spcBef>
              <a:spcAft>
                <a:spcPts val="0"/>
              </a:spcAft>
            </a:pPr>
            <a:r>
              <a:rPr lang="en-US" dirty="0">
                <a:solidFill>
                  <a:schemeClr val="tx1">
                    <a:lumMod val="95000"/>
                    <a:lumOff val="5000"/>
                  </a:schemeClr>
                </a:solidFill>
              </a:rPr>
              <a:t>  does it take to cause the infection </a:t>
            </a:r>
          </a:p>
          <a:p>
            <a:pPr marL="0" indent="0" algn="just">
              <a:lnSpc>
                <a:spcPct val="80000"/>
              </a:lnSpc>
              <a:spcBef>
                <a:spcPts val="0"/>
              </a:spcBef>
              <a:spcAft>
                <a:spcPts val="0"/>
              </a:spcAft>
            </a:pPr>
            <a:r>
              <a:rPr lang="en-US" dirty="0">
                <a:solidFill>
                  <a:schemeClr val="tx1">
                    <a:lumMod val="95000"/>
                    <a:lumOff val="5000"/>
                  </a:schemeClr>
                </a:solidFill>
              </a:rPr>
              <a:t>  of another person?</a:t>
            </a:r>
          </a:p>
        </p:txBody>
      </p:sp>
    </p:spTree>
    <p:extLst>
      <p:ext uri="{BB962C8B-B14F-4D97-AF65-F5344CB8AC3E}">
        <p14:creationId xmlns:p14="http://schemas.microsoft.com/office/powerpoint/2010/main" val="1205787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What Causes Pandemics - Transmission</a:t>
            </a:r>
          </a:p>
        </p:txBody>
      </p:sp>
      <p:sp>
        <p:nvSpPr>
          <p:cNvPr id="3"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457200" y="1465487"/>
            <a:ext cx="8229600" cy="5240113"/>
          </a:xfrm>
        </p:spPr>
        <p:txBody>
          <a:bodyPr>
            <a:noAutofit/>
          </a:bodyPr>
          <a:lstStyle/>
          <a:p>
            <a:pPr marL="0" indent="0" algn="ctr" eaLnBrk="1" fontAlgn="auto" hangingPunct="1">
              <a:lnSpc>
                <a:spcPct val="80000"/>
              </a:lnSpc>
              <a:spcBef>
                <a:spcPts val="0"/>
              </a:spcBef>
              <a:spcAft>
                <a:spcPts val="0"/>
              </a:spcAft>
              <a:buClr>
                <a:schemeClr val="accent3"/>
              </a:buClr>
              <a:defRPr/>
            </a:pPr>
            <a:r>
              <a:rPr lang="en-US" sz="2600" dirty="0">
                <a:solidFill>
                  <a:srgbClr val="0033CC"/>
                </a:solidFill>
              </a:rPr>
              <a:t>Communicable Diseases – Ease of Transmission</a:t>
            </a:r>
          </a:p>
          <a:p>
            <a:pPr marL="0" indent="0" algn="just" eaLnBrk="1" fontAlgn="auto" hangingPunct="1">
              <a:lnSpc>
                <a:spcPct val="80000"/>
              </a:lnSpc>
              <a:spcBef>
                <a:spcPts val="0"/>
              </a:spcBef>
              <a:spcAft>
                <a:spcPts val="0"/>
              </a:spcAft>
              <a:buClr>
                <a:schemeClr val="accent3"/>
              </a:buClr>
              <a:defRPr/>
            </a:pPr>
            <a:endParaRPr lang="en-US" sz="500" dirty="0">
              <a:solidFill>
                <a:schemeClr val="tx1">
                  <a:lumMod val="95000"/>
                  <a:lumOff val="5000"/>
                </a:schemeClr>
              </a:solidFill>
            </a:endParaRPr>
          </a:p>
          <a:p>
            <a:pPr marL="0" indent="0" algn="just">
              <a:lnSpc>
                <a:spcPct val="80000"/>
              </a:lnSpc>
              <a:spcBef>
                <a:spcPts val="0"/>
              </a:spcBef>
              <a:spcAft>
                <a:spcPts val="0"/>
              </a:spcAft>
            </a:pPr>
            <a:endParaRPr lang="en-US" sz="1500" dirty="0">
              <a:solidFill>
                <a:schemeClr val="tx1">
                  <a:lumMod val="95000"/>
                  <a:lumOff val="5000"/>
                </a:schemeClr>
              </a:solidFill>
            </a:endParaRPr>
          </a:p>
          <a:p>
            <a:pPr marL="0" indent="0" algn="just">
              <a:lnSpc>
                <a:spcPct val="80000"/>
              </a:lnSpc>
              <a:spcBef>
                <a:spcPts val="0"/>
              </a:spcBef>
              <a:spcAft>
                <a:spcPts val="0"/>
              </a:spcAft>
            </a:pPr>
            <a:r>
              <a:rPr lang="en-US" sz="2400" dirty="0">
                <a:solidFill>
                  <a:schemeClr val="tx1">
                    <a:lumMod val="95000"/>
                    <a:lumOff val="5000"/>
                  </a:schemeClr>
                </a:solidFill>
              </a:rPr>
              <a:t>How easily the </a:t>
            </a:r>
            <a:r>
              <a:rPr lang="en-US" sz="2400" dirty="0">
                <a:solidFill>
                  <a:srgbClr val="0033CC"/>
                </a:solidFill>
              </a:rPr>
              <a:t>disease</a:t>
            </a:r>
            <a:r>
              <a:rPr lang="en-US" sz="2400" dirty="0">
                <a:solidFill>
                  <a:schemeClr val="tx1">
                    <a:lumMod val="95000"/>
                    <a:lumOff val="5000"/>
                  </a:schemeClr>
                </a:solidFill>
              </a:rPr>
              <a:t> is spread, from one person to another, depends on:</a:t>
            </a:r>
          </a:p>
          <a:p>
            <a:pPr marL="0" indent="0" algn="just">
              <a:lnSpc>
                <a:spcPct val="80000"/>
              </a:lnSpc>
              <a:spcBef>
                <a:spcPts val="0"/>
              </a:spcBef>
              <a:spcAft>
                <a:spcPts val="0"/>
              </a:spcAft>
            </a:pPr>
            <a:endParaRPr lang="en-US" sz="2400" dirty="0">
              <a:solidFill>
                <a:schemeClr val="tx1">
                  <a:lumMod val="95000"/>
                  <a:lumOff val="5000"/>
                </a:schemeClr>
              </a:solidFill>
            </a:endParaRPr>
          </a:p>
          <a:p>
            <a:pPr marL="0" indent="0" algn="just">
              <a:lnSpc>
                <a:spcPct val="80000"/>
              </a:lnSpc>
              <a:spcBef>
                <a:spcPts val="0"/>
              </a:spcBef>
              <a:spcAft>
                <a:spcPts val="0"/>
              </a:spcAft>
            </a:pPr>
            <a:r>
              <a:rPr lang="en-US" sz="1800" b="0" dirty="0">
                <a:solidFill>
                  <a:schemeClr val="tx1">
                    <a:lumMod val="95000"/>
                    <a:lumOff val="5000"/>
                  </a:schemeClr>
                </a:solidFill>
              </a:rPr>
              <a:t>● </a:t>
            </a:r>
            <a:r>
              <a:rPr lang="en-US" dirty="0"/>
              <a:t>Control/Prevention of Transmission: </a:t>
            </a:r>
          </a:p>
          <a:p>
            <a:pPr marL="0" indent="0" algn="just">
              <a:lnSpc>
                <a:spcPct val="80000"/>
              </a:lnSpc>
              <a:spcBef>
                <a:spcPts val="0"/>
              </a:spcBef>
              <a:spcAft>
                <a:spcPts val="0"/>
              </a:spcAft>
            </a:pPr>
            <a:r>
              <a:rPr lang="en-US" dirty="0">
                <a:solidFill>
                  <a:schemeClr val="tx1">
                    <a:lumMod val="95000"/>
                    <a:lumOff val="5000"/>
                  </a:schemeClr>
                </a:solidFill>
              </a:rPr>
              <a:t>  How abundant is the </a:t>
            </a:r>
            <a:r>
              <a:rPr lang="en-US" dirty="0">
                <a:solidFill>
                  <a:srgbClr val="34703E"/>
                </a:solidFill>
              </a:rPr>
              <a:t>transmission</a:t>
            </a:r>
            <a:r>
              <a:rPr lang="en-US" dirty="0">
                <a:solidFill>
                  <a:schemeClr val="tx1">
                    <a:lumMod val="95000"/>
                    <a:lumOff val="5000"/>
                  </a:schemeClr>
                </a:solidFill>
              </a:rPr>
              <a:t> </a:t>
            </a:r>
          </a:p>
          <a:p>
            <a:pPr marL="0" indent="0" algn="just">
              <a:lnSpc>
                <a:spcPct val="80000"/>
              </a:lnSpc>
              <a:spcBef>
                <a:spcPts val="0"/>
              </a:spcBef>
              <a:spcAft>
                <a:spcPts val="0"/>
              </a:spcAft>
            </a:pPr>
            <a:r>
              <a:rPr lang="en-US" dirty="0">
                <a:solidFill>
                  <a:schemeClr val="tx1">
                    <a:lumMod val="95000"/>
                    <a:lumOff val="5000"/>
                  </a:schemeClr>
                </a:solidFill>
              </a:rPr>
              <a:t>  (how often can it occur) and </a:t>
            </a:r>
          </a:p>
          <a:p>
            <a:pPr marL="0" indent="0" algn="just">
              <a:lnSpc>
                <a:spcPct val="80000"/>
              </a:lnSpc>
              <a:spcBef>
                <a:spcPts val="0"/>
              </a:spcBef>
              <a:spcAft>
                <a:spcPts val="0"/>
              </a:spcAft>
            </a:pPr>
            <a:r>
              <a:rPr lang="en-US" dirty="0">
                <a:solidFill>
                  <a:schemeClr val="tx1">
                    <a:lumMod val="95000"/>
                    <a:lumOff val="5000"/>
                  </a:schemeClr>
                </a:solidFill>
              </a:rPr>
              <a:t>  how difficult is it to prevent </a:t>
            </a:r>
          </a:p>
          <a:p>
            <a:pPr marL="0" indent="0" algn="just">
              <a:lnSpc>
                <a:spcPct val="80000"/>
              </a:lnSpc>
              <a:spcBef>
                <a:spcPts val="0"/>
              </a:spcBef>
              <a:spcAft>
                <a:spcPts val="0"/>
              </a:spcAft>
            </a:pPr>
            <a:r>
              <a:rPr lang="en-US" dirty="0">
                <a:solidFill>
                  <a:schemeClr val="tx1">
                    <a:lumMod val="95000"/>
                    <a:lumOff val="5000"/>
                  </a:schemeClr>
                </a:solidFill>
              </a:rPr>
              <a:t>  the means of </a:t>
            </a:r>
            <a:r>
              <a:rPr lang="en-US" dirty="0">
                <a:solidFill>
                  <a:srgbClr val="34703E"/>
                </a:solidFill>
              </a:rPr>
              <a:t>transmission</a:t>
            </a:r>
            <a:r>
              <a:rPr lang="en-US" dirty="0">
                <a:solidFill>
                  <a:schemeClr val="tx1">
                    <a:lumMod val="95000"/>
                    <a:lumOff val="5000"/>
                  </a:schemeClr>
                </a:solidFill>
              </a:rPr>
              <a:t>?</a:t>
            </a:r>
          </a:p>
        </p:txBody>
      </p:sp>
    </p:spTree>
    <p:extLst>
      <p:ext uri="{BB962C8B-B14F-4D97-AF65-F5344CB8AC3E}">
        <p14:creationId xmlns:p14="http://schemas.microsoft.com/office/powerpoint/2010/main" val="4164192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What Causes Pandemics - Transmission</a:t>
            </a:r>
          </a:p>
        </p:txBody>
      </p:sp>
      <p:sp>
        <p:nvSpPr>
          <p:cNvPr id="3"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457200" y="1465487"/>
            <a:ext cx="8229600" cy="5240113"/>
          </a:xfrm>
        </p:spPr>
        <p:txBody>
          <a:bodyPr>
            <a:noAutofit/>
          </a:bodyPr>
          <a:lstStyle/>
          <a:p>
            <a:pPr marL="0" indent="0" algn="ctr" eaLnBrk="1" fontAlgn="auto" hangingPunct="1">
              <a:lnSpc>
                <a:spcPct val="80000"/>
              </a:lnSpc>
              <a:spcBef>
                <a:spcPts val="0"/>
              </a:spcBef>
              <a:spcAft>
                <a:spcPts val="0"/>
              </a:spcAft>
              <a:buClr>
                <a:schemeClr val="accent3"/>
              </a:buClr>
              <a:defRPr/>
            </a:pPr>
            <a:r>
              <a:rPr lang="en-US" sz="2600" dirty="0">
                <a:solidFill>
                  <a:srgbClr val="0033CC"/>
                </a:solidFill>
              </a:rPr>
              <a:t>Communicable Diseases – Ease of Transmission</a:t>
            </a:r>
          </a:p>
          <a:p>
            <a:pPr marL="0" indent="0" algn="just" eaLnBrk="1" fontAlgn="auto" hangingPunct="1">
              <a:lnSpc>
                <a:spcPct val="80000"/>
              </a:lnSpc>
              <a:spcBef>
                <a:spcPts val="0"/>
              </a:spcBef>
              <a:spcAft>
                <a:spcPts val="0"/>
              </a:spcAft>
              <a:buClr>
                <a:schemeClr val="accent3"/>
              </a:buClr>
              <a:defRPr/>
            </a:pPr>
            <a:endParaRPr lang="en-US" sz="500" dirty="0">
              <a:solidFill>
                <a:schemeClr val="tx1">
                  <a:lumMod val="95000"/>
                  <a:lumOff val="5000"/>
                </a:schemeClr>
              </a:solidFill>
            </a:endParaRPr>
          </a:p>
          <a:p>
            <a:pPr marL="0" indent="0" algn="just">
              <a:lnSpc>
                <a:spcPct val="80000"/>
              </a:lnSpc>
              <a:spcBef>
                <a:spcPts val="0"/>
              </a:spcBef>
              <a:spcAft>
                <a:spcPts val="0"/>
              </a:spcAft>
            </a:pPr>
            <a:endParaRPr lang="en-US" sz="1500" dirty="0">
              <a:solidFill>
                <a:schemeClr val="tx1">
                  <a:lumMod val="95000"/>
                  <a:lumOff val="5000"/>
                </a:schemeClr>
              </a:solidFill>
            </a:endParaRPr>
          </a:p>
          <a:p>
            <a:pPr marL="0" indent="0" algn="just">
              <a:lnSpc>
                <a:spcPct val="80000"/>
              </a:lnSpc>
              <a:spcBef>
                <a:spcPts val="0"/>
              </a:spcBef>
              <a:spcAft>
                <a:spcPts val="0"/>
              </a:spcAft>
            </a:pPr>
            <a:r>
              <a:rPr lang="en-US" sz="2400" dirty="0">
                <a:solidFill>
                  <a:schemeClr val="tx1">
                    <a:lumMod val="95000"/>
                    <a:lumOff val="5000"/>
                  </a:schemeClr>
                </a:solidFill>
              </a:rPr>
              <a:t>How easily the </a:t>
            </a:r>
            <a:r>
              <a:rPr lang="en-US" sz="2400" dirty="0">
                <a:solidFill>
                  <a:srgbClr val="0033CC"/>
                </a:solidFill>
              </a:rPr>
              <a:t>disease</a:t>
            </a:r>
            <a:r>
              <a:rPr lang="en-US" sz="2400" dirty="0">
                <a:solidFill>
                  <a:schemeClr val="tx1">
                    <a:lumMod val="95000"/>
                    <a:lumOff val="5000"/>
                  </a:schemeClr>
                </a:solidFill>
              </a:rPr>
              <a:t> is spread, from one person to another, depends on:</a:t>
            </a:r>
          </a:p>
          <a:p>
            <a:pPr marL="0" indent="0" algn="just">
              <a:lnSpc>
                <a:spcPct val="80000"/>
              </a:lnSpc>
              <a:spcBef>
                <a:spcPts val="0"/>
              </a:spcBef>
              <a:spcAft>
                <a:spcPts val="0"/>
              </a:spcAft>
            </a:pPr>
            <a:endParaRPr lang="en-US" sz="2400" dirty="0">
              <a:solidFill>
                <a:schemeClr val="tx1">
                  <a:lumMod val="95000"/>
                  <a:lumOff val="5000"/>
                </a:schemeClr>
              </a:solidFill>
            </a:endParaRPr>
          </a:p>
          <a:p>
            <a:pPr marL="0" indent="0" algn="just">
              <a:lnSpc>
                <a:spcPct val="80000"/>
              </a:lnSpc>
              <a:spcBef>
                <a:spcPts val="0"/>
              </a:spcBef>
              <a:spcAft>
                <a:spcPts val="0"/>
              </a:spcAft>
            </a:pPr>
            <a:r>
              <a:rPr lang="en-US" sz="1800" b="0" dirty="0">
                <a:solidFill>
                  <a:schemeClr val="tx1">
                    <a:lumMod val="95000"/>
                    <a:lumOff val="5000"/>
                  </a:schemeClr>
                </a:solidFill>
              </a:rPr>
              <a:t>● </a:t>
            </a:r>
            <a:r>
              <a:rPr lang="en-US" dirty="0"/>
              <a:t>Virulence of the Disease: </a:t>
            </a:r>
          </a:p>
          <a:p>
            <a:pPr marL="0" indent="0" algn="just">
              <a:lnSpc>
                <a:spcPct val="80000"/>
              </a:lnSpc>
              <a:spcBef>
                <a:spcPts val="0"/>
              </a:spcBef>
              <a:spcAft>
                <a:spcPts val="0"/>
              </a:spcAft>
            </a:pPr>
            <a:r>
              <a:rPr lang="en-US" dirty="0">
                <a:solidFill>
                  <a:schemeClr val="tx1">
                    <a:lumMod val="95000"/>
                    <a:lumOff val="5000"/>
                  </a:schemeClr>
                </a:solidFill>
              </a:rPr>
              <a:t>  Can the </a:t>
            </a:r>
            <a:r>
              <a:rPr lang="en-US" dirty="0">
                <a:solidFill>
                  <a:srgbClr val="0033CC"/>
                </a:solidFill>
              </a:rPr>
              <a:t>disease</a:t>
            </a:r>
            <a:r>
              <a:rPr lang="en-US" dirty="0">
                <a:solidFill>
                  <a:schemeClr val="tx1">
                    <a:lumMod val="95000"/>
                    <a:lumOff val="5000"/>
                  </a:schemeClr>
                </a:solidFill>
              </a:rPr>
              <a:t> be present </a:t>
            </a:r>
          </a:p>
          <a:p>
            <a:pPr marL="0" indent="0" algn="just">
              <a:lnSpc>
                <a:spcPct val="80000"/>
              </a:lnSpc>
              <a:spcBef>
                <a:spcPts val="0"/>
              </a:spcBef>
              <a:spcAft>
                <a:spcPts val="0"/>
              </a:spcAft>
            </a:pPr>
            <a:r>
              <a:rPr lang="en-US" dirty="0">
                <a:solidFill>
                  <a:schemeClr val="tx1">
                    <a:lumMod val="95000"/>
                    <a:lumOff val="5000"/>
                  </a:schemeClr>
                </a:solidFill>
              </a:rPr>
              <a:t>  in people without making them </a:t>
            </a:r>
          </a:p>
          <a:p>
            <a:pPr marL="0" indent="0" algn="just">
              <a:lnSpc>
                <a:spcPct val="80000"/>
              </a:lnSpc>
              <a:spcBef>
                <a:spcPts val="0"/>
              </a:spcBef>
              <a:spcAft>
                <a:spcPts val="0"/>
              </a:spcAft>
            </a:pPr>
            <a:r>
              <a:rPr lang="en-US" dirty="0">
                <a:solidFill>
                  <a:schemeClr val="tx1">
                    <a:lumMod val="95000"/>
                    <a:lumOff val="5000"/>
                  </a:schemeClr>
                </a:solidFill>
              </a:rPr>
              <a:t>  so sick that they do not </a:t>
            </a:r>
          </a:p>
          <a:p>
            <a:pPr marL="0" indent="0" algn="just">
              <a:lnSpc>
                <a:spcPct val="80000"/>
              </a:lnSpc>
              <a:spcBef>
                <a:spcPts val="0"/>
              </a:spcBef>
              <a:spcAft>
                <a:spcPts val="0"/>
              </a:spcAft>
            </a:pPr>
            <a:r>
              <a:rPr lang="en-US" dirty="0">
                <a:solidFill>
                  <a:schemeClr val="tx1">
                    <a:lumMod val="95000"/>
                    <a:lumOff val="5000"/>
                  </a:schemeClr>
                </a:solidFill>
              </a:rPr>
              <a:t>  have the opportunity </a:t>
            </a:r>
          </a:p>
          <a:p>
            <a:pPr marL="0" indent="0" algn="just">
              <a:lnSpc>
                <a:spcPct val="80000"/>
              </a:lnSpc>
              <a:spcBef>
                <a:spcPts val="0"/>
              </a:spcBef>
              <a:spcAft>
                <a:spcPts val="0"/>
              </a:spcAft>
            </a:pPr>
            <a:r>
              <a:rPr lang="en-US" dirty="0">
                <a:solidFill>
                  <a:schemeClr val="tx1">
                    <a:lumMod val="95000"/>
                    <a:lumOff val="5000"/>
                  </a:schemeClr>
                </a:solidFill>
              </a:rPr>
              <a:t>  to </a:t>
            </a:r>
            <a:r>
              <a:rPr lang="en-US" dirty="0">
                <a:solidFill>
                  <a:srgbClr val="34703E"/>
                </a:solidFill>
              </a:rPr>
              <a:t>transmit</a:t>
            </a:r>
            <a:r>
              <a:rPr lang="en-US" dirty="0">
                <a:solidFill>
                  <a:schemeClr val="tx1">
                    <a:lumMod val="95000"/>
                    <a:lumOff val="5000"/>
                  </a:schemeClr>
                </a:solidFill>
              </a:rPr>
              <a:t> it to others?</a:t>
            </a:r>
          </a:p>
        </p:txBody>
      </p:sp>
    </p:spTree>
    <p:extLst>
      <p:ext uri="{BB962C8B-B14F-4D97-AF65-F5344CB8AC3E}">
        <p14:creationId xmlns:p14="http://schemas.microsoft.com/office/powerpoint/2010/main" val="2849605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What Causes Pandemics - Transmission</a:t>
            </a:r>
          </a:p>
        </p:txBody>
      </p:sp>
      <p:sp>
        <p:nvSpPr>
          <p:cNvPr id="3"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457200" y="1465487"/>
            <a:ext cx="8229600" cy="5240113"/>
          </a:xfrm>
        </p:spPr>
        <p:txBody>
          <a:bodyPr>
            <a:noAutofit/>
          </a:bodyPr>
          <a:lstStyle/>
          <a:p>
            <a:pPr marL="0" indent="0" algn="ctr" eaLnBrk="1" fontAlgn="auto" hangingPunct="1">
              <a:lnSpc>
                <a:spcPct val="80000"/>
              </a:lnSpc>
              <a:spcBef>
                <a:spcPts val="0"/>
              </a:spcBef>
              <a:spcAft>
                <a:spcPts val="0"/>
              </a:spcAft>
              <a:buClr>
                <a:schemeClr val="accent3"/>
              </a:buClr>
              <a:defRPr/>
            </a:pPr>
            <a:r>
              <a:rPr lang="en-US" sz="2600" dirty="0">
                <a:solidFill>
                  <a:srgbClr val="0033CC"/>
                </a:solidFill>
              </a:rPr>
              <a:t>Communicable Diseases – Ease of Transmission</a:t>
            </a:r>
          </a:p>
          <a:p>
            <a:pPr marL="0" indent="0" algn="just" eaLnBrk="1" fontAlgn="auto" hangingPunct="1">
              <a:lnSpc>
                <a:spcPct val="80000"/>
              </a:lnSpc>
              <a:spcBef>
                <a:spcPts val="0"/>
              </a:spcBef>
              <a:spcAft>
                <a:spcPts val="0"/>
              </a:spcAft>
              <a:buClr>
                <a:schemeClr val="accent3"/>
              </a:buClr>
              <a:defRPr/>
            </a:pPr>
            <a:endParaRPr lang="en-US" sz="500" dirty="0">
              <a:solidFill>
                <a:schemeClr val="tx1">
                  <a:lumMod val="95000"/>
                  <a:lumOff val="5000"/>
                </a:schemeClr>
              </a:solidFill>
            </a:endParaRPr>
          </a:p>
          <a:p>
            <a:pPr marL="0" indent="0" algn="just">
              <a:lnSpc>
                <a:spcPct val="80000"/>
              </a:lnSpc>
              <a:spcBef>
                <a:spcPts val="0"/>
              </a:spcBef>
              <a:spcAft>
                <a:spcPts val="0"/>
              </a:spcAft>
            </a:pPr>
            <a:endParaRPr lang="en-US" sz="1500" dirty="0">
              <a:solidFill>
                <a:schemeClr val="tx1">
                  <a:lumMod val="95000"/>
                  <a:lumOff val="5000"/>
                </a:schemeClr>
              </a:solidFill>
            </a:endParaRPr>
          </a:p>
          <a:p>
            <a:pPr marL="0" indent="0" algn="just">
              <a:lnSpc>
                <a:spcPct val="80000"/>
              </a:lnSpc>
              <a:spcBef>
                <a:spcPts val="0"/>
              </a:spcBef>
              <a:spcAft>
                <a:spcPts val="0"/>
              </a:spcAft>
            </a:pPr>
            <a:r>
              <a:rPr lang="en-US" sz="2400" dirty="0">
                <a:solidFill>
                  <a:schemeClr val="tx1">
                    <a:lumMod val="95000"/>
                    <a:lumOff val="5000"/>
                  </a:schemeClr>
                </a:solidFill>
              </a:rPr>
              <a:t>How easily the </a:t>
            </a:r>
            <a:r>
              <a:rPr lang="en-US" sz="2400" dirty="0">
                <a:solidFill>
                  <a:srgbClr val="0033CC"/>
                </a:solidFill>
              </a:rPr>
              <a:t>disease</a:t>
            </a:r>
            <a:r>
              <a:rPr lang="en-US" sz="2400" dirty="0">
                <a:solidFill>
                  <a:schemeClr val="tx1">
                    <a:lumMod val="95000"/>
                    <a:lumOff val="5000"/>
                  </a:schemeClr>
                </a:solidFill>
              </a:rPr>
              <a:t> is spread, from one person to another, depends on:</a:t>
            </a:r>
          </a:p>
          <a:p>
            <a:pPr marL="0" indent="0" algn="just">
              <a:lnSpc>
                <a:spcPct val="80000"/>
              </a:lnSpc>
              <a:spcBef>
                <a:spcPts val="0"/>
              </a:spcBef>
              <a:spcAft>
                <a:spcPts val="0"/>
              </a:spcAft>
            </a:pPr>
            <a:endParaRPr lang="en-US" sz="2400" dirty="0">
              <a:solidFill>
                <a:schemeClr val="tx1">
                  <a:lumMod val="95000"/>
                  <a:lumOff val="5000"/>
                </a:schemeClr>
              </a:solidFill>
            </a:endParaRPr>
          </a:p>
          <a:p>
            <a:pPr marL="0" indent="0" algn="just">
              <a:lnSpc>
                <a:spcPct val="80000"/>
              </a:lnSpc>
              <a:spcBef>
                <a:spcPts val="0"/>
              </a:spcBef>
              <a:spcAft>
                <a:spcPts val="0"/>
              </a:spcAft>
            </a:pPr>
            <a:r>
              <a:rPr lang="en-US" sz="1800" b="0" dirty="0">
                <a:solidFill>
                  <a:schemeClr val="tx1">
                    <a:lumMod val="95000"/>
                    <a:lumOff val="5000"/>
                  </a:schemeClr>
                </a:solidFill>
              </a:rPr>
              <a:t>● </a:t>
            </a:r>
            <a:r>
              <a:rPr lang="en-US" dirty="0"/>
              <a:t>Incubation period: </a:t>
            </a:r>
          </a:p>
          <a:p>
            <a:pPr marL="0" indent="0" algn="just">
              <a:lnSpc>
                <a:spcPct val="80000"/>
              </a:lnSpc>
              <a:spcBef>
                <a:spcPts val="0"/>
              </a:spcBef>
              <a:spcAft>
                <a:spcPts val="0"/>
              </a:spcAft>
            </a:pPr>
            <a:r>
              <a:rPr lang="en-US" dirty="0">
                <a:solidFill>
                  <a:schemeClr val="tx1">
                    <a:lumMod val="95000"/>
                    <a:lumOff val="5000"/>
                  </a:schemeClr>
                </a:solidFill>
              </a:rPr>
              <a:t>  How long does it take </a:t>
            </a:r>
          </a:p>
          <a:p>
            <a:pPr marL="0" indent="0" algn="just">
              <a:lnSpc>
                <a:spcPct val="80000"/>
              </a:lnSpc>
              <a:spcBef>
                <a:spcPts val="0"/>
              </a:spcBef>
              <a:spcAft>
                <a:spcPts val="0"/>
              </a:spcAft>
            </a:pPr>
            <a:r>
              <a:rPr lang="en-US" dirty="0">
                <a:solidFill>
                  <a:schemeClr val="tx1">
                    <a:lumMod val="95000"/>
                    <a:lumOff val="5000"/>
                  </a:schemeClr>
                </a:solidFill>
              </a:rPr>
              <a:t>  for an infected person </a:t>
            </a:r>
          </a:p>
          <a:p>
            <a:pPr marL="0" indent="0" algn="just">
              <a:lnSpc>
                <a:spcPct val="80000"/>
              </a:lnSpc>
              <a:spcBef>
                <a:spcPts val="0"/>
              </a:spcBef>
              <a:spcAft>
                <a:spcPts val="0"/>
              </a:spcAft>
            </a:pPr>
            <a:r>
              <a:rPr lang="en-US" dirty="0">
                <a:solidFill>
                  <a:schemeClr val="tx1">
                    <a:lumMod val="95000"/>
                    <a:lumOff val="5000"/>
                  </a:schemeClr>
                </a:solidFill>
              </a:rPr>
              <a:t>  to develop symptoms, and </a:t>
            </a:r>
          </a:p>
          <a:p>
            <a:pPr marL="0" indent="0" algn="just">
              <a:lnSpc>
                <a:spcPct val="80000"/>
              </a:lnSpc>
              <a:spcBef>
                <a:spcPts val="0"/>
              </a:spcBef>
              <a:spcAft>
                <a:spcPts val="0"/>
              </a:spcAft>
            </a:pPr>
            <a:r>
              <a:rPr lang="en-US" dirty="0">
                <a:solidFill>
                  <a:schemeClr val="tx1">
                    <a:lumMod val="95000"/>
                    <a:lumOff val="5000"/>
                  </a:schemeClr>
                </a:solidFill>
              </a:rPr>
              <a:t>  how long does the infected person </a:t>
            </a:r>
          </a:p>
          <a:p>
            <a:pPr marL="0" indent="0" algn="just">
              <a:lnSpc>
                <a:spcPct val="80000"/>
              </a:lnSpc>
              <a:spcBef>
                <a:spcPts val="0"/>
              </a:spcBef>
              <a:spcAft>
                <a:spcPts val="0"/>
              </a:spcAft>
            </a:pPr>
            <a:r>
              <a:rPr lang="en-US" dirty="0">
                <a:solidFill>
                  <a:schemeClr val="tx1">
                    <a:lumMod val="95000"/>
                    <a:lumOff val="5000"/>
                  </a:schemeClr>
                </a:solidFill>
              </a:rPr>
              <a:t>  remain contagious?</a:t>
            </a:r>
          </a:p>
        </p:txBody>
      </p:sp>
    </p:spTree>
    <p:extLst>
      <p:ext uri="{BB962C8B-B14F-4D97-AF65-F5344CB8AC3E}">
        <p14:creationId xmlns:p14="http://schemas.microsoft.com/office/powerpoint/2010/main" val="276711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What Causes Pandemics - Transmission</a:t>
            </a:r>
          </a:p>
        </p:txBody>
      </p:sp>
      <p:sp>
        <p:nvSpPr>
          <p:cNvPr id="3"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457200" y="1465487"/>
            <a:ext cx="8229600" cy="5240113"/>
          </a:xfrm>
        </p:spPr>
        <p:txBody>
          <a:bodyPr>
            <a:noAutofit/>
          </a:bodyPr>
          <a:lstStyle/>
          <a:p>
            <a:pPr marL="0" indent="0" algn="ctr" eaLnBrk="1" fontAlgn="auto" hangingPunct="1">
              <a:lnSpc>
                <a:spcPct val="80000"/>
              </a:lnSpc>
              <a:spcBef>
                <a:spcPts val="0"/>
              </a:spcBef>
              <a:spcAft>
                <a:spcPts val="0"/>
              </a:spcAft>
              <a:buClr>
                <a:schemeClr val="accent3"/>
              </a:buClr>
              <a:defRPr/>
            </a:pPr>
            <a:r>
              <a:rPr lang="en-US" sz="2600" dirty="0">
                <a:solidFill>
                  <a:srgbClr val="0033CC"/>
                </a:solidFill>
              </a:rPr>
              <a:t>Communicable Diseases – Ease of Transmission</a:t>
            </a:r>
          </a:p>
          <a:p>
            <a:pPr marL="0" indent="0" algn="just" eaLnBrk="1" fontAlgn="auto" hangingPunct="1">
              <a:lnSpc>
                <a:spcPct val="80000"/>
              </a:lnSpc>
              <a:spcBef>
                <a:spcPts val="0"/>
              </a:spcBef>
              <a:spcAft>
                <a:spcPts val="0"/>
              </a:spcAft>
              <a:buClr>
                <a:schemeClr val="accent3"/>
              </a:buClr>
              <a:defRPr/>
            </a:pPr>
            <a:endParaRPr lang="en-US" sz="500" dirty="0">
              <a:solidFill>
                <a:schemeClr val="tx1">
                  <a:lumMod val="95000"/>
                  <a:lumOff val="5000"/>
                </a:schemeClr>
              </a:solidFill>
            </a:endParaRPr>
          </a:p>
          <a:p>
            <a:pPr marL="0" indent="0" algn="just">
              <a:lnSpc>
                <a:spcPct val="80000"/>
              </a:lnSpc>
              <a:spcBef>
                <a:spcPts val="0"/>
              </a:spcBef>
              <a:spcAft>
                <a:spcPts val="0"/>
              </a:spcAft>
            </a:pPr>
            <a:endParaRPr lang="en-US" sz="1500" dirty="0">
              <a:solidFill>
                <a:schemeClr val="tx1">
                  <a:lumMod val="95000"/>
                  <a:lumOff val="5000"/>
                </a:schemeClr>
              </a:solidFill>
            </a:endParaRPr>
          </a:p>
          <a:p>
            <a:pPr marL="0" indent="0" algn="just">
              <a:lnSpc>
                <a:spcPct val="80000"/>
              </a:lnSpc>
              <a:spcBef>
                <a:spcPts val="0"/>
              </a:spcBef>
              <a:spcAft>
                <a:spcPts val="0"/>
              </a:spcAft>
            </a:pPr>
            <a:r>
              <a:rPr lang="en-US" sz="2400" dirty="0">
                <a:solidFill>
                  <a:schemeClr val="tx1">
                    <a:lumMod val="95000"/>
                    <a:lumOff val="5000"/>
                  </a:schemeClr>
                </a:solidFill>
              </a:rPr>
              <a:t>How easily the </a:t>
            </a:r>
            <a:r>
              <a:rPr lang="en-US" sz="2400" dirty="0">
                <a:solidFill>
                  <a:srgbClr val="0033CC"/>
                </a:solidFill>
              </a:rPr>
              <a:t>disease</a:t>
            </a:r>
            <a:r>
              <a:rPr lang="en-US" sz="2400" dirty="0">
                <a:solidFill>
                  <a:schemeClr val="tx1">
                    <a:lumMod val="95000"/>
                    <a:lumOff val="5000"/>
                  </a:schemeClr>
                </a:solidFill>
              </a:rPr>
              <a:t> is spread, from one person to another, depends on:</a:t>
            </a:r>
          </a:p>
          <a:p>
            <a:pPr marL="0" indent="0" algn="just">
              <a:lnSpc>
                <a:spcPct val="80000"/>
              </a:lnSpc>
              <a:spcBef>
                <a:spcPts val="0"/>
              </a:spcBef>
              <a:spcAft>
                <a:spcPts val="0"/>
              </a:spcAft>
            </a:pPr>
            <a:endParaRPr lang="en-US" sz="2400" dirty="0">
              <a:solidFill>
                <a:schemeClr val="tx1">
                  <a:lumMod val="95000"/>
                  <a:lumOff val="5000"/>
                </a:schemeClr>
              </a:solidFill>
            </a:endParaRPr>
          </a:p>
          <a:p>
            <a:pPr marL="0" indent="0" algn="just">
              <a:lnSpc>
                <a:spcPct val="80000"/>
              </a:lnSpc>
              <a:spcBef>
                <a:spcPts val="0"/>
              </a:spcBef>
              <a:spcAft>
                <a:spcPts val="0"/>
              </a:spcAft>
            </a:pPr>
            <a:r>
              <a:rPr lang="en-US" sz="1800" b="0" dirty="0">
                <a:solidFill>
                  <a:schemeClr val="tx1">
                    <a:lumMod val="95000"/>
                    <a:lumOff val="5000"/>
                  </a:schemeClr>
                </a:solidFill>
              </a:rPr>
              <a:t>● </a:t>
            </a:r>
            <a:r>
              <a:rPr lang="en-US" dirty="0"/>
              <a:t>Discoverability: </a:t>
            </a:r>
          </a:p>
          <a:p>
            <a:pPr marL="0" indent="0" algn="just">
              <a:lnSpc>
                <a:spcPct val="80000"/>
              </a:lnSpc>
              <a:spcBef>
                <a:spcPts val="0"/>
              </a:spcBef>
              <a:spcAft>
                <a:spcPts val="0"/>
              </a:spcAft>
            </a:pPr>
            <a:r>
              <a:rPr lang="en-US" dirty="0">
                <a:solidFill>
                  <a:schemeClr val="tx1">
                    <a:lumMod val="95000"/>
                    <a:lumOff val="5000"/>
                  </a:schemeClr>
                </a:solidFill>
              </a:rPr>
              <a:t>  How easy is the </a:t>
            </a:r>
            <a:r>
              <a:rPr lang="en-US" dirty="0">
                <a:solidFill>
                  <a:srgbClr val="0033CC"/>
                </a:solidFill>
              </a:rPr>
              <a:t>disease</a:t>
            </a:r>
            <a:r>
              <a:rPr lang="en-US" dirty="0">
                <a:solidFill>
                  <a:schemeClr val="tx1">
                    <a:lumMod val="95000"/>
                    <a:lumOff val="5000"/>
                  </a:schemeClr>
                </a:solidFill>
              </a:rPr>
              <a:t> </a:t>
            </a:r>
          </a:p>
          <a:p>
            <a:pPr marL="0" indent="0" algn="just">
              <a:lnSpc>
                <a:spcPct val="80000"/>
              </a:lnSpc>
              <a:spcBef>
                <a:spcPts val="0"/>
              </a:spcBef>
              <a:spcAft>
                <a:spcPts val="0"/>
              </a:spcAft>
            </a:pPr>
            <a:r>
              <a:rPr lang="en-US" dirty="0">
                <a:solidFill>
                  <a:schemeClr val="tx1">
                    <a:lumMod val="95000"/>
                    <a:lumOff val="5000"/>
                  </a:schemeClr>
                </a:solidFill>
              </a:rPr>
              <a:t>  to diagnosis, treat, and prevent? </a:t>
            </a:r>
          </a:p>
        </p:txBody>
      </p:sp>
    </p:spTree>
    <p:extLst>
      <p:ext uri="{BB962C8B-B14F-4D97-AF65-F5344CB8AC3E}">
        <p14:creationId xmlns:p14="http://schemas.microsoft.com/office/powerpoint/2010/main" val="4975066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What Causes Pandemics - Virulence</a:t>
            </a:r>
          </a:p>
        </p:txBody>
      </p:sp>
      <p:sp>
        <p:nvSpPr>
          <p:cNvPr id="3"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457200" y="1465487"/>
            <a:ext cx="8229600" cy="5240113"/>
          </a:xfrm>
        </p:spPr>
        <p:txBody>
          <a:bodyPr>
            <a:noAutofit/>
          </a:bodyPr>
          <a:lstStyle/>
          <a:p>
            <a:pPr marL="0" indent="0" algn="ctr" eaLnBrk="1" fontAlgn="auto" hangingPunct="1">
              <a:lnSpc>
                <a:spcPct val="87000"/>
              </a:lnSpc>
              <a:spcBef>
                <a:spcPts val="0"/>
              </a:spcBef>
              <a:spcAft>
                <a:spcPts val="0"/>
              </a:spcAft>
              <a:buClr>
                <a:schemeClr val="accent3"/>
              </a:buClr>
              <a:defRPr/>
            </a:pPr>
            <a:r>
              <a:rPr lang="en-US" sz="3200" dirty="0">
                <a:solidFill>
                  <a:srgbClr val="0033CC"/>
                </a:solidFill>
              </a:rPr>
              <a:t>Virulence</a:t>
            </a:r>
            <a:endParaRPr lang="en-US" sz="2000" dirty="0">
              <a:solidFill>
                <a:srgbClr val="0033CC"/>
              </a:solidFill>
            </a:endParaRPr>
          </a:p>
          <a:p>
            <a:pPr marL="0" indent="0" algn="just" eaLnBrk="1" fontAlgn="auto" hangingPunct="1">
              <a:lnSpc>
                <a:spcPct val="87000"/>
              </a:lnSpc>
              <a:spcBef>
                <a:spcPts val="0"/>
              </a:spcBef>
              <a:spcAft>
                <a:spcPts val="0"/>
              </a:spcAft>
              <a:buClr>
                <a:schemeClr val="accent3"/>
              </a:buClr>
              <a:defRPr/>
            </a:pPr>
            <a:endParaRPr lang="en-US" sz="500" dirty="0">
              <a:solidFill>
                <a:schemeClr val="tx1">
                  <a:lumMod val="95000"/>
                  <a:lumOff val="5000"/>
                </a:schemeClr>
              </a:solidFill>
            </a:endParaRPr>
          </a:p>
          <a:p>
            <a:pPr marL="0" indent="0" algn="just" eaLnBrk="1" fontAlgn="auto" hangingPunct="1">
              <a:lnSpc>
                <a:spcPct val="87000"/>
              </a:lnSpc>
              <a:spcBef>
                <a:spcPts val="0"/>
              </a:spcBef>
              <a:spcAft>
                <a:spcPts val="0"/>
              </a:spcAft>
              <a:buClr>
                <a:schemeClr val="accent3"/>
              </a:buClr>
              <a:defRPr/>
            </a:pPr>
            <a:r>
              <a:rPr lang="en-US" sz="2400" dirty="0">
                <a:solidFill>
                  <a:schemeClr val="tx1">
                    <a:lumMod val="95000"/>
                    <a:lumOff val="5000"/>
                  </a:schemeClr>
                </a:solidFill>
              </a:rPr>
              <a:t>A </a:t>
            </a:r>
            <a:r>
              <a:rPr lang="en-US" sz="2400" dirty="0">
                <a:solidFill>
                  <a:srgbClr val="0033CC"/>
                </a:solidFill>
              </a:rPr>
              <a:t>pandemic</a:t>
            </a:r>
            <a:r>
              <a:rPr lang="en-US" sz="2400" dirty="0">
                <a:solidFill>
                  <a:schemeClr val="tx1">
                    <a:lumMod val="95000"/>
                    <a:lumOff val="5000"/>
                  </a:schemeClr>
                </a:solidFill>
              </a:rPr>
              <a:t> requires that the </a:t>
            </a:r>
            <a:r>
              <a:rPr lang="en-US" sz="2400" dirty="0">
                <a:solidFill>
                  <a:srgbClr val="0033CC"/>
                </a:solidFill>
              </a:rPr>
              <a:t>disease</a:t>
            </a:r>
            <a:r>
              <a:rPr lang="en-US" sz="2400" dirty="0">
                <a:solidFill>
                  <a:schemeClr val="tx1">
                    <a:lumMod val="95000"/>
                    <a:lumOff val="5000"/>
                  </a:schemeClr>
                </a:solidFill>
              </a:rPr>
              <a:t> which causes it must also be </a:t>
            </a:r>
            <a:r>
              <a:rPr lang="en-US" sz="2400" dirty="0">
                <a:solidFill>
                  <a:srgbClr val="006600"/>
                </a:solidFill>
              </a:rPr>
              <a:t>virulent.</a:t>
            </a:r>
            <a:r>
              <a:rPr lang="en-US" sz="2400" dirty="0">
                <a:solidFill>
                  <a:schemeClr val="tx1">
                    <a:lumMod val="95000"/>
                    <a:lumOff val="5000"/>
                  </a:schemeClr>
                </a:solidFill>
              </a:rPr>
              <a:t>  </a:t>
            </a:r>
          </a:p>
          <a:p>
            <a:pPr marL="0" indent="0" algn="just" eaLnBrk="1" fontAlgn="auto" hangingPunct="1">
              <a:lnSpc>
                <a:spcPct val="87000"/>
              </a:lnSpc>
              <a:spcBef>
                <a:spcPts val="0"/>
              </a:spcBef>
              <a:spcAft>
                <a:spcPts val="0"/>
              </a:spcAft>
              <a:buClr>
                <a:schemeClr val="accent3"/>
              </a:buClr>
              <a:defRPr/>
            </a:pPr>
            <a:endParaRPr lang="en-US" sz="1600" dirty="0">
              <a:solidFill>
                <a:schemeClr val="tx1">
                  <a:lumMod val="95000"/>
                  <a:lumOff val="5000"/>
                </a:schemeClr>
              </a:solidFill>
            </a:endParaRPr>
          </a:p>
          <a:p>
            <a:pPr marL="0" indent="0" algn="just">
              <a:lnSpc>
                <a:spcPct val="80000"/>
              </a:lnSpc>
              <a:spcBef>
                <a:spcPts val="0"/>
              </a:spcBef>
              <a:spcAft>
                <a:spcPts val="0"/>
              </a:spcAft>
            </a:pPr>
            <a:r>
              <a:rPr lang="en-US" sz="1800" b="0" dirty="0">
                <a:solidFill>
                  <a:schemeClr val="tx1">
                    <a:lumMod val="95000"/>
                    <a:lumOff val="5000"/>
                  </a:schemeClr>
                </a:solidFill>
              </a:rPr>
              <a:t>● </a:t>
            </a:r>
            <a:r>
              <a:rPr lang="en-US" dirty="0"/>
              <a:t>Virulence: </a:t>
            </a:r>
          </a:p>
          <a:p>
            <a:pPr marL="0" indent="0" algn="just" eaLnBrk="1" fontAlgn="auto" hangingPunct="1">
              <a:lnSpc>
                <a:spcPct val="87000"/>
              </a:lnSpc>
              <a:spcBef>
                <a:spcPts val="0"/>
              </a:spcBef>
              <a:spcAft>
                <a:spcPts val="0"/>
              </a:spcAft>
              <a:buClr>
                <a:schemeClr val="accent3"/>
              </a:buClr>
              <a:defRPr/>
            </a:pPr>
            <a:r>
              <a:rPr lang="en-US" dirty="0">
                <a:solidFill>
                  <a:schemeClr val="tx1">
                    <a:lumMod val="95000"/>
                    <a:lumOff val="5000"/>
                  </a:schemeClr>
                </a:solidFill>
              </a:rPr>
              <a:t>  Relates to the level or degree </a:t>
            </a:r>
          </a:p>
          <a:p>
            <a:pPr marL="0" indent="0" algn="just" eaLnBrk="1" fontAlgn="auto" hangingPunct="1">
              <a:lnSpc>
                <a:spcPct val="87000"/>
              </a:lnSpc>
              <a:spcBef>
                <a:spcPts val="0"/>
              </a:spcBef>
              <a:spcAft>
                <a:spcPts val="0"/>
              </a:spcAft>
              <a:buClr>
                <a:schemeClr val="accent3"/>
              </a:buClr>
              <a:defRPr/>
            </a:pPr>
            <a:r>
              <a:rPr lang="en-US" dirty="0">
                <a:solidFill>
                  <a:schemeClr val="tx1">
                    <a:lumMod val="95000"/>
                    <a:lumOff val="5000"/>
                  </a:schemeClr>
                </a:solidFill>
              </a:rPr>
              <a:t>  of harm that the subject </a:t>
            </a:r>
            <a:r>
              <a:rPr lang="en-US" dirty="0">
                <a:solidFill>
                  <a:srgbClr val="0033CC"/>
                </a:solidFill>
              </a:rPr>
              <a:t>disease</a:t>
            </a:r>
            <a:r>
              <a:rPr lang="en-US" dirty="0">
                <a:solidFill>
                  <a:schemeClr val="tx1">
                    <a:lumMod val="95000"/>
                    <a:lumOff val="5000"/>
                  </a:schemeClr>
                </a:solidFill>
              </a:rPr>
              <a:t> </a:t>
            </a:r>
          </a:p>
          <a:p>
            <a:pPr marL="0" indent="0" algn="just" eaLnBrk="1" fontAlgn="auto" hangingPunct="1">
              <a:lnSpc>
                <a:spcPct val="87000"/>
              </a:lnSpc>
              <a:spcBef>
                <a:spcPts val="0"/>
              </a:spcBef>
              <a:spcAft>
                <a:spcPts val="0"/>
              </a:spcAft>
              <a:buClr>
                <a:schemeClr val="accent3"/>
              </a:buClr>
              <a:defRPr/>
            </a:pPr>
            <a:r>
              <a:rPr lang="en-US" dirty="0">
                <a:solidFill>
                  <a:schemeClr val="tx1">
                    <a:lumMod val="95000"/>
                    <a:lumOff val="5000"/>
                  </a:schemeClr>
                </a:solidFill>
              </a:rPr>
              <a:t>  can cause to a human being </a:t>
            </a:r>
          </a:p>
          <a:p>
            <a:pPr marL="0" indent="0" algn="just" eaLnBrk="1" fontAlgn="auto" hangingPunct="1">
              <a:lnSpc>
                <a:spcPct val="87000"/>
              </a:lnSpc>
              <a:spcBef>
                <a:spcPts val="0"/>
              </a:spcBef>
              <a:spcAft>
                <a:spcPts val="0"/>
              </a:spcAft>
              <a:buClr>
                <a:schemeClr val="accent3"/>
              </a:buClr>
              <a:defRPr/>
            </a:pPr>
            <a:r>
              <a:rPr lang="en-US" dirty="0">
                <a:solidFill>
                  <a:schemeClr val="tx1">
                    <a:lumMod val="95000"/>
                    <a:lumOff val="5000"/>
                  </a:schemeClr>
                </a:solidFill>
              </a:rPr>
              <a:t>  who contracts it.   </a:t>
            </a:r>
          </a:p>
        </p:txBody>
      </p:sp>
    </p:spTree>
    <p:extLst>
      <p:ext uri="{BB962C8B-B14F-4D97-AF65-F5344CB8AC3E}">
        <p14:creationId xmlns:p14="http://schemas.microsoft.com/office/powerpoint/2010/main" val="3898701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E136D-E4B6-4C46-A963-263CF5E5672E}"/>
              </a:ext>
            </a:extLst>
          </p:cNvPr>
          <p:cNvSpPr>
            <a:spLocks noGrp="1"/>
          </p:cNvSpPr>
          <p:nvPr>
            <p:ph type="ctrTitle"/>
          </p:nvPr>
        </p:nvSpPr>
        <p:spPr>
          <a:xfrm>
            <a:off x="762000" y="762000"/>
            <a:ext cx="7851648" cy="914400"/>
          </a:xfrm>
        </p:spPr>
        <p:txBody>
          <a:bodyPr/>
          <a:lstStyle/>
          <a:p>
            <a:pPr algn="ctr" eaLnBrk="1" fontAlgn="auto" hangingPunct="1">
              <a:spcAft>
                <a:spcPts val="0"/>
              </a:spcAft>
              <a:defRPr/>
            </a:pPr>
            <a:r>
              <a:rPr lang="en-US" b="1" dirty="0">
                <a:solidFill>
                  <a:srgbClr val="C00000"/>
                </a:solidFill>
              </a:rPr>
              <a:t>Part One - What is a Pandemic</a:t>
            </a:r>
          </a:p>
        </p:txBody>
      </p:sp>
      <p:pic>
        <p:nvPicPr>
          <p:cNvPr id="4" name="Picture 3"/>
          <p:cNvPicPr>
            <a:picLocks noChangeAspect="1"/>
          </p:cNvPicPr>
          <p:nvPr/>
        </p:nvPicPr>
        <p:blipFill>
          <a:blip r:embed="rId2"/>
          <a:stretch>
            <a:fillRect/>
          </a:stretch>
        </p:blipFill>
        <p:spPr>
          <a:xfrm>
            <a:off x="1010905" y="1828800"/>
            <a:ext cx="7353837" cy="41338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What Causes Pandemics - Virulence</a:t>
            </a:r>
          </a:p>
        </p:txBody>
      </p:sp>
      <p:sp>
        <p:nvSpPr>
          <p:cNvPr id="3"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457200" y="1465487"/>
            <a:ext cx="8382000" cy="5240113"/>
          </a:xfrm>
        </p:spPr>
        <p:txBody>
          <a:bodyPr>
            <a:noAutofit/>
          </a:bodyPr>
          <a:lstStyle/>
          <a:p>
            <a:pPr marL="0" indent="0" algn="ctr" eaLnBrk="1" fontAlgn="auto" hangingPunct="1">
              <a:lnSpc>
                <a:spcPct val="87000"/>
              </a:lnSpc>
              <a:spcBef>
                <a:spcPts val="0"/>
              </a:spcBef>
              <a:spcAft>
                <a:spcPts val="0"/>
              </a:spcAft>
              <a:buClr>
                <a:schemeClr val="accent3"/>
              </a:buClr>
              <a:defRPr/>
            </a:pPr>
            <a:r>
              <a:rPr lang="en-US" sz="3200" dirty="0">
                <a:solidFill>
                  <a:srgbClr val="0033CC"/>
                </a:solidFill>
              </a:rPr>
              <a:t>Virulence</a:t>
            </a:r>
            <a:endParaRPr lang="en-US" sz="2000" dirty="0">
              <a:solidFill>
                <a:srgbClr val="0033CC"/>
              </a:solidFill>
            </a:endParaRPr>
          </a:p>
          <a:p>
            <a:pPr marL="0" indent="0" algn="just" eaLnBrk="1" fontAlgn="auto" hangingPunct="1">
              <a:lnSpc>
                <a:spcPct val="87000"/>
              </a:lnSpc>
              <a:spcBef>
                <a:spcPts val="0"/>
              </a:spcBef>
              <a:spcAft>
                <a:spcPts val="0"/>
              </a:spcAft>
              <a:buClr>
                <a:schemeClr val="accent3"/>
              </a:buClr>
              <a:defRPr/>
            </a:pPr>
            <a:endParaRPr lang="en-US" sz="500" dirty="0">
              <a:solidFill>
                <a:schemeClr val="tx1">
                  <a:lumMod val="95000"/>
                  <a:lumOff val="5000"/>
                </a:schemeClr>
              </a:solidFill>
            </a:endParaRPr>
          </a:p>
          <a:p>
            <a:pPr marL="0" indent="0" algn="just" eaLnBrk="1" fontAlgn="auto" hangingPunct="1">
              <a:lnSpc>
                <a:spcPct val="87000"/>
              </a:lnSpc>
              <a:spcBef>
                <a:spcPts val="0"/>
              </a:spcBef>
              <a:spcAft>
                <a:spcPts val="0"/>
              </a:spcAft>
              <a:buClr>
                <a:schemeClr val="accent3"/>
              </a:buClr>
              <a:defRPr/>
            </a:pPr>
            <a:r>
              <a:rPr lang="en-US" sz="2400" dirty="0">
                <a:solidFill>
                  <a:schemeClr val="tx1">
                    <a:lumMod val="95000"/>
                    <a:lumOff val="5000"/>
                  </a:schemeClr>
                </a:solidFill>
              </a:rPr>
              <a:t>A </a:t>
            </a:r>
            <a:r>
              <a:rPr lang="en-US" sz="2400" dirty="0">
                <a:solidFill>
                  <a:srgbClr val="0033CC"/>
                </a:solidFill>
              </a:rPr>
              <a:t>pandemic</a:t>
            </a:r>
            <a:r>
              <a:rPr lang="en-US" sz="2400" dirty="0">
                <a:solidFill>
                  <a:schemeClr val="tx1">
                    <a:lumMod val="95000"/>
                    <a:lumOff val="5000"/>
                  </a:schemeClr>
                </a:solidFill>
              </a:rPr>
              <a:t> requires that the </a:t>
            </a:r>
            <a:r>
              <a:rPr lang="en-US" sz="2400" dirty="0">
                <a:solidFill>
                  <a:srgbClr val="0033CC"/>
                </a:solidFill>
              </a:rPr>
              <a:t>disease</a:t>
            </a:r>
            <a:r>
              <a:rPr lang="en-US" sz="2400" dirty="0">
                <a:solidFill>
                  <a:schemeClr val="tx1">
                    <a:lumMod val="95000"/>
                    <a:lumOff val="5000"/>
                  </a:schemeClr>
                </a:solidFill>
              </a:rPr>
              <a:t> which causes it must also be </a:t>
            </a:r>
            <a:r>
              <a:rPr lang="en-US" sz="2400" dirty="0">
                <a:solidFill>
                  <a:srgbClr val="006600"/>
                </a:solidFill>
              </a:rPr>
              <a:t>virulent.  </a:t>
            </a:r>
          </a:p>
          <a:p>
            <a:pPr marL="0" indent="0" algn="just" eaLnBrk="1" fontAlgn="auto" hangingPunct="1">
              <a:lnSpc>
                <a:spcPct val="87000"/>
              </a:lnSpc>
              <a:spcBef>
                <a:spcPts val="0"/>
              </a:spcBef>
              <a:spcAft>
                <a:spcPts val="0"/>
              </a:spcAft>
              <a:buClr>
                <a:schemeClr val="accent3"/>
              </a:buClr>
              <a:defRPr/>
            </a:pPr>
            <a:endParaRPr lang="en-US" sz="1000" dirty="0">
              <a:solidFill>
                <a:schemeClr val="tx1">
                  <a:lumMod val="95000"/>
                  <a:lumOff val="5000"/>
                </a:schemeClr>
              </a:solidFill>
            </a:endParaRPr>
          </a:p>
          <a:p>
            <a:pPr marL="0" indent="0" algn="just">
              <a:lnSpc>
                <a:spcPct val="87000"/>
              </a:lnSpc>
              <a:spcBef>
                <a:spcPts val="0"/>
              </a:spcBef>
              <a:spcAft>
                <a:spcPts val="0"/>
              </a:spcAft>
            </a:pPr>
            <a:r>
              <a:rPr lang="en-US" sz="1800" b="0" dirty="0">
                <a:solidFill>
                  <a:schemeClr val="tx1">
                    <a:lumMod val="95000"/>
                    <a:lumOff val="5000"/>
                  </a:schemeClr>
                </a:solidFill>
              </a:rPr>
              <a:t>● </a:t>
            </a:r>
            <a:r>
              <a:rPr lang="en-US" dirty="0"/>
              <a:t>Virulence and</a:t>
            </a:r>
            <a:r>
              <a:rPr lang="en-US" b="0" dirty="0">
                <a:solidFill>
                  <a:schemeClr val="tx1">
                    <a:lumMod val="95000"/>
                    <a:lumOff val="5000"/>
                  </a:schemeClr>
                </a:solidFill>
              </a:rPr>
              <a:t> </a:t>
            </a:r>
            <a:r>
              <a:rPr lang="en-US" dirty="0"/>
              <a:t>Pandemics:</a:t>
            </a:r>
            <a:endParaRPr lang="en-US" dirty="0">
              <a:solidFill>
                <a:srgbClr val="34703E"/>
              </a:solidFill>
            </a:endParaRPr>
          </a:p>
          <a:p>
            <a:pPr marL="0" indent="0" algn="just">
              <a:lnSpc>
                <a:spcPct val="87000"/>
              </a:lnSpc>
              <a:spcBef>
                <a:spcPts val="0"/>
              </a:spcBef>
              <a:spcAft>
                <a:spcPts val="0"/>
              </a:spcAft>
            </a:pPr>
            <a:r>
              <a:rPr lang="en-US" dirty="0">
                <a:solidFill>
                  <a:srgbClr val="34703E"/>
                </a:solidFill>
              </a:rPr>
              <a:t> </a:t>
            </a:r>
            <a:r>
              <a:rPr lang="en-US" dirty="0">
                <a:solidFill>
                  <a:srgbClr val="006600"/>
                </a:solidFill>
              </a:rPr>
              <a:t> Virulence </a:t>
            </a:r>
            <a:r>
              <a:rPr lang="en-US" dirty="0">
                <a:solidFill>
                  <a:schemeClr val="tx1">
                    <a:lumMod val="95000"/>
                    <a:lumOff val="5000"/>
                  </a:schemeClr>
                </a:solidFill>
              </a:rPr>
              <a:t>is the prime factor of whether</a:t>
            </a:r>
          </a:p>
          <a:p>
            <a:pPr marL="0" indent="0" algn="just">
              <a:lnSpc>
                <a:spcPct val="87000"/>
              </a:lnSpc>
              <a:spcBef>
                <a:spcPts val="0"/>
              </a:spcBef>
              <a:spcAft>
                <a:spcPts val="0"/>
              </a:spcAft>
            </a:pPr>
            <a:r>
              <a:rPr lang="en-US" dirty="0">
                <a:solidFill>
                  <a:schemeClr val="tx1">
                    <a:lumMod val="95000"/>
                    <a:lumOff val="5000"/>
                  </a:schemeClr>
                </a:solidFill>
              </a:rPr>
              <a:t>  a </a:t>
            </a:r>
            <a:r>
              <a:rPr lang="en-US" dirty="0">
                <a:solidFill>
                  <a:srgbClr val="0033CC"/>
                </a:solidFill>
              </a:rPr>
              <a:t>disease</a:t>
            </a:r>
            <a:r>
              <a:rPr lang="en-US" dirty="0">
                <a:solidFill>
                  <a:schemeClr val="tx1">
                    <a:lumMod val="95000"/>
                    <a:lumOff val="5000"/>
                  </a:schemeClr>
                </a:solidFill>
              </a:rPr>
              <a:t> will rise to the level of a </a:t>
            </a:r>
            <a:r>
              <a:rPr lang="en-US" dirty="0">
                <a:solidFill>
                  <a:srgbClr val="0033CC"/>
                </a:solidFill>
              </a:rPr>
              <a:t>pandemic.</a:t>
            </a:r>
            <a:r>
              <a:rPr lang="en-US" dirty="0">
                <a:solidFill>
                  <a:schemeClr val="tx1">
                    <a:lumMod val="95000"/>
                    <a:lumOff val="5000"/>
                  </a:schemeClr>
                </a:solidFill>
              </a:rPr>
              <a:t>  </a:t>
            </a:r>
          </a:p>
          <a:p>
            <a:pPr marL="0" indent="0" algn="just">
              <a:lnSpc>
                <a:spcPct val="87000"/>
              </a:lnSpc>
              <a:spcBef>
                <a:spcPts val="0"/>
              </a:spcBef>
              <a:spcAft>
                <a:spcPts val="0"/>
              </a:spcAft>
            </a:pPr>
            <a:endParaRPr lang="en-US" sz="1000" dirty="0">
              <a:solidFill>
                <a:schemeClr val="tx1">
                  <a:lumMod val="95000"/>
                  <a:lumOff val="5000"/>
                </a:schemeClr>
              </a:solidFill>
            </a:endParaRPr>
          </a:p>
          <a:p>
            <a:pPr marL="0" indent="0" algn="just">
              <a:lnSpc>
                <a:spcPct val="87000"/>
              </a:lnSpc>
              <a:spcBef>
                <a:spcPts val="0"/>
              </a:spcBef>
              <a:spcAft>
                <a:spcPts val="0"/>
              </a:spcAft>
            </a:pPr>
            <a:r>
              <a:rPr lang="en-US" dirty="0">
                <a:solidFill>
                  <a:schemeClr val="tx1">
                    <a:lumMod val="95000"/>
                    <a:lumOff val="5000"/>
                  </a:schemeClr>
                </a:solidFill>
              </a:rPr>
              <a:t>  For if the </a:t>
            </a:r>
            <a:r>
              <a:rPr lang="en-US" dirty="0">
                <a:solidFill>
                  <a:srgbClr val="0033CC"/>
                </a:solidFill>
              </a:rPr>
              <a:t>disease</a:t>
            </a:r>
            <a:r>
              <a:rPr lang="en-US" dirty="0">
                <a:solidFill>
                  <a:schemeClr val="tx1">
                    <a:lumMod val="95000"/>
                    <a:lumOff val="5000"/>
                  </a:schemeClr>
                </a:solidFill>
              </a:rPr>
              <a:t> which is spreading globally,</a:t>
            </a:r>
          </a:p>
          <a:p>
            <a:pPr marL="0" indent="0" algn="just">
              <a:lnSpc>
                <a:spcPct val="87000"/>
              </a:lnSpc>
              <a:spcBef>
                <a:spcPts val="0"/>
              </a:spcBef>
              <a:spcAft>
                <a:spcPts val="0"/>
              </a:spcAft>
            </a:pPr>
            <a:r>
              <a:rPr lang="en-US" dirty="0">
                <a:solidFill>
                  <a:schemeClr val="tx1">
                    <a:lumMod val="95000"/>
                    <a:lumOff val="5000"/>
                  </a:schemeClr>
                </a:solidFill>
              </a:rPr>
              <a:t>  does not cause significant levels of death, or</a:t>
            </a:r>
          </a:p>
          <a:p>
            <a:pPr marL="0" indent="0" algn="just">
              <a:lnSpc>
                <a:spcPct val="87000"/>
              </a:lnSpc>
              <a:spcBef>
                <a:spcPts val="0"/>
              </a:spcBef>
              <a:spcAft>
                <a:spcPts val="0"/>
              </a:spcAft>
            </a:pPr>
            <a:r>
              <a:rPr lang="en-US" dirty="0">
                <a:solidFill>
                  <a:schemeClr val="tx1">
                    <a:lumMod val="95000"/>
                    <a:lumOff val="5000"/>
                  </a:schemeClr>
                </a:solidFill>
              </a:rPr>
              <a:t>  serious disability, to human beings, </a:t>
            </a:r>
          </a:p>
          <a:p>
            <a:pPr marL="0" indent="0" algn="just">
              <a:lnSpc>
                <a:spcPct val="87000"/>
              </a:lnSpc>
              <a:spcBef>
                <a:spcPts val="0"/>
              </a:spcBef>
              <a:spcAft>
                <a:spcPts val="0"/>
              </a:spcAft>
            </a:pPr>
            <a:r>
              <a:rPr lang="en-US" dirty="0">
                <a:solidFill>
                  <a:schemeClr val="tx1">
                    <a:lumMod val="95000"/>
                    <a:lumOff val="5000"/>
                  </a:schemeClr>
                </a:solidFill>
              </a:rPr>
              <a:t>  (such as the common cold or seasonal flu), </a:t>
            </a:r>
          </a:p>
          <a:p>
            <a:pPr marL="0" indent="0" algn="just">
              <a:lnSpc>
                <a:spcPct val="87000"/>
              </a:lnSpc>
              <a:spcBef>
                <a:spcPts val="0"/>
              </a:spcBef>
              <a:spcAft>
                <a:spcPts val="0"/>
              </a:spcAft>
            </a:pPr>
            <a:r>
              <a:rPr lang="en-US" dirty="0">
                <a:solidFill>
                  <a:schemeClr val="tx1">
                    <a:lumMod val="95000"/>
                    <a:lumOff val="5000"/>
                  </a:schemeClr>
                </a:solidFill>
              </a:rPr>
              <a:t>  it is much more likely that the </a:t>
            </a:r>
            <a:r>
              <a:rPr lang="en-US" dirty="0">
                <a:solidFill>
                  <a:srgbClr val="0033CC"/>
                </a:solidFill>
              </a:rPr>
              <a:t>disease,</a:t>
            </a:r>
            <a:r>
              <a:rPr lang="en-US" dirty="0">
                <a:solidFill>
                  <a:schemeClr val="tx1">
                    <a:lumMod val="95000"/>
                    <a:lumOff val="5000"/>
                  </a:schemeClr>
                </a:solidFill>
              </a:rPr>
              <a:t> </a:t>
            </a:r>
          </a:p>
          <a:p>
            <a:pPr marL="0" indent="0" algn="just">
              <a:lnSpc>
                <a:spcPct val="87000"/>
              </a:lnSpc>
              <a:spcBef>
                <a:spcPts val="0"/>
              </a:spcBef>
              <a:spcAft>
                <a:spcPts val="0"/>
              </a:spcAft>
            </a:pPr>
            <a:r>
              <a:rPr lang="en-US" dirty="0">
                <a:solidFill>
                  <a:schemeClr val="tx1">
                    <a:lumMod val="95000"/>
                    <a:lumOff val="5000"/>
                  </a:schemeClr>
                </a:solidFill>
              </a:rPr>
              <a:t>  will merely be categorized as an annoyance,</a:t>
            </a:r>
          </a:p>
          <a:p>
            <a:pPr marL="0" indent="0" algn="just">
              <a:lnSpc>
                <a:spcPct val="87000"/>
              </a:lnSpc>
              <a:spcBef>
                <a:spcPts val="0"/>
              </a:spcBef>
              <a:spcAft>
                <a:spcPts val="0"/>
              </a:spcAft>
            </a:pPr>
            <a:r>
              <a:rPr lang="en-US" dirty="0">
                <a:solidFill>
                  <a:schemeClr val="tx1">
                    <a:lumMod val="95000"/>
                    <a:lumOff val="5000"/>
                  </a:schemeClr>
                </a:solidFill>
              </a:rPr>
              <a:t>  rather than a serious, global health emergency.</a:t>
            </a:r>
          </a:p>
          <a:p>
            <a:pPr marL="0" indent="0" algn="just" eaLnBrk="1" fontAlgn="auto" hangingPunct="1">
              <a:lnSpc>
                <a:spcPct val="87000"/>
              </a:lnSpc>
              <a:spcBef>
                <a:spcPts val="0"/>
              </a:spcBef>
              <a:spcAft>
                <a:spcPts val="0"/>
              </a:spcAft>
              <a:buClr>
                <a:schemeClr val="accent3"/>
              </a:buClr>
              <a:defRPr/>
            </a:pPr>
            <a:r>
              <a:rPr lang="en-US" dirty="0">
                <a:solidFill>
                  <a:schemeClr val="tx1">
                    <a:lumMod val="95000"/>
                    <a:lumOff val="5000"/>
                  </a:schemeClr>
                </a:solidFill>
              </a:rPr>
              <a:t>  </a:t>
            </a:r>
          </a:p>
        </p:txBody>
      </p:sp>
    </p:spTree>
    <p:extLst>
      <p:ext uri="{BB962C8B-B14F-4D97-AF65-F5344CB8AC3E}">
        <p14:creationId xmlns:p14="http://schemas.microsoft.com/office/powerpoint/2010/main" val="23523731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What Causes Pandemics - Virulence</a:t>
            </a:r>
          </a:p>
        </p:txBody>
      </p:sp>
      <p:sp>
        <p:nvSpPr>
          <p:cNvPr id="3"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381000" y="1432680"/>
            <a:ext cx="8382000" cy="5240113"/>
          </a:xfrm>
        </p:spPr>
        <p:txBody>
          <a:bodyPr>
            <a:noAutofit/>
          </a:bodyPr>
          <a:lstStyle/>
          <a:p>
            <a:pPr marL="0" indent="0" algn="ctr" eaLnBrk="1" fontAlgn="auto" hangingPunct="1">
              <a:lnSpc>
                <a:spcPct val="73000"/>
              </a:lnSpc>
              <a:spcBef>
                <a:spcPts val="0"/>
              </a:spcBef>
              <a:spcAft>
                <a:spcPts val="0"/>
              </a:spcAft>
              <a:buClr>
                <a:schemeClr val="accent3"/>
              </a:buClr>
              <a:defRPr/>
            </a:pPr>
            <a:r>
              <a:rPr lang="en-US" sz="3200" dirty="0">
                <a:solidFill>
                  <a:srgbClr val="0033CC"/>
                </a:solidFill>
              </a:rPr>
              <a:t>Virulence</a:t>
            </a:r>
          </a:p>
          <a:p>
            <a:pPr marL="0" indent="0" algn="just" eaLnBrk="1" fontAlgn="auto" hangingPunct="1">
              <a:lnSpc>
                <a:spcPct val="73000"/>
              </a:lnSpc>
              <a:spcBef>
                <a:spcPts val="0"/>
              </a:spcBef>
              <a:spcAft>
                <a:spcPts val="0"/>
              </a:spcAft>
              <a:buClr>
                <a:schemeClr val="accent3"/>
              </a:buClr>
              <a:defRPr/>
            </a:pPr>
            <a:endParaRPr lang="en-US" sz="1000" dirty="0">
              <a:solidFill>
                <a:schemeClr val="tx1">
                  <a:lumMod val="95000"/>
                  <a:lumOff val="5000"/>
                </a:schemeClr>
              </a:solidFill>
            </a:endParaRPr>
          </a:p>
          <a:p>
            <a:pPr marL="0" indent="0" algn="just" eaLnBrk="1" fontAlgn="auto" hangingPunct="1">
              <a:lnSpc>
                <a:spcPct val="73000"/>
              </a:lnSpc>
              <a:spcBef>
                <a:spcPts val="0"/>
              </a:spcBef>
              <a:spcAft>
                <a:spcPts val="0"/>
              </a:spcAft>
              <a:buClr>
                <a:schemeClr val="accent3"/>
              </a:buClr>
              <a:defRPr/>
            </a:pPr>
            <a:r>
              <a:rPr lang="en-US" sz="2200" dirty="0">
                <a:solidFill>
                  <a:schemeClr val="tx1">
                    <a:lumMod val="95000"/>
                    <a:lumOff val="5000"/>
                  </a:schemeClr>
                </a:solidFill>
              </a:rPr>
              <a:t>A </a:t>
            </a:r>
            <a:r>
              <a:rPr lang="en-US" sz="2200" dirty="0">
                <a:solidFill>
                  <a:srgbClr val="0033CC"/>
                </a:solidFill>
              </a:rPr>
              <a:t>pandemic</a:t>
            </a:r>
            <a:r>
              <a:rPr lang="en-US" sz="2200" dirty="0">
                <a:solidFill>
                  <a:schemeClr val="tx1">
                    <a:lumMod val="95000"/>
                    <a:lumOff val="5000"/>
                  </a:schemeClr>
                </a:solidFill>
              </a:rPr>
              <a:t> requires that the </a:t>
            </a:r>
            <a:r>
              <a:rPr lang="en-US" sz="2200" dirty="0">
                <a:solidFill>
                  <a:srgbClr val="0033CC"/>
                </a:solidFill>
              </a:rPr>
              <a:t>disease</a:t>
            </a:r>
            <a:r>
              <a:rPr lang="en-US" sz="2200" dirty="0">
                <a:solidFill>
                  <a:schemeClr val="tx1">
                    <a:lumMod val="95000"/>
                    <a:lumOff val="5000"/>
                  </a:schemeClr>
                </a:solidFill>
              </a:rPr>
              <a:t> which causes it must also be </a:t>
            </a:r>
            <a:r>
              <a:rPr lang="en-US" sz="2200" dirty="0">
                <a:solidFill>
                  <a:srgbClr val="006600"/>
                </a:solidFill>
              </a:rPr>
              <a:t>virulent.  </a:t>
            </a:r>
          </a:p>
          <a:p>
            <a:pPr marL="0" indent="0" algn="just" eaLnBrk="1" fontAlgn="auto" hangingPunct="1">
              <a:lnSpc>
                <a:spcPct val="73000"/>
              </a:lnSpc>
              <a:spcBef>
                <a:spcPts val="0"/>
              </a:spcBef>
              <a:spcAft>
                <a:spcPts val="0"/>
              </a:spcAft>
              <a:buClr>
                <a:schemeClr val="accent3"/>
              </a:buClr>
              <a:defRPr/>
            </a:pPr>
            <a:endParaRPr lang="en-US" sz="1500" dirty="0">
              <a:solidFill>
                <a:schemeClr val="tx1">
                  <a:lumMod val="95000"/>
                  <a:lumOff val="5000"/>
                </a:schemeClr>
              </a:solidFill>
            </a:endParaRPr>
          </a:p>
          <a:p>
            <a:pPr marL="0" indent="0" algn="just">
              <a:lnSpc>
                <a:spcPct val="73000"/>
              </a:lnSpc>
              <a:spcBef>
                <a:spcPts val="0"/>
              </a:spcBef>
              <a:spcAft>
                <a:spcPts val="0"/>
              </a:spcAft>
            </a:pPr>
            <a:r>
              <a:rPr lang="en-US" sz="1800" b="0" dirty="0">
                <a:solidFill>
                  <a:schemeClr val="tx1">
                    <a:lumMod val="95000"/>
                    <a:lumOff val="5000"/>
                  </a:schemeClr>
                </a:solidFill>
              </a:rPr>
              <a:t>● </a:t>
            </a:r>
            <a:r>
              <a:rPr lang="en-US" sz="1000" b="0" dirty="0">
                <a:solidFill>
                  <a:schemeClr val="tx1">
                    <a:lumMod val="95000"/>
                    <a:lumOff val="5000"/>
                  </a:schemeClr>
                </a:solidFill>
              </a:rPr>
              <a:t> </a:t>
            </a:r>
            <a:r>
              <a:rPr lang="en-US" sz="2200" dirty="0"/>
              <a:t>Virulence and</a:t>
            </a:r>
            <a:r>
              <a:rPr lang="en-US" sz="2200" b="0" dirty="0">
                <a:solidFill>
                  <a:schemeClr val="tx1">
                    <a:lumMod val="95000"/>
                    <a:lumOff val="5000"/>
                  </a:schemeClr>
                </a:solidFill>
              </a:rPr>
              <a:t> </a:t>
            </a:r>
            <a:r>
              <a:rPr lang="en-US" sz="2200" dirty="0"/>
              <a:t>Infectiousness:</a:t>
            </a:r>
            <a:endParaRPr lang="en-US" sz="2200" dirty="0">
              <a:solidFill>
                <a:srgbClr val="34703E"/>
              </a:solidFill>
            </a:endParaRPr>
          </a:p>
          <a:p>
            <a:pPr marL="0" indent="0" algn="just">
              <a:lnSpc>
                <a:spcPct val="73000"/>
              </a:lnSpc>
              <a:spcBef>
                <a:spcPts val="0"/>
              </a:spcBef>
              <a:spcAft>
                <a:spcPts val="0"/>
              </a:spcAft>
            </a:pPr>
            <a:r>
              <a:rPr lang="en-US" sz="2200" dirty="0">
                <a:solidFill>
                  <a:srgbClr val="34703E"/>
                </a:solidFill>
              </a:rPr>
              <a:t>   Virulence</a:t>
            </a:r>
            <a:r>
              <a:rPr lang="en-US" sz="2200" dirty="0">
                <a:solidFill>
                  <a:schemeClr val="tx1">
                    <a:lumMod val="95000"/>
                    <a:lumOff val="5000"/>
                  </a:schemeClr>
                </a:solidFill>
              </a:rPr>
              <a:t> is also a factor related to both the </a:t>
            </a:r>
            <a:r>
              <a:rPr lang="en-US" sz="2200" dirty="0"/>
              <a:t>lethality</a:t>
            </a:r>
            <a:r>
              <a:rPr lang="en-US" sz="2200" dirty="0">
                <a:solidFill>
                  <a:schemeClr val="tx1">
                    <a:lumMod val="95000"/>
                    <a:lumOff val="5000"/>
                  </a:schemeClr>
                </a:solidFill>
              </a:rPr>
              <a:t> of the</a:t>
            </a:r>
          </a:p>
          <a:p>
            <a:pPr marL="0" indent="0" algn="just">
              <a:lnSpc>
                <a:spcPct val="73000"/>
              </a:lnSpc>
              <a:spcBef>
                <a:spcPts val="0"/>
              </a:spcBef>
              <a:spcAft>
                <a:spcPts val="0"/>
              </a:spcAft>
            </a:pPr>
            <a:r>
              <a:rPr lang="en-US" sz="2200" dirty="0">
                <a:solidFill>
                  <a:schemeClr val="tx1">
                    <a:lumMod val="95000"/>
                    <a:lumOff val="5000"/>
                  </a:schemeClr>
                </a:solidFill>
              </a:rPr>
              <a:t>   </a:t>
            </a:r>
            <a:r>
              <a:rPr lang="en-US" sz="2200" dirty="0">
                <a:solidFill>
                  <a:srgbClr val="0033CC"/>
                </a:solidFill>
              </a:rPr>
              <a:t>disease </a:t>
            </a:r>
            <a:r>
              <a:rPr lang="en-US" sz="2200" dirty="0">
                <a:solidFill>
                  <a:schemeClr val="tx1">
                    <a:lumMod val="95000"/>
                    <a:lumOff val="5000"/>
                  </a:schemeClr>
                </a:solidFill>
              </a:rPr>
              <a:t>(the likelihood that the </a:t>
            </a:r>
            <a:r>
              <a:rPr lang="en-US" sz="2200" dirty="0">
                <a:solidFill>
                  <a:srgbClr val="0033CC"/>
                </a:solidFill>
              </a:rPr>
              <a:t>disease</a:t>
            </a:r>
            <a:r>
              <a:rPr lang="en-US" sz="2200" dirty="0">
                <a:solidFill>
                  <a:schemeClr val="tx1">
                    <a:lumMod val="95000"/>
                    <a:lumOff val="5000"/>
                  </a:schemeClr>
                </a:solidFill>
              </a:rPr>
              <a:t> will cause death or</a:t>
            </a:r>
          </a:p>
          <a:p>
            <a:pPr marL="0" indent="0" algn="just">
              <a:lnSpc>
                <a:spcPct val="73000"/>
              </a:lnSpc>
              <a:spcBef>
                <a:spcPts val="0"/>
              </a:spcBef>
              <a:spcAft>
                <a:spcPts val="0"/>
              </a:spcAft>
            </a:pPr>
            <a:r>
              <a:rPr lang="en-US" sz="2200" dirty="0">
                <a:solidFill>
                  <a:schemeClr val="tx1">
                    <a:lumMod val="95000"/>
                    <a:lumOff val="5000"/>
                  </a:schemeClr>
                </a:solidFill>
              </a:rPr>
              <a:t>   serious, permanent injury to the person), as well as the</a:t>
            </a:r>
          </a:p>
          <a:p>
            <a:pPr marL="0" indent="0" algn="just">
              <a:lnSpc>
                <a:spcPct val="73000"/>
              </a:lnSpc>
              <a:spcBef>
                <a:spcPts val="0"/>
              </a:spcBef>
              <a:spcAft>
                <a:spcPts val="0"/>
              </a:spcAft>
            </a:pPr>
            <a:r>
              <a:rPr lang="en-US" sz="2200" dirty="0">
                <a:solidFill>
                  <a:schemeClr val="tx1">
                    <a:lumMod val="95000"/>
                    <a:lumOff val="5000"/>
                  </a:schemeClr>
                </a:solidFill>
              </a:rPr>
              <a:t>   </a:t>
            </a:r>
            <a:r>
              <a:rPr lang="en-US" sz="2200" dirty="0"/>
              <a:t>infectiousness</a:t>
            </a:r>
            <a:r>
              <a:rPr lang="en-US" sz="2200" dirty="0">
                <a:solidFill>
                  <a:schemeClr val="tx1">
                    <a:lumMod val="95000"/>
                    <a:lumOff val="5000"/>
                  </a:schemeClr>
                </a:solidFill>
              </a:rPr>
              <a:t> of the </a:t>
            </a:r>
            <a:r>
              <a:rPr lang="en-US" sz="2200" dirty="0">
                <a:solidFill>
                  <a:srgbClr val="0033CC"/>
                </a:solidFill>
              </a:rPr>
              <a:t>disease</a:t>
            </a:r>
            <a:r>
              <a:rPr lang="en-US" sz="2200" dirty="0">
                <a:solidFill>
                  <a:schemeClr val="tx1">
                    <a:lumMod val="95000"/>
                    <a:lumOff val="5000"/>
                  </a:schemeClr>
                </a:solidFill>
              </a:rPr>
              <a:t> (the ease of the </a:t>
            </a:r>
            <a:r>
              <a:rPr lang="en-US" sz="2200" dirty="0">
                <a:solidFill>
                  <a:srgbClr val="0033CC"/>
                </a:solidFill>
              </a:rPr>
              <a:t>disease’s</a:t>
            </a:r>
          </a:p>
          <a:p>
            <a:pPr marL="0" indent="0" algn="just">
              <a:lnSpc>
                <a:spcPct val="73000"/>
              </a:lnSpc>
              <a:spcBef>
                <a:spcPts val="0"/>
              </a:spcBef>
              <a:spcAft>
                <a:spcPts val="0"/>
              </a:spcAft>
            </a:pPr>
            <a:r>
              <a:rPr lang="en-US" sz="2200" dirty="0">
                <a:solidFill>
                  <a:schemeClr val="tx1">
                    <a:lumMod val="95000"/>
                    <a:lumOff val="5000"/>
                  </a:schemeClr>
                </a:solidFill>
              </a:rPr>
              <a:t>   transmission and the likelihood that any single person can</a:t>
            </a:r>
          </a:p>
          <a:p>
            <a:pPr marL="0" indent="0" algn="just">
              <a:lnSpc>
                <a:spcPct val="73000"/>
              </a:lnSpc>
              <a:spcBef>
                <a:spcPts val="0"/>
              </a:spcBef>
              <a:spcAft>
                <a:spcPts val="0"/>
              </a:spcAft>
            </a:pPr>
            <a:r>
              <a:rPr lang="en-US" sz="2200" dirty="0">
                <a:solidFill>
                  <a:schemeClr val="tx1">
                    <a:lumMod val="95000"/>
                    <a:lumOff val="5000"/>
                  </a:schemeClr>
                </a:solidFill>
              </a:rPr>
              <a:t>   catch such </a:t>
            </a:r>
            <a:r>
              <a:rPr lang="en-US" sz="2200" dirty="0">
                <a:solidFill>
                  <a:srgbClr val="0033CC"/>
                </a:solidFill>
              </a:rPr>
              <a:t>disease</a:t>
            </a:r>
            <a:r>
              <a:rPr lang="en-US" sz="2200" dirty="0">
                <a:solidFill>
                  <a:schemeClr val="tx1">
                    <a:lumMod val="95000"/>
                    <a:lumOff val="5000"/>
                  </a:schemeClr>
                </a:solidFill>
              </a:rPr>
              <a:t> from exposure to any other person).</a:t>
            </a:r>
          </a:p>
          <a:p>
            <a:pPr marL="0" indent="0" algn="just">
              <a:lnSpc>
                <a:spcPct val="73000"/>
              </a:lnSpc>
              <a:spcBef>
                <a:spcPts val="0"/>
              </a:spcBef>
              <a:spcAft>
                <a:spcPts val="0"/>
              </a:spcAft>
            </a:pPr>
            <a:endParaRPr lang="en-US" sz="1500" dirty="0">
              <a:solidFill>
                <a:schemeClr val="tx1">
                  <a:lumMod val="95000"/>
                  <a:lumOff val="5000"/>
                </a:schemeClr>
              </a:solidFill>
            </a:endParaRPr>
          </a:p>
          <a:p>
            <a:pPr marL="0" indent="0" algn="just">
              <a:lnSpc>
                <a:spcPct val="73000"/>
              </a:lnSpc>
              <a:spcBef>
                <a:spcPts val="0"/>
              </a:spcBef>
              <a:spcAft>
                <a:spcPts val="0"/>
              </a:spcAft>
            </a:pPr>
            <a:r>
              <a:rPr lang="en-US" sz="2200" dirty="0">
                <a:solidFill>
                  <a:schemeClr val="tx1"/>
                </a:solidFill>
              </a:rPr>
              <a:t>   Because highly </a:t>
            </a:r>
            <a:r>
              <a:rPr lang="en-US" sz="2200" dirty="0">
                <a:solidFill>
                  <a:srgbClr val="34703E"/>
                </a:solidFill>
              </a:rPr>
              <a:t>virulent</a:t>
            </a:r>
            <a:r>
              <a:rPr lang="en-US" sz="2200" dirty="0">
                <a:solidFill>
                  <a:schemeClr val="tx1"/>
                </a:solidFill>
              </a:rPr>
              <a:t> </a:t>
            </a:r>
            <a:r>
              <a:rPr lang="en-US" sz="2200" dirty="0">
                <a:solidFill>
                  <a:srgbClr val="0033CC"/>
                </a:solidFill>
              </a:rPr>
              <a:t>diseases</a:t>
            </a:r>
            <a:r>
              <a:rPr lang="en-US" sz="2200" dirty="0">
                <a:solidFill>
                  <a:schemeClr val="tx1"/>
                </a:solidFill>
              </a:rPr>
              <a:t> </a:t>
            </a:r>
            <a:r>
              <a:rPr lang="en-US" sz="2200" dirty="0"/>
              <a:t>tend to kill </a:t>
            </a:r>
            <a:r>
              <a:rPr lang="en-US" sz="2200" dirty="0">
                <a:solidFill>
                  <a:schemeClr val="tx1"/>
                </a:solidFill>
              </a:rPr>
              <a:t>or seriously</a:t>
            </a:r>
          </a:p>
          <a:p>
            <a:pPr marL="0" indent="0" algn="just">
              <a:lnSpc>
                <a:spcPct val="73000"/>
              </a:lnSpc>
              <a:spcBef>
                <a:spcPts val="0"/>
              </a:spcBef>
              <a:spcAft>
                <a:spcPts val="0"/>
              </a:spcAft>
            </a:pPr>
            <a:r>
              <a:rPr lang="en-US" sz="2200" dirty="0">
                <a:solidFill>
                  <a:schemeClr val="tx1"/>
                </a:solidFill>
              </a:rPr>
              <a:t>   disable persons infected, they also often have </a:t>
            </a:r>
            <a:r>
              <a:rPr lang="en-US" sz="2200" dirty="0"/>
              <a:t>a reduced</a:t>
            </a:r>
          </a:p>
          <a:p>
            <a:pPr marL="0" indent="0" algn="just">
              <a:lnSpc>
                <a:spcPct val="73000"/>
              </a:lnSpc>
              <a:spcBef>
                <a:spcPts val="0"/>
              </a:spcBef>
              <a:spcAft>
                <a:spcPts val="0"/>
              </a:spcAft>
            </a:pPr>
            <a:r>
              <a:rPr lang="en-US" sz="2200" dirty="0"/>
              <a:t>   chance of transmissibility</a:t>
            </a:r>
            <a:r>
              <a:rPr lang="en-US" sz="2200" dirty="0">
                <a:solidFill>
                  <a:schemeClr val="tx1"/>
                </a:solidFill>
              </a:rPr>
              <a:t> (since infected people die or</a:t>
            </a:r>
          </a:p>
          <a:p>
            <a:pPr marL="0" indent="0" algn="just">
              <a:lnSpc>
                <a:spcPct val="73000"/>
              </a:lnSpc>
              <a:spcBef>
                <a:spcPts val="0"/>
              </a:spcBef>
              <a:spcAft>
                <a:spcPts val="0"/>
              </a:spcAft>
            </a:pPr>
            <a:r>
              <a:rPr lang="en-US" sz="2200" dirty="0">
                <a:solidFill>
                  <a:schemeClr val="tx1"/>
                </a:solidFill>
              </a:rPr>
              <a:t>   become disabled before they can transmit the </a:t>
            </a:r>
            <a:r>
              <a:rPr lang="en-US" sz="2200" dirty="0">
                <a:solidFill>
                  <a:srgbClr val="0033CC"/>
                </a:solidFill>
              </a:rPr>
              <a:t>disease</a:t>
            </a:r>
            <a:r>
              <a:rPr lang="en-US" sz="2200" dirty="0">
                <a:solidFill>
                  <a:schemeClr val="tx1"/>
                </a:solidFill>
              </a:rPr>
              <a:t>).</a:t>
            </a:r>
          </a:p>
          <a:p>
            <a:pPr marL="0" indent="0" algn="just">
              <a:lnSpc>
                <a:spcPct val="73000"/>
              </a:lnSpc>
              <a:spcBef>
                <a:spcPts val="0"/>
              </a:spcBef>
              <a:spcAft>
                <a:spcPts val="0"/>
              </a:spcAft>
            </a:pPr>
            <a:endParaRPr lang="en-US" sz="1500" dirty="0">
              <a:solidFill>
                <a:schemeClr val="tx1"/>
              </a:solidFill>
            </a:endParaRPr>
          </a:p>
          <a:p>
            <a:pPr marL="0" indent="0" algn="just">
              <a:lnSpc>
                <a:spcPct val="73000"/>
              </a:lnSpc>
              <a:spcBef>
                <a:spcPts val="0"/>
              </a:spcBef>
              <a:spcAft>
                <a:spcPts val="0"/>
              </a:spcAft>
            </a:pPr>
            <a:r>
              <a:rPr lang="en-US" sz="2200" dirty="0">
                <a:solidFill>
                  <a:schemeClr val="tx1"/>
                </a:solidFill>
              </a:rPr>
              <a:t>   This issue, however, is impacted by the length of time that</a:t>
            </a:r>
          </a:p>
          <a:p>
            <a:pPr marL="0" indent="0" algn="just">
              <a:lnSpc>
                <a:spcPct val="73000"/>
              </a:lnSpc>
              <a:spcBef>
                <a:spcPts val="0"/>
              </a:spcBef>
              <a:spcAft>
                <a:spcPts val="0"/>
              </a:spcAft>
            </a:pPr>
            <a:r>
              <a:rPr lang="en-US" sz="2200" dirty="0">
                <a:solidFill>
                  <a:schemeClr val="tx1"/>
                </a:solidFill>
              </a:rPr>
              <a:t>   exists, before a person infected with the </a:t>
            </a:r>
            <a:r>
              <a:rPr lang="en-US" sz="2200" dirty="0">
                <a:solidFill>
                  <a:srgbClr val="0033CC"/>
                </a:solidFill>
              </a:rPr>
              <a:t>disease,</a:t>
            </a:r>
            <a:r>
              <a:rPr lang="en-US" sz="2200" dirty="0">
                <a:solidFill>
                  <a:schemeClr val="tx1"/>
                </a:solidFill>
              </a:rPr>
              <a:t> becomes</a:t>
            </a:r>
          </a:p>
          <a:p>
            <a:pPr marL="0" indent="0" algn="just">
              <a:lnSpc>
                <a:spcPct val="73000"/>
              </a:lnSpc>
              <a:spcBef>
                <a:spcPts val="0"/>
              </a:spcBef>
              <a:spcAft>
                <a:spcPts val="0"/>
              </a:spcAft>
            </a:pPr>
            <a:r>
              <a:rPr lang="en-US" sz="2200" dirty="0">
                <a:solidFill>
                  <a:schemeClr val="tx1"/>
                </a:solidFill>
              </a:rPr>
              <a:t>   </a:t>
            </a:r>
            <a:r>
              <a:rPr lang="en-US" sz="2200" dirty="0"/>
              <a:t>symptomatic</a:t>
            </a:r>
            <a:r>
              <a:rPr lang="en-US" sz="2200" dirty="0">
                <a:solidFill>
                  <a:schemeClr val="tx1"/>
                </a:solidFill>
              </a:rPr>
              <a:t> (as such a person can transmit the </a:t>
            </a:r>
            <a:r>
              <a:rPr lang="en-US" sz="2200" dirty="0">
                <a:solidFill>
                  <a:srgbClr val="0033CC"/>
                </a:solidFill>
              </a:rPr>
              <a:t>disease</a:t>
            </a:r>
            <a:r>
              <a:rPr lang="en-US" sz="2200" dirty="0">
                <a:solidFill>
                  <a:schemeClr val="tx1"/>
                </a:solidFill>
              </a:rPr>
              <a:t> to</a:t>
            </a:r>
          </a:p>
          <a:p>
            <a:pPr marL="0" indent="0" algn="just">
              <a:lnSpc>
                <a:spcPct val="73000"/>
              </a:lnSpc>
              <a:spcBef>
                <a:spcPts val="0"/>
              </a:spcBef>
              <a:spcAft>
                <a:spcPts val="0"/>
              </a:spcAft>
            </a:pPr>
            <a:r>
              <a:rPr lang="en-US" sz="2200" dirty="0">
                <a:solidFill>
                  <a:schemeClr val="tx1"/>
                </a:solidFill>
              </a:rPr>
              <a:t>   others before they succumb to the effects of its </a:t>
            </a:r>
            <a:r>
              <a:rPr lang="en-US" sz="2200" dirty="0">
                <a:solidFill>
                  <a:srgbClr val="34703E"/>
                </a:solidFill>
              </a:rPr>
              <a:t>virulence</a:t>
            </a:r>
            <a:r>
              <a:rPr lang="en-US" sz="2200" dirty="0">
                <a:solidFill>
                  <a:schemeClr val="tx1"/>
                </a:solidFill>
              </a:rPr>
              <a:t>).</a:t>
            </a:r>
          </a:p>
          <a:p>
            <a:pPr marL="0" indent="0" algn="just" eaLnBrk="1" fontAlgn="auto" hangingPunct="1">
              <a:lnSpc>
                <a:spcPct val="75000"/>
              </a:lnSpc>
              <a:spcBef>
                <a:spcPts val="0"/>
              </a:spcBef>
              <a:spcAft>
                <a:spcPts val="0"/>
              </a:spcAft>
              <a:buClr>
                <a:schemeClr val="accent3"/>
              </a:buClr>
              <a:defRPr/>
            </a:pPr>
            <a:r>
              <a:rPr lang="en-US" dirty="0">
                <a:solidFill>
                  <a:schemeClr val="tx1">
                    <a:lumMod val="95000"/>
                    <a:lumOff val="5000"/>
                  </a:schemeClr>
                </a:solidFill>
              </a:rPr>
              <a:t>  </a:t>
            </a:r>
          </a:p>
        </p:txBody>
      </p:sp>
    </p:spTree>
    <p:extLst>
      <p:ext uri="{BB962C8B-B14F-4D97-AF65-F5344CB8AC3E}">
        <p14:creationId xmlns:p14="http://schemas.microsoft.com/office/powerpoint/2010/main" val="16124552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Defense Against Pandemics - Immunity</a:t>
            </a:r>
          </a:p>
        </p:txBody>
      </p:sp>
      <p:sp>
        <p:nvSpPr>
          <p:cNvPr id="3"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381000" y="1432680"/>
            <a:ext cx="8382000" cy="5240113"/>
          </a:xfrm>
        </p:spPr>
        <p:txBody>
          <a:bodyPr>
            <a:noAutofit/>
          </a:bodyPr>
          <a:lstStyle/>
          <a:p>
            <a:pPr marL="0" indent="0" algn="ctr" eaLnBrk="1" fontAlgn="auto" hangingPunct="1">
              <a:lnSpc>
                <a:spcPct val="80000"/>
              </a:lnSpc>
              <a:spcBef>
                <a:spcPts val="0"/>
              </a:spcBef>
              <a:spcAft>
                <a:spcPts val="0"/>
              </a:spcAft>
              <a:buClr>
                <a:schemeClr val="accent3"/>
              </a:buClr>
              <a:defRPr/>
            </a:pPr>
            <a:r>
              <a:rPr lang="en-US" sz="3200" dirty="0">
                <a:solidFill>
                  <a:srgbClr val="0033CC"/>
                </a:solidFill>
              </a:rPr>
              <a:t>The Immune System</a:t>
            </a:r>
          </a:p>
          <a:p>
            <a:pPr marL="0" indent="0" algn="just" eaLnBrk="1" fontAlgn="auto" hangingPunct="1">
              <a:lnSpc>
                <a:spcPct val="80000"/>
              </a:lnSpc>
              <a:spcBef>
                <a:spcPts val="0"/>
              </a:spcBef>
              <a:spcAft>
                <a:spcPts val="0"/>
              </a:spcAft>
              <a:buClr>
                <a:schemeClr val="accent3"/>
              </a:buClr>
              <a:defRPr/>
            </a:pPr>
            <a:endParaRPr lang="en-US" sz="1000" dirty="0">
              <a:solidFill>
                <a:schemeClr val="tx1">
                  <a:lumMod val="95000"/>
                  <a:lumOff val="5000"/>
                </a:schemeClr>
              </a:solidFill>
            </a:endParaRPr>
          </a:p>
          <a:p>
            <a:pPr algn="just" eaLnBrk="1" fontAlgn="auto" hangingPunct="1">
              <a:lnSpc>
                <a:spcPct val="80000"/>
              </a:lnSpc>
              <a:spcBef>
                <a:spcPts val="0"/>
              </a:spcBef>
              <a:spcAft>
                <a:spcPts val="0"/>
              </a:spcAft>
              <a:buClr>
                <a:schemeClr val="tx1">
                  <a:lumMod val="95000"/>
                  <a:lumOff val="5000"/>
                </a:schemeClr>
              </a:buClr>
              <a:buFont typeface="Arial" panose="020B0604020202020204" pitchFamily="34" charset="0"/>
              <a:buChar char="•"/>
              <a:defRPr/>
            </a:pPr>
            <a:r>
              <a:rPr lang="en-US" dirty="0">
                <a:solidFill>
                  <a:schemeClr val="tx1">
                    <a:lumMod val="95000"/>
                    <a:lumOff val="5000"/>
                  </a:schemeClr>
                </a:solidFill>
              </a:rPr>
              <a:t>The best defense against a </a:t>
            </a:r>
            <a:r>
              <a:rPr lang="en-US" dirty="0">
                <a:solidFill>
                  <a:srgbClr val="0033CC"/>
                </a:solidFill>
              </a:rPr>
              <a:t>pandemic</a:t>
            </a:r>
            <a:r>
              <a:rPr lang="en-US" dirty="0">
                <a:solidFill>
                  <a:schemeClr val="tx1">
                    <a:lumMod val="95000"/>
                    <a:lumOff val="5000"/>
                  </a:schemeClr>
                </a:solidFill>
              </a:rPr>
              <a:t> is human beings themselves</a:t>
            </a:r>
            <a:r>
              <a:rPr lang="en-US" dirty="0">
                <a:solidFill>
                  <a:srgbClr val="006600"/>
                </a:solidFill>
              </a:rPr>
              <a:t>. </a:t>
            </a:r>
          </a:p>
          <a:p>
            <a:pPr algn="just" eaLnBrk="1" fontAlgn="auto" hangingPunct="1">
              <a:lnSpc>
                <a:spcPct val="80000"/>
              </a:lnSpc>
              <a:spcBef>
                <a:spcPts val="0"/>
              </a:spcBef>
              <a:spcAft>
                <a:spcPts val="0"/>
              </a:spcAft>
              <a:buClr>
                <a:schemeClr val="tx1">
                  <a:lumMod val="95000"/>
                  <a:lumOff val="5000"/>
                </a:schemeClr>
              </a:buClr>
              <a:buFont typeface="Arial" panose="020B0604020202020204" pitchFamily="34" charset="0"/>
              <a:buChar char="•"/>
              <a:defRPr/>
            </a:pPr>
            <a:endParaRPr lang="en-US" dirty="0">
              <a:solidFill>
                <a:srgbClr val="006600"/>
              </a:solidFill>
            </a:endParaRPr>
          </a:p>
          <a:p>
            <a:pPr algn="just" eaLnBrk="1" fontAlgn="auto" hangingPunct="1">
              <a:lnSpc>
                <a:spcPct val="80000"/>
              </a:lnSpc>
              <a:spcBef>
                <a:spcPts val="0"/>
              </a:spcBef>
              <a:spcAft>
                <a:spcPts val="0"/>
              </a:spcAft>
              <a:buClr>
                <a:schemeClr val="tx1">
                  <a:lumMod val="95000"/>
                  <a:lumOff val="5000"/>
                </a:schemeClr>
              </a:buClr>
              <a:buFont typeface="Arial" panose="020B0604020202020204" pitchFamily="34" charset="0"/>
              <a:buChar char="•"/>
              <a:defRPr/>
            </a:pPr>
            <a:r>
              <a:rPr lang="en-US" dirty="0">
                <a:solidFill>
                  <a:schemeClr val="tx1">
                    <a:lumMod val="95000"/>
                    <a:lumOff val="5000"/>
                  </a:schemeClr>
                </a:solidFill>
              </a:rPr>
              <a:t>For when a </a:t>
            </a:r>
            <a:r>
              <a:rPr lang="en-US" dirty="0">
                <a:solidFill>
                  <a:srgbClr val="0033CC"/>
                </a:solidFill>
              </a:rPr>
              <a:t>disease </a:t>
            </a:r>
            <a:r>
              <a:rPr lang="en-US" dirty="0">
                <a:solidFill>
                  <a:schemeClr val="tx1">
                    <a:lumMod val="95000"/>
                    <a:lumOff val="5000"/>
                  </a:schemeClr>
                </a:solidFill>
              </a:rPr>
              <a:t>attacks a human being, what ultimately allows that person to survive, is their </a:t>
            </a:r>
            <a:r>
              <a:rPr lang="en-US" dirty="0">
                <a:solidFill>
                  <a:srgbClr val="006600"/>
                </a:solidFill>
              </a:rPr>
              <a:t>immune system</a:t>
            </a:r>
            <a:r>
              <a:rPr lang="en-US" dirty="0">
                <a:solidFill>
                  <a:schemeClr val="tx1">
                    <a:lumMod val="95000"/>
                    <a:lumOff val="5000"/>
                  </a:schemeClr>
                </a:solidFill>
              </a:rPr>
              <a:t>.</a:t>
            </a:r>
            <a:endParaRPr lang="en-US" dirty="0">
              <a:solidFill>
                <a:srgbClr val="006600"/>
              </a:solidFill>
            </a:endParaRPr>
          </a:p>
          <a:p>
            <a:pPr algn="just" eaLnBrk="1" fontAlgn="auto" hangingPunct="1">
              <a:lnSpc>
                <a:spcPct val="80000"/>
              </a:lnSpc>
              <a:spcBef>
                <a:spcPts val="0"/>
              </a:spcBef>
              <a:spcAft>
                <a:spcPts val="0"/>
              </a:spcAft>
              <a:buClr>
                <a:schemeClr val="tx1">
                  <a:lumMod val="95000"/>
                  <a:lumOff val="5000"/>
                </a:schemeClr>
              </a:buClr>
              <a:buFont typeface="Arial" panose="020B0604020202020204" pitchFamily="34" charset="0"/>
              <a:buChar char="•"/>
              <a:defRPr/>
            </a:pPr>
            <a:endParaRPr lang="en-US" dirty="0">
              <a:solidFill>
                <a:srgbClr val="006600"/>
              </a:solidFill>
            </a:endParaRPr>
          </a:p>
          <a:p>
            <a:pPr algn="just" eaLnBrk="1" fontAlgn="auto" hangingPunct="1">
              <a:lnSpc>
                <a:spcPct val="80000"/>
              </a:lnSpc>
              <a:spcBef>
                <a:spcPts val="0"/>
              </a:spcBef>
              <a:spcAft>
                <a:spcPts val="0"/>
              </a:spcAft>
              <a:buClr>
                <a:schemeClr val="tx1">
                  <a:lumMod val="95000"/>
                  <a:lumOff val="5000"/>
                </a:schemeClr>
              </a:buClr>
              <a:buFont typeface="Arial" panose="020B0604020202020204" pitchFamily="34" charset="0"/>
              <a:buChar char="•"/>
              <a:defRPr/>
            </a:pPr>
            <a:r>
              <a:rPr lang="en-US" dirty="0">
                <a:solidFill>
                  <a:schemeClr val="tx1">
                    <a:lumMod val="95000"/>
                    <a:lumOff val="5000"/>
                  </a:schemeClr>
                </a:solidFill>
              </a:rPr>
              <a:t>All treatments, vaccines and remedies that we develop to fight </a:t>
            </a:r>
            <a:r>
              <a:rPr lang="en-US" dirty="0">
                <a:solidFill>
                  <a:srgbClr val="0033CC"/>
                </a:solidFill>
              </a:rPr>
              <a:t>disease</a:t>
            </a:r>
            <a:r>
              <a:rPr lang="en-US" dirty="0">
                <a:solidFill>
                  <a:schemeClr val="tx1">
                    <a:lumMod val="95000"/>
                    <a:lumOff val="5000"/>
                  </a:schemeClr>
                </a:solidFill>
              </a:rPr>
              <a:t>, have one thing in common, they buy time for our own immune system to kill the </a:t>
            </a:r>
            <a:r>
              <a:rPr lang="en-US" dirty="0">
                <a:solidFill>
                  <a:srgbClr val="0033CC"/>
                </a:solidFill>
              </a:rPr>
              <a:t>pathogen</a:t>
            </a:r>
            <a:r>
              <a:rPr lang="en-US" dirty="0">
                <a:solidFill>
                  <a:schemeClr val="tx1">
                    <a:lumMod val="95000"/>
                    <a:lumOff val="5000"/>
                  </a:schemeClr>
                </a:solidFill>
              </a:rPr>
              <a:t> that invades us.</a:t>
            </a:r>
          </a:p>
          <a:p>
            <a:pPr marL="0" indent="0" algn="just" eaLnBrk="1" fontAlgn="auto" hangingPunct="1">
              <a:lnSpc>
                <a:spcPct val="80000"/>
              </a:lnSpc>
              <a:spcBef>
                <a:spcPts val="0"/>
              </a:spcBef>
              <a:spcAft>
                <a:spcPts val="0"/>
              </a:spcAft>
              <a:buClr>
                <a:schemeClr val="accent3"/>
              </a:buClr>
              <a:defRPr/>
            </a:pPr>
            <a:endParaRPr lang="en-US" sz="1000" dirty="0">
              <a:solidFill>
                <a:schemeClr val="tx1">
                  <a:lumMod val="95000"/>
                  <a:lumOff val="5000"/>
                </a:schemeClr>
              </a:solidFill>
            </a:endParaRPr>
          </a:p>
        </p:txBody>
      </p:sp>
    </p:spTree>
    <p:extLst>
      <p:ext uri="{BB962C8B-B14F-4D97-AF65-F5344CB8AC3E}">
        <p14:creationId xmlns:p14="http://schemas.microsoft.com/office/powerpoint/2010/main" val="33264402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Defense Against Pandemics - Immunity</a:t>
            </a:r>
          </a:p>
        </p:txBody>
      </p:sp>
      <p:sp>
        <p:nvSpPr>
          <p:cNvPr id="3"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381000" y="1432680"/>
            <a:ext cx="8382000" cy="5240113"/>
          </a:xfrm>
        </p:spPr>
        <p:txBody>
          <a:bodyPr>
            <a:noAutofit/>
          </a:bodyPr>
          <a:lstStyle/>
          <a:p>
            <a:pPr marL="0" indent="0" algn="ctr" eaLnBrk="1" fontAlgn="auto" hangingPunct="1">
              <a:lnSpc>
                <a:spcPct val="80000"/>
              </a:lnSpc>
              <a:spcBef>
                <a:spcPts val="0"/>
              </a:spcBef>
              <a:spcAft>
                <a:spcPts val="0"/>
              </a:spcAft>
              <a:buClr>
                <a:schemeClr val="accent3"/>
              </a:buClr>
              <a:defRPr/>
            </a:pPr>
            <a:r>
              <a:rPr lang="en-US" sz="3200" dirty="0">
                <a:solidFill>
                  <a:srgbClr val="0033CC"/>
                </a:solidFill>
              </a:rPr>
              <a:t>The Immune System – What is it?</a:t>
            </a:r>
          </a:p>
          <a:p>
            <a:pPr marL="0" indent="0" algn="just" eaLnBrk="1" fontAlgn="auto" hangingPunct="1">
              <a:lnSpc>
                <a:spcPct val="80000"/>
              </a:lnSpc>
              <a:spcBef>
                <a:spcPts val="0"/>
              </a:spcBef>
              <a:spcAft>
                <a:spcPts val="0"/>
              </a:spcAft>
              <a:buClr>
                <a:schemeClr val="accent3"/>
              </a:buClr>
              <a:defRPr/>
            </a:pPr>
            <a:endParaRPr lang="en-US" sz="1000" dirty="0">
              <a:solidFill>
                <a:schemeClr val="tx1">
                  <a:lumMod val="95000"/>
                  <a:lumOff val="5000"/>
                </a:schemeClr>
              </a:solidFill>
            </a:endParaRPr>
          </a:p>
          <a:p>
            <a:pPr marL="0" indent="0" algn="just">
              <a:lnSpc>
                <a:spcPct val="80000"/>
              </a:lnSpc>
              <a:spcBef>
                <a:spcPts val="0"/>
              </a:spcBef>
              <a:spcAft>
                <a:spcPts val="0"/>
              </a:spcAft>
            </a:pPr>
            <a:r>
              <a:rPr lang="en-US" sz="2400" dirty="0"/>
              <a:t>What is the Immune System?</a:t>
            </a:r>
            <a:endParaRPr lang="en-US" sz="2400" dirty="0">
              <a:solidFill>
                <a:srgbClr val="34703E"/>
              </a:solidFill>
            </a:endParaRPr>
          </a:p>
          <a:p>
            <a:pPr algn="just">
              <a:lnSpc>
                <a:spcPct val="80000"/>
              </a:lnSpc>
              <a:spcBef>
                <a:spcPts val="0"/>
              </a:spcBef>
              <a:spcAft>
                <a:spcPts val="0"/>
              </a:spcAft>
              <a:buFont typeface="Arial" panose="020B0604020202020204" pitchFamily="34" charset="0"/>
              <a:buChar char="•"/>
            </a:pPr>
            <a:r>
              <a:rPr lang="en-US" sz="2400" dirty="0">
                <a:solidFill>
                  <a:schemeClr val="tx1">
                    <a:lumMod val="95000"/>
                    <a:lumOff val="5000"/>
                  </a:schemeClr>
                </a:solidFill>
              </a:rPr>
              <a:t>Our immune system is an intricate collection of specialized cells, tissues, and molecules, that work together to protect us from infectious </a:t>
            </a:r>
            <a:r>
              <a:rPr lang="en-US" sz="2400" dirty="0">
                <a:solidFill>
                  <a:srgbClr val="0033CC"/>
                </a:solidFill>
              </a:rPr>
              <a:t>diseases</a:t>
            </a:r>
            <a:r>
              <a:rPr lang="en-US" sz="2400" dirty="0">
                <a:solidFill>
                  <a:schemeClr val="tx1">
                    <a:lumMod val="95000"/>
                    <a:lumOff val="5000"/>
                  </a:schemeClr>
                </a:solidFill>
              </a:rPr>
              <a:t>.</a:t>
            </a:r>
          </a:p>
          <a:p>
            <a:pPr algn="just">
              <a:lnSpc>
                <a:spcPct val="80000"/>
              </a:lnSpc>
              <a:spcBef>
                <a:spcPts val="0"/>
              </a:spcBef>
              <a:spcAft>
                <a:spcPts val="0"/>
              </a:spcAft>
              <a:buFont typeface="Arial" panose="020B0604020202020204" pitchFamily="34" charset="0"/>
              <a:buChar char="•"/>
            </a:pPr>
            <a:endParaRPr lang="en-US" sz="2400" dirty="0">
              <a:solidFill>
                <a:schemeClr val="tx1">
                  <a:lumMod val="95000"/>
                  <a:lumOff val="5000"/>
                </a:schemeClr>
              </a:solidFill>
            </a:endParaRPr>
          </a:p>
          <a:p>
            <a:pPr algn="just">
              <a:lnSpc>
                <a:spcPct val="80000"/>
              </a:lnSpc>
              <a:spcBef>
                <a:spcPts val="0"/>
              </a:spcBef>
              <a:spcAft>
                <a:spcPts val="0"/>
              </a:spcAft>
              <a:buFont typeface="Arial" panose="020B0604020202020204" pitchFamily="34" charset="0"/>
              <a:buChar char="•"/>
            </a:pPr>
            <a:r>
              <a:rPr lang="en-US" sz="2400" dirty="0">
                <a:solidFill>
                  <a:schemeClr val="tx1">
                    <a:lumMod val="95000"/>
                    <a:lumOff val="5000"/>
                  </a:schemeClr>
                </a:solidFill>
              </a:rPr>
              <a:t>When our immune system is working well, we stay healthy, and when it’s not, we may become susceptible to deadly </a:t>
            </a:r>
            <a:r>
              <a:rPr lang="en-US" sz="2400" dirty="0">
                <a:solidFill>
                  <a:srgbClr val="0033CC"/>
                </a:solidFill>
              </a:rPr>
              <a:t>infections</a:t>
            </a:r>
            <a:r>
              <a:rPr lang="en-US" sz="2400" dirty="0">
                <a:solidFill>
                  <a:schemeClr val="tx1">
                    <a:lumMod val="95000"/>
                    <a:lumOff val="5000"/>
                  </a:schemeClr>
                </a:solidFill>
              </a:rPr>
              <a:t>.</a:t>
            </a:r>
          </a:p>
          <a:p>
            <a:pPr algn="just">
              <a:lnSpc>
                <a:spcPct val="80000"/>
              </a:lnSpc>
              <a:spcBef>
                <a:spcPts val="0"/>
              </a:spcBef>
              <a:spcAft>
                <a:spcPts val="0"/>
              </a:spcAft>
              <a:buFont typeface="Arial" panose="020B0604020202020204" pitchFamily="34" charset="0"/>
              <a:buChar char="•"/>
            </a:pPr>
            <a:endParaRPr lang="en-US" sz="2400" dirty="0">
              <a:solidFill>
                <a:schemeClr val="tx1">
                  <a:lumMod val="95000"/>
                  <a:lumOff val="5000"/>
                </a:schemeClr>
              </a:solidFill>
            </a:endParaRPr>
          </a:p>
          <a:p>
            <a:pPr algn="just">
              <a:lnSpc>
                <a:spcPct val="80000"/>
              </a:lnSpc>
              <a:spcBef>
                <a:spcPts val="0"/>
              </a:spcBef>
              <a:spcAft>
                <a:spcPts val="0"/>
              </a:spcAft>
              <a:buFont typeface="Arial" panose="020B0604020202020204" pitchFamily="34" charset="0"/>
              <a:buChar char="•"/>
            </a:pPr>
            <a:r>
              <a:rPr lang="en-US" sz="2400" dirty="0">
                <a:solidFill>
                  <a:schemeClr val="tx1">
                    <a:lumMod val="95000"/>
                    <a:lumOff val="5000"/>
                  </a:schemeClr>
                </a:solidFill>
              </a:rPr>
              <a:t>In this section we will discuss the components of the immune system, and how they work together to protect us. </a:t>
            </a:r>
          </a:p>
          <a:p>
            <a:pPr algn="just">
              <a:lnSpc>
                <a:spcPct val="80000"/>
              </a:lnSpc>
              <a:spcBef>
                <a:spcPts val="0"/>
              </a:spcBef>
              <a:spcAft>
                <a:spcPts val="0"/>
              </a:spcAft>
              <a:buFont typeface="Arial" panose="020B0604020202020204" pitchFamily="34" charset="0"/>
              <a:buChar char="•"/>
            </a:pPr>
            <a:endParaRPr lang="en-US" sz="2400" dirty="0">
              <a:solidFill>
                <a:schemeClr val="tx1">
                  <a:lumMod val="95000"/>
                  <a:lumOff val="5000"/>
                </a:schemeClr>
              </a:solidFill>
            </a:endParaRPr>
          </a:p>
          <a:p>
            <a:pPr algn="just">
              <a:lnSpc>
                <a:spcPct val="80000"/>
              </a:lnSpc>
              <a:spcBef>
                <a:spcPts val="0"/>
              </a:spcBef>
              <a:spcAft>
                <a:spcPts val="0"/>
              </a:spcAft>
              <a:buFont typeface="Arial" panose="020B0604020202020204" pitchFamily="34" charset="0"/>
              <a:buChar char="•"/>
            </a:pPr>
            <a:r>
              <a:rPr lang="en-US" sz="2400" dirty="0">
                <a:solidFill>
                  <a:schemeClr val="tx1">
                    <a:lumMod val="95000"/>
                    <a:lumOff val="5000"/>
                  </a:schemeClr>
                </a:solidFill>
              </a:rPr>
              <a:t>Additionally, we will discuss what we can do to boost our immune systems to fight </a:t>
            </a:r>
            <a:r>
              <a:rPr lang="en-US" sz="2400" dirty="0">
                <a:solidFill>
                  <a:srgbClr val="0033CC"/>
                </a:solidFill>
              </a:rPr>
              <a:t>disease</a:t>
            </a:r>
            <a:r>
              <a:rPr lang="en-US" sz="2400" dirty="0">
                <a:solidFill>
                  <a:schemeClr val="tx1">
                    <a:lumMod val="95000"/>
                    <a:lumOff val="5000"/>
                  </a:schemeClr>
                </a:solidFill>
              </a:rPr>
              <a:t>.  </a:t>
            </a:r>
          </a:p>
        </p:txBody>
      </p:sp>
    </p:spTree>
    <p:extLst>
      <p:ext uri="{BB962C8B-B14F-4D97-AF65-F5344CB8AC3E}">
        <p14:creationId xmlns:p14="http://schemas.microsoft.com/office/powerpoint/2010/main" val="4346539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Defense Against Pandemics - Immunity</a:t>
            </a:r>
          </a:p>
        </p:txBody>
      </p:sp>
      <p:sp>
        <p:nvSpPr>
          <p:cNvPr id="3"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381000" y="1432680"/>
            <a:ext cx="8382000" cy="5240113"/>
          </a:xfrm>
        </p:spPr>
        <p:txBody>
          <a:bodyPr>
            <a:noAutofit/>
          </a:bodyPr>
          <a:lstStyle/>
          <a:p>
            <a:pPr marL="0" indent="0" algn="ctr" eaLnBrk="1" fontAlgn="auto" hangingPunct="1">
              <a:lnSpc>
                <a:spcPct val="80000"/>
              </a:lnSpc>
              <a:spcBef>
                <a:spcPts val="0"/>
              </a:spcBef>
              <a:spcAft>
                <a:spcPts val="0"/>
              </a:spcAft>
              <a:buClr>
                <a:schemeClr val="accent3"/>
              </a:buClr>
              <a:defRPr/>
            </a:pPr>
            <a:r>
              <a:rPr lang="en-US" sz="3200" dirty="0">
                <a:solidFill>
                  <a:srgbClr val="0033CC"/>
                </a:solidFill>
              </a:rPr>
              <a:t>The Immune System - Components</a:t>
            </a:r>
          </a:p>
          <a:p>
            <a:pPr marL="0" indent="0" algn="just" eaLnBrk="1" fontAlgn="auto" hangingPunct="1">
              <a:lnSpc>
                <a:spcPct val="80000"/>
              </a:lnSpc>
              <a:spcBef>
                <a:spcPts val="0"/>
              </a:spcBef>
              <a:spcAft>
                <a:spcPts val="0"/>
              </a:spcAft>
              <a:buClr>
                <a:schemeClr val="accent3"/>
              </a:buClr>
              <a:defRPr/>
            </a:pPr>
            <a:endParaRPr lang="en-US" sz="1000" dirty="0">
              <a:solidFill>
                <a:schemeClr val="tx1">
                  <a:lumMod val="95000"/>
                  <a:lumOff val="5000"/>
                </a:schemeClr>
              </a:solidFill>
            </a:endParaRPr>
          </a:p>
          <a:p>
            <a:pPr marL="0" indent="0" algn="just">
              <a:lnSpc>
                <a:spcPct val="80000"/>
              </a:lnSpc>
              <a:spcBef>
                <a:spcPts val="0"/>
              </a:spcBef>
              <a:spcAft>
                <a:spcPts val="0"/>
              </a:spcAft>
            </a:pPr>
            <a:r>
              <a:rPr lang="en-US" sz="1500" b="0" dirty="0">
                <a:solidFill>
                  <a:schemeClr val="tx1">
                    <a:lumMod val="95000"/>
                    <a:lumOff val="5000"/>
                  </a:schemeClr>
                </a:solidFill>
              </a:rPr>
              <a:t>●  </a:t>
            </a:r>
            <a:r>
              <a:rPr lang="en-US" sz="2000" dirty="0"/>
              <a:t>Components of the Immune System</a:t>
            </a:r>
            <a:endParaRPr lang="en-US" sz="2000" dirty="0">
              <a:solidFill>
                <a:srgbClr val="34703E"/>
              </a:solidFill>
            </a:endParaRPr>
          </a:p>
          <a:p>
            <a:pPr marL="233363" indent="0" algn="just">
              <a:lnSpc>
                <a:spcPct val="80000"/>
              </a:lnSpc>
              <a:spcBef>
                <a:spcPts val="0"/>
              </a:spcBef>
              <a:spcAft>
                <a:spcPts val="0"/>
              </a:spcAft>
            </a:pPr>
            <a:r>
              <a:rPr lang="en-US" sz="2000" dirty="0">
                <a:solidFill>
                  <a:schemeClr val="tx1">
                    <a:lumMod val="95000"/>
                    <a:lumOff val="5000"/>
                  </a:schemeClr>
                </a:solidFill>
                <a:cs typeface="Arial" panose="020B0604020202020204" pitchFamily="34" charset="0"/>
              </a:rPr>
              <a:t>There are four structural components of the immune system. </a:t>
            </a:r>
          </a:p>
          <a:p>
            <a:pPr marL="233363" indent="0" algn="just">
              <a:lnSpc>
                <a:spcPct val="80000"/>
              </a:lnSpc>
              <a:spcBef>
                <a:spcPts val="0"/>
              </a:spcBef>
              <a:spcAft>
                <a:spcPts val="0"/>
              </a:spcAft>
            </a:pPr>
            <a:endParaRPr lang="en-US" sz="1000" dirty="0">
              <a:solidFill>
                <a:schemeClr val="tx1">
                  <a:lumMod val="95000"/>
                  <a:lumOff val="5000"/>
                </a:schemeClr>
              </a:solidFill>
              <a:cs typeface="Arial" panose="020B0604020202020204" pitchFamily="34" charset="0"/>
            </a:endParaRPr>
          </a:p>
          <a:p>
            <a:pPr marL="233363" indent="0" algn="just">
              <a:lnSpc>
                <a:spcPct val="80000"/>
              </a:lnSpc>
              <a:spcBef>
                <a:spcPts val="0"/>
              </a:spcBef>
              <a:spcAft>
                <a:spcPts val="0"/>
              </a:spcAft>
            </a:pPr>
            <a:r>
              <a:rPr lang="en-US" sz="2000" dirty="0">
                <a:solidFill>
                  <a:schemeClr val="tx1">
                    <a:lumMod val="95000"/>
                    <a:lumOff val="5000"/>
                  </a:schemeClr>
                </a:solidFill>
                <a:cs typeface="Arial" panose="020B0604020202020204" pitchFamily="34" charset="0"/>
              </a:rPr>
              <a:t>These include:</a:t>
            </a:r>
          </a:p>
          <a:p>
            <a:pPr marL="233363" indent="0" algn="just">
              <a:lnSpc>
                <a:spcPct val="80000"/>
              </a:lnSpc>
              <a:spcBef>
                <a:spcPts val="0"/>
              </a:spcBef>
              <a:spcAft>
                <a:spcPts val="0"/>
              </a:spcAft>
            </a:pPr>
            <a:r>
              <a:rPr lang="en-US" sz="1000" dirty="0">
                <a:solidFill>
                  <a:schemeClr val="tx1">
                    <a:lumMod val="95000"/>
                    <a:lumOff val="5000"/>
                  </a:schemeClr>
                </a:solidFill>
                <a:cs typeface="Arial" panose="020B0604020202020204" pitchFamily="34" charset="0"/>
              </a:rPr>
              <a:t> </a:t>
            </a:r>
          </a:p>
          <a:p>
            <a:pPr marL="576263" algn="just">
              <a:lnSpc>
                <a:spcPct val="80000"/>
              </a:lnSpc>
              <a:spcBef>
                <a:spcPts val="0"/>
              </a:spcBef>
              <a:spcAft>
                <a:spcPts val="0"/>
              </a:spcAft>
              <a:buFont typeface="Arial" panose="020B0604020202020204" pitchFamily="34" charset="0"/>
              <a:buChar char="•"/>
            </a:pPr>
            <a:r>
              <a:rPr lang="en-US" sz="2000" dirty="0">
                <a:solidFill>
                  <a:srgbClr val="006600"/>
                </a:solidFill>
                <a:cs typeface="Arial" panose="020B0604020202020204" pitchFamily="34" charset="0"/>
              </a:rPr>
              <a:t>The Thymus; </a:t>
            </a:r>
          </a:p>
          <a:p>
            <a:pPr marL="576263" algn="just">
              <a:lnSpc>
                <a:spcPct val="80000"/>
              </a:lnSpc>
              <a:spcBef>
                <a:spcPts val="0"/>
              </a:spcBef>
              <a:spcAft>
                <a:spcPts val="0"/>
              </a:spcAft>
              <a:buFont typeface="Arial" panose="020B0604020202020204" pitchFamily="34" charset="0"/>
              <a:buChar char="•"/>
            </a:pPr>
            <a:r>
              <a:rPr lang="en-US" sz="2000" dirty="0">
                <a:solidFill>
                  <a:srgbClr val="006600"/>
                </a:solidFill>
                <a:cs typeface="Arial" panose="020B0604020202020204" pitchFamily="34" charset="0"/>
              </a:rPr>
              <a:t>Bone Marrow; </a:t>
            </a:r>
          </a:p>
          <a:p>
            <a:pPr marL="576263" algn="just">
              <a:lnSpc>
                <a:spcPct val="80000"/>
              </a:lnSpc>
              <a:spcBef>
                <a:spcPts val="0"/>
              </a:spcBef>
              <a:spcAft>
                <a:spcPts val="0"/>
              </a:spcAft>
              <a:buFont typeface="Arial" panose="020B0604020202020204" pitchFamily="34" charset="0"/>
              <a:buChar char="•"/>
            </a:pPr>
            <a:r>
              <a:rPr lang="en-US" sz="2000" dirty="0">
                <a:solidFill>
                  <a:srgbClr val="006600"/>
                </a:solidFill>
                <a:cs typeface="Arial" panose="020B0604020202020204" pitchFamily="34" charset="0"/>
              </a:rPr>
              <a:t>The Spleen; and </a:t>
            </a:r>
          </a:p>
          <a:p>
            <a:pPr marL="576263" algn="just">
              <a:lnSpc>
                <a:spcPct val="80000"/>
              </a:lnSpc>
              <a:spcBef>
                <a:spcPts val="0"/>
              </a:spcBef>
              <a:spcAft>
                <a:spcPts val="0"/>
              </a:spcAft>
              <a:buFont typeface="Arial" panose="020B0604020202020204" pitchFamily="34" charset="0"/>
              <a:buChar char="•"/>
            </a:pPr>
            <a:r>
              <a:rPr lang="en-US" sz="2000" dirty="0">
                <a:solidFill>
                  <a:srgbClr val="006600"/>
                </a:solidFill>
                <a:cs typeface="Arial" panose="020B0604020202020204" pitchFamily="34" charset="0"/>
              </a:rPr>
              <a:t>The Lymphatic System.</a:t>
            </a:r>
          </a:p>
          <a:p>
            <a:pPr marL="233363" indent="0" algn="just">
              <a:lnSpc>
                <a:spcPct val="80000"/>
              </a:lnSpc>
              <a:spcBef>
                <a:spcPts val="0"/>
              </a:spcBef>
              <a:spcAft>
                <a:spcPts val="0"/>
              </a:spcAft>
            </a:pPr>
            <a:endParaRPr lang="en-US" sz="1000" dirty="0">
              <a:solidFill>
                <a:schemeClr val="tx1">
                  <a:lumMod val="95000"/>
                  <a:lumOff val="5000"/>
                </a:schemeClr>
              </a:solidFill>
              <a:cs typeface="Arial" panose="020B0604020202020204" pitchFamily="34" charset="0"/>
            </a:endParaRPr>
          </a:p>
          <a:p>
            <a:pPr marL="233363" indent="0" algn="just">
              <a:lnSpc>
                <a:spcPct val="80000"/>
              </a:lnSpc>
              <a:spcBef>
                <a:spcPts val="0"/>
              </a:spcBef>
              <a:spcAft>
                <a:spcPts val="0"/>
              </a:spcAft>
            </a:pPr>
            <a:r>
              <a:rPr lang="en-US" sz="2000" dirty="0">
                <a:solidFill>
                  <a:schemeClr val="tx1">
                    <a:lumMod val="95000"/>
                    <a:lumOff val="5000"/>
                  </a:schemeClr>
                </a:solidFill>
                <a:cs typeface="Arial" panose="020B0604020202020204" pitchFamily="34" charset="0"/>
              </a:rPr>
              <a:t>These components work together to keep us healthy and fend off </a:t>
            </a:r>
            <a:r>
              <a:rPr lang="en-US" sz="2000" dirty="0">
                <a:solidFill>
                  <a:srgbClr val="0033CC"/>
                </a:solidFill>
                <a:cs typeface="Arial" panose="020B0604020202020204" pitchFamily="34" charset="0"/>
              </a:rPr>
              <a:t>pathogens</a:t>
            </a:r>
            <a:r>
              <a:rPr lang="en-US" sz="2000" dirty="0">
                <a:solidFill>
                  <a:schemeClr val="tx1">
                    <a:lumMod val="95000"/>
                    <a:lumOff val="5000"/>
                  </a:schemeClr>
                </a:solidFill>
                <a:cs typeface="Arial" panose="020B0604020202020204" pitchFamily="34" charset="0"/>
              </a:rPr>
              <a:t> that can cause </a:t>
            </a:r>
            <a:r>
              <a:rPr lang="en-US" sz="2000" dirty="0">
                <a:solidFill>
                  <a:srgbClr val="0033CC"/>
                </a:solidFill>
                <a:cs typeface="Arial" panose="020B0604020202020204" pitchFamily="34" charset="0"/>
              </a:rPr>
              <a:t>disease</a:t>
            </a:r>
            <a:r>
              <a:rPr lang="en-US" sz="2000" dirty="0">
                <a:solidFill>
                  <a:schemeClr val="tx1">
                    <a:lumMod val="95000"/>
                    <a:lumOff val="5000"/>
                  </a:schemeClr>
                </a:solidFill>
                <a:cs typeface="Arial" panose="020B0604020202020204" pitchFamily="34" charset="0"/>
              </a:rPr>
              <a:t>.</a:t>
            </a:r>
          </a:p>
          <a:p>
            <a:pPr marL="233363" indent="0" algn="just">
              <a:lnSpc>
                <a:spcPct val="80000"/>
              </a:lnSpc>
              <a:spcBef>
                <a:spcPts val="0"/>
              </a:spcBef>
              <a:spcAft>
                <a:spcPts val="0"/>
              </a:spcAft>
            </a:pPr>
            <a:endParaRPr lang="en-US" sz="1000" dirty="0">
              <a:solidFill>
                <a:schemeClr val="tx1">
                  <a:lumMod val="95000"/>
                  <a:lumOff val="5000"/>
                </a:schemeClr>
              </a:solidFill>
              <a:cs typeface="Arial" panose="020B0604020202020204" pitchFamily="34" charset="0"/>
            </a:endParaRPr>
          </a:p>
          <a:p>
            <a:pPr marL="233363" indent="0" algn="just">
              <a:lnSpc>
                <a:spcPct val="80000"/>
              </a:lnSpc>
              <a:spcBef>
                <a:spcPts val="0"/>
              </a:spcBef>
              <a:spcAft>
                <a:spcPts val="0"/>
              </a:spcAft>
            </a:pPr>
            <a:r>
              <a:rPr lang="en-US" sz="2000" dirty="0">
                <a:solidFill>
                  <a:schemeClr val="tx1">
                    <a:lumMod val="95000"/>
                    <a:lumOff val="5000"/>
                  </a:schemeClr>
                </a:solidFill>
              </a:rPr>
              <a:t>To function properly, our immune system must detect these </a:t>
            </a:r>
            <a:r>
              <a:rPr lang="en-US" sz="2000" dirty="0">
                <a:solidFill>
                  <a:srgbClr val="0033CC"/>
                </a:solidFill>
              </a:rPr>
              <a:t>pathogens, </a:t>
            </a:r>
            <a:r>
              <a:rPr lang="en-US" sz="2000" dirty="0">
                <a:solidFill>
                  <a:schemeClr val="tx1">
                    <a:lumMod val="95000"/>
                    <a:lumOff val="5000"/>
                  </a:schemeClr>
                </a:solidFill>
              </a:rPr>
              <a:t>and distinguish them from the organism's own healthy tissue.</a:t>
            </a:r>
          </a:p>
          <a:p>
            <a:pPr marL="233363" indent="0" algn="just">
              <a:lnSpc>
                <a:spcPct val="80000"/>
              </a:lnSpc>
              <a:spcBef>
                <a:spcPts val="0"/>
              </a:spcBef>
              <a:spcAft>
                <a:spcPts val="0"/>
              </a:spcAft>
            </a:pPr>
            <a:endParaRPr lang="en-US" sz="1000" dirty="0">
              <a:solidFill>
                <a:schemeClr val="tx1">
                  <a:lumMod val="95000"/>
                  <a:lumOff val="5000"/>
                </a:schemeClr>
              </a:solidFill>
              <a:cs typeface="Arial" panose="020B0604020202020204" pitchFamily="34" charset="0"/>
            </a:endParaRPr>
          </a:p>
          <a:p>
            <a:pPr marL="233363" indent="0" algn="just">
              <a:lnSpc>
                <a:spcPct val="80000"/>
              </a:lnSpc>
              <a:spcBef>
                <a:spcPts val="0"/>
              </a:spcBef>
              <a:spcAft>
                <a:spcPts val="0"/>
              </a:spcAft>
            </a:pPr>
            <a:r>
              <a:rPr lang="en-US" sz="2000" dirty="0">
                <a:solidFill>
                  <a:schemeClr val="tx1">
                    <a:lumMod val="95000"/>
                    <a:lumOff val="5000"/>
                  </a:schemeClr>
                </a:solidFill>
              </a:rPr>
              <a:t>As </a:t>
            </a:r>
            <a:r>
              <a:rPr lang="en-US" sz="2000" dirty="0">
                <a:solidFill>
                  <a:srgbClr val="0033CC"/>
                </a:solidFill>
              </a:rPr>
              <a:t>pathogens</a:t>
            </a:r>
            <a:r>
              <a:rPr lang="en-US" sz="2000" dirty="0">
                <a:solidFill>
                  <a:schemeClr val="tx1">
                    <a:lumMod val="95000"/>
                    <a:lumOff val="5000"/>
                  </a:schemeClr>
                </a:solidFill>
              </a:rPr>
              <a:t> can rapidly evolve, adapt and </a:t>
            </a:r>
            <a:r>
              <a:rPr lang="en-US" sz="2000" dirty="0"/>
              <a:t>mutate to avoid detection</a:t>
            </a:r>
            <a:r>
              <a:rPr lang="en-US" sz="2000" dirty="0">
                <a:solidFill>
                  <a:schemeClr val="tx1">
                    <a:lumMod val="95000"/>
                    <a:lumOff val="5000"/>
                  </a:schemeClr>
                </a:solidFill>
              </a:rPr>
              <a:t> and neutralization by the immune system, it in turn, has developed multiple defense mechanisms, to recognize and neutralize diseases that have invaded a person’s body.</a:t>
            </a:r>
            <a:endParaRPr lang="en-US" sz="2000" dirty="0">
              <a:solidFill>
                <a:schemeClr val="tx1">
                  <a:lumMod val="95000"/>
                  <a:lumOff val="5000"/>
                </a:schemeClr>
              </a:solidFill>
              <a:cs typeface="Arial" panose="020B0604020202020204" pitchFamily="34" charset="0"/>
            </a:endParaRPr>
          </a:p>
        </p:txBody>
      </p:sp>
    </p:spTree>
    <p:extLst>
      <p:ext uri="{BB962C8B-B14F-4D97-AF65-F5344CB8AC3E}">
        <p14:creationId xmlns:p14="http://schemas.microsoft.com/office/powerpoint/2010/main" val="25101034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Defense Against Pandemics - Immunity</a:t>
            </a:r>
          </a:p>
        </p:txBody>
      </p:sp>
      <p:sp>
        <p:nvSpPr>
          <p:cNvPr id="3"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381000" y="1432680"/>
            <a:ext cx="8382000" cy="5240113"/>
          </a:xfrm>
        </p:spPr>
        <p:txBody>
          <a:bodyPr>
            <a:noAutofit/>
          </a:bodyPr>
          <a:lstStyle/>
          <a:p>
            <a:pPr marL="0" indent="0" algn="ctr" eaLnBrk="1" fontAlgn="auto" hangingPunct="1">
              <a:lnSpc>
                <a:spcPct val="80000"/>
              </a:lnSpc>
              <a:spcBef>
                <a:spcPts val="0"/>
              </a:spcBef>
              <a:spcAft>
                <a:spcPts val="0"/>
              </a:spcAft>
              <a:buClr>
                <a:schemeClr val="accent3"/>
              </a:buClr>
              <a:defRPr/>
            </a:pPr>
            <a:r>
              <a:rPr lang="en-US" sz="3200" dirty="0">
                <a:solidFill>
                  <a:srgbClr val="0033CC"/>
                </a:solidFill>
              </a:rPr>
              <a:t>The Immune System – The Innate System</a:t>
            </a:r>
          </a:p>
          <a:p>
            <a:pPr marL="0" indent="0" algn="just" eaLnBrk="1" fontAlgn="auto" hangingPunct="1">
              <a:lnSpc>
                <a:spcPct val="80000"/>
              </a:lnSpc>
              <a:spcBef>
                <a:spcPts val="0"/>
              </a:spcBef>
              <a:spcAft>
                <a:spcPts val="0"/>
              </a:spcAft>
              <a:buClr>
                <a:schemeClr val="accent3"/>
              </a:buClr>
              <a:defRPr/>
            </a:pPr>
            <a:endParaRPr lang="en-US" sz="1000" dirty="0">
              <a:solidFill>
                <a:schemeClr val="tx1">
                  <a:lumMod val="95000"/>
                  <a:lumOff val="5000"/>
                </a:schemeClr>
              </a:solidFill>
            </a:endParaRPr>
          </a:p>
          <a:p>
            <a:pPr marL="0" indent="0" algn="just">
              <a:lnSpc>
                <a:spcPct val="80000"/>
              </a:lnSpc>
              <a:spcBef>
                <a:spcPts val="0"/>
              </a:spcBef>
              <a:spcAft>
                <a:spcPts val="0"/>
              </a:spcAft>
            </a:pPr>
            <a:r>
              <a:rPr lang="en-US" sz="2000" dirty="0">
                <a:solidFill>
                  <a:schemeClr val="tx1">
                    <a:lumMod val="95000"/>
                    <a:lumOff val="5000"/>
                  </a:schemeClr>
                </a:solidFill>
              </a:rPr>
              <a:t>There are two divisions of the immune system we use to fight disease.  They are the </a:t>
            </a:r>
            <a:r>
              <a:rPr lang="en-US" sz="2000" dirty="0">
                <a:solidFill>
                  <a:srgbClr val="006600"/>
                </a:solidFill>
              </a:rPr>
              <a:t>Innate System </a:t>
            </a:r>
            <a:r>
              <a:rPr lang="en-US" sz="2000" dirty="0">
                <a:solidFill>
                  <a:schemeClr val="tx1">
                    <a:lumMod val="95000"/>
                    <a:lumOff val="5000"/>
                  </a:schemeClr>
                </a:solidFill>
              </a:rPr>
              <a:t>and the </a:t>
            </a:r>
            <a:r>
              <a:rPr lang="en-US" sz="2000" dirty="0">
                <a:solidFill>
                  <a:srgbClr val="006600"/>
                </a:solidFill>
              </a:rPr>
              <a:t>Adaptive System</a:t>
            </a:r>
          </a:p>
          <a:p>
            <a:pPr marL="0" indent="0" algn="just">
              <a:lnSpc>
                <a:spcPct val="80000"/>
              </a:lnSpc>
              <a:spcBef>
                <a:spcPts val="0"/>
              </a:spcBef>
              <a:spcAft>
                <a:spcPts val="0"/>
              </a:spcAft>
            </a:pPr>
            <a:r>
              <a:rPr lang="en-US" sz="1000" dirty="0">
                <a:solidFill>
                  <a:srgbClr val="006600"/>
                </a:solidFill>
                <a:cs typeface="Arial" panose="020B0604020202020204" pitchFamily="34" charset="0"/>
              </a:rPr>
              <a:t> </a:t>
            </a:r>
            <a:endParaRPr lang="en-US" sz="2000" dirty="0">
              <a:solidFill>
                <a:srgbClr val="006600"/>
              </a:solidFill>
              <a:cs typeface="Arial" panose="020B0604020202020204" pitchFamily="34" charset="0"/>
            </a:endParaRPr>
          </a:p>
          <a:p>
            <a:pPr marL="0" indent="0" algn="just">
              <a:lnSpc>
                <a:spcPct val="80000"/>
              </a:lnSpc>
              <a:spcBef>
                <a:spcPts val="0"/>
              </a:spcBef>
              <a:spcAft>
                <a:spcPts val="0"/>
              </a:spcAft>
            </a:pPr>
            <a:r>
              <a:rPr lang="en-US" sz="2000" dirty="0">
                <a:cs typeface="Arial" panose="020B0604020202020204" pitchFamily="34" charset="0"/>
              </a:rPr>
              <a:t>The Innate System:</a:t>
            </a:r>
            <a:r>
              <a:rPr lang="en-US" sz="2000" dirty="0">
                <a:solidFill>
                  <a:srgbClr val="006600"/>
                </a:solidFill>
                <a:cs typeface="Arial" panose="020B0604020202020204" pitchFamily="34" charset="0"/>
              </a:rPr>
              <a:t> </a:t>
            </a:r>
          </a:p>
          <a:p>
            <a:pPr algn="just">
              <a:lnSpc>
                <a:spcPct val="80000"/>
              </a:lnSpc>
              <a:spcBef>
                <a:spcPts val="0"/>
              </a:spcBef>
              <a:spcAft>
                <a:spcPts val="0"/>
              </a:spcAft>
              <a:buFont typeface="Arial" panose="020B0604020202020204" pitchFamily="34" charset="0"/>
              <a:buChar char="•"/>
            </a:pPr>
            <a:r>
              <a:rPr lang="en-US" sz="2000" dirty="0">
                <a:solidFill>
                  <a:schemeClr val="tx1">
                    <a:lumMod val="95000"/>
                    <a:lumOff val="5000"/>
                  </a:schemeClr>
                </a:solidFill>
              </a:rPr>
              <a:t>Human Beings have certain built-in, or innate, immune features that helps protect us from </a:t>
            </a:r>
            <a:r>
              <a:rPr lang="en-US" sz="2000" dirty="0">
                <a:solidFill>
                  <a:srgbClr val="0033CC"/>
                </a:solidFill>
              </a:rPr>
              <a:t>disease</a:t>
            </a:r>
            <a:r>
              <a:rPr lang="en-US" sz="2000" dirty="0">
                <a:solidFill>
                  <a:schemeClr val="tx1">
                    <a:lumMod val="95000"/>
                    <a:lumOff val="5000"/>
                  </a:schemeClr>
                </a:solidFill>
              </a:rPr>
              <a:t>.</a:t>
            </a:r>
          </a:p>
          <a:p>
            <a:pPr marL="0" indent="0" algn="just">
              <a:lnSpc>
                <a:spcPct val="80000"/>
              </a:lnSpc>
              <a:spcBef>
                <a:spcPts val="0"/>
              </a:spcBef>
              <a:spcAft>
                <a:spcPts val="0"/>
              </a:spcAft>
            </a:pPr>
            <a:r>
              <a:rPr lang="en-US" sz="1000" dirty="0">
                <a:solidFill>
                  <a:schemeClr val="tx1">
                    <a:lumMod val="95000"/>
                    <a:lumOff val="5000"/>
                  </a:schemeClr>
                </a:solidFill>
              </a:rPr>
              <a:t> </a:t>
            </a:r>
          </a:p>
          <a:p>
            <a:pPr algn="just">
              <a:lnSpc>
                <a:spcPct val="80000"/>
              </a:lnSpc>
              <a:spcBef>
                <a:spcPts val="0"/>
              </a:spcBef>
              <a:spcAft>
                <a:spcPts val="0"/>
              </a:spcAft>
              <a:buFont typeface="Arial" panose="020B0604020202020204" pitchFamily="34" charset="0"/>
              <a:buChar char="•"/>
            </a:pPr>
            <a:r>
              <a:rPr lang="en-US" sz="2000" dirty="0">
                <a:solidFill>
                  <a:schemeClr val="tx1">
                    <a:lumMod val="95000"/>
                    <a:lumOff val="5000"/>
                  </a:schemeClr>
                </a:solidFill>
              </a:rPr>
              <a:t>First, there are </a:t>
            </a:r>
            <a:r>
              <a:rPr lang="en-US" sz="2000" dirty="0"/>
              <a:t>physical barriers </a:t>
            </a:r>
            <a:r>
              <a:rPr lang="en-US" sz="2000" dirty="0">
                <a:solidFill>
                  <a:schemeClr val="tx1">
                    <a:lumMod val="95000"/>
                    <a:lumOff val="5000"/>
                  </a:schemeClr>
                </a:solidFill>
              </a:rPr>
              <a:t>to invasion from </a:t>
            </a:r>
            <a:r>
              <a:rPr lang="en-US" sz="2000" dirty="0">
                <a:solidFill>
                  <a:srgbClr val="0033CC"/>
                </a:solidFill>
              </a:rPr>
              <a:t>pathogens</a:t>
            </a:r>
            <a:r>
              <a:rPr lang="en-US" sz="2000" dirty="0">
                <a:solidFill>
                  <a:schemeClr val="tx1">
                    <a:lumMod val="95000"/>
                    <a:lumOff val="5000"/>
                  </a:schemeClr>
                </a:solidFill>
              </a:rPr>
              <a:t>, including the skin, mucous membranes, tears, saliva, and stomach acid, which do not target specific </a:t>
            </a:r>
            <a:r>
              <a:rPr lang="en-US" sz="2000" dirty="0">
                <a:solidFill>
                  <a:srgbClr val="0033CC"/>
                </a:solidFill>
              </a:rPr>
              <a:t>germs,</a:t>
            </a:r>
            <a:r>
              <a:rPr lang="en-US" sz="2000" dirty="0">
                <a:solidFill>
                  <a:schemeClr val="tx1">
                    <a:lumMod val="95000"/>
                    <a:lumOff val="5000"/>
                  </a:schemeClr>
                </a:solidFill>
              </a:rPr>
              <a:t> but are rather, all purpose defenses, to prevent </a:t>
            </a:r>
            <a:r>
              <a:rPr lang="en-US" sz="2000" dirty="0">
                <a:solidFill>
                  <a:srgbClr val="0033CC"/>
                </a:solidFill>
              </a:rPr>
              <a:t>infection</a:t>
            </a:r>
            <a:r>
              <a:rPr lang="en-US" sz="2000" dirty="0">
                <a:solidFill>
                  <a:schemeClr val="tx1">
                    <a:lumMod val="95000"/>
                    <a:lumOff val="5000"/>
                  </a:schemeClr>
                </a:solidFill>
              </a:rPr>
              <a:t> from causing us harm.</a:t>
            </a:r>
          </a:p>
          <a:p>
            <a:pPr algn="just">
              <a:lnSpc>
                <a:spcPct val="80000"/>
              </a:lnSpc>
              <a:spcBef>
                <a:spcPts val="0"/>
              </a:spcBef>
              <a:spcAft>
                <a:spcPts val="0"/>
              </a:spcAft>
              <a:buFont typeface="Arial" panose="020B0604020202020204" pitchFamily="34" charset="0"/>
              <a:buChar char="•"/>
            </a:pPr>
            <a:endParaRPr lang="en-US" sz="1000" dirty="0">
              <a:solidFill>
                <a:schemeClr val="tx1">
                  <a:lumMod val="95000"/>
                  <a:lumOff val="5000"/>
                </a:schemeClr>
              </a:solidFill>
            </a:endParaRPr>
          </a:p>
          <a:p>
            <a:pPr algn="just">
              <a:lnSpc>
                <a:spcPct val="80000"/>
              </a:lnSpc>
              <a:spcBef>
                <a:spcPts val="0"/>
              </a:spcBef>
              <a:spcAft>
                <a:spcPts val="0"/>
              </a:spcAft>
              <a:buFont typeface="Arial" panose="020B0604020202020204" pitchFamily="34" charset="0"/>
              <a:buChar char="•"/>
            </a:pPr>
            <a:r>
              <a:rPr lang="en-US" sz="2000" dirty="0">
                <a:solidFill>
                  <a:schemeClr val="tx1">
                    <a:lumMod val="95000"/>
                    <a:lumOff val="5000"/>
                  </a:schemeClr>
                </a:solidFill>
              </a:rPr>
              <a:t>Second, there are also </a:t>
            </a:r>
            <a:r>
              <a:rPr lang="en-US" sz="2000" dirty="0"/>
              <a:t>internal innate immune responses</a:t>
            </a:r>
            <a:r>
              <a:rPr lang="en-US" sz="2000" dirty="0">
                <a:solidFill>
                  <a:schemeClr val="tx1">
                    <a:lumMod val="95000"/>
                    <a:lumOff val="5000"/>
                  </a:schemeClr>
                </a:solidFill>
              </a:rPr>
              <a:t>, including:</a:t>
            </a:r>
          </a:p>
          <a:p>
            <a:pPr marL="690563" indent="-346075" algn="just">
              <a:lnSpc>
                <a:spcPct val="80000"/>
              </a:lnSpc>
              <a:spcBef>
                <a:spcPts val="0"/>
              </a:spcBef>
              <a:spcAft>
                <a:spcPts val="0"/>
              </a:spcAft>
              <a:buFont typeface="Courier New" panose="02070309020205020404" pitchFamily="49" charset="0"/>
              <a:buChar char="o"/>
            </a:pPr>
            <a:r>
              <a:rPr lang="en-US" sz="1600" dirty="0">
                <a:solidFill>
                  <a:schemeClr val="tx1">
                    <a:lumMod val="95000"/>
                    <a:lumOff val="5000"/>
                  </a:schemeClr>
                </a:solidFill>
              </a:rPr>
              <a:t>White blood cells called </a:t>
            </a:r>
            <a:r>
              <a:rPr lang="en-US" sz="1600" dirty="0">
                <a:solidFill>
                  <a:srgbClr val="006600"/>
                </a:solidFill>
              </a:rPr>
              <a:t>neutrophils</a:t>
            </a:r>
            <a:r>
              <a:rPr lang="en-US" sz="1600" dirty="0">
                <a:solidFill>
                  <a:schemeClr val="tx1">
                    <a:lumMod val="95000"/>
                    <a:lumOff val="5000"/>
                  </a:schemeClr>
                </a:solidFill>
              </a:rPr>
              <a:t>, produced in the bone marrow, and positioned along the circulatory system, and in the blood,  to act as a reservoir of </a:t>
            </a:r>
            <a:r>
              <a:rPr lang="en-US" sz="1600" dirty="0">
                <a:solidFill>
                  <a:srgbClr val="0033CC"/>
                </a:solidFill>
              </a:rPr>
              <a:t>infection</a:t>
            </a:r>
            <a:r>
              <a:rPr lang="en-US" sz="1600" dirty="0">
                <a:solidFill>
                  <a:schemeClr val="tx1">
                    <a:lumMod val="95000"/>
                    <a:lumOff val="5000"/>
                  </a:schemeClr>
                </a:solidFill>
              </a:rPr>
              <a:t> fighting cells.</a:t>
            </a:r>
          </a:p>
          <a:p>
            <a:pPr marL="690563" indent="-346075" algn="just">
              <a:lnSpc>
                <a:spcPct val="80000"/>
              </a:lnSpc>
              <a:spcBef>
                <a:spcPts val="0"/>
              </a:spcBef>
              <a:spcAft>
                <a:spcPts val="0"/>
              </a:spcAft>
              <a:buFont typeface="Courier New" panose="02070309020205020404" pitchFamily="49" charset="0"/>
              <a:buChar char="o"/>
            </a:pPr>
            <a:r>
              <a:rPr lang="en-US" sz="1600" dirty="0">
                <a:solidFill>
                  <a:srgbClr val="006600"/>
                </a:solidFill>
              </a:rPr>
              <a:t>Inflammation</a:t>
            </a:r>
            <a:r>
              <a:rPr lang="en-US" sz="1600" dirty="0">
                <a:solidFill>
                  <a:schemeClr val="tx1">
                    <a:lumMod val="95000"/>
                    <a:lumOff val="5000"/>
                  </a:schemeClr>
                </a:solidFill>
              </a:rPr>
              <a:t>,  which is a response to the entry of a </a:t>
            </a:r>
            <a:r>
              <a:rPr lang="en-US" sz="1600" dirty="0">
                <a:solidFill>
                  <a:srgbClr val="0033CC"/>
                </a:solidFill>
              </a:rPr>
              <a:t>pathogen</a:t>
            </a:r>
            <a:r>
              <a:rPr lang="en-US" sz="1600" dirty="0">
                <a:solidFill>
                  <a:schemeClr val="tx1">
                    <a:lumMod val="95000"/>
                    <a:lumOff val="5000"/>
                  </a:schemeClr>
                </a:solidFill>
              </a:rPr>
              <a:t> that causes increased blood flow to the invaded area, bringing killer white blood cells to attack the </a:t>
            </a:r>
            <a:r>
              <a:rPr lang="en-US" sz="1600" dirty="0">
                <a:solidFill>
                  <a:srgbClr val="0033CC"/>
                </a:solidFill>
              </a:rPr>
              <a:t>disease.</a:t>
            </a:r>
          </a:p>
          <a:p>
            <a:pPr marL="690563" indent="-346075" algn="just">
              <a:lnSpc>
                <a:spcPct val="80000"/>
              </a:lnSpc>
              <a:spcBef>
                <a:spcPts val="0"/>
              </a:spcBef>
              <a:spcAft>
                <a:spcPts val="0"/>
              </a:spcAft>
              <a:buFont typeface="Courier New" panose="02070309020205020404" pitchFamily="49" charset="0"/>
              <a:buChar char="o"/>
            </a:pPr>
            <a:r>
              <a:rPr lang="en-US" sz="1600" dirty="0">
                <a:solidFill>
                  <a:srgbClr val="006600"/>
                </a:solidFill>
              </a:rPr>
              <a:t>Fever</a:t>
            </a:r>
            <a:r>
              <a:rPr lang="en-US" sz="1600" dirty="0">
                <a:solidFill>
                  <a:schemeClr val="tx1">
                    <a:lumMod val="95000"/>
                    <a:lumOff val="5000"/>
                  </a:schemeClr>
                </a:solidFill>
              </a:rPr>
              <a:t>, raises the body temperature of the invaded person, to deploy the weapon of heat against the </a:t>
            </a:r>
            <a:r>
              <a:rPr lang="en-US" sz="1600" dirty="0">
                <a:solidFill>
                  <a:srgbClr val="0033CC"/>
                </a:solidFill>
              </a:rPr>
              <a:t>pathogen</a:t>
            </a:r>
            <a:r>
              <a:rPr lang="en-US" sz="1600" dirty="0">
                <a:solidFill>
                  <a:schemeClr val="tx1">
                    <a:lumMod val="95000"/>
                    <a:lumOff val="5000"/>
                  </a:schemeClr>
                </a:solidFill>
              </a:rPr>
              <a:t>, which impairs them from replicating.</a:t>
            </a:r>
            <a:endParaRPr lang="en-US" sz="2000" dirty="0">
              <a:solidFill>
                <a:schemeClr val="tx1">
                  <a:lumMod val="95000"/>
                  <a:lumOff val="5000"/>
                </a:schemeClr>
              </a:solidFill>
            </a:endParaRPr>
          </a:p>
        </p:txBody>
      </p:sp>
    </p:spTree>
    <p:extLst>
      <p:ext uri="{BB962C8B-B14F-4D97-AF65-F5344CB8AC3E}">
        <p14:creationId xmlns:p14="http://schemas.microsoft.com/office/powerpoint/2010/main" val="25773765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Defense Against Pandemics - Immunity</a:t>
            </a:r>
          </a:p>
        </p:txBody>
      </p:sp>
      <p:sp>
        <p:nvSpPr>
          <p:cNvPr id="3"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381000" y="1432680"/>
            <a:ext cx="8382000" cy="5240113"/>
          </a:xfrm>
        </p:spPr>
        <p:txBody>
          <a:bodyPr>
            <a:noAutofit/>
          </a:bodyPr>
          <a:lstStyle/>
          <a:p>
            <a:pPr marL="0" indent="0" algn="ctr" eaLnBrk="1" fontAlgn="auto" hangingPunct="1">
              <a:lnSpc>
                <a:spcPct val="80000"/>
              </a:lnSpc>
              <a:spcBef>
                <a:spcPts val="0"/>
              </a:spcBef>
              <a:spcAft>
                <a:spcPts val="0"/>
              </a:spcAft>
              <a:buClr>
                <a:schemeClr val="accent3"/>
              </a:buClr>
              <a:defRPr/>
            </a:pPr>
            <a:r>
              <a:rPr lang="en-US" sz="3200" dirty="0">
                <a:solidFill>
                  <a:srgbClr val="0033CC"/>
                </a:solidFill>
              </a:rPr>
              <a:t>The Immune System – Adaptive System</a:t>
            </a:r>
          </a:p>
          <a:p>
            <a:pPr marL="0" indent="0" algn="just" eaLnBrk="1" fontAlgn="auto" hangingPunct="1">
              <a:lnSpc>
                <a:spcPct val="80000"/>
              </a:lnSpc>
              <a:spcBef>
                <a:spcPts val="0"/>
              </a:spcBef>
              <a:spcAft>
                <a:spcPts val="0"/>
              </a:spcAft>
              <a:buClr>
                <a:schemeClr val="accent3"/>
              </a:buClr>
              <a:defRPr/>
            </a:pPr>
            <a:endParaRPr lang="en-US" sz="1000" dirty="0">
              <a:solidFill>
                <a:schemeClr val="tx1">
                  <a:lumMod val="95000"/>
                  <a:lumOff val="5000"/>
                </a:schemeClr>
              </a:solidFill>
            </a:endParaRPr>
          </a:p>
          <a:p>
            <a:pPr marL="0" indent="0" algn="just">
              <a:lnSpc>
                <a:spcPct val="80000"/>
              </a:lnSpc>
              <a:spcBef>
                <a:spcPts val="0"/>
              </a:spcBef>
              <a:spcAft>
                <a:spcPts val="0"/>
              </a:spcAft>
            </a:pPr>
            <a:r>
              <a:rPr lang="en-US" sz="2000" dirty="0">
                <a:solidFill>
                  <a:schemeClr val="tx1">
                    <a:lumMod val="95000"/>
                    <a:lumOff val="5000"/>
                  </a:schemeClr>
                </a:solidFill>
              </a:rPr>
              <a:t>There are two divisions of the immune system we use to fight disease.  They are the </a:t>
            </a:r>
            <a:r>
              <a:rPr lang="en-US" sz="2000" dirty="0">
                <a:solidFill>
                  <a:srgbClr val="006600"/>
                </a:solidFill>
              </a:rPr>
              <a:t>Innate System </a:t>
            </a:r>
            <a:r>
              <a:rPr lang="en-US" sz="2000" dirty="0">
                <a:solidFill>
                  <a:schemeClr val="tx1">
                    <a:lumMod val="95000"/>
                    <a:lumOff val="5000"/>
                  </a:schemeClr>
                </a:solidFill>
              </a:rPr>
              <a:t>and the </a:t>
            </a:r>
            <a:r>
              <a:rPr lang="en-US" sz="2000" dirty="0">
                <a:solidFill>
                  <a:srgbClr val="006600"/>
                </a:solidFill>
              </a:rPr>
              <a:t>Adaptive System</a:t>
            </a:r>
          </a:p>
          <a:p>
            <a:pPr marL="0" indent="0" algn="just">
              <a:lnSpc>
                <a:spcPct val="80000"/>
              </a:lnSpc>
              <a:spcBef>
                <a:spcPts val="0"/>
              </a:spcBef>
              <a:spcAft>
                <a:spcPts val="0"/>
              </a:spcAft>
            </a:pPr>
            <a:r>
              <a:rPr lang="en-US" sz="1000" dirty="0">
                <a:solidFill>
                  <a:srgbClr val="006600"/>
                </a:solidFill>
                <a:cs typeface="Arial" panose="020B0604020202020204" pitchFamily="34" charset="0"/>
              </a:rPr>
              <a:t> </a:t>
            </a:r>
            <a:endParaRPr lang="en-US" sz="2000" dirty="0">
              <a:solidFill>
                <a:srgbClr val="006600"/>
              </a:solidFill>
              <a:cs typeface="Arial" panose="020B0604020202020204" pitchFamily="34" charset="0"/>
            </a:endParaRPr>
          </a:p>
          <a:p>
            <a:pPr marL="0" indent="0" algn="just">
              <a:lnSpc>
                <a:spcPct val="80000"/>
              </a:lnSpc>
              <a:spcBef>
                <a:spcPts val="0"/>
              </a:spcBef>
              <a:spcAft>
                <a:spcPts val="0"/>
              </a:spcAft>
            </a:pPr>
            <a:r>
              <a:rPr lang="en-US" sz="2000" dirty="0">
                <a:cs typeface="Arial" panose="020B0604020202020204" pitchFamily="34" charset="0"/>
              </a:rPr>
              <a:t>The Adaptive System:</a:t>
            </a:r>
            <a:r>
              <a:rPr lang="en-US" sz="2000" dirty="0">
                <a:solidFill>
                  <a:srgbClr val="006600"/>
                </a:solidFill>
                <a:cs typeface="Arial" panose="020B0604020202020204" pitchFamily="34" charset="0"/>
              </a:rPr>
              <a:t> </a:t>
            </a:r>
          </a:p>
          <a:p>
            <a:pPr algn="just">
              <a:lnSpc>
                <a:spcPct val="80000"/>
              </a:lnSpc>
              <a:spcBef>
                <a:spcPts val="0"/>
              </a:spcBef>
              <a:spcAft>
                <a:spcPts val="0"/>
              </a:spcAft>
              <a:buFont typeface="Arial" panose="020B0604020202020204" pitchFamily="34" charset="0"/>
              <a:buChar char="•"/>
            </a:pPr>
            <a:r>
              <a:rPr lang="en-US" sz="2000" dirty="0">
                <a:solidFill>
                  <a:schemeClr val="tx1">
                    <a:lumMod val="95000"/>
                    <a:lumOff val="5000"/>
                  </a:schemeClr>
                </a:solidFill>
              </a:rPr>
              <a:t>Human Beings also have an adaptive immune system, composed of highly specialized cells </a:t>
            </a:r>
            <a:r>
              <a:rPr lang="en-US" sz="2000" dirty="0"/>
              <a:t>that can adapt to, and learn from, prior encounters</a:t>
            </a:r>
            <a:r>
              <a:rPr lang="en-US" sz="2000" dirty="0">
                <a:solidFill>
                  <a:schemeClr val="tx1">
                    <a:lumMod val="95000"/>
                    <a:lumOff val="5000"/>
                  </a:schemeClr>
                </a:solidFill>
              </a:rPr>
              <a:t> with a </a:t>
            </a:r>
            <a:r>
              <a:rPr lang="en-US" sz="2000" dirty="0">
                <a:solidFill>
                  <a:srgbClr val="0033CC"/>
                </a:solidFill>
              </a:rPr>
              <a:t>specific pathogen</a:t>
            </a:r>
            <a:r>
              <a:rPr lang="en-US" sz="2000" dirty="0">
                <a:solidFill>
                  <a:schemeClr val="tx1">
                    <a:lumMod val="95000"/>
                    <a:lumOff val="5000"/>
                  </a:schemeClr>
                </a:solidFill>
              </a:rPr>
              <a:t>.</a:t>
            </a:r>
          </a:p>
          <a:p>
            <a:pPr marL="0" indent="0" algn="just">
              <a:lnSpc>
                <a:spcPct val="80000"/>
              </a:lnSpc>
              <a:spcBef>
                <a:spcPts val="0"/>
              </a:spcBef>
              <a:spcAft>
                <a:spcPts val="0"/>
              </a:spcAft>
            </a:pPr>
            <a:r>
              <a:rPr lang="en-US" sz="1000" dirty="0">
                <a:solidFill>
                  <a:schemeClr val="tx1">
                    <a:lumMod val="95000"/>
                    <a:lumOff val="5000"/>
                  </a:schemeClr>
                </a:solidFill>
              </a:rPr>
              <a:t> </a:t>
            </a:r>
          </a:p>
          <a:p>
            <a:pPr algn="just">
              <a:lnSpc>
                <a:spcPct val="80000"/>
              </a:lnSpc>
              <a:spcBef>
                <a:spcPts val="0"/>
              </a:spcBef>
              <a:spcAft>
                <a:spcPts val="0"/>
              </a:spcAft>
              <a:buFont typeface="Arial" panose="020B0604020202020204" pitchFamily="34" charset="0"/>
              <a:buChar char="•"/>
            </a:pPr>
            <a:r>
              <a:rPr lang="en-US" sz="2000" dirty="0">
                <a:solidFill>
                  <a:schemeClr val="tx1">
                    <a:lumMod val="95000"/>
                    <a:lumOff val="5000"/>
                  </a:schemeClr>
                </a:solidFill>
              </a:rPr>
              <a:t>It remembers that you had a specific pathogen in the past, and will protect you from it again, thereby providing you “immunity.</a:t>
            </a:r>
          </a:p>
          <a:p>
            <a:pPr algn="just">
              <a:lnSpc>
                <a:spcPct val="80000"/>
              </a:lnSpc>
              <a:spcBef>
                <a:spcPts val="0"/>
              </a:spcBef>
              <a:spcAft>
                <a:spcPts val="0"/>
              </a:spcAft>
              <a:buFont typeface="Arial" panose="020B0604020202020204" pitchFamily="34" charset="0"/>
              <a:buChar char="•"/>
            </a:pPr>
            <a:endParaRPr lang="en-US" sz="1000" dirty="0">
              <a:solidFill>
                <a:schemeClr val="tx1">
                  <a:lumMod val="95000"/>
                  <a:lumOff val="5000"/>
                </a:schemeClr>
              </a:solidFill>
            </a:endParaRPr>
          </a:p>
          <a:p>
            <a:pPr algn="just">
              <a:lnSpc>
                <a:spcPct val="80000"/>
              </a:lnSpc>
              <a:spcBef>
                <a:spcPts val="0"/>
              </a:spcBef>
              <a:spcAft>
                <a:spcPts val="0"/>
              </a:spcAft>
              <a:buFont typeface="Arial" panose="020B0604020202020204" pitchFamily="34" charset="0"/>
              <a:buChar char="•"/>
            </a:pPr>
            <a:r>
              <a:rPr lang="en-US" sz="2000" dirty="0">
                <a:solidFill>
                  <a:schemeClr val="tx1">
                    <a:lumMod val="95000"/>
                    <a:lumOff val="5000"/>
                  </a:schemeClr>
                </a:solidFill>
              </a:rPr>
              <a:t>The </a:t>
            </a:r>
            <a:r>
              <a:rPr lang="en-US" sz="2000" dirty="0"/>
              <a:t>Adaptive Immune System </a:t>
            </a:r>
            <a:r>
              <a:rPr lang="en-US" sz="2000" dirty="0">
                <a:solidFill>
                  <a:schemeClr val="tx1">
                    <a:lumMod val="95000"/>
                    <a:lumOff val="5000"/>
                  </a:schemeClr>
                </a:solidFill>
              </a:rPr>
              <a:t>works through the </a:t>
            </a:r>
            <a:r>
              <a:rPr lang="en-US" sz="2000" dirty="0">
                <a:solidFill>
                  <a:srgbClr val="006600"/>
                </a:solidFill>
              </a:rPr>
              <a:t>cell-mediated system</a:t>
            </a:r>
            <a:r>
              <a:rPr lang="en-US" sz="2000" dirty="0">
                <a:solidFill>
                  <a:schemeClr val="tx1">
                    <a:lumMod val="95000"/>
                    <a:lumOff val="5000"/>
                  </a:schemeClr>
                </a:solidFill>
              </a:rPr>
              <a:t> and the </a:t>
            </a:r>
            <a:r>
              <a:rPr lang="en-US" sz="2000" dirty="0">
                <a:solidFill>
                  <a:srgbClr val="006600"/>
                </a:solidFill>
              </a:rPr>
              <a:t>antibody-mediated humoral system</a:t>
            </a:r>
            <a:r>
              <a:rPr lang="en-US" sz="2000" dirty="0">
                <a:solidFill>
                  <a:schemeClr val="tx1">
                    <a:lumMod val="95000"/>
                    <a:lumOff val="5000"/>
                  </a:schemeClr>
                </a:solidFill>
              </a:rPr>
              <a:t>:</a:t>
            </a:r>
          </a:p>
          <a:p>
            <a:pPr marL="690563" indent="-346075" algn="just">
              <a:lnSpc>
                <a:spcPct val="80000"/>
              </a:lnSpc>
              <a:spcBef>
                <a:spcPts val="0"/>
              </a:spcBef>
              <a:spcAft>
                <a:spcPts val="0"/>
              </a:spcAft>
              <a:buFont typeface="Courier New" panose="02070309020205020404" pitchFamily="49" charset="0"/>
              <a:buChar char="o"/>
            </a:pPr>
            <a:r>
              <a:rPr lang="en-US" sz="1600" dirty="0"/>
              <a:t>The Cell Mediated System </a:t>
            </a:r>
            <a:r>
              <a:rPr lang="en-US" sz="1600" dirty="0">
                <a:solidFill>
                  <a:schemeClr val="tx1">
                    <a:lumMod val="95000"/>
                    <a:lumOff val="5000"/>
                  </a:schemeClr>
                </a:solidFill>
              </a:rPr>
              <a:t>uses cells to attack </a:t>
            </a:r>
            <a:r>
              <a:rPr lang="en-US" sz="1600" dirty="0">
                <a:solidFill>
                  <a:srgbClr val="0033CC"/>
                </a:solidFill>
              </a:rPr>
              <a:t>infection.</a:t>
            </a:r>
            <a:r>
              <a:rPr lang="en-US" sz="1600" dirty="0">
                <a:solidFill>
                  <a:schemeClr val="tx1">
                    <a:lumMod val="95000"/>
                    <a:lumOff val="5000"/>
                  </a:schemeClr>
                </a:solidFill>
              </a:rPr>
              <a:t>  These include Lymphocytes, which are B and T cells, which mount very specific antigen response and bind only one particular molecular structure, to impair or kill it, or to activate other cells to do so. </a:t>
            </a:r>
          </a:p>
          <a:p>
            <a:pPr marL="690563" indent="-346075" algn="just">
              <a:lnSpc>
                <a:spcPct val="80000"/>
              </a:lnSpc>
              <a:spcBef>
                <a:spcPts val="0"/>
              </a:spcBef>
              <a:spcAft>
                <a:spcPts val="0"/>
              </a:spcAft>
              <a:buFont typeface="Courier New" panose="02070309020205020404" pitchFamily="49" charset="0"/>
              <a:buChar char="o"/>
            </a:pPr>
            <a:r>
              <a:rPr lang="en-US" sz="1600" dirty="0"/>
              <a:t>The Antibody Mediated System </a:t>
            </a:r>
            <a:r>
              <a:rPr lang="en-US" sz="1600" dirty="0">
                <a:solidFill>
                  <a:schemeClr val="tx1">
                    <a:lumMod val="95000"/>
                    <a:lumOff val="5000"/>
                  </a:schemeClr>
                </a:solidFill>
              </a:rPr>
              <a:t>works through plasma cells, performing several functions, including neutralizing </a:t>
            </a:r>
            <a:r>
              <a:rPr lang="en-US" sz="1600" dirty="0">
                <a:solidFill>
                  <a:srgbClr val="0033CC"/>
                </a:solidFill>
              </a:rPr>
              <a:t>bacterial</a:t>
            </a:r>
            <a:r>
              <a:rPr lang="en-US" sz="1600" dirty="0">
                <a:solidFill>
                  <a:schemeClr val="tx1">
                    <a:lumMod val="95000"/>
                    <a:lumOff val="5000"/>
                  </a:schemeClr>
                </a:solidFill>
              </a:rPr>
              <a:t> toxins, binding to </a:t>
            </a:r>
            <a:r>
              <a:rPr lang="en-US" sz="1600" dirty="0">
                <a:solidFill>
                  <a:srgbClr val="0033CC"/>
                </a:solidFill>
              </a:rPr>
              <a:t>viruses </a:t>
            </a:r>
            <a:r>
              <a:rPr lang="en-US" sz="1600" dirty="0">
                <a:solidFill>
                  <a:schemeClr val="tx1">
                    <a:lumMod val="95000"/>
                    <a:lumOff val="5000"/>
                  </a:schemeClr>
                </a:solidFill>
              </a:rPr>
              <a:t>to prevent entry into cells, and opsonization, in which a coating of antibodies increases the effectiveness of neutrophils trying to engulf the </a:t>
            </a:r>
            <a:r>
              <a:rPr lang="en-US" sz="1600" dirty="0">
                <a:solidFill>
                  <a:srgbClr val="0033CC"/>
                </a:solidFill>
              </a:rPr>
              <a:t>pathogen</a:t>
            </a:r>
            <a:r>
              <a:rPr lang="en-US" sz="1600" dirty="0">
                <a:solidFill>
                  <a:schemeClr val="tx1">
                    <a:lumMod val="95000"/>
                    <a:lumOff val="5000"/>
                  </a:schemeClr>
                </a:solidFill>
              </a:rPr>
              <a:t>. There are four main types of antibodies: immunoglobulins M, A, E, and G.</a:t>
            </a:r>
          </a:p>
        </p:txBody>
      </p:sp>
    </p:spTree>
    <p:extLst>
      <p:ext uri="{BB962C8B-B14F-4D97-AF65-F5344CB8AC3E}">
        <p14:creationId xmlns:p14="http://schemas.microsoft.com/office/powerpoint/2010/main" val="32609468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Defense Against Pandemics - Immunity</a:t>
            </a:r>
          </a:p>
        </p:txBody>
      </p:sp>
      <p:sp>
        <p:nvSpPr>
          <p:cNvPr id="3"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381000" y="1432680"/>
            <a:ext cx="8382000" cy="5240113"/>
          </a:xfrm>
        </p:spPr>
        <p:txBody>
          <a:bodyPr>
            <a:noAutofit/>
          </a:bodyPr>
          <a:lstStyle/>
          <a:p>
            <a:pPr marL="0" indent="0" algn="ctr" eaLnBrk="1" fontAlgn="auto" hangingPunct="1">
              <a:lnSpc>
                <a:spcPct val="80000"/>
              </a:lnSpc>
              <a:spcBef>
                <a:spcPts val="0"/>
              </a:spcBef>
              <a:spcAft>
                <a:spcPts val="0"/>
              </a:spcAft>
              <a:buClr>
                <a:schemeClr val="accent3"/>
              </a:buClr>
              <a:defRPr/>
            </a:pPr>
            <a:r>
              <a:rPr lang="en-US" sz="3200" dirty="0">
                <a:solidFill>
                  <a:srgbClr val="0033CC"/>
                </a:solidFill>
              </a:rPr>
              <a:t>The Immune System – How to Boost It</a:t>
            </a:r>
          </a:p>
          <a:p>
            <a:pPr marL="0" indent="0" algn="just" eaLnBrk="1" fontAlgn="auto" hangingPunct="1">
              <a:lnSpc>
                <a:spcPct val="80000"/>
              </a:lnSpc>
              <a:spcBef>
                <a:spcPts val="0"/>
              </a:spcBef>
              <a:spcAft>
                <a:spcPts val="0"/>
              </a:spcAft>
              <a:buClr>
                <a:schemeClr val="accent3"/>
              </a:buClr>
              <a:defRPr/>
            </a:pPr>
            <a:endParaRPr lang="en-US" sz="1000" dirty="0">
              <a:solidFill>
                <a:schemeClr val="tx1">
                  <a:lumMod val="95000"/>
                  <a:lumOff val="5000"/>
                </a:schemeClr>
              </a:solidFill>
            </a:endParaRPr>
          </a:p>
          <a:p>
            <a:pPr marL="0" indent="0" algn="just">
              <a:lnSpc>
                <a:spcPct val="80000"/>
              </a:lnSpc>
              <a:spcBef>
                <a:spcPts val="0"/>
              </a:spcBef>
              <a:spcAft>
                <a:spcPts val="0"/>
              </a:spcAft>
            </a:pPr>
            <a:r>
              <a:rPr lang="en-US" sz="2400" dirty="0"/>
              <a:t>How to Boost the Immune System?</a:t>
            </a:r>
            <a:endParaRPr lang="en-US" sz="2400" dirty="0">
              <a:solidFill>
                <a:srgbClr val="34703E"/>
              </a:solidFill>
            </a:endParaRPr>
          </a:p>
          <a:p>
            <a:pPr algn="just">
              <a:lnSpc>
                <a:spcPct val="80000"/>
              </a:lnSpc>
              <a:spcBef>
                <a:spcPts val="0"/>
              </a:spcBef>
              <a:spcAft>
                <a:spcPts val="0"/>
              </a:spcAft>
              <a:buFont typeface="Arial" panose="020B0604020202020204" pitchFamily="34" charset="0"/>
              <a:buChar char="•"/>
            </a:pPr>
            <a:r>
              <a:rPr lang="en-US" sz="1800" dirty="0">
                <a:solidFill>
                  <a:schemeClr val="tx1">
                    <a:lumMod val="95000"/>
                    <a:lumOff val="5000"/>
                  </a:schemeClr>
                </a:solidFill>
                <a:cs typeface="Arial" panose="020B0604020202020204" pitchFamily="34" charset="0"/>
              </a:rPr>
              <a:t>It is difficult to boost the immune system precisely because it is a system made up of many different types of cells, and science is not exactly sure what kinds of cells, and/or how many of each, would make up a perfect system.</a:t>
            </a:r>
          </a:p>
          <a:p>
            <a:pPr algn="just">
              <a:lnSpc>
                <a:spcPct val="80000"/>
              </a:lnSpc>
              <a:spcBef>
                <a:spcPts val="0"/>
              </a:spcBef>
              <a:spcAft>
                <a:spcPts val="0"/>
              </a:spcAft>
              <a:buFont typeface="Arial" panose="020B0604020202020204" pitchFamily="34" charset="0"/>
              <a:buChar char="•"/>
            </a:pPr>
            <a:endParaRPr lang="en-US" sz="1000" dirty="0">
              <a:solidFill>
                <a:schemeClr val="tx1">
                  <a:lumMod val="95000"/>
                  <a:lumOff val="5000"/>
                </a:schemeClr>
              </a:solidFill>
              <a:cs typeface="Arial" panose="020B0604020202020204" pitchFamily="34" charset="0"/>
            </a:endParaRPr>
          </a:p>
          <a:p>
            <a:pPr algn="just">
              <a:lnSpc>
                <a:spcPct val="80000"/>
              </a:lnSpc>
              <a:spcBef>
                <a:spcPts val="0"/>
              </a:spcBef>
              <a:spcAft>
                <a:spcPts val="0"/>
              </a:spcAft>
              <a:buFont typeface="Arial" panose="020B0604020202020204" pitchFamily="34" charset="0"/>
              <a:buChar char="•"/>
            </a:pPr>
            <a:r>
              <a:rPr lang="en-US" sz="1800" dirty="0">
                <a:solidFill>
                  <a:schemeClr val="tx1">
                    <a:lumMod val="95000"/>
                    <a:lumOff val="5000"/>
                  </a:schemeClr>
                </a:solidFill>
                <a:cs typeface="Arial" panose="020B0604020202020204" pitchFamily="34" charset="0"/>
              </a:rPr>
              <a:t>Presently, medical science looks for ways to best improve a person’s overall immune response, and make them healthy, thereby advising things like a healthy diet and exercise.</a:t>
            </a:r>
          </a:p>
          <a:p>
            <a:pPr algn="just">
              <a:lnSpc>
                <a:spcPct val="80000"/>
              </a:lnSpc>
              <a:spcBef>
                <a:spcPts val="0"/>
              </a:spcBef>
              <a:spcAft>
                <a:spcPts val="0"/>
              </a:spcAft>
              <a:buFont typeface="Arial" panose="020B0604020202020204" pitchFamily="34" charset="0"/>
              <a:buChar char="•"/>
            </a:pPr>
            <a:endParaRPr lang="en-US" sz="1000" dirty="0">
              <a:solidFill>
                <a:schemeClr val="tx1">
                  <a:lumMod val="95000"/>
                  <a:lumOff val="5000"/>
                </a:schemeClr>
              </a:solidFill>
              <a:cs typeface="Arial" panose="020B0604020202020204" pitchFamily="34" charset="0"/>
            </a:endParaRPr>
          </a:p>
          <a:p>
            <a:pPr algn="just">
              <a:lnSpc>
                <a:spcPct val="80000"/>
              </a:lnSpc>
              <a:spcBef>
                <a:spcPts val="0"/>
              </a:spcBef>
              <a:spcAft>
                <a:spcPts val="0"/>
              </a:spcAft>
              <a:buFont typeface="Arial" panose="020B0604020202020204" pitchFamily="34" charset="0"/>
              <a:buChar char="•"/>
            </a:pPr>
            <a:r>
              <a:rPr lang="en-US" sz="1800" dirty="0">
                <a:solidFill>
                  <a:schemeClr val="tx1">
                    <a:lumMod val="95000"/>
                    <a:lumOff val="5000"/>
                  </a:schemeClr>
                </a:solidFill>
                <a:cs typeface="Arial" panose="020B0604020202020204" pitchFamily="34" charset="0"/>
              </a:rPr>
              <a:t>But when fighting a specific disease, there are some additional things that can be done to boost the immune system, including:</a:t>
            </a:r>
          </a:p>
          <a:p>
            <a:pPr algn="just">
              <a:lnSpc>
                <a:spcPct val="80000"/>
              </a:lnSpc>
              <a:spcBef>
                <a:spcPts val="0"/>
              </a:spcBef>
              <a:spcAft>
                <a:spcPts val="0"/>
              </a:spcAft>
              <a:buFont typeface="Arial" panose="020B0604020202020204" pitchFamily="34" charset="0"/>
              <a:buChar char="•"/>
            </a:pPr>
            <a:endParaRPr lang="en-US" sz="500" dirty="0">
              <a:solidFill>
                <a:schemeClr val="tx1">
                  <a:lumMod val="95000"/>
                  <a:lumOff val="5000"/>
                </a:schemeClr>
              </a:solidFill>
              <a:cs typeface="Arial" panose="020B0604020202020204" pitchFamily="34" charset="0"/>
            </a:endParaRPr>
          </a:p>
          <a:p>
            <a:pPr marL="800100" lvl="1" indent="-342900" algn="just">
              <a:lnSpc>
                <a:spcPct val="80000"/>
              </a:lnSpc>
              <a:spcBef>
                <a:spcPts val="0"/>
              </a:spcBef>
              <a:spcAft>
                <a:spcPts val="0"/>
              </a:spcAft>
              <a:buFont typeface="Courier New" panose="02070309020205020404" pitchFamily="49" charset="0"/>
              <a:buChar char="o"/>
            </a:pPr>
            <a:r>
              <a:rPr lang="en-US" sz="1600" i="0" dirty="0">
                <a:solidFill>
                  <a:srgbClr val="0033CC"/>
                </a:solidFill>
                <a:cs typeface="Arial" panose="020B0604020202020204" pitchFamily="34" charset="0"/>
              </a:rPr>
              <a:t>Vaccination: </a:t>
            </a:r>
            <a:r>
              <a:rPr lang="en-US" sz="1600" i="0" dirty="0">
                <a:solidFill>
                  <a:schemeClr val="tx1">
                    <a:lumMod val="95000"/>
                    <a:lumOff val="5000"/>
                  </a:schemeClr>
                </a:solidFill>
                <a:cs typeface="Arial" panose="020B0604020202020204" pitchFamily="34" charset="0"/>
              </a:rPr>
              <a:t>Boosts a person’s adaptive immune system, by introducing a weakened version of a </a:t>
            </a:r>
            <a:r>
              <a:rPr lang="en-US" sz="1600" i="0" dirty="0">
                <a:solidFill>
                  <a:srgbClr val="0033CC"/>
                </a:solidFill>
                <a:cs typeface="Arial" panose="020B0604020202020204" pitchFamily="34" charset="0"/>
              </a:rPr>
              <a:t>pathogen</a:t>
            </a:r>
            <a:r>
              <a:rPr lang="en-US" sz="1600" i="0" dirty="0">
                <a:solidFill>
                  <a:schemeClr val="tx1">
                    <a:lumMod val="95000"/>
                    <a:lumOff val="5000"/>
                  </a:schemeClr>
                </a:solidFill>
                <a:cs typeface="Arial" panose="020B0604020202020204" pitchFamily="34" charset="0"/>
              </a:rPr>
              <a:t> into a person’s body, so that the immune system can easily kill it and recognize it again in the future.</a:t>
            </a:r>
          </a:p>
          <a:p>
            <a:pPr marL="800100" lvl="1" indent="-342900" algn="just">
              <a:lnSpc>
                <a:spcPct val="80000"/>
              </a:lnSpc>
              <a:spcBef>
                <a:spcPts val="0"/>
              </a:spcBef>
              <a:spcAft>
                <a:spcPts val="0"/>
              </a:spcAft>
              <a:buFont typeface="Courier New" panose="02070309020205020404" pitchFamily="49" charset="0"/>
              <a:buChar char="o"/>
            </a:pPr>
            <a:endParaRPr lang="en-US" sz="500" i="0" dirty="0">
              <a:solidFill>
                <a:schemeClr val="tx1">
                  <a:lumMod val="95000"/>
                  <a:lumOff val="5000"/>
                </a:schemeClr>
              </a:solidFill>
              <a:cs typeface="Arial" panose="020B0604020202020204" pitchFamily="34" charset="0"/>
            </a:endParaRPr>
          </a:p>
          <a:p>
            <a:pPr marL="800100" lvl="1" indent="-342900" algn="just">
              <a:lnSpc>
                <a:spcPct val="80000"/>
              </a:lnSpc>
              <a:spcBef>
                <a:spcPts val="0"/>
              </a:spcBef>
              <a:spcAft>
                <a:spcPts val="0"/>
              </a:spcAft>
              <a:buFont typeface="Courier New" panose="02070309020205020404" pitchFamily="49" charset="0"/>
              <a:buChar char="o"/>
            </a:pPr>
            <a:r>
              <a:rPr lang="en-US" sz="1600" i="0" dirty="0">
                <a:solidFill>
                  <a:srgbClr val="0033CC"/>
                </a:solidFill>
                <a:cs typeface="Arial" panose="020B0604020202020204" pitchFamily="34" charset="0"/>
              </a:rPr>
              <a:t>Antibiotics and Antivirals: </a:t>
            </a:r>
            <a:r>
              <a:rPr lang="en-US" sz="1600" i="0" dirty="0">
                <a:solidFill>
                  <a:schemeClr val="tx1">
                    <a:lumMod val="95000"/>
                    <a:lumOff val="5000"/>
                  </a:schemeClr>
                </a:solidFill>
                <a:cs typeface="Arial" panose="020B0604020202020204" pitchFamily="34" charset="0"/>
              </a:rPr>
              <a:t>Medications that help the immune system attack and kill a pathogen, thereby providing it with an opportunity to defeat the disease, and allow the person to return to good overall health.</a:t>
            </a:r>
          </a:p>
          <a:p>
            <a:pPr marL="800100" lvl="1" indent="-342900" algn="just">
              <a:lnSpc>
                <a:spcPct val="80000"/>
              </a:lnSpc>
              <a:spcBef>
                <a:spcPts val="0"/>
              </a:spcBef>
              <a:spcAft>
                <a:spcPts val="0"/>
              </a:spcAft>
              <a:buFont typeface="Courier New" panose="02070309020205020404" pitchFamily="49" charset="0"/>
              <a:buChar char="o"/>
            </a:pPr>
            <a:endParaRPr lang="en-US" sz="500" i="0" dirty="0">
              <a:solidFill>
                <a:schemeClr val="tx1">
                  <a:lumMod val="95000"/>
                  <a:lumOff val="5000"/>
                </a:schemeClr>
              </a:solidFill>
              <a:cs typeface="Arial" panose="020B0604020202020204" pitchFamily="34" charset="0"/>
            </a:endParaRPr>
          </a:p>
          <a:p>
            <a:pPr marL="800100" lvl="1" indent="-342900" algn="just">
              <a:lnSpc>
                <a:spcPct val="80000"/>
              </a:lnSpc>
              <a:spcBef>
                <a:spcPts val="0"/>
              </a:spcBef>
              <a:spcAft>
                <a:spcPts val="0"/>
              </a:spcAft>
              <a:buFont typeface="Courier New" panose="02070309020205020404" pitchFamily="49" charset="0"/>
              <a:buChar char="o"/>
            </a:pPr>
            <a:r>
              <a:rPr lang="en-US" sz="1600" i="0" dirty="0">
                <a:solidFill>
                  <a:srgbClr val="0033CC"/>
                </a:solidFill>
                <a:cs typeface="Arial" panose="020B0604020202020204" pitchFamily="34" charset="0"/>
              </a:rPr>
              <a:t>Symptom Treatments: </a:t>
            </a:r>
            <a:r>
              <a:rPr lang="en-US" sz="1600" i="0" dirty="0">
                <a:solidFill>
                  <a:schemeClr val="tx1">
                    <a:lumMod val="95000"/>
                    <a:lumOff val="5000"/>
                  </a:schemeClr>
                </a:solidFill>
                <a:cs typeface="Arial" panose="020B0604020202020204" pitchFamily="34" charset="0"/>
              </a:rPr>
              <a:t>Medications or procedures that help a person deal with the negative symptoms of a </a:t>
            </a:r>
            <a:r>
              <a:rPr lang="en-US" sz="1600" i="0" dirty="0">
                <a:solidFill>
                  <a:srgbClr val="0033CC"/>
                </a:solidFill>
                <a:cs typeface="Arial" panose="020B0604020202020204" pitchFamily="34" charset="0"/>
              </a:rPr>
              <a:t>pathogenic infection</a:t>
            </a:r>
            <a:r>
              <a:rPr lang="en-US" sz="1600" i="0" dirty="0">
                <a:solidFill>
                  <a:schemeClr val="tx1">
                    <a:lumMod val="95000"/>
                    <a:lumOff val="5000"/>
                  </a:schemeClr>
                </a:solidFill>
                <a:cs typeface="Arial" panose="020B0604020202020204" pitchFamily="34" charset="0"/>
              </a:rPr>
              <a:t>, and thereby prevent an overwhelming of the immune system, so as to give it sufficient time to kill, neutralize or address the </a:t>
            </a:r>
            <a:r>
              <a:rPr lang="en-US" sz="1600" i="0" dirty="0">
                <a:solidFill>
                  <a:srgbClr val="0033CC"/>
                </a:solidFill>
                <a:cs typeface="Arial" panose="020B0604020202020204" pitchFamily="34" charset="0"/>
              </a:rPr>
              <a:t>disease.</a:t>
            </a:r>
            <a:r>
              <a:rPr lang="en-US" sz="1600" i="0" dirty="0">
                <a:solidFill>
                  <a:schemeClr val="tx1">
                    <a:lumMod val="95000"/>
                    <a:lumOff val="5000"/>
                  </a:schemeClr>
                </a:solidFill>
                <a:cs typeface="Arial" panose="020B0604020202020204" pitchFamily="34" charset="0"/>
              </a:rPr>
              <a:t> </a:t>
            </a:r>
            <a:endParaRPr lang="en-US" sz="1600" i="0" dirty="0">
              <a:solidFill>
                <a:schemeClr val="tx1">
                  <a:lumMod val="95000"/>
                  <a:lumOff val="5000"/>
                </a:schemeClr>
              </a:solidFill>
            </a:endParaRPr>
          </a:p>
        </p:txBody>
      </p:sp>
    </p:spTree>
    <p:extLst>
      <p:ext uri="{BB962C8B-B14F-4D97-AF65-F5344CB8AC3E}">
        <p14:creationId xmlns:p14="http://schemas.microsoft.com/office/powerpoint/2010/main" val="7003764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0158B2F-80BE-4948-9002-5C0771EB61A5}"/>
              </a:ext>
            </a:extLst>
          </p:cNvPr>
          <p:cNvSpPr>
            <a:spLocks noGrp="1"/>
          </p:cNvSpPr>
          <p:nvPr>
            <p:ph sz="half" idx="1"/>
          </p:nvPr>
        </p:nvSpPr>
        <p:spPr>
          <a:xfrm>
            <a:off x="381000" y="1432680"/>
            <a:ext cx="8382000" cy="5240113"/>
          </a:xfrm>
        </p:spPr>
        <p:txBody>
          <a:bodyPr>
            <a:noAutofit/>
          </a:bodyPr>
          <a:lstStyle/>
          <a:p>
            <a:pPr marL="0" indent="0" algn="ctr" eaLnBrk="1" fontAlgn="auto" hangingPunct="1">
              <a:lnSpc>
                <a:spcPct val="80000"/>
              </a:lnSpc>
              <a:spcBef>
                <a:spcPts val="0"/>
              </a:spcBef>
              <a:spcAft>
                <a:spcPts val="0"/>
              </a:spcAft>
              <a:buClr>
                <a:schemeClr val="accent3"/>
              </a:buClr>
              <a:defRPr/>
            </a:pPr>
            <a:r>
              <a:rPr lang="en-US" sz="3200" dirty="0">
                <a:solidFill>
                  <a:srgbClr val="0033CC"/>
                </a:solidFill>
              </a:rPr>
              <a:t>Modern Medicine</a:t>
            </a:r>
          </a:p>
          <a:p>
            <a:pPr marL="0" indent="0" algn="just" eaLnBrk="1" fontAlgn="auto" hangingPunct="1">
              <a:lnSpc>
                <a:spcPct val="80000"/>
              </a:lnSpc>
              <a:spcBef>
                <a:spcPts val="0"/>
              </a:spcBef>
              <a:spcAft>
                <a:spcPts val="0"/>
              </a:spcAft>
              <a:buClr>
                <a:schemeClr val="accent3"/>
              </a:buClr>
              <a:defRPr/>
            </a:pPr>
            <a:endParaRPr lang="en-US" sz="1000" dirty="0">
              <a:solidFill>
                <a:schemeClr val="tx1">
                  <a:lumMod val="95000"/>
                  <a:lumOff val="5000"/>
                </a:schemeClr>
              </a:solidFill>
            </a:endParaRPr>
          </a:p>
          <a:p>
            <a:pPr algn="just" eaLnBrk="1" fontAlgn="auto" hangingPunct="1">
              <a:lnSpc>
                <a:spcPct val="80000"/>
              </a:lnSpc>
              <a:spcBef>
                <a:spcPts val="0"/>
              </a:spcBef>
              <a:spcAft>
                <a:spcPts val="0"/>
              </a:spcAft>
              <a:buClr>
                <a:schemeClr val="tx1">
                  <a:lumMod val="95000"/>
                  <a:lumOff val="5000"/>
                </a:schemeClr>
              </a:buClr>
              <a:buFont typeface="Arial" panose="020B0604020202020204" pitchFamily="34" charset="0"/>
              <a:buChar char="•"/>
              <a:defRPr/>
            </a:pPr>
            <a:r>
              <a:rPr lang="en-US" dirty="0">
                <a:solidFill>
                  <a:schemeClr val="tx1">
                    <a:lumMod val="95000"/>
                    <a:lumOff val="5000"/>
                  </a:schemeClr>
                </a:solidFill>
              </a:rPr>
              <a:t>The principle force to help our own immune systems fight a </a:t>
            </a:r>
            <a:r>
              <a:rPr lang="en-US" dirty="0">
                <a:solidFill>
                  <a:srgbClr val="0033CC"/>
                </a:solidFill>
              </a:rPr>
              <a:t>pandemic </a:t>
            </a:r>
            <a:r>
              <a:rPr lang="en-US" dirty="0">
                <a:solidFill>
                  <a:schemeClr val="tx1">
                    <a:lumMod val="95000"/>
                    <a:lumOff val="5000"/>
                  </a:schemeClr>
                </a:solidFill>
              </a:rPr>
              <a:t>is</a:t>
            </a:r>
            <a:r>
              <a:rPr lang="en-US" dirty="0">
                <a:solidFill>
                  <a:srgbClr val="0033CC"/>
                </a:solidFill>
              </a:rPr>
              <a:t> </a:t>
            </a:r>
            <a:r>
              <a:rPr lang="en-US" dirty="0">
                <a:solidFill>
                  <a:srgbClr val="006600"/>
                </a:solidFill>
              </a:rPr>
              <a:t>modern medicine. </a:t>
            </a:r>
          </a:p>
          <a:p>
            <a:pPr algn="just" eaLnBrk="1" fontAlgn="auto" hangingPunct="1">
              <a:lnSpc>
                <a:spcPct val="80000"/>
              </a:lnSpc>
              <a:spcBef>
                <a:spcPts val="0"/>
              </a:spcBef>
              <a:spcAft>
                <a:spcPts val="0"/>
              </a:spcAft>
              <a:buClr>
                <a:schemeClr val="tx1">
                  <a:lumMod val="95000"/>
                  <a:lumOff val="5000"/>
                </a:schemeClr>
              </a:buClr>
              <a:buFont typeface="Arial" panose="020B0604020202020204" pitchFamily="34" charset="0"/>
              <a:buChar char="•"/>
              <a:defRPr/>
            </a:pPr>
            <a:endParaRPr lang="en-US" dirty="0">
              <a:solidFill>
                <a:srgbClr val="006600"/>
              </a:solidFill>
            </a:endParaRPr>
          </a:p>
          <a:p>
            <a:pPr algn="just" eaLnBrk="1" fontAlgn="auto" hangingPunct="1">
              <a:lnSpc>
                <a:spcPct val="80000"/>
              </a:lnSpc>
              <a:spcBef>
                <a:spcPts val="0"/>
              </a:spcBef>
              <a:spcAft>
                <a:spcPts val="0"/>
              </a:spcAft>
              <a:buClr>
                <a:schemeClr val="tx1">
                  <a:lumMod val="95000"/>
                  <a:lumOff val="5000"/>
                </a:schemeClr>
              </a:buClr>
              <a:buFont typeface="Arial" panose="020B0604020202020204" pitchFamily="34" charset="0"/>
              <a:buChar char="•"/>
              <a:defRPr/>
            </a:pPr>
            <a:r>
              <a:rPr lang="en-US" dirty="0">
                <a:solidFill>
                  <a:schemeClr val="tx1">
                    <a:lumMod val="95000"/>
                    <a:lumOff val="5000"/>
                  </a:schemeClr>
                </a:solidFill>
              </a:rPr>
              <a:t>Born from the scientific method of the 18</a:t>
            </a:r>
            <a:r>
              <a:rPr lang="en-US" baseline="30000" dirty="0">
                <a:solidFill>
                  <a:schemeClr val="tx1">
                    <a:lumMod val="95000"/>
                    <a:lumOff val="5000"/>
                  </a:schemeClr>
                </a:solidFill>
              </a:rPr>
              <a:t>th</a:t>
            </a:r>
            <a:r>
              <a:rPr lang="en-US" dirty="0">
                <a:solidFill>
                  <a:schemeClr val="tx1">
                    <a:lumMod val="95000"/>
                    <a:lumOff val="5000"/>
                  </a:schemeClr>
                </a:solidFill>
              </a:rPr>
              <a:t> century, </a:t>
            </a:r>
            <a:r>
              <a:rPr lang="en-US" dirty="0">
                <a:solidFill>
                  <a:srgbClr val="0033CC"/>
                </a:solidFill>
              </a:rPr>
              <a:t>modern medicine</a:t>
            </a:r>
            <a:r>
              <a:rPr lang="en-US" dirty="0">
                <a:solidFill>
                  <a:schemeClr val="tx1">
                    <a:lumMod val="95000"/>
                    <a:lumOff val="5000"/>
                  </a:schemeClr>
                </a:solidFill>
              </a:rPr>
              <a:t> helps us by developing cures, treatments and strategies to fight diseases.</a:t>
            </a:r>
            <a:endParaRPr lang="en-US" dirty="0">
              <a:solidFill>
                <a:srgbClr val="006600"/>
              </a:solidFill>
            </a:endParaRPr>
          </a:p>
          <a:p>
            <a:pPr algn="just" eaLnBrk="1" fontAlgn="auto" hangingPunct="1">
              <a:lnSpc>
                <a:spcPct val="80000"/>
              </a:lnSpc>
              <a:spcBef>
                <a:spcPts val="0"/>
              </a:spcBef>
              <a:spcAft>
                <a:spcPts val="0"/>
              </a:spcAft>
              <a:buClr>
                <a:schemeClr val="tx1">
                  <a:lumMod val="95000"/>
                  <a:lumOff val="5000"/>
                </a:schemeClr>
              </a:buClr>
              <a:buFont typeface="Arial" panose="020B0604020202020204" pitchFamily="34" charset="0"/>
              <a:buChar char="•"/>
              <a:defRPr/>
            </a:pPr>
            <a:endParaRPr lang="en-US" dirty="0">
              <a:solidFill>
                <a:srgbClr val="006600"/>
              </a:solidFill>
            </a:endParaRPr>
          </a:p>
          <a:p>
            <a:pPr algn="just" eaLnBrk="1" fontAlgn="auto" hangingPunct="1">
              <a:lnSpc>
                <a:spcPct val="80000"/>
              </a:lnSpc>
              <a:spcBef>
                <a:spcPts val="0"/>
              </a:spcBef>
              <a:spcAft>
                <a:spcPts val="0"/>
              </a:spcAft>
              <a:buClr>
                <a:schemeClr val="tx1">
                  <a:lumMod val="95000"/>
                  <a:lumOff val="5000"/>
                </a:schemeClr>
              </a:buClr>
              <a:buFont typeface="Arial" panose="020B0604020202020204" pitchFamily="34" charset="0"/>
              <a:buChar char="•"/>
              <a:defRPr/>
            </a:pPr>
            <a:r>
              <a:rPr lang="en-US" dirty="0">
                <a:solidFill>
                  <a:schemeClr val="tx1">
                    <a:lumMod val="95000"/>
                    <a:lumOff val="5000"/>
                  </a:schemeClr>
                </a:solidFill>
              </a:rPr>
              <a:t>It does this by research, experimentation, modeling and communication.</a:t>
            </a:r>
          </a:p>
          <a:p>
            <a:pPr marL="0" indent="0" algn="just" eaLnBrk="1" fontAlgn="auto" hangingPunct="1">
              <a:lnSpc>
                <a:spcPct val="80000"/>
              </a:lnSpc>
              <a:spcBef>
                <a:spcPts val="0"/>
              </a:spcBef>
              <a:spcAft>
                <a:spcPts val="0"/>
              </a:spcAft>
              <a:buClr>
                <a:schemeClr val="accent3"/>
              </a:buClr>
              <a:defRPr/>
            </a:pPr>
            <a:endParaRPr lang="en-US" sz="1000" dirty="0">
              <a:solidFill>
                <a:schemeClr val="tx1">
                  <a:lumMod val="95000"/>
                  <a:lumOff val="5000"/>
                </a:schemeClr>
              </a:solidFill>
            </a:endParaRPr>
          </a:p>
        </p:txBody>
      </p:sp>
      <p:sp>
        <p:nvSpPr>
          <p:cNvPr id="7" name="Title 1">
            <a:extLst>
              <a:ext uri="{FF2B5EF4-FFF2-40B4-BE49-F238E27FC236}">
                <a16:creationId xmlns:a16="http://schemas.microsoft.com/office/drawing/2014/main" id="{4862482D-53D0-462D-8E7B-AAC7546418B9}"/>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Forces to Fight Pandemics</a:t>
            </a:r>
          </a:p>
        </p:txBody>
      </p:sp>
    </p:spTree>
    <p:extLst>
      <p:ext uri="{BB962C8B-B14F-4D97-AF65-F5344CB8AC3E}">
        <p14:creationId xmlns:p14="http://schemas.microsoft.com/office/powerpoint/2010/main" val="11256905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0158B2F-80BE-4948-9002-5C0771EB61A5}"/>
              </a:ext>
            </a:extLst>
          </p:cNvPr>
          <p:cNvSpPr>
            <a:spLocks noGrp="1"/>
          </p:cNvSpPr>
          <p:nvPr>
            <p:ph sz="half" idx="1"/>
          </p:nvPr>
        </p:nvSpPr>
        <p:spPr>
          <a:xfrm>
            <a:off x="381000" y="1432680"/>
            <a:ext cx="4953000" cy="5240113"/>
          </a:xfrm>
        </p:spPr>
        <p:txBody>
          <a:bodyPr>
            <a:noAutofit/>
          </a:bodyPr>
          <a:lstStyle/>
          <a:p>
            <a:pPr marL="0" indent="0" algn="ctr" eaLnBrk="1" fontAlgn="auto" hangingPunct="1">
              <a:lnSpc>
                <a:spcPct val="75000"/>
              </a:lnSpc>
              <a:spcBef>
                <a:spcPts val="0"/>
              </a:spcBef>
              <a:spcAft>
                <a:spcPts val="0"/>
              </a:spcAft>
              <a:buClr>
                <a:schemeClr val="accent3"/>
              </a:buClr>
              <a:defRPr/>
            </a:pPr>
            <a:r>
              <a:rPr lang="en-US" sz="3200" dirty="0">
                <a:solidFill>
                  <a:srgbClr val="0033CC"/>
                </a:solidFill>
              </a:rPr>
              <a:t>Pharmaceutical Companies</a:t>
            </a:r>
          </a:p>
          <a:p>
            <a:pPr marL="0" indent="0" algn="just" eaLnBrk="1" fontAlgn="auto" hangingPunct="1">
              <a:lnSpc>
                <a:spcPct val="75000"/>
              </a:lnSpc>
              <a:spcBef>
                <a:spcPts val="0"/>
              </a:spcBef>
              <a:spcAft>
                <a:spcPts val="0"/>
              </a:spcAft>
              <a:buClr>
                <a:schemeClr val="accent3"/>
              </a:buClr>
              <a:defRPr/>
            </a:pPr>
            <a:endParaRPr lang="en-US" sz="1000" dirty="0">
              <a:solidFill>
                <a:schemeClr val="tx1">
                  <a:lumMod val="95000"/>
                  <a:lumOff val="5000"/>
                </a:schemeClr>
              </a:solidFill>
            </a:endParaRPr>
          </a:p>
          <a:p>
            <a:pPr algn="just" eaLnBrk="1" fontAlgn="auto" hangingPunct="1">
              <a:lnSpc>
                <a:spcPct val="75000"/>
              </a:lnSpc>
              <a:spcBef>
                <a:spcPts val="0"/>
              </a:spcBef>
              <a:spcAft>
                <a:spcPts val="0"/>
              </a:spcAft>
              <a:buClr>
                <a:schemeClr val="tx1">
                  <a:lumMod val="95000"/>
                  <a:lumOff val="5000"/>
                </a:schemeClr>
              </a:buClr>
              <a:buFont typeface="Arial" panose="020B0604020202020204" pitchFamily="34" charset="0"/>
              <a:buChar char="•"/>
              <a:tabLst>
                <a:tab pos="3890963" algn="l"/>
              </a:tabLst>
              <a:defRPr/>
            </a:pPr>
            <a:r>
              <a:rPr lang="en-US" sz="2000" dirty="0">
                <a:solidFill>
                  <a:schemeClr val="tx1">
                    <a:lumMod val="95000"/>
                    <a:lumOff val="5000"/>
                  </a:schemeClr>
                </a:solidFill>
              </a:rPr>
              <a:t>One of the primary entities modern medicine uses to fight </a:t>
            </a:r>
            <a:r>
              <a:rPr lang="en-US" sz="2000" dirty="0">
                <a:solidFill>
                  <a:srgbClr val="0033CC"/>
                </a:solidFill>
              </a:rPr>
              <a:t>diseases</a:t>
            </a:r>
            <a:r>
              <a:rPr lang="en-US" sz="2000" dirty="0">
                <a:solidFill>
                  <a:schemeClr val="tx1">
                    <a:lumMod val="95000"/>
                    <a:lumOff val="5000"/>
                  </a:schemeClr>
                </a:solidFill>
              </a:rPr>
              <a:t> is </a:t>
            </a:r>
            <a:r>
              <a:rPr lang="en-US" sz="2000" dirty="0">
                <a:solidFill>
                  <a:srgbClr val="006600"/>
                </a:solidFill>
              </a:rPr>
              <a:t>pharmaceutical companies.</a:t>
            </a:r>
          </a:p>
          <a:p>
            <a:pPr algn="just" eaLnBrk="1" fontAlgn="auto" hangingPunct="1">
              <a:lnSpc>
                <a:spcPct val="75000"/>
              </a:lnSpc>
              <a:spcBef>
                <a:spcPts val="0"/>
              </a:spcBef>
              <a:spcAft>
                <a:spcPts val="0"/>
              </a:spcAft>
              <a:buClr>
                <a:schemeClr val="tx1">
                  <a:lumMod val="95000"/>
                  <a:lumOff val="5000"/>
                </a:schemeClr>
              </a:buClr>
              <a:buFont typeface="Arial" panose="020B0604020202020204" pitchFamily="34" charset="0"/>
              <a:buChar char="•"/>
              <a:tabLst>
                <a:tab pos="3890963" algn="l"/>
              </a:tabLst>
              <a:defRPr/>
            </a:pPr>
            <a:endParaRPr lang="en-US" sz="1000" dirty="0">
              <a:solidFill>
                <a:srgbClr val="006600"/>
              </a:solidFill>
            </a:endParaRPr>
          </a:p>
          <a:p>
            <a:pPr algn="just" eaLnBrk="1" fontAlgn="auto" hangingPunct="1">
              <a:lnSpc>
                <a:spcPct val="75000"/>
              </a:lnSpc>
              <a:spcBef>
                <a:spcPts val="0"/>
              </a:spcBef>
              <a:spcAft>
                <a:spcPts val="0"/>
              </a:spcAft>
              <a:buClr>
                <a:schemeClr val="tx1">
                  <a:lumMod val="95000"/>
                  <a:lumOff val="5000"/>
                </a:schemeClr>
              </a:buClr>
              <a:buFont typeface="Arial" panose="020B0604020202020204" pitchFamily="34" charset="0"/>
              <a:buChar char="•"/>
              <a:tabLst>
                <a:tab pos="3890963" algn="l"/>
              </a:tabLst>
              <a:defRPr/>
            </a:pPr>
            <a:r>
              <a:rPr lang="en-US" sz="2000" dirty="0">
                <a:solidFill>
                  <a:schemeClr val="tx1">
                    <a:lumMod val="95000"/>
                    <a:lumOff val="5000"/>
                  </a:schemeClr>
                </a:solidFill>
              </a:rPr>
              <a:t>These private sector companies  use the power of profit to develop new treatments, medications (drugs) and vaccines to fight disease.</a:t>
            </a:r>
            <a:r>
              <a:rPr lang="en-US" sz="2000" dirty="0">
                <a:solidFill>
                  <a:srgbClr val="006600"/>
                </a:solidFill>
              </a:rPr>
              <a:t> </a:t>
            </a:r>
          </a:p>
          <a:p>
            <a:pPr algn="just" eaLnBrk="1" fontAlgn="auto" hangingPunct="1">
              <a:lnSpc>
                <a:spcPct val="75000"/>
              </a:lnSpc>
              <a:spcBef>
                <a:spcPts val="0"/>
              </a:spcBef>
              <a:spcAft>
                <a:spcPts val="0"/>
              </a:spcAft>
              <a:buClr>
                <a:schemeClr val="tx1">
                  <a:lumMod val="95000"/>
                  <a:lumOff val="5000"/>
                </a:schemeClr>
              </a:buClr>
              <a:buFont typeface="Arial" panose="020B0604020202020204" pitchFamily="34" charset="0"/>
              <a:buChar char="•"/>
              <a:tabLst>
                <a:tab pos="3890963" algn="l"/>
              </a:tabLst>
              <a:defRPr/>
            </a:pPr>
            <a:endParaRPr lang="en-US" sz="1000" dirty="0">
              <a:solidFill>
                <a:srgbClr val="006600"/>
              </a:solidFill>
            </a:endParaRPr>
          </a:p>
          <a:p>
            <a:pPr algn="just" eaLnBrk="1" fontAlgn="auto" hangingPunct="1">
              <a:lnSpc>
                <a:spcPct val="75000"/>
              </a:lnSpc>
              <a:spcBef>
                <a:spcPts val="0"/>
              </a:spcBef>
              <a:spcAft>
                <a:spcPts val="0"/>
              </a:spcAft>
              <a:buClr>
                <a:schemeClr val="tx1">
                  <a:lumMod val="95000"/>
                  <a:lumOff val="5000"/>
                </a:schemeClr>
              </a:buClr>
              <a:buFont typeface="Arial" panose="020B0604020202020204" pitchFamily="34" charset="0"/>
              <a:buChar char="•"/>
              <a:tabLst>
                <a:tab pos="3890963" algn="l"/>
              </a:tabLst>
              <a:defRPr/>
            </a:pPr>
            <a:r>
              <a:rPr lang="en-US" sz="2000" dirty="0">
                <a:solidFill>
                  <a:schemeClr val="tx1">
                    <a:lumMod val="95000"/>
                    <a:lumOff val="5000"/>
                  </a:schemeClr>
                </a:solidFill>
              </a:rPr>
              <a:t>By pouring Billions of dollars annually into scientific research, clinical trials and testing, these companies produce countless treatments, medications and vaccines each year.</a:t>
            </a:r>
            <a:endParaRPr lang="en-US" sz="2000" dirty="0">
              <a:solidFill>
                <a:srgbClr val="006600"/>
              </a:solidFill>
            </a:endParaRPr>
          </a:p>
          <a:p>
            <a:pPr algn="just" eaLnBrk="1" fontAlgn="auto" hangingPunct="1">
              <a:lnSpc>
                <a:spcPct val="75000"/>
              </a:lnSpc>
              <a:spcBef>
                <a:spcPts val="0"/>
              </a:spcBef>
              <a:spcAft>
                <a:spcPts val="0"/>
              </a:spcAft>
              <a:buClr>
                <a:schemeClr val="tx1">
                  <a:lumMod val="95000"/>
                  <a:lumOff val="5000"/>
                </a:schemeClr>
              </a:buClr>
              <a:buFont typeface="Arial" panose="020B0604020202020204" pitchFamily="34" charset="0"/>
              <a:buChar char="•"/>
              <a:tabLst>
                <a:tab pos="3890963" algn="l"/>
              </a:tabLst>
              <a:defRPr/>
            </a:pPr>
            <a:endParaRPr lang="en-US" sz="1000" dirty="0">
              <a:solidFill>
                <a:srgbClr val="006600"/>
              </a:solidFill>
            </a:endParaRPr>
          </a:p>
          <a:p>
            <a:pPr algn="just" eaLnBrk="1" fontAlgn="auto" hangingPunct="1">
              <a:lnSpc>
                <a:spcPct val="75000"/>
              </a:lnSpc>
              <a:spcBef>
                <a:spcPts val="0"/>
              </a:spcBef>
              <a:spcAft>
                <a:spcPts val="0"/>
              </a:spcAft>
              <a:buClr>
                <a:schemeClr val="tx1">
                  <a:lumMod val="95000"/>
                  <a:lumOff val="5000"/>
                </a:schemeClr>
              </a:buClr>
              <a:buFont typeface="Arial" panose="020B0604020202020204" pitchFamily="34" charset="0"/>
              <a:buChar char="•"/>
              <a:tabLst>
                <a:tab pos="3890963" algn="l"/>
              </a:tabLst>
              <a:defRPr/>
            </a:pPr>
            <a:r>
              <a:rPr lang="en-US" sz="2000" dirty="0">
                <a:solidFill>
                  <a:schemeClr val="tx1">
                    <a:lumMod val="95000"/>
                    <a:lumOff val="5000"/>
                  </a:schemeClr>
                </a:solidFill>
              </a:rPr>
              <a:t>Located all across the globe, but principally in the United States, these companies lead the way against the fight against pandemics.</a:t>
            </a:r>
            <a:endParaRPr lang="en-US" dirty="0">
              <a:solidFill>
                <a:schemeClr val="tx1">
                  <a:lumMod val="95000"/>
                  <a:lumOff val="5000"/>
                </a:schemeClr>
              </a:solidFill>
            </a:endParaRPr>
          </a:p>
          <a:p>
            <a:pPr marL="0" indent="0" algn="just" eaLnBrk="1" fontAlgn="auto" hangingPunct="1">
              <a:lnSpc>
                <a:spcPct val="80000"/>
              </a:lnSpc>
              <a:spcBef>
                <a:spcPts val="0"/>
              </a:spcBef>
              <a:spcAft>
                <a:spcPts val="0"/>
              </a:spcAft>
              <a:buClr>
                <a:schemeClr val="accent3"/>
              </a:buClr>
              <a:defRPr/>
            </a:pPr>
            <a:endParaRPr lang="en-US" sz="1000" dirty="0">
              <a:solidFill>
                <a:schemeClr val="tx1">
                  <a:lumMod val="95000"/>
                  <a:lumOff val="5000"/>
                </a:schemeClr>
              </a:solidFill>
            </a:endParaRPr>
          </a:p>
        </p:txBody>
      </p:sp>
      <p:sp>
        <p:nvSpPr>
          <p:cNvPr id="7" name="Title 1">
            <a:extLst>
              <a:ext uri="{FF2B5EF4-FFF2-40B4-BE49-F238E27FC236}">
                <a16:creationId xmlns:a16="http://schemas.microsoft.com/office/drawing/2014/main" id="{4862482D-53D0-462D-8E7B-AAC7546418B9}"/>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Forces to Fight Pandemics</a:t>
            </a:r>
          </a:p>
        </p:txBody>
      </p:sp>
      <p:pic>
        <p:nvPicPr>
          <p:cNvPr id="3" name="Picture 2">
            <a:extLst>
              <a:ext uri="{FF2B5EF4-FFF2-40B4-BE49-F238E27FC236}">
                <a16:creationId xmlns:a16="http://schemas.microsoft.com/office/drawing/2014/main" id="{B96D329B-130E-4569-8AD5-3A19786116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9848" y="1438124"/>
            <a:ext cx="3206956" cy="2614612"/>
          </a:xfrm>
          <a:prstGeom prst="rect">
            <a:avLst/>
          </a:prstGeom>
        </p:spPr>
      </p:pic>
      <p:pic>
        <p:nvPicPr>
          <p:cNvPr id="5" name="Picture 4">
            <a:extLst>
              <a:ext uri="{FF2B5EF4-FFF2-40B4-BE49-F238E27FC236}">
                <a16:creationId xmlns:a16="http://schemas.microsoft.com/office/drawing/2014/main" id="{462BA726-38BE-48F7-95CC-4749490AFE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1562" y="4267200"/>
            <a:ext cx="3206956" cy="2133600"/>
          </a:xfrm>
          <a:prstGeom prst="rect">
            <a:avLst/>
          </a:prstGeom>
        </p:spPr>
      </p:pic>
    </p:spTree>
    <p:extLst>
      <p:ext uri="{BB962C8B-B14F-4D97-AF65-F5344CB8AC3E}">
        <p14:creationId xmlns:p14="http://schemas.microsoft.com/office/powerpoint/2010/main" val="3102998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8BFFB7C2-25AE-4D41-8A0F-0FE61ADFC54F}"/>
              </a:ext>
            </a:extLst>
          </p:cNvPr>
          <p:cNvSpPr>
            <a:spLocks noGrp="1"/>
          </p:cNvSpPr>
          <p:nvPr>
            <p:ph type="title"/>
          </p:nvPr>
        </p:nvSpPr>
        <p:spPr>
          <a:xfrm>
            <a:off x="457200" y="990600"/>
            <a:ext cx="8229600" cy="1143000"/>
          </a:xfrm>
        </p:spPr>
        <p:txBody>
          <a:bodyPr/>
          <a:lstStyle/>
          <a:p>
            <a:pPr algn="ctr" eaLnBrk="1" hangingPunct="1"/>
            <a:r>
              <a:rPr lang="en-US" altLang="en-US" b="1" dirty="0">
                <a:solidFill>
                  <a:srgbClr val="C00000"/>
                </a:solidFill>
              </a:rPr>
              <a:t>Pandemic Defined</a:t>
            </a:r>
          </a:p>
        </p:txBody>
      </p:sp>
      <p:sp>
        <p:nvSpPr>
          <p:cNvPr id="3"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457200" y="1920875"/>
            <a:ext cx="8229600" cy="4433888"/>
          </a:xfrm>
        </p:spPr>
        <p:txBody>
          <a:bodyPr>
            <a:normAutofit/>
          </a:bodyPr>
          <a:lstStyle/>
          <a:p>
            <a:pPr algn="just" eaLnBrk="1" fontAlgn="auto" hangingPunct="1">
              <a:spcAft>
                <a:spcPts val="0"/>
              </a:spcAft>
              <a:buClr>
                <a:schemeClr val="tx1">
                  <a:lumMod val="95000"/>
                  <a:lumOff val="5000"/>
                </a:schemeClr>
              </a:buClr>
              <a:buFont typeface="Arial" panose="020B0604020202020204" pitchFamily="34" charset="0"/>
              <a:buChar char="•"/>
              <a:defRPr/>
            </a:pPr>
            <a:r>
              <a:rPr lang="en-US" sz="2000" dirty="0">
                <a:solidFill>
                  <a:schemeClr val="tx1">
                    <a:lumMod val="95000"/>
                    <a:lumOff val="5000"/>
                  </a:schemeClr>
                </a:solidFill>
              </a:rPr>
              <a:t>An </a:t>
            </a:r>
            <a:r>
              <a:rPr lang="en-US" sz="2000" dirty="0">
                <a:solidFill>
                  <a:srgbClr val="0033CC"/>
                </a:solidFill>
              </a:rPr>
              <a:t>Epidemic</a:t>
            </a:r>
            <a:r>
              <a:rPr lang="en-US" sz="2000" dirty="0">
                <a:solidFill>
                  <a:schemeClr val="tx1">
                    <a:lumMod val="95000"/>
                    <a:lumOff val="5000"/>
                  </a:schemeClr>
                </a:solidFill>
              </a:rPr>
              <a:t> is the active spread of an infectious disease across a large geographic area, among a high proportion of the population, and has been characterized as </a:t>
            </a:r>
            <a:r>
              <a:rPr lang="en-US" sz="2000" i="1" dirty="0">
                <a:solidFill>
                  <a:schemeClr val="tx1">
                    <a:lumMod val="95000"/>
                    <a:lumOff val="5000"/>
                  </a:schemeClr>
                </a:solidFill>
              </a:rPr>
              <a:t>“out of control”.</a:t>
            </a:r>
          </a:p>
          <a:p>
            <a:pPr marL="171450" indent="-171450" algn="just" eaLnBrk="1" fontAlgn="auto" hangingPunct="1">
              <a:spcAft>
                <a:spcPts val="0"/>
              </a:spcAft>
              <a:buClr>
                <a:schemeClr val="tx1">
                  <a:lumMod val="95000"/>
                  <a:lumOff val="5000"/>
                </a:schemeClr>
              </a:buClr>
              <a:buFont typeface="Arial" panose="020B0604020202020204" pitchFamily="34" charset="0"/>
              <a:buChar char="•"/>
              <a:defRPr/>
            </a:pPr>
            <a:endParaRPr lang="en-US" sz="1000" i="1" dirty="0">
              <a:solidFill>
                <a:schemeClr val="tx1">
                  <a:lumMod val="95000"/>
                  <a:lumOff val="5000"/>
                </a:schemeClr>
              </a:solidFill>
            </a:endParaRPr>
          </a:p>
          <a:p>
            <a:pPr algn="just" eaLnBrk="1" fontAlgn="auto" hangingPunct="1">
              <a:spcAft>
                <a:spcPts val="0"/>
              </a:spcAft>
              <a:buClr>
                <a:schemeClr val="tx1">
                  <a:lumMod val="95000"/>
                  <a:lumOff val="5000"/>
                </a:schemeClr>
              </a:buClr>
              <a:buFont typeface="Arial" panose="020B0604020202020204" pitchFamily="34" charset="0"/>
              <a:buChar char="•"/>
              <a:defRPr/>
            </a:pPr>
            <a:r>
              <a:rPr lang="en-US" sz="2000" i="1" dirty="0">
                <a:solidFill>
                  <a:schemeClr val="tx1">
                    <a:lumMod val="95000"/>
                    <a:lumOff val="5000"/>
                  </a:schemeClr>
                </a:solidFill>
              </a:rPr>
              <a:t>A </a:t>
            </a:r>
            <a:r>
              <a:rPr lang="en-US" sz="2000" dirty="0"/>
              <a:t>Pandemic </a:t>
            </a:r>
            <a:r>
              <a:rPr lang="en-US" sz="2000" dirty="0">
                <a:solidFill>
                  <a:schemeClr val="tx1">
                    <a:lumMod val="95000"/>
                    <a:lumOff val="5000"/>
                  </a:schemeClr>
                </a:solidFill>
              </a:rPr>
              <a:t>on the other hand, is the active spread of an epidemic, nationally or globally.</a:t>
            </a:r>
          </a:p>
          <a:p>
            <a:pPr algn="just" eaLnBrk="1" fontAlgn="auto" hangingPunct="1">
              <a:spcAft>
                <a:spcPts val="0"/>
              </a:spcAft>
              <a:buClr>
                <a:schemeClr val="tx1">
                  <a:lumMod val="95000"/>
                  <a:lumOff val="5000"/>
                </a:schemeClr>
              </a:buClr>
              <a:buFont typeface="Arial" panose="020B0604020202020204" pitchFamily="34" charset="0"/>
              <a:buChar char="•"/>
              <a:defRPr/>
            </a:pPr>
            <a:endParaRPr lang="en-US" sz="1000" dirty="0"/>
          </a:p>
          <a:p>
            <a:pPr algn="just" eaLnBrk="1" fontAlgn="auto" hangingPunct="1">
              <a:spcAft>
                <a:spcPts val="0"/>
              </a:spcAft>
              <a:buClr>
                <a:schemeClr val="tx1">
                  <a:lumMod val="95000"/>
                  <a:lumOff val="5000"/>
                </a:schemeClr>
              </a:buClr>
              <a:buFont typeface="Arial" panose="020B0604020202020204" pitchFamily="34" charset="0"/>
              <a:buChar char="•"/>
              <a:defRPr/>
            </a:pPr>
            <a:r>
              <a:rPr lang="en-US" sz="2000" dirty="0">
                <a:solidFill>
                  <a:schemeClr val="tx1">
                    <a:lumMod val="95000"/>
                    <a:lumOff val="5000"/>
                  </a:schemeClr>
                </a:solidFill>
              </a:rPr>
              <a:t>A disease is not a pandemic or epidemic merely because it kills or afflicts, a great number of people, or occurs in wide variety of places.   It must be infectious and communicable as well.</a:t>
            </a:r>
          </a:p>
          <a:p>
            <a:pPr algn="just" eaLnBrk="1" fontAlgn="auto" hangingPunct="1">
              <a:spcAft>
                <a:spcPts val="0"/>
              </a:spcAft>
              <a:buClr>
                <a:schemeClr val="tx1">
                  <a:lumMod val="95000"/>
                  <a:lumOff val="5000"/>
                </a:schemeClr>
              </a:buClr>
              <a:buFont typeface="Arial" panose="020B0604020202020204" pitchFamily="34" charset="0"/>
              <a:buChar char="•"/>
              <a:defRPr/>
            </a:pPr>
            <a:endParaRPr lang="en-US" sz="1000" dirty="0">
              <a:solidFill>
                <a:schemeClr val="tx1">
                  <a:lumMod val="95000"/>
                  <a:lumOff val="5000"/>
                </a:schemeClr>
              </a:solidFill>
            </a:endParaRPr>
          </a:p>
          <a:p>
            <a:pPr algn="just" eaLnBrk="1" fontAlgn="auto" hangingPunct="1">
              <a:spcAft>
                <a:spcPts val="0"/>
              </a:spcAft>
              <a:buClr>
                <a:schemeClr val="tx1">
                  <a:lumMod val="95000"/>
                  <a:lumOff val="5000"/>
                </a:schemeClr>
              </a:buClr>
              <a:buFont typeface="Arial" panose="020B0604020202020204" pitchFamily="34" charset="0"/>
              <a:buChar char="•"/>
              <a:defRPr/>
            </a:pPr>
            <a:r>
              <a:rPr lang="en-US" sz="2000" dirty="0">
                <a:solidFill>
                  <a:schemeClr val="tx1">
                    <a:lumMod val="95000"/>
                    <a:lumOff val="5000"/>
                  </a:schemeClr>
                </a:solidFill>
              </a:rPr>
              <a:t>Accordingly, cancer or diabetes are not a pandemic diseases, whereas AIDS, Influenza and Corona Viruses are.</a:t>
            </a:r>
          </a:p>
        </p:txBody>
      </p:sp>
    </p:spTree>
    <p:extLst>
      <p:ext uri="{BB962C8B-B14F-4D97-AF65-F5344CB8AC3E}">
        <p14:creationId xmlns:p14="http://schemas.microsoft.com/office/powerpoint/2010/main" val="19355896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0158B2F-80BE-4948-9002-5C0771EB61A5}"/>
              </a:ext>
            </a:extLst>
          </p:cNvPr>
          <p:cNvSpPr>
            <a:spLocks noGrp="1"/>
          </p:cNvSpPr>
          <p:nvPr>
            <p:ph sz="half" idx="1"/>
          </p:nvPr>
        </p:nvSpPr>
        <p:spPr>
          <a:xfrm>
            <a:off x="381000" y="1432680"/>
            <a:ext cx="8305800" cy="5240113"/>
          </a:xfrm>
        </p:spPr>
        <p:txBody>
          <a:bodyPr>
            <a:noAutofit/>
          </a:bodyPr>
          <a:lstStyle/>
          <a:p>
            <a:pPr marL="0" indent="0" algn="ctr" eaLnBrk="1" fontAlgn="auto" hangingPunct="1">
              <a:lnSpc>
                <a:spcPct val="75000"/>
              </a:lnSpc>
              <a:spcBef>
                <a:spcPts val="0"/>
              </a:spcBef>
              <a:spcAft>
                <a:spcPts val="0"/>
              </a:spcAft>
              <a:buClr>
                <a:schemeClr val="accent3"/>
              </a:buClr>
              <a:defRPr/>
            </a:pPr>
            <a:r>
              <a:rPr lang="en-US" sz="3200" dirty="0">
                <a:solidFill>
                  <a:srgbClr val="0033CC"/>
                </a:solidFill>
              </a:rPr>
              <a:t>Federal Research and Development Labs</a:t>
            </a:r>
          </a:p>
          <a:p>
            <a:pPr marL="0" indent="0" algn="just" eaLnBrk="1" fontAlgn="auto" hangingPunct="1">
              <a:lnSpc>
                <a:spcPct val="75000"/>
              </a:lnSpc>
              <a:spcBef>
                <a:spcPts val="0"/>
              </a:spcBef>
              <a:spcAft>
                <a:spcPts val="0"/>
              </a:spcAft>
              <a:buClr>
                <a:schemeClr val="accent3"/>
              </a:buClr>
              <a:defRPr/>
            </a:pPr>
            <a:endParaRPr lang="en-US" sz="1000" dirty="0">
              <a:solidFill>
                <a:schemeClr val="tx1">
                  <a:lumMod val="95000"/>
                  <a:lumOff val="5000"/>
                </a:schemeClr>
              </a:solidFill>
            </a:endParaRPr>
          </a:p>
          <a:p>
            <a:pPr algn="just" eaLnBrk="1" fontAlgn="auto" hangingPunct="1">
              <a:lnSpc>
                <a:spcPct val="75000"/>
              </a:lnSpc>
              <a:spcBef>
                <a:spcPts val="0"/>
              </a:spcBef>
              <a:spcAft>
                <a:spcPts val="0"/>
              </a:spcAft>
              <a:buClr>
                <a:schemeClr val="tx1">
                  <a:lumMod val="95000"/>
                  <a:lumOff val="5000"/>
                </a:schemeClr>
              </a:buClr>
              <a:buFont typeface="Arial" panose="020B0604020202020204" pitchFamily="34" charset="0"/>
              <a:buChar char="•"/>
              <a:tabLst>
                <a:tab pos="3890963" algn="l"/>
              </a:tabLst>
              <a:defRPr/>
            </a:pPr>
            <a:r>
              <a:rPr lang="en-US" sz="2000" dirty="0">
                <a:solidFill>
                  <a:schemeClr val="tx1">
                    <a:lumMod val="95000"/>
                    <a:lumOff val="5000"/>
                  </a:schemeClr>
                </a:solidFill>
              </a:rPr>
              <a:t>Another critical entity that modern medicine uses to fight </a:t>
            </a:r>
            <a:r>
              <a:rPr lang="en-US" sz="2000" dirty="0">
                <a:solidFill>
                  <a:srgbClr val="0033CC"/>
                </a:solidFill>
              </a:rPr>
              <a:t>diseases</a:t>
            </a:r>
            <a:r>
              <a:rPr lang="en-US" sz="2000" dirty="0">
                <a:solidFill>
                  <a:schemeClr val="tx1">
                    <a:lumMod val="95000"/>
                    <a:lumOff val="5000"/>
                  </a:schemeClr>
                </a:solidFill>
              </a:rPr>
              <a:t> is </a:t>
            </a:r>
            <a:r>
              <a:rPr lang="en-US" sz="2000" dirty="0">
                <a:solidFill>
                  <a:srgbClr val="006600"/>
                </a:solidFill>
              </a:rPr>
              <a:t>Federal Research and Development Laboratories.</a:t>
            </a:r>
          </a:p>
          <a:p>
            <a:pPr algn="just" eaLnBrk="1" fontAlgn="auto" hangingPunct="1">
              <a:lnSpc>
                <a:spcPct val="75000"/>
              </a:lnSpc>
              <a:spcBef>
                <a:spcPts val="0"/>
              </a:spcBef>
              <a:spcAft>
                <a:spcPts val="0"/>
              </a:spcAft>
              <a:buClr>
                <a:schemeClr val="tx1">
                  <a:lumMod val="95000"/>
                  <a:lumOff val="5000"/>
                </a:schemeClr>
              </a:buClr>
              <a:buFont typeface="Arial" panose="020B0604020202020204" pitchFamily="34" charset="0"/>
              <a:buChar char="•"/>
              <a:tabLst>
                <a:tab pos="3890963" algn="l"/>
              </a:tabLst>
              <a:defRPr/>
            </a:pPr>
            <a:endParaRPr lang="en-US" sz="1000" dirty="0">
              <a:solidFill>
                <a:srgbClr val="006600"/>
              </a:solidFill>
            </a:endParaRPr>
          </a:p>
          <a:p>
            <a:pPr algn="just" eaLnBrk="1" fontAlgn="auto" hangingPunct="1">
              <a:lnSpc>
                <a:spcPct val="75000"/>
              </a:lnSpc>
              <a:spcBef>
                <a:spcPts val="0"/>
              </a:spcBef>
              <a:spcAft>
                <a:spcPts val="0"/>
              </a:spcAft>
              <a:buClr>
                <a:schemeClr val="tx1">
                  <a:lumMod val="95000"/>
                  <a:lumOff val="5000"/>
                </a:schemeClr>
              </a:buClr>
              <a:buFont typeface="Arial" panose="020B0604020202020204" pitchFamily="34" charset="0"/>
              <a:buChar char="•"/>
              <a:tabLst>
                <a:tab pos="3890963" algn="l"/>
              </a:tabLst>
              <a:defRPr/>
            </a:pPr>
            <a:r>
              <a:rPr lang="en-US" sz="2000" dirty="0">
                <a:solidFill>
                  <a:schemeClr val="tx1">
                    <a:lumMod val="95000"/>
                    <a:lumOff val="5000"/>
                  </a:schemeClr>
                </a:solidFill>
              </a:rPr>
              <a:t>Operated and funded by the federal government, these entities include:</a:t>
            </a:r>
            <a:r>
              <a:rPr lang="en-US" sz="2000" dirty="0">
                <a:solidFill>
                  <a:srgbClr val="006600"/>
                </a:solidFill>
              </a:rPr>
              <a:t> </a:t>
            </a:r>
          </a:p>
          <a:p>
            <a:pPr algn="just" eaLnBrk="1" fontAlgn="auto" hangingPunct="1">
              <a:lnSpc>
                <a:spcPct val="75000"/>
              </a:lnSpc>
              <a:spcBef>
                <a:spcPts val="0"/>
              </a:spcBef>
              <a:spcAft>
                <a:spcPts val="0"/>
              </a:spcAft>
              <a:buClr>
                <a:schemeClr val="tx1">
                  <a:lumMod val="95000"/>
                  <a:lumOff val="5000"/>
                </a:schemeClr>
              </a:buClr>
              <a:buFont typeface="Arial" panose="020B0604020202020204" pitchFamily="34" charset="0"/>
              <a:buChar char="•"/>
              <a:tabLst>
                <a:tab pos="3890963" algn="l"/>
              </a:tabLst>
              <a:defRPr/>
            </a:pPr>
            <a:endParaRPr lang="en-US" sz="1000" dirty="0">
              <a:solidFill>
                <a:srgbClr val="006600"/>
              </a:solidFill>
            </a:endParaRPr>
          </a:p>
          <a:p>
            <a:pPr marL="569913" indent="-225425" algn="just" eaLnBrk="1" fontAlgn="auto" hangingPunct="1">
              <a:lnSpc>
                <a:spcPct val="90000"/>
              </a:lnSpc>
              <a:spcBef>
                <a:spcPts val="0"/>
              </a:spcBef>
              <a:spcAft>
                <a:spcPts val="0"/>
              </a:spcAft>
              <a:buClr>
                <a:schemeClr val="tx1">
                  <a:lumMod val="95000"/>
                  <a:lumOff val="5000"/>
                </a:schemeClr>
              </a:buClr>
              <a:buFont typeface="Courier New" panose="02070309020205020404" pitchFamily="49" charset="0"/>
              <a:buChar char="o"/>
              <a:tabLst>
                <a:tab pos="3890963" algn="l"/>
              </a:tabLst>
              <a:defRPr/>
            </a:pPr>
            <a:r>
              <a:rPr lang="en-US" sz="1600" dirty="0">
                <a:solidFill>
                  <a:schemeClr val="tx1">
                    <a:lumMod val="95000"/>
                    <a:lumOff val="5000"/>
                  </a:schemeClr>
                </a:solidFill>
              </a:rPr>
              <a:t>USAMRID – The US Army Medical Research Institute of Infectious Disease;</a:t>
            </a:r>
          </a:p>
          <a:p>
            <a:pPr marL="344488" indent="0" algn="just" eaLnBrk="1" fontAlgn="auto" hangingPunct="1">
              <a:lnSpc>
                <a:spcPct val="90000"/>
              </a:lnSpc>
              <a:spcBef>
                <a:spcPts val="0"/>
              </a:spcBef>
              <a:spcAft>
                <a:spcPts val="0"/>
              </a:spcAft>
              <a:buClr>
                <a:schemeClr val="tx1">
                  <a:lumMod val="95000"/>
                  <a:lumOff val="5000"/>
                </a:schemeClr>
              </a:buClr>
              <a:tabLst>
                <a:tab pos="569913" algn="l"/>
              </a:tabLst>
              <a:defRPr/>
            </a:pPr>
            <a:r>
              <a:rPr lang="en-US" sz="1600" dirty="0">
                <a:solidFill>
                  <a:schemeClr val="tx1">
                    <a:lumMod val="95000"/>
                    <a:lumOff val="5000"/>
                  </a:schemeClr>
                </a:solidFill>
              </a:rPr>
              <a:t>	</a:t>
            </a:r>
            <a:r>
              <a:rPr lang="en-US" sz="1600" dirty="0"/>
              <a:t>Fort Detrick, Maryland</a:t>
            </a:r>
          </a:p>
          <a:p>
            <a:pPr marL="344488" indent="0" algn="just" eaLnBrk="1" fontAlgn="auto" hangingPunct="1">
              <a:lnSpc>
                <a:spcPct val="90000"/>
              </a:lnSpc>
              <a:spcBef>
                <a:spcPts val="0"/>
              </a:spcBef>
              <a:spcAft>
                <a:spcPts val="0"/>
              </a:spcAft>
              <a:buClr>
                <a:schemeClr val="tx1">
                  <a:lumMod val="95000"/>
                  <a:lumOff val="5000"/>
                </a:schemeClr>
              </a:buClr>
              <a:tabLst>
                <a:tab pos="569913" algn="l"/>
              </a:tabLst>
              <a:defRPr/>
            </a:pPr>
            <a:endParaRPr lang="en-US" sz="1000" dirty="0"/>
          </a:p>
          <a:p>
            <a:pPr marL="569913" indent="-225425" algn="just" eaLnBrk="1" fontAlgn="auto" hangingPunct="1">
              <a:lnSpc>
                <a:spcPct val="90000"/>
              </a:lnSpc>
              <a:spcBef>
                <a:spcPts val="0"/>
              </a:spcBef>
              <a:spcAft>
                <a:spcPts val="0"/>
              </a:spcAft>
              <a:buClr>
                <a:schemeClr val="tx1">
                  <a:lumMod val="95000"/>
                  <a:lumOff val="5000"/>
                </a:schemeClr>
              </a:buClr>
              <a:buFont typeface="Courier New" panose="02070309020205020404" pitchFamily="49" charset="0"/>
              <a:buChar char="o"/>
              <a:tabLst>
                <a:tab pos="3890963" algn="l"/>
              </a:tabLst>
              <a:defRPr/>
            </a:pPr>
            <a:r>
              <a:rPr lang="en-US" sz="1600" dirty="0">
                <a:solidFill>
                  <a:schemeClr val="tx1">
                    <a:lumMod val="95000"/>
                    <a:lumOff val="5000"/>
                  </a:schemeClr>
                </a:solidFill>
              </a:rPr>
              <a:t>CDC – Center for Disease Control and Prevention;</a:t>
            </a:r>
          </a:p>
          <a:p>
            <a:pPr marL="344488" indent="0" algn="just" eaLnBrk="1" fontAlgn="auto" hangingPunct="1">
              <a:lnSpc>
                <a:spcPct val="90000"/>
              </a:lnSpc>
              <a:spcBef>
                <a:spcPts val="0"/>
              </a:spcBef>
              <a:spcAft>
                <a:spcPts val="0"/>
              </a:spcAft>
              <a:buClr>
                <a:schemeClr val="tx1">
                  <a:lumMod val="95000"/>
                  <a:lumOff val="5000"/>
                </a:schemeClr>
              </a:buClr>
              <a:tabLst>
                <a:tab pos="3890963" algn="l"/>
              </a:tabLst>
              <a:defRPr/>
            </a:pPr>
            <a:r>
              <a:rPr lang="en-US" sz="1600" dirty="0">
                <a:solidFill>
                  <a:schemeClr val="tx1">
                    <a:lumMod val="95000"/>
                    <a:lumOff val="5000"/>
                  </a:schemeClr>
                </a:solidFill>
              </a:rPr>
              <a:t>    </a:t>
            </a:r>
            <a:r>
              <a:rPr lang="en-US" sz="1600" dirty="0"/>
              <a:t>Atlanta, Georgia</a:t>
            </a:r>
          </a:p>
          <a:p>
            <a:pPr marL="344488" indent="0" algn="just" eaLnBrk="1" fontAlgn="auto" hangingPunct="1">
              <a:lnSpc>
                <a:spcPct val="90000"/>
              </a:lnSpc>
              <a:spcBef>
                <a:spcPts val="0"/>
              </a:spcBef>
              <a:spcAft>
                <a:spcPts val="0"/>
              </a:spcAft>
              <a:buClr>
                <a:schemeClr val="tx1">
                  <a:lumMod val="95000"/>
                  <a:lumOff val="5000"/>
                </a:schemeClr>
              </a:buClr>
              <a:tabLst>
                <a:tab pos="3890963" algn="l"/>
              </a:tabLst>
              <a:defRPr/>
            </a:pPr>
            <a:endParaRPr lang="en-US" sz="1000" dirty="0"/>
          </a:p>
          <a:p>
            <a:pPr marL="569913" indent="-225425" algn="just" eaLnBrk="1" fontAlgn="auto" hangingPunct="1">
              <a:lnSpc>
                <a:spcPct val="90000"/>
              </a:lnSpc>
              <a:spcBef>
                <a:spcPts val="0"/>
              </a:spcBef>
              <a:spcAft>
                <a:spcPts val="0"/>
              </a:spcAft>
              <a:buClr>
                <a:schemeClr val="tx1">
                  <a:lumMod val="95000"/>
                  <a:lumOff val="5000"/>
                </a:schemeClr>
              </a:buClr>
              <a:buFont typeface="Courier New" panose="02070309020205020404" pitchFamily="49" charset="0"/>
              <a:buChar char="o"/>
              <a:tabLst>
                <a:tab pos="3890963" algn="l"/>
              </a:tabLst>
              <a:defRPr/>
            </a:pPr>
            <a:r>
              <a:rPr lang="en-US" sz="1600" dirty="0">
                <a:solidFill>
                  <a:schemeClr val="tx1">
                    <a:lumMod val="95000"/>
                    <a:lumOff val="5000"/>
                  </a:schemeClr>
                </a:solidFill>
              </a:rPr>
              <a:t>NIH - National Institutes of Health;</a:t>
            </a:r>
          </a:p>
          <a:p>
            <a:pPr marL="344488" indent="0" algn="just" eaLnBrk="1" fontAlgn="auto" hangingPunct="1">
              <a:lnSpc>
                <a:spcPct val="90000"/>
              </a:lnSpc>
              <a:spcBef>
                <a:spcPts val="0"/>
              </a:spcBef>
              <a:spcAft>
                <a:spcPts val="0"/>
              </a:spcAft>
              <a:buClr>
                <a:schemeClr val="tx1">
                  <a:lumMod val="95000"/>
                  <a:lumOff val="5000"/>
                </a:schemeClr>
              </a:buClr>
              <a:tabLst>
                <a:tab pos="3890963" algn="l"/>
              </a:tabLst>
              <a:defRPr/>
            </a:pPr>
            <a:r>
              <a:rPr lang="en-US" sz="1600" dirty="0">
                <a:solidFill>
                  <a:schemeClr val="tx1">
                    <a:lumMod val="95000"/>
                    <a:lumOff val="5000"/>
                  </a:schemeClr>
                </a:solidFill>
              </a:rPr>
              <a:t>    </a:t>
            </a:r>
            <a:r>
              <a:rPr lang="en-US" sz="1600" dirty="0"/>
              <a:t>Bethesda, Maryland</a:t>
            </a:r>
          </a:p>
          <a:p>
            <a:pPr marL="344488" indent="0" algn="just" eaLnBrk="1" fontAlgn="auto" hangingPunct="1">
              <a:lnSpc>
                <a:spcPct val="90000"/>
              </a:lnSpc>
              <a:spcBef>
                <a:spcPts val="0"/>
              </a:spcBef>
              <a:spcAft>
                <a:spcPts val="0"/>
              </a:spcAft>
              <a:buClr>
                <a:schemeClr val="tx1">
                  <a:lumMod val="95000"/>
                  <a:lumOff val="5000"/>
                </a:schemeClr>
              </a:buClr>
              <a:tabLst>
                <a:tab pos="3890963" algn="l"/>
              </a:tabLst>
              <a:defRPr/>
            </a:pPr>
            <a:endParaRPr lang="en-US" sz="1000" dirty="0"/>
          </a:p>
          <a:p>
            <a:pPr marL="569913" indent="-225425" algn="just" eaLnBrk="1" fontAlgn="auto" hangingPunct="1">
              <a:lnSpc>
                <a:spcPct val="90000"/>
              </a:lnSpc>
              <a:spcBef>
                <a:spcPts val="0"/>
              </a:spcBef>
              <a:spcAft>
                <a:spcPts val="0"/>
              </a:spcAft>
              <a:buClr>
                <a:schemeClr val="tx1">
                  <a:lumMod val="95000"/>
                  <a:lumOff val="5000"/>
                </a:schemeClr>
              </a:buClr>
              <a:buFont typeface="Courier New" panose="02070309020205020404" pitchFamily="49" charset="0"/>
              <a:buChar char="o"/>
              <a:tabLst>
                <a:tab pos="3890963" algn="l"/>
              </a:tabLst>
              <a:defRPr/>
            </a:pPr>
            <a:r>
              <a:rPr lang="en-US" sz="1600" dirty="0">
                <a:solidFill>
                  <a:schemeClr val="tx1">
                    <a:lumMod val="95000"/>
                    <a:lumOff val="5000"/>
                  </a:schemeClr>
                </a:solidFill>
              </a:rPr>
              <a:t>NIAID - National Institute of Allergy and Infectious Diseases;</a:t>
            </a:r>
          </a:p>
          <a:p>
            <a:pPr marL="344488" indent="0" algn="just" eaLnBrk="1" fontAlgn="auto" hangingPunct="1">
              <a:lnSpc>
                <a:spcPct val="90000"/>
              </a:lnSpc>
              <a:spcBef>
                <a:spcPts val="0"/>
              </a:spcBef>
              <a:spcAft>
                <a:spcPts val="0"/>
              </a:spcAft>
              <a:buClr>
                <a:schemeClr val="tx1">
                  <a:lumMod val="95000"/>
                  <a:lumOff val="5000"/>
                </a:schemeClr>
              </a:buClr>
              <a:tabLst>
                <a:tab pos="3890963" algn="l"/>
              </a:tabLst>
              <a:defRPr/>
            </a:pPr>
            <a:r>
              <a:rPr lang="en-US" sz="1600" dirty="0">
                <a:solidFill>
                  <a:schemeClr val="tx1">
                    <a:lumMod val="95000"/>
                    <a:lumOff val="5000"/>
                  </a:schemeClr>
                </a:solidFill>
              </a:rPr>
              <a:t>    </a:t>
            </a:r>
            <a:r>
              <a:rPr lang="en-US" sz="1600" dirty="0"/>
              <a:t>Bethesda, Maryland and Hamilton, Montana</a:t>
            </a:r>
          </a:p>
          <a:p>
            <a:pPr marL="344488" indent="0" algn="just" eaLnBrk="1" fontAlgn="auto" hangingPunct="1">
              <a:lnSpc>
                <a:spcPct val="90000"/>
              </a:lnSpc>
              <a:spcBef>
                <a:spcPts val="0"/>
              </a:spcBef>
              <a:spcAft>
                <a:spcPts val="0"/>
              </a:spcAft>
              <a:buClr>
                <a:schemeClr val="tx1">
                  <a:lumMod val="95000"/>
                  <a:lumOff val="5000"/>
                </a:schemeClr>
              </a:buClr>
              <a:tabLst>
                <a:tab pos="3890963" algn="l"/>
              </a:tabLst>
              <a:defRPr/>
            </a:pPr>
            <a:endParaRPr lang="en-US" sz="1000" dirty="0"/>
          </a:p>
          <a:p>
            <a:pPr marL="569913" indent="-225425" algn="just" eaLnBrk="1" fontAlgn="auto" hangingPunct="1">
              <a:lnSpc>
                <a:spcPct val="90000"/>
              </a:lnSpc>
              <a:spcBef>
                <a:spcPts val="0"/>
              </a:spcBef>
              <a:spcAft>
                <a:spcPts val="0"/>
              </a:spcAft>
              <a:buClr>
                <a:schemeClr val="tx1">
                  <a:lumMod val="95000"/>
                  <a:lumOff val="5000"/>
                </a:schemeClr>
              </a:buClr>
              <a:buFont typeface="Courier New" panose="02070309020205020404" pitchFamily="49" charset="0"/>
              <a:buChar char="o"/>
              <a:tabLst>
                <a:tab pos="3890963" algn="l"/>
              </a:tabLst>
              <a:defRPr/>
            </a:pPr>
            <a:r>
              <a:rPr lang="en-US" sz="1600" dirty="0">
                <a:solidFill>
                  <a:schemeClr val="tx1">
                    <a:lumMod val="95000"/>
                    <a:lumOff val="5000"/>
                  </a:schemeClr>
                </a:solidFill>
              </a:rPr>
              <a:t>FDA - Food and Drug Administration; and</a:t>
            </a:r>
          </a:p>
          <a:p>
            <a:pPr marL="344488" indent="0" algn="just" eaLnBrk="1" fontAlgn="auto" hangingPunct="1">
              <a:lnSpc>
                <a:spcPct val="90000"/>
              </a:lnSpc>
              <a:spcBef>
                <a:spcPts val="0"/>
              </a:spcBef>
              <a:spcAft>
                <a:spcPts val="0"/>
              </a:spcAft>
              <a:buClr>
                <a:schemeClr val="tx1">
                  <a:lumMod val="95000"/>
                  <a:lumOff val="5000"/>
                </a:schemeClr>
              </a:buClr>
              <a:tabLst>
                <a:tab pos="3890963" algn="l"/>
              </a:tabLst>
              <a:defRPr/>
            </a:pPr>
            <a:r>
              <a:rPr lang="en-US" sz="1600" dirty="0">
                <a:solidFill>
                  <a:schemeClr val="tx1">
                    <a:lumMod val="95000"/>
                    <a:lumOff val="5000"/>
                  </a:schemeClr>
                </a:solidFill>
              </a:rPr>
              <a:t>    </a:t>
            </a:r>
            <a:r>
              <a:rPr lang="en-US" sz="1600" dirty="0"/>
              <a:t>Silver Spring, Maryland</a:t>
            </a:r>
          </a:p>
          <a:p>
            <a:pPr marL="344488" indent="0" algn="just" eaLnBrk="1" fontAlgn="auto" hangingPunct="1">
              <a:lnSpc>
                <a:spcPct val="90000"/>
              </a:lnSpc>
              <a:spcBef>
                <a:spcPts val="0"/>
              </a:spcBef>
              <a:spcAft>
                <a:spcPts val="0"/>
              </a:spcAft>
              <a:buClr>
                <a:schemeClr val="tx1">
                  <a:lumMod val="95000"/>
                  <a:lumOff val="5000"/>
                </a:schemeClr>
              </a:buClr>
              <a:tabLst>
                <a:tab pos="3890963" algn="l"/>
              </a:tabLst>
              <a:defRPr/>
            </a:pPr>
            <a:endParaRPr lang="en-US" sz="1600" dirty="0"/>
          </a:p>
          <a:p>
            <a:pPr marL="569913" indent="-225425" algn="just" eaLnBrk="1" fontAlgn="auto" hangingPunct="1">
              <a:lnSpc>
                <a:spcPct val="90000"/>
              </a:lnSpc>
              <a:spcBef>
                <a:spcPts val="0"/>
              </a:spcBef>
              <a:spcAft>
                <a:spcPts val="0"/>
              </a:spcAft>
              <a:buClr>
                <a:schemeClr val="tx1">
                  <a:lumMod val="95000"/>
                  <a:lumOff val="5000"/>
                </a:schemeClr>
              </a:buClr>
              <a:buFont typeface="Courier New" panose="02070309020205020404" pitchFamily="49" charset="0"/>
              <a:buChar char="o"/>
              <a:tabLst>
                <a:tab pos="3890963" algn="l"/>
              </a:tabLst>
              <a:defRPr/>
            </a:pPr>
            <a:r>
              <a:rPr lang="en-US" sz="1600" dirty="0">
                <a:solidFill>
                  <a:schemeClr val="tx1">
                    <a:lumMod val="95000"/>
                    <a:lumOff val="5000"/>
                  </a:schemeClr>
                </a:solidFill>
              </a:rPr>
              <a:t>HRSA - Health Resources and Service Administration.</a:t>
            </a:r>
          </a:p>
          <a:p>
            <a:pPr marL="344488" indent="0" algn="just" eaLnBrk="1" fontAlgn="auto" hangingPunct="1">
              <a:lnSpc>
                <a:spcPct val="90000"/>
              </a:lnSpc>
              <a:spcBef>
                <a:spcPts val="0"/>
              </a:spcBef>
              <a:spcAft>
                <a:spcPts val="0"/>
              </a:spcAft>
              <a:buClr>
                <a:schemeClr val="tx1">
                  <a:lumMod val="95000"/>
                  <a:lumOff val="5000"/>
                </a:schemeClr>
              </a:buClr>
              <a:tabLst>
                <a:tab pos="3890963" algn="l"/>
              </a:tabLst>
              <a:defRPr/>
            </a:pPr>
            <a:r>
              <a:rPr lang="en-US" sz="1600" dirty="0">
                <a:solidFill>
                  <a:schemeClr val="tx1">
                    <a:lumMod val="95000"/>
                    <a:lumOff val="5000"/>
                  </a:schemeClr>
                </a:solidFill>
              </a:rPr>
              <a:t>    </a:t>
            </a:r>
            <a:r>
              <a:rPr lang="en-US" sz="1600" dirty="0"/>
              <a:t>Bethesda, Maryland</a:t>
            </a:r>
          </a:p>
          <a:p>
            <a:pPr marL="0" indent="0" algn="just" eaLnBrk="1" fontAlgn="auto" hangingPunct="1">
              <a:lnSpc>
                <a:spcPct val="80000"/>
              </a:lnSpc>
              <a:spcBef>
                <a:spcPts val="0"/>
              </a:spcBef>
              <a:spcAft>
                <a:spcPts val="0"/>
              </a:spcAft>
              <a:buClr>
                <a:schemeClr val="accent3"/>
              </a:buClr>
              <a:defRPr/>
            </a:pPr>
            <a:endParaRPr lang="en-US" sz="1000" dirty="0">
              <a:solidFill>
                <a:schemeClr val="tx1">
                  <a:lumMod val="95000"/>
                  <a:lumOff val="5000"/>
                </a:schemeClr>
              </a:solidFill>
            </a:endParaRPr>
          </a:p>
        </p:txBody>
      </p:sp>
      <p:sp>
        <p:nvSpPr>
          <p:cNvPr id="7" name="Title 1">
            <a:extLst>
              <a:ext uri="{FF2B5EF4-FFF2-40B4-BE49-F238E27FC236}">
                <a16:creationId xmlns:a16="http://schemas.microsoft.com/office/drawing/2014/main" id="{4862482D-53D0-462D-8E7B-AAC7546418B9}"/>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Forces to Fight Pandemics</a:t>
            </a:r>
          </a:p>
        </p:txBody>
      </p:sp>
    </p:spTree>
    <p:extLst>
      <p:ext uri="{BB962C8B-B14F-4D97-AF65-F5344CB8AC3E}">
        <p14:creationId xmlns:p14="http://schemas.microsoft.com/office/powerpoint/2010/main" val="34474565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0158B2F-80BE-4948-9002-5C0771EB61A5}"/>
              </a:ext>
            </a:extLst>
          </p:cNvPr>
          <p:cNvSpPr>
            <a:spLocks noGrp="1"/>
          </p:cNvSpPr>
          <p:nvPr>
            <p:ph sz="half" idx="1"/>
          </p:nvPr>
        </p:nvSpPr>
        <p:spPr>
          <a:xfrm>
            <a:off x="514350" y="1432680"/>
            <a:ext cx="8305800" cy="5240113"/>
          </a:xfrm>
        </p:spPr>
        <p:txBody>
          <a:bodyPr>
            <a:noAutofit/>
          </a:bodyPr>
          <a:lstStyle/>
          <a:p>
            <a:pPr marL="0" indent="0" algn="ctr" eaLnBrk="1" fontAlgn="auto" hangingPunct="1">
              <a:lnSpc>
                <a:spcPct val="75000"/>
              </a:lnSpc>
              <a:spcBef>
                <a:spcPts val="0"/>
              </a:spcBef>
              <a:spcAft>
                <a:spcPts val="0"/>
              </a:spcAft>
              <a:buClr>
                <a:schemeClr val="accent3"/>
              </a:buClr>
              <a:defRPr/>
            </a:pPr>
            <a:r>
              <a:rPr lang="en-US" sz="3200" dirty="0">
                <a:solidFill>
                  <a:srgbClr val="0033CC"/>
                </a:solidFill>
              </a:rPr>
              <a:t>Federal Research and Development Labs</a:t>
            </a:r>
          </a:p>
          <a:p>
            <a:pPr marL="0" indent="0" algn="just" eaLnBrk="1" fontAlgn="auto" hangingPunct="1">
              <a:lnSpc>
                <a:spcPct val="75000"/>
              </a:lnSpc>
              <a:spcBef>
                <a:spcPts val="0"/>
              </a:spcBef>
              <a:spcAft>
                <a:spcPts val="0"/>
              </a:spcAft>
              <a:buClr>
                <a:schemeClr val="accent3"/>
              </a:buClr>
              <a:defRPr/>
            </a:pPr>
            <a:endParaRPr lang="en-US" sz="1000" dirty="0">
              <a:solidFill>
                <a:schemeClr val="tx1">
                  <a:lumMod val="95000"/>
                  <a:lumOff val="5000"/>
                </a:schemeClr>
              </a:solidFill>
            </a:endParaRPr>
          </a:p>
          <a:p>
            <a:pPr algn="just" eaLnBrk="1" fontAlgn="auto" hangingPunct="1">
              <a:lnSpc>
                <a:spcPct val="75000"/>
              </a:lnSpc>
              <a:spcBef>
                <a:spcPts val="0"/>
              </a:spcBef>
              <a:spcAft>
                <a:spcPts val="0"/>
              </a:spcAft>
              <a:buClr>
                <a:schemeClr val="tx1">
                  <a:lumMod val="95000"/>
                  <a:lumOff val="5000"/>
                </a:schemeClr>
              </a:buClr>
              <a:buFont typeface="Arial" panose="020B0604020202020204" pitchFamily="34" charset="0"/>
              <a:buChar char="•"/>
              <a:tabLst>
                <a:tab pos="3890963" algn="l"/>
              </a:tabLst>
              <a:defRPr/>
            </a:pPr>
            <a:r>
              <a:rPr lang="en-US" sz="2000" dirty="0">
                <a:solidFill>
                  <a:schemeClr val="tx1">
                    <a:lumMod val="95000"/>
                    <a:lumOff val="5000"/>
                  </a:schemeClr>
                </a:solidFill>
              </a:rPr>
              <a:t>Another critical entity that modern medicine uses to fight </a:t>
            </a:r>
            <a:r>
              <a:rPr lang="en-US" sz="2000" dirty="0">
                <a:solidFill>
                  <a:srgbClr val="0033CC"/>
                </a:solidFill>
              </a:rPr>
              <a:t>diseases</a:t>
            </a:r>
            <a:r>
              <a:rPr lang="en-US" sz="2000" dirty="0">
                <a:solidFill>
                  <a:schemeClr val="tx1">
                    <a:lumMod val="95000"/>
                    <a:lumOff val="5000"/>
                  </a:schemeClr>
                </a:solidFill>
              </a:rPr>
              <a:t> is </a:t>
            </a:r>
            <a:r>
              <a:rPr lang="en-US" sz="2000" dirty="0">
                <a:solidFill>
                  <a:srgbClr val="006600"/>
                </a:solidFill>
              </a:rPr>
              <a:t>Federal Research and Development Laboratories.</a:t>
            </a:r>
          </a:p>
          <a:p>
            <a:pPr algn="just" eaLnBrk="1" fontAlgn="auto" hangingPunct="1">
              <a:lnSpc>
                <a:spcPct val="75000"/>
              </a:lnSpc>
              <a:spcBef>
                <a:spcPts val="0"/>
              </a:spcBef>
              <a:spcAft>
                <a:spcPts val="0"/>
              </a:spcAft>
              <a:buClr>
                <a:schemeClr val="tx1">
                  <a:lumMod val="95000"/>
                  <a:lumOff val="5000"/>
                </a:schemeClr>
              </a:buClr>
              <a:buFont typeface="Arial" panose="020B0604020202020204" pitchFamily="34" charset="0"/>
              <a:buChar char="•"/>
              <a:tabLst>
                <a:tab pos="3890963" algn="l"/>
              </a:tabLst>
              <a:defRPr/>
            </a:pPr>
            <a:endParaRPr lang="en-US" sz="1000" dirty="0">
              <a:solidFill>
                <a:srgbClr val="006600"/>
              </a:solidFill>
            </a:endParaRPr>
          </a:p>
          <a:p>
            <a:pPr algn="just" eaLnBrk="1" fontAlgn="auto" hangingPunct="1">
              <a:lnSpc>
                <a:spcPct val="75000"/>
              </a:lnSpc>
              <a:spcBef>
                <a:spcPts val="0"/>
              </a:spcBef>
              <a:spcAft>
                <a:spcPts val="0"/>
              </a:spcAft>
              <a:buClr>
                <a:schemeClr val="tx1">
                  <a:lumMod val="95000"/>
                  <a:lumOff val="5000"/>
                </a:schemeClr>
              </a:buClr>
              <a:buFont typeface="Arial" panose="020B0604020202020204" pitchFamily="34" charset="0"/>
              <a:buChar char="•"/>
              <a:tabLst>
                <a:tab pos="3890963" algn="l"/>
              </a:tabLst>
              <a:defRPr/>
            </a:pPr>
            <a:r>
              <a:rPr lang="en-US" sz="2000" dirty="0">
                <a:solidFill>
                  <a:schemeClr val="tx1">
                    <a:lumMod val="95000"/>
                    <a:lumOff val="5000"/>
                  </a:schemeClr>
                </a:solidFill>
              </a:rPr>
              <a:t>Operated and funded by the federal government, these entities include:</a:t>
            </a:r>
            <a:r>
              <a:rPr lang="en-US" sz="2000" dirty="0">
                <a:solidFill>
                  <a:srgbClr val="006600"/>
                </a:solidFill>
              </a:rPr>
              <a:t> </a:t>
            </a:r>
          </a:p>
          <a:p>
            <a:pPr algn="just" eaLnBrk="1" fontAlgn="auto" hangingPunct="1">
              <a:lnSpc>
                <a:spcPct val="75000"/>
              </a:lnSpc>
              <a:spcBef>
                <a:spcPts val="0"/>
              </a:spcBef>
              <a:spcAft>
                <a:spcPts val="0"/>
              </a:spcAft>
              <a:buClr>
                <a:schemeClr val="tx1">
                  <a:lumMod val="95000"/>
                  <a:lumOff val="5000"/>
                </a:schemeClr>
              </a:buClr>
              <a:buFont typeface="Arial" panose="020B0604020202020204" pitchFamily="34" charset="0"/>
              <a:buChar char="•"/>
              <a:tabLst>
                <a:tab pos="3890963" algn="l"/>
              </a:tabLst>
              <a:defRPr/>
            </a:pPr>
            <a:endParaRPr lang="en-US" sz="1000" dirty="0">
              <a:solidFill>
                <a:srgbClr val="006600"/>
              </a:solidFill>
            </a:endParaRPr>
          </a:p>
          <a:p>
            <a:pPr marL="569913" indent="-225425" algn="just" eaLnBrk="1" fontAlgn="auto" hangingPunct="1">
              <a:lnSpc>
                <a:spcPct val="90000"/>
              </a:lnSpc>
              <a:spcBef>
                <a:spcPts val="0"/>
              </a:spcBef>
              <a:spcAft>
                <a:spcPts val="0"/>
              </a:spcAft>
              <a:buClr>
                <a:schemeClr val="tx1">
                  <a:lumMod val="95000"/>
                  <a:lumOff val="5000"/>
                </a:schemeClr>
              </a:buClr>
              <a:buFont typeface="Courier New" panose="02070309020205020404" pitchFamily="49" charset="0"/>
              <a:buChar char="o"/>
              <a:tabLst>
                <a:tab pos="3890963" algn="l"/>
              </a:tabLst>
              <a:defRPr/>
            </a:pPr>
            <a:r>
              <a:rPr lang="en-US" sz="1600" dirty="0">
                <a:solidFill>
                  <a:schemeClr val="tx1">
                    <a:lumMod val="95000"/>
                    <a:lumOff val="5000"/>
                  </a:schemeClr>
                </a:solidFill>
              </a:rPr>
              <a:t>USAMRID – The US Army Medical Research Institute of Infectious Disease;</a:t>
            </a:r>
          </a:p>
          <a:p>
            <a:pPr marL="344488" indent="0" algn="just" eaLnBrk="1" fontAlgn="auto" hangingPunct="1">
              <a:lnSpc>
                <a:spcPct val="90000"/>
              </a:lnSpc>
              <a:spcBef>
                <a:spcPts val="0"/>
              </a:spcBef>
              <a:spcAft>
                <a:spcPts val="0"/>
              </a:spcAft>
              <a:buClr>
                <a:schemeClr val="tx1">
                  <a:lumMod val="95000"/>
                  <a:lumOff val="5000"/>
                </a:schemeClr>
              </a:buClr>
              <a:tabLst>
                <a:tab pos="569913" algn="l"/>
              </a:tabLst>
              <a:defRPr/>
            </a:pPr>
            <a:r>
              <a:rPr lang="en-US" sz="1600" dirty="0">
                <a:solidFill>
                  <a:schemeClr val="tx1">
                    <a:lumMod val="95000"/>
                    <a:lumOff val="5000"/>
                  </a:schemeClr>
                </a:solidFill>
              </a:rPr>
              <a:t>	</a:t>
            </a:r>
            <a:r>
              <a:rPr lang="en-US" sz="1600" dirty="0"/>
              <a:t>Fort Detrick, Maryland</a:t>
            </a:r>
          </a:p>
          <a:p>
            <a:pPr marL="344488" indent="0" algn="just" eaLnBrk="1" fontAlgn="auto" hangingPunct="1">
              <a:lnSpc>
                <a:spcPct val="90000"/>
              </a:lnSpc>
              <a:spcBef>
                <a:spcPts val="0"/>
              </a:spcBef>
              <a:spcAft>
                <a:spcPts val="0"/>
              </a:spcAft>
              <a:buClr>
                <a:schemeClr val="tx1">
                  <a:lumMod val="95000"/>
                  <a:lumOff val="5000"/>
                </a:schemeClr>
              </a:buClr>
              <a:tabLst>
                <a:tab pos="569913" algn="l"/>
              </a:tabLst>
              <a:defRPr/>
            </a:pPr>
            <a:endParaRPr lang="en-US" sz="1000" dirty="0"/>
          </a:p>
          <a:p>
            <a:pPr marL="0" indent="0" algn="just" eaLnBrk="1" fontAlgn="auto" hangingPunct="1">
              <a:lnSpc>
                <a:spcPct val="80000"/>
              </a:lnSpc>
              <a:spcBef>
                <a:spcPts val="0"/>
              </a:spcBef>
              <a:spcAft>
                <a:spcPts val="0"/>
              </a:spcAft>
              <a:buClr>
                <a:schemeClr val="accent3"/>
              </a:buClr>
              <a:defRPr/>
            </a:pPr>
            <a:endParaRPr lang="en-US" sz="1000" dirty="0">
              <a:solidFill>
                <a:schemeClr val="tx1">
                  <a:lumMod val="95000"/>
                  <a:lumOff val="5000"/>
                </a:schemeClr>
              </a:solidFill>
            </a:endParaRPr>
          </a:p>
        </p:txBody>
      </p:sp>
      <p:sp>
        <p:nvSpPr>
          <p:cNvPr id="7" name="Title 1">
            <a:extLst>
              <a:ext uri="{FF2B5EF4-FFF2-40B4-BE49-F238E27FC236}">
                <a16:creationId xmlns:a16="http://schemas.microsoft.com/office/drawing/2014/main" id="{4862482D-53D0-462D-8E7B-AAC7546418B9}"/>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Forces to Fight Pandemics</a:t>
            </a:r>
          </a:p>
        </p:txBody>
      </p:sp>
      <p:pic>
        <p:nvPicPr>
          <p:cNvPr id="1026" name="Picture 2" descr="Research Halted at USAMRIID Over Biosafety Issues | Global Biodefense">
            <a:extLst>
              <a:ext uri="{FF2B5EF4-FFF2-40B4-BE49-F238E27FC236}">
                <a16:creationId xmlns:a16="http://schemas.microsoft.com/office/drawing/2014/main" id="{C3DDC085-2F23-49EF-97BB-4886800642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733800"/>
            <a:ext cx="4800600" cy="2688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5085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0158B2F-80BE-4948-9002-5C0771EB61A5}"/>
              </a:ext>
            </a:extLst>
          </p:cNvPr>
          <p:cNvSpPr>
            <a:spLocks noGrp="1"/>
          </p:cNvSpPr>
          <p:nvPr>
            <p:ph sz="half" idx="1"/>
          </p:nvPr>
        </p:nvSpPr>
        <p:spPr>
          <a:xfrm>
            <a:off x="381000" y="1432680"/>
            <a:ext cx="8305800" cy="5240113"/>
          </a:xfrm>
        </p:spPr>
        <p:txBody>
          <a:bodyPr>
            <a:noAutofit/>
          </a:bodyPr>
          <a:lstStyle/>
          <a:p>
            <a:pPr marL="0" indent="0" algn="ctr" eaLnBrk="1" fontAlgn="auto" hangingPunct="1">
              <a:lnSpc>
                <a:spcPct val="75000"/>
              </a:lnSpc>
              <a:spcBef>
                <a:spcPts val="0"/>
              </a:spcBef>
              <a:spcAft>
                <a:spcPts val="0"/>
              </a:spcAft>
              <a:buClr>
                <a:schemeClr val="accent3"/>
              </a:buClr>
              <a:defRPr/>
            </a:pPr>
            <a:r>
              <a:rPr lang="en-US" sz="3200" dirty="0">
                <a:solidFill>
                  <a:srgbClr val="0033CC"/>
                </a:solidFill>
              </a:rPr>
              <a:t>Federal Research and Development Labs</a:t>
            </a:r>
          </a:p>
          <a:p>
            <a:pPr marL="0" indent="0" algn="just" eaLnBrk="1" fontAlgn="auto" hangingPunct="1">
              <a:lnSpc>
                <a:spcPct val="75000"/>
              </a:lnSpc>
              <a:spcBef>
                <a:spcPts val="0"/>
              </a:spcBef>
              <a:spcAft>
                <a:spcPts val="0"/>
              </a:spcAft>
              <a:buClr>
                <a:schemeClr val="accent3"/>
              </a:buClr>
              <a:defRPr/>
            </a:pPr>
            <a:endParaRPr lang="en-US" sz="1000" dirty="0">
              <a:solidFill>
                <a:schemeClr val="tx1">
                  <a:lumMod val="95000"/>
                  <a:lumOff val="5000"/>
                </a:schemeClr>
              </a:solidFill>
            </a:endParaRPr>
          </a:p>
          <a:p>
            <a:pPr algn="just" eaLnBrk="1" fontAlgn="auto" hangingPunct="1">
              <a:lnSpc>
                <a:spcPct val="75000"/>
              </a:lnSpc>
              <a:spcBef>
                <a:spcPts val="0"/>
              </a:spcBef>
              <a:spcAft>
                <a:spcPts val="0"/>
              </a:spcAft>
              <a:buClr>
                <a:schemeClr val="tx1">
                  <a:lumMod val="95000"/>
                  <a:lumOff val="5000"/>
                </a:schemeClr>
              </a:buClr>
              <a:buFont typeface="Arial" panose="020B0604020202020204" pitchFamily="34" charset="0"/>
              <a:buChar char="•"/>
              <a:tabLst>
                <a:tab pos="3890963" algn="l"/>
              </a:tabLst>
              <a:defRPr/>
            </a:pPr>
            <a:r>
              <a:rPr lang="en-US" sz="2000" dirty="0">
                <a:solidFill>
                  <a:schemeClr val="tx1">
                    <a:lumMod val="95000"/>
                    <a:lumOff val="5000"/>
                  </a:schemeClr>
                </a:solidFill>
              </a:rPr>
              <a:t>Another critical entity that modern medicine uses to fight </a:t>
            </a:r>
            <a:r>
              <a:rPr lang="en-US" sz="2000" dirty="0">
                <a:solidFill>
                  <a:srgbClr val="0033CC"/>
                </a:solidFill>
              </a:rPr>
              <a:t>diseases</a:t>
            </a:r>
            <a:r>
              <a:rPr lang="en-US" sz="2000" dirty="0">
                <a:solidFill>
                  <a:schemeClr val="tx1">
                    <a:lumMod val="95000"/>
                    <a:lumOff val="5000"/>
                  </a:schemeClr>
                </a:solidFill>
              </a:rPr>
              <a:t> is </a:t>
            </a:r>
            <a:r>
              <a:rPr lang="en-US" sz="2000" dirty="0">
                <a:solidFill>
                  <a:srgbClr val="006600"/>
                </a:solidFill>
              </a:rPr>
              <a:t>Federal Research and Development Laboratories.</a:t>
            </a:r>
          </a:p>
          <a:p>
            <a:pPr algn="just" eaLnBrk="1" fontAlgn="auto" hangingPunct="1">
              <a:lnSpc>
                <a:spcPct val="75000"/>
              </a:lnSpc>
              <a:spcBef>
                <a:spcPts val="0"/>
              </a:spcBef>
              <a:spcAft>
                <a:spcPts val="0"/>
              </a:spcAft>
              <a:buClr>
                <a:schemeClr val="tx1">
                  <a:lumMod val="95000"/>
                  <a:lumOff val="5000"/>
                </a:schemeClr>
              </a:buClr>
              <a:buFont typeface="Arial" panose="020B0604020202020204" pitchFamily="34" charset="0"/>
              <a:buChar char="•"/>
              <a:tabLst>
                <a:tab pos="3890963" algn="l"/>
              </a:tabLst>
              <a:defRPr/>
            </a:pPr>
            <a:endParaRPr lang="en-US" sz="1000" dirty="0">
              <a:solidFill>
                <a:srgbClr val="006600"/>
              </a:solidFill>
            </a:endParaRPr>
          </a:p>
          <a:p>
            <a:pPr algn="just" eaLnBrk="1" fontAlgn="auto" hangingPunct="1">
              <a:lnSpc>
                <a:spcPct val="75000"/>
              </a:lnSpc>
              <a:spcBef>
                <a:spcPts val="0"/>
              </a:spcBef>
              <a:spcAft>
                <a:spcPts val="0"/>
              </a:spcAft>
              <a:buClr>
                <a:schemeClr val="tx1">
                  <a:lumMod val="95000"/>
                  <a:lumOff val="5000"/>
                </a:schemeClr>
              </a:buClr>
              <a:buFont typeface="Arial" panose="020B0604020202020204" pitchFamily="34" charset="0"/>
              <a:buChar char="•"/>
              <a:tabLst>
                <a:tab pos="3890963" algn="l"/>
              </a:tabLst>
              <a:defRPr/>
            </a:pPr>
            <a:r>
              <a:rPr lang="en-US" sz="2000" dirty="0">
                <a:solidFill>
                  <a:schemeClr val="tx1">
                    <a:lumMod val="95000"/>
                    <a:lumOff val="5000"/>
                  </a:schemeClr>
                </a:solidFill>
              </a:rPr>
              <a:t>Operated and funded by the federal government, these entities include:</a:t>
            </a:r>
            <a:r>
              <a:rPr lang="en-US" sz="2000" dirty="0">
                <a:solidFill>
                  <a:srgbClr val="006600"/>
                </a:solidFill>
              </a:rPr>
              <a:t> </a:t>
            </a:r>
          </a:p>
          <a:p>
            <a:pPr algn="just" eaLnBrk="1" fontAlgn="auto" hangingPunct="1">
              <a:lnSpc>
                <a:spcPct val="75000"/>
              </a:lnSpc>
              <a:spcBef>
                <a:spcPts val="0"/>
              </a:spcBef>
              <a:spcAft>
                <a:spcPts val="0"/>
              </a:spcAft>
              <a:buClr>
                <a:schemeClr val="tx1">
                  <a:lumMod val="95000"/>
                  <a:lumOff val="5000"/>
                </a:schemeClr>
              </a:buClr>
              <a:buFont typeface="Arial" panose="020B0604020202020204" pitchFamily="34" charset="0"/>
              <a:buChar char="•"/>
              <a:tabLst>
                <a:tab pos="3890963" algn="l"/>
              </a:tabLst>
              <a:defRPr/>
            </a:pPr>
            <a:endParaRPr lang="en-US" sz="1000" dirty="0">
              <a:solidFill>
                <a:srgbClr val="006600"/>
              </a:solidFill>
            </a:endParaRPr>
          </a:p>
          <a:p>
            <a:pPr marL="569913" indent="-225425" algn="just" eaLnBrk="1" fontAlgn="auto" hangingPunct="1">
              <a:lnSpc>
                <a:spcPct val="90000"/>
              </a:lnSpc>
              <a:spcBef>
                <a:spcPts val="0"/>
              </a:spcBef>
              <a:spcAft>
                <a:spcPts val="0"/>
              </a:spcAft>
              <a:buClr>
                <a:schemeClr val="tx1">
                  <a:lumMod val="95000"/>
                  <a:lumOff val="5000"/>
                </a:schemeClr>
              </a:buClr>
              <a:buFont typeface="Courier New" panose="02070309020205020404" pitchFamily="49" charset="0"/>
              <a:buChar char="o"/>
              <a:tabLst>
                <a:tab pos="3890963" algn="l"/>
              </a:tabLst>
              <a:defRPr/>
            </a:pPr>
            <a:r>
              <a:rPr lang="en-US" sz="1600" dirty="0">
                <a:solidFill>
                  <a:schemeClr val="tx1">
                    <a:lumMod val="95000"/>
                    <a:lumOff val="5000"/>
                  </a:schemeClr>
                </a:solidFill>
              </a:rPr>
              <a:t>CDC – Center for Disease Control and Prevention;</a:t>
            </a:r>
          </a:p>
          <a:p>
            <a:pPr marL="344488" indent="0" algn="just" eaLnBrk="1" fontAlgn="auto" hangingPunct="1">
              <a:lnSpc>
                <a:spcPct val="90000"/>
              </a:lnSpc>
              <a:spcBef>
                <a:spcPts val="0"/>
              </a:spcBef>
              <a:spcAft>
                <a:spcPts val="0"/>
              </a:spcAft>
              <a:buClr>
                <a:schemeClr val="tx1">
                  <a:lumMod val="95000"/>
                  <a:lumOff val="5000"/>
                </a:schemeClr>
              </a:buClr>
              <a:tabLst>
                <a:tab pos="3890963" algn="l"/>
              </a:tabLst>
              <a:defRPr/>
            </a:pPr>
            <a:r>
              <a:rPr lang="en-US" sz="1600" dirty="0">
                <a:solidFill>
                  <a:schemeClr val="tx1">
                    <a:lumMod val="95000"/>
                    <a:lumOff val="5000"/>
                  </a:schemeClr>
                </a:solidFill>
              </a:rPr>
              <a:t>    </a:t>
            </a:r>
            <a:r>
              <a:rPr lang="en-US" sz="1600" dirty="0"/>
              <a:t>Atlanta, Georgia</a:t>
            </a:r>
          </a:p>
          <a:p>
            <a:pPr marL="344488" indent="0" algn="just" eaLnBrk="1" fontAlgn="auto" hangingPunct="1">
              <a:lnSpc>
                <a:spcPct val="90000"/>
              </a:lnSpc>
              <a:spcBef>
                <a:spcPts val="0"/>
              </a:spcBef>
              <a:spcAft>
                <a:spcPts val="0"/>
              </a:spcAft>
              <a:buClr>
                <a:schemeClr val="tx1">
                  <a:lumMod val="95000"/>
                  <a:lumOff val="5000"/>
                </a:schemeClr>
              </a:buClr>
              <a:tabLst>
                <a:tab pos="3890963" algn="l"/>
              </a:tabLst>
              <a:defRPr/>
            </a:pPr>
            <a:endParaRPr lang="en-US" sz="1000" dirty="0"/>
          </a:p>
          <a:p>
            <a:pPr marL="0" indent="0" algn="just" eaLnBrk="1" fontAlgn="auto" hangingPunct="1">
              <a:lnSpc>
                <a:spcPct val="80000"/>
              </a:lnSpc>
              <a:spcBef>
                <a:spcPts val="0"/>
              </a:spcBef>
              <a:spcAft>
                <a:spcPts val="0"/>
              </a:spcAft>
              <a:buClr>
                <a:schemeClr val="accent3"/>
              </a:buClr>
              <a:defRPr/>
            </a:pPr>
            <a:endParaRPr lang="en-US" sz="1000" dirty="0">
              <a:solidFill>
                <a:schemeClr val="tx1">
                  <a:lumMod val="95000"/>
                  <a:lumOff val="5000"/>
                </a:schemeClr>
              </a:solidFill>
            </a:endParaRPr>
          </a:p>
        </p:txBody>
      </p:sp>
      <p:sp>
        <p:nvSpPr>
          <p:cNvPr id="7" name="Title 1">
            <a:extLst>
              <a:ext uri="{FF2B5EF4-FFF2-40B4-BE49-F238E27FC236}">
                <a16:creationId xmlns:a16="http://schemas.microsoft.com/office/drawing/2014/main" id="{4862482D-53D0-462D-8E7B-AAC7546418B9}"/>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Forces to Fight Pandemics</a:t>
            </a:r>
          </a:p>
        </p:txBody>
      </p:sp>
      <p:pic>
        <p:nvPicPr>
          <p:cNvPr id="2050" name="Picture 2">
            <a:extLst>
              <a:ext uri="{FF2B5EF4-FFF2-40B4-BE49-F238E27FC236}">
                <a16:creationId xmlns:a16="http://schemas.microsoft.com/office/drawing/2014/main" id="{7E922834-0DBC-44B5-AB6A-3CB035E047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581400"/>
            <a:ext cx="4671102" cy="2992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6255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0158B2F-80BE-4948-9002-5C0771EB61A5}"/>
              </a:ext>
            </a:extLst>
          </p:cNvPr>
          <p:cNvSpPr>
            <a:spLocks noGrp="1"/>
          </p:cNvSpPr>
          <p:nvPr>
            <p:ph sz="half" idx="1"/>
          </p:nvPr>
        </p:nvSpPr>
        <p:spPr>
          <a:xfrm>
            <a:off x="381000" y="1432680"/>
            <a:ext cx="8305800" cy="5240113"/>
          </a:xfrm>
        </p:spPr>
        <p:txBody>
          <a:bodyPr>
            <a:noAutofit/>
          </a:bodyPr>
          <a:lstStyle/>
          <a:p>
            <a:pPr marL="0" indent="0" algn="ctr" eaLnBrk="1" fontAlgn="auto" hangingPunct="1">
              <a:lnSpc>
                <a:spcPct val="75000"/>
              </a:lnSpc>
              <a:spcBef>
                <a:spcPts val="0"/>
              </a:spcBef>
              <a:spcAft>
                <a:spcPts val="0"/>
              </a:spcAft>
              <a:buClr>
                <a:schemeClr val="accent3"/>
              </a:buClr>
              <a:defRPr/>
            </a:pPr>
            <a:r>
              <a:rPr lang="en-US" sz="3200" dirty="0">
                <a:solidFill>
                  <a:srgbClr val="0033CC"/>
                </a:solidFill>
              </a:rPr>
              <a:t>Federal Research and Development Labs</a:t>
            </a:r>
          </a:p>
          <a:p>
            <a:pPr marL="0" indent="0" algn="just" eaLnBrk="1" fontAlgn="auto" hangingPunct="1">
              <a:lnSpc>
                <a:spcPct val="75000"/>
              </a:lnSpc>
              <a:spcBef>
                <a:spcPts val="0"/>
              </a:spcBef>
              <a:spcAft>
                <a:spcPts val="0"/>
              </a:spcAft>
              <a:buClr>
                <a:schemeClr val="accent3"/>
              </a:buClr>
              <a:defRPr/>
            </a:pPr>
            <a:endParaRPr lang="en-US" sz="1000" dirty="0">
              <a:solidFill>
                <a:schemeClr val="tx1">
                  <a:lumMod val="95000"/>
                  <a:lumOff val="5000"/>
                </a:schemeClr>
              </a:solidFill>
            </a:endParaRPr>
          </a:p>
          <a:p>
            <a:pPr algn="just" eaLnBrk="1" fontAlgn="auto" hangingPunct="1">
              <a:lnSpc>
                <a:spcPct val="75000"/>
              </a:lnSpc>
              <a:spcBef>
                <a:spcPts val="0"/>
              </a:spcBef>
              <a:spcAft>
                <a:spcPts val="0"/>
              </a:spcAft>
              <a:buClr>
                <a:schemeClr val="tx1">
                  <a:lumMod val="95000"/>
                  <a:lumOff val="5000"/>
                </a:schemeClr>
              </a:buClr>
              <a:buFont typeface="Arial" panose="020B0604020202020204" pitchFamily="34" charset="0"/>
              <a:buChar char="•"/>
              <a:tabLst>
                <a:tab pos="3890963" algn="l"/>
              </a:tabLst>
              <a:defRPr/>
            </a:pPr>
            <a:r>
              <a:rPr lang="en-US" sz="2000" dirty="0">
                <a:solidFill>
                  <a:schemeClr val="tx1">
                    <a:lumMod val="95000"/>
                    <a:lumOff val="5000"/>
                  </a:schemeClr>
                </a:solidFill>
              </a:rPr>
              <a:t>Another critical entity that modern medicine uses to fight </a:t>
            </a:r>
            <a:r>
              <a:rPr lang="en-US" sz="2000" dirty="0">
                <a:solidFill>
                  <a:srgbClr val="0033CC"/>
                </a:solidFill>
              </a:rPr>
              <a:t>diseases</a:t>
            </a:r>
            <a:r>
              <a:rPr lang="en-US" sz="2000" dirty="0">
                <a:solidFill>
                  <a:schemeClr val="tx1">
                    <a:lumMod val="95000"/>
                    <a:lumOff val="5000"/>
                  </a:schemeClr>
                </a:solidFill>
              </a:rPr>
              <a:t> is </a:t>
            </a:r>
            <a:r>
              <a:rPr lang="en-US" sz="2000" dirty="0">
                <a:solidFill>
                  <a:srgbClr val="006600"/>
                </a:solidFill>
              </a:rPr>
              <a:t>Federal Research and Development Laboratories.</a:t>
            </a:r>
          </a:p>
          <a:p>
            <a:pPr algn="just" eaLnBrk="1" fontAlgn="auto" hangingPunct="1">
              <a:lnSpc>
                <a:spcPct val="75000"/>
              </a:lnSpc>
              <a:spcBef>
                <a:spcPts val="0"/>
              </a:spcBef>
              <a:spcAft>
                <a:spcPts val="0"/>
              </a:spcAft>
              <a:buClr>
                <a:schemeClr val="tx1">
                  <a:lumMod val="95000"/>
                  <a:lumOff val="5000"/>
                </a:schemeClr>
              </a:buClr>
              <a:buFont typeface="Arial" panose="020B0604020202020204" pitchFamily="34" charset="0"/>
              <a:buChar char="•"/>
              <a:tabLst>
                <a:tab pos="3890963" algn="l"/>
              </a:tabLst>
              <a:defRPr/>
            </a:pPr>
            <a:endParaRPr lang="en-US" sz="1000" dirty="0">
              <a:solidFill>
                <a:srgbClr val="006600"/>
              </a:solidFill>
            </a:endParaRPr>
          </a:p>
          <a:p>
            <a:pPr algn="just" eaLnBrk="1" fontAlgn="auto" hangingPunct="1">
              <a:lnSpc>
                <a:spcPct val="75000"/>
              </a:lnSpc>
              <a:spcBef>
                <a:spcPts val="0"/>
              </a:spcBef>
              <a:spcAft>
                <a:spcPts val="0"/>
              </a:spcAft>
              <a:buClr>
                <a:schemeClr val="tx1">
                  <a:lumMod val="95000"/>
                  <a:lumOff val="5000"/>
                </a:schemeClr>
              </a:buClr>
              <a:buFont typeface="Arial" panose="020B0604020202020204" pitchFamily="34" charset="0"/>
              <a:buChar char="•"/>
              <a:tabLst>
                <a:tab pos="3890963" algn="l"/>
              </a:tabLst>
              <a:defRPr/>
            </a:pPr>
            <a:r>
              <a:rPr lang="en-US" sz="2000" dirty="0">
                <a:solidFill>
                  <a:schemeClr val="tx1">
                    <a:lumMod val="95000"/>
                    <a:lumOff val="5000"/>
                  </a:schemeClr>
                </a:solidFill>
              </a:rPr>
              <a:t>Operated and funded by the federal government, these entities include:</a:t>
            </a:r>
            <a:r>
              <a:rPr lang="en-US" sz="2000" dirty="0">
                <a:solidFill>
                  <a:srgbClr val="006600"/>
                </a:solidFill>
              </a:rPr>
              <a:t> </a:t>
            </a:r>
          </a:p>
          <a:p>
            <a:pPr algn="just" eaLnBrk="1" fontAlgn="auto" hangingPunct="1">
              <a:lnSpc>
                <a:spcPct val="75000"/>
              </a:lnSpc>
              <a:spcBef>
                <a:spcPts val="0"/>
              </a:spcBef>
              <a:spcAft>
                <a:spcPts val="0"/>
              </a:spcAft>
              <a:buClr>
                <a:schemeClr val="tx1">
                  <a:lumMod val="95000"/>
                  <a:lumOff val="5000"/>
                </a:schemeClr>
              </a:buClr>
              <a:buFont typeface="Arial" panose="020B0604020202020204" pitchFamily="34" charset="0"/>
              <a:buChar char="•"/>
              <a:tabLst>
                <a:tab pos="3890963" algn="l"/>
              </a:tabLst>
              <a:defRPr/>
            </a:pPr>
            <a:endParaRPr lang="en-US" sz="1000" dirty="0">
              <a:solidFill>
                <a:srgbClr val="006600"/>
              </a:solidFill>
            </a:endParaRPr>
          </a:p>
          <a:p>
            <a:pPr marL="569913" indent="-225425" algn="just" eaLnBrk="1" fontAlgn="auto" hangingPunct="1">
              <a:lnSpc>
                <a:spcPct val="90000"/>
              </a:lnSpc>
              <a:spcBef>
                <a:spcPts val="0"/>
              </a:spcBef>
              <a:spcAft>
                <a:spcPts val="0"/>
              </a:spcAft>
              <a:buClr>
                <a:schemeClr val="tx1">
                  <a:lumMod val="95000"/>
                  <a:lumOff val="5000"/>
                </a:schemeClr>
              </a:buClr>
              <a:buFont typeface="Courier New" panose="02070309020205020404" pitchFamily="49" charset="0"/>
              <a:buChar char="o"/>
              <a:tabLst>
                <a:tab pos="3890963" algn="l"/>
              </a:tabLst>
              <a:defRPr/>
            </a:pPr>
            <a:r>
              <a:rPr lang="en-US" sz="1600" dirty="0">
                <a:solidFill>
                  <a:schemeClr val="tx1">
                    <a:lumMod val="95000"/>
                    <a:lumOff val="5000"/>
                  </a:schemeClr>
                </a:solidFill>
              </a:rPr>
              <a:t>NIH - National Institutes of Health;</a:t>
            </a:r>
          </a:p>
          <a:p>
            <a:pPr marL="344488" indent="0" algn="just" eaLnBrk="1" fontAlgn="auto" hangingPunct="1">
              <a:lnSpc>
                <a:spcPct val="90000"/>
              </a:lnSpc>
              <a:spcBef>
                <a:spcPts val="0"/>
              </a:spcBef>
              <a:spcAft>
                <a:spcPts val="0"/>
              </a:spcAft>
              <a:buClr>
                <a:schemeClr val="tx1">
                  <a:lumMod val="95000"/>
                  <a:lumOff val="5000"/>
                </a:schemeClr>
              </a:buClr>
              <a:tabLst>
                <a:tab pos="3890963" algn="l"/>
              </a:tabLst>
              <a:defRPr/>
            </a:pPr>
            <a:r>
              <a:rPr lang="en-US" sz="1600" dirty="0">
                <a:solidFill>
                  <a:schemeClr val="tx1">
                    <a:lumMod val="95000"/>
                    <a:lumOff val="5000"/>
                  </a:schemeClr>
                </a:solidFill>
              </a:rPr>
              <a:t>    </a:t>
            </a:r>
            <a:r>
              <a:rPr lang="en-US" sz="1600" dirty="0"/>
              <a:t>Bethesda, Maryland</a:t>
            </a:r>
          </a:p>
          <a:p>
            <a:pPr marL="344488" indent="0" algn="just" eaLnBrk="1" fontAlgn="auto" hangingPunct="1">
              <a:lnSpc>
                <a:spcPct val="90000"/>
              </a:lnSpc>
              <a:spcBef>
                <a:spcPts val="0"/>
              </a:spcBef>
              <a:spcAft>
                <a:spcPts val="0"/>
              </a:spcAft>
              <a:buClr>
                <a:schemeClr val="tx1">
                  <a:lumMod val="95000"/>
                  <a:lumOff val="5000"/>
                </a:schemeClr>
              </a:buClr>
              <a:tabLst>
                <a:tab pos="3890963" algn="l"/>
              </a:tabLst>
              <a:defRPr/>
            </a:pPr>
            <a:endParaRPr lang="en-US" sz="1000" dirty="0"/>
          </a:p>
          <a:p>
            <a:pPr marL="0" indent="0" algn="just" eaLnBrk="1" fontAlgn="auto" hangingPunct="1">
              <a:lnSpc>
                <a:spcPct val="80000"/>
              </a:lnSpc>
              <a:spcBef>
                <a:spcPts val="0"/>
              </a:spcBef>
              <a:spcAft>
                <a:spcPts val="0"/>
              </a:spcAft>
              <a:buClr>
                <a:schemeClr val="accent3"/>
              </a:buClr>
              <a:defRPr/>
            </a:pPr>
            <a:endParaRPr lang="en-US" sz="1000" dirty="0">
              <a:solidFill>
                <a:schemeClr val="tx1">
                  <a:lumMod val="95000"/>
                  <a:lumOff val="5000"/>
                </a:schemeClr>
              </a:solidFill>
            </a:endParaRPr>
          </a:p>
        </p:txBody>
      </p:sp>
      <p:sp>
        <p:nvSpPr>
          <p:cNvPr id="7" name="Title 1">
            <a:extLst>
              <a:ext uri="{FF2B5EF4-FFF2-40B4-BE49-F238E27FC236}">
                <a16:creationId xmlns:a16="http://schemas.microsoft.com/office/drawing/2014/main" id="{4862482D-53D0-462D-8E7B-AAC7546418B9}"/>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Forces to Fight Pandemics</a:t>
            </a:r>
          </a:p>
        </p:txBody>
      </p:sp>
      <p:pic>
        <p:nvPicPr>
          <p:cNvPr id="3074" name="Picture 2" descr="National Institutes of Health - Wikipedia">
            <a:extLst>
              <a:ext uri="{FF2B5EF4-FFF2-40B4-BE49-F238E27FC236}">
                <a16:creationId xmlns:a16="http://schemas.microsoft.com/office/drawing/2014/main" id="{BD1FC131-E735-456E-93CD-5822F35406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657600"/>
            <a:ext cx="4648200" cy="2887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0716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0158B2F-80BE-4948-9002-5C0771EB61A5}"/>
              </a:ext>
            </a:extLst>
          </p:cNvPr>
          <p:cNvSpPr>
            <a:spLocks noGrp="1"/>
          </p:cNvSpPr>
          <p:nvPr>
            <p:ph sz="half" idx="1"/>
          </p:nvPr>
        </p:nvSpPr>
        <p:spPr>
          <a:xfrm>
            <a:off x="381000" y="1432680"/>
            <a:ext cx="8305800" cy="5240113"/>
          </a:xfrm>
        </p:spPr>
        <p:txBody>
          <a:bodyPr>
            <a:noAutofit/>
          </a:bodyPr>
          <a:lstStyle/>
          <a:p>
            <a:pPr marL="0" indent="0" algn="ctr" eaLnBrk="1" fontAlgn="auto" hangingPunct="1">
              <a:lnSpc>
                <a:spcPct val="75000"/>
              </a:lnSpc>
              <a:spcBef>
                <a:spcPts val="0"/>
              </a:spcBef>
              <a:spcAft>
                <a:spcPts val="0"/>
              </a:spcAft>
              <a:buClr>
                <a:schemeClr val="accent3"/>
              </a:buClr>
              <a:defRPr/>
            </a:pPr>
            <a:r>
              <a:rPr lang="en-US" sz="3200" dirty="0">
                <a:solidFill>
                  <a:srgbClr val="0033CC"/>
                </a:solidFill>
              </a:rPr>
              <a:t>Federal Research and Development Labs</a:t>
            </a:r>
          </a:p>
          <a:p>
            <a:pPr marL="0" indent="0" algn="just" eaLnBrk="1" fontAlgn="auto" hangingPunct="1">
              <a:lnSpc>
                <a:spcPct val="75000"/>
              </a:lnSpc>
              <a:spcBef>
                <a:spcPts val="0"/>
              </a:spcBef>
              <a:spcAft>
                <a:spcPts val="0"/>
              </a:spcAft>
              <a:buClr>
                <a:schemeClr val="accent3"/>
              </a:buClr>
              <a:defRPr/>
            </a:pPr>
            <a:endParaRPr lang="en-US" sz="1000" dirty="0">
              <a:solidFill>
                <a:schemeClr val="tx1">
                  <a:lumMod val="95000"/>
                  <a:lumOff val="5000"/>
                </a:schemeClr>
              </a:solidFill>
            </a:endParaRPr>
          </a:p>
          <a:p>
            <a:pPr algn="just" eaLnBrk="1" fontAlgn="auto" hangingPunct="1">
              <a:lnSpc>
                <a:spcPct val="75000"/>
              </a:lnSpc>
              <a:spcBef>
                <a:spcPts val="0"/>
              </a:spcBef>
              <a:spcAft>
                <a:spcPts val="0"/>
              </a:spcAft>
              <a:buClr>
                <a:schemeClr val="tx1">
                  <a:lumMod val="95000"/>
                  <a:lumOff val="5000"/>
                </a:schemeClr>
              </a:buClr>
              <a:buFont typeface="Arial" panose="020B0604020202020204" pitchFamily="34" charset="0"/>
              <a:buChar char="•"/>
              <a:tabLst>
                <a:tab pos="3890963" algn="l"/>
              </a:tabLst>
              <a:defRPr/>
            </a:pPr>
            <a:r>
              <a:rPr lang="en-US" sz="2000" dirty="0">
                <a:solidFill>
                  <a:schemeClr val="tx1">
                    <a:lumMod val="95000"/>
                    <a:lumOff val="5000"/>
                  </a:schemeClr>
                </a:solidFill>
              </a:rPr>
              <a:t>Another critical entity that modern medicine uses to fight </a:t>
            </a:r>
            <a:r>
              <a:rPr lang="en-US" sz="2000" dirty="0">
                <a:solidFill>
                  <a:srgbClr val="0033CC"/>
                </a:solidFill>
              </a:rPr>
              <a:t>diseases</a:t>
            </a:r>
            <a:r>
              <a:rPr lang="en-US" sz="2000" dirty="0">
                <a:solidFill>
                  <a:schemeClr val="tx1">
                    <a:lumMod val="95000"/>
                    <a:lumOff val="5000"/>
                  </a:schemeClr>
                </a:solidFill>
              </a:rPr>
              <a:t> is </a:t>
            </a:r>
            <a:r>
              <a:rPr lang="en-US" sz="2000" dirty="0">
                <a:solidFill>
                  <a:srgbClr val="006600"/>
                </a:solidFill>
              </a:rPr>
              <a:t>Federal Research and Development Laboratories.</a:t>
            </a:r>
          </a:p>
          <a:p>
            <a:pPr algn="just" eaLnBrk="1" fontAlgn="auto" hangingPunct="1">
              <a:lnSpc>
                <a:spcPct val="75000"/>
              </a:lnSpc>
              <a:spcBef>
                <a:spcPts val="0"/>
              </a:spcBef>
              <a:spcAft>
                <a:spcPts val="0"/>
              </a:spcAft>
              <a:buClr>
                <a:schemeClr val="tx1">
                  <a:lumMod val="95000"/>
                  <a:lumOff val="5000"/>
                </a:schemeClr>
              </a:buClr>
              <a:buFont typeface="Arial" panose="020B0604020202020204" pitchFamily="34" charset="0"/>
              <a:buChar char="•"/>
              <a:tabLst>
                <a:tab pos="3890963" algn="l"/>
              </a:tabLst>
              <a:defRPr/>
            </a:pPr>
            <a:endParaRPr lang="en-US" sz="1000" dirty="0">
              <a:solidFill>
                <a:srgbClr val="006600"/>
              </a:solidFill>
            </a:endParaRPr>
          </a:p>
          <a:p>
            <a:pPr algn="just" eaLnBrk="1" fontAlgn="auto" hangingPunct="1">
              <a:lnSpc>
                <a:spcPct val="75000"/>
              </a:lnSpc>
              <a:spcBef>
                <a:spcPts val="0"/>
              </a:spcBef>
              <a:spcAft>
                <a:spcPts val="0"/>
              </a:spcAft>
              <a:buClr>
                <a:schemeClr val="tx1">
                  <a:lumMod val="95000"/>
                  <a:lumOff val="5000"/>
                </a:schemeClr>
              </a:buClr>
              <a:buFont typeface="Arial" panose="020B0604020202020204" pitchFamily="34" charset="0"/>
              <a:buChar char="•"/>
              <a:tabLst>
                <a:tab pos="3890963" algn="l"/>
              </a:tabLst>
              <a:defRPr/>
            </a:pPr>
            <a:r>
              <a:rPr lang="en-US" sz="2000" dirty="0">
                <a:solidFill>
                  <a:schemeClr val="tx1">
                    <a:lumMod val="95000"/>
                    <a:lumOff val="5000"/>
                  </a:schemeClr>
                </a:solidFill>
              </a:rPr>
              <a:t>Operated and funded by the federal government, these entities include:</a:t>
            </a:r>
            <a:r>
              <a:rPr lang="en-US" sz="2000" dirty="0">
                <a:solidFill>
                  <a:srgbClr val="006600"/>
                </a:solidFill>
              </a:rPr>
              <a:t> </a:t>
            </a:r>
          </a:p>
          <a:p>
            <a:pPr algn="just" eaLnBrk="1" fontAlgn="auto" hangingPunct="1">
              <a:lnSpc>
                <a:spcPct val="75000"/>
              </a:lnSpc>
              <a:spcBef>
                <a:spcPts val="0"/>
              </a:spcBef>
              <a:spcAft>
                <a:spcPts val="0"/>
              </a:spcAft>
              <a:buClr>
                <a:schemeClr val="tx1">
                  <a:lumMod val="95000"/>
                  <a:lumOff val="5000"/>
                </a:schemeClr>
              </a:buClr>
              <a:buFont typeface="Arial" panose="020B0604020202020204" pitchFamily="34" charset="0"/>
              <a:buChar char="•"/>
              <a:tabLst>
                <a:tab pos="3890963" algn="l"/>
              </a:tabLst>
              <a:defRPr/>
            </a:pPr>
            <a:endParaRPr lang="en-US" sz="1000" dirty="0">
              <a:solidFill>
                <a:srgbClr val="006600"/>
              </a:solidFill>
            </a:endParaRPr>
          </a:p>
          <a:p>
            <a:pPr marL="569913" indent="-225425" algn="just" eaLnBrk="1" fontAlgn="auto" hangingPunct="1">
              <a:lnSpc>
                <a:spcPct val="90000"/>
              </a:lnSpc>
              <a:spcBef>
                <a:spcPts val="0"/>
              </a:spcBef>
              <a:spcAft>
                <a:spcPts val="0"/>
              </a:spcAft>
              <a:buClr>
                <a:schemeClr val="tx1">
                  <a:lumMod val="95000"/>
                  <a:lumOff val="5000"/>
                </a:schemeClr>
              </a:buClr>
              <a:buFont typeface="Courier New" panose="02070309020205020404" pitchFamily="49" charset="0"/>
              <a:buChar char="o"/>
              <a:tabLst>
                <a:tab pos="3890963" algn="l"/>
              </a:tabLst>
              <a:defRPr/>
            </a:pPr>
            <a:r>
              <a:rPr lang="en-US" sz="1600" dirty="0">
                <a:solidFill>
                  <a:schemeClr val="tx1">
                    <a:lumMod val="95000"/>
                    <a:lumOff val="5000"/>
                  </a:schemeClr>
                </a:solidFill>
              </a:rPr>
              <a:t>NIAID - National Institute of Allergy and Infectious Diseases;</a:t>
            </a:r>
          </a:p>
          <a:p>
            <a:pPr marL="344488" indent="0" algn="just" eaLnBrk="1" fontAlgn="auto" hangingPunct="1">
              <a:lnSpc>
                <a:spcPct val="90000"/>
              </a:lnSpc>
              <a:spcBef>
                <a:spcPts val="0"/>
              </a:spcBef>
              <a:spcAft>
                <a:spcPts val="0"/>
              </a:spcAft>
              <a:buClr>
                <a:schemeClr val="tx1">
                  <a:lumMod val="95000"/>
                  <a:lumOff val="5000"/>
                </a:schemeClr>
              </a:buClr>
              <a:tabLst>
                <a:tab pos="3890963" algn="l"/>
              </a:tabLst>
              <a:defRPr/>
            </a:pPr>
            <a:r>
              <a:rPr lang="en-US" sz="1600" dirty="0">
                <a:solidFill>
                  <a:schemeClr val="tx1">
                    <a:lumMod val="95000"/>
                    <a:lumOff val="5000"/>
                  </a:schemeClr>
                </a:solidFill>
              </a:rPr>
              <a:t>    </a:t>
            </a:r>
            <a:r>
              <a:rPr lang="en-US" sz="1600" dirty="0"/>
              <a:t>Bethesda, Maryland and Hamilton, Montana</a:t>
            </a:r>
          </a:p>
          <a:p>
            <a:pPr marL="344488" indent="0" algn="just" eaLnBrk="1" fontAlgn="auto" hangingPunct="1">
              <a:lnSpc>
                <a:spcPct val="90000"/>
              </a:lnSpc>
              <a:spcBef>
                <a:spcPts val="0"/>
              </a:spcBef>
              <a:spcAft>
                <a:spcPts val="0"/>
              </a:spcAft>
              <a:buClr>
                <a:schemeClr val="tx1">
                  <a:lumMod val="95000"/>
                  <a:lumOff val="5000"/>
                </a:schemeClr>
              </a:buClr>
              <a:tabLst>
                <a:tab pos="3890963" algn="l"/>
              </a:tabLst>
              <a:defRPr/>
            </a:pPr>
            <a:endParaRPr lang="en-US" sz="1000" dirty="0"/>
          </a:p>
          <a:p>
            <a:pPr marL="0" indent="0" algn="just" eaLnBrk="1" fontAlgn="auto" hangingPunct="1">
              <a:lnSpc>
                <a:spcPct val="80000"/>
              </a:lnSpc>
              <a:spcBef>
                <a:spcPts val="0"/>
              </a:spcBef>
              <a:spcAft>
                <a:spcPts val="0"/>
              </a:spcAft>
              <a:buClr>
                <a:schemeClr val="accent3"/>
              </a:buClr>
              <a:defRPr/>
            </a:pPr>
            <a:endParaRPr lang="en-US" sz="1000" dirty="0">
              <a:solidFill>
                <a:schemeClr val="tx1">
                  <a:lumMod val="95000"/>
                  <a:lumOff val="5000"/>
                </a:schemeClr>
              </a:solidFill>
            </a:endParaRPr>
          </a:p>
        </p:txBody>
      </p:sp>
      <p:sp>
        <p:nvSpPr>
          <p:cNvPr id="7" name="Title 1">
            <a:extLst>
              <a:ext uri="{FF2B5EF4-FFF2-40B4-BE49-F238E27FC236}">
                <a16:creationId xmlns:a16="http://schemas.microsoft.com/office/drawing/2014/main" id="{4862482D-53D0-462D-8E7B-AAC7546418B9}"/>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Forces to Fight Pandemics</a:t>
            </a:r>
          </a:p>
        </p:txBody>
      </p:sp>
      <p:pic>
        <p:nvPicPr>
          <p:cNvPr id="4098" name="Picture 2" descr="National Institute of Allergy and Infectious Diseases NIAID">
            <a:extLst>
              <a:ext uri="{FF2B5EF4-FFF2-40B4-BE49-F238E27FC236}">
                <a16:creationId xmlns:a16="http://schemas.microsoft.com/office/drawing/2014/main" id="{92049866-6827-48DD-8FA8-A5D6D3E6F7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44170"/>
            <a:ext cx="4805708" cy="263283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ocky Mountain Laboratories-Bethesda Fellowship Program | NIH ...">
            <a:extLst>
              <a:ext uri="{FF2B5EF4-FFF2-40B4-BE49-F238E27FC236}">
                <a16:creationId xmlns:a16="http://schemas.microsoft.com/office/drawing/2014/main" id="{7BDD3B3C-B827-4DE3-8433-BBD29EA305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844170"/>
            <a:ext cx="3352799" cy="2632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4469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0158B2F-80BE-4948-9002-5C0771EB61A5}"/>
              </a:ext>
            </a:extLst>
          </p:cNvPr>
          <p:cNvSpPr>
            <a:spLocks noGrp="1"/>
          </p:cNvSpPr>
          <p:nvPr>
            <p:ph sz="half" idx="1"/>
          </p:nvPr>
        </p:nvSpPr>
        <p:spPr>
          <a:xfrm>
            <a:off x="381000" y="1432680"/>
            <a:ext cx="8305800" cy="5240113"/>
          </a:xfrm>
        </p:spPr>
        <p:txBody>
          <a:bodyPr>
            <a:noAutofit/>
          </a:bodyPr>
          <a:lstStyle/>
          <a:p>
            <a:pPr marL="0" indent="0" algn="ctr" eaLnBrk="1" fontAlgn="auto" hangingPunct="1">
              <a:lnSpc>
                <a:spcPct val="75000"/>
              </a:lnSpc>
              <a:spcBef>
                <a:spcPts val="0"/>
              </a:spcBef>
              <a:spcAft>
                <a:spcPts val="0"/>
              </a:spcAft>
              <a:buClr>
                <a:schemeClr val="accent3"/>
              </a:buClr>
              <a:defRPr/>
            </a:pPr>
            <a:r>
              <a:rPr lang="en-US" sz="3200" dirty="0">
                <a:solidFill>
                  <a:srgbClr val="0033CC"/>
                </a:solidFill>
              </a:rPr>
              <a:t>Federal Research and Development Labs</a:t>
            </a:r>
          </a:p>
          <a:p>
            <a:pPr marL="0" indent="0" algn="just" eaLnBrk="1" fontAlgn="auto" hangingPunct="1">
              <a:lnSpc>
                <a:spcPct val="75000"/>
              </a:lnSpc>
              <a:spcBef>
                <a:spcPts val="0"/>
              </a:spcBef>
              <a:spcAft>
                <a:spcPts val="0"/>
              </a:spcAft>
              <a:buClr>
                <a:schemeClr val="accent3"/>
              </a:buClr>
              <a:defRPr/>
            </a:pPr>
            <a:endParaRPr lang="en-US" sz="1000" dirty="0">
              <a:solidFill>
                <a:schemeClr val="tx1">
                  <a:lumMod val="95000"/>
                  <a:lumOff val="5000"/>
                </a:schemeClr>
              </a:solidFill>
            </a:endParaRPr>
          </a:p>
          <a:p>
            <a:pPr algn="just" eaLnBrk="1" fontAlgn="auto" hangingPunct="1">
              <a:lnSpc>
                <a:spcPct val="75000"/>
              </a:lnSpc>
              <a:spcBef>
                <a:spcPts val="0"/>
              </a:spcBef>
              <a:spcAft>
                <a:spcPts val="0"/>
              </a:spcAft>
              <a:buClr>
                <a:schemeClr val="tx1">
                  <a:lumMod val="95000"/>
                  <a:lumOff val="5000"/>
                </a:schemeClr>
              </a:buClr>
              <a:buFont typeface="Arial" panose="020B0604020202020204" pitchFamily="34" charset="0"/>
              <a:buChar char="•"/>
              <a:tabLst>
                <a:tab pos="3890963" algn="l"/>
              </a:tabLst>
              <a:defRPr/>
            </a:pPr>
            <a:r>
              <a:rPr lang="en-US" sz="2000" dirty="0">
                <a:solidFill>
                  <a:schemeClr val="tx1">
                    <a:lumMod val="95000"/>
                    <a:lumOff val="5000"/>
                  </a:schemeClr>
                </a:solidFill>
              </a:rPr>
              <a:t>Another critical entity that modern medicine uses to fight </a:t>
            </a:r>
            <a:r>
              <a:rPr lang="en-US" sz="2000" dirty="0">
                <a:solidFill>
                  <a:srgbClr val="0033CC"/>
                </a:solidFill>
              </a:rPr>
              <a:t>diseases</a:t>
            </a:r>
            <a:r>
              <a:rPr lang="en-US" sz="2000" dirty="0">
                <a:solidFill>
                  <a:schemeClr val="tx1">
                    <a:lumMod val="95000"/>
                    <a:lumOff val="5000"/>
                  </a:schemeClr>
                </a:solidFill>
              </a:rPr>
              <a:t> is </a:t>
            </a:r>
            <a:r>
              <a:rPr lang="en-US" sz="2000" dirty="0">
                <a:solidFill>
                  <a:srgbClr val="006600"/>
                </a:solidFill>
              </a:rPr>
              <a:t>Federal Research and Development Laboratories.</a:t>
            </a:r>
          </a:p>
          <a:p>
            <a:pPr algn="just" eaLnBrk="1" fontAlgn="auto" hangingPunct="1">
              <a:lnSpc>
                <a:spcPct val="75000"/>
              </a:lnSpc>
              <a:spcBef>
                <a:spcPts val="0"/>
              </a:spcBef>
              <a:spcAft>
                <a:spcPts val="0"/>
              </a:spcAft>
              <a:buClr>
                <a:schemeClr val="tx1">
                  <a:lumMod val="95000"/>
                  <a:lumOff val="5000"/>
                </a:schemeClr>
              </a:buClr>
              <a:buFont typeface="Arial" panose="020B0604020202020204" pitchFamily="34" charset="0"/>
              <a:buChar char="•"/>
              <a:tabLst>
                <a:tab pos="3890963" algn="l"/>
              </a:tabLst>
              <a:defRPr/>
            </a:pPr>
            <a:endParaRPr lang="en-US" sz="1000" dirty="0">
              <a:solidFill>
                <a:srgbClr val="006600"/>
              </a:solidFill>
            </a:endParaRPr>
          </a:p>
          <a:p>
            <a:pPr algn="just" eaLnBrk="1" fontAlgn="auto" hangingPunct="1">
              <a:lnSpc>
                <a:spcPct val="75000"/>
              </a:lnSpc>
              <a:spcBef>
                <a:spcPts val="0"/>
              </a:spcBef>
              <a:spcAft>
                <a:spcPts val="0"/>
              </a:spcAft>
              <a:buClr>
                <a:schemeClr val="tx1">
                  <a:lumMod val="95000"/>
                  <a:lumOff val="5000"/>
                </a:schemeClr>
              </a:buClr>
              <a:buFont typeface="Arial" panose="020B0604020202020204" pitchFamily="34" charset="0"/>
              <a:buChar char="•"/>
              <a:tabLst>
                <a:tab pos="3890963" algn="l"/>
              </a:tabLst>
              <a:defRPr/>
            </a:pPr>
            <a:r>
              <a:rPr lang="en-US" sz="2000" dirty="0">
                <a:solidFill>
                  <a:schemeClr val="tx1">
                    <a:lumMod val="95000"/>
                    <a:lumOff val="5000"/>
                  </a:schemeClr>
                </a:solidFill>
              </a:rPr>
              <a:t>Operated and funded by the federal government, these entities include:</a:t>
            </a:r>
            <a:r>
              <a:rPr lang="en-US" sz="2000" dirty="0">
                <a:solidFill>
                  <a:srgbClr val="006600"/>
                </a:solidFill>
              </a:rPr>
              <a:t> </a:t>
            </a:r>
          </a:p>
          <a:p>
            <a:pPr marL="344488" indent="0" algn="just" eaLnBrk="1" fontAlgn="auto" hangingPunct="1">
              <a:lnSpc>
                <a:spcPct val="90000"/>
              </a:lnSpc>
              <a:spcBef>
                <a:spcPts val="0"/>
              </a:spcBef>
              <a:spcAft>
                <a:spcPts val="0"/>
              </a:spcAft>
              <a:buClr>
                <a:schemeClr val="tx1">
                  <a:lumMod val="95000"/>
                  <a:lumOff val="5000"/>
                </a:schemeClr>
              </a:buClr>
              <a:tabLst>
                <a:tab pos="3890963" algn="l"/>
              </a:tabLst>
              <a:defRPr/>
            </a:pPr>
            <a:endParaRPr lang="en-US" sz="1000" dirty="0"/>
          </a:p>
          <a:p>
            <a:pPr marL="569913" indent="-225425" algn="just" eaLnBrk="1" fontAlgn="auto" hangingPunct="1">
              <a:lnSpc>
                <a:spcPct val="90000"/>
              </a:lnSpc>
              <a:spcBef>
                <a:spcPts val="0"/>
              </a:spcBef>
              <a:spcAft>
                <a:spcPts val="0"/>
              </a:spcAft>
              <a:buClr>
                <a:schemeClr val="tx1">
                  <a:lumMod val="95000"/>
                  <a:lumOff val="5000"/>
                </a:schemeClr>
              </a:buClr>
              <a:buFont typeface="Courier New" panose="02070309020205020404" pitchFamily="49" charset="0"/>
              <a:buChar char="o"/>
              <a:tabLst>
                <a:tab pos="3890963" algn="l"/>
              </a:tabLst>
              <a:defRPr/>
            </a:pPr>
            <a:r>
              <a:rPr lang="en-US" sz="1600" dirty="0">
                <a:solidFill>
                  <a:schemeClr val="tx1">
                    <a:lumMod val="95000"/>
                    <a:lumOff val="5000"/>
                  </a:schemeClr>
                </a:solidFill>
              </a:rPr>
              <a:t>FDA - Food and Drug Administration; and</a:t>
            </a:r>
          </a:p>
          <a:p>
            <a:pPr marL="344488" indent="0" algn="just" eaLnBrk="1" fontAlgn="auto" hangingPunct="1">
              <a:lnSpc>
                <a:spcPct val="90000"/>
              </a:lnSpc>
              <a:spcBef>
                <a:spcPts val="0"/>
              </a:spcBef>
              <a:spcAft>
                <a:spcPts val="0"/>
              </a:spcAft>
              <a:buClr>
                <a:schemeClr val="tx1">
                  <a:lumMod val="95000"/>
                  <a:lumOff val="5000"/>
                </a:schemeClr>
              </a:buClr>
              <a:tabLst>
                <a:tab pos="3890963" algn="l"/>
              </a:tabLst>
              <a:defRPr/>
            </a:pPr>
            <a:r>
              <a:rPr lang="en-US" sz="1600" dirty="0">
                <a:solidFill>
                  <a:schemeClr val="tx1">
                    <a:lumMod val="95000"/>
                    <a:lumOff val="5000"/>
                  </a:schemeClr>
                </a:solidFill>
              </a:rPr>
              <a:t>    </a:t>
            </a:r>
            <a:r>
              <a:rPr lang="en-US" sz="1600" dirty="0"/>
              <a:t>Silver Spring, Maryland</a:t>
            </a:r>
          </a:p>
          <a:p>
            <a:pPr marL="0" indent="0" algn="just" eaLnBrk="1" fontAlgn="auto" hangingPunct="1">
              <a:lnSpc>
                <a:spcPct val="80000"/>
              </a:lnSpc>
              <a:spcBef>
                <a:spcPts val="0"/>
              </a:spcBef>
              <a:spcAft>
                <a:spcPts val="0"/>
              </a:spcAft>
              <a:buClr>
                <a:schemeClr val="accent3"/>
              </a:buClr>
              <a:defRPr/>
            </a:pPr>
            <a:endParaRPr lang="en-US" sz="1000" dirty="0">
              <a:solidFill>
                <a:schemeClr val="tx1">
                  <a:lumMod val="95000"/>
                  <a:lumOff val="5000"/>
                </a:schemeClr>
              </a:solidFill>
            </a:endParaRPr>
          </a:p>
        </p:txBody>
      </p:sp>
      <p:sp>
        <p:nvSpPr>
          <p:cNvPr id="7" name="Title 1">
            <a:extLst>
              <a:ext uri="{FF2B5EF4-FFF2-40B4-BE49-F238E27FC236}">
                <a16:creationId xmlns:a16="http://schemas.microsoft.com/office/drawing/2014/main" id="{4862482D-53D0-462D-8E7B-AAC7546418B9}"/>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Forces to Fight Pandemics</a:t>
            </a:r>
          </a:p>
        </p:txBody>
      </p:sp>
      <p:pic>
        <p:nvPicPr>
          <p:cNvPr id="5122" name="Picture 2" descr="FDA to require enhanced warnings on labels of certain drug-coated ...">
            <a:extLst>
              <a:ext uri="{FF2B5EF4-FFF2-40B4-BE49-F238E27FC236}">
                <a16:creationId xmlns:a16="http://schemas.microsoft.com/office/drawing/2014/main" id="{0415F382-075E-46A8-9AE5-940C926E80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657600"/>
            <a:ext cx="4361192" cy="290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53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0158B2F-80BE-4948-9002-5C0771EB61A5}"/>
              </a:ext>
            </a:extLst>
          </p:cNvPr>
          <p:cNvSpPr>
            <a:spLocks noGrp="1"/>
          </p:cNvSpPr>
          <p:nvPr>
            <p:ph sz="half" idx="1"/>
          </p:nvPr>
        </p:nvSpPr>
        <p:spPr>
          <a:xfrm>
            <a:off x="381000" y="1432680"/>
            <a:ext cx="8305800" cy="5240113"/>
          </a:xfrm>
        </p:spPr>
        <p:txBody>
          <a:bodyPr>
            <a:noAutofit/>
          </a:bodyPr>
          <a:lstStyle/>
          <a:p>
            <a:pPr marL="0" indent="0" algn="ctr" eaLnBrk="1" fontAlgn="auto" hangingPunct="1">
              <a:lnSpc>
                <a:spcPct val="75000"/>
              </a:lnSpc>
              <a:spcBef>
                <a:spcPts val="0"/>
              </a:spcBef>
              <a:spcAft>
                <a:spcPts val="0"/>
              </a:spcAft>
              <a:buClr>
                <a:schemeClr val="accent3"/>
              </a:buClr>
              <a:defRPr/>
            </a:pPr>
            <a:r>
              <a:rPr lang="en-US" sz="3200" dirty="0">
                <a:solidFill>
                  <a:srgbClr val="0033CC"/>
                </a:solidFill>
              </a:rPr>
              <a:t>Federal Research and Development Labs</a:t>
            </a:r>
          </a:p>
          <a:p>
            <a:pPr marL="0" indent="0" algn="just" eaLnBrk="1" fontAlgn="auto" hangingPunct="1">
              <a:lnSpc>
                <a:spcPct val="75000"/>
              </a:lnSpc>
              <a:spcBef>
                <a:spcPts val="0"/>
              </a:spcBef>
              <a:spcAft>
                <a:spcPts val="0"/>
              </a:spcAft>
              <a:buClr>
                <a:schemeClr val="accent3"/>
              </a:buClr>
              <a:defRPr/>
            </a:pPr>
            <a:endParaRPr lang="en-US" sz="1000" dirty="0">
              <a:solidFill>
                <a:schemeClr val="tx1">
                  <a:lumMod val="95000"/>
                  <a:lumOff val="5000"/>
                </a:schemeClr>
              </a:solidFill>
            </a:endParaRPr>
          </a:p>
          <a:p>
            <a:pPr algn="just" eaLnBrk="1" fontAlgn="auto" hangingPunct="1">
              <a:lnSpc>
                <a:spcPct val="75000"/>
              </a:lnSpc>
              <a:spcBef>
                <a:spcPts val="0"/>
              </a:spcBef>
              <a:spcAft>
                <a:spcPts val="0"/>
              </a:spcAft>
              <a:buClr>
                <a:schemeClr val="tx1">
                  <a:lumMod val="95000"/>
                  <a:lumOff val="5000"/>
                </a:schemeClr>
              </a:buClr>
              <a:buFont typeface="Arial" panose="020B0604020202020204" pitchFamily="34" charset="0"/>
              <a:buChar char="•"/>
              <a:tabLst>
                <a:tab pos="3890963" algn="l"/>
              </a:tabLst>
              <a:defRPr/>
            </a:pPr>
            <a:r>
              <a:rPr lang="en-US" sz="2000" dirty="0">
                <a:solidFill>
                  <a:schemeClr val="tx1">
                    <a:lumMod val="95000"/>
                    <a:lumOff val="5000"/>
                  </a:schemeClr>
                </a:solidFill>
              </a:rPr>
              <a:t>Another critical entity that modern medicine uses to fight </a:t>
            </a:r>
            <a:r>
              <a:rPr lang="en-US" sz="2000" dirty="0">
                <a:solidFill>
                  <a:srgbClr val="0033CC"/>
                </a:solidFill>
              </a:rPr>
              <a:t>diseases</a:t>
            </a:r>
            <a:r>
              <a:rPr lang="en-US" sz="2000" dirty="0">
                <a:solidFill>
                  <a:schemeClr val="tx1">
                    <a:lumMod val="95000"/>
                    <a:lumOff val="5000"/>
                  </a:schemeClr>
                </a:solidFill>
              </a:rPr>
              <a:t> is </a:t>
            </a:r>
            <a:r>
              <a:rPr lang="en-US" sz="2000" dirty="0">
                <a:solidFill>
                  <a:srgbClr val="006600"/>
                </a:solidFill>
              </a:rPr>
              <a:t>Federal Research and Development Laboratories.</a:t>
            </a:r>
          </a:p>
          <a:p>
            <a:pPr algn="just" eaLnBrk="1" fontAlgn="auto" hangingPunct="1">
              <a:lnSpc>
                <a:spcPct val="75000"/>
              </a:lnSpc>
              <a:spcBef>
                <a:spcPts val="0"/>
              </a:spcBef>
              <a:spcAft>
                <a:spcPts val="0"/>
              </a:spcAft>
              <a:buClr>
                <a:schemeClr val="tx1">
                  <a:lumMod val="95000"/>
                  <a:lumOff val="5000"/>
                </a:schemeClr>
              </a:buClr>
              <a:buFont typeface="Arial" panose="020B0604020202020204" pitchFamily="34" charset="0"/>
              <a:buChar char="•"/>
              <a:tabLst>
                <a:tab pos="3890963" algn="l"/>
              </a:tabLst>
              <a:defRPr/>
            </a:pPr>
            <a:endParaRPr lang="en-US" sz="1000" dirty="0">
              <a:solidFill>
                <a:srgbClr val="006600"/>
              </a:solidFill>
            </a:endParaRPr>
          </a:p>
          <a:p>
            <a:pPr algn="just" eaLnBrk="1" fontAlgn="auto" hangingPunct="1">
              <a:lnSpc>
                <a:spcPct val="75000"/>
              </a:lnSpc>
              <a:spcBef>
                <a:spcPts val="0"/>
              </a:spcBef>
              <a:spcAft>
                <a:spcPts val="0"/>
              </a:spcAft>
              <a:buClr>
                <a:schemeClr val="tx1">
                  <a:lumMod val="95000"/>
                  <a:lumOff val="5000"/>
                </a:schemeClr>
              </a:buClr>
              <a:buFont typeface="Arial" panose="020B0604020202020204" pitchFamily="34" charset="0"/>
              <a:buChar char="•"/>
              <a:tabLst>
                <a:tab pos="3890963" algn="l"/>
              </a:tabLst>
              <a:defRPr/>
            </a:pPr>
            <a:r>
              <a:rPr lang="en-US" sz="2000" dirty="0">
                <a:solidFill>
                  <a:schemeClr val="tx1">
                    <a:lumMod val="95000"/>
                    <a:lumOff val="5000"/>
                  </a:schemeClr>
                </a:solidFill>
              </a:rPr>
              <a:t>Operated and funded by the federal government, these entities include:</a:t>
            </a:r>
            <a:r>
              <a:rPr lang="en-US" sz="2000" dirty="0">
                <a:solidFill>
                  <a:srgbClr val="006600"/>
                </a:solidFill>
              </a:rPr>
              <a:t> </a:t>
            </a:r>
          </a:p>
          <a:p>
            <a:pPr algn="just" eaLnBrk="1" fontAlgn="auto" hangingPunct="1">
              <a:lnSpc>
                <a:spcPct val="75000"/>
              </a:lnSpc>
              <a:spcBef>
                <a:spcPts val="0"/>
              </a:spcBef>
              <a:spcAft>
                <a:spcPts val="0"/>
              </a:spcAft>
              <a:buClr>
                <a:schemeClr val="tx1">
                  <a:lumMod val="95000"/>
                  <a:lumOff val="5000"/>
                </a:schemeClr>
              </a:buClr>
              <a:buFont typeface="Arial" panose="020B0604020202020204" pitchFamily="34" charset="0"/>
              <a:buChar char="•"/>
              <a:tabLst>
                <a:tab pos="3890963" algn="l"/>
              </a:tabLst>
              <a:defRPr/>
            </a:pPr>
            <a:endParaRPr lang="en-US" sz="1000" dirty="0">
              <a:solidFill>
                <a:srgbClr val="006600"/>
              </a:solidFill>
            </a:endParaRPr>
          </a:p>
          <a:p>
            <a:pPr marL="569913" indent="-225425" algn="just" eaLnBrk="1" fontAlgn="auto" hangingPunct="1">
              <a:lnSpc>
                <a:spcPct val="90000"/>
              </a:lnSpc>
              <a:spcBef>
                <a:spcPts val="0"/>
              </a:spcBef>
              <a:spcAft>
                <a:spcPts val="0"/>
              </a:spcAft>
              <a:buClr>
                <a:schemeClr val="tx1">
                  <a:lumMod val="95000"/>
                  <a:lumOff val="5000"/>
                </a:schemeClr>
              </a:buClr>
              <a:buFont typeface="Courier New" panose="02070309020205020404" pitchFamily="49" charset="0"/>
              <a:buChar char="o"/>
              <a:tabLst>
                <a:tab pos="3890963" algn="l"/>
              </a:tabLst>
              <a:defRPr/>
            </a:pPr>
            <a:r>
              <a:rPr lang="en-US" sz="1600" dirty="0">
                <a:solidFill>
                  <a:schemeClr val="tx1">
                    <a:lumMod val="95000"/>
                    <a:lumOff val="5000"/>
                  </a:schemeClr>
                </a:solidFill>
              </a:rPr>
              <a:t>HRSA - Health Resources and Service Administration.</a:t>
            </a:r>
          </a:p>
          <a:p>
            <a:pPr marL="344488" indent="0" algn="just" eaLnBrk="1" fontAlgn="auto" hangingPunct="1">
              <a:lnSpc>
                <a:spcPct val="90000"/>
              </a:lnSpc>
              <a:spcBef>
                <a:spcPts val="0"/>
              </a:spcBef>
              <a:spcAft>
                <a:spcPts val="0"/>
              </a:spcAft>
              <a:buClr>
                <a:schemeClr val="tx1">
                  <a:lumMod val="95000"/>
                  <a:lumOff val="5000"/>
                </a:schemeClr>
              </a:buClr>
              <a:tabLst>
                <a:tab pos="3890963" algn="l"/>
              </a:tabLst>
              <a:defRPr/>
            </a:pPr>
            <a:r>
              <a:rPr lang="en-US" sz="1600" dirty="0">
                <a:solidFill>
                  <a:schemeClr val="tx1">
                    <a:lumMod val="95000"/>
                    <a:lumOff val="5000"/>
                  </a:schemeClr>
                </a:solidFill>
              </a:rPr>
              <a:t>    </a:t>
            </a:r>
            <a:r>
              <a:rPr lang="en-US" sz="1600" dirty="0"/>
              <a:t>Bethesda, Maryland</a:t>
            </a:r>
          </a:p>
          <a:p>
            <a:pPr marL="0" indent="0" algn="just" eaLnBrk="1" fontAlgn="auto" hangingPunct="1">
              <a:lnSpc>
                <a:spcPct val="80000"/>
              </a:lnSpc>
              <a:spcBef>
                <a:spcPts val="0"/>
              </a:spcBef>
              <a:spcAft>
                <a:spcPts val="0"/>
              </a:spcAft>
              <a:buClr>
                <a:schemeClr val="accent3"/>
              </a:buClr>
              <a:defRPr/>
            </a:pPr>
            <a:endParaRPr lang="en-US" sz="1000" dirty="0">
              <a:solidFill>
                <a:schemeClr val="tx1">
                  <a:lumMod val="95000"/>
                  <a:lumOff val="5000"/>
                </a:schemeClr>
              </a:solidFill>
            </a:endParaRPr>
          </a:p>
        </p:txBody>
      </p:sp>
      <p:sp>
        <p:nvSpPr>
          <p:cNvPr id="7" name="Title 1">
            <a:extLst>
              <a:ext uri="{FF2B5EF4-FFF2-40B4-BE49-F238E27FC236}">
                <a16:creationId xmlns:a16="http://schemas.microsoft.com/office/drawing/2014/main" id="{4862482D-53D0-462D-8E7B-AAC7546418B9}"/>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Forces to Fight Pandemics</a:t>
            </a:r>
          </a:p>
        </p:txBody>
      </p:sp>
      <p:pic>
        <p:nvPicPr>
          <p:cNvPr id="3" name="Picture 2">
            <a:extLst>
              <a:ext uri="{FF2B5EF4-FFF2-40B4-BE49-F238E27FC236}">
                <a16:creationId xmlns:a16="http://schemas.microsoft.com/office/drawing/2014/main" id="{1C6B95B0-2B65-4407-8514-50105CF4DE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3500" y="3733800"/>
            <a:ext cx="6477000" cy="2938993"/>
          </a:xfrm>
          <a:prstGeom prst="rect">
            <a:avLst/>
          </a:prstGeom>
        </p:spPr>
      </p:pic>
    </p:spTree>
    <p:extLst>
      <p:ext uri="{BB962C8B-B14F-4D97-AF65-F5344CB8AC3E}">
        <p14:creationId xmlns:p14="http://schemas.microsoft.com/office/powerpoint/2010/main" val="2059391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8BFFB7C2-25AE-4D41-8A0F-0FE61ADFC54F}"/>
              </a:ext>
            </a:extLst>
          </p:cNvPr>
          <p:cNvSpPr>
            <a:spLocks noGrp="1"/>
          </p:cNvSpPr>
          <p:nvPr>
            <p:ph type="title"/>
          </p:nvPr>
        </p:nvSpPr>
        <p:spPr>
          <a:xfrm>
            <a:off x="457200" y="990600"/>
            <a:ext cx="8229600" cy="1143000"/>
          </a:xfrm>
        </p:spPr>
        <p:txBody>
          <a:bodyPr/>
          <a:lstStyle/>
          <a:p>
            <a:pPr algn="ctr" eaLnBrk="1" hangingPunct="1"/>
            <a:r>
              <a:rPr lang="en-US" altLang="en-US" b="1" dirty="0">
                <a:solidFill>
                  <a:srgbClr val="C00000"/>
                </a:solidFill>
              </a:rPr>
              <a:t>Why are Pandemics Scary?</a:t>
            </a:r>
          </a:p>
        </p:txBody>
      </p:sp>
      <p:sp>
        <p:nvSpPr>
          <p:cNvPr id="3"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457200" y="1752600"/>
            <a:ext cx="8229600" cy="4602163"/>
          </a:xfrm>
        </p:spPr>
        <p:txBody>
          <a:bodyPr>
            <a:noAutofit/>
          </a:bodyPr>
          <a:lstStyle/>
          <a:p>
            <a:pPr algn="just" eaLnBrk="1" fontAlgn="auto" hangingPunct="1">
              <a:lnSpc>
                <a:spcPct val="90000"/>
              </a:lnSpc>
              <a:spcBef>
                <a:spcPts val="0"/>
              </a:spcBef>
              <a:spcAft>
                <a:spcPts val="0"/>
              </a:spcAft>
              <a:buClr>
                <a:schemeClr val="tx1">
                  <a:lumMod val="95000"/>
                  <a:lumOff val="5000"/>
                </a:schemeClr>
              </a:buClr>
              <a:buFont typeface="Arial" panose="020B0604020202020204" pitchFamily="34" charset="0"/>
              <a:buChar char="•"/>
              <a:defRPr/>
            </a:pPr>
            <a:r>
              <a:rPr lang="en-US" sz="2000" dirty="0">
                <a:solidFill>
                  <a:srgbClr val="0033CC"/>
                </a:solidFill>
              </a:rPr>
              <a:t>Pandemics</a:t>
            </a:r>
            <a:r>
              <a:rPr lang="en-US" sz="2000" dirty="0"/>
              <a:t> </a:t>
            </a:r>
            <a:r>
              <a:rPr lang="en-US" sz="2000" dirty="0">
                <a:solidFill>
                  <a:schemeClr val="tx1">
                    <a:lumMod val="95000"/>
                    <a:lumOff val="5000"/>
                  </a:schemeClr>
                </a:solidFill>
              </a:rPr>
              <a:t>are scary for multiple reasons.</a:t>
            </a:r>
          </a:p>
          <a:p>
            <a:pPr algn="just" eaLnBrk="1" fontAlgn="auto" hangingPunct="1">
              <a:lnSpc>
                <a:spcPct val="90000"/>
              </a:lnSpc>
              <a:spcBef>
                <a:spcPts val="0"/>
              </a:spcBef>
              <a:spcAft>
                <a:spcPts val="0"/>
              </a:spcAft>
              <a:buClr>
                <a:schemeClr val="accent3"/>
              </a:buClr>
              <a:buFont typeface="Arial" panose="020B0604020202020204" pitchFamily="34" charset="0"/>
              <a:buChar char="•"/>
              <a:defRPr/>
            </a:pPr>
            <a:endParaRPr lang="en-US" sz="1000" dirty="0"/>
          </a:p>
          <a:p>
            <a:pPr algn="just" eaLnBrk="1" fontAlgn="auto" hangingPunct="1">
              <a:lnSpc>
                <a:spcPct val="90000"/>
              </a:lnSpc>
              <a:spcBef>
                <a:spcPts val="0"/>
              </a:spcBef>
              <a:spcAft>
                <a:spcPts val="0"/>
              </a:spcAft>
              <a:buClr>
                <a:schemeClr val="tx1">
                  <a:lumMod val="95000"/>
                  <a:lumOff val="5000"/>
                </a:schemeClr>
              </a:buClr>
              <a:buFont typeface="Arial" panose="020B0604020202020204" pitchFamily="34" charset="0"/>
              <a:buChar char="•"/>
              <a:defRPr/>
            </a:pPr>
            <a:r>
              <a:rPr lang="en-US" sz="2000" dirty="0">
                <a:solidFill>
                  <a:srgbClr val="006600"/>
                </a:solidFill>
              </a:rPr>
              <a:t>Invisible</a:t>
            </a:r>
            <a:r>
              <a:rPr lang="en-US" sz="2000" dirty="0">
                <a:solidFill>
                  <a:schemeClr val="tx1">
                    <a:lumMod val="95000"/>
                    <a:lumOff val="5000"/>
                  </a:schemeClr>
                </a:solidFill>
              </a:rPr>
              <a:t> – First, </a:t>
            </a:r>
            <a:r>
              <a:rPr lang="en-US" sz="2000" dirty="0">
                <a:solidFill>
                  <a:srgbClr val="0033CC"/>
                </a:solidFill>
              </a:rPr>
              <a:t>pandemics</a:t>
            </a:r>
            <a:r>
              <a:rPr lang="en-US" sz="2000" dirty="0">
                <a:solidFill>
                  <a:schemeClr val="tx1">
                    <a:lumMod val="95000"/>
                    <a:lumOff val="5000"/>
                  </a:schemeClr>
                </a:solidFill>
              </a:rPr>
              <a:t> are caused by microscopic pathogens that human beings cannot see.  </a:t>
            </a:r>
            <a:r>
              <a:rPr lang="en-US" sz="2000" i="1" dirty="0"/>
              <a:t>An unseen threat is particularly scary.</a:t>
            </a:r>
          </a:p>
          <a:p>
            <a:pPr algn="just" eaLnBrk="1" fontAlgn="auto" hangingPunct="1">
              <a:lnSpc>
                <a:spcPct val="90000"/>
              </a:lnSpc>
              <a:spcBef>
                <a:spcPts val="0"/>
              </a:spcBef>
              <a:spcAft>
                <a:spcPts val="0"/>
              </a:spcAft>
              <a:buClr>
                <a:schemeClr val="tx1">
                  <a:lumMod val="95000"/>
                  <a:lumOff val="5000"/>
                </a:schemeClr>
              </a:buClr>
              <a:buFont typeface="Arial" panose="020B0604020202020204" pitchFamily="34" charset="0"/>
              <a:buChar char="•"/>
              <a:defRPr/>
            </a:pPr>
            <a:endParaRPr lang="en-US" sz="1000" dirty="0">
              <a:solidFill>
                <a:schemeClr val="tx1">
                  <a:lumMod val="95000"/>
                  <a:lumOff val="5000"/>
                </a:schemeClr>
              </a:solidFill>
            </a:endParaRPr>
          </a:p>
          <a:p>
            <a:pPr algn="just" eaLnBrk="1" fontAlgn="auto" hangingPunct="1">
              <a:lnSpc>
                <a:spcPct val="90000"/>
              </a:lnSpc>
              <a:spcBef>
                <a:spcPts val="0"/>
              </a:spcBef>
              <a:spcAft>
                <a:spcPts val="0"/>
              </a:spcAft>
              <a:buClr>
                <a:schemeClr val="tx1">
                  <a:lumMod val="95000"/>
                  <a:lumOff val="5000"/>
                </a:schemeClr>
              </a:buClr>
              <a:buFont typeface="Arial" panose="020B0604020202020204" pitchFamily="34" charset="0"/>
              <a:buChar char="•"/>
              <a:defRPr/>
            </a:pPr>
            <a:r>
              <a:rPr lang="en-US" sz="2000" dirty="0">
                <a:solidFill>
                  <a:srgbClr val="006600"/>
                </a:solidFill>
              </a:rPr>
              <a:t>Dangerous</a:t>
            </a:r>
            <a:r>
              <a:rPr lang="en-US" sz="2000" dirty="0">
                <a:solidFill>
                  <a:schemeClr val="tx1">
                    <a:lumMod val="95000"/>
                    <a:lumOff val="5000"/>
                  </a:schemeClr>
                </a:solidFill>
              </a:rPr>
              <a:t> – Second, </a:t>
            </a:r>
            <a:r>
              <a:rPr lang="en-US" sz="2000" dirty="0">
                <a:solidFill>
                  <a:srgbClr val="0033CC"/>
                </a:solidFill>
              </a:rPr>
              <a:t>pandemics</a:t>
            </a:r>
            <a:r>
              <a:rPr lang="en-US" sz="2000" dirty="0">
                <a:solidFill>
                  <a:schemeClr val="tx1">
                    <a:lumMod val="95000"/>
                    <a:lumOff val="5000"/>
                  </a:schemeClr>
                </a:solidFill>
              </a:rPr>
              <a:t> cause physical sickness, permanent disability and/or death.  </a:t>
            </a:r>
            <a:r>
              <a:rPr lang="en-US" sz="2000" i="1" dirty="0"/>
              <a:t>A threat that can make us sick, harm us forever, or kill us is again, particularly scary.</a:t>
            </a:r>
          </a:p>
          <a:p>
            <a:pPr algn="just" eaLnBrk="1" fontAlgn="auto" hangingPunct="1">
              <a:lnSpc>
                <a:spcPct val="90000"/>
              </a:lnSpc>
              <a:spcBef>
                <a:spcPts val="0"/>
              </a:spcBef>
              <a:spcAft>
                <a:spcPts val="0"/>
              </a:spcAft>
              <a:buClr>
                <a:schemeClr val="tx1">
                  <a:lumMod val="95000"/>
                  <a:lumOff val="5000"/>
                </a:schemeClr>
              </a:buClr>
              <a:buFont typeface="Arial" panose="020B0604020202020204" pitchFamily="34" charset="0"/>
              <a:buChar char="•"/>
              <a:defRPr/>
            </a:pPr>
            <a:endParaRPr lang="en-US" sz="1000" i="1" dirty="0"/>
          </a:p>
          <a:p>
            <a:pPr algn="just" eaLnBrk="1" fontAlgn="auto" hangingPunct="1">
              <a:lnSpc>
                <a:spcPct val="90000"/>
              </a:lnSpc>
              <a:spcBef>
                <a:spcPts val="0"/>
              </a:spcBef>
              <a:spcAft>
                <a:spcPts val="0"/>
              </a:spcAft>
              <a:buClr>
                <a:schemeClr val="tx1">
                  <a:lumMod val="95000"/>
                  <a:lumOff val="5000"/>
                </a:schemeClr>
              </a:buClr>
              <a:buFont typeface="Arial" panose="020B0604020202020204" pitchFamily="34" charset="0"/>
              <a:buChar char="•"/>
              <a:defRPr/>
            </a:pPr>
            <a:r>
              <a:rPr lang="en-US" sz="2000" dirty="0">
                <a:solidFill>
                  <a:srgbClr val="006600"/>
                </a:solidFill>
              </a:rPr>
              <a:t>Dynamic</a:t>
            </a:r>
            <a:r>
              <a:rPr lang="en-US" sz="2000" dirty="0">
                <a:solidFill>
                  <a:schemeClr val="tx1">
                    <a:lumMod val="95000"/>
                    <a:lumOff val="5000"/>
                  </a:schemeClr>
                </a:solidFill>
              </a:rPr>
              <a:t> – Third, </a:t>
            </a:r>
            <a:r>
              <a:rPr lang="en-US" sz="2000" dirty="0">
                <a:solidFill>
                  <a:srgbClr val="0033CC"/>
                </a:solidFill>
              </a:rPr>
              <a:t>pandemics</a:t>
            </a:r>
            <a:r>
              <a:rPr lang="en-US" sz="2000" dirty="0">
                <a:solidFill>
                  <a:schemeClr val="tx1">
                    <a:lumMod val="95000"/>
                    <a:lumOff val="5000"/>
                  </a:schemeClr>
                </a:solidFill>
              </a:rPr>
              <a:t> are caused by complex, mutating, biological organisms that are hard to understand.  </a:t>
            </a:r>
            <a:r>
              <a:rPr lang="en-US" sz="2000" i="1" dirty="0"/>
              <a:t>A threat that frequently changes and is difficult to comprehend is very scary.</a:t>
            </a:r>
          </a:p>
          <a:p>
            <a:pPr algn="just" eaLnBrk="1" fontAlgn="auto" hangingPunct="1">
              <a:lnSpc>
                <a:spcPct val="90000"/>
              </a:lnSpc>
              <a:spcBef>
                <a:spcPts val="0"/>
              </a:spcBef>
              <a:spcAft>
                <a:spcPts val="0"/>
              </a:spcAft>
              <a:buClr>
                <a:schemeClr val="tx1">
                  <a:lumMod val="95000"/>
                  <a:lumOff val="5000"/>
                </a:schemeClr>
              </a:buClr>
              <a:buFont typeface="Arial" panose="020B0604020202020204" pitchFamily="34" charset="0"/>
              <a:buChar char="•"/>
              <a:defRPr/>
            </a:pPr>
            <a:endParaRPr lang="en-US" sz="1000" dirty="0">
              <a:solidFill>
                <a:schemeClr val="tx1">
                  <a:lumMod val="95000"/>
                  <a:lumOff val="5000"/>
                </a:schemeClr>
              </a:solidFill>
            </a:endParaRPr>
          </a:p>
          <a:p>
            <a:pPr algn="just" eaLnBrk="1" fontAlgn="auto" hangingPunct="1">
              <a:lnSpc>
                <a:spcPct val="90000"/>
              </a:lnSpc>
              <a:spcBef>
                <a:spcPts val="0"/>
              </a:spcBef>
              <a:spcAft>
                <a:spcPts val="0"/>
              </a:spcAft>
              <a:buClr>
                <a:schemeClr val="tx1">
                  <a:lumMod val="95000"/>
                  <a:lumOff val="5000"/>
                </a:schemeClr>
              </a:buClr>
              <a:buFont typeface="Arial" panose="020B0604020202020204" pitchFamily="34" charset="0"/>
              <a:buChar char="•"/>
              <a:defRPr/>
            </a:pPr>
            <a:r>
              <a:rPr lang="en-US" sz="2000" dirty="0">
                <a:solidFill>
                  <a:srgbClr val="006600"/>
                </a:solidFill>
              </a:rPr>
              <a:t>Helpless</a:t>
            </a:r>
            <a:r>
              <a:rPr lang="en-US" sz="2000" dirty="0">
                <a:solidFill>
                  <a:schemeClr val="tx1">
                    <a:lumMod val="95000"/>
                    <a:lumOff val="5000"/>
                  </a:schemeClr>
                </a:solidFill>
              </a:rPr>
              <a:t> - Fourth, </a:t>
            </a:r>
            <a:r>
              <a:rPr lang="en-US" sz="2000" dirty="0">
                <a:solidFill>
                  <a:srgbClr val="0033CC"/>
                </a:solidFill>
              </a:rPr>
              <a:t>pandemics</a:t>
            </a:r>
            <a:r>
              <a:rPr lang="en-US" sz="2000" dirty="0">
                <a:solidFill>
                  <a:schemeClr val="tx1">
                    <a:lumMod val="95000"/>
                    <a:lumOff val="5000"/>
                  </a:schemeClr>
                </a:solidFill>
              </a:rPr>
              <a:t>, until they are studied, and sometimes even afterward, are very difficult to treat, cure or prevent.  When no effective treatment, cure or prevention exists, people feel helpless.  </a:t>
            </a:r>
            <a:r>
              <a:rPr lang="en-US" sz="2000" i="1" dirty="0"/>
              <a:t>A threat against which people are helpless, is again, particularly scary.</a:t>
            </a:r>
          </a:p>
        </p:txBody>
      </p:sp>
    </p:spTree>
    <p:extLst>
      <p:ext uri="{BB962C8B-B14F-4D97-AF65-F5344CB8AC3E}">
        <p14:creationId xmlns:p14="http://schemas.microsoft.com/office/powerpoint/2010/main" val="3981074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What Causes Pandemics?</a:t>
            </a:r>
          </a:p>
        </p:txBody>
      </p:sp>
      <p:sp>
        <p:nvSpPr>
          <p:cNvPr id="4"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381000" y="1600200"/>
            <a:ext cx="8229600" cy="4433888"/>
          </a:xfrm>
        </p:spPr>
        <p:txBody>
          <a:bodyPr>
            <a:normAutofit/>
          </a:bodyPr>
          <a:lstStyle/>
          <a:p>
            <a:pPr marL="0" indent="0" algn="just" eaLnBrk="1" fontAlgn="auto" hangingPunct="1">
              <a:spcAft>
                <a:spcPts val="0"/>
              </a:spcAft>
              <a:buClr>
                <a:schemeClr val="accent3"/>
              </a:buClr>
              <a:defRPr/>
            </a:pPr>
            <a:r>
              <a:rPr lang="en-US" sz="3200" dirty="0">
                <a:solidFill>
                  <a:schemeClr val="tx1">
                    <a:lumMod val="95000"/>
                    <a:lumOff val="5000"/>
                  </a:schemeClr>
                </a:solidFill>
              </a:rPr>
              <a:t>A</a:t>
            </a:r>
            <a:r>
              <a:rPr lang="en-US" sz="3200" i="1" dirty="0">
                <a:solidFill>
                  <a:schemeClr val="tx1">
                    <a:lumMod val="95000"/>
                    <a:lumOff val="5000"/>
                  </a:schemeClr>
                </a:solidFill>
              </a:rPr>
              <a:t> </a:t>
            </a:r>
            <a:r>
              <a:rPr lang="en-US" sz="3200" dirty="0">
                <a:solidFill>
                  <a:srgbClr val="0033CC"/>
                </a:solidFill>
              </a:rPr>
              <a:t>Pandemic</a:t>
            </a:r>
            <a:r>
              <a:rPr lang="en-US" sz="3200" dirty="0">
                <a:solidFill>
                  <a:schemeClr val="tx1">
                    <a:lumMod val="95000"/>
                    <a:lumOff val="5000"/>
                  </a:schemeClr>
                </a:solidFill>
              </a:rPr>
              <a:t>, is caused by:</a:t>
            </a:r>
          </a:p>
          <a:p>
            <a:pPr marL="0" indent="0" algn="just" eaLnBrk="1" fontAlgn="auto" hangingPunct="1">
              <a:spcAft>
                <a:spcPts val="0"/>
              </a:spcAft>
              <a:buClr>
                <a:schemeClr val="accent3"/>
              </a:buClr>
              <a:defRPr/>
            </a:pPr>
            <a:endParaRPr lang="en-US" sz="2000" dirty="0">
              <a:solidFill>
                <a:schemeClr val="tx1">
                  <a:lumMod val="95000"/>
                  <a:lumOff val="5000"/>
                </a:schemeClr>
              </a:solidFill>
            </a:endParaRPr>
          </a:p>
          <a:p>
            <a:pPr algn="ctr" eaLnBrk="1" fontAlgn="auto" hangingPunct="1">
              <a:spcAft>
                <a:spcPts val="0"/>
              </a:spcAft>
              <a:buClr>
                <a:schemeClr val="tx1">
                  <a:lumMod val="95000"/>
                  <a:lumOff val="5000"/>
                </a:schemeClr>
              </a:buClr>
              <a:buFont typeface="Arial" panose="020B0604020202020204" pitchFamily="34" charset="0"/>
              <a:buChar char="•"/>
              <a:defRPr/>
            </a:pPr>
            <a:r>
              <a:rPr lang="en-US" sz="3600" i="1" dirty="0">
                <a:solidFill>
                  <a:schemeClr val="tx1">
                    <a:lumMod val="95000"/>
                    <a:lumOff val="5000"/>
                  </a:schemeClr>
                </a:solidFill>
              </a:rPr>
              <a:t>A</a:t>
            </a:r>
            <a:r>
              <a:rPr lang="en-US" sz="3600" i="1" dirty="0">
                <a:solidFill>
                  <a:srgbClr val="00B050"/>
                </a:solidFill>
              </a:rPr>
              <a:t> </a:t>
            </a:r>
            <a:r>
              <a:rPr lang="en-US" sz="3600" i="1" dirty="0"/>
              <a:t>Disease</a:t>
            </a:r>
            <a:r>
              <a:rPr lang="en-US" sz="3600" i="1" dirty="0">
                <a:solidFill>
                  <a:srgbClr val="00B050"/>
                </a:solidFill>
              </a:rPr>
              <a:t> </a:t>
            </a:r>
            <a:r>
              <a:rPr lang="en-US" sz="3600" i="1" dirty="0">
                <a:solidFill>
                  <a:schemeClr val="tx1">
                    <a:lumMod val="95000"/>
                    <a:lumOff val="5000"/>
                  </a:schemeClr>
                </a:solidFill>
              </a:rPr>
              <a:t>which is:</a:t>
            </a:r>
          </a:p>
          <a:p>
            <a:pPr algn="ctr" eaLnBrk="1" fontAlgn="auto" hangingPunct="1">
              <a:spcAft>
                <a:spcPts val="0"/>
              </a:spcAft>
              <a:buClr>
                <a:schemeClr val="tx1">
                  <a:lumMod val="95000"/>
                  <a:lumOff val="5000"/>
                </a:schemeClr>
              </a:buClr>
              <a:buFont typeface="Arial" panose="020B0604020202020204" pitchFamily="34" charset="0"/>
              <a:buChar char="•"/>
              <a:defRPr/>
            </a:pPr>
            <a:r>
              <a:rPr lang="en-US" sz="3600" i="1" dirty="0"/>
              <a:t>Communicable</a:t>
            </a:r>
            <a:r>
              <a:rPr lang="en-US" sz="3600" i="1" dirty="0">
                <a:solidFill>
                  <a:srgbClr val="00B050"/>
                </a:solidFill>
              </a:rPr>
              <a:t> </a:t>
            </a:r>
            <a:r>
              <a:rPr lang="en-US" sz="3600" i="1" dirty="0">
                <a:solidFill>
                  <a:schemeClr val="tx1">
                    <a:lumMod val="95000"/>
                    <a:lumOff val="5000"/>
                  </a:schemeClr>
                </a:solidFill>
              </a:rPr>
              <a:t>and</a:t>
            </a:r>
          </a:p>
          <a:p>
            <a:pPr algn="ctr" eaLnBrk="1" fontAlgn="auto" hangingPunct="1">
              <a:spcAft>
                <a:spcPts val="0"/>
              </a:spcAft>
              <a:buClr>
                <a:schemeClr val="tx1">
                  <a:lumMod val="95000"/>
                  <a:lumOff val="5000"/>
                </a:schemeClr>
              </a:buClr>
              <a:buFont typeface="Arial" panose="020B0604020202020204" pitchFamily="34" charset="0"/>
              <a:buChar char="•"/>
              <a:defRPr/>
            </a:pPr>
            <a:r>
              <a:rPr lang="en-US" sz="3600" i="1" dirty="0"/>
              <a:t>Virulent</a:t>
            </a:r>
          </a:p>
        </p:txBody>
      </p:sp>
    </p:spTree>
    <p:extLst>
      <p:ext uri="{BB962C8B-B14F-4D97-AF65-F5344CB8AC3E}">
        <p14:creationId xmlns:p14="http://schemas.microsoft.com/office/powerpoint/2010/main" val="820829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381000" y="1600200"/>
            <a:ext cx="8458200" cy="4433888"/>
          </a:xfrm>
        </p:spPr>
        <p:txBody>
          <a:bodyPr>
            <a:noAutofit/>
          </a:bodyPr>
          <a:lstStyle/>
          <a:p>
            <a:pPr marL="0" indent="0" algn="ctr" eaLnBrk="1" fontAlgn="auto" hangingPunct="1">
              <a:spcBef>
                <a:spcPts val="0"/>
              </a:spcBef>
              <a:spcAft>
                <a:spcPts val="0"/>
              </a:spcAft>
              <a:buClr>
                <a:schemeClr val="accent3"/>
              </a:buClr>
              <a:defRPr/>
            </a:pPr>
            <a:r>
              <a:rPr lang="en-US" sz="3200" dirty="0">
                <a:solidFill>
                  <a:srgbClr val="0033CC"/>
                </a:solidFill>
              </a:rPr>
              <a:t>What Is A Disease?</a:t>
            </a:r>
          </a:p>
          <a:p>
            <a:pPr marL="0" indent="0" algn="just" eaLnBrk="1" fontAlgn="auto" hangingPunct="1">
              <a:spcBef>
                <a:spcPts val="0"/>
              </a:spcBef>
              <a:spcAft>
                <a:spcPts val="0"/>
              </a:spcAft>
              <a:buClr>
                <a:schemeClr val="accent3"/>
              </a:buClr>
              <a:defRPr/>
            </a:pPr>
            <a:endParaRPr lang="en-US" sz="2000" dirty="0">
              <a:solidFill>
                <a:schemeClr val="tx1">
                  <a:lumMod val="95000"/>
                  <a:lumOff val="5000"/>
                </a:schemeClr>
              </a:solidFill>
            </a:endParaRPr>
          </a:p>
          <a:p>
            <a:pPr marL="0" indent="0" algn="just" eaLnBrk="1" fontAlgn="auto" hangingPunct="1">
              <a:spcBef>
                <a:spcPts val="0"/>
              </a:spcBef>
              <a:spcAft>
                <a:spcPts val="0"/>
              </a:spcAft>
              <a:buClr>
                <a:schemeClr val="accent3"/>
              </a:buClr>
              <a:defRPr/>
            </a:pPr>
            <a:r>
              <a:rPr lang="en-US" sz="2000" dirty="0">
                <a:solidFill>
                  <a:schemeClr val="tx1">
                    <a:lumMod val="95000"/>
                    <a:lumOff val="5000"/>
                  </a:schemeClr>
                </a:solidFill>
              </a:rPr>
              <a:t>A</a:t>
            </a:r>
            <a:r>
              <a:rPr lang="en-US" sz="2000" i="1" dirty="0">
                <a:solidFill>
                  <a:schemeClr val="tx1">
                    <a:lumMod val="95000"/>
                    <a:lumOff val="5000"/>
                  </a:schemeClr>
                </a:solidFill>
              </a:rPr>
              <a:t> </a:t>
            </a:r>
            <a:r>
              <a:rPr lang="en-US" sz="2000" dirty="0">
                <a:solidFill>
                  <a:schemeClr val="tx1">
                    <a:lumMod val="95000"/>
                    <a:lumOff val="5000"/>
                  </a:schemeClr>
                </a:solidFill>
              </a:rPr>
              <a:t>human</a:t>
            </a:r>
            <a:r>
              <a:rPr lang="en-US" sz="2000" i="1" dirty="0">
                <a:solidFill>
                  <a:schemeClr val="tx1">
                    <a:lumMod val="95000"/>
                    <a:lumOff val="5000"/>
                  </a:schemeClr>
                </a:solidFill>
              </a:rPr>
              <a:t> </a:t>
            </a:r>
            <a:r>
              <a:rPr lang="en-US" sz="2000" dirty="0">
                <a:solidFill>
                  <a:srgbClr val="0033CC"/>
                </a:solidFill>
              </a:rPr>
              <a:t>Disease</a:t>
            </a:r>
            <a:r>
              <a:rPr lang="en-US" sz="2000" dirty="0">
                <a:solidFill>
                  <a:schemeClr val="tx1">
                    <a:lumMod val="95000"/>
                    <a:lumOff val="5000"/>
                  </a:schemeClr>
                </a:solidFill>
              </a:rPr>
              <a:t>, </a:t>
            </a:r>
            <a:r>
              <a:rPr lang="en-US" sz="2000" dirty="0">
                <a:solidFill>
                  <a:schemeClr val="tx1"/>
                </a:solidFill>
              </a:rPr>
              <a:t>is a particular abnormal condition, that negatively affects the structure or function of all or part of a human being’s body, and which is not caused by any immediate external injury.</a:t>
            </a:r>
            <a:endParaRPr lang="en-US" sz="2000" baseline="30000" dirty="0">
              <a:solidFill>
                <a:schemeClr val="tx1"/>
              </a:solidFill>
            </a:endParaRPr>
          </a:p>
          <a:p>
            <a:pPr marL="0" indent="0" algn="just" eaLnBrk="1" fontAlgn="auto" hangingPunct="1">
              <a:spcBef>
                <a:spcPts val="0"/>
              </a:spcBef>
              <a:spcAft>
                <a:spcPts val="0"/>
              </a:spcAft>
              <a:buClr>
                <a:schemeClr val="accent3"/>
              </a:buClr>
              <a:defRPr/>
            </a:pPr>
            <a:endParaRPr lang="en-US" sz="1000" dirty="0">
              <a:solidFill>
                <a:srgbClr val="0033CC"/>
              </a:solidFill>
            </a:endParaRPr>
          </a:p>
          <a:p>
            <a:pPr marL="0" indent="0" algn="just" eaLnBrk="1" fontAlgn="auto" hangingPunct="1">
              <a:spcBef>
                <a:spcPts val="0"/>
              </a:spcBef>
              <a:spcAft>
                <a:spcPts val="0"/>
              </a:spcAft>
              <a:buClr>
                <a:schemeClr val="accent3"/>
              </a:buClr>
              <a:defRPr/>
            </a:pPr>
            <a:r>
              <a:rPr lang="en-US" sz="2000" dirty="0">
                <a:solidFill>
                  <a:srgbClr val="0033CC"/>
                </a:solidFill>
              </a:rPr>
              <a:t>Diseases</a:t>
            </a:r>
            <a:r>
              <a:rPr lang="en-US" sz="2000" dirty="0">
                <a:solidFill>
                  <a:schemeClr val="tx1"/>
                </a:solidFill>
              </a:rPr>
              <a:t> are medical conditions that are associated with specific symptoms.  </a:t>
            </a:r>
          </a:p>
          <a:p>
            <a:pPr marL="0" indent="0" algn="just" eaLnBrk="1" fontAlgn="auto" hangingPunct="1">
              <a:spcBef>
                <a:spcPts val="0"/>
              </a:spcBef>
              <a:spcAft>
                <a:spcPts val="0"/>
              </a:spcAft>
              <a:buClr>
                <a:schemeClr val="accent3"/>
              </a:buClr>
              <a:defRPr/>
            </a:pPr>
            <a:endParaRPr lang="en-US" sz="1000" dirty="0">
              <a:solidFill>
                <a:schemeClr val="tx1"/>
              </a:solidFill>
            </a:endParaRPr>
          </a:p>
          <a:p>
            <a:pPr marL="0" indent="0" algn="just" eaLnBrk="1" fontAlgn="auto" hangingPunct="1">
              <a:spcBef>
                <a:spcPts val="0"/>
              </a:spcBef>
              <a:spcAft>
                <a:spcPts val="0"/>
              </a:spcAft>
              <a:buClr>
                <a:schemeClr val="accent3"/>
              </a:buClr>
              <a:defRPr/>
            </a:pPr>
            <a:r>
              <a:rPr lang="en-US" sz="2000" dirty="0">
                <a:solidFill>
                  <a:srgbClr val="0033CC"/>
                </a:solidFill>
              </a:rPr>
              <a:t>Diseases</a:t>
            </a:r>
            <a:r>
              <a:rPr lang="en-US" sz="2000" dirty="0">
                <a:solidFill>
                  <a:schemeClr val="tx1"/>
                </a:solidFill>
              </a:rPr>
              <a:t> involved with pandemics are caused by a specific </a:t>
            </a:r>
            <a:r>
              <a:rPr lang="en-US" sz="2000" dirty="0"/>
              <a:t>Pathogen</a:t>
            </a:r>
            <a:r>
              <a:rPr lang="en-US" sz="2000" dirty="0">
                <a:solidFill>
                  <a:schemeClr val="tx1"/>
                </a:solidFill>
              </a:rPr>
              <a:t>.  A </a:t>
            </a:r>
            <a:r>
              <a:rPr lang="en-US" sz="2000" dirty="0"/>
              <a:t>Pathogen </a:t>
            </a:r>
            <a:r>
              <a:rPr lang="en-US" sz="2000" dirty="0">
                <a:solidFill>
                  <a:schemeClr val="tx1">
                    <a:lumMod val="95000"/>
                    <a:lumOff val="5000"/>
                  </a:schemeClr>
                </a:solidFill>
              </a:rPr>
              <a:t>is anything that can cause a disease, and </a:t>
            </a:r>
            <a:r>
              <a:rPr lang="en-US" sz="2000" dirty="0">
                <a:solidFill>
                  <a:schemeClr val="tx1"/>
                </a:solidFill>
              </a:rPr>
              <a:t>types of </a:t>
            </a:r>
            <a:r>
              <a:rPr lang="en-US" sz="2000" dirty="0"/>
              <a:t>Pathogens </a:t>
            </a:r>
            <a:r>
              <a:rPr lang="en-US" sz="2000" dirty="0">
                <a:solidFill>
                  <a:schemeClr val="tx1">
                    <a:lumMod val="95000"/>
                    <a:lumOff val="5000"/>
                  </a:schemeClr>
                </a:solidFill>
              </a:rPr>
              <a:t>include:</a:t>
            </a:r>
            <a:endParaRPr lang="en-US" sz="2000" dirty="0"/>
          </a:p>
          <a:p>
            <a:pPr marL="0" indent="0" algn="just" eaLnBrk="1" fontAlgn="auto" hangingPunct="1">
              <a:spcBef>
                <a:spcPts val="0"/>
              </a:spcBef>
              <a:spcAft>
                <a:spcPts val="0"/>
              </a:spcAft>
              <a:buClr>
                <a:schemeClr val="accent3"/>
              </a:buClr>
              <a:defRPr/>
            </a:pPr>
            <a:endParaRPr lang="en-US" sz="1600" dirty="0">
              <a:solidFill>
                <a:schemeClr val="tx1">
                  <a:lumMod val="95000"/>
                  <a:lumOff val="5000"/>
                </a:schemeClr>
              </a:solidFill>
            </a:endParaRPr>
          </a:p>
          <a:p>
            <a:pPr marL="0" indent="0" eaLnBrk="1" fontAlgn="auto" hangingPunct="1">
              <a:spcBef>
                <a:spcPts val="0"/>
              </a:spcBef>
              <a:spcAft>
                <a:spcPts val="0"/>
              </a:spcAft>
              <a:buClr>
                <a:schemeClr val="tx1">
                  <a:lumMod val="95000"/>
                  <a:lumOff val="5000"/>
                </a:schemeClr>
              </a:buClr>
              <a:defRPr/>
            </a:pPr>
            <a:r>
              <a:rPr lang="en-US" sz="2600" b="0" dirty="0">
                <a:solidFill>
                  <a:schemeClr val="tx1">
                    <a:lumMod val="95000"/>
                    <a:lumOff val="5000"/>
                  </a:schemeClr>
                </a:solidFill>
              </a:rPr>
              <a:t>● </a:t>
            </a:r>
            <a:r>
              <a:rPr lang="en-US" sz="2600" i="1" dirty="0">
                <a:solidFill>
                  <a:srgbClr val="00B050"/>
                </a:solidFill>
              </a:rPr>
              <a:t>Viruses;		</a:t>
            </a:r>
            <a:r>
              <a:rPr lang="en-US" sz="2600" b="0" dirty="0">
                <a:solidFill>
                  <a:schemeClr val="tx1">
                    <a:lumMod val="95000"/>
                    <a:lumOff val="5000"/>
                  </a:schemeClr>
                </a:solidFill>
              </a:rPr>
              <a:t> ● </a:t>
            </a:r>
            <a:r>
              <a:rPr lang="en-US" sz="2600" i="1" dirty="0">
                <a:solidFill>
                  <a:srgbClr val="00B050"/>
                </a:solidFill>
              </a:rPr>
              <a:t>Bacteria;	</a:t>
            </a:r>
            <a:r>
              <a:rPr lang="en-US" sz="2600" b="0" dirty="0">
                <a:solidFill>
                  <a:schemeClr val="tx1">
                    <a:lumMod val="95000"/>
                    <a:lumOff val="5000"/>
                  </a:schemeClr>
                </a:solidFill>
              </a:rPr>
              <a:t>   	 ● </a:t>
            </a:r>
            <a:r>
              <a:rPr lang="en-US" sz="2600" i="1" dirty="0">
                <a:solidFill>
                  <a:srgbClr val="00B050"/>
                </a:solidFill>
              </a:rPr>
              <a:t>Prions;</a:t>
            </a:r>
          </a:p>
          <a:p>
            <a:pPr marL="0" indent="0" eaLnBrk="1" fontAlgn="auto" hangingPunct="1">
              <a:spcBef>
                <a:spcPts val="0"/>
              </a:spcBef>
              <a:spcAft>
                <a:spcPts val="0"/>
              </a:spcAft>
              <a:buClr>
                <a:schemeClr val="tx1">
                  <a:lumMod val="95000"/>
                  <a:lumOff val="5000"/>
                </a:schemeClr>
              </a:buClr>
              <a:defRPr/>
            </a:pPr>
            <a:r>
              <a:rPr lang="en-US" sz="2600" b="0" dirty="0">
                <a:solidFill>
                  <a:schemeClr val="tx1">
                    <a:lumMod val="95000"/>
                    <a:lumOff val="5000"/>
                  </a:schemeClr>
                </a:solidFill>
              </a:rPr>
              <a:t>● </a:t>
            </a:r>
            <a:r>
              <a:rPr lang="en-US" sz="2600" i="1" dirty="0">
                <a:solidFill>
                  <a:srgbClr val="00B050"/>
                </a:solidFill>
              </a:rPr>
              <a:t>Fungi;		</a:t>
            </a:r>
            <a:r>
              <a:rPr lang="en-US" sz="2600" b="0" dirty="0">
                <a:solidFill>
                  <a:schemeClr val="tx1">
                    <a:lumMod val="95000"/>
                    <a:lumOff val="5000"/>
                  </a:schemeClr>
                </a:solidFill>
              </a:rPr>
              <a:t> ● </a:t>
            </a:r>
            <a:r>
              <a:rPr lang="en-US" sz="2600" i="1" dirty="0">
                <a:solidFill>
                  <a:srgbClr val="00B050"/>
                </a:solidFill>
              </a:rPr>
              <a:t>Algae; and	</a:t>
            </a:r>
            <a:r>
              <a:rPr lang="en-US" sz="2600" b="0" dirty="0">
                <a:solidFill>
                  <a:schemeClr val="tx1">
                    <a:lumMod val="95000"/>
                    <a:lumOff val="5000"/>
                  </a:schemeClr>
                </a:solidFill>
              </a:rPr>
              <a:t> ● </a:t>
            </a:r>
            <a:r>
              <a:rPr lang="en-US" sz="2600" i="1" dirty="0">
                <a:solidFill>
                  <a:srgbClr val="00B050"/>
                </a:solidFill>
              </a:rPr>
              <a:t>Parasites.</a:t>
            </a:r>
            <a:endParaRPr lang="en-US" sz="2600" dirty="0">
              <a:solidFill>
                <a:schemeClr val="tx1">
                  <a:lumMod val="95000"/>
                  <a:lumOff val="5000"/>
                </a:schemeClr>
              </a:solidFill>
            </a:endParaRPr>
          </a:p>
        </p:txBody>
      </p:sp>
      <p:sp>
        <p:nvSpPr>
          <p:cNvPr id="4" name="Title 1">
            <a:extLst>
              <a:ext uri="{FF2B5EF4-FFF2-40B4-BE49-F238E27FC236}">
                <a16:creationId xmlns:a16="http://schemas.microsoft.com/office/drawing/2014/main" id="{B60601D6-6B0B-480B-A8F1-23BF9847E8FB}"/>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What Causes Pandemics - Diseases</a:t>
            </a:r>
          </a:p>
        </p:txBody>
      </p:sp>
    </p:spTree>
    <p:extLst>
      <p:ext uri="{BB962C8B-B14F-4D97-AF65-F5344CB8AC3E}">
        <p14:creationId xmlns:p14="http://schemas.microsoft.com/office/powerpoint/2010/main" val="4049094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What Causes Pandemics - Diseases</a:t>
            </a:r>
          </a:p>
        </p:txBody>
      </p:sp>
      <p:sp>
        <p:nvSpPr>
          <p:cNvPr id="5"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457200" y="1465487"/>
            <a:ext cx="8305800" cy="4568601"/>
          </a:xfrm>
        </p:spPr>
        <p:txBody>
          <a:bodyPr>
            <a:noAutofit/>
          </a:bodyPr>
          <a:lstStyle/>
          <a:p>
            <a:pPr marL="0" indent="0" algn="ctr" eaLnBrk="1" fontAlgn="auto" hangingPunct="1">
              <a:lnSpc>
                <a:spcPct val="90000"/>
              </a:lnSpc>
              <a:spcBef>
                <a:spcPts val="0"/>
              </a:spcBef>
              <a:spcAft>
                <a:spcPts val="0"/>
              </a:spcAft>
              <a:buClr>
                <a:schemeClr val="accent3"/>
              </a:buClr>
              <a:defRPr/>
            </a:pPr>
            <a:r>
              <a:rPr lang="en-US" sz="3200" dirty="0">
                <a:solidFill>
                  <a:srgbClr val="0033CC"/>
                </a:solidFill>
              </a:rPr>
              <a:t>Pathogens - Viruses</a:t>
            </a:r>
            <a:endParaRPr lang="en-US" sz="2000" dirty="0">
              <a:solidFill>
                <a:srgbClr val="0033CC"/>
              </a:solidFill>
            </a:endParaRPr>
          </a:p>
          <a:p>
            <a:pPr marL="0" indent="0" algn="just" eaLnBrk="1" fontAlgn="auto" hangingPunct="1">
              <a:lnSpc>
                <a:spcPct val="90000"/>
              </a:lnSpc>
              <a:spcBef>
                <a:spcPts val="0"/>
              </a:spcBef>
              <a:spcAft>
                <a:spcPts val="0"/>
              </a:spcAft>
              <a:buClr>
                <a:schemeClr val="accent3"/>
              </a:buClr>
              <a:defRPr/>
            </a:pPr>
            <a:endParaRPr lang="en-US" sz="500" dirty="0">
              <a:solidFill>
                <a:schemeClr val="tx1">
                  <a:lumMod val="95000"/>
                  <a:lumOff val="5000"/>
                </a:schemeClr>
              </a:solidFill>
            </a:endParaRPr>
          </a:p>
          <a:p>
            <a:pPr marL="0" indent="0" eaLnBrk="1" fontAlgn="auto" hangingPunct="1">
              <a:lnSpc>
                <a:spcPct val="90000"/>
              </a:lnSpc>
              <a:spcBef>
                <a:spcPts val="0"/>
              </a:spcBef>
              <a:spcAft>
                <a:spcPts val="0"/>
              </a:spcAft>
              <a:buClr>
                <a:schemeClr val="tx1">
                  <a:lumMod val="95000"/>
                  <a:lumOff val="5000"/>
                </a:schemeClr>
              </a:buClr>
              <a:defRPr/>
            </a:pPr>
            <a:endParaRPr lang="en-US" sz="1000" b="0" dirty="0">
              <a:solidFill>
                <a:schemeClr val="tx1">
                  <a:lumMod val="95000"/>
                  <a:lumOff val="5000"/>
                </a:schemeClr>
              </a:solidFill>
            </a:endParaRPr>
          </a:p>
          <a:p>
            <a:pPr marL="233363" indent="-233363" algn="just" eaLnBrk="1" fontAlgn="auto" hangingPunct="1">
              <a:lnSpc>
                <a:spcPct val="90000"/>
              </a:lnSpc>
              <a:spcBef>
                <a:spcPts val="0"/>
              </a:spcBef>
              <a:spcAft>
                <a:spcPts val="0"/>
              </a:spcAft>
              <a:buClr>
                <a:schemeClr val="tx1">
                  <a:lumMod val="95000"/>
                  <a:lumOff val="5000"/>
                </a:schemeClr>
              </a:buClr>
              <a:buFont typeface="Arial" panose="020B0604020202020204" pitchFamily="34" charset="0"/>
              <a:buChar char="•"/>
              <a:defRPr/>
            </a:pPr>
            <a:r>
              <a:rPr lang="en-US" sz="1600" dirty="0">
                <a:solidFill>
                  <a:schemeClr val="tx1">
                    <a:lumMod val="95000"/>
                    <a:lumOff val="5000"/>
                  </a:schemeClr>
                </a:solidFill>
              </a:rPr>
              <a:t>Viruses are submicroscopic infectious agents.</a:t>
            </a:r>
          </a:p>
          <a:p>
            <a:pPr marL="0" indent="0" algn="just" eaLnBrk="1" fontAlgn="auto" hangingPunct="1">
              <a:lnSpc>
                <a:spcPct val="90000"/>
              </a:lnSpc>
              <a:spcBef>
                <a:spcPts val="0"/>
              </a:spcBef>
              <a:spcAft>
                <a:spcPts val="0"/>
              </a:spcAft>
              <a:buClr>
                <a:schemeClr val="tx1">
                  <a:lumMod val="95000"/>
                  <a:lumOff val="5000"/>
                </a:schemeClr>
              </a:buClr>
              <a:defRPr/>
            </a:pPr>
            <a:endParaRPr lang="en-US" sz="1000" dirty="0">
              <a:solidFill>
                <a:schemeClr val="tx1">
                  <a:lumMod val="95000"/>
                  <a:lumOff val="5000"/>
                </a:schemeClr>
              </a:solidFill>
            </a:endParaRPr>
          </a:p>
          <a:p>
            <a:pPr marL="233363" indent="-233363" algn="just" eaLnBrk="1" fontAlgn="auto" hangingPunct="1">
              <a:lnSpc>
                <a:spcPct val="90000"/>
              </a:lnSpc>
              <a:spcBef>
                <a:spcPts val="0"/>
              </a:spcBef>
              <a:spcAft>
                <a:spcPts val="0"/>
              </a:spcAft>
              <a:buClr>
                <a:schemeClr val="tx1">
                  <a:lumMod val="95000"/>
                  <a:lumOff val="5000"/>
                </a:schemeClr>
              </a:buClr>
              <a:buFont typeface="Arial" panose="020B0604020202020204" pitchFamily="34" charset="0"/>
              <a:buChar char="•"/>
              <a:defRPr/>
            </a:pPr>
            <a:r>
              <a:rPr lang="en-US" sz="1600" dirty="0">
                <a:solidFill>
                  <a:schemeClr val="tx1">
                    <a:lumMod val="95000"/>
                    <a:lumOff val="5000"/>
                  </a:schemeClr>
                </a:solidFill>
              </a:rPr>
              <a:t>They are organisms typically 100 times smaller than bacteria.</a:t>
            </a:r>
          </a:p>
          <a:p>
            <a:pPr marL="0" indent="0" algn="just" eaLnBrk="1" fontAlgn="auto" hangingPunct="1">
              <a:lnSpc>
                <a:spcPct val="90000"/>
              </a:lnSpc>
              <a:spcBef>
                <a:spcPts val="0"/>
              </a:spcBef>
              <a:spcAft>
                <a:spcPts val="0"/>
              </a:spcAft>
              <a:buClr>
                <a:schemeClr val="tx1">
                  <a:lumMod val="95000"/>
                  <a:lumOff val="5000"/>
                </a:schemeClr>
              </a:buClr>
              <a:defRPr/>
            </a:pPr>
            <a:r>
              <a:rPr lang="en-US" sz="1000" dirty="0">
                <a:solidFill>
                  <a:schemeClr val="tx1">
                    <a:lumMod val="95000"/>
                    <a:lumOff val="5000"/>
                  </a:schemeClr>
                </a:solidFill>
              </a:rPr>
              <a:t> </a:t>
            </a:r>
          </a:p>
          <a:p>
            <a:pPr marL="233363" indent="-233363" algn="just" eaLnBrk="1" fontAlgn="auto" hangingPunct="1">
              <a:lnSpc>
                <a:spcPct val="90000"/>
              </a:lnSpc>
              <a:spcBef>
                <a:spcPts val="0"/>
              </a:spcBef>
              <a:spcAft>
                <a:spcPts val="0"/>
              </a:spcAft>
              <a:buClr>
                <a:schemeClr val="tx1">
                  <a:lumMod val="95000"/>
                  <a:lumOff val="5000"/>
                </a:schemeClr>
              </a:buClr>
              <a:buFont typeface="Arial" panose="020B0604020202020204" pitchFamily="34" charset="0"/>
              <a:buChar char="•"/>
              <a:defRPr/>
            </a:pPr>
            <a:r>
              <a:rPr lang="en-US" sz="1600" dirty="0">
                <a:solidFill>
                  <a:schemeClr val="tx1"/>
                </a:solidFill>
              </a:rPr>
              <a:t>Viruses are not plants, animals, or bacteria, and are not living </a:t>
            </a:r>
          </a:p>
          <a:p>
            <a:pPr marL="0" indent="0" algn="just" eaLnBrk="1" fontAlgn="auto" hangingPunct="1">
              <a:lnSpc>
                <a:spcPct val="90000"/>
              </a:lnSpc>
              <a:spcBef>
                <a:spcPts val="0"/>
              </a:spcBef>
              <a:spcAft>
                <a:spcPts val="0"/>
              </a:spcAft>
              <a:buClr>
                <a:schemeClr val="tx1">
                  <a:lumMod val="95000"/>
                  <a:lumOff val="5000"/>
                </a:schemeClr>
              </a:buClr>
              <a:defRPr/>
            </a:pPr>
            <a:r>
              <a:rPr lang="en-US" sz="1600" dirty="0">
                <a:solidFill>
                  <a:schemeClr val="tx1"/>
                </a:solidFill>
              </a:rPr>
              <a:t>    organisms in the strict sense of the word, because without a</a:t>
            </a:r>
          </a:p>
          <a:p>
            <a:pPr marL="0" indent="0" algn="just" eaLnBrk="1" fontAlgn="auto" hangingPunct="1">
              <a:lnSpc>
                <a:spcPct val="90000"/>
              </a:lnSpc>
              <a:spcBef>
                <a:spcPts val="0"/>
              </a:spcBef>
              <a:spcAft>
                <a:spcPts val="0"/>
              </a:spcAft>
              <a:buClr>
                <a:schemeClr val="tx1">
                  <a:lumMod val="95000"/>
                  <a:lumOff val="5000"/>
                </a:schemeClr>
              </a:buClr>
              <a:defRPr/>
            </a:pPr>
            <a:r>
              <a:rPr lang="en-US" sz="1600" dirty="0">
                <a:solidFill>
                  <a:schemeClr val="tx1"/>
                </a:solidFill>
              </a:rPr>
              <a:t>    host cell, they cannot carry out their life-sustaining functions</a:t>
            </a:r>
          </a:p>
          <a:p>
            <a:pPr marL="0" indent="0" algn="just" eaLnBrk="1" fontAlgn="auto" hangingPunct="1">
              <a:lnSpc>
                <a:spcPct val="90000"/>
              </a:lnSpc>
              <a:spcBef>
                <a:spcPts val="0"/>
              </a:spcBef>
              <a:spcAft>
                <a:spcPts val="0"/>
              </a:spcAft>
              <a:buClr>
                <a:schemeClr val="tx1">
                  <a:lumMod val="95000"/>
                  <a:lumOff val="5000"/>
                </a:schemeClr>
              </a:buClr>
              <a:defRPr/>
            </a:pPr>
            <a:r>
              <a:rPr lang="en-US" sz="1600" dirty="0">
                <a:solidFill>
                  <a:schemeClr val="tx1"/>
                </a:solidFill>
              </a:rPr>
              <a:t>    or reproduce.</a:t>
            </a:r>
          </a:p>
          <a:p>
            <a:pPr marL="233363" indent="-233363" algn="just" eaLnBrk="1" fontAlgn="auto" hangingPunct="1">
              <a:lnSpc>
                <a:spcPct val="90000"/>
              </a:lnSpc>
              <a:spcBef>
                <a:spcPts val="0"/>
              </a:spcBef>
              <a:spcAft>
                <a:spcPts val="0"/>
              </a:spcAft>
              <a:buClr>
                <a:schemeClr val="tx1">
                  <a:lumMod val="95000"/>
                  <a:lumOff val="5000"/>
                </a:schemeClr>
              </a:buClr>
              <a:buFont typeface="Arial" panose="020B0604020202020204" pitchFamily="34" charset="0"/>
              <a:buChar char="•"/>
              <a:defRPr/>
            </a:pPr>
            <a:endParaRPr lang="en-US" sz="1000" dirty="0">
              <a:solidFill>
                <a:schemeClr val="tx1">
                  <a:lumMod val="95000"/>
                  <a:lumOff val="5000"/>
                </a:schemeClr>
              </a:solidFill>
            </a:endParaRPr>
          </a:p>
          <a:p>
            <a:pPr marL="233363" indent="-233363" algn="just" eaLnBrk="1" fontAlgn="auto" hangingPunct="1">
              <a:lnSpc>
                <a:spcPct val="90000"/>
              </a:lnSpc>
              <a:spcBef>
                <a:spcPts val="0"/>
              </a:spcBef>
              <a:spcAft>
                <a:spcPts val="0"/>
              </a:spcAft>
              <a:buClr>
                <a:schemeClr val="tx1">
                  <a:lumMod val="95000"/>
                  <a:lumOff val="5000"/>
                </a:schemeClr>
              </a:buClr>
              <a:buFont typeface="Arial" panose="020B0604020202020204" pitchFamily="34" charset="0"/>
              <a:buChar char="•"/>
              <a:defRPr/>
            </a:pPr>
            <a:r>
              <a:rPr lang="en-US" sz="1600" dirty="0">
                <a:solidFill>
                  <a:schemeClr val="tx1">
                    <a:lumMod val="95000"/>
                    <a:lumOff val="5000"/>
                  </a:schemeClr>
                </a:solidFill>
              </a:rPr>
              <a:t>They contain RNA or DNA, but they do require a host cell to replicate. </a:t>
            </a:r>
          </a:p>
          <a:p>
            <a:pPr marL="0" indent="0" algn="just" eaLnBrk="1" fontAlgn="auto" hangingPunct="1">
              <a:lnSpc>
                <a:spcPct val="90000"/>
              </a:lnSpc>
              <a:spcBef>
                <a:spcPts val="0"/>
              </a:spcBef>
              <a:spcAft>
                <a:spcPts val="0"/>
              </a:spcAft>
              <a:buClr>
                <a:schemeClr val="tx1">
                  <a:lumMod val="95000"/>
                  <a:lumOff val="5000"/>
                </a:schemeClr>
              </a:buClr>
              <a:defRPr/>
            </a:pPr>
            <a:endParaRPr lang="en-US" sz="1000" dirty="0">
              <a:solidFill>
                <a:schemeClr val="tx1">
                  <a:lumMod val="95000"/>
                  <a:lumOff val="5000"/>
                </a:schemeClr>
              </a:solidFill>
            </a:endParaRPr>
          </a:p>
          <a:p>
            <a:pPr marL="233363" indent="-233363" algn="just" eaLnBrk="1" fontAlgn="auto" hangingPunct="1">
              <a:lnSpc>
                <a:spcPct val="90000"/>
              </a:lnSpc>
              <a:spcBef>
                <a:spcPts val="0"/>
              </a:spcBef>
              <a:spcAft>
                <a:spcPts val="0"/>
              </a:spcAft>
              <a:buClr>
                <a:schemeClr val="tx1">
                  <a:lumMod val="95000"/>
                  <a:lumOff val="5000"/>
                </a:schemeClr>
              </a:buClr>
              <a:buFont typeface="Arial" panose="020B0604020202020204" pitchFamily="34" charset="0"/>
              <a:buChar char="•"/>
              <a:defRPr/>
            </a:pPr>
            <a:r>
              <a:rPr lang="en-US" sz="1600" dirty="0">
                <a:solidFill>
                  <a:schemeClr val="tx1">
                    <a:lumMod val="95000"/>
                    <a:lumOff val="5000"/>
                  </a:schemeClr>
                </a:solidFill>
              </a:rPr>
              <a:t>Found everywhere on earth, they are the most numerous type of biological entity.</a:t>
            </a:r>
          </a:p>
          <a:p>
            <a:pPr marL="233363" indent="-233363" algn="just" eaLnBrk="1" fontAlgn="auto" hangingPunct="1">
              <a:lnSpc>
                <a:spcPct val="90000"/>
              </a:lnSpc>
              <a:spcBef>
                <a:spcPts val="0"/>
              </a:spcBef>
              <a:spcAft>
                <a:spcPts val="0"/>
              </a:spcAft>
              <a:buClr>
                <a:schemeClr val="tx1">
                  <a:lumMod val="95000"/>
                  <a:lumOff val="5000"/>
                </a:schemeClr>
              </a:buClr>
              <a:buFont typeface="Arial" panose="020B0604020202020204" pitchFamily="34" charset="0"/>
              <a:buChar char="•"/>
              <a:defRPr/>
            </a:pPr>
            <a:endParaRPr lang="en-US" sz="1000" dirty="0">
              <a:solidFill>
                <a:schemeClr val="tx1">
                  <a:lumMod val="95000"/>
                  <a:lumOff val="5000"/>
                </a:schemeClr>
              </a:solidFill>
            </a:endParaRPr>
          </a:p>
          <a:p>
            <a:pPr marL="233363" indent="-233363" algn="just" eaLnBrk="1" fontAlgn="auto" hangingPunct="1">
              <a:lnSpc>
                <a:spcPct val="90000"/>
              </a:lnSpc>
              <a:spcBef>
                <a:spcPts val="0"/>
              </a:spcBef>
              <a:spcAft>
                <a:spcPts val="0"/>
              </a:spcAft>
              <a:buClr>
                <a:schemeClr val="tx1">
                  <a:lumMod val="95000"/>
                  <a:lumOff val="5000"/>
                </a:schemeClr>
              </a:buClr>
              <a:buFont typeface="Arial" panose="020B0604020202020204" pitchFamily="34" charset="0"/>
              <a:buChar char="•"/>
              <a:defRPr/>
            </a:pPr>
            <a:r>
              <a:rPr lang="en-US" sz="1600" dirty="0">
                <a:solidFill>
                  <a:schemeClr val="tx1">
                    <a:lumMod val="95000"/>
                    <a:lumOff val="5000"/>
                  </a:schemeClr>
                </a:solidFill>
              </a:rPr>
              <a:t>They are classified into seven groups:</a:t>
            </a:r>
          </a:p>
          <a:p>
            <a:pPr marL="233363" indent="-233363" algn="just" eaLnBrk="1" fontAlgn="auto" hangingPunct="1">
              <a:lnSpc>
                <a:spcPct val="90000"/>
              </a:lnSpc>
              <a:spcBef>
                <a:spcPts val="0"/>
              </a:spcBef>
              <a:spcAft>
                <a:spcPts val="0"/>
              </a:spcAft>
              <a:buClr>
                <a:schemeClr val="tx1">
                  <a:lumMod val="95000"/>
                  <a:lumOff val="5000"/>
                </a:schemeClr>
              </a:buClr>
              <a:buFont typeface="Arial" panose="020B0604020202020204" pitchFamily="34" charset="0"/>
              <a:buChar char="•"/>
              <a:defRPr/>
            </a:pPr>
            <a:endParaRPr lang="en-US" sz="1000" dirty="0">
              <a:solidFill>
                <a:schemeClr val="tx1">
                  <a:lumMod val="95000"/>
                  <a:lumOff val="5000"/>
                </a:schemeClr>
              </a:solidFill>
            </a:endParaRPr>
          </a:p>
          <a:p>
            <a:pPr marL="690563" indent="-233363">
              <a:lnSpc>
                <a:spcPct val="90000"/>
              </a:lnSpc>
              <a:spcBef>
                <a:spcPts val="0"/>
              </a:spcBef>
              <a:spcAft>
                <a:spcPts val="0"/>
              </a:spcAft>
              <a:buFont typeface="Courier New" panose="02070309020205020404" pitchFamily="49" charset="0"/>
              <a:buChar char="o"/>
            </a:pPr>
            <a:r>
              <a:rPr lang="en-US" sz="1600" dirty="0"/>
              <a:t>dsDNA viruses (e.g. Adenoviruses, Herpesviruses, Poxviruses);</a:t>
            </a:r>
          </a:p>
          <a:p>
            <a:pPr marL="690563" indent="-233363">
              <a:lnSpc>
                <a:spcPct val="90000"/>
              </a:lnSpc>
              <a:spcBef>
                <a:spcPts val="0"/>
              </a:spcBef>
              <a:spcAft>
                <a:spcPts val="0"/>
              </a:spcAft>
              <a:buFont typeface="Courier New" panose="02070309020205020404" pitchFamily="49" charset="0"/>
              <a:buChar char="o"/>
            </a:pPr>
            <a:r>
              <a:rPr lang="en-US" sz="1600" dirty="0" err="1"/>
              <a:t>ssDNA</a:t>
            </a:r>
            <a:r>
              <a:rPr lang="en-US" sz="1600" dirty="0"/>
              <a:t> viruses (e.g. Parvoviruses);</a:t>
            </a:r>
          </a:p>
          <a:p>
            <a:pPr marL="690563" indent="-233363">
              <a:lnSpc>
                <a:spcPct val="90000"/>
              </a:lnSpc>
              <a:spcBef>
                <a:spcPts val="0"/>
              </a:spcBef>
              <a:spcAft>
                <a:spcPts val="0"/>
              </a:spcAft>
              <a:buFont typeface="Courier New" panose="02070309020205020404" pitchFamily="49" charset="0"/>
              <a:buChar char="o"/>
            </a:pPr>
            <a:r>
              <a:rPr lang="en-US" sz="1600" dirty="0"/>
              <a:t>dsRNA viruses (e.g. </a:t>
            </a:r>
            <a:r>
              <a:rPr lang="en-US" sz="1600" dirty="0" err="1"/>
              <a:t>Reoviruses</a:t>
            </a:r>
            <a:r>
              <a:rPr lang="en-US" sz="1600" dirty="0"/>
              <a:t>);</a:t>
            </a:r>
          </a:p>
          <a:p>
            <a:pPr marL="690563" indent="-233363">
              <a:lnSpc>
                <a:spcPct val="90000"/>
              </a:lnSpc>
              <a:spcBef>
                <a:spcPts val="0"/>
              </a:spcBef>
              <a:spcAft>
                <a:spcPts val="0"/>
              </a:spcAft>
              <a:buFont typeface="Courier New" panose="02070309020205020404" pitchFamily="49" charset="0"/>
              <a:buChar char="o"/>
            </a:pPr>
            <a:r>
              <a:rPr lang="en-US" sz="1600" dirty="0"/>
              <a:t>(+)</a:t>
            </a:r>
            <a:r>
              <a:rPr lang="en-US" sz="1600" dirty="0" err="1"/>
              <a:t>ssRNA</a:t>
            </a:r>
            <a:r>
              <a:rPr lang="en-US" sz="1600" dirty="0"/>
              <a:t> viruses (e.g. Coronaviruses, Picornaviruses, </a:t>
            </a:r>
            <a:r>
              <a:rPr lang="en-US" sz="1600" dirty="0" err="1"/>
              <a:t>Togaviruses</a:t>
            </a:r>
            <a:r>
              <a:rPr lang="en-US" sz="1600" dirty="0"/>
              <a:t>);</a:t>
            </a:r>
          </a:p>
          <a:p>
            <a:pPr marL="690563" indent="-233363">
              <a:lnSpc>
                <a:spcPct val="90000"/>
              </a:lnSpc>
              <a:spcBef>
                <a:spcPts val="0"/>
              </a:spcBef>
              <a:spcAft>
                <a:spcPts val="0"/>
              </a:spcAft>
              <a:buFont typeface="Courier New" panose="02070309020205020404" pitchFamily="49" charset="0"/>
              <a:buChar char="o"/>
            </a:pPr>
            <a:r>
              <a:rPr lang="en-US" sz="1600" dirty="0"/>
              <a:t>(−)</a:t>
            </a:r>
            <a:r>
              <a:rPr lang="en-US" sz="1600" dirty="0" err="1"/>
              <a:t>ssRNA</a:t>
            </a:r>
            <a:r>
              <a:rPr lang="en-US" sz="1600" dirty="0"/>
              <a:t> viruses (e.g. </a:t>
            </a:r>
            <a:r>
              <a:rPr lang="en-US" sz="1600" dirty="0" err="1"/>
              <a:t>Orthomyxoviruses</a:t>
            </a:r>
            <a:r>
              <a:rPr lang="en-US" sz="1600" dirty="0"/>
              <a:t>, </a:t>
            </a:r>
            <a:r>
              <a:rPr lang="en-US" sz="1600" dirty="0" err="1"/>
              <a:t>Rhabdoviruses</a:t>
            </a:r>
            <a:r>
              <a:rPr lang="en-US" sz="1600" dirty="0"/>
              <a:t>);</a:t>
            </a:r>
          </a:p>
          <a:p>
            <a:pPr marL="690563" indent="-233363">
              <a:lnSpc>
                <a:spcPct val="90000"/>
              </a:lnSpc>
              <a:spcBef>
                <a:spcPts val="0"/>
              </a:spcBef>
              <a:spcAft>
                <a:spcPts val="0"/>
              </a:spcAft>
              <a:buFont typeface="Courier New" panose="02070309020205020404" pitchFamily="49" charset="0"/>
              <a:buChar char="o"/>
            </a:pPr>
            <a:r>
              <a:rPr lang="en-US" sz="1600" dirty="0" err="1"/>
              <a:t>ssRNA</a:t>
            </a:r>
            <a:r>
              <a:rPr lang="en-US" sz="1600" dirty="0"/>
              <a:t>-RT viruses (e.g. Retroviruses); and</a:t>
            </a:r>
          </a:p>
          <a:p>
            <a:pPr marL="690563" indent="-233363">
              <a:lnSpc>
                <a:spcPct val="90000"/>
              </a:lnSpc>
              <a:spcBef>
                <a:spcPts val="0"/>
              </a:spcBef>
              <a:spcAft>
                <a:spcPts val="0"/>
              </a:spcAft>
              <a:buFont typeface="Courier New" panose="02070309020205020404" pitchFamily="49" charset="0"/>
              <a:buChar char="o"/>
            </a:pPr>
            <a:r>
              <a:rPr lang="en-US" sz="1600" dirty="0"/>
              <a:t>dsDNA-RT viruses (e.g. </a:t>
            </a:r>
            <a:r>
              <a:rPr lang="en-US" sz="1600" dirty="0" err="1"/>
              <a:t>Hepadnaviruses</a:t>
            </a:r>
            <a:r>
              <a:rPr lang="en-US" sz="1600" dirty="0"/>
              <a:t>)</a:t>
            </a:r>
          </a:p>
          <a:p>
            <a:pPr marL="233363" indent="-233363" algn="just" eaLnBrk="1" fontAlgn="auto" hangingPunct="1">
              <a:lnSpc>
                <a:spcPct val="80000"/>
              </a:lnSpc>
              <a:spcBef>
                <a:spcPts val="0"/>
              </a:spcBef>
              <a:spcAft>
                <a:spcPts val="0"/>
              </a:spcAft>
              <a:buClr>
                <a:schemeClr val="tx1">
                  <a:lumMod val="95000"/>
                  <a:lumOff val="5000"/>
                </a:schemeClr>
              </a:buClr>
              <a:buFont typeface="Arial" panose="020B0604020202020204" pitchFamily="34" charset="0"/>
              <a:buChar char="•"/>
              <a:defRPr/>
            </a:pPr>
            <a:endParaRPr lang="en-US" sz="1600" dirty="0">
              <a:solidFill>
                <a:schemeClr val="tx1">
                  <a:lumMod val="95000"/>
                  <a:lumOff val="5000"/>
                </a:schemeClr>
              </a:solidFill>
            </a:endParaRPr>
          </a:p>
          <a:p>
            <a:pPr marL="233363" indent="-233363" algn="just" eaLnBrk="1" fontAlgn="auto" hangingPunct="1">
              <a:lnSpc>
                <a:spcPct val="80000"/>
              </a:lnSpc>
              <a:spcBef>
                <a:spcPts val="0"/>
              </a:spcBef>
              <a:spcAft>
                <a:spcPts val="0"/>
              </a:spcAft>
              <a:buClr>
                <a:schemeClr val="tx1">
                  <a:lumMod val="95000"/>
                  <a:lumOff val="5000"/>
                </a:schemeClr>
              </a:buClr>
              <a:buFont typeface="Arial" panose="020B0604020202020204" pitchFamily="34" charset="0"/>
              <a:buChar char="•"/>
              <a:defRPr/>
            </a:pPr>
            <a:endParaRPr lang="en-US" dirty="0">
              <a:solidFill>
                <a:schemeClr val="tx1">
                  <a:lumMod val="95000"/>
                  <a:lumOff val="5000"/>
                </a:schemeClr>
              </a:solidFill>
            </a:endParaRPr>
          </a:p>
          <a:p>
            <a:pPr marL="1604963" indent="-1604963" algn="just" eaLnBrk="1" fontAlgn="auto" hangingPunct="1">
              <a:lnSpc>
                <a:spcPct val="80000"/>
              </a:lnSpc>
              <a:spcBef>
                <a:spcPts val="0"/>
              </a:spcBef>
              <a:spcAft>
                <a:spcPts val="0"/>
              </a:spcAft>
              <a:buClr>
                <a:schemeClr val="tx1">
                  <a:lumMod val="95000"/>
                  <a:lumOff val="5000"/>
                </a:schemeClr>
              </a:buClr>
              <a:defRPr/>
            </a:pPr>
            <a:endParaRPr lang="en-US" i="1" dirty="0">
              <a:solidFill>
                <a:schemeClr val="tx1">
                  <a:lumMod val="95000"/>
                  <a:lumOff val="5000"/>
                </a:schemeClr>
              </a:solidFill>
            </a:endParaRPr>
          </a:p>
          <a:p>
            <a:pPr marL="1604963" indent="-1604963" algn="just" eaLnBrk="1" fontAlgn="auto" hangingPunct="1">
              <a:lnSpc>
                <a:spcPct val="80000"/>
              </a:lnSpc>
              <a:spcBef>
                <a:spcPts val="0"/>
              </a:spcBef>
              <a:spcAft>
                <a:spcPts val="0"/>
              </a:spcAft>
              <a:buClr>
                <a:schemeClr val="tx1">
                  <a:lumMod val="95000"/>
                  <a:lumOff val="5000"/>
                </a:schemeClr>
              </a:buClr>
              <a:defRPr/>
            </a:pPr>
            <a:r>
              <a:rPr lang="en-US" i="1" dirty="0">
                <a:solidFill>
                  <a:schemeClr val="tx1">
                    <a:lumMod val="95000"/>
                    <a:lumOff val="5000"/>
                  </a:schemeClr>
                </a:solidFill>
              </a:rPr>
              <a:t>	</a:t>
            </a:r>
            <a:endParaRPr lang="en-US" i="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7400" y="1896545"/>
            <a:ext cx="1625600" cy="1219200"/>
          </a:xfrm>
          <a:prstGeom prst="rect">
            <a:avLst/>
          </a:prstGeom>
        </p:spPr>
      </p:pic>
    </p:spTree>
    <p:extLst>
      <p:ext uri="{BB962C8B-B14F-4D97-AF65-F5344CB8AC3E}">
        <p14:creationId xmlns:p14="http://schemas.microsoft.com/office/powerpoint/2010/main" val="3159231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What Causes Pandemics - Diseases</a:t>
            </a:r>
          </a:p>
        </p:txBody>
      </p:sp>
      <p:sp>
        <p:nvSpPr>
          <p:cNvPr id="5"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457200" y="1465487"/>
            <a:ext cx="8305800" cy="4568601"/>
          </a:xfrm>
        </p:spPr>
        <p:txBody>
          <a:bodyPr>
            <a:noAutofit/>
          </a:bodyPr>
          <a:lstStyle/>
          <a:p>
            <a:pPr marL="0" indent="0" algn="ctr" eaLnBrk="1" fontAlgn="auto" hangingPunct="1">
              <a:lnSpc>
                <a:spcPct val="80000"/>
              </a:lnSpc>
              <a:spcBef>
                <a:spcPts val="0"/>
              </a:spcBef>
              <a:spcAft>
                <a:spcPts val="0"/>
              </a:spcAft>
              <a:buClr>
                <a:schemeClr val="accent3"/>
              </a:buClr>
              <a:defRPr/>
            </a:pPr>
            <a:r>
              <a:rPr lang="en-US" sz="3200" dirty="0">
                <a:solidFill>
                  <a:srgbClr val="0033CC"/>
                </a:solidFill>
              </a:rPr>
              <a:t>Pathogens - Bacteria</a:t>
            </a:r>
            <a:endParaRPr lang="en-US" sz="2000" dirty="0">
              <a:solidFill>
                <a:srgbClr val="0033CC"/>
              </a:solidFill>
            </a:endParaRPr>
          </a:p>
          <a:p>
            <a:pPr marL="0" indent="0" algn="just" eaLnBrk="1" fontAlgn="auto" hangingPunct="1">
              <a:lnSpc>
                <a:spcPct val="80000"/>
              </a:lnSpc>
              <a:spcBef>
                <a:spcPts val="0"/>
              </a:spcBef>
              <a:spcAft>
                <a:spcPts val="0"/>
              </a:spcAft>
              <a:buClr>
                <a:schemeClr val="accent3"/>
              </a:buClr>
              <a:defRPr/>
            </a:pPr>
            <a:endParaRPr lang="en-US" sz="500" dirty="0">
              <a:solidFill>
                <a:schemeClr val="tx1">
                  <a:lumMod val="95000"/>
                  <a:lumOff val="5000"/>
                </a:schemeClr>
              </a:solidFill>
            </a:endParaRPr>
          </a:p>
          <a:p>
            <a:pPr marL="0" indent="0" eaLnBrk="1" fontAlgn="auto" hangingPunct="1">
              <a:lnSpc>
                <a:spcPct val="80000"/>
              </a:lnSpc>
              <a:spcBef>
                <a:spcPts val="0"/>
              </a:spcBef>
              <a:spcAft>
                <a:spcPts val="0"/>
              </a:spcAft>
              <a:buClr>
                <a:schemeClr val="tx1">
                  <a:lumMod val="95000"/>
                  <a:lumOff val="5000"/>
                </a:schemeClr>
              </a:buClr>
              <a:defRPr/>
            </a:pPr>
            <a:endParaRPr lang="en-US" sz="1000" b="0" dirty="0">
              <a:solidFill>
                <a:schemeClr val="tx1">
                  <a:lumMod val="95000"/>
                  <a:lumOff val="5000"/>
                </a:schemeClr>
              </a:solidFill>
            </a:endParaRPr>
          </a:p>
          <a:p>
            <a:pPr marL="233363" indent="-233363" algn="just" eaLnBrk="1" fontAlgn="auto" hangingPunct="1">
              <a:lnSpc>
                <a:spcPct val="74000"/>
              </a:lnSpc>
              <a:spcBef>
                <a:spcPts val="0"/>
              </a:spcBef>
              <a:spcAft>
                <a:spcPts val="0"/>
              </a:spcAft>
              <a:buClr>
                <a:schemeClr val="tx1">
                  <a:lumMod val="95000"/>
                  <a:lumOff val="5000"/>
                </a:schemeClr>
              </a:buClr>
              <a:buFont typeface="Arial" panose="020B0604020202020204" pitchFamily="34" charset="0"/>
              <a:buChar char="•"/>
              <a:defRPr/>
            </a:pPr>
            <a:r>
              <a:rPr lang="en-US" sz="1600" dirty="0">
                <a:solidFill>
                  <a:schemeClr val="tx1">
                    <a:lumMod val="95000"/>
                    <a:lumOff val="5000"/>
                  </a:schemeClr>
                </a:solidFill>
              </a:rPr>
              <a:t>Bacteria are microscopic infectious agents.</a:t>
            </a:r>
          </a:p>
          <a:p>
            <a:pPr marL="0" indent="0" algn="just" eaLnBrk="1" fontAlgn="auto" hangingPunct="1">
              <a:lnSpc>
                <a:spcPct val="74000"/>
              </a:lnSpc>
              <a:spcBef>
                <a:spcPts val="0"/>
              </a:spcBef>
              <a:spcAft>
                <a:spcPts val="0"/>
              </a:spcAft>
              <a:buClr>
                <a:schemeClr val="tx1">
                  <a:lumMod val="95000"/>
                  <a:lumOff val="5000"/>
                </a:schemeClr>
              </a:buClr>
              <a:defRPr/>
            </a:pPr>
            <a:endParaRPr lang="en-US" sz="1000" dirty="0">
              <a:solidFill>
                <a:schemeClr val="tx1">
                  <a:lumMod val="95000"/>
                  <a:lumOff val="5000"/>
                </a:schemeClr>
              </a:solidFill>
            </a:endParaRPr>
          </a:p>
          <a:p>
            <a:pPr marL="233363" indent="-233363" algn="just" eaLnBrk="1" fontAlgn="auto" hangingPunct="1">
              <a:lnSpc>
                <a:spcPct val="74000"/>
              </a:lnSpc>
              <a:spcBef>
                <a:spcPts val="0"/>
              </a:spcBef>
              <a:spcAft>
                <a:spcPts val="0"/>
              </a:spcAft>
              <a:buClr>
                <a:schemeClr val="tx1">
                  <a:lumMod val="95000"/>
                  <a:lumOff val="5000"/>
                </a:schemeClr>
              </a:buClr>
              <a:buFont typeface="Arial" panose="020B0604020202020204" pitchFamily="34" charset="0"/>
              <a:buChar char="•"/>
              <a:defRPr/>
            </a:pPr>
            <a:r>
              <a:rPr lang="en-US" sz="1600" dirty="0">
                <a:solidFill>
                  <a:schemeClr val="tx1">
                    <a:lumMod val="95000"/>
                    <a:lumOff val="5000"/>
                  </a:schemeClr>
                </a:solidFill>
              </a:rPr>
              <a:t>They are organisms typically 100 times larger than viruses, but are still so small they can not begin to be seen by the naked eye (typically a few micrometers – one millionth of a meter - in size). </a:t>
            </a:r>
          </a:p>
          <a:p>
            <a:pPr marL="233363" indent="-233363" algn="just" eaLnBrk="1" fontAlgn="auto" hangingPunct="1">
              <a:lnSpc>
                <a:spcPct val="74000"/>
              </a:lnSpc>
              <a:spcBef>
                <a:spcPts val="0"/>
              </a:spcBef>
              <a:spcAft>
                <a:spcPts val="0"/>
              </a:spcAft>
              <a:buClr>
                <a:schemeClr val="tx1">
                  <a:lumMod val="95000"/>
                  <a:lumOff val="5000"/>
                </a:schemeClr>
              </a:buClr>
              <a:buFont typeface="Arial" panose="020B0604020202020204" pitchFamily="34" charset="0"/>
              <a:buChar char="•"/>
              <a:defRPr/>
            </a:pPr>
            <a:endParaRPr lang="en-US" sz="1000" dirty="0">
              <a:solidFill>
                <a:schemeClr val="tx1">
                  <a:lumMod val="95000"/>
                  <a:lumOff val="5000"/>
                </a:schemeClr>
              </a:solidFill>
            </a:endParaRPr>
          </a:p>
          <a:p>
            <a:pPr marL="233363" indent="-233363" algn="just" eaLnBrk="1" fontAlgn="auto" hangingPunct="1">
              <a:lnSpc>
                <a:spcPct val="74000"/>
              </a:lnSpc>
              <a:spcBef>
                <a:spcPts val="0"/>
              </a:spcBef>
              <a:spcAft>
                <a:spcPts val="0"/>
              </a:spcAft>
              <a:buClr>
                <a:schemeClr val="tx1">
                  <a:lumMod val="95000"/>
                  <a:lumOff val="5000"/>
                </a:schemeClr>
              </a:buClr>
              <a:buFont typeface="Arial" panose="020B0604020202020204" pitchFamily="34" charset="0"/>
              <a:buChar char="•"/>
              <a:defRPr/>
            </a:pPr>
            <a:r>
              <a:rPr lang="en-US" sz="1600" dirty="0">
                <a:solidFill>
                  <a:schemeClr val="tx1">
                    <a:lumMod val="95000"/>
                    <a:lumOff val="5000"/>
                  </a:schemeClr>
                </a:solidFill>
              </a:rPr>
              <a:t>Bacteria are Prokaryotes, which are cellular organisms that have no membrane bound organelles.  (</a:t>
            </a:r>
            <a:r>
              <a:rPr lang="en-US" sz="1600" dirty="0">
                <a:solidFill>
                  <a:schemeClr val="tx1"/>
                </a:solidFill>
              </a:rPr>
              <a:t>An organelle is a specialized subunit, within a cell, that has a specific function, and within bacteria, are spatially distinct functional units without a surrounding lipid bilayer).  </a:t>
            </a:r>
          </a:p>
          <a:p>
            <a:pPr marL="233363" indent="-233363" algn="just" eaLnBrk="1" fontAlgn="auto" hangingPunct="1">
              <a:lnSpc>
                <a:spcPct val="74000"/>
              </a:lnSpc>
              <a:spcBef>
                <a:spcPts val="0"/>
              </a:spcBef>
              <a:spcAft>
                <a:spcPts val="0"/>
              </a:spcAft>
              <a:buClr>
                <a:schemeClr val="tx1">
                  <a:lumMod val="95000"/>
                  <a:lumOff val="5000"/>
                </a:schemeClr>
              </a:buClr>
              <a:buFont typeface="Arial" panose="020B0604020202020204" pitchFamily="34" charset="0"/>
              <a:buChar char="•"/>
              <a:defRPr/>
            </a:pPr>
            <a:endParaRPr lang="en-US" sz="1000" dirty="0">
              <a:solidFill>
                <a:schemeClr val="tx1">
                  <a:lumMod val="95000"/>
                  <a:lumOff val="5000"/>
                </a:schemeClr>
              </a:solidFill>
            </a:endParaRPr>
          </a:p>
          <a:p>
            <a:pPr marL="233363" indent="-233363" algn="just" eaLnBrk="1" fontAlgn="auto" hangingPunct="1">
              <a:lnSpc>
                <a:spcPct val="74000"/>
              </a:lnSpc>
              <a:spcBef>
                <a:spcPts val="0"/>
              </a:spcBef>
              <a:spcAft>
                <a:spcPts val="0"/>
              </a:spcAft>
              <a:buClr>
                <a:schemeClr val="tx1">
                  <a:lumMod val="95000"/>
                  <a:lumOff val="5000"/>
                </a:schemeClr>
              </a:buClr>
              <a:buFont typeface="Arial" panose="020B0604020202020204" pitchFamily="34" charset="0"/>
              <a:buChar char="•"/>
              <a:defRPr/>
            </a:pPr>
            <a:r>
              <a:rPr lang="en-US" sz="1600" dirty="0">
                <a:solidFill>
                  <a:schemeClr val="tx1"/>
                </a:solidFill>
              </a:rPr>
              <a:t>The vast majority of bacteria are harmless or even beneficial to humans, however, certain </a:t>
            </a:r>
            <a:r>
              <a:rPr lang="en-US" sz="1600" dirty="0">
                <a:solidFill>
                  <a:srgbClr val="0033CC"/>
                </a:solidFill>
              </a:rPr>
              <a:t>pathogenic </a:t>
            </a:r>
            <a:r>
              <a:rPr lang="en-US" sz="1600" dirty="0">
                <a:solidFill>
                  <a:schemeClr val="tx1">
                    <a:lumMod val="95000"/>
                    <a:lumOff val="5000"/>
                  </a:schemeClr>
                </a:solidFill>
              </a:rPr>
              <a:t>bacteria</a:t>
            </a:r>
            <a:r>
              <a:rPr lang="en-US" sz="1600" dirty="0">
                <a:solidFill>
                  <a:schemeClr val="tx1"/>
                </a:solidFill>
              </a:rPr>
              <a:t>, can result in infectious </a:t>
            </a:r>
            <a:r>
              <a:rPr lang="en-US" sz="1600" dirty="0">
                <a:solidFill>
                  <a:schemeClr val="tx1">
                    <a:lumMod val="95000"/>
                    <a:lumOff val="5000"/>
                  </a:schemeClr>
                </a:solidFill>
              </a:rPr>
              <a:t>diseases</a:t>
            </a:r>
            <a:r>
              <a:rPr lang="en-US" sz="1600" dirty="0">
                <a:solidFill>
                  <a:schemeClr val="tx1"/>
                </a:solidFill>
              </a:rPr>
              <a:t>, by causing cellular damage to their host.</a:t>
            </a:r>
            <a:r>
              <a:rPr lang="en-US" sz="1600" dirty="0">
                <a:solidFill>
                  <a:schemeClr val="tx1">
                    <a:lumMod val="95000"/>
                    <a:lumOff val="5000"/>
                  </a:schemeClr>
                </a:solidFill>
              </a:rPr>
              <a:t>. </a:t>
            </a:r>
          </a:p>
          <a:p>
            <a:pPr marL="0" indent="0" algn="just" eaLnBrk="1" fontAlgn="auto" hangingPunct="1">
              <a:lnSpc>
                <a:spcPct val="74000"/>
              </a:lnSpc>
              <a:spcBef>
                <a:spcPts val="0"/>
              </a:spcBef>
              <a:spcAft>
                <a:spcPts val="0"/>
              </a:spcAft>
              <a:buClr>
                <a:schemeClr val="tx1">
                  <a:lumMod val="95000"/>
                  <a:lumOff val="5000"/>
                </a:schemeClr>
              </a:buClr>
              <a:defRPr/>
            </a:pPr>
            <a:endParaRPr lang="en-US" sz="1000" dirty="0">
              <a:solidFill>
                <a:schemeClr val="tx1">
                  <a:lumMod val="95000"/>
                  <a:lumOff val="5000"/>
                </a:schemeClr>
              </a:solidFill>
            </a:endParaRPr>
          </a:p>
          <a:p>
            <a:pPr marL="233363" indent="-233363" algn="just" eaLnBrk="1" fontAlgn="auto" hangingPunct="1">
              <a:lnSpc>
                <a:spcPct val="74000"/>
              </a:lnSpc>
              <a:spcBef>
                <a:spcPts val="0"/>
              </a:spcBef>
              <a:spcAft>
                <a:spcPts val="0"/>
              </a:spcAft>
              <a:buClr>
                <a:schemeClr val="tx1">
                  <a:lumMod val="95000"/>
                  <a:lumOff val="5000"/>
                </a:schemeClr>
              </a:buClr>
              <a:buFont typeface="Arial" panose="020B0604020202020204" pitchFamily="34" charset="0"/>
              <a:buChar char="•"/>
              <a:defRPr/>
            </a:pPr>
            <a:r>
              <a:rPr lang="en-US" sz="1600" dirty="0">
                <a:solidFill>
                  <a:schemeClr val="tx1">
                    <a:lumMod val="95000"/>
                    <a:lumOff val="5000"/>
                  </a:schemeClr>
                </a:solidFill>
              </a:rPr>
              <a:t>A type of biological cell, bacteria were among the first life forms to appear on Earth, and like viruses, are found everywhere on the planet.</a:t>
            </a:r>
          </a:p>
          <a:p>
            <a:pPr marL="0" indent="0" algn="just" eaLnBrk="1" fontAlgn="auto" hangingPunct="1">
              <a:lnSpc>
                <a:spcPct val="74000"/>
              </a:lnSpc>
              <a:spcBef>
                <a:spcPts val="0"/>
              </a:spcBef>
              <a:spcAft>
                <a:spcPts val="0"/>
              </a:spcAft>
              <a:buClr>
                <a:schemeClr val="tx1">
                  <a:lumMod val="95000"/>
                  <a:lumOff val="5000"/>
                </a:schemeClr>
              </a:buClr>
              <a:defRPr/>
            </a:pPr>
            <a:endParaRPr lang="en-US" sz="1000" dirty="0">
              <a:solidFill>
                <a:schemeClr val="tx1">
                  <a:lumMod val="95000"/>
                  <a:lumOff val="5000"/>
                </a:schemeClr>
              </a:solidFill>
            </a:endParaRPr>
          </a:p>
          <a:p>
            <a:pPr marL="233363" indent="-233363" algn="just" eaLnBrk="1" fontAlgn="auto" hangingPunct="1">
              <a:lnSpc>
                <a:spcPct val="74000"/>
              </a:lnSpc>
              <a:spcBef>
                <a:spcPts val="0"/>
              </a:spcBef>
              <a:spcAft>
                <a:spcPts val="0"/>
              </a:spcAft>
              <a:buClr>
                <a:schemeClr val="tx1">
                  <a:lumMod val="95000"/>
                  <a:lumOff val="5000"/>
                </a:schemeClr>
              </a:buClr>
              <a:buFont typeface="Arial" panose="020B0604020202020204" pitchFamily="34" charset="0"/>
              <a:buChar char="•"/>
              <a:defRPr/>
            </a:pPr>
            <a:r>
              <a:rPr lang="en-US" sz="1600" dirty="0">
                <a:solidFill>
                  <a:srgbClr val="0033CC"/>
                </a:solidFill>
              </a:rPr>
              <a:t>Pathogenic</a:t>
            </a:r>
            <a:r>
              <a:rPr lang="en-US" sz="1600" dirty="0">
                <a:solidFill>
                  <a:schemeClr val="tx1">
                    <a:lumMod val="95000"/>
                    <a:lumOff val="5000"/>
                  </a:schemeClr>
                </a:solidFill>
              </a:rPr>
              <a:t> bacteria are a major cause of human death and disease, and can cause infections such as tetanus, typhoid fever, diphtheria, syphilis, cholera, foodborne illness, leprosy and tuberculosis.</a:t>
            </a:r>
          </a:p>
          <a:p>
            <a:pPr marL="233363" indent="-233363" algn="just" eaLnBrk="1" fontAlgn="auto" hangingPunct="1">
              <a:lnSpc>
                <a:spcPct val="74000"/>
              </a:lnSpc>
              <a:spcBef>
                <a:spcPts val="0"/>
              </a:spcBef>
              <a:spcAft>
                <a:spcPts val="0"/>
              </a:spcAft>
              <a:buClr>
                <a:schemeClr val="tx1">
                  <a:lumMod val="95000"/>
                  <a:lumOff val="5000"/>
                </a:schemeClr>
              </a:buClr>
              <a:buFont typeface="Arial" panose="020B0604020202020204" pitchFamily="34" charset="0"/>
              <a:buChar char="•"/>
              <a:defRPr/>
            </a:pPr>
            <a:endParaRPr lang="en-US" sz="1000" dirty="0">
              <a:solidFill>
                <a:schemeClr val="tx1">
                  <a:lumMod val="95000"/>
                  <a:lumOff val="5000"/>
                </a:schemeClr>
              </a:solidFill>
            </a:endParaRPr>
          </a:p>
          <a:p>
            <a:pPr marL="233363" indent="-233363" algn="just" eaLnBrk="1" fontAlgn="auto" hangingPunct="1">
              <a:lnSpc>
                <a:spcPct val="74000"/>
              </a:lnSpc>
              <a:spcBef>
                <a:spcPts val="0"/>
              </a:spcBef>
              <a:spcAft>
                <a:spcPts val="0"/>
              </a:spcAft>
              <a:buClr>
                <a:schemeClr val="tx1">
                  <a:lumMod val="95000"/>
                  <a:lumOff val="5000"/>
                </a:schemeClr>
              </a:buClr>
              <a:buFont typeface="Arial" panose="020B0604020202020204" pitchFamily="34" charset="0"/>
              <a:buChar char="•"/>
              <a:defRPr/>
            </a:pPr>
            <a:r>
              <a:rPr lang="en-US" sz="1600" dirty="0">
                <a:solidFill>
                  <a:schemeClr val="tx1">
                    <a:lumMod val="95000"/>
                    <a:lumOff val="5000"/>
                  </a:schemeClr>
                </a:solidFill>
              </a:rPr>
              <a:t>Bacterial infections may be treated with antibiotics, which are classified as </a:t>
            </a:r>
            <a:r>
              <a:rPr lang="en-US" sz="1600" dirty="0" err="1">
                <a:solidFill>
                  <a:schemeClr val="tx1">
                    <a:lumMod val="95000"/>
                    <a:lumOff val="5000"/>
                  </a:schemeClr>
                </a:solidFill>
              </a:rPr>
              <a:t>bacteriocidal</a:t>
            </a:r>
            <a:r>
              <a:rPr lang="en-US" sz="1600" dirty="0">
                <a:solidFill>
                  <a:schemeClr val="tx1">
                    <a:lumMod val="95000"/>
                    <a:lumOff val="5000"/>
                  </a:schemeClr>
                </a:solidFill>
              </a:rPr>
              <a:t> if they kill bacteria, or bacteriostatic if they just prevent bacterial growth.</a:t>
            </a:r>
          </a:p>
          <a:p>
            <a:pPr marL="233363" indent="-233363" algn="just" eaLnBrk="1" fontAlgn="auto" hangingPunct="1">
              <a:lnSpc>
                <a:spcPct val="74000"/>
              </a:lnSpc>
              <a:spcBef>
                <a:spcPts val="0"/>
              </a:spcBef>
              <a:spcAft>
                <a:spcPts val="0"/>
              </a:spcAft>
              <a:buClr>
                <a:schemeClr val="tx1">
                  <a:lumMod val="95000"/>
                  <a:lumOff val="5000"/>
                </a:schemeClr>
              </a:buClr>
              <a:buFont typeface="Arial" panose="020B0604020202020204" pitchFamily="34" charset="0"/>
              <a:buChar char="•"/>
              <a:defRPr/>
            </a:pPr>
            <a:endParaRPr lang="en-US" sz="1000" dirty="0">
              <a:solidFill>
                <a:schemeClr val="tx1">
                  <a:lumMod val="95000"/>
                  <a:lumOff val="5000"/>
                </a:schemeClr>
              </a:solidFill>
            </a:endParaRPr>
          </a:p>
          <a:p>
            <a:pPr marL="233363" indent="-233363" algn="just" eaLnBrk="1" fontAlgn="auto" hangingPunct="1">
              <a:lnSpc>
                <a:spcPct val="74000"/>
              </a:lnSpc>
              <a:spcBef>
                <a:spcPts val="0"/>
              </a:spcBef>
              <a:spcAft>
                <a:spcPts val="0"/>
              </a:spcAft>
              <a:buClr>
                <a:schemeClr val="tx1">
                  <a:lumMod val="95000"/>
                  <a:lumOff val="5000"/>
                </a:schemeClr>
              </a:buClr>
              <a:buFont typeface="Arial" panose="020B0604020202020204" pitchFamily="34" charset="0"/>
              <a:buChar char="•"/>
              <a:defRPr/>
            </a:pPr>
            <a:r>
              <a:rPr lang="en-US" sz="1600" dirty="0">
                <a:solidFill>
                  <a:schemeClr val="tx1">
                    <a:lumMod val="95000"/>
                    <a:lumOff val="5000"/>
                  </a:schemeClr>
                </a:solidFill>
              </a:rPr>
              <a:t>Disinfectants, such as bleach, are also used to kill bacteria, or other pathogens, on surfaces, to prevent contamination and further reduce the risk of infection.</a:t>
            </a:r>
          </a:p>
          <a:p>
            <a:pPr marL="1604963" indent="-1604963" algn="just" eaLnBrk="1" fontAlgn="auto" hangingPunct="1">
              <a:lnSpc>
                <a:spcPct val="80000"/>
              </a:lnSpc>
              <a:spcBef>
                <a:spcPts val="0"/>
              </a:spcBef>
              <a:spcAft>
                <a:spcPts val="0"/>
              </a:spcAft>
              <a:buClr>
                <a:schemeClr val="tx1">
                  <a:lumMod val="95000"/>
                  <a:lumOff val="5000"/>
                </a:schemeClr>
              </a:buClr>
              <a:defRPr/>
            </a:pPr>
            <a:endParaRPr lang="en-US" i="1" dirty="0">
              <a:solidFill>
                <a:schemeClr val="tx1">
                  <a:lumMod val="95000"/>
                  <a:lumOff val="5000"/>
                </a:schemeClr>
              </a:solidFill>
            </a:endParaRPr>
          </a:p>
          <a:p>
            <a:pPr marL="1604963" indent="-1604963" algn="just" eaLnBrk="1" fontAlgn="auto" hangingPunct="1">
              <a:lnSpc>
                <a:spcPct val="80000"/>
              </a:lnSpc>
              <a:spcBef>
                <a:spcPts val="0"/>
              </a:spcBef>
              <a:spcAft>
                <a:spcPts val="0"/>
              </a:spcAft>
              <a:buClr>
                <a:schemeClr val="tx1">
                  <a:lumMod val="95000"/>
                  <a:lumOff val="5000"/>
                </a:schemeClr>
              </a:buClr>
              <a:defRPr/>
            </a:pPr>
            <a:r>
              <a:rPr lang="en-US" i="1" dirty="0">
                <a:solidFill>
                  <a:schemeClr val="tx1">
                    <a:lumMod val="95000"/>
                    <a:lumOff val="5000"/>
                  </a:schemeClr>
                </a:solidFill>
              </a:rPr>
              <a:t>	</a:t>
            </a:r>
            <a:endParaRPr lang="en-US" i="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000" y="1471238"/>
            <a:ext cx="1475117" cy="789016"/>
          </a:xfrm>
          <a:prstGeom prst="rect">
            <a:avLst/>
          </a:prstGeom>
        </p:spPr>
      </p:pic>
    </p:spTree>
    <p:extLst>
      <p:ext uri="{BB962C8B-B14F-4D97-AF65-F5344CB8AC3E}">
        <p14:creationId xmlns:p14="http://schemas.microsoft.com/office/powerpoint/2010/main" val="1476409863"/>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23026</TotalTime>
  <Words>4669</Words>
  <Application>Microsoft Office PowerPoint</Application>
  <PresentationFormat>On-screen Show (4:3)</PresentationFormat>
  <Paragraphs>630</Paragraphs>
  <Slides>46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Courier New</vt:lpstr>
      <vt:lpstr>1_Custom Design</vt:lpstr>
      <vt:lpstr>PowerPoint Presentation</vt:lpstr>
      <vt:lpstr>Pandemics and Reactions</vt:lpstr>
      <vt:lpstr>Part One - What is a Pandemic</vt:lpstr>
      <vt:lpstr>Pandemic Defined</vt:lpstr>
      <vt:lpstr>Why are Pandemics Scary?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Robert Farley</cp:lastModifiedBy>
  <cp:revision>989</cp:revision>
  <cp:lastPrinted>2020-05-08T18:10:12Z</cp:lastPrinted>
  <dcterms:created xsi:type="dcterms:W3CDTF">2007-08-27T19:04:39Z</dcterms:created>
  <dcterms:modified xsi:type="dcterms:W3CDTF">2020-05-11T19:03:23Z</dcterms:modified>
</cp:coreProperties>
</file>