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9" r:id="rId2"/>
    <p:sldId id="277" r:id="rId3"/>
    <p:sldId id="483" r:id="rId4"/>
    <p:sldId id="280" r:id="rId5"/>
    <p:sldId id="315" r:id="rId6"/>
    <p:sldId id="404" r:id="rId7"/>
    <p:sldId id="339" r:id="rId8"/>
    <p:sldId id="317" r:id="rId9"/>
    <p:sldId id="480" r:id="rId10"/>
    <p:sldId id="405" r:id="rId11"/>
    <p:sldId id="318" r:id="rId12"/>
    <p:sldId id="410" r:id="rId13"/>
    <p:sldId id="418" r:id="rId14"/>
    <p:sldId id="417" r:id="rId15"/>
    <p:sldId id="419" r:id="rId16"/>
    <p:sldId id="420" r:id="rId17"/>
    <p:sldId id="421" r:id="rId18"/>
    <p:sldId id="484" r:id="rId19"/>
    <p:sldId id="485" r:id="rId20"/>
    <p:sldId id="412" r:id="rId21"/>
    <p:sldId id="486" r:id="rId22"/>
    <p:sldId id="413" r:id="rId23"/>
    <p:sldId id="439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-107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-1635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-219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204"/>
    <a:srgbClr val="4C1441"/>
    <a:srgbClr val="FFFF00"/>
    <a:srgbClr val="006666"/>
    <a:srgbClr val="CC0000"/>
    <a:srgbClr val="0066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10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arley" userId="1b2cfada0102257f" providerId="LiveId" clId="{483A064E-1E61-4AE9-88C6-CE970D257757}"/>
    <pc:docChg chg="custSel modSld">
      <pc:chgData name="Robert Farley" userId="1b2cfada0102257f" providerId="LiveId" clId="{483A064E-1E61-4AE9-88C6-CE970D257757}" dt="2021-08-26T12:12:42.065" v="29" actId="1076"/>
      <pc:docMkLst>
        <pc:docMk/>
      </pc:docMkLst>
      <pc:sldChg chg="addSp delSp modSp mod">
        <pc:chgData name="Robert Farley" userId="1b2cfada0102257f" providerId="LiveId" clId="{483A064E-1E61-4AE9-88C6-CE970D257757}" dt="2021-08-26T12:12:42.065" v="29" actId="1076"/>
        <pc:sldMkLst>
          <pc:docMk/>
          <pc:sldMk cId="0" sldId="412"/>
        </pc:sldMkLst>
        <pc:picChg chg="del">
          <ac:chgData name="Robert Farley" userId="1b2cfada0102257f" providerId="LiveId" clId="{483A064E-1E61-4AE9-88C6-CE970D257757}" dt="2021-08-26T12:07:04.574" v="18" actId="478"/>
          <ac:picMkLst>
            <pc:docMk/>
            <pc:sldMk cId="0" sldId="412"/>
            <ac:picMk id="2" creationId="{00000000-0000-0000-0000-000000000000}"/>
          </ac:picMkLst>
        </pc:picChg>
        <pc:picChg chg="add del mod">
          <ac:chgData name="Robert Farley" userId="1b2cfada0102257f" providerId="LiveId" clId="{483A064E-1E61-4AE9-88C6-CE970D257757}" dt="2021-08-26T12:07:32.663" v="24" actId="478"/>
          <ac:picMkLst>
            <pc:docMk/>
            <pc:sldMk cId="0" sldId="412"/>
            <ac:picMk id="4" creationId="{1E58CA09-557C-412B-B2C5-6D1CF0974FD4}"/>
          </ac:picMkLst>
        </pc:picChg>
        <pc:picChg chg="add mod">
          <ac:chgData name="Robert Farley" userId="1b2cfada0102257f" providerId="LiveId" clId="{483A064E-1E61-4AE9-88C6-CE970D257757}" dt="2021-08-26T12:12:42.065" v="29" actId="1076"/>
          <ac:picMkLst>
            <pc:docMk/>
            <pc:sldMk cId="0" sldId="412"/>
            <ac:picMk id="6" creationId="{E9E9BE7E-5B2D-4021-9100-1AF58F2A0C22}"/>
          </ac:picMkLst>
        </pc:picChg>
      </pc:sldChg>
      <pc:sldChg chg="addSp delSp modSp mod">
        <pc:chgData name="Robert Farley" userId="1b2cfada0102257f" providerId="LiveId" clId="{483A064E-1E61-4AE9-88C6-CE970D257757}" dt="2021-08-26T12:06:08.947" v="5" actId="1076"/>
        <pc:sldMkLst>
          <pc:docMk/>
          <pc:sldMk cId="0" sldId="421"/>
        </pc:sldMkLst>
        <pc:picChg chg="del">
          <ac:chgData name="Robert Farley" userId="1b2cfada0102257f" providerId="LiveId" clId="{483A064E-1E61-4AE9-88C6-CE970D257757}" dt="2021-08-26T12:02:23.414" v="0" actId="478"/>
          <ac:picMkLst>
            <pc:docMk/>
            <pc:sldMk cId="0" sldId="421"/>
            <ac:picMk id="3" creationId="{00000000-0000-0000-0000-000000000000}"/>
          </ac:picMkLst>
        </pc:picChg>
        <pc:picChg chg="add mod">
          <ac:chgData name="Robert Farley" userId="1b2cfada0102257f" providerId="LiveId" clId="{483A064E-1E61-4AE9-88C6-CE970D257757}" dt="2021-08-26T12:06:08.947" v="5" actId="1076"/>
          <ac:picMkLst>
            <pc:docMk/>
            <pc:sldMk cId="0" sldId="421"/>
            <ac:picMk id="4" creationId="{CDBC64A2-976B-411F-A90E-666BF5C5DA8A}"/>
          </ac:picMkLst>
        </pc:picChg>
      </pc:sldChg>
      <pc:sldChg chg="addSp delSp modSp mod">
        <pc:chgData name="Robert Farley" userId="1b2cfada0102257f" providerId="LiveId" clId="{483A064E-1E61-4AE9-88C6-CE970D257757}" dt="2021-08-26T12:06:37.625" v="11" actId="1076"/>
        <pc:sldMkLst>
          <pc:docMk/>
          <pc:sldMk cId="2884237110" sldId="484"/>
        </pc:sldMkLst>
        <pc:picChg chg="del">
          <ac:chgData name="Robert Farley" userId="1b2cfada0102257f" providerId="LiveId" clId="{483A064E-1E61-4AE9-88C6-CE970D257757}" dt="2021-08-26T12:06:20.280" v="6" actId="478"/>
          <ac:picMkLst>
            <pc:docMk/>
            <pc:sldMk cId="2884237110" sldId="484"/>
            <ac:picMk id="2" creationId="{00000000-0000-0000-0000-000000000000}"/>
          </ac:picMkLst>
        </pc:picChg>
        <pc:picChg chg="add mod">
          <ac:chgData name="Robert Farley" userId="1b2cfada0102257f" providerId="LiveId" clId="{483A064E-1E61-4AE9-88C6-CE970D257757}" dt="2021-08-26T12:06:37.625" v="11" actId="1076"/>
          <ac:picMkLst>
            <pc:docMk/>
            <pc:sldMk cId="2884237110" sldId="484"/>
            <ac:picMk id="5" creationId="{9D08F320-C798-431F-ADCE-705098FEBD1B}"/>
          </ac:picMkLst>
        </pc:picChg>
      </pc:sldChg>
      <pc:sldChg chg="addSp delSp modSp mod">
        <pc:chgData name="Robert Farley" userId="1b2cfada0102257f" providerId="LiveId" clId="{483A064E-1E61-4AE9-88C6-CE970D257757}" dt="2021-08-26T12:06:58.773" v="17" actId="1076"/>
        <pc:sldMkLst>
          <pc:docMk/>
          <pc:sldMk cId="920000642" sldId="485"/>
        </pc:sldMkLst>
        <pc:picChg chg="del">
          <ac:chgData name="Robert Farley" userId="1b2cfada0102257f" providerId="LiveId" clId="{483A064E-1E61-4AE9-88C6-CE970D257757}" dt="2021-08-26T12:06:44.328" v="12" actId="478"/>
          <ac:picMkLst>
            <pc:docMk/>
            <pc:sldMk cId="920000642" sldId="485"/>
            <ac:picMk id="2" creationId="{00000000-0000-0000-0000-000000000000}"/>
          </ac:picMkLst>
        </pc:picChg>
        <pc:picChg chg="add mod">
          <ac:chgData name="Robert Farley" userId="1b2cfada0102257f" providerId="LiveId" clId="{483A064E-1E61-4AE9-88C6-CE970D257757}" dt="2021-08-26T12:06:58.773" v="17" actId="1076"/>
          <ac:picMkLst>
            <pc:docMk/>
            <pc:sldMk cId="920000642" sldId="485"/>
            <ac:picMk id="5" creationId="{F763FBBF-0006-4E45-A1D2-EFD3998406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732B-3931-4C78-8DBB-AD53B398B0C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CAE9A-D2A7-455A-9066-FB3381E1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E8468ECA-FCD4-4767-A441-9AD0A66A9B02}" type="datetimeFigureOut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95A1D999-1AA3-4AF7-B474-A087E9E08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2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6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0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5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1D999-1AA3-4AF7-B474-A087E9E088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1D999-1AA3-4AF7-B474-A087E9E088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0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4" indent="0" algn="ctr">
              <a:buNone/>
              <a:defRPr/>
            </a:lvl2pPr>
            <a:lvl3pPr marL="914368" indent="0" algn="ctr">
              <a:buNone/>
              <a:defRPr/>
            </a:lvl3pPr>
            <a:lvl4pPr marL="1371553" indent="0" algn="ctr">
              <a:buNone/>
              <a:defRPr/>
            </a:lvl4pPr>
            <a:lvl5pPr marL="1828737" indent="0" algn="ctr">
              <a:buNone/>
              <a:defRPr/>
            </a:lvl5pPr>
            <a:lvl6pPr marL="2285922" indent="0" algn="ctr">
              <a:buNone/>
              <a:defRPr/>
            </a:lvl6pPr>
            <a:lvl7pPr marL="2743106" indent="0" algn="ctr">
              <a:buNone/>
              <a:defRPr/>
            </a:lvl7pPr>
            <a:lvl8pPr marL="3200290" indent="0" algn="ctr">
              <a:buNone/>
              <a:defRPr/>
            </a:lvl8pPr>
            <a:lvl9pPr marL="3657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A24A-EE01-4FFF-B865-DEFEBA29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8CDE-1D61-4434-A8D4-A12664F1F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E680-E495-40E8-B03E-91F8AD507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F987-C306-4481-BAE6-C66747CE0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2E0F-2943-4D8F-B5F0-CA55A7B3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3321-8854-45D3-87E5-FFBD7A5A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4" indent="0">
              <a:buNone/>
              <a:defRPr sz="1800"/>
            </a:lvl2pPr>
            <a:lvl3pPr marL="914368" indent="0">
              <a:buNone/>
              <a:defRPr sz="1600"/>
            </a:lvl3pPr>
            <a:lvl4pPr marL="1371553" indent="0">
              <a:buNone/>
              <a:defRPr sz="1400"/>
            </a:lvl4pPr>
            <a:lvl5pPr marL="1828737" indent="0">
              <a:buNone/>
              <a:defRPr sz="1400"/>
            </a:lvl5pPr>
            <a:lvl6pPr marL="2285922" indent="0">
              <a:buNone/>
              <a:defRPr sz="1400"/>
            </a:lvl6pPr>
            <a:lvl7pPr marL="2743106" indent="0">
              <a:buNone/>
              <a:defRPr sz="1400"/>
            </a:lvl7pPr>
            <a:lvl8pPr marL="3200290" indent="0">
              <a:buNone/>
              <a:defRPr sz="1400"/>
            </a:lvl8pPr>
            <a:lvl9pPr marL="36574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5097-BB54-4FF8-8DDF-31830133C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CAA6-6DF7-41A0-AD45-4D44881C1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18A5-6C48-4D58-9486-2D323D868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F614-9A60-41F9-9E0D-1A2BD4A82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4401-F39B-429E-B9F0-916835699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58A6-2895-4F8E-9569-2718370C7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2" indent="0">
              <a:buNone/>
              <a:defRPr sz="2000"/>
            </a:lvl6pPr>
            <a:lvl7pPr marL="2743106" indent="0">
              <a:buNone/>
              <a:defRPr sz="2000"/>
            </a:lvl7pPr>
            <a:lvl8pPr marL="3200290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07C2-C407-4AEA-8611-0B86175B1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440FD-95CB-4EBB-A5FF-B0FADC389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14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98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83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67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6950" y="5394325"/>
            <a:ext cx="7288213" cy="1169988"/>
          </a:xfrm>
          <a:prstGeom prst="rect">
            <a:avLst/>
          </a:prstGeom>
          <a:solidFill>
            <a:schemeClr val="tx1"/>
          </a:solidFill>
        </p:spPr>
        <p:txBody>
          <a:bodyPr lIns="91436" tIns="45718" rIns="91436" bIns="45718"/>
          <a:lstStyle/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Slide Set One:</a:t>
            </a:r>
          </a:p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Introduction and Class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32" y="304800"/>
            <a:ext cx="4619048" cy="9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2328862"/>
            <a:ext cx="319087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9100" y="990600"/>
            <a:ext cx="86883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3. Please watch all lectures/cases/exercises.</a:t>
            </a: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</a:rPr>
              <a:t>    </a:t>
            </a:r>
            <a:r>
              <a:rPr lang="en-US" sz="2000" b="1" dirty="0">
                <a:solidFill>
                  <a:srgbClr val="C00000"/>
                </a:solidFill>
              </a:rPr>
              <a:t>The first step of any successful adventure is simply to be there</a:t>
            </a:r>
            <a:r>
              <a:rPr lang="en-US" sz="2200" b="1" dirty="0">
                <a:solidFill>
                  <a:srgbClr val="C00000"/>
                </a:solidFill>
              </a:rPr>
              <a:t>.</a:t>
            </a: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The lectures, accompanying power point slides, and the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cases / class exercises, are the most important part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this class.  They form the foundation for your success.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C00000"/>
                </a:solidFill>
              </a:rPr>
              <a:t>       Please watch and read them all, and pay attention.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2060"/>
              </a:solidFill>
            </a:endParaRPr>
          </a:p>
        </p:txBody>
      </p:sp>
      <p:pic>
        <p:nvPicPr>
          <p:cNvPr id="14339" name="Picture 8" descr="http://vezsolutions.com/images/Qn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04800" y="10668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</a:rPr>
              <a:t>	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4. You Will Need:</a:t>
            </a:r>
            <a:endParaRPr lang="en-US" sz="28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Thirst for Intellectual Excitement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Hunger to be a Part of a Challenge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Willingness to Explore and an Eagerness to Learn</a:t>
            </a:r>
          </a:p>
          <a:p>
            <a:pPr marL="630238" indent="-2825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6666"/>
                </a:solidFill>
              </a:rPr>
              <a:t>THE TEXTBOOK IS COMPLETELY OPTIONAL 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	     </a:t>
            </a:r>
            <a:r>
              <a:rPr lang="en-US" b="1" i="1" dirty="0">
                <a:solidFill>
                  <a:srgbClr val="4C1441"/>
                </a:solidFill>
              </a:rPr>
              <a:t>– If you wish to use such - it is Anderson’s Business Law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Access to a computer is necessary, to visit our website</a:t>
            </a:r>
          </a:p>
          <a:p>
            <a:pPr marL="342889" indent="-342889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http://www.bobfarley.us/0300lawclasses/375propertylaw/propertylaw.htm</a:t>
            </a:r>
            <a:endParaRPr lang="en-US" b="1" i="1" dirty="0">
              <a:solidFill>
                <a:srgbClr val="C0000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endParaRPr lang="en-US" sz="800" b="1" dirty="0">
              <a:solidFill>
                <a:srgbClr val="002060"/>
              </a:solidFill>
            </a:endParaRPr>
          </a:p>
          <a:p>
            <a:pPr marL="342889" indent="-342889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- We </a:t>
            </a:r>
            <a:r>
              <a:rPr lang="en-US" sz="3600" b="1" i="1" dirty="0">
                <a:solidFill>
                  <a:srgbClr val="002060"/>
                </a:solidFill>
              </a:rPr>
              <a:t>DO NOT</a:t>
            </a:r>
            <a:r>
              <a:rPr lang="en-US" sz="2000" b="1" i="1" dirty="0">
                <a:solidFill>
                  <a:srgbClr val="002060"/>
                </a:solidFill>
              </a:rPr>
              <a:t> use Blackboard, except for exams.</a:t>
            </a:r>
          </a:p>
          <a:p>
            <a:pPr marL="342889" indent="-342889" algn="ctr">
              <a:lnSpc>
                <a:spcPct val="90000"/>
              </a:lnSpc>
              <a:spcBef>
                <a:spcPts val="0"/>
              </a:spcBef>
              <a:defRPr/>
            </a:pPr>
            <a:endParaRPr lang="en-US" sz="500" b="1" i="1" dirty="0">
              <a:solidFill>
                <a:srgbClr val="002060"/>
              </a:solidFill>
            </a:endParaRPr>
          </a:p>
          <a:p>
            <a:pPr marL="342889" indent="-342889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Our above listed Website is where you can find everything you need.</a:t>
            </a:r>
          </a:p>
          <a:p>
            <a:pPr marL="742924" lvl="1" indent="-28574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2" y="228601"/>
            <a:ext cx="8625598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3917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28599"/>
            <a:ext cx="8610601" cy="64008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28599"/>
            <a:ext cx="8610600" cy="64008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28600"/>
            <a:ext cx="8610601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DBC64A2-976B-411F-A90E-666BF5C5D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828309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F987-C306-4481-BAE6-C66747CE07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D08F320-C798-431F-ADCE-705098FEB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3221"/>
            <a:ext cx="4783282" cy="61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F987-C306-4481-BAE6-C66747CE07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763FBBF-0006-4E45-A1D2-EFD399840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4629"/>
            <a:ext cx="4859482" cy="62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304800" y="1052513"/>
            <a:ext cx="8610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200" b="1" dirty="0"/>
              <a:t>                   </a:t>
            </a:r>
            <a:r>
              <a:rPr lang="en-US" sz="5400" b="1" dirty="0">
                <a:solidFill>
                  <a:srgbClr val="C00000"/>
                </a:solidFill>
              </a:rPr>
              <a:t>Welcome !!!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We are about to set off together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000" b="1" dirty="0">
                <a:solidFill>
                  <a:srgbClr val="002060"/>
                </a:solidFill>
              </a:rPr>
              <a:t>	on a grand adventure.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An Adventure of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0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3000" b="1" i="1" dirty="0">
                <a:solidFill>
                  <a:schemeClr val="accent1">
                    <a:lumMod val="25000"/>
                  </a:schemeClr>
                </a:solidFill>
              </a:rPr>
              <a:t>Intellectual Excitement, and 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000" b="1" i="1" dirty="0">
                <a:solidFill>
                  <a:schemeClr val="accent1">
                    <a:lumMod val="25000"/>
                  </a:schemeClr>
                </a:solidFill>
              </a:rPr>
              <a:t> Practical Usefulness.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6D3D9-99BE-4386-8A14-6B206862BFB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890A20-9A7C-4BBF-9CFC-6E9D5EEAAF4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9E9BE7E-5B2D-4021-9100-1AF58F2A0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8095"/>
            <a:ext cx="4769428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44401-F39B-429E-B9F0-9168356993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4972050" cy="63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kolkatabirds.com/hillbirdsofind/skabrusuns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12825"/>
            <a:ext cx="762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447800" y="55626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 Black" pitchFamily="34" charset="0"/>
              </a:rPr>
              <a:t>So, with that introduction… </a:t>
            </a:r>
          </a:p>
          <a:p>
            <a:r>
              <a:rPr lang="en-US" sz="2800" b="1" i="1">
                <a:solidFill>
                  <a:srgbClr val="C00000"/>
                </a:solidFill>
                <a:latin typeface="Arial Black" pitchFamily="34" charset="0"/>
              </a:rPr>
              <a:t>Let’s Begin Our Grand Adventure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29E84D-308A-4DA9-B671-AEEF7D93BD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 algn="ctr">
              <a:spcBef>
                <a:spcPct val="20000"/>
              </a:spcBef>
            </a:pPr>
            <a:r>
              <a:rPr lang="en-US" sz="4400" b="1" i="1" dirty="0">
                <a:solidFill>
                  <a:srgbClr val="C00000"/>
                </a:solidFill>
              </a:rPr>
              <a:t>End of Class One</a:t>
            </a:r>
            <a:endParaRPr lang="en-US" sz="4400" i="1" dirty="0">
              <a:solidFill>
                <a:srgbClr val="C0000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Please don’t forget to hand in your bio form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For next time – Review Assignments as follows on the Webpage: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Power Point Slides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Cases and Class Exercise Materials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Weekly Information Sheets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Questions?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C81204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3200" b="1" dirty="0">
                <a:solidFill>
                  <a:srgbClr val="C81204"/>
                </a:solidFill>
              </a:rPr>
              <a:t>See you next week for Class 2</a:t>
            </a:r>
          </a:p>
          <a:p>
            <a:pPr marL="341313" indent="-341313">
              <a:spcBef>
                <a:spcPct val="20000"/>
              </a:spcBef>
            </a:pPr>
            <a:endParaRPr lang="en-US" sz="3200" dirty="0">
              <a:solidFill>
                <a:srgbClr val="C81204"/>
              </a:solidFill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A223F-4C05-4CFC-AFED-682C950C574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44401-F39B-429E-B9F0-9168356993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1052513"/>
            <a:ext cx="8610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200" b="1" dirty="0"/>
              <a:t>                   </a:t>
            </a:r>
            <a:r>
              <a:rPr lang="en-US" sz="5400" b="1" dirty="0">
                <a:solidFill>
                  <a:srgbClr val="C00000"/>
                </a:solidFill>
              </a:rPr>
              <a:t>Welcome !!!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</a:rPr>
              <a:t>This is a course in Law.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</a:rPr>
              <a:t>Law is an important, practical subject.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You will use it your whole life 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 Its study will transform how you look at the world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It is not just a collection of facts, but also a way of thinking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1000" dirty="0"/>
          </a:p>
          <a:p>
            <a:pPr marL="342889" indent="-342889" algn="just">
              <a:spcBef>
                <a:spcPct val="20000"/>
              </a:spcBef>
              <a:defRPr/>
            </a:pPr>
            <a:r>
              <a:rPr lang="en-US" sz="2800" dirty="0"/>
              <a:t>“The law is reason free from passion.”  </a:t>
            </a:r>
            <a:r>
              <a:rPr lang="en-US" sz="2800" b="1" dirty="0">
                <a:solidFill>
                  <a:srgbClr val="002060"/>
                </a:solidFill>
              </a:rPr>
              <a:t> Aristotle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1000" dirty="0"/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2800" dirty="0"/>
              <a:t>“Where there is no common power, there is no </a:t>
            </a:r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2800" dirty="0"/>
              <a:t>  law: where no law, no injustice.”</a:t>
            </a:r>
            <a:r>
              <a:rPr lang="en-US" sz="2800" b="1" dirty="0">
                <a:solidFill>
                  <a:srgbClr val="002060"/>
                </a:solidFill>
              </a:rPr>
              <a:t>           Hobbs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371600" y="555625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4800" b="1">
                <a:solidFill>
                  <a:srgbClr val="C81204"/>
                </a:solidFill>
              </a:rPr>
              <a:t>Class Administration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D64DF-BA52-40E0-8F7C-F804D57DBB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6490"/>
            <a:ext cx="7239000" cy="4512310"/>
          </a:xfrm>
          <a:prstGeom prst="rect">
            <a:avLst/>
          </a:prstGeom>
        </p:spPr>
      </p:pic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81000" y="9271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Every Adventure needs a Guide.</a:t>
            </a:r>
          </a:p>
          <a:p>
            <a:pPr marL="341313" indent="-341313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		</a:t>
            </a: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8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0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	</a:t>
            </a:r>
            <a:endParaRPr lang="en-US" sz="2400" b="1" i="1" dirty="0">
              <a:solidFill>
                <a:srgbClr val="006600"/>
              </a:solidFill>
            </a:endParaRPr>
          </a:p>
          <a:p>
            <a:pPr marL="741363" lvl="1" indent="-284163">
              <a:spcBef>
                <a:spcPct val="20000"/>
              </a:spcBef>
            </a:pPr>
            <a:r>
              <a:rPr lang="en-US" sz="2000" b="1" dirty="0"/>
              <a:t>Your Humble Professor, Mentor, and Intellectual Resource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763" y="1600200"/>
            <a:ext cx="2330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E616F-98E1-4131-AD17-F5554ADF937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8" y="4991100"/>
            <a:ext cx="3810000" cy="495300"/>
          </a:xfrm>
          <a:prstGeom prst="rect">
            <a:avLst/>
          </a:prstGeom>
        </p:spPr>
      </p:pic>
      <p:pic>
        <p:nvPicPr>
          <p:cNvPr id="7" name="image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04800" y="1143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What you need to know about me: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600" b="1" dirty="0"/>
          </a:p>
          <a:p>
            <a:pPr marL="457200" lvl="1" indent="-28416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Professional Background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Attorney – Admitted to Practice Before State and Federal Courts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 – Long Time Law Professor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Counsel – NYS Senate, Former NYS Deputy Attorney General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Biography is on our website at: http://www.bobfarley.us/0100aboutbob/aboutbob.htm </a:t>
            </a:r>
          </a:p>
          <a:p>
            <a:pPr marL="457200" lvl="1" indent="-28416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Personal Background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Wife: Marilyn – CPA Tax Attorney – Tax Managing Director - KPMG.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Children: Katie (Lawyer) and Lizzie (Lawyer)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Personality – Sincere, Easy Going, Friendly and Approachable.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Can be reached any time by appointment.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E-Mail: </a:t>
            </a:r>
            <a:r>
              <a:rPr lang="en-US" b="1" i="1" dirty="0">
                <a:solidFill>
                  <a:srgbClr val="006666"/>
                </a:solidFill>
              </a:rPr>
              <a:t>bobfarley@bobfarley.us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Telephone (Cell): </a:t>
            </a:r>
            <a:r>
              <a:rPr lang="en-US" b="1" dirty="0">
                <a:solidFill>
                  <a:srgbClr val="006666"/>
                </a:solidFill>
              </a:rPr>
              <a:t>518-986-2037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Website:</a:t>
            </a:r>
            <a:r>
              <a:rPr lang="en-US" sz="500" b="1" dirty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6666"/>
                </a:solidFill>
              </a:rPr>
              <a:t>http://www.bobfarley.us/0300lawclasses/375propertylaw/propertylaw.htm</a:t>
            </a:r>
          </a:p>
          <a:p>
            <a:pPr marL="742924" lvl="1" indent="-28574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76400"/>
            <a:ext cx="3810000" cy="495300"/>
          </a:xfrm>
          <a:prstGeom prst="rect">
            <a:avLst/>
          </a:prstGeom>
        </p:spPr>
      </p:pic>
      <p:pic>
        <p:nvPicPr>
          <p:cNvPr id="5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252730"/>
            <a:ext cx="2904490" cy="623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8600" y="201771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810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/>
          <a:lstStyle/>
          <a:p>
            <a:pPr algn="just">
              <a:lnSpc>
                <a:spcPct val="90000"/>
              </a:lnSpc>
            </a:pPr>
            <a:r>
              <a:rPr lang="en-US" b="1" i="1">
                <a:solidFill>
                  <a:srgbClr val="0033CC"/>
                </a:solidFill>
              </a:rPr>
              <a:t>                           </a:t>
            </a:r>
            <a:r>
              <a:rPr lang="en-US" sz="2400" b="1" i="1">
                <a:solidFill>
                  <a:srgbClr val="002060"/>
                </a:solidFill>
              </a:rPr>
              <a:t>Statement of Teaching Philosophy</a:t>
            </a:r>
          </a:p>
          <a:p>
            <a:pPr algn="just">
              <a:lnSpc>
                <a:spcPct val="90000"/>
              </a:lnSpc>
            </a:pPr>
            <a:endParaRPr lang="en-US" sz="900" b="1" i="1">
              <a:solidFill>
                <a:srgbClr val="0033C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900"/>
              <a:t>Teaching is among the noblest of human pursuits. Through its communication of knowledge and experience, our society is advanced, and our civilization is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offered the promise of a brighter tomorrow.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This high mantle of responsibility requires an effective teacher to possess a number of talents as well as expend a great deal of energy, enthusiasm and effort.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As a result, the measures of effective teaching include: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 b="1"/>
              <a:t>1. Knowledge;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2. Communication;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3. Retention; and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4. Understanding.</a:t>
            </a:r>
          </a:p>
          <a:p>
            <a:pPr algn="just">
              <a:lnSpc>
                <a:spcPct val="90000"/>
              </a:lnSpc>
            </a:pPr>
            <a:endParaRPr lang="en-US" sz="900" b="1"/>
          </a:p>
          <a:p>
            <a:pPr algn="just">
              <a:lnSpc>
                <a:spcPct val="90000"/>
              </a:lnSpc>
            </a:pPr>
            <a:r>
              <a:rPr lang="en-US" sz="900"/>
              <a:t>The threshold measure of effective teaching is </a:t>
            </a:r>
            <a:r>
              <a:rPr lang="en-US" sz="900" b="1" i="1"/>
              <a:t>knowledge</a:t>
            </a:r>
            <a:r>
              <a:rPr lang="en-US" sz="900"/>
              <a:t>.  A Professor must exhibit, through education, study, background and experience, a fundamental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of the subject matter.  Moreover, such knowledge must be kept timely, through regular research on recent developments, theories and advances.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is not a static quality, but an ever growing and evolving virtue.  Great teachers know their subject.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Knowledge alone, however, is not enough.  Like some many other pursuits in life, high quality teaching also requires </a:t>
            </a:r>
            <a:r>
              <a:rPr lang="en-US" sz="900" b="1" i="1"/>
              <a:t>communication</a:t>
            </a:r>
            <a:r>
              <a:rPr lang="en-US" sz="900"/>
              <a:t>.  A Professor must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demonstrate effective two way communication, to assure not only the delivery, but also the receipt, of the knowledge to be conveyed.  Such effective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communication takes place when a teacher is always prepared, exudes a contagious enthusiasm for the subject discussed, offers concepts in an understandable,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focused and interesting manner, and shares a passion, relevance and real world application of the material presented.  Great teachers motivate, fascinate and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educate.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Conveyance of knowledge through effective communication, however, is only the first step to first class teaching.  Equally important is the </a:t>
            </a:r>
            <a:r>
              <a:rPr lang="en-US" sz="900" b="1" i="1"/>
              <a:t>retention </a:t>
            </a:r>
            <a:r>
              <a:rPr lang="en-US" sz="900"/>
              <a:t>of such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conveyed knowledge by the student.  For if such knowledge is not retained, the conveyance was in vain.  A Professor succeeds when their student succeeds,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a professor should not only assure delivery, but also develop methods and measures that promote long term retention.  Different students retain differently,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requiring the use of a variety of mediums and methods. Lectures, written materials, audio and visual presentations and practical interactions must all be selected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presented in a complementary manner,  to promote the repetition and reinforcement that leads to retention, without the dull redundancy that produces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boredom and disinterest.  Creative Intellectual devices and responsive measurements further prove helpful in pursuit of this goal. In the end, retention is a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cornerstone to learning.  Great teachers communicate knowledge in ways it will be retained.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The final measure of effective teaching is student </a:t>
            </a:r>
            <a:r>
              <a:rPr lang="en-US" sz="900" b="1" i="1"/>
              <a:t>understanding</a:t>
            </a:r>
            <a:r>
              <a:rPr lang="en-US" sz="900"/>
              <a:t>.  A Professor has succeeded when their student understands the retained knowledge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communicated.  Building understanding, the hardest task in all of teaching, requires a Professor to motivate students to develop their own intellectual talents,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to apply their recently retained knowledge to new and different situations.  Offered by way of the teacher’s enlightened path of perspective and insight,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understanding is attained by the student  through their own thought and analysis.  Through understanding, the future application and extension of communicated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can be achieved.  Producing understanding is thus the essential element of education.  It is the fundamental factor for which a teacher must effectively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test, and inspiring students to achieve it, is the ultimate hallmark of an effective teacher.  Great teachers advance understanding.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It these four measures, knowledge, communication, retention and understanding, that I wish to employ as a professor at SUNYA.  It is through their framework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that I wish to offer my time, talent, energy, enthusiasm and effort.  It is upon their foundation, that I wish to combine my experience, to provide an added depth and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relevance in the education of our students. It is upon this philosophy, that I wish to develop into a great teacher.</a:t>
            </a:r>
          </a:p>
          <a:p>
            <a:pPr algn="just">
              <a:lnSpc>
                <a:spcPct val="90000"/>
              </a:lnSpc>
            </a:pPr>
            <a:endParaRPr lang="en-US" sz="90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BBECB-3BDD-4E10-964C-C7778FB2C4B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7513" y="990600"/>
            <a:ext cx="84216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1. We Need to </a:t>
            </a:r>
            <a:r>
              <a:rPr lang="en-US" sz="2800" b="1" dirty="0">
                <a:solidFill>
                  <a:srgbClr val="C00000"/>
                </a:solidFill>
              </a:rPr>
              <a:t>RESPECT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 each other.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I love my students!!!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They become like my family / children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I will do anything I can to help you succeed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rgbClr val="0033CC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/>
              <a:t>Certain Things We </a:t>
            </a:r>
            <a:r>
              <a:rPr lang="en-US" sz="2800" b="1" dirty="0">
                <a:solidFill>
                  <a:srgbClr val="C00000"/>
                </a:solidFill>
              </a:rPr>
              <a:t>DO NOT </a:t>
            </a:r>
            <a:r>
              <a:rPr lang="en-US" sz="2800" b="1" dirty="0"/>
              <a:t>Tolerate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Talking During Class (I am partially deaf)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Any use of electronics (including earphones)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Cheating of any kind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dirty="0"/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FA759-E96B-48A6-91DD-7C83BB2AA0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7513" y="990600"/>
            <a:ext cx="84216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2. We need to get to know each other.</a:t>
            </a: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 algn="just">
              <a:spcBef>
                <a:spcPts val="0"/>
              </a:spcBef>
              <a:defRPr/>
            </a:pPr>
            <a:endParaRPr lang="en-US" sz="1900" b="1" dirty="0">
              <a:solidFill>
                <a:srgbClr val="002060"/>
              </a:solidFill>
            </a:endParaRPr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1900" b="1" dirty="0">
                <a:solidFill>
                  <a:srgbClr val="002060"/>
                </a:solidFill>
              </a:rPr>
              <a:t>You now know a bit about me, and so I need to know a bit about you.</a:t>
            </a:r>
          </a:p>
          <a:p>
            <a:pPr marL="342889" indent="-342889">
              <a:spcBef>
                <a:spcPts val="0"/>
              </a:spcBef>
              <a:defRPr/>
            </a:pPr>
            <a:endParaRPr lang="en-US" sz="200" b="1" dirty="0">
              <a:solidFill>
                <a:srgbClr val="002060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2060"/>
                </a:solidFill>
              </a:rPr>
              <a:t>Please Complete the </a:t>
            </a:r>
            <a:r>
              <a:rPr lang="en-US" sz="2800" b="1" dirty="0">
                <a:solidFill>
                  <a:srgbClr val="C00000"/>
                </a:solidFill>
              </a:rPr>
              <a:t>Student Biography Form </a:t>
            </a:r>
          </a:p>
          <a:p>
            <a:pPr marL="342889" indent="-342889" algn="ctr">
              <a:spcBef>
                <a:spcPts val="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889" indent="-342889"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It is worth 3 points toward your final grade and can be found at: http://www.bobfarley.us/0300lawclasses/bioform.pdf</a:t>
            </a:r>
          </a:p>
        </p:txBody>
      </p:sp>
      <p:pic>
        <p:nvPicPr>
          <p:cNvPr id="13315" name="Picture 5" descr="MAIN_185-Suits-Shaking-Han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438400"/>
            <a:ext cx="1598613" cy="22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7855" y="228600"/>
            <a:ext cx="2904490" cy="6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71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9004</TotalTime>
  <Words>1384</Words>
  <Application>Microsoft Office PowerPoint</Application>
  <PresentationFormat>On-screen Show (4:3)</PresentationFormat>
  <Paragraphs>209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409</cp:revision>
  <cp:lastPrinted>2017-08-31T14:13:51Z</cp:lastPrinted>
  <dcterms:created xsi:type="dcterms:W3CDTF">2007-08-27T19:04:39Z</dcterms:created>
  <dcterms:modified xsi:type="dcterms:W3CDTF">2021-08-26T12:13:11Z</dcterms:modified>
</cp:coreProperties>
</file>