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09" r:id="rId2"/>
    <p:sldId id="513" r:id="rId3"/>
    <p:sldId id="514" r:id="rId4"/>
    <p:sldId id="469" r:id="rId5"/>
    <p:sldId id="511" r:id="rId6"/>
    <p:sldId id="496"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50" r:id="rId21"/>
    <p:sldId id="437" r:id="rId22"/>
    <p:sldId id="451" r:id="rId23"/>
    <p:sldId id="452" r:id="rId24"/>
    <p:sldId id="456" r:id="rId25"/>
    <p:sldId id="475" r:id="rId26"/>
    <p:sldId id="515" r:id="rId27"/>
    <p:sldId id="516" r:id="rId28"/>
    <p:sldId id="517" r:id="rId29"/>
    <p:sldId id="518" r:id="rId30"/>
    <p:sldId id="519" r:id="rId31"/>
    <p:sldId id="520" r:id="rId32"/>
    <p:sldId id="523" r:id="rId33"/>
    <p:sldId id="439" r:id="rId3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BF3F40A-DB74-4111-A4B1-9915FF6BBD88}" type="slidenum">
              <a:rPr lang="en-US" smtClean="0"/>
              <a:pPr/>
              <a:t>4</a:t>
            </a:fld>
            <a:endParaRPr lang="en-US"/>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53394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BF3F40A-DB74-4111-A4B1-9915FF6BBD88}" type="slidenum">
              <a:rPr lang="en-US" smtClean="0"/>
              <a:pPr/>
              <a:t>5</a:t>
            </a:fld>
            <a:endParaRPr lang="en-US"/>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70067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0862F7A-54BD-4616-941E-A940B271D2EF}" type="slidenum">
              <a:rPr lang="en-US" smtClean="0"/>
              <a:pPr/>
              <a:t>30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0309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0862F7A-54BD-4616-941E-A940B271D2EF}" type="slidenum">
              <a:rPr lang="en-US" smtClean="0"/>
              <a:pPr/>
              <a:t>31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4479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0862F7A-54BD-4616-941E-A940B271D2EF}" type="slidenum">
              <a:rPr lang="en-US" smtClean="0"/>
              <a:pPr/>
              <a:t>32</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1860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upload.wikimedia.org/wikipedia/commons/1/1e/Thomas_Jefferson_by_Rembrandt_Peale,_1800.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upload.wikimedia.org/wikipedia/commons/7/72/John_Jay_(Gilbert_Stuart_portrait).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upload.wikimedia.org/wikipedia/commons/c/ca/Alexander_Hamilton.jp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upload.wikimedia.org/wikipedia/commons/1/12/George_Mason.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n.wikipedia.org/wiki/File:JusticeJamesWilson.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en.wikipedia.org/wiki/File:J_S_Copley_-_Samuel_Adams.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ile:Declaration_independence.jpg"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upload.wikimedia.org/wikipedia/commons/1/1d/James_Madison.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source=images&amp;cd=&amp;cad=rja&amp;docid=6onxE8uLq8p62M&amp;tbnid=U04KINUdOja3RM:&amp;ved=0CAgQjRwwADg3&amp;url=http://www.npr.org/blogs/deceptivecadence/2011/02/20/133504406/sing-out-mr-president-john-adams-bless-this-house&amp;ei=UBguUt7DIoSMiAK2k4GgCg&amp;psig=AFQjCNHHbQ949B4BgsSSjwzABTpW3WWIjQ&amp;ust=137883899262576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Four A:</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Rights in Property</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
        <p:nvSpPr>
          <p:cNvPr id="2053" name="Slide Number Placeholder 1"/>
          <p:cNvSpPr>
            <a:spLocks noGrp="1"/>
          </p:cNvSpPr>
          <p:nvPr>
            <p:ph type="sldNum" sz="quarter" idx="12"/>
          </p:nvPr>
        </p:nvSpPr>
        <p:spPr>
          <a:noFill/>
        </p:spPr>
        <p:txBody>
          <a:bodyPr/>
          <a:lstStyle/>
          <a:p>
            <a:fld id="{E39B3F55-B66E-47B4-BB0B-08F29A1BDCC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457200" y="990600"/>
            <a:ext cx="8229600" cy="5105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sz="2000" dirty="0"/>
              <a:t>Thomas Jefferson, third President of the United States </a:t>
            </a:r>
          </a:p>
          <a:p>
            <a:pPr>
              <a:lnSpc>
                <a:spcPct val="90000"/>
              </a:lnSpc>
            </a:pPr>
            <a:r>
              <a:rPr lang="en-US" sz="2000" dirty="0"/>
              <a:t>and the primary author </a:t>
            </a:r>
          </a:p>
          <a:p>
            <a:pPr>
              <a:lnSpc>
                <a:spcPct val="90000"/>
              </a:lnSpc>
            </a:pPr>
            <a:r>
              <a:rPr lang="en-US" sz="2000" dirty="0"/>
              <a:t>of the Declaration of Independence, </a:t>
            </a:r>
          </a:p>
          <a:p>
            <a:pPr>
              <a:lnSpc>
                <a:spcPct val="90000"/>
              </a:lnSpc>
            </a:pPr>
            <a:r>
              <a:rPr lang="en-US" sz="2000" dirty="0"/>
              <a:t>declared:</a:t>
            </a:r>
          </a:p>
          <a:p>
            <a:pPr>
              <a:lnSpc>
                <a:spcPct val="90000"/>
              </a:lnSpc>
            </a:pPr>
            <a:endParaRPr lang="en-US" dirty="0"/>
          </a:p>
          <a:p>
            <a:pPr algn="ctr">
              <a:lnSpc>
                <a:spcPct val="90000"/>
              </a:lnSpc>
            </a:pPr>
            <a:r>
              <a:rPr lang="en-US" sz="3000" b="1" i="1" dirty="0"/>
              <a:t>"The first foundations of the social compact would be broken up were we definitely to refuse to its members the protection of their persons and property while in their lawful pursuits."</a:t>
            </a:r>
            <a:r>
              <a:rPr lang="en-US" sz="3000" dirty="0"/>
              <a:t>   </a:t>
            </a:r>
            <a:r>
              <a:rPr lang="en-US" sz="3000" b="1" i="1" dirty="0"/>
              <a:t>“</a:t>
            </a:r>
            <a:r>
              <a:rPr lang="en-US" sz="3000" b="1" i="1" dirty="0">
                <a:solidFill>
                  <a:srgbClr val="C00000"/>
                </a:solidFill>
              </a:rPr>
              <a:t>Persons and property make the sum of the objects of government.</a:t>
            </a:r>
            <a:r>
              <a:rPr lang="en-US" sz="3000" b="1" i="1" dirty="0"/>
              <a:t>”</a:t>
            </a:r>
            <a:endParaRPr lang="en-US" sz="30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10</a:t>
            </a:fld>
            <a:endParaRPr lang="en-US" dirty="0"/>
          </a:p>
        </p:txBody>
      </p:sp>
      <p:pic>
        <p:nvPicPr>
          <p:cNvPr id="70658" name="Picture 2" descr="File:Thomas Jefferson by Rembrandt Peale, 1800.jpg">
            <a:hlinkClick r:id="rId2"/>
          </p:cNvPr>
          <p:cNvPicPr>
            <a:picLocks noChangeAspect="1" noChangeArrowheads="1"/>
          </p:cNvPicPr>
          <p:nvPr/>
        </p:nvPicPr>
        <p:blipFill>
          <a:blip r:embed="rId3" cstate="print"/>
          <a:srcRect t="4000"/>
          <a:stretch>
            <a:fillRect/>
          </a:stretch>
        </p:blipFill>
        <p:spPr bwMode="auto">
          <a:xfrm>
            <a:off x="7162800" y="2050998"/>
            <a:ext cx="1303172" cy="149230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479425" y="990600"/>
            <a:ext cx="80010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sz="2000" dirty="0"/>
              <a:t>John Jay, first Chief Justice </a:t>
            </a:r>
          </a:p>
          <a:p>
            <a:pPr>
              <a:lnSpc>
                <a:spcPct val="90000"/>
              </a:lnSpc>
            </a:pPr>
            <a:r>
              <a:rPr lang="en-US" sz="2000" dirty="0"/>
              <a:t>of the United States Supreme Court, </a:t>
            </a:r>
          </a:p>
          <a:p>
            <a:pPr>
              <a:lnSpc>
                <a:spcPct val="90000"/>
              </a:lnSpc>
            </a:pPr>
            <a:r>
              <a:rPr lang="en-US" sz="2000" dirty="0"/>
              <a:t>renowned legal scholar, author of the </a:t>
            </a:r>
          </a:p>
          <a:p>
            <a:pPr>
              <a:lnSpc>
                <a:spcPct val="90000"/>
              </a:lnSpc>
            </a:pPr>
            <a:r>
              <a:rPr lang="en-US" sz="2000" dirty="0"/>
              <a:t>Federalist Papers (with Madison and Hamilton) </a:t>
            </a:r>
          </a:p>
          <a:p>
            <a:pPr>
              <a:lnSpc>
                <a:spcPct val="90000"/>
              </a:lnSpc>
            </a:pPr>
            <a:r>
              <a:rPr lang="en-US" sz="2000" dirty="0"/>
              <a:t>and the principal author of the New York State</a:t>
            </a:r>
          </a:p>
          <a:p>
            <a:pPr>
              <a:lnSpc>
                <a:spcPct val="90000"/>
              </a:lnSpc>
            </a:pPr>
            <a:r>
              <a:rPr lang="en-US" sz="2000" dirty="0"/>
              <a:t>Constitution pronounced:</a:t>
            </a:r>
          </a:p>
          <a:p>
            <a:pPr>
              <a:lnSpc>
                <a:spcPct val="90000"/>
              </a:lnSpc>
            </a:pPr>
            <a:endParaRPr lang="en-US" dirty="0"/>
          </a:p>
          <a:p>
            <a:pPr algn="ctr">
              <a:lnSpc>
                <a:spcPct val="90000"/>
              </a:lnSpc>
            </a:pPr>
            <a:r>
              <a:rPr lang="en-US" sz="2800" b="1" i="1" dirty="0"/>
              <a:t>“It is the undoubted right </a:t>
            </a:r>
          </a:p>
          <a:p>
            <a:pPr algn="ctr">
              <a:lnSpc>
                <a:spcPct val="90000"/>
              </a:lnSpc>
            </a:pPr>
            <a:r>
              <a:rPr lang="en-US" sz="2800" b="1" i="1" dirty="0"/>
              <a:t>and unalienable privilege ... </a:t>
            </a:r>
          </a:p>
          <a:p>
            <a:pPr algn="ctr">
              <a:lnSpc>
                <a:spcPct val="90000"/>
              </a:lnSpc>
            </a:pPr>
            <a:r>
              <a:rPr lang="en-US" sz="2800" b="1" i="1" dirty="0"/>
              <a:t>not to be divested or interrupted </a:t>
            </a:r>
          </a:p>
          <a:p>
            <a:pPr algn="ctr">
              <a:lnSpc>
                <a:spcPct val="90000"/>
              </a:lnSpc>
            </a:pPr>
            <a:r>
              <a:rPr lang="en-US" sz="2800" b="1" i="1" dirty="0"/>
              <a:t>in the innocent use of ... property.  ...  </a:t>
            </a:r>
          </a:p>
          <a:p>
            <a:pPr algn="ctr">
              <a:lnSpc>
                <a:spcPct val="90000"/>
              </a:lnSpc>
            </a:pPr>
            <a:r>
              <a:rPr lang="en-US" sz="2800" b="1" i="1" dirty="0">
                <a:solidFill>
                  <a:srgbClr val="C00000"/>
                </a:solidFill>
              </a:rPr>
              <a:t>This is the cornerstone </a:t>
            </a:r>
          </a:p>
          <a:p>
            <a:pPr algn="ctr">
              <a:lnSpc>
                <a:spcPct val="90000"/>
              </a:lnSpc>
            </a:pPr>
            <a:r>
              <a:rPr lang="en-US" sz="2800" b="1" i="1" dirty="0">
                <a:solidFill>
                  <a:srgbClr val="C00000"/>
                </a:solidFill>
              </a:rPr>
              <a:t>of every free Constitution</a:t>
            </a:r>
            <a:r>
              <a:rPr lang="en-US" sz="2800" b="1" i="1" dirty="0"/>
              <a:t>.”</a:t>
            </a:r>
            <a:endParaRPr lang="en-US" sz="2800" dirty="0"/>
          </a:p>
          <a:p>
            <a:pPr>
              <a:lnSpc>
                <a:spcPct val="90000"/>
              </a:lnSpc>
            </a:pPr>
            <a:endParaRPr lang="en-US" b="1"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11</a:t>
            </a:fld>
            <a:endParaRPr lang="en-US" dirty="0"/>
          </a:p>
        </p:txBody>
      </p:sp>
      <p:pic>
        <p:nvPicPr>
          <p:cNvPr id="7173" name="Picture 5" descr="File:John Jay (Gilbert Stuart portrait).jpg">
            <a:hlinkClick r:id="rId2"/>
          </p:cNvPr>
          <p:cNvPicPr>
            <a:picLocks noChangeAspect="1" noChangeArrowheads="1"/>
          </p:cNvPicPr>
          <p:nvPr/>
        </p:nvPicPr>
        <p:blipFill>
          <a:blip r:embed="rId3" cstate="print"/>
          <a:srcRect t="12020"/>
          <a:stretch>
            <a:fillRect/>
          </a:stretch>
        </p:blipFill>
        <p:spPr bwMode="auto">
          <a:xfrm>
            <a:off x="6858000" y="2209800"/>
            <a:ext cx="1413580" cy="160897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479424" y="990600"/>
            <a:ext cx="8283576"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sz="2000" dirty="0"/>
              <a:t>George Washington, the first President  </a:t>
            </a:r>
          </a:p>
          <a:p>
            <a:pPr>
              <a:lnSpc>
                <a:spcPct val="90000"/>
              </a:lnSpc>
            </a:pPr>
            <a:r>
              <a:rPr lang="en-US" sz="2000" dirty="0"/>
              <a:t>And Presiding Officer </a:t>
            </a:r>
          </a:p>
          <a:p>
            <a:pPr>
              <a:lnSpc>
                <a:spcPct val="90000"/>
              </a:lnSpc>
            </a:pPr>
            <a:r>
              <a:rPr lang="en-US" sz="2000" dirty="0"/>
              <a:t>of the Constitutional Convention, </a:t>
            </a:r>
          </a:p>
          <a:p>
            <a:pPr>
              <a:lnSpc>
                <a:spcPct val="90000"/>
              </a:lnSpc>
            </a:pPr>
            <a:r>
              <a:rPr lang="en-US" sz="2000" dirty="0"/>
              <a:t>in Philadelphia said:</a:t>
            </a:r>
            <a:endParaRPr lang="en-US" sz="2000" b="1" i="1" dirty="0"/>
          </a:p>
          <a:p>
            <a:pPr>
              <a:lnSpc>
                <a:spcPct val="90000"/>
              </a:lnSpc>
            </a:pPr>
            <a:endParaRPr lang="en-US" b="1" i="1" dirty="0"/>
          </a:p>
          <a:p>
            <a:pPr>
              <a:lnSpc>
                <a:spcPct val="80000"/>
              </a:lnSpc>
            </a:pPr>
            <a:r>
              <a:rPr lang="en-US" sz="2400" b="1" i="1" dirty="0"/>
              <a:t>“[I]n a country so extensive as ours, a government of as much vigor as is consistent with the perfect security of liberty is indispensable.  Liberty itself will find in such a government, with powers properly distributed and adjusted, its surest guardian. It is, indeed, little else than a name, where the government is too feeble to withstand the enterprises of faction, to confine each member of the society within the limits prescribed by the laws, and </a:t>
            </a:r>
            <a:r>
              <a:rPr lang="en-US" sz="2400" b="1" i="1" dirty="0">
                <a:solidFill>
                  <a:srgbClr val="C00000"/>
                </a:solidFill>
              </a:rPr>
              <a:t>to maintain all in the secure and tranquil enjoyment of the rights of person and property.</a:t>
            </a:r>
            <a:r>
              <a:rPr lang="en-US" sz="2400" b="1" i="1" dirty="0"/>
              <a:t> ”</a:t>
            </a:r>
            <a:endParaRPr lang="en-US" sz="24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12</a:t>
            </a:fld>
            <a:endParaRPr lang="en-US" dirty="0"/>
          </a:p>
        </p:txBody>
      </p:sp>
      <p:pic>
        <p:nvPicPr>
          <p:cNvPr id="72706" name="Picture 2" descr="http://upload.wikimedia.org/wikipedia/commons/2/2c/Gwashington.jpeg"/>
          <p:cNvPicPr>
            <a:picLocks noChangeAspect="1" noChangeArrowheads="1"/>
          </p:cNvPicPr>
          <p:nvPr/>
        </p:nvPicPr>
        <p:blipFill>
          <a:blip r:embed="rId2" cstate="print"/>
          <a:srcRect t="15000" b="50000"/>
          <a:stretch>
            <a:fillRect/>
          </a:stretch>
        </p:blipFill>
        <p:spPr bwMode="auto">
          <a:xfrm>
            <a:off x="5791200" y="2057400"/>
            <a:ext cx="2667000" cy="14762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457200" y="990600"/>
            <a:ext cx="8153400" cy="5105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dirty="0"/>
              <a:t>Alexander Hamilton, Delegate to the Constitutional Convention, </a:t>
            </a:r>
          </a:p>
          <a:p>
            <a:pPr>
              <a:lnSpc>
                <a:spcPct val="90000"/>
              </a:lnSpc>
            </a:pPr>
            <a:r>
              <a:rPr lang="en-US" dirty="0"/>
              <a:t>author of the Federalist Papers (with Madison and Jay) </a:t>
            </a:r>
          </a:p>
          <a:p>
            <a:pPr>
              <a:lnSpc>
                <a:spcPct val="90000"/>
              </a:lnSpc>
            </a:pPr>
            <a:r>
              <a:rPr lang="en-US" dirty="0"/>
              <a:t>and first Treasury Secretary of the United States, declared:</a:t>
            </a:r>
          </a:p>
          <a:p>
            <a:pPr>
              <a:lnSpc>
                <a:spcPct val="90000"/>
              </a:lnSpc>
            </a:pPr>
            <a:endParaRPr lang="en-US" dirty="0"/>
          </a:p>
          <a:p>
            <a:pPr algn="ctr">
              <a:lnSpc>
                <a:spcPct val="80000"/>
              </a:lnSpc>
            </a:pPr>
            <a:r>
              <a:rPr lang="en-US" sz="2100" b="1" i="1" dirty="0"/>
              <a:t>“The sacred rights of mankind are not to be rummaged for among old parchments or musty records. They are written, as with a sunbeam, in the whole volume of human nature, by the hand of the divinity itself; and can never be erased.” </a:t>
            </a:r>
            <a:r>
              <a:rPr lang="en-US" sz="2100" dirty="0"/>
              <a:t> </a:t>
            </a:r>
            <a:r>
              <a:rPr lang="en-US" sz="2100" b="1" i="1" dirty="0"/>
              <a:t> “It is the unalienable birthright ... to participate in framing the laws which are to bind ... either as to ... life or property.”   “[</a:t>
            </a:r>
            <a:r>
              <a:rPr lang="en-US" sz="2100" b="1" i="1" dirty="0">
                <a:solidFill>
                  <a:srgbClr val="C00000"/>
                </a:solidFill>
              </a:rPr>
              <a:t>T]he end and intention ... is to preserve ... life, property, and liberty ... from the encroachments of oppression and tyranny.</a:t>
            </a:r>
            <a:r>
              <a:rPr lang="en-US" sz="2100" b="1" i="1" dirty="0"/>
              <a:t>”   “What the law gives us an unconditional permission to enjoy, no person can legally withhold from us.  It becomes our property, and we can enforce our right to it.”  “In the general course of human nature, a power over a man's subsistence amounts to a power over his will.”</a:t>
            </a:r>
            <a:endParaRPr lang="en-US" sz="2100" dirty="0"/>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13</a:t>
            </a:fld>
            <a:endParaRPr lang="en-US" dirty="0"/>
          </a:p>
        </p:txBody>
      </p:sp>
      <p:pic>
        <p:nvPicPr>
          <p:cNvPr id="8197" name="Picture 5" descr="File:Alexander Hamilton.jpg">
            <a:hlinkClick r:id="rId2"/>
          </p:cNvPr>
          <p:cNvPicPr>
            <a:picLocks noChangeAspect="1" noChangeArrowheads="1"/>
          </p:cNvPicPr>
          <p:nvPr/>
        </p:nvPicPr>
        <p:blipFill>
          <a:blip r:embed="rId3" cstate="print"/>
          <a:srcRect b="15025"/>
          <a:stretch>
            <a:fillRect/>
          </a:stretch>
        </p:blipFill>
        <p:spPr bwMode="auto">
          <a:xfrm>
            <a:off x="7391400" y="2034883"/>
            <a:ext cx="973172" cy="116551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457200" y="990600"/>
            <a:ext cx="80010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sz="1900" dirty="0"/>
              <a:t>The State of Virginia, home of four of the first five presidents, </a:t>
            </a:r>
          </a:p>
          <a:p>
            <a:pPr>
              <a:lnSpc>
                <a:spcPct val="90000"/>
              </a:lnSpc>
            </a:pPr>
            <a:r>
              <a:rPr lang="en-US" sz="1900" dirty="0"/>
              <a:t>adopted a Bill of Rights on June 7, 1776, </a:t>
            </a:r>
          </a:p>
          <a:p>
            <a:pPr>
              <a:lnSpc>
                <a:spcPct val="90000"/>
              </a:lnSpc>
            </a:pPr>
            <a:r>
              <a:rPr lang="en-US" sz="1900" dirty="0"/>
              <a:t>written by George Mason, a delegate </a:t>
            </a:r>
          </a:p>
          <a:p>
            <a:pPr>
              <a:lnSpc>
                <a:spcPct val="90000"/>
              </a:lnSpc>
            </a:pPr>
            <a:r>
              <a:rPr lang="en-US" sz="1900" dirty="0"/>
              <a:t>to the Philadelphia Constitutional Convention in 1787.  </a:t>
            </a:r>
          </a:p>
          <a:p>
            <a:pPr>
              <a:lnSpc>
                <a:spcPct val="90000"/>
              </a:lnSpc>
            </a:pPr>
            <a:r>
              <a:rPr lang="en-US" sz="1900" dirty="0"/>
              <a:t>Section 1 of this Declaration of Rights stated:</a:t>
            </a:r>
          </a:p>
          <a:p>
            <a:pPr>
              <a:lnSpc>
                <a:spcPct val="90000"/>
              </a:lnSpc>
            </a:pPr>
            <a:endParaRPr lang="en-US" sz="2300" dirty="0"/>
          </a:p>
          <a:p>
            <a:pPr algn="ctr">
              <a:lnSpc>
                <a:spcPct val="90000"/>
              </a:lnSpc>
            </a:pPr>
            <a:r>
              <a:rPr lang="en-US" sz="2500" b="1" i="1" dirty="0"/>
              <a:t>"That all </a:t>
            </a:r>
            <a:r>
              <a:rPr lang="en-US" sz="2500" b="1" i="1" dirty="0">
                <a:solidFill>
                  <a:srgbClr val="C00000"/>
                </a:solidFill>
              </a:rPr>
              <a:t>men</a:t>
            </a:r>
            <a:r>
              <a:rPr lang="en-US" sz="2500" b="1" i="1" dirty="0"/>
              <a:t> are by nature equally free </a:t>
            </a:r>
          </a:p>
          <a:p>
            <a:pPr algn="ctr">
              <a:lnSpc>
                <a:spcPct val="90000"/>
              </a:lnSpc>
            </a:pPr>
            <a:r>
              <a:rPr lang="en-US" sz="2500" b="1" i="1" dirty="0"/>
              <a:t>and independent, and </a:t>
            </a:r>
            <a:r>
              <a:rPr lang="en-US" sz="2500" b="1" i="1" dirty="0">
                <a:solidFill>
                  <a:srgbClr val="C00000"/>
                </a:solidFill>
              </a:rPr>
              <a:t>have certain inherent rights</a:t>
            </a:r>
            <a:r>
              <a:rPr lang="en-US" sz="2500" b="1" i="1" dirty="0"/>
              <a:t>, of which, when they enter into a state of society, they cannot, by any compact, deprive or divest their posterity; </a:t>
            </a:r>
            <a:r>
              <a:rPr lang="en-US" sz="2500" b="1" i="1" dirty="0">
                <a:solidFill>
                  <a:srgbClr val="C00000"/>
                </a:solidFill>
              </a:rPr>
              <a:t>namely, the enjoyment of life </a:t>
            </a:r>
          </a:p>
          <a:p>
            <a:pPr algn="ctr">
              <a:lnSpc>
                <a:spcPct val="90000"/>
              </a:lnSpc>
            </a:pPr>
            <a:r>
              <a:rPr lang="en-US" sz="2500" b="1" i="1" dirty="0">
                <a:solidFill>
                  <a:srgbClr val="C00000"/>
                </a:solidFill>
              </a:rPr>
              <a:t>and liberty, with the means of acquiring and possessing property</a:t>
            </a:r>
            <a:r>
              <a:rPr lang="en-US" sz="2500" b="1" dirty="0"/>
              <a:t>,</a:t>
            </a:r>
            <a:r>
              <a:rPr lang="en-US" sz="2500" b="1" i="1" dirty="0"/>
              <a:t> and pursuing and obtaining happiness and safety</a:t>
            </a:r>
            <a:r>
              <a:rPr lang="en-US" sz="2500" b="1" dirty="0"/>
              <a:t>”</a:t>
            </a:r>
            <a:endParaRPr lang="en-US"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14</a:t>
            </a:fld>
            <a:endParaRPr lang="en-US" dirty="0"/>
          </a:p>
        </p:txBody>
      </p:sp>
      <p:pic>
        <p:nvPicPr>
          <p:cNvPr id="9221" name="Picture 5" descr="File:George Mason.jpg">
            <a:hlinkClick r:id="rId2"/>
          </p:cNvPr>
          <p:cNvPicPr>
            <a:picLocks noChangeAspect="1" noChangeArrowheads="1"/>
          </p:cNvPicPr>
          <p:nvPr/>
        </p:nvPicPr>
        <p:blipFill>
          <a:blip r:embed="rId3" cstate="print"/>
          <a:srcRect/>
          <a:stretch>
            <a:fillRect/>
          </a:stretch>
        </p:blipFill>
        <p:spPr bwMode="auto">
          <a:xfrm>
            <a:off x="7288446" y="2115312"/>
            <a:ext cx="1203282" cy="15544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8"/>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947" name="Rectangle 9"/>
          <p:cNvSpPr>
            <a:spLocks noChangeArrowheads="1"/>
          </p:cNvSpPr>
          <p:nvPr/>
        </p:nvSpPr>
        <p:spPr bwMode="auto">
          <a:xfrm>
            <a:off x="381000" y="9906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defRPr/>
            </a:pPr>
            <a:endParaRPr lang="en-US" sz="1500" dirty="0"/>
          </a:p>
          <a:p>
            <a:pPr>
              <a:defRPr/>
            </a:pPr>
            <a:r>
              <a:rPr lang="en-US" sz="2400" b="1" i="1" dirty="0"/>
              <a:t>"All men are born free and equal, </a:t>
            </a:r>
          </a:p>
          <a:p>
            <a:pPr>
              <a:defRPr/>
            </a:pPr>
            <a:r>
              <a:rPr lang="en-US" sz="2400" b="1" i="1" dirty="0"/>
              <a:t>and have certain natural, essential, </a:t>
            </a:r>
          </a:p>
          <a:p>
            <a:pPr>
              <a:defRPr/>
            </a:pPr>
            <a:r>
              <a:rPr lang="en-US" sz="2400" b="1" i="1" dirty="0"/>
              <a:t>and </a:t>
            </a:r>
            <a:r>
              <a:rPr lang="en-US" sz="2400" b="1" i="1" dirty="0">
                <a:solidFill>
                  <a:srgbClr val="C00000"/>
                </a:solidFill>
              </a:rPr>
              <a:t>unalienable rights, </a:t>
            </a:r>
          </a:p>
          <a:p>
            <a:pPr>
              <a:defRPr/>
            </a:pPr>
            <a:r>
              <a:rPr lang="en-US" sz="2400" b="1" i="1" dirty="0">
                <a:solidFill>
                  <a:srgbClr val="C00000"/>
                </a:solidFill>
              </a:rPr>
              <a:t>among which may be reckoned </a:t>
            </a:r>
          </a:p>
          <a:p>
            <a:pPr>
              <a:defRPr/>
            </a:pPr>
            <a:r>
              <a:rPr lang="en-US" sz="2400" b="1" i="1" dirty="0">
                <a:solidFill>
                  <a:srgbClr val="C00000"/>
                </a:solidFill>
              </a:rPr>
              <a:t>the right of . . . acquiring, </a:t>
            </a:r>
          </a:p>
          <a:p>
            <a:pPr>
              <a:defRPr/>
            </a:pPr>
            <a:r>
              <a:rPr lang="en-US" sz="2400" b="1" i="1" dirty="0">
                <a:solidFill>
                  <a:srgbClr val="C00000"/>
                </a:solidFill>
              </a:rPr>
              <a:t>possessing, and protecting property</a:t>
            </a:r>
            <a:r>
              <a:rPr lang="en-US" sz="2400" b="1" i="1" dirty="0"/>
              <a:t>"</a:t>
            </a:r>
          </a:p>
          <a:p>
            <a:pPr>
              <a:defRPr/>
            </a:pPr>
            <a:endParaRPr lang="en-US" dirty="0"/>
          </a:p>
          <a:p>
            <a:pPr>
              <a:defRPr/>
            </a:pPr>
            <a:r>
              <a:rPr lang="en-US" dirty="0"/>
              <a:t>William Paterson, Attorney General of New Jersey, </a:t>
            </a:r>
          </a:p>
          <a:p>
            <a:pPr>
              <a:defRPr/>
            </a:pPr>
            <a:r>
              <a:rPr lang="en-US" dirty="0"/>
              <a:t>Delegate to the Constitutional Convention,</a:t>
            </a:r>
          </a:p>
          <a:p>
            <a:pPr>
              <a:defRPr/>
            </a:pPr>
            <a:r>
              <a:rPr lang="en-US" dirty="0"/>
              <a:t>and Justice of the U. S. Supreme Court </a:t>
            </a:r>
          </a:p>
          <a:p>
            <a:pPr>
              <a:defRPr/>
            </a:pPr>
            <a:r>
              <a:rPr lang="en-US" dirty="0"/>
              <a:t>appointed by President George Washington.</a:t>
            </a:r>
          </a:p>
          <a:p>
            <a:pPr>
              <a:defRPr/>
            </a:pPr>
            <a:endParaRPr lang="en-US" dirty="0"/>
          </a:p>
        </p:txBody>
      </p:sp>
      <p:pic>
        <p:nvPicPr>
          <p:cNvPr id="18437" name="Picture 4" descr="http://www.constitutionday.com/images/founding_fathers/signer_william_paterson.jpg"/>
          <p:cNvPicPr>
            <a:picLocks noChangeAspect="1" noChangeArrowheads="1"/>
          </p:cNvPicPr>
          <p:nvPr/>
        </p:nvPicPr>
        <p:blipFill>
          <a:blip r:embed="rId2" cstate="print"/>
          <a:srcRect/>
          <a:stretch>
            <a:fillRect/>
          </a:stretch>
        </p:blipFill>
        <p:spPr bwMode="auto">
          <a:xfrm>
            <a:off x="6324600" y="2133600"/>
            <a:ext cx="2208213" cy="2514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8"/>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947" name="Rectangle 9"/>
          <p:cNvSpPr>
            <a:spLocks noChangeArrowheads="1"/>
          </p:cNvSpPr>
          <p:nvPr/>
        </p:nvSpPr>
        <p:spPr bwMode="auto">
          <a:xfrm>
            <a:off x="381000" y="914400"/>
            <a:ext cx="85344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defRPr/>
            </a:pPr>
            <a:endParaRPr lang="en-US" sz="1500" dirty="0"/>
          </a:p>
          <a:p>
            <a:pPr>
              <a:defRPr/>
            </a:pPr>
            <a:r>
              <a:rPr lang="en-US" sz="2400" b="1" i="1" dirty="0"/>
              <a:t>American government was created </a:t>
            </a:r>
          </a:p>
          <a:p>
            <a:pPr>
              <a:defRPr/>
            </a:pPr>
            <a:r>
              <a:rPr lang="en-US" sz="2400" b="1" i="1" dirty="0"/>
              <a:t>"to acquire a new security </a:t>
            </a:r>
          </a:p>
          <a:p>
            <a:pPr>
              <a:defRPr/>
            </a:pPr>
            <a:r>
              <a:rPr lang="en-US" sz="2400" b="1" i="1" dirty="0"/>
              <a:t>for the possession or the recovery </a:t>
            </a:r>
          </a:p>
          <a:p>
            <a:pPr>
              <a:defRPr/>
            </a:pPr>
            <a:r>
              <a:rPr lang="en-US" sz="2400" b="1" i="1" dirty="0"/>
              <a:t>of those rights to . . . which we were </a:t>
            </a:r>
          </a:p>
          <a:p>
            <a:pPr>
              <a:defRPr/>
            </a:pPr>
            <a:r>
              <a:rPr lang="en-US" sz="2400" b="1" i="1" dirty="0"/>
              <a:t>previously entitled, ... </a:t>
            </a:r>
            <a:r>
              <a:rPr lang="en-US" sz="2400" b="1" i="1" dirty="0">
                <a:solidFill>
                  <a:srgbClr val="C00000"/>
                </a:solidFill>
              </a:rPr>
              <a:t>including </a:t>
            </a:r>
          </a:p>
          <a:p>
            <a:pPr>
              <a:defRPr/>
            </a:pPr>
            <a:r>
              <a:rPr lang="en-US" sz="2400" b="1" i="1" dirty="0">
                <a:solidFill>
                  <a:srgbClr val="C00000"/>
                </a:solidFill>
              </a:rPr>
              <a:t>the right of property, and that "every </a:t>
            </a:r>
          </a:p>
          <a:p>
            <a:pPr>
              <a:defRPr/>
            </a:pPr>
            <a:r>
              <a:rPr lang="en-US" sz="2400" b="1" i="1" dirty="0">
                <a:solidFill>
                  <a:srgbClr val="C00000"/>
                </a:solidFill>
              </a:rPr>
              <a:t>government which has not this in view as </a:t>
            </a:r>
          </a:p>
          <a:p>
            <a:pPr>
              <a:defRPr/>
            </a:pPr>
            <a:r>
              <a:rPr lang="en-US" sz="2400" b="1" i="1" dirty="0">
                <a:solidFill>
                  <a:srgbClr val="C00000"/>
                </a:solidFill>
              </a:rPr>
              <a:t>its principal object is not a government </a:t>
            </a:r>
          </a:p>
          <a:p>
            <a:pPr>
              <a:defRPr/>
            </a:pPr>
            <a:r>
              <a:rPr lang="en-US" sz="2400" b="1" i="1" dirty="0">
                <a:solidFill>
                  <a:srgbClr val="C00000"/>
                </a:solidFill>
              </a:rPr>
              <a:t>of the legitimate kind</a:t>
            </a:r>
            <a:r>
              <a:rPr lang="en-US" sz="2400" b="1" i="1" dirty="0"/>
              <a:t>"</a:t>
            </a:r>
          </a:p>
          <a:p>
            <a:pPr>
              <a:defRPr/>
            </a:pPr>
            <a:endParaRPr lang="en-US" dirty="0"/>
          </a:p>
          <a:p>
            <a:pPr>
              <a:defRPr/>
            </a:pPr>
            <a:r>
              <a:rPr lang="en-US" dirty="0"/>
              <a:t>James Wilson,  signer of the Declaration of Independence,</a:t>
            </a:r>
          </a:p>
          <a:p>
            <a:pPr>
              <a:defRPr/>
            </a:pPr>
            <a:r>
              <a:rPr lang="en-US" dirty="0"/>
              <a:t>Delegate to the Constitutional Convention, and </a:t>
            </a:r>
          </a:p>
          <a:p>
            <a:pPr>
              <a:defRPr/>
            </a:pPr>
            <a:r>
              <a:rPr lang="en-US" dirty="0"/>
              <a:t>a Justice of the U. S. Supreme Court</a:t>
            </a:r>
          </a:p>
        </p:txBody>
      </p:sp>
      <p:pic>
        <p:nvPicPr>
          <p:cNvPr id="19461" name="Picture 4" descr="http://upload.wikimedia.org/wikipedia/commons/thumb/8/84/JusticeJamesWilson.jpg/220px-JusticeJamesWilson.jpg">
            <a:hlinkClick r:id="rId2"/>
          </p:cNvPr>
          <p:cNvPicPr>
            <a:picLocks noChangeAspect="1" noChangeArrowheads="1"/>
          </p:cNvPicPr>
          <p:nvPr/>
        </p:nvPicPr>
        <p:blipFill>
          <a:blip r:embed="rId3" cstate="print"/>
          <a:srcRect/>
          <a:stretch>
            <a:fillRect/>
          </a:stretch>
        </p:blipFill>
        <p:spPr bwMode="auto">
          <a:xfrm>
            <a:off x="6809629" y="2057400"/>
            <a:ext cx="1855835" cy="2438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8"/>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947" name="Rectangle 9"/>
          <p:cNvSpPr>
            <a:spLocks noChangeArrowheads="1"/>
          </p:cNvSpPr>
          <p:nvPr/>
        </p:nvSpPr>
        <p:spPr bwMode="auto">
          <a:xfrm>
            <a:off x="381000" y="1143000"/>
            <a:ext cx="83820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defRPr/>
            </a:pPr>
            <a:endParaRPr lang="en-US" sz="2400" dirty="0"/>
          </a:p>
          <a:p>
            <a:pPr>
              <a:defRPr/>
            </a:pPr>
            <a:r>
              <a:rPr lang="en-US" sz="2400" b="1" i="1" dirty="0">
                <a:solidFill>
                  <a:srgbClr val="C00000"/>
                </a:solidFill>
              </a:rPr>
              <a:t>Our inalienable rights include </a:t>
            </a:r>
          </a:p>
          <a:p>
            <a:pPr>
              <a:defRPr/>
            </a:pPr>
            <a:r>
              <a:rPr lang="en-US" sz="2400" b="1" i="1" dirty="0">
                <a:solidFill>
                  <a:srgbClr val="C00000"/>
                </a:solidFill>
              </a:rPr>
              <a:t>"first, a right to life; </a:t>
            </a:r>
          </a:p>
          <a:p>
            <a:pPr>
              <a:defRPr/>
            </a:pPr>
            <a:r>
              <a:rPr lang="en-US" sz="2400" b="1" i="1" dirty="0">
                <a:solidFill>
                  <a:srgbClr val="C00000"/>
                </a:solidFill>
              </a:rPr>
              <a:t>secondly, to liberty; </a:t>
            </a:r>
          </a:p>
          <a:p>
            <a:pPr>
              <a:defRPr/>
            </a:pPr>
            <a:r>
              <a:rPr lang="en-US" sz="2400" b="1" i="1" dirty="0">
                <a:solidFill>
                  <a:srgbClr val="C00000"/>
                </a:solidFill>
              </a:rPr>
              <a:t>thirdly, to property   </a:t>
            </a:r>
          </a:p>
          <a:p>
            <a:pPr>
              <a:defRPr/>
            </a:pPr>
            <a:r>
              <a:rPr lang="en-US" sz="2400" b="1" i="1" dirty="0"/>
              <a:t>together with the right </a:t>
            </a:r>
          </a:p>
          <a:p>
            <a:pPr>
              <a:defRPr/>
            </a:pPr>
            <a:r>
              <a:rPr lang="en-US" sz="2400" b="1" i="1" dirty="0"/>
              <a:t>to support and defend them"</a:t>
            </a:r>
          </a:p>
          <a:p>
            <a:pPr>
              <a:defRPr/>
            </a:pPr>
            <a:endParaRPr lang="en-US" dirty="0"/>
          </a:p>
          <a:p>
            <a:pPr>
              <a:defRPr/>
            </a:pPr>
            <a:r>
              <a:rPr lang="en-US" dirty="0"/>
              <a:t>Samuel Adams, founder Sons of Liberty </a:t>
            </a:r>
          </a:p>
          <a:p>
            <a:pPr>
              <a:defRPr/>
            </a:pPr>
            <a:r>
              <a:rPr lang="en-US" dirty="0"/>
              <a:t>and the Massachusetts Committee of Correspondence.</a:t>
            </a:r>
          </a:p>
          <a:p>
            <a:pPr>
              <a:defRPr/>
            </a:pPr>
            <a:endParaRPr lang="en-US" dirty="0"/>
          </a:p>
        </p:txBody>
      </p:sp>
      <p:pic>
        <p:nvPicPr>
          <p:cNvPr id="20485" name="Picture 4" descr="A stern middle-aged man with gray hair is wearing a dark red suit. He is standing behind a table, holding a rolled up document in one hand, and pointing with the other hand to a large document on the table.">
            <a:hlinkClick r:id="rId2"/>
          </p:cNvPr>
          <p:cNvPicPr>
            <a:picLocks noChangeAspect="1" noChangeArrowheads="1"/>
          </p:cNvPicPr>
          <p:nvPr/>
        </p:nvPicPr>
        <p:blipFill>
          <a:blip r:embed="rId3" cstate="print"/>
          <a:srcRect/>
          <a:stretch>
            <a:fillRect/>
          </a:stretch>
        </p:blipFill>
        <p:spPr bwMode="auto">
          <a:xfrm>
            <a:off x="6324600" y="2286000"/>
            <a:ext cx="2095500" cy="27146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947" name="Rectangle 9"/>
          <p:cNvSpPr>
            <a:spLocks noChangeArrowheads="1"/>
          </p:cNvSpPr>
          <p:nvPr/>
        </p:nvSpPr>
        <p:spPr bwMode="auto">
          <a:xfrm>
            <a:off x="381000" y="1143000"/>
            <a:ext cx="85344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marL="342900" indent="-342900">
              <a:lnSpc>
                <a:spcPct val="80000"/>
              </a:lnSpc>
              <a:spcBef>
                <a:spcPct val="20000"/>
              </a:spcBef>
              <a:defRPr/>
            </a:pPr>
            <a:endParaRPr lang="en-US" sz="1000" b="1" dirty="0">
              <a:solidFill>
                <a:srgbClr val="C81204"/>
              </a:solidFill>
              <a:effectLst>
                <a:outerShdw blurRad="38100" dist="38100" dir="2700000" algn="tl">
                  <a:srgbClr val="C0C0C0"/>
                </a:outerShdw>
              </a:effectLst>
            </a:endParaRPr>
          </a:p>
          <a:p>
            <a:pPr>
              <a:defRPr/>
            </a:pPr>
            <a:r>
              <a:rPr lang="en-US" sz="2400" b="1" i="1" dirty="0"/>
              <a:t>"Let these truths be indelibly impressed </a:t>
            </a:r>
          </a:p>
          <a:p>
            <a:pPr>
              <a:defRPr/>
            </a:pPr>
            <a:r>
              <a:rPr lang="en-US" sz="2400" b="1" i="1" dirty="0"/>
              <a:t>on our minds: </a:t>
            </a:r>
          </a:p>
          <a:p>
            <a:pPr>
              <a:defRPr/>
            </a:pPr>
            <a:endParaRPr lang="en-US" sz="600" b="1" i="1" dirty="0"/>
          </a:p>
          <a:p>
            <a:pPr marL="457200" indent="-457200">
              <a:buFontTx/>
              <a:buAutoNum type="arabicParenBoth"/>
              <a:defRPr/>
            </a:pPr>
            <a:r>
              <a:rPr lang="en-US" sz="2400" b="1" i="1" dirty="0"/>
              <a:t>that we cannot be happy </a:t>
            </a:r>
          </a:p>
          <a:p>
            <a:pPr marL="457200" indent="-457200">
              <a:defRPr/>
            </a:pPr>
            <a:r>
              <a:rPr lang="en-US" sz="2400" b="1" i="1" dirty="0"/>
              <a:t>without being free; </a:t>
            </a:r>
          </a:p>
          <a:p>
            <a:pPr>
              <a:defRPr/>
            </a:pPr>
            <a:endParaRPr lang="en-US" sz="600" b="1" i="1" dirty="0"/>
          </a:p>
          <a:p>
            <a:pPr>
              <a:defRPr/>
            </a:pPr>
            <a:r>
              <a:rPr lang="en-US" sz="2400" b="1" i="1" dirty="0"/>
              <a:t>(2) </a:t>
            </a:r>
            <a:r>
              <a:rPr lang="en-US" sz="2400" b="1" i="1" dirty="0">
                <a:solidFill>
                  <a:srgbClr val="C00000"/>
                </a:solidFill>
              </a:rPr>
              <a:t>that we cannot be free </a:t>
            </a:r>
          </a:p>
          <a:p>
            <a:pPr>
              <a:defRPr/>
            </a:pPr>
            <a:r>
              <a:rPr lang="en-US" sz="2400" b="1" i="1" dirty="0">
                <a:solidFill>
                  <a:srgbClr val="C00000"/>
                </a:solidFill>
              </a:rPr>
              <a:t>without being secure in our property</a:t>
            </a:r>
            <a:r>
              <a:rPr lang="en-US" sz="2400" b="1" i="1" dirty="0"/>
              <a:t>; and </a:t>
            </a:r>
          </a:p>
          <a:p>
            <a:pPr>
              <a:defRPr/>
            </a:pPr>
            <a:endParaRPr lang="en-US" sz="600" b="1" i="1" dirty="0"/>
          </a:p>
          <a:p>
            <a:pPr>
              <a:defRPr/>
            </a:pPr>
            <a:r>
              <a:rPr lang="en-US" sz="2400" b="1" i="1" dirty="0"/>
              <a:t>(3) </a:t>
            </a:r>
            <a:r>
              <a:rPr lang="en-US" sz="2400" b="1" i="1" dirty="0">
                <a:solidFill>
                  <a:srgbClr val="C00000"/>
                </a:solidFill>
              </a:rPr>
              <a:t>that we cannot be secure in our property </a:t>
            </a:r>
          </a:p>
          <a:p>
            <a:pPr>
              <a:defRPr/>
            </a:pPr>
            <a:r>
              <a:rPr lang="en-US" sz="2400" b="1" i="1" dirty="0">
                <a:solidFill>
                  <a:srgbClr val="C00000"/>
                </a:solidFill>
              </a:rPr>
              <a:t>if without our consent </a:t>
            </a:r>
          </a:p>
          <a:p>
            <a:pPr>
              <a:defRPr/>
            </a:pPr>
            <a:r>
              <a:rPr lang="en-US" sz="2400" b="1" i="1" dirty="0">
                <a:solidFill>
                  <a:srgbClr val="C00000"/>
                </a:solidFill>
              </a:rPr>
              <a:t>others may as by right take it away</a:t>
            </a:r>
            <a:r>
              <a:rPr lang="en-US" sz="2400" b="1" i="1" dirty="0"/>
              <a:t>"</a:t>
            </a:r>
          </a:p>
          <a:p>
            <a:pPr>
              <a:defRPr/>
            </a:pPr>
            <a:r>
              <a:rPr lang="en-US" dirty="0"/>
              <a:t> </a:t>
            </a:r>
          </a:p>
          <a:p>
            <a:pPr>
              <a:defRPr/>
            </a:pPr>
            <a:r>
              <a:rPr lang="en-US" dirty="0"/>
              <a:t>John Dickinson, signer of the Constitution.</a:t>
            </a:r>
          </a:p>
        </p:txBody>
      </p:sp>
      <p:pic>
        <p:nvPicPr>
          <p:cNvPr id="21509" name="Picture 4" descr="Image of author"/>
          <p:cNvPicPr>
            <a:picLocks noChangeAspect="1" noChangeArrowheads="1"/>
          </p:cNvPicPr>
          <p:nvPr/>
        </p:nvPicPr>
        <p:blipFill>
          <a:blip r:embed="rId2" cstate="print"/>
          <a:srcRect/>
          <a:stretch>
            <a:fillRect/>
          </a:stretch>
        </p:blipFill>
        <p:spPr bwMode="auto">
          <a:xfrm>
            <a:off x="6754368" y="2286000"/>
            <a:ext cx="1905000" cy="22764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457200" y="990600"/>
            <a:ext cx="82296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2700" b="1" i="1" dirty="0">
                <a:solidFill>
                  <a:srgbClr val="006600"/>
                </a:solidFill>
              </a:rPr>
              <a:t>Rights in Property – The </a:t>
            </a:r>
            <a:r>
              <a:rPr lang="en-US" sz="2700" b="1" i="1" dirty="0" smtClean="0">
                <a:solidFill>
                  <a:srgbClr val="006600"/>
                </a:solidFill>
              </a:rPr>
              <a:t>Importance of Property</a:t>
            </a:r>
            <a:endParaRPr lang="en-US" sz="2700" b="1" i="1" dirty="0">
              <a:solidFill>
                <a:srgbClr val="006600"/>
              </a:solidFill>
            </a:endParaRPr>
          </a:p>
          <a:p>
            <a:pPr>
              <a:lnSpc>
                <a:spcPct val="80000"/>
              </a:lnSpc>
            </a:pPr>
            <a:endParaRPr lang="en-US" sz="1500" dirty="0"/>
          </a:p>
          <a:p>
            <a:pPr>
              <a:lnSpc>
                <a:spcPct val="80000"/>
              </a:lnSpc>
              <a:buFont typeface="Arial" pitchFamily="34" charset="0"/>
              <a:buChar char="•"/>
            </a:pPr>
            <a:r>
              <a:rPr lang="en-US" sz="3200" dirty="0"/>
              <a:t> As can be seen from the above, </a:t>
            </a:r>
          </a:p>
          <a:p>
            <a:pPr>
              <a:lnSpc>
                <a:spcPct val="80000"/>
              </a:lnSpc>
            </a:pPr>
            <a:r>
              <a:rPr lang="en-US" sz="3200" dirty="0"/>
              <a:t>  the founders maintained a clear grasp </a:t>
            </a:r>
          </a:p>
          <a:p>
            <a:pPr>
              <a:lnSpc>
                <a:spcPct val="80000"/>
              </a:lnSpc>
            </a:pPr>
            <a:r>
              <a:rPr lang="en-US" sz="3200" dirty="0"/>
              <a:t>  of the connection between </a:t>
            </a:r>
            <a:endParaRPr lang="en-US" sz="3200" dirty="0" smtClean="0"/>
          </a:p>
          <a:p>
            <a:pPr>
              <a:lnSpc>
                <a:spcPct val="80000"/>
              </a:lnSpc>
            </a:pPr>
            <a:r>
              <a:rPr lang="en-US" sz="3200" dirty="0"/>
              <a:t> </a:t>
            </a:r>
            <a:r>
              <a:rPr lang="en-US" sz="3200" dirty="0" smtClean="0"/>
              <a:t> </a:t>
            </a:r>
            <a:r>
              <a:rPr lang="en-US" sz="3200" b="1" dirty="0" smtClean="0">
                <a:solidFill>
                  <a:srgbClr val="C00000"/>
                </a:solidFill>
              </a:rPr>
              <a:t>liberty</a:t>
            </a:r>
            <a:r>
              <a:rPr lang="en-US" sz="3200" b="1" dirty="0">
                <a:solidFill>
                  <a:srgbClr val="C00000"/>
                </a:solidFill>
              </a:rPr>
              <a:t>, </a:t>
            </a:r>
            <a:r>
              <a:rPr lang="en-US" sz="3200" b="1" dirty="0" smtClean="0">
                <a:solidFill>
                  <a:srgbClr val="C00000"/>
                </a:solidFill>
              </a:rPr>
              <a:t>freedom and </a:t>
            </a:r>
            <a:r>
              <a:rPr lang="en-US" sz="3200" b="1" dirty="0">
                <a:solidFill>
                  <a:srgbClr val="C00000"/>
                </a:solidFill>
              </a:rPr>
              <a:t>property rights.</a:t>
            </a:r>
          </a:p>
          <a:p>
            <a:pPr>
              <a:lnSpc>
                <a:spcPct val="80000"/>
              </a:lnSpc>
            </a:pPr>
            <a:endParaRPr lang="en-US" sz="3200" dirty="0"/>
          </a:p>
          <a:p>
            <a:pPr>
              <a:lnSpc>
                <a:spcPct val="80000"/>
              </a:lnSpc>
              <a:buFont typeface="Arial" pitchFamily="34" charset="0"/>
              <a:buChar char="•"/>
            </a:pPr>
            <a:r>
              <a:rPr lang="en-US" sz="3200" dirty="0"/>
              <a:t> They understood that it is </a:t>
            </a:r>
            <a:r>
              <a:rPr lang="en-US" sz="3200" b="1" i="1" dirty="0">
                <a:solidFill>
                  <a:srgbClr val="C00000"/>
                </a:solidFill>
              </a:rPr>
              <a:t>the pursuit of</a:t>
            </a:r>
          </a:p>
          <a:p>
            <a:pPr>
              <a:lnSpc>
                <a:spcPct val="80000"/>
              </a:lnSpc>
            </a:pPr>
            <a:r>
              <a:rPr lang="en-US" sz="3200" b="1" i="1" dirty="0">
                <a:solidFill>
                  <a:srgbClr val="C00000"/>
                </a:solidFill>
              </a:rPr>
              <a:t>   property</a:t>
            </a:r>
            <a:r>
              <a:rPr lang="en-US" sz="3200" dirty="0"/>
              <a:t> that </a:t>
            </a:r>
            <a:r>
              <a:rPr lang="en-US" sz="3200" b="1" i="1" dirty="0">
                <a:solidFill>
                  <a:srgbClr val="C00000"/>
                </a:solidFill>
              </a:rPr>
              <a:t>is</a:t>
            </a:r>
            <a:r>
              <a:rPr lang="en-US" sz="3200" b="1" dirty="0">
                <a:solidFill>
                  <a:srgbClr val="C00000"/>
                </a:solidFill>
              </a:rPr>
              <a:t> </a:t>
            </a:r>
            <a:r>
              <a:rPr lang="en-US" sz="3200" b="1" i="1" dirty="0">
                <a:solidFill>
                  <a:srgbClr val="C00000"/>
                </a:solidFill>
              </a:rPr>
              <a:t>the catalyst of freedom</a:t>
            </a:r>
            <a:r>
              <a:rPr lang="en-US" sz="3200" dirty="0"/>
              <a:t>, </a:t>
            </a:r>
          </a:p>
          <a:p>
            <a:pPr>
              <a:lnSpc>
                <a:spcPct val="80000"/>
              </a:lnSpc>
            </a:pPr>
            <a:r>
              <a:rPr lang="en-US" sz="3200" dirty="0"/>
              <a:t>   and that a person’s unfettered ability </a:t>
            </a:r>
          </a:p>
          <a:p>
            <a:pPr>
              <a:lnSpc>
                <a:spcPct val="80000"/>
              </a:lnSpc>
            </a:pPr>
            <a:r>
              <a:rPr lang="en-US" sz="3200" dirty="0"/>
              <a:t>   to freely exercise their property rights, </a:t>
            </a:r>
          </a:p>
          <a:p>
            <a:pPr>
              <a:lnSpc>
                <a:spcPct val="80000"/>
              </a:lnSpc>
            </a:pPr>
            <a:r>
              <a:rPr lang="en-US" sz="3200" dirty="0"/>
              <a:t>   </a:t>
            </a:r>
            <a:r>
              <a:rPr lang="en-US" sz="3200" dirty="0" smtClean="0"/>
              <a:t>that is </a:t>
            </a:r>
            <a:r>
              <a:rPr lang="en-US" sz="3200" dirty="0"/>
              <a:t>the gateway of liberty. </a:t>
            </a:r>
          </a:p>
          <a:p>
            <a:pPr>
              <a:lnSpc>
                <a:spcPct val="80000"/>
              </a:lnSpc>
            </a:pPr>
            <a:endParaRPr lang="en-US" sz="15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46417" y="914400"/>
            <a:ext cx="8458200" cy="5715000"/>
          </a:xfrm>
          <a:prstGeom prst="rect">
            <a:avLst/>
          </a:prstGeom>
          <a:noFill/>
          <a:ln w="9525">
            <a:noFill/>
            <a:miter lim="800000"/>
            <a:headEnd/>
            <a:tailEnd/>
          </a:ln>
        </p:spPr>
      </p:pic>
      <p:sp>
        <p:nvSpPr>
          <p:cNvPr id="5" name="TextBox 4"/>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Last Time </a:t>
            </a:r>
            <a:r>
              <a:rPr lang="en-US" sz="3200" b="1" dirty="0"/>
              <a:t>– We </a:t>
            </a:r>
            <a:r>
              <a:rPr lang="en-US" sz="3200" b="1" dirty="0" smtClean="0"/>
              <a:t>Spoke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The Executive Branch</a:t>
            </a:r>
          </a:p>
          <a:p>
            <a:pPr algn="ctr">
              <a:defRPr/>
            </a:pPr>
            <a:r>
              <a:rPr lang="en-US" b="1" i="1" dirty="0">
                <a:solidFill>
                  <a:srgbClr val="C00000"/>
                </a:solidFill>
              </a:rPr>
              <a:t>Part One: Federal and State / Powers / </a:t>
            </a:r>
            <a:r>
              <a:rPr lang="en-US" b="1" i="1" dirty="0" err="1">
                <a:solidFill>
                  <a:srgbClr val="C00000"/>
                </a:solidFill>
              </a:rPr>
              <a:t>Regs</a:t>
            </a:r>
            <a:r>
              <a:rPr lang="en-US" b="1" i="1" dirty="0">
                <a:solidFill>
                  <a:srgbClr val="C00000"/>
                </a:solidFill>
              </a:rPr>
              <a:t> / Executive Orders</a:t>
            </a: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Judicial Branch</a:t>
            </a:r>
          </a:p>
          <a:p>
            <a:pPr algn="just">
              <a:defRPr/>
            </a:pPr>
            <a:r>
              <a:rPr lang="en-US" b="1" dirty="0">
                <a:solidFill>
                  <a:srgbClr val="002060"/>
                </a:solidFill>
              </a:rPr>
              <a:t> </a:t>
            </a:r>
            <a:r>
              <a:rPr lang="en-US" b="1" i="1" dirty="0" smtClean="0">
                <a:solidFill>
                  <a:srgbClr val="C00000"/>
                </a:solidFill>
              </a:rPr>
              <a:t>Part </a:t>
            </a:r>
            <a:r>
              <a:rPr lang="en-US" b="1" i="1" dirty="0">
                <a:solidFill>
                  <a:srgbClr val="C00000"/>
                </a:solidFill>
              </a:rPr>
              <a:t>Two: Federal and State / Jurisdiction / Powers / The Courts</a:t>
            </a: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The Legislative Branch</a:t>
            </a:r>
          </a:p>
          <a:p>
            <a:pPr algn="ctr">
              <a:defRPr/>
            </a:pPr>
            <a:r>
              <a:rPr lang="en-US" b="1" i="1" dirty="0">
                <a:solidFill>
                  <a:srgbClr val="C00000"/>
                </a:solidFill>
              </a:rPr>
              <a:t> Part Three: Federal and State / Powers / Statutes / Oversight</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Exercise – How A Bill Becomes A Law</a:t>
            </a:r>
          </a:p>
          <a:p>
            <a:pPr algn="ctr">
              <a:defRPr/>
            </a:pPr>
            <a:r>
              <a:rPr lang="en-US" sz="2400" b="1" i="1" dirty="0">
                <a:solidFill>
                  <a:srgbClr val="C00000"/>
                </a:solidFill>
              </a:rPr>
              <a:t>     </a:t>
            </a:r>
            <a:r>
              <a:rPr lang="en-US" b="1" i="1" dirty="0">
                <a:solidFill>
                  <a:srgbClr val="C00000"/>
                </a:solidFill>
              </a:rPr>
              <a:t>And How to Run for Public Office</a:t>
            </a:r>
            <a:endParaRPr lang="en-US" b="1" dirty="0">
              <a:solidFill>
                <a:srgbClr val="C00000"/>
              </a:solidFill>
            </a:endParaRPr>
          </a:p>
        </p:txBody>
      </p:sp>
      <p:sp>
        <p:nvSpPr>
          <p:cNvPr id="4" name="Slide Number Placeholder 3"/>
          <p:cNvSpPr>
            <a:spLocks noGrp="1"/>
          </p:cNvSpPr>
          <p:nvPr>
            <p:ph type="sldNum" sz="quarter" idx="4294967295"/>
          </p:nvPr>
        </p:nvSpPr>
        <p:spPr/>
        <p:txBody>
          <a:bodyPr/>
          <a:lstStyle/>
          <a:p>
            <a:pPr>
              <a:defRPr/>
            </a:pPr>
            <a:fld id="{BF9E4174-A6D1-4830-B2F8-450508E6994C}" type="slidenum">
              <a:rPr lang="en-US" smtClean="0"/>
              <a:pPr>
                <a:defRPr/>
              </a:pPr>
              <a:t>2</a:t>
            </a:fld>
            <a:endParaRPr lang="en-US"/>
          </a:p>
        </p:txBody>
      </p:sp>
    </p:spTree>
    <p:extLst>
      <p:ext uri="{BB962C8B-B14F-4D97-AF65-F5344CB8AC3E}">
        <p14:creationId xmlns:p14="http://schemas.microsoft.com/office/powerpoint/2010/main" val="3523093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304800" y="990600"/>
            <a:ext cx="86106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4400" b="1" dirty="0">
                <a:solidFill>
                  <a:srgbClr val="0033CC"/>
                </a:solidFill>
              </a:rPr>
              <a:t>The Meaning of Property</a:t>
            </a:r>
          </a:p>
          <a:p>
            <a:pPr marL="342900" indent="-342900" algn="ctr">
              <a:lnSpc>
                <a:spcPct val="90000"/>
              </a:lnSpc>
              <a:spcBef>
                <a:spcPts val="0"/>
              </a:spcBef>
              <a:defRPr/>
            </a:pPr>
            <a:r>
              <a:rPr lang="en-US" sz="2700" b="1" i="1" dirty="0">
                <a:solidFill>
                  <a:srgbClr val="006600"/>
                </a:solidFill>
              </a:rPr>
              <a:t>Rights in Property – The Importance of Property</a:t>
            </a:r>
          </a:p>
          <a:p>
            <a:pPr>
              <a:lnSpc>
                <a:spcPct val="80000"/>
              </a:lnSpc>
            </a:pPr>
            <a:endParaRPr lang="en-US" sz="1500" dirty="0"/>
          </a:p>
          <a:p>
            <a:pPr marL="228600" indent="-228600">
              <a:lnSpc>
                <a:spcPct val="80000"/>
              </a:lnSpc>
              <a:buFont typeface="Arial" pitchFamily="34" charset="0"/>
              <a:buChar char="•"/>
            </a:pPr>
            <a:r>
              <a:rPr lang="en-US" sz="2400" dirty="0" smtClean="0"/>
              <a:t>This </a:t>
            </a:r>
            <a:r>
              <a:rPr lang="en-US" sz="2400" dirty="0"/>
              <a:t>reverence for property rights was </a:t>
            </a:r>
            <a:r>
              <a:rPr lang="en-US" sz="2400" b="1" i="1" dirty="0">
                <a:solidFill>
                  <a:srgbClr val="C00000"/>
                </a:solidFill>
              </a:rPr>
              <a:t>not </a:t>
            </a:r>
            <a:r>
              <a:rPr lang="en-US" sz="2400" b="1" i="1" dirty="0" smtClean="0">
                <a:solidFill>
                  <a:srgbClr val="C00000"/>
                </a:solidFill>
              </a:rPr>
              <a:t>a concept </a:t>
            </a:r>
            <a:r>
              <a:rPr lang="en-US" sz="2400" b="1" i="1" dirty="0">
                <a:solidFill>
                  <a:srgbClr val="C00000"/>
                </a:solidFill>
              </a:rPr>
              <a:t>of materialism</a:t>
            </a:r>
            <a:r>
              <a:rPr lang="en-US" sz="2400" b="1" i="1" dirty="0" smtClean="0">
                <a:solidFill>
                  <a:srgbClr val="C00000"/>
                </a:solidFill>
              </a:rPr>
              <a:t>.  </a:t>
            </a:r>
            <a:r>
              <a:rPr lang="en-US" sz="2400" dirty="0" smtClean="0"/>
              <a:t>It was a concern for</a:t>
            </a:r>
            <a:r>
              <a:rPr lang="en-US" sz="2400" b="1" i="1" dirty="0" smtClean="0">
                <a:solidFill>
                  <a:srgbClr val="C00000"/>
                </a:solidFill>
              </a:rPr>
              <a:t> Freedom.  </a:t>
            </a:r>
            <a:endParaRPr lang="en-US" sz="2400" b="1" i="1" dirty="0">
              <a:solidFill>
                <a:srgbClr val="C00000"/>
              </a:solidFill>
            </a:endParaRPr>
          </a:p>
          <a:p>
            <a:pPr marL="228600" indent="-228600">
              <a:lnSpc>
                <a:spcPct val="80000"/>
              </a:lnSpc>
              <a:buFont typeface="Arial" pitchFamily="34" charset="0"/>
              <a:buChar char="•"/>
            </a:pPr>
            <a:endParaRPr lang="en-US" sz="2400" dirty="0"/>
          </a:p>
          <a:p>
            <a:pPr marL="228600" indent="-228600">
              <a:lnSpc>
                <a:spcPct val="80000"/>
              </a:lnSpc>
              <a:buFont typeface="Arial" pitchFamily="34" charset="0"/>
              <a:buChar char="•"/>
            </a:pPr>
            <a:r>
              <a:rPr lang="en-US" sz="2400" dirty="0"/>
              <a:t> Nowhere in the founders’ writings is </a:t>
            </a:r>
            <a:r>
              <a:rPr lang="en-US" sz="2400" dirty="0" smtClean="0"/>
              <a:t>the obtainment </a:t>
            </a:r>
            <a:r>
              <a:rPr lang="en-US" sz="2400" dirty="0"/>
              <a:t>or maintenance of wealth </a:t>
            </a:r>
            <a:r>
              <a:rPr lang="en-US" sz="2400" dirty="0" smtClean="0"/>
              <a:t>the </a:t>
            </a:r>
            <a:r>
              <a:rPr lang="en-US" sz="2400" dirty="0"/>
              <a:t>focus of their arguments.  </a:t>
            </a:r>
          </a:p>
          <a:p>
            <a:pPr marL="228600" indent="-228600">
              <a:lnSpc>
                <a:spcPct val="80000"/>
              </a:lnSpc>
              <a:buFont typeface="Arial" pitchFamily="34" charset="0"/>
              <a:buChar char="•"/>
            </a:pPr>
            <a:endParaRPr lang="en-US" sz="2400" dirty="0"/>
          </a:p>
          <a:p>
            <a:pPr marL="228600" indent="-228600">
              <a:lnSpc>
                <a:spcPct val="80000"/>
              </a:lnSpc>
              <a:buFont typeface="Arial" pitchFamily="34" charset="0"/>
              <a:buChar char="•"/>
            </a:pPr>
            <a:r>
              <a:rPr lang="en-US" sz="2400" dirty="0"/>
              <a:t> It was not the value of the property </a:t>
            </a:r>
            <a:r>
              <a:rPr lang="en-US" sz="2400" dirty="0" smtClean="0"/>
              <a:t>that </a:t>
            </a:r>
            <a:r>
              <a:rPr lang="en-US" sz="2400" dirty="0"/>
              <a:t>mattered</a:t>
            </a:r>
            <a:r>
              <a:rPr lang="en-US" sz="2400" dirty="0" smtClean="0"/>
              <a:t>, nor </a:t>
            </a:r>
            <a:r>
              <a:rPr lang="en-US" sz="2400" dirty="0"/>
              <a:t>was it the property itself</a:t>
            </a:r>
            <a:r>
              <a:rPr lang="en-US" sz="2400" dirty="0" smtClean="0"/>
              <a:t>, that </a:t>
            </a:r>
            <a:r>
              <a:rPr lang="en-US" sz="2400" dirty="0"/>
              <a:t>the framers </a:t>
            </a:r>
            <a:r>
              <a:rPr lang="en-US" sz="2400" b="1" i="1" dirty="0">
                <a:solidFill>
                  <a:srgbClr val="C00000"/>
                </a:solidFill>
              </a:rPr>
              <a:t>linked to </a:t>
            </a:r>
            <a:r>
              <a:rPr lang="en-US" sz="2400" b="1" i="1" dirty="0">
                <a:solidFill>
                  <a:srgbClr val="0033CC"/>
                </a:solidFill>
              </a:rPr>
              <a:t>liberty</a:t>
            </a:r>
            <a:r>
              <a:rPr lang="en-US" sz="2400" dirty="0">
                <a:solidFill>
                  <a:srgbClr val="0033CC"/>
                </a:solidFill>
              </a:rPr>
              <a:t>.</a:t>
            </a:r>
            <a:r>
              <a:rPr lang="en-US" sz="2400" dirty="0"/>
              <a:t>  </a:t>
            </a:r>
          </a:p>
          <a:p>
            <a:pPr marL="228600" indent="-228600">
              <a:lnSpc>
                <a:spcPct val="80000"/>
              </a:lnSpc>
            </a:pPr>
            <a:endParaRPr lang="en-US" sz="2400" dirty="0"/>
          </a:p>
          <a:p>
            <a:pPr marL="228600" indent="-228600">
              <a:lnSpc>
                <a:spcPct val="80000"/>
              </a:lnSpc>
              <a:buFont typeface="Arial" pitchFamily="34" charset="0"/>
              <a:buChar char="•"/>
            </a:pPr>
            <a:r>
              <a:rPr lang="en-US" sz="2400" dirty="0"/>
              <a:t> Rather, they believed that it was the </a:t>
            </a:r>
            <a:r>
              <a:rPr lang="en-US" sz="2400" b="1" i="1" dirty="0" smtClean="0">
                <a:solidFill>
                  <a:srgbClr val="C00000"/>
                </a:solidFill>
              </a:rPr>
              <a:t>pursuit </a:t>
            </a:r>
            <a:r>
              <a:rPr lang="en-US" sz="2400" b="1" i="1" dirty="0">
                <a:solidFill>
                  <a:srgbClr val="C00000"/>
                </a:solidFill>
              </a:rPr>
              <a:t>of property</a:t>
            </a:r>
            <a:r>
              <a:rPr lang="en-US" sz="2400" dirty="0" smtClean="0"/>
              <a:t>,</a:t>
            </a:r>
          </a:p>
          <a:p>
            <a:pPr>
              <a:lnSpc>
                <a:spcPct val="80000"/>
              </a:lnSpc>
            </a:pPr>
            <a:r>
              <a:rPr lang="en-US" sz="2400" dirty="0" smtClean="0"/>
              <a:t>    and </a:t>
            </a:r>
            <a:r>
              <a:rPr lang="en-US" sz="2400" b="1" i="1" dirty="0">
                <a:solidFill>
                  <a:srgbClr val="C00000"/>
                </a:solidFill>
              </a:rPr>
              <a:t>the free exercise </a:t>
            </a:r>
            <a:r>
              <a:rPr lang="en-US" sz="2400" b="1" i="1" dirty="0" smtClean="0">
                <a:solidFill>
                  <a:srgbClr val="C00000"/>
                </a:solidFill>
              </a:rPr>
              <a:t>of </a:t>
            </a:r>
            <a:r>
              <a:rPr lang="en-US" sz="2400" b="1" i="1" dirty="0">
                <a:solidFill>
                  <a:srgbClr val="C00000"/>
                </a:solidFill>
              </a:rPr>
              <a:t>the rights thereof</a:t>
            </a:r>
            <a:r>
              <a:rPr lang="en-US" sz="2400" dirty="0"/>
              <a:t>, that are the </a:t>
            </a:r>
            <a:endParaRPr lang="en-US" sz="2400" dirty="0" smtClean="0"/>
          </a:p>
          <a:p>
            <a:pPr>
              <a:lnSpc>
                <a:spcPct val="80000"/>
              </a:lnSpc>
            </a:pPr>
            <a:r>
              <a:rPr lang="en-US" sz="2400" dirty="0"/>
              <a:t> </a:t>
            </a:r>
            <a:r>
              <a:rPr lang="en-US" sz="2400" dirty="0" smtClean="0"/>
              <a:t>   key.   They saw the pursuit of property as </a:t>
            </a:r>
            <a:r>
              <a:rPr lang="en-US" sz="2400" b="1" dirty="0" smtClean="0">
                <a:solidFill>
                  <a:srgbClr val="0033CC"/>
                </a:solidFill>
              </a:rPr>
              <a:t>Liberty.</a:t>
            </a:r>
            <a:endParaRPr lang="en-US" sz="2400" b="1" dirty="0">
              <a:solidFill>
                <a:srgbClr val="0033CC"/>
              </a:solidFill>
            </a:endParaRPr>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304800" y="9906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800" b="1" dirty="0">
                <a:solidFill>
                  <a:srgbClr val="0033CC"/>
                </a:solidFill>
              </a:rPr>
              <a:t>The Meaning of Property</a:t>
            </a:r>
          </a:p>
          <a:p>
            <a:pPr marL="342900" indent="-342900" algn="ctr">
              <a:lnSpc>
                <a:spcPct val="90000"/>
              </a:lnSpc>
              <a:spcBef>
                <a:spcPts val="0"/>
              </a:spcBef>
              <a:defRPr/>
            </a:pPr>
            <a:r>
              <a:rPr lang="en-US" sz="2700" b="1" i="1" dirty="0">
                <a:solidFill>
                  <a:srgbClr val="006600"/>
                </a:solidFill>
              </a:rPr>
              <a:t>Rights in Property – The Importance of Property</a:t>
            </a:r>
          </a:p>
          <a:p>
            <a:pPr>
              <a:lnSpc>
                <a:spcPct val="90000"/>
              </a:lnSpc>
            </a:pPr>
            <a:endParaRPr lang="en-US" dirty="0"/>
          </a:p>
          <a:p>
            <a:pPr>
              <a:lnSpc>
                <a:spcPct val="90000"/>
              </a:lnSpc>
              <a:buFont typeface="Arial" pitchFamily="34" charset="0"/>
              <a:buChar char="•"/>
            </a:pPr>
            <a:r>
              <a:rPr lang="en-US" sz="3200" dirty="0"/>
              <a:t> </a:t>
            </a:r>
            <a:r>
              <a:rPr lang="en-US" sz="2800" dirty="0"/>
              <a:t>When it came to property rights,</a:t>
            </a:r>
          </a:p>
          <a:p>
            <a:pPr>
              <a:lnSpc>
                <a:spcPct val="90000"/>
              </a:lnSpc>
            </a:pPr>
            <a:r>
              <a:rPr lang="en-US" sz="2800" dirty="0"/>
              <a:t>  the founders understood, </a:t>
            </a:r>
          </a:p>
          <a:p>
            <a:pPr>
              <a:lnSpc>
                <a:spcPct val="90000"/>
              </a:lnSpc>
            </a:pPr>
            <a:r>
              <a:rPr lang="en-US" sz="2800" dirty="0"/>
              <a:t>  that </a:t>
            </a:r>
            <a:r>
              <a:rPr lang="en-US" sz="2800" b="1" i="1" dirty="0">
                <a:solidFill>
                  <a:srgbClr val="C00000"/>
                </a:solidFill>
              </a:rPr>
              <a:t>it is not about equality of means </a:t>
            </a:r>
          </a:p>
          <a:p>
            <a:pPr>
              <a:lnSpc>
                <a:spcPct val="90000"/>
              </a:lnSpc>
            </a:pPr>
            <a:r>
              <a:rPr lang="en-US" sz="2800" b="1" i="1" dirty="0">
                <a:solidFill>
                  <a:srgbClr val="C00000"/>
                </a:solidFill>
              </a:rPr>
              <a:t>  or equality of outcome, </a:t>
            </a:r>
          </a:p>
          <a:p>
            <a:pPr>
              <a:lnSpc>
                <a:spcPct val="90000"/>
              </a:lnSpc>
            </a:pPr>
            <a:r>
              <a:rPr lang="en-US" sz="2800" b="1" i="1" dirty="0">
                <a:solidFill>
                  <a:srgbClr val="C00000"/>
                </a:solidFill>
              </a:rPr>
              <a:t>  but rather about freedom and equality </a:t>
            </a:r>
          </a:p>
          <a:p>
            <a:pPr>
              <a:lnSpc>
                <a:spcPct val="90000"/>
              </a:lnSpc>
            </a:pPr>
            <a:r>
              <a:rPr lang="en-US" sz="2800" b="1" i="1" dirty="0">
                <a:solidFill>
                  <a:srgbClr val="C00000"/>
                </a:solidFill>
              </a:rPr>
              <a:t>  of opportunity</a:t>
            </a:r>
            <a:r>
              <a:rPr lang="en-US" sz="2800" b="1" i="1" dirty="0" smtClean="0"/>
              <a:t>.   The free ability to pursue.</a:t>
            </a:r>
            <a:r>
              <a:rPr lang="en-US" sz="3200" b="1" i="1" dirty="0" smtClean="0"/>
              <a:t> </a:t>
            </a:r>
            <a:endParaRPr lang="en-US" sz="3200" b="1" i="1" dirty="0"/>
          </a:p>
          <a:p>
            <a:pPr>
              <a:lnSpc>
                <a:spcPct val="90000"/>
              </a:lnSpc>
            </a:pPr>
            <a:endParaRPr lang="en-US" sz="1500" dirty="0"/>
          </a:p>
          <a:p>
            <a:pPr>
              <a:lnSpc>
                <a:spcPct val="90000"/>
              </a:lnSpc>
              <a:buFont typeface="Arial" pitchFamily="34" charset="0"/>
              <a:buChar char="•"/>
            </a:pPr>
            <a:r>
              <a:rPr lang="en-US" sz="3200" dirty="0"/>
              <a:t> </a:t>
            </a:r>
            <a:r>
              <a:rPr lang="en-US" sz="2800" dirty="0"/>
              <a:t>Although there is little question </a:t>
            </a:r>
            <a:r>
              <a:rPr lang="en-US" sz="2800" dirty="0" smtClean="0"/>
              <a:t>that the founders</a:t>
            </a:r>
          </a:p>
          <a:p>
            <a:pPr>
              <a:lnSpc>
                <a:spcPct val="90000"/>
              </a:lnSpc>
            </a:pPr>
            <a:r>
              <a:rPr lang="en-US" sz="2800" dirty="0"/>
              <a:t> </a:t>
            </a:r>
            <a:r>
              <a:rPr lang="en-US" sz="2800" dirty="0" smtClean="0"/>
              <a:t> </a:t>
            </a:r>
            <a:r>
              <a:rPr lang="en-US" sz="2800" dirty="0"/>
              <a:t>were intellectual giants</a:t>
            </a:r>
            <a:r>
              <a:rPr lang="en-US" sz="2800" dirty="0" smtClean="0"/>
              <a:t>, they </a:t>
            </a:r>
            <a:r>
              <a:rPr lang="en-US" sz="2800" dirty="0"/>
              <a:t>also were, however</a:t>
            </a:r>
            <a:r>
              <a:rPr lang="en-US" sz="2800" dirty="0" smtClean="0"/>
              <a:t>,</a:t>
            </a:r>
          </a:p>
          <a:p>
            <a:pPr>
              <a:lnSpc>
                <a:spcPct val="90000"/>
              </a:lnSpc>
            </a:pPr>
            <a:r>
              <a:rPr lang="en-US" sz="2800" dirty="0"/>
              <a:t> </a:t>
            </a:r>
            <a:r>
              <a:rPr lang="en-US" sz="2800" dirty="0" smtClean="0"/>
              <a:t> reflective of </a:t>
            </a:r>
            <a:r>
              <a:rPr lang="en-US" sz="2800" dirty="0"/>
              <a:t>their society’s beliefs as a whole.  </a:t>
            </a:r>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57200" y="990600"/>
            <a:ext cx="8229600" cy="5486400"/>
          </a:xfrm>
          <a:prstGeom prst="rect">
            <a:avLst/>
          </a:prstGeom>
          <a:noFill/>
          <a:ln w="9525">
            <a:noFill/>
            <a:miter lim="800000"/>
            <a:headEnd/>
            <a:tailEnd/>
          </a:ln>
        </p:spPr>
        <p:txBody>
          <a:bodyPr/>
          <a:lstStyle/>
          <a:p>
            <a:pPr marL="342900" indent="-342900" algn="ctr">
              <a:lnSpc>
                <a:spcPct val="75000"/>
              </a:lnSpc>
              <a:spcBef>
                <a:spcPts val="0"/>
              </a:spcBef>
              <a:defRPr/>
            </a:pPr>
            <a:r>
              <a:rPr lang="en-US" sz="4800" b="1" dirty="0">
                <a:solidFill>
                  <a:srgbClr val="0033CC"/>
                </a:solidFill>
              </a:rPr>
              <a:t>The Meaning of Property</a:t>
            </a:r>
          </a:p>
          <a:p>
            <a:pPr marL="342900" indent="-342900" algn="ctr">
              <a:lnSpc>
                <a:spcPct val="75000"/>
              </a:lnSpc>
              <a:spcBef>
                <a:spcPts val="0"/>
              </a:spcBef>
              <a:defRPr/>
            </a:pPr>
            <a:r>
              <a:rPr lang="en-US" sz="2700" b="1" i="1" dirty="0">
                <a:solidFill>
                  <a:srgbClr val="006600"/>
                </a:solidFill>
              </a:rPr>
              <a:t>Rights in Property – The Importance of Property</a:t>
            </a:r>
          </a:p>
          <a:p>
            <a:pPr>
              <a:lnSpc>
                <a:spcPct val="75000"/>
              </a:lnSpc>
              <a:spcBef>
                <a:spcPts val="0"/>
              </a:spcBef>
            </a:pPr>
            <a:endParaRPr lang="en-US" dirty="0"/>
          </a:p>
          <a:p>
            <a:pPr>
              <a:lnSpc>
                <a:spcPct val="75000"/>
              </a:lnSpc>
              <a:spcBef>
                <a:spcPts val="0"/>
              </a:spcBef>
              <a:buFont typeface="Arial" pitchFamily="34" charset="0"/>
              <a:buChar char="•"/>
            </a:pPr>
            <a:r>
              <a:rPr lang="en-US" sz="3200" dirty="0"/>
              <a:t> </a:t>
            </a:r>
            <a:r>
              <a:rPr lang="en-US" sz="2800" dirty="0"/>
              <a:t>The founders </a:t>
            </a:r>
            <a:r>
              <a:rPr lang="en-US" sz="2800" b="1" i="1" dirty="0">
                <a:solidFill>
                  <a:srgbClr val="C00000"/>
                </a:solidFill>
              </a:rPr>
              <a:t>were not perfect people</a:t>
            </a:r>
            <a:r>
              <a:rPr lang="en-US" sz="2800" dirty="0"/>
              <a:t>.  </a:t>
            </a:r>
          </a:p>
          <a:p>
            <a:pPr>
              <a:lnSpc>
                <a:spcPct val="75000"/>
              </a:lnSpc>
              <a:spcBef>
                <a:spcPts val="0"/>
              </a:spcBef>
              <a:buFont typeface="Arial" pitchFamily="34" charset="0"/>
              <a:buChar char="•"/>
            </a:pPr>
            <a:endParaRPr lang="en-US" sz="1000" dirty="0"/>
          </a:p>
          <a:p>
            <a:pPr>
              <a:lnSpc>
                <a:spcPct val="75000"/>
              </a:lnSpc>
              <a:spcBef>
                <a:spcPts val="0"/>
              </a:spcBef>
              <a:buFont typeface="Arial" pitchFamily="34" charset="0"/>
              <a:buChar char="•"/>
            </a:pPr>
            <a:r>
              <a:rPr lang="en-US" sz="3200" dirty="0"/>
              <a:t> </a:t>
            </a:r>
            <a:r>
              <a:rPr lang="en-US" sz="2800" dirty="0"/>
              <a:t>No one is.</a:t>
            </a:r>
          </a:p>
          <a:p>
            <a:pPr>
              <a:lnSpc>
                <a:spcPct val="75000"/>
              </a:lnSpc>
              <a:spcBef>
                <a:spcPts val="0"/>
              </a:spcBef>
            </a:pPr>
            <a:r>
              <a:rPr lang="en-US" sz="1500" dirty="0"/>
              <a:t>  </a:t>
            </a:r>
            <a:endParaRPr lang="en-US" sz="1000" dirty="0"/>
          </a:p>
          <a:p>
            <a:pPr>
              <a:lnSpc>
                <a:spcPct val="75000"/>
              </a:lnSpc>
              <a:spcBef>
                <a:spcPts val="0"/>
              </a:spcBef>
              <a:buFont typeface="Arial" pitchFamily="34" charset="0"/>
              <a:buChar char="•"/>
            </a:pPr>
            <a:r>
              <a:rPr lang="en-US" sz="3200" dirty="0"/>
              <a:t> </a:t>
            </a:r>
            <a:r>
              <a:rPr lang="en-US" sz="2800" dirty="0"/>
              <a:t>One need only read their powerful words,</a:t>
            </a:r>
          </a:p>
          <a:p>
            <a:pPr>
              <a:lnSpc>
                <a:spcPct val="75000"/>
              </a:lnSpc>
              <a:spcBef>
                <a:spcPts val="0"/>
              </a:spcBef>
            </a:pPr>
            <a:r>
              <a:rPr lang="en-US" sz="2800" dirty="0"/>
              <a:t>  however, to realize that </a:t>
            </a:r>
            <a:r>
              <a:rPr lang="en-US" sz="2800" b="1" i="1" dirty="0">
                <a:solidFill>
                  <a:srgbClr val="C00000"/>
                </a:solidFill>
              </a:rPr>
              <a:t>they sought to</a:t>
            </a:r>
          </a:p>
          <a:p>
            <a:pPr>
              <a:lnSpc>
                <a:spcPct val="75000"/>
              </a:lnSpc>
              <a:spcBef>
                <a:spcPts val="0"/>
              </a:spcBef>
            </a:pPr>
            <a:r>
              <a:rPr lang="en-US" sz="2800" b="1" i="1" dirty="0">
                <a:solidFill>
                  <a:srgbClr val="C00000"/>
                </a:solidFill>
              </a:rPr>
              <a:t>  advance perfect intentions</a:t>
            </a:r>
            <a:r>
              <a:rPr lang="en-US" sz="2800" dirty="0"/>
              <a:t> for our nation.</a:t>
            </a:r>
          </a:p>
          <a:p>
            <a:pPr>
              <a:lnSpc>
                <a:spcPct val="75000"/>
              </a:lnSpc>
              <a:spcBef>
                <a:spcPts val="0"/>
              </a:spcBef>
              <a:buFont typeface="Arial" pitchFamily="34" charset="0"/>
              <a:buChar char="•"/>
            </a:pPr>
            <a:endParaRPr lang="en-US" sz="1500" dirty="0"/>
          </a:p>
          <a:p>
            <a:pPr>
              <a:lnSpc>
                <a:spcPct val="75000"/>
              </a:lnSpc>
              <a:spcBef>
                <a:spcPts val="0"/>
              </a:spcBef>
              <a:buFont typeface="Arial" pitchFamily="34" charset="0"/>
              <a:buChar char="•"/>
            </a:pPr>
            <a:r>
              <a:rPr lang="en-US" sz="3200" dirty="0"/>
              <a:t> </a:t>
            </a:r>
            <a:r>
              <a:rPr lang="en-US" sz="2800" dirty="0"/>
              <a:t>The fact that they didn’t always live up </a:t>
            </a:r>
          </a:p>
          <a:p>
            <a:pPr>
              <a:lnSpc>
                <a:spcPct val="75000"/>
              </a:lnSpc>
              <a:spcBef>
                <a:spcPts val="0"/>
              </a:spcBef>
            </a:pPr>
            <a:r>
              <a:rPr lang="en-US" sz="2800" dirty="0"/>
              <a:t>   to their perfect intentions, should not </a:t>
            </a:r>
          </a:p>
          <a:p>
            <a:pPr>
              <a:lnSpc>
                <a:spcPct val="75000"/>
              </a:lnSpc>
              <a:spcBef>
                <a:spcPts val="0"/>
              </a:spcBef>
            </a:pPr>
            <a:r>
              <a:rPr lang="en-US" sz="2800" dirty="0"/>
              <a:t>   take away from the truly transformational</a:t>
            </a:r>
          </a:p>
          <a:p>
            <a:pPr>
              <a:lnSpc>
                <a:spcPct val="75000"/>
              </a:lnSpc>
              <a:spcBef>
                <a:spcPts val="0"/>
              </a:spcBef>
            </a:pPr>
            <a:r>
              <a:rPr lang="en-US" sz="2800" dirty="0"/>
              <a:t>   aspirations they espoused for our country</a:t>
            </a:r>
            <a:r>
              <a:rPr lang="en-US" sz="2800" dirty="0" smtClean="0"/>
              <a:t>.</a:t>
            </a:r>
          </a:p>
          <a:p>
            <a:pPr>
              <a:lnSpc>
                <a:spcPct val="75000"/>
              </a:lnSpc>
              <a:spcBef>
                <a:spcPts val="0"/>
              </a:spcBef>
            </a:pPr>
            <a:endParaRPr lang="en-US" sz="1000" dirty="0" smtClean="0"/>
          </a:p>
          <a:p>
            <a:pPr marL="228600" indent="-228600">
              <a:lnSpc>
                <a:spcPct val="75000"/>
              </a:lnSpc>
              <a:spcBef>
                <a:spcPts val="0"/>
              </a:spcBef>
              <a:buFont typeface="Arial" panose="020B0604020202020204" pitchFamily="34" charset="0"/>
              <a:buChar char="•"/>
            </a:pPr>
            <a:r>
              <a:rPr lang="en-US" sz="2800" dirty="0" smtClean="0"/>
              <a:t>Nor should it diminish the critical importance of property rights to our </a:t>
            </a:r>
            <a:r>
              <a:rPr lang="en-US" sz="2800" b="1" dirty="0" smtClean="0">
                <a:solidFill>
                  <a:srgbClr val="C00000"/>
                </a:solidFill>
              </a:rPr>
              <a:t>freedom and liberty.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57200" y="990600"/>
            <a:ext cx="8382000" cy="5486400"/>
          </a:xfrm>
          <a:prstGeom prst="rect">
            <a:avLst/>
          </a:prstGeom>
          <a:noFill/>
          <a:ln w="9525">
            <a:noFill/>
            <a:miter lim="800000"/>
            <a:headEnd/>
            <a:tailEnd/>
          </a:ln>
        </p:spPr>
        <p:txBody>
          <a:bodyPr/>
          <a:lstStyle/>
          <a:p>
            <a:pPr marL="342900" indent="-342900" algn="ctr">
              <a:lnSpc>
                <a:spcPct val="75000"/>
              </a:lnSpc>
              <a:spcBef>
                <a:spcPts val="0"/>
              </a:spcBef>
              <a:defRPr/>
            </a:pPr>
            <a:r>
              <a:rPr lang="en-US" sz="5400" b="1" dirty="0">
                <a:solidFill>
                  <a:srgbClr val="0033CC"/>
                </a:solidFill>
              </a:rPr>
              <a:t>The Meaning of Property</a:t>
            </a:r>
          </a:p>
          <a:p>
            <a:pPr marL="342900" indent="-342900" algn="ctr">
              <a:lnSpc>
                <a:spcPct val="75000"/>
              </a:lnSpc>
              <a:spcBef>
                <a:spcPts val="0"/>
              </a:spcBef>
              <a:defRPr/>
            </a:pPr>
            <a:r>
              <a:rPr lang="en-US" sz="2700" b="1" i="1" dirty="0">
                <a:solidFill>
                  <a:srgbClr val="006600"/>
                </a:solidFill>
              </a:rPr>
              <a:t>Rights in Property – The Importance of Property</a:t>
            </a:r>
          </a:p>
          <a:p>
            <a:pPr>
              <a:lnSpc>
                <a:spcPct val="90000"/>
              </a:lnSpc>
            </a:pPr>
            <a:endParaRPr lang="en-US" dirty="0"/>
          </a:p>
          <a:p>
            <a:pPr marL="228600">
              <a:lnSpc>
                <a:spcPct val="90000"/>
              </a:lnSpc>
              <a:buFont typeface="Arial" pitchFamily="34" charset="0"/>
              <a:buChar char="•"/>
            </a:pPr>
            <a:r>
              <a:rPr lang="en-US" sz="3200" dirty="0"/>
              <a:t> </a:t>
            </a:r>
            <a:r>
              <a:rPr lang="en-US" sz="2800" dirty="0" smtClean="0"/>
              <a:t>The founders espoused </a:t>
            </a:r>
            <a:r>
              <a:rPr lang="en-US" sz="2800" dirty="0"/>
              <a:t>that since all men (and women</a:t>
            </a:r>
            <a:r>
              <a:rPr lang="en-US" sz="2800" dirty="0" smtClean="0"/>
              <a:t>) </a:t>
            </a:r>
            <a:r>
              <a:rPr lang="en-US" sz="2800" dirty="0"/>
              <a:t>are viewed </a:t>
            </a:r>
            <a:r>
              <a:rPr lang="en-US" sz="2800" b="1" i="1" dirty="0">
                <a:solidFill>
                  <a:srgbClr val="C00000"/>
                </a:solidFill>
              </a:rPr>
              <a:t>as equal in the eyes </a:t>
            </a:r>
            <a:r>
              <a:rPr lang="en-US" sz="2800" b="1" i="1" dirty="0" smtClean="0">
                <a:solidFill>
                  <a:srgbClr val="C00000"/>
                </a:solidFill>
              </a:rPr>
              <a:t>of God, </a:t>
            </a:r>
            <a:r>
              <a:rPr lang="en-US" sz="2800" dirty="0" smtClean="0"/>
              <a:t>then we </a:t>
            </a:r>
            <a:r>
              <a:rPr lang="en-US" sz="2800" dirty="0"/>
              <a:t>should also be viewed as equal in </a:t>
            </a:r>
            <a:r>
              <a:rPr lang="en-US" sz="2800" dirty="0" smtClean="0"/>
              <a:t>the eyes </a:t>
            </a:r>
            <a:r>
              <a:rPr lang="en-US" sz="2800" dirty="0"/>
              <a:t>of man.</a:t>
            </a:r>
          </a:p>
          <a:p>
            <a:pPr>
              <a:lnSpc>
                <a:spcPct val="90000"/>
              </a:lnSpc>
            </a:pPr>
            <a:endParaRPr lang="en-US" sz="1500" dirty="0"/>
          </a:p>
          <a:p>
            <a:pPr marL="228600" indent="-228600">
              <a:lnSpc>
                <a:spcPct val="90000"/>
              </a:lnSpc>
              <a:buFont typeface="Arial" pitchFamily="34" charset="0"/>
              <a:buChar char="•"/>
            </a:pPr>
            <a:r>
              <a:rPr lang="en-US" sz="2800" dirty="0" smtClean="0"/>
              <a:t>This </a:t>
            </a:r>
            <a:r>
              <a:rPr lang="en-US" sz="2800" dirty="0"/>
              <a:t>Natural Rights </a:t>
            </a:r>
            <a:r>
              <a:rPr lang="en-US" sz="2800" dirty="0" smtClean="0"/>
              <a:t>philosophy shaped </a:t>
            </a:r>
            <a:r>
              <a:rPr lang="en-US" sz="2800" dirty="0"/>
              <a:t>our </a:t>
            </a:r>
            <a:r>
              <a:rPr lang="en-US" sz="2800" dirty="0" smtClean="0"/>
              <a:t>government and our law.</a:t>
            </a:r>
            <a:endParaRPr lang="en-US" sz="2800" dirty="0"/>
          </a:p>
          <a:p>
            <a:pPr>
              <a:lnSpc>
                <a:spcPct val="90000"/>
              </a:lnSpc>
            </a:pPr>
            <a:endParaRPr lang="en-US" sz="1000" dirty="0" smtClean="0"/>
          </a:p>
          <a:p>
            <a:pPr marL="228600" indent="-228600">
              <a:lnSpc>
                <a:spcPct val="90000"/>
              </a:lnSpc>
              <a:buFont typeface="Arial" panose="020B0604020202020204" pitchFamily="34" charset="0"/>
              <a:buChar char="•"/>
            </a:pPr>
            <a:r>
              <a:rPr lang="en-US" sz="2800" dirty="0" smtClean="0"/>
              <a:t>This set of beliefs, also established our </a:t>
            </a:r>
            <a:r>
              <a:rPr lang="en-US" sz="2800" b="1" dirty="0" smtClean="0">
                <a:solidFill>
                  <a:srgbClr val="0033CC"/>
                </a:solidFill>
              </a:rPr>
              <a:t>property rights</a:t>
            </a:r>
            <a:r>
              <a:rPr lang="en-US" sz="2800" dirty="0" smtClean="0"/>
              <a:t>, and allows all Americans, </a:t>
            </a:r>
            <a:r>
              <a:rPr lang="en-US" sz="2800" dirty="0"/>
              <a:t>still </a:t>
            </a:r>
            <a:r>
              <a:rPr lang="en-US" sz="2800" dirty="0" smtClean="0"/>
              <a:t>today, </a:t>
            </a:r>
            <a:r>
              <a:rPr lang="en-US" sz="2800" b="1" dirty="0" smtClean="0">
                <a:solidFill>
                  <a:srgbClr val="C00000"/>
                </a:solidFill>
              </a:rPr>
              <a:t>to freely </a:t>
            </a:r>
            <a:r>
              <a:rPr lang="en-US" sz="2800" b="1" dirty="0">
                <a:solidFill>
                  <a:srgbClr val="C00000"/>
                </a:solidFill>
              </a:rPr>
              <a:t>exercise and pursue </a:t>
            </a:r>
            <a:r>
              <a:rPr lang="en-US" sz="2800" b="1" dirty="0" smtClean="0">
                <a:solidFill>
                  <a:srgbClr val="C00000"/>
                </a:solidFill>
              </a:rPr>
              <a:t>their </a:t>
            </a:r>
            <a:r>
              <a:rPr lang="en-US" sz="2800" b="1" dirty="0">
                <a:solidFill>
                  <a:srgbClr val="C00000"/>
                </a:solidFill>
              </a:rPr>
              <a:t>human and property rights.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457200" y="990600"/>
            <a:ext cx="8305800" cy="5715000"/>
          </a:xfrm>
          <a:prstGeom prst="rect">
            <a:avLst/>
          </a:prstGeom>
          <a:noFill/>
          <a:ln w="9525">
            <a:noFill/>
            <a:miter lim="800000"/>
            <a:headEnd/>
            <a:tailEnd/>
          </a:ln>
        </p:spPr>
        <p:txBody>
          <a:bodyPr/>
          <a:lstStyle/>
          <a:p>
            <a:pPr marL="342900" indent="-342900" algn="ctr">
              <a:lnSpc>
                <a:spcPct val="75000"/>
              </a:lnSpc>
              <a:spcBef>
                <a:spcPts val="0"/>
              </a:spcBef>
              <a:defRPr/>
            </a:pPr>
            <a:r>
              <a:rPr lang="en-US" sz="5400" b="1" dirty="0">
                <a:solidFill>
                  <a:srgbClr val="0033CC"/>
                </a:solidFill>
              </a:rPr>
              <a:t>The Meaning of Property</a:t>
            </a:r>
          </a:p>
          <a:p>
            <a:pPr marL="342900" indent="-342900" algn="ctr">
              <a:lnSpc>
                <a:spcPct val="75000"/>
              </a:lnSpc>
              <a:spcBef>
                <a:spcPts val="0"/>
              </a:spcBef>
              <a:defRPr/>
            </a:pPr>
            <a:r>
              <a:rPr lang="en-US" sz="2700" b="1" i="1" dirty="0">
                <a:solidFill>
                  <a:srgbClr val="006600"/>
                </a:solidFill>
              </a:rPr>
              <a:t>Rights in Property – The Importance of Property</a:t>
            </a:r>
          </a:p>
          <a:p>
            <a:pPr>
              <a:lnSpc>
                <a:spcPct val="75000"/>
              </a:lnSpc>
              <a:spcBef>
                <a:spcPts val="0"/>
              </a:spcBef>
            </a:pPr>
            <a:endParaRPr lang="en-US" sz="2400" dirty="0"/>
          </a:p>
          <a:p>
            <a:pPr>
              <a:lnSpc>
                <a:spcPct val="75000"/>
              </a:lnSpc>
              <a:spcBef>
                <a:spcPts val="0"/>
              </a:spcBef>
              <a:buFont typeface="Arial" pitchFamily="34" charset="0"/>
              <a:buChar char="•"/>
            </a:pPr>
            <a:r>
              <a:rPr lang="en-US" sz="2800" dirty="0"/>
              <a:t> </a:t>
            </a:r>
            <a:r>
              <a:rPr lang="en-US" sz="2600" dirty="0"/>
              <a:t>We can see, throughout </a:t>
            </a:r>
          </a:p>
          <a:p>
            <a:pPr>
              <a:lnSpc>
                <a:spcPct val="75000"/>
              </a:lnSpc>
              <a:spcBef>
                <a:spcPts val="0"/>
              </a:spcBef>
            </a:pPr>
            <a:r>
              <a:rPr lang="en-US" sz="2600" dirty="0"/>
              <a:t>  the Declaration of Independence, </a:t>
            </a:r>
            <a:r>
              <a:rPr lang="en-US" sz="2600" dirty="0" smtClean="0"/>
              <a:t>the Constitution,</a:t>
            </a:r>
          </a:p>
          <a:p>
            <a:pPr>
              <a:lnSpc>
                <a:spcPct val="75000"/>
              </a:lnSpc>
              <a:spcBef>
                <a:spcPts val="0"/>
              </a:spcBef>
            </a:pPr>
            <a:r>
              <a:rPr lang="en-US" sz="2600" dirty="0" smtClean="0"/>
              <a:t>  and </a:t>
            </a:r>
            <a:r>
              <a:rPr lang="en-US" sz="2600" dirty="0"/>
              <a:t>the Bill of Rights, </a:t>
            </a:r>
            <a:r>
              <a:rPr lang="en-US" sz="2600" dirty="0" smtClean="0"/>
              <a:t>that </a:t>
            </a:r>
            <a:r>
              <a:rPr lang="en-US" sz="2600" dirty="0"/>
              <a:t>the </a:t>
            </a:r>
            <a:r>
              <a:rPr lang="en-US" sz="2600" b="1" dirty="0">
                <a:solidFill>
                  <a:srgbClr val="0033CC"/>
                </a:solidFill>
              </a:rPr>
              <a:t>pursuit of property</a:t>
            </a:r>
            <a:r>
              <a:rPr lang="en-US" sz="2600" dirty="0" smtClean="0"/>
              <a:t>,  </a:t>
            </a:r>
            <a:endParaRPr lang="en-US" sz="2600" dirty="0"/>
          </a:p>
          <a:p>
            <a:pPr>
              <a:lnSpc>
                <a:spcPct val="75000"/>
              </a:lnSpc>
              <a:spcBef>
                <a:spcPts val="0"/>
              </a:spcBef>
            </a:pPr>
            <a:r>
              <a:rPr lang="en-US" sz="2600" dirty="0"/>
              <a:t>  and a person’s ability to freely exercise </a:t>
            </a:r>
            <a:endParaRPr lang="en-US" sz="2600" dirty="0" smtClean="0"/>
          </a:p>
          <a:p>
            <a:pPr>
              <a:lnSpc>
                <a:spcPct val="75000"/>
              </a:lnSpc>
              <a:spcBef>
                <a:spcPts val="0"/>
              </a:spcBef>
            </a:pPr>
            <a:r>
              <a:rPr lang="en-US" sz="2600" dirty="0"/>
              <a:t> </a:t>
            </a:r>
            <a:r>
              <a:rPr lang="en-US" sz="2600" dirty="0" smtClean="0"/>
              <a:t> their </a:t>
            </a:r>
            <a:r>
              <a:rPr lang="en-US" sz="2600" b="1" dirty="0">
                <a:solidFill>
                  <a:srgbClr val="0033CC"/>
                </a:solidFill>
              </a:rPr>
              <a:t>property rights</a:t>
            </a:r>
            <a:r>
              <a:rPr lang="en-US" sz="2600" dirty="0"/>
              <a:t>, is sacrosanct</a:t>
            </a:r>
            <a:r>
              <a:rPr lang="en-US" sz="2800" dirty="0"/>
              <a:t>.   </a:t>
            </a:r>
          </a:p>
          <a:p>
            <a:pPr>
              <a:lnSpc>
                <a:spcPct val="75000"/>
              </a:lnSpc>
              <a:spcBef>
                <a:spcPts val="0"/>
              </a:spcBef>
            </a:pPr>
            <a:endParaRPr lang="en-US" sz="1000" dirty="0"/>
          </a:p>
          <a:p>
            <a:pPr>
              <a:lnSpc>
                <a:spcPct val="75000"/>
              </a:lnSpc>
              <a:spcBef>
                <a:spcPts val="0"/>
              </a:spcBef>
              <a:buFont typeface="Arial" pitchFamily="34" charset="0"/>
              <a:buChar char="•"/>
            </a:pPr>
            <a:r>
              <a:rPr lang="en-US" sz="2800" dirty="0"/>
              <a:t> </a:t>
            </a:r>
            <a:r>
              <a:rPr lang="en-US" sz="2700" b="1" dirty="0">
                <a:solidFill>
                  <a:srgbClr val="C00000"/>
                </a:solidFill>
              </a:rPr>
              <a:t>Property rights are thereby a foundational pillar</a:t>
            </a:r>
          </a:p>
          <a:p>
            <a:pPr>
              <a:lnSpc>
                <a:spcPct val="75000"/>
              </a:lnSpc>
              <a:spcBef>
                <a:spcPts val="0"/>
              </a:spcBef>
            </a:pPr>
            <a:r>
              <a:rPr lang="en-US" sz="2700" b="1" dirty="0">
                <a:solidFill>
                  <a:srgbClr val="C00000"/>
                </a:solidFill>
              </a:rPr>
              <a:t>  upon which American government is built</a:t>
            </a:r>
            <a:r>
              <a:rPr lang="en-US" sz="2700" dirty="0"/>
              <a:t>.  </a:t>
            </a:r>
          </a:p>
          <a:p>
            <a:pPr>
              <a:lnSpc>
                <a:spcPct val="75000"/>
              </a:lnSpc>
              <a:spcBef>
                <a:spcPts val="0"/>
              </a:spcBef>
              <a:buFont typeface="Arial" pitchFamily="34" charset="0"/>
              <a:buChar char="•"/>
            </a:pPr>
            <a:endParaRPr lang="en-US" sz="1000" dirty="0"/>
          </a:p>
          <a:p>
            <a:pPr>
              <a:lnSpc>
                <a:spcPct val="75000"/>
              </a:lnSpc>
              <a:spcBef>
                <a:spcPts val="0"/>
              </a:spcBef>
              <a:buFont typeface="Arial" pitchFamily="34" charset="0"/>
              <a:buChar char="•"/>
            </a:pPr>
            <a:r>
              <a:rPr lang="en-US" sz="2800" dirty="0"/>
              <a:t> The law we enjoy today, is a reflection </a:t>
            </a:r>
          </a:p>
          <a:p>
            <a:pPr>
              <a:lnSpc>
                <a:spcPct val="75000"/>
              </a:lnSpc>
              <a:spcBef>
                <a:spcPts val="0"/>
              </a:spcBef>
            </a:pPr>
            <a:r>
              <a:rPr lang="en-US" sz="2800" dirty="0"/>
              <a:t>   of this dedication to the principle  </a:t>
            </a:r>
          </a:p>
          <a:p>
            <a:pPr>
              <a:lnSpc>
                <a:spcPct val="75000"/>
              </a:lnSpc>
              <a:spcBef>
                <a:spcPts val="0"/>
              </a:spcBef>
            </a:pPr>
            <a:r>
              <a:rPr lang="en-US" sz="2800" dirty="0"/>
              <a:t>   that the </a:t>
            </a:r>
            <a:r>
              <a:rPr lang="en-US" sz="2800" b="1" i="1" dirty="0">
                <a:solidFill>
                  <a:srgbClr val="0033CC"/>
                </a:solidFill>
              </a:rPr>
              <a:t>pursuit of property</a:t>
            </a:r>
            <a:r>
              <a:rPr lang="en-US" sz="2800" dirty="0"/>
              <a:t>, </a:t>
            </a:r>
          </a:p>
          <a:p>
            <a:pPr>
              <a:lnSpc>
                <a:spcPct val="75000"/>
              </a:lnSpc>
              <a:spcBef>
                <a:spcPts val="0"/>
              </a:spcBef>
            </a:pPr>
            <a:r>
              <a:rPr lang="en-US" sz="2800" dirty="0"/>
              <a:t>   and the </a:t>
            </a:r>
            <a:r>
              <a:rPr lang="en-US" sz="2800" b="1" i="1" dirty="0">
                <a:solidFill>
                  <a:srgbClr val="0033CC"/>
                </a:solidFill>
              </a:rPr>
              <a:t>free exercise of its rights</a:t>
            </a:r>
            <a:r>
              <a:rPr lang="en-US" sz="2800" dirty="0"/>
              <a:t>, </a:t>
            </a:r>
          </a:p>
          <a:p>
            <a:pPr>
              <a:lnSpc>
                <a:spcPct val="75000"/>
              </a:lnSpc>
              <a:spcBef>
                <a:spcPts val="0"/>
              </a:spcBef>
            </a:pPr>
            <a:r>
              <a:rPr lang="en-US" sz="2800" dirty="0"/>
              <a:t>   </a:t>
            </a:r>
            <a:r>
              <a:rPr lang="en-US" sz="2800" b="1" i="1" dirty="0">
                <a:solidFill>
                  <a:srgbClr val="C00000"/>
                </a:solidFill>
              </a:rPr>
              <a:t>are indispensable and inseparable </a:t>
            </a:r>
            <a:r>
              <a:rPr lang="en-US" sz="2800" dirty="0"/>
              <a:t>from </a:t>
            </a:r>
          </a:p>
          <a:p>
            <a:pPr>
              <a:lnSpc>
                <a:spcPct val="75000"/>
              </a:lnSpc>
              <a:spcBef>
                <a:spcPts val="0"/>
              </a:spcBef>
            </a:pPr>
            <a:r>
              <a:rPr lang="en-US" sz="2800" dirty="0"/>
              <a:t>   </a:t>
            </a:r>
            <a:r>
              <a:rPr lang="en-US" sz="2800" b="1" i="1" dirty="0">
                <a:solidFill>
                  <a:srgbClr val="0033CC"/>
                </a:solidFill>
              </a:rPr>
              <a:t>liberty, freedom and the natural rights </a:t>
            </a:r>
            <a:r>
              <a:rPr lang="en-US" sz="2800" dirty="0"/>
              <a:t>of man. </a:t>
            </a:r>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457200" y="990600"/>
            <a:ext cx="8229600" cy="5715000"/>
          </a:xfrm>
          <a:prstGeom prst="rect">
            <a:avLst/>
          </a:prstGeom>
          <a:noFill/>
          <a:ln w="9525">
            <a:noFill/>
            <a:miter lim="800000"/>
            <a:headEnd/>
            <a:tailEnd/>
          </a:ln>
        </p:spPr>
        <p:txBody>
          <a:bodyPr/>
          <a:lstStyle/>
          <a:p>
            <a:pPr>
              <a:lnSpc>
                <a:spcPct val="70000"/>
              </a:lnSpc>
            </a:pPr>
            <a:endParaRPr lang="en-US" sz="3000" b="1" i="1" dirty="0" smtClean="0">
              <a:solidFill>
                <a:srgbClr val="002060"/>
              </a:solidFill>
            </a:endParaRPr>
          </a:p>
          <a:p>
            <a:pPr marL="342900" indent="-342900" algn="ctr">
              <a:lnSpc>
                <a:spcPct val="75000"/>
              </a:lnSpc>
              <a:spcBef>
                <a:spcPts val="0"/>
              </a:spcBef>
              <a:defRPr/>
            </a:pPr>
            <a:r>
              <a:rPr lang="en-US" sz="5400" b="1" dirty="0">
                <a:solidFill>
                  <a:srgbClr val="0033CC"/>
                </a:solidFill>
              </a:rPr>
              <a:t>The Meaning of Property</a:t>
            </a:r>
          </a:p>
          <a:p>
            <a:pPr marL="342900" indent="-342900" algn="ctr">
              <a:lnSpc>
                <a:spcPct val="75000"/>
              </a:lnSpc>
              <a:spcBef>
                <a:spcPts val="0"/>
              </a:spcBef>
              <a:defRPr/>
            </a:pPr>
            <a:r>
              <a:rPr lang="en-US" sz="2700" b="1" i="1" dirty="0">
                <a:solidFill>
                  <a:srgbClr val="006600"/>
                </a:solidFill>
              </a:rPr>
              <a:t>Rights in Property – The Importance of Property</a:t>
            </a:r>
          </a:p>
          <a:p>
            <a:pPr>
              <a:lnSpc>
                <a:spcPct val="70000"/>
              </a:lnSpc>
            </a:pPr>
            <a:endParaRPr lang="en-US" sz="2400" dirty="0"/>
          </a:p>
          <a:p>
            <a:pPr algn="ctr"/>
            <a:r>
              <a:rPr lang="en-US" sz="2800" dirty="0"/>
              <a:t> </a:t>
            </a:r>
            <a:r>
              <a:rPr lang="en-US" sz="3200" b="1" dirty="0">
                <a:solidFill>
                  <a:srgbClr val="C81204"/>
                </a:solidFill>
              </a:rPr>
              <a:t>Law of Property</a:t>
            </a:r>
          </a:p>
          <a:p>
            <a:pPr algn="ctr"/>
            <a:endParaRPr lang="en-US" sz="2000" b="1" dirty="0"/>
          </a:p>
          <a:p>
            <a:pPr algn="ctr"/>
            <a:r>
              <a:rPr lang="en-US" sz="2400" b="1" dirty="0"/>
              <a:t>Because it developed from the Common Law, </a:t>
            </a:r>
          </a:p>
          <a:p>
            <a:pPr algn="ctr"/>
            <a:r>
              <a:rPr lang="en-US" sz="2400" b="1" dirty="0"/>
              <a:t>and was viewed through the prism of rights</a:t>
            </a:r>
          </a:p>
          <a:p>
            <a:pPr algn="ctr"/>
            <a:r>
              <a:rPr lang="en-US" sz="2400" b="1" dirty="0"/>
              <a:t>In accordance with natural law,</a:t>
            </a:r>
          </a:p>
          <a:p>
            <a:pPr algn="ctr"/>
            <a:r>
              <a:rPr lang="en-US" sz="2400" b="1" dirty="0"/>
              <a:t>most law of Property is:</a:t>
            </a:r>
          </a:p>
          <a:p>
            <a:pPr algn="ctr"/>
            <a:endParaRPr lang="en-US" sz="3200" b="1" dirty="0">
              <a:solidFill>
                <a:srgbClr val="002060"/>
              </a:solidFill>
            </a:endParaRPr>
          </a:p>
          <a:p>
            <a:pPr algn="ctr"/>
            <a:r>
              <a:rPr lang="en-US" sz="3200" b="1" dirty="0">
                <a:solidFill>
                  <a:srgbClr val="002060"/>
                </a:solidFill>
              </a:rPr>
              <a:t>State Law</a:t>
            </a:r>
            <a:endParaRPr lang="en-US" sz="3200" dirty="0">
              <a:solidFill>
                <a:srgbClr val="002060"/>
              </a:solidFill>
            </a:endParaRPr>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25</a:t>
            </a:fld>
            <a:endParaRPr lang="en-US" dirty="0"/>
          </a:p>
        </p:txBody>
      </p:sp>
    </p:spTree>
    <p:extLst>
      <p:ext uri="{BB962C8B-B14F-4D97-AF65-F5344CB8AC3E}">
        <p14:creationId xmlns:p14="http://schemas.microsoft.com/office/powerpoint/2010/main" val="1522036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a:t>
            </a:r>
            <a:r>
              <a:rPr lang="en-US" sz="2400" b="1" i="1" dirty="0" smtClean="0">
                <a:solidFill>
                  <a:srgbClr val="006600"/>
                </a:solidFill>
              </a:rPr>
              <a:t>Why We Recognize Property Rights</a:t>
            </a:r>
            <a:endParaRPr lang="en-US" sz="2400" b="1" i="1" dirty="0">
              <a:solidFill>
                <a:srgbClr val="006600"/>
              </a:solidFill>
            </a:endParaRPr>
          </a:p>
          <a:p>
            <a:endParaRPr lang="en-US" sz="1000" b="1" i="1" dirty="0" smtClean="0">
              <a:solidFill>
                <a:srgbClr val="002060"/>
              </a:solidFill>
            </a:endParaRPr>
          </a:p>
          <a:p>
            <a:r>
              <a:rPr lang="en-US" sz="3000" b="1" i="1" dirty="0" smtClean="0">
                <a:solidFill>
                  <a:srgbClr val="002060"/>
                </a:solidFill>
              </a:rPr>
              <a:t>Property </a:t>
            </a:r>
            <a:r>
              <a:rPr lang="en-US" sz="3000" b="1" i="1" dirty="0">
                <a:solidFill>
                  <a:srgbClr val="002060"/>
                </a:solidFill>
              </a:rPr>
              <a:t>is a Fundamental Right</a:t>
            </a:r>
            <a:endParaRPr lang="en-US" sz="3000" dirty="0">
              <a:solidFill>
                <a:srgbClr val="002060"/>
              </a:solidFill>
            </a:endParaRPr>
          </a:p>
          <a:p>
            <a:endParaRPr lang="en-US" sz="2000" dirty="0"/>
          </a:p>
          <a:p>
            <a:pPr>
              <a:buFont typeface="Arial" pitchFamily="34" charset="0"/>
              <a:buChar char="•"/>
            </a:pPr>
            <a:r>
              <a:rPr lang="en-US" sz="2400" dirty="0" smtClean="0"/>
              <a:t> Property </a:t>
            </a:r>
            <a:r>
              <a:rPr lang="en-US" sz="2400" dirty="0"/>
              <a:t>is a foundational element of all </a:t>
            </a:r>
            <a:r>
              <a:rPr lang="en-US" sz="2400" dirty="0" smtClean="0"/>
              <a:t>law.</a:t>
            </a:r>
          </a:p>
          <a:p>
            <a:pPr>
              <a:buFont typeface="Arial" pitchFamily="34" charset="0"/>
              <a:buChar char="•"/>
            </a:pPr>
            <a:endParaRPr lang="en-US" sz="2400" dirty="0"/>
          </a:p>
          <a:p>
            <a:pPr>
              <a:buFont typeface="Arial" pitchFamily="34" charset="0"/>
              <a:buChar char="•"/>
            </a:pPr>
            <a:r>
              <a:rPr lang="en-US" sz="2400" dirty="0" smtClean="0"/>
              <a:t> To </a:t>
            </a:r>
            <a:r>
              <a:rPr lang="en-US" sz="2400" dirty="0"/>
              <a:t>truly understand property, </a:t>
            </a:r>
            <a:endParaRPr lang="en-US" sz="2400" dirty="0" smtClean="0"/>
          </a:p>
          <a:p>
            <a:r>
              <a:rPr lang="en-US" sz="2400" dirty="0"/>
              <a:t> </a:t>
            </a:r>
            <a:r>
              <a:rPr lang="en-US" sz="2400" dirty="0" smtClean="0"/>
              <a:t>  it </a:t>
            </a:r>
            <a:r>
              <a:rPr lang="en-US" sz="2400" dirty="0"/>
              <a:t>is necessary to think of it </a:t>
            </a:r>
            <a:endParaRPr lang="en-US" sz="2400" dirty="0" smtClean="0"/>
          </a:p>
          <a:p>
            <a:r>
              <a:rPr lang="en-US" sz="2400" dirty="0"/>
              <a:t> </a:t>
            </a:r>
            <a:r>
              <a:rPr lang="en-US" sz="2400" dirty="0" smtClean="0"/>
              <a:t>  in </a:t>
            </a:r>
            <a:r>
              <a:rPr lang="en-US" sz="2400" dirty="0"/>
              <a:t>terms of </a:t>
            </a:r>
            <a:r>
              <a:rPr lang="en-US" sz="2400" b="1" dirty="0">
                <a:solidFill>
                  <a:srgbClr val="C00000"/>
                </a:solidFill>
              </a:rPr>
              <a:t>a collection of rights, </a:t>
            </a:r>
            <a:endParaRPr lang="en-US" sz="2400" b="1" dirty="0" smtClean="0">
              <a:solidFill>
                <a:srgbClr val="C00000"/>
              </a:solidFill>
            </a:endParaRPr>
          </a:p>
          <a:p>
            <a:r>
              <a:rPr lang="en-US" sz="2400" b="1" dirty="0">
                <a:solidFill>
                  <a:srgbClr val="C00000"/>
                </a:solidFill>
              </a:rPr>
              <a:t> </a:t>
            </a:r>
            <a:r>
              <a:rPr lang="en-US" sz="2400" b="1" dirty="0" smtClean="0">
                <a:solidFill>
                  <a:srgbClr val="C00000"/>
                </a:solidFill>
              </a:rPr>
              <a:t>  not </a:t>
            </a:r>
            <a:r>
              <a:rPr lang="en-US" sz="2400" b="1" dirty="0">
                <a:solidFill>
                  <a:srgbClr val="C00000"/>
                </a:solidFill>
              </a:rPr>
              <a:t>a collection of things. </a:t>
            </a:r>
            <a:endParaRPr lang="en-US" sz="2400" b="1" dirty="0" smtClean="0">
              <a:solidFill>
                <a:srgbClr val="C00000"/>
              </a:solidFill>
            </a:endParaRPr>
          </a:p>
          <a:p>
            <a:pPr>
              <a:buFont typeface="Arial" pitchFamily="34" charset="0"/>
              <a:buChar char="•"/>
            </a:pPr>
            <a:endParaRPr lang="en-US" sz="2400" dirty="0"/>
          </a:p>
          <a:p>
            <a:pPr>
              <a:buFont typeface="Arial" pitchFamily="34" charset="0"/>
              <a:buChar char="•"/>
            </a:pPr>
            <a:r>
              <a:rPr lang="en-US" sz="2400" dirty="0" smtClean="0"/>
              <a:t> Property </a:t>
            </a:r>
            <a:r>
              <a:rPr lang="en-US" sz="2400" dirty="0"/>
              <a:t>rights are the very lynchpin of our </a:t>
            </a:r>
            <a:r>
              <a:rPr lang="en-US" sz="2400" dirty="0" smtClean="0"/>
              <a:t>liberty:  </a:t>
            </a:r>
          </a:p>
          <a:p>
            <a:r>
              <a:rPr lang="en-US" sz="2400" dirty="0"/>
              <a:t> </a:t>
            </a:r>
            <a:r>
              <a:rPr lang="en-US" sz="2400" dirty="0" smtClean="0"/>
              <a:t> </a:t>
            </a:r>
            <a:r>
              <a:rPr lang="en-US" sz="2400" b="1" dirty="0" smtClean="0">
                <a:solidFill>
                  <a:srgbClr val="C00000"/>
                </a:solidFill>
              </a:rPr>
              <a:t>They </a:t>
            </a:r>
            <a:r>
              <a:rPr lang="en-US" sz="2400" b="1" dirty="0">
                <a:solidFill>
                  <a:srgbClr val="C00000"/>
                </a:solidFill>
              </a:rPr>
              <a:t>form a fundamental element of our freedom</a:t>
            </a:r>
            <a:r>
              <a:rPr lang="en-US" sz="2400" dirty="0"/>
              <a:t>.  </a:t>
            </a:r>
            <a:endParaRPr lang="en-US" sz="2400" dirty="0" smtClean="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26</a:t>
            </a:fld>
            <a:endParaRPr lang="en-US" dirty="0"/>
          </a:p>
        </p:txBody>
      </p:sp>
    </p:spTree>
    <p:extLst>
      <p:ext uri="{BB962C8B-B14F-4D97-AF65-F5344CB8AC3E}">
        <p14:creationId xmlns:p14="http://schemas.microsoft.com/office/powerpoint/2010/main" val="4263913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endParaRPr lang="en-US" sz="1000" b="1" i="1" dirty="0">
              <a:solidFill>
                <a:srgbClr val="002060"/>
              </a:solidFill>
            </a:endParaRPr>
          </a:p>
          <a:p>
            <a:pPr>
              <a:lnSpc>
                <a:spcPct val="95000"/>
              </a:lnSpc>
            </a:pPr>
            <a:r>
              <a:rPr lang="en-US" sz="3000" b="1" i="1" dirty="0" smtClean="0">
                <a:solidFill>
                  <a:srgbClr val="002060"/>
                </a:solidFill>
              </a:rPr>
              <a:t>Property </a:t>
            </a:r>
            <a:r>
              <a:rPr lang="en-US" sz="3000" b="1" i="1" dirty="0">
                <a:solidFill>
                  <a:srgbClr val="002060"/>
                </a:solidFill>
              </a:rPr>
              <a:t>is a Fundamental Right</a:t>
            </a:r>
            <a:endParaRPr lang="en-US" sz="3000" dirty="0">
              <a:solidFill>
                <a:srgbClr val="002060"/>
              </a:solidFill>
            </a:endParaRPr>
          </a:p>
          <a:p>
            <a:pPr>
              <a:lnSpc>
                <a:spcPct val="95000"/>
              </a:lnSpc>
            </a:pPr>
            <a:endParaRPr lang="en-US" sz="1000" dirty="0"/>
          </a:p>
          <a:p>
            <a:pPr>
              <a:lnSpc>
                <a:spcPct val="95000"/>
              </a:lnSpc>
              <a:buFont typeface="Arial" pitchFamily="34" charset="0"/>
              <a:buChar char="•"/>
            </a:pPr>
            <a:r>
              <a:rPr lang="en-US" sz="2400" dirty="0" smtClean="0"/>
              <a:t> Under </a:t>
            </a:r>
            <a:r>
              <a:rPr lang="en-US" sz="2400" dirty="0"/>
              <a:t>our system of laws, </a:t>
            </a:r>
            <a:endParaRPr lang="en-US" sz="2400" dirty="0" smtClean="0"/>
          </a:p>
          <a:p>
            <a:pPr>
              <a:lnSpc>
                <a:spcPct val="95000"/>
              </a:lnSpc>
            </a:pPr>
            <a:r>
              <a:rPr lang="en-US" sz="2400" dirty="0"/>
              <a:t> </a:t>
            </a:r>
            <a:r>
              <a:rPr lang="en-US" sz="2400" dirty="0" smtClean="0"/>
              <a:t> </a:t>
            </a:r>
            <a:r>
              <a:rPr lang="en-US" sz="2400" b="1" dirty="0" smtClean="0">
                <a:solidFill>
                  <a:srgbClr val="C00000"/>
                </a:solidFill>
              </a:rPr>
              <a:t>property </a:t>
            </a:r>
            <a:r>
              <a:rPr lang="en-US" sz="2400" b="1" dirty="0">
                <a:solidFill>
                  <a:srgbClr val="C00000"/>
                </a:solidFill>
              </a:rPr>
              <a:t>rights reside in the </a:t>
            </a:r>
            <a:r>
              <a:rPr lang="en-US" sz="2400" b="1" dirty="0" smtClean="0">
                <a:solidFill>
                  <a:srgbClr val="C00000"/>
                </a:solidFill>
              </a:rPr>
              <a:t>individual. </a:t>
            </a:r>
          </a:p>
          <a:p>
            <a:pPr>
              <a:lnSpc>
                <a:spcPct val="95000"/>
              </a:lnSpc>
            </a:pPr>
            <a:r>
              <a:rPr lang="en-US" sz="2400" dirty="0"/>
              <a:t> </a:t>
            </a:r>
            <a:r>
              <a:rPr lang="en-US" sz="2400" dirty="0" smtClean="0"/>
              <a:t> They </a:t>
            </a:r>
            <a:r>
              <a:rPr lang="en-US" sz="2400" dirty="0"/>
              <a:t>are personal and unique. </a:t>
            </a:r>
            <a:endParaRPr lang="en-US" sz="2400" dirty="0" smtClean="0"/>
          </a:p>
          <a:p>
            <a:pPr>
              <a:lnSpc>
                <a:spcPct val="95000"/>
              </a:lnSpc>
              <a:buFont typeface="Arial" pitchFamily="34" charset="0"/>
              <a:buChar char="•"/>
            </a:pPr>
            <a:endParaRPr lang="en-US" sz="1000" dirty="0"/>
          </a:p>
          <a:p>
            <a:pPr>
              <a:lnSpc>
                <a:spcPct val="95000"/>
              </a:lnSpc>
              <a:buFont typeface="Arial" pitchFamily="34" charset="0"/>
              <a:buChar char="•"/>
            </a:pPr>
            <a:r>
              <a:rPr lang="en-US" sz="2400" dirty="0" smtClean="0"/>
              <a:t> Long </a:t>
            </a:r>
            <a:r>
              <a:rPr lang="en-US" sz="2400" dirty="0"/>
              <a:t>recognized as inherent to our humanity</a:t>
            </a:r>
            <a:r>
              <a:rPr lang="en-US" sz="2400" dirty="0" smtClean="0"/>
              <a:t>,</a:t>
            </a:r>
          </a:p>
          <a:p>
            <a:pPr>
              <a:lnSpc>
                <a:spcPct val="95000"/>
              </a:lnSpc>
            </a:pPr>
            <a:r>
              <a:rPr lang="en-US" sz="2400" dirty="0"/>
              <a:t> </a:t>
            </a:r>
            <a:r>
              <a:rPr lang="en-US" sz="2400" dirty="0" smtClean="0"/>
              <a:t>  our </a:t>
            </a:r>
            <a:r>
              <a:rPr lang="en-US" sz="2400" dirty="0"/>
              <a:t>right to </a:t>
            </a:r>
            <a:r>
              <a:rPr lang="en-US" sz="2400" b="1" dirty="0">
                <a:solidFill>
                  <a:srgbClr val="C00000"/>
                </a:solidFill>
              </a:rPr>
              <a:t>exclude, possess, use and transfer</a:t>
            </a:r>
            <a:r>
              <a:rPr lang="en-US" sz="2400" dirty="0"/>
              <a:t> </a:t>
            </a:r>
            <a:endParaRPr lang="en-US" sz="2400" dirty="0" smtClean="0"/>
          </a:p>
          <a:p>
            <a:pPr>
              <a:lnSpc>
                <a:spcPct val="95000"/>
              </a:lnSpc>
            </a:pPr>
            <a:r>
              <a:rPr lang="en-US" sz="2400" dirty="0"/>
              <a:t> </a:t>
            </a:r>
            <a:r>
              <a:rPr lang="en-US" sz="2400" dirty="0" smtClean="0"/>
              <a:t>  private </a:t>
            </a:r>
            <a:r>
              <a:rPr lang="en-US" sz="2400" dirty="0"/>
              <a:t>property, </a:t>
            </a:r>
            <a:endParaRPr lang="en-US" sz="2400" dirty="0" smtClean="0"/>
          </a:p>
          <a:p>
            <a:pPr>
              <a:lnSpc>
                <a:spcPct val="95000"/>
              </a:lnSpc>
            </a:pPr>
            <a:r>
              <a:rPr lang="en-US" sz="2400" dirty="0" smtClean="0"/>
              <a:t>   is </a:t>
            </a:r>
            <a:r>
              <a:rPr lang="en-US" sz="2400" dirty="0"/>
              <a:t>a quintessential component </a:t>
            </a:r>
            <a:endParaRPr lang="en-US" sz="2400" dirty="0" smtClean="0"/>
          </a:p>
          <a:p>
            <a:pPr>
              <a:lnSpc>
                <a:spcPct val="95000"/>
              </a:lnSpc>
            </a:pPr>
            <a:r>
              <a:rPr lang="en-US" sz="2400" dirty="0"/>
              <a:t> </a:t>
            </a:r>
            <a:r>
              <a:rPr lang="en-US" sz="2400" dirty="0" smtClean="0"/>
              <a:t>  that </a:t>
            </a:r>
            <a:r>
              <a:rPr lang="en-US" sz="2400" dirty="0"/>
              <a:t>defines our </a:t>
            </a:r>
            <a:r>
              <a:rPr lang="en-US" sz="2400" dirty="0" smtClean="0"/>
              <a:t>freedom,</a:t>
            </a:r>
          </a:p>
          <a:p>
            <a:pPr>
              <a:lnSpc>
                <a:spcPct val="95000"/>
              </a:lnSpc>
            </a:pPr>
            <a:r>
              <a:rPr lang="en-US" sz="2400" dirty="0"/>
              <a:t> </a:t>
            </a:r>
            <a:r>
              <a:rPr lang="en-US" sz="2400" dirty="0" smtClean="0"/>
              <a:t>  our modern society, </a:t>
            </a:r>
          </a:p>
          <a:p>
            <a:pPr>
              <a:lnSpc>
                <a:spcPct val="95000"/>
              </a:lnSpc>
            </a:pPr>
            <a:r>
              <a:rPr lang="en-US" sz="2400" dirty="0" smtClean="0"/>
              <a:t>   and our </a:t>
            </a:r>
            <a:r>
              <a:rPr lang="en-US" sz="2400" dirty="0"/>
              <a:t>quality of life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27</a:t>
            </a:fld>
            <a:endParaRPr lang="en-US" dirty="0"/>
          </a:p>
        </p:txBody>
      </p:sp>
    </p:spTree>
    <p:extLst>
      <p:ext uri="{BB962C8B-B14F-4D97-AF65-F5344CB8AC3E}">
        <p14:creationId xmlns:p14="http://schemas.microsoft.com/office/powerpoint/2010/main" val="4234992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endParaRPr lang="en-US" sz="1050" b="1" i="1" dirty="0">
              <a:solidFill>
                <a:srgbClr val="002060"/>
              </a:solidFill>
            </a:endParaRPr>
          </a:p>
          <a:p>
            <a:r>
              <a:rPr lang="en-US" sz="2600" b="1" i="1" dirty="0" smtClean="0">
                <a:solidFill>
                  <a:srgbClr val="002060"/>
                </a:solidFill>
              </a:rPr>
              <a:t>Property </a:t>
            </a:r>
            <a:r>
              <a:rPr lang="en-US" sz="2600" b="1" i="1" dirty="0">
                <a:solidFill>
                  <a:srgbClr val="002060"/>
                </a:solidFill>
              </a:rPr>
              <a:t>is a Fundamental </a:t>
            </a:r>
            <a:r>
              <a:rPr lang="en-US" sz="2600" b="1" i="1" dirty="0" smtClean="0">
                <a:solidFill>
                  <a:srgbClr val="002060"/>
                </a:solidFill>
              </a:rPr>
              <a:t>Right Protected by Law</a:t>
            </a:r>
            <a:endParaRPr lang="en-US" sz="2600" dirty="0">
              <a:solidFill>
                <a:srgbClr val="002060"/>
              </a:solidFill>
            </a:endParaRPr>
          </a:p>
          <a:p>
            <a:endParaRPr lang="en-US" sz="2400" dirty="0"/>
          </a:p>
          <a:p>
            <a:pPr>
              <a:buFont typeface="Arial" pitchFamily="34" charset="0"/>
              <a:buChar char="•"/>
            </a:pPr>
            <a:r>
              <a:rPr lang="en-US" sz="2400" dirty="0" smtClean="0"/>
              <a:t> Ours is a nation of laws, not a nation of men.</a:t>
            </a:r>
          </a:p>
          <a:p>
            <a:pPr>
              <a:buFont typeface="Arial" pitchFamily="34" charset="0"/>
              <a:buChar char="•"/>
            </a:pPr>
            <a:endParaRPr lang="en-US" sz="2400" dirty="0"/>
          </a:p>
          <a:p>
            <a:pPr>
              <a:buFont typeface="Arial" pitchFamily="34" charset="0"/>
              <a:buChar char="•"/>
            </a:pPr>
            <a:r>
              <a:rPr lang="en-US" sz="2400" dirty="0" smtClean="0"/>
              <a:t> Think </a:t>
            </a:r>
            <a:r>
              <a:rPr lang="en-US" sz="2400" dirty="0"/>
              <a:t>about </a:t>
            </a:r>
            <a:r>
              <a:rPr lang="en-US" sz="2400" b="1" dirty="0">
                <a:solidFill>
                  <a:srgbClr val="C00000"/>
                </a:solidFill>
              </a:rPr>
              <a:t>freedom </a:t>
            </a:r>
            <a:endParaRPr lang="en-US" sz="2400" b="1" dirty="0" smtClean="0">
              <a:solidFill>
                <a:srgbClr val="C00000"/>
              </a:solidFill>
            </a:endParaRPr>
          </a:p>
          <a:p>
            <a:r>
              <a:rPr lang="en-US" sz="2400" dirty="0"/>
              <a:t> </a:t>
            </a:r>
            <a:r>
              <a:rPr lang="en-US" sz="2400" dirty="0" smtClean="0"/>
              <a:t>  and </a:t>
            </a:r>
            <a:r>
              <a:rPr lang="en-US" sz="2400" dirty="0"/>
              <a:t>you ultimately get back to </a:t>
            </a:r>
            <a:r>
              <a:rPr lang="en-US" sz="2400" b="1" dirty="0">
                <a:solidFill>
                  <a:srgbClr val="C00000"/>
                </a:solidFill>
              </a:rPr>
              <a:t>property rights</a:t>
            </a:r>
            <a:r>
              <a:rPr lang="en-US" sz="2400" dirty="0"/>
              <a:t>.  </a:t>
            </a:r>
            <a:endParaRPr lang="en-US" sz="2400" dirty="0" smtClean="0"/>
          </a:p>
          <a:p>
            <a:pPr>
              <a:buFont typeface="Arial" pitchFamily="34" charset="0"/>
              <a:buChar char="•"/>
            </a:pPr>
            <a:endParaRPr lang="en-US" sz="2400" dirty="0"/>
          </a:p>
          <a:p>
            <a:pPr>
              <a:buFont typeface="Arial" pitchFamily="34" charset="0"/>
              <a:buChar char="•"/>
            </a:pPr>
            <a:r>
              <a:rPr lang="en-US" sz="2400" dirty="0" smtClean="0"/>
              <a:t> The </a:t>
            </a:r>
            <a:r>
              <a:rPr lang="en-US" sz="2400" dirty="0"/>
              <a:t>unrestrained use and enjoyment of property </a:t>
            </a:r>
            <a:endParaRPr lang="en-US" sz="2400" dirty="0" smtClean="0"/>
          </a:p>
          <a:p>
            <a:r>
              <a:rPr lang="en-US" sz="2400" dirty="0"/>
              <a:t> </a:t>
            </a:r>
            <a:r>
              <a:rPr lang="en-US" sz="2400" dirty="0" smtClean="0"/>
              <a:t>  is </a:t>
            </a:r>
            <a:r>
              <a:rPr lang="en-US" sz="2400" dirty="0"/>
              <a:t>ingrained in our very being as </a:t>
            </a:r>
            <a:r>
              <a:rPr lang="en-US" sz="2400" dirty="0" smtClean="0"/>
              <a:t>Americans.</a:t>
            </a:r>
          </a:p>
          <a:p>
            <a:pPr>
              <a:lnSpc>
                <a:spcPct val="90000"/>
              </a:lnSpc>
              <a:buFont typeface="Arial" pitchFamily="34" charset="0"/>
              <a:buChar char="•"/>
            </a:pPr>
            <a:endParaRPr lang="en-US" sz="20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28</a:t>
            </a:fld>
            <a:endParaRPr lang="en-US" dirty="0"/>
          </a:p>
        </p:txBody>
      </p:sp>
    </p:spTree>
    <p:extLst>
      <p:ext uri="{BB962C8B-B14F-4D97-AF65-F5344CB8AC3E}">
        <p14:creationId xmlns:p14="http://schemas.microsoft.com/office/powerpoint/2010/main" val="3837970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pPr>
              <a:lnSpc>
                <a:spcPct val="90000"/>
              </a:lnSpc>
            </a:pPr>
            <a:endParaRPr lang="en-US" sz="1000" b="1" i="1" dirty="0" smtClean="0">
              <a:solidFill>
                <a:srgbClr val="002060"/>
              </a:solidFill>
            </a:endParaRPr>
          </a:p>
          <a:p>
            <a:pPr>
              <a:lnSpc>
                <a:spcPct val="80000"/>
              </a:lnSpc>
            </a:pPr>
            <a:r>
              <a:rPr lang="en-US" sz="2600" b="1" i="1" dirty="0" smtClean="0">
                <a:solidFill>
                  <a:srgbClr val="002060"/>
                </a:solidFill>
              </a:rPr>
              <a:t>Property </a:t>
            </a:r>
            <a:r>
              <a:rPr lang="en-US" sz="2600" b="1" i="1" dirty="0">
                <a:solidFill>
                  <a:srgbClr val="002060"/>
                </a:solidFill>
              </a:rPr>
              <a:t>is a Fundamental </a:t>
            </a:r>
            <a:r>
              <a:rPr lang="en-US" sz="2600" b="1" i="1" dirty="0" smtClean="0">
                <a:solidFill>
                  <a:srgbClr val="002060"/>
                </a:solidFill>
              </a:rPr>
              <a:t>Right Protected by Law</a:t>
            </a:r>
            <a:endParaRPr lang="en-US" sz="2600" dirty="0">
              <a:solidFill>
                <a:srgbClr val="002060"/>
              </a:solidFill>
            </a:endParaRPr>
          </a:p>
          <a:p>
            <a:pPr>
              <a:lnSpc>
                <a:spcPct val="80000"/>
              </a:lnSpc>
              <a:buFont typeface="Arial" pitchFamily="34" charset="0"/>
              <a:buChar char="•"/>
            </a:pPr>
            <a:endParaRPr lang="en-US" sz="1000" dirty="0"/>
          </a:p>
          <a:p>
            <a:pPr>
              <a:lnSpc>
                <a:spcPct val="80000"/>
              </a:lnSpc>
              <a:buFont typeface="Arial" pitchFamily="34" charset="0"/>
              <a:buChar char="•"/>
            </a:pPr>
            <a:r>
              <a:rPr lang="en-US" sz="2400" dirty="0" smtClean="0"/>
              <a:t> Recognize property rights, and you promote freedom.</a:t>
            </a:r>
          </a:p>
          <a:p>
            <a:pPr>
              <a:lnSpc>
                <a:spcPct val="80000"/>
              </a:lnSpc>
              <a:buFont typeface="Arial" pitchFamily="34" charset="0"/>
              <a:buChar char="•"/>
            </a:pPr>
            <a:endParaRPr lang="en-US" sz="1000" dirty="0"/>
          </a:p>
          <a:p>
            <a:pPr>
              <a:lnSpc>
                <a:spcPct val="80000"/>
              </a:lnSpc>
              <a:buFont typeface="Arial" pitchFamily="34" charset="0"/>
              <a:buChar char="•"/>
            </a:pPr>
            <a:r>
              <a:rPr lang="en-US" sz="2400" dirty="0" smtClean="0"/>
              <a:t> Protect property rights and you facilitate liberty.</a:t>
            </a:r>
          </a:p>
          <a:p>
            <a:pPr>
              <a:lnSpc>
                <a:spcPct val="80000"/>
              </a:lnSpc>
              <a:buFont typeface="Arial" pitchFamily="34" charset="0"/>
              <a:buChar char="•"/>
            </a:pPr>
            <a:endParaRPr lang="en-US" sz="1000" dirty="0"/>
          </a:p>
          <a:p>
            <a:pPr>
              <a:lnSpc>
                <a:spcPct val="80000"/>
              </a:lnSpc>
              <a:buFont typeface="Arial" pitchFamily="34" charset="0"/>
              <a:buChar char="•"/>
            </a:pPr>
            <a:r>
              <a:rPr lang="en-US" sz="2400" dirty="0" smtClean="0"/>
              <a:t> Take </a:t>
            </a:r>
            <a:r>
              <a:rPr lang="en-US" sz="2400" dirty="0"/>
              <a:t>away property rights, </a:t>
            </a:r>
            <a:endParaRPr lang="en-US" sz="2400" dirty="0" smtClean="0"/>
          </a:p>
          <a:p>
            <a:pPr>
              <a:lnSpc>
                <a:spcPct val="80000"/>
              </a:lnSpc>
            </a:pPr>
            <a:r>
              <a:rPr lang="en-US" sz="2400" dirty="0"/>
              <a:t> </a:t>
            </a:r>
            <a:r>
              <a:rPr lang="en-US" sz="2400" dirty="0" smtClean="0"/>
              <a:t>  and </a:t>
            </a:r>
            <a:r>
              <a:rPr lang="en-US" sz="2400" dirty="0"/>
              <a:t>you take away an individual’s </a:t>
            </a:r>
            <a:r>
              <a:rPr lang="en-US" sz="2400" dirty="0" smtClean="0"/>
              <a:t>freedom.</a:t>
            </a:r>
          </a:p>
          <a:p>
            <a:pPr>
              <a:lnSpc>
                <a:spcPct val="80000"/>
              </a:lnSpc>
              <a:buFont typeface="Arial" pitchFamily="34" charset="0"/>
              <a:buChar char="•"/>
            </a:pPr>
            <a:endParaRPr lang="en-US" sz="1000" dirty="0"/>
          </a:p>
          <a:p>
            <a:pPr>
              <a:lnSpc>
                <a:spcPct val="80000"/>
              </a:lnSpc>
              <a:buFont typeface="Arial" pitchFamily="34" charset="0"/>
              <a:buChar char="•"/>
            </a:pPr>
            <a:r>
              <a:rPr lang="en-US" sz="2400" dirty="0" smtClean="0"/>
              <a:t> Limit </a:t>
            </a:r>
            <a:r>
              <a:rPr lang="en-US" sz="2400" dirty="0"/>
              <a:t>property rights, and you limit an individual’s </a:t>
            </a:r>
            <a:r>
              <a:rPr lang="en-US" sz="2400" dirty="0" smtClean="0"/>
              <a:t>liberty.</a:t>
            </a:r>
          </a:p>
          <a:p>
            <a:pPr>
              <a:lnSpc>
                <a:spcPct val="80000"/>
              </a:lnSpc>
              <a:buFont typeface="Arial" pitchFamily="34" charset="0"/>
              <a:buChar char="•"/>
            </a:pPr>
            <a:endParaRPr lang="en-US" sz="1000" dirty="0"/>
          </a:p>
          <a:p>
            <a:pPr>
              <a:lnSpc>
                <a:spcPct val="80000"/>
              </a:lnSpc>
              <a:buFont typeface="Arial" pitchFamily="34" charset="0"/>
              <a:buChar char="•"/>
            </a:pPr>
            <a:r>
              <a:rPr lang="en-US" sz="2400" dirty="0" smtClean="0"/>
              <a:t> Restrict </a:t>
            </a:r>
            <a:r>
              <a:rPr lang="en-US" sz="2400" dirty="0"/>
              <a:t>or impair property rights, </a:t>
            </a:r>
            <a:endParaRPr lang="en-US" sz="2400" dirty="0" smtClean="0"/>
          </a:p>
          <a:p>
            <a:pPr>
              <a:lnSpc>
                <a:spcPct val="80000"/>
              </a:lnSpc>
            </a:pPr>
            <a:r>
              <a:rPr lang="en-US" sz="2400" dirty="0"/>
              <a:t> </a:t>
            </a:r>
            <a:r>
              <a:rPr lang="en-US" sz="2400" dirty="0" smtClean="0"/>
              <a:t> and </a:t>
            </a:r>
            <a:r>
              <a:rPr lang="en-US" sz="2400" dirty="0"/>
              <a:t>you diminish a person’s quality of life</a:t>
            </a:r>
            <a:r>
              <a:rPr lang="en-US" sz="2400" dirty="0" smtClean="0"/>
              <a:t>.</a:t>
            </a:r>
          </a:p>
          <a:p>
            <a:pPr>
              <a:lnSpc>
                <a:spcPct val="80000"/>
              </a:lnSpc>
            </a:pPr>
            <a:endParaRPr lang="en-US" sz="1000" dirty="0"/>
          </a:p>
          <a:p>
            <a:pPr>
              <a:lnSpc>
                <a:spcPct val="80000"/>
              </a:lnSpc>
            </a:pPr>
            <a:r>
              <a:rPr lang="en-US" sz="2400" b="1" dirty="0" smtClean="0">
                <a:solidFill>
                  <a:srgbClr val="C00000"/>
                </a:solidFill>
              </a:rPr>
              <a:t>This is how important property rights are.</a:t>
            </a:r>
          </a:p>
          <a:p>
            <a:pPr>
              <a:lnSpc>
                <a:spcPct val="80000"/>
              </a:lnSpc>
            </a:pPr>
            <a:endParaRPr lang="en-US" sz="1000" b="1" dirty="0">
              <a:solidFill>
                <a:srgbClr val="C00000"/>
              </a:solidFill>
            </a:endParaRPr>
          </a:p>
          <a:p>
            <a:pPr>
              <a:lnSpc>
                <a:spcPct val="80000"/>
              </a:lnSpc>
            </a:pPr>
            <a:r>
              <a:rPr lang="en-US" sz="2400" b="1" dirty="0" smtClean="0">
                <a:solidFill>
                  <a:srgbClr val="C00000"/>
                </a:solidFill>
              </a:rPr>
              <a:t>This is how connected they are </a:t>
            </a:r>
          </a:p>
          <a:p>
            <a:pPr>
              <a:lnSpc>
                <a:spcPct val="80000"/>
              </a:lnSpc>
            </a:pPr>
            <a:r>
              <a:rPr lang="en-US" sz="2400" b="1" dirty="0" smtClean="0">
                <a:solidFill>
                  <a:srgbClr val="C00000"/>
                </a:solidFill>
              </a:rPr>
              <a:t>to our freedom and liberty.</a:t>
            </a:r>
            <a:endParaRPr lang="en-US" sz="2400" b="1" dirty="0">
              <a:solidFill>
                <a:srgbClr val="C00000"/>
              </a:solidFill>
            </a:endParaRPr>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29</a:t>
            </a:fld>
            <a:endParaRPr lang="en-US" dirty="0"/>
          </a:p>
        </p:txBody>
      </p:sp>
    </p:spTree>
    <p:extLst>
      <p:ext uri="{BB962C8B-B14F-4D97-AF65-F5344CB8AC3E}">
        <p14:creationId xmlns:p14="http://schemas.microsoft.com/office/powerpoint/2010/main" val="69716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79715"/>
          </a:xfrm>
          <a:prstGeom prst="rect">
            <a:avLst/>
          </a:prstGeom>
          <a:solidFill>
            <a:schemeClr val="accent3"/>
          </a:solidFill>
        </p:spPr>
        <p:txBody>
          <a:bodyPr wrap="square">
            <a:spAutoFit/>
          </a:bodyPr>
          <a:lstStyle/>
          <a:p>
            <a:pPr>
              <a:lnSpc>
                <a:spcPct val="80000"/>
              </a:lnSpc>
              <a:defRPr/>
            </a:pPr>
            <a:r>
              <a:rPr lang="en-US" sz="3200" b="1" dirty="0" smtClean="0"/>
              <a:t>Tonight – </a:t>
            </a:r>
            <a:r>
              <a:rPr lang="en-US" sz="3200" b="1" dirty="0"/>
              <a:t>We </a:t>
            </a:r>
            <a:r>
              <a:rPr lang="en-US" sz="3200" b="1" dirty="0" smtClean="0"/>
              <a:t>Will Speak About</a:t>
            </a:r>
            <a:r>
              <a:rPr lang="en-US" sz="3200" b="1" dirty="0"/>
              <a:t>:</a:t>
            </a:r>
          </a:p>
          <a:p>
            <a:pPr>
              <a:defRPr/>
            </a:pPr>
            <a:endParaRPr lang="en-US" sz="600" b="1" dirty="0"/>
          </a:p>
          <a:p>
            <a:pPr>
              <a:buFont typeface="Arial" pitchFamily="34" charset="0"/>
              <a:buChar char="•"/>
              <a:defRPr/>
            </a:pPr>
            <a:r>
              <a:rPr lang="en-US" sz="2800" b="1" dirty="0">
                <a:solidFill>
                  <a:srgbClr val="002060"/>
                </a:solidFill>
              </a:rPr>
              <a:t> The </a:t>
            </a:r>
            <a:r>
              <a:rPr lang="en-US" sz="2800" b="1" dirty="0" smtClean="0">
                <a:solidFill>
                  <a:srgbClr val="002060"/>
                </a:solidFill>
              </a:rPr>
              <a:t>Rights in Property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Founders View / Importance / Why We Recognize Rights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The Four Postulates</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1. Property is a Collection of Rights</a:t>
            </a:r>
          </a:p>
          <a:p>
            <a:pPr>
              <a:defRPr/>
            </a:pPr>
            <a:r>
              <a:rPr lang="en-US" b="1" i="1" dirty="0">
                <a:solidFill>
                  <a:srgbClr val="C00000"/>
                </a:solidFill>
              </a:rPr>
              <a:t>	 </a:t>
            </a:r>
            <a:r>
              <a:rPr lang="en-US" b="1" i="1" dirty="0" smtClean="0">
                <a:solidFill>
                  <a:srgbClr val="C00000"/>
                </a:solidFill>
              </a:rPr>
              <a:t>    2. Property and Law are Intertwined</a:t>
            </a:r>
          </a:p>
          <a:p>
            <a:pPr>
              <a:defRPr/>
            </a:pPr>
            <a:r>
              <a:rPr lang="en-US" b="1" i="1" dirty="0">
                <a:solidFill>
                  <a:srgbClr val="C00000"/>
                </a:solidFill>
              </a:rPr>
              <a:t>	</a:t>
            </a:r>
            <a:r>
              <a:rPr lang="en-US" b="1" i="1" dirty="0" smtClean="0">
                <a:solidFill>
                  <a:srgbClr val="C00000"/>
                </a:solidFill>
              </a:rPr>
              <a:t>     3. Property Rights are Inherent to Our Humanity</a:t>
            </a:r>
          </a:p>
          <a:p>
            <a:pPr>
              <a:defRPr/>
            </a:pPr>
            <a:r>
              <a:rPr lang="en-US" b="1" i="1" dirty="0">
                <a:solidFill>
                  <a:srgbClr val="C00000"/>
                </a:solidFill>
              </a:rPr>
              <a:t>	</a:t>
            </a:r>
            <a:r>
              <a:rPr lang="en-US" b="1" i="1" dirty="0" smtClean="0">
                <a:solidFill>
                  <a:srgbClr val="C00000"/>
                </a:solidFill>
              </a:rPr>
              <a:t>     4. Rights Include: Exclude, Possess, Use and Transfer</a:t>
            </a:r>
            <a:endParaRPr lang="en-US" b="1" i="1" dirty="0">
              <a:solidFill>
                <a:srgbClr val="C00000"/>
              </a:solidFill>
            </a:endParaRPr>
          </a:p>
          <a:p>
            <a:pPr>
              <a:buFont typeface="Arial" pitchFamily="34" charset="0"/>
              <a:buChar char="•"/>
              <a:defRPr/>
            </a:pPr>
            <a:r>
              <a:rPr lang="en-US" sz="2800" b="1" dirty="0" smtClean="0">
                <a:solidFill>
                  <a:srgbClr val="002060"/>
                </a:solidFill>
              </a:rPr>
              <a:t> Types of Property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Real / Personal / Intellectual</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Dred Scott v. </a:t>
            </a:r>
            <a:r>
              <a:rPr lang="en-US" sz="2600" b="1" dirty="0" err="1" smtClean="0">
                <a:solidFill>
                  <a:srgbClr val="002060"/>
                </a:solidFill>
              </a:rPr>
              <a:t>Sandford</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People Should Not Be Viewed as Property</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100" name="Rectangle 8"/>
          <p:cNvSpPr>
            <a:spLocks noChangeArrowheads="1"/>
          </p:cNvSpPr>
          <p:nvPr/>
        </p:nvSpPr>
        <p:spPr bwMode="auto">
          <a:xfrm>
            <a:off x="304800" y="1066800"/>
            <a:ext cx="8610600" cy="54102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pPr marL="342900" indent="-342900">
              <a:lnSpc>
                <a:spcPct val="95000"/>
              </a:lnSpc>
              <a:spcBef>
                <a:spcPts val="0"/>
              </a:spcBef>
            </a:pPr>
            <a:endParaRPr lang="en-US" sz="1000" b="1" dirty="0" smtClean="0">
              <a:solidFill>
                <a:srgbClr val="002060"/>
              </a:solidFill>
            </a:endParaRPr>
          </a:p>
          <a:p>
            <a:pPr marL="342900" indent="-342900">
              <a:lnSpc>
                <a:spcPct val="95000"/>
              </a:lnSpc>
              <a:spcBef>
                <a:spcPts val="0"/>
              </a:spcBef>
            </a:pPr>
            <a:r>
              <a:rPr lang="en-US" sz="2500" b="1" dirty="0" smtClean="0">
                <a:solidFill>
                  <a:srgbClr val="002060"/>
                </a:solidFill>
              </a:rPr>
              <a:t>The </a:t>
            </a:r>
            <a:r>
              <a:rPr lang="en-US" sz="2500" b="1" dirty="0" smtClean="0">
                <a:solidFill>
                  <a:srgbClr val="002060"/>
                </a:solidFill>
              </a:rPr>
              <a:t>Development of American Property </a:t>
            </a:r>
            <a:r>
              <a:rPr lang="en-US" sz="2500" b="1" dirty="0">
                <a:solidFill>
                  <a:srgbClr val="002060"/>
                </a:solidFill>
              </a:rPr>
              <a:t>Rights </a:t>
            </a:r>
            <a:r>
              <a:rPr lang="en-US" sz="2500" b="1" dirty="0" smtClean="0">
                <a:solidFill>
                  <a:srgbClr val="002060"/>
                </a:solidFill>
              </a:rPr>
              <a:t>and Law</a:t>
            </a:r>
            <a:endParaRPr lang="en-US" sz="2500" b="1" dirty="0">
              <a:solidFill>
                <a:srgbClr val="002060"/>
              </a:solidFill>
            </a:endParaRPr>
          </a:p>
          <a:p>
            <a:pPr marL="342900" indent="-342900">
              <a:lnSpc>
                <a:spcPct val="95000"/>
              </a:lnSpc>
              <a:spcBef>
                <a:spcPts val="0"/>
              </a:spcBef>
              <a:buFontTx/>
              <a:buChar char="•"/>
            </a:pPr>
            <a:endParaRPr lang="en-US" sz="1000" dirty="0">
              <a:solidFill>
                <a:srgbClr val="0033CC"/>
              </a:solidFill>
            </a:endParaRPr>
          </a:p>
          <a:p>
            <a:pPr algn="ctr" fontAlgn="auto" hangingPunct="1"/>
            <a:r>
              <a:rPr lang="en-US" sz="2000" b="1" dirty="0" smtClean="0">
                <a:solidFill>
                  <a:srgbClr val="FF0000"/>
                </a:solidFill>
              </a:rPr>
              <a:t>Property </a:t>
            </a:r>
            <a:r>
              <a:rPr lang="en-US" sz="2000" b="1" dirty="0" smtClean="0">
                <a:solidFill>
                  <a:srgbClr val="FF0000"/>
                </a:solidFill>
              </a:rPr>
              <a:t>Rights = Freedom:</a:t>
            </a:r>
            <a:r>
              <a:rPr lang="en-US" sz="2400" dirty="0" smtClean="0">
                <a:solidFill>
                  <a:srgbClr val="FF0000"/>
                </a:solidFill>
              </a:rPr>
              <a:t> </a:t>
            </a:r>
            <a:r>
              <a:rPr lang="en-US" sz="2000" dirty="0" smtClean="0"/>
              <a:t>The Founders understood that the lynchpin of liberty was the proper management of power.  </a:t>
            </a:r>
          </a:p>
          <a:p>
            <a:pPr hangingPunct="0">
              <a:buFont typeface="Arial" pitchFamily="34" charset="0"/>
              <a:buChar char="•"/>
            </a:pPr>
            <a:endParaRPr lang="en-US" sz="2000" dirty="0" smtClean="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A Practical First Hand Experience:</a:t>
            </a:r>
            <a:r>
              <a:rPr lang="en-US" sz="2000" dirty="0" smtClean="0">
                <a:solidFill>
                  <a:srgbClr val="FF0000"/>
                </a:solidFill>
              </a:rPr>
              <a:t>  </a:t>
            </a:r>
            <a:r>
              <a:rPr lang="en-US" sz="2000" dirty="0" smtClean="0"/>
              <a:t>This was not just a philosophical understanding, born from reasoned scholarship in the enlightenment.  It was a practical, first hand understanding as well.  </a:t>
            </a:r>
          </a:p>
          <a:p>
            <a:pPr hangingPunct="0">
              <a:buFont typeface="Arial" pitchFamily="34" charset="0"/>
              <a:buChar char="•"/>
            </a:pPr>
            <a:endParaRPr lang="en-US" sz="2000" dirty="0" smtClean="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America – A Freedom Laboratory:  </a:t>
            </a:r>
            <a:r>
              <a:rPr lang="en-US" sz="2000" dirty="0" smtClean="0"/>
              <a:t>As witness to history, the founders saw with their own eyes, as America was transformed.  From 1763 to 1776, the American Colonies transitioned from a prosperous, free and growing land, to that of a jurisdiction facing the wrath of the most powerful nation on earth.</a:t>
            </a:r>
            <a:endParaRPr lang="en-US" sz="2000" dirty="0"/>
          </a:p>
        </p:txBody>
      </p:sp>
      <p:sp>
        <p:nvSpPr>
          <p:cNvPr id="4" name="Slide Number Placeholder 3"/>
          <p:cNvSpPr>
            <a:spLocks noGrp="1"/>
          </p:cNvSpPr>
          <p:nvPr>
            <p:ph type="sldNum" sz="quarter" idx="12"/>
          </p:nvPr>
        </p:nvSpPr>
        <p:spPr/>
        <p:txBody>
          <a:bodyPr/>
          <a:lstStyle/>
          <a:p>
            <a:pPr>
              <a:defRPr/>
            </a:pPr>
            <a:fld id="{3C6A84E0-34A3-4E62-BC1D-5C5394D5BC60}" type="slidenum">
              <a:rPr lang="en-US" smtClean="0"/>
              <a:pPr>
                <a:defRPr/>
              </a:pPr>
              <a:t>30</a:t>
            </a:fld>
            <a:endParaRPr lang="en-US"/>
          </a:p>
        </p:txBody>
      </p:sp>
    </p:spTree>
    <p:extLst>
      <p:ext uri="{BB962C8B-B14F-4D97-AF65-F5344CB8AC3E}">
        <p14:creationId xmlns:p14="http://schemas.microsoft.com/office/powerpoint/2010/main" val="2178620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100" name="Rectangle 8"/>
          <p:cNvSpPr>
            <a:spLocks noChangeArrowheads="1"/>
          </p:cNvSpPr>
          <p:nvPr/>
        </p:nvSpPr>
        <p:spPr bwMode="auto">
          <a:xfrm>
            <a:off x="304800" y="990600"/>
            <a:ext cx="86106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pPr marL="342900" indent="-342900">
              <a:lnSpc>
                <a:spcPct val="95000"/>
              </a:lnSpc>
              <a:spcBef>
                <a:spcPts val="0"/>
              </a:spcBef>
            </a:pPr>
            <a:endParaRPr lang="en-US" sz="1000" b="1" dirty="0" smtClean="0">
              <a:solidFill>
                <a:srgbClr val="002060"/>
              </a:solidFill>
            </a:endParaRPr>
          </a:p>
          <a:p>
            <a:pPr marL="342900" indent="-342900">
              <a:lnSpc>
                <a:spcPct val="95000"/>
              </a:lnSpc>
              <a:spcBef>
                <a:spcPts val="0"/>
              </a:spcBef>
            </a:pPr>
            <a:r>
              <a:rPr lang="en-US" sz="2500" b="1" dirty="0" smtClean="0">
                <a:solidFill>
                  <a:srgbClr val="002060"/>
                </a:solidFill>
              </a:rPr>
              <a:t>The </a:t>
            </a:r>
            <a:r>
              <a:rPr lang="en-US" sz="2500" b="1" dirty="0" smtClean="0">
                <a:solidFill>
                  <a:srgbClr val="002060"/>
                </a:solidFill>
              </a:rPr>
              <a:t>Development of American Property </a:t>
            </a:r>
            <a:r>
              <a:rPr lang="en-US" sz="2500" b="1" dirty="0">
                <a:solidFill>
                  <a:srgbClr val="002060"/>
                </a:solidFill>
              </a:rPr>
              <a:t>Rights </a:t>
            </a:r>
            <a:r>
              <a:rPr lang="en-US" sz="2500" b="1" dirty="0" smtClean="0">
                <a:solidFill>
                  <a:srgbClr val="002060"/>
                </a:solidFill>
              </a:rPr>
              <a:t>and Law</a:t>
            </a:r>
            <a:endParaRPr lang="en-US" sz="2500" b="1" dirty="0">
              <a:solidFill>
                <a:srgbClr val="002060"/>
              </a:solidFill>
            </a:endParaRPr>
          </a:p>
          <a:p>
            <a:pPr marL="342900" indent="-342900">
              <a:lnSpc>
                <a:spcPct val="95000"/>
              </a:lnSpc>
              <a:spcBef>
                <a:spcPts val="0"/>
              </a:spcBef>
              <a:buFontTx/>
              <a:buChar char="•"/>
            </a:pPr>
            <a:endParaRPr lang="en-US" sz="1000" dirty="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Founders Understood – Government’s Purpose is to Protect Rights:</a:t>
            </a:r>
            <a:r>
              <a:rPr lang="en-US" sz="2000" dirty="0" smtClean="0"/>
              <a:t> From the very beginning it was all about rights and building a legal system to protect those rights.</a:t>
            </a:r>
          </a:p>
          <a:p>
            <a:pPr hangingPunct="0">
              <a:buFont typeface="Arial" pitchFamily="34" charset="0"/>
              <a:buChar char="•"/>
            </a:pPr>
            <a:endParaRPr lang="en-US" sz="1000" dirty="0" smtClean="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Property  Rights are Key to Freedom:</a:t>
            </a:r>
            <a:r>
              <a:rPr lang="en-US" sz="2000" dirty="0" smtClean="0">
                <a:solidFill>
                  <a:srgbClr val="FF0000"/>
                </a:solidFill>
              </a:rPr>
              <a:t>  </a:t>
            </a:r>
            <a:r>
              <a:rPr lang="en-US" sz="2000" dirty="0" smtClean="0"/>
              <a:t>The first of all those rights in the minds of our founders, was always property.</a:t>
            </a:r>
          </a:p>
          <a:p>
            <a:pPr hangingPunct="0">
              <a:buFont typeface="Arial" pitchFamily="34" charset="0"/>
              <a:buChar char="•"/>
            </a:pPr>
            <a:endParaRPr lang="en-US" sz="1000" dirty="0" smtClean="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The Meaning of Property:</a:t>
            </a:r>
            <a:r>
              <a:rPr lang="en-US" sz="2000" dirty="0" smtClean="0">
                <a:solidFill>
                  <a:srgbClr val="FF0000"/>
                </a:solidFill>
              </a:rPr>
              <a:t>  </a:t>
            </a:r>
            <a:r>
              <a:rPr lang="en-US" sz="2000" dirty="0" smtClean="0"/>
              <a:t>For as we know by now, property is a collection of rights, not a collection of things.</a:t>
            </a:r>
          </a:p>
          <a:p>
            <a:pPr hangingPunct="0">
              <a:buFont typeface="Arial" pitchFamily="34" charset="0"/>
              <a:buChar char="•"/>
            </a:pPr>
            <a:endParaRPr lang="en-US" sz="1000" dirty="0" smtClean="0">
              <a:solidFill>
                <a:srgbClr val="FF0000"/>
              </a:solidFill>
            </a:endParaRPr>
          </a:p>
          <a:p>
            <a:pPr hangingPunct="0">
              <a:buFont typeface="Arial" pitchFamily="34" charset="0"/>
              <a:buChar char="•"/>
            </a:pPr>
            <a:r>
              <a:rPr lang="en-US" sz="2000" dirty="0" smtClean="0">
                <a:solidFill>
                  <a:srgbClr val="FF0000"/>
                </a:solidFill>
              </a:rPr>
              <a:t> </a:t>
            </a:r>
            <a:r>
              <a:rPr lang="en-US" sz="2000" b="1" dirty="0" smtClean="0">
                <a:solidFill>
                  <a:srgbClr val="FF0000"/>
                </a:solidFill>
              </a:rPr>
              <a:t>Government of Law Not Men: </a:t>
            </a:r>
            <a:r>
              <a:rPr lang="en-US" sz="2000" dirty="0" smtClean="0">
                <a:solidFill>
                  <a:srgbClr val="FF0000"/>
                </a:solidFill>
              </a:rPr>
              <a:t> </a:t>
            </a:r>
            <a:r>
              <a:rPr lang="en-US" sz="2000" dirty="0" smtClean="0"/>
              <a:t>The building of freedom and liberty, and allowing the free exercise of those property rights, meant a need for a government of law, not men, that would respect and protect rights, and was limited with true checks and balances and separation of powers.</a:t>
            </a:r>
            <a:endParaRPr lang="en-US" sz="2000" dirty="0"/>
          </a:p>
        </p:txBody>
      </p:sp>
      <p:sp>
        <p:nvSpPr>
          <p:cNvPr id="4" name="Slide Number Placeholder 3"/>
          <p:cNvSpPr>
            <a:spLocks noGrp="1"/>
          </p:cNvSpPr>
          <p:nvPr>
            <p:ph type="sldNum" sz="quarter" idx="12"/>
          </p:nvPr>
        </p:nvSpPr>
        <p:spPr/>
        <p:txBody>
          <a:bodyPr/>
          <a:lstStyle/>
          <a:p>
            <a:pPr>
              <a:defRPr/>
            </a:pPr>
            <a:fld id="{3C6A84E0-34A3-4E62-BC1D-5C5394D5BC60}" type="slidenum">
              <a:rPr lang="en-US" smtClean="0"/>
              <a:pPr>
                <a:defRPr/>
              </a:pPr>
              <a:t>31</a:t>
            </a:fld>
            <a:endParaRPr lang="en-US"/>
          </a:p>
        </p:txBody>
      </p:sp>
    </p:spTree>
    <p:extLst>
      <p:ext uri="{BB962C8B-B14F-4D97-AF65-F5344CB8AC3E}">
        <p14:creationId xmlns:p14="http://schemas.microsoft.com/office/powerpoint/2010/main" val="2682494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100" name="Rectangle 8"/>
          <p:cNvSpPr>
            <a:spLocks noChangeArrowheads="1"/>
          </p:cNvSpPr>
          <p:nvPr/>
        </p:nvSpPr>
        <p:spPr bwMode="auto">
          <a:xfrm>
            <a:off x="304800" y="990600"/>
            <a:ext cx="86106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The Meaning of Property</a:t>
            </a:r>
          </a:p>
          <a:p>
            <a:pPr marL="342900" indent="-342900" algn="just">
              <a:lnSpc>
                <a:spcPct val="90000"/>
              </a:lnSpc>
              <a:spcBef>
                <a:spcPts val="0"/>
              </a:spcBef>
              <a:defRPr/>
            </a:pPr>
            <a:r>
              <a:rPr lang="en-US" sz="2400" b="1" i="1" dirty="0">
                <a:solidFill>
                  <a:srgbClr val="006600"/>
                </a:solidFill>
              </a:rPr>
              <a:t>Rights in Property – Why We Recognize Property Rights</a:t>
            </a:r>
          </a:p>
          <a:p>
            <a:pPr marL="342900" indent="-342900">
              <a:spcBef>
                <a:spcPts val="0"/>
              </a:spcBef>
            </a:pPr>
            <a:endParaRPr lang="en-US" sz="1000" b="1" dirty="0" smtClean="0">
              <a:solidFill>
                <a:srgbClr val="002060"/>
              </a:solidFill>
            </a:endParaRPr>
          </a:p>
          <a:p>
            <a:pPr marL="342900" indent="-342900">
              <a:spcBef>
                <a:spcPts val="0"/>
              </a:spcBef>
            </a:pPr>
            <a:r>
              <a:rPr lang="en-US" sz="2500" b="1" dirty="0" smtClean="0">
                <a:solidFill>
                  <a:srgbClr val="002060"/>
                </a:solidFill>
              </a:rPr>
              <a:t>The </a:t>
            </a:r>
            <a:r>
              <a:rPr lang="en-US" sz="2500" b="1" dirty="0" smtClean="0">
                <a:solidFill>
                  <a:srgbClr val="002060"/>
                </a:solidFill>
              </a:rPr>
              <a:t>Development of American Property Rights and Law</a:t>
            </a:r>
          </a:p>
          <a:p>
            <a:pPr fontAlgn="auto" hangingPunct="1">
              <a:spcBef>
                <a:spcPts val="0"/>
              </a:spcBef>
              <a:buFont typeface="Arial" pitchFamily="34" charset="0"/>
              <a:buChar char="•"/>
            </a:pPr>
            <a:endParaRPr lang="en-US" sz="1000" dirty="0" smtClean="0">
              <a:solidFill>
                <a:srgbClr val="FF0000"/>
              </a:solidFill>
            </a:endParaRPr>
          </a:p>
          <a:p>
            <a:pPr fontAlgn="auto" hangingPunct="1">
              <a:spcBef>
                <a:spcPts val="0"/>
              </a:spcBef>
              <a:buFont typeface="Arial" pitchFamily="34" charset="0"/>
              <a:buChar char="•"/>
            </a:pPr>
            <a:r>
              <a:rPr lang="en-US" sz="2000" dirty="0" smtClean="0">
                <a:solidFill>
                  <a:srgbClr val="FF0000"/>
                </a:solidFill>
              </a:rPr>
              <a:t> </a:t>
            </a:r>
            <a:r>
              <a:rPr lang="en-US" sz="2000" b="1" dirty="0" smtClean="0">
                <a:solidFill>
                  <a:srgbClr val="FF0000"/>
                </a:solidFill>
              </a:rPr>
              <a:t>The Key to Understanding Property:</a:t>
            </a:r>
            <a:r>
              <a:rPr lang="en-US" sz="2000" dirty="0" smtClean="0">
                <a:solidFill>
                  <a:srgbClr val="FF0000"/>
                </a:solidFill>
              </a:rPr>
              <a:t> </a:t>
            </a:r>
            <a:r>
              <a:rPr lang="en-US" sz="2000" dirty="0" smtClean="0"/>
              <a:t>To understand property, it must be seen through a prism of rights.  Such requires an understanding of: </a:t>
            </a:r>
          </a:p>
          <a:p>
            <a:pPr lvl="1" fontAlgn="auto">
              <a:spcBef>
                <a:spcPts val="0"/>
              </a:spcBef>
              <a:buFont typeface="Wingdings" pitchFamily="2" charset="2"/>
              <a:buChar char="Ø"/>
            </a:pPr>
            <a:r>
              <a:rPr lang="en-US" sz="2000" b="1" dirty="0" smtClean="0">
                <a:solidFill>
                  <a:srgbClr val="0033CC"/>
                </a:solidFill>
              </a:rPr>
              <a:t> what a right is, </a:t>
            </a:r>
          </a:p>
          <a:p>
            <a:pPr lvl="1" fontAlgn="auto">
              <a:spcBef>
                <a:spcPts val="0"/>
              </a:spcBef>
              <a:buFont typeface="Wingdings" pitchFamily="2" charset="2"/>
              <a:buChar char="Ø"/>
            </a:pPr>
            <a:r>
              <a:rPr lang="en-US" sz="2000" b="1" dirty="0" smtClean="0">
                <a:solidFill>
                  <a:srgbClr val="0033CC"/>
                </a:solidFill>
              </a:rPr>
              <a:t> what the law is that protects property rights, and</a:t>
            </a:r>
          </a:p>
          <a:p>
            <a:pPr lvl="1" fontAlgn="auto">
              <a:spcBef>
                <a:spcPts val="0"/>
              </a:spcBef>
              <a:buFont typeface="Wingdings" pitchFamily="2" charset="2"/>
              <a:buChar char="Ø"/>
            </a:pPr>
            <a:r>
              <a:rPr lang="en-US" sz="2000" b="1" dirty="0" smtClean="0">
                <a:solidFill>
                  <a:srgbClr val="0033CC"/>
                </a:solidFill>
              </a:rPr>
              <a:t> how protecting property rights an essential element to freedom.</a:t>
            </a:r>
          </a:p>
          <a:p>
            <a:pPr fontAlgn="auto" hangingPunct="1">
              <a:spcBef>
                <a:spcPts val="0"/>
              </a:spcBef>
              <a:buFont typeface="Arial" pitchFamily="34" charset="0"/>
              <a:buChar char="•"/>
            </a:pPr>
            <a:endParaRPr lang="en-US" sz="1000" dirty="0" smtClean="0">
              <a:solidFill>
                <a:srgbClr val="FF0000"/>
              </a:solidFill>
            </a:endParaRPr>
          </a:p>
          <a:p>
            <a:pPr fontAlgn="auto" hangingPunct="1">
              <a:spcBef>
                <a:spcPts val="0"/>
              </a:spcBef>
              <a:buFont typeface="Arial" pitchFamily="34" charset="0"/>
              <a:buChar char="•"/>
            </a:pPr>
            <a:r>
              <a:rPr lang="en-US" sz="2000" b="1" dirty="0" smtClean="0">
                <a:solidFill>
                  <a:srgbClr val="FF0000"/>
                </a:solidFill>
              </a:rPr>
              <a:t> Freedom + Protection of Property Rights:</a:t>
            </a:r>
            <a:r>
              <a:rPr lang="en-US" sz="2000" dirty="0" smtClean="0">
                <a:solidFill>
                  <a:srgbClr val="FF0000"/>
                </a:solidFill>
              </a:rPr>
              <a:t> </a:t>
            </a:r>
            <a:r>
              <a:rPr lang="en-US" sz="2000" dirty="0" smtClean="0"/>
              <a:t>The founders understood, that if you want freedom, set up a system to protect property rights.  That system requires the power of government to be limited, and it express purpose to be to protect and not infringe on people’s rights.</a:t>
            </a:r>
          </a:p>
          <a:p>
            <a:pPr fontAlgn="auto" hangingPunct="1">
              <a:lnSpc>
                <a:spcPct val="90000"/>
              </a:lnSpc>
              <a:spcBef>
                <a:spcPts val="0"/>
              </a:spcBef>
              <a:buFont typeface="Arial" pitchFamily="34" charset="0"/>
              <a:buChar char="•"/>
            </a:pPr>
            <a:endParaRPr lang="en-US" dirty="0" smtClean="0"/>
          </a:p>
        </p:txBody>
      </p:sp>
      <p:sp>
        <p:nvSpPr>
          <p:cNvPr id="4" name="Slide Number Placeholder 3"/>
          <p:cNvSpPr>
            <a:spLocks noGrp="1"/>
          </p:cNvSpPr>
          <p:nvPr>
            <p:ph type="sldNum" sz="quarter" idx="12"/>
          </p:nvPr>
        </p:nvSpPr>
        <p:spPr/>
        <p:txBody>
          <a:bodyPr/>
          <a:lstStyle/>
          <a:p>
            <a:pPr>
              <a:defRPr/>
            </a:pPr>
            <a:fld id="{3C6A84E0-34A3-4E62-BC1D-5C5394D5BC60}" type="slidenum">
              <a:rPr lang="en-US" smtClean="0"/>
              <a:pPr>
                <a:defRPr/>
              </a:pPr>
              <a:t>32</a:t>
            </a:fld>
            <a:endParaRPr lang="en-US"/>
          </a:p>
        </p:txBody>
      </p:sp>
    </p:spTree>
    <p:extLst>
      <p:ext uri="{BB962C8B-B14F-4D97-AF65-F5344CB8AC3E}">
        <p14:creationId xmlns:p14="http://schemas.microsoft.com/office/powerpoint/2010/main" val="3315370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Four A</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Please don’t forget to hand in your bio form</a:t>
            </a: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
        <p:nvSpPr>
          <p:cNvPr id="21507" name="Slide Number Placeholder 1"/>
          <p:cNvSpPr>
            <a:spLocks noGrp="1"/>
          </p:cNvSpPr>
          <p:nvPr>
            <p:ph type="sldNum" sz="quarter" idx="12"/>
          </p:nvPr>
        </p:nvSpPr>
        <p:spPr>
          <a:noFill/>
        </p:spPr>
        <p:txBody>
          <a:bodyPr/>
          <a:lstStyle/>
          <a:p>
            <a:fld id="{CACA223F-4C05-4CFC-AFED-682C950C5741}" type="slidenum">
              <a:rPr lang="en-US" smtClean="0"/>
              <a:pPr/>
              <a:t>33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ChangeArrowheads="1"/>
          </p:cNvSpPr>
          <p:nvPr/>
        </p:nvSpPr>
        <p:spPr bwMode="auto">
          <a:xfrm>
            <a:off x="457200" y="2971800"/>
            <a:ext cx="8229600" cy="3154363"/>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3076" name="Rectangle 8"/>
          <p:cNvSpPr>
            <a:spLocks noChangeArrowheads="1"/>
          </p:cNvSpPr>
          <p:nvPr/>
        </p:nvSpPr>
        <p:spPr bwMode="auto">
          <a:xfrm>
            <a:off x="381000" y="914400"/>
            <a:ext cx="8382000" cy="5562600"/>
          </a:xfrm>
          <a:prstGeom prst="rect">
            <a:avLst/>
          </a:prstGeom>
          <a:noFill/>
          <a:ln w="9525">
            <a:noFill/>
            <a:miter lim="800000"/>
            <a:headEnd/>
            <a:tailEnd/>
          </a:ln>
        </p:spPr>
        <p:txBody>
          <a:bodyPr/>
          <a:lstStyle/>
          <a:p>
            <a:pPr marL="342900" indent="-342900" algn="ctr">
              <a:lnSpc>
                <a:spcPct val="75000"/>
              </a:lnSpc>
              <a:spcBef>
                <a:spcPts val="0"/>
              </a:spcBef>
              <a:defRPr/>
            </a:pPr>
            <a:r>
              <a:rPr lang="en-US" sz="3200" b="1" dirty="0">
                <a:solidFill>
                  <a:srgbClr val="0033CC"/>
                </a:solidFill>
              </a:rPr>
              <a:t>The Meaning of Property</a:t>
            </a:r>
          </a:p>
          <a:p>
            <a:pPr marL="342900" indent="-342900" algn="ctr">
              <a:lnSpc>
                <a:spcPct val="75000"/>
              </a:lnSpc>
              <a:spcBef>
                <a:spcPts val="0"/>
              </a:spcBef>
              <a:defRPr/>
            </a:pPr>
            <a:r>
              <a:rPr lang="en-US" sz="2400" b="1" i="1" dirty="0">
                <a:solidFill>
                  <a:srgbClr val="006600"/>
                </a:solidFill>
              </a:rPr>
              <a:t>Rights in </a:t>
            </a:r>
            <a:r>
              <a:rPr lang="en-US" sz="2400" b="1" i="1" dirty="0" smtClean="0">
                <a:solidFill>
                  <a:srgbClr val="006600"/>
                </a:solidFill>
              </a:rPr>
              <a:t>Property – Generally</a:t>
            </a:r>
          </a:p>
          <a:p>
            <a:pPr marL="342900" indent="-342900" algn="ctr">
              <a:lnSpc>
                <a:spcPct val="75000"/>
              </a:lnSpc>
              <a:spcBef>
                <a:spcPts val="0"/>
              </a:spcBef>
              <a:defRPr/>
            </a:pPr>
            <a:endParaRPr lang="en-US" sz="1000" b="1" i="1" dirty="0">
              <a:solidFill>
                <a:srgbClr val="006600"/>
              </a:solidFill>
            </a:endParaRPr>
          </a:p>
          <a:p>
            <a:pPr>
              <a:lnSpc>
                <a:spcPct val="75000"/>
              </a:lnSpc>
              <a:spcBef>
                <a:spcPts val="0"/>
              </a:spcBef>
              <a:defRPr/>
            </a:pPr>
            <a:r>
              <a:rPr lang="en-US" sz="3000" b="1" dirty="0" smtClean="0">
                <a:solidFill>
                  <a:srgbClr val="002060"/>
                </a:solidFill>
              </a:rPr>
              <a:t>To </a:t>
            </a:r>
            <a:r>
              <a:rPr lang="en-US" sz="3000" b="1" dirty="0">
                <a:solidFill>
                  <a:srgbClr val="002060"/>
                </a:solidFill>
              </a:rPr>
              <a:t>Understand Property:</a:t>
            </a:r>
          </a:p>
          <a:p>
            <a:pPr>
              <a:lnSpc>
                <a:spcPct val="75000"/>
              </a:lnSpc>
              <a:spcBef>
                <a:spcPts val="0"/>
              </a:spcBef>
              <a:defRPr/>
            </a:pPr>
            <a:r>
              <a:rPr lang="en-US" sz="2200" b="1" dirty="0">
                <a:solidFill>
                  <a:srgbClr val="C00000"/>
                </a:solidFill>
              </a:rPr>
              <a:t>We Must Understand the Founders and Understand the Law</a:t>
            </a:r>
          </a:p>
          <a:p>
            <a:pPr>
              <a:lnSpc>
                <a:spcPct val="75000"/>
              </a:lnSpc>
              <a:spcBef>
                <a:spcPts val="0"/>
              </a:spcBef>
              <a:defRPr/>
            </a:pPr>
            <a:endParaRPr lang="en-US" sz="1500" dirty="0"/>
          </a:p>
          <a:p>
            <a:pPr>
              <a:lnSpc>
                <a:spcPct val="75000"/>
              </a:lnSpc>
              <a:spcBef>
                <a:spcPts val="0"/>
              </a:spcBef>
              <a:buFont typeface="Arial" pitchFamily="34" charset="0"/>
              <a:buChar char="•"/>
              <a:defRPr/>
            </a:pPr>
            <a:r>
              <a:rPr lang="en-US" sz="2000" dirty="0"/>
              <a:t>  </a:t>
            </a:r>
            <a:r>
              <a:rPr lang="en-US" sz="2000" dirty="0" smtClean="0"/>
              <a:t>This </a:t>
            </a:r>
            <a:r>
              <a:rPr lang="en-US" sz="2000" dirty="0"/>
              <a:t>is a class on the Law of Property</a:t>
            </a:r>
          </a:p>
          <a:p>
            <a:pPr>
              <a:lnSpc>
                <a:spcPct val="75000"/>
              </a:lnSpc>
              <a:spcBef>
                <a:spcPts val="0"/>
              </a:spcBef>
              <a:defRPr/>
            </a:pPr>
            <a:endParaRPr lang="en-US" sz="1500" dirty="0"/>
          </a:p>
          <a:p>
            <a:pPr>
              <a:lnSpc>
                <a:spcPct val="75000"/>
              </a:lnSpc>
              <a:spcBef>
                <a:spcPts val="0"/>
              </a:spcBef>
              <a:buFont typeface="Arial" pitchFamily="34" charset="0"/>
              <a:buChar char="•"/>
              <a:defRPr/>
            </a:pPr>
            <a:r>
              <a:rPr lang="en-US" sz="2200" dirty="0"/>
              <a:t> </a:t>
            </a:r>
            <a:r>
              <a:rPr lang="en-US" sz="2000" dirty="0" smtClean="0"/>
              <a:t>One cannot </a:t>
            </a:r>
            <a:r>
              <a:rPr lang="en-US" sz="2000" dirty="0"/>
              <a:t>have a true understanding the Law of Property,</a:t>
            </a:r>
          </a:p>
          <a:p>
            <a:pPr>
              <a:lnSpc>
                <a:spcPct val="75000"/>
              </a:lnSpc>
              <a:spcBef>
                <a:spcPts val="0"/>
              </a:spcBef>
              <a:defRPr/>
            </a:pPr>
            <a:r>
              <a:rPr lang="en-US" sz="2000" dirty="0"/>
              <a:t>   </a:t>
            </a:r>
            <a:r>
              <a:rPr lang="en-US" sz="2000" dirty="0" smtClean="0"/>
              <a:t>unless we have a </a:t>
            </a:r>
            <a:r>
              <a:rPr lang="en-US" sz="2000" dirty="0"/>
              <a:t>true understanding of the Law</a:t>
            </a:r>
            <a:r>
              <a:rPr lang="en-US" sz="2000" dirty="0" smtClean="0"/>
              <a:t>.</a:t>
            </a:r>
          </a:p>
          <a:p>
            <a:pPr>
              <a:lnSpc>
                <a:spcPct val="75000"/>
              </a:lnSpc>
              <a:spcBef>
                <a:spcPts val="0"/>
              </a:spcBef>
              <a:defRPr/>
            </a:pPr>
            <a:endParaRPr lang="en-US" sz="1500" dirty="0" smtClean="0"/>
          </a:p>
          <a:p>
            <a:pPr>
              <a:lnSpc>
                <a:spcPct val="75000"/>
              </a:lnSpc>
              <a:spcBef>
                <a:spcPts val="0"/>
              </a:spcBef>
              <a:buFont typeface="Arial" pitchFamily="34" charset="0"/>
              <a:buChar char="•"/>
              <a:defRPr/>
            </a:pPr>
            <a:r>
              <a:rPr lang="en-US" sz="2000" dirty="0" smtClean="0"/>
              <a:t> For </a:t>
            </a:r>
            <a:r>
              <a:rPr lang="en-US" sz="2000" b="1" dirty="0"/>
              <a:t>P</a:t>
            </a:r>
            <a:r>
              <a:rPr lang="en-US" sz="2000" b="1" dirty="0" smtClean="0"/>
              <a:t>roperty is a Collection of Rights, NOT a Collection of Things.</a:t>
            </a:r>
          </a:p>
          <a:p>
            <a:pPr>
              <a:lnSpc>
                <a:spcPct val="75000"/>
              </a:lnSpc>
              <a:spcBef>
                <a:spcPts val="0"/>
              </a:spcBef>
              <a:buFont typeface="Arial" pitchFamily="34" charset="0"/>
              <a:buChar char="•"/>
              <a:defRPr/>
            </a:pPr>
            <a:endParaRPr lang="en-US" sz="1500" dirty="0"/>
          </a:p>
          <a:p>
            <a:pPr>
              <a:lnSpc>
                <a:spcPct val="75000"/>
              </a:lnSpc>
              <a:spcBef>
                <a:spcPts val="0"/>
              </a:spcBef>
              <a:buFont typeface="Arial" pitchFamily="34" charset="0"/>
              <a:buChar char="•"/>
              <a:defRPr/>
            </a:pPr>
            <a:r>
              <a:rPr lang="en-US" sz="2200" dirty="0" smtClean="0"/>
              <a:t> </a:t>
            </a:r>
            <a:r>
              <a:rPr lang="en-US" sz="2000" dirty="0" smtClean="0"/>
              <a:t>And it is the Law, that protects and preserves our rights.</a:t>
            </a:r>
            <a:endParaRPr lang="en-US" sz="2000" dirty="0"/>
          </a:p>
          <a:p>
            <a:pPr>
              <a:lnSpc>
                <a:spcPct val="75000"/>
              </a:lnSpc>
              <a:spcBef>
                <a:spcPts val="0"/>
              </a:spcBef>
              <a:defRPr/>
            </a:pPr>
            <a:endParaRPr lang="en-US" sz="1500" dirty="0"/>
          </a:p>
          <a:p>
            <a:pPr>
              <a:lnSpc>
                <a:spcPct val="75000"/>
              </a:lnSpc>
              <a:spcBef>
                <a:spcPts val="0"/>
              </a:spcBef>
              <a:buFont typeface="Arial" pitchFamily="34" charset="0"/>
              <a:buChar char="•"/>
              <a:defRPr/>
            </a:pPr>
            <a:r>
              <a:rPr lang="en-US" sz="2000" dirty="0"/>
              <a:t> </a:t>
            </a:r>
            <a:r>
              <a:rPr lang="en-US" sz="2000" dirty="0" smtClean="0"/>
              <a:t>That is why </a:t>
            </a:r>
            <a:r>
              <a:rPr lang="en-US" sz="2000" b="1" dirty="0"/>
              <a:t>Property and the Law are intertwined and inseparable</a:t>
            </a:r>
            <a:r>
              <a:rPr lang="en-US" sz="2000" dirty="0"/>
              <a:t>.</a:t>
            </a:r>
          </a:p>
          <a:p>
            <a:pPr>
              <a:lnSpc>
                <a:spcPct val="75000"/>
              </a:lnSpc>
              <a:spcBef>
                <a:spcPts val="0"/>
              </a:spcBef>
              <a:defRPr/>
            </a:pPr>
            <a:endParaRPr lang="en-US" sz="1500" dirty="0"/>
          </a:p>
          <a:p>
            <a:pPr>
              <a:lnSpc>
                <a:spcPct val="75000"/>
              </a:lnSpc>
              <a:spcBef>
                <a:spcPts val="0"/>
              </a:spcBef>
              <a:buFont typeface="Arial" pitchFamily="34" charset="0"/>
              <a:buChar char="•"/>
              <a:defRPr/>
            </a:pPr>
            <a:r>
              <a:rPr lang="en-US" sz="2000" dirty="0"/>
              <a:t>  </a:t>
            </a:r>
            <a:r>
              <a:rPr lang="en-US" sz="2000" dirty="0" smtClean="0"/>
              <a:t>Therefore, </a:t>
            </a:r>
            <a:r>
              <a:rPr lang="en-US" sz="2000" dirty="0"/>
              <a:t>to truly understand the Law of Property</a:t>
            </a:r>
          </a:p>
          <a:p>
            <a:pPr>
              <a:lnSpc>
                <a:spcPct val="75000"/>
              </a:lnSpc>
              <a:spcBef>
                <a:spcPts val="0"/>
              </a:spcBef>
              <a:defRPr/>
            </a:pPr>
            <a:r>
              <a:rPr lang="en-US" sz="2000" dirty="0"/>
              <a:t>    </a:t>
            </a:r>
            <a:r>
              <a:rPr lang="en-US" sz="2000" dirty="0" smtClean="0"/>
              <a:t>we </a:t>
            </a:r>
            <a:r>
              <a:rPr lang="en-US" sz="2000" dirty="0"/>
              <a:t>need to think of </a:t>
            </a:r>
            <a:r>
              <a:rPr lang="en-US" sz="2000" b="1" dirty="0"/>
              <a:t>Property as a Collection of Rights,</a:t>
            </a:r>
          </a:p>
          <a:p>
            <a:pPr>
              <a:lnSpc>
                <a:spcPct val="75000"/>
              </a:lnSpc>
              <a:spcBef>
                <a:spcPts val="0"/>
              </a:spcBef>
              <a:defRPr/>
            </a:pPr>
            <a:r>
              <a:rPr lang="en-US" sz="2000" dirty="0"/>
              <a:t>   </a:t>
            </a:r>
            <a:r>
              <a:rPr lang="en-US" sz="2000" dirty="0" smtClean="0"/>
              <a:t> </a:t>
            </a:r>
            <a:r>
              <a:rPr lang="en-US" sz="2000" dirty="0"/>
              <a:t>and </a:t>
            </a:r>
            <a:r>
              <a:rPr lang="en-US" sz="2000" dirty="0" smtClean="0"/>
              <a:t>gain </a:t>
            </a:r>
            <a:r>
              <a:rPr lang="en-US" sz="2000" dirty="0"/>
              <a:t>an </a:t>
            </a:r>
            <a:r>
              <a:rPr lang="en-US" sz="2000" dirty="0" smtClean="0"/>
              <a:t>in depth understanding </a:t>
            </a:r>
            <a:r>
              <a:rPr lang="en-US" sz="2000" dirty="0"/>
              <a:t>of the Law</a:t>
            </a:r>
          </a:p>
          <a:p>
            <a:pPr>
              <a:lnSpc>
                <a:spcPct val="75000"/>
              </a:lnSpc>
              <a:spcBef>
                <a:spcPts val="0"/>
              </a:spcBef>
              <a:defRPr/>
            </a:pPr>
            <a:r>
              <a:rPr lang="en-US" sz="2000" dirty="0"/>
              <a:t>    </a:t>
            </a:r>
            <a:r>
              <a:rPr lang="en-US" sz="2000" dirty="0" smtClean="0"/>
              <a:t>so that we may comprehend </a:t>
            </a:r>
          </a:p>
          <a:p>
            <a:pPr>
              <a:lnSpc>
                <a:spcPct val="75000"/>
              </a:lnSpc>
              <a:spcBef>
                <a:spcPts val="0"/>
              </a:spcBef>
              <a:defRPr/>
            </a:pPr>
            <a:r>
              <a:rPr lang="en-US" sz="2000" dirty="0" smtClean="0"/>
              <a:t>    how </a:t>
            </a:r>
            <a:r>
              <a:rPr lang="en-US" sz="2000" dirty="0"/>
              <a:t>such rights are derived and protected. </a:t>
            </a:r>
          </a:p>
          <a:p>
            <a:pPr>
              <a:lnSpc>
                <a:spcPct val="75000"/>
              </a:lnSpc>
              <a:spcBef>
                <a:spcPts val="0"/>
              </a:spcBef>
              <a:defRPr/>
            </a:pPr>
            <a:endParaRPr lang="en-US" sz="1500" dirty="0"/>
          </a:p>
          <a:p>
            <a:pPr>
              <a:lnSpc>
                <a:spcPct val="75000"/>
              </a:lnSpc>
              <a:spcBef>
                <a:spcPts val="0"/>
              </a:spcBef>
              <a:buFont typeface="Arial" pitchFamily="34" charset="0"/>
              <a:buChar char="•"/>
              <a:defRPr/>
            </a:pPr>
            <a:r>
              <a:rPr lang="en-US" sz="2000" dirty="0"/>
              <a:t>    And thus we start our adventure with a background on the </a:t>
            </a:r>
          </a:p>
          <a:p>
            <a:pPr>
              <a:lnSpc>
                <a:spcPct val="75000"/>
              </a:lnSpc>
              <a:spcBef>
                <a:spcPts val="0"/>
              </a:spcBef>
              <a:defRPr/>
            </a:pPr>
            <a:r>
              <a:rPr lang="en-US" sz="2000" dirty="0"/>
              <a:t>     founders view of property rights.</a:t>
            </a:r>
          </a:p>
        </p:txBody>
      </p:sp>
      <p:sp>
        <p:nvSpPr>
          <p:cNvPr id="5" name="Slide Number Placeholder 4"/>
          <p:cNvSpPr>
            <a:spLocks noGrp="1"/>
          </p:cNvSpPr>
          <p:nvPr>
            <p:ph type="sldNum" sz="quarter" idx="12"/>
          </p:nvPr>
        </p:nvSpPr>
        <p:spPr/>
        <p:txBody>
          <a:bodyPr/>
          <a:lstStyle/>
          <a:p>
            <a:pPr>
              <a:defRPr/>
            </a:pPr>
            <a:fld id="{FBE6E937-6F3C-4118-8E28-816982EE701D}" type="slidenum">
              <a:rPr lang="en-US" smtClean="0"/>
              <a:pPr>
                <a:defRPr/>
              </a:pPr>
              <a:t>4</a:t>
            </a:fld>
            <a:endParaRPr lang="en-US" dirty="0"/>
          </a:p>
        </p:txBody>
      </p:sp>
    </p:spTree>
    <p:extLst>
      <p:ext uri="{BB962C8B-B14F-4D97-AF65-F5344CB8AC3E}">
        <p14:creationId xmlns:p14="http://schemas.microsoft.com/office/powerpoint/2010/main" val="191358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ChangeArrowheads="1"/>
          </p:cNvSpPr>
          <p:nvPr/>
        </p:nvSpPr>
        <p:spPr bwMode="auto">
          <a:xfrm>
            <a:off x="457200" y="2971800"/>
            <a:ext cx="8229600" cy="3154363"/>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3076" name="Rectangle 8"/>
          <p:cNvSpPr>
            <a:spLocks noChangeArrowheads="1"/>
          </p:cNvSpPr>
          <p:nvPr/>
        </p:nvSpPr>
        <p:spPr bwMode="auto">
          <a:xfrm>
            <a:off x="381000" y="914400"/>
            <a:ext cx="8382000" cy="5562600"/>
          </a:xfrm>
          <a:prstGeom prst="rect">
            <a:avLst/>
          </a:prstGeom>
          <a:noFill/>
          <a:ln w="9525">
            <a:noFill/>
            <a:miter lim="800000"/>
            <a:headEnd/>
            <a:tailEnd/>
          </a:ln>
        </p:spPr>
        <p:txBody>
          <a:bodyPr/>
          <a:lstStyle/>
          <a:p>
            <a:pPr marL="342900" indent="-342900" algn="ctr">
              <a:lnSpc>
                <a:spcPct val="75000"/>
              </a:lnSpc>
              <a:spcBef>
                <a:spcPts val="0"/>
              </a:spcBef>
              <a:defRPr/>
            </a:pPr>
            <a:r>
              <a:rPr lang="en-US" sz="4000" b="1" dirty="0">
                <a:solidFill>
                  <a:srgbClr val="0033CC"/>
                </a:solidFill>
              </a:rPr>
              <a:t>The Meaning of Property</a:t>
            </a:r>
          </a:p>
          <a:p>
            <a:pPr marL="342900" indent="-342900" algn="ctr">
              <a:lnSpc>
                <a:spcPct val="75000"/>
              </a:lnSpc>
              <a:spcBef>
                <a:spcPts val="0"/>
              </a:spcBef>
              <a:defRPr/>
            </a:pPr>
            <a:r>
              <a:rPr lang="en-US" sz="3200" b="1" i="1" dirty="0">
                <a:solidFill>
                  <a:srgbClr val="006600"/>
                </a:solidFill>
              </a:rPr>
              <a:t>Rights in Property – Generally</a:t>
            </a:r>
          </a:p>
          <a:p>
            <a:pPr>
              <a:spcBef>
                <a:spcPts val="0"/>
              </a:spcBef>
              <a:defRPr/>
            </a:pPr>
            <a:endParaRPr lang="en-US" sz="1000" b="1" dirty="0" smtClean="0">
              <a:solidFill>
                <a:srgbClr val="002060"/>
              </a:solidFill>
            </a:endParaRPr>
          </a:p>
          <a:p>
            <a:pPr>
              <a:spcBef>
                <a:spcPts val="0"/>
              </a:spcBef>
              <a:defRPr/>
            </a:pPr>
            <a:r>
              <a:rPr lang="en-US" sz="3000" b="1" dirty="0" smtClean="0">
                <a:solidFill>
                  <a:srgbClr val="002060"/>
                </a:solidFill>
              </a:rPr>
              <a:t>To </a:t>
            </a:r>
            <a:r>
              <a:rPr lang="en-US" sz="3000" b="1" dirty="0">
                <a:solidFill>
                  <a:srgbClr val="002060"/>
                </a:solidFill>
              </a:rPr>
              <a:t>Understand Property:</a:t>
            </a:r>
          </a:p>
          <a:p>
            <a:pPr>
              <a:spcBef>
                <a:spcPts val="0"/>
              </a:spcBef>
              <a:defRPr/>
            </a:pPr>
            <a:r>
              <a:rPr lang="en-US" sz="2200" b="1" dirty="0">
                <a:solidFill>
                  <a:srgbClr val="C00000"/>
                </a:solidFill>
              </a:rPr>
              <a:t>We Must Understand the Founders and Understand the Law</a:t>
            </a:r>
          </a:p>
          <a:p>
            <a:pPr>
              <a:lnSpc>
                <a:spcPct val="80000"/>
              </a:lnSpc>
              <a:spcBef>
                <a:spcPts val="0"/>
              </a:spcBef>
              <a:defRPr/>
            </a:pPr>
            <a:endParaRPr lang="en-US" sz="1000" dirty="0"/>
          </a:p>
          <a:p>
            <a:pPr>
              <a:lnSpc>
                <a:spcPct val="80000"/>
              </a:lnSpc>
              <a:spcBef>
                <a:spcPts val="0"/>
              </a:spcBef>
              <a:buFont typeface="Arial" pitchFamily="34" charset="0"/>
              <a:buChar char="•"/>
              <a:defRPr/>
            </a:pPr>
            <a:r>
              <a:rPr lang="en-US" sz="2200" dirty="0"/>
              <a:t> </a:t>
            </a:r>
            <a:r>
              <a:rPr lang="en-US" sz="2200" dirty="0" smtClean="0"/>
              <a:t>To truly understand property, we must understand the law, and  </a:t>
            </a:r>
          </a:p>
          <a:p>
            <a:pPr>
              <a:lnSpc>
                <a:spcPct val="80000"/>
              </a:lnSpc>
              <a:spcBef>
                <a:spcPts val="0"/>
              </a:spcBef>
              <a:defRPr/>
            </a:pPr>
            <a:r>
              <a:rPr lang="en-US" sz="2200" dirty="0"/>
              <a:t> </a:t>
            </a:r>
            <a:r>
              <a:rPr lang="en-US" sz="2200" dirty="0" smtClean="0"/>
              <a:t>  to truly understand the law, we </a:t>
            </a:r>
            <a:r>
              <a:rPr lang="en-US" sz="2200" dirty="0"/>
              <a:t>must understand the </a:t>
            </a:r>
            <a:r>
              <a:rPr lang="en-US" sz="2200" dirty="0" smtClean="0"/>
              <a:t>founders.</a:t>
            </a:r>
            <a:endParaRPr lang="en-US" sz="2200" dirty="0"/>
          </a:p>
          <a:p>
            <a:pPr>
              <a:lnSpc>
                <a:spcPct val="80000"/>
              </a:lnSpc>
              <a:spcBef>
                <a:spcPts val="0"/>
              </a:spcBef>
              <a:defRPr/>
            </a:pPr>
            <a:endParaRPr lang="en-US" sz="1000" dirty="0"/>
          </a:p>
          <a:p>
            <a:pPr>
              <a:lnSpc>
                <a:spcPct val="80000"/>
              </a:lnSpc>
              <a:spcBef>
                <a:spcPts val="0"/>
              </a:spcBef>
              <a:buFont typeface="Arial" pitchFamily="34" charset="0"/>
              <a:buChar char="•"/>
              <a:defRPr/>
            </a:pPr>
            <a:r>
              <a:rPr lang="en-US" sz="2200" dirty="0"/>
              <a:t> </a:t>
            </a:r>
            <a:r>
              <a:rPr lang="en-US" sz="2200" dirty="0" smtClean="0"/>
              <a:t> </a:t>
            </a:r>
            <a:r>
              <a:rPr lang="en-US" sz="2200" b="1" dirty="0" smtClean="0"/>
              <a:t>For our founders built our system of law to protect rights</a:t>
            </a:r>
            <a:r>
              <a:rPr lang="en-US" sz="2200" dirty="0" smtClean="0"/>
              <a:t>.</a:t>
            </a:r>
            <a:endParaRPr lang="en-US" sz="2200" dirty="0"/>
          </a:p>
          <a:p>
            <a:pPr>
              <a:lnSpc>
                <a:spcPct val="80000"/>
              </a:lnSpc>
              <a:spcBef>
                <a:spcPts val="0"/>
              </a:spcBef>
              <a:defRPr/>
            </a:pPr>
            <a:endParaRPr lang="en-US" sz="1000" dirty="0"/>
          </a:p>
          <a:p>
            <a:pPr>
              <a:lnSpc>
                <a:spcPct val="80000"/>
              </a:lnSpc>
              <a:spcBef>
                <a:spcPts val="0"/>
              </a:spcBef>
              <a:buFont typeface="Arial" pitchFamily="34" charset="0"/>
              <a:buChar char="•"/>
              <a:defRPr/>
            </a:pPr>
            <a:r>
              <a:rPr lang="en-US" sz="2200" dirty="0"/>
              <a:t> </a:t>
            </a:r>
            <a:r>
              <a:rPr lang="en-US" sz="2200" dirty="0" smtClean="0"/>
              <a:t>The founders believed that Property was based in rights.</a:t>
            </a:r>
          </a:p>
          <a:p>
            <a:pPr>
              <a:lnSpc>
                <a:spcPct val="80000"/>
              </a:lnSpc>
              <a:spcBef>
                <a:spcPts val="0"/>
              </a:spcBef>
              <a:buFont typeface="Arial" pitchFamily="34" charset="0"/>
              <a:buChar char="•"/>
              <a:defRPr/>
            </a:pPr>
            <a:endParaRPr lang="en-US" sz="1000" dirty="0"/>
          </a:p>
          <a:p>
            <a:pPr>
              <a:lnSpc>
                <a:spcPct val="80000"/>
              </a:lnSpc>
              <a:spcBef>
                <a:spcPts val="0"/>
              </a:spcBef>
              <a:buFont typeface="Arial" pitchFamily="34" charset="0"/>
              <a:buChar char="•"/>
              <a:defRPr/>
            </a:pPr>
            <a:r>
              <a:rPr lang="en-US" sz="2200" dirty="0" smtClean="0"/>
              <a:t> They believed that without Property Rights,</a:t>
            </a:r>
            <a:endParaRPr lang="en-US" sz="2200" dirty="0"/>
          </a:p>
          <a:p>
            <a:pPr>
              <a:lnSpc>
                <a:spcPct val="80000"/>
              </a:lnSpc>
              <a:spcBef>
                <a:spcPts val="0"/>
              </a:spcBef>
              <a:defRPr/>
            </a:pPr>
            <a:r>
              <a:rPr lang="en-US" sz="2200" dirty="0"/>
              <a:t>  </a:t>
            </a:r>
            <a:r>
              <a:rPr lang="en-US" sz="2200" dirty="0" smtClean="0"/>
              <a:t> Freedom could not exist.</a:t>
            </a:r>
          </a:p>
          <a:p>
            <a:pPr>
              <a:lnSpc>
                <a:spcPct val="80000"/>
              </a:lnSpc>
              <a:spcBef>
                <a:spcPts val="0"/>
              </a:spcBef>
              <a:defRPr/>
            </a:pPr>
            <a:endParaRPr lang="en-US" sz="1000" dirty="0"/>
          </a:p>
          <a:p>
            <a:pPr>
              <a:lnSpc>
                <a:spcPct val="80000"/>
              </a:lnSpc>
              <a:spcBef>
                <a:spcPts val="0"/>
              </a:spcBef>
              <a:buFont typeface="Arial" pitchFamily="34" charset="0"/>
              <a:buChar char="•"/>
              <a:defRPr/>
            </a:pPr>
            <a:r>
              <a:rPr lang="en-US" sz="2200" dirty="0" smtClean="0"/>
              <a:t> The founders built our legal system to protect all rights</a:t>
            </a:r>
          </a:p>
          <a:p>
            <a:pPr>
              <a:lnSpc>
                <a:spcPct val="80000"/>
              </a:lnSpc>
              <a:spcBef>
                <a:spcPts val="0"/>
              </a:spcBef>
              <a:defRPr/>
            </a:pPr>
            <a:r>
              <a:rPr lang="en-US" sz="2200" dirty="0"/>
              <a:t> </a:t>
            </a:r>
            <a:r>
              <a:rPr lang="en-US" sz="2200" dirty="0" smtClean="0"/>
              <a:t>  but most importantly, Property Rights.</a:t>
            </a:r>
          </a:p>
          <a:p>
            <a:pPr>
              <a:lnSpc>
                <a:spcPct val="80000"/>
              </a:lnSpc>
              <a:spcBef>
                <a:spcPts val="0"/>
              </a:spcBef>
              <a:defRPr/>
            </a:pPr>
            <a:endParaRPr lang="en-US" sz="1000" dirty="0"/>
          </a:p>
          <a:p>
            <a:pPr>
              <a:lnSpc>
                <a:spcPct val="80000"/>
              </a:lnSpc>
              <a:spcBef>
                <a:spcPts val="0"/>
              </a:spcBef>
              <a:buFont typeface="Arial" pitchFamily="34" charset="0"/>
              <a:buChar char="•"/>
              <a:defRPr/>
            </a:pPr>
            <a:r>
              <a:rPr lang="en-US" sz="2200" dirty="0"/>
              <a:t> </a:t>
            </a:r>
            <a:r>
              <a:rPr lang="en-US" sz="2200" dirty="0" smtClean="0"/>
              <a:t>And </a:t>
            </a:r>
            <a:r>
              <a:rPr lang="en-US" sz="2200" dirty="0"/>
              <a:t>thus we start our adventure </a:t>
            </a:r>
            <a:endParaRPr lang="en-US" sz="2200" dirty="0" smtClean="0"/>
          </a:p>
          <a:p>
            <a:pPr>
              <a:lnSpc>
                <a:spcPct val="80000"/>
              </a:lnSpc>
              <a:spcBef>
                <a:spcPts val="0"/>
              </a:spcBef>
              <a:defRPr/>
            </a:pPr>
            <a:r>
              <a:rPr lang="en-US" sz="2200" dirty="0"/>
              <a:t> </a:t>
            </a:r>
            <a:r>
              <a:rPr lang="en-US" sz="2200" dirty="0" smtClean="0"/>
              <a:t> with </a:t>
            </a:r>
            <a:r>
              <a:rPr lang="en-US" sz="2200" dirty="0"/>
              <a:t>a background on the </a:t>
            </a:r>
            <a:r>
              <a:rPr lang="en-US" sz="2200" dirty="0" smtClean="0"/>
              <a:t>founders, </a:t>
            </a:r>
          </a:p>
          <a:p>
            <a:pPr>
              <a:lnSpc>
                <a:spcPct val="80000"/>
              </a:lnSpc>
              <a:spcBef>
                <a:spcPts val="0"/>
              </a:spcBef>
              <a:defRPr/>
            </a:pPr>
            <a:r>
              <a:rPr lang="en-US" sz="2200" dirty="0"/>
              <a:t> </a:t>
            </a:r>
            <a:r>
              <a:rPr lang="en-US" sz="2200" dirty="0" smtClean="0"/>
              <a:t> and their views on </a:t>
            </a:r>
            <a:r>
              <a:rPr lang="en-US" sz="2200" dirty="0"/>
              <a:t>property rights.</a:t>
            </a:r>
          </a:p>
        </p:txBody>
      </p:sp>
      <p:sp>
        <p:nvSpPr>
          <p:cNvPr id="5" name="Slide Number Placeholder 4"/>
          <p:cNvSpPr>
            <a:spLocks noGrp="1"/>
          </p:cNvSpPr>
          <p:nvPr>
            <p:ph type="sldNum" sz="quarter" idx="12"/>
          </p:nvPr>
        </p:nvSpPr>
        <p:spPr/>
        <p:txBody>
          <a:bodyPr/>
          <a:lstStyle/>
          <a:p>
            <a:pPr>
              <a:defRPr/>
            </a:pPr>
            <a:fld id="{FBE6E937-6F3C-4118-8E28-816982EE701D}" type="slidenum">
              <a:rPr lang="en-US" smtClean="0"/>
              <a:pPr>
                <a:defRPr/>
              </a:pPr>
              <a:t>5</a:t>
            </a:fld>
            <a:endParaRPr lang="en-US" dirty="0"/>
          </a:p>
        </p:txBody>
      </p:sp>
    </p:spTree>
    <p:extLst>
      <p:ext uri="{BB962C8B-B14F-4D97-AF65-F5344CB8AC3E}">
        <p14:creationId xmlns:p14="http://schemas.microsoft.com/office/powerpoint/2010/main" val="267060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9D1F987-C306-4481-BAE6-C66747CE0704}" type="slidenum">
              <a:rPr lang="en-US" smtClean="0"/>
              <a:pPr>
                <a:defRPr/>
              </a:pPr>
              <a:t>6</a:t>
            </a:fld>
            <a:endParaRPr lang="en-US" dirty="0"/>
          </a:p>
        </p:txBody>
      </p:sp>
      <p:sp>
        <p:nvSpPr>
          <p:cNvPr id="4" name="Rectangle 7"/>
          <p:cNvSpPr>
            <a:spLocks noChangeArrowheads="1"/>
          </p:cNvSpPr>
          <p:nvPr/>
        </p:nvSpPr>
        <p:spPr bwMode="auto">
          <a:xfrm>
            <a:off x="381000" y="990600"/>
            <a:ext cx="8458200" cy="55626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smtClean="0">
                <a:solidFill>
                  <a:srgbClr val="0033CC"/>
                </a:solidFill>
              </a:rPr>
              <a:t>The Meaning of Property</a:t>
            </a:r>
            <a:endParaRPr lang="en-US" sz="5000" b="1" dirty="0">
              <a:solidFill>
                <a:srgbClr val="0033CC"/>
              </a:solidFill>
            </a:endParaRPr>
          </a:p>
          <a:p>
            <a:pPr marL="342900" indent="-342900" algn="ctr">
              <a:lnSpc>
                <a:spcPct val="95000"/>
              </a:lnSpc>
              <a:spcBef>
                <a:spcPts val="0"/>
              </a:spcBef>
              <a:defRPr/>
            </a:pPr>
            <a:r>
              <a:rPr lang="en-US" sz="4400" b="1" i="1" dirty="0" smtClean="0">
                <a:solidFill>
                  <a:srgbClr val="006600"/>
                </a:solidFill>
              </a:rPr>
              <a:t>Rights in Property</a:t>
            </a:r>
            <a:endParaRPr lang="en-US" sz="4400" b="1" i="1" dirty="0">
              <a:solidFill>
                <a:srgbClr val="006600"/>
              </a:solidFill>
            </a:endParaRPr>
          </a:p>
          <a:p>
            <a:pPr marL="342900" indent="-342900">
              <a:lnSpc>
                <a:spcPct val="90000"/>
              </a:lnSpc>
              <a:spcBef>
                <a:spcPct val="20000"/>
              </a:spcBef>
              <a:defRPr/>
            </a:pPr>
            <a:endParaRPr lang="en-US" sz="3000" dirty="0">
              <a:solidFill>
                <a:srgbClr val="0033CC"/>
              </a:solidFill>
            </a:endParaRPr>
          </a:p>
          <a:p>
            <a:pPr marL="342900" indent="-342900" algn="ctr">
              <a:lnSpc>
                <a:spcPct val="90000"/>
              </a:lnSpc>
              <a:spcBef>
                <a:spcPct val="20000"/>
              </a:spcBef>
              <a:defRPr/>
            </a:pPr>
            <a:r>
              <a:rPr lang="en-US" sz="9000" b="1" i="1" dirty="0" smtClean="0">
                <a:solidFill>
                  <a:srgbClr val="C00000"/>
                </a:solidFill>
              </a:rPr>
              <a:t>The Founders on Property</a:t>
            </a:r>
            <a:endParaRPr lang="en-US" sz="9000" b="1" i="1" dirty="0">
              <a:solidFill>
                <a:srgbClr val="002060"/>
              </a:solidFill>
            </a:endParaRPr>
          </a:p>
          <a:p>
            <a:pPr marL="342900" indent="-342900">
              <a:spcBef>
                <a:spcPct val="20000"/>
              </a:spcBef>
              <a:defRPr/>
            </a:pPr>
            <a:endParaRPr lang="en-US" sz="1000" dirty="0">
              <a:solidFill>
                <a:srgbClr val="0033CC"/>
              </a:solidFill>
            </a:endParaRPr>
          </a:p>
        </p:txBody>
      </p:sp>
    </p:spTree>
    <p:extLst>
      <p:ext uri="{BB962C8B-B14F-4D97-AF65-F5344CB8AC3E}">
        <p14:creationId xmlns:p14="http://schemas.microsoft.com/office/powerpoint/2010/main" val="383868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The Meaning of Property</a:t>
            </a:r>
          </a:p>
          <a:p>
            <a:pPr marL="342900" indent="-342900" algn="ctr">
              <a:lnSpc>
                <a:spcPct val="90000"/>
              </a:lnSpc>
              <a:spcBef>
                <a:spcPts val="0"/>
              </a:spcBef>
              <a:defRPr/>
            </a:pPr>
            <a:r>
              <a:rPr lang="en-US" sz="2800" b="1" i="1" dirty="0">
                <a:solidFill>
                  <a:srgbClr val="006600"/>
                </a:solidFill>
              </a:rPr>
              <a:t>Rights in Property – </a:t>
            </a:r>
            <a:r>
              <a:rPr lang="en-US" sz="2800" b="1" i="1" dirty="0" smtClean="0">
                <a:solidFill>
                  <a:srgbClr val="006600"/>
                </a:solidFill>
              </a:rPr>
              <a:t>The Founders’ View</a:t>
            </a:r>
            <a:endParaRPr lang="en-US" sz="2800" b="1" i="1" dirty="0">
              <a:solidFill>
                <a:srgbClr val="006600"/>
              </a:solidFill>
            </a:endParaRPr>
          </a:p>
          <a:p>
            <a:pPr>
              <a:lnSpc>
                <a:spcPct val="90000"/>
              </a:lnSpc>
            </a:pPr>
            <a:endParaRPr lang="en-US" dirty="0"/>
          </a:p>
          <a:p>
            <a:pPr>
              <a:lnSpc>
                <a:spcPct val="90000"/>
              </a:lnSpc>
              <a:buFont typeface="Arial" pitchFamily="34" charset="0"/>
              <a:buChar char="•"/>
            </a:pPr>
            <a:r>
              <a:rPr lang="en-US" sz="2000" dirty="0"/>
              <a:t> Those who crafted our nation </a:t>
            </a:r>
          </a:p>
          <a:p>
            <a:pPr>
              <a:lnSpc>
                <a:spcPct val="90000"/>
              </a:lnSpc>
            </a:pPr>
            <a:r>
              <a:rPr lang="en-US" sz="2000" dirty="0"/>
              <a:t>   held the philosophical principle, </a:t>
            </a:r>
          </a:p>
          <a:p>
            <a:pPr>
              <a:lnSpc>
                <a:spcPct val="90000"/>
              </a:lnSpc>
            </a:pPr>
            <a:r>
              <a:rPr lang="en-US" sz="2000" dirty="0"/>
              <a:t>   and the system of </a:t>
            </a:r>
            <a:r>
              <a:rPr lang="en-US" sz="2000" dirty="0" smtClean="0"/>
              <a:t>laws, that they </a:t>
            </a:r>
            <a:endParaRPr lang="en-US" sz="2000" dirty="0"/>
          </a:p>
          <a:p>
            <a:pPr>
              <a:lnSpc>
                <a:spcPct val="90000"/>
              </a:lnSpc>
            </a:pPr>
            <a:r>
              <a:rPr lang="en-US" sz="2000" dirty="0"/>
              <a:t>   </a:t>
            </a:r>
            <a:r>
              <a:rPr lang="en-US" sz="2000" dirty="0" smtClean="0"/>
              <a:t>developed, must reflect </a:t>
            </a:r>
            <a:r>
              <a:rPr lang="en-US" sz="2000" dirty="0"/>
              <a:t>the view, </a:t>
            </a:r>
          </a:p>
          <a:p>
            <a:pPr>
              <a:lnSpc>
                <a:spcPct val="90000"/>
              </a:lnSpc>
            </a:pPr>
            <a:r>
              <a:rPr lang="en-US" sz="2000" dirty="0"/>
              <a:t>   that property rights are sacred.  </a:t>
            </a:r>
          </a:p>
          <a:p>
            <a:pPr>
              <a:lnSpc>
                <a:spcPct val="90000"/>
              </a:lnSpc>
            </a:pPr>
            <a:endParaRPr lang="en-US" sz="2000" dirty="0"/>
          </a:p>
          <a:p>
            <a:pPr>
              <a:lnSpc>
                <a:spcPct val="90000"/>
              </a:lnSpc>
              <a:buFont typeface="Arial" pitchFamily="34" charset="0"/>
              <a:buChar char="•"/>
            </a:pPr>
            <a:r>
              <a:rPr lang="en-US" sz="2000" dirty="0"/>
              <a:t> </a:t>
            </a:r>
            <a:r>
              <a:rPr lang="en-US" sz="2000" dirty="0" smtClean="0"/>
              <a:t>The </a:t>
            </a:r>
            <a:r>
              <a:rPr lang="en-US" sz="2000" dirty="0"/>
              <a:t>founders firmly understood </a:t>
            </a:r>
          </a:p>
          <a:p>
            <a:pPr>
              <a:lnSpc>
                <a:spcPct val="90000"/>
              </a:lnSpc>
            </a:pPr>
            <a:r>
              <a:rPr lang="en-US" sz="2000" dirty="0"/>
              <a:t>   that the </a:t>
            </a:r>
            <a:r>
              <a:rPr lang="en-US" sz="2000" dirty="0" smtClean="0"/>
              <a:t>protection of individual, </a:t>
            </a:r>
            <a:r>
              <a:rPr lang="en-US" sz="2000" dirty="0"/>
              <a:t>private </a:t>
            </a:r>
            <a:endParaRPr lang="en-US" sz="2000" dirty="0" smtClean="0"/>
          </a:p>
          <a:p>
            <a:pPr>
              <a:lnSpc>
                <a:spcPct val="90000"/>
              </a:lnSpc>
            </a:pPr>
            <a:r>
              <a:rPr lang="en-US" sz="2000" dirty="0"/>
              <a:t> </a:t>
            </a:r>
            <a:r>
              <a:rPr lang="en-US" sz="2000" dirty="0" smtClean="0"/>
              <a:t>  property rights was </a:t>
            </a:r>
            <a:r>
              <a:rPr lang="en-US" sz="2000" dirty="0"/>
              <a:t>one of the most </a:t>
            </a:r>
            <a:endParaRPr lang="en-US" sz="2000" dirty="0" smtClean="0"/>
          </a:p>
          <a:p>
            <a:pPr>
              <a:lnSpc>
                <a:spcPct val="90000"/>
              </a:lnSpc>
            </a:pPr>
            <a:r>
              <a:rPr lang="en-US" sz="2000" dirty="0" smtClean="0"/>
              <a:t>   important factors to </a:t>
            </a:r>
            <a:r>
              <a:rPr lang="en-US" sz="2000" dirty="0"/>
              <a:t>building </a:t>
            </a:r>
            <a:endParaRPr lang="en-US" sz="2000" dirty="0" smtClean="0"/>
          </a:p>
          <a:p>
            <a:pPr>
              <a:lnSpc>
                <a:spcPct val="90000"/>
              </a:lnSpc>
            </a:pPr>
            <a:r>
              <a:rPr lang="en-US" sz="2000" dirty="0"/>
              <a:t> </a:t>
            </a:r>
            <a:r>
              <a:rPr lang="en-US" sz="2000" dirty="0" smtClean="0"/>
              <a:t>  a </a:t>
            </a:r>
            <a:r>
              <a:rPr lang="en-US" sz="2000" dirty="0"/>
              <a:t>free society. </a:t>
            </a:r>
          </a:p>
          <a:p>
            <a:pPr>
              <a:lnSpc>
                <a:spcPct val="90000"/>
              </a:lnSpc>
            </a:pPr>
            <a:endParaRPr lang="en-US" sz="2000" dirty="0"/>
          </a:p>
          <a:p>
            <a:pPr>
              <a:lnSpc>
                <a:spcPct val="90000"/>
              </a:lnSpc>
              <a:buFont typeface="Arial" pitchFamily="34" charset="0"/>
              <a:buChar char="•"/>
            </a:pPr>
            <a:r>
              <a:rPr lang="en-US" sz="2000" dirty="0"/>
              <a:t> </a:t>
            </a:r>
            <a:r>
              <a:rPr lang="en-US" sz="2000" b="1" dirty="0">
                <a:solidFill>
                  <a:srgbClr val="C00000"/>
                </a:solidFill>
              </a:rPr>
              <a:t>They knew, if you want freedom, </a:t>
            </a:r>
          </a:p>
          <a:p>
            <a:pPr>
              <a:lnSpc>
                <a:spcPct val="90000"/>
              </a:lnSpc>
            </a:pPr>
            <a:r>
              <a:rPr lang="en-US" sz="2000" b="1" dirty="0">
                <a:solidFill>
                  <a:srgbClr val="C00000"/>
                </a:solidFill>
              </a:rPr>
              <a:t>   you better guarantee property rights, </a:t>
            </a:r>
          </a:p>
          <a:p>
            <a:pPr>
              <a:lnSpc>
                <a:spcPct val="90000"/>
              </a:lnSpc>
            </a:pPr>
            <a:r>
              <a:rPr lang="en-US" sz="2000" b="1" dirty="0">
                <a:solidFill>
                  <a:srgbClr val="C00000"/>
                </a:solidFill>
              </a:rPr>
              <a:t>   and the people’s ability </a:t>
            </a:r>
          </a:p>
          <a:p>
            <a:pPr>
              <a:lnSpc>
                <a:spcPct val="90000"/>
              </a:lnSpc>
            </a:pPr>
            <a:r>
              <a:rPr lang="en-US" sz="2000" b="1" dirty="0">
                <a:solidFill>
                  <a:srgbClr val="C00000"/>
                </a:solidFill>
              </a:rPr>
              <a:t>   to freely exercise them. </a:t>
            </a:r>
          </a:p>
        </p:txBody>
      </p:sp>
      <p:pic>
        <p:nvPicPr>
          <p:cNvPr id="5125" name="Picture 5" descr="http://www.addictinginfo.org/wp-content/uploads/2011/07/founding-fathers-declaration-of-independence.jpg"/>
          <p:cNvPicPr>
            <a:picLocks noChangeAspect="1" noChangeArrowheads="1"/>
          </p:cNvPicPr>
          <p:nvPr/>
        </p:nvPicPr>
        <p:blipFill>
          <a:blip r:embed="rId2" cstate="print"/>
          <a:srcRect l="9375" t="3432" r="2812" b="4119"/>
          <a:stretch>
            <a:fillRect/>
          </a:stretch>
        </p:blipFill>
        <p:spPr bwMode="auto">
          <a:xfrm>
            <a:off x="5451455" y="1905000"/>
            <a:ext cx="3215640" cy="2286000"/>
          </a:xfrm>
          <a:prstGeom prst="rect">
            <a:avLst/>
          </a:prstGeom>
          <a:noFill/>
        </p:spPr>
      </p:pic>
      <p:pic>
        <p:nvPicPr>
          <p:cNvPr id="5127" name="Picture 7" descr="About 50 men, most of them seated, are in a large meeting room. Most are focused on the five men standing in the center of the room. The tallest of the five is laying a document on a table.">
            <a:hlinkClick r:id="rId3"/>
          </p:cNvPr>
          <p:cNvPicPr>
            <a:picLocks noChangeAspect="1" noChangeArrowheads="1"/>
          </p:cNvPicPr>
          <p:nvPr/>
        </p:nvPicPr>
        <p:blipFill>
          <a:blip r:embed="rId4" cstate="print"/>
          <a:srcRect/>
          <a:stretch>
            <a:fillRect/>
          </a:stretch>
        </p:blipFill>
        <p:spPr bwMode="auto">
          <a:xfrm>
            <a:off x="5451455" y="4267200"/>
            <a:ext cx="3235345" cy="2286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5105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buFont typeface="Arial" pitchFamily="34" charset="0"/>
              <a:buChar char="•"/>
            </a:pPr>
            <a:r>
              <a:rPr lang="en-US" sz="2000" dirty="0"/>
              <a:t> James Madison, fourth President of the United States </a:t>
            </a:r>
          </a:p>
          <a:p>
            <a:pPr>
              <a:lnSpc>
                <a:spcPct val="90000"/>
              </a:lnSpc>
            </a:pPr>
            <a:r>
              <a:rPr lang="en-US" sz="2000" dirty="0"/>
              <a:t>   and the principal author of the United States Constitution, </a:t>
            </a:r>
          </a:p>
          <a:p>
            <a:pPr>
              <a:lnSpc>
                <a:spcPct val="90000"/>
              </a:lnSpc>
            </a:pPr>
            <a:r>
              <a:rPr lang="en-US" sz="2000" dirty="0"/>
              <a:t>   as well as the Congressional Sponsor and author of the</a:t>
            </a:r>
          </a:p>
          <a:p>
            <a:pPr>
              <a:lnSpc>
                <a:spcPct val="90000"/>
              </a:lnSpc>
            </a:pPr>
            <a:r>
              <a:rPr lang="en-US" sz="2000" dirty="0"/>
              <a:t>   Bill of Rights, encapsulated this vision when he said:</a:t>
            </a:r>
          </a:p>
          <a:p>
            <a:pPr>
              <a:lnSpc>
                <a:spcPct val="90000"/>
              </a:lnSpc>
            </a:pPr>
            <a:endParaRPr lang="en-US" sz="2000" dirty="0"/>
          </a:p>
          <a:p>
            <a:pPr algn="ctr">
              <a:lnSpc>
                <a:spcPct val="90000"/>
              </a:lnSpc>
            </a:pPr>
            <a:r>
              <a:rPr lang="en-US" sz="2800" b="1" i="1" dirty="0"/>
              <a:t>“</a:t>
            </a:r>
            <a:r>
              <a:rPr lang="en-US" sz="2800" b="1" i="1" dirty="0">
                <a:solidFill>
                  <a:srgbClr val="C00000"/>
                </a:solidFill>
              </a:rPr>
              <a:t>Government is instituted to protect property </a:t>
            </a:r>
          </a:p>
          <a:p>
            <a:pPr algn="ctr">
              <a:lnSpc>
                <a:spcPct val="90000"/>
              </a:lnSpc>
            </a:pPr>
            <a:r>
              <a:rPr lang="en-US" sz="2800" b="1" i="1" dirty="0">
                <a:solidFill>
                  <a:srgbClr val="C00000"/>
                </a:solidFill>
              </a:rPr>
              <a:t>of every sort</a:t>
            </a:r>
            <a:r>
              <a:rPr lang="en-US" sz="2800" b="1" i="1" dirty="0"/>
              <a:t>; as well that which lies </a:t>
            </a:r>
          </a:p>
          <a:p>
            <a:pPr algn="ctr">
              <a:lnSpc>
                <a:spcPct val="90000"/>
              </a:lnSpc>
            </a:pPr>
            <a:r>
              <a:rPr lang="en-US" sz="2800" b="1" i="1" dirty="0"/>
              <a:t>in the various rights of individuals ...  </a:t>
            </a:r>
          </a:p>
          <a:p>
            <a:pPr algn="ctr">
              <a:lnSpc>
                <a:spcPct val="90000"/>
              </a:lnSpc>
            </a:pPr>
            <a:r>
              <a:rPr lang="en-US" sz="2800" b="1" i="1" dirty="0"/>
              <a:t>This being the end of government, </a:t>
            </a:r>
          </a:p>
          <a:p>
            <a:pPr algn="ctr">
              <a:lnSpc>
                <a:spcPct val="90000"/>
              </a:lnSpc>
            </a:pPr>
            <a:r>
              <a:rPr lang="en-US" sz="2800" b="1" i="1" dirty="0"/>
              <a:t>that alone is a just government, </a:t>
            </a:r>
          </a:p>
          <a:p>
            <a:pPr algn="ctr">
              <a:lnSpc>
                <a:spcPct val="90000"/>
              </a:lnSpc>
            </a:pPr>
            <a:r>
              <a:rPr lang="en-US" sz="2800" b="1" i="1" dirty="0"/>
              <a:t>which impartially secures to every man, </a:t>
            </a:r>
          </a:p>
          <a:p>
            <a:pPr algn="ctr">
              <a:lnSpc>
                <a:spcPct val="90000"/>
              </a:lnSpc>
            </a:pPr>
            <a:r>
              <a:rPr lang="en-US" sz="2800" b="1" i="1" dirty="0"/>
              <a:t>whatever is his own.”</a:t>
            </a:r>
            <a:endParaRPr lang="en-US" sz="2800"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8</a:t>
            </a:fld>
            <a:endParaRPr lang="en-US" dirty="0"/>
          </a:p>
        </p:txBody>
      </p:sp>
      <p:sp>
        <p:nvSpPr>
          <p:cNvPr id="54274" name="AutoShape 2" descr="data:image/jpeg;base64,/9j/4AAQSkZJRgABAQAAAQABAAD/2wCEAAkGBxQSEBUUDxQUFRQUFBQUFBQUFRQUFRUUFBQXFhQUFRQYHCggGBolGxQUITEhJSkrLi4uFx8zODMsNygtLisBCgoKDg0OGhAQFywcHRwsLCwsLCwsLCwsLCwsLCwsLCwsLCwsLCwrLCwsLCwsLCwsLCwsLCwsLCwsLCwsLCssLP/AABEIAPgAywMBIgACEQEDEQH/xAAcAAEAAgMBAQEAAAAAAAAAAAAAAQIDBAUGBwj/xAA4EAACAQIEAwYFAgUEAwAAAAAAAQIDEQQFEiExQVEGImFxgZEHE6GxwTLwFEJS0fEjYnKiFTOS/8QAGQEBAAMBAQAAAAAAAAAAAAAAAAECAwQF/8QAIREBAQEBAQACAgIDAAAAAAAAAAECEQMhMRJBImEyUXH/2gAMAwEAAhEDEQA/APllZ+BruexmqmCTMnYxzmUnLoVm9yJO5ZRWUikmWmY2SrUpjUVJCOpchGRUA6vKTK6hcgkSmWuUJIFlIlsqSFupFyADq1xcrcXCerXJUitwQnqyZZSKExAyxmzIqzMLkQEOpURqz4s3qqNKoUjWxp1HuRcmr+oq0XZqyKF5FCVNFwQCVUgAJiRYAgAgAlZBhAJAABBIATwRNyCQBYqixCRF7lUXQQ7laJzp8TqYjgcya3Ms10ajQqfqIZeoty+g16y4wNGNozT4mKRKmoqACWYAdHJslrYqemjG/WT/AErzZCY59jZwmX1KrtSpzn/xi5fVH2nsn8KcPTgqmMfzZbOz2gvTn6n0HCYTDwio0tCS/lSsvsZ69ZFpmvzHPs1i0rvD1f8A5b+iObXw8oO1SMovpJOL9mfq7G4K0bwX2Z5nG5VSxOqnWpxkv9yX0fIienS/D85ok952t+H7ouU8G9cVu6bd5xXh/V5cTwjVnuaS9EAXBKQkgkEASAsgsESQJRJMUSQcegqLbwObUj3joyZoYhbmOXVv6abjcy6e6KSNlQvAvazznrkS4mORmrxszDI0jDSoJBLN0Mgyt4msoL9PGb6RPuXZnLadPTCmklG3BfnmeA7E4RU6Gr+adnfw5H0Ts5snJvx3M96+EyfPHXzLH3lpT7sdrLm1zNjBRujzcZt1F4npsA7JHDqu7M5G5GTjwfpyNCvQ72qOxvValkak6lxNVHJft5vN8Na7XHqfMe2WWRlepBWqR3nZbTX9Vup9azTgz5t2mnaSt4p+TNvLVlZ+mZY+cgyYiFpNGM7HOFkQSExJJBKIXWSLpFYlitSlFRJkWJimq79zXxMDblHoa0t7oxjss+GpQRvU4JRNWkrM3qVhqnnHFx8e8aTOlmMe9sc5m2fpy+k+aqZsFQ11Ix6v6czCdzsrhNVRze0Y8348l4/3LMXtMDeyjHbZLysj12WX0SXJKx5rBK29tm/39z1OGjantzOf0vIv557WOlVSl3nZI6OF7Q0Iu0pW8drHls8pza2hJ9Lfl8jx1XBV3VUPky71nqb7tnz2T/fQwzj8nTdfi+1LNKVVf6c4y8U0yMNX334JnzPs9lk41U4pws9LfJvp16nru0cpUcJri9+b8b+ZWyS8XdXN69Nr9SXnsfLO1VWLb0NNJ8jVzuFSLjOaqv5l7NyUE7cUr/Y5mKpNJ92UXbvJ87r7m2Mc5Wer28/08/iHd+hRGSou6nz4GI63MkkhEhaBeKKoyIirRKBDYITbwuACzGvRIw1Yb3NhPoJRucvfl6XOxqOG1y9KRbhxKqnZ7cyUSNHMY2lc51VbnUzPkc+stjXH05vWfNYIRu0lzaXue9ySjCnGKs3p4JWs313PB05WafRp+zPV4PPaa0pvmm7rp4mjm1Hv6VJKLvxSvpvwf5L5bjdUXflL8I8zlmbOvNxpO+9uHVcUeipYb5cmpWV0uF+NuJyeuv06fHHOaeyyqMKsLPjyNXH5HHfuSvy0p2fsc/JptPuvmetwtW3F3Zzy8dGp+44WW5GqSvNbve3JdPU1e1sFLA1Fa9nf6cDqdpMyUFs0klvJuyW3U83/AOUpVsPO1WLT2vfjfjYn99JOxpYCv82hGUk7pJOzfI8p2iw2jW5XtJbanv5/Q7HZ7FpUJJO+mTV/qvoea7VY3Wld87enM1zP5KX/ABeWnbTfk9reTNUyze1v2jGdjk4AFkiVoItcIhkLJhuSyVwIYUtAQixKlehhKxkSMDdzNTZy6enisdSJiTZtTTNebsJTU40cZuakldG9Wa6Glbc2y5tfbTJsTNblqKWpX4XV/LmaMGfLcwqYeqp0naS9n5o+nZZmVWtDXiIqE3ZpLnCSWlnybEVNU2+rftyPr/w4xkMwwv8ACzko4qhF/Kb/AJ6fJeNuHhs+Zl7efZ2J8/Xl5fp0strWnxsevwuJUldHiI4edKo6dZOMouzT/B1sLjXGMormcVjsmpx3MwVKpH5dVRavq369TxXbLKKUoN0+61xknZPzRuYvL4K85uc2+Npzjt0VnY8nmjou8VGrpV2k5TaT99y2Z8/B+vljyXD/ACoTTldSV16I852krJ6UuVzu0IKnSk9+DaTbdmzxeOruUt+X3Z0ec7rrn3rmeMDYIRJ0MoIyJEJEkLwYSIMkYkI1UMqy0ypLMLFCxKHefEywZrxnuZqe/A5tPQ862YtWMdWKZdR2Dh4Gbo/TnVqRoVI2Z2aqOfiIm2a5fTLm1VuYZs2ayNaobRy7YzdyfM6mGrQrUJaZwd0/un4NbGkCzB+ksvx9HPcEqmHap4yikpRb3T/pfWD3s+TPNKrVo1XTxVKUGuKa5dU+a8UfJez+eV8FXjWwtRwnHpwkucZx4Si+jP0p2N7W4TOcOo1IwVaK/wBShLjF8505cdL5NbrgYb8u/MaZ9Ln/AI8/hsVSa7yjJePQ0s0r4XS3oprbkkjt9pPhu5NvCVNKbvondW8pJO/qvU8LmPw+xsXaThbhq1XT9LXMZ53rpntnjx+c5qryjHg72SPLTe7v1Pa5l2ZeHu335Pa9r+ek8biKUoyanFxknupJpq+/BnViSObeuqwLoxxe5mSLVbAgQ2WiiFuphEy2IiWSIUYplDLVXAxslCC1ypYlDrxe5khxMaRkpswrty26c+pk1rxNaDM0I3MrHVmpk0a+JpprbibFSOlXey6nOxOYQSdpJvotycy36U9NST5c3FKxoykXrVXJ7+xjOuTjzN77fgABLMPqfwLy2jVrYirNOVehGnOhFTnGW7kpySi+9/KrO638T5YdnshnTweNo4hXtTn3rcdEk4z/AOsmD9P1VhMfUqzteMF431N81pf4L4jKXOS1yuufVeSd/uaMcXQrwU8LO6b1RaaaU+LjHfdrna9tzbp4+8oKT3ctMvDht73ML9k/plhkNNO+leC6/wDKXFrwR+f/AI2ZB/D475kVaNeN7f747S+jjsfob57lTbSu4tqUdTXDg7rqrM/OXxezz5+KVJUJUfk6tWqTlrc9NpK72Vl9TTJPt8/M0JbGEtCRar5vKyxV2bEaXgYKdWxl/iWQtb1sRpvoi2h9Ea38Syf4lhDJVpXRqzg1xMvzmUnUAxokgklDst2M1KSNdkwMLHbm8bsIotWrRpx1Sdkv3sasqqjG8uRwsbi3UlvwXBEZ8/yq2/eYn9smY5lKq99orhH8vqaQB0SSTkefrV1e0ABKoAAAAA7nZztXicFK+HnZNNOMkpJJ/q03/Q3d7r8I+1dlsK8wpwxOHxEpKLtKDkrxlZPS4pbPc/PJ3uyHaqvl1dVcNLZ7Tpv9FSPSS+z4orrPUyv0lSxVSjUjrbaezlyfHafitzwnxkyWM8POsknONpxlzUbpT36ad/RHqMk7V0Mzo/Mw8lGsknVoSe6a4SXVcrr1PM/EvtRQjgqlNWVSpGVNU3tK8u63a1lFJyfnZcyuVb9vhLAbINFqtGRlRgL052ITKzIsrloy24Iyxv4ELMKgzHJG7uVrU79ANMskWdJ9CEiUOxctGXgVaEpWV/C5jXZK5ubYi8tK4Lj5nPLVJXbfV3Km0nI4t6/K9AASqAAAAAAAAAADbyvMqmHqxq0JOE4vZr6prmmuRu9pc+njaqq1IqMtCUlG9nLe8knwv0OOAAACQkgkDNhqtnZ8DdVZWOYZIyIsWjo/PiJV0aCfmS5eZCW5KsimtGrcm4HpKlWnCWlxUn6t/wBjSzPMJfLa0qKlsrKzNiMNNV7cY7eaONnE26luSW3ruZ5zOtNavGiADZzgAAAAAAAAAAAAAAAAACQkgkAWpsqARsoSRFOV0Gyq4EQi4HocZDTNebXv/g4Gbf8As9EemzOO1/X8/lnnM6Xfi+sfrdlPOrekc8AGrEAAAAAAAAAAAAAAAAAAAkgkJAABMXYyajEWiyFpV7llIoTYJeyxNPVFeOz9djzGbr9Pk/uepj3qafr7o8znkbNecv7r7mPn98X9PpywAbsAAAAAAAAAAAAAAAAAABISAAAAAABK8SyRjTMiZC0etyupenvy2+pw8/e8fe/lsdDJ5W1J+f79jR7Qwtp83byf+DOTm17f4uMADVgAAAAAAAAAAAAAAAAAkBIAAAAAAAhKRcAD0mXvvbqzt4mt2hvJRduD+4BXn8lrfhw7CwBrxmWGkAjgiwsABKQ0voAQngoPo/YnQ+j9gCOnEaWTofR+wBJxGl9BpfRkgHDS+g0voyQBCi+hKg+SfsABCg+SZLg+j9gAGl9CLEgJFElU30fswCB//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6" name="AutoShape 4" descr="data:image/jpeg;base64,/9j/4AAQSkZJRgABAQAAAQABAAD/2wCEAAkGBxQSEBUUDxQUFRQUFBQUFBQUFRQUFRUUFBQXFhQUFRQYHCggGBolGxQUITEhJSkrLi4uFx8zODMsNygtLisBCgoKDg0OGhAQFywcHRwsLCwsLCwsLCwsLCwsLCwsLCwsLCwsLCwrLCwsLCwsLCwsLCwsLCwsLCwsLCwsLCssLP/AABEIAPgAywMBIgACEQEDEQH/xAAcAAEAAgMBAQEAAAAAAAAAAAAAAQIDBAUGBwj/xAA4EAACAQIEAwYFAgUEAwAAAAAAAQIDEQQFEiExQVEGImFxgZEHE6GxwTLwFEJS0fEjYnKiFTOS/8QAGQEBAAMBAQAAAAAAAAAAAAAAAAECAwQF/8QAIREBAQEBAQACAgIDAAAAAAAAAAECEQMhMRJBImEyUXH/2gAMAwEAAhEDEQA/APllZ+BruexmqmCTMnYxzmUnLoVm9yJO5ZRWUikmWmY2SrUpjUVJCOpchGRUA6vKTK6hcgkSmWuUJIFlIlsqSFupFyADq1xcrcXCerXJUitwQnqyZZSKExAyxmzIqzMLkQEOpURqz4s3qqNKoUjWxp1HuRcmr+oq0XZqyKF5FCVNFwQCVUgAJiRYAgAgAlZBhAJAABBIATwRNyCQBYqixCRF7lUXQQ7laJzp8TqYjgcya3Ms10ajQqfqIZeoty+g16y4wNGNozT4mKRKmoqACWYAdHJslrYqemjG/WT/AErzZCY59jZwmX1KrtSpzn/xi5fVH2nsn8KcPTgqmMfzZbOz2gvTn6n0HCYTDwio0tCS/lSsvsZ69ZFpmvzHPs1i0rvD1f8A5b+iObXw8oO1SMovpJOL9mfq7G4K0bwX2Z5nG5VSxOqnWpxkv9yX0fIienS/D85ok952t+H7ouU8G9cVu6bd5xXh/V5cTwjVnuaS9EAXBKQkgkEASAsgsESQJRJMUSQcegqLbwObUj3joyZoYhbmOXVv6abjcy6e6KSNlQvAvazznrkS4mORmrxszDI0jDSoJBLN0Mgyt4msoL9PGb6RPuXZnLadPTCmklG3BfnmeA7E4RU6Gr+adnfw5H0Ts5snJvx3M96+EyfPHXzLH3lpT7sdrLm1zNjBRujzcZt1F4npsA7JHDqu7M5G5GTjwfpyNCvQ72qOxvValkak6lxNVHJft5vN8Na7XHqfMe2WWRlepBWqR3nZbTX9Vup9azTgz5t2mnaSt4p+TNvLVlZ+mZY+cgyYiFpNGM7HOFkQSExJJBKIXWSLpFYlitSlFRJkWJimq79zXxMDblHoa0t7oxjss+GpQRvU4JRNWkrM3qVhqnnHFx8e8aTOlmMe9sc5m2fpy+k+aqZsFQ11Ix6v6czCdzsrhNVRze0Y8348l4/3LMXtMDeyjHbZLysj12WX0SXJKx5rBK29tm/39z1OGjantzOf0vIv557WOlVSl3nZI6OF7Q0Iu0pW8drHls8pza2hJ9Lfl8jx1XBV3VUPky71nqb7tnz2T/fQwzj8nTdfi+1LNKVVf6c4y8U0yMNX334JnzPs9lk41U4pws9LfJvp16nru0cpUcJri9+b8b+ZWyS8XdXN69Nr9SXnsfLO1VWLb0NNJ8jVzuFSLjOaqv5l7NyUE7cUr/Y5mKpNJ92UXbvJ87r7m2Mc5Wer28/08/iHd+hRGSou6nz4GI63MkkhEhaBeKKoyIirRKBDYITbwuACzGvRIw1Yb3NhPoJRucvfl6XOxqOG1y9KRbhxKqnZ7cyUSNHMY2lc51VbnUzPkc+stjXH05vWfNYIRu0lzaXue9ySjCnGKs3p4JWs313PB05WafRp+zPV4PPaa0pvmm7rp4mjm1Hv6VJKLvxSvpvwf5L5bjdUXflL8I8zlmbOvNxpO+9uHVcUeipYb5cmpWV0uF+NuJyeuv06fHHOaeyyqMKsLPjyNXH5HHfuSvy0p2fsc/JptPuvmetwtW3F3Zzy8dGp+44WW5GqSvNbve3JdPU1e1sFLA1Fa9nf6cDqdpMyUFs0klvJuyW3U83/AOUpVsPO1WLT2vfjfjYn99JOxpYCv82hGUk7pJOzfI8p2iw2jW5XtJbanv5/Q7HZ7FpUJJO+mTV/qvoea7VY3Wld87enM1zP5KX/ABeWnbTfk9reTNUyze1v2jGdjk4AFkiVoItcIhkLJhuSyVwIYUtAQixKlehhKxkSMDdzNTZy6enisdSJiTZtTTNebsJTU40cZuakldG9Wa6Glbc2y5tfbTJsTNblqKWpX4XV/LmaMGfLcwqYeqp0naS9n5o+nZZmVWtDXiIqE3ZpLnCSWlnybEVNU2+rftyPr/w4xkMwwv8ACzko4qhF/Kb/AJ6fJeNuHhs+Zl7efZ2J8/Xl5fp0strWnxsevwuJUldHiI4edKo6dZOMouzT/B1sLjXGMormcVjsmpx3MwVKpH5dVRavq369TxXbLKKUoN0+61xknZPzRuYvL4K85uc2+Npzjt0VnY8nmjou8VGrpV2k5TaT99y2Z8/B+vljyXD/ACoTTldSV16I852krJ6UuVzu0IKnSk9+DaTbdmzxeOruUt+X3Z0ec7rrn3rmeMDYIRJ0MoIyJEJEkLwYSIMkYkI1UMqy0ypLMLFCxKHefEywZrxnuZqe/A5tPQ862YtWMdWKZdR2Dh4Gbo/TnVqRoVI2Z2aqOfiIm2a5fTLm1VuYZs2ayNaobRy7YzdyfM6mGrQrUJaZwd0/un4NbGkCzB+ksvx9HPcEqmHap4yikpRb3T/pfWD3s+TPNKrVo1XTxVKUGuKa5dU+a8UfJez+eV8FXjWwtRwnHpwkucZx4Si+jP0p2N7W4TOcOo1IwVaK/wBShLjF8505cdL5NbrgYb8u/MaZ9Ln/AI8/hsVSa7yjJePQ0s0r4XS3oprbkkjt9pPhu5NvCVNKbvondW8pJO/qvU8LmPw+xsXaThbhq1XT9LXMZ53rpntnjx+c5qryjHg72SPLTe7v1Pa5l2ZeHu335Pa9r+ek8biKUoyanFxknupJpq+/BnViSObeuqwLoxxe5mSLVbAgQ2WiiFuphEy2IiWSIUYplDLVXAxslCC1ypYlDrxe5khxMaRkpswrty26c+pk1rxNaDM0I3MrHVmpk0a+JpprbibFSOlXey6nOxOYQSdpJvotycy36U9NST5c3FKxoykXrVXJ7+xjOuTjzN77fgABLMPqfwLy2jVrYirNOVehGnOhFTnGW7kpySi+9/KrO638T5YdnshnTweNo4hXtTn3rcdEk4z/AOsmD9P1VhMfUqzteMF431N81pf4L4jKXOS1yuufVeSd/uaMcXQrwU8LO6b1RaaaU+LjHfdrna9tzbp4+8oKT3ctMvDht73ML9k/plhkNNO+leC6/wDKXFrwR+f/AI2ZB/D475kVaNeN7f747S+jjsfob57lTbSu4tqUdTXDg7rqrM/OXxezz5+KVJUJUfk6tWqTlrc9NpK72Vl9TTJPt8/M0JbGEtCRar5vKyxV2bEaXgYKdWxl/iWQtb1sRpvoi2h9Ea38Syf4lhDJVpXRqzg1xMvzmUnUAxokgklDst2M1KSNdkwMLHbm8bsIotWrRpx1Sdkv3sasqqjG8uRwsbi3UlvwXBEZ8/yq2/eYn9smY5lKq99orhH8vqaQB0SSTkefrV1e0ABKoAAAAA7nZztXicFK+HnZNNOMkpJJ/q03/Q3d7r8I+1dlsK8wpwxOHxEpKLtKDkrxlZPS4pbPc/PJ3uyHaqvl1dVcNLZ7Tpv9FSPSS+z4orrPUyv0lSxVSjUjrbaezlyfHafitzwnxkyWM8POsknONpxlzUbpT36ad/RHqMk7V0Mzo/Mw8lGsknVoSe6a4SXVcrr1PM/EvtRQjgqlNWVSpGVNU3tK8u63a1lFJyfnZcyuVb9vhLAbINFqtGRlRgL052ITKzIsrloy24Iyxv4ELMKgzHJG7uVrU79ANMskWdJ9CEiUOxctGXgVaEpWV/C5jXZK5ubYi8tK4Lj5nPLVJXbfV3Km0nI4t6/K9AASqAAAAAAAAAADbyvMqmHqxq0JOE4vZr6prmmuRu9pc+njaqq1IqMtCUlG9nLe8knwv0OOAAACQkgkDNhqtnZ8DdVZWOYZIyIsWjo/PiJV0aCfmS5eZCW5KsimtGrcm4HpKlWnCWlxUn6t/wBjSzPMJfLa0qKlsrKzNiMNNV7cY7eaONnE26luSW3ruZ5zOtNavGiADZzgAAAAAAAAAAAAAAAAACQkgkAWpsqARsoSRFOV0Gyq4EQi4HocZDTNebXv/g4Gbf8As9EemzOO1/X8/lnnM6Xfi+sfrdlPOrekc8AGrEAAAAAAAAAAAAAAAAAAAkgkJAABMXYyajEWiyFpV7llIoTYJeyxNPVFeOz9djzGbr9Pk/uepj3qafr7o8znkbNecv7r7mPn98X9PpywAbsAAAAAAAAAAAAAAAAAABISAAAAAABK8SyRjTMiZC0etyupenvy2+pw8/e8fe/lsdDJ5W1J+f79jR7Qwtp83byf+DOTm17f4uMADVgAAAAAAAAAAAAAAAAAkBIAAAAAAAhKRcAD0mXvvbqzt4mt2hvJRduD+4BXn8lrfhw7CwBrxmWGkAjgiwsABKQ0voAQngoPo/YnQ+j9gCOnEaWTofR+wBJxGl9BpfRkgHDS+g0voyQBCi+hKg+SfsABCg+SZLg+j9gAGl9CLEgJFElU30fswCB//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8" name="AutoShape 6" descr="data:image/jpeg;base64,/9j/4AAQSkZJRgABAQAAAQABAAD/2wCEAAkGBxQSEBUUDxQUFRQUFBQUFBQUFRQUFRUUFBQXFhQUFRQYHCggGBolGxQUITEhJSkrLi4uFx8zODMsNygtLisBCgoKDg0OGhAQFywcHRwsLCwsLCwsLCwsLCwsLCwsLCwsLCwsLCwrLCwsLCwsLCwsLCwsLCwsLCwsLCwsLCssLP/AABEIAPgAywMBIgACEQEDEQH/xAAcAAEAAgMBAQEAAAAAAAAAAAAAAQIDBAUGBwj/xAA4EAACAQIEAwYFAgUEAwAAAAAAAQIDEQQFEiExQVEGImFxgZEHE6GxwTLwFEJS0fEjYnKiFTOS/8QAGQEBAAMBAQAAAAAAAAAAAAAAAAECAwQF/8QAIREBAQEBAQACAgIDAAAAAAAAAAECEQMhMRJBImEyUXH/2gAMAwEAAhEDEQA/APllZ+BruexmqmCTMnYxzmUnLoVm9yJO5ZRWUikmWmY2SrUpjUVJCOpchGRUA6vKTK6hcgkSmWuUJIFlIlsqSFupFyADq1xcrcXCerXJUitwQnqyZZSKExAyxmzIqzMLkQEOpURqz4s3qqNKoUjWxp1HuRcmr+oq0XZqyKF5FCVNFwQCVUgAJiRYAgAgAlZBhAJAABBIATwRNyCQBYqixCRF7lUXQQ7laJzp8TqYjgcya3Ms10ajQqfqIZeoty+g16y4wNGNozT4mKRKmoqACWYAdHJslrYqemjG/WT/AErzZCY59jZwmX1KrtSpzn/xi5fVH2nsn8KcPTgqmMfzZbOz2gvTn6n0HCYTDwio0tCS/lSsvsZ69ZFpmvzHPs1i0rvD1f8A5b+iObXw8oO1SMovpJOL9mfq7G4K0bwX2Z5nG5VSxOqnWpxkv9yX0fIienS/D85ok952t+H7ouU8G9cVu6bd5xXh/V5cTwjVnuaS9EAXBKQkgkEASAsgsESQJRJMUSQcegqLbwObUj3joyZoYhbmOXVv6abjcy6e6KSNlQvAvazznrkS4mORmrxszDI0jDSoJBLN0Mgyt4msoL9PGb6RPuXZnLadPTCmklG3BfnmeA7E4RU6Gr+adnfw5H0Ts5snJvx3M96+EyfPHXzLH3lpT7sdrLm1zNjBRujzcZt1F4npsA7JHDqu7M5G5GTjwfpyNCvQ72qOxvValkak6lxNVHJft5vN8Na7XHqfMe2WWRlepBWqR3nZbTX9Vup9azTgz5t2mnaSt4p+TNvLVlZ+mZY+cgyYiFpNGM7HOFkQSExJJBKIXWSLpFYlitSlFRJkWJimq79zXxMDblHoa0t7oxjss+GpQRvU4JRNWkrM3qVhqnnHFx8e8aTOlmMe9sc5m2fpy+k+aqZsFQ11Ix6v6czCdzsrhNVRze0Y8348l4/3LMXtMDeyjHbZLysj12WX0SXJKx5rBK29tm/39z1OGjantzOf0vIv557WOlVSl3nZI6OF7Q0Iu0pW8drHls8pza2hJ9Lfl8jx1XBV3VUPky71nqb7tnz2T/fQwzj8nTdfi+1LNKVVf6c4y8U0yMNX334JnzPs9lk41U4pws9LfJvp16nru0cpUcJri9+b8b+ZWyS8XdXN69Nr9SXnsfLO1VWLb0NNJ8jVzuFSLjOaqv5l7NyUE7cUr/Y5mKpNJ92UXbvJ87r7m2Mc5Wer28/08/iHd+hRGSou6nz4GI63MkkhEhaBeKKoyIirRKBDYITbwuACzGvRIw1Yb3NhPoJRucvfl6XOxqOG1y9KRbhxKqnZ7cyUSNHMY2lc51VbnUzPkc+stjXH05vWfNYIRu0lzaXue9ySjCnGKs3p4JWs313PB05WafRp+zPV4PPaa0pvmm7rp4mjm1Hv6VJKLvxSvpvwf5L5bjdUXflL8I8zlmbOvNxpO+9uHVcUeipYb5cmpWV0uF+NuJyeuv06fHHOaeyyqMKsLPjyNXH5HHfuSvy0p2fsc/JptPuvmetwtW3F3Zzy8dGp+44WW5GqSvNbve3JdPU1e1sFLA1Fa9nf6cDqdpMyUFs0klvJuyW3U83/AOUpVsPO1WLT2vfjfjYn99JOxpYCv82hGUk7pJOzfI8p2iw2jW5XtJbanv5/Q7HZ7FpUJJO+mTV/qvoea7VY3Wld87enM1zP5KX/ABeWnbTfk9reTNUyze1v2jGdjk4AFkiVoItcIhkLJhuSyVwIYUtAQixKlehhKxkSMDdzNTZy6enisdSJiTZtTTNebsJTU40cZuakldG9Wa6Glbc2y5tfbTJsTNblqKWpX4XV/LmaMGfLcwqYeqp0naS9n5o+nZZmVWtDXiIqE3ZpLnCSWlnybEVNU2+rftyPr/w4xkMwwv8ACzko4qhF/Kb/AJ6fJeNuHhs+Zl7efZ2J8/Xl5fp0strWnxsevwuJUldHiI4edKo6dZOMouzT/B1sLjXGMormcVjsmpx3MwVKpH5dVRavq369TxXbLKKUoN0+61xknZPzRuYvL4K85uc2+Npzjt0VnY8nmjou8VGrpV2k5TaT99y2Z8/B+vljyXD/ACoTTldSV16I852krJ6UuVzu0IKnSk9+DaTbdmzxeOruUt+X3Z0ec7rrn3rmeMDYIRJ0MoIyJEJEkLwYSIMkYkI1UMqy0ypLMLFCxKHefEywZrxnuZqe/A5tPQ862YtWMdWKZdR2Dh4Gbo/TnVqRoVI2Z2aqOfiIm2a5fTLm1VuYZs2ayNaobRy7YzdyfM6mGrQrUJaZwd0/un4NbGkCzB+ksvx9HPcEqmHap4yikpRb3T/pfWD3s+TPNKrVo1XTxVKUGuKa5dU+a8UfJez+eV8FXjWwtRwnHpwkucZx4Si+jP0p2N7W4TOcOo1IwVaK/wBShLjF8505cdL5NbrgYb8u/MaZ9Ln/AI8/hsVSa7yjJePQ0s0r4XS3oprbkkjt9pPhu5NvCVNKbvondW8pJO/qvU8LmPw+xsXaThbhq1XT9LXMZ53rpntnjx+c5qryjHg72SPLTe7v1Pa5l2ZeHu335Pa9r+ek8biKUoyanFxknupJpq+/BnViSObeuqwLoxxe5mSLVbAgQ2WiiFuphEy2IiWSIUYplDLVXAxslCC1ypYlDrxe5khxMaRkpswrty26c+pk1rxNaDM0I3MrHVmpk0a+JpprbibFSOlXey6nOxOYQSdpJvotycy36U9NST5c3FKxoykXrVXJ7+xjOuTjzN77fgABLMPqfwLy2jVrYirNOVehGnOhFTnGW7kpySi+9/KrO638T5YdnshnTweNo4hXtTn3rcdEk4z/AOsmD9P1VhMfUqzteMF431N81pf4L4jKXOS1yuufVeSd/uaMcXQrwU8LO6b1RaaaU+LjHfdrna9tzbp4+8oKT3ctMvDht73ML9k/plhkNNO+leC6/wDKXFrwR+f/AI2ZB/D475kVaNeN7f747S+jjsfob57lTbSu4tqUdTXDg7rqrM/OXxezz5+KVJUJUfk6tWqTlrc9NpK72Vl9TTJPt8/M0JbGEtCRar5vKyxV2bEaXgYKdWxl/iWQtb1sRpvoi2h9Ea38Syf4lhDJVpXRqzg1xMvzmUnUAxokgklDst2M1KSNdkwMLHbm8bsIotWrRpx1Sdkv3sasqqjG8uRwsbi3UlvwXBEZ8/yq2/eYn9smY5lKq99orhH8vqaQB0SSTkefrV1e0ABKoAAAAA7nZztXicFK+HnZNNOMkpJJ/q03/Q3d7r8I+1dlsK8wpwxOHxEpKLtKDkrxlZPS4pbPc/PJ3uyHaqvl1dVcNLZ7Tpv9FSPSS+z4orrPUyv0lSxVSjUjrbaezlyfHafitzwnxkyWM8POsknONpxlzUbpT36ad/RHqMk7V0Mzo/Mw8lGsknVoSe6a4SXVcrr1PM/EvtRQjgqlNWVSpGVNU3tK8u63a1lFJyfnZcyuVb9vhLAbINFqtGRlRgL052ITKzIsrloy24Iyxv4ELMKgzHJG7uVrU79ANMskWdJ9CEiUOxctGXgVaEpWV/C5jXZK5ubYi8tK4Lj5nPLVJXbfV3Km0nI4t6/K9AASqAAAAAAAAAADbyvMqmHqxq0JOE4vZr6prmmuRu9pc+njaqq1IqMtCUlG9nLe8knwv0OOAAACQkgkDNhqtnZ8DdVZWOYZIyIsWjo/PiJV0aCfmS5eZCW5KsimtGrcm4HpKlWnCWlxUn6t/wBjSzPMJfLa0qKlsrKzNiMNNV7cY7eaONnE26luSW3ruZ5zOtNavGiADZzgAAAAAAAAAAAAAAAAACQkgkAWpsqARsoSRFOV0Gyq4EQi4HocZDTNebXv/g4Gbf8As9EemzOO1/X8/lnnM6Xfi+sfrdlPOrekc8AGrEAAAAAAAAAAAAAAAAAAAkgkJAABMXYyajEWiyFpV7llIoTYJeyxNPVFeOz9djzGbr9Pk/uepj3qafr7o8znkbNecv7r7mPn98X9PpywAbsAAAAAAAAAAAAAAAAAABISAAAAAABK8SyRjTMiZC0etyupenvy2+pw8/e8fe/lsdDJ5W1J+f79jR7Qwtp83byf+DOTm17f4uMADVgAAAAAAAAAAAAAAAAAkBIAAAAAAAhKRcAD0mXvvbqzt4mt2hvJRduD+4BXn8lrfhw7CwBrxmWGkAjgiwsABKQ0voAQngoPo/YnQ+j9gCOnEaWTofR+wBJxGl9BpfRkgHDS+g0voyQBCi+hKg+SfsABCg+SZLg+j9gAGl9CLEgJFElU30fswCB//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80" name="Picture 8" descr="File:James Madison.jpg">
            <a:hlinkClick r:id="rId2"/>
          </p:cNvPr>
          <p:cNvPicPr>
            <a:picLocks noChangeAspect="1" noChangeArrowheads="1"/>
          </p:cNvPicPr>
          <p:nvPr/>
        </p:nvPicPr>
        <p:blipFill>
          <a:blip r:embed="rId3" cstate="print"/>
          <a:srcRect l="9736" t="8000" r="9736" b="8000"/>
          <a:stretch>
            <a:fillRect/>
          </a:stretch>
        </p:blipFill>
        <p:spPr bwMode="auto">
          <a:xfrm>
            <a:off x="7391400" y="2007108"/>
            <a:ext cx="1210057" cy="15361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457200" y="990600"/>
            <a:ext cx="8153400" cy="5105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The Meaning of Property</a:t>
            </a:r>
          </a:p>
          <a:p>
            <a:pPr marL="342900" indent="-342900" algn="ctr">
              <a:lnSpc>
                <a:spcPct val="90000"/>
              </a:lnSpc>
              <a:spcBef>
                <a:spcPts val="0"/>
              </a:spcBef>
              <a:defRPr/>
            </a:pPr>
            <a:r>
              <a:rPr lang="en-US" sz="3200" b="1" i="1" dirty="0">
                <a:solidFill>
                  <a:srgbClr val="006600"/>
                </a:solidFill>
              </a:rPr>
              <a:t>Rights in Property – The Founders’ View</a:t>
            </a:r>
          </a:p>
          <a:p>
            <a:pPr>
              <a:lnSpc>
                <a:spcPct val="90000"/>
              </a:lnSpc>
            </a:pPr>
            <a:endParaRPr lang="en-US" dirty="0"/>
          </a:p>
          <a:p>
            <a:pPr>
              <a:lnSpc>
                <a:spcPct val="90000"/>
              </a:lnSpc>
            </a:pPr>
            <a:r>
              <a:rPr lang="en-US" sz="2000" dirty="0"/>
              <a:t>John Adams, our second president </a:t>
            </a:r>
          </a:p>
          <a:p>
            <a:pPr>
              <a:lnSpc>
                <a:spcPct val="90000"/>
              </a:lnSpc>
            </a:pPr>
            <a:r>
              <a:rPr lang="en-US" sz="2000" dirty="0"/>
              <a:t>and collaborative author </a:t>
            </a:r>
          </a:p>
          <a:p>
            <a:pPr>
              <a:lnSpc>
                <a:spcPct val="90000"/>
              </a:lnSpc>
            </a:pPr>
            <a:r>
              <a:rPr lang="en-US" sz="2000" dirty="0"/>
              <a:t>of the Declaration of  Independence, </a:t>
            </a:r>
          </a:p>
          <a:p>
            <a:pPr>
              <a:lnSpc>
                <a:spcPct val="90000"/>
              </a:lnSpc>
            </a:pPr>
            <a:r>
              <a:rPr lang="en-US" sz="2000" dirty="0"/>
              <a:t>further amplified this view when he stated:</a:t>
            </a:r>
          </a:p>
          <a:p>
            <a:pPr>
              <a:lnSpc>
                <a:spcPct val="90000"/>
              </a:lnSpc>
            </a:pPr>
            <a:endParaRPr lang="en-US" dirty="0"/>
          </a:p>
          <a:p>
            <a:pPr algn="ctr">
              <a:lnSpc>
                <a:spcPct val="90000"/>
              </a:lnSpc>
            </a:pPr>
            <a:r>
              <a:rPr lang="en-US" sz="2800" b="1" i="1" dirty="0"/>
              <a:t>“</a:t>
            </a:r>
            <a:r>
              <a:rPr lang="en-US" sz="2800" b="1" i="1" dirty="0">
                <a:solidFill>
                  <a:srgbClr val="C00000"/>
                </a:solidFill>
              </a:rPr>
              <a:t>Property must be secured </a:t>
            </a:r>
          </a:p>
          <a:p>
            <a:pPr algn="ctr">
              <a:lnSpc>
                <a:spcPct val="90000"/>
              </a:lnSpc>
            </a:pPr>
            <a:r>
              <a:rPr lang="en-US" sz="2800" b="1" i="1" dirty="0">
                <a:solidFill>
                  <a:srgbClr val="C00000"/>
                </a:solidFill>
              </a:rPr>
              <a:t>or liberty can not exist.</a:t>
            </a:r>
            <a:r>
              <a:rPr lang="en-US" sz="2800" b="1" i="1" dirty="0"/>
              <a:t>”</a:t>
            </a:r>
            <a:r>
              <a:rPr lang="en-US" sz="2800" dirty="0"/>
              <a:t>   </a:t>
            </a:r>
            <a:r>
              <a:rPr lang="en-US" sz="2800" b="1" i="1" dirty="0"/>
              <a:t> </a:t>
            </a:r>
          </a:p>
          <a:p>
            <a:pPr algn="ctr">
              <a:lnSpc>
                <a:spcPct val="90000"/>
              </a:lnSpc>
            </a:pPr>
            <a:endParaRPr lang="en-US" sz="1500" b="1" i="1" dirty="0"/>
          </a:p>
          <a:p>
            <a:pPr algn="ctr">
              <a:lnSpc>
                <a:spcPct val="80000"/>
              </a:lnSpc>
            </a:pPr>
            <a:r>
              <a:rPr lang="en-US" sz="2800" b="1" i="1" dirty="0"/>
              <a:t>“The moment the idea is admitted into society, that property is not as sacred </a:t>
            </a:r>
          </a:p>
          <a:p>
            <a:pPr algn="ctr">
              <a:lnSpc>
                <a:spcPct val="80000"/>
              </a:lnSpc>
            </a:pPr>
            <a:r>
              <a:rPr lang="en-US" sz="2800" b="1" i="1" dirty="0"/>
              <a:t>as the laws of God, </a:t>
            </a:r>
          </a:p>
          <a:p>
            <a:pPr algn="ctr">
              <a:lnSpc>
                <a:spcPct val="80000"/>
              </a:lnSpc>
            </a:pPr>
            <a:r>
              <a:rPr lang="en-US" sz="2800" b="1" i="1" dirty="0"/>
              <a:t>and that there is not a force of law </a:t>
            </a:r>
          </a:p>
          <a:p>
            <a:pPr algn="ctr">
              <a:lnSpc>
                <a:spcPct val="80000"/>
              </a:lnSpc>
            </a:pPr>
            <a:r>
              <a:rPr lang="en-US" sz="2800" b="1" i="1" dirty="0"/>
              <a:t>and public justice to protect it, </a:t>
            </a:r>
          </a:p>
          <a:p>
            <a:pPr algn="ctr">
              <a:lnSpc>
                <a:spcPct val="80000"/>
              </a:lnSpc>
            </a:pPr>
            <a:r>
              <a:rPr lang="en-US" sz="2800" b="1" i="1" dirty="0"/>
              <a:t>anarchy and tyranny commence.”</a:t>
            </a:r>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77B7C00C-44B9-4C93-A084-25E9CFC07697}" type="slidenum">
              <a:rPr lang="en-US" smtClean="0"/>
              <a:pPr>
                <a:defRPr/>
              </a:pPr>
              <a:t>9</a:t>
            </a:fld>
            <a:endParaRPr lang="en-US" dirty="0"/>
          </a:p>
        </p:txBody>
      </p:sp>
      <p:pic>
        <p:nvPicPr>
          <p:cNvPr id="6149" name="Picture 5" descr="http://media.npr.org/assets/music/blogs/deceptivecadence/2011/02/presidents_adams_wide-047b7b730cd1bb85774484fb091a1d0374faff47-s6-c30.jpg">
            <a:hlinkClick r:id="rId2"/>
          </p:cNvPr>
          <p:cNvPicPr>
            <a:picLocks noChangeAspect="1" noChangeArrowheads="1"/>
          </p:cNvPicPr>
          <p:nvPr/>
        </p:nvPicPr>
        <p:blipFill>
          <a:blip r:embed="rId3" cstate="print"/>
          <a:srcRect l="10549" r="10549"/>
          <a:stretch>
            <a:fillRect/>
          </a:stretch>
        </p:blipFill>
        <p:spPr bwMode="auto">
          <a:xfrm>
            <a:off x="6324600" y="2057400"/>
            <a:ext cx="2181450" cy="155448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8696</TotalTime>
  <Words>3213</Words>
  <Application>Microsoft Office PowerPoint</Application>
  <PresentationFormat>On-screen Show (4:3)</PresentationFormat>
  <Paragraphs>483</Paragraphs>
  <Slides>33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394</cp:revision>
  <cp:lastPrinted>2017-08-31T14:13:51Z</cp:lastPrinted>
  <dcterms:created xsi:type="dcterms:W3CDTF">2007-08-27T19:04:39Z</dcterms:created>
  <dcterms:modified xsi:type="dcterms:W3CDTF">2020-09-14T16:33:24Z</dcterms:modified>
</cp:coreProperties>
</file>