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09" r:id="rId2"/>
    <p:sldId id="513" r:id="rId3"/>
    <p:sldId id="514" r:id="rId4"/>
    <p:sldId id="469" r:id="rId5"/>
    <p:sldId id="524" r:id="rId6"/>
    <p:sldId id="525" r:id="rId7"/>
    <p:sldId id="526" r:id="rId8"/>
    <p:sldId id="527" r:id="rId9"/>
    <p:sldId id="528" r:id="rId10"/>
    <p:sldId id="529" r:id="rId11"/>
    <p:sldId id="439" r:id="rId1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9/14/2020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9/14/2020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BF3F40A-DB74-4111-A4B1-9915FF6BBD88}" type="slidenum">
              <a:rPr lang="en-US" smtClean="0"/>
              <a:pPr/>
              <a:t>4</a:t>
            </a:fld>
            <a:endParaRPr lang="en-US"/>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3533944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7FAFA9E-3645-4A97-AB28-32157AA2AD75}" type="slidenum">
              <a:rPr lang="en-US" sz="1200"/>
              <a:pPr algn="r"/>
              <a:t>5</a:t>
            </a:fld>
            <a:endParaRPr lang="en-US" sz="120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908941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11821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949565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6573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18042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10</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569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en.wikipedia.org/wiki/File:DredScott.jpg" TargetMode="External"/><Relationship Id="rId7" Type="http://schemas.openxmlformats.org/officeDocument/2006/relationships/hyperlink" Target="http://en.wikipedia.org/wiki/File:BRCurtis.jp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en.wikipedia.org/wiki/File:Roger_Taney_-_Healy.jpg" TargetMode="Externa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Four </a:t>
            </a:r>
            <a:r>
              <a:rPr lang="en-US" sz="3200" b="1" kern="0" dirty="0" smtClean="0">
                <a:solidFill>
                  <a:srgbClr val="FFFF00"/>
                </a:solidFill>
                <a:latin typeface="+mn-lt"/>
              </a:rPr>
              <a:t>C:</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Rights in Property</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
        <p:nvSpPr>
          <p:cNvPr id="2053" name="Slide Number Placeholder 1"/>
          <p:cNvSpPr>
            <a:spLocks noGrp="1"/>
          </p:cNvSpPr>
          <p:nvPr>
            <p:ph type="sldNum" sz="quarter" idx="12"/>
          </p:nvPr>
        </p:nvSpPr>
        <p:spPr>
          <a:noFill/>
        </p:spPr>
        <p:txBody>
          <a:bodyPr/>
          <a:lstStyle/>
          <a:p>
            <a:fld id="{E39B3F55-B66E-47B4-BB0B-08F29A1BDCC5}"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990600" y="990600"/>
            <a:ext cx="7620000" cy="5536156"/>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smtClean="0">
                <a:solidFill>
                  <a:schemeClr val="tx2"/>
                </a:solidFill>
              </a:rPr>
              <a:t>Case Study:</a:t>
            </a:r>
            <a:endParaRPr lang="en-US" sz="3600" dirty="0">
              <a:solidFill>
                <a:schemeClr val="tx2"/>
              </a:solidFill>
            </a:endParaRPr>
          </a:p>
          <a:p>
            <a:pPr marL="342900" indent="-342900" algn="ctr">
              <a:lnSpc>
                <a:spcPct val="80000"/>
              </a:lnSpc>
              <a:spcBef>
                <a:spcPct val="20000"/>
              </a:spcBef>
            </a:pPr>
            <a:r>
              <a:rPr lang="en-US" sz="3600" b="1" dirty="0" err="1" smtClean="0">
                <a:solidFill>
                  <a:srgbClr val="CC0000"/>
                </a:solidFill>
              </a:rPr>
              <a:t>Dred</a:t>
            </a:r>
            <a:r>
              <a:rPr lang="en-US" sz="3600" b="1" dirty="0" smtClean="0">
                <a:solidFill>
                  <a:srgbClr val="CC0000"/>
                </a:solidFill>
              </a:rPr>
              <a:t> Scott v. Sanford</a:t>
            </a:r>
            <a:endParaRPr lang="en-US" sz="3600" b="1" dirty="0">
              <a:solidFill>
                <a:srgbClr val="CC0000"/>
              </a:solidFill>
            </a:endParaRPr>
          </a:p>
          <a:p>
            <a:pPr marL="342900" indent="-342900" algn="ctr">
              <a:lnSpc>
                <a:spcPct val="80000"/>
              </a:lnSpc>
              <a:spcBef>
                <a:spcPct val="20000"/>
              </a:spcBef>
            </a:pPr>
            <a:r>
              <a:rPr lang="en-US" sz="3600" b="1" dirty="0" smtClean="0">
                <a:solidFill>
                  <a:srgbClr val="002060"/>
                </a:solidFill>
              </a:rPr>
              <a:t>The case that caused a</a:t>
            </a:r>
          </a:p>
          <a:p>
            <a:pPr marL="342900" indent="-342900" algn="ctr">
              <a:lnSpc>
                <a:spcPct val="80000"/>
              </a:lnSpc>
              <a:spcBef>
                <a:spcPct val="20000"/>
              </a:spcBef>
            </a:pPr>
            <a:r>
              <a:rPr lang="en-US" sz="3600" b="1" dirty="0" smtClean="0">
                <a:solidFill>
                  <a:srgbClr val="C00000"/>
                </a:solidFill>
              </a:rPr>
              <a:t>Civil War</a:t>
            </a:r>
            <a:r>
              <a:rPr lang="en-US" sz="3600" b="1" dirty="0" smtClean="0">
                <a:solidFill>
                  <a:srgbClr val="002060"/>
                </a:solidFill>
              </a:rPr>
              <a:t> </a:t>
            </a: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smtClean="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smtClean="0">
              <a:solidFill>
                <a:srgbClr val="CC0000"/>
              </a:solidFill>
            </a:endParaRPr>
          </a:p>
          <a:p>
            <a:pPr marL="342900" indent="-342900">
              <a:lnSpc>
                <a:spcPct val="80000"/>
              </a:lnSpc>
              <a:spcBef>
                <a:spcPct val="20000"/>
              </a:spcBef>
            </a:pPr>
            <a:endParaRPr lang="en-US" sz="1600" b="1" dirty="0" smtClean="0"/>
          </a:p>
          <a:p>
            <a:pPr marL="342900" indent="-342900">
              <a:lnSpc>
                <a:spcPct val="80000"/>
              </a:lnSpc>
              <a:spcBef>
                <a:spcPct val="20000"/>
              </a:spcBef>
            </a:pPr>
            <a:r>
              <a:rPr lang="en-US" sz="1600" b="1" dirty="0" smtClean="0"/>
              <a:t>      Roger </a:t>
            </a:r>
            <a:r>
              <a:rPr lang="en-US" sz="1600" b="1" dirty="0" err="1" smtClean="0"/>
              <a:t>Tauney</a:t>
            </a:r>
            <a:r>
              <a:rPr lang="en-US" sz="1600" b="1" dirty="0" smtClean="0"/>
              <a:t>                      </a:t>
            </a:r>
            <a:r>
              <a:rPr lang="en-US" sz="1600" b="1" dirty="0" err="1" smtClean="0"/>
              <a:t>Dred</a:t>
            </a:r>
            <a:r>
              <a:rPr lang="en-US" sz="1600" b="1" dirty="0" smtClean="0"/>
              <a:t> Scott          Benjamin Robbins Curtis</a:t>
            </a:r>
            <a:r>
              <a:rPr lang="en-US" sz="1600" b="1" dirty="0">
                <a:solidFill>
                  <a:srgbClr val="CC0000"/>
                </a:solidFill>
              </a:rPr>
              <a:t>	</a:t>
            </a:r>
            <a:r>
              <a:rPr lang="en-US" sz="2000" b="1" dirty="0">
                <a:solidFill>
                  <a:srgbClr val="CC0000"/>
                </a:solidFill>
              </a:rPr>
              <a:t>	</a:t>
            </a:r>
          </a:p>
        </p:txBody>
      </p:sp>
      <p:sp>
        <p:nvSpPr>
          <p:cNvPr id="5" name="Slide Number Placeholder 4"/>
          <p:cNvSpPr>
            <a:spLocks noGrp="1"/>
          </p:cNvSpPr>
          <p:nvPr>
            <p:ph type="sldNum" sz="quarter" idx="12"/>
          </p:nvPr>
        </p:nvSpPr>
        <p:spPr/>
        <p:txBody>
          <a:bodyPr/>
          <a:lstStyle/>
          <a:p>
            <a:pPr>
              <a:defRPr/>
            </a:pPr>
            <a:fld id="{0EEC0DD6-4348-451F-8F15-35F523BD7EEF}" type="slidenum">
              <a:rPr lang="en-US" smtClean="0"/>
              <a:pPr>
                <a:defRPr/>
              </a:pPr>
              <a:t>10</a:t>
            </a:fld>
            <a:endParaRPr lang="en-US"/>
          </a:p>
        </p:txBody>
      </p:sp>
      <p:pic>
        <p:nvPicPr>
          <p:cNvPr id="56326" name="Picture 6" descr="http://upload.wikimedia.org/wikipedia/commons/thumb/9/97/DredScott.jpg/200px-DredScott.jpg">
            <a:hlinkClick r:id="rId3"/>
          </p:cNvPr>
          <p:cNvPicPr>
            <a:picLocks noChangeAspect="1" noChangeArrowheads="1"/>
          </p:cNvPicPr>
          <p:nvPr/>
        </p:nvPicPr>
        <p:blipFill>
          <a:blip r:embed="rId4" cstate="print"/>
          <a:srcRect/>
          <a:stretch>
            <a:fillRect/>
          </a:stretch>
        </p:blipFill>
        <p:spPr bwMode="auto">
          <a:xfrm>
            <a:off x="3579246" y="3200400"/>
            <a:ext cx="1830953" cy="2590800"/>
          </a:xfrm>
          <a:prstGeom prst="rect">
            <a:avLst/>
          </a:prstGeom>
          <a:noFill/>
        </p:spPr>
      </p:pic>
      <p:pic>
        <p:nvPicPr>
          <p:cNvPr id="56328" name="Picture 8" descr="Roger Taney - Healy.jpg">
            <a:hlinkClick r:id="rId5"/>
          </p:cNvPr>
          <p:cNvPicPr>
            <a:picLocks noChangeAspect="1" noChangeArrowheads="1"/>
          </p:cNvPicPr>
          <p:nvPr/>
        </p:nvPicPr>
        <p:blipFill>
          <a:blip r:embed="rId6" cstate="print"/>
          <a:srcRect/>
          <a:stretch>
            <a:fillRect/>
          </a:stretch>
        </p:blipFill>
        <p:spPr bwMode="auto">
          <a:xfrm>
            <a:off x="1066800" y="3200400"/>
            <a:ext cx="2095500" cy="2609851"/>
          </a:xfrm>
          <a:prstGeom prst="rect">
            <a:avLst/>
          </a:prstGeom>
          <a:noFill/>
        </p:spPr>
      </p:pic>
      <p:pic>
        <p:nvPicPr>
          <p:cNvPr id="56330" name="Picture 10" descr="BRCurtis.jpg">
            <a:hlinkClick r:id="rId7"/>
          </p:cNvPr>
          <p:cNvPicPr>
            <a:picLocks noChangeAspect="1" noChangeArrowheads="1"/>
          </p:cNvPicPr>
          <p:nvPr/>
        </p:nvPicPr>
        <p:blipFill>
          <a:blip r:embed="rId8" cstate="print"/>
          <a:srcRect/>
          <a:stretch>
            <a:fillRect/>
          </a:stretch>
        </p:blipFill>
        <p:spPr bwMode="auto">
          <a:xfrm>
            <a:off x="5715000" y="3200400"/>
            <a:ext cx="2057400" cy="2602612"/>
          </a:xfrm>
          <a:prstGeom prst="rect">
            <a:avLst/>
          </a:prstGeom>
          <a:noFill/>
        </p:spPr>
      </p:pic>
    </p:spTree>
    <p:extLst>
      <p:ext uri="{BB962C8B-B14F-4D97-AF65-F5344CB8AC3E}">
        <p14:creationId xmlns:p14="http://schemas.microsoft.com/office/powerpoint/2010/main" val="273251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Four </a:t>
            </a:r>
            <a:r>
              <a:rPr lang="en-US" sz="4400" b="1" i="1" dirty="0">
                <a:solidFill>
                  <a:srgbClr val="C00000"/>
                </a:solidFill>
              </a:rPr>
              <a:t>C</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Please don’t forget to hand in your bio form</a:t>
            </a: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
        <p:nvSpPr>
          <p:cNvPr id="21507" name="Slide Number Placeholder 1"/>
          <p:cNvSpPr>
            <a:spLocks noGrp="1"/>
          </p:cNvSpPr>
          <p:nvPr>
            <p:ph type="sldNum" sz="quarter" idx="12"/>
          </p:nvPr>
        </p:nvSpPr>
        <p:spPr>
          <a:noFill/>
        </p:spPr>
        <p:txBody>
          <a:bodyPr/>
          <a:lstStyle/>
          <a:p>
            <a:fld id="{CACA223F-4C05-4CFC-AFED-682C950C5741}"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46417" y="914400"/>
            <a:ext cx="8458200" cy="5715000"/>
          </a:xfrm>
          <a:prstGeom prst="rect">
            <a:avLst/>
          </a:prstGeom>
          <a:noFill/>
          <a:ln w="9525">
            <a:noFill/>
            <a:miter lim="800000"/>
            <a:headEnd/>
            <a:tailEnd/>
          </a:ln>
        </p:spPr>
      </p:pic>
      <p:sp>
        <p:nvSpPr>
          <p:cNvPr id="5" name="TextBox 4"/>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Last Time </a:t>
            </a:r>
            <a:r>
              <a:rPr lang="en-US" sz="3200" b="1" dirty="0"/>
              <a:t>– We </a:t>
            </a:r>
            <a:r>
              <a:rPr lang="en-US" sz="3200" b="1" dirty="0" smtClean="0"/>
              <a:t>Spoke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The Executive Branch</a:t>
            </a:r>
          </a:p>
          <a:p>
            <a:pPr algn="ctr">
              <a:defRPr/>
            </a:pPr>
            <a:r>
              <a:rPr lang="en-US" b="1" i="1" dirty="0">
                <a:solidFill>
                  <a:srgbClr val="C00000"/>
                </a:solidFill>
              </a:rPr>
              <a:t>Part One: Federal and State / Powers / </a:t>
            </a:r>
            <a:r>
              <a:rPr lang="en-US" b="1" i="1" dirty="0" err="1">
                <a:solidFill>
                  <a:srgbClr val="C00000"/>
                </a:solidFill>
              </a:rPr>
              <a:t>Regs</a:t>
            </a:r>
            <a:r>
              <a:rPr lang="en-US" b="1" i="1" dirty="0">
                <a:solidFill>
                  <a:srgbClr val="C00000"/>
                </a:solidFill>
              </a:rPr>
              <a:t> / Executive Orders</a:t>
            </a: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Judicial Branch</a:t>
            </a:r>
          </a:p>
          <a:p>
            <a:pPr algn="just">
              <a:defRPr/>
            </a:pPr>
            <a:r>
              <a:rPr lang="en-US" b="1" dirty="0">
                <a:solidFill>
                  <a:srgbClr val="002060"/>
                </a:solidFill>
              </a:rPr>
              <a:t> </a:t>
            </a:r>
            <a:r>
              <a:rPr lang="en-US" b="1" i="1" dirty="0" smtClean="0">
                <a:solidFill>
                  <a:srgbClr val="C00000"/>
                </a:solidFill>
              </a:rPr>
              <a:t>Part </a:t>
            </a:r>
            <a:r>
              <a:rPr lang="en-US" b="1" i="1" dirty="0">
                <a:solidFill>
                  <a:srgbClr val="C00000"/>
                </a:solidFill>
              </a:rPr>
              <a:t>Two: Federal and State / Jurisdiction / Powers / The Courts</a:t>
            </a: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The Legislative Branch</a:t>
            </a:r>
          </a:p>
          <a:p>
            <a:pPr algn="ctr">
              <a:defRPr/>
            </a:pPr>
            <a:r>
              <a:rPr lang="en-US" b="1" i="1" dirty="0">
                <a:solidFill>
                  <a:srgbClr val="C00000"/>
                </a:solidFill>
              </a:rPr>
              <a:t> Part Three: Federal and State / Powers / Statutes / Oversight</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Exercise – How A Bill Becomes A Law</a:t>
            </a:r>
          </a:p>
          <a:p>
            <a:pPr algn="ctr">
              <a:defRPr/>
            </a:pPr>
            <a:r>
              <a:rPr lang="en-US" sz="2400" b="1" i="1" dirty="0">
                <a:solidFill>
                  <a:srgbClr val="C00000"/>
                </a:solidFill>
              </a:rPr>
              <a:t>     </a:t>
            </a:r>
            <a:r>
              <a:rPr lang="en-US" b="1" i="1" dirty="0">
                <a:solidFill>
                  <a:srgbClr val="C00000"/>
                </a:solidFill>
              </a:rPr>
              <a:t>And How to Run for Public Office</a:t>
            </a:r>
            <a:endParaRPr lang="en-US" b="1" dirty="0">
              <a:solidFill>
                <a:srgbClr val="C00000"/>
              </a:solidFill>
            </a:endParaRPr>
          </a:p>
        </p:txBody>
      </p:sp>
      <p:sp>
        <p:nvSpPr>
          <p:cNvPr id="4" name="Slide Number Placeholder 3"/>
          <p:cNvSpPr>
            <a:spLocks noGrp="1"/>
          </p:cNvSpPr>
          <p:nvPr>
            <p:ph type="sldNum" sz="quarter" idx="4294967295"/>
          </p:nvPr>
        </p:nvSpPr>
        <p:spPr/>
        <p:txBody>
          <a:bodyPr/>
          <a:lstStyle/>
          <a:p>
            <a:pPr>
              <a:defRPr/>
            </a:pPr>
            <a:fld id="{BF9E4174-A6D1-4830-B2F8-450508E6994C}" type="slidenum">
              <a:rPr lang="en-US" smtClean="0"/>
              <a:pPr>
                <a:defRPr/>
              </a:pPr>
              <a:t>2</a:t>
            </a:fld>
            <a:endParaRPr lang="en-US"/>
          </a:p>
        </p:txBody>
      </p:sp>
    </p:spTree>
    <p:extLst>
      <p:ext uri="{BB962C8B-B14F-4D97-AF65-F5344CB8AC3E}">
        <p14:creationId xmlns:p14="http://schemas.microsoft.com/office/powerpoint/2010/main" val="3523093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79715"/>
          </a:xfrm>
          <a:prstGeom prst="rect">
            <a:avLst/>
          </a:prstGeom>
          <a:solidFill>
            <a:schemeClr val="accent3"/>
          </a:solidFill>
        </p:spPr>
        <p:txBody>
          <a:bodyPr wrap="square">
            <a:spAutoFit/>
          </a:bodyPr>
          <a:lstStyle/>
          <a:p>
            <a:pPr>
              <a:lnSpc>
                <a:spcPct val="80000"/>
              </a:lnSpc>
              <a:defRPr/>
            </a:pPr>
            <a:r>
              <a:rPr lang="en-US" sz="3200" b="1" dirty="0" smtClean="0"/>
              <a:t>Tonight – </a:t>
            </a:r>
            <a:r>
              <a:rPr lang="en-US" sz="3200" b="1" dirty="0"/>
              <a:t>We </a:t>
            </a:r>
            <a:r>
              <a:rPr lang="en-US" sz="3200" b="1" dirty="0" smtClean="0"/>
              <a:t>Will Speak About</a:t>
            </a:r>
            <a:r>
              <a:rPr lang="en-US" sz="3200" b="1" dirty="0"/>
              <a:t>:</a:t>
            </a:r>
          </a:p>
          <a:p>
            <a:pPr>
              <a:defRPr/>
            </a:pPr>
            <a:endParaRPr lang="en-US" sz="600" b="1" dirty="0"/>
          </a:p>
          <a:p>
            <a:pPr>
              <a:buFont typeface="Arial" pitchFamily="34" charset="0"/>
              <a:buChar char="•"/>
              <a:defRPr/>
            </a:pPr>
            <a:r>
              <a:rPr lang="en-US" sz="2800" b="1" dirty="0">
                <a:solidFill>
                  <a:srgbClr val="002060"/>
                </a:solidFill>
              </a:rPr>
              <a:t> The </a:t>
            </a:r>
            <a:r>
              <a:rPr lang="en-US" sz="2800" b="1" dirty="0" smtClean="0">
                <a:solidFill>
                  <a:srgbClr val="002060"/>
                </a:solidFill>
              </a:rPr>
              <a:t>Rights in Property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Founders View / Importance / Why We Recognize Rights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The Four Postulates</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1. Property is a Collection of Rights</a:t>
            </a:r>
          </a:p>
          <a:p>
            <a:pPr>
              <a:defRPr/>
            </a:pPr>
            <a:r>
              <a:rPr lang="en-US" b="1" i="1" dirty="0">
                <a:solidFill>
                  <a:srgbClr val="C00000"/>
                </a:solidFill>
              </a:rPr>
              <a:t>	 </a:t>
            </a:r>
            <a:r>
              <a:rPr lang="en-US" b="1" i="1" dirty="0" smtClean="0">
                <a:solidFill>
                  <a:srgbClr val="C00000"/>
                </a:solidFill>
              </a:rPr>
              <a:t>    2. Property and Law are Intertwined</a:t>
            </a:r>
          </a:p>
          <a:p>
            <a:pPr>
              <a:defRPr/>
            </a:pPr>
            <a:r>
              <a:rPr lang="en-US" b="1" i="1" dirty="0">
                <a:solidFill>
                  <a:srgbClr val="C00000"/>
                </a:solidFill>
              </a:rPr>
              <a:t>	</a:t>
            </a:r>
            <a:r>
              <a:rPr lang="en-US" b="1" i="1" dirty="0" smtClean="0">
                <a:solidFill>
                  <a:srgbClr val="C00000"/>
                </a:solidFill>
              </a:rPr>
              <a:t>     3. Property Rights are Inherent to Our Humanity</a:t>
            </a:r>
          </a:p>
          <a:p>
            <a:pPr>
              <a:defRPr/>
            </a:pPr>
            <a:r>
              <a:rPr lang="en-US" b="1" i="1" dirty="0">
                <a:solidFill>
                  <a:srgbClr val="C00000"/>
                </a:solidFill>
              </a:rPr>
              <a:t>	</a:t>
            </a:r>
            <a:r>
              <a:rPr lang="en-US" b="1" i="1" dirty="0" smtClean="0">
                <a:solidFill>
                  <a:srgbClr val="C00000"/>
                </a:solidFill>
              </a:rPr>
              <a:t>     4. Rights Include: Exclude, Possess, Use and Transfer</a:t>
            </a:r>
            <a:endParaRPr lang="en-US" b="1" i="1" dirty="0">
              <a:solidFill>
                <a:srgbClr val="C00000"/>
              </a:solidFill>
            </a:endParaRPr>
          </a:p>
          <a:p>
            <a:pPr>
              <a:buFont typeface="Arial" pitchFamily="34" charset="0"/>
              <a:buChar char="•"/>
              <a:defRPr/>
            </a:pPr>
            <a:r>
              <a:rPr lang="en-US" sz="2800" b="1" dirty="0" smtClean="0">
                <a:solidFill>
                  <a:srgbClr val="002060"/>
                </a:solidFill>
              </a:rPr>
              <a:t> Types of Property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Real / Personal / Intellectual</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Dred Scott v. </a:t>
            </a:r>
            <a:r>
              <a:rPr lang="en-US" sz="2600" b="1" dirty="0" err="1" smtClean="0">
                <a:solidFill>
                  <a:srgbClr val="002060"/>
                </a:solidFill>
              </a:rPr>
              <a:t>Sandford</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People Should Not Be Viewed as Property</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ChangeArrowheads="1"/>
          </p:cNvSpPr>
          <p:nvPr/>
        </p:nvSpPr>
        <p:spPr bwMode="auto">
          <a:xfrm>
            <a:off x="457200" y="2971800"/>
            <a:ext cx="8229600" cy="3154363"/>
          </a:xfrm>
          <a:prstGeom prst="rect">
            <a:avLst/>
          </a:prstGeom>
          <a:noFill/>
          <a:ln w="9525">
            <a:noFill/>
            <a:miter lim="800000"/>
            <a:headEnd/>
            <a:tailEnd/>
          </a:ln>
        </p:spPr>
        <p:txBody>
          <a:bodyPr/>
          <a:lstStyle/>
          <a:p>
            <a:pPr marL="342900" indent="-342900">
              <a:spcBef>
                <a:spcPct val="20000"/>
              </a:spcBef>
              <a:buFontTx/>
              <a:buChar char="•"/>
            </a:pPr>
            <a:endParaRPr lang="en-US" sz="3200"/>
          </a:p>
        </p:txBody>
      </p:sp>
      <p:sp>
        <p:nvSpPr>
          <p:cNvPr id="3076" name="Rectangle 8"/>
          <p:cNvSpPr>
            <a:spLocks noChangeArrowheads="1"/>
          </p:cNvSpPr>
          <p:nvPr/>
        </p:nvSpPr>
        <p:spPr bwMode="auto">
          <a:xfrm>
            <a:off x="381000" y="914400"/>
            <a:ext cx="8382000" cy="5562600"/>
          </a:xfrm>
          <a:prstGeom prst="rect">
            <a:avLst/>
          </a:prstGeom>
          <a:noFill/>
          <a:ln w="9525">
            <a:noFill/>
            <a:miter lim="800000"/>
            <a:headEnd/>
            <a:tailEnd/>
          </a:ln>
        </p:spPr>
        <p:txBody>
          <a:bodyPr/>
          <a:lstStyle/>
          <a:p>
            <a:pPr marL="342900" indent="-342900" algn="ctr">
              <a:lnSpc>
                <a:spcPct val="75000"/>
              </a:lnSpc>
              <a:spcBef>
                <a:spcPts val="0"/>
              </a:spcBef>
              <a:defRPr/>
            </a:pPr>
            <a:r>
              <a:rPr lang="en-US" sz="3600" b="1" dirty="0">
                <a:solidFill>
                  <a:srgbClr val="0033CC"/>
                </a:solidFill>
              </a:rPr>
              <a:t>The Meaning of Property</a:t>
            </a:r>
          </a:p>
          <a:p>
            <a:pPr marL="342900" indent="-342900" algn="ctr">
              <a:lnSpc>
                <a:spcPct val="75000"/>
              </a:lnSpc>
              <a:spcBef>
                <a:spcPts val="0"/>
              </a:spcBef>
              <a:defRPr/>
            </a:pPr>
            <a:r>
              <a:rPr lang="en-US" sz="2800" b="1" i="1" dirty="0">
                <a:solidFill>
                  <a:srgbClr val="006600"/>
                </a:solidFill>
              </a:rPr>
              <a:t>Rights in </a:t>
            </a:r>
            <a:r>
              <a:rPr lang="en-US" sz="2800" b="1" i="1" dirty="0" smtClean="0">
                <a:solidFill>
                  <a:srgbClr val="006600"/>
                </a:solidFill>
              </a:rPr>
              <a:t>Property – </a:t>
            </a:r>
            <a:r>
              <a:rPr lang="en-US" sz="2800" b="1" i="1" dirty="0" smtClean="0">
                <a:solidFill>
                  <a:srgbClr val="006600"/>
                </a:solidFill>
              </a:rPr>
              <a:t>Types of Property</a:t>
            </a:r>
            <a:endParaRPr lang="en-US" sz="2800" b="1" i="1" dirty="0" smtClean="0">
              <a:solidFill>
                <a:srgbClr val="006600"/>
              </a:solidFill>
            </a:endParaRPr>
          </a:p>
          <a:p>
            <a:pPr marL="342900" indent="-342900" algn="ctr">
              <a:lnSpc>
                <a:spcPct val="75000"/>
              </a:lnSpc>
              <a:spcBef>
                <a:spcPts val="0"/>
              </a:spcBef>
              <a:defRPr/>
            </a:pPr>
            <a:endParaRPr lang="en-US" sz="1000" b="1" i="1" dirty="0">
              <a:solidFill>
                <a:srgbClr val="006600"/>
              </a:solidFill>
            </a:endParaRPr>
          </a:p>
          <a:p>
            <a:pPr>
              <a:lnSpc>
                <a:spcPct val="75000"/>
              </a:lnSpc>
              <a:spcBef>
                <a:spcPts val="0"/>
              </a:spcBef>
              <a:defRPr/>
            </a:pPr>
            <a:r>
              <a:rPr lang="en-US" sz="3000" b="1" dirty="0" smtClean="0">
                <a:solidFill>
                  <a:srgbClr val="002060"/>
                </a:solidFill>
              </a:rPr>
              <a:t>To </a:t>
            </a:r>
            <a:r>
              <a:rPr lang="en-US" sz="3000" b="1" dirty="0">
                <a:solidFill>
                  <a:srgbClr val="002060"/>
                </a:solidFill>
              </a:rPr>
              <a:t>Understand Property:</a:t>
            </a:r>
          </a:p>
          <a:p>
            <a:pPr>
              <a:lnSpc>
                <a:spcPct val="75000"/>
              </a:lnSpc>
              <a:spcBef>
                <a:spcPts val="0"/>
              </a:spcBef>
              <a:defRPr/>
            </a:pPr>
            <a:endParaRPr lang="en-US" sz="500" b="1" dirty="0" smtClean="0">
              <a:solidFill>
                <a:srgbClr val="C00000"/>
              </a:solidFill>
            </a:endParaRPr>
          </a:p>
          <a:p>
            <a:pPr>
              <a:lnSpc>
                <a:spcPct val="75000"/>
              </a:lnSpc>
              <a:spcBef>
                <a:spcPts val="0"/>
              </a:spcBef>
              <a:defRPr/>
            </a:pPr>
            <a:endParaRPr lang="en-US" sz="500" b="1" dirty="0" smtClean="0">
              <a:solidFill>
                <a:srgbClr val="C00000"/>
              </a:solidFill>
            </a:endParaRPr>
          </a:p>
          <a:p>
            <a:pPr>
              <a:lnSpc>
                <a:spcPct val="75000"/>
              </a:lnSpc>
              <a:spcBef>
                <a:spcPts val="0"/>
              </a:spcBef>
              <a:defRPr/>
            </a:pPr>
            <a:endParaRPr lang="en-US" sz="500" b="1" dirty="0" smtClean="0">
              <a:solidFill>
                <a:srgbClr val="C00000"/>
              </a:solidFill>
            </a:endParaRPr>
          </a:p>
          <a:p>
            <a:pPr>
              <a:lnSpc>
                <a:spcPct val="75000"/>
              </a:lnSpc>
              <a:spcBef>
                <a:spcPts val="0"/>
              </a:spcBef>
              <a:defRPr/>
            </a:pPr>
            <a:r>
              <a:rPr lang="en-US" sz="2200" b="1" dirty="0" smtClean="0">
                <a:solidFill>
                  <a:srgbClr val="C00000"/>
                </a:solidFill>
              </a:rPr>
              <a:t>We </a:t>
            </a:r>
            <a:r>
              <a:rPr lang="en-US" sz="2200" b="1" dirty="0">
                <a:solidFill>
                  <a:srgbClr val="C00000"/>
                </a:solidFill>
              </a:rPr>
              <a:t>Must Understand </a:t>
            </a:r>
            <a:r>
              <a:rPr lang="en-US" sz="2200" b="1" dirty="0" smtClean="0">
                <a:solidFill>
                  <a:srgbClr val="C00000"/>
                </a:solidFill>
              </a:rPr>
              <a:t>the four postulates:</a:t>
            </a:r>
            <a:r>
              <a:rPr lang="en-US" sz="2000" dirty="0" smtClean="0"/>
              <a:t> </a:t>
            </a:r>
          </a:p>
          <a:p>
            <a:pPr>
              <a:lnSpc>
                <a:spcPct val="75000"/>
              </a:lnSpc>
              <a:spcBef>
                <a:spcPts val="0"/>
              </a:spcBef>
              <a:defRPr/>
            </a:pPr>
            <a:endParaRPr lang="en-US" sz="500" b="1" dirty="0"/>
          </a:p>
          <a:p>
            <a:pPr marL="342900" indent="-342900">
              <a:lnSpc>
                <a:spcPct val="90000"/>
              </a:lnSpc>
              <a:spcBef>
                <a:spcPct val="20000"/>
              </a:spcBef>
              <a:defRPr/>
            </a:pPr>
            <a:r>
              <a:rPr lang="en-US" sz="2000" b="1" i="1" dirty="0" smtClean="0">
                <a:solidFill>
                  <a:schemeClr val="accent1">
                    <a:lumMod val="25000"/>
                  </a:schemeClr>
                </a:solidFill>
              </a:rPr>
              <a:t>1</a:t>
            </a:r>
            <a:r>
              <a:rPr lang="en-US" sz="2000" b="1" i="1" dirty="0">
                <a:solidFill>
                  <a:schemeClr val="accent1">
                    <a:lumMod val="25000"/>
                  </a:schemeClr>
                </a:solidFill>
              </a:rPr>
              <a:t>. Property needs to be seen as a collection of “Rights” not a collection of “Things”;</a:t>
            </a:r>
          </a:p>
          <a:p>
            <a:pPr marL="342900" indent="-342900">
              <a:lnSpc>
                <a:spcPct val="90000"/>
              </a:lnSpc>
              <a:spcBef>
                <a:spcPct val="20000"/>
              </a:spcBef>
              <a:defRPr/>
            </a:pPr>
            <a:r>
              <a:rPr lang="en-US" sz="2000" b="1" i="1" dirty="0">
                <a:solidFill>
                  <a:schemeClr val="accent1">
                    <a:lumMod val="25000"/>
                  </a:schemeClr>
                </a:solidFill>
              </a:rPr>
              <a:t>2. Property Rights are those recognized by Law                                                                            and the Law evolved from Property Rights;</a:t>
            </a:r>
          </a:p>
          <a:p>
            <a:pPr marL="342900" indent="-342900">
              <a:lnSpc>
                <a:spcPct val="90000"/>
              </a:lnSpc>
              <a:spcBef>
                <a:spcPct val="20000"/>
              </a:spcBef>
              <a:defRPr/>
            </a:pPr>
            <a:r>
              <a:rPr lang="en-US" sz="2000" b="1" i="1" dirty="0">
                <a:solidFill>
                  <a:schemeClr val="accent1">
                    <a:lumMod val="25000"/>
                  </a:schemeClr>
                </a:solidFill>
              </a:rPr>
              <a:t>3. Our Foundations of Law recognized that we are endowed with Property Rights; and</a:t>
            </a:r>
          </a:p>
          <a:p>
            <a:pPr marL="342900" indent="-342900">
              <a:lnSpc>
                <a:spcPct val="90000"/>
              </a:lnSpc>
              <a:spcBef>
                <a:spcPct val="20000"/>
              </a:spcBef>
              <a:defRPr/>
            </a:pPr>
            <a:r>
              <a:rPr lang="en-US" sz="2000" b="1" i="1" dirty="0">
                <a:solidFill>
                  <a:schemeClr val="accent1">
                    <a:lumMod val="25000"/>
                  </a:schemeClr>
                </a:solidFill>
              </a:rPr>
              <a:t>4. Property Rights can be summarized by E-PUT</a:t>
            </a:r>
          </a:p>
          <a:p>
            <a:pPr marL="342900" indent="-342900">
              <a:lnSpc>
                <a:spcPct val="90000"/>
              </a:lnSpc>
              <a:spcBef>
                <a:spcPct val="20000"/>
              </a:spcBef>
              <a:defRPr/>
            </a:pPr>
            <a:r>
              <a:rPr lang="en-US" sz="2000" b="1" i="1" dirty="0"/>
              <a:t>		The RIGHT to EXCLUDE</a:t>
            </a:r>
          </a:p>
          <a:p>
            <a:pPr marL="342900" indent="-342900">
              <a:lnSpc>
                <a:spcPct val="90000"/>
              </a:lnSpc>
              <a:spcBef>
                <a:spcPct val="20000"/>
              </a:spcBef>
              <a:defRPr/>
            </a:pPr>
            <a:r>
              <a:rPr lang="en-US" sz="2000" b="1" i="1" dirty="0"/>
              <a:t>		The RIGHT to POSSESS</a:t>
            </a:r>
          </a:p>
          <a:p>
            <a:pPr marL="342900" indent="-342900">
              <a:lnSpc>
                <a:spcPct val="90000"/>
              </a:lnSpc>
              <a:spcBef>
                <a:spcPct val="20000"/>
              </a:spcBef>
              <a:defRPr/>
            </a:pPr>
            <a:r>
              <a:rPr lang="en-US" sz="2000" b="1" i="1" dirty="0"/>
              <a:t>		The RIGHT to USE; and</a:t>
            </a:r>
          </a:p>
          <a:p>
            <a:pPr marL="342900" indent="-342900">
              <a:lnSpc>
                <a:spcPct val="90000"/>
              </a:lnSpc>
              <a:spcBef>
                <a:spcPct val="20000"/>
              </a:spcBef>
              <a:defRPr/>
            </a:pPr>
            <a:r>
              <a:rPr lang="en-US" sz="2000" b="1" i="1" dirty="0"/>
              <a:t>		The Right to TRANSFER.</a:t>
            </a:r>
          </a:p>
          <a:p>
            <a:pPr>
              <a:lnSpc>
                <a:spcPct val="75000"/>
              </a:lnSpc>
              <a:spcBef>
                <a:spcPts val="0"/>
              </a:spcBef>
              <a:buFont typeface="Arial" pitchFamily="34" charset="0"/>
              <a:buChar char="•"/>
              <a:defRPr/>
            </a:pPr>
            <a:endParaRPr lang="en-US" sz="2000" dirty="0"/>
          </a:p>
          <a:p>
            <a:pPr>
              <a:lnSpc>
                <a:spcPct val="75000"/>
              </a:lnSpc>
              <a:spcBef>
                <a:spcPts val="0"/>
              </a:spcBef>
              <a:defRPr/>
            </a:pPr>
            <a:endParaRPr lang="en-US" sz="1500" dirty="0"/>
          </a:p>
        </p:txBody>
      </p:sp>
      <p:sp>
        <p:nvSpPr>
          <p:cNvPr id="5" name="Slide Number Placeholder 4"/>
          <p:cNvSpPr>
            <a:spLocks noGrp="1"/>
          </p:cNvSpPr>
          <p:nvPr>
            <p:ph type="sldNum" sz="quarter" idx="12"/>
          </p:nvPr>
        </p:nvSpPr>
        <p:spPr/>
        <p:txBody>
          <a:bodyPr/>
          <a:lstStyle/>
          <a:p>
            <a:pPr>
              <a:defRPr/>
            </a:pPr>
            <a:fld id="{FBE6E937-6F3C-4118-8E28-816982EE701D}" type="slidenum">
              <a:rPr lang="en-US" smtClean="0"/>
              <a:pPr>
                <a:defRPr/>
              </a:pPr>
              <a:t>4</a:t>
            </a:fld>
            <a:endParaRPr lang="en-US" dirty="0"/>
          </a:p>
        </p:txBody>
      </p:sp>
    </p:spTree>
    <p:extLst>
      <p:ext uri="{BB962C8B-B14F-4D97-AF65-F5344CB8AC3E}">
        <p14:creationId xmlns:p14="http://schemas.microsoft.com/office/powerpoint/2010/main" val="191358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8"/>
          <p:cNvSpPr>
            <a:spLocks noChangeArrowheads="1"/>
          </p:cNvSpPr>
          <p:nvPr/>
        </p:nvSpPr>
        <p:spPr bwMode="auto">
          <a:xfrm>
            <a:off x="228600" y="1066800"/>
            <a:ext cx="8534400" cy="5410200"/>
          </a:xfrm>
          <a:prstGeom prst="rect">
            <a:avLst/>
          </a:prstGeom>
          <a:noFill/>
          <a:ln w="9525">
            <a:noFill/>
            <a:miter lim="800000"/>
            <a:headEnd/>
            <a:tailEnd/>
          </a:ln>
        </p:spPr>
        <p:txBody>
          <a:bodyPr/>
          <a:lstStyle/>
          <a:p>
            <a:pPr marL="342900" indent="-342900" algn="ctr">
              <a:lnSpc>
                <a:spcPct val="75000"/>
              </a:lnSpc>
              <a:spcBef>
                <a:spcPts val="0"/>
              </a:spcBef>
              <a:defRPr/>
            </a:pPr>
            <a:r>
              <a:rPr lang="en-US" sz="3600" b="1" dirty="0">
                <a:solidFill>
                  <a:srgbClr val="0033CC"/>
                </a:solidFill>
              </a:rPr>
              <a:t>The Meaning of Property</a:t>
            </a:r>
          </a:p>
          <a:p>
            <a:pPr marL="342900" indent="-342900" algn="ctr">
              <a:lnSpc>
                <a:spcPct val="75000"/>
              </a:lnSpc>
              <a:spcBef>
                <a:spcPts val="0"/>
              </a:spcBef>
              <a:defRPr/>
            </a:pPr>
            <a:r>
              <a:rPr lang="en-US" sz="2800" b="1" i="1" dirty="0">
                <a:solidFill>
                  <a:srgbClr val="006600"/>
                </a:solidFill>
              </a:rPr>
              <a:t>Rights in Property – Types of </a:t>
            </a:r>
            <a:r>
              <a:rPr lang="en-US" sz="2800" b="1" i="1" dirty="0" smtClean="0">
                <a:solidFill>
                  <a:srgbClr val="006600"/>
                </a:solidFill>
              </a:rPr>
              <a:t>Property</a:t>
            </a:r>
            <a:r>
              <a:rPr lang="en-US" sz="3400" b="1" dirty="0" smtClean="0">
                <a:solidFill>
                  <a:srgbClr val="C81204"/>
                </a:solidFill>
              </a:rPr>
              <a:t> </a:t>
            </a:r>
          </a:p>
          <a:p>
            <a:pPr marL="342900" indent="-342900" algn="ctr">
              <a:lnSpc>
                <a:spcPct val="95000"/>
              </a:lnSpc>
              <a:spcBef>
                <a:spcPct val="20000"/>
              </a:spcBef>
            </a:pPr>
            <a:r>
              <a:rPr lang="en-US" sz="3400" b="1" dirty="0" smtClean="0">
                <a:solidFill>
                  <a:srgbClr val="C81204"/>
                </a:solidFill>
              </a:rPr>
              <a:t> Its </a:t>
            </a:r>
            <a:r>
              <a:rPr lang="en-US" sz="3400" b="1" dirty="0" smtClean="0">
                <a:solidFill>
                  <a:srgbClr val="C81204"/>
                </a:solidFill>
              </a:rPr>
              <a:t>All About </a:t>
            </a:r>
            <a:r>
              <a:rPr lang="en-US" sz="3400" b="1" dirty="0">
                <a:solidFill>
                  <a:srgbClr val="C81204"/>
                </a:solidFill>
              </a:rPr>
              <a:t>Rights</a:t>
            </a:r>
            <a:endParaRPr lang="en-US" sz="1000" b="1" i="1" dirty="0">
              <a:solidFill>
                <a:srgbClr val="FF0000"/>
              </a:solidFill>
            </a:endParaRPr>
          </a:p>
          <a:p>
            <a:pPr marL="342900" indent="-342900">
              <a:lnSpc>
                <a:spcPct val="95000"/>
              </a:lnSpc>
              <a:spcBef>
                <a:spcPct val="20000"/>
              </a:spcBef>
              <a:buFontTx/>
              <a:buChar char="•"/>
            </a:pPr>
            <a:endParaRPr lang="en-US" sz="1000" dirty="0">
              <a:solidFill>
                <a:srgbClr val="0033CC"/>
              </a:solidFill>
            </a:endParaRPr>
          </a:p>
          <a:p>
            <a:pPr marL="342900" indent="-342900" algn="just">
              <a:lnSpc>
                <a:spcPct val="95000"/>
              </a:lnSpc>
              <a:buFontTx/>
              <a:buChar char="•"/>
            </a:pPr>
            <a:r>
              <a:rPr lang="en-US" sz="2800" b="1" i="1" dirty="0">
                <a:solidFill>
                  <a:srgbClr val="002060"/>
                </a:solidFill>
              </a:rPr>
              <a:t>So it has become apparent – if you want to understand </a:t>
            </a:r>
            <a:r>
              <a:rPr lang="en-US" sz="2800" dirty="0">
                <a:solidFill>
                  <a:srgbClr val="002060"/>
                </a:solidFill>
              </a:rPr>
              <a:t> </a:t>
            </a:r>
            <a:r>
              <a:rPr lang="en-US" sz="2800" b="1" i="1" dirty="0"/>
              <a:t>Property </a:t>
            </a:r>
            <a:r>
              <a:rPr lang="en-US" sz="2800" b="1" i="1" dirty="0">
                <a:solidFill>
                  <a:srgbClr val="002060"/>
                </a:solidFill>
              </a:rPr>
              <a:t>you need to understand</a:t>
            </a:r>
            <a:r>
              <a:rPr lang="en-US" sz="2800" dirty="0">
                <a:solidFill>
                  <a:srgbClr val="002060"/>
                </a:solidFill>
              </a:rPr>
              <a:t> </a:t>
            </a:r>
            <a:r>
              <a:rPr lang="en-US" sz="2800" b="1" i="1" dirty="0">
                <a:solidFill>
                  <a:srgbClr val="C00000"/>
                </a:solidFill>
              </a:rPr>
              <a:t>Rights</a:t>
            </a:r>
            <a:r>
              <a:rPr lang="en-US" sz="2800" b="1" i="1" dirty="0">
                <a:solidFill>
                  <a:srgbClr val="006600"/>
                </a:solidFill>
              </a:rPr>
              <a:t>.</a:t>
            </a:r>
          </a:p>
          <a:p>
            <a:pPr marL="342900" indent="-342900" algn="just">
              <a:lnSpc>
                <a:spcPct val="95000"/>
              </a:lnSpc>
            </a:pPr>
            <a:r>
              <a:rPr lang="en-US" sz="1000" dirty="0">
                <a:solidFill>
                  <a:srgbClr val="0033CC"/>
                </a:solidFill>
              </a:rPr>
              <a:t> </a:t>
            </a:r>
          </a:p>
          <a:p>
            <a:pPr marL="342900" indent="-342900" algn="just">
              <a:lnSpc>
                <a:spcPct val="95000"/>
              </a:lnSpc>
              <a:buFontTx/>
              <a:buChar char="•"/>
            </a:pPr>
            <a:r>
              <a:rPr lang="en-US" sz="2800" b="1" i="1" dirty="0">
                <a:solidFill>
                  <a:srgbClr val="002060"/>
                </a:solidFill>
              </a:rPr>
              <a:t>So lets begin our understanding into the true meaning of </a:t>
            </a:r>
            <a:r>
              <a:rPr lang="en-US" sz="2800" b="1" i="1" dirty="0"/>
              <a:t>property law, </a:t>
            </a:r>
            <a:r>
              <a:rPr lang="en-US" sz="2800" b="1" i="1" dirty="0">
                <a:solidFill>
                  <a:srgbClr val="002060"/>
                </a:solidFill>
              </a:rPr>
              <a:t>by performing a review of the </a:t>
            </a:r>
            <a:r>
              <a:rPr lang="en-US" sz="2800" b="1" i="1" dirty="0" smtClean="0">
                <a:solidFill>
                  <a:srgbClr val="C00000"/>
                </a:solidFill>
              </a:rPr>
              <a:t>Types of Property</a:t>
            </a:r>
            <a:r>
              <a:rPr lang="en-US" sz="2800" b="1" i="1" dirty="0" smtClean="0">
                <a:solidFill>
                  <a:srgbClr val="002060"/>
                </a:solidFill>
              </a:rPr>
              <a:t> in which these </a:t>
            </a:r>
            <a:r>
              <a:rPr lang="en-US" sz="2800" b="1" i="1" dirty="0" smtClean="0">
                <a:solidFill>
                  <a:srgbClr val="C00000"/>
                </a:solidFill>
              </a:rPr>
              <a:t>Rights vest</a:t>
            </a:r>
            <a:r>
              <a:rPr lang="en-US" sz="2800" dirty="0" smtClean="0">
                <a:solidFill>
                  <a:srgbClr val="0033CC"/>
                </a:solidFill>
              </a:rPr>
              <a:t>.  </a:t>
            </a:r>
            <a:endParaRPr lang="en-US" sz="2800" b="1" i="1" dirty="0">
              <a:solidFill>
                <a:srgbClr val="002060"/>
              </a:solidFill>
            </a:endParaRPr>
          </a:p>
        </p:txBody>
      </p:sp>
      <p:sp>
        <p:nvSpPr>
          <p:cNvPr id="3" name="Slide Number Placeholder 2"/>
          <p:cNvSpPr>
            <a:spLocks noGrp="1"/>
          </p:cNvSpPr>
          <p:nvPr>
            <p:ph type="sldNum" sz="quarter" idx="12"/>
          </p:nvPr>
        </p:nvSpPr>
        <p:spPr/>
        <p:txBody>
          <a:bodyPr/>
          <a:lstStyle/>
          <a:p>
            <a:pPr>
              <a:defRPr/>
            </a:pPr>
            <a:fld id="{B65D0F76-24EF-4F3B-BC83-A9C3E2996108}" type="slidenum">
              <a:rPr lang="en-US" smtClean="0"/>
              <a:pPr>
                <a:defRPr/>
              </a:pPr>
              <a:t>5</a:t>
            </a:fld>
            <a:endParaRPr lang="en-US"/>
          </a:p>
        </p:txBody>
      </p:sp>
    </p:spTree>
    <p:extLst>
      <p:ext uri="{BB962C8B-B14F-4D97-AF65-F5344CB8AC3E}">
        <p14:creationId xmlns:p14="http://schemas.microsoft.com/office/powerpoint/2010/main" val="2847345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endParaRPr lang="en-US" sz="4400">
              <a:solidFill>
                <a:schemeClr val="tx2"/>
              </a:solidFill>
            </a:endParaRPr>
          </a:p>
        </p:txBody>
      </p:sp>
      <p:sp>
        <p:nvSpPr>
          <p:cNvPr id="31748" name="Rectangle 5"/>
          <p:cNvSpPr>
            <a:spLocks noChangeArrowheads="1"/>
          </p:cNvSpPr>
          <p:nvPr/>
        </p:nvSpPr>
        <p:spPr bwMode="auto">
          <a:xfrm>
            <a:off x="304800" y="990600"/>
            <a:ext cx="8610600" cy="57150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The Meaning of Property</a:t>
            </a:r>
          </a:p>
          <a:p>
            <a:pPr marL="342900" indent="-342900" algn="ctr">
              <a:spcBef>
                <a:spcPts val="0"/>
              </a:spcBef>
              <a:defRPr/>
            </a:pPr>
            <a:r>
              <a:rPr lang="en-US" sz="2800" b="1" i="1" dirty="0">
                <a:solidFill>
                  <a:srgbClr val="006600"/>
                </a:solidFill>
              </a:rPr>
              <a:t>Rights in Property – Types of Property</a:t>
            </a:r>
            <a:r>
              <a:rPr lang="en-US" sz="2800" b="1" dirty="0">
                <a:solidFill>
                  <a:srgbClr val="C81204"/>
                </a:solidFill>
              </a:rPr>
              <a:t> </a:t>
            </a:r>
            <a:endParaRPr lang="en-US" sz="2800" b="1" dirty="0" smtClean="0">
              <a:solidFill>
                <a:srgbClr val="C81204"/>
              </a:solidFill>
            </a:endParaRPr>
          </a:p>
          <a:p>
            <a:pPr marL="342900" indent="-342900" algn="ctr">
              <a:spcBef>
                <a:spcPts val="0"/>
              </a:spcBef>
              <a:defRPr/>
            </a:pPr>
            <a:endParaRPr lang="en-US" sz="1000" b="1" dirty="0">
              <a:solidFill>
                <a:srgbClr val="C81204"/>
              </a:solidFill>
            </a:endParaRPr>
          </a:p>
          <a:p>
            <a:pPr marL="342900" indent="-342900" algn="ctr">
              <a:spcBef>
                <a:spcPts val="0"/>
              </a:spcBef>
            </a:pPr>
            <a:r>
              <a:rPr lang="en-US" sz="2800" b="1" dirty="0" smtClean="0">
                <a:solidFill>
                  <a:srgbClr val="C81204"/>
                </a:solidFill>
              </a:rPr>
              <a:t>Its </a:t>
            </a:r>
            <a:r>
              <a:rPr lang="en-US" sz="2800" b="1" dirty="0" smtClean="0">
                <a:solidFill>
                  <a:srgbClr val="C81204"/>
                </a:solidFill>
              </a:rPr>
              <a:t>All About Rights</a:t>
            </a:r>
            <a:endParaRPr lang="en-US" sz="2800" b="1" i="1" dirty="0">
              <a:solidFill>
                <a:srgbClr val="FF0000"/>
              </a:solidFill>
            </a:endParaRPr>
          </a:p>
          <a:p>
            <a:pPr marL="342900" indent="-342900" algn="ctr" eaLnBrk="0" hangingPunct="0">
              <a:spcBef>
                <a:spcPts val="0"/>
              </a:spcBef>
            </a:pPr>
            <a:r>
              <a:rPr lang="en-US" sz="2800" b="1" i="1" dirty="0" smtClean="0"/>
              <a:t>Property</a:t>
            </a:r>
            <a:r>
              <a:rPr lang="en-US" sz="2800" b="1" dirty="0" smtClean="0"/>
              <a:t> </a:t>
            </a:r>
            <a:r>
              <a:rPr lang="en-US" sz="2800" b="1" dirty="0"/>
              <a:t>as </a:t>
            </a:r>
            <a:r>
              <a:rPr lang="en-US" sz="2800" b="1" dirty="0" smtClean="0"/>
              <a:t>“Rights” </a:t>
            </a:r>
            <a:r>
              <a:rPr lang="en-US" sz="2800" b="1" dirty="0"/>
              <a:t>- Types of </a:t>
            </a:r>
            <a:r>
              <a:rPr lang="en-US" sz="2800" b="1" i="1" dirty="0" smtClean="0"/>
              <a:t>Property</a:t>
            </a:r>
          </a:p>
          <a:p>
            <a:pPr marL="342900" indent="-342900" algn="ctr" eaLnBrk="0" hangingPunct="0">
              <a:spcBef>
                <a:spcPts val="0"/>
              </a:spcBef>
            </a:pPr>
            <a:endParaRPr lang="en-US" sz="1000" b="1" i="1" dirty="0"/>
          </a:p>
          <a:p>
            <a:pPr marL="342900" indent="-342900" eaLnBrk="0" hangingPunct="0">
              <a:spcBef>
                <a:spcPts val="0"/>
              </a:spcBef>
              <a:buFontTx/>
              <a:buChar char="•"/>
            </a:pPr>
            <a:r>
              <a:rPr lang="en-US" dirty="0"/>
              <a:t>What types of</a:t>
            </a:r>
            <a:r>
              <a:rPr lang="en-US" b="1" i="1" dirty="0"/>
              <a:t> Property</a:t>
            </a:r>
            <a:r>
              <a:rPr lang="en-US" dirty="0"/>
              <a:t> can </a:t>
            </a:r>
            <a:r>
              <a:rPr lang="en-US" b="1" dirty="0"/>
              <a:t>“Rights” </a:t>
            </a:r>
            <a:r>
              <a:rPr lang="en-US" dirty="0"/>
              <a:t>be exercised over:</a:t>
            </a:r>
          </a:p>
          <a:p>
            <a:pPr marL="342900" indent="-342900" eaLnBrk="0" hangingPunct="0">
              <a:spcBef>
                <a:spcPts val="0"/>
              </a:spcBef>
              <a:buFontTx/>
              <a:buChar char="•"/>
            </a:pPr>
            <a:endParaRPr lang="en-US" sz="1000" dirty="0">
              <a:solidFill>
                <a:schemeClr val="accent2"/>
              </a:solidFill>
            </a:endParaRPr>
          </a:p>
          <a:p>
            <a:pPr marL="742950" lvl="1" indent="-285750" eaLnBrk="0" hangingPunct="0">
              <a:spcBef>
                <a:spcPct val="20000"/>
              </a:spcBef>
              <a:buFontTx/>
              <a:buChar char="–"/>
            </a:pPr>
            <a:r>
              <a:rPr lang="en-US" sz="2000" b="1" dirty="0">
                <a:solidFill>
                  <a:srgbClr val="C00000"/>
                </a:solidFill>
              </a:rPr>
              <a:t>Real</a:t>
            </a:r>
            <a:r>
              <a:rPr lang="en-US" sz="2000" b="1" dirty="0">
                <a:solidFill>
                  <a:schemeClr val="accent2"/>
                </a:solidFill>
              </a:rPr>
              <a:t> </a:t>
            </a:r>
            <a:r>
              <a:rPr lang="en-US" sz="2000" b="1" dirty="0"/>
              <a:t>(Rights in Land);</a:t>
            </a:r>
          </a:p>
          <a:p>
            <a:pPr marL="742950" lvl="1" indent="-285750" eaLnBrk="0" hangingPunct="0">
              <a:spcBef>
                <a:spcPct val="20000"/>
              </a:spcBef>
            </a:pPr>
            <a:r>
              <a:rPr lang="en-US" sz="2000" dirty="0"/>
              <a:t>	Real Estate – Ownership/Leaseholds/Easements/Life Estates</a:t>
            </a:r>
          </a:p>
          <a:p>
            <a:pPr marL="742950" lvl="1" indent="-285750" eaLnBrk="0" hangingPunct="0">
              <a:spcBef>
                <a:spcPct val="20000"/>
              </a:spcBef>
              <a:buFontTx/>
              <a:buChar char="–"/>
            </a:pPr>
            <a:r>
              <a:rPr lang="en-US" sz="2000" b="1" dirty="0">
                <a:solidFill>
                  <a:srgbClr val="C00000"/>
                </a:solidFill>
              </a:rPr>
              <a:t>Personal</a:t>
            </a:r>
            <a:r>
              <a:rPr lang="en-US" sz="2000" b="1" dirty="0">
                <a:solidFill>
                  <a:schemeClr val="accent2"/>
                </a:solidFill>
              </a:rPr>
              <a:t> </a:t>
            </a:r>
            <a:r>
              <a:rPr lang="en-US" sz="2000" b="1" dirty="0"/>
              <a:t>(Rights in Objects); and/or</a:t>
            </a:r>
          </a:p>
          <a:p>
            <a:pPr marL="742950" lvl="1" indent="-285750" eaLnBrk="0" hangingPunct="0">
              <a:spcBef>
                <a:spcPct val="20000"/>
              </a:spcBef>
            </a:pPr>
            <a:r>
              <a:rPr lang="en-US" sz="2000" dirty="0"/>
              <a:t>	Chattels – Tangible, visible “things”</a:t>
            </a:r>
          </a:p>
          <a:p>
            <a:pPr marL="742950" lvl="1" indent="-285750" eaLnBrk="0" hangingPunct="0">
              <a:spcBef>
                <a:spcPct val="20000"/>
              </a:spcBef>
              <a:buFontTx/>
              <a:buChar char="–"/>
            </a:pPr>
            <a:r>
              <a:rPr lang="en-US" sz="2000" b="1" dirty="0">
                <a:solidFill>
                  <a:srgbClr val="C00000"/>
                </a:solidFill>
              </a:rPr>
              <a:t>Intellectual</a:t>
            </a:r>
            <a:r>
              <a:rPr lang="en-US" sz="2000" b="1" dirty="0">
                <a:solidFill>
                  <a:schemeClr val="accent2"/>
                </a:solidFill>
              </a:rPr>
              <a:t> </a:t>
            </a:r>
            <a:r>
              <a:rPr lang="en-US" sz="2000" b="1" dirty="0"/>
              <a:t>(Rights in Ideas)</a:t>
            </a:r>
          </a:p>
          <a:p>
            <a:pPr marL="742950" lvl="1" indent="-285750" eaLnBrk="0" hangingPunct="0">
              <a:spcBef>
                <a:spcPct val="20000"/>
              </a:spcBef>
            </a:pPr>
            <a:r>
              <a:rPr lang="en-US" sz="2000" dirty="0"/>
              <a:t>	Patents – Idea for Product or Process</a:t>
            </a:r>
          </a:p>
          <a:p>
            <a:pPr marL="742950" lvl="1" indent="-285750" eaLnBrk="0" hangingPunct="0">
              <a:spcBef>
                <a:spcPct val="20000"/>
              </a:spcBef>
            </a:pPr>
            <a:r>
              <a:rPr lang="en-US" sz="2000" dirty="0"/>
              <a:t>	Trademarks – Logo, Identification or Distinction</a:t>
            </a:r>
          </a:p>
          <a:p>
            <a:pPr marL="742950" lvl="1" indent="-285750" eaLnBrk="0" hangingPunct="0">
              <a:spcBef>
                <a:spcPct val="20000"/>
              </a:spcBef>
            </a:pPr>
            <a:r>
              <a:rPr lang="en-US" sz="2000" dirty="0"/>
              <a:t>	Copyrights – Written or Performed Works</a:t>
            </a:r>
          </a:p>
          <a:p>
            <a:pPr marL="742950" lvl="1" indent="-285750" eaLnBrk="0" hangingPunct="0">
              <a:spcBef>
                <a:spcPct val="20000"/>
              </a:spcBef>
              <a:buFontTx/>
              <a:buChar char="–"/>
            </a:pPr>
            <a:endParaRPr lang="en-US" sz="1600" b="1" i="1" dirty="0">
              <a:solidFill>
                <a:schemeClr val="accent2"/>
              </a:solidFill>
            </a:endParaRPr>
          </a:p>
        </p:txBody>
      </p:sp>
      <p:sp>
        <p:nvSpPr>
          <p:cNvPr id="4" name="Slide Number Placeholder 3"/>
          <p:cNvSpPr>
            <a:spLocks noGrp="1"/>
          </p:cNvSpPr>
          <p:nvPr>
            <p:ph type="sldNum" sz="quarter" idx="12"/>
          </p:nvPr>
        </p:nvSpPr>
        <p:spPr/>
        <p:txBody>
          <a:bodyPr/>
          <a:lstStyle/>
          <a:p>
            <a:pPr>
              <a:defRPr/>
            </a:pPr>
            <a:fld id="{B65D0F76-24EF-4F3B-BC83-A9C3E2996108}" type="slidenum">
              <a:rPr lang="en-US" smtClean="0"/>
              <a:pPr>
                <a:defRPr/>
              </a:pPr>
              <a:t>6</a:t>
            </a:fld>
            <a:endParaRPr lang="en-US"/>
          </a:p>
        </p:txBody>
      </p:sp>
    </p:spTree>
    <p:extLst>
      <p:ext uri="{BB962C8B-B14F-4D97-AF65-F5344CB8AC3E}">
        <p14:creationId xmlns:p14="http://schemas.microsoft.com/office/powerpoint/2010/main" val="2580816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endParaRPr lang="en-US" sz="4400">
              <a:solidFill>
                <a:schemeClr val="tx2"/>
              </a:solidFill>
            </a:endParaRPr>
          </a:p>
        </p:txBody>
      </p:sp>
      <p:sp>
        <p:nvSpPr>
          <p:cNvPr id="32772" name="Rectangle 5"/>
          <p:cNvSpPr>
            <a:spLocks noChangeArrowheads="1"/>
          </p:cNvSpPr>
          <p:nvPr/>
        </p:nvSpPr>
        <p:spPr bwMode="auto">
          <a:xfrm>
            <a:off x="304800" y="914400"/>
            <a:ext cx="8686800" cy="57912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C81204"/>
                </a:solidFill>
              </a:rPr>
              <a:t> </a:t>
            </a:r>
            <a:r>
              <a:rPr lang="en-US" sz="3600" b="1" dirty="0">
                <a:solidFill>
                  <a:srgbClr val="0033CC"/>
                </a:solidFill>
              </a:rPr>
              <a:t>The Meaning of Property</a:t>
            </a:r>
          </a:p>
          <a:p>
            <a:pPr marL="342900" indent="-342900" algn="ctr">
              <a:spcBef>
                <a:spcPts val="0"/>
              </a:spcBef>
              <a:defRPr/>
            </a:pPr>
            <a:r>
              <a:rPr lang="en-US" sz="2800" b="1" i="1" dirty="0">
                <a:solidFill>
                  <a:srgbClr val="006600"/>
                </a:solidFill>
              </a:rPr>
              <a:t>Rights in Property – Types of Property</a:t>
            </a:r>
            <a:r>
              <a:rPr lang="en-US" sz="2800" b="1" dirty="0">
                <a:solidFill>
                  <a:srgbClr val="C81204"/>
                </a:solidFill>
              </a:rPr>
              <a:t> </a:t>
            </a:r>
          </a:p>
          <a:p>
            <a:pPr marL="342900" indent="-342900" algn="ctr">
              <a:spcBef>
                <a:spcPts val="0"/>
              </a:spcBef>
              <a:defRPr/>
            </a:pPr>
            <a:endParaRPr lang="en-US" sz="1100" b="1" dirty="0">
              <a:solidFill>
                <a:srgbClr val="C81204"/>
              </a:solidFill>
            </a:endParaRPr>
          </a:p>
          <a:p>
            <a:pPr marL="342900" indent="-342900" algn="ctr">
              <a:spcBef>
                <a:spcPts val="0"/>
              </a:spcBef>
            </a:pPr>
            <a:r>
              <a:rPr lang="en-US" sz="2800" b="1" dirty="0">
                <a:solidFill>
                  <a:srgbClr val="C81204"/>
                </a:solidFill>
              </a:rPr>
              <a:t>Its All About Rights</a:t>
            </a:r>
            <a:endParaRPr lang="en-US" sz="2800" b="1" i="1" dirty="0">
              <a:solidFill>
                <a:srgbClr val="FF0000"/>
              </a:solidFill>
            </a:endParaRPr>
          </a:p>
          <a:p>
            <a:pPr marL="342900" indent="-342900" algn="ctr" eaLnBrk="0" hangingPunct="0">
              <a:lnSpc>
                <a:spcPct val="85000"/>
              </a:lnSpc>
              <a:spcBef>
                <a:spcPct val="20000"/>
              </a:spcBef>
            </a:pPr>
            <a:endParaRPr lang="en-US" sz="700" b="1" i="1" dirty="0" smtClean="0"/>
          </a:p>
          <a:p>
            <a:pPr marL="342900" indent="-342900" algn="ctr" eaLnBrk="0" hangingPunct="0">
              <a:lnSpc>
                <a:spcPct val="85000"/>
              </a:lnSpc>
              <a:spcBef>
                <a:spcPct val="20000"/>
              </a:spcBef>
            </a:pPr>
            <a:r>
              <a:rPr lang="en-US" sz="2400" b="1" i="1" dirty="0" smtClean="0"/>
              <a:t>Property</a:t>
            </a:r>
            <a:r>
              <a:rPr lang="en-US" sz="2400" b="1" dirty="0" smtClean="0"/>
              <a:t> </a:t>
            </a:r>
            <a:r>
              <a:rPr lang="en-US" sz="2400" b="1" dirty="0"/>
              <a:t>as a “Right” - Types of </a:t>
            </a:r>
            <a:r>
              <a:rPr lang="en-US" sz="2400" b="1" i="1" dirty="0"/>
              <a:t>Property</a:t>
            </a:r>
            <a:endParaRPr lang="en-US" sz="2400" b="1" dirty="0"/>
          </a:p>
          <a:p>
            <a:pPr marL="342900" indent="-342900" eaLnBrk="0" hangingPunct="0">
              <a:lnSpc>
                <a:spcPct val="85000"/>
              </a:lnSpc>
              <a:spcBef>
                <a:spcPct val="20000"/>
              </a:spcBef>
            </a:pPr>
            <a:endParaRPr lang="en-US" sz="1000" b="1" dirty="0">
              <a:solidFill>
                <a:srgbClr val="006600"/>
              </a:solidFill>
            </a:endParaRPr>
          </a:p>
          <a:p>
            <a:pPr marL="342900" indent="-342900" eaLnBrk="0" hangingPunct="0">
              <a:lnSpc>
                <a:spcPct val="85000"/>
              </a:lnSpc>
              <a:spcBef>
                <a:spcPct val="20000"/>
              </a:spcBef>
            </a:pPr>
            <a:r>
              <a:rPr lang="en-US" sz="2400" b="1" dirty="0">
                <a:solidFill>
                  <a:srgbClr val="C00000"/>
                </a:solidFill>
              </a:rPr>
              <a:t>Real</a:t>
            </a:r>
            <a:r>
              <a:rPr lang="en-US" sz="2400" b="1" dirty="0">
                <a:solidFill>
                  <a:srgbClr val="0033CC"/>
                </a:solidFill>
              </a:rPr>
              <a:t> </a:t>
            </a:r>
            <a:r>
              <a:rPr lang="en-US" sz="2400" b="1" dirty="0"/>
              <a:t>(Rights in Land)</a:t>
            </a:r>
          </a:p>
          <a:p>
            <a:pPr marL="342900" indent="-342900" eaLnBrk="0" hangingPunct="0">
              <a:lnSpc>
                <a:spcPct val="85000"/>
              </a:lnSpc>
              <a:spcBef>
                <a:spcPct val="20000"/>
              </a:spcBef>
            </a:pPr>
            <a:endParaRPr lang="en-US" sz="700" dirty="0"/>
          </a:p>
          <a:p>
            <a:pPr marL="342900" indent="-342900" eaLnBrk="0" hangingPunct="0">
              <a:lnSpc>
                <a:spcPct val="85000"/>
              </a:lnSpc>
              <a:spcBef>
                <a:spcPct val="20000"/>
              </a:spcBef>
            </a:pPr>
            <a:r>
              <a:rPr lang="en-US" sz="2400" dirty="0"/>
              <a:t>	</a:t>
            </a:r>
            <a:r>
              <a:rPr lang="en-US" sz="2000" b="1" dirty="0">
                <a:solidFill>
                  <a:srgbClr val="C00000"/>
                </a:solidFill>
              </a:rPr>
              <a:t>Real property</a:t>
            </a:r>
            <a:r>
              <a:rPr lang="en-US" sz="2000" dirty="0">
                <a:solidFill>
                  <a:srgbClr val="C00000"/>
                </a:solidFill>
              </a:rPr>
              <a:t> </a:t>
            </a:r>
            <a:r>
              <a:rPr lang="en-US" sz="2000" dirty="0"/>
              <a:t>consists of </a:t>
            </a:r>
            <a:r>
              <a:rPr lang="en-US" sz="2000" b="1" dirty="0">
                <a:solidFill>
                  <a:srgbClr val="0033CC"/>
                </a:solidFill>
              </a:rPr>
              <a:t>Rights</a:t>
            </a:r>
            <a:r>
              <a:rPr lang="en-US" sz="2000" b="1" dirty="0"/>
              <a:t> </a:t>
            </a:r>
            <a:r>
              <a:rPr lang="en-US" sz="2000" dirty="0"/>
              <a:t>in: </a:t>
            </a:r>
          </a:p>
          <a:p>
            <a:pPr marL="342900" indent="-342900" eaLnBrk="0" hangingPunct="0">
              <a:lnSpc>
                <a:spcPct val="85000"/>
              </a:lnSpc>
              <a:spcBef>
                <a:spcPct val="20000"/>
              </a:spcBef>
            </a:pPr>
            <a:endParaRPr lang="en-US" sz="700" dirty="0"/>
          </a:p>
          <a:p>
            <a:pPr marL="342900" indent="-342900" eaLnBrk="0" hangingPunct="0">
              <a:lnSpc>
                <a:spcPct val="85000"/>
              </a:lnSpc>
              <a:spcBef>
                <a:spcPct val="20000"/>
              </a:spcBef>
            </a:pPr>
            <a:r>
              <a:rPr lang="en-US" sz="700" dirty="0"/>
              <a:t>	</a:t>
            </a:r>
            <a:r>
              <a:rPr lang="en-US" sz="2000" dirty="0"/>
              <a:t>1. </a:t>
            </a:r>
            <a:r>
              <a:rPr lang="en-US" sz="2000" b="1" dirty="0"/>
              <a:t>Land</a:t>
            </a:r>
            <a:r>
              <a:rPr lang="en-US" sz="2000" dirty="0"/>
              <a:t>;</a:t>
            </a:r>
          </a:p>
          <a:p>
            <a:pPr marL="342900" indent="-342900" eaLnBrk="0" hangingPunct="0">
              <a:lnSpc>
                <a:spcPct val="85000"/>
              </a:lnSpc>
              <a:spcBef>
                <a:spcPct val="20000"/>
              </a:spcBef>
            </a:pPr>
            <a:endParaRPr lang="en-US" sz="700" dirty="0"/>
          </a:p>
          <a:p>
            <a:pPr marL="342900" indent="-342900" eaLnBrk="0" hangingPunct="0">
              <a:lnSpc>
                <a:spcPct val="85000"/>
              </a:lnSpc>
              <a:spcBef>
                <a:spcPct val="20000"/>
              </a:spcBef>
            </a:pPr>
            <a:r>
              <a:rPr lang="en-US" sz="2000" dirty="0"/>
              <a:t>	2. </a:t>
            </a:r>
            <a:r>
              <a:rPr lang="en-US" sz="2000" b="1" dirty="0"/>
              <a:t>Anything attached to land</a:t>
            </a:r>
            <a:r>
              <a:rPr lang="en-US" sz="2000" dirty="0"/>
              <a:t> (Buildings,  buildings, signs, fences, or trees);</a:t>
            </a:r>
          </a:p>
          <a:p>
            <a:pPr marL="342900" indent="-342900" eaLnBrk="0" hangingPunct="0">
              <a:lnSpc>
                <a:spcPct val="85000"/>
              </a:lnSpc>
              <a:spcBef>
                <a:spcPct val="20000"/>
              </a:spcBef>
            </a:pPr>
            <a:r>
              <a:rPr lang="en-US" sz="700" dirty="0"/>
              <a:t> </a:t>
            </a:r>
          </a:p>
          <a:p>
            <a:pPr marL="342900" indent="-342900" eaLnBrk="0" hangingPunct="0">
              <a:lnSpc>
                <a:spcPct val="85000"/>
              </a:lnSpc>
              <a:spcBef>
                <a:spcPct val="20000"/>
              </a:spcBef>
            </a:pPr>
            <a:r>
              <a:rPr lang="en-US" sz="700" dirty="0"/>
              <a:t>	</a:t>
            </a:r>
            <a:r>
              <a:rPr lang="en-US" sz="2000" dirty="0"/>
              <a:t>3. The </a:t>
            </a:r>
            <a:r>
              <a:rPr lang="en-US" sz="2000" b="1" dirty="0"/>
              <a:t>land surface, subsurface</a:t>
            </a:r>
            <a:r>
              <a:rPr lang="en-US" sz="2000" dirty="0"/>
              <a:t> (including minerals </a:t>
            </a:r>
            <a:r>
              <a:rPr lang="en-US" sz="2000" dirty="0" smtClean="0"/>
              <a:t>and groundwater</a:t>
            </a:r>
            <a:r>
              <a:rPr lang="en-US" sz="2000" dirty="0"/>
              <a:t>), and the </a:t>
            </a:r>
            <a:r>
              <a:rPr lang="en-US" sz="2000" b="1" dirty="0"/>
              <a:t>airspace</a:t>
            </a:r>
            <a:r>
              <a:rPr lang="en-US" sz="2000" dirty="0"/>
              <a:t> above the surface.</a:t>
            </a:r>
          </a:p>
          <a:p>
            <a:pPr marL="342900" indent="-342900" eaLnBrk="0" hangingPunct="0">
              <a:lnSpc>
                <a:spcPct val="85000"/>
              </a:lnSpc>
              <a:spcBef>
                <a:spcPct val="20000"/>
              </a:spcBef>
            </a:pPr>
            <a:endParaRPr lang="en-US" sz="800" dirty="0">
              <a:solidFill>
                <a:schemeClr val="accent2"/>
              </a:solidFill>
            </a:endParaRPr>
          </a:p>
          <a:p>
            <a:pPr marL="342900" indent="-342900" algn="just" eaLnBrk="0" hangingPunct="0">
              <a:lnSpc>
                <a:spcPct val="85000"/>
              </a:lnSpc>
              <a:spcBef>
                <a:spcPct val="20000"/>
              </a:spcBef>
            </a:pPr>
            <a:r>
              <a:rPr lang="en-US" dirty="0">
                <a:solidFill>
                  <a:schemeClr val="accent2"/>
                </a:solidFill>
              </a:rPr>
              <a:t>  </a:t>
            </a:r>
            <a:r>
              <a:rPr lang="en-US" sz="1700" b="1" i="1" dirty="0">
                <a:solidFill>
                  <a:srgbClr val="002060"/>
                </a:solidFill>
              </a:rPr>
              <a:t>Historically, Property Law was almost exclusively concerned with Real Property. </a:t>
            </a:r>
          </a:p>
        </p:txBody>
      </p:sp>
      <p:sp>
        <p:nvSpPr>
          <p:cNvPr id="4" name="Slide Number Placeholder 3"/>
          <p:cNvSpPr>
            <a:spLocks noGrp="1"/>
          </p:cNvSpPr>
          <p:nvPr>
            <p:ph type="sldNum" sz="quarter" idx="12"/>
          </p:nvPr>
        </p:nvSpPr>
        <p:spPr/>
        <p:txBody>
          <a:bodyPr/>
          <a:lstStyle/>
          <a:p>
            <a:pPr>
              <a:defRPr/>
            </a:pPr>
            <a:fld id="{B65D0F76-24EF-4F3B-BC83-A9C3E2996108}" type="slidenum">
              <a:rPr lang="en-US" smtClean="0"/>
              <a:pPr>
                <a:defRPr/>
              </a:pPr>
              <a:t>7</a:t>
            </a:fld>
            <a:endParaRPr lang="en-US"/>
          </a:p>
        </p:txBody>
      </p:sp>
    </p:spTree>
    <p:extLst>
      <p:ext uri="{BB962C8B-B14F-4D97-AF65-F5344CB8AC3E}">
        <p14:creationId xmlns:p14="http://schemas.microsoft.com/office/powerpoint/2010/main" val="270216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endParaRPr lang="en-US" sz="4400">
              <a:solidFill>
                <a:schemeClr val="tx2"/>
              </a:solidFill>
            </a:endParaRPr>
          </a:p>
        </p:txBody>
      </p:sp>
      <p:sp>
        <p:nvSpPr>
          <p:cNvPr id="33796" name="Rectangle 4"/>
          <p:cNvSpPr>
            <a:spLocks noChangeArrowheads="1"/>
          </p:cNvSpPr>
          <p:nvPr/>
        </p:nvSpPr>
        <p:spPr bwMode="auto">
          <a:xfrm>
            <a:off x="304800" y="990600"/>
            <a:ext cx="86106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The Meaning of Property</a:t>
            </a:r>
          </a:p>
          <a:p>
            <a:pPr marL="342900" indent="-342900" algn="ctr">
              <a:lnSpc>
                <a:spcPct val="95000"/>
              </a:lnSpc>
              <a:spcBef>
                <a:spcPts val="0"/>
              </a:spcBef>
              <a:defRPr/>
            </a:pPr>
            <a:r>
              <a:rPr lang="en-US" sz="2800" b="1" i="1" dirty="0">
                <a:solidFill>
                  <a:srgbClr val="006600"/>
                </a:solidFill>
              </a:rPr>
              <a:t>Rights in Property – Types of Property</a:t>
            </a:r>
            <a:r>
              <a:rPr lang="en-US" sz="2800" b="1" dirty="0">
                <a:solidFill>
                  <a:srgbClr val="C81204"/>
                </a:solidFill>
              </a:rPr>
              <a:t> </a:t>
            </a:r>
          </a:p>
          <a:p>
            <a:pPr marL="342900" indent="-342900" algn="ctr">
              <a:lnSpc>
                <a:spcPct val="95000"/>
              </a:lnSpc>
              <a:spcBef>
                <a:spcPts val="0"/>
              </a:spcBef>
            </a:pPr>
            <a:r>
              <a:rPr lang="en-US" sz="2800" b="1" dirty="0" smtClean="0">
                <a:solidFill>
                  <a:srgbClr val="C81204"/>
                </a:solidFill>
              </a:rPr>
              <a:t>Its </a:t>
            </a:r>
            <a:r>
              <a:rPr lang="en-US" sz="2800" b="1" dirty="0" smtClean="0">
                <a:solidFill>
                  <a:srgbClr val="C81204"/>
                </a:solidFill>
              </a:rPr>
              <a:t>All About Rights</a:t>
            </a:r>
            <a:endParaRPr lang="en-US" sz="2800" b="1" i="1" dirty="0" smtClean="0">
              <a:solidFill>
                <a:srgbClr val="FF0000"/>
              </a:solidFill>
            </a:endParaRPr>
          </a:p>
          <a:p>
            <a:pPr marL="342900" indent="-342900" algn="ctr" eaLnBrk="0" hangingPunct="0">
              <a:lnSpc>
                <a:spcPct val="95000"/>
              </a:lnSpc>
              <a:spcBef>
                <a:spcPts val="0"/>
              </a:spcBef>
            </a:pPr>
            <a:r>
              <a:rPr lang="en-US" sz="2400" b="1" i="1" dirty="0" smtClean="0"/>
              <a:t>Property</a:t>
            </a:r>
            <a:r>
              <a:rPr lang="en-US" sz="2400" b="1" dirty="0" smtClean="0"/>
              <a:t> </a:t>
            </a:r>
            <a:r>
              <a:rPr lang="en-US" sz="2400" b="1" dirty="0"/>
              <a:t>as a “Right” - Types of </a:t>
            </a:r>
            <a:r>
              <a:rPr lang="en-US" sz="2400" b="1" i="1" dirty="0"/>
              <a:t>Property</a:t>
            </a:r>
          </a:p>
          <a:p>
            <a:pPr marL="342900" indent="-342900" algn="ctr" eaLnBrk="0" hangingPunct="0">
              <a:lnSpc>
                <a:spcPct val="95000"/>
              </a:lnSpc>
              <a:spcBef>
                <a:spcPts val="0"/>
              </a:spcBef>
            </a:pPr>
            <a:endParaRPr lang="en-US" sz="1000" b="1" i="1" dirty="0">
              <a:solidFill>
                <a:srgbClr val="CC0000"/>
              </a:solidFill>
            </a:endParaRPr>
          </a:p>
          <a:p>
            <a:pPr marL="342900" indent="-342900" eaLnBrk="0" hangingPunct="0">
              <a:lnSpc>
                <a:spcPct val="95000"/>
              </a:lnSpc>
              <a:spcBef>
                <a:spcPts val="0"/>
              </a:spcBef>
            </a:pPr>
            <a:r>
              <a:rPr lang="en-US" sz="2400" b="1" dirty="0">
                <a:solidFill>
                  <a:srgbClr val="C00000"/>
                </a:solidFill>
              </a:rPr>
              <a:t>Personal</a:t>
            </a:r>
            <a:r>
              <a:rPr lang="en-US" sz="2400" b="1" dirty="0">
                <a:solidFill>
                  <a:srgbClr val="0033CC"/>
                </a:solidFill>
              </a:rPr>
              <a:t> </a:t>
            </a:r>
            <a:r>
              <a:rPr lang="en-US" sz="2400" b="1" dirty="0"/>
              <a:t>(Rights in Things)</a:t>
            </a:r>
            <a:endParaRPr lang="en-US" sz="700" b="1" dirty="0"/>
          </a:p>
          <a:p>
            <a:pPr marL="342900" indent="-342900" eaLnBrk="0" hangingPunct="0">
              <a:lnSpc>
                <a:spcPct val="95000"/>
              </a:lnSpc>
              <a:spcBef>
                <a:spcPts val="0"/>
              </a:spcBef>
            </a:pPr>
            <a:endParaRPr lang="en-US" sz="700" b="1" dirty="0">
              <a:solidFill>
                <a:schemeClr val="accent2"/>
              </a:solidFill>
            </a:endParaRPr>
          </a:p>
          <a:p>
            <a:pPr marL="342900" indent="-342900" eaLnBrk="0" hangingPunct="0">
              <a:lnSpc>
                <a:spcPct val="95000"/>
              </a:lnSpc>
              <a:spcBef>
                <a:spcPts val="0"/>
              </a:spcBef>
            </a:pPr>
            <a:r>
              <a:rPr lang="en-US" b="1" dirty="0">
                <a:solidFill>
                  <a:srgbClr val="006600"/>
                </a:solidFill>
              </a:rPr>
              <a:t>     </a:t>
            </a:r>
            <a:r>
              <a:rPr lang="en-US" b="1" dirty="0">
                <a:solidFill>
                  <a:srgbClr val="C00000"/>
                </a:solidFill>
              </a:rPr>
              <a:t>Personal Property</a:t>
            </a:r>
            <a:r>
              <a:rPr lang="en-US" dirty="0">
                <a:solidFill>
                  <a:srgbClr val="C00000"/>
                </a:solidFill>
              </a:rPr>
              <a:t> </a:t>
            </a:r>
            <a:r>
              <a:rPr lang="en-US" dirty="0"/>
              <a:t>consists of </a:t>
            </a:r>
            <a:r>
              <a:rPr lang="en-US" b="1" dirty="0">
                <a:solidFill>
                  <a:srgbClr val="0033CC"/>
                </a:solidFill>
              </a:rPr>
              <a:t>Rights</a:t>
            </a:r>
            <a:r>
              <a:rPr lang="en-US" b="1" dirty="0">
                <a:solidFill>
                  <a:srgbClr val="C00000"/>
                </a:solidFill>
              </a:rPr>
              <a:t>:</a:t>
            </a:r>
            <a:r>
              <a:rPr lang="en-US" sz="700" dirty="0">
                <a:solidFill>
                  <a:srgbClr val="C00000"/>
                </a:solidFill>
              </a:rPr>
              <a:t> </a:t>
            </a:r>
          </a:p>
          <a:p>
            <a:pPr marL="342900" indent="-342900" algn="just" eaLnBrk="0" hangingPunct="0">
              <a:lnSpc>
                <a:spcPct val="95000"/>
              </a:lnSpc>
              <a:spcBef>
                <a:spcPts val="0"/>
              </a:spcBef>
              <a:buFontTx/>
              <a:buChar char="•"/>
            </a:pPr>
            <a:endParaRPr lang="en-US" sz="700" dirty="0">
              <a:solidFill>
                <a:schemeClr val="accent2"/>
              </a:solidFill>
            </a:endParaRPr>
          </a:p>
          <a:p>
            <a:pPr marL="342900" indent="-342900" algn="just" eaLnBrk="0" hangingPunct="0">
              <a:lnSpc>
                <a:spcPct val="95000"/>
              </a:lnSpc>
              <a:spcBef>
                <a:spcPts val="0"/>
              </a:spcBef>
              <a:buFontTx/>
              <a:buChar char="•"/>
            </a:pPr>
            <a:r>
              <a:rPr lang="en-US" sz="1600" b="1" dirty="0"/>
              <a:t>Items of tangible, visible </a:t>
            </a:r>
            <a:r>
              <a:rPr lang="en-US" sz="1600" b="1" dirty="0">
                <a:solidFill>
                  <a:srgbClr val="C00000"/>
                </a:solidFill>
              </a:rPr>
              <a:t>personal property</a:t>
            </a:r>
            <a:r>
              <a:rPr lang="en-US" sz="1600" b="1" dirty="0"/>
              <a:t>, including:</a:t>
            </a:r>
          </a:p>
          <a:p>
            <a:pPr marL="342900" indent="-342900" algn="just" eaLnBrk="0" hangingPunct="0">
              <a:lnSpc>
                <a:spcPct val="95000"/>
              </a:lnSpc>
              <a:spcBef>
                <a:spcPts val="0"/>
              </a:spcBef>
            </a:pPr>
            <a:r>
              <a:rPr lang="en-US" sz="1600" dirty="0"/>
              <a:t>	Chattels: Cars, clothing, jewelry, livestock, airplanes, coins, rings, and books </a:t>
            </a:r>
          </a:p>
          <a:p>
            <a:pPr marL="742950" lvl="1" indent="-285750" algn="just" eaLnBrk="0" hangingPunct="0">
              <a:lnSpc>
                <a:spcPct val="95000"/>
              </a:lnSpc>
              <a:spcBef>
                <a:spcPts val="0"/>
              </a:spcBef>
              <a:buFont typeface="Wingdings" pitchFamily="2" charset="2"/>
              <a:buChar char="Ø"/>
            </a:pPr>
            <a:r>
              <a:rPr lang="en-US" sz="1400" dirty="0"/>
              <a:t>Virtually all of the personal property in feudal England fell into this category. </a:t>
            </a:r>
          </a:p>
          <a:p>
            <a:pPr marL="742950" lvl="1" indent="-285750" algn="just" eaLnBrk="0" hangingPunct="0">
              <a:lnSpc>
                <a:spcPct val="95000"/>
              </a:lnSpc>
              <a:spcBef>
                <a:spcPts val="0"/>
              </a:spcBef>
              <a:buFont typeface="Wingdings" pitchFamily="2" charset="2"/>
              <a:buChar char="Ø"/>
            </a:pPr>
            <a:r>
              <a:rPr lang="en-US" sz="1400" dirty="0"/>
              <a:t>Today, property rights can exist in almost any tangible, visible “thing.” </a:t>
            </a:r>
          </a:p>
          <a:p>
            <a:pPr marL="742950" lvl="1" indent="-285750" algn="just" eaLnBrk="0" hangingPunct="0">
              <a:lnSpc>
                <a:spcPct val="95000"/>
              </a:lnSpc>
              <a:spcBef>
                <a:spcPts val="0"/>
              </a:spcBef>
              <a:buFont typeface="Wingdings" pitchFamily="2" charset="2"/>
              <a:buChar char="Ø"/>
            </a:pPr>
            <a:r>
              <a:rPr lang="en-US" sz="1400" dirty="0"/>
              <a:t>Almost every moveable thing around you now is a chattel, with property rights vested with someone. </a:t>
            </a:r>
            <a:endParaRPr lang="en-US" sz="700" dirty="0"/>
          </a:p>
          <a:p>
            <a:pPr marL="742950" lvl="1" indent="-285750" algn="just" eaLnBrk="0" hangingPunct="0">
              <a:lnSpc>
                <a:spcPct val="95000"/>
              </a:lnSpc>
              <a:spcBef>
                <a:spcPts val="0"/>
              </a:spcBef>
              <a:buFont typeface="Wingdings" pitchFamily="2" charset="2"/>
              <a:buChar char="Ø"/>
            </a:pPr>
            <a:endParaRPr lang="en-US" sz="700" dirty="0"/>
          </a:p>
          <a:p>
            <a:pPr marL="342900" indent="-342900" algn="just" eaLnBrk="0" hangingPunct="0">
              <a:lnSpc>
                <a:spcPct val="95000"/>
              </a:lnSpc>
              <a:spcBef>
                <a:spcPts val="0"/>
              </a:spcBef>
            </a:pPr>
            <a:r>
              <a:rPr lang="en-US" sz="1600" dirty="0"/>
              <a:t>	</a:t>
            </a:r>
            <a:r>
              <a:rPr lang="en-US" sz="1600" b="1" dirty="0"/>
              <a:t>Prominent exceptions to this general observation: </a:t>
            </a:r>
          </a:p>
          <a:p>
            <a:pPr marL="742950" lvl="1" indent="-285750" algn="just" eaLnBrk="0" hangingPunct="0">
              <a:lnSpc>
                <a:spcPct val="95000"/>
              </a:lnSpc>
              <a:spcBef>
                <a:spcPts val="0"/>
              </a:spcBef>
              <a:buFont typeface="Wingdings" pitchFamily="2" charset="2"/>
              <a:buChar char="Ø"/>
            </a:pPr>
            <a:r>
              <a:rPr lang="en-US" sz="1400" dirty="0"/>
              <a:t>Human kidneys, fingers, ova, sperm, blood cells, and other body parts may well be characterized as “tangible, visible things,” but many courts and legislatures have proven reluctant to extend property rights to them. </a:t>
            </a:r>
          </a:p>
          <a:p>
            <a:pPr marL="742950" lvl="1" indent="-285750" algn="just" eaLnBrk="0" hangingPunct="0">
              <a:lnSpc>
                <a:spcPct val="95000"/>
              </a:lnSpc>
              <a:spcBef>
                <a:spcPts val="0"/>
              </a:spcBef>
              <a:buFont typeface="Wingdings" pitchFamily="2" charset="2"/>
              <a:buChar char="Ø"/>
            </a:pPr>
            <a:r>
              <a:rPr lang="en-US" sz="1400" dirty="0"/>
              <a:t>Similarly, the law also deems deer, foxes, whales, and other wild animals, in their natural habitats, as </a:t>
            </a:r>
            <a:r>
              <a:rPr lang="en-US" sz="1400" dirty="0" err="1"/>
              <a:t>unowned</a:t>
            </a:r>
            <a:r>
              <a:rPr lang="en-US" sz="1400" dirty="0"/>
              <a:t>.</a:t>
            </a:r>
          </a:p>
        </p:txBody>
      </p:sp>
      <p:sp>
        <p:nvSpPr>
          <p:cNvPr id="4" name="Slide Number Placeholder 3"/>
          <p:cNvSpPr>
            <a:spLocks noGrp="1"/>
          </p:cNvSpPr>
          <p:nvPr>
            <p:ph type="sldNum" sz="quarter" idx="12"/>
          </p:nvPr>
        </p:nvSpPr>
        <p:spPr/>
        <p:txBody>
          <a:bodyPr/>
          <a:lstStyle/>
          <a:p>
            <a:pPr>
              <a:defRPr/>
            </a:pPr>
            <a:fld id="{B65D0F76-24EF-4F3B-BC83-A9C3E2996108}" type="slidenum">
              <a:rPr lang="en-US" smtClean="0"/>
              <a:pPr>
                <a:defRPr/>
              </a:pPr>
              <a:t>8</a:t>
            </a:fld>
            <a:endParaRPr lang="en-US"/>
          </a:p>
        </p:txBody>
      </p:sp>
    </p:spTree>
    <p:extLst>
      <p:ext uri="{BB962C8B-B14F-4D97-AF65-F5344CB8AC3E}">
        <p14:creationId xmlns:p14="http://schemas.microsoft.com/office/powerpoint/2010/main" val="3605570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endParaRPr lang="en-US" sz="4400">
              <a:solidFill>
                <a:schemeClr val="tx2"/>
              </a:solidFill>
            </a:endParaRPr>
          </a:p>
        </p:txBody>
      </p:sp>
      <p:sp>
        <p:nvSpPr>
          <p:cNvPr id="34820" name="Rectangle 5"/>
          <p:cNvSpPr>
            <a:spLocks noChangeArrowheads="1"/>
          </p:cNvSpPr>
          <p:nvPr/>
        </p:nvSpPr>
        <p:spPr bwMode="auto">
          <a:xfrm>
            <a:off x="304800" y="1066800"/>
            <a:ext cx="8610600" cy="54102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The Meaning of Property</a:t>
            </a:r>
          </a:p>
          <a:p>
            <a:pPr marL="342900" indent="-342900" algn="ctr">
              <a:lnSpc>
                <a:spcPct val="90000"/>
              </a:lnSpc>
              <a:spcBef>
                <a:spcPts val="0"/>
              </a:spcBef>
              <a:defRPr/>
            </a:pPr>
            <a:r>
              <a:rPr lang="en-US" sz="2800" b="1" i="1" dirty="0">
                <a:solidFill>
                  <a:srgbClr val="006600"/>
                </a:solidFill>
              </a:rPr>
              <a:t>Rights in Property – Types of Property</a:t>
            </a:r>
            <a:r>
              <a:rPr lang="en-US" sz="2800" b="1" dirty="0">
                <a:solidFill>
                  <a:srgbClr val="C81204"/>
                </a:solidFill>
              </a:rPr>
              <a:t> </a:t>
            </a:r>
          </a:p>
          <a:p>
            <a:pPr marL="342900" indent="-342900" algn="ctr">
              <a:lnSpc>
                <a:spcPct val="110000"/>
              </a:lnSpc>
              <a:spcBef>
                <a:spcPts val="0"/>
              </a:spcBef>
            </a:pPr>
            <a:r>
              <a:rPr lang="en-US" sz="2800" b="1" dirty="0">
                <a:solidFill>
                  <a:srgbClr val="C81204"/>
                </a:solidFill>
              </a:rPr>
              <a:t>Its All About Rights</a:t>
            </a:r>
            <a:endParaRPr lang="en-US" sz="2800" b="1" i="1" dirty="0">
              <a:solidFill>
                <a:srgbClr val="FF0000"/>
              </a:solidFill>
            </a:endParaRPr>
          </a:p>
          <a:p>
            <a:pPr marL="342900" indent="-342900" algn="ctr" eaLnBrk="0" hangingPunct="0">
              <a:lnSpc>
                <a:spcPct val="110000"/>
              </a:lnSpc>
              <a:spcBef>
                <a:spcPts val="0"/>
              </a:spcBef>
            </a:pPr>
            <a:r>
              <a:rPr lang="en-US" sz="2800" b="1" i="1" dirty="0"/>
              <a:t>Property</a:t>
            </a:r>
            <a:r>
              <a:rPr lang="en-US" sz="2800" b="1" dirty="0"/>
              <a:t> as a “Right” - Types of </a:t>
            </a:r>
            <a:r>
              <a:rPr lang="en-US" sz="2800" b="1" i="1" dirty="0"/>
              <a:t>Property</a:t>
            </a:r>
          </a:p>
          <a:p>
            <a:pPr marL="342900" indent="-342900" eaLnBrk="0" hangingPunct="0">
              <a:lnSpc>
                <a:spcPct val="85000"/>
              </a:lnSpc>
              <a:spcBef>
                <a:spcPct val="20000"/>
              </a:spcBef>
            </a:pPr>
            <a:endParaRPr lang="en-US" sz="1000" b="1" i="1" dirty="0">
              <a:solidFill>
                <a:srgbClr val="CC0000"/>
              </a:solidFill>
            </a:endParaRPr>
          </a:p>
          <a:p>
            <a:pPr marL="342900" indent="-342900" eaLnBrk="0" hangingPunct="0">
              <a:lnSpc>
                <a:spcPct val="85000"/>
              </a:lnSpc>
              <a:spcBef>
                <a:spcPct val="20000"/>
              </a:spcBef>
            </a:pPr>
            <a:r>
              <a:rPr lang="en-US" sz="2400" b="1" dirty="0">
                <a:solidFill>
                  <a:srgbClr val="006600"/>
                </a:solidFill>
              </a:rPr>
              <a:t>Intellectual</a:t>
            </a:r>
            <a:r>
              <a:rPr lang="en-US" sz="2400" b="1" dirty="0">
                <a:solidFill>
                  <a:srgbClr val="0033CC"/>
                </a:solidFill>
              </a:rPr>
              <a:t> </a:t>
            </a:r>
            <a:r>
              <a:rPr lang="en-US" sz="2400" b="1" dirty="0"/>
              <a:t>(Rights in Ideas) </a:t>
            </a:r>
          </a:p>
          <a:p>
            <a:pPr marL="342900" indent="-342900" eaLnBrk="0" hangingPunct="0">
              <a:spcBef>
                <a:spcPct val="20000"/>
              </a:spcBef>
            </a:pPr>
            <a:endParaRPr lang="en-US" sz="1000" dirty="0"/>
          </a:p>
          <a:p>
            <a:pPr marL="342900" indent="-342900" eaLnBrk="0" hangingPunct="0">
              <a:spcBef>
                <a:spcPct val="20000"/>
              </a:spcBef>
            </a:pPr>
            <a:r>
              <a:rPr lang="en-US" dirty="0"/>
              <a:t>	</a:t>
            </a:r>
            <a:r>
              <a:rPr lang="en-US" b="1" dirty="0">
                <a:solidFill>
                  <a:srgbClr val="C00000"/>
                </a:solidFill>
              </a:rPr>
              <a:t>Intellectual Property</a:t>
            </a:r>
            <a:r>
              <a:rPr lang="en-US" dirty="0">
                <a:solidFill>
                  <a:srgbClr val="C00000"/>
                </a:solidFill>
              </a:rPr>
              <a:t> </a:t>
            </a:r>
            <a:r>
              <a:rPr lang="en-US" b="1" dirty="0">
                <a:solidFill>
                  <a:srgbClr val="C00000"/>
                </a:solidFill>
              </a:rPr>
              <a:t>Rights</a:t>
            </a:r>
            <a:r>
              <a:rPr lang="en-US" dirty="0">
                <a:solidFill>
                  <a:srgbClr val="C00000"/>
                </a:solidFill>
              </a:rPr>
              <a:t> exist in:</a:t>
            </a:r>
          </a:p>
          <a:p>
            <a:pPr marL="342900" indent="-342900" eaLnBrk="0" hangingPunct="0">
              <a:spcBef>
                <a:spcPct val="20000"/>
              </a:spcBef>
            </a:pPr>
            <a:r>
              <a:rPr lang="en-US" dirty="0"/>
              <a:t>	</a:t>
            </a:r>
            <a:r>
              <a:rPr lang="en-US" b="1" dirty="0"/>
              <a:t>Patents</a:t>
            </a:r>
            <a:r>
              <a:rPr lang="en-US" dirty="0"/>
              <a:t> – (Property rights in conceptual products, designs and processes)</a:t>
            </a:r>
          </a:p>
          <a:p>
            <a:pPr marL="342900" indent="-342900" eaLnBrk="0" hangingPunct="0">
              <a:spcBef>
                <a:spcPct val="20000"/>
              </a:spcBef>
            </a:pPr>
            <a:r>
              <a:rPr lang="en-US" dirty="0"/>
              <a:t>	</a:t>
            </a:r>
            <a:r>
              <a:rPr lang="en-US" b="1" dirty="0"/>
              <a:t>Trademarks</a:t>
            </a:r>
            <a:r>
              <a:rPr lang="en-US" dirty="0"/>
              <a:t> – (Property rights in Logos, Identifications or Distinctions); and</a:t>
            </a:r>
          </a:p>
          <a:p>
            <a:pPr marL="342900" indent="-342900" eaLnBrk="0" hangingPunct="0">
              <a:spcBef>
                <a:spcPct val="20000"/>
              </a:spcBef>
            </a:pPr>
            <a:r>
              <a:rPr lang="en-US" dirty="0"/>
              <a:t>	</a:t>
            </a:r>
            <a:r>
              <a:rPr lang="en-US" b="1" dirty="0"/>
              <a:t>Copyrights</a:t>
            </a:r>
            <a:r>
              <a:rPr lang="en-US" dirty="0"/>
              <a:t> – (Property rights in writings, art or performances).</a:t>
            </a:r>
          </a:p>
          <a:p>
            <a:pPr marL="342900" indent="-342900" eaLnBrk="0" hangingPunct="0">
              <a:spcBef>
                <a:spcPct val="20000"/>
              </a:spcBef>
            </a:pPr>
            <a:endParaRPr lang="en-US" sz="1000" dirty="0"/>
          </a:p>
          <a:p>
            <a:pPr marL="342900" indent="-342900" eaLnBrk="0" hangingPunct="0">
              <a:spcBef>
                <a:spcPct val="20000"/>
              </a:spcBef>
            </a:pPr>
            <a:r>
              <a:rPr lang="en-US" sz="1600" dirty="0"/>
              <a:t>	Property rights have been deemed to be vested in these types of ideas.</a:t>
            </a:r>
          </a:p>
          <a:p>
            <a:pPr marL="342900" indent="-342900" eaLnBrk="0" hangingPunct="0">
              <a:spcBef>
                <a:spcPct val="20000"/>
              </a:spcBef>
            </a:pPr>
            <a:endParaRPr lang="en-US" sz="1000" dirty="0"/>
          </a:p>
          <a:p>
            <a:pPr marL="342900" indent="-342900" eaLnBrk="0" hangingPunct="0">
              <a:spcBef>
                <a:spcPct val="20000"/>
              </a:spcBef>
            </a:pPr>
            <a:r>
              <a:rPr lang="en-US" sz="1600" dirty="0"/>
              <a:t>	This type of property, known as intellectual property, provide for rights in items that are not tangible, nor visible, but which can have great worth, and which have been produced with great labor.</a:t>
            </a:r>
          </a:p>
        </p:txBody>
      </p:sp>
      <p:sp>
        <p:nvSpPr>
          <p:cNvPr id="4" name="Slide Number Placeholder 3"/>
          <p:cNvSpPr>
            <a:spLocks noGrp="1"/>
          </p:cNvSpPr>
          <p:nvPr>
            <p:ph type="sldNum" sz="quarter" idx="12"/>
          </p:nvPr>
        </p:nvSpPr>
        <p:spPr/>
        <p:txBody>
          <a:bodyPr/>
          <a:lstStyle/>
          <a:p>
            <a:pPr>
              <a:defRPr/>
            </a:pPr>
            <a:fld id="{B65D0F76-24EF-4F3B-BC83-A9C3E2996108}" type="slidenum">
              <a:rPr lang="en-US" smtClean="0"/>
              <a:pPr>
                <a:defRPr/>
              </a:pPr>
              <a:t>9</a:t>
            </a:fld>
            <a:endParaRPr lang="en-US"/>
          </a:p>
        </p:txBody>
      </p:sp>
    </p:spTree>
    <p:extLst>
      <p:ext uri="{BB962C8B-B14F-4D97-AF65-F5344CB8AC3E}">
        <p14:creationId xmlns:p14="http://schemas.microsoft.com/office/powerpoint/2010/main" val="404710065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8722</TotalTime>
  <Words>958</Words>
  <Application>Microsoft Office PowerPoint</Application>
  <PresentationFormat>On-screen Show (4:3)</PresentationFormat>
  <Paragraphs>165</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398</cp:revision>
  <cp:lastPrinted>2017-08-31T14:13:51Z</cp:lastPrinted>
  <dcterms:created xsi:type="dcterms:W3CDTF">2007-08-27T19:04:39Z</dcterms:created>
  <dcterms:modified xsi:type="dcterms:W3CDTF">2020-09-14T19:50:39Z</dcterms:modified>
</cp:coreProperties>
</file>