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7" r:id="rId3"/>
    <p:sldId id="437" r:id="rId4"/>
    <p:sldId id="403" r:id="rId5"/>
    <p:sldId id="406" r:id="rId6"/>
    <p:sldId id="404" r:id="rId7"/>
    <p:sldId id="365" r:id="rId8"/>
    <p:sldId id="367" r:id="rId9"/>
    <p:sldId id="411" r:id="rId10"/>
    <p:sldId id="410" r:id="rId11"/>
    <p:sldId id="372" r:id="rId12"/>
    <p:sldId id="373" r:id="rId13"/>
    <p:sldId id="374" r:id="rId14"/>
    <p:sldId id="413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006600"/>
    <a:srgbClr val="000099"/>
    <a:srgbClr val="FF00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1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4E-5A7F-4A5F-86A7-60742F83C82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3AD0-D23D-488E-883E-2EE2F2C51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172D6-1197-42D7-B39B-69EB585F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091B-30CB-4B84-8255-F4191CF539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B481-EBE1-4546-BBA2-538E47E9C2D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A761-37FE-4A46-9ECA-E89CAF24249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19BE-6A63-433F-8044-27BB0E37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3357-88C8-4D05-A9DD-F4684B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CA5-1974-46A2-A779-7F20D808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3C1C-570D-4B79-AF05-5945A9E5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6F0F-B441-4281-9DAA-C10AAD22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2EE0-EF11-404F-A9E2-4DC4EEE0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9F82-6B86-4A84-BE4A-8E461BC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8A77-1345-45AC-8448-A81134DE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27D-F65B-4648-9240-3123EB80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AC41-2A5B-4857-9512-E4A0B90B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017-0867-4FD7-A8C4-4B12E447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54CA2E-9BFE-42BD-B6D4-9D407FE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543800" cy="1600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Slide Set Five: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Personal Property II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Gifts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7007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19BE-6A63-433F-8044-27BB0E370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00" b="1" dirty="0">
                <a:solidFill>
                  <a:srgbClr val="0033CC"/>
                </a:solidFill>
              </a:rPr>
              <a:t>	</a:t>
            </a:r>
            <a:endParaRPr lang="en-US" sz="2000" b="1" dirty="0"/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c. Acceptance</a:t>
            </a:r>
            <a:endParaRPr lang="en-US" sz="2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by the </a:t>
            </a:r>
            <a:r>
              <a:rPr lang="en-US" sz="2000" b="1" dirty="0" err="1"/>
              <a:t>donee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is also a critical element in a valid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inter </a:t>
            </a:r>
            <a:r>
              <a:rPr lang="en-US" sz="2000" b="1" dirty="0" err="1"/>
              <a:t>vivos</a:t>
            </a:r>
            <a:r>
              <a:rPr lang="en-US" sz="2000" b="1" dirty="0"/>
              <a:t> transfer.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is ordinarily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presumed;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i.e.,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rejection of a gift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requires manifestation of that intent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by word or conduct.)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However, joint control by the putative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donor and </a:t>
            </a:r>
            <a:r>
              <a:rPr lang="en-US" sz="2000" b="1" dirty="0" err="1"/>
              <a:t>donee</a:t>
            </a:r>
            <a:r>
              <a:rPr lang="en-US" sz="2000" b="1" dirty="0"/>
              <a:t> negates the gift.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newzealand.usembassy.gov/uploads/images/xuJjIaQtOgBJ4uOHxdD18A/royFerg350.jpg"/>
          <p:cNvPicPr>
            <a:picLocks noChangeAspect="1" noChangeArrowheads="1"/>
          </p:cNvPicPr>
          <p:nvPr/>
        </p:nvPicPr>
        <p:blipFill>
          <a:blip r:embed="rId3" cstate="print"/>
          <a:srcRect l="21001" r="14999"/>
          <a:stretch>
            <a:fillRect/>
          </a:stretch>
        </p:blipFill>
        <p:spPr bwMode="auto">
          <a:xfrm>
            <a:off x="5638800" y="2133600"/>
            <a:ext cx="304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Special Circumstances :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		</a:t>
            </a:r>
            <a:r>
              <a:rPr lang="en-US" sz="2000" b="1" i="1" dirty="0">
                <a:solidFill>
                  <a:srgbClr val="000099"/>
                </a:solidFill>
              </a:rPr>
              <a:t>Gifts in Contemplation of Marriage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Engagement gifts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(e.g.,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diamond engagement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ring)</a:t>
            </a:r>
            <a:r>
              <a:rPr lang="en-US" b="1" dirty="0"/>
              <a:t> are made in contemplation of marriage and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are </a:t>
            </a:r>
            <a:r>
              <a:rPr lang="en-US" b="1" dirty="0">
                <a:solidFill>
                  <a:srgbClr val="0033CC"/>
                </a:solidFill>
              </a:rPr>
              <a:t>conditioned upon the subsequent ceremonial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marriage taking place</a:t>
            </a:r>
            <a:r>
              <a:rPr lang="en-US" b="1" dirty="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If the marriage </a:t>
            </a:r>
            <a:r>
              <a:rPr lang="en-US" b="1" i="1" dirty="0">
                <a:solidFill>
                  <a:srgbClr val="C00000"/>
                </a:solidFill>
              </a:rPr>
              <a:t>DOES NOT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occur</a:t>
            </a:r>
            <a:r>
              <a:rPr lang="en-US" b="1" dirty="0"/>
              <a:t>, engagement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gifts must be </a:t>
            </a:r>
            <a:r>
              <a:rPr lang="en-US" b="1" dirty="0">
                <a:solidFill>
                  <a:srgbClr val="C00000"/>
                </a:solidFill>
              </a:rPr>
              <a:t>returned</a:t>
            </a:r>
            <a:r>
              <a:rPr lang="en-US" b="1" dirty="0"/>
              <a:t> regardless of who is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at fault for breaking off the engagement.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The donor may recover gift even if donor is at fault.</a:t>
            </a: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6400800" y="2133600"/>
          <a:ext cx="2438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PhotoStyler Image" r:id="rId4" imgW="3123810" imgH="3542857" progId="">
                  <p:embed/>
                </p:oleObj>
              </mc:Choice>
              <mc:Fallback>
                <p:oleObj name="PhotoStyler Image" r:id="rId4" imgW="3123810" imgH="354285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33600"/>
                        <a:ext cx="2438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2. 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a. Gifts of Personal Property Only</a:t>
            </a:r>
            <a:endParaRPr lang="en-US" sz="1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Only personal property may be transferred as a gift </a:t>
            </a:r>
            <a:r>
              <a:rPr lang="en-US" sz="1500" b="1" dirty="0" err="1"/>
              <a:t>causa</a:t>
            </a:r>
            <a:r>
              <a:rPr lang="en-US" sz="1500" b="1" dirty="0"/>
              <a:t> mortis.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b. Delivery and Acceptance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and acceptance must be sufficient to vest dominion and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control in the </a:t>
            </a:r>
            <a:r>
              <a:rPr lang="en-US" sz="1500" b="1" dirty="0" err="1"/>
              <a:t>donee</a:t>
            </a:r>
            <a:r>
              <a:rPr lang="en-US" sz="1500" b="1" dirty="0"/>
              <a:t>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7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to an agent does not complete the gift, since death is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an event that terminates the agency.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000" b="1" i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c. Connection Between the Gift and the Donor's Fear of Death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At the time of the gift, the donor must have an immediate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and present fear of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However, the actual cause of the death need not necessarily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be the specific one the donor feared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(i.e.• donor hospitalized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for cancer, but dies of stroke).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gift </a:t>
            </a:r>
            <a:r>
              <a:rPr lang="en-US" sz="1600" b="1" dirty="0" err="1"/>
              <a:t>causa</a:t>
            </a:r>
            <a:r>
              <a:rPr lang="en-US" sz="1600" b="1" dirty="0"/>
              <a:t> mortis is revocable and is automatically revoked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by the donor's recovery or by the </a:t>
            </a:r>
            <a:r>
              <a:rPr lang="en-US" sz="1600" b="1" dirty="0" err="1"/>
              <a:t>donee's</a:t>
            </a:r>
            <a:r>
              <a:rPr lang="en-US" sz="1600" b="1" dirty="0"/>
              <a:t>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6781800" y="2057400"/>
          <a:ext cx="18430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PhotoStyler Image" r:id="rId4" imgW="2847619" imgH="2942857" progId="">
                  <p:embed/>
                </p:oleObj>
              </mc:Choice>
              <mc:Fallback>
                <p:oleObj name="PhotoStyler Image" r:id="rId4" imgW="2847619" imgH="294285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57400"/>
                        <a:ext cx="18430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705600" y="4267200"/>
          <a:ext cx="2139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PhotoStyler Image" r:id="rId6" imgW="3209524" imgH="3428571" progId="">
                  <p:embed/>
                </p:oleObj>
              </mc:Choice>
              <mc:Fallback>
                <p:oleObj name="PhotoStyler Image" r:id="rId6" imgW="3209524" imgH="342857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267200"/>
                        <a:ext cx="2139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7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3. Gifts Cancelled by Fraud</a:t>
            </a: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Generally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Fraud vitiates all contracts and generally is not presumed but must be proved by the party seeking to relieve himself from an obligation on that ground.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However, the burden is shifted and the transaction is presumed void when it is virtually certain that the parties did not deal on equal terms because of an abuse of a fiduciary relationship or an overmastering influence by one party.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In such situations, the "stronger party" must show that no deception was practiced,  that no undue influence was used, and that all was fair, open, voluntary, and well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810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                             </a:t>
            </a:r>
            <a:r>
              <a:rPr lang="en-US" sz="3600" b="1" dirty="0">
                <a:solidFill>
                  <a:srgbClr val="CC0000"/>
                </a:solidFill>
              </a:rPr>
              <a:t>Final </a:t>
            </a:r>
            <a:r>
              <a:rPr lang="en-US" sz="3600" b="1" dirty="0" smtClean="0">
                <a:solidFill>
                  <a:srgbClr val="CC0000"/>
                </a:solidFill>
              </a:rPr>
              <a:t>Thoughts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66"/>
                </a:solidFill>
              </a:rPr>
              <a:t>For next time – Read </a:t>
            </a:r>
            <a:r>
              <a:rPr lang="en-US" sz="3200" b="1" dirty="0" smtClean="0">
                <a:solidFill>
                  <a:srgbClr val="000066"/>
                </a:solidFill>
              </a:rPr>
              <a:t>Assignments on </a:t>
            </a:r>
            <a:r>
              <a:rPr lang="en-US" sz="3200" b="1" dirty="0">
                <a:solidFill>
                  <a:srgbClr val="000066"/>
                </a:solidFill>
              </a:rPr>
              <a:t>the Webpage.  </a:t>
            </a:r>
            <a:endParaRPr lang="en-US" sz="3200" b="1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We </a:t>
            </a:r>
            <a:r>
              <a:rPr lang="en-US" sz="3200" b="1" dirty="0">
                <a:solidFill>
                  <a:srgbClr val="000066"/>
                </a:solidFill>
              </a:rPr>
              <a:t>are a hot bench.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66"/>
                </a:solidFill>
              </a:rPr>
              <a:t>Questions???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7696200" cy="436427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Last Time </a:t>
            </a:r>
            <a:r>
              <a:rPr lang="en-US" sz="3200" b="1" dirty="0">
                <a:latin typeface="Arial" pitchFamily="34" charset="0"/>
              </a:rPr>
              <a:t>– </a:t>
            </a:r>
            <a:r>
              <a:rPr lang="en-US" sz="3200" b="1" dirty="0" smtClean="0">
                <a:latin typeface="Arial" pitchFamily="34" charset="0"/>
              </a:rPr>
              <a:t>We Spoke </a:t>
            </a:r>
            <a:r>
              <a:rPr lang="en-US" sz="3200" b="1" dirty="0">
                <a:latin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One: Introduction to Personal Property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</a:rPr>
              <a:t>An introductory discussion on </a:t>
            </a:r>
            <a:r>
              <a:rPr lang="en-US" sz="2000" b="1" i="1" dirty="0">
                <a:solidFill>
                  <a:srgbClr val="002060"/>
                </a:solidFill>
              </a:rPr>
              <a:t>Personal Property.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Two: Exercising Rights in Personal Property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Acquiring and Losing Title: the Rights, Ownership, and Possession of Personal Property.</a:t>
            </a:r>
          </a:p>
          <a:p>
            <a:r>
              <a:rPr lang="en-US" sz="1400" b="1" i="1" dirty="0"/>
              <a:t>	1. Transfer – Sale;</a:t>
            </a:r>
            <a:endParaRPr lang="en-US" sz="1400" dirty="0"/>
          </a:p>
          <a:p>
            <a:r>
              <a:rPr lang="en-US" sz="1400" b="1" i="1" dirty="0"/>
              <a:t>	2. Occupancy;</a:t>
            </a:r>
            <a:endParaRPr lang="en-US" sz="1400" dirty="0"/>
          </a:p>
          <a:p>
            <a:r>
              <a:rPr lang="en-US" sz="1400" b="1" i="1" dirty="0"/>
              <a:t>	3. Adverse Possession; </a:t>
            </a:r>
            <a:endParaRPr lang="en-US" sz="1400" dirty="0"/>
          </a:p>
          <a:p>
            <a:r>
              <a:rPr lang="en-US" sz="1400" b="1" i="1" dirty="0"/>
              <a:t>	4. Accession; </a:t>
            </a:r>
            <a:endParaRPr lang="en-US" sz="1400" dirty="0"/>
          </a:p>
          <a:p>
            <a:r>
              <a:rPr lang="en-US" sz="1400" b="1" i="1" dirty="0"/>
              <a:t>	5. Confusion; </a:t>
            </a:r>
            <a:endParaRPr lang="en-US" sz="1400" dirty="0"/>
          </a:p>
          <a:p>
            <a:r>
              <a:rPr lang="en-US" sz="1400" b="1" i="1" dirty="0"/>
              <a:t>	6. Judgment; </a:t>
            </a:r>
            <a:endParaRPr lang="en-US" sz="1400" dirty="0"/>
          </a:p>
          <a:p>
            <a:r>
              <a:rPr lang="en-US" sz="1400" b="1" i="1" dirty="0"/>
              <a:t>	7. When the chattel is lost, mislaid, or abandoned; or </a:t>
            </a:r>
            <a:endParaRPr lang="en-US" sz="1400" dirty="0"/>
          </a:p>
          <a:p>
            <a:r>
              <a:rPr lang="en-US" sz="1400" b="1" i="1" dirty="0"/>
              <a:t>	8. Gift.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39826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Tonight – We will speak </a:t>
            </a:r>
            <a:r>
              <a:rPr lang="en-US" sz="3200" b="1" dirty="0">
                <a:latin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</a:rPr>
              <a:t>bout: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</a:t>
            </a:r>
            <a:r>
              <a:rPr lang="en-US" sz="2400" b="1" dirty="0" smtClean="0">
                <a:solidFill>
                  <a:srgbClr val="006600"/>
                </a:solidFill>
              </a:rPr>
              <a:t>: Gifts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Fundamental Principles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Intervivos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Unconditional Gifts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Gifts in Consideration of Marriage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Causa</a:t>
            </a:r>
            <a:r>
              <a:rPr lang="en-US" sz="2000" b="1" i="1" dirty="0" smtClean="0">
                <a:solidFill>
                  <a:srgbClr val="002060"/>
                </a:solidFill>
              </a:rPr>
              <a:t> Mortis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 smtClean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Types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	</a:t>
            </a:r>
            <a:r>
              <a:rPr lang="en-US" sz="2000" b="1" dirty="0"/>
              <a:t>(Gifts During Lifetime)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			(Gifts in Contemplation of Death)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The Three Factors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a. </a:t>
            </a:r>
            <a:r>
              <a:rPr lang="en-US" sz="20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b. </a:t>
            </a:r>
            <a:r>
              <a:rPr lang="en-US" sz="20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4821" name="Picture 8" descr="http://www.german-business-etiquette.com/img/5-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2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C00000"/>
                </a:solidFill>
              </a:rPr>
              <a:t>Part </a:t>
            </a:r>
            <a:r>
              <a:rPr lang="en-US" sz="2800" b="1" i="1" dirty="0" smtClean="0">
                <a:solidFill>
                  <a:srgbClr val="C00000"/>
                </a:solidFill>
              </a:rPr>
              <a:t>One: </a:t>
            </a:r>
            <a:r>
              <a:rPr lang="en-US" sz="28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Defined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Our old friend </a:t>
            </a:r>
            <a:r>
              <a:rPr lang="en-US" sz="2000" b="1" dirty="0"/>
              <a:t>Black’s Law Dictionary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defines a </a:t>
            </a:r>
            <a:r>
              <a:rPr lang="en-US" sz="2000" b="1" dirty="0">
                <a:solidFill>
                  <a:srgbClr val="FF0000"/>
                </a:solidFill>
              </a:rPr>
              <a:t>Gift</a:t>
            </a:r>
            <a:r>
              <a:rPr lang="en-US" sz="2000" b="1" dirty="0">
                <a:solidFill>
                  <a:srgbClr val="0033CC"/>
                </a:solidFill>
              </a:rPr>
              <a:t>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  <a:r>
              <a:rPr lang="en-US" sz="2800" b="1" dirty="0"/>
              <a:t>“A voluntary transfer of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  </a:t>
            </a:r>
            <a:r>
              <a:rPr lang="en-US" sz="2800" b="1" i="1" dirty="0">
                <a:solidFill>
                  <a:srgbClr val="FF0000"/>
                </a:solidFill>
              </a:rPr>
              <a:t>property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to another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     made gratuitously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  and without consideration”</a:t>
            </a:r>
            <a:r>
              <a:rPr lang="en-US" sz="2800" b="1" i="1" dirty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5845" name="Picture 4" descr="GARNER, BRYAN A. (EDITOR) - Black's Law Dictionary. Eighth Edition. Hardcover. June 200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08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4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     </a:t>
            </a:r>
            <a:r>
              <a:rPr lang="en-US" sz="2400" b="1" dirty="0"/>
              <a:t>When it comes to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         remember your dear </a:t>
            </a:r>
            <a:r>
              <a:rPr lang="en-US" sz="2400" b="1" dirty="0">
                <a:solidFill>
                  <a:srgbClr val="C00000"/>
                </a:solidFill>
              </a:rPr>
              <a:t>Aunt IDA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The </a:t>
            </a:r>
            <a:r>
              <a:rPr lang="en-US" sz="2400" b="1" dirty="0">
                <a:solidFill>
                  <a:srgbClr val="C00000"/>
                </a:solidFill>
              </a:rPr>
              <a:t>Three Factors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   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a. </a:t>
            </a:r>
            <a:r>
              <a:rPr lang="en-US" sz="24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b. </a:t>
            </a:r>
            <a:r>
              <a:rPr lang="en-US" sz="24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6869" name="Picture 6" descr="idam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34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00" b="1" dirty="0">
                <a:solidFill>
                  <a:srgbClr val="0033CC"/>
                </a:solidFill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1.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</a:t>
            </a: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a. Donor's Intent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i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donor must intend to make an immediate gift.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Mere Delivery is NOT evidence of Intent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Intent must be proven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“clear and convincing evidence”</a:t>
            </a:r>
            <a:r>
              <a:rPr lang="en-US" sz="2000" b="1" dirty="0"/>
              <a:t> if the gift is challenged.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Courts are suspicious of “claimed gifts”.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Facts determine if donor had requisite Intent, and the </a:t>
            </a:r>
            <a:r>
              <a:rPr lang="en-US" sz="2000" b="1" dirty="0" err="1"/>
              <a:t>donee</a:t>
            </a:r>
            <a:r>
              <a:rPr lang="en-US" sz="2000" b="1" dirty="0"/>
              <a:t> bears the burden of proof to show that such Intent </a:t>
            </a:r>
            <a:r>
              <a:rPr lang="en-US" sz="2000" b="1" dirty="0" err="1"/>
              <a:t>exisited</a:t>
            </a:r>
            <a:r>
              <a:rPr lang="en-US" sz="20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validity of an inter </a:t>
            </a:r>
            <a:r>
              <a:rPr lang="en-US" sz="2000" b="1" dirty="0" err="1"/>
              <a:t>vivos</a:t>
            </a:r>
            <a:r>
              <a:rPr lang="en-US" sz="2000" b="1" dirty="0"/>
              <a:t> gift depends on the property’s delivery to the </a:t>
            </a:r>
            <a:r>
              <a:rPr lang="en-US" sz="2000" b="1" dirty="0" err="1"/>
              <a:t>donee</a:t>
            </a:r>
            <a:r>
              <a:rPr lang="en-US" sz="2000" b="1" dirty="0"/>
              <a:t>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simple promise to give does not complete the gift.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5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Delivery must be established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"clear and convincing evidence".</a:t>
            </a: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declaration by a </a:t>
            </a:r>
            <a:r>
              <a:rPr lang="en-US" sz="2000" b="1" dirty="0" err="1"/>
              <a:t>bailor</a:t>
            </a:r>
            <a:r>
              <a:rPr lang="en-US" sz="2000" b="1" dirty="0"/>
              <a:t> to the </a:t>
            </a:r>
            <a:r>
              <a:rPr lang="en-US" sz="2000" b="1" dirty="0" err="1"/>
              <a:t>bailee</a:t>
            </a:r>
            <a:r>
              <a:rPr lang="en-US" sz="2000" b="1" dirty="0"/>
              <a:t> that the bailed article is a gift has the effect of immediately transferring title.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Thus, a note by decedent saying, "I am giving my diamond rings to X," was held to be a mere statement of present intent, insufficient to prove the act of delivery.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 (Continued)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 dirty="0"/>
              <a:t>	</a:t>
            </a:r>
            <a:r>
              <a:rPr lang="en-US" sz="1600" b="1" dirty="0">
                <a:solidFill>
                  <a:srgbClr val="006600"/>
                </a:solidFill>
              </a:rPr>
              <a:t>	1) Gifts of Checks, Notes or Stock Certificates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0099"/>
                </a:solidFill>
              </a:rPr>
              <a:t>There are two specific rules of delivery to remember for gifts of checks or notes: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the donor is the drawer or maker of the check or note, delivery is not valid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 	until the check or note is cashed.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the donor is giving someone else's check or note, then delivery is valid when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 	            the check or note is given, even without a valid endorsement.</a:t>
            </a:r>
            <a:endParaRPr lang="en-US" sz="1600" b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A stock certificate is validly delivered when given, even without endorsement.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6600"/>
                </a:solidFill>
              </a:rPr>
              <a:t>	</a:t>
            </a:r>
            <a:r>
              <a:rPr lang="en-US" sz="1600" b="1" dirty="0">
                <a:solidFill>
                  <a:srgbClr val="006600"/>
                </a:solidFill>
              </a:rPr>
              <a:t>	2) Gifts Through Agent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If a gift is given through an agent, the time when the delivery requirement is satisfied depends on whose agent the agent is.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he is the </a:t>
            </a:r>
            <a:r>
              <a:rPr lang="en-US" sz="1400" b="1" i="1" dirty="0"/>
              <a:t>donor's </a:t>
            </a:r>
            <a:r>
              <a:rPr lang="en-US" sz="1400" b="1" dirty="0"/>
              <a:t>agent, the gift is </a:t>
            </a:r>
            <a:r>
              <a:rPr lang="en-US" sz="1400" b="1" i="1" dirty="0"/>
              <a:t>not delivered until given to the </a:t>
            </a:r>
            <a:r>
              <a:rPr lang="en-US" sz="1400" b="1" i="1" dirty="0" err="1"/>
              <a:t>donee</a:t>
            </a:r>
            <a:r>
              <a:rPr lang="en-US" sz="1400" b="1" i="1" dirty="0"/>
              <a:t>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he is the </a:t>
            </a:r>
            <a:r>
              <a:rPr lang="en-US" sz="1400" b="1" i="1" dirty="0" err="1"/>
              <a:t>donee's</a:t>
            </a:r>
            <a:r>
              <a:rPr lang="en-US" sz="1400" b="1" i="1" dirty="0"/>
              <a:t> </a:t>
            </a:r>
            <a:r>
              <a:rPr lang="en-US" sz="1400" b="1" dirty="0"/>
              <a:t>agent, the gift is </a:t>
            </a:r>
            <a:r>
              <a:rPr lang="en-US" sz="1400" b="1" i="1" dirty="0"/>
              <a:t>delivered when given to the agent.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c) Where there is doubt about whose agent is being used, the presumption is: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a minor, the agent is the </a:t>
            </a:r>
            <a:r>
              <a:rPr lang="en-US" sz="1400" b="1" dirty="0" err="1"/>
              <a:t>donee's</a:t>
            </a:r>
            <a:r>
              <a:rPr lang="en-US" sz="1400" b="1" dirty="0"/>
              <a:t>;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not a minor, the agent is presumed to be the donor's.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	</a:t>
            </a:r>
            <a:r>
              <a:rPr lang="en-US" sz="1600" b="1" dirty="0">
                <a:solidFill>
                  <a:srgbClr val="006600"/>
                </a:solidFill>
              </a:rPr>
              <a:t>3) Joint Checking Account</a:t>
            </a:r>
            <a:endParaRPr lang="en-US" sz="200" b="1" dirty="0">
              <a:solidFill>
                <a:srgbClr val="0066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In New York, the survivor of a joint account will automatically become the owner of the account (absent fraud, undue influence, mental incapacity, or mistake).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Some other jurisdictions allow a rebuttable presumption to be raised in the case of a joint checking account (our state does not).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312</Words>
  <Application>Microsoft Office PowerPoint</Application>
  <PresentationFormat>On-screen Show (4:3)</PresentationFormat>
  <Paragraphs>244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Default Design</vt:lpstr>
      <vt:lpstr>PhotoStyler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240</cp:revision>
  <dcterms:created xsi:type="dcterms:W3CDTF">2007-08-27T19:04:39Z</dcterms:created>
  <dcterms:modified xsi:type="dcterms:W3CDTF">2019-09-26T13:57:41Z</dcterms:modified>
</cp:coreProperties>
</file>