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09" r:id="rId2"/>
    <p:sldId id="514" r:id="rId3"/>
    <p:sldId id="524" r:id="rId4"/>
    <p:sldId id="525" r:id="rId5"/>
    <p:sldId id="526" r:id="rId6"/>
    <p:sldId id="527" r:id="rId7"/>
    <p:sldId id="528" r:id="rId8"/>
    <p:sldId id="529" r:id="rId9"/>
    <p:sldId id="530" r:id="rId10"/>
    <p:sldId id="531" r:id="rId11"/>
    <p:sldId id="532" r:id="rId12"/>
    <p:sldId id="533" r:id="rId13"/>
    <p:sldId id="534" r:id="rId14"/>
    <p:sldId id="536" r:id="rId15"/>
    <p:sldId id="535" r:id="rId16"/>
    <p:sldId id="439"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204"/>
    <a:srgbClr val="0033CC"/>
    <a:srgbClr val="4C1441"/>
    <a:srgbClr val="FFFF00"/>
    <a:srgbClr val="006666"/>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5" d="100"/>
          <a:sy n="105" d="100"/>
        </p:scale>
        <p:origin x="169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9/21/2020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9/21/2020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008874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3483113-FEB2-4613-A074-EE146F851E4A}" type="slidenum">
              <a:rPr lang="en-US" smtClean="0"/>
              <a:pPr/>
              <a:t>13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29949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3483113-FEB2-4613-A074-EE146F851E4A}" type="slidenum">
              <a:rPr lang="en-US" smtClean="0"/>
              <a:pPr/>
              <a:t>14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9310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3483113-FEB2-4613-A074-EE146F851E4A}" type="slidenum">
              <a:rPr lang="en-US" smtClean="0"/>
              <a:pPr/>
              <a:t>15</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659228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5</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127515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6</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5068858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614805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8</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035700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441712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3EEFBF7-E638-4951-AB3B-C359539DBC09}"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1050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B7DDD08-FB92-4644-8B65-4FC6B41D2F43}" type="slidenum">
              <a:rPr lang="en-US" smtClean="0"/>
              <a:pPr/>
              <a:t>11</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201883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26A1E7A-E158-42AB-8DBD-50EF6A6794B4}" type="slidenum">
              <a:rPr lang="en-US" smtClean="0"/>
              <a:pPr/>
              <a:t>12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157864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996950" y="5394325"/>
            <a:ext cx="728821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Five A:</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Introduction to Personal Property</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152400"/>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7"/>
          <p:cNvSpPr>
            <a:spLocks noChangeArrowheads="1"/>
          </p:cNvSpPr>
          <p:nvPr/>
        </p:nvSpPr>
        <p:spPr bwMode="auto">
          <a:xfrm>
            <a:off x="228600" y="990600"/>
            <a:ext cx="8686800" cy="54102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 – EPUT Rights</a:t>
            </a:r>
          </a:p>
          <a:p>
            <a:pPr marL="342900" indent="-342900">
              <a:spcBef>
                <a:spcPct val="20000"/>
              </a:spcBef>
            </a:pPr>
            <a:endParaRPr lang="en-US" sz="1000" b="1" i="1" dirty="0" smtClean="0">
              <a:solidFill>
                <a:srgbClr val="002060"/>
              </a:solidFill>
            </a:endParaRPr>
          </a:p>
          <a:p>
            <a:pPr marL="342900" indent="-342900">
              <a:spcBef>
                <a:spcPct val="20000"/>
              </a:spcBef>
            </a:pPr>
            <a:r>
              <a:rPr lang="en-US" sz="2800" b="1" i="1" dirty="0" smtClean="0">
                <a:solidFill>
                  <a:srgbClr val="002060"/>
                </a:solidFill>
              </a:rPr>
              <a:t>Part Two: </a:t>
            </a:r>
            <a:r>
              <a:rPr lang="en-US" sz="2800" b="1" i="1" dirty="0">
                <a:solidFill>
                  <a:srgbClr val="002060"/>
                </a:solidFill>
              </a:rPr>
              <a:t>An Introduction to Personal Property </a:t>
            </a:r>
          </a:p>
          <a:p>
            <a:pPr marL="342900" indent="-342900">
              <a:spcBef>
                <a:spcPct val="20000"/>
              </a:spcBef>
            </a:pPr>
            <a:r>
              <a:rPr lang="en-US" sz="2400" b="1" i="1" dirty="0" smtClean="0">
                <a:solidFill>
                  <a:srgbClr val="C00000"/>
                </a:solidFill>
              </a:rPr>
              <a:t>So </a:t>
            </a:r>
            <a:r>
              <a:rPr lang="en-US" sz="2400" b="1" i="1" dirty="0">
                <a:solidFill>
                  <a:srgbClr val="C00000"/>
                </a:solidFill>
              </a:rPr>
              <a:t>just what is Personal Property? (Continued)</a:t>
            </a:r>
          </a:p>
          <a:p>
            <a:pPr marL="342900" indent="-342900">
              <a:spcBef>
                <a:spcPct val="20000"/>
              </a:spcBef>
            </a:pPr>
            <a:endParaRPr lang="en-US" sz="600" b="1" dirty="0">
              <a:solidFill>
                <a:srgbClr val="0033CC"/>
              </a:solidFill>
            </a:endParaRPr>
          </a:p>
          <a:p>
            <a:pPr marL="342900" indent="-342900">
              <a:spcBef>
                <a:spcPct val="20000"/>
              </a:spcBef>
            </a:pPr>
            <a:r>
              <a:rPr lang="en-US" sz="2400" b="1" dirty="0" smtClean="0">
                <a:solidFill>
                  <a:schemeClr val="accent1">
                    <a:lumMod val="25000"/>
                  </a:schemeClr>
                </a:solidFill>
              </a:rPr>
              <a:t>        2</a:t>
            </a:r>
            <a:r>
              <a:rPr lang="en-US" sz="2400" b="1" dirty="0">
                <a:solidFill>
                  <a:schemeClr val="accent1">
                    <a:lumMod val="25000"/>
                  </a:schemeClr>
                </a:solidFill>
              </a:rPr>
              <a:t>. Statutory Definitions</a:t>
            </a:r>
          </a:p>
          <a:p>
            <a:pPr marL="342900" indent="-342900">
              <a:spcBef>
                <a:spcPct val="20000"/>
              </a:spcBef>
            </a:pPr>
            <a:r>
              <a:rPr lang="en-US" sz="700" b="1" dirty="0" smtClean="0"/>
              <a:t>  </a:t>
            </a:r>
            <a:r>
              <a:rPr lang="en-US" sz="2000" b="1" i="1" dirty="0"/>
              <a:t>Section 3-5.1 of the New York Estate Powers and Trusts Law defines:</a:t>
            </a:r>
            <a:endParaRPr lang="en-US" sz="700" b="1" i="1" dirty="0"/>
          </a:p>
          <a:p>
            <a:pPr marL="342900" indent="-342900">
              <a:spcBef>
                <a:spcPct val="20000"/>
              </a:spcBef>
              <a:buFontTx/>
              <a:buChar char="•"/>
            </a:pPr>
            <a:endParaRPr lang="en-US" sz="700" b="1" dirty="0">
              <a:solidFill>
                <a:srgbClr val="0033CC"/>
              </a:solidFill>
            </a:endParaRPr>
          </a:p>
          <a:p>
            <a:pPr marL="342900" indent="-342900">
              <a:spcBef>
                <a:spcPct val="20000"/>
              </a:spcBef>
              <a:buFontTx/>
              <a:buChar char="•"/>
            </a:pPr>
            <a:r>
              <a:rPr lang="en-US" sz="2000" b="1" i="1" dirty="0">
                <a:solidFill>
                  <a:srgbClr val="0033CC"/>
                </a:solidFill>
              </a:rPr>
              <a:t>Real property</a:t>
            </a:r>
            <a:r>
              <a:rPr lang="en-US" sz="2000" b="1" dirty="0">
                <a:solidFill>
                  <a:srgbClr val="0033CC"/>
                </a:solidFill>
              </a:rPr>
              <a:t> - </a:t>
            </a:r>
          </a:p>
          <a:p>
            <a:pPr marL="342900" indent="-342900">
              <a:spcBef>
                <a:spcPct val="20000"/>
              </a:spcBef>
            </a:pPr>
            <a:r>
              <a:rPr lang="en-US" sz="2000" b="1" dirty="0"/>
              <a:t>	“land or any estate in land, including leaseholds, fixtures, and mortgages or other liens thereon.” </a:t>
            </a:r>
          </a:p>
          <a:p>
            <a:pPr marL="342900" indent="-342900">
              <a:spcBef>
                <a:spcPct val="20000"/>
              </a:spcBef>
              <a:buFontTx/>
              <a:buChar char="•"/>
            </a:pPr>
            <a:endParaRPr lang="en-US" sz="700" b="1" dirty="0">
              <a:solidFill>
                <a:srgbClr val="0033CC"/>
              </a:solidFill>
            </a:endParaRPr>
          </a:p>
          <a:p>
            <a:pPr marL="342900" indent="-342900">
              <a:spcBef>
                <a:spcPct val="20000"/>
              </a:spcBef>
              <a:buFontTx/>
              <a:buChar char="•"/>
            </a:pPr>
            <a:r>
              <a:rPr lang="en-US" sz="2000" b="1" i="1" dirty="0">
                <a:solidFill>
                  <a:srgbClr val="0033CC"/>
                </a:solidFill>
              </a:rPr>
              <a:t>Personal property</a:t>
            </a:r>
            <a:r>
              <a:rPr lang="en-US" sz="2000" b="1" dirty="0">
                <a:solidFill>
                  <a:srgbClr val="0033CC"/>
                </a:solidFill>
              </a:rPr>
              <a:t> - </a:t>
            </a:r>
          </a:p>
          <a:p>
            <a:pPr marL="342900" indent="-342900">
              <a:spcBef>
                <a:spcPct val="20000"/>
              </a:spcBef>
            </a:pPr>
            <a:r>
              <a:rPr lang="en-US" sz="2000" b="1" dirty="0"/>
              <a:t>	”any property other than real property, and includes tangible and intangible things.” </a:t>
            </a:r>
          </a:p>
          <a:p>
            <a:pPr marL="342900" indent="-342900">
              <a:spcBef>
                <a:spcPct val="20000"/>
              </a:spcBef>
            </a:pPr>
            <a:endParaRPr lang="en-US" b="1" dirty="0">
              <a:solidFill>
                <a:srgbClr val="0033CC"/>
              </a:solidFill>
            </a:endParaRPr>
          </a:p>
          <a:p>
            <a:pPr marL="342900" indent="-342900">
              <a:spcBef>
                <a:spcPct val="20000"/>
              </a:spcBef>
            </a:pPr>
            <a:endParaRPr lang="en-US" b="1" dirty="0">
              <a:solidFill>
                <a:srgbClr val="0033CC"/>
              </a:solidFill>
            </a:endParaRPr>
          </a:p>
          <a:p>
            <a:pPr marL="342900" indent="-342900">
              <a:spcBef>
                <a:spcPct val="20000"/>
              </a:spcBef>
            </a:pPr>
            <a:endParaRPr lang="en-US" b="1" dirty="0">
              <a:solidFill>
                <a:srgbClr val="0033CC"/>
              </a:solidFill>
            </a:endParaRPr>
          </a:p>
        </p:txBody>
      </p:sp>
    </p:spTree>
    <p:extLst>
      <p:ext uri="{BB962C8B-B14F-4D97-AF65-F5344CB8AC3E}">
        <p14:creationId xmlns:p14="http://schemas.microsoft.com/office/powerpoint/2010/main" val="645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defRPr/>
            </a:pPr>
            <a:r>
              <a:rPr lang="en-US" sz="5000" b="1" dirty="0">
                <a:solidFill>
                  <a:srgbClr val="0033CC"/>
                </a:solidFill>
              </a:rPr>
              <a:t>Personal Property</a:t>
            </a:r>
          </a:p>
          <a:p>
            <a:pPr marL="342900" indent="-342900" algn="ctr">
              <a:spcBef>
                <a:spcPts val="0"/>
              </a:spcBef>
              <a:defRPr/>
            </a:pPr>
            <a:r>
              <a:rPr lang="en-US" sz="2800" b="1" i="1" dirty="0">
                <a:solidFill>
                  <a:srgbClr val="006600"/>
                </a:solidFill>
              </a:rPr>
              <a:t>The Meaning of Personal Property – EPUT Rights</a:t>
            </a:r>
          </a:p>
          <a:p>
            <a:pPr marL="342900" indent="-342900">
              <a:spcBef>
                <a:spcPts val="0"/>
              </a:spcBef>
            </a:pPr>
            <a:endParaRPr lang="en-US" sz="1000" b="1" i="1" dirty="0" smtClean="0">
              <a:solidFill>
                <a:srgbClr val="002060"/>
              </a:solidFill>
            </a:endParaRPr>
          </a:p>
          <a:p>
            <a:pPr marL="342900" indent="-342900">
              <a:spcBef>
                <a:spcPts val="0"/>
              </a:spcBef>
            </a:pPr>
            <a:r>
              <a:rPr lang="en-US" sz="2800" b="1" i="1" dirty="0" smtClean="0">
                <a:solidFill>
                  <a:srgbClr val="002060"/>
                </a:solidFill>
              </a:rPr>
              <a:t>Part Two: </a:t>
            </a:r>
            <a:r>
              <a:rPr lang="en-US" sz="2800" b="1" i="1" dirty="0">
                <a:solidFill>
                  <a:srgbClr val="002060"/>
                </a:solidFill>
              </a:rPr>
              <a:t>An Introduction to Personal Property </a:t>
            </a:r>
            <a:endParaRPr lang="en-US" sz="2800" b="1" i="1" dirty="0" smtClean="0">
              <a:solidFill>
                <a:srgbClr val="002060"/>
              </a:solidFill>
            </a:endParaRPr>
          </a:p>
          <a:p>
            <a:pPr marL="342900" indent="-342900">
              <a:spcBef>
                <a:spcPts val="0"/>
              </a:spcBef>
            </a:pPr>
            <a:r>
              <a:rPr lang="en-US" sz="2400" b="1" i="1" dirty="0" smtClean="0">
                <a:solidFill>
                  <a:srgbClr val="C00000"/>
                </a:solidFill>
              </a:rPr>
              <a:t>So </a:t>
            </a:r>
            <a:r>
              <a:rPr lang="en-US" sz="2400" b="1" i="1" dirty="0">
                <a:solidFill>
                  <a:srgbClr val="C00000"/>
                </a:solidFill>
              </a:rPr>
              <a:t>just what is Personal Property?</a:t>
            </a:r>
            <a:endParaRPr lang="en-US" b="1" i="1" dirty="0">
              <a:solidFill>
                <a:srgbClr val="C00000"/>
              </a:solidFill>
            </a:endParaRPr>
          </a:p>
          <a:p>
            <a:pPr marL="342900" indent="-342900">
              <a:spcBef>
                <a:spcPts val="0"/>
              </a:spcBef>
              <a:buFontTx/>
              <a:buChar char="•"/>
            </a:pPr>
            <a:endParaRPr lang="en-US" sz="600" b="1" i="1" dirty="0">
              <a:solidFill>
                <a:srgbClr val="FF0000"/>
              </a:solidFill>
            </a:endParaRPr>
          </a:p>
          <a:p>
            <a:pPr marL="342900" indent="-342900">
              <a:spcBef>
                <a:spcPts val="0"/>
              </a:spcBef>
            </a:pPr>
            <a:r>
              <a:rPr lang="en-US" sz="2400" b="1" dirty="0" smtClean="0">
                <a:solidFill>
                  <a:schemeClr val="accent1">
                    <a:lumMod val="25000"/>
                  </a:schemeClr>
                </a:solidFill>
              </a:rPr>
              <a:t>     3. Conversion Between Real and Personal Property:</a:t>
            </a:r>
            <a:endParaRPr lang="en-US" sz="2400" b="1" dirty="0">
              <a:solidFill>
                <a:schemeClr val="accent1">
                  <a:lumMod val="25000"/>
                </a:schemeClr>
              </a:solidFill>
            </a:endParaRPr>
          </a:p>
          <a:p>
            <a:pPr marL="342900" indent="-342900">
              <a:spcBef>
                <a:spcPts val="0"/>
              </a:spcBef>
              <a:buFontTx/>
              <a:buChar char="•"/>
            </a:pPr>
            <a:endParaRPr lang="en-US" sz="1000" b="1" dirty="0"/>
          </a:p>
          <a:p>
            <a:pPr marL="342900" indent="-342900">
              <a:spcBef>
                <a:spcPts val="0"/>
              </a:spcBef>
            </a:pPr>
            <a:r>
              <a:rPr lang="en-US" b="1" dirty="0" smtClean="0"/>
              <a:t>Pursuant to New York State Law Real and Personal Property can be converted</a:t>
            </a:r>
          </a:p>
          <a:p>
            <a:pPr marL="342900" indent="-342900">
              <a:spcBef>
                <a:spcPts val="0"/>
              </a:spcBef>
            </a:pPr>
            <a:r>
              <a:rPr lang="en-US" b="1" dirty="0" smtClean="0"/>
              <a:t>Between the two types.</a:t>
            </a:r>
          </a:p>
          <a:p>
            <a:pPr marL="342900" indent="-342900">
              <a:spcBef>
                <a:spcPts val="0"/>
              </a:spcBef>
            </a:pPr>
            <a:endParaRPr lang="en-US" sz="1000" b="1" dirty="0" smtClean="0">
              <a:solidFill>
                <a:srgbClr val="0033CC"/>
              </a:solidFill>
            </a:endParaRPr>
          </a:p>
          <a:p>
            <a:pPr marL="342900" indent="-342900">
              <a:spcBef>
                <a:spcPts val="0"/>
              </a:spcBef>
              <a:buFont typeface="Arial" pitchFamily="34" charset="0"/>
              <a:buChar char="•"/>
            </a:pPr>
            <a:r>
              <a:rPr lang="en-US" sz="2000" b="1" i="1" dirty="0" smtClean="0">
                <a:solidFill>
                  <a:srgbClr val="0033CC"/>
                </a:solidFill>
              </a:rPr>
              <a:t>Real </a:t>
            </a:r>
            <a:r>
              <a:rPr lang="en-US" sz="2000" b="1" i="1" dirty="0">
                <a:solidFill>
                  <a:srgbClr val="0033CC"/>
                </a:solidFill>
              </a:rPr>
              <a:t>to Personal:</a:t>
            </a:r>
          </a:p>
          <a:p>
            <a:pPr marL="342900" indent="-342900">
              <a:spcBef>
                <a:spcPts val="0"/>
              </a:spcBef>
            </a:pPr>
            <a:r>
              <a:rPr lang="en-US" sz="2000" b="1" dirty="0" smtClean="0"/>
              <a:t>	</a:t>
            </a:r>
            <a:r>
              <a:rPr lang="en-US" sz="2000" b="1" i="1" dirty="0" smtClean="0"/>
              <a:t>Real </a:t>
            </a:r>
            <a:r>
              <a:rPr lang="en-US" sz="2000" b="1" i="1" dirty="0"/>
              <a:t>property </a:t>
            </a:r>
            <a:r>
              <a:rPr lang="en-US" sz="2000" b="1" dirty="0"/>
              <a:t>may be converted to </a:t>
            </a:r>
            <a:r>
              <a:rPr lang="en-US" sz="2000" b="1" i="1" dirty="0"/>
              <a:t>personal property</a:t>
            </a:r>
            <a:r>
              <a:rPr lang="en-US" sz="2000" b="1" dirty="0"/>
              <a:t> by </a:t>
            </a:r>
            <a:r>
              <a:rPr lang="en-US" sz="2000" b="1" dirty="0" smtClean="0"/>
              <a:t>severance</a:t>
            </a:r>
          </a:p>
          <a:p>
            <a:pPr marL="342900" indent="-342900">
              <a:spcBef>
                <a:spcPts val="0"/>
              </a:spcBef>
            </a:pPr>
            <a:endParaRPr lang="en-US" sz="1000" b="1" i="1" dirty="0">
              <a:solidFill>
                <a:srgbClr val="000066"/>
              </a:solidFill>
            </a:endParaRPr>
          </a:p>
          <a:p>
            <a:pPr marL="342900" indent="-342900">
              <a:spcBef>
                <a:spcPts val="0"/>
              </a:spcBef>
              <a:buFont typeface="Arial" pitchFamily="34" charset="0"/>
              <a:buChar char="•"/>
            </a:pPr>
            <a:r>
              <a:rPr lang="en-US" sz="2000" b="1" i="1" dirty="0" smtClean="0">
                <a:solidFill>
                  <a:srgbClr val="0033CC"/>
                </a:solidFill>
              </a:rPr>
              <a:t>Personal </a:t>
            </a:r>
            <a:r>
              <a:rPr lang="en-US" sz="2000" b="1" i="1" dirty="0">
                <a:solidFill>
                  <a:srgbClr val="0033CC"/>
                </a:solidFill>
              </a:rPr>
              <a:t>to Real:</a:t>
            </a:r>
          </a:p>
          <a:p>
            <a:pPr marL="342900" indent="-342900" algn="just">
              <a:spcBef>
                <a:spcPts val="0"/>
              </a:spcBef>
            </a:pPr>
            <a:r>
              <a:rPr lang="en-US" sz="2000" b="1" i="1" dirty="0" smtClean="0"/>
              <a:t>	Personal </a:t>
            </a:r>
            <a:r>
              <a:rPr lang="en-US" sz="2000" b="1" i="1" dirty="0"/>
              <a:t>property</a:t>
            </a:r>
            <a:r>
              <a:rPr lang="en-US" sz="2000" b="1" dirty="0"/>
              <a:t> may be converted to </a:t>
            </a:r>
            <a:r>
              <a:rPr lang="en-US" sz="2000" b="1" i="1" dirty="0"/>
              <a:t>real property </a:t>
            </a:r>
            <a:r>
              <a:rPr lang="en-US" sz="2000" b="1" dirty="0"/>
              <a:t>by an attachment </a:t>
            </a:r>
            <a:r>
              <a:rPr lang="en-US" sz="2000" b="1" dirty="0" smtClean="0"/>
              <a:t>or by annexation which is </a:t>
            </a:r>
            <a:r>
              <a:rPr lang="en-US" sz="2000" b="1" dirty="0"/>
              <a:t>intended to be permanent.  (i.e. fixtures).</a:t>
            </a:r>
          </a:p>
          <a:p>
            <a:pPr marL="342900" indent="-342900">
              <a:spcBef>
                <a:spcPct val="20000"/>
              </a:spcBef>
              <a:buFontTx/>
              <a:buChar char="•"/>
            </a:pPr>
            <a:endParaRPr lang="en-US" b="1" dirty="0">
              <a:solidFill>
                <a:srgbClr val="0033CC"/>
              </a:solidFill>
            </a:endParaRPr>
          </a:p>
        </p:txBody>
      </p:sp>
      <p:sp>
        <p:nvSpPr>
          <p:cNvPr id="3" name="Slide Number Placeholder 2"/>
          <p:cNvSpPr>
            <a:spLocks noGrp="1"/>
          </p:cNvSpPr>
          <p:nvPr>
            <p:ph type="sldNum" sz="quarter" idx="12"/>
          </p:nvPr>
        </p:nvSpPr>
        <p:spPr/>
        <p:txBody>
          <a:bodyPr/>
          <a:lstStyle/>
          <a:p>
            <a:pPr>
              <a:defRPr/>
            </a:pPr>
            <a:fld id="{570C3C1C-570D-4B79-AF05-5945A9E53E9E}" type="slidenum">
              <a:rPr lang="en-US" smtClean="0"/>
              <a:pPr>
                <a:defRPr/>
              </a:pPr>
              <a:t>11</a:t>
            </a:fld>
            <a:endParaRPr lang="en-US"/>
          </a:p>
        </p:txBody>
      </p:sp>
    </p:spTree>
    <p:extLst>
      <p:ext uri="{BB962C8B-B14F-4D97-AF65-F5344CB8AC3E}">
        <p14:creationId xmlns:p14="http://schemas.microsoft.com/office/powerpoint/2010/main" val="306066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6148" name="Rectangle 7"/>
          <p:cNvSpPr>
            <a:spLocks noChangeArrowheads="1"/>
          </p:cNvSpPr>
          <p:nvPr/>
        </p:nvSpPr>
        <p:spPr bwMode="auto">
          <a:xfrm>
            <a:off x="228600" y="990600"/>
            <a:ext cx="8686800" cy="5638800"/>
          </a:xfrm>
          <a:prstGeom prst="rect">
            <a:avLst/>
          </a:prstGeom>
          <a:noFill/>
          <a:ln w="9525">
            <a:noFill/>
            <a:miter lim="800000"/>
            <a:headEnd/>
            <a:tailEnd/>
          </a:ln>
        </p:spPr>
        <p:txBody>
          <a:bodyPr/>
          <a:lstStyle/>
          <a:p>
            <a:pPr marL="342900" indent="-342900" algn="ctr">
              <a:spcBef>
                <a:spcPts val="0"/>
              </a:spcBef>
              <a:defRPr/>
            </a:pPr>
            <a:r>
              <a:rPr lang="en-US" sz="5000" b="1" dirty="0">
                <a:solidFill>
                  <a:srgbClr val="0033CC"/>
                </a:solidFill>
              </a:rPr>
              <a:t>Personal Property</a:t>
            </a:r>
          </a:p>
          <a:p>
            <a:pPr marL="342900" indent="-342900" algn="ctr">
              <a:spcBef>
                <a:spcPts val="0"/>
              </a:spcBef>
              <a:defRPr/>
            </a:pPr>
            <a:r>
              <a:rPr lang="en-US" sz="2800" b="1" i="1" dirty="0">
                <a:solidFill>
                  <a:srgbClr val="006600"/>
                </a:solidFill>
              </a:rPr>
              <a:t>The Meaning of Personal Property – EPUT Rights</a:t>
            </a:r>
          </a:p>
          <a:p>
            <a:pPr marL="342900" indent="-342900">
              <a:spcBef>
                <a:spcPts val="0"/>
              </a:spcBef>
            </a:pPr>
            <a:endParaRPr lang="en-US" sz="1000" b="1" i="1" dirty="0" smtClean="0">
              <a:solidFill>
                <a:srgbClr val="002060"/>
              </a:solidFill>
            </a:endParaRPr>
          </a:p>
          <a:p>
            <a:pPr marL="342900" indent="-342900">
              <a:spcBef>
                <a:spcPts val="0"/>
              </a:spcBef>
            </a:pPr>
            <a:r>
              <a:rPr lang="en-US" sz="2800" b="1" i="1" dirty="0" smtClean="0">
                <a:solidFill>
                  <a:srgbClr val="002060"/>
                </a:solidFill>
              </a:rPr>
              <a:t>Part Two: An Introduction to Personal Property </a:t>
            </a:r>
          </a:p>
          <a:p>
            <a:pPr marL="342900" indent="-342900">
              <a:spcBef>
                <a:spcPts val="0"/>
              </a:spcBef>
            </a:pPr>
            <a:r>
              <a:rPr lang="en-US" sz="2400" b="1" i="1" dirty="0" smtClean="0">
                <a:solidFill>
                  <a:srgbClr val="C00000"/>
                </a:solidFill>
              </a:rPr>
              <a:t>So just what is Personal Property?</a:t>
            </a:r>
          </a:p>
          <a:p>
            <a:pPr marL="342900" indent="-342900" algn="just">
              <a:spcBef>
                <a:spcPts val="0"/>
              </a:spcBef>
            </a:pPr>
            <a:r>
              <a:rPr lang="en-US" sz="3000" b="1" i="1" dirty="0" smtClean="0">
                <a:solidFill>
                  <a:srgbClr val="C00000"/>
                </a:solidFill>
              </a:rPr>
              <a:t>     </a:t>
            </a:r>
            <a:r>
              <a:rPr lang="en-US" sz="2400" b="1" i="1" dirty="0" smtClean="0">
                <a:solidFill>
                  <a:srgbClr val="1E4649"/>
                </a:solidFill>
              </a:rPr>
              <a:t>4. </a:t>
            </a:r>
            <a:r>
              <a:rPr lang="en-US" sz="2400" b="1" i="1" dirty="0">
                <a:solidFill>
                  <a:srgbClr val="1E4649"/>
                </a:solidFill>
              </a:rPr>
              <a:t>Real and Personal Property </a:t>
            </a:r>
            <a:r>
              <a:rPr lang="en-US" sz="2400" b="1" i="1" dirty="0" smtClean="0">
                <a:solidFill>
                  <a:srgbClr val="1E4649"/>
                </a:solidFill>
              </a:rPr>
              <a:t>Distinctions - Leases</a:t>
            </a:r>
            <a:endParaRPr lang="en-US" sz="2400" b="1" i="1" dirty="0">
              <a:solidFill>
                <a:srgbClr val="FF0000"/>
              </a:solidFill>
            </a:endParaRPr>
          </a:p>
          <a:p>
            <a:pPr marL="342900" indent="-342900">
              <a:spcBef>
                <a:spcPts val="0"/>
              </a:spcBef>
            </a:pPr>
            <a:endParaRPr lang="en-US" sz="600" b="1" i="1" dirty="0">
              <a:solidFill>
                <a:srgbClr val="FF0000"/>
              </a:solidFill>
            </a:endParaRPr>
          </a:p>
          <a:p>
            <a:pPr marL="342900" indent="-342900">
              <a:spcBef>
                <a:spcPts val="0"/>
              </a:spcBef>
              <a:buFontTx/>
              <a:buChar char="•"/>
            </a:pPr>
            <a:r>
              <a:rPr lang="en-US" sz="2000" b="1" dirty="0" smtClean="0"/>
              <a:t>Under </a:t>
            </a:r>
            <a:r>
              <a:rPr lang="en-US" sz="2000" b="1" dirty="0"/>
              <a:t>the common law, a lease of land for a term of years constituted </a:t>
            </a:r>
            <a:r>
              <a:rPr lang="en-US" sz="2000" b="1" i="1" dirty="0"/>
              <a:t>personal property</a:t>
            </a:r>
            <a:r>
              <a:rPr lang="en-US" sz="2000" b="1" dirty="0"/>
              <a:t>.</a:t>
            </a:r>
            <a:endParaRPr lang="en-US" sz="1000" b="1" dirty="0"/>
          </a:p>
          <a:p>
            <a:pPr marL="342900" indent="-342900">
              <a:spcBef>
                <a:spcPts val="0"/>
              </a:spcBef>
              <a:buFontTx/>
              <a:buChar char="•"/>
            </a:pPr>
            <a:endParaRPr lang="en-US" sz="500" b="1" dirty="0"/>
          </a:p>
          <a:p>
            <a:pPr marL="342900" indent="-342900">
              <a:spcBef>
                <a:spcPts val="0"/>
              </a:spcBef>
              <a:buFontTx/>
              <a:buChar char="•"/>
            </a:pPr>
            <a:r>
              <a:rPr lang="en-US" sz="2000" b="1" dirty="0"/>
              <a:t>This was because the lease did not fall within the common law definition of land, tenements, or </a:t>
            </a:r>
            <a:r>
              <a:rPr lang="en-US" sz="2000" b="1" dirty="0" err="1"/>
              <a:t>hereditaments</a:t>
            </a:r>
            <a:r>
              <a:rPr lang="en-US" sz="2000" b="1" dirty="0"/>
              <a:t>.</a:t>
            </a:r>
            <a:r>
              <a:rPr lang="en-US" sz="1000" b="1" dirty="0"/>
              <a:t>  </a:t>
            </a:r>
          </a:p>
          <a:p>
            <a:pPr marL="342900" indent="-342900">
              <a:spcBef>
                <a:spcPts val="0"/>
              </a:spcBef>
              <a:buFontTx/>
              <a:buChar char="•"/>
            </a:pPr>
            <a:endParaRPr lang="en-US" sz="500" b="1" dirty="0"/>
          </a:p>
          <a:p>
            <a:pPr marL="342900" indent="-342900">
              <a:spcBef>
                <a:spcPts val="0"/>
              </a:spcBef>
              <a:buFontTx/>
              <a:buChar char="•"/>
            </a:pPr>
            <a:r>
              <a:rPr lang="en-US" sz="2000" b="1" dirty="0"/>
              <a:t>A lease was considered an interest in land less than a freehold </a:t>
            </a:r>
            <a:endParaRPr lang="en-US" sz="2000" b="1" dirty="0" smtClean="0"/>
          </a:p>
          <a:p>
            <a:pPr marL="342900" indent="-342900">
              <a:spcBef>
                <a:spcPts val="0"/>
              </a:spcBef>
            </a:pPr>
            <a:r>
              <a:rPr lang="en-US" sz="2000" b="1" dirty="0"/>
              <a:t>	</a:t>
            </a:r>
            <a:r>
              <a:rPr lang="en-US" sz="2000" b="1" dirty="0" smtClean="0"/>
              <a:t>and </a:t>
            </a:r>
            <a:r>
              <a:rPr lang="en-US" sz="2000" b="1" dirty="0"/>
              <a:t>therefore a real chattel.</a:t>
            </a:r>
            <a:r>
              <a:rPr lang="en-US" sz="1000" b="1" dirty="0"/>
              <a:t> </a:t>
            </a:r>
          </a:p>
          <a:p>
            <a:pPr marL="342900" indent="-342900">
              <a:spcBef>
                <a:spcPts val="0"/>
              </a:spcBef>
              <a:buFontTx/>
              <a:buChar char="•"/>
            </a:pPr>
            <a:endParaRPr lang="en-US" sz="500" b="1" dirty="0"/>
          </a:p>
          <a:p>
            <a:pPr marL="342900" indent="-342900">
              <a:spcBef>
                <a:spcPts val="0"/>
              </a:spcBef>
              <a:buFontTx/>
              <a:buChar char="•"/>
            </a:pPr>
            <a:r>
              <a:rPr lang="en-US" sz="2000" b="1" dirty="0"/>
              <a:t>Modern statutes </a:t>
            </a:r>
            <a:r>
              <a:rPr lang="en-US" sz="2000" b="1" i="1" dirty="0"/>
              <a:t>changed</a:t>
            </a:r>
            <a:r>
              <a:rPr lang="en-US" sz="2000" b="1" dirty="0"/>
              <a:t> the common law rule </a:t>
            </a:r>
            <a:r>
              <a:rPr lang="en-US" sz="2000" b="1" dirty="0" smtClean="0"/>
              <a:t>for </a:t>
            </a:r>
            <a:r>
              <a:rPr lang="en-US" sz="2000" b="1" dirty="0"/>
              <a:t>leases, </a:t>
            </a:r>
            <a:endParaRPr lang="en-US" sz="2000" b="1" dirty="0" smtClean="0"/>
          </a:p>
          <a:p>
            <a:pPr marL="342900" indent="-342900">
              <a:spcBef>
                <a:spcPts val="0"/>
              </a:spcBef>
            </a:pPr>
            <a:r>
              <a:rPr lang="en-US" sz="2000" b="1" dirty="0"/>
              <a:t>	</a:t>
            </a:r>
            <a:r>
              <a:rPr lang="en-US" sz="2000" b="1" dirty="0" smtClean="0"/>
              <a:t>defining </a:t>
            </a:r>
            <a:r>
              <a:rPr lang="en-US" sz="2000" b="1" dirty="0"/>
              <a:t>them as </a:t>
            </a:r>
            <a:r>
              <a:rPr lang="en-US" sz="2000" b="1" i="1" dirty="0"/>
              <a:t>real property</a:t>
            </a:r>
            <a:r>
              <a:rPr lang="en-US" sz="2000" b="1" dirty="0"/>
              <a:t>.</a:t>
            </a:r>
          </a:p>
        </p:txBody>
      </p:sp>
    </p:spTree>
    <p:extLst>
      <p:ext uri="{BB962C8B-B14F-4D97-AF65-F5344CB8AC3E}">
        <p14:creationId xmlns:p14="http://schemas.microsoft.com/office/powerpoint/2010/main" val="385241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2" name="Rectangle 7"/>
          <p:cNvSpPr>
            <a:spLocks noChangeArrowheads="1"/>
          </p:cNvSpPr>
          <p:nvPr/>
        </p:nvSpPr>
        <p:spPr bwMode="auto">
          <a:xfrm>
            <a:off x="228600" y="990600"/>
            <a:ext cx="8686800" cy="55626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 – EPUT Rights</a:t>
            </a:r>
          </a:p>
          <a:p>
            <a:pPr marL="342900" indent="-342900">
              <a:lnSpc>
                <a:spcPct val="95000"/>
              </a:lnSpc>
              <a:spcBef>
                <a:spcPts val="0"/>
              </a:spcBef>
            </a:pPr>
            <a:endParaRPr lang="en-US" sz="1000" b="1" i="1" dirty="0" smtClean="0">
              <a:solidFill>
                <a:srgbClr val="002060"/>
              </a:solidFill>
            </a:endParaRPr>
          </a:p>
          <a:p>
            <a:pPr marL="342900" indent="-342900">
              <a:lnSpc>
                <a:spcPct val="95000"/>
              </a:lnSpc>
              <a:spcBef>
                <a:spcPts val="0"/>
              </a:spcBef>
            </a:pPr>
            <a:r>
              <a:rPr lang="en-US" sz="2800" b="1" i="1" dirty="0" smtClean="0">
                <a:solidFill>
                  <a:srgbClr val="002060"/>
                </a:solidFill>
              </a:rPr>
              <a:t>Part Two: An Introduction to Personal Property </a:t>
            </a:r>
          </a:p>
          <a:p>
            <a:pPr marL="342900" indent="-342900">
              <a:lnSpc>
                <a:spcPct val="95000"/>
              </a:lnSpc>
              <a:spcBef>
                <a:spcPts val="0"/>
              </a:spcBef>
            </a:pPr>
            <a:endParaRPr lang="en-US" sz="500" b="1" i="1" dirty="0" smtClean="0">
              <a:solidFill>
                <a:srgbClr val="C00000"/>
              </a:solidFill>
            </a:endParaRPr>
          </a:p>
          <a:p>
            <a:pPr marL="342900" indent="-342900">
              <a:lnSpc>
                <a:spcPct val="95000"/>
              </a:lnSpc>
              <a:spcBef>
                <a:spcPts val="0"/>
              </a:spcBef>
            </a:pPr>
            <a:r>
              <a:rPr lang="en-US" sz="2400" b="1" i="1" dirty="0" smtClean="0">
                <a:solidFill>
                  <a:srgbClr val="C00000"/>
                </a:solidFill>
              </a:rPr>
              <a:t>So just what is Personal Property?</a:t>
            </a:r>
          </a:p>
          <a:p>
            <a:pPr marL="342900" indent="-342900" algn="just">
              <a:lnSpc>
                <a:spcPct val="95000"/>
              </a:lnSpc>
              <a:spcBef>
                <a:spcPts val="0"/>
              </a:spcBef>
            </a:pPr>
            <a:endParaRPr lang="en-US" sz="500" b="1" i="1" dirty="0" smtClean="0">
              <a:solidFill>
                <a:srgbClr val="C00000"/>
              </a:solidFill>
            </a:endParaRPr>
          </a:p>
          <a:p>
            <a:pPr marL="342900" indent="-342900" algn="just">
              <a:lnSpc>
                <a:spcPct val="95000"/>
              </a:lnSpc>
              <a:spcBef>
                <a:spcPts val="0"/>
              </a:spcBef>
            </a:pPr>
            <a:r>
              <a:rPr lang="en-US" sz="2400" b="1" i="1" dirty="0" smtClean="0">
                <a:solidFill>
                  <a:srgbClr val="C00000"/>
                </a:solidFill>
              </a:rPr>
              <a:t>     </a:t>
            </a:r>
            <a:r>
              <a:rPr lang="en-US" sz="2400" b="1" i="1" dirty="0">
                <a:solidFill>
                  <a:srgbClr val="1E4649"/>
                </a:solidFill>
              </a:rPr>
              <a:t>5</a:t>
            </a:r>
            <a:r>
              <a:rPr lang="en-US" sz="2400" b="1" i="1" dirty="0" smtClean="0">
                <a:solidFill>
                  <a:srgbClr val="1E4649"/>
                </a:solidFill>
              </a:rPr>
              <a:t>. Real and Personal Property Distinctions – Crops</a:t>
            </a:r>
            <a:endParaRPr lang="en-US" sz="2400" b="1" i="1" dirty="0" smtClean="0">
              <a:solidFill>
                <a:srgbClr val="FF0000"/>
              </a:solidFill>
            </a:endParaRPr>
          </a:p>
          <a:p>
            <a:pPr marL="342900" indent="-342900">
              <a:lnSpc>
                <a:spcPct val="95000"/>
              </a:lnSpc>
              <a:spcBef>
                <a:spcPts val="0"/>
              </a:spcBef>
            </a:pPr>
            <a:endParaRPr lang="en-US" sz="500" b="1" i="1" dirty="0" smtClean="0">
              <a:solidFill>
                <a:srgbClr val="0033CC"/>
              </a:solidFill>
            </a:endParaRPr>
          </a:p>
          <a:p>
            <a:pPr marL="342900" indent="-342900">
              <a:lnSpc>
                <a:spcPct val="95000"/>
              </a:lnSpc>
              <a:spcBef>
                <a:spcPts val="0"/>
              </a:spcBef>
            </a:pPr>
            <a:r>
              <a:rPr lang="en-US" b="1" i="1" dirty="0">
                <a:solidFill>
                  <a:srgbClr val="0033CC"/>
                </a:solidFill>
              </a:rPr>
              <a:t>	</a:t>
            </a:r>
            <a:r>
              <a:rPr lang="en-US" sz="2000" b="1" i="1" dirty="0">
                <a:solidFill>
                  <a:srgbClr val="0033CC"/>
                </a:solidFill>
              </a:rPr>
              <a:t>a. </a:t>
            </a:r>
            <a:r>
              <a:rPr lang="en-US" sz="2000" b="1" i="1" dirty="0" err="1">
                <a:solidFill>
                  <a:srgbClr val="0033CC"/>
                </a:solidFill>
              </a:rPr>
              <a:t>Fructus</a:t>
            </a:r>
            <a:r>
              <a:rPr lang="en-US" sz="2000" b="1" i="1" dirty="0">
                <a:solidFill>
                  <a:srgbClr val="0033CC"/>
                </a:solidFill>
              </a:rPr>
              <a:t> </a:t>
            </a:r>
            <a:r>
              <a:rPr lang="en-US" sz="2000" b="1" i="1" dirty="0" err="1">
                <a:solidFill>
                  <a:srgbClr val="0033CC"/>
                </a:solidFill>
              </a:rPr>
              <a:t>Naturales</a:t>
            </a:r>
            <a:endParaRPr lang="en-US" sz="2000" b="1" i="1" dirty="0">
              <a:solidFill>
                <a:srgbClr val="0033CC"/>
              </a:solidFill>
            </a:endParaRPr>
          </a:p>
          <a:p>
            <a:pPr marL="342900" indent="-342900">
              <a:lnSpc>
                <a:spcPct val="95000"/>
              </a:lnSpc>
              <a:spcBef>
                <a:spcPts val="0"/>
              </a:spcBef>
            </a:pPr>
            <a:r>
              <a:rPr lang="en-US" sz="2000" b="1" dirty="0">
                <a:solidFill>
                  <a:srgbClr val="0033CC"/>
                </a:solidFill>
              </a:rPr>
              <a:t>	</a:t>
            </a:r>
            <a:r>
              <a:rPr lang="en-US" b="1" dirty="0" smtClean="0"/>
              <a:t>Crops </a:t>
            </a:r>
            <a:r>
              <a:rPr lang="en-US" b="1" dirty="0"/>
              <a:t>that grow spontaneously on land, </a:t>
            </a:r>
            <a:r>
              <a:rPr lang="en-US" b="1" i="1" dirty="0"/>
              <a:t>e.g., </a:t>
            </a:r>
            <a:r>
              <a:rPr lang="en-US" b="1" dirty="0"/>
              <a:t>trees, bushes, and grass, are described as </a:t>
            </a:r>
            <a:r>
              <a:rPr lang="en-US" b="1" dirty="0" err="1"/>
              <a:t>fructus</a:t>
            </a:r>
            <a:r>
              <a:rPr lang="en-US" b="1" dirty="0"/>
              <a:t> </a:t>
            </a:r>
            <a:r>
              <a:rPr lang="en-US" b="1" dirty="0" err="1"/>
              <a:t>naturales</a:t>
            </a:r>
            <a:r>
              <a:rPr lang="en-US" b="1" dirty="0"/>
              <a:t> and are considered to be a </a:t>
            </a:r>
            <a:r>
              <a:rPr lang="en-US" b="1" dirty="0" smtClean="0"/>
              <a:t>part </a:t>
            </a:r>
            <a:r>
              <a:rPr lang="en-US" b="1" dirty="0"/>
              <a:t>of the land, and therefore </a:t>
            </a:r>
            <a:r>
              <a:rPr lang="en-US" b="1" i="1" dirty="0">
                <a:solidFill>
                  <a:srgbClr val="C00000"/>
                </a:solidFill>
              </a:rPr>
              <a:t>real property</a:t>
            </a:r>
            <a:r>
              <a:rPr lang="en-US" b="1" i="1" dirty="0" smtClean="0">
                <a:solidFill>
                  <a:srgbClr val="0033CC"/>
                </a:solidFill>
              </a:rPr>
              <a:t>.</a:t>
            </a:r>
          </a:p>
          <a:p>
            <a:pPr marL="342900" indent="-342900">
              <a:lnSpc>
                <a:spcPct val="95000"/>
              </a:lnSpc>
              <a:spcBef>
                <a:spcPts val="0"/>
              </a:spcBef>
            </a:pPr>
            <a:endParaRPr lang="en-US" sz="500" b="1" i="1" dirty="0">
              <a:solidFill>
                <a:srgbClr val="0033CC"/>
              </a:solidFill>
            </a:endParaRPr>
          </a:p>
          <a:p>
            <a:pPr marL="342900" indent="-342900">
              <a:lnSpc>
                <a:spcPct val="95000"/>
              </a:lnSpc>
              <a:spcBef>
                <a:spcPts val="0"/>
              </a:spcBef>
            </a:pPr>
            <a:r>
              <a:rPr lang="en-US" sz="2000" b="1" dirty="0">
                <a:solidFill>
                  <a:srgbClr val="0033CC"/>
                </a:solidFill>
              </a:rPr>
              <a:t>	</a:t>
            </a:r>
            <a:r>
              <a:rPr lang="en-US" b="1" dirty="0" smtClean="0"/>
              <a:t>As a result, title </a:t>
            </a:r>
            <a:r>
              <a:rPr lang="en-US" b="1" dirty="0"/>
              <a:t>to the land </a:t>
            </a:r>
            <a:r>
              <a:rPr lang="en-US" b="1" dirty="0" smtClean="0"/>
              <a:t>would include these naturally </a:t>
            </a:r>
            <a:r>
              <a:rPr lang="en-US" b="1" dirty="0" err="1" smtClean="0"/>
              <a:t>occuring</a:t>
            </a:r>
            <a:r>
              <a:rPr lang="en-US" b="1" dirty="0" smtClean="0"/>
              <a:t> </a:t>
            </a:r>
            <a:r>
              <a:rPr lang="en-US" b="1" dirty="0"/>
              <a:t>crops.</a:t>
            </a:r>
          </a:p>
          <a:p>
            <a:pPr marL="342900" indent="-342900">
              <a:lnSpc>
                <a:spcPct val="95000"/>
              </a:lnSpc>
              <a:spcBef>
                <a:spcPts val="0"/>
              </a:spcBef>
            </a:pPr>
            <a:r>
              <a:rPr lang="en-US" sz="800" b="1" dirty="0">
                <a:solidFill>
                  <a:schemeClr val="hlink"/>
                </a:solidFill>
              </a:rPr>
              <a:t>	</a:t>
            </a:r>
            <a:endParaRPr lang="en-US" sz="800" b="1" dirty="0" smtClean="0">
              <a:solidFill>
                <a:schemeClr val="hlink"/>
              </a:solidFill>
            </a:endParaRPr>
          </a:p>
          <a:p>
            <a:pPr marL="342900" indent="-342900">
              <a:lnSpc>
                <a:spcPct val="95000"/>
              </a:lnSpc>
              <a:spcBef>
                <a:spcPts val="0"/>
              </a:spcBef>
            </a:pPr>
            <a:endParaRPr lang="en-US" sz="500" b="1" dirty="0">
              <a:solidFill>
                <a:schemeClr val="hlink"/>
              </a:solidFill>
            </a:endParaRPr>
          </a:p>
          <a:p>
            <a:pPr marL="342900" indent="-342900">
              <a:lnSpc>
                <a:spcPct val="95000"/>
              </a:lnSpc>
              <a:spcBef>
                <a:spcPts val="0"/>
              </a:spcBef>
            </a:pPr>
            <a:r>
              <a:rPr lang="en-US" sz="2000" b="1" dirty="0">
                <a:solidFill>
                  <a:srgbClr val="0033CC"/>
                </a:solidFill>
              </a:rPr>
              <a:t>	</a:t>
            </a:r>
            <a:r>
              <a:rPr lang="en-US" sz="2000" b="1" i="1" dirty="0">
                <a:solidFill>
                  <a:srgbClr val="0033CC"/>
                </a:solidFill>
              </a:rPr>
              <a:t>b. </a:t>
            </a:r>
            <a:r>
              <a:rPr lang="en-US" sz="2000" b="1" i="1" dirty="0" err="1">
                <a:solidFill>
                  <a:srgbClr val="0033CC"/>
                </a:solidFill>
              </a:rPr>
              <a:t>Fructus</a:t>
            </a:r>
            <a:r>
              <a:rPr lang="en-US" sz="2000" b="1" i="1" dirty="0">
                <a:solidFill>
                  <a:srgbClr val="0033CC"/>
                </a:solidFill>
              </a:rPr>
              <a:t> </a:t>
            </a:r>
            <a:r>
              <a:rPr lang="en-US" sz="2000" b="1" i="1" dirty="0" err="1">
                <a:solidFill>
                  <a:srgbClr val="0033CC"/>
                </a:solidFill>
              </a:rPr>
              <a:t>Industriales</a:t>
            </a:r>
            <a:endParaRPr lang="en-US" sz="2000" b="1" i="1" dirty="0">
              <a:solidFill>
                <a:srgbClr val="0033CC"/>
              </a:solidFill>
            </a:endParaRPr>
          </a:p>
          <a:p>
            <a:pPr marL="342900" indent="-342900">
              <a:lnSpc>
                <a:spcPct val="95000"/>
              </a:lnSpc>
              <a:spcBef>
                <a:spcPts val="0"/>
              </a:spcBef>
            </a:pPr>
            <a:r>
              <a:rPr lang="en-US" sz="2000" b="1" dirty="0">
                <a:solidFill>
                  <a:srgbClr val="0033CC"/>
                </a:solidFill>
              </a:rPr>
              <a:t>	</a:t>
            </a:r>
            <a:r>
              <a:rPr lang="en-US" b="1" dirty="0" smtClean="0"/>
              <a:t>Crops </a:t>
            </a:r>
            <a:r>
              <a:rPr lang="en-US" b="1" dirty="0"/>
              <a:t>that are the result of annual planting, labor, and cultivation. (</a:t>
            </a:r>
            <a:r>
              <a:rPr lang="en-US" b="1" i="1" dirty="0"/>
              <a:t>e.g., </a:t>
            </a:r>
            <a:r>
              <a:rPr lang="en-US" b="1" dirty="0"/>
              <a:t>grains, vegetables, and other crops, are described as </a:t>
            </a:r>
            <a:r>
              <a:rPr lang="en-US" b="1" dirty="0" err="1"/>
              <a:t>fructus</a:t>
            </a:r>
            <a:r>
              <a:rPr lang="en-US" b="1" dirty="0"/>
              <a:t> </a:t>
            </a:r>
            <a:r>
              <a:rPr lang="en-US" b="1" dirty="0" err="1"/>
              <a:t>industriales</a:t>
            </a:r>
            <a:r>
              <a:rPr lang="en-US" b="1" dirty="0"/>
              <a:t>.) </a:t>
            </a:r>
            <a:r>
              <a:rPr lang="en-US" b="1" dirty="0" smtClean="0"/>
              <a:t>  </a:t>
            </a:r>
          </a:p>
          <a:p>
            <a:pPr marL="342900" indent="-342900">
              <a:lnSpc>
                <a:spcPct val="95000"/>
              </a:lnSpc>
              <a:spcBef>
                <a:spcPts val="0"/>
              </a:spcBef>
            </a:pPr>
            <a:endParaRPr lang="en-US" sz="500" b="1" dirty="0"/>
          </a:p>
          <a:p>
            <a:pPr marL="342900" indent="-342900">
              <a:lnSpc>
                <a:spcPct val="95000"/>
              </a:lnSpc>
              <a:spcBef>
                <a:spcPts val="0"/>
              </a:spcBef>
            </a:pPr>
            <a:r>
              <a:rPr lang="en-US" b="1" dirty="0" smtClean="0"/>
              <a:t>	These </a:t>
            </a:r>
            <a:r>
              <a:rPr lang="en-US" b="1" dirty="0"/>
              <a:t>crops, as a general rule, are regarded as </a:t>
            </a:r>
            <a:r>
              <a:rPr lang="en-US" b="1" i="1" dirty="0">
                <a:solidFill>
                  <a:srgbClr val="C00000"/>
                </a:solidFill>
              </a:rPr>
              <a:t>personal property</a:t>
            </a:r>
            <a:r>
              <a:rPr lang="en-US" b="1" i="1" dirty="0">
                <a:solidFill>
                  <a:srgbClr val="0033CC"/>
                </a:solidFill>
              </a:rPr>
              <a:t>.</a:t>
            </a:r>
            <a:endParaRPr lang="en-US" b="1" dirty="0">
              <a:solidFill>
                <a:srgbClr val="0033CC"/>
              </a:solidFill>
            </a:endParaRPr>
          </a:p>
        </p:txBody>
      </p:sp>
    </p:spTree>
    <p:extLst>
      <p:ext uri="{BB962C8B-B14F-4D97-AF65-F5344CB8AC3E}">
        <p14:creationId xmlns:p14="http://schemas.microsoft.com/office/powerpoint/2010/main" val="233307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2" name="Rectangle 7"/>
          <p:cNvSpPr>
            <a:spLocks noChangeArrowheads="1"/>
          </p:cNvSpPr>
          <p:nvPr/>
        </p:nvSpPr>
        <p:spPr bwMode="auto">
          <a:xfrm>
            <a:off x="228600" y="990600"/>
            <a:ext cx="8686800" cy="5562600"/>
          </a:xfrm>
          <a:prstGeom prst="rect">
            <a:avLst/>
          </a:prstGeom>
          <a:noFill/>
          <a:ln w="9525">
            <a:noFill/>
            <a:miter lim="800000"/>
            <a:headEnd/>
            <a:tailEnd/>
          </a:ln>
        </p:spPr>
        <p:txBody>
          <a:bodyPr/>
          <a:lstStyle/>
          <a:p>
            <a:pPr marL="342900" indent="-342900" algn="ctr">
              <a:lnSpc>
                <a:spcPct val="79000"/>
              </a:lnSpc>
              <a:spcBef>
                <a:spcPts val="0"/>
              </a:spcBef>
              <a:defRPr/>
            </a:pPr>
            <a:r>
              <a:rPr lang="en-US" sz="5000" b="1" dirty="0">
                <a:solidFill>
                  <a:srgbClr val="0033CC"/>
                </a:solidFill>
              </a:rPr>
              <a:t>Personal Property</a:t>
            </a:r>
          </a:p>
          <a:p>
            <a:pPr marL="342900" indent="-342900" algn="ctr">
              <a:lnSpc>
                <a:spcPct val="79000"/>
              </a:lnSpc>
              <a:spcBef>
                <a:spcPts val="0"/>
              </a:spcBef>
              <a:defRPr/>
            </a:pPr>
            <a:r>
              <a:rPr lang="en-US" sz="2800" b="1" i="1" dirty="0">
                <a:solidFill>
                  <a:srgbClr val="006600"/>
                </a:solidFill>
              </a:rPr>
              <a:t>The Meaning of Personal Property – EPUT Rights</a:t>
            </a:r>
          </a:p>
          <a:p>
            <a:pPr marL="342900" indent="-342900">
              <a:lnSpc>
                <a:spcPct val="79000"/>
              </a:lnSpc>
              <a:spcBef>
                <a:spcPts val="0"/>
              </a:spcBef>
            </a:pPr>
            <a:endParaRPr lang="en-US" sz="1000" b="1" i="1" dirty="0" smtClean="0">
              <a:solidFill>
                <a:srgbClr val="002060"/>
              </a:solidFill>
            </a:endParaRPr>
          </a:p>
          <a:p>
            <a:pPr marL="342900" indent="-342900">
              <a:lnSpc>
                <a:spcPct val="79000"/>
              </a:lnSpc>
              <a:spcBef>
                <a:spcPts val="0"/>
              </a:spcBef>
            </a:pPr>
            <a:r>
              <a:rPr lang="en-US" sz="2800" b="1" i="1" dirty="0" smtClean="0">
                <a:solidFill>
                  <a:srgbClr val="002060"/>
                </a:solidFill>
              </a:rPr>
              <a:t>Part Two: An Introduction to Personal Property </a:t>
            </a:r>
          </a:p>
          <a:p>
            <a:pPr marL="342900" indent="-342900">
              <a:lnSpc>
                <a:spcPct val="79000"/>
              </a:lnSpc>
              <a:spcBef>
                <a:spcPts val="0"/>
              </a:spcBef>
            </a:pPr>
            <a:endParaRPr lang="en-US" sz="500" b="1" i="1" dirty="0" smtClean="0">
              <a:solidFill>
                <a:srgbClr val="C00000"/>
              </a:solidFill>
            </a:endParaRPr>
          </a:p>
          <a:p>
            <a:pPr marL="342900" indent="-342900">
              <a:lnSpc>
                <a:spcPct val="79000"/>
              </a:lnSpc>
              <a:spcBef>
                <a:spcPts val="0"/>
              </a:spcBef>
            </a:pPr>
            <a:r>
              <a:rPr lang="en-US" sz="2400" b="1" i="1" dirty="0" smtClean="0">
                <a:solidFill>
                  <a:srgbClr val="C00000"/>
                </a:solidFill>
              </a:rPr>
              <a:t>So just what is Personal Property?</a:t>
            </a:r>
          </a:p>
          <a:p>
            <a:pPr marL="342900" indent="-342900" algn="just">
              <a:lnSpc>
                <a:spcPct val="79000"/>
              </a:lnSpc>
              <a:spcBef>
                <a:spcPts val="0"/>
              </a:spcBef>
            </a:pPr>
            <a:endParaRPr lang="en-US" sz="500" b="1" i="1" dirty="0" smtClean="0">
              <a:solidFill>
                <a:srgbClr val="C00000"/>
              </a:solidFill>
            </a:endParaRPr>
          </a:p>
          <a:p>
            <a:pPr marL="342900" indent="-342900" algn="just">
              <a:lnSpc>
                <a:spcPct val="79000"/>
              </a:lnSpc>
              <a:spcBef>
                <a:spcPts val="0"/>
              </a:spcBef>
            </a:pPr>
            <a:r>
              <a:rPr lang="en-US" sz="2400" b="1" i="1" dirty="0" smtClean="0">
                <a:solidFill>
                  <a:srgbClr val="C00000"/>
                </a:solidFill>
              </a:rPr>
              <a:t>     </a:t>
            </a:r>
            <a:r>
              <a:rPr lang="en-US" sz="2400" b="1" i="1" dirty="0">
                <a:solidFill>
                  <a:srgbClr val="1E4649"/>
                </a:solidFill>
              </a:rPr>
              <a:t>6</a:t>
            </a:r>
            <a:r>
              <a:rPr lang="en-US" sz="2400" b="1" i="1" dirty="0" smtClean="0">
                <a:solidFill>
                  <a:srgbClr val="1E4649"/>
                </a:solidFill>
              </a:rPr>
              <a:t>. Personal Property – Animals </a:t>
            </a:r>
            <a:endParaRPr lang="en-US" sz="2400" b="1" i="1" dirty="0" smtClean="0">
              <a:solidFill>
                <a:srgbClr val="FF0000"/>
              </a:solidFill>
            </a:endParaRPr>
          </a:p>
          <a:p>
            <a:pPr marL="342900" indent="-342900">
              <a:lnSpc>
                <a:spcPct val="79000"/>
              </a:lnSpc>
              <a:spcBef>
                <a:spcPts val="0"/>
              </a:spcBef>
            </a:pPr>
            <a:endParaRPr lang="en-US" sz="500" b="1" i="1" dirty="0" smtClean="0">
              <a:solidFill>
                <a:srgbClr val="0033CC"/>
              </a:solidFill>
            </a:endParaRPr>
          </a:p>
          <a:p>
            <a:pPr marL="342900" indent="-342900">
              <a:lnSpc>
                <a:spcPct val="79000"/>
              </a:lnSpc>
              <a:spcBef>
                <a:spcPts val="0"/>
              </a:spcBef>
            </a:pPr>
            <a:r>
              <a:rPr lang="en-US" b="1" i="1" dirty="0">
                <a:solidFill>
                  <a:srgbClr val="0033CC"/>
                </a:solidFill>
              </a:rPr>
              <a:t>	</a:t>
            </a:r>
            <a:r>
              <a:rPr lang="en-US" sz="1600" b="1" i="1" dirty="0">
                <a:solidFill>
                  <a:srgbClr val="0033CC"/>
                </a:solidFill>
              </a:rPr>
              <a:t>a. </a:t>
            </a:r>
            <a:r>
              <a:rPr lang="en-US" sz="1600" b="1" i="1" dirty="0" smtClean="0">
                <a:solidFill>
                  <a:srgbClr val="0033CC"/>
                </a:solidFill>
              </a:rPr>
              <a:t>Domesticated Animals</a:t>
            </a:r>
            <a:endParaRPr lang="en-US" sz="1600" b="1" i="1" dirty="0">
              <a:solidFill>
                <a:srgbClr val="0033CC"/>
              </a:solidFill>
            </a:endParaRPr>
          </a:p>
          <a:p>
            <a:pPr marL="342900" indent="-342900">
              <a:lnSpc>
                <a:spcPct val="79000"/>
              </a:lnSpc>
              <a:spcBef>
                <a:spcPts val="0"/>
              </a:spcBef>
            </a:pPr>
            <a:r>
              <a:rPr lang="en-US" sz="1600" b="1" dirty="0">
                <a:solidFill>
                  <a:srgbClr val="0033CC"/>
                </a:solidFill>
              </a:rPr>
              <a:t>	</a:t>
            </a:r>
            <a:r>
              <a:rPr lang="en-US" sz="1600" b="1" dirty="0" smtClean="0"/>
              <a:t>All domesticated animals are seen as </a:t>
            </a:r>
            <a:r>
              <a:rPr lang="en-US" sz="1600" b="1" i="1" dirty="0" smtClean="0">
                <a:solidFill>
                  <a:srgbClr val="C00000"/>
                </a:solidFill>
              </a:rPr>
              <a:t>personal </a:t>
            </a:r>
            <a:r>
              <a:rPr lang="en-US" sz="1600" b="1" i="1" dirty="0">
                <a:solidFill>
                  <a:srgbClr val="C00000"/>
                </a:solidFill>
              </a:rPr>
              <a:t>property</a:t>
            </a:r>
            <a:r>
              <a:rPr lang="en-US" sz="1600" b="1" i="1" dirty="0" smtClean="0">
                <a:solidFill>
                  <a:srgbClr val="0033CC"/>
                </a:solidFill>
              </a:rPr>
              <a:t>.</a:t>
            </a:r>
          </a:p>
          <a:p>
            <a:pPr marL="342900" indent="-342900">
              <a:lnSpc>
                <a:spcPct val="79000"/>
              </a:lnSpc>
              <a:spcBef>
                <a:spcPts val="0"/>
              </a:spcBef>
            </a:pPr>
            <a:endParaRPr lang="en-US" sz="500" b="1" i="1" dirty="0">
              <a:solidFill>
                <a:srgbClr val="0033CC"/>
              </a:solidFill>
            </a:endParaRPr>
          </a:p>
          <a:p>
            <a:pPr marL="342900" indent="-342900">
              <a:lnSpc>
                <a:spcPct val="79000"/>
              </a:lnSpc>
              <a:spcBef>
                <a:spcPts val="0"/>
              </a:spcBef>
            </a:pPr>
            <a:r>
              <a:rPr lang="en-US" sz="2000" b="1" dirty="0">
                <a:solidFill>
                  <a:srgbClr val="0033CC"/>
                </a:solidFill>
              </a:rPr>
              <a:t>	</a:t>
            </a:r>
            <a:r>
              <a:rPr lang="en-US" sz="1600" b="1" dirty="0" smtClean="0"/>
              <a:t>This includes livestock, as well as all types of pets, including Dogs, Cats, Rabbits, Chickens, Horses, Turtles, Goldfish, or any other similar type animal.</a:t>
            </a:r>
          </a:p>
          <a:p>
            <a:pPr marL="342900" indent="-342900">
              <a:lnSpc>
                <a:spcPct val="79000"/>
              </a:lnSpc>
              <a:spcBef>
                <a:spcPts val="0"/>
              </a:spcBef>
            </a:pPr>
            <a:endParaRPr lang="en-US" sz="500" b="1" dirty="0"/>
          </a:p>
          <a:p>
            <a:pPr marL="342900" indent="-342900" algn="just">
              <a:lnSpc>
                <a:spcPct val="79000"/>
              </a:lnSpc>
              <a:spcBef>
                <a:spcPts val="0"/>
              </a:spcBef>
            </a:pPr>
            <a:r>
              <a:rPr lang="en-US" b="1" dirty="0" smtClean="0"/>
              <a:t>	</a:t>
            </a:r>
            <a:r>
              <a:rPr lang="en-US" sz="1600" b="1" dirty="0" smtClean="0"/>
              <a:t>Although there are laws governing the way that people treat animals (such as penalties for cruelty and licenses) for property right purposes, animals are the same as any other personal property item (such as a lamp).</a:t>
            </a:r>
            <a:endParaRPr lang="en-US" sz="1600" b="1" dirty="0"/>
          </a:p>
          <a:p>
            <a:pPr marL="342900" indent="-342900">
              <a:lnSpc>
                <a:spcPct val="79000"/>
              </a:lnSpc>
              <a:spcBef>
                <a:spcPts val="0"/>
              </a:spcBef>
            </a:pPr>
            <a:r>
              <a:rPr lang="en-US" sz="800" b="1" dirty="0">
                <a:solidFill>
                  <a:schemeClr val="hlink"/>
                </a:solidFill>
              </a:rPr>
              <a:t>	</a:t>
            </a:r>
            <a:endParaRPr lang="en-US" sz="800" b="1" dirty="0" smtClean="0">
              <a:solidFill>
                <a:schemeClr val="hlink"/>
              </a:solidFill>
            </a:endParaRPr>
          </a:p>
          <a:p>
            <a:pPr marL="342900" indent="-342900">
              <a:lnSpc>
                <a:spcPct val="79000"/>
              </a:lnSpc>
              <a:spcBef>
                <a:spcPts val="0"/>
              </a:spcBef>
            </a:pPr>
            <a:r>
              <a:rPr lang="en-US" sz="2000" b="1" dirty="0">
                <a:solidFill>
                  <a:srgbClr val="0033CC"/>
                </a:solidFill>
              </a:rPr>
              <a:t>	</a:t>
            </a:r>
            <a:r>
              <a:rPr lang="en-US" sz="1600" b="1" i="1" dirty="0">
                <a:solidFill>
                  <a:srgbClr val="0033CC"/>
                </a:solidFill>
              </a:rPr>
              <a:t>b. </a:t>
            </a:r>
            <a:r>
              <a:rPr lang="en-US" sz="1600" b="1" i="1" dirty="0" smtClean="0">
                <a:solidFill>
                  <a:srgbClr val="0033CC"/>
                </a:solidFill>
              </a:rPr>
              <a:t>Wild Animals</a:t>
            </a:r>
            <a:endParaRPr lang="en-US" sz="1600" b="1" i="1" dirty="0">
              <a:solidFill>
                <a:srgbClr val="0033CC"/>
              </a:solidFill>
            </a:endParaRPr>
          </a:p>
          <a:p>
            <a:pPr marL="342900" indent="-342900">
              <a:lnSpc>
                <a:spcPct val="79000"/>
              </a:lnSpc>
              <a:spcBef>
                <a:spcPts val="0"/>
              </a:spcBef>
            </a:pPr>
            <a:r>
              <a:rPr lang="en-US" sz="1600" b="1" dirty="0"/>
              <a:t>	</a:t>
            </a:r>
            <a:r>
              <a:rPr lang="en-US" sz="1600" b="1" dirty="0" smtClean="0"/>
              <a:t>All wild animals in their natural state are deemed to be the property of no one.</a:t>
            </a:r>
          </a:p>
          <a:p>
            <a:pPr marL="342900" indent="-342900">
              <a:lnSpc>
                <a:spcPct val="79000"/>
              </a:lnSpc>
              <a:spcBef>
                <a:spcPts val="0"/>
              </a:spcBef>
            </a:pPr>
            <a:endParaRPr lang="en-US" sz="500" b="1" dirty="0"/>
          </a:p>
          <a:p>
            <a:pPr marL="342900" indent="-342900">
              <a:lnSpc>
                <a:spcPct val="79000"/>
              </a:lnSpc>
              <a:spcBef>
                <a:spcPts val="0"/>
              </a:spcBef>
            </a:pPr>
            <a:r>
              <a:rPr lang="en-US" sz="1600" b="1" dirty="0" smtClean="0"/>
              <a:t>	To gain property rights over a wild animal requires that such be captured or killed.</a:t>
            </a:r>
          </a:p>
          <a:p>
            <a:pPr marL="342900" indent="-342900">
              <a:lnSpc>
                <a:spcPct val="79000"/>
              </a:lnSpc>
              <a:spcBef>
                <a:spcPts val="0"/>
              </a:spcBef>
            </a:pPr>
            <a:endParaRPr lang="en-US" sz="500" b="1" dirty="0"/>
          </a:p>
          <a:p>
            <a:pPr marL="342900" indent="-342900">
              <a:lnSpc>
                <a:spcPct val="79000"/>
              </a:lnSpc>
              <a:spcBef>
                <a:spcPts val="0"/>
              </a:spcBef>
            </a:pPr>
            <a:r>
              <a:rPr lang="en-US" sz="1600" b="1" dirty="0" smtClean="0"/>
              <a:t>	Such capture or killing must be accomplished in accordance to law (i.e. an endangered species generally cannot be captured or killed, and there are laws against ownership of certain dangerous animals by the general public (such as lions, tigers, bears or alligators).</a:t>
            </a:r>
          </a:p>
          <a:p>
            <a:pPr marL="342900" indent="-342900">
              <a:lnSpc>
                <a:spcPct val="79000"/>
              </a:lnSpc>
              <a:spcBef>
                <a:spcPts val="0"/>
              </a:spcBef>
            </a:pPr>
            <a:endParaRPr lang="en-US" sz="500" b="1" dirty="0"/>
          </a:p>
          <a:p>
            <a:pPr marL="342900" indent="-342900">
              <a:lnSpc>
                <a:spcPct val="79000"/>
              </a:lnSpc>
              <a:spcBef>
                <a:spcPts val="0"/>
              </a:spcBef>
            </a:pPr>
            <a:r>
              <a:rPr lang="en-US" sz="1600" b="1" dirty="0" smtClean="0"/>
              <a:t>	Once legally killed or captured a formerly wild animal is also </a:t>
            </a:r>
            <a:r>
              <a:rPr lang="en-US" sz="1600" b="1" i="1" dirty="0" smtClean="0">
                <a:solidFill>
                  <a:srgbClr val="C00000"/>
                </a:solidFill>
              </a:rPr>
              <a:t>personal </a:t>
            </a:r>
            <a:r>
              <a:rPr lang="en-US" sz="1600" b="1" i="1" dirty="0">
                <a:solidFill>
                  <a:srgbClr val="C00000"/>
                </a:solidFill>
              </a:rPr>
              <a:t>property</a:t>
            </a:r>
            <a:r>
              <a:rPr lang="en-US" sz="1600" b="1" i="1" dirty="0">
                <a:solidFill>
                  <a:srgbClr val="0033CC"/>
                </a:solidFill>
              </a:rPr>
              <a:t>.</a:t>
            </a:r>
            <a:endParaRPr lang="en-US" sz="1600" b="1" dirty="0">
              <a:solidFill>
                <a:srgbClr val="0033CC"/>
              </a:solidFill>
            </a:endParaRPr>
          </a:p>
        </p:txBody>
      </p:sp>
    </p:spTree>
    <p:extLst>
      <p:ext uri="{BB962C8B-B14F-4D97-AF65-F5344CB8AC3E}">
        <p14:creationId xmlns:p14="http://schemas.microsoft.com/office/powerpoint/2010/main" val="365526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6"/>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7172" name="Rectangle 7"/>
          <p:cNvSpPr>
            <a:spLocks noChangeArrowheads="1"/>
          </p:cNvSpPr>
          <p:nvPr/>
        </p:nvSpPr>
        <p:spPr bwMode="auto">
          <a:xfrm>
            <a:off x="228600" y="990600"/>
            <a:ext cx="8686800" cy="55626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 – EPUT Rights</a:t>
            </a:r>
          </a:p>
          <a:p>
            <a:pPr marL="342900" indent="-342900">
              <a:spcBef>
                <a:spcPts val="0"/>
              </a:spcBef>
            </a:pPr>
            <a:endParaRPr lang="en-US" sz="1000" b="1" i="1" dirty="0" smtClean="0">
              <a:solidFill>
                <a:srgbClr val="002060"/>
              </a:solidFill>
            </a:endParaRPr>
          </a:p>
          <a:p>
            <a:pPr marL="342900" indent="-342900">
              <a:spcBef>
                <a:spcPts val="0"/>
              </a:spcBef>
            </a:pPr>
            <a:r>
              <a:rPr lang="en-US" sz="2800" b="1" i="1" dirty="0" smtClean="0">
                <a:solidFill>
                  <a:srgbClr val="002060"/>
                </a:solidFill>
              </a:rPr>
              <a:t>Part Two: An Introduction to Personal Property </a:t>
            </a:r>
          </a:p>
          <a:p>
            <a:pPr marL="342900" indent="-342900">
              <a:spcBef>
                <a:spcPts val="0"/>
              </a:spcBef>
            </a:pPr>
            <a:endParaRPr lang="en-US" sz="500" b="1" i="1" dirty="0" smtClean="0">
              <a:solidFill>
                <a:srgbClr val="C00000"/>
              </a:solidFill>
            </a:endParaRPr>
          </a:p>
          <a:p>
            <a:pPr marL="342900" indent="-342900">
              <a:spcBef>
                <a:spcPts val="0"/>
              </a:spcBef>
            </a:pPr>
            <a:r>
              <a:rPr lang="en-US" sz="2400" b="1" i="1" dirty="0" smtClean="0">
                <a:solidFill>
                  <a:srgbClr val="C00000"/>
                </a:solidFill>
              </a:rPr>
              <a:t>So just what is Personal Property?</a:t>
            </a:r>
          </a:p>
          <a:p>
            <a:pPr marL="342900" indent="-342900" algn="just">
              <a:spcBef>
                <a:spcPts val="0"/>
              </a:spcBef>
            </a:pPr>
            <a:endParaRPr lang="en-US" sz="500" b="1" i="1" dirty="0" smtClean="0">
              <a:solidFill>
                <a:srgbClr val="C00000"/>
              </a:solidFill>
            </a:endParaRPr>
          </a:p>
          <a:p>
            <a:pPr marL="342900" indent="-342900" algn="just">
              <a:spcBef>
                <a:spcPts val="0"/>
              </a:spcBef>
            </a:pPr>
            <a:r>
              <a:rPr lang="en-US" sz="2400" b="1" i="1" dirty="0" smtClean="0">
                <a:solidFill>
                  <a:srgbClr val="C00000"/>
                </a:solidFill>
              </a:rPr>
              <a:t>     </a:t>
            </a:r>
            <a:r>
              <a:rPr lang="en-US" sz="2400" b="1" i="1" dirty="0">
                <a:solidFill>
                  <a:srgbClr val="1E4649"/>
                </a:solidFill>
              </a:rPr>
              <a:t>7</a:t>
            </a:r>
            <a:r>
              <a:rPr lang="en-US" sz="2400" b="1" i="1" dirty="0" smtClean="0">
                <a:solidFill>
                  <a:srgbClr val="1E4649"/>
                </a:solidFill>
              </a:rPr>
              <a:t>. Real and Personal Property Distinctions – Fixtures</a:t>
            </a:r>
            <a:endParaRPr lang="en-US" sz="2400" b="1" i="1" dirty="0" smtClean="0">
              <a:solidFill>
                <a:srgbClr val="FF0000"/>
              </a:solidFill>
            </a:endParaRPr>
          </a:p>
          <a:p>
            <a:pPr marL="342900" indent="-342900">
              <a:spcBef>
                <a:spcPts val="0"/>
              </a:spcBef>
            </a:pPr>
            <a:endParaRPr lang="en-US" sz="500" b="1" i="1" dirty="0" smtClean="0">
              <a:solidFill>
                <a:srgbClr val="0033CC"/>
              </a:solidFill>
            </a:endParaRPr>
          </a:p>
          <a:p>
            <a:pPr marL="342900" indent="-342900">
              <a:spcBef>
                <a:spcPct val="20000"/>
              </a:spcBef>
              <a:buFont typeface="Arial" charset="0"/>
              <a:buChar char="•"/>
            </a:pPr>
            <a:r>
              <a:rPr lang="en-US" sz="2000" b="1" dirty="0" smtClean="0"/>
              <a:t>Under the concept of </a:t>
            </a:r>
            <a:r>
              <a:rPr lang="en-US" sz="2000" b="1" i="1" dirty="0" smtClean="0"/>
              <a:t>fixtures</a:t>
            </a:r>
            <a:r>
              <a:rPr lang="en-US" sz="2000" b="1" dirty="0" smtClean="0"/>
              <a:t>, a chattel that has been annexed to </a:t>
            </a:r>
            <a:r>
              <a:rPr lang="en-US" sz="2000" b="1" i="1" dirty="0" smtClean="0"/>
              <a:t>real property</a:t>
            </a:r>
            <a:r>
              <a:rPr lang="en-US" sz="2000" b="1" dirty="0" smtClean="0"/>
              <a:t> is converted from </a:t>
            </a:r>
            <a:r>
              <a:rPr lang="en-US" sz="2000" b="1" i="1" dirty="0" err="1" smtClean="0"/>
              <a:t>personalty</a:t>
            </a:r>
            <a:r>
              <a:rPr lang="en-US" sz="2000" b="1" dirty="0" smtClean="0"/>
              <a:t> to </a:t>
            </a:r>
            <a:r>
              <a:rPr lang="en-US" sz="2000" b="1" i="1" dirty="0" smtClean="0"/>
              <a:t>realty.</a:t>
            </a:r>
            <a:endParaRPr lang="en-US" sz="1000" b="1" i="1" dirty="0" smtClean="0"/>
          </a:p>
          <a:p>
            <a:pPr marL="342900" indent="-342900">
              <a:spcBef>
                <a:spcPct val="20000"/>
              </a:spcBef>
              <a:buFont typeface="Arial" charset="0"/>
              <a:buChar char="•"/>
            </a:pPr>
            <a:endParaRPr lang="en-US" sz="500" b="1" i="1" dirty="0" smtClean="0"/>
          </a:p>
          <a:p>
            <a:pPr marL="342900" indent="-342900">
              <a:spcBef>
                <a:spcPct val="20000"/>
              </a:spcBef>
              <a:buFont typeface="Arial" charset="0"/>
              <a:buChar char="•"/>
            </a:pPr>
            <a:r>
              <a:rPr lang="en-US" sz="2000" b="1" dirty="0" smtClean="0"/>
              <a:t>The former chattel becomes an accessory to the land </a:t>
            </a:r>
            <a:r>
              <a:rPr lang="en-US" sz="2000" b="1" i="1" dirty="0" smtClean="0"/>
              <a:t>(i.e., </a:t>
            </a:r>
            <a:r>
              <a:rPr lang="en-US" sz="2000" b="1" dirty="0" smtClean="0"/>
              <a:t>a </a:t>
            </a:r>
            <a:r>
              <a:rPr lang="en-US" sz="2000" b="1" i="1" dirty="0" smtClean="0"/>
              <a:t>fixture</a:t>
            </a:r>
            <a:r>
              <a:rPr lang="en-US" sz="2000" b="1" dirty="0" smtClean="0"/>
              <a:t>) and passes with ownership of the land.</a:t>
            </a:r>
            <a:endParaRPr lang="en-US" sz="1000" b="1" dirty="0" smtClean="0"/>
          </a:p>
          <a:p>
            <a:pPr marL="342900" indent="-342900">
              <a:spcBef>
                <a:spcPct val="20000"/>
              </a:spcBef>
              <a:buFont typeface="Arial" charset="0"/>
              <a:buChar char="•"/>
            </a:pPr>
            <a:endParaRPr lang="en-US" sz="500" b="1" dirty="0" smtClean="0"/>
          </a:p>
          <a:p>
            <a:pPr marL="342900" indent="-342900">
              <a:spcBef>
                <a:spcPct val="20000"/>
              </a:spcBef>
              <a:buFont typeface="Arial" charset="0"/>
              <a:buChar char="•"/>
            </a:pPr>
            <a:r>
              <a:rPr lang="en-US" sz="2000" b="1" dirty="0" smtClean="0"/>
              <a:t>We will explore this concept more in during real property.  Simply know for now, that </a:t>
            </a:r>
            <a:r>
              <a:rPr lang="en-US" sz="2000" b="1" dirty="0" smtClean="0">
                <a:solidFill>
                  <a:srgbClr val="0033CC"/>
                </a:solidFill>
              </a:rPr>
              <a:t>if </a:t>
            </a:r>
            <a:r>
              <a:rPr lang="en-US" sz="2000" b="1" i="1" dirty="0" smtClean="0">
                <a:solidFill>
                  <a:srgbClr val="0033CC"/>
                </a:solidFill>
              </a:rPr>
              <a:t>personal property </a:t>
            </a:r>
            <a:r>
              <a:rPr lang="en-US" sz="2000" b="1" dirty="0" smtClean="0">
                <a:solidFill>
                  <a:srgbClr val="0033CC"/>
                </a:solidFill>
              </a:rPr>
              <a:t>is </a:t>
            </a:r>
            <a:r>
              <a:rPr lang="en-US" sz="2000" b="1" i="1" dirty="0" smtClean="0">
                <a:solidFill>
                  <a:srgbClr val="0033CC"/>
                </a:solidFill>
              </a:rPr>
              <a:t>permanently attached </a:t>
            </a:r>
            <a:r>
              <a:rPr lang="en-US" sz="2000" b="1" dirty="0" smtClean="0">
                <a:solidFill>
                  <a:srgbClr val="0033CC"/>
                </a:solidFill>
              </a:rPr>
              <a:t>to </a:t>
            </a:r>
            <a:r>
              <a:rPr lang="en-US" sz="2000" b="1" i="1" dirty="0" smtClean="0">
                <a:solidFill>
                  <a:srgbClr val="0033CC"/>
                </a:solidFill>
              </a:rPr>
              <a:t>real property</a:t>
            </a:r>
            <a:r>
              <a:rPr lang="en-US" sz="2000" b="1" dirty="0" smtClean="0">
                <a:solidFill>
                  <a:srgbClr val="0033CC"/>
                </a:solidFill>
              </a:rPr>
              <a:t>, it becomes a </a:t>
            </a:r>
            <a:r>
              <a:rPr lang="en-US" sz="2000" b="1" i="1" dirty="0" smtClean="0">
                <a:solidFill>
                  <a:srgbClr val="0033CC"/>
                </a:solidFill>
              </a:rPr>
              <a:t>fixture</a:t>
            </a:r>
            <a:r>
              <a:rPr lang="en-US" sz="2000" b="1" dirty="0" smtClean="0"/>
              <a:t> and becomes part of such </a:t>
            </a:r>
            <a:r>
              <a:rPr lang="en-US" sz="2000" b="1" i="1" dirty="0" smtClean="0"/>
              <a:t>real property</a:t>
            </a:r>
            <a:r>
              <a:rPr lang="en-US" sz="2000" b="1" dirty="0" smtClean="0"/>
              <a:t>.</a:t>
            </a:r>
            <a:endParaRPr lang="en-US" sz="2000" b="1" dirty="0"/>
          </a:p>
        </p:txBody>
      </p:sp>
    </p:spTree>
    <p:extLst>
      <p:ext uri="{BB962C8B-B14F-4D97-AF65-F5344CB8AC3E}">
        <p14:creationId xmlns:p14="http://schemas.microsoft.com/office/powerpoint/2010/main" val="3866182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Five A</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Please don’t forget to hand in your bio form</a:t>
            </a: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579715"/>
          </a:xfrm>
          <a:prstGeom prst="rect">
            <a:avLst/>
          </a:prstGeom>
          <a:solidFill>
            <a:schemeClr val="accent3"/>
          </a:solidFill>
        </p:spPr>
        <p:txBody>
          <a:bodyPr wrap="square">
            <a:spAutoFit/>
          </a:bodyPr>
          <a:lstStyle/>
          <a:p>
            <a:pPr>
              <a:lnSpc>
                <a:spcPct val="80000"/>
              </a:lnSpc>
              <a:defRPr/>
            </a:pPr>
            <a:r>
              <a:rPr lang="en-US" sz="3200" b="1" dirty="0" smtClean="0"/>
              <a:t>Last Time We Spoke About</a:t>
            </a:r>
            <a:r>
              <a:rPr lang="en-US" sz="3200" b="1" dirty="0"/>
              <a:t>:</a:t>
            </a:r>
          </a:p>
          <a:p>
            <a:pPr>
              <a:defRPr/>
            </a:pPr>
            <a:endParaRPr lang="en-US" sz="600" b="1" dirty="0"/>
          </a:p>
          <a:p>
            <a:pPr>
              <a:buFont typeface="Arial" pitchFamily="34" charset="0"/>
              <a:buChar char="•"/>
              <a:defRPr/>
            </a:pPr>
            <a:r>
              <a:rPr lang="en-US" sz="2800" b="1" dirty="0">
                <a:solidFill>
                  <a:srgbClr val="002060"/>
                </a:solidFill>
              </a:rPr>
              <a:t> The </a:t>
            </a:r>
            <a:r>
              <a:rPr lang="en-US" sz="2800" b="1" dirty="0" smtClean="0">
                <a:solidFill>
                  <a:srgbClr val="002060"/>
                </a:solidFill>
              </a:rPr>
              <a:t>Rights in Property</a:t>
            </a:r>
            <a:endParaRPr lang="en-US" sz="2800" b="1" dirty="0">
              <a:solidFill>
                <a:srgbClr val="002060"/>
              </a:solidFill>
            </a:endParaRPr>
          </a:p>
          <a:p>
            <a:pPr algn="ctr">
              <a:defRPr/>
            </a:pPr>
            <a:r>
              <a:rPr lang="en-US" b="1" i="1" dirty="0">
                <a:solidFill>
                  <a:srgbClr val="C00000"/>
                </a:solidFill>
              </a:rPr>
              <a:t>Part One: </a:t>
            </a:r>
            <a:r>
              <a:rPr lang="en-US" b="1" i="1" dirty="0" smtClean="0">
                <a:solidFill>
                  <a:srgbClr val="C00000"/>
                </a:solidFill>
              </a:rPr>
              <a:t>Founders View / Importance / Why We Recognize Rights</a:t>
            </a:r>
            <a:endParaRPr lang="en-US" b="1" i="1" dirty="0">
              <a:solidFill>
                <a:srgbClr val="C0000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800" b="1" dirty="0">
                <a:solidFill>
                  <a:srgbClr val="002060"/>
                </a:solidFill>
              </a:rPr>
              <a:t> </a:t>
            </a:r>
            <a:r>
              <a:rPr lang="en-US" sz="2800" b="1" dirty="0" smtClean="0">
                <a:solidFill>
                  <a:srgbClr val="002060"/>
                </a:solidFill>
              </a:rPr>
              <a:t>The Four Postulates</a:t>
            </a:r>
          </a:p>
          <a:p>
            <a:pPr>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1. Property is a Collection of Rights</a:t>
            </a:r>
          </a:p>
          <a:p>
            <a:pPr>
              <a:defRPr/>
            </a:pPr>
            <a:r>
              <a:rPr lang="en-US" b="1" i="1" dirty="0">
                <a:solidFill>
                  <a:srgbClr val="C00000"/>
                </a:solidFill>
              </a:rPr>
              <a:t>	 </a:t>
            </a:r>
            <a:r>
              <a:rPr lang="en-US" b="1" i="1" dirty="0" smtClean="0">
                <a:solidFill>
                  <a:srgbClr val="C00000"/>
                </a:solidFill>
              </a:rPr>
              <a:t>    2. Property and Law are Intertwined</a:t>
            </a:r>
          </a:p>
          <a:p>
            <a:pPr>
              <a:defRPr/>
            </a:pPr>
            <a:r>
              <a:rPr lang="en-US" b="1" i="1" dirty="0">
                <a:solidFill>
                  <a:srgbClr val="C00000"/>
                </a:solidFill>
              </a:rPr>
              <a:t>	</a:t>
            </a:r>
            <a:r>
              <a:rPr lang="en-US" b="1" i="1" dirty="0" smtClean="0">
                <a:solidFill>
                  <a:srgbClr val="C00000"/>
                </a:solidFill>
              </a:rPr>
              <a:t>     3. Property Rights are Inherent to Our Humanity</a:t>
            </a:r>
          </a:p>
          <a:p>
            <a:pPr>
              <a:defRPr/>
            </a:pPr>
            <a:r>
              <a:rPr lang="en-US" b="1" i="1" dirty="0">
                <a:solidFill>
                  <a:srgbClr val="C00000"/>
                </a:solidFill>
              </a:rPr>
              <a:t>	</a:t>
            </a:r>
            <a:r>
              <a:rPr lang="en-US" b="1" i="1" dirty="0" smtClean="0">
                <a:solidFill>
                  <a:srgbClr val="C00000"/>
                </a:solidFill>
              </a:rPr>
              <a:t>     4. Rights Include: Exclude, Possess, Use and Transfer</a:t>
            </a:r>
            <a:endParaRPr lang="en-US" b="1" i="1" dirty="0">
              <a:solidFill>
                <a:srgbClr val="C00000"/>
              </a:solidFill>
            </a:endParaRPr>
          </a:p>
          <a:p>
            <a:pPr>
              <a:buFont typeface="Arial" pitchFamily="34" charset="0"/>
              <a:buChar char="•"/>
              <a:defRPr/>
            </a:pPr>
            <a:r>
              <a:rPr lang="en-US" sz="2800" b="1" dirty="0" smtClean="0">
                <a:solidFill>
                  <a:srgbClr val="002060"/>
                </a:solidFill>
              </a:rPr>
              <a:t> Types of Property</a:t>
            </a:r>
            <a:endParaRPr lang="en-US" sz="2800" b="1" dirty="0">
              <a:solidFill>
                <a:srgbClr val="002060"/>
              </a:solidFill>
            </a:endParaRPr>
          </a:p>
          <a:p>
            <a:pPr algn="ctr">
              <a:defRPr/>
            </a:pPr>
            <a:r>
              <a:rPr lang="en-US" b="1" i="1" dirty="0">
                <a:solidFill>
                  <a:srgbClr val="C00000"/>
                </a:solidFill>
              </a:rPr>
              <a:t> Part Three: </a:t>
            </a:r>
            <a:r>
              <a:rPr lang="en-US" b="1" i="1" dirty="0" smtClean="0">
                <a:solidFill>
                  <a:srgbClr val="C00000"/>
                </a:solidFill>
              </a:rPr>
              <a:t>Real / Personal / Intellectual</a:t>
            </a:r>
            <a:endParaRPr lang="en-US" b="1" dirty="0">
              <a:solidFill>
                <a:srgbClr val="002060"/>
              </a:solidFill>
            </a:endParaRPr>
          </a:p>
          <a:p>
            <a:pPr>
              <a:buFont typeface="Arial" pitchFamily="34" charset="0"/>
              <a:buChar char="•"/>
              <a:defRPr/>
            </a:pPr>
            <a:endParaRPr lang="en-US" sz="600" b="1" dirty="0">
              <a:solidFill>
                <a:srgbClr val="002060"/>
              </a:solidFill>
            </a:endParaRPr>
          </a:p>
          <a:p>
            <a:pPr>
              <a:buFont typeface="Arial" pitchFamily="34" charset="0"/>
              <a:buChar char="•"/>
              <a:defRPr/>
            </a:pPr>
            <a:r>
              <a:rPr lang="en-US" sz="2600" b="1" dirty="0">
                <a:solidFill>
                  <a:srgbClr val="002060"/>
                </a:solidFill>
              </a:rPr>
              <a:t> 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Dred Scott v. </a:t>
            </a:r>
            <a:r>
              <a:rPr lang="en-US" sz="2600" b="1" dirty="0" err="1" smtClean="0">
                <a:solidFill>
                  <a:srgbClr val="002060"/>
                </a:solidFill>
              </a:rPr>
              <a:t>Sandford</a:t>
            </a:r>
            <a:endParaRPr lang="en-US" sz="2600" b="1" dirty="0">
              <a:solidFill>
                <a:srgbClr val="002060"/>
              </a:solidFill>
            </a:endParaRPr>
          </a:p>
          <a:p>
            <a:pPr algn="ctr">
              <a:defRPr/>
            </a:pPr>
            <a:r>
              <a:rPr lang="en-US" sz="2400" b="1" i="1" dirty="0">
                <a:solidFill>
                  <a:srgbClr val="C00000"/>
                </a:solidFill>
              </a:rPr>
              <a:t>     </a:t>
            </a:r>
            <a:r>
              <a:rPr lang="en-US" b="1" i="1" dirty="0" smtClean="0">
                <a:solidFill>
                  <a:srgbClr val="C00000"/>
                </a:solidFill>
              </a:rPr>
              <a:t>People Should Not Be Viewed as Property</a:t>
            </a:r>
            <a:endParaRPr lang="en-US" b="1" dirty="0">
              <a:solidFill>
                <a:srgbClr val="C00000"/>
              </a:solidFill>
            </a:endParaRPr>
          </a:p>
        </p:txBody>
      </p:sp>
    </p:spTree>
    <p:extLst>
      <p:ext uri="{BB962C8B-B14F-4D97-AF65-F5344CB8AC3E}">
        <p14:creationId xmlns:p14="http://schemas.microsoft.com/office/powerpoint/2010/main" val="3558516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44156"/>
          </a:xfrm>
          <a:prstGeom prst="rect">
            <a:avLst/>
          </a:prstGeom>
          <a:solidFill>
            <a:schemeClr val="accent3"/>
          </a:solidFill>
        </p:spPr>
        <p:txBody>
          <a:bodyPr wrap="square">
            <a:spAutoFit/>
          </a:bodyPr>
          <a:lstStyle/>
          <a:p>
            <a:pPr>
              <a:lnSpc>
                <a:spcPct val="87000"/>
              </a:lnSpc>
              <a:defRPr/>
            </a:pPr>
            <a:r>
              <a:rPr lang="en-US" sz="3200" b="1" dirty="0" smtClean="0"/>
              <a:t>Tonight – </a:t>
            </a:r>
            <a:r>
              <a:rPr lang="en-US" sz="3200" b="1" dirty="0"/>
              <a:t>We </a:t>
            </a:r>
            <a:r>
              <a:rPr lang="en-US" sz="3200" b="1" dirty="0" smtClean="0"/>
              <a:t>Will Speak About</a:t>
            </a:r>
            <a:r>
              <a:rPr lang="en-US" sz="3200" b="1" dirty="0"/>
              <a:t>:</a:t>
            </a:r>
          </a:p>
          <a:p>
            <a:pPr>
              <a:lnSpc>
                <a:spcPct val="87000"/>
              </a:lnSpc>
              <a:defRPr/>
            </a:pPr>
            <a:endParaRPr lang="en-US" sz="600" b="1" dirty="0"/>
          </a:p>
          <a:p>
            <a:pPr>
              <a:lnSpc>
                <a:spcPct val="87000"/>
              </a:lnSpc>
              <a:buFont typeface="Arial" pitchFamily="34" charset="0"/>
              <a:buChar char="•"/>
              <a:defRPr/>
            </a:pPr>
            <a:r>
              <a:rPr lang="en-US" sz="2800" b="1" dirty="0">
                <a:solidFill>
                  <a:srgbClr val="002060"/>
                </a:solidFill>
              </a:rPr>
              <a:t> </a:t>
            </a:r>
            <a:r>
              <a:rPr lang="en-US" sz="2800" b="1" dirty="0" smtClean="0">
                <a:solidFill>
                  <a:srgbClr val="002060"/>
                </a:solidFill>
              </a:rPr>
              <a:t>Personal Property</a:t>
            </a:r>
            <a:endParaRPr lang="en-US" sz="2800" b="1" dirty="0">
              <a:solidFill>
                <a:srgbClr val="002060"/>
              </a:solidFill>
            </a:endParaRPr>
          </a:p>
          <a:p>
            <a:pPr algn="ctr">
              <a:lnSpc>
                <a:spcPct val="87000"/>
              </a:lnSpc>
              <a:defRPr/>
            </a:pPr>
            <a:r>
              <a:rPr lang="en-US" b="1" i="1" dirty="0">
                <a:solidFill>
                  <a:srgbClr val="C00000"/>
                </a:solidFill>
              </a:rPr>
              <a:t>Part One: </a:t>
            </a:r>
            <a:r>
              <a:rPr lang="en-US" b="1" i="1" dirty="0" smtClean="0">
                <a:solidFill>
                  <a:srgbClr val="C00000"/>
                </a:solidFill>
              </a:rPr>
              <a:t>Meaning of Personal Property </a:t>
            </a:r>
            <a:r>
              <a:rPr lang="en-US" b="1" i="1" dirty="0">
                <a:solidFill>
                  <a:srgbClr val="C00000"/>
                </a:solidFill>
              </a:rPr>
              <a:t>/ EPUT </a:t>
            </a:r>
            <a:r>
              <a:rPr lang="en-US" b="1" i="1" dirty="0" smtClean="0">
                <a:solidFill>
                  <a:srgbClr val="C00000"/>
                </a:solidFill>
              </a:rPr>
              <a:t>Right </a:t>
            </a:r>
            <a:r>
              <a:rPr lang="en-US" b="1" i="1" dirty="0">
                <a:solidFill>
                  <a:srgbClr val="C00000"/>
                </a:solidFill>
              </a:rPr>
              <a:t>Enforcement</a:t>
            </a:r>
          </a:p>
          <a:p>
            <a:pPr>
              <a:lnSpc>
                <a:spcPct val="87000"/>
              </a:lnSpc>
              <a:buFont typeface="Arial" pitchFamily="34" charset="0"/>
              <a:buChar char="•"/>
              <a:defRPr/>
            </a:pPr>
            <a:endParaRPr lang="en-US" sz="600" b="1" dirty="0">
              <a:solidFill>
                <a:srgbClr val="002060"/>
              </a:solidFill>
            </a:endParaRPr>
          </a:p>
          <a:p>
            <a:pPr>
              <a:lnSpc>
                <a:spcPct val="87000"/>
              </a:lnSpc>
              <a:buFont typeface="Arial" pitchFamily="34" charset="0"/>
              <a:buChar char="•"/>
              <a:defRPr/>
            </a:pPr>
            <a:r>
              <a:rPr lang="en-US" sz="2800" b="1" dirty="0" smtClean="0">
                <a:solidFill>
                  <a:srgbClr val="002060"/>
                </a:solidFill>
              </a:rPr>
              <a:t> Wild Animals</a:t>
            </a:r>
          </a:p>
          <a:p>
            <a:pPr>
              <a:lnSpc>
                <a:spcPct val="87000"/>
              </a:lnSpc>
              <a:defRPr/>
            </a:pPr>
            <a:r>
              <a:rPr lang="en-US" b="1" i="1" dirty="0" smtClean="0">
                <a:solidFill>
                  <a:srgbClr val="C00000"/>
                </a:solidFill>
              </a:rPr>
              <a:t>  Part </a:t>
            </a:r>
            <a:r>
              <a:rPr lang="en-US" b="1" i="1" dirty="0">
                <a:solidFill>
                  <a:srgbClr val="C00000"/>
                </a:solidFill>
              </a:rPr>
              <a:t>Two: </a:t>
            </a:r>
            <a:r>
              <a:rPr lang="en-US" b="1" i="1" dirty="0" smtClean="0">
                <a:solidFill>
                  <a:srgbClr val="C00000"/>
                </a:solidFill>
              </a:rPr>
              <a:t>Possession / Capture / Return / Regulation</a:t>
            </a:r>
          </a:p>
          <a:p>
            <a:pPr>
              <a:lnSpc>
                <a:spcPct val="87000"/>
              </a:lnSpc>
              <a:defRPr/>
            </a:pPr>
            <a:endParaRPr lang="en-US" sz="600" b="1" i="1" dirty="0">
              <a:solidFill>
                <a:srgbClr val="C00000"/>
              </a:solidFill>
            </a:endParaRPr>
          </a:p>
          <a:p>
            <a:pPr>
              <a:lnSpc>
                <a:spcPct val="87000"/>
              </a:lnSpc>
              <a:buFont typeface="Arial" pitchFamily="34" charset="0"/>
              <a:buChar char="•"/>
              <a:defRPr/>
            </a:pPr>
            <a:r>
              <a:rPr lang="en-US" sz="2800" b="1" dirty="0" smtClean="0">
                <a:solidFill>
                  <a:srgbClr val="002060"/>
                </a:solidFill>
              </a:rPr>
              <a:t> Acquisition of Property Rights</a:t>
            </a:r>
            <a:endParaRPr lang="en-US" sz="2800" b="1" dirty="0">
              <a:solidFill>
                <a:srgbClr val="002060"/>
              </a:solidFill>
            </a:endParaRPr>
          </a:p>
          <a:p>
            <a:pPr>
              <a:lnSpc>
                <a:spcPct val="87000"/>
              </a:lnSpc>
              <a:defRPr/>
            </a:pPr>
            <a:r>
              <a:rPr lang="en-US" b="1" i="1" dirty="0">
                <a:solidFill>
                  <a:srgbClr val="C00000"/>
                </a:solidFill>
              </a:rPr>
              <a:t> Part Three: </a:t>
            </a:r>
            <a:r>
              <a:rPr lang="en-US" b="1" i="1" dirty="0" smtClean="0">
                <a:solidFill>
                  <a:srgbClr val="C00000"/>
                </a:solidFill>
              </a:rPr>
              <a:t>Means of Acquisition:</a:t>
            </a:r>
          </a:p>
          <a:p>
            <a:pPr defTabSz="685800">
              <a:lnSpc>
                <a:spcPct val="87000"/>
              </a:lnSpc>
              <a:defRPr/>
            </a:pPr>
            <a:r>
              <a:rPr lang="en-US" b="1" i="1" dirty="0" smtClean="0">
                <a:solidFill>
                  <a:srgbClr val="C00000"/>
                </a:solidFill>
              </a:rPr>
              <a:t>		</a:t>
            </a:r>
            <a:r>
              <a:rPr lang="en-US" sz="1400" b="1" dirty="0" smtClean="0">
                <a:solidFill>
                  <a:srgbClr val="0033CC"/>
                </a:solidFill>
              </a:rPr>
              <a:t>- Occupancy / Possession</a:t>
            </a:r>
          </a:p>
          <a:p>
            <a:pPr defTabSz="685800">
              <a:lnSpc>
                <a:spcPct val="87000"/>
              </a:lnSpc>
              <a:defRPr/>
            </a:pPr>
            <a:r>
              <a:rPr lang="en-US" sz="1400" b="1" dirty="0">
                <a:solidFill>
                  <a:srgbClr val="0033CC"/>
                </a:solidFill>
              </a:rPr>
              <a:t>	</a:t>
            </a:r>
            <a:r>
              <a:rPr lang="en-US" sz="1400" b="1" dirty="0" smtClean="0">
                <a:solidFill>
                  <a:srgbClr val="0033CC"/>
                </a:solidFill>
              </a:rPr>
              <a:t>	- Purchase by Sale</a:t>
            </a:r>
          </a:p>
          <a:p>
            <a:pPr defTabSz="685800">
              <a:lnSpc>
                <a:spcPct val="87000"/>
              </a:lnSpc>
              <a:defRPr/>
            </a:pPr>
            <a:r>
              <a:rPr lang="en-US" sz="1400" b="1" dirty="0">
                <a:solidFill>
                  <a:srgbClr val="0033CC"/>
                </a:solidFill>
              </a:rPr>
              <a:t>	</a:t>
            </a:r>
            <a:r>
              <a:rPr lang="en-US" sz="1400" b="1" dirty="0" smtClean="0">
                <a:solidFill>
                  <a:srgbClr val="0033CC"/>
                </a:solidFill>
              </a:rPr>
              <a:t>	- Adverse Possession</a:t>
            </a:r>
          </a:p>
          <a:p>
            <a:pPr defTabSz="685800">
              <a:lnSpc>
                <a:spcPct val="87000"/>
              </a:lnSpc>
              <a:defRPr/>
            </a:pPr>
            <a:r>
              <a:rPr lang="en-US" sz="1400" b="1" dirty="0">
                <a:solidFill>
                  <a:srgbClr val="0033CC"/>
                </a:solidFill>
              </a:rPr>
              <a:t>	</a:t>
            </a:r>
            <a:r>
              <a:rPr lang="en-US" sz="1400" b="1" dirty="0" smtClean="0">
                <a:solidFill>
                  <a:srgbClr val="0033CC"/>
                </a:solidFill>
              </a:rPr>
              <a:t>	- Accession / Confusion</a:t>
            </a:r>
          </a:p>
          <a:p>
            <a:pPr defTabSz="685800">
              <a:lnSpc>
                <a:spcPct val="87000"/>
              </a:lnSpc>
              <a:defRPr/>
            </a:pPr>
            <a:r>
              <a:rPr lang="en-US" sz="1400" b="1" dirty="0">
                <a:solidFill>
                  <a:srgbClr val="0033CC"/>
                </a:solidFill>
              </a:rPr>
              <a:t>	</a:t>
            </a:r>
            <a:r>
              <a:rPr lang="en-US" sz="1400" b="1" dirty="0" smtClean="0">
                <a:solidFill>
                  <a:srgbClr val="0033CC"/>
                </a:solidFill>
              </a:rPr>
              <a:t>	- Judgement</a:t>
            </a:r>
          </a:p>
          <a:p>
            <a:pPr defTabSz="685800">
              <a:lnSpc>
                <a:spcPct val="87000"/>
              </a:lnSpc>
              <a:defRPr/>
            </a:pPr>
            <a:r>
              <a:rPr lang="en-US" sz="1400" b="1" dirty="0">
                <a:solidFill>
                  <a:srgbClr val="0033CC"/>
                </a:solidFill>
              </a:rPr>
              <a:t>	</a:t>
            </a:r>
            <a:r>
              <a:rPr lang="en-US" sz="1400" b="1" dirty="0" smtClean="0">
                <a:solidFill>
                  <a:srgbClr val="0033CC"/>
                </a:solidFill>
              </a:rPr>
              <a:t>	- Found Property – Lost / Mislaid / Abandoned</a:t>
            </a:r>
          </a:p>
          <a:p>
            <a:pPr defTabSz="685800">
              <a:lnSpc>
                <a:spcPct val="87000"/>
              </a:lnSpc>
              <a:defRPr/>
            </a:pPr>
            <a:r>
              <a:rPr lang="en-US" sz="1400" b="1" dirty="0">
                <a:solidFill>
                  <a:srgbClr val="0033CC"/>
                </a:solidFill>
              </a:rPr>
              <a:t>	</a:t>
            </a:r>
            <a:r>
              <a:rPr lang="en-US" sz="1400" b="1" dirty="0" smtClean="0">
                <a:solidFill>
                  <a:srgbClr val="0033CC"/>
                </a:solidFill>
              </a:rPr>
              <a:t>	- Gift</a:t>
            </a:r>
            <a:endParaRPr lang="en-US" sz="1400" b="1" dirty="0">
              <a:solidFill>
                <a:srgbClr val="0033CC"/>
              </a:solidFill>
            </a:endParaRPr>
          </a:p>
          <a:p>
            <a:pPr>
              <a:lnSpc>
                <a:spcPct val="87000"/>
              </a:lnSpc>
              <a:buFont typeface="Arial" pitchFamily="34" charset="0"/>
              <a:buChar char="•"/>
              <a:defRPr/>
            </a:pPr>
            <a:r>
              <a:rPr lang="en-US" sz="2600" b="1" dirty="0" smtClean="0">
                <a:solidFill>
                  <a:srgbClr val="002060"/>
                </a:solidFill>
              </a:rPr>
              <a:t> </a:t>
            </a:r>
            <a:r>
              <a:rPr lang="en-US" sz="2600" b="1" dirty="0">
                <a:solidFill>
                  <a:srgbClr val="002060"/>
                </a:solidFill>
              </a:rPr>
              <a:t>Class </a:t>
            </a:r>
            <a:r>
              <a:rPr lang="en-US" sz="2600" b="1" dirty="0" smtClean="0">
                <a:solidFill>
                  <a:srgbClr val="002060"/>
                </a:solidFill>
              </a:rPr>
              <a:t>Case </a:t>
            </a:r>
            <a:r>
              <a:rPr lang="en-US" sz="2600" b="1" dirty="0">
                <a:solidFill>
                  <a:srgbClr val="002060"/>
                </a:solidFill>
              </a:rPr>
              <a:t>– </a:t>
            </a:r>
            <a:r>
              <a:rPr lang="en-US" sz="2600" b="1" dirty="0" smtClean="0">
                <a:solidFill>
                  <a:srgbClr val="002060"/>
                </a:solidFill>
              </a:rPr>
              <a:t>Pierson v. Post</a:t>
            </a:r>
            <a:endParaRPr lang="en-US" sz="2600" b="1" dirty="0">
              <a:solidFill>
                <a:srgbClr val="002060"/>
              </a:solidFill>
            </a:endParaRPr>
          </a:p>
          <a:p>
            <a:pPr algn="ctr">
              <a:lnSpc>
                <a:spcPct val="87000"/>
              </a:lnSpc>
              <a:defRPr/>
            </a:pPr>
            <a:r>
              <a:rPr lang="en-US" sz="2400" b="1" i="1" dirty="0">
                <a:solidFill>
                  <a:srgbClr val="C00000"/>
                </a:solidFill>
              </a:rPr>
              <a:t>     </a:t>
            </a:r>
            <a:r>
              <a:rPr lang="en-US" b="1" i="1" dirty="0" smtClean="0">
                <a:solidFill>
                  <a:srgbClr val="C00000"/>
                </a:solidFill>
              </a:rPr>
              <a:t>Mere Pursuit is NOT Possession</a:t>
            </a:r>
            <a:endParaRPr lang="en-US" b="1" dirty="0">
              <a:solidFill>
                <a:srgbClr val="C00000"/>
              </a:solidFill>
            </a:endParaRPr>
          </a:p>
        </p:txBody>
      </p:sp>
    </p:spTree>
    <p:extLst>
      <p:ext uri="{BB962C8B-B14F-4D97-AF65-F5344CB8AC3E}">
        <p14:creationId xmlns:p14="http://schemas.microsoft.com/office/powerpoint/2010/main" val="146008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0000"/>
              </a:lnSpc>
              <a:spcBef>
                <a:spcPts val="0"/>
              </a:spcBef>
              <a:defRPr/>
            </a:pPr>
            <a:r>
              <a:rPr lang="en-US" sz="5000" b="1" dirty="0" smtClean="0">
                <a:solidFill>
                  <a:srgbClr val="0033CC"/>
                </a:solidFill>
              </a:rPr>
              <a:t>Personal Property</a:t>
            </a:r>
          </a:p>
          <a:p>
            <a:pPr marL="342900" indent="-342900" algn="ctr">
              <a:lnSpc>
                <a:spcPct val="90000"/>
              </a:lnSpc>
              <a:spcBef>
                <a:spcPts val="0"/>
              </a:spcBef>
              <a:defRPr/>
            </a:pPr>
            <a:r>
              <a:rPr lang="en-US" sz="2800" b="1" i="1" dirty="0" smtClean="0">
                <a:solidFill>
                  <a:srgbClr val="006600"/>
                </a:solidFill>
              </a:rPr>
              <a:t>The Meaning of Personal Property</a:t>
            </a:r>
          </a:p>
          <a:p>
            <a:pPr marL="342900" indent="-342900" algn="ctr">
              <a:lnSpc>
                <a:spcPct val="90000"/>
              </a:lnSpc>
              <a:spcBef>
                <a:spcPts val="0"/>
              </a:spcBef>
              <a:defRPr/>
            </a:pPr>
            <a:endParaRPr lang="en-US" sz="2800" b="1" i="1" dirty="0" smtClean="0">
              <a:solidFill>
                <a:srgbClr val="006600"/>
              </a:solidFill>
            </a:endParaRPr>
          </a:p>
          <a:p>
            <a:pPr marL="342900" indent="-342900" algn="ctr">
              <a:spcBef>
                <a:spcPts val="0"/>
              </a:spcBef>
            </a:pPr>
            <a:r>
              <a:rPr lang="en-US" sz="4400" b="1" i="1" dirty="0" smtClean="0">
                <a:solidFill>
                  <a:srgbClr val="C00000"/>
                </a:solidFill>
              </a:rPr>
              <a:t>A Review of Property Rights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68677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0000"/>
              </a:lnSpc>
              <a:spcBef>
                <a:spcPts val="0"/>
              </a:spcBef>
              <a:defRPr/>
            </a:pPr>
            <a:r>
              <a:rPr lang="en-US" sz="5000" b="1" dirty="0">
                <a:solidFill>
                  <a:srgbClr val="0033CC"/>
                </a:solidFill>
              </a:rPr>
              <a:t>Personal Property</a:t>
            </a:r>
          </a:p>
          <a:p>
            <a:pPr marL="342900" indent="-342900" algn="ctr">
              <a:lnSpc>
                <a:spcPct val="90000"/>
              </a:lnSpc>
              <a:spcBef>
                <a:spcPts val="0"/>
              </a:spcBef>
              <a:defRPr/>
            </a:pPr>
            <a:r>
              <a:rPr lang="en-US" sz="2800" b="1" i="1" dirty="0">
                <a:solidFill>
                  <a:srgbClr val="006600"/>
                </a:solidFill>
              </a:rPr>
              <a:t>The Meaning of Personal </a:t>
            </a:r>
            <a:r>
              <a:rPr lang="en-US" sz="2800" b="1" i="1" dirty="0" smtClean="0">
                <a:solidFill>
                  <a:srgbClr val="006600"/>
                </a:solidFill>
              </a:rPr>
              <a:t>Property</a:t>
            </a:r>
          </a:p>
          <a:p>
            <a:pPr marL="342900" indent="-342900" algn="ctr">
              <a:lnSpc>
                <a:spcPct val="90000"/>
              </a:lnSpc>
              <a:spcBef>
                <a:spcPts val="0"/>
              </a:spcBef>
              <a:defRPr/>
            </a:pPr>
            <a:endParaRPr lang="en-US" sz="1000" b="1" i="1" dirty="0">
              <a:solidFill>
                <a:srgbClr val="006600"/>
              </a:solidFill>
            </a:endParaRPr>
          </a:p>
          <a:p>
            <a:pPr marL="342900" indent="-342900">
              <a:lnSpc>
                <a:spcPct val="90000"/>
              </a:lnSpc>
              <a:spcBef>
                <a:spcPts val="0"/>
              </a:spcBef>
            </a:pPr>
            <a:r>
              <a:rPr lang="en-US" sz="2800" b="1" i="1" dirty="0" smtClean="0">
                <a:solidFill>
                  <a:srgbClr val="002060"/>
                </a:solidFill>
              </a:rPr>
              <a:t>Part One: A Review of Property Rights  </a:t>
            </a:r>
          </a:p>
          <a:p>
            <a:pPr marL="342900" indent="-342900">
              <a:lnSpc>
                <a:spcPct val="90000"/>
              </a:lnSpc>
              <a:spcBef>
                <a:spcPts val="0"/>
              </a:spcBef>
            </a:pPr>
            <a:endParaRPr lang="en-US" sz="500" b="1" i="1" dirty="0" smtClean="0">
              <a:solidFill>
                <a:srgbClr val="002060"/>
              </a:solidFill>
            </a:endParaRPr>
          </a:p>
          <a:p>
            <a:pPr marL="342900" indent="-342900">
              <a:lnSpc>
                <a:spcPct val="90000"/>
              </a:lnSpc>
              <a:spcBef>
                <a:spcPts val="0"/>
              </a:spcBef>
            </a:pPr>
            <a:r>
              <a:rPr lang="en-US" sz="2500" b="1" i="1" dirty="0" smtClean="0">
                <a:solidFill>
                  <a:srgbClr val="C00000"/>
                </a:solidFill>
              </a:rPr>
              <a:t>  A. The Four  Fundamental Postulates of Property Law</a:t>
            </a:r>
            <a:endParaRPr lang="en-US" sz="2500" b="1" i="1" dirty="0">
              <a:solidFill>
                <a:srgbClr val="C00000"/>
              </a:solidFill>
            </a:endParaRPr>
          </a:p>
          <a:p>
            <a:pPr marL="342900" indent="-342900">
              <a:lnSpc>
                <a:spcPct val="90000"/>
              </a:lnSpc>
              <a:spcBef>
                <a:spcPts val="0"/>
              </a:spcBef>
            </a:pPr>
            <a:endParaRPr lang="en-US" sz="1000" b="1" dirty="0" smtClean="0">
              <a:solidFill>
                <a:schemeClr val="accent1">
                  <a:lumMod val="25000"/>
                </a:schemeClr>
              </a:solidFill>
            </a:endParaRPr>
          </a:p>
          <a:p>
            <a:pPr marL="342900" indent="-342900" algn="just">
              <a:lnSpc>
                <a:spcPct val="90000"/>
              </a:lnSpc>
              <a:spcBef>
                <a:spcPts val="0"/>
              </a:spcBef>
              <a:defRPr/>
            </a:pPr>
            <a:r>
              <a:rPr lang="en-US" sz="2000" b="1" i="1" dirty="0" smtClean="0">
                <a:solidFill>
                  <a:schemeClr val="accent1">
                    <a:lumMod val="25000"/>
                  </a:schemeClr>
                </a:solidFill>
              </a:rPr>
              <a:t>1</a:t>
            </a:r>
            <a:r>
              <a:rPr lang="en-US" sz="2000" b="1" i="1" dirty="0">
                <a:solidFill>
                  <a:schemeClr val="accent1">
                    <a:lumMod val="25000"/>
                  </a:schemeClr>
                </a:solidFill>
              </a:rPr>
              <a:t>. Property needs to be seen as a collection of “Rights” not a collection of “Things”;</a:t>
            </a:r>
          </a:p>
          <a:p>
            <a:pPr marL="342900" indent="-342900">
              <a:lnSpc>
                <a:spcPct val="90000"/>
              </a:lnSpc>
              <a:spcBef>
                <a:spcPts val="0"/>
              </a:spcBef>
              <a:defRPr/>
            </a:pPr>
            <a:endParaRPr lang="en-US" sz="1000" b="1" i="1" dirty="0" smtClean="0">
              <a:solidFill>
                <a:schemeClr val="accent1">
                  <a:lumMod val="25000"/>
                </a:schemeClr>
              </a:solidFill>
            </a:endParaRPr>
          </a:p>
          <a:p>
            <a:pPr marL="342900" indent="-342900" algn="just">
              <a:lnSpc>
                <a:spcPct val="90000"/>
              </a:lnSpc>
              <a:spcBef>
                <a:spcPts val="0"/>
              </a:spcBef>
              <a:defRPr/>
            </a:pPr>
            <a:r>
              <a:rPr lang="en-US" sz="2000" b="1" i="1" dirty="0" smtClean="0">
                <a:solidFill>
                  <a:schemeClr val="accent1">
                    <a:lumMod val="25000"/>
                  </a:schemeClr>
                </a:solidFill>
              </a:rPr>
              <a:t>2</a:t>
            </a:r>
            <a:r>
              <a:rPr lang="en-US" sz="2000" b="1" i="1" dirty="0">
                <a:solidFill>
                  <a:schemeClr val="accent1">
                    <a:lumMod val="25000"/>
                  </a:schemeClr>
                </a:solidFill>
              </a:rPr>
              <a:t>. Property Rights are those recognized by Law </a:t>
            </a:r>
            <a:r>
              <a:rPr lang="en-US" sz="2000" b="1" i="1" dirty="0" smtClean="0">
                <a:solidFill>
                  <a:schemeClr val="accent1">
                    <a:lumMod val="25000"/>
                  </a:schemeClr>
                </a:solidFill>
              </a:rPr>
              <a:t>and </a:t>
            </a:r>
            <a:r>
              <a:rPr lang="en-US" sz="2000" b="1" i="1" dirty="0">
                <a:solidFill>
                  <a:schemeClr val="accent1">
                    <a:lumMod val="25000"/>
                  </a:schemeClr>
                </a:solidFill>
              </a:rPr>
              <a:t>the Law evolved from Property Rights;</a:t>
            </a:r>
          </a:p>
          <a:p>
            <a:pPr marL="342900" indent="-342900">
              <a:lnSpc>
                <a:spcPct val="90000"/>
              </a:lnSpc>
              <a:spcBef>
                <a:spcPts val="0"/>
              </a:spcBef>
              <a:defRPr/>
            </a:pPr>
            <a:endParaRPr lang="en-US" sz="1000" b="1" i="1" dirty="0" smtClean="0">
              <a:solidFill>
                <a:schemeClr val="accent1">
                  <a:lumMod val="25000"/>
                </a:schemeClr>
              </a:solidFill>
            </a:endParaRPr>
          </a:p>
          <a:p>
            <a:pPr marL="342900" indent="-342900" algn="just">
              <a:lnSpc>
                <a:spcPct val="90000"/>
              </a:lnSpc>
              <a:spcBef>
                <a:spcPts val="0"/>
              </a:spcBef>
              <a:defRPr/>
            </a:pPr>
            <a:r>
              <a:rPr lang="en-US" sz="2000" b="1" i="1" dirty="0" smtClean="0">
                <a:solidFill>
                  <a:schemeClr val="accent1">
                    <a:lumMod val="25000"/>
                  </a:schemeClr>
                </a:solidFill>
              </a:rPr>
              <a:t>3</a:t>
            </a:r>
            <a:r>
              <a:rPr lang="en-US" sz="2000" b="1" i="1" dirty="0">
                <a:solidFill>
                  <a:schemeClr val="accent1">
                    <a:lumMod val="25000"/>
                  </a:schemeClr>
                </a:solidFill>
              </a:rPr>
              <a:t>. Our Foundations of Law recognized that we are endowed with Property Rights; and</a:t>
            </a:r>
          </a:p>
          <a:p>
            <a:pPr marL="342900" indent="-342900">
              <a:lnSpc>
                <a:spcPct val="90000"/>
              </a:lnSpc>
              <a:spcBef>
                <a:spcPts val="0"/>
              </a:spcBef>
              <a:defRPr/>
            </a:pPr>
            <a:endParaRPr lang="en-US" sz="1000" b="1" i="1" dirty="0" smtClean="0">
              <a:solidFill>
                <a:schemeClr val="accent1">
                  <a:lumMod val="25000"/>
                </a:schemeClr>
              </a:solidFill>
            </a:endParaRPr>
          </a:p>
          <a:p>
            <a:pPr marL="342900" indent="-342900">
              <a:lnSpc>
                <a:spcPct val="90000"/>
              </a:lnSpc>
              <a:spcBef>
                <a:spcPts val="0"/>
              </a:spcBef>
              <a:defRPr/>
            </a:pPr>
            <a:r>
              <a:rPr lang="en-US" sz="2000" b="1" i="1" dirty="0" smtClean="0">
                <a:solidFill>
                  <a:schemeClr val="accent1">
                    <a:lumMod val="25000"/>
                  </a:schemeClr>
                </a:solidFill>
              </a:rPr>
              <a:t>4</a:t>
            </a:r>
            <a:r>
              <a:rPr lang="en-US" sz="2000" b="1" i="1" dirty="0">
                <a:solidFill>
                  <a:schemeClr val="accent1">
                    <a:lumMod val="25000"/>
                  </a:schemeClr>
                </a:solidFill>
              </a:rPr>
              <a:t>. Property Rights can be summarized by E-PUT</a:t>
            </a:r>
          </a:p>
          <a:p>
            <a:pPr marL="342900" indent="-342900">
              <a:lnSpc>
                <a:spcPct val="90000"/>
              </a:lnSpc>
              <a:spcBef>
                <a:spcPts val="0"/>
              </a:spcBef>
              <a:defRPr/>
            </a:pPr>
            <a:r>
              <a:rPr lang="en-US" sz="1600" b="1" i="1" dirty="0"/>
              <a:t>		The RIGHT to EXCLUDE</a:t>
            </a:r>
          </a:p>
          <a:p>
            <a:pPr marL="342900" indent="-342900">
              <a:lnSpc>
                <a:spcPct val="90000"/>
              </a:lnSpc>
              <a:spcBef>
                <a:spcPts val="0"/>
              </a:spcBef>
              <a:defRPr/>
            </a:pPr>
            <a:r>
              <a:rPr lang="en-US" sz="1600" b="1" i="1" dirty="0"/>
              <a:t>		The RIGHT to POSSESS</a:t>
            </a:r>
          </a:p>
          <a:p>
            <a:pPr marL="342900" indent="-342900">
              <a:lnSpc>
                <a:spcPct val="90000"/>
              </a:lnSpc>
              <a:spcBef>
                <a:spcPts val="0"/>
              </a:spcBef>
              <a:defRPr/>
            </a:pPr>
            <a:r>
              <a:rPr lang="en-US" sz="1600" b="1" i="1" dirty="0"/>
              <a:t>		The RIGHT to USE; and</a:t>
            </a:r>
          </a:p>
          <a:p>
            <a:pPr marL="342900" indent="-342900">
              <a:lnSpc>
                <a:spcPct val="90000"/>
              </a:lnSpc>
              <a:spcBef>
                <a:spcPts val="0"/>
              </a:spcBef>
              <a:defRPr/>
            </a:pPr>
            <a:r>
              <a:rPr lang="en-US" sz="1600" b="1" i="1" dirty="0"/>
              <a:t>		The Right to TRANSFER.</a:t>
            </a:r>
          </a:p>
        </p:txBody>
      </p:sp>
    </p:spTree>
    <p:extLst>
      <p:ext uri="{BB962C8B-B14F-4D97-AF65-F5344CB8AC3E}">
        <p14:creationId xmlns:p14="http://schemas.microsoft.com/office/powerpoint/2010/main" val="2618920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a:t>
            </a:r>
          </a:p>
          <a:p>
            <a:pPr marL="342900" indent="-342900">
              <a:lnSpc>
                <a:spcPct val="95000"/>
              </a:lnSpc>
              <a:spcBef>
                <a:spcPts val="0"/>
              </a:spcBef>
            </a:pPr>
            <a:endParaRPr lang="en-US" sz="1000" b="1" i="1" dirty="0" smtClean="0">
              <a:solidFill>
                <a:srgbClr val="002060"/>
              </a:solidFill>
            </a:endParaRPr>
          </a:p>
          <a:p>
            <a:pPr marL="342900" indent="-342900">
              <a:lnSpc>
                <a:spcPct val="95000"/>
              </a:lnSpc>
              <a:spcBef>
                <a:spcPts val="0"/>
              </a:spcBef>
            </a:pPr>
            <a:r>
              <a:rPr lang="en-US" sz="2800" b="1" i="1" dirty="0" smtClean="0">
                <a:solidFill>
                  <a:srgbClr val="002060"/>
                </a:solidFill>
              </a:rPr>
              <a:t>Part One: A Review of Property Rights  </a:t>
            </a:r>
          </a:p>
          <a:p>
            <a:pPr marL="342900" indent="-342900">
              <a:lnSpc>
                <a:spcPct val="95000"/>
              </a:lnSpc>
              <a:spcBef>
                <a:spcPts val="0"/>
              </a:spcBef>
            </a:pPr>
            <a:endParaRPr lang="en-US" sz="500" b="1" i="1" dirty="0" smtClean="0">
              <a:solidFill>
                <a:srgbClr val="002060"/>
              </a:solidFill>
            </a:endParaRPr>
          </a:p>
          <a:p>
            <a:pPr marL="342900" indent="-342900">
              <a:lnSpc>
                <a:spcPct val="95000"/>
              </a:lnSpc>
              <a:spcBef>
                <a:spcPts val="0"/>
              </a:spcBef>
            </a:pPr>
            <a:r>
              <a:rPr lang="en-US" sz="2500" b="1" i="1" dirty="0" smtClean="0">
                <a:solidFill>
                  <a:srgbClr val="C00000"/>
                </a:solidFill>
              </a:rPr>
              <a:t>  B. Ways to Exercise Property Rights: </a:t>
            </a:r>
            <a:r>
              <a:rPr lang="en-US" sz="2500" b="1" i="1" dirty="0" err="1" smtClean="0">
                <a:solidFill>
                  <a:srgbClr val="C00000"/>
                </a:solidFill>
              </a:rPr>
              <a:t>EPUT</a:t>
            </a:r>
            <a:endParaRPr lang="en-US" sz="2500" b="1" i="1" dirty="0">
              <a:solidFill>
                <a:srgbClr val="C00000"/>
              </a:solidFill>
            </a:endParaRPr>
          </a:p>
          <a:p>
            <a:pPr marL="342900" indent="-342900">
              <a:lnSpc>
                <a:spcPct val="95000"/>
              </a:lnSpc>
              <a:spcBef>
                <a:spcPts val="0"/>
              </a:spcBef>
            </a:pPr>
            <a:endParaRPr lang="en-US" sz="500" b="1" dirty="0" smtClean="0">
              <a:solidFill>
                <a:schemeClr val="accent1">
                  <a:lumMod val="25000"/>
                </a:schemeClr>
              </a:solidFill>
            </a:endParaRPr>
          </a:p>
          <a:p>
            <a:pPr marL="342900" indent="-342900">
              <a:lnSpc>
                <a:spcPct val="95000"/>
              </a:lnSpc>
              <a:spcBef>
                <a:spcPts val="0"/>
              </a:spcBef>
            </a:pPr>
            <a:r>
              <a:rPr lang="en-US" sz="2400" b="1" dirty="0" smtClean="0">
                <a:solidFill>
                  <a:schemeClr val="accent1">
                    <a:lumMod val="25000"/>
                  </a:schemeClr>
                </a:solidFill>
                <a:latin typeface="Arial Narrow" pitchFamily="34" charset="0"/>
              </a:rPr>
              <a:t>1. The Right to Exclude:</a:t>
            </a:r>
          </a:p>
          <a:p>
            <a:pPr marL="342900" indent="-342900">
              <a:lnSpc>
                <a:spcPct val="95000"/>
              </a:lnSpc>
              <a:spcBef>
                <a:spcPts val="0"/>
              </a:spcBef>
            </a:pPr>
            <a:r>
              <a:rPr lang="en-US" sz="1400" b="1" dirty="0" smtClean="0">
                <a:latin typeface="Arial" pitchFamily="34" charset="0"/>
                <a:cs typeface="Arial" pitchFamily="34" charset="0"/>
              </a:rPr>
              <a:t>	</a:t>
            </a:r>
            <a:r>
              <a:rPr lang="en-US" sz="1400" b="1" i="1" dirty="0" smtClean="0">
                <a:latin typeface="Arial" pitchFamily="34" charset="0"/>
                <a:cs typeface="Arial" pitchFamily="34" charset="0"/>
              </a:rPr>
              <a:t>The right to exclude others from the use or occupancy of the particular “thing.” </a:t>
            </a:r>
          </a:p>
          <a:p>
            <a:pPr marL="342900" indent="-342900">
              <a:lnSpc>
                <a:spcPct val="95000"/>
              </a:lnSpc>
              <a:spcBef>
                <a:spcPts val="0"/>
              </a:spcBef>
            </a:pPr>
            <a:endParaRPr lang="en-US" sz="500" b="1" i="1" dirty="0">
              <a:latin typeface="Arial" pitchFamily="34" charset="0"/>
              <a:cs typeface="Arial" pitchFamily="34" charset="0"/>
            </a:endParaRPr>
          </a:p>
          <a:p>
            <a:pPr marL="342900" indent="-342900">
              <a:lnSpc>
                <a:spcPct val="95000"/>
              </a:lnSpc>
              <a:spcBef>
                <a:spcPts val="0"/>
              </a:spcBef>
            </a:pPr>
            <a:r>
              <a:rPr lang="en-US" sz="2400" b="1" dirty="0" smtClean="0">
                <a:solidFill>
                  <a:schemeClr val="accent1">
                    <a:lumMod val="25000"/>
                  </a:schemeClr>
                </a:solidFill>
                <a:latin typeface="Arial Narrow" pitchFamily="34" charset="0"/>
              </a:rPr>
              <a:t>2. The Right to Possess:</a:t>
            </a:r>
          </a:p>
          <a:p>
            <a:pPr marL="342900" indent="-342900">
              <a:lnSpc>
                <a:spcPct val="95000"/>
              </a:lnSpc>
              <a:spcBef>
                <a:spcPts val="0"/>
              </a:spcBef>
            </a:pPr>
            <a:r>
              <a:rPr lang="en-US" sz="1400" b="1" i="1" dirty="0" smtClean="0">
                <a:latin typeface="Arial" pitchFamily="34" charset="0"/>
                <a:cs typeface="Arial" pitchFamily="34" charset="0"/>
              </a:rPr>
              <a:t>	The right to possess is the right to hold, control or enjoy the particular “thing”.</a:t>
            </a:r>
          </a:p>
          <a:p>
            <a:pPr marL="342900" indent="-342900">
              <a:lnSpc>
                <a:spcPct val="95000"/>
              </a:lnSpc>
              <a:spcBef>
                <a:spcPts val="0"/>
              </a:spcBef>
            </a:pPr>
            <a:endParaRPr lang="en-US" sz="500" b="1" i="1" dirty="0" smtClean="0">
              <a:latin typeface="Arial" pitchFamily="34" charset="0"/>
              <a:cs typeface="Arial" pitchFamily="34" charset="0"/>
            </a:endParaRPr>
          </a:p>
          <a:p>
            <a:pPr marL="342900" indent="-342900">
              <a:lnSpc>
                <a:spcPct val="95000"/>
              </a:lnSpc>
              <a:spcBef>
                <a:spcPts val="0"/>
              </a:spcBef>
            </a:pPr>
            <a:r>
              <a:rPr lang="en-US" sz="2400" b="1" dirty="0">
                <a:solidFill>
                  <a:schemeClr val="accent1">
                    <a:lumMod val="25000"/>
                  </a:schemeClr>
                </a:solidFill>
                <a:latin typeface="Arial Narrow" pitchFamily="34" charset="0"/>
              </a:rPr>
              <a:t>3</a:t>
            </a:r>
            <a:r>
              <a:rPr lang="en-US" sz="2400" b="1" dirty="0" smtClean="0">
                <a:solidFill>
                  <a:schemeClr val="accent1">
                    <a:lumMod val="25000"/>
                  </a:schemeClr>
                </a:solidFill>
                <a:latin typeface="Arial Narrow" pitchFamily="34" charset="0"/>
              </a:rPr>
              <a:t>. The Right to Use:</a:t>
            </a:r>
          </a:p>
          <a:p>
            <a:pPr marL="342900" indent="-342900" algn="just">
              <a:lnSpc>
                <a:spcPct val="95000"/>
              </a:lnSpc>
              <a:spcBef>
                <a:spcPts val="0"/>
              </a:spcBef>
            </a:pPr>
            <a:r>
              <a:rPr lang="en-US" sz="1400" b="1" i="1" dirty="0" smtClean="0"/>
              <a:t>	The right to use a particular “thing”, enjoys broad discretion under the law for all types of usages, so long as it does not interfere with the free use of another’s property (i.e. nuisance).  This also includes the right NOT to use.</a:t>
            </a:r>
          </a:p>
          <a:p>
            <a:pPr marL="342900" indent="-342900">
              <a:lnSpc>
                <a:spcPct val="95000"/>
              </a:lnSpc>
              <a:spcBef>
                <a:spcPts val="0"/>
              </a:spcBef>
            </a:pPr>
            <a:endParaRPr lang="en-US" sz="500" b="1" i="1" dirty="0"/>
          </a:p>
          <a:p>
            <a:pPr marL="342900" indent="-342900" algn="just">
              <a:lnSpc>
                <a:spcPct val="95000"/>
              </a:lnSpc>
              <a:spcBef>
                <a:spcPts val="0"/>
              </a:spcBef>
            </a:pPr>
            <a:r>
              <a:rPr lang="en-US" sz="2000" b="1" dirty="0" smtClean="0">
                <a:solidFill>
                  <a:schemeClr val="accent1">
                    <a:lumMod val="25000"/>
                  </a:schemeClr>
                </a:solidFill>
              </a:rPr>
              <a:t>4. The Right to Transfer:</a:t>
            </a:r>
          </a:p>
          <a:p>
            <a:pPr marL="342900" indent="-342900" algn="just">
              <a:lnSpc>
                <a:spcPct val="95000"/>
              </a:lnSpc>
              <a:spcBef>
                <a:spcPts val="0"/>
              </a:spcBef>
            </a:pPr>
            <a:r>
              <a:rPr lang="en-US" sz="1600" b="1" dirty="0" smtClean="0">
                <a:solidFill>
                  <a:srgbClr val="0033CC"/>
                </a:solidFill>
              </a:rPr>
              <a:t>	</a:t>
            </a:r>
            <a:r>
              <a:rPr lang="en-US" sz="1400" b="1" i="1" dirty="0" smtClean="0"/>
              <a:t>The right to transfer property rights of the particular “thing” can be accomplished by sale, gift, or bailment (loan), during ones lifetime, or by means of bequest after death pursuant to intestate or will.</a:t>
            </a:r>
            <a:endParaRPr lang="en-US" sz="2000" dirty="0"/>
          </a:p>
        </p:txBody>
      </p:sp>
    </p:spTree>
    <p:extLst>
      <p:ext uri="{BB962C8B-B14F-4D97-AF65-F5344CB8AC3E}">
        <p14:creationId xmlns:p14="http://schemas.microsoft.com/office/powerpoint/2010/main" val="3949250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a:t>
            </a:r>
          </a:p>
          <a:p>
            <a:pPr marL="342900" indent="-342900">
              <a:spcBef>
                <a:spcPts val="0"/>
              </a:spcBef>
            </a:pPr>
            <a:endParaRPr lang="en-US" sz="1000" b="1" i="1" dirty="0" smtClean="0">
              <a:solidFill>
                <a:srgbClr val="002060"/>
              </a:solidFill>
            </a:endParaRPr>
          </a:p>
          <a:p>
            <a:pPr marL="342900" indent="-342900">
              <a:spcBef>
                <a:spcPts val="0"/>
              </a:spcBef>
            </a:pPr>
            <a:r>
              <a:rPr lang="en-US" sz="2800" b="1" i="1" dirty="0" smtClean="0">
                <a:solidFill>
                  <a:srgbClr val="002060"/>
                </a:solidFill>
              </a:rPr>
              <a:t>Part One: A Review of Property Rights  </a:t>
            </a:r>
          </a:p>
          <a:p>
            <a:pPr marL="342900" indent="-342900">
              <a:spcBef>
                <a:spcPts val="0"/>
              </a:spcBef>
            </a:pPr>
            <a:endParaRPr lang="en-US" sz="500" b="1" i="1" dirty="0" smtClean="0">
              <a:solidFill>
                <a:srgbClr val="002060"/>
              </a:solidFill>
            </a:endParaRPr>
          </a:p>
          <a:p>
            <a:pPr marL="342900" indent="-342900">
              <a:spcBef>
                <a:spcPts val="0"/>
              </a:spcBef>
            </a:pPr>
            <a:r>
              <a:rPr lang="en-US" sz="2000" b="1" i="1" dirty="0" smtClean="0">
                <a:solidFill>
                  <a:srgbClr val="C00000"/>
                </a:solidFill>
              </a:rPr>
              <a:t>  C. Types of Property</a:t>
            </a:r>
            <a:endParaRPr lang="en-US" sz="2000" b="1" i="1" dirty="0">
              <a:solidFill>
                <a:srgbClr val="C00000"/>
              </a:solidFill>
            </a:endParaRPr>
          </a:p>
          <a:p>
            <a:pPr marL="342900" indent="-342900">
              <a:spcBef>
                <a:spcPts val="0"/>
              </a:spcBef>
            </a:pPr>
            <a:endParaRPr lang="en-US" sz="500" b="1" dirty="0" smtClean="0">
              <a:solidFill>
                <a:schemeClr val="accent1">
                  <a:lumMod val="25000"/>
                </a:schemeClr>
              </a:solidFill>
            </a:endParaRPr>
          </a:p>
          <a:p>
            <a:pPr marL="342900" indent="-342900" eaLnBrk="0" hangingPunct="0">
              <a:spcBef>
                <a:spcPct val="20000"/>
              </a:spcBef>
              <a:buFontTx/>
              <a:buChar char="•"/>
            </a:pPr>
            <a:r>
              <a:rPr lang="en-US" sz="2000" dirty="0" smtClean="0"/>
              <a:t>What </a:t>
            </a:r>
            <a:r>
              <a:rPr lang="en-US" sz="2000" b="1" i="1" dirty="0"/>
              <a:t>T</a:t>
            </a:r>
            <a:r>
              <a:rPr lang="en-US" sz="2000" b="1" i="1" dirty="0" smtClean="0"/>
              <a:t>ypes</a:t>
            </a:r>
            <a:r>
              <a:rPr lang="en-US" sz="2000" dirty="0" smtClean="0"/>
              <a:t> of</a:t>
            </a:r>
            <a:r>
              <a:rPr lang="en-US" sz="2000" b="1" i="1" dirty="0" smtClean="0"/>
              <a:t> Property</a:t>
            </a:r>
            <a:r>
              <a:rPr lang="en-US" sz="2000" dirty="0" smtClean="0"/>
              <a:t> can </a:t>
            </a:r>
            <a:r>
              <a:rPr lang="en-US" sz="2000" b="1" dirty="0" smtClean="0"/>
              <a:t>“Rights” </a:t>
            </a:r>
            <a:r>
              <a:rPr lang="en-US" sz="2000" dirty="0" smtClean="0"/>
              <a:t>be exercised over:</a:t>
            </a:r>
          </a:p>
          <a:p>
            <a:pPr marL="342900" indent="-342900" eaLnBrk="0" hangingPunct="0">
              <a:spcBef>
                <a:spcPct val="20000"/>
              </a:spcBef>
              <a:buFontTx/>
              <a:buChar char="•"/>
            </a:pPr>
            <a:endParaRPr lang="en-US" sz="500" dirty="0" smtClean="0">
              <a:solidFill>
                <a:schemeClr val="accent2"/>
              </a:solidFill>
            </a:endParaRPr>
          </a:p>
          <a:p>
            <a:pPr marL="742950" lvl="1" indent="-285750" eaLnBrk="0" hangingPunct="0">
              <a:spcBef>
                <a:spcPct val="20000"/>
              </a:spcBef>
              <a:buFontTx/>
              <a:buChar char="–"/>
            </a:pPr>
            <a:r>
              <a:rPr lang="en-US" b="1" dirty="0" smtClean="0">
                <a:solidFill>
                  <a:srgbClr val="006600"/>
                </a:solidFill>
              </a:rPr>
              <a:t>Real</a:t>
            </a:r>
            <a:r>
              <a:rPr lang="en-US" b="1" dirty="0" smtClean="0">
                <a:solidFill>
                  <a:schemeClr val="accent2"/>
                </a:solidFill>
              </a:rPr>
              <a:t> </a:t>
            </a:r>
            <a:r>
              <a:rPr lang="en-US" b="1" dirty="0" smtClean="0"/>
              <a:t>(Rights in Land);</a:t>
            </a:r>
          </a:p>
          <a:p>
            <a:pPr marL="742950" lvl="1" indent="-285750" eaLnBrk="0" hangingPunct="0">
              <a:spcBef>
                <a:spcPct val="20000"/>
              </a:spcBef>
            </a:pPr>
            <a:r>
              <a:rPr lang="en-US" sz="2000" dirty="0" smtClean="0"/>
              <a:t>	</a:t>
            </a:r>
            <a:r>
              <a:rPr lang="en-US" sz="1600" dirty="0" smtClean="0"/>
              <a:t>Real Estate – Ownership/Leaseholds/Easements/Life Estates</a:t>
            </a:r>
          </a:p>
          <a:p>
            <a:pPr marL="742950" lvl="1" indent="-285750" eaLnBrk="0" hangingPunct="0">
              <a:spcBef>
                <a:spcPct val="20000"/>
              </a:spcBef>
            </a:pPr>
            <a:endParaRPr lang="en-US" sz="500" dirty="0" smtClean="0"/>
          </a:p>
          <a:p>
            <a:pPr marL="742950" lvl="1" indent="-285750" eaLnBrk="0" hangingPunct="0">
              <a:spcBef>
                <a:spcPct val="20000"/>
              </a:spcBef>
              <a:buFontTx/>
              <a:buChar char="–"/>
            </a:pPr>
            <a:r>
              <a:rPr lang="en-US" b="1" dirty="0" smtClean="0">
                <a:solidFill>
                  <a:srgbClr val="006600"/>
                </a:solidFill>
              </a:rPr>
              <a:t>Personal</a:t>
            </a:r>
            <a:r>
              <a:rPr lang="en-US" b="1" dirty="0" smtClean="0">
                <a:solidFill>
                  <a:schemeClr val="accent2"/>
                </a:solidFill>
              </a:rPr>
              <a:t> </a:t>
            </a:r>
            <a:r>
              <a:rPr lang="en-US" b="1" dirty="0" smtClean="0"/>
              <a:t>(Rights in Objects); and/or</a:t>
            </a:r>
          </a:p>
          <a:p>
            <a:pPr marL="742950" lvl="1" indent="-285750" eaLnBrk="0" hangingPunct="0">
              <a:spcBef>
                <a:spcPct val="20000"/>
              </a:spcBef>
            </a:pPr>
            <a:r>
              <a:rPr lang="en-US" sz="2000" dirty="0" smtClean="0"/>
              <a:t>	</a:t>
            </a:r>
            <a:r>
              <a:rPr lang="en-US" sz="1600" dirty="0" smtClean="0"/>
              <a:t>Chattels – Tangible, visible “things”</a:t>
            </a:r>
          </a:p>
          <a:p>
            <a:pPr marL="742950" lvl="1" indent="-285750" eaLnBrk="0" hangingPunct="0">
              <a:spcBef>
                <a:spcPct val="20000"/>
              </a:spcBef>
              <a:buFontTx/>
              <a:buChar char="–"/>
            </a:pPr>
            <a:endParaRPr lang="en-US" sz="500" b="1" dirty="0" smtClean="0">
              <a:solidFill>
                <a:srgbClr val="006600"/>
              </a:solidFill>
            </a:endParaRPr>
          </a:p>
          <a:p>
            <a:pPr marL="742950" lvl="1" indent="-285750" eaLnBrk="0" hangingPunct="0">
              <a:spcBef>
                <a:spcPct val="20000"/>
              </a:spcBef>
              <a:buFontTx/>
              <a:buChar char="–"/>
            </a:pPr>
            <a:r>
              <a:rPr lang="en-US" b="1" dirty="0" smtClean="0">
                <a:solidFill>
                  <a:srgbClr val="006600"/>
                </a:solidFill>
              </a:rPr>
              <a:t>Intellectual</a:t>
            </a:r>
            <a:r>
              <a:rPr lang="en-US" b="1" dirty="0" smtClean="0">
                <a:solidFill>
                  <a:schemeClr val="accent2"/>
                </a:solidFill>
              </a:rPr>
              <a:t> </a:t>
            </a:r>
            <a:r>
              <a:rPr lang="en-US" b="1" dirty="0" smtClean="0"/>
              <a:t>(Rights in Ideas)</a:t>
            </a:r>
          </a:p>
          <a:p>
            <a:pPr marL="742950" lvl="1" indent="-285750" eaLnBrk="0" hangingPunct="0">
              <a:spcBef>
                <a:spcPct val="20000"/>
              </a:spcBef>
            </a:pPr>
            <a:r>
              <a:rPr lang="en-US" sz="1600" dirty="0" smtClean="0"/>
              <a:t>	Patents – Idea for Product or Process</a:t>
            </a:r>
          </a:p>
          <a:p>
            <a:pPr marL="742950" lvl="1" indent="-285750" eaLnBrk="0" hangingPunct="0">
              <a:spcBef>
                <a:spcPct val="20000"/>
              </a:spcBef>
            </a:pPr>
            <a:r>
              <a:rPr lang="en-US" sz="1600" dirty="0" smtClean="0"/>
              <a:t>	Trademarks – Logo, Identification or Distinction</a:t>
            </a:r>
          </a:p>
          <a:p>
            <a:pPr marL="742950" lvl="1" indent="-285750" eaLnBrk="0" hangingPunct="0">
              <a:spcBef>
                <a:spcPct val="20000"/>
              </a:spcBef>
            </a:pPr>
            <a:r>
              <a:rPr lang="en-US" sz="1600" dirty="0" smtClean="0"/>
              <a:t>	Copyrights – Written or Performed Works</a:t>
            </a:r>
            <a:endParaRPr lang="en-US" sz="1600" dirty="0"/>
          </a:p>
        </p:txBody>
      </p:sp>
    </p:spTree>
    <p:extLst>
      <p:ext uri="{BB962C8B-B14F-4D97-AF65-F5344CB8AC3E}">
        <p14:creationId xmlns:p14="http://schemas.microsoft.com/office/powerpoint/2010/main" val="617415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spcBef>
                <a:spcPts val="0"/>
              </a:spcBef>
            </a:pPr>
            <a:endParaRPr lang="en-US" sz="4400" b="1" i="1" dirty="0" smtClean="0">
              <a:solidFill>
                <a:srgbClr val="002060"/>
              </a:solidFill>
            </a:endParaRPr>
          </a:p>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a:t>
            </a:r>
            <a:r>
              <a:rPr lang="en-US" sz="2800" b="1" i="1" dirty="0" smtClean="0">
                <a:solidFill>
                  <a:srgbClr val="006600"/>
                </a:solidFill>
              </a:rPr>
              <a:t>Property – EPUT Rights</a:t>
            </a:r>
            <a:endParaRPr lang="en-US" sz="2800" b="1" i="1" dirty="0">
              <a:solidFill>
                <a:srgbClr val="006600"/>
              </a:solidFill>
            </a:endParaRPr>
          </a:p>
          <a:p>
            <a:pPr marL="342900" indent="-342900" algn="ctr">
              <a:spcBef>
                <a:spcPts val="0"/>
              </a:spcBef>
            </a:pPr>
            <a:endParaRPr lang="en-US" sz="2000" b="1" i="1" dirty="0" smtClean="0">
              <a:solidFill>
                <a:srgbClr val="002060"/>
              </a:solidFill>
            </a:endParaRPr>
          </a:p>
          <a:p>
            <a:pPr marL="342900" indent="-342900" algn="ctr">
              <a:spcBef>
                <a:spcPts val="0"/>
              </a:spcBef>
            </a:pPr>
            <a:r>
              <a:rPr lang="en-US" sz="4400" b="1" i="1" dirty="0" smtClean="0">
                <a:solidFill>
                  <a:srgbClr val="C00000"/>
                </a:solidFill>
              </a:rPr>
              <a:t>An Introduction to </a:t>
            </a:r>
          </a:p>
          <a:p>
            <a:pPr marL="342900" indent="-342900" algn="ctr">
              <a:spcBef>
                <a:spcPts val="0"/>
              </a:spcBef>
            </a:pPr>
            <a:r>
              <a:rPr lang="en-US" sz="4400" b="1" i="1" dirty="0" smtClean="0">
                <a:solidFill>
                  <a:srgbClr val="C00000"/>
                </a:solidFill>
              </a:rPr>
              <a:t>Personal Property  </a:t>
            </a:r>
          </a:p>
          <a:p>
            <a:pPr marL="342900" indent="-342900">
              <a:spcBef>
                <a:spcPts val="0"/>
              </a:spcBef>
            </a:pPr>
            <a:endParaRPr lang="en-US" sz="1000" b="1" i="1" dirty="0" smtClean="0">
              <a:solidFill>
                <a:srgbClr val="002060"/>
              </a:solidFill>
            </a:endParaRPr>
          </a:p>
        </p:txBody>
      </p:sp>
    </p:spTree>
    <p:extLst>
      <p:ext uri="{BB962C8B-B14F-4D97-AF65-F5344CB8AC3E}">
        <p14:creationId xmlns:p14="http://schemas.microsoft.com/office/powerpoint/2010/main" val="347241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8"/>
          <p:cNvSpPr>
            <a:spLocks noChangeArrowheads="1"/>
          </p:cNvSpPr>
          <p:nvPr/>
        </p:nvSpPr>
        <p:spPr bwMode="auto">
          <a:xfrm>
            <a:off x="228600" y="990600"/>
            <a:ext cx="8686800" cy="5715000"/>
          </a:xfrm>
          <a:prstGeom prst="rect">
            <a:avLst/>
          </a:prstGeom>
          <a:noFill/>
          <a:ln w="9525">
            <a:noFill/>
            <a:miter lim="800000"/>
            <a:headEnd/>
            <a:tailEnd/>
          </a:ln>
        </p:spPr>
        <p:txBody>
          <a:bodyPr/>
          <a:lstStyle/>
          <a:p>
            <a:pPr marL="342900" indent="-342900" algn="ctr">
              <a:lnSpc>
                <a:spcPct val="95000"/>
              </a:lnSpc>
              <a:spcBef>
                <a:spcPts val="0"/>
              </a:spcBef>
              <a:defRPr/>
            </a:pPr>
            <a:r>
              <a:rPr lang="en-US" sz="5000" b="1" dirty="0">
                <a:solidFill>
                  <a:srgbClr val="0033CC"/>
                </a:solidFill>
              </a:rPr>
              <a:t>Personal Property</a:t>
            </a:r>
          </a:p>
          <a:p>
            <a:pPr marL="342900" indent="-342900" algn="ctr">
              <a:lnSpc>
                <a:spcPct val="95000"/>
              </a:lnSpc>
              <a:spcBef>
                <a:spcPts val="0"/>
              </a:spcBef>
              <a:defRPr/>
            </a:pPr>
            <a:r>
              <a:rPr lang="en-US" sz="2800" b="1" i="1" dirty="0">
                <a:solidFill>
                  <a:srgbClr val="006600"/>
                </a:solidFill>
              </a:rPr>
              <a:t>The Meaning of Personal Property – EPUT Rights</a:t>
            </a:r>
          </a:p>
          <a:p>
            <a:pPr marL="342900" indent="-342900">
              <a:spcBef>
                <a:spcPts val="0"/>
              </a:spcBef>
            </a:pPr>
            <a:endParaRPr lang="en-US" sz="1000" b="1" i="1" dirty="0" smtClean="0">
              <a:solidFill>
                <a:srgbClr val="002060"/>
              </a:solidFill>
            </a:endParaRPr>
          </a:p>
          <a:p>
            <a:pPr marL="342900" indent="-342900">
              <a:spcBef>
                <a:spcPts val="0"/>
              </a:spcBef>
            </a:pPr>
            <a:r>
              <a:rPr lang="en-US" sz="2800" b="1" i="1" dirty="0" smtClean="0">
                <a:solidFill>
                  <a:srgbClr val="002060"/>
                </a:solidFill>
              </a:rPr>
              <a:t>Part Two: </a:t>
            </a:r>
            <a:r>
              <a:rPr lang="en-US" sz="2800" b="1" i="1" dirty="0">
                <a:solidFill>
                  <a:srgbClr val="002060"/>
                </a:solidFill>
              </a:rPr>
              <a:t>An Introduction to Personal Property </a:t>
            </a:r>
            <a:endParaRPr lang="en-US" sz="2800" b="1" i="1" dirty="0" smtClean="0">
              <a:solidFill>
                <a:srgbClr val="002060"/>
              </a:solidFill>
            </a:endParaRPr>
          </a:p>
          <a:p>
            <a:pPr marL="342900" indent="-342900">
              <a:spcBef>
                <a:spcPts val="0"/>
              </a:spcBef>
            </a:pPr>
            <a:endParaRPr lang="en-US" sz="1000" b="1" i="1" dirty="0" smtClean="0">
              <a:solidFill>
                <a:srgbClr val="002060"/>
              </a:solidFill>
            </a:endParaRPr>
          </a:p>
          <a:p>
            <a:pPr marL="342900" indent="-342900">
              <a:spcBef>
                <a:spcPts val="0"/>
              </a:spcBef>
            </a:pPr>
            <a:r>
              <a:rPr lang="en-US" sz="2400" b="1" i="1" dirty="0" smtClean="0">
                <a:solidFill>
                  <a:srgbClr val="C00000"/>
                </a:solidFill>
              </a:rPr>
              <a:t> So </a:t>
            </a:r>
            <a:r>
              <a:rPr lang="en-US" sz="2400" b="1" i="1" dirty="0">
                <a:solidFill>
                  <a:srgbClr val="C00000"/>
                </a:solidFill>
              </a:rPr>
              <a:t>just what is Personal Property?</a:t>
            </a:r>
            <a:endParaRPr lang="en-US" b="1" i="1" dirty="0">
              <a:solidFill>
                <a:srgbClr val="C00000"/>
              </a:solidFill>
            </a:endParaRPr>
          </a:p>
          <a:p>
            <a:pPr marL="342900" indent="-342900">
              <a:spcBef>
                <a:spcPts val="0"/>
              </a:spcBef>
            </a:pPr>
            <a:endParaRPr lang="en-US" sz="1600" b="1" dirty="0" smtClean="0">
              <a:solidFill>
                <a:schemeClr val="accent1">
                  <a:lumMod val="25000"/>
                </a:schemeClr>
              </a:solidFill>
            </a:endParaRPr>
          </a:p>
          <a:p>
            <a:pPr marL="342900" indent="-342900">
              <a:spcBef>
                <a:spcPts val="0"/>
              </a:spcBef>
            </a:pPr>
            <a:r>
              <a:rPr lang="en-US" sz="2400" b="1" dirty="0" smtClean="0">
                <a:solidFill>
                  <a:schemeClr val="accent1">
                    <a:lumMod val="25000"/>
                  </a:schemeClr>
                </a:solidFill>
              </a:rPr>
              <a:t>     1</a:t>
            </a:r>
            <a:r>
              <a:rPr lang="en-US" sz="2400" b="1" dirty="0">
                <a:solidFill>
                  <a:schemeClr val="accent1">
                    <a:lumMod val="25000"/>
                  </a:schemeClr>
                </a:solidFill>
              </a:rPr>
              <a:t>. Common Law (case law) Definitions</a:t>
            </a:r>
            <a:r>
              <a:rPr lang="en-US" sz="2400" b="1" dirty="0" smtClean="0">
                <a:solidFill>
                  <a:schemeClr val="accent1">
                    <a:lumMod val="25000"/>
                  </a:schemeClr>
                </a:solidFill>
              </a:rPr>
              <a:t>:</a:t>
            </a:r>
          </a:p>
          <a:p>
            <a:pPr marL="342900" indent="-342900">
              <a:spcBef>
                <a:spcPts val="0"/>
              </a:spcBef>
            </a:pPr>
            <a:endParaRPr lang="en-US" sz="1600" b="1" dirty="0">
              <a:solidFill>
                <a:schemeClr val="accent1">
                  <a:lumMod val="25000"/>
                </a:schemeClr>
              </a:solidFill>
            </a:endParaRPr>
          </a:p>
          <a:p>
            <a:pPr marL="342900" indent="-342900">
              <a:spcBef>
                <a:spcPts val="0"/>
              </a:spcBef>
              <a:buFont typeface="Arial" charset="0"/>
              <a:buChar char="•"/>
            </a:pPr>
            <a:r>
              <a:rPr lang="en-US" sz="2000" b="1" i="1" dirty="0" smtClean="0">
                <a:solidFill>
                  <a:srgbClr val="0033CC"/>
                </a:solidFill>
              </a:rPr>
              <a:t>Real </a:t>
            </a:r>
            <a:r>
              <a:rPr lang="en-US" sz="2000" b="1" i="1" dirty="0">
                <a:solidFill>
                  <a:srgbClr val="0033CC"/>
                </a:solidFill>
              </a:rPr>
              <a:t>property</a:t>
            </a:r>
            <a:r>
              <a:rPr lang="en-US" sz="2000" b="1" dirty="0">
                <a:solidFill>
                  <a:srgbClr val="0033CC"/>
                </a:solidFill>
              </a:rPr>
              <a:t> - </a:t>
            </a:r>
            <a:r>
              <a:rPr lang="en-US" sz="2000" b="1" dirty="0"/>
              <a:t>land, things fixed to land. and things incidental or appurtenant to land (basically immovable property). </a:t>
            </a:r>
          </a:p>
          <a:p>
            <a:pPr marL="342900" indent="-342900">
              <a:spcBef>
                <a:spcPts val="0"/>
              </a:spcBef>
            </a:pPr>
            <a:endParaRPr lang="en-US" sz="1600" b="1" dirty="0">
              <a:solidFill>
                <a:srgbClr val="0033CC"/>
              </a:solidFill>
            </a:endParaRPr>
          </a:p>
          <a:p>
            <a:pPr marL="342900" indent="-342900">
              <a:spcBef>
                <a:spcPts val="0"/>
              </a:spcBef>
              <a:buFontTx/>
              <a:buChar char="•"/>
            </a:pPr>
            <a:r>
              <a:rPr lang="en-US" sz="2000" b="1" i="1" dirty="0">
                <a:solidFill>
                  <a:srgbClr val="0033CC"/>
                </a:solidFill>
              </a:rPr>
              <a:t>Personal property</a:t>
            </a:r>
            <a:r>
              <a:rPr lang="en-US" sz="2000" b="1" dirty="0">
                <a:solidFill>
                  <a:srgbClr val="0033CC"/>
                </a:solidFill>
              </a:rPr>
              <a:t> - </a:t>
            </a:r>
            <a:r>
              <a:rPr lang="en-US" sz="2000" b="1" dirty="0"/>
              <a:t>movable property, but includes virtually every kind of physical property that is not real property.  (Such as goods, chattels, money, notes, stocks, and animals</a:t>
            </a:r>
            <a:r>
              <a:rPr lang="en-US" sz="2000" b="1" dirty="0" smtClean="0"/>
              <a:t>).</a:t>
            </a:r>
            <a:endParaRPr lang="en-US" sz="2000" b="1" dirty="0"/>
          </a:p>
        </p:txBody>
      </p:sp>
    </p:spTree>
    <p:extLst>
      <p:ext uri="{BB962C8B-B14F-4D97-AF65-F5344CB8AC3E}">
        <p14:creationId xmlns:p14="http://schemas.microsoft.com/office/powerpoint/2010/main" val="142801389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8821</TotalTime>
  <Words>1574</Words>
  <Application>Microsoft Office PowerPoint</Application>
  <PresentationFormat>On-screen Show (4:3)</PresentationFormat>
  <Paragraphs>244</Paragraphs>
  <Slides>16</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Narrow</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408</cp:revision>
  <cp:lastPrinted>2017-08-31T14:13:51Z</cp:lastPrinted>
  <dcterms:created xsi:type="dcterms:W3CDTF">2007-08-27T19:04:39Z</dcterms:created>
  <dcterms:modified xsi:type="dcterms:W3CDTF">2020-09-21T23:24:46Z</dcterms:modified>
</cp:coreProperties>
</file>