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514" r:id="rId3"/>
    <p:sldId id="524" r:id="rId4"/>
    <p:sldId id="525" r:id="rId5"/>
    <p:sldId id="526" r:id="rId6"/>
    <p:sldId id="527" r:id="rId7"/>
    <p:sldId id="528" r:id="rId8"/>
    <p:sldId id="529" r:id="rId9"/>
    <p:sldId id="536" r:id="rId10"/>
    <p:sldId id="537" r:id="rId11"/>
    <p:sldId id="538" r:id="rId12"/>
    <p:sldId id="439"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81204"/>
    <a:srgbClr val="4C1441"/>
    <a:srgbClr val="FFFF00"/>
    <a:srgbClr val="006666"/>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9/21/2020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9/21/2020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08874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5</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2751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6</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06885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14805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3570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AE9C1D8-FEA0-428D-B929-01D367C47967}" type="slidenum">
              <a:rPr lang="en-US" smtClean="0"/>
              <a:pPr/>
              <a:t>9</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40111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AE9C1D8-FEA0-428D-B929-01D367C47967}" type="slidenum">
              <a:rPr lang="en-US" smtClean="0"/>
              <a:pPr/>
              <a:t>10</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08274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AE9C1D8-FEA0-428D-B929-01D367C47967}" type="slidenum">
              <a:rPr lang="en-US" smtClean="0"/>
              <a:pPr/>
              <a:t>11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41543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Five B:</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Wild Animals</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
        <p:nvSpPr>
          <p:cNvPr id="2053" name="Slide Number Placeholder 1"/>
          <p:cNvSpPr>
            <a:spLocks noGrp="1"/>
          </p:cNvSpPr>
          <p:nvPr>
            <p:ph type="sldNum" sz="quarter" idx="12"/>
          </p:nvPr>
        </p:nvSpPr>
        <p:spPr>
          <a:noFill/>
        </p:spPr>
        <p:txBody>
          <a:bodyPr/>
          <a:lstStyle/>
          <a:p>
            <a:fld id="{E39B3F55-B66E-47B4-BB0B-08F29A1BDCC5}"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2292"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75000"/>
              </a:lnSpc>
              <a:spcBef>
                <a:spcPts val="0"/>
              </a:spcBef>
              <a:defRPr/>
            </a:pPr>
            <a:r>
              <a:rPr lang="en-US" sz="5000" b="1" dirty="0">
                <a:solidFill>
                  <a:srgbClr val="0033CC"/>
                </a:solidFill>
              </a:rPr>
              <a:t>Personal Property</a:t>
            </a:r>
          </a:p>
          <a:p>
            <a:pPr marL="342900" indent="-342900" algn="ctr">
              <a:lnSpc>
                <a:spcPct val="75000"/>
              </a:lnSpc>
              <a:spcBef>
                <a:spcPts val="0"/>
              </a:spcBef>
              <a:defRPr/>
            </a:pPr>
            <a:r>
              <a:rPr lang="en-US" sz="2800" b="1" i="1" dirty="0">
                <a:solidFill>
                  <a:srgbClr val="006600"/>
                </a:solidFill>
              </a:rPr>
              <a:t>Wild Animals</a:t>
            </a:r>
          </a:p>
          <a:p>
            <a:pPr marL="342900" indent="-342900">
              <a:lnSpc>
                <a:spcPct val="75000"/>
              </a:lnSpc>
              <a:spcBef>
                <a:spcPts val="0"/>
              </a:spcBef>
              <a:buFontTx/>
              <a:buChar char="•"/>
              <a:defRPr/>
            </a:pPr>
            <a:endParaRPr lang="en-US" sz="700" b="1" dirty="0">
              <a:solidFill>
                <a:srgbClr val="0033CC"/>
              </a:solidFill>
            </a:endParaRPr>
          </a:p>
          <a:p>
            <a:pPr marL="342900" indent="-342900">
              <a:lnSpc>
                <a:spcPct val="75000"/>
              </a:lnSpc>
              <a:spcBef>
                <a:spcPts val="0"/>
              </a:spcBef>
              <a:defRPr/>
            </a:pPr>
            <a:r>
              <a:rPr lang="en-US" sz="2800" b="1" i="1" dirty="0">
                <a:solidFill>
                  <a:srgbClr val="C00000"/>
                </a:solidFill>
              </a:rPr>
              <a:t>Special Rules:  Wild Animals</a:t>
            </a:r>
          </a:p>
          <a:p>
            <a:pPr marL="342900" indent="-342900">
              <a:lnSpc>
                <a:spcPct val="75000"/>
              </a:lnSpc>
              <a:spcBef>
                <a:spcPts val="0"/>
              </a:spcBef>
              <a:buFont typeface="Arial" charset="0"/>
              <a:buChar char="•"/>
              <a:defRPr/>
            </a:pPr>
            <a:endParaRPr lang="en-US" sz="800" b="1" dirty="0"/>
          </a:p>
          <a:p>
            <a:pPr marL="342900" indent="-342900">
              <a:lnSpc>
                <a:spcPct val="75000"/>
              </a:lnSpc>
              <a:spcBef>
                <a:spcPts val="0"/>
              </a:spcBef>
              <a:buFont typeface="Arial" charset="0"/>
              <a:buChar char="•"/>
              <a:defRPr/>
            </a:pPr>
            <a:r>
              <a:rPr lang="en-US" sz="1600" b="1" dirty="0"/>
              <a:t>Personal Property includes animals</a:t>
            </a:r>
          </a:p>
          <a:p>
            <a:pPr marL="342900" indent="-342900">
              <a:lnSpc>
                <a:spcPct val="75000"/>
              </a:lnSpc>
              <a:spcBef>
                <a:spcPts val="0"/>
              </a:spcBef>
              <a:buFont typeface="Arial" charset="0"/>
              <a:buChar char="•"/>
              <a:defRPr/>
            </a:pPr>
            <a:endParaRPr lang="en-US" sz="500" b="1" dirty="0"/>
          </a:p>
          <a:p>
            <a:pPr marL="342900" indent="-342900">
              <a:lnSpc>
                <a:spcPct val="75000"/>
              </a:lnSpc>
              <a:spcBef>
                <a:spcPts val="0"/>
              </a:spcBef>
              <a:buFont typeface="Arial" charset="0"/>
              <a:buChar char="•"/>
              <a:defRPr/>
            </a:pPr>
            <a:r>
              <a:rPr lang="en-US" sz="1600" b="1" dirty="0"/>
              <a:t>Wild animals (ferae </a:t>
            </a:r>
            <a:r>
              <a:rPr lang="en-US" sz="1600" b="1" dirty="0" err="1"/>
              <a:t>naturae</a:t>
            </a:r>
            <a:r>
              <a:rPr lang="en-US" sz="1600" b="1" dirty="0"/>
              <a:t>) in their natural state are </a:t>
            </a:r>
            <a:r>
              <a:rPr lang="en-US" sz="1600" b="1" i="1" dirty="0">
                <a:solidFill>
                  <a:srgbClr val="C00000"/>
                </a:solidFill>
              </a:rPr>
              <a:t>unowned</a:t>
            </a:r>
            <a:r>
              <a:rPr lang="en-US" sz="1600" b="1" dirty="0"/>
              <a:t>.  </a:t>
            </a:r>
          </a:p>
          <a:p>
            <a:pPr marL="342900" indent="-342900">
              <a:lnSpc>
                <a:spcPct val="75000"/>
              </a:lnSpc>
              <a:spcBef>
                <a:spcPts val="0"/>
              </a:spcBef>
              <a:buFont typeface="Arial" charset="0"/>
              <a:buChar char="•"/>
              <a:defRPr/>
            </a:pPr>
            <a:endParaRPr lang="en-US" sz="500" b="1" dirty="0"/>
          </a:p>
          <a:p>
            <a:pPr marL="342900" indent="-342900">
              <a:lnSpc>
                <a:spcPct val="75000"/>
              </a:lnSpc>
              <a:spcBef>
                <a:spcPts val="0"/>
              </a:spcBef>
              <a:buFont typeface="Arial" charset="0"/>
              <a:buChar char="•"/>
              <a:defRPr/>
            </a:pPr>
            <a:r>
              <a:rPr lang="en-US" sz="1600" b="1" dirty="0"/>
              <a:t>They become private property </a:t>
            </a:r>
            <a:r>
              <a:rPr lang="en-US" sz="1600" b="1" i="1" dirty="0">
                <a:solidFill>
                  <a:srgbClr val="C00000"/>
                </a:solidFill>
              </a:rPr>
              <a:t>upon being reduced to possession.</a:t>
            </a:r>
          </a:p>
          <a:p>
            <a:pPr marL="342900" indent="-342900">
              <a:lnSpc>
                <a:spcPct val="75000"/>
              </a:lnSpc>
              <a:spcBef>
                <a:spcPts val="0"/>
              </a:spcBef>
              <a:buFontTx/>
              <a:buChar char="•"/>
              <a:defRPr/>
            </a:pPr>
            <a:endParaRPr lang="en-US" sz="800" b="1" dirty="0">
              <a:solidFill>
                <a:srgbClr val="0033CC"/>
              </a:solidFill>
            </a:endParaRPr>
          </a:p>
          <a:p>
            <a:pPr marL="342900" indent="-342900">
              <a:lnSpc>
                <a:spcPct val="75000"/>
              </a:lnSpc>
              <a:spcBef>
                <a:spcPts val="0"/>
              </a:spcBef>
              <a:defRPr/>
            </a:pPr>
            <a:r>
              <a:rPr lang="en-US" sz="2000" b="1" i="1" dirty="0">
                <a:solidFill>
                  <a:srgbClr val="002060"/>
                </a:solidFill>
              </a:rPr>
              <a:t>Mere Pursuit</a:t>
            </a:r>
          </a:p>
          <a:p>
            <a:pPr marL="342900" indent="-342900" algn="just">
              <a:lnSpc>
                <a:spcPct val="75000"/>
              </a:lnSpc>
              <a:spcBef>
                <a:spcPts val="0"/>
              </a:spcBef>
              <a:defRPr/>
            </a:pPr>
            <a:r>
              <a:rPr lang="en-US" sz="2000" b="1" dirty="0"/>
              <a:t>	</a:t>
            </a:r>
            <a:r>
              <a:rPr lang="en-US" sz="1600" b="1" dirty="0">
                <a:solidFill>
                  <a:srgbClr val="0033CC"/>
                </a:solidFill>
              </a:rPr>
              <a:t>Mere pursuit does </a:t>
            </a:r>
            <a:r>
              <a:rPr lang="en-US" sz="1600" b="1" i="1" dirty="0">
                <a:solidFill>
                  <a:srgbClr val="0033CC"/>
                </a:solidFill>
              </a:rPr>
              <a:t>not </a:t>
            </a:r>
            <a:r>
              <a:rPr lang="en-US" sz="1600" b="1" dirty="0">
                <a:solidFill>
                  <a:srgbClr val="0033CC"/>
                </a:solidFill>
              </a:rPr>
              <a:t>constitute the exercise of dominion and control </a:t>
            </a:r>
            <a:r>
              <a:rPr lang="en-US" sz="1600" b="1" dirty="0"/>
              <a:t>sufficient to give the hunter a property right in the animal.   However, where an animal has been </a:t>
            </a:r>
            <a:r>
              <a:rPr lang="en-US" sz="1600" b="1" i="1" dirty="0"/>
              <a:t>mortally wounded </a:t>
            </a:r>
            <a:r>
              <a:rPr lang="en-US" sz="1600" b="1" dirty="0"/>
              <a:t>so that actual possession is practically inevitable, a vested property right in the animal accrues and cannot be divested by another's intervening act in killing the animal.</a:t>
            </a:r>
          </a:p>
          <a:p>
            <a:pPr marL="342900" indent="-342900">
              <a:lnSpc>
                <a:spcPct val="75000"/>
              </a:lnSpc>
              <a:spcBef>
                <a:spcPts val="0"/>
              </a:spcBef>
              <a:defRPr/>
            </a:pPr>
            <a:endParaRPr lang="en-US" sz="600" b="1" dirty="0"/>
          </a:p>
          <a:p>
            <a:pPr marL="342900" indent="-342900">
              <a:lnSpc>
                <a:spcPct val="75000"/>
              </a:lnSpc>
              <a:spcBef>
                <a:spcPts val="0"/>
              </a:spcBef>
              <a:defRPr/>
            </a:pPr>
            <a:r>
              <a:rPr lang="en-US" sz="2000" b="1" i="1" dirty="0" smtClean="0">
                <a:solidFill>
                  <a:srgbClr val="002060"/>
                </a:solidFill>
              </a:rPr>
              <a:t>Violation </a:t>
            </a:r>
            <a:r>
              <a:rPr lang="en-US" sz="2000" b="1" i="1" dirty="0">
                <a:solidFill>
                  <a:srgbClr val="002060"/>
                </a:solidFill>
              </a:rPr>
              <a:t>of Statute</a:t>
            </a:r>
          </a:p>
          <a:p>
            <a:pPr marL="342900" indent="-342900" algn="just">
              <a:lnSpc>
                <a:spcPct val="75000"/>
              </a:lnSpc>
              <a:spcBef>
                <a:spcPts val="0"/>
              </a:spcBef>
              <a:defRPr/>
            </a:pPr>
            <a:r>
              <a:rPr lang="en-US" sz="1600" b="1" dirty="0">
                <a:solidFill>
                  <a:srgbClr val="0033CC"/>
                </a:solidFill>
              </a:rPr>
              <a:t>	One who violates a statute </a:t>
            </a:r>
            <a:r>
              <a:rPr lang="en-US" sz="1600" b="1" i="1" dirty="0"/>
              <a:t>(e.g., </a:t>
            </a:r>
            <a:r>
              <a:rPr lang="en-US" sz="1600" b="1" dirty="0"/>
              <a:t>fails to have a hunting license) </a:t>
            </a:r>
            <a:r>
              <a:rPr lang="en-US" sz="1600" b="1" dirty="0">
                <a:solidFill>
                  <a:srgbClr val="0033CC"/>
                </a:solidFill>
              </a:rPr>
              <a:t>forfeits his title </a:t>
            </a:r>
            <a:r>
              <a:rPr lang="en-US" sz="1600" b="1" dirty="0"/>
              <a:t>in animals caught pursuant thereof.  One who violates a statute </a:t>
            </a:r>
            <a:r>
              <a:rPr lang="en-US" sz="1600" b="1" i="1" dirty="0"/>
              <a:t>(e.g., </a:t>
            </a:r>
            <a:r>
              <a:rPr lang="en-US" sz="1600" b="1" dirty="0"/>
              <a:t>fails to have a hunting license) forfeits his title in animals caught or killed.</a:t>
            </a:r>
          </a:p>
          <a:p>
            <a:pPr marL="342900" indent="-342900">
              <a:lnSpc>
                <a:spcPct val="75000"/>
              </a:lnSpc>
              <a:spcBef>
                <a:spcPts val="0"/>
              </a:spcBef>
              <a:defRPr/>
            </a:pPr>
            <a:endParaRPr lang="en-US" sz="600" b="1" i="1" dirty="0">
              <a:solidFill>
                <a:srgbClr val="FF0000"/>
              </a:solidFill>
            </a:endParaRPr>
          </a:p>
          <a:p>
            <a:pPr marL="342900" indent="-342900">
              <a:lnSpc>
                <a:spcPct val="75000"/>
              </a:lnSpc>
              <a:spcBef>
                <a:spcPts val="0"/>
              </a:spcBef>
              <a:defRPr/>
            </a:pPr>
            <a:r>
              <a:rPr lang="en-US" sz="2000" b="1" i="1" dirty="0" smtClean="0">
                <a:solidFill>
                  <a:srgbClr val="002060"/>
                </a:solidFill>
              </a:rPr>
              <a:t>Trespass</a:t>
            </a:r>
            <a:endParaRPr lang="en-US" sz="2000" b="1" i="1" dirty="0">
              <a:solidFill>
                <a:srgbClr val="002060"/>
              </a:solidFill>
            </a:endParaRPr>
          </a:p>
          <a:p>
            <a:pPr marL="342900" indent="-342900" algn="just">
              <a:lnSpc>
                <a:spcPct val="75000"/>
              </a:lnSpc>
              <a:spcBef>
                <a:spcPts val="0"/>
              </a:spcBef>
              <a:defRPr/>
            </a:pPr>
            <a:r>
              <a:rPr lang="en-US" sz="1600" b="1" dirty="0"/>
              <a:t>	While a landowner is </a:t>
            </a:r>
            <a:r>
              <a:rPr lang="en-US" sz="1600" b="1" i="1" dirty="0"/>
              <a:t>not </a:t>
            </a:r>
            <a:r>
              <a:rPr lang="en-US" sz="1600" b="1" dirty="0"/>
              <a:t>regarded as the owner of all wild animals found on </a:t>
            </a:r>
            <a:r>
              <a:rPr lang="en-US" sz="1600" b="1" dirty="0" smtClean="0"/>
              <a:t>their </a:t>
            </a:r>
            <a:r>
              <a:rPr lang="en-US" sz="1600" b="1" dirty="0"/>
              <a:t>property, a trespasser who kills game on another's land forfeits title in favor of the landowner.   </a:t>
            </a:r>
            <a:r>
              <a:rPr lang="en-US" sz="1600" b="1" dirty="0" smtClean="0"/>
              <a:t>This </a:t>
            </a:r>
            <a:r>
              <a:rPr lang="en-US" sz="1600" b="1" dirty="0"/>
              <a:t>rule does not change the fact that the animal is </a:t>
            </a:r>
            <a:r>
              <a:rPr lang="en-US" sz="1600" b="1" dirty="0" err="1"/>
              <a:t>unowned</a:t>
            </a:r>
            <a:r>
              <a:rPr lang="en-US" sz="1600" b="1" dirty="0"/>
              <a:t> until reduced to possession.  </a:t>
            </a:r>
            <a:r>
              <a:rPr lang="en-US" sz="1600" b="1" dirty="0" smtClean="0"/>
              <a:t>In order </a:t>
            </a:r>
            <a:r>
              <a:rPr lang="en-US" sz="1600" b="1" dirty="0"/>
              <a:t>not to give a benefit to the act of trespassing, </a:t>
            </a:r>
            <a:r>
              <a:rPr lang="en-US" sz="1600" b="1" dirty="0" smtClean="0"/>
              <a:t>however, the </a:t>
            </a:r>
            <a:r>
              <a:rPr lang="en-US" sz="1600" b="1" dirty="0"/>
              <a:t>possessor will be forced to surrender title in favor of the landowner.</a:t>
            </a:r>
          </a:p>
          <a:p>
            <a:pPr marL="342900" indent="-342900">
              <a:lnSpc>
                <a:spcPct val="75000"/>
              </a:lnSpc>
              <a:spcBef>
                <a:spcPts val="0"/>
              </a:spcBef>
              <a:defRPr/>
            </a:pPr>
            <a:endParaRPr lang="en-US" sz="1600" b="1" dirty="0">
              <a:solidFill>
                <a:srgbClr val="0033CC"/>
              </a:solidFill>
            </a:endParaRPr>
          </a:p>
          <a:p>
            <a:pPr marL="342900" indent="-342900">
              <a:lnSpc>
                <a:spcPct val="75000"/>
              </a:lnSpc>
              <a:spcBef>
                <a:spcPts val="0"/>
              </a:spcBef>
              <a:defRPr/>
            </a:pPr>
            <a:endParaRPr lang="en-US" sz="1600" b="1" dirty="0">
              <a:solidFill>
                <a:srgbClr val="0033CC"/>
              </a:solidFill>
            </a:endParaRPr>
          </a:p>
        </p:txBody>
      </p:sp>
    </p:spTree>
    <p:extLst>
      <p:ext uri="{BB962C8B-B14F-4D97-AF65-F5344CB8AC3E}">
        <p14:creationId xmlns:p14="http://schemas.microsoft.com/office/powerpoint/2010/main" val="349745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2292" name="Rectangle 4"/>
          <p:cNvSpPr>
            <a:spLocks noChangeArrowheads="1"/>
          </p:cNvSpPr>
          <p:nvPr/>
        </p:nvSpPr>
        <p:spPr bwMode="auto">
          <a:xfrm>
            <a:off x="304800" y="914400"/>
            <a:ext cx="86106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Wild Animals</a:t>
            </a:r>
          </a:p>
          <a:p>
            <a:pPr marL="342900" indent="-342900">
              <a:lnSpc>
                <a:spcPct val="80000"/>
              </a:lnSpc>
              <a:spcBef>
                <a:spcPts val="0"/>
              </a:spcBef>
              <a:buFontTx/>
              <a:buChar char="•"/>
              <a:defRPr/>
            </a:pPr>
            <a:endParaRPr lang="en-US" sz="700" b="1" dirty="0">
              <a:solidFill>
                <a:srgbClr val="0033CC"/>
              </a:solidFill>
            </a:endParaRPr>
          </a:p>
          <a:p>
            <a:pPr marL="342900" indent="-342900">
              <a:lnSpc>
                <a:spcPct val="80000"/>
              </a:lnSpc>
              <a:spcBef>
                <a:spcPts val="0"/>
              </a:spcBef>
              <a:defRPr/>
            </a:pPr>
            <a:r>
              <a:rPr lang="en-US" sz="2800" b="1" i="1" dirty="0">
                <a:solidFill>
                  <a:srgbClr val="C00000"/>
                </a:solidFill>
              </a:rPr>
              <a:t>Special Rules:  Wild Animals (Continued)</a:t>
            </a:r>
          </a:p>
          <a:p>
            <a:pPr marL="342900" indent="-342900">
              <a:lnSpc>
                <a:spcPct val="83000"/>
              </a:lnSpc>
              <a:spcBef>
                <a:spcPts val="0"/>
              </a:spcBef>
              <a:buFont typeface="Arial" charset="0"/>
              <a:buChar char="•"/>
              <a:defRPr/>
            </a:pPr>
            <a:endParaRPr lang="en-US" sz="700" b="1" dirty="0"/>
          </a:p>
          <a:p>
            <a:pPr marL="342900" indent="-342900" algn="just">
              <a:lnSpc>
                <a:spcPct val="83000"/>
              </a:lnSpc>
              <a:spcBef>
                <a:spcPts val="0"/>
              </a:spcBef>
              <a:defRPr/>
            </a:pPr>
            <a:r>
              <a:rPr lang="en-US" sz="2000" b="1" i="1" dirty="0" smtClean="0">
                <a:solidFill>
                  <a:srgbClr val="002060"/>
                </a:solidFill>
              </a:rPr>
              <a:t>Escape</a:t>
            </a:r>
          </a:p>
          <a:p>
            <a:pPr marL="342900" indent="-342900" algn="just">
              <a:lnSpc>
                <a:spcPct val="83000"/>
              </a:lnSpc>
              <a:spcBef>
                <a:spcPts val="0"/>
              </a:spcBef>
              <a:defRPr/>
            </a:pPr>
            <a:r>
              <a:rPr lang="en-US" sz="1600" b="1" dirty="0" smtClean="0"/>
              <a:t>	If a wild animal, captured and held in private ownership, escapes and resumes its natural liberty, the former owner loses </a:t>
            </a:r>
            <a:r>
              <a:rPr lang="en-US" sz="1600" b="1" dirty="0" err="1" smtClean="0"/>
              <a:t>thier</a:t>
            </a:r>
            <a:r>
              <a:rPr lang="en-US" sz="1600" b="1" dirty="0" smtClean="0"/>
              <a:t> property right in it.  The animal is once again </a:t>
            </a:r>
            <a:r>
              <a:rPr lang="en-US" sz="1600" b="1" dirty="0" err="1" smtClean="0"/>
              <a:t>unowned</a:t>
            </a:r>
            <a:r>
              <a:rPr lang="en-US" sz="1600" b="1" dirty="0" smtClean="0"/>
              <a:t> and the first person thereafter to capture it becomes the owner.</a:t>
            </a:r>
            <a:endParaRPr lang="en-US" sz="500" b="1" dirty="0" smtClean="0"/>
          </a:p>
          <a:p>
            <a:pPr marL="342900" indent="-342900" algn="just">
              <a:lnSpc>
                <a:spcPct val="83000"/>
              </a:lnSpc>
              <a:spcBef>
                <a:spcPts val="0"/>
              </a:spcBef>
              <a:defRPr/>
            </a:pPr>
            <a:r>
              <a:rPr lang="en-US" sz="500" b="1" dirty="0" smtClean="0"/>
              <a:t>	</a:t>
            </a:r>
          </a:p>
          <a:p>
            <a:pPr marL="342900" indent="-342900" algn="just">
              <a:lnSpc>
                <a:spcPct val="83000"/>
              </a:lnSpc>
              <a:spcBef>
                <a:spcPts val="0"/>
              </a:spcBef>
              <a:defRPr/>
            </a:pPr>
            <a:r>
              <a:rPr lang="en-US" sz="2000" b="1" i="1" dirty="0" smtClean="0">
                <a:solidFill>
                  <a:srgbClr val="002060"/>
                </a:solidFill>
              </a:rPr>
              <a:t>Habit of Return</a:t>
            </a:r>
          </a:p>
          <a:p>
            <a:pPr marL="342900" indent="-342900" algn="just">
              <a:lnSpc>
                <a:spcPct val="83000"/>
              </a:lnSpc>
              <a:spcBef>
                <a:spcPts val="0"/>
              </a:spcBef>
              <a:defRPr/>
            </a:pPr>
            <a:r>
              <a:rPr lang="en-US" sz="1600" b="1" dirty="0" smtClean="0"/>
              <a:t>	If a wild animal escapes and, although wandering about without restraint, retains a habit of periodic return to its master's home, or if, although endeavoring to escape, is still pursued by the owner or is by other means liable to be recaptured by its owner, title is not lost.</a:t>
            </a:r>
          </a:p>
          <a:p>
            <a:pPr marL="342900" indent="-342900" algn="just">
              <a:lnSpc>
                <a:spcPct val="83000"/>
              </a:lnSpc>
              <a:spcBef>
                <a:spcPts val="0"/>
              </a:spcBef>
              <a:defRPr/>
            </a:pPr>
            <a:endParaRPr lang="en-US" sz="500" b="1" i="1" dirty="0" smtClean="0">
              <a:solidFill>
                <a:srgbClr val="FF0000"/>
              </a:solidFill>
            </a:endParaRPr>
          </a:p>
          <a:p>
            <a:pPr marL="342900" indent="-342900" algn="just">
              <a:lnSpc>
                <a:spcPct val="83000"/>
              </a:lnSpc>
              <a:spcBef>
                <a:spcPts val="0"/>
              </a:spcBef>
              <a:defRPr/>
            </a:pPr>
            <a:r>
              <a:rPr lang="en-US" sz="2000" b="1" i="1" dirty="0" smtClean="0">
                <a:solidFill>
                  <a:srgbClr val="002060"/>
                </a:solidFill>
              </a:rPr>
              <a:t>Marked Animals</a:t>
            </a:r>
          </a:p>
          <a:p>
            <a:pPr marL="342900" indent="-342900" algn="just">
              <a:lnSpc>
                <a:spcPct val="83000"/>
              </a:lnSpc>
              <a:spcBef>
                <a:spcPts val="0"/>
              </a:spcBef>
              <a:defRPr/>
            </a:pPr>
            <a:r>
              <a:rPr lang="en-US" sz="1600" b="1" dirty="0" smtClean="0">
                <a:solidFill>
                  <a:srgbClr val="0033CC"/>
                </a:solidFill>
              </a:rPr>
              <a:t>	</a:t>
            </a:r>
            <a:r>
              <a:rPr lang="en-US" sz="1600" b="1" dirty="0" smtClean="0"/>
              <a:t>When animals have been captured and reduced to private ownership, it is common for the owner to mark or brand them for purposes of identification.</a:t>
            </a:r>
            <a:endParaRPr lang="en-US" sz="500" b="1" dirty="0" smtClean="0"/>
          </a:p>
          <a:p>
            <a:pPr marL="342900" indent="-342900" algn="just">
              <a:lnSpc>
                <a:spcPct val="83000"/>
              </a:lnSpc>
              <a:spcBef>
                <a:spcPts val="0"/>
              </a:spcBef>
              <a:defRPr/>
            </a:pPr>
            <a:endParaRPr lang="en-US" sz="500" b="1" dirty="0" smtClean="0"/>
          </a:p>
          <a:p>
            <a:pPr marL="342900" indent="-342900" algn="just">
              <a:lnSpc>
                <a:spcPct val="83000"/>
              </a:lnSpc>
              <a:spcBef>
                <a:spcPts val="0"/>
              </a:spcBef>
              <a:defRPr/>
            </a:pPr>
            <a:r>
              <a:rPr lang="en-US" sz="1600" b="1" dirty="0" smtClean="0"/>
              <a:t>	If the animal escapes and resumes its natural liberty, the question becomes if title is lost.</a:t>
            </a:r>
            <a:r>
              <a:rPr lang="en-US" sz="500" b="1" dirty="0" smtClean="0"/>
              <a:t>   </a:t>
            </a:r>
          </a:p>
          <a:p>
            <a:pPr marL="342900" indent="-342900" algn="just">
              <a:lnSpc>
                <a:spcPct val="83000"/>
              </a:lnSpc>
              <a:spcBef>
                <a:spcPts val="0"/>
              </a:spcBef>
              <a:buFontTx/>
              <a:buChar char="•"/>
              <a:defRPr/>
            </a:pPr>
            <a:endParaRPr lang="en-US" sz="500" b="1" dirty="0" smtClean="0"/>
          </a:p>
          <a:p>
            <a:pPr marL="342900" indent="-342900" algn="just">
              <a:lnSpc>
                <a:spcPct val="83000"/>
              </a:lnSpc>
              <a:spcBef>
                <a:spcPts val="0"/>
              </a:spcBef>
              <a:defRPr/>
            </a:pPr>
            <a:r>
              <a:rPr lang="en-US" sz="1600" b="1" dirty="0" smtClean="0"/>
              <a:t>	Normally, modem courts will allow title to be retained in the former possessor as long as the animal is marked and the owner exercises all possible effort to recapture the animal.</a:t>
            </a:r>
          </a:p>
          <a:p>
            <a:pPr marL="342900" indent="-342900">
              <a:lnSpc>
                <a:spcPct val="80000"/>
              </a:lnSpc>
              <a:spcBef>
                <a:spcPts val="0"/>
              </a:spcBef>
              <a:defRPr/>
            </a:pPr>
            <a:endParaRPr lang="en-US" sz="1600" b="1" dirty="0">
              <a:solidFill>
                <a:srgbClr val="0033CC"/>
              </a:solidFill>
            </a:endParaRPr>
          </a:p>
          <a:p>
            <a:pPr marL="342900" indent="-342900">
              <a:lnSpc>
                <a:spcPct val="80000"/>
              </a:lnSpc>
              <a:spcBef>
                <a:spcPts val="0"/>
              </a:spcBef>
              <a:defRPr/>
            </a:pPr>
            <a:endParaRPr lang="en-US" sz="1600" b="1" dirty="0">
              <a:solidFill>
                <a:srgbClr val="0033CC"/>
              </a:solidFill>
            </a:endParaRPr>
          </a:p>
        </p:txBody>
      </p:sp>
    </p:spTree>
    <p:extLst>
      <p:ext uri="{BB962C8B-B14F-4D97-AF65-F5344CB8AC3E}">
        <p14:creationId xmlns:p14="http://schemas.microsoft.com/office/powerpoint/2010/main" val="2432790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Five </a:t>
            </a:r>
            <a:r>
              <a:rPr lang="en-US" sz="4400" b="1" i="1" dirty="0" smtClean="0">
                <a:solidFill>
                  <a:srgbClr val="C00000"/>
                </a:solidFill>
              </a:rPr>
              <a:t>B</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Please don’t forget to hand in your bio form</a:t>
            </a: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
        <p:nvSpPr>
          <p:cNvPr id="21507" name="Slide Number Placeholder 1"/>
          <p:cNvSpPr>
            <a:spLocks noGrp="1"/>
          </p:cNvSpPr>
          <p:nvPr>
            <p:ph type="sldNum" sz="quarter" idx="12"/>
          </p:nvPr>
        </p:nvSpPr>
        <p:spPr>
          <a:noFill/>
        </p:spPr>
        <p:txBody>
          <a:bodyPr/>
          <a:lstStyle/>
          <a:p>
            <a:fld id="{CACA223F-4C05-4CFC-AFED-682C950C5741}"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579715"/>
          </a:xfrm>
          <a:prstGeom prst="rect">
            <a:avLst/>
          </a:prstGeom>
          <a:solidFill>
            <a:schemeClr val="accent3"/>
          </a:solidFill>
        </p:spPr>
        <p:txBody>
          <a:bodyPr wrap="square">
            <a:spAutoFit/>
          </a:bodyPr>
          <a:lstStyle/>
          <a:p>
            <a:pPr>
              <a:lnSpc>
                <a:spcPct val="80000"/>
              </a:lnSpc>
              <a:defRPr/>
            </a:pPr>
            <a:r>
              <a:rPr lang="en-US" sz="3200" b="1" dirty="0" smtClean="0"/>
              <a:t>Last Time We Spoke About</a:t>
            </a:r>
            <a:r>
              <a:rPr lang="en-US" sz="3200" b="1" dirty="0"/>
              <a:t>:</a:t>
            </a:r>
          </a:p>
          <a:p>
            <a:pPr>
              <a:defRPr/>
            </a:pPr>
            <a:endParaRPr lang="en-US" sz="600" b="1" dirty="0"/>
          </a:p>
          <a:p>
            <a:pPr>
              <a:buFont typeface="Arial" pitchFamily="34" charset="0"/>
              <a:buChar char="•"/>
              <a:defRPr/>
            </a:pPr>
            <a:r>
              <a:rPr lang="en-US" sz="2800" b="1" dirty="0">
                <a:solidFill>
                  <a:srgbClr val="002060"/>
                </a:solidFill>
              </a:rPr>
              <a:t> The </a:t>
            </a:r>
            <a:r>
              <a:rPr lang="en-US" sz="2800" b="1" dirty="0" smtClean="0">
                <a:solidFill>
                  <a:srgbClr val="002060"/>
                </a:solidFill>
              </a:rPr>
              <a:t>Rights in Property</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Founders View / Importance / Why We Recognize Rights</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The Four Postulates</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1. Property is a Collection of Rights</a:t>
            </a:r>
          </a:p>
          <a:p>
            <a:pPr>
              <a:defRPr/>
            </a:pPr>
            <a:r>
              <a:rPr lang="en-US" b="1" i="1" dirty="0">
                <a:solidFill>
                  <a:srgbClr val="C00000"/>
                </a:solidFill>
              </a:rPr>
              <a:t>	 </a:t>
            </a:r>
            <a:r>
              <a:rPr lang="en-US" b="1" i="1" dirty="0" smtClean="0">
                <a:solidFill>
                  <a:srgbClr val="C00000"/>
                </a:solidFill>
              </a:rPr>
              <a:t>    2. Property and Law are Intertwined</a:t>
            </a:r>
          </a:p>
          <a:p>
            <a:pPr>
              <a:defRPr/>
            </a:pPr>
            <a:r>
              <a:rPr lang="en-US" b="1" i="1" dirty="0">
                <a:solidFill>
                  <a:srgbClr val="C00000"/>
                </a:solidFill>
              </a:rPr>
              <a:t>	</a:t>
            </a:r>
            <a:r>
              <a:rPr lang="en-US" b="1" i="1" dirty="0" smtClean="0">
                <a:solidFill>
                  <a:srgbClr val="C00000"/>
                </a:solidFill>
              </a:rPr>
              <a:t>     3. Property Rights are Inherent to Our Humanity</a:t>
            </a:r>
          </a:p>
          <a:p>
            <a:pPr>
              <a:defRPr/>
            </a:pPr>
            <a:r>
              <a:rPr lang="en-US" b="1" i="1" dirty="0">
                <a:solidFill>
                  <a:srgbClr val="C00000"/>
                </a:solidFill>
              </a:rPr>
              <a:t>	</a:t>
            </a:r>
            <a:r>
              <a:rPr lang="en-US" b="1" i="1" dirty="0" smtClean="0">
                <a:solidFill>
                  <a:srgbClr val="C00000"/>
                </a:solidFill>
              </a:rPr>
              <a:t>     4. Rights Include: Exclude, Possess, Use and Transfer</a:t>
            </a:r>
            <a:endParaRPr lang="en-US" b="1" i="1" dirty="0">
              <a:solidFill>
                <a:srgbClr val="C00000"/>
              </a:solidFill>
            </a:endParaRPr>
          </a:p>
          <a:p>
            <a:pPr>
              <a:buFont typeface="Arial" pitchFamily="34" charset="0"/>
              <a:buChar char="•"/>
              <a:defRPr/>
            </a:pPr>
            <a:r>
              <a:rPr lang="en-US" sz="2800" b="1" dirty="0" smtClean="0">
                <a:solidFill>
                  <a:srgbClr val="002060"/>
                </a:solidFill>
              </a:rPr>
              <a:t> Types of Property</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Real / Personal / Intellectual</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Dred Scott v. </a:t>
            </a:r>
            <a:r>
              <a:rPr lang="en-US" sz="2600" b="1" dirty="0" err="1" smtClean="0">
                <a:solidFill>
                  <a:srgbClr val="002060"/>
                </a:solidFill>
              </a:rPr>
              <a:t>Sandford</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People Should Not Be Viewed as Property</a:t>
            </a:r>
            <a:endParaRPr lang="en-US" b="1" dirty="0">
              <a:solidFill>
                <a:srgbClr val="C00000"/>
              </a:solidFill>
            </a:endParaRPr>
          </a:p>
        </p:txBody>
      </p:sp>
    </p:spTree>
    <p:extLst>
      <p:ext uri="{BB962C8B-B14F-4D97-AF65-F5344CB8AC3E}">
        <p14:creationId xmlns:p14="http://schemas.microsoft.com/office/powerpoint/2010/main" val="3558516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644156"/>
          </a:xfrm>
          <a:prstGeom prst="rect">
            <a:avLst/>
          </a:prstGeom>
          <a:solidFill>
            <a:schemeClr val="accent3"/>
          </a:solidFill>
        </p:spPr>
        <p:txBody>
          <a:bodyPr wrap="square">
            <a:spAutoFit/>
          </a:bodyPr>
          <a:lstStyle/>
          <a:p>
            <a:pPr>
              <a:lnSpc>
                <a:spcPct val="87000"/>
              </a:lnSpc>
              <a:defRPr/>
            </a:pPr>
            <a:r>
              <a:rPr lang="en-US" sz="3200" b="1" dirty="0" smtClean="0"/>
              <a:t>Tonight – </a:t>
            </a:r>
            <a:r>
              <a:rPr lang="en-US" sz="3200" b="1" dirty="0"/>
              <a:t>We </a:t>
            </a:r>
            <a:r>
              <a:rPr lang="en-US" sz="3200" b="1" dirty="0" smtClean="0"/>
              <a:t>Will Speak About</a:t>
            </a:r>
            <a:r>
              <a:rPr lang="en-US" sz="3200" b="1" dirty="0"/>
              <a:t>:</a:t>
            </a:r>
          </a:p>
          <a:p>
            <a:pPr>
              <a:lnSpc>
                <a:spcPct val="87000"/>
              </a:lnSpc>
              <a:defRPr/>
            </a:pPr>
            <a:endParaRPr lang="en-US" sz="600" b="1" dirty="0"/>
          </a:p>
          <a:p>
            <a:pPr>
              <a:lnSpc>
                <a:spcPct val="87000"/>
              </a:lnSpc>
              <a:buFont typeface="Arial" pitchFamily="34" charset="0"/>
              <a:buChar char="•"/>
              <a:defRPr/>
            </a:pPr>
            <a:r>
              <a:rPr lang="en-US" sz="2800" b="1" dirty="0">
                <a:solidFill>
                  <a:srgbClr val="002060"/>
                </a:solidFill>
              </a:rPr>
              <a:t> </a:t>
            </a:r>
            <a:r>
              <a:rPr lang="en-US" sz="2800" b="1" dirty="0" smtClean="0">
                <a:solidFill>
                  <a:srgbClr val="002060"/>
                </a:solidFill>
              </a:rPr>
              <a:t>Personal Property</a:t>
            </a:r>
            <a:endParaRPr lang="en-US" sz="2800" b="1" dirty="0">
              <a:solidFill>
                <a:srgbClr val="002060"/>
              </a:solidFill>
            </a:endParaRPr>
          </a:p>
          <a:p>
            <a:pPr algn="ctr">
              <a:lnSpc>
                <a:spcPct val="87000"/>
              </a:lnSpc>
              <a:defRPr/>
            </a:pPr>
            <a:r>
              <a:rPr lang="en-US" b="1" i="1" dirty="0">
                <a:solidFill>
                  <a:srgbClr val="C00000"/>
                </a:solidFill>
              </a:rPr>
              <a:t>Part One: </a:t>
            </a:r>
            <a:r>
              <a:rPr lang="en-US" b="1" i="1" dirty="0" smtClean="0">
                <a:solidFill>
                  <a:srgbClr val="C00000"/>
                </a:solidFill>
              </a:rPr>
              <a:t>Meaning of Personal Property </a:t>
            </a:r>
            <a:r>
              <a:rPr lang="en-US" b="1" i="1" dirty="0">
                <a:solidFill>
                  <a:srgbClr val="C00000"/>
                </a:solidFill>
              </a:rPr>
              <a:t>/ EPUT </a:t>
            </a:r>
            <a:r>
              <a:rPr lang="en-US" b="1" i="1" dirty="0" smtClean="0">
                <a:solidFill>
                  <a:srgbClr val="C00000"/>
                </a:solidFill>
              </a:rPr>
              <a:t>Right </a:t>
            </a:r>
            <a:r>
              <a:rPr lang="en-US" b="1" i="1" dirty="0">
                <a:solidFill>
                  <a:srgbClr val="C00000"/>
                </a:solidFill>
              </a:rPr>
              <a:t>Enforcement</a:t>
            </a:r>
          </a:p>
          <a:p>
            <a:pPr>
              <a:lnSpc>
                <a:spcPct val="87000"/>
              </a:lnSpc>
              <a:buFont typeface="Arial" pitchFamily="34" charset="0"/>
              <a:buChar char="•"/>
              <a:defRPr/>
            </a:pPr>
            <a:endParaRPr lang="en-US" sz="600" b="1" dirty="0">
              <a:solidFill>
                <a:srgbClr val="002060"/>
              </a:solidFill>
            </a:endParaRPr>
          </a:p>
          <a:p>
            <a:pPr>
              <a:lnSpc>
                <a:spcPct val="87000"/>
              </a:lnSpc>
              <a:buFont typeface="Arial" pitchFamily="34" charset="0"/>
              <a:buChar char="•"/>
              <a:defRPr/>
            </a:pPr>
            <a:r>
              <a:rPr lang="en-US" sz="2800" b="1" dirty="0" smtClean="0">
                <a:solidFill>
                  <a:srgbClr val="002060"/>
                </a:solidFill>
              </a:rPr>
              <a:t> Wild Animals</a:t>
            </a:r>
          </a:p>
          <a:p>
            <a:pPr>
              <a:lnSpc>
                <a:spcPct val="87000"/>
              </a:lnSpc>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Possession / Capture / Return / Regulation</a:t>
            </a:r>
          </a:p>
          <a:p>
            <a:pPr>
              <a:lnSpc>
                <a:spcPct val="87000"/>
              </a:lnSpc>
              <a:defRPr/>
            </a:pPr>
            <a:endParaRPr lang="en-US" sz="600" b="1" i="1" dirty="0">
              <a:solidFill>
                <a:srgbClr val="C00000"/>
              </a:solidFill>
            </a:endParaRPr>
          </a:p>
          <a:p>
            <a:pPr>
              <a:lnSpc>
                <a:spcPct val="87000"/>
              </a:lnSpc>
              <a:buFont typeface="Arial" pitchFamily="34" charset="0"/>
              <a:buChar char="•"/>
              <a:defRPr/>
            </a:pPr>
            <a:r>
              <a:rPr lang="en-US" sz="2800" b="1" dirty="0" smtClean="0">
                <a:solidFill>
                  <a:srgbClr val="002060"/>
                </a:solidFill>
              </a:rPr>
              <a:t> Acquisition of Property Rights</a:t>
            </a:r>
            <a:endParaRPr lang="en-US" sz="2800" b="1" dirty="0">
              <a:solidFill>
                <a:srgbClr val="002060"/>
              </a:solidFill>
            </a:endParaRPr>
          </a:p>
          <a:p>
            <a:pPr>
              <a:lnSpc>
                <a:spcPct val="87000"/>
              </a:lnSpc>
              <a:defRPr/>
            </a:pPr>
            <a:r>
              <a:rPr lang="en-US" b="1" i="1" dirty="0">
                <a:solidFill>
                  <a:srgbClr val="C00000"/>
                </a:solidFill>
              </a:rPr>
              <a:t> Part Three: </a:t>
            </a:r>
            <a:r>
              <a:rPr lang="en-US" b="1" i="1" dirty="0" smtClean="0">
                <a:solidFill>
                  <a:srgbClr val="C00000"/>
                </a:solidFill>
              </a:rPr>
              <a:t>Means of Acquisition:</a:t>
            </a:r>
          </a:p>
          <a:p>
            <a:pPr defTabSz="685800">
              <a:lnSpc>
                <a:spcPct val="87000"/>
              </a:lnSpc>
              <a:defRPr/>
            </a:pPr>
            <a:r>
              <a:rPr lang="en-US" b="1" i="1" dirty="0" smtClean="0">
                <a:solidFill>
                  <a:srgbClr val="C00000"/>
                </a:solidFill>
              </a:rPr>
              <a:t>		</a:t>
            </a:r>
            <a:r>
              <a:rPr lang="en-US" sz="1400" b="1" dirty="0" smtClean="0">
                <a:solidFill>
                  <a:srgbClr val="0033CC"/>
                </a:solidFill>
              </a:rPr>
              <a:t>- Occupancy / Possession</a:t>
            </a:r>
          </a:p>
          <a:p>
            <a:pPr defTabSz="685800">
              <a:lnSpc>
                <a:spcPct val="87000"/>
              </a:lnSpc>
              <a:defRPr/>
            </a:pPr>
            <a:r>
              <a:rPr lang="en-US" sz="1400" b="1" dirty="0">
                <a:solidFill>
                  <a:srgbClr val="0033CC"/>
                </a:solidFill>
              </a:rPr>
              <a:t>	</a:t>
            </a:r>
            <a:r>
              <a:rPr lang="en-US" sz="1400" b="1" dirty="0" smtClean="0">
                <a:solidFill>
                  <a:srgbClr val="0033CC"/>
                </a:solidFill>
              </a:rPr>
              <a:t>	- Purchase by Sale</a:t>
            </a:r>
          </a:p>
          <a:p>
            <a:pPr defTabSz="685800">
              <a:lnSpc>
                <a:spcPct val="87000"/>
              </a:lnSpc>
              <a:defRPr/>
            </a:pPr>
            <a:r>
              <a:rPr lang="en-US" sz="1400" b="1" dirty="0">
                <a:solidFill>
                  <a:srgbClr val="0033CC"/>
                </a:solidFill>
              </a:rPr>
              <a:t>	</a:t>
            </a:r>
            <a:r>
              <a:rPr lang="en-US" sz="1400" b="1" dirty="0" smtClean="0">
                <a:solidFill>
                  <a:srgbClr val="0033CC"/>
                </a:solidFill>
              </a:rPr>
              <a:t>	- Adverse Possession</a:t>
            </a:r>
          </a:p>
          <a:p>
            <a:pPr defTabSz="685800">
              <a:lnSpc>
                <a:spcPct val="87000"/>
              </a:lnSpc>
              <a:defRPr/>
            </a:pPr>
            <a:r>
              <a:rPr lang="en-US" sz="1400" b="1" dirty="0">
                <a:solidFill>
                  <a:srgbClr val="0033CC"/>
                </a:solidFill>
              </a:rPr>
              <a:t>	</a:t>
            </a:r>
            <a:r>
              <a:rPr lang="en-US" sz="1400" b="1" dirty="0" smtClean="0">
                <a:solidFill>
                  <a:srgbClr val="0033CC"/>
                </a:solidFill>
              </a:rPr>
              <a:t>	- Accession / Confusion</a:t>
            </a:r>
          </a:p>
          <a:p>
            <a:pPr defTabSz="685800">
              <a:lnSpc>
                <a:spcPct val="87000"/>
              </a:lnSpc>
              <a:defRPr/>
            </a:pPr>
            <a:r>
              <a:rPr lang="en-US" sz="1400" b="1" dirty="0">
                <a:solidFill>
                  <a:srgbClr val="0033CC"/>
                </a:solidFill>
              </a:rPr>
              <a:t>	</a:t>
            </a:r>
            <a:r>
              <a:rPr lang="en-US" sz="1400" b="1" dirty="0" smtClean="0">
                <a:solidFill>
                  <a:srgbClr val="0033CC"/>
                </a:solidFill>
              </a:rPr>
              <a:t>	- Judgement</a:t>
            </a:r>
          </a:p>
          <a:p>
            <a:pPr defTabSz="685800">
              <a:lnSpc>
                <a:spcPct val="87000"/>
              </a:lnSpc>
              <a:defRPr/>
            </a:pPr>
            <a:r>
              <a:rPr lang="en-US" sz="1400" b="1" dirty="0">
                <a:solidFill>
                  <a:srgbClr val="0033CC"/>
                </a:solidFill>
              </a:rPr>
              <a:t>	</a:t>
            </a:r>
            <a:r>
              <a:rPr lang="en-US" sz="1400" b="1" dirty="0" smtClean="0">
                <a:solidFill>
                  <a:srgbClr val="0033CC"/>
                </a:solidFill>
              </a:rPr>
              <a:t>	- Found Property – Lost / Mislaid / Abandoned</a:t>
            </a:r>
          </a:p>
          <a:p>
            <a:pPr defTabSz="685800">
              <a:lnSpc>
                <a:spcPct val="87000"/>
              </a:lnSpc>
              <a:defRPr/>
            </a:pPr>
            <a:r>
              <a:rPr lang="en-US" sz="1400" b="1" dirty="0">
                <a:solidFill>
                  <a:srgbClr val="0033CC"/>
                </a:solidFill>
              </a:rPr>
              <a:t>	</a:t>
            </a:r>
            <a:r>
              <a:rPr lang="en-US" sz="1400" b="1" dirty="0" smtClean="0">
                <a:solidFill>
                  <a:srgbClr val="0033CC"/>
                </a:solidFill>
              </a:rPr>
              <a:t>	- Gift</a:t>
            </a:r>
            <a:endParaRPr lang="en-US" sz="1400" b="1" dirty="0">
              <a:solidFill>
                <a:srgbClr val="0033CC"/>
              </a:solidFill>
            </a:endParaRPr>
          </a:p>
          <a:p>
            <a:pPr>
              <a:lnSpc>
                <a:spcPct val="87000"/>
              </a:lnSpc>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Pierson v. Post</a:t>
            </a:r>
            <a:endParaRPr lang="en-US" sz="2600" b="1" dirty="0">
              <a:solidFill>
                <a:srgbClr val="002060"/>
              </a:solidFill>
            </a:endParaRPr>
          </a:p>
          <a:p>
            <a:pPr algn="ctr">
              <a:lnSpc>
                <a:spcPct val="87000"/>
              </a:lnSpc>
              <a:defRPr/>
            </a:pPr>
            <a:r>
              <a:rPr lang="en-US" sz="2400" b="1" i="1" dirty="0">
                <a:solidFill>
                  <a:srgbClr val="C00000"/>
                </a:solidFill>
              </a:rPr>
              <a:t>     </a:t>
            </a:r>
            <a:r>
              <a:rPr lang="en-US" b="1" i="1" dirty="0" smtClean="0">
                <a:solidFill>
                  <a:srgbClr val="C00000"/>
                </a:solidFill>
              </a:rPr>
              <a:t>Mere Pursuit is NOT Possession</a:t>
            </a:r>
            <a:endParaRPr lang="en-US" b="1" dirty="0">
              <a:solidFill>
                <a:srgbClr val="C00000"/>
              </a:solidFill>
            </a:endParaRPr>
          </a:p>
        </p:txBody>
      </p:sp>
    </p:spTree>
    <p:extLst>
      <p:ext uri="{BB962C8B-B14F-4D97-AF65-F5344CB8AC3E}">
        <p14:creationId xmlns:p14="http://schemas.microsoft.com/office/powerpoint/2010/main" val="146008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000" b="1" dirty="0" smtClean="0">
                <a:solidFill>
                  <a:srgbClr val="0033CC"/>
                </a:solidFill>
              </a:rPr>
              <a:t>Personal Property</a:t>
            </a:r>
          </a:p>
          <a:p>
            <a:pPr marL="342900" indent="-342900" algn="ctr">
              <a:lnSpc>
                <a:spcPct val="90000"/>
              </a:lnSpc>
              <a:spcBef>
                <a:spcPts val="0"/>
              </a:spcBef>
              <a:defRPr/>
            </a:pPr>
            <a:r>
              <a:rPr lang="en-US" sz="2800" b="1" i="1" dirty="0" smtClean="0">
                <a:solidFill>
                  <a:srgbClr val="006600"/>
                </a:solidFill>
              </a:rPr>
              <a:t>The Meaning of Personal Property</a:t>
            </a: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A Review of Property Rights  </a:t>
            </a:r>
          </a:p>
          <a:p>
            <a:pPr marL="342900" indent="-342900">
              <a:spcBef>
                <a:spcPts val="0"/>
              </a:spcBef>
            </a:pPr>
            <a:endParaRPr lang="en-US" sz="1000" b="1" i="1" dirty="0" smtClean="0">
              <a:solidFill>
                <a:srgbClr val="002060"/>
              </a:solidFill>
            </a:endParaRPr>
          </a:p>
        </p:txBody>
      </p:sp>
      <p:sp>
        <p:nvSpPr>
          <p:cNvPr id="3" name="Slide Number Placeholder 2"/>
          <p:cNvSpPr>
            <a:spLocks noGrp="1"/>
          </p:cNvSpPr>
          <p:nvPr>
            <p:ph type="sldNum" sz="quarter" idx="12"/>
          </p:nvPr>
        </p:nvSpPr>
        <p:spPr/>
        <p:txBody>
          <a:bodyPr/>
          <a:lstStyle/>
          <a:p>
            <a:pPr>
              <a:defRPr/>
            </a:pPr>
            <a:fld id="{570C3C1C-570D-4B79-AF05-5945A9E53E9E}" type="slidenum">
              <a:rPr lang="en-US" smtClean="0"/>
              <a:pPr>
                <a:defRPr/>
              </a:pPr>
              <a:t>4</a:t>
            </a:fld>
            <a:endParaRPr lang="en-US"/>
          </a:p>
        </p:txBody>
      </p:sp>
    </p:spTree>
    <p:extLst>
      <p:ext uri="{BB962C8B-B14F-4D97-AF65-F5344CB8AC3E}">
        <p14:creationId xmlns:p14="http://schemas.microsoft.com/office/powerpoint/2010/main" val="68677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The Meaning of Personal </a:t>
            </a:r>
            <a:r>
              <a:rPr lang="en-US" sz="2800" b="1" i="1" dirty="0" smtClean="0">
                <a:solidFill>
                  <a:srgbClr val="006600"/>
                </a:solidFill>
              </a:rPr>
              <a:t>Property</a:t>
            </a:r>
          </a:p>
          <a:p>
            <a:pPr marL="342900" indent="-342900" algn="ctr">
              <a:lnSpc>
                <a:spcPct val="90000"/>
              </a:lnSpc>
              <a:spcBef>
                <a:spcPts val="0"/>
              </a:spcBef>
              <a:defRPr/>
            </a:pPr>
            <a:endParaRPr lang="en-US" sz="1000" b="1" i="1" dirty="0">
              <a:solidFill>
                <a:srgbClr val="006600"/>
              </a:solidFill>
            </a:endParaRPr>
          </a:p>
          <a:p>
            <a:pPr marL="342900" indent="-342900">
              <a:lnSpc>
                <a:spcPct val="90000"/>
              </a:lnSpc>
              <a:spcBef>
                <a:spcPts val="0"/>
              </a:spcBef>
            </a:pPr>
            <a:r>
              <a:rPr lang="en-US" sz="2800" b="1" i="1" dirty="0" smtClean="0">
                <a:solidFill>
                  <a:srgbClr val="002060"/>
                </a:solidFill>
              </a:rPr>
              <a:t>Part One: A Review of Property Rights  </a:t>
            </a:r>
          </a:p>
          <a:p>
            <a:pPr marL="342900" indent="-342900">
              <a:lnSpc>
                <a:spcPct val="90000"/>
              </a:lnSpc>
              <a:spcBef>
                <a:spcPts val="0"/>
              </a:spcBef>
            </a:pPr>
            <a:endParaRPr lang="en-US" sz="500" b="1" i="1" dirty="0" smtClean="0">
              <a:solidFill>
                <a:srgbClr val="002060"/>
              </a:solidFill>
            </a:endParaRPr>
          </a:p>
          <a:p>
            <a:pPr marL="342900" indent="-342900">
              <a:lnSpc>
                <a:spcPct val="90000"/>
              </a:lnSpc>
              <a:spcBef>
                <a:spcPts val="0"/>
              </a:spcBef>
            </a:pPr>
            <a:r>
              <a:rPr lang="en-US" sz="2500" b="1" i="1" dirty="0" smtClean="0">
                <a:solidFill>
                  <a:srgbClr val="C00000"/>
                </a:solidFill>
              </a:rPr>
              <a:t>  A. The Four  Fundamental Postulates of Property Law</a:t>
            </a:r>
            <a:endParaRPr lang="en-US" sz="2500" b="1" i="1" dirty="0">
              <a:solidFill>
                <a:srgbClr val="C00000"/>
              </a:solidFill>
            </a:endParaRPr>
          </a:p>
          <a:p>
            <a:pPr marL="342900" indent="-342900">
              <a:lnSpc>
                <a:spcPct val="90000"/>
              </a:lnSpc>
              <a:spcBef>
                <a:spcPts val="0"/>
              </a:spcBef>
            </a:pPr>
            <a:endParaRPr lang="en-US" sz="1000" b="1" dirty="0" smtClean="0">
              <a:solidFill>
                <a:schemeClr val="accent1">
                  <a:lumMod val="25000"/>
                </a:schemeClr>
              </a:solidFill>
            </a:endParaRPr>
          </a:p>
          <a:p>
            <a:pPr marL="342900" indent="-342900" algn="just">
              <a:lnSpc>
                <a:spcPct val="90000"/>
              </a:lnSpc>
              <a:spcBef>
                <a:spcPts val="0"/>
              </a:spcBef>
              <a:defRPr/>
            </a:pPr>
            <a:r>
              <a:rPr lang="en-US" sz="2000" b="1" i="1" dirty="0" smtClean="0">
                <a:solidFill>
                  <a:schemeClr val="accent1">
                    <a:lumMod val="25000"/>
                  </a:schemeClr>
                </a:solidFill>
              </a:rPr>
              <a:t>1</a:t>
            </a:r>
            <a:r>
              <a:rPr lang="en-US" sz="2000" b="1" i="1" dirty="0">
                <a:solidFill>
                  <a:schemeClr val="accent1">
                    <a:lumMod val="25000"/>
                  </a:schemeClr>
                </a:solidFill>
              </a:rPr>
              <a:t>. Property needs to be seen as a collection of “Rights” not a collection of “Things”;</a:t>
            </a:r>
          </a:p>
          <a:p>
            <a:pPr marL="342900" indent="-342900">
              <a:lnSpc>
                <a:spcPct val="90000"/>
              </a:lnSpc>
              <a:spcBef>
                <a:spcPts val="0"/>
              </a:spcBef>
              <a:defRPr/>
            </a:pPr>
            <a:endParaRPr lang="en-US" sz="1000" b="1" i="1" dirty="0" smtClean="0">
              <a:solidFill>
                <a:schemeClr val="accent1">
                  <a:lumMod val="25000"/>
                </a:schemeClr>
              </a:solidFill>
            </a:endParaRPr>
          </a:p>
          <a:p>
            <a:pPr marL="342900" indent="-342900" algn="just">
              <a:lnSpc>
                <a:spcPct val="90000"/>
              </a:lnSpc>
              <a:spcBef>
                <a:spcPts val="0"/>
              </a:spcBef>
              <a:defRPr/>
            </a:pPr>
            <a:r>
              <a:rPr lang="en-US" sz="2000" b="1" i="1" dirty="0" smtClean="0">
                <a:solidFill>
                  <a:schemeClr val="accent1">
                    <a:lumMod val="25000"/>
                  </a:schemeClr>
                </a:solidFill>
              </a:rPr>
              <a:t>2</a:t>
            </a:r>
            <a:r>
              <a:rPr lang="en-US" sz="2000" b="1" i="1" dirty="0">
                <a:solidFill>
                  <a:schemeClr val="accent1">
                    <a:lumMod val="25000"/>
                  </a:schemeClr>
                </a:solidFill>
              </a:rPr>
              <a:t>. Property Rights are those recognized by Law </a:t>
            </a:r>
            <a:r>
              <a:rPr lang="en-US" sz="2000" b="1" i="1" dirty="0" smtClean="0">
                <a:solidFill>
                  <a:schemeClr val="accent1">
                    <a:lumMod val="25000"/>
                  </a:schemeClr>
                </a:solidFill>
              </a:rPr>
              <a:t>and </a:t>
            </a:r>
            <a:r>
              <a:rPr lang="en-US" sz="2000" b="1" i="1" dirty="0">
                <a:solidFill>
                  <a:schemeClr val="accent1">
                    <a:lumMod val="25000"/>
                  </a:schemeClr>
                </a:solidFill>
              </a:rPr>
              <a:t>the Law evolved from Property Rights;</a:t>
            </a:r>
          </a:p>
          <a:p>
            <a:pPr marL="342900" indent="-342900">
              <a:lnSpc>
                <a:spcPct val="90000"/>
              </a:lnSpc>
              <a:spcBef>
                <a:spcPts val="0"/>
              </a:spcBef>
              <a:defRPr/>
            </a:pPr>
            <a:endParaRPr lang="en-US" sz="1000" b="1" i="1" dirty="0" smtClean="0">
              <a:solidFill>
                <a:schemeClr val="accent1">
                  <a:lumMod val="25000"/>
                </a:schemeClr>
              </a:solidFill>
            </a:endParaRPr>
          </a:p>
          <a:p>
            <a:pPr marL="342900" indent="-342900" algn="just">
              <a:lnSpc>
                <a:spcPct val="90000"/>
              </a:lnSpc>
              <a:spcBef>
                <a:spcPts val="0"/>
              </a:spcBef>
              <a:defRPr/>
            </a:pPr>
            <a:r>
              <a:rPr lang="en-US" sz="2000" b="1" i="1" dirty="0" smtClean="0">
                <a:solidFill>
                  <a:schemeClr val="accent1">
                    <a:lumMod val="25000"/>
                  </a:schemeClr>
                </a:solidFill>
              </a:rPr>
              <a:t>3</a:t>
            </a:r>
            <a:r>
              <a:rPr lang="en-US" sz="2000" b="1" i="1" dirty="0">
                <a:solidFill>
                  <a:schemeClr val="accent1">
                    <a:lumMod val="25000"/>
                  </a:schemeClr>
                </a:solidFill>
              </a:rPr>
              <a:t>. Our Foundations of Law recognized that we are endowed with Property Rights; and</a:t>
            </a:r>
          </a:p>
          <a:p>
            <a:pPr marL="342900" indent="-342900">
              <a:lnSpc>
                <a:spcPct val="90000"/>
              </a:lnSpc>
              <a:spcBef>
                <a:spcPts val="0"/>
              </a:spcBef>
              <a:defRPr/>
            </a:pPr>
            <a:endParaRPr lang="en-US" sz="1000" b="1" i="1" dirty="0" smtClean="0">
              <a:solidFill>
                <a:schemeClr val="accent1">
                  <a:lumMod val="25000"/>
                </a:schemeClr>
              </a:solidFill>
            </a:endParaRPr>
          </a:p>
          <a:p>
            <a:pPr marL="342900" indent="-342900">
              <a:lnSpc>
                <a:spcPct val="90000"/>
              </a:lnSpc>
              <a:spcBef>
                <a:spcPts val="0"/>
              </a:spcBef>
              <a:defRPr/>
            </a:pPr>
            <a:r>
              <a:rPr lang="en-US" sz="2000" b="1" i="1" dirty="0" smtClean="0">
                <a:solidFill>
                  <a:schemeClr val="accent1">
                    <a:lumMod val="25000"/>
                  </a:schemeClr>
                </a:solidFill>
              </a:rPr>
              <a:t>4</a:t>
            </a:r>
            <a:r>
              <a:rPr lang="en-US" sz="2000" b="1" i="1" dirty="0">
                <a:solidFill>
                  <a:schemeClr val="accent1">
                    <a:lumMod val="25000"/>
                  </a:schemeClr>
                </a:solidFill>
              </a:rPr>
              <a:t>. Property Rights can be summarized by E-PUT</a:t>
            </a:r>
          </a:p>
          <a:p>
            <a:pPr marL="342900" indent="-342900">
              <a:lnSpc>
                <a:spcPct val="90000"/>
              </a:lnSpc>
              <a:spcBef>
                <a:spcPts val="0"/>
              </a:spcBef>
              <a:defRPr/>
            </a:pPr>
            <a:r>
              <a:rPr lang="en-US" sz="1600" b="1" i="1" dirty="0"/>
              <a:t>		The RIGHT to EXCLUDE</a:t>
            </a:r>
          </a:p>
          <a:p>
            <a:pPr marL="342900" indent="-342900">
              <a:lnSpc>
                <a:spcPct val="90000"/>
              </a:lnSpc>
              <a:spcBef>
                <a:spcPts val="0"/>
              </a:spcBef>
              <a:defRPr/>
            </a:pPr>
            <a:r>
              <a:rPr lang="en-US" sz="1600" b="1" i="1" dirty="0"/>
              <a:t>		The RIGHT to POSSESS</a:t>
            </a:r>
          </a:p>
          <a:p>
            <a:pPr marL="342900" indent="-342900">
              <a:lnSpc>
                <a:spcPct val="90000"/>
              </a:lnSpc>
              <a:spcBef>
                <a:spcPts val="0"/>
              </a:spcBef>
              <a:defRPr/>
            </a:pPr>
            <a:r>
              <a:rPr lang="en-US" sz="1600" b="1" i="1" dirty="0"/>
              <a:t>		The RIGHT to USE; and</a:t>
            </a:r>
          </a:p>
          <a:p>
            <a:pPr marL="342900" indent="-342900">
              <a:lnSpc>
                <a:spcPct val="90000"/>
              </a:lnSpc>
              <a:spcBef>
                <a:spcPts val="0"/>
              </a:spcBef>
              <a:defRPr/>
            </a:pPr>
            <a:r>
              <a:rPr lang="en-US" sz="1600" b="1" i="1" dirty="0"/>
              <a:t>		The Right to TRANSFER.</a:t>
            </a:r>
          </a:p>
        </p:txBody>
      </p:sp>
    </p:spTree>
    <p:extLst>
      <p:ext uri="{BB962C8B-B14F-4D97-AF65-F5344CB8AC3E}">
        <p14:creationId xmlns:p14="http://schemas.microsoft.com/office/powerpoint/2010/main" val="261892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a:solidFill>
                  <a:srgbClr val="006600"/>
                </a:solidFill>
              </a:rPr>
              <a:t>The Meaning of Personal Property</a:t>
            </a:r>
          </a:p>
          <a:p>
            <a:pPr marL="342900" indent="-342900">
              <a:lnSpc>
                <a:spcPct val="95000"/>
              </a:lnSpc>
              <a:spcBef>
                <a:spcPts val="0"/>
              </a:spcBef>
            </a:pPr>
            <a:endParaRPr lang="en-US" sz="1000" b="1" i="1" dirty="0" smtClean="0">
              <a:solidFill>
                <a:srgbClr val="002060"/>
              </a:solidFill>
            </a:endParaRPr>
          </a:p>
          <a:p>
            <a:pPr marL="342900" indent="-342900">
              <a:lnSpc>
                <a:spcPct val="95000"/>
              </a:lnSpc>
              <a:spcBef>
                <a:spcPts val="0"/>
              </a:spcBef>
            </a:pPr>
            <a:r>
              <a:rPr lang="en-US" sz="2800" b="1" i="1" dirty="0" smtClean="0">
                <a:solidFill>
                  <a:srgbClr val="002060"/>
                </a:solidFill>
              </a:rPr>
              <a:t>Part One: A Review of Property Rights  </a:t>
            </a:r>
          </a:p>
          <a:p>
            <a:pPr marL="342900" indent="-342900">
              <a:lnSpc>
                <a:spcPct val="95000"/>
              </a:lnSpc>
              <a:spcBef>
                <a:spcPts val="0"/>
              </a:spcBef>
            </a:pPr>
            <a:endParaRPr lang="en-US" sz="500" b="1" i="1" dirty="0" smtClean="0">
              <a:solidFill>
                <a:srgbClr val="002060"/>
              </a:solidFill>
            </a:endParaRPr>
          </a:p>
          <a:p>
            <a:pPr marL="342900" indent="-342900">
              <a:lnSpc>
                <a:spcPct val="95000"/>
              </a:lnSpc>
              <a:spcBef>
                <a:spcPts val="0"/>
              </a:spcBef>
            </a:pPr>
            <a:r>
              <a:rPr lang="en-US" sz="2500" b="1" i="1" dirty="0" smtClean="0">
                <a:solidFill>
                  <a:srgbClr val="C00000"/>
                </a:solidFill>
              </a:rPr>
              <a:t>  B. Ways to Exercise Property Rights: </a:t>
            </a:r>
            <a:r>
              <a:rPr lang="en-US" sz="2500" b="1" i="1" dirty="0" err="1" smtClean="0">
                <a:solidFill>
                  <a:srgbClr val="C00000"/>
                </a:solidFill>
              </a:rPr>
              <a:t>EPUT</a:t>
            </a:r>
            <a:endParaRPr lang="en-US" sz="2500" b="1" i="1" dirty="0">
              <a:solidFill>
                <a:srgbClr val="C00000"/>
              </a:solidFill>
            </a:endParaRPr>
          </a:p>
          <a:p>
            <a:pPr marL="342900" indent="-342900">
              <a:lnSpc>
                <a:spcPct val="95000"/>
              </a:lnSpc>
              <a:spcBef>
                <a:spcPts val="0"/>
              </a:spcBef>
            </a:pPr>
            <a:endParaRPr lang="en-US" sz="500" b="1" dirty="0" smtClean="0">
              <a:solidFill>
                <a:schemeClr val="accent1">
                  <a:lumMod val="25000"/>
                </a:schemeClr>
              </a:solidFill>
            </a:endParaRPr>
          </a:p>
          <a:p>
            <a:pPr marL="342900" indent="-342900">
              <a:lnSpc>
                <a:spcPct val="95000"/>
              </a:lnSpc>
              <a:spcBef>
                <a:spcPts val="0"/>
              </a:spcBef>
            </a:pPr>
            <a:r>
              <a:rPr lang="en-US" sz="2400" b="1" dirty="0" smtClean="0">
                <a:solidFill>
                  <a:schemeClr val="accent1">
                    <a:lumMod val="25000"/>
                  </a:schemeClr>
                </a:solidFill>
                <a:latin typeface="Arial Narrow" pitchFamily="34" charset="0"/>
              </a:rPr>
              <a:t>1. The Right to Exclude:</a:t>
            </a:r>
          </a:p>
          <a:p>
            <a:pPr marL="342900" indent="-342900">
              <a:lnSpc>
                <a:spcPct val="95000"/>
              </a:lnSpc>
              <a:spcBef>
                <a:spcPts val="0"/>
              </a:spcBef>
            </a:pPr>
            <a:r>
              <a:rPr lang="en-US" sz="1400" b="1" dirty="0" smtClean="0">
                <a:latin typeface="Arial" pitchFamily="34" charset="0"/>
                <a:cs typeface="Arial" pitchFamily="34" charset="0"/>
              </a:rPr>
              <a:t>	</a:t>
            </a:r>
            <a:r>
              <a:rPr lang="en-US" sz="1400" b="1" i="1" dirty="0" smtClean="0">
                <a:latin typeface="Arial" pitchFamily="34" charset="0"/>
                <a:cs typeface="Arial" pitchFamily="34" charset="0"/>
              </a:rPr>
              <a:t>The right to exclude others from the use or occupancy of the particular “thing.” </a:t>
            </a:r>
          </a:p>
          <a:p>
            <a:pPr marL="342900" indent="-342900">
              <a:lnSpc>
                <a:spcPct val="95000"/>
              </a:lnSpc>
              <a:spcBef>
                <a:spcPts val="0"/>
              </a:spcBef>
            </a:pPr>
            <a:endParaRPr lang="en-US" sz="500" b="1" i="1" dirty="0">
              <a:latin typeface="Arial" pitchFamily="34" charset="0"/>
              <a:cs typeface="Arial" pitchFamily="34" charset="0"/>
            </a:endParaRPr>
          </a:p>
          <a:p>
            <a:pPr marL="342900" indent="-342900">
              <a:lnSpc>
                <a:spcPct val="95000"/>
              </a:lnSpc>
              <a:spcBef>
                <a:spcPts val="0"/>
              </a:spcBef>
            </a:pPr>
            <a:r>
              <a:rPr lang="en-US" sz="2400" b="1" dirty="0" smtClean="0">
                <a:solidFill>
                  <a:schemeClr val="accent1">
                    <a:lumMod val="25000"/>
                  </a:schemeClr>
                </a:solidFill>
                <a:latin typeface="Arial Narrow" pitchFamily="34" charset="0"/>
              </a:rPr>
              <a:t>2. The Right to Possess:</a:t>
            </a:r>
          </a:p>
          <a:p>
            <a:pPr marL="342900" indent="-342900">
              <a:lnSpc>
                <a:spcPct val="95000"/>
              </a:lnSpc>
              <a:spcBef>
                <a:spcPts val="0"/>
              </a:spcBef>
            </a:pPr>
            <a:r>
              <a:rPr lang="en-US" sz="1400" b="1" i="1" dirty="0" smtClean="0">
                <a:latin typeface="Arial" pitchFamily="34" charset="0"/>
                <a:cs typeface="Arial" pitchFamily="34" charset="0"/>
              </a:rPr>
              <a:t>	The right to possess is the right to hold, control or enjoy the particular “thing”.</a:t>
            </a:r>
          </a:p>
          <a:p>
            <a:pPr marL="342900" indent="-342900">
              <a:lnSpc>
                <a:spcPct val="95000"/>
              </a:lnSpc>
              <a:spcBef>
                <a:spcPts val="0"/>
              </a:spcBef>
            </a:pPr>
            <a:endParaRPr lang="en-US" sz="500" b="1" i="1" dirty="0" smtClean="0">
              <a:latin typeface="Arial" pitchFamily="34" charset="0"/>
              <a:cs typeface="Arial" pitchFamily="34" charset="0"/>
            </a:endParaRPr>
          </a:p>
          <a:p>
            <a:pPr marL="342900" indent="-342900">
              <a:lnSpc>
                <a:spcPct val="95000"/>
              </a:lnSpc>
              <a:spcBef>
                <a:spcPts val="0"/>
              </a:spcBef>
            </a:pPr>
            <a:r>
              <a:rPr lang="en-US" sz="2400" b="1" dirty="0">
                <a:solidFill>
                  <a:schemeClr val="accent1">
                    <a:lumMod val="25000"/>
                  </a:schemeClr>
                </a:solidFill>
                <a:latin typeface="Arial Narrow" pitchFamily="34" charset="0"/>
              </a:rPr>
              <a:t>3</a:t>
            </a:r>
            <a:r>
              <a:rPr lang="en-US" sz="2400" b="1" dirty="0" smtClean="0">
                <a:solidFill>
                  <a:schemeClr val="accent1">
                    <a:lumMod val="25000"/>
                  </a:schemeClr>
                </a:solidFill>
                <a:latin typeface="Arial Narrow" pitchFamily="34" charset="0"/>
              </a:rPr>
              <a:t>. The Right to Use:</a:t>
            </a:r>
          </a:p>
          <a:p>
            <a:pPr marL="342900" indent="-342900" algn="just">
              <a:lnSpc>
                <a:spcPct val="95000"/>
              </a:lnSpc>
              <a:spcBef>
                <a:spcPts val="0"/>
              </a:spcBef>
            </a:pPr>
            <a:r>
              <a:rPr lang="en-US" sz="1400" b="1" i="1" dirty="0" smtClean="0"/>
              <a:t>	The right to use a particular “thing”, enjoys broad discretion under the law for all types of usages, so long as it does not interfere with the free use of another’s property (i.e. nuisance).  This also includes the right NOT to use.</a:t>
            </a:r>
          </a:p>
          <a:p>
            <a:pPr marL="342900" indent="-342900">
              <a:lnSpc>
                <a:spcPct val="95000"/>
              </a:lnSpc>
              <a:spcBef>
                <a:spcPts val="0"/>
              </a:spcBef>
            </a:pPr>
            <a:endParaRPr lang="en-US" sz="500" b="1" i="1" dirty="0"/>
          </a:p>
          <a:p>
            <a:pPr marL="342900" indent="-342900" algn="just">
              <a:lnSpc>
                <a:spcPct val="95000"/>
              </a:lnSpc>
              <a:spcBef>
                <a:spcPts val="0"/>
              </a:spcBef>
            </a:pPr>
            <a:r>
              <a:rPr lang="en-US" sz="2000" b="1" dirty="0" smtClean="0">
                <a:solidFill>
                  <a:schemeClr val="accent1">
                    <a:lumMod val="25000"/>
                  </a:schemeClr>
                </a:solidFill>
              </a:rPr>
              <a:t>4. The Right to Transfer:</a:t>
            </a:r>
          </a:p>
          <a:p>
            <a:pPr marL="342900" indent="-342900" algn="just">
              <a:lnSpc>
                <a:spcPct val="95000"/>
              </a:lnSpc>
              <a:spcBef>
                <a:spcPts val="0"/>
              </a:spcBef>
            </a:pPr>
            <a:r>
              <a:rPr lang="en-US" sz="1600" b="1" dirty="0" smtClean="0">
                <a:solidFill>
                  <a:srgbClr val="0033CC"/>
                </a:solidFill>
              </a:rPr>
              <a:t>	</a:t>
            </a:r>
            <a:r>
              <a:rPr lang="en-US" sz="1400" b="1" i="1" dirty="0" smtClean="0"/>
              <a:t>The right to transfer property rights of the particular “thing” can be accomplished by sale, gift, or bailment (loan), during ones lifetime, or by means of bequest after death pursuant to intestate or will.</a:t>
            </a:r>
            <a:endParaRPr lang="en-US" sz="2000" dirty="0"/>
          </a:p>
        </p:txBody>
      </p:sp>
    </p:spTree>
    <p:extLst>
      <p:ext uri="{BB962C8B-B14F-4D97-AF65-F5344CB8AC3E}">
        <p14:creationId xmlns:p14="http://schemas.microsoft.com/office/powerpoint/2010/main" val="3949250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a:solidFill>
                  <a:srgbClr val="006600"/>
                </a:solidFill>
              </a:rPr>
              <a:t>The Meaning of Personal Property</a:t>
            </a:r>
          </a:p>
          <a:p>
            <a:pPr marL="342900" indent="-342900">
              <a:spcBef>
                <a:spcPts val="0"/>
              </a:spcBef>
            </a:pPr>
            <a:endParaRPr lang="en-US" sz="1000" b="1" i="1" dirty="0" smtClean="0">
              <a:solidFill>
                <a:srgbClr val="002060"/>
              </a:solidFill>
            </a:endParaRPr>
          </a:p>
          <a:p>
            <a:pPr marL="342900" indent="-342900">
              <a:spcBef>
                <a:spcPts val="0"/>
              </a:spcBef>
            </a:pPr>
            <a:r>
              <a:rPr lang="en-US" sz="2800" b="1" i="1" dirty="0" smtClean="0">
                <a:solidFill>
                  <a:srgbClr val="002060"/>
                </a:solidFill>
              </a:rPr>
              <a:t>Part One: A Review of Property Rights  </a:t>
            </a:r>
          </a:p>
          <a:p>
            <a:pPr marL="342900" indent="-342900">
              <a:spcBef>
                <a:spcPts val="0"/>
              </a:spcBef>
            </a:pPr>
            <a:endParaRPr lang="en-US" sz="500" b="1" i="1" dirty="0" smtClean="0">
              <a:solidFill>
                <a:srgbClr val="002060"/>
              </a:solidFill>
            </a:endParaRPr>
          </a:p>
          <a:p>
            <a:pPr marL="342900" indent="-342900">
              <a:spcBef>
                <a:spcPts val="0"/>
              </a:spcBef>
            </a:pPr>
            <a:r>
              <a:rPr lang="en-US" sz="2000" b="1" i="1" dirty="0" smtClean="0">
                <a:solidFill>
                  <a:srgbClr val="C00000"/>
                </a:solidFill>
              </a:rPr>
              <a:t>  C. Types of Property</a:t>
            </a:r>
            <a:endParaRPr lang="en-US" sz="2000" b="1" i="1" dirty="0">
              <a:solidFill>
                <a:srgbClr val="C00000"/>
              </a:solidFill>
            </a:endParaRPr>
          </a:p>
          <a:p>
            <a:pPr marL="342900" indent="-342900">
              <a:spcBef>
                <a:spcPts val="0"/>
              </a:spcBef>
            </a:pPr>
            <a:endParaRPr lang="en-US" sz="500" b="1" dirty="0" smtClean="0">
              <a:solidFill>
                <a:schemeClr val="accent1">
                  <a:lumMod val="25000"/>
                </a:schemeClr>
              </a:solidFill>
            </a:endParaRPr>
          </a:p>
          <a:p>
            <a:pPr marL="342900" indent="-342900" eaLnBrk="0" hangingPunct="0">
              <a:spcBef>
                <a:spcPct val="20000"/>
              </a:spcBef>
              <a:buFontTx/>
              <a:buChar char="•"/>
            </a:pPr>
            <a:r>
              <a:rPr lang="en-US" sz="2000" dirty="0" smtClean="0"/>
              <a:t>What </a:t>
            </a:r>
            <a:r>
              <a:rPr lang="en-US" sz="2000" b="1" i="1" dirty="0"/>
              <a:t>T</a:t>
            </a:r>
            <a:r>
              <a:rPr lang="en-US" sz="2000" b="1" i="1" dirty="0" smtClean="0"/>
              <a:t>ypes</a:t>
            </a:r>
            <a:r>
              <a:rPr lang="en-US" sz="2000" dirty="0" smtClean="0"/>
              <a:t> of</a:t>
            </a:r>
            <a:r>
              <a:rPr lang="en-US" sz="2000" b="1" i="1" dirty="0" smtClean="0"/>
              <a:t> Property</a:t>
            </a:r>
            <a:r>
              <a:rPr lang="en-US" sz="2000" dirty="0" smtClean="0"/>
              <a:t> can </a:t>
            </a:r>
            <a:r>
              <a:rPr lang="en-US" sz="2000" b="1" dirty="0" smtClean="0"/>
              <a:t>“Rights” </a:t>
            </a:r>
            <a:r>
              <a:rPr lang="en-US" sz="2000" dirty="0" smtClean="0"/>
              <a:t>be exercised over:</a:t>
            </a:r>
          </a:p>
          <a:p>
            <a:pPr marL="342900" indent="-342900" eaLnBrk="0" hangingPunct="0">
              <a:spcBef>
                <a:spcPct val="20000"/>
              </a:spcBef>
              <a:buFontTx/>
              <a:buChar char="•"/>
            </a:pPr>
            <a:endParaRPr lang="en-US" sz="500" dirty="0" smtClean="0">
              <a:solidFill>
                <a:schemeClr val="accent2"/>
              </a:solidFill>
            </a:endParaRPr>
          </a:p>
          <a:p>
            <a:pPr marL="742950" lvl="1" indent="-285750" eaLnBrk="0" hangingPunct="0">
              <a:spcBef>
                <a:spcPct val="20000"/>
              </a:spcBef>
              <a:buFontTx/>
              <a:buChar char="–"/>
            </a:pPr>
            <a:r>
              <a:rPr lang="en-US" b="1" dirty="0" smtClean="0">
                <a:solidFill>
                  <a:srgbClr val="006600"/>
                </a:solidFill>
              </a:rPr>
              <a:t>Real</a:t>
            </a:r>
            <a:r>
              <a:rPr lang="en-US" b="1" dirty="0" smtClean="0">
                <a:solidFill>
                  <a:schemeClr val="accent2"/>
                </a:solidFill>
              </a:rPr>
              <a:t> </a:t>
            </a:r>
            <a:r>
              <a:rPr lang="en-US" b="1" dirty="0" smtClean="0"/>
              <a:t>(Rights in Land);</a:t>
            </a:r>
          </a:p>
          <a:p>
            <a:pPr marL="742950" lvl="1" indent="-285750" eaLnBrk="0" hangingPunct="0">
              <a:spcBef>
                <a:spcPct val="20000"/>
              </a:spcBef>
            </a:pPr>
            <a:r>
              <a:rPr lang="en-US" sz="2000" dirty="0" smtClean="0"/>
              <a:t>	</a:t>
            </a:r>
            <a:r>
              <a:rPr lang="en-US" sz="1600" dirty="0" smtClean="0"/>
              <a:t>Real Estate – Ownership/Leaseholds/Easements/Life Estates</a:t>
            </a:r>
          </a:p>
          <a:p>
            <a:pPr marL="742950" lvl="1" indent="-285750" eaLnBrk="0" hangingPunct="0">
              <a:spcBef>
                <a:spcPct val="20000"/>
              </a:spcBef>
            </a:pPr>
            <a:endParaRPr lang="en-US" sz="500" dirty="0" smtClean="0"/>
          </a:p>
          <a:p>
            <a:pPr marL="742950" lvl="1" indent="-285750" eaLnBrk="0" hangingPunct="0">
              <a:spcBef>
                <a:spcPct val="20000"/>
              </a:spcBef>
              <a:buFontTx/>
              <a:buChar char="–"/>
            </a:pPr>
            <a:r>
              <a:rPr lang="en-US" b="1" dirty="0" smtClean="0">
                <a:solidFill>
                  <a:srgbClr val="006600"/>
                </a:solidFill>
              </a:rPr>
              <a:t>Personal</a:t>
            </a:r>
            <a:r>
              <a:rPr lang="en-US" b="1" dirty="0" smtClean="0">
                <a:solidFill>
                  <a:schemeClr val="accent2"/>
                </a:solidFill>
              </a:rPr>
              <a:t> </a:t>
            </a:r>
            <a:r>
              <a:rPr lang="en-US" b="1" dirty="0" smtClean="0"/>
              <a:t>(Rights in Objects); and/or</a:t>
            </a:r>
          </a:p>
          <a:p>
            <a:pPr marL="742950" lvl="1" indent="-285750" eaLnBrk="0" hangingPunct="0">
              <a:spcBef>
                <a:spcPct val="20000"/>
              </a:spcBef>
            </a:pPr>
            <a:r>
              <a:rPr lang="en-US" sz="2000" dirty="0" smtClean="0"/>
              <a:t>	</a:t>
            </a:r>
            <a:r>
              <a:rPr lang="en-US" sz="1600" dirty="0" smtClean="0"/>
              <a:t>Chattels – Tangible, visible “things”</a:t>
            </a:r>
          </a:p>
          <a:p>
            <a:pPr marL="742950" lvl="1" indent="-285750" eaLnBrk="0" hangingPunct="0">
              <a:spcBef>
                <a:spcPct val="20000"/>
              </a:spcBef>
              <a:buFontTx/>
              <a:buChar char="–"/>
            </a:pPr>
            <a:endParaRPr lang="en-US" sz="500" b="1" dirty="0" smtClean="0">
              <a:solidFill>
                <a:srgbClr val="006600"/>
              </a:solidFill>
            </a:endParaRPr>
          </a:p>
          <a:p>
            <a:pPr marL="742950" lvl="1" indent="-285750" eaLnBrk="0" hangingPunct="0">
              <a:spcBef>
                <a:spcPct val="20000"/>
              </a:spcBef>
              <a:buFontTx/>
              <a:buChar char="–"/>
            </a:pPr>
            <a:r>
              <a:rPr lang="en-US" b="1" dirty="0" smtClean="0">
                <a:solidFill>
                  <a:srgbClr val="006600"/>
                </a:solidFill>
              </a:rPr>
              <a:t>Intellectual</a:t>
            </a:r>
            <a:r>
              <a:rPr lang="en-US" b="1" dirty="0" smtClean="0">
                <a:solidFill>
                  <a:schemeClr val="accent2"/>
                </a:solidFill>
              </a:rPr>
              <a:t> </a:t>
            </a:r>
            <a:r>
              <a:rPr lang="en-US" b="1" dirty="0" smtClean="0"/>
              <a:t>(Rights in Ideas)</a:t>
            </a:r>
          </a:p>
          <a:p>
            <a:pPr marL="742950" lvl="1" indent="-285750" eaLnBrk="0" hangingPunct="0">
              <a:spcBef>
                <a:spcPct val="20000"/>
              </a:spcBef>
            </a:pPr>
            <a:r>
              <a:rPr lang="en-US" sz="1600" dirty="0" smtClean="0"/>
              <a:t>	Patents – Idea for Product or Process</a:t>
            </a:r>
          </a:p>
          <a:p>
            <a:pPr marL="742950" lvl="1" indent="-285750" eaLnBrk="0" hangingPunct="0">
              <a:spcBef>
                <a:spcPct val="20000"/>
              </a:spcBef>
            </a:pPr>
            <a:r>
              <a:rPr lang="en-US" sz="1600" dirty="0" smtClean="0"/>
              <a:t>	Trademarks – Logo, Identification or Distinction</a:t>
            </a:r>
          </a:p>
          <a:p>
            <a:pPr marL="742950" lvl="1" indent="-285750" eaLnBrk="0" hangingPunct="0">
              <a:spcBef>
                <a:spcPct val="20000"/>
              </a:spcBef>
            </a:pPr>
            <a:r>
              <a:rPr lang="en-US" sz="1600" dirty="0" smtClean="0"/>
              <a:t>	Copyrights – Written or Performed Works</a:t>
            </a:r>
            <a:endParaRPr lang="en-US" sz="1600" dirty="0"/>
          </a:p>
        </p:txBody>
      </p:sp>
    </p:spTree>
    <p:extLst>
      <p:ext uri="{BB962C8B-B14F-4D97-AF65-F5344CB8AC3E}">
        <p14:creationId xmlns:p14="http://schemas.microsoft.com/office/powerpoint/2010/main" val="61741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smtClean="0">
                <a:solidFill>
                  <a:srgbClr val="006600"/>
                </a:solidFill>
              </a:rPr>
              <a:t>Wild Animals</a:t>
            </a:r>
            <a:endParaRPr lang="en-US" sz="2800" b="1" i="1" dirty="0">
              <a:solidFill>
                <a:srgbClr val="006600"/>
              </a:solidFill>
            </a:endParaRPr>
          </a:p>
          <a:p>
            <a:pPr marL="342900" indent="-342900" algn="ctr">
              <a:spcBef>
                <a:spcPts val="0"/>
              </a:spcBef>
            </a:pPr>
            <a:endParaRPr lang="en-US" sz="2000" b="1" i="1" dirty="0" smtClean="0">
              <a:solidFill>
                <a:srgbClr val="002060"/>
              </a:solidFill>
            </a:endParaRPr>
          </a:p>
          <a:p>
            <a:pPr marL="342900" indent="-342900" algn="ctr">
              <a:spcBef>
                <a:spcPts val="0"/>
              </a:spcBef>
            </a:pPr>
            <a:r>
              <a:rPr lang="en-US" sz="4400" b="1" i="1" dirty="0" smtClean="0">
                <a:solidFill>
                  <a:srgbClr val="C00000"/>
                </a:solidFill>
              </a:rPr>
              <a:t>Property Rights with</a:t>
            </a:r>
          </a:p>
          <a:p>
            <a:pPr marL="342900" indent="-342900" algn="ctr">
              <a:spcBef>
                <a:spcPts val="0"/>
              </a:spcBef>
            </a:pPr>
            <a:r>
              <a:rPr lang="en-US" sz="4400" b="1" i="1" dirty="0" smtClean="0">
                <a:solidFill>
                  <a:srgbClr val="C00000"/>
                </a:solidFill>
              </a:rPr>
              <a:t>Wild Animals</a:t>
            </a:r>
          </a:p>
          <a:p>
            <a:pPr marL="342900" indent="-342900">
              <a:spcBef>
                <a:spcPts val="0"/>
              </a:spcBef>
            </a:pPr>
            <a:endParaRPr lang="en-US" sz="1000" b="1" i="1" dirty="0" smtClean="0">
              <a:solidFill>
                <a:srgbClr val="002060"/>
              </a:solidFill>
            </a:endParaRPr>
          </a:p>
        </p:txBody>
      </p:sp>
      <p:sp>
        <p:nvSpPr>
          <p:cNvPr id="3" name="Slide Number Placeholder 2"/>
          <p:cNvSpPr>
            <a:spLocks noGrp="1"/>
          </p:cNvSpPr>
          <p:nvPr>
            <p:ph type="sldNum" sz="quarter" idx="12"/>
          </p:nvPr>
        </p:nvSpPr>
        <p:spPr/>
        <p:txBody>
          <a:bodyPr/>
          <a:lstStyle/>
          <a:p>
            <a:pPr>
              <a:defRPr/>
            </a:pPr>
            <a:fld id="{570C3C1C-570D-4B79-AF05-5945A9E53E9E}" type="slidenum">
              <a:rPr lang="en-US" smtClean="0"/>
              <a:pPr>
                <a:defRPr/>
              </a:pPr>
              <a:t>8</a:t>
            </a:fld>
            <a:endParaRPr lang="en-US"/>
          </a:p>
        </p:txBody>
      </p:sp>
    </p:spTree>
    <p:extLst>
      <p:ext uri="{BB962C8B-B14F-4D97-AF65-F5344CB8AC3E}">
        <p14:creationId xmlns:p14="http://schemas.microsoft.com/office/powerpoint/2010/main" val="347241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2292" name="Rectangle 4"/>
          <p:cNvSpPr>
            <a:spLocks noChangeArrowheads="1"/>
          </p:cNvSpPr>
          <p:nvPr/>
        </p:nvSpPr>
        <p:spPr bwMode="auto">
          <a:xfrm>
            <a:off x="304800" y="914400"/>
            <a:ext cx="8610600" cy="5638800"/>
          </a:xfrm>
          <a:prstGeom prst="rect">
            <a:avLst/>
          </a:prstGeom>
          <a:noFill/>
          <a:ln w="9525">
            <a:noFill/>
            <a:miter lim="800000"/>
            <a:headEnd/>
            <a:tailEnd/>
          </a:ln>
        </p:spPr>
        <p:txBody>
          <a:bodyPr/>
          <a:lstStyle/>
          <a:p>
            <a:pPr marL="342900" indent="-342900" algn="ctr">
              <a:lnSpc>
                <a:spcPct val="87000"/>
              </a:lnSpc>
              <a:spcBef>
                <a:spcPts val="0"/>
              </a:spcBef>
              <a:defRPr/>
            </a:pPr>
            <a:r>
              <a:rPr lang="en-US" sz="5000" b="1" dirty="0">
                <a:solidFill>
                  <a:srgbClr val="0033CC"/>
                </a:solidFill>
              </a:rPr>
              <a:t>Personal Property</a:t>
            </a:r>
          </a:p>
          <a:p>
            <a:pPr marL="342900" indent="-342900" algn="ctr">
              <a:lnSpc>
                <a:spcPct val="87000"/>
              </a:lnSpc>
              <a:spcBef>
                <a:spcPts val="0"/>
              </a:spcBef>
              <a:defRPr/>
            </a:pPr>
            <a:r>
              <a:rPr lang="en-US" sz="2800" b="1" i="1" dirty="0">
                <a:solidFill>
                  <a:srgbClr val="006600"/>
                </a:solidFill>
              </a:rPr>
              <a:t>Wild Animals</a:t>
            </a:r>
          </a:p>
          <a:p>
            <a:pPr marL="342900" indent="-342900">
              <a:lnSpc>
                <a:spcPct val="87000"/>
              </a:lnSpc>
              <a:spcBef>
                <a:spcPts val="0"/>
              </a:spcBef>
              <a:buFontTx/>
              <a:buChar char="•"/>
              <a:defRPr/>
            </a:pPr>
            <a:endParaRPr lang="en-US" sz="700" b="1" dirty="0">
              <a:solidFill>
                <a:srgbClr val="0033CC"/>
              </a:solidFill>
            </a:endParaRPr>
          </a:p>
          <a:p>
            <a:pPr marL="342900" indent="-342900">
              <a:lnSpc>
                <a:spcPct val="87000"/>
              </a:lnSpc>
              <a:spcBef>
                <a:spcPts val="0"/>
              </a:spcBef>
              <a:defRPr/>
            </a:pPr>
            <a:r>
              <a:rPr lang="en-US" sz="2800" b="1" i="1" dirty="0" smtClean="0">
                <a:solidFill>
                  <a:srgbClr val="C00000"/>
                </a:solidFill>
              </a:rPr>
              <a:t>Special Rules:  Wild Animals</a:t>
            </a:r>
          </a:p>
          <a:p>
            <a:pPr marL="342900" indent="-342900">
              <a:lnSpc>
                <a:spcPct val="87000"/>
              </a:lnSpc>
              <a:spcBef>
                <a:spcPts val="0"/>
              </a:spcBef>
              <a:buFont typeface="Arial" charset="0"/>
              <a:buChar char="•"/>
              <a:defRPr/>
            </a:pPr>
            <a:endParaRPr lang="en-US" sz="700" b="1" dirty="0"/>
          </a:p>
          <a:p>
            <a:pPr marL="342900" indent="-342900">
              <a:lnSpc>
                <a:spcPct val="87000"/>
              </a:lnSpc>
              <a:spcBef>
                <a:spcPts val="0"/>
              </a:spcBef>
              <a:buFont typeface="Arial" charset="0"/>
              <a:buChar char="•"/>
              <a:defRPr/>
            </a:pPr>
            <a:r>
              <a:rPr lang="en-US" b="1" dirty="0" smtClean="0"/>
              <a:t>Personal Property includes animals</a:t>
            </a:r>
          </a:p>
          <a:p>
            <a:pPr marL="342900" indent="-342900">
              <a:lnSpc>
                <a:spcPct val="87000"/>
              </a:lnSpc>
              <a:spcBef>
                <a:spcPts val="0"/>
              </a:spcBef>
              <a:buFont typeface="Arial" charset="0"/>
              <a:buChar char="•"/>
              <a:defRPr/>
            </a:pPr>
            <a:endParaRPr lang="en-US" sz="500" b="1" dirty="0" smtClean="0"/>
          </a:p>
          <a:p>
            <a:pPr marL="342900" indent="-342900">
              <a:lnSpc>
                <a:spcPct val="87000"/>
              </a:lnSpc>
              <a:spcBef>
                <a:spcPts val="0"/>
              </a:spcBef>
              <a:buFont typeface="Arial" charset="0"/>
              <a:buChar char="•"/>
              <a:defRPr/>
            </a:pPr>
            <a:r>
              <a:rPr lang="en-US" b="1" dirty="0" smtClean="0"/>
              <a:t>Wild </a:t>
            </a:r>
            <a:r>
              <a:rPr lang="en-US" b="1" dirty="0"/>
              <a:t>animals (ferae </a:t>
            </a:r>
            <a:r>
              <a:rPr lang="en-US" b="1" dirty="0" err="1"/>
              <a:t>naturae</a:t>
            </a:r>
            <a:r>
              <a:rPr lang="en-US" b="1" dirty="0"/>
              <a:t>) in their natural state are </a:t>
            </a:r>
            <a:r>
              <a:rPr lang="en-US" b="1" i="1" dirty="0">
                <a:solidFill>
                  <a:srgbClr val="C00000"/>
                </a:solidFill>
              </a:rPr>
              <a:t>unowned</a:t>
            </a:r>
            <a:r>
              <a:rPr lang="en-US" b="1" dirty="0"/>
              <a:t>.  </a:t>
            </a:r>
          </a:p>
          <a:p>
            <a:pPr marL="342900" indent="-342900">
              <a:lnSpc>
                <a:spcPct val="87000"/>
              </a:lnSpc>
              <a:spcBef>
                <a:spcPts val="0"/>
              </a:spcBef>
              <a:buFont typeface="Arial" charset="0"/>
              <a:buChar char="•"/>
              <a:defRPr/>
            </a:pPr>
            <a:endParaRPr lang="en-US" sz="500" b="1" dirty="0" smtClean="0"/>
          </a:p>
          <a:p>
            <a:pPr marL="342900" indent="-342900">
              <a:lnSpc>
                <a:spcPct val="87000"/>
              </a:lnSpc>
              <a:spcBef>
                <a:spcPts val="0"/>
              </a:spcBef>
              <a:buFont typeface="Arial" charset="0"/>
              <a:buChar char="•"/>
              <a:defRPr/>
            </a:pPr>
            <a:r>
              <a:rPr lang="en-US" b="1" dirty="0" smtClean="0"/>
              <a:t>They </a:t>
            </a:r>
            <a:r>
              <a:rPr lang="en-US" b="1" dirty="0"/>
              <a:t>become private property </a:t>
            </a:r>
            <a:r>
              <a:rPr lang="en-US" b="1" dirty="0">
                <a:solidFill>
                  <a:srgbClr val="0033CC"/>
                </a:solidFill>
              </a:rPr>
              <a:t>upon being reduced to possession</a:t>
            </a:r>
            <a:r>
              <a:rPr lang="en-US" b="1" dirty="0"/>
              <a:t>.</a:t>
            </a:r>
          </a:p>
          <a:p>
            <a:pPr marL="342900" indent="-342900">
              <a:lnSpc>
                <a:spcPct val="87000"/>
              </a:lnSpc>
              <a:spcBef>
                <a:spcPts val="0"/>
              </a:spcBef>
              <a:buFontTx/>
              <a:buChar char="•"/>
              <a:defRPr/>
            </a:pPr>
            <a:endParaRPr lang="en-US" sz="800" b="1" dirty="0">
              <a:solidFill>
                <a:srgbClr val="0033CC"/>
              </a:solidFill>
            </a:endParaRPr>
          </a:p>
          <a:p>
            <a:pPr marL="342900" indent="-342900">
              <a:lnSpc>
                <a:spcPct val="87000"/>
              </a:lnSpc>
              <a:spcBef>
                <a:spcPts val="0"/>
              </a:spcBef>
              <a:defRPr/>
            </a:pPr>
            <a:r>
              <a:rPr lang="en-US" sz="2000" b="1" i="1" dirty="0">
                <a:solidFill>
                  <a:srgbClr val="002060"/>
                </a:solidFill>
              </a:rPr>
              <a:t>Acquisition of Title and Possession</a:t>
            </a:r>
          </a:p>
          <a:p>
            <a:pPr marL="342900" indent="-342900">
              <a:lnSpc>
                <a:spcPct val="87000"/>
              </a:lnSpc>
              <a:spcBef>
                <a:spcPts val="0"/>
              </a:spcBef>
              <a:buFont typeface="Arial" charset="0"/>
              <a:buChar char="•"/>
              <a:defRPr/>
            </a:pPr>
            <a:r>
              <a:rPr lang="en-US" b="1" dirty="0"/>
              <a:t>An animal in its natural state is unowned</a:t>
            </a:r>
            <a:r>
              <a:rPr lang="en-US" b="1" dirty="0" smtClean="0"/>
              <a:t>.</a:t>
            </a:r>
          </a:p>
          <a:p>
            <a:pPr marL="342900" indent="-342900">
              <a:lnSpc>
                <a:spcPct val="87000"/>
              </a:lnSpc>
              <a:spcBef>
                <a:spcPts val="0"/>
              </a:spcBef>
              <a:buFont typeface="Arial" charset="0"/>
              <a:buChar char="•"/>
              <a:defRPr/>
            </a:pPr>
            <a:endParaRPr lang="en-US" sz="500" b="1" dirty="0"/>
          </a:p>
          <a:p>
            <a:pPr marL="342900" indent="-342900">
              <a:lnSpc>
                <a:spcPct val="87000"/>
              </a:lnSpc>
              <a:spcBef>
                <a:spcPts val="0"/>
              </a:spcBef>
              <a:buFont typeface="Arial" charset="0"/>
              <a:buChar char="•"/>
              <a:defRPr/>
            </a:pPr>
            <a:r>
              <a:rPr lang="en-US" b="1" dirty="0">
                <a:solidFill>
                  <a:srgbClr val="C00000"/>
                </a:solidFill>
              </a:rPr>
              <a:t>The first person </a:t>
            </a:r>
            <a:r>
              <a:rPr lang="en-US" b="1" dirty="0"/>
              <a:t>to exercise dominion and control over such animal becomes, with possession, the owner of it.</a:t>
            </a:r>
          </a:p>
          <a:p>
            <a:pPr marL="342900" indent="-342900">
              <a:lnSpc>
                <a:spcPct val="87000"/>
              </a:lnSpc>
              <a:spcBef>
                <a:spcPts val="0"/>
              </a:spcBef>
              <a:buFont typeface="Arial" charset="0"/>
              <a:buChar char="•"/>
              <a:defRPr/>
            </a:pPr>
            <a:endParaRPr lang="en-US" sz="500" b="1" dirty="0" smtClean="0"/>
          </a:p>
          <a:p>
            <a:pPr marL="342900" indent="-342900">
              <a:lnSpc>
                <a:spcPct val="87000"/>
              </a:lnSpc>
              <a:spcBef>
                <a:spcPts val="0"/>
              </a:spcBef>
              <a:buFont typeface="Arial" charset="0"/>
              <a:buChar char="•"/>
              <a:defRPr/>
            </a:pPr>
            <a:r>
              <a:rPr lang="en-US" b="1" dirty="0" smtClean="0"/>
              <a:t>To </a:t>
            </a:r>
            <a:r>
              <a:rPr lang="en-US" b="1" dirty="0"/>
              <a:t>become the owner, </a:t>
            </a:r>
            <a:r>
              <a:rPr lang="en-US" b="1" dirty="0">
                <a:solidFill>
                  <a:srgbClr val="C00000"/>
                </a:solidFill>
              </a:rPr>
              <a:t>the claimant must establish that they have exercised dominion and control </a:t>
            </a:r>
            <a:r>
              <a:rPr lang="en-US" b="1" dirty="0"/>
              <a:t>over the animal. (Pierson v Post)</a:t>
            </a:r>
          </a:p>
          <a:p>
            <a:pPr marL="342900" indent="-342900">
              <a:lnSpc>
                <a:spcPct val="87000"/>
              </a:lnSpc>
              <a:spcBef>
                <a:spcPts val="0"/>
              </a:spcBef>
              <a:defRPr/>
            </a:pPr>
            <a:endParaRPr lang="en-US" sz="800" b="1" i="1" dirty="0">
              <a:solidFill>
                <a:srgbClr val="002060"/>
              </a:solidFill>
            </a:endParaRPr>
          </a:p>
          <a:p>
            <a:pPr marL="342900" indent="-342900">
              <a:lnSpc>
                <a:spcPct val="87000"/>
              </a:lnSpc>
              <a:spcBef>
                <a:spcPts val="0"/>
              </a:spcBef>
              <a:defRPr/>
            </a:pPr>
            <a:r>
              <a:rPr lang="en-US" sz="2000" b="1" i="1" dirty="0">
                <a:solidFill>
                  <a:srgbClr val="002060"/>
                </a:solidFill>
              </a:rPr>
              <a:t>Acquisition of Title - Constructive Possession</a:t>
            </a:r>
          </a:p>
          <a:p>
            <a:pPr marL="342900" indent="-342900">
              <a:lnSpc>
                <a:spcPct val="87000"/>
              </a:lnSpc>
              <a:spcBef>
                <a:spcPts val="0"/>
              </a:spcBef>
              <a:defRPr/>
            </a:pPr>
            <a:endParaRPr lang="en-US" sz="600" b="1" i="1" dirty="0">
              <a:solidFill>
                <a:srgbClr val="FF0000"/>
              </a:solidFill>
            </a:endParaRPr>
          </a:p>
          <a:p>
            <a:pPr marL="342900" indent="-342900">
              <a:lnSpc>
                <a:spcPct val="87000"/>
              </a:lnSpc>
              <a:spcBef>
                <a:spcPts val="0"/>
              </a:spcBef>
              <a:defRPr/>
            </a:pPr>
            <a:r>
              <a:rPr lang="en-US" sz="2000" b="1" dirty="0">
                <a:solidFill>
                  <a:srgbClr val="0033CC"/>
                </a:solidFill>
              </a:rPr>
              <a:t>	</a:t>
            </a:r>
            <a:r>
              <a:rPr lang="en-US" b="1" dirty="0"/>
              <a:t>Animals caught in a trap or net belong to the one who owns and has set the trap or net.</a:t>
            </a:r>
            <a:r>
              <a:rPr lang="en-US" sz="500" b="1" dirty="0"/>
              <a:t>   </a:t>
            </a:r>
            <a:endParaRPr lang="en-US" sz="500" b="1" dirty="0" smtClean="0"/>
          </a:p>
          <a:p>
            <a:pPr marL="342900" indent="-342900">
              <a:lnSpc>
                <a:spcPct val="87000"/>
              </a:lnSpc>
              <a:spcBef>
                <a:spcPts val="0"/>
              </a:spcBef>
              <a:defRPr/>
            </a:pPr>
            <a:r>
              <a:rPr lang="en-US" sz="500" b="1" dirty="0"/>
              <a:t>	</a:t>
            </a:r>
            <a:endParaRPr lang="en-US" sz="500" b="1" dirty="0" smtClean="0"/>
          </a:p>
          <a:p>
            <a:pPr marL="342900" indent="-342900">
              <a:lnSpc>
                <a:spcPct val="87000"/>
              </a:lnSpc>
              <a:spcBef>
                <a:spcPts val="0"/>
              </a:spcBef>
              <a:defRPr/>
            </a:pPr>
            <a:r>
              <a:rPr lang="en-US" b="1" dirty="0"/>
              <a:t>	</a:t>
            </a:r>
            <a:r>
              <a:rPr lang="en-US" b="1" dirty="0" smtClean="0"/>
              <a:t>By </a:t>
            </a:r>
            <a:r>
              <a:rPr lang="en-US" b="1" dirty="0"/>
              <a:t>setting such a trap, one is said to constructively possess those animals snared.</a:t>
            </a:r>
          </a:p>
          <a:p>
            <a:pPr marL="342900" indent="-342900">
              <a:spcBef>
                <a:spcPct val="20000"/>
              </a:spcBef>
              <a:defRPr/>
            </a:pPr>
            <a:endParaRPr lang="en-US" sz="1600" b="1" dirty="0">
              <a:solidFill>
                <a:srgbClr val="0033CC"/>
              </a:solidFill>
            </a:endParaRPr>
          </a:p>
          <a:p>
            <a:pPr marL="342900" indent="-342900">
              <a:spcBef>
                <a:spcPct val="20000"/>
              </a:spcBef>
              <a:defRPr/>
            </a:pPr>
            <a:endParaRPr lang="en-US" sz="1600" b="1" dirty="0">
              <a:solidFill>
                <a:srgbClr val="0033CC"/>
              </a:solidFill>
            </a:endParaRPr>
          </a:p>
        </p:txBody>
      </p:sp>
      <p:sp>
        <p:nvSpPr>
          <p:cNvPr id="4" name="Slide Number Placeholder 3"/>
          <p:cNvSpPr>
            <a:spLocks noGrp="1"/>
          </p:cNvSpPr>
          <p:nvPr>
            <p:ph type="sldNum" sz="quarter" idx="12"/>
          </p:nvPr>
        </p:nvSpPr>
        <p:spPr/>
        <p:txBody>
          <a:bodyPr/>
          <a:lstStyle/>
          <a:p>
            <a:pPr>
              <a:defRPr/>
            </a:pPr>
            <a:fld id="{570C3C1C-570D-4B79-AF05-5945A9E53E9E}" type="slidenum">
              <a:rPr lang="en-US" smtClean="0"/>
              <a:pPr>
                <a:defRPr/>
              </a:pPr>
              <a:t>9</a:t>
            </a:fld>
            <a:endParaRPr lang="en-US"/>
          </a:p>
        </p:txBody>
      </p:sp>
    </p:spTree>
    <p:extLst>
      <p:ext uri="{BB962C8B-B14F-4D97-AF65-F5344CB8AC3E}">
        <p14:creationId xmlns:p14="http://schemas.microsoft.com/office/powerpoint/2010/main" val="380776191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8835</TotalTime>
  <Words>1257</Words>
  <Application>Microsoft Office PowerPoint</Application>
  <PresentationFormat>On-screen Show (4:3)</PresentationFormat>
  <Paragraphs>187</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Narrow</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409</cp:revision>
  <cp:lastPrinted>2017-08-31T14:13:51Z</cp:lastPrinted>
  <dcterms:created xsi:type="dcterms:W3CDTF">2007-08-27T19:04:39Z</dcterms:created>
  <dcterms:modified xsi:type="dcterms:W3CDTF">2020-09-21T20:18:53Z</dcterms:modified>
</cp:coreProperties>
</file>