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09" r:id="rId2"/>
    <p:sldId id="514" r:id="rId3"/>
    <p:sldId id="524" r:id="rId4"/>
    <p:sldId id="525" r:id="rId5"/>
    <p:sldId id="526" r:id="rId6"/>
    <p:sldId id="527" r:id="rId7"/>
    <p:sldId id="528" r:id="rId8"/>
    <p:sldId id="529" r:id="rId9"/>
    <p:sldId id="530" r:id="rId10"/>
    <p:sldId id="531" r:id="rId11"/>
    <p:sldId id="532" r:id="rId12"/>
    <p:sldId id="536" r:id="rId13"/>
    <p:sldId id="537" r:id="rId14"/>
    <p:sldId id="538" r:id="rId15"/>
    <p:sldId id="539" r:id="rId16"/>
    <p:sldId id="540" r:id="rId17"/>
    <p:sldId id="556" r:id="rId18"/>
    <p:sldId id="541" r:id="rId19"/>
    <p:sldId id="542" r:id="rId20"/>
    <p:sldId id="543" r:id="rId21"/>
    <p:sldId id="544" r:id="rId22"/>
    <p:sldId id="545" r:id="rId23"/>
    <p:sldId id="546" r:id="rId24"/>
    <p:sldId id="547" r:id="rId25"/>
    <p:sldId id="548" r:id="rId26"/>
    <p:sldId id="549" r:id="rId27"/>
    <p:sldId id="550" r:id="rId28"/>
    <p:sldId id="551" r:id="rId29"/>
    <p:sldId id="552" r:id="rId30"/>
    <p:sldId id="553" r:id="rId31"/>
    <p:sldId id="554" r:id="rId32"/>
    <p:sldId id="555" r:id="rId33"/>
    <p:sldId id="439" r:id="rId3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C81204"/>
    <a:srgbClr val="4C1441"/>
    <a:srgbClr val="FFFF00"/>
    <a:srgbClr val="006666"/>
    <a:srgbClr val="CC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5" d="100"/>
          <a:sy n="105"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9/21/2020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9/21/2020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0887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13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70445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6430B5-F4A6-4B54-B6B8-FBEDA17FEF7B}" type="slidenum">
              <a:rPr lang="en-US" smtClean="0"/>
              <a:pPr/>
              <a:t>14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7631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15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8949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16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75141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17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0000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8469A4E-965E-4D01-AA93-5603C83E52EA}" type="slidenum">
              <a:rPr lang="en-US" smtClean="0"/>
              <a:pPr/>
              <a:t>18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54257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ECEF87F-CEC5-4920-950A-412B2FEC8722}" type="slidenum">
              <a:rPr lang="en-US" smtClean="0"/>
              <a:pPr/>
              <a:t>19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1558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9B47D0F-46E3-4723-95DE-6ED092AE86E5}" type="slidenum">
              <a:rPr lang="en-US" smtClean="0"/>
              <a:pPr/>
              <a:t>20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0325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C7BBF9-AA39-4F9A-9A71-327D7B6F45CD}" type="slidenum">
              <a:rPr lang="en-US" smtClean="0"/>
              <a:pPr/>
              <a:t>21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9152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FDF7CB2-FE53-4B55-98A0-E4DC8D8EC466}" type="slidenum">
              <a:rPr lang="en-US" smtClean="0"/>
              <a:pPr/>
              <a:t>22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5424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2751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23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25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24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16552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25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84405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26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1120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27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6889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28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14972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29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7427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74042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383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5E7CC7-744F-4016-A2CF-B6CA7EC249F7}" type="slidenum">
              <a:rPr lang="en-US" smtClean="0"/>
              <a:pPr/>
              <a:t>32</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147095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688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1480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3570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4279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3652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11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9230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12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1426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a:t>
            </a:r>
            <a:r>
              <a:rPr lang="en-US" sz="3200" b="1" kern="0" dirty="0" smtClean="0">
                <a:solidFill>
                  <a:srgbClr val="FFFF00"/>
                </a:solidFill>
                <a:latin typeface="+mn-lt"/>
              </a:rPr>
              <a:t>Five C:</a:t>
            </a:r>
            <a:endParaRPr lang="en-US" sz="3200" b="1" kern="0" dirty="0">
              <a:solidFill>
                <a:srgbClr val="FFFF00"/>
              </a:solidFill>
              <a:latin typeface="+mn-lt"/>
            </a:endParaRPr>
          </a:p>
          <a:p>
            <a:pPr marL="342889" indent="-342889" algn="ctr">
              <a:spcBef>
                <a:spcPct val="20000"/>
              </a:spcBef>
              <a:defRPr/>
            </a:pPr>
            <a:r>
              <a:rPr lang="en-US" sz="3200" b="1" kern="0" dirty="0" smtClean="0">
                <a:solidFill>
                  <a:srgbClr val="FFFF00"/>
                </a:solidFill>
                <a:latin typeface="+mn-lt"/>
              </a:rPr>
              <a:t>Acquisition of Personal Property</a:t>
            </a:r>
            <a:endParaRPr lang="en-US" sz="3200" b="1" kern="0" dirty="0">
              <a:solidFill>
                <a:srgbClr val="FFFF00"/>
              </a:solidFill>
              <a:latin typeface="+mn-lt"/>
            </a:endParaRPr>
          </a:p>
        </p:txBody>
      </p:sp>
      <p:pic>
        <p:nvPicPr>
          <p:cNvPr id="2052" name="Picture 1"/>
          <p:cNvPicPr>
            <a:picLocks noChangeAspect="1"/>
          </p:cNvPicPr>
          <p:nvPr/>
        </p:nvPicPr>
        <p:blipFill>
          <a:blip r:embed="rId3" cstate="print"/>
          <a:srcRect/>
          <a:stretch>
            <a:fillRect/>
          </a:stretch>
        </p:blipFill>
        <p:spPr bwMode="auto">
          <a:xfrm>
            <a:off x="1676400" y="152400"/>
            <a:ext cx="5700712" cy="1239837"/>
          </a:xfrm>
          <a:prstGeom prst="rect">
            <a:avLst/>
          </a:prstGeom>
          <a:noFill/>
          <a:ln w="9525">
            <a:noFill/>
            <a:miter lim="800000"/>
            <a:headEnd/>
            <a:tailEnd/>
          </a:ln>
        </p:spPr>
      </p:pic>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ctr">
              <a:lnSpc>
                <a:spcPct val="95000"/>
              </a:lnSpc>
              <a:spcBef>
                <a:spcPts val="0"/>
              </a:spcBef>
              <a:defRPr/>
            </a:pPr>
            <a:r>
              <a:rPr lang="en-US" sz="5000" b="1" dirty="0">
                <a:solidFill>
                  <a:srgbClr val="0033CC"/>
                </a:solidFill>
              </a:rPr>
              <a:t>Personal Property</a:t>
            </a:r>
          </a:p>
          <a:p>
            <a:pPr marL="342900" indent="-342900" algn="ctr">
              <a:lnSpc>
                <a:spcPct val="95000"/>
              </a:lnSpc>
              <a:spcBef>
                <a:spcPts val="0"/>
              </a:spcBef>
              <a:defRPr/>
            </a:pPr>
            <a:r>
              <a:rPr lang="en-US" sz="2800" b="1" i="1" dirty="0">
                <a:solidFill>
                  <a:srgbClr val="006600"/>
                </a:solidFill>
              </a:rPr>
              <a:t>Acquisition of Property Rights</a:t>
            </a:r>
          </a:p>
          <a:p>
            <a:pPr marL="342900" indent="-342900">
              <a:spcBef>
                <a:spcPct val="20000"/>
              </a:spcBef>
              <a:defRPr/>
            </a:pPr>
            <a:r>
              <a:rPr lang="en-US" sz="2100" b="1" i="1" dirty="0" smtClean="0">
                <a:solidFill>
                  <a:srgbClr val="C00000"/>
                </a:solidFill>
              </a:rPr>
              <a:t>The </a:t>
            </a:r>
            <a:r>
              <a:rPr lang="en-US" sz="2100" b="1" i="1" dirty="0">
                <a:solidFill>
                  <a:srgbClr val="C00000"/>
                </a:solidFill>
              </a:rPr>
              <a:t>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10</a:t>
            </a:fld>
            <a:endParaRPr lang="en-US"/>
          </a:p>
        </p:txBody>
      </p:sp>
    </p:spTree>
    <p:extLst>
      <p:ext uri="{BB962C8B-B14F-4D97-AF65-F5344CB8AC3E}">
        <p14:creationId xmlns:p14="http://schemas.microsoft.com/office/powerpoint/2010/main" val="294879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ctr">
              <a:lnSpc>
                <a:spcPct val="95000"/>
              </a:lnSpc>
              <a:spcBef>
                <a:spcPts val="0"/>
              </a:spcBef>
              <a:defRPr/>
            </a:pPr>
            <a:r>
              <a:rPr lang="en-US" sz="5000" b="1" dirty="0">
                <a:solidFill>
                  <a:srgbClr val="0033CC"/>
                </a:solidFill>
              </a:rPr>
              <a:t>Personal Property</a:t>
            </a:r>
          </a:p>
          <a:p>
            <a:pPr marL="342900" indent="-342900" algn="ctr">
              <a:lnSpc>
                <a:spcPct val="95000"/>
              </a:lnSpc>
              <a:spcBef>
                <a:spcPts val="0"/>
              </a:spcBef>
              <a:defRPr/>
            </a:pPr>
            <a:r>
              <a:rPr lang="en-US" sz="2800" b="1" i="1" dirty="0">
                <a:solidFill>
                  <a:srgbClr val="006600"/>
                </a:solidFill>
              </a:rPr>
              <a:t>Acquisition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smtClean="0">
                <a:solidFill>
                  <a:srgbClr val="C00000"/>
                </a:solidFill>
              </a:rPr>
              <a:t>The </a:t>
            </a:r>
            <a:r>
              <a:rPr lang="en-US" sz="2100" b="1" i="1" dirty="0">
                <a:solidFill>
                  <a:srgbClr val="C00000"/>
                </a:solidFill>
              </a:rPr>
              <a:t>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32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defTabSz="347663">
              <a:spcBef>
                <a:spcPts val="0"/>
              </a:spcBef>
              <a:defRPr/>
            </a:pPr>
            <a:r>
              <a:rPr lang="en-US" b="1" dirty="0" smtClean="0"/>
              <a:t>	Remember </a:t>
            </a:r>
            <a:r>
              <a:rPr lang="en-US" b="1" i="1" dirty="0"/>
              <a:t>property rights</a:t>
            </a:r>
            <a:r>
              <a:rPr lang="en-US" b="1" dirty="0"/>
              <a:t> are the legally recognized ability to exercise </a:t>
            </a:r>
            <a:r>
              <a:rPr lang="en-US" b="1" dirty="0" smtClean="0"/>
              <a:t>	power </a:t>
            </a:r>
            <a:r>
              <a:rPr lang="en-US" b="1" dirty="0"/>
              <a:t>and control over the </a:t>
            </a:r>
            <a:r>
              <a:rPr lang="en-US" b="1" i="1" dirty="0"/>
              <a:t>property</a:t>
            </a:r>
            <a:r>
              <a:rPr lang="en-US" b="1" dirty="0"/>
              <a:t>.</a:t>
            </a:r>
          </a:p>
          <a:p>
            <a:pPr marL="342900" indent="-342900" defTabSz="347663">
              <a:spcBef>
                <a:spcPts val="0"/>
              </a:spcBef>
              <a:buFont typeface="Arial" charset="0"/>
              <a:buChar char="•"/>
              <a:defRPr/>
            </a:pPr>
            <a:endParaRPr lang="en-US" sz="700" b="1" dirty="0"/>
          </a:p>
          <a:p>
            <a:pPr defTabSz="347663">
              <a:spcBef>
                <a:spcPts val="0"/>
              </a:spcBef>
              <a:defRPr/>
            </a:pPr>
            <a:r>
              <a:rPr lang="en-US" b="1" dirty="0" smtClean="0"/>
              <a:t>	The </a:t>
            </a:r>
            <a:r>
              <a:rPr lang="en-US" b="1" dirty="0"/>
              <a:t>law seeks to have </a:t>
            </a:r>
            <a:r>
              <a:rPr lang="en-US" b="1" i="1" dirty="0"/>
              <a:t>property</a:t>
            </a:r>
            <a:r>
              <a:rPr lang="en-US" b="1" dirty="0"/>
              <a:t> to be owned by someone.</a:t>
            </a:r>
          </a:p>
          <a:p>
            <a:pPr marL="342900" indent="-342900" defTabSz="347663">
              <a:spcBef>
                <a:spcPts val="0"/>
              </a:spcBef>
              <a:buFont typeface="Arial" charset="0"/>
              <a:buChar char="•"/>
              <a:defRPr/>
            </a:pPr>
            <a:endParaRPr lang="en-US" sz="700" b="1" dirty="0"/>
          </a:p>
          <a:p>
            <a:pPr defTabSz="347663">
              <a:spcBef>
                <a:spcPts val="0"/>
              </a:spcBef>
              <a:defRPr/>
            </a:pPr>
            <a:r>
              <a:rPr lang="en-US" b="1" dirty="0" smtClean="0"/>
              <a:t>	As </a:t>
            </a:r>
            <a:r>
              <a:rPr lang="en-US" b="1" dirty="0"/>
              <a:t>such, the law recognizes that a thing capable of ownership, </a:t>
            </a:r>
            <a:r>
              <a:rPr lang="en-US" b="1" dirty="0" smtClean="0"/>
              <a:t>but </a:t>
            </a:r>
            <a:r>
              <a:rPr lang="en-US" b="1" dirty="0"/>
              <a:t>not yet </a:t>
            </a:r>
            <a:r>
              <a:rPr lang="en-US" b="1" dirty="0" smtClean="0"/>
              <a:t>	owned</a:t>
            </a:r>
            <a:r>
              <a:rPr lang="en-US" b="1" dirty="0"/>
              <a:t>, will belong to the person who acquires actual </a:t>
            </a:r>
            <a:r>
              <a:rPr lang="en-US" b="1" dirty="0" smtClean="0"/>
              <a:t>or </a:t>
            </a:r>
            <a:r>
              <a:rPr lang="en-US" b="1" dirty="0"/>
              <a:t>constructive </a:t>
            </a:r>
            <a:r>
              <a:rPr lang="en-US" b="1" dirty="0" smtClean="0"/>
              <a:t>	dominion </a:t>
            </a:r>
            <a:r>
              <a:rPr lang="en-US" b="1" dirty="0"/>
              <a:t>or control over it, and who has the intent to assert ownership </a:t>
            </a:r>
            <a:r>
              <a:rPr lang="en-US" b="1" dirty="0" smtClean="0"/>
              <a:t>	over </a:t>
            </a:r>
            <a:r>
              <a:rPr lang="en-US" b="1" dirty="0"/>
              <a:t>it.  (i.e. possession</a:t>
            </a:r>
            <a:r>
              <a:rPr lang="en-US" b="1" dirty="0" smtClean="0"/>
              <a:t>).</a:t>
            </a:r>
          </a:p>
          <a:p>
            <a:pPr marL="342900" indent="-342900" defTabSz="347663">
              <a:spcBef>
                <a:spcPts val="0"/>
              </a:spcBef>
              <a:buFont typeface="Arial" charset="0"/>
              <a:buChar char="•"/>
              <a:defRPr/>
            </a:pPr>
            <a:endParaRPr lang="en-US" sz="700" b="1" dirty="0"/>
          </a:p>
          <a:p>
            <a:pPr defTabSz="347663">
              <a:spcBef>
                <a:spcPts val="0"/>
              </a:spcBef>
              <a:defRPr/>
            </a:pPr>
            <a:r>
              <a:rPr lang="en-US" b="1" dirty="0" smtClean="0"/>
              <a:t>	Occupancy/Possession </a:t>
            </a:r>
            <a:r>
              <a:rPr lang="en-US" b="1" dirty="0" smtClean="0"/>
              <a:t>is this actual or constructive dominion or control.</a:t>
            </a:r>
            <a:endParaRPr lang="en-US" b="1" dirty="0"/>
          </a:p>
          <a:p>
            <a:pPr marL="342900" indent="-342900" defTabSz="347663">
              <a:spcBef>
                <a:spcPts val="0"/>
              </a:spcBef>
              <a:buFont typeface="Arial" charset="0"/>
              <a:buChar char="•"/>
              <a:defRPr/>
            </a:pPr>
            <a:endParaRPr lang="en-US" sz="700" b="1" dirty="0">
              <a:solidFill>
                <a:srgbClr val="0033CC"/>
              </a:solidFill>
            </a:endParaRPr>
          </a:p>
          <a:p>
            <a:pPr defTabSz="347663">
              <a:spcBef>
                <a:spcPts val="0"/>
              </a:spcBef>
              <a:defRPr/>
            </a:pPr>
            <a:r>
              <a:rPr lang="en-US" b="1" dirty="0" smtClean="0">
                <a:solidFill>
                  <a:srgbClr val="000066"/>
                </a:solidFill>
              </a:rPr>
              <a:t>	Hence </a:t>
            </a:r>
            <a:r>
              <a:rPr lang="en-US" b="1" dirty="0">
                <a:solidFill>
                  <a:srgbClr val="000066"/>
                </a:solidFill>
              </a:rPr>
              <a:t>the well known adage: </a:t>
            </a:r>
            <a:r>
              <a:rPr lang="en-US" b="1" i="1" dirty="0">
                <a:solidFill>
                  <a:srgbClr val="006600"/>
                </a:solidFill>
              </a:rPr>
              <a:t>Possession is 9/10ths of the law</a:t>
            </a:r>
            <a:r>
              <a:rPr lang="en-US"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Tree>
    <p:extLst>
      <p:ext uri="{BB962C8B-B14F-4D97-AF65-F5344CB8AC3E}">
        <p14:creationId xmlns:p14="http://schemas.microsoft.com/office/powerpoint/2010/main" val="223591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ctr">
              <a:lnSpc>
                <a:spcPct val="80000"/>
              </a:lnSpc>
              <a:spcBef>
                <a:spcPts val="0"/>
              </a:spcBef>
              <a:defRPr/>
            </a:pPr>
            <a:r>
              <a:rPr lang="en-US" sz="5000" b="1" dirty="0">
                <a:solidFill>
                  <a:srgbClr val="0033CC"/>
                </a:solidFill>
              </a:rPr>
              <a:t>Personal Property</a:t>
            </a:r>
          </a:p>
          <a:p>
            <a:pPr marL="342900" indent="-342900" algn="ctr">
              <a:lnSpc>
                <a:spcPct val="80000"/>
              </a:lnSpc>
              <a:spcBef>
                <a:spcPts val="0"/>
              </a:spcBef>
              <a:defRPr/>
            </a:pPr>
            <a:r>
              <a:rPr lang="en-US" sz="2800" b="1" i="1" dirty="0">
                <a:solidFill>
                  <a:srgbClr val="006600"/>
                </a:solidFill>
              </a:rPr>
              <a:t>Acquisition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100" b="1" i="1" dirty="0" smtClean="0">
                <a:solidFill>
                  <a:srgbClr val="C00000"/>
                </a:solidFill>
              </a:rPr>
              <a:t>The </a:t>
            </a:r>
            <a:r>
              <a:rPr lang="en-US" sz="2100" b="1" i="1" dirty="0">
                <a:solidFill>
                  <a:srgbClr val="C00000"/>
                </a:solidFill>
              </a:rPr>
              <a:t>Acquisition and Loss of Right or Title to Personal Property</a:t>
            </a:r>
            <a:endParaRPr lang="en-US" sz="700" b="1" i="1" dirty="0">
              <a:solidFill>
                <a:srgbClr val="C00000"/>
              </a:solidFill>
            </a:endParaRPr>
          </a:p>
          <a:p>
            <a:pPr marL="342900" indent="-342900">
              <a:lnSpc>
                <a:spcPct val="80000"/>
              </a:lnSpc>
              <a:spcBef>
                <a:spcPts val="0"/>
              </a:spcBef>
              <a:buFontTx/>
              <a:buChar char="•"/>
              <a:defRPr/>
            </a:pPr>
            <a:endParaRPr lang="en-US" sz="700" b="1" i="1" dirty="0">
              <a:solidFill>
                <a:srgbClr val="FF0000"/>
              </a:solidFill>
            </a:endParaRPr>
          </a:p>
          <a:p>
            <a:pPr marL="342900" indent="-342900">
              <a:lnSpc>
                <a:spcPct val="80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0000"/>
              </a:lnSpc>
              <a:spcBef>
                <a:spcPts val="0"/>
              </a:spcBef>
              <a:buFontTx/>
              <a:buChar char="•"/>
              <a:defRPr/>
            </a:pPr>
            <a:endParaRPr lang="en-US" sz="700" b="1" dirty="0">
              <a:solidFill>
                <a:srgbClr val="0033CC"/>
              </a:solidFill>
            </a:endParaRPr>
          </a:p>
          <a:p>
            <a:pPr marL="342900" indent="-342900">
              <a:lnSpc>
                <a:spcPct val="80000"/>
              </a:lnSpc>
              <a:spcBef>
                <a:spcPts val="0"/>
              </a:spcBef>
              <a:defRPr/>
            </a:pPr>
            <a:r>
              <a:rPr lang="en-US" sz="2000" b="1" dirty="0" smtClean="0"/>
              <a:t>	</a:t>
            </a:r>
            <a:r>
              <a:rPr lang="en-US" sz="2000" b="1" i="1" dirty="0" smtClean="0">
                <a:solidFill>
                  <a:srgbClr val="0033CC"/>
                </a:solidFill>
              </a:rPr>
              <a:t>Special </a:t>
            </a:r>
            <a:r>
              <a:rPr lang="en-US" sz="2000" b="1" i="1" dirty="0" smtClean="0">
                <a:solidFill>
                  <a:srgbClr val="0033CC"/>
                </a:solidFill>
              </a:rPr>
              <a:t>Rules:  Tortious Conversion</a:t>
            </a:r>
          </a:p>
          <a:p>
            <a:pPr marL="342900" indent="-342900">
              <a:lnSpc>
                <a:spcPct val="80000"/>
              </a:lnSpc>
              <a:spcBef>
                <a:spcPts val="0"/>
              </a:spcBef>
              <a:buFont typeface="Arial" charset="0"/>
              <a:buChar char="•"/>
              <a:defRPr/>
            </a:pPr>
            <a:endParaRPr lang="en-US" sz="700" b="1" dirty="0"/>
          </a:p>
          <a:p>
            <a:pPr marL="342900" indent="-342900">
              <a:lnSpc>
                <a:spcPct val="80000"/>
              </a:lnSpc>
              <a:spcBef>
                <a:spcPts val="0"/>
              </a:spcBef>
              <a:defRPr/>
            </a:pPr>
            <a:r>
              <a:rPr lang="en-US" b="1" i="1" dirty="0" smtClean="0">
                <a:solidFill>
                  <a:srgbClr val="C00000"/>
                </a:solidFill>
              </a:rPr>
              <a:t>True </a:t>
            </a:r>
            <a:r>
              <a:rPr lang="en-US" b="1" i="1" dirty="0" smtClean="0">
                <a:solidFill>
                  <a:srgbClr val="C00000"/>
                </a:solidFill>
              </a:rPr>
              <a:t>Owner Retains Title</a:t>
            </a:r>
          </a:p>
          <a:p>
            <a:pPr marL="342900" indent="-342900">
              <a:lnSpc>
                <a:spcPct val="80000"/>
              </a:lnSpc>
              <a:spcBef>
                <a:spcPts val="0"/>
              </a:spcBef>
              <a:defRPr/>
            </a:pPr>
            <a:r>
              <a:rPr lang="en-US" sz="1400" b="1" dirty="0" smtClean="0"/>
              <a:t>	</a:t>
            </a:r>
            <a:r>
              <a:rPr lang="en-US" sz="1400" b="1" dirty="0" err="1" smtClean="0"/>
              <a:t>Tortious</a:t>
            </a:r>
            <a:r>
              <a:rPr lang="en-US" sz="1400" b="1" dirty="0" smtClean="0"/>
              <a:t> conversion of personal property does not deprive the true owner of their title.</a:t>
            </a:r>
          </a:p>
          <a:p>
            <a:pPr marL="342900" indent="-342900">
              <a:lnSpc>
                <a:spcPct val="80000"/>
              </a:lnSpc>
              <a:spcBef>
                <a:spcPts val="0"/>
              </a:spcBef>
              <a:defRPr/>
            </a:pPr>
            <a:r>
              <a:rPr lang="en-US" sz="700" b="1" dirty="0" smtClean="0"/>
              <a:t> </a:t>
            </a:r>
            <a:endParaRPr lang="en-US" sz="500" b="1" dirty="0" smtClean="0"/>
          </a:p>
          <a:p>
            <a:pPr marL="342900" indent="-342900">
              <a:lnSpc>
                <a:spcPct val="80000"/>
              </a:lnSpc>
              <a:spcBef>
                <a:spcPts val="0"/>
              </a:spcBef>
              <a:defRPr/>
            </a:pPr>
            <a:r>
              <a:rPr lang="en-US" sz="1400" b="1" dirty="0" smtClean="0"/>
              <a:t>	Moreover, one who does not have title to goods cannot pass title to even a bona fide purchaser.</a:t>
            </a:r>
          </a:p>
          <a:p>
            <a:pPr marL="342900" indent="-342900">
              <a:lnSpc>
                <a:spcPct val="80000"/>
              </a:lnSpc>
              <a:spcBef>
                <a:spcPts val="0"/>
              </a:spcBef>
              <a:buFontTx/>
              <a:buChar char="•"/>
              <a:defRPr/>
            </a:pPr>
            <a:endParaRPr lang="en-US" sz="500" b="1" dirty="0" smtClean="0">
              <a:solidFill>
                <a:srgbClr val="0033CC"/>
              </a:solidFill>
            </a:endParaRPr>
          </a:p>
          <a:p>
            <a:pPr marL="342900" indent="-342900">
              <a:lnSpc>
                <a:spcPct val="80000"/>
              </a:lnSpc>
              <a:spcBef>
                <a:spcPts val="0"/>
              </a:spcBef>
              <a:defRPr/>
            </a:pPr>
            <a:r>
              <a:rPr lang="en-US" b="1" i="1" dirty="0" smtClean="0">
                <a:solidFill>
                  <a:srgbClr val="C00000"/>
                </a:solidFill>
              </a:rPr>
              <a:t>Exceptions</a:t>
            </a:r>
            <a:endParaRPr lang="en-US" b="1" i="1" dirty="0" smtClean="0">
              <a:solidFill>
                <a:srgbClr val="C00000"/>
              </a:solidFill>
            </a:endParaRPr>
          </a:p>
          <a:p>
            <a:pPr marL="342900" indent="-342900">
              <a:lnSpc>
                <a:spcPct val="80000"/>
              </a:lnSpc>
              <a:spcBef>
                <a:spcPts val="0"/>
              </a:spcBef>
              <a:defRPr/>
            </a:pPr>
            <a:r>
              <a:rPr lang="en-US" sz="1500" b="1" dirty="0" smtClean="0"/>
              <a:t>	</a:t>
            </a:r>
            <a:r>
              <a:rPr lang="en-US" sz="1400" b="1" dirty="0" smtClean="0"/>
              <a:t>A bona fide purchaser can obtain good title from one without title where:</a:t>
            </a:r>
          </a:p>
          <a:p>
            <a:pPr marL="342900" indent="-342900">
              <a:lnSpc>
                <a:spcPct val="80000"/>
              </a:lnSpc>
              <a:spcBef>
                <a:spcPts val="0"/>
              </a:spcBef>
              <a:defRPr/>
            </a:pPr>
            <a:endParaRPr lang="en-US" sz="300" b="1" dirty="0" smtClean="0"/>
          </a:p>
          <a:p>
            <a:pPr marL="342900" indent="-342900">
              <a:lnSpc>
                <a:spcPct val="80000"/>
              </a:lnSpc>
              <a:spcBef>
                <a:spcPts val="0"/>
              </a:spcBef>
              <a:defRPr/>
            </a:pPr>
            <a:r>
              <a:rPr lang="en-US" sz="1400" b="1" dirty="0" smtClean="0"/>
              <a:t>	a) The owner of goods, induced by fraud or misrepresentation, sells goods to the defrauder </a:t>
            </a:r>
            <a:r>
              <a:rPr lang="en-US" sz="1400" b="1" i="1" dirty="0" smtClean="0"/>
              <a:t>intending </a:t>
            </a:r>
            <a:r>
              <a:rPr lang="en-US" sz="1400" b="1" dirty="0" smtClean="0"/>
              <a:t>to transfer title, and defrauder subsequently sells the goods to a bona fide purchaser;</a:t>
            </a:r>
          </a:p>
          <a:p>
            <a:pPr marL="342900" indent="-342900">
              <a:lnSpc>
                <a:spcPct val="80000"/>
              </a:lnSpc>
              <a:spcBef>
                <a:spcPts val="0"/>
              </a:spcBef>
              <a:defRPr/>
            </a:pPr>
            <a:endParaRPr lang="en-US" sz="300" b="1" dirty="0" smtClean="0"/>
          </a:p>
          <a:p>
            <a:pPr marL="342900" indent="-342900">
              <a:lnSpc>
                <a:spcPct val="80000"/>
              </a:lnSpc>
              <a:spcBef>
                <a:spcPts val="0"/>
              </a:spcBef>
              <a:defRPr/>
            </a:pPr>
            <a:r>
              <a:rPr lang="en-US" sz="1400" b="1" dirty="0" smtClean="0"/>
              <a:t>	b) Money or a negotiable instrument is transferred; or</a:t>
            </a:r>
          </a:p>
          <a:p>
            <a:pPr marL="342900" indent="-342900">
              <a:lnSpc>
                <a:spcPct val="80000"/>
              </a:lnSpc>
              <a:spcBef>
                <a:spcPts val="0"/>
              </a:spcBef>
              <a:defRPr/>
            </a:pPr>
            <a:endParaRPr lang="en-US" sz="300" b="1" dirty="0" smtClean="0"/>
          </a:p>
          <a:p>
            <a:pPr marL="342900" indent="-342900">
              <a:lnSpc>
                <a:spcPct val="80000"/>
              </a:lnSpc>
              <a:spcBef>
                <a:spcPts val="0"/>
              </a:spcBef>
              <a:defRPr/>
            </a:pPr>
            <a:r>
              <a:rPr lang="en-US" sz="1400" b="1" dirty="0" smtClean="0"/>
              <a:t>	c) The owner of goods has expressly or impliedly represented that the possessor of goods is the owner, or has authority to sell them, and the </a:t>
            </a:r>
            <a:r>
              <a:rPr lang="en-US" sz="1400" b="1" dirty="0" err="1" smtClean="0"/>
              <a:t>BFP</a:t>
            </a:r>
            <a:r>
              <a:rPr lang="en-US" sz="1400" b="1" dirty="0" smtClean="0"/>
              <a:t> has relied in good faith on the representations.</a:t>
            </a:r>
          </a:p>
          <a:p>
            <a:pPr marL="342900" indent="-342900">
              <a:lnSpc>
                <a:spcPct val="80000"/>
              </a:lnSpc>
              <a:spcBef>
                <a:spcPts val="0"/>
              </a:spcBef>
              <a:defRPr/>
            </a:pPr>
            <a:r>
              <a:rPr lang="en-US" sz="300" b="1" dirty="0" smtClean="0"/>
              <a:t>	</a:t>
            </a:r>
            <a:endParaRPr lang="en-US" sz="300" b="1" dirty="0" smtClean="0">
              <a:solidFill>
                <a:srgbClr val="008000"/>
              </a:solidFill>
            </a:endParaRPr>
          </a:p>
          <a:p>
            <a:pPr marL="342900" indent="-342900">
              <a:lnSpc>
                <a:spcPct val="80000"/>
              </a:lnSpc>
              <a:spcBef>
                <a:spcPts val="0"/>
              </a:spcBef>
              <a:defRPr/>
            </a:pPr>
            <a:r>
              <a:rPr lang="en-US" sz="1600" b="1" i="1" dirty="0" smtClean="0">
                <a:solidFill>
                  <a:srgbClr val="008000"/>
                </a:solidFill>
              </a:rPr>
              <a:t>	</a:t>
            </a:r>
            <a:r>
              <a:rPr lang="en-US" sz="1600" b="1" i="1" dirty="0" smtClean="0">
                <a:solidFill>
                  <a:srgbClr val="008000"/>
                </a:solidFill>
              </a:rPr>
              <a:t>Divestment </a:t>
            </a:r>
            <a:r>
              <a:rPr lang="en-US" sz="1600" b="1" i="1" dirty="0" smtClean="0">
                <a:solidFill>
                  <a:srgbClr val="008000"/>
                </a:solidFill>
              </a:rPr>
              <a:t>of Property</a:t>
            </a:r>
          </a:p>
          <a:p>
            <a:pPr marL="342900" indent="-342900">
              <a:lnSpc>
                <a:spcPct val="80000"/>
              </a:lnSpc>
              <a:spcBef>
                <a:spcPts val="0"/>
              </a:spcBef>
              <a:buFontTx/>
              <a:buChar char="•"/>
              <a:defRPr/>
            </a:pPr>
            <a:endParaRPr lang="en-US" sz="500" b="1" dirty="0" smtClean="0">
              <a:solidFill>
                <a:srgbClr val="0033CC"/>
              </a:solidFill>
            </a:endParaRPr>
          </a:p>
          <a:p>
            <a:pPr marL="800100" lvl="1" indent="-342900">
              <a:lnSpc>
                <a:spcPct val="80000"/>
              </a:lnSpc>
              <a:spcBef>
                <a:spcPts val="0"/>
              </a:spcBef>
              <a:buFontTx/>
              <a:buChar char="•"/>
              <a:defRPr/>
            </a:pPr>
            <a:r>
              <a:rPr lang="en-US" sz="1400" b="1" dirty="0" smtClean="0"/>
              <a:t>One attempting to divest another of personal property has the burden of showing title and the right to divest.</a:t>
            </a:r>
            <a:r>
              <a:rPr lang="en-US" sz="300" b="1" dirty="0" smtClean="0"/>
              <a:t> </a:t>
            </a:r>
          </a:p>
          <a:p>
            <a:pPr marL="342900" indent="-342900">
              <a:lnSpc>
                <a:spcPct val="80000"/>
              </a:lnSpc>
              <a:spcBef>
                <a:spcPts val="0"/>
              </a:spcBef>
              <a:buFontTx/>
              <a:buChar char="•"/>
              <a:defRPr/>
            </a:pPr>
            <a:endParaRPr lang="en-US" sz="300" b="1" dirty="0" smtClean="0"/>
          </a:p>
          <a:p>
            <a:pPr marL="800100" lvl="1" indent="-342900">
              <a:lnSpc>
                <a:spcPct val="80000"/>
              </a:lnSpc>
              <a:spcBef>
                <a:spcPts val="0"/>
              </a:spcBef>
              <a:buFontTx/>
              <a:buChar char="•"/>
              <a:defRPr/>
            </a:pPr>
            <a:r>
              <a:rPr lang="en-US" sz="1400" b="1" dirty="0" smtClean="0"/>
              <a:t>Any evidence is admissible, and ownership may be established by proof of acts of ownership as well as by direct testimony.</a:t>
            </a:r>
            <a:r>
              <a:rPr lang="en-US" sz="300" b="1" dirty="0" smtClean="0"/>
              <a:t>   </a:t>
            </a:r>
          </a:p>
          <a:p>
            <a:pPr marL="342900" indent="-342900">
              <a:lnSpc>
                <a:spcPct val="80000"/>
              </a:lnSpc>
              <a:spcBef>
                <a:spcPts val="0"/>
              </a:spcBef>
              <a:buFontTx/>
              <a:buChar char="•"/>
              <a:defRPr/>
            </a:pPr>
            <a:endParaRPr lang="en-US" sz="300" b="1" dirty="0" smtClean="0"/>
          </a:p>
          <a:p>
            <a:pPr marL="800100" lvl="1" indent="-342900">
              <a:lnSpc>
                <a:spcPct val="80000"/>
              </a:lnSpc>
              <a:spcBef>
                <a:spcPts val="0"/>
              </a:spcBef>
              <a:buFontTx/>
              <a:buChar char="•"/>
              <a:defRPr/>
            </a:pPr>
            <a:r>
              <a:rPr lang="en-US" sz="1400" b="1" dirty="0" smtClean="0"/>
              <a:t>Possession plus a claim of title is prima facie evidence of title and ownership.</a:t>
            </a:r>
          </a:p>
          <a:p>
            <a:pPr marL="342900" indent="-342900">
              <a:lnSpc>
                <a:spcPct val="80000"/>
              </a:lnSpc>
              <a:spcBef>
                <a:spcPct val="20000"/>
              </a:spcBef>
              <a:buFontTx/>
              <a:buChar char="•"/>
              <a:defRPr/>
            </a:pPr>
            <a:endParaRPr lang="en-US" sz="1400" b="1" i="1" dirty="0" smtClean="0"/>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Tree>
    <p:extLst>
      <p:ext uri="{BB962C8B-B14F-4D97-AF65-F5344CB8AC3E}">
        <p14:creationId xmlns:p14="http://schemas.microsoft.com/office/powerpoint/2010/main" val="91846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ctr">
              <a:lnSpc>
                <a:spcPct val="90000"/>
              </a:lnSpc>
              <a:spcBef>
                <a:spcPts val="0"/>
              </a:spcBef>
              <a:defRPr/>
            </a:pPr>
            <a:r>
              <a:rPr lang="en-US" sz="5000" b="1" dirty="0">
                <a:solidFill>
                  <a:srgbClr val="0033CC"/>
                </a:solidFill>
              </a:rPr>
              <a:t>Personal Property</a:t>
            </a:r>
          </a:p>
          <a:p>
            <a:pPr marL="342900" indent="-342900" algn="ctr">
              <a:lnSpc>
                <a:spcPct val="90000"/>
              </a:lnSpc>
              <a:spcBef>
                <a:spcPts val="0"/>
              </a:spcBef>
              <a:defRPr/>
            </a:pPr>
            <a:r>
              <a:rPr lang="en-US" sz="2800" b="1" i="1" dirty="0">
                <a:solidFill>
                  <a:srgbClr val="006600"/>
                </a:solidFill>
              </a:rPr>
              <a:t>Acquisition of Property Rights</a:t>
            </a:r>
          </a:p>
          <a:p>
            <a:pPr marL="342900" indent="-342900" algn="just">
              <a:lnSpc>
                <a:spcPct val="90000"/>
              </a:lnSpc>
              <a:spcBef>
                <a:spcPts val="0"/>
              </a:spcBef>
              <a:defRPr/>
            </a:pPr>
            <a:endParaRPr lang="en-US" sz="1000" b="1" i="1" dirty="0" smtClean="0">
              <a:solidFill>
                <a:srgbClr val="002060"/>
              </a:solidFill>
            </a:endParaRPr>
          </a:p>
          <a:p>
            <a:pPr marL="342900" indent="-342900" algn="just">
              <a:lnSpc>
                <a:spcPct val="90000"/>
              </a:lnSpc>
              <a:spcBef>
                <a:spcPts val="0"/>
              </a:spcBef>
              <a:defRPr/>
            </a:pPr>
            <a:r>
              <a:rPr lang="en-US" sz="2800" b="1" i="1" dirty="0" smtClean="0">
                <a:solidFill>
                  <a:srgbClr val="002060"/>
                </a:solidFill>
              </a:rPr>
              <a:t>Part </a:t>
            </a:r>
            <a:r>
              <a:rPr lang="en-US" sz="2800" b="1" i="1" dirty="0">
                <a:solidFill>
                  <a:srgbClr val="002060"/>
                </a:solidFill>
              </a:rPr>
              <a:t>Three: The Exercise of Property Rights</a:t>
            </a:r>
          </a:p>
          <a:p>
            <a:pPr marL="342900" indent="-342900">
              <a:lnSpc>
                <a:spcPct val="90000"/>
              </a:lnSpc>
              <a:spcBef>
                <a:spcPts val="0"/>
              </a:spcBef>
              <a:defRPr/>
            </a:pPr>
            <a:endParaRPr lang="en-US" sz="700" b="1" i="1" dirty="0">
              <a:solidFill>
                <a:schemeClr val="accent5">
                  <a:lumMod val="25000"/>
                </a:schemeClr>
              </a:solidFill>
            </a:endParaRPr>
          </a:p>
          <a:p>
            <a:pPr marL="342900" indent="-342900">
              <a:lnSpc>
                <a:spcPct val="90000"/>
              </a:lnSpc>
              <a:spcBef>
                <a:spcPts val="0"/>
              </a:spcBef>
              <a:defRPr/>
            </a:pPr>
            <a:r>
              <a:rPr lang="en-US" sz="2100" b="1" i="1" dirty="0" smtClean="0">
                <a:solidFill>
                  <a:srgbClr val="C00000"/>
                </a:solidFill>
              </a:rPr>
              <a:t>The </a:t>
            </a:r>
            <a:r>
              <a:rPr lang="en-US" sz="2100" b="1" i="1" dirty="0">
                <a:solidFill>
                  <a:srgbClr val="C00000"/>
                </a:solidFill>
              </a:rPr>
              <a:t>Acquisition and Loss of Right or Title to Personal Property</a:t>
            </a:r>
            <a:endParaRPr lang="en-US" sz="700" b="1" i="1" dirty="0">
              <a:solidFill>
                <a:srgbClr val="C00000"/>
              </a:solidFill>
            </a:endParaRPr>
          </a:p>
          <a:p>
            <a:pPr marL="342900" indent="-342900">
              <a:lnSpc>
                <a:spcPct val="90000"/>
              </a:lnSpc>
              <a:spcBef>
                <a:spcPts val="0"/>
              </a:spcBef>
              <a:buFontTx/>
              <a:buChar char="•"/>
              <a:defRPr/>
            </a:pPr>
            <a:endParaRPr lang="en-US" sz="700" b="1" i="1" dirty="0">
              <a:solidFill>
                <a:srgbClr val="FF0000"/>
              </a:solidFill>
            </a:endParaRPr>
          </a:p>
          <a:p>
            <a:pPr marL="342900" indent="-342900">
              <a:lnSpc>
                <a:spcPct val="90000"/>
              </a:lnSpc>
              <a:spcBef>
                <a:spcPts val="0"/>
              </a:spcBef>
              <a:defRPr/>
            </a:pPr>
            <a:r>
              <a:rPr lang="en-US" sz="3200" b="1" i="1" dirty="0">
                <a:solidFill>
                  <a:schemeClr val="accent1">
                    <a:lumMod val="25000"/>
                  </a:schemeClr>
                </a:solidFill>
              </a:rPr>
              <a:t>2</a:t>
            </a:r>
            <a:r>
              <a:rPr lang="en-US" sz="3200" b="1" i="1" dirty="0" smtClean="0">
                <a:solidFill>
                  <a:schemeClr val="accent1">
                    <a:lumMod val="25000"/>
                  </a:schemeClr>
                </a:solidFill>
              </a:rPr>
              <a:t>. Transfer by Sale</a:t>
            </a:r>
          </a:p>
          <a:p>
            <a:pPr marL="342900" indent="-342900">
              <a:lnSpc>
                <a:spcPct val="90000"/>
              </a:lnSpc>
              <a:spcBef>
                <a:spcPts val="0"/>
              </a:spcBef>
              <a:buFontTx/>
              <a:buChar char="•"/>
              <a:defRPr/>
            </a:pPr>
            <a:endParaRPr lang="en-US" sz="8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Sale </a:t>
            </a:r>
            <a:r>
              <a:rPr lang="en-US" sz="2400" b="1" i="1" dirty="0" smtClean="0">
                <a:solidFill>
                  <a:srgbClr val="0033CC"/>
                </a:solidFill>
              </a:rPr>
              <a:t>of Personal Property</a:t>
            </a:r>
            <a:endParaRPr lang="en-US" sz="2400" b="1" i="1" dirty="0">
              <a:solidFill>
                <a:schemeClr val="accent1">
                  <a:lumMod val="25000"/>
                </a:schemeClr>
              </a:solidFill>
            </a:endParaRPr>
          </a:p>
          <a:p>
            <a:pPr marL="342900" indent="-342900">
              <a:lnSpc>
                <a:spcPct val="90000"/>
              </a:lnSpc>
              <a:spcBef>
                <a:spcPts val="0"/>
              </a:spcBef>
              <a:buFontTx/>
              <a:buChar char="•"/>
              <a:defRPr/>
            </a:pPr>
            <a:endParaRPr lang="en-US" sz="700" b="1" dirty="0">
              <a:solidFill>
                <a:srgbClr val="0033CC"/>
              </a:solidFill>
            </a:endParaRPr>
          </a:p>
          <a:p>
            <a:pPr defTabSz="347663">
              <a:lnSpc>
                <a:spcPct val="90000"/>
              </a:lnSpc>
              <a:spcBef>
                <a:spcPts val="0"/>
              </a:spcBef>
              <a:defRPr/>
            </a:pPr>
            <a:r>
              <a:rPr lang="en-US" sz="1600" b="1" i="1" dirty="0" smtClean="0"/>
              <a:t>	Title</a:t>
            </a:r>
            <a:r>
              <a:rPr lang="en-US" sz="1600" b="1" dirty="0" smtClean="0"/>
              <a:t> </a:t>
            </a:r>
            <a:r>
              <a:rPr lang="en-US" sz="1600" b="1" dirty="0" smtClean="0"/>
              <a:t>can be acquired or lost to </a:t>
            </a:r>
            <a:r>
              <a:rPr lang="en-US" sz="1600" b="1" i="1" dirty="0" smtClean="0"/>
              <a:t>personal property</a:t>
            </a:r>
            <a:r>
              <a:rPr lang="en-US" sz="1600" b="1" dirty="0" smtClean="0"/>
              <a:t> through a valid sale.  </a:t>
            </a:r>
          </a:p>
          <a:p>
            <a:pPr marL="342900" indent="-342900" defTabSz="347663">
              <a:lnSpc>
                <a:spcPct val="90000"/>
              </a:lnSpc>
              <a:spcBef>
                <a:spcPts val="0"/>
              </a:spcBef>
              <a:buFontTx/>
              <a:buChar char="•"/>
              <a:defRPr/>
            </a:pPr>
            <a:endParaRPr lang="en-US" sz="500" b="1" dirty="0" smtClean="0"/>
          </a:p>
          <a:p>
            <a:pPr defTabSz="347663">
              <a:lnSpc>
                <a:spcPct val="90000"/>
              </a:lnSpc>
              <a:spcBef>
                <a:spcPts val="0"/>
              </a:spcBef>
              <a:defRPr/>
            </a:pPr>
            <a:r>
              <a:rPr lang="en-US" sz="1600" b="1" dirty="0" smtClean="0"/>
              <a:t>	A </a:t>
            </a:r>
            <a:r>
              <a:rPr lang="en-US" sz="1600" b="1" dirty="0" smtClean="0"/>
              <a:t>Sale is the </a:t>
            </a:r>
            <a:r>
              <a:rPr lang="en-US" sz="1600" b="1" i="1" dirty="0" smtClean="0"/>
              <a:t>transfer</a:t>
            </a:r>
            <a:r>
              <a:rPr lang="en-US" sz="1600" b="1" dirty="0" smtClean="0"/>
              <a:t> of the </a:t>
            </a:r>
            <a:r>
              <a:rPr lang="en-US" sz="1600" b="1" i="1" dirty="0" smtClean="0"/>
              <a:t>Rights</a:t>
            </a:r>
            <a:r>
              <a:rPr lang="en-US" sz="1600" b="1" dirty="0" smtClean="0"/>
              <a:t> in the Property in return for Consideration.</a:t>
            </a:r>
            <a:endParaRPr lang="en-US" sz="1000" b="1" dirty="0" smtClean="0"/>
          </a:p>
          <a:p>
            <a:pPr marL="342900" indent="-342900" defTabSz="347663">
              <a:lnSpc>
                <a:spcPct val="90000"/>
              </a:lnSpc>
              <a:spcBef>
                <a:spcPts val="0"/>
              </a:spcBef>
              <a:buFontTx/>
              <a:buChar char="•"/>
              <a:defRPr/>
            </a:pPr>
            <a:endParaRPr lang="en-US" sz="500" b="1" dirty="0" smtClean="0"/>
          </a:p>
          <a:p>
            <a:pPr defTabSz="347663">
              <a:lnSpc>
                <a:spcPct val="90000"/>
              </a:lnSpc>
              <a:spcBef>
                <a:spcPts val="0"/>
              </a:spcBef>
              <a:defRPr/>
            </a:pPr>
            <a:r>
              <a:rPr lang="en-US" sz="1600" b="1" dirty="0" smtClean="0"/>
              <a:t>	In </a:t>
            </a:r>
            <a:r>
              <a:rPr lang="en-US" sz="1600" b="1" dirty="0" smtClean="0"/>
              <a:t>general, an owner of </a:t>
            </a:r>
            <a:r>
              <a:rPr lang="en-US" sz="1600" b="1" i="1" dirty="0" smtClean="0"/>
              <a:t>personal property</a:t>
            </a:r>
            <a:r>
              <a:rPr lang="en-US" sz="1600" b="1" dirty="0" smtClean="0"/>
              <a:t> </a:t>
            </a:r>
            <a:r>
              <a:rPr lang="en-US" sz="1600" b="1" i="1" dirty="0" smtClean="0"/>
              <a:t>cannot</a:t>
            </a:r>
            <a:r>
              <a:rPr lang="en-US" sz="1600" b="1" dirty="0" smtClean="0"/>
              <a:t> be divested of their </a:t>
            </a:r>
            <a:r>
              <a:rPr lang="en-US" sz="1600" b="1" i="1" dirty="0" smtClean="0"/>
              <a:t>Rights</a:t>
            </a:r>
            <a:r>
              <a:rPr lang="en-US" sz="1600" b="1" dirty="0" smtClean="0"/>
              <a:t> and </a:t>
            </a:r>
            <a:r>
              <a:rPr lang="en-US" sz="1600" b="1" dirty="0" smtClean="0"/>
              <a:t>	</a:t>
            </a:r>
            <a:r>
              <a:rPr lang="en-US" sz="1600" b="1" i="1" dirty="0" smtClean="0"/>
              <a:t>Title</a:t>
            </a:r>
            <a:r>
              <a:rPr lang="en-US" sz="1600" b="1" dirty="0" smtClean="0"/>
              <a:t> </a:t>
            </a:r>
            <a:r>
              <a:rPr lang="en-US" sz="1600" b="1" i="1" dirty="0" smtClean="0"/>
              <a:t>without</a:t>
            </a:r>
            <a:r>
              <a:rPr lang="en-US" sz="1600" b="1" dirty="0" smtClean="0"/>
              <a:t> their consent.</a:t>
            </a:r>
            <a:endParaRPr lang="en-US" sz="1000" b="1" dirty="0" smtClean="0"/>
          </a:p>
          <a:p>
            <a:pPr marL="342900" indent="-342900" defTabSz="347663">
              <a:lnSpc>
                <a:spcPct val="90000"/>
              </a:lnSpc>
              <a:spcBef>
                <a:spcPts val="0"/>
              </a:spcBef>
              <a:buFontTx/>
              <a:buChar char="•"/>
              <a:defRPr/>
            </a:pPr>
            <a:endParaRPr lang="en-US" sz="500" b="1" dirty="0" smtClean="0"/>
          </a:p>
          <a:p>
            <a:pPr defTabSz="347663">
              <a:lnSpc>
                <a:spcPct val="90000"/>
              </a:lnSpc>
              <a:spcBef>
                <a:spcPts val="0"/>
              </a:spcBef>
              <a:defRPr/>
            </a:pPr>
            <a:r>
              <a:rPr lang="en-US" sz="1600" b="1" dirty="0" smtClean="0"/>
              <a:t>	A </a:t>
            </a:r>
            <a:r>
              <a:rPr lang="en-US" sz="1600" b="1" dirty="0" smtClean="0"/>
              <a:t>purchaser of a chattel acquires </a:t>
            </a:r>
            <a:r>
              <a:rPr lang="en-US" sz="1600" b="1" i="1" dirty="0" smtClean="0"/>
              <a:t>Rights</a:t>
            </a:r>
            <a:r>
              <a:rPr lang="en-US" sz="1600" b="1" dirty="0" smtClean="0"/>
              <a:t> and </a:t>
            </a:r>
            <a:r>
              <a:rPr lang="en-US" sz="1600" b="1" i="1" dirty="0" smtClean="0"/>
              <a:t>Title</a:t>
            </a:r>
            <a:r>
              <a:rPr lang="en-US" sz="1600" b="1" dirty="0" smtClean="0"/>
              <a:t> by voluntary act. (Conduct </a:t>
            </a:r>
            <a:r>
              <a:rPr lang="en-US" sz="1600" b="1" dirty="0" smtClean="0"/>
              <a:t>	creating </a:t>
            </a:r>
            <a:r>
              <a:rPr lang="en-US" sz="1600" b="1" dirty="0" smtClean="0"/>
              <a:t>an estoppel can force sale by operation of law).</a:t>
            </a:r>
            <a:r>
              <a:rPr lang="en-US" sz="1000" b="1" dirty="0" smtClean="0"/>
              <a:t> </a:t>
            </a:r>
          </a:p>
          <a:p>
            <a:pPr marL="342900" indent="-342900" defTabSz="347663">
              <a:lnSpc>
                <a:spcPct val="90000"/>
              </a:lnSpc>
              <a:spcBef>
                <a:spcPts val="0"/>
              </a:spcBef>
              <a:buFontTx/>
              <a:buChar char="•"/>
              <a:defRPr/>
            </a:pPr>
            <a:endParaRPr lang="en-US" sz="500" b="1" dirty="0" smtClean="0"/>
          </a:p>
          <a:p>
            <a:pPr defTabSz="347663">
              <a:lnSpc>
                <a:spcPct val="90000"/>
              </a:lnSpc>
              <a:spcBef>
                <a:spcPts val="0"/>
              </a:spcBef>
              <a:defRPr/>
            </a:pPr>
            <a:r>
              <a:rPr lang="en-US" sz="1600" b="1" dirty="0" smtClean="0"/>
              <a:t>	The </a:t>
            </a:r>
            <a:r>
              <a:rPr lang="en-US" sz="1600" b="1" dirty="0" smtClean="0"/>
              <a:t>intent of the parties is controlling in determining what goods pass and when </a:t>
            </a:r>
            <a:r>
              <a:rPr lang="en-US" sz="1600" b="1" dirty="0" smtClean="0"/>
              <a:t>	</a:t>
            </a:r>
            <a:r>
              <a:rPr lang="en-US" sz="1600" b="1" i="1" dirty="0" smtClean="0"/>
              <a:t>Rights</a:t>
            </a:r>
            <a:r>
              <a:rPr lang="en-US" sz="1600" b="1" dirty="0" smtClean="0"/>
              <a:t> </a:t>
            </a:r>
            <a:r>
              <a:rPr lang="en-US" sz="1600" b="1" dirty="0" smtClean="0"/>
              <a:t>and </a:t>
            </a:r>
            <a:r>
              <a:rPr lang="en-US" sz="1600" b="1" i="1" dirty="0" smtClean="0"/>
              <a:t>Title</a:t>
            </a:r>
            <a:r>
              <a:rPr lang="en-US" sz="1600" b="1" dirty="0" smtClean="0"/>
              <a:t> passes in a sale.</a:t>
            </a:r>
            <a:endParaRPr lang="en-US" sz="1000" b="1" dirty="0" smtClean="0"/>
          </a:p>
          <a:p>
            <a:pPr marL="342900" indent="-342900" defTabSz="347663">
              <a:lnSpc>
                <a:spcPct val="90000"/>
              </a:lnSpc>
              <a:spcBef>
                <a:spcPts val="0"/>
              </a:spcBef>
              <a:buFontTx/>
              <a:buChar char="•"/>
              <a:defRPr/>
            </a:pPr>
            <a:endParaRPr lang="en-US" sz="500" b="1" dirty="0" smtClean="0"/>
          </a:p>
          <a:p>
            <a:pPr defTabSz="347663">
              <a:lnSpc>
                <a:spcPct val="90000"/>
              </a:lnSpc>
              <a:spcBef>
                <a:spcPts val="0"/>
              </a:spcBef>
              <a:defRPr/>
            </a:pPr>
            <a:r>
              <a:rPr lang="en-US" sz="1600" b="1" dirty="0" smtClean="0"/>
              <a:t>	Pursuant </a:t>
            </a:r>
            <a:r>
              <a:rPr lang="en-US" sz="1600" b="1" dirty="0" smtClean="0"/>
              <a:t>to the UCC, a sale of goods in excess of $500 must be in writing and </a:t>
            </a:r>
            <a:r>
              <a:rPr lang="en-US" sz="1600" b="1" dirty="0" smtClean="0"/>
              <a:t>	signed </a:t>
            </a:r>
            <a:r>
              <a:rPr lang="en-US" sz="1600" b="1" dirty="0" smtClean="0"/>
              <a:t>by the party to be charged in order to be enforceable. (UCC 2-201)</a:t>
            </a:r>
          </a:p>
          <a:p>
            <a:pPr marL="342900" indent="-342900" defTabSz="347663">
              <a:lnSpc>
                <a:spcPct val="80000"/>
              </a:lnSpc>
              <a:spcBef>
                <a:spcPts val="0"/>
              </a:spcBef>
              <a:defRPr/>
            </a:pPr>
            <a:endParaRPr lang="en-US" sz="1600" b="1" dirty="0">
              <a:solidFill>
                <a:srgbClr val="0033CC"/>
              </a:solidFill>
            </a:endParaRPr>
          </a:p>
        </p:txBody>
      </p:sp>
    </p:spTree>
    <p:extLst>
      <p:ext uri="{BB962C8B-B14F-4D97-AF65-F5344CB8AC3E}">
        <p14:creationId xmlns:p14="http://schemas.microsoft.com/office/powerpoint/2010/main" val="321861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ctr">
              <a:lnSpc>
                <a:spcPct val="97000"/>
              </a:lnSpc>
              <a:spcBef>
                <a:spcPts val="0"/>
              </a:spcBef>
              <a:defRPr/>
            </a:pPr>
            <a:r>
              <a:rPr lang="en-US" sz="5000" b="1" dirty="0">
                <a:solidFill>
                  <a:srgbClr val="0033CC"/>
                </a:solidFill>
              </a:rPr>
              <a:t>Personal Property</a:t>
            </a:r>
          </a:p>
          <a:p>
            <a:pPr marL="342900" indent="-342900" algn="ctr">
              <a:lnSpc>
                <a:spcPct val="97000"/>
              </a:lnSpc>
              <a:spcBef>
                <a:spcPts val="0"/>
              </a:spcBef>
              <a:defRPr/>
            </a:pPr>
            <a:r>
              <a:rPr lang="en-US" sz="2800" b="1" i="1" dirty="0">
                <a:solidFill>
                  <a:srgbClr val="006600"/>
                </a:solidFill>
              </a:rPr>
              <a:t>Acquisition of Property Rights</a:t>
            </a:r>
          </a:p>
          <a:p>
            <a:pPr marL="342900" indent="-342900">
              <a:lnSpc>
                <a:spcPct val="97000"/>
              </a:lnSpc>
              <a:spcBef>
                <a:spcPts val="0"/>
              </a:spcBef>
              <a:defRPr/>
            </a:pPr>
            <a:endParaRPr lang="en-US" sz="800" b="1" i="1" dirty="0" smtClean="0">
              <a:solidFill>
                <a:schemeClr val="accent5">
                  <a:lumMod val="25000"/>
                </a:schemeClr>
              </a:solidFill>
            </a:endParaRPr>
          </a:p>
          <a:p>
            <a:pPr marL="342900" indent="-342900">
              <a:lnSpc>
                <a:spcPct val="97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97000"/>
              </a:lnSpc>
              <a:spcBef>
                <a:spcPts val="0"/>
              </a:spcBef>
              <a:buFontTx/>
              <a:buChar char="•"/>
              <a:defRPr/>
            </a:pPr>
            <a:endParaRPr lang="en-US" sz="800" b="1" i="1" dirty="0" smtClean="0">
              <a:solidFill>
                <a:srgbClr val="FF0000"/>
              </a:solidFill>
            </a:endParaRPr>
          </a:p>
          <a:p>
            <a:pPr marL="342900" indent="-342900">
              <a:lnSpc>
                <a:spcPct val="97000"/>
              </a:lnSpc>
              <a:spcBef>
                <a:spcPts val="0"/>
              </a:spcBef>
              <a:defRPr/>
            </a:pPr>
            <a:r>
              <a:rPr lang="en-US" sz="3200" b="1" i="1" dirty="0" smtClean="0">
                <a:solidFill>
                  <a:schemeClr val="accent1">
                    <a:lumMod val="25000"/>
                  </a:schemeClr>
                </a:solidFill>
              </a:rPr>
              <a:t>3. Adverse Possession</a:t>
            </a:r>
          </a:p>
          <a:p>
            <a:pPr marL="342900" indent="-342900">
              <a:lnSpc>
                <a:spcPct val="97000"/>
              </a:lnSpc>
              <a:spcBef>
                <a:spcPts val="0"/>
              </a:spcBef>
              <a:buFontTx/>
              <a:buChar char="•"/>
              <a:defRPr/>
            </a:pPr>
            <a:endParaRPr lang="en-US" sz="900" b="1" dirty="0" smtClean="0">
              <a:solidFill>
                <a:srgbClr val="0033CC"/>
              </a:solidFill>
            </a:endParaRPr>
          </a:p>
          <a:p>
            <a:pPr marL="342900" indent="-342900">
              <a:lnSpc>
                <a:spcPct val="97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Adverse Possession of Personal Property</a:t>
            </a:r>
            <a:endParaRPr lang="en-US" sz="2400" b="1" i="1" dirty="0" smtClean="0">
              <a:solidFill>
                <a:schemeClr val="accent1">
                  <a:lumMod val="25000"/>
                </a:schemeClr>
              </a:solidFill>
            </a:endParaRPr>
          </a:p>
          <a:p>
            <a:pPr marL="342900" indent="-342900">
              <a:lnSpc>
                <a:spcPct val="97000"/>
              </a:lnSpc>
              <a:spcBef>
                <a:spcPts val="0"/>
              </a:spcBef>
              <a:buFontTx/>
              <a:buChar char="•"/>
              <a:defRPr/>
            </a:pPr>
            <a:endParaRPr lang="en-US" sz="500" b="1" dirty="0">
              <a:solidFill>
                <a:srgbClr val="0033CC"/>
              </a:solidFill>
            </a:endParaRPr>
          </a:p>
          <a:p>
            <a:pPr>
              <a:lnSpc>
                <a:spcPct val="97000"/>
              </a:lnSpc>
              <a:spcBef>
                <a:spcPts val="0"/>
              </a:spcBef>
              <a:tabLst>
                <a:tab pos="457200" algn="l"/>
              </a:tabLst>
              <a:defRPr/>
            </a:pPr>
            <a:r>
              <a:rPr lang="en-US" sz="1600" b="1" dirty="0"/>
              <a:t> </a:t>
            </a:r>
            <a:r>
              <a:rPr lang="en-US" sz="1600" b="1" dirty="0" smtClean="0"/>
              <a:t>     </a:t>
            </a:r>
            <a:r>
              <a:rPr lang="en-US" sz="1600" b="1" dirty="0" smtClean="0"/>
              <a:t>Title </a:t>
            </a:r>
            <a:r>
              <a:rPr lang="en-US" sz="1600" b="1" dirty="0"/>
              <a:t>to </a:t>
            </a:r>
            <a:r>
              <a:rPr lang="en-US" sz="1600" b="1" dirty="0">
                <a:solidFill>
                  <a:srgbClr val="C00000"/>
                </a:solidFill>
              </a:rPr>
              <a:t>personal property </a:t>
            </a:r>
            <a:r>
              <a:rPr lang="en-US" sz="1600" b="1" dirty="0"/>
              <a:t>by adverse possession results </a:t>
            </a:r>
          </a:p>
          <a:p>
            <a:pPr marL="342900" indent="-342900">
              <a:lnSpc>
                <a:spcPct val="97000"/>
              </a:lnSpc>
              <a:spcBef>
                <a:spcPts val="0"/>
              </a:spcBef>
              <a:defRPr/>
            </a:pPr>
            <a:r>
              <a:rPr lang="en-US" sz="1600" b="1" dirty="0"/>
              <a:t>	</a:t>
            </a:r>
            <a:r>
              <a:rPr lang="en-US" sz="1600" b="1" dirty="0" smtClean="0"/>
              <a:t>from </a:t>
            </a:r>
            <a:r>
              <a:rPr lang="en-US" sz="1600" b="1" dirty="0"/>
              <a:t>the running of a </a:t>
            </a:r>
            <a:r>
              <a:rPr lang="en-US" sz="1600" b="1" dirty="0">
                <a:solidFill>
                  <a:srgbClr val="006600"/>
                </a:solidFill>
              </a:rPr>
              <a:t>statute of limitations </a:t>
            </a:r>
            <a:r>
              <a:rPr lang="en-US" sz="1600" b="1" dirty="0"/>
              <a:t>which requires </a:t>
            </a:r>
          </a:p>
          <a:p>
            <a:pPr marL="342900" indent="-342900">
              <a:lnSpc>
                <a:spcPct val="97000"/>
              </a:lnSpc>
              <a:spcBef>
                <a:spcPts val="0"/>
              </a:spcBef>
              <a:defRPr/>
            </a:pPr>
            <a:r>
              <a:rPr lang="en-US" sz="1600" b="1" dirty="0"/>
              <a:t>	that the cause of action for recovery of the property be </a:t>
            </a:r>
          </a:p>
          <a:p>
            <a:pPr marL="342900" indent="-342900">
              <a:lnSpc>
                <a:spcPct val="97000"/>
              </a:lnSpc>
              <a:spcBef>
                <a:spcPts val="0"/>
              </a:spcBef>
              <a:defRPr/>
            </a:pPr>
            <a:r>
              <a:rPr lang="en-US" sz="1600" b="1" dirty="0"/>
              <a:t>	brought within a specified period after the cause of action </a:t>
            </a:r>
          </a:p>
          <a:p>
            <a:pPr marL="342900" indent="-342900">
              <a:lnSpc>
                <a:spcPct val="97000"/>
              </a:lnSpc>
              <a:spcBef>
                <a:spcPts val="0"/>
              </a:spcBef>
              <a:defRPr/>
            </a:pPr>
            <a:r>
              <a:rPr lang="en-US" sz="1600" b="1" dirty="0"/>
              <a:t>	accrues. </a:t>
            </a:r>
            <a:r>
              <a:rPr lang="en-US" sz="1600" b="1" dirty="0" smtClean="0"/>
              <a:t> (See </a:t>
            </a:r>
            <a:r>
              <a:rPr lang="en-US" sz="1600" b="1" dirty="0" err="1" smtClean="0"/>
              <a:t>CPLR</a:t>
            </a:r>
            <a:r>
              <a:rPr lang="en-US" sz="1600" b="1" dirty="0" smtClean="0"/>
              <a:t> – Article 2)</a:t>
            </a:r>
            <a:endParaRPr lang="en-US" sz="600" b="1" dirty="0"/>
          </a:p>
          <a:p>
            <a:pPr marL="342900" indent="-342900">
              <a:lnSpc>
                <a:spcPct val="97000"/>
              </a:lnSpc>
              <a:spcBef>
                <a:spcPts val="0"/>
              </a:spcBef>
              <a:buFontTx/>
              <a:buChar char="•"/>
              <a:defRPr/>
            </a:pPr>
            <a:endParaRPr lang="en-US" sz="600" b="1" dirty="0"/>
          </a:p>
          <a:p>
            <a:pPr defTabSz="284163">
              <a:lnSpc>
                <a:spcPct val="97000"/>
              </a:lnSpc>
              <a:spcBef>
                <a:spcPts val="0"/>
              </a:spcBef>
              <a:tabLst>
                <a:tab pos="347663" algn="l"/>
              </a:tabLst>
              <a:defRPr/>
            </a:pPr>
            <a:r>
              <a:rPr lang="en-US" sz="1600" b="1" dirty="0" smtClean="0"/>
              <a:t>	When </a:t>
            </a:r>
            <a:r>
              <a:rPr lang="en-US" sz="1600" b="1" dirty="0"/>
              <a:t>the specified period has run, the presumption that </a:t>
            </a:r>
          </a:p>
          <a:p>
            <a:pPr marL="342900" indent="-342900">
              <a:lnSpc>
                <a:spcPct val="97000"/>
              </a:lnSpc>
              <a:spcBef>
                <a:spcPts val="0"/>
              </a:spcBef>
              <a:defRPr/>
            </a:pPr>
            <a:r>
              <a:rPr lang="en-US" sz="1600" b="1" dirty="0"/>
              <a:t>	the person in possession has the right to possession </a:t>
            </a:r>
          </a:p>
          <a:p>
            <a:pPr marL="342900" indent="-342900">
              <a:lnSpc>
                <a:spcPct val="97000"/>
              </a:lnSpc>
              <a:spcBef>
                <a:spcPts val="0"/>
              </a:spcBef>
              <a:defRPr/>
            </a:pPr>
            <a:r>
              <a:rPr lang="en-US" sz="1600" b="1" dirty="0"/>
              <a:t>	cannot be overcome by the former owner.</a:t>
            </a:r>
            <a:endParaRPr lang="en-US" sz="600" b="1" dirty="0"/>
          </a:p>
          <a:p>
            <a:pPr marL="342900" indent="-342900">
              <a:lnSpc>
                <a:spcPct val="97000"/>
              </a:lnSpc>
              <a:spcBef>
                <a:spcPts val="0"/>
              </a:spcBef>
              <a:buFontTx/>
              <a:buChar char="•"/>
              <a:defRPr/>
            </a:pPr>
            <a:endParaRPr lang="en-US" sz="600" b="1" dirty="0"/>
          </a:p>
          <a:p>
            <a:pPr defTabSz="347663">
              <a:lnSpc>
                <a:spcPct val="97000"/>
              </a:lnSpc>
              <a:spcBef>
                <a:spcPts val="0"/>
              </a:spcBef>
              <a:defRPr/>
            </a:pPr>
            <a:r>
              <a:rPr lang="en-US" sz="1600" b="1" dirty="0" smtClean="0"/>
              <a:t>	As </a:t>
            </a:r>
            <a:r>
              <a:rPr lang="en-US" sz="1600" b="1" dirty="0"/>
              <a:t>a result, the party in possession thereafter has an </a:t>
            </a:r>
          </a:p>
          <a:p>
            <a:pPr marL="342900" indent="-342900">
              <a:lnSpc>
                <a:spcPct val="97000"/>
              </a:lnSpc>
              <a:spcBef>
                <a:spcPts val="0"/>
              </a:spcBef>
              <a:defRPr/>
            </a:pPr>
            <a:r>
              <a:rPr lang="en-US" sz="1600" b="1" dirty="0"/>
              <a:t>	enforceable right to possession superior to everyone </a:t>
            </a:r>
          </a:p>
          <a:p>
            <a:pPr marL="342900" indent="-342900">
              <a:lnSpc>
                <a:spcPct val="97000"/>
              </a:lnSpc>
              <a:spcBef>
                <a:spcPts val="0"/>
              </a:spcBef>
              <a:defRPr/>
            </a:pPr>
            <a:r>
              <a:rPr lang="en-US" sz="1600" b="1" dirty="0"/>
              <a:t>	and thus becomes the true owner.</a:t>
            </a:r>
            <a:r>
              <a:rPr lang="en-US" sz="1600" dirty="0"/>
              <a:t> </a:t>
            </a:r>
          </a:p>
        </p:txBody>
      </p:sp>
      <p:pic>
        <p:nvPicPr>
          <p:cNvPr id="17413" name="Picture 5"/>
          <p:cNvPicPr>
            <a:picLocks noChangeAspect="1" noChangeArrowheads="1"/>
          </p:cNvPicPr>
          <p:nvPr/>
        </p:nvPicPr>
        <p:blipFill>
          <a:blip r:embed="rId3" cstate="print"/>
          <a:srcRect/>
          <a:stretch>
            <a:fillRect/>
          </a:stretch>
        </p:blipFill>
        <p:spPr bwMode="auto">
          <a:xfrm>
            <a:off x="6638544" y="3657600"/>
            <a:ext cx="2048256" cy="2880360"/>
          </a:xfrm>
          <a:prstGeom prst="rect">
            <a:avLst/>
          </a:prstGeom>
          <a:noFill/>
          <a:ln w="9525">
            <a:noFill/>
            <a:miter lim="800000"/>
            <a:headEnd/>
            <a:tailEnd/>
          </a:ln>
        </p:spPr>
      </p:pic>
    </p:spTree>
    <p:extLst>
      <p:ext uri="{BB962C8B-B14F-4D97-AF65-F5344CB8AC3E}">
        <p14:creationId xmlns:p14="http://schemas.microsoft.com/office/powerpoint/2010/main" val="172233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ctr">
              <a:lnSpc>
                <a:spcPct val="90000"/>
              </a:lnSpc>
              <a:spcBef>
                <a:spcPts val="0"/>
              </a:spcBef>
              <a:defRPr/>
            </a:pPr>
            <a:r>
              <a:rPr lang="en-US" sz="5000" b="1" dirty="0">
                <a:solidFill>
                  <a:srgbClr val="0033CC"/>
                </a:solidFill>
              </a:rPr>
              <a:t>Personal Property</a:t>
            </a:r>
          </a:p>
          <a:p>
            <a:pPr marL="342900" indent="-342900" algn="ctr">
              <a:lnSpc>
                <a:spcPct val="90000"/>
              </a:lnSpc>
              <a:spcBef>
                <a:spcPts val="0"/>
              </a:spcBef>
              <a:defRPr/>
            </a:pPr>
            <a:r>
              <a:rPr lang="en-US" sz="2800" b="1" i="1" dirty="0">
                <a:solidFill>
                  <a:srgbClr val="006600"/>
                </a:solidFill>
              </a:rPr>
              <a:t>Acquisition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4. Accession</a:t>
            </a:r>
          </a:p>
          <a:p>
            <a:pPr marL="342900" indent="-342900">
              <a:lnSpc>
                <a:spcPct val="90000"/>
              </a:lnSpc>
              <a:spcBef>
                <a:spcPts val="0"/>
              </a:spcBef>
              <a:buFontTx/>
              <a:buChar char="•"/>
              <a:defRPr/>
            </a:pPr>
            <a:endParaRPr lang="en-US" sz="8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Accession</a:t>
            </a:r>
            <a:endParaRPr lang="en-US" sz="2400" b="1" i="1" dirty="0" smtClean="0">
              <a:solidFill>
                <a:schemeClr val="accent1">
                  <a:lumMod val="25000"/>
                </a:schemeClr>
              </a:solidFill>
            </a:endParaRPr>
          </a:p>
          <a:p>
            <a:pPr marL="342900" indent="-342900">
              <a:lnSpc>
                <a:spcPct val="90000"/>
              </a:lnSpc>
              <a:spcBef>
                <a:spcPts val="0"/>
              </a:spcBef>
              <a:defRPr/>
            </a:pPr>
            <a:r>
              <a:rPr lang="en-US" sz="2000" b="1" dirty="0">
                <a:solidFill>
                  <a:srgbClr val="0033CC"/>
                </a:solidFill>
              </a:rPr>
              <a:t>	</a:t>
            </a:r>
            <a:r>
              <a:rPr lang="en-US" sz="2000" b="1" dirty="0">
                <a:solidFill>
                  <a:srgbClr val="C00000"/>
                </a:solidFill>
              </a:rPr>
              <a:t>a. Accession Defined</a:t>
            </a:r>
          </a:p>
          <a:p>
            <a:pPr marL="342900" indent="-342900">
              <a:lnSpc>
                <a:spcPct val="90000"/>
              </a:lnSpc>
              <a:spcBef>
                <a:spcPts val="0"/>
              </a:spcBef>
              <a:defRPr/>
            </a:pPr>
            <a:r>
              <a:rPr lang="en-US" sz="2000" b="1" dirty="0">
                <a:solidFill>
                  <a:srgbClr val="000066"/>
                </a:solidFill>
              </a:rPr>
              <a:t>	</a:t>
            </a:r>
            <a:r>
              <a:rPr lang="en-US" sz="1600" b="1" dirty="0">
                <a:solidFill>
                  <a:srgbClr val="006600"/>
                </a:solidFill>
              </a:rPr>
              <a:t>Accession is: </a:t>
            </a:r>
          </a:p>
          <a:p>
            <a:pPr marL="342900" indent="-342900">
              <a:lnSpc>
                <a:spcPct val="90000"/>
              </a:lnSpc>
              <a:spcBef>
                <a:spcPts val="0"/>
              </a:spcBef>
              <a:defRPr/>
            </a:pPr>
            <a:r>
              <a:rPr lang="en-US" sz="2000" b="1" dirty="0"/>
              <a:t>	“</a:t>
            </a:r>
            <a:r>
              <a:rPr lang="en-US" sz="2000" b="1" i="1" dirty="0"/>
              <a:t>The addition of value to property by the expenditure of labor or the addition of new material.”</a:t>
            </a:r>
          </a:p>
          <a:p>
            <a:pPr marL="342900" indent="-342900">
              <a:lnSpc>
                <a:spcPct val="90000"/>
              </a:lnSpc>
              <a:spcBef>
                <a:spcPts val="0"/>
              </a:spcBef>
              <a:defRPr/>
            </a:pPr>
            <a:r>
              <a:rPr lang="en-US" sz="300" b="1" i="1" dirty="0"/>
              <a:t> </a:t>
            </a:r>
          </a:p>
          <a:p>
            <a:pPr marL="342900" indent="-342900">
              <a:lnSpc>
                <a:spcPct val="90000"/>
              </a:lnSpc>
              <a:spcBef>
                <a:spcPts val="0"/>
              </a:spcBef>
              <a:buFontTx/>
              <a:buChar char="•"/>
              <a:defRPr/>
            </a:pPr>
            <a:endParaRPr lang="en-US" sz="100" b="1" dirty="0">
              <a:solidFill>
                <a:srgbClr val="0033CC"/>
              </a:solidFill>
            </a:endParaRPr>
          </a:p>
          <a:p>
            <a:pPr marL="342900" indent="-342900">
              <a:lnSpc>
                <a:spcPct val="90000"/>
              </a:lnSpc>
              <a:spcBef>
                <a:spcPts val="0"/>
              </a:spcBef>
              <a:defRPr/>
            </a:pPr>
            <a:r>
              <a:rPr lang="en-US" sz="2000" b="1" dirty="0">
                <a:solidFill>
                  <a:srgbClr val="0033CC"/>
                </a:solidFill>
              </a:rPr>
              <a:t>	</a:t>
            </a:r>
            <a:r>
              <a:rPr lang="en-US" sz="2000" b="1" dirty="0">
                <a:solidFill>
                  <a:srgbClr val="C00000"/>
                </a:solidFill>
              </a:rPr>
              <a:t>b. Accession Remedies</a:t>
            </a:r>
          </a:p>
          <a:p>
            <a:pPr marL="342900" indent="-342900">
              <a:lnSpc>
                <a:spcPct val="90000"/>
              </a:lnSpc>
              <a:spcBef>
                <a:spcPts val="0"/>
              </a:spcBef>
              <a:defRPr/>
            </a:pPr>
            <a:r>
              <a:rPr lang="en-US" sz="1600" b="1" dirty="0">
                <a:solidFill>
                  <a:srgbClr val="C00000"/>
                </a:solidFill>
              </a:rPr>
              <a:t>	</a:t>
            </a:r>
            <a:r>
              <a:rPr lang="en-US" sz="1600" b="1" dirty="0"/>
              <a:t>	</a:t>
            </a:r>
            <a:r>
              <a:rPr lang="en-US" sz="1600" b="1" dirty="0">
                <a:solidFill>
                  <a:srgbClr val="006600"/>
                </a:solidFill>
              </a:rPr>
              <a:t>Detachment</a:t>
            </a:r>
          </a:p>
          <a:p>
            <a:pPr marL="1257300" lvl="2" indent="-342900">
              <a:lnSpc>
                <a:spcPct val="90000"/>
              </a:lnSpc>
              <a:spcBef>
                <a:spcPts val="0"/>
              </a:spcBef>
              <a:buFontTx/>
              <a:buChar char="•"/>
              <a:defRPr/>
            </a:pPr>
            <a:r>
              <a:rPr lang="en-US" sz="1500" b="1" dirty="0"/>
              <a:t>If the added article can be detached from the principal chattel, this will be ordered and each party will be put in status quo ante. </a:t>
            </a:r>
          </a:p>
          <a:p>
            <a:pPr marL="342900" lvl="1" indent="-342900">
              <a:lnSpc>
                <a:spcPct val="90000"/>
              </a:lnSpc>
              <a:spcBef>
                <a:spcPts val="0"/>
              </a:spcBef>
              <a:defRPr/>
            </a:pPr>
            <a:r>
              <a:rPr lang="en-US" sz="1500" b="1" dirty="0"/>
              <a:t>		</a:t>
            </a:r>
            <a:r>
              <a:rPr lang="en-US" sz="1600" b="1" dirty="0">
                <a:solidFill>
                  <a:srgbClr val="006600"/>
                </a:solidFill>
              </a:rPr>
              <a:t>Detachment Unavailable</a:t>
            </a:r>
          </a:p>
          <a:p>
            <a:pPr marL="1257300" lvl="2" indent="-342900">
              <a:lnSpc>
                <a:spcPct val="90000"/>
              </a:lnSpc>
              <a:spcBef>
                <a:spcPts val="0"/>
              </a:spcBef>
              <a:buFontTx/>
              <a:buChar char="•"/>
              <a:defRPr/>
            </a:pPr>
            <a:r>
              <a:rPr lang="en-US" sz="1500" b="1" dirty="0"/>
              <a:t>If the added expenditure or thing cannot be detached from the principal chattel, the question arises as to who is the owner of the chattel in its enhanced state.  This will require a determination of value.  This answer will depends upon whether the trespasser acted in good faith or is a willful trespasser.</a:t>
            </a:r>
          </a:p>
          <a:p>
            <a:pPr marL="342900" indent="-342900">
              <a:spcBef>
                <a:spcPct val="20000"/>
              </a:spcBef>
              <a:buFontTx/>
              <a:buChar char="•"/>
              <a:defRPr/>
            </a:pPr>
            <a:endParaRPr lang="en-US" sz="1500"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15</a:t>
            </a:fld>
            <a:endParaRPr lang="en-US"/>
          </a:p>
        </p:txBody>
      </p:sp>
    </p:spTree>
    <p:extLst>
      <p:ext uri="{BB962C8B-B14F-4D97-AF65-F5344CB8AC3E}">
        <p14:creationId xmlns:p14="http://schemas.microsoft.com/office/powerpoint/2010/main" val="105176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ctr">
              <a:lnSpc>
                <a:spcPct val="80000"/>
              </a:lnSpc>
              <a:spcBef>
                <a:spcPts val="0"/>
              </a:spcBef>
              <a:defRPr/>
            </a:pPr>
            <a:r>
              <a:rPr lang="en-US" sz="5000" b="1" dirty="0">
                <a:solidFill>
                  <a:srgbClr val="0033CC"/>
                </a:solidFill>
              </a:rPr>
              <a:t>Personal Property</a:t>
            </a:r>
          </a:p>
          <a:p>
            <a:pPr marL="342900" indent="-342900" algn="ctr">
              <a:lnSpc>
                <a:spcPct val="80000"/>
              </a:lnSpc>
              <a:spcBef>
                <a:spcPts val="0"/>
              </a:spcBef>
              <a:defRPr/>
            </a:pPr>
            <a:r>
              <a:rPr lang="en-US" sz="2800" b="1" i="1" dirty="0">
                <a:solidFill>
                  <a:srgbClr val="006600"/>
                </a:solidFill>
              </a:rPr>
              <a:t>Acquisition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80000"/>
              </a:lnSpc>
              <a:spcBef>
                <a:spcPts val="0"/>
              </a:spcBef>
              <a:buFontTx/>
              <a:buChar char="•"/>
              <a:defRPr/>
            </a:pPr>
            <a:endParaRPr lang="en-US" sz="700" b="1" i="1" dirty="0" smtClean="0">
              <a:solidFill>
                <a:srgbClr val="FF0000"/>
              </a:solidFill>
            </a:endParaRPr>
          </a:p>
          <a:p>
            <a:pPr marL="342900" indent="-342900">
              <a:lnSpc>
                <a:spcPct val="80000"/>
              </a:lnSpc>
              <a:spcBef>
                <a:spcPts val="0"/>
              </a:spcBef>
              <a:defRPr/>
            </a:pPr>
            <a:r>
              <a:rPr lang="en-US" sz="3200" b="1" i="1" dirty="0" smtClean="0">
                <a:solidFill>
                  <a:schemeClr val="accent1">
                    <a:lumMod val="25000"/>
                  </a:schemeClr>
                </a:solidFill>
              </a:rPr>
              <a:t>4. Accession (Continued)</a:t>
            </a:r>
          </a:p>
          <a:p>
            <a:pPr marL="342900" indent="-342900">
              <a:lnSpc>
                <a:spcPct val="80000"/>
              </a:lnSpc>
              <a:spcBef>
                <a:spcPts val="0"/>
              </a:spcBef>
              <a:buFontTx/>
              <a:buChar char="•"/>
              <a:defRPr/>
            </a:pPr>
            <a:endParaRPr lang="en-US" sz="700" b="1" dirty="0" smtClean="0">
              <a:solidFill>
                <a:srgbClr val="0033CC"/>
              </a:solidFill>
            </a:endParaRPr>
          </a:p>
          <a:p>
            <a:pPr marL="342900" indent="-342900">
              <a:lnSpc>
                <a:spcPct val="80000"/>
              </a:lnSpc>
              <a:spcBef>
                <a:spcPts val="0"/>
              </a:spcBef>
              <a:defRPr/>
            </a:pPr>
            <a:r>
              <a:rPr lang="en-US" sz="700" b="1" dirty="0" smtClean="0"/>
              <a:t>	</a:t>
            </a:r>
            <a:r>
              <a:rPr lang="en-US" sz="2400" b="1" i="1" dirty="0" smtClean="0">
                <a:solidFill>
                  <a:srgbClr val="0033CC"/>
                </a:solidFill>
              </a:rPr>
              <a:t>Rules</a:t>
            </a:r>
            <a:r>
              <a:rPr lang="en-US" sz="2400" b="1" i="1" dirty="0" smtClean="0">
                <a:solidFill>
                  <a:srgbClr val="0033CC"/>
                </a:solidFill>
              </a:rPr>
              <a:t>:  Accession (Continued)</a:t>
            </a:r>
            <a:endParaRPr lang="en-US" sz="700" b="1" i="1" dirty="0" smtClean="0">
              <a:solidFill>
                <a:schemeClr val="accent1">
                  <a:lumMod val="25000"/>
                </a:schemeClr>
              </a:solidFill>
            </a:endParaRPr>
          </a:p>
          <a:p>
            <a:pPr marL="342900" indent="-342900">
              <a:lnSpc>
                <a:spcPct val="80000"/>
              </a:lnSpc>
              <a:spcBef>
                <a:spcPts val="0"/>
              </a:spcBef>
              <a:defRPr/>
            </a:pPr>
            <a:r>
              <a:rPr lang="en-US" sz="700" b="1" dirty="0">
                <a:solidFill>
                  <a:srgbClr val="0033CC"/>
                </a:solidFill>
              </a:rPr>
              <a:t> </a:t>
            </a:r>
            <a:r>
              <a:rPr lang="en-US" sz="700" b="1" dirty="0" smtClean="0">
                <a:solidFill>
                  <a:srgbClr val="0033CC"/>
                </a:solidFill>
              </a:rPr>
              <a:t>    </a:t>
            </a:r>
          </a:p>
          <a:p>
            <a:pPr marL="342900" indent="-342900">
              <a:lnSpc>
                <a:spcPct val="80000"/>
              </a:lnSpc>
              <a:spcBef>
                <a:spcPts val="0"/>
              </a:spcBef>
              <a:defRPr/>
            </a:pPr>
            <a:r>
              <a:rPr lang="en-US" sz="2000" b="1" dirty="0" smtClean="0">
                <a:solidFill>
                  <a:srgbClr val="C00000"/>
                </a:solidFill>
              </a:rPr>
              <a:t>     c. Accession Rules</a:t>
            </a:r>
            <a:endParaRPr lang="en-US" sz="700" b="1" dirty="0" smtClean="0">
              <a:solidFill>
                <a:srgbClr val="C00000"/>
              </a:solidFill>
            </a:endParaRPr>
          </a:p>
          <a:p>
            <a:pPr marL="342900" indent="-342900">
              <a:lnSpc>
                <a:spcPct val="80000"/>
              </a:lnSpc>
              <a:spcBef>
                <a:spcPts val="0"/>
              </a:spcBef>
              <a:defRPr/>
            </a:pPr>
            <a:endParaRPr lang="en-US" sz="700" b="1" dirty="0" smtClean="0">
              <a:solidFill>
                <a:srgbClr val="C00000"/>
              </a:solidFill>
            </a:endParaRPr>
          </a:p>
          <a:p>
            <a:pPr marL="342900" indent="-342900">
              <a:lnSpc>
                <a:spcPct val="80000"/>
              </a:lnSpc>
              <a:spcBef>
                <a:spcPts val="0"/>
              </a:spcBef>
              <a:defRPr/>
            </a:pPr>
            <a:r>
              <a:rPr lang="en-US" sz="2000" b="1" i="1" dirty="0" smtClean="0">
                <a:solidFill>
                  <a:srgbClr val="006600"/>
                </a:solidFill>
              </a:rPr>
              <a:t>     1. General Rule -Trespasser Cannot Recover</a:t>
            </a:r>
          </a:p>
          <a:p>
            <a:pPr marL="342900" indent="-342900">
              <a:lnSpc>
                <a:spcPct val="80000"/>
              </a:lnSpc>
              <a:spcBef>
                <a:spcPts val="0"/>
              </a:spcBef>
              <a:defRPr/>
            </a:pPr>
            <a:endParaRPr lang="en-US" sz="400" b="1" i="1" dirty="0" smtClean="0">
              <a:solidFill>
                <a:srgbClr val="006600"/>
              </a:solidFill>
            </a:endParaRPr>
          </a:p>
          <a:p>
            <a:pPr>
              <a:lnSpc>
                <a:spcPct val="80000"/>
              </a:lnSpc>
              <a:spcBef>
                <a:spcPts val="0"/>
              </a:spcBef>
              <a:tabLst>
                <a:tab pos="457200" algn="l"/>
              </a:tabLst>
              <a:defRPr/>
            </a:pPr>
            <a:r>
              <a:rPr lang="en-US" b="1" dirty="0" smtClean="0"/>
              <a:t>	The </a:t>
            </a:r>
            <a:r>
              <a:rPr lang="en-US" b="1" dirty="0" smtClean="0"/>
              <a:t>owner of a chattel does not lose their title merely because a </a:t>
            </a:r>
            <a:r>
              <a:rPr lang="en-US" b="1" dirty="0" smtClean="0"/>
              <a:t>	trespasser </a:t>
            </a:r>
            <a:r>
              <a:rPr lang="en-US" b="1" dirty="0" smtClean="0"/>
              <a:t>has augmented or enhanced the value of that chattel. </a:t>
            </a:r>
          </a:p>
          <a:p>
            <a:pPr marL="342900" indent="-342900">
              <a:lnSpc>
                <a:spcPct val="80000"/>
              </a:lnSpc>
              <a:spcBef>
                <a:spcPts val="0"/>
              </a:spcBef>
              <a:buFontTx/>
              <a:buChar char="•"/>
              <a:tabLst>
                <a:tab pos="457200" algn="l"/>
              </a:tabLst>
              <a:defRPr/>
            </a:pPr>
            <a:endParaRPr lang="en-US" sz="700" b="1" dirty="0" smtClean="0"/>
          </a:p>
          <a:p>
            <a:pPr>
              <a:lnSpc>
                <a:spcPct val="80000"/>
              </a:lnSpc>
              <a:spcBef>
                <a:spcPts val="0"/>
              </a:spcBef>
              <a:tabLst>
                <a:tab pos="457200" algn="l"/>
              </a:tabLst>
              <a:defRPr/>
            </a:pPr>
            <a:r>
              <a:rPr lang="en-US" b="1" dirty="0" smtClean="0"/>
              <a:t>	Generally</a:t>
            </a:r>
            <a:r>
              <a:rPr lang="en-US" b="1" dirty="0" smtClean="0"/>
              <a:t>, authorities refuse to recognize any quasi-contractual claim </a:t>
            </a:r>
            <a:r>
              <a:rPr lang="en-US" b="1" dirty="0" smtClean="0"/>
              <a:t>to 	compensation </a:t>
            </a:r>
            <a:r>
              <a:rPr lang="en-US" b="1" dirty="0" smtClean="0"/>
              <a:t>by the innocent trespasser – but there are exceptions.</a:t>
            </a:r>
          </a:p>
          <a:p>
            <a:pPr marL="342900" indent="-342900">
              <a:lnSpc>
                <a:spcPct val="80000"/>
              </a:lnSpc>
              <a:spcBef>
                <a:spcPts val="0"/>
              </a:spcBef>
              <a:buFontTx/>
              <a:buChar char="•"/>
              <a:tabLst>
                <a:tab pos="457200" algn="l"/>
              </a:tabLst>
              <a:defRPr/>
            </a:pPr>
            <a:endParaRPr lang="en-US" sz="700" b="1" dirty="0" smtClean="0"/>
          </a:p>
          <a:p>
            <a:pPr>
              <a:lnSpc>
                <a:spcPct val="80000"/>
              </a:lnSpc>
              <a:spcBef>
                <a:spcPts val="0"/>
              </a:spcBef>
              <a:tabLst>
                <a:tab pos="457200" algn="l"/>
              </a:tabLst>
              <a:defRPr/>
            </a:pPr>
            <a:r>
              <a:rPr lang="en-US" b="1" dirty="0"/>
              <a:t>	</a:t>
            </a:r>
            <a:r>
              <a:rPr lang="en-US" b="1" dirty="0" smtClean="0"/>
              <a:t>Thus</a:t>
            </a:r>
            <a:r>
              <a:rPr lang="en-US" b="1" dirty="0" smtClean="0"/>
              <a:t>, the trespasser cannot usually recoup the value of his labor or </a:t>
            </a:r>
            <a:r>
              <a:rPr lang="en-US" b="1" dirty="0" smtClean="0"/>
              <a:t>	materials </a:t>
            </a:r>
            <a:r>
              <a:rPr lang="en-US" b="1" dirty="0" smtClean="0"/>
              <a:t>added to the chattel.</a:t>
            </a:r>
          </a:p>
          <a:p>
            <a:pPr marL="342900" indent="-342900">
              <a:lnSpc>
                <a:spcPct val="80000"/>
              </a:lnSpc>
              <a:spcBef>
                <a:spcPts val="0"/>
              </a:spcBef>
              <a:buFontTx/>
              <a:buChar char="•"/>
              <a:tabLst>
                <a:tab pos="457200" algn="l"/>
              </a:tabLst>
              <a:defRPr/>
            </a:pPr>
            <a:endParaRPr lang="en-US" sz="700" b="1" dirty="0" smtClean="0"/>
          </a:p>
          <a:p>
            <a:pPr>
              <a:lnSpc>
                <a:spcPct val="80000"/>
              </a:lnSpc>
              <a:spcBef>
                <a:spcPts val="0"/>
              </a:spcBef>
              <a:tabLst>
                <a:tab pos="457200" algn="l"/>
              </a:tabLst>
              <a:defRPr/>
            </a:pPr>
            <a:r>
              <a:rPr lang="en-US" b="1" dirty="0" smtClean="0"/>
              <a:t>	A </a:t>
            </a:r>
            <a:r>
              <a:rPr lang="en-US" b="1" dirty="0" smtClean="0"/>
              <a:t>willful trespasser cannot gain any rights of ownership in the property </a:t>
            </a:r>
            <a:r>
              <a:rPr lang="en-US" b="1" dirty="0" smtClean="0"/>
              <a:t>	he </a:t>
            </a:r>
            <a:r>
              <a:rPr lang="en-US" b="1" dirty="0" smtClean="0"/>
              <a:t>has enhanced in value under the rule of accession.</a:t>
            </a:r>
            <a:endParaRPr lang="en-US" sz="1000" b="1" dirty="0" smtClean="0"/>
          </a:p>
          <a:p>
            <a:pPr marL="342900" indent="-342900">
              <a:lnSpc>
                <a:spcPct val="80000"/>
              </a:lnSpc>
              <a:spcBef>
                <a:spcPts val="0"/>
              </a:spcBef>
              <a:tabLst>
                <a:tab pos="457200" algn="l"/>
              </a:tabLst>
              <a:defRPr/>
            </a:pPr>
            <a:r>
              <a:rPr lang="en-US" sz="700" b="1" dirty="0" smtClean="0"/>
              <a:t> </a:t>
            </a:r>
          </a:p>
          <a:p>
            <a:pPr>
              <a:lnSpc>
                <a:spcPct val="80000"/>
              </a:lnSpc>
              <a:spcBef>
                <a:spcPts val="0"/>
              </a:spcBef>
              <a:tabLst>
                <a:tab pos="457200" algn="l"/>
              </a:tabLst>
              <a:defRPr/>
            </a:pPr>
            <a:r>
              <a:rPr lang="en-US" b="1" dirty="0" smtClean="0"/>
              <a:t>	The </a:t>
            </a:r>
            <a:r>
              <a:rPr lang="en-US" b="1" dirty="0" smtClean="0"/>
              <a:t>original owner of the chattel is entitled to the property in its improved </a:t>
            </a:r>
            <a:r>
              <a:rPr lang="en-US" b="1" dirty="0" smtClean="0"/>
              <a:t>	state </a:t>
            </a:r>
            <a:r>
              <a:rPr lang="en-US" b="1" dirty="0" smtClean="0"/>
              <a:t>regardless of the degree of augmentation in value made by the </a:t>
            </a:r>
            <a:r>
              <a:rPr lang="en-US" b="1" dirty="0" smtClean="0"/>
              <a:t>	trespasser </a:t>
            </a:r>
            <a:r>
              <a:rPr lang="en-US" b="1" dirty="0" smtClean="0"/>
              <a:t>and the same rule applies to tenants</a:t>
            </a:r>
            <a:r>
              <a:rPr lang="en-US" b="1" dirty="0" smtClean="0"/>
              <a:t>.</a:t>
            </a:r>
            <a:endParaRPr lang="en-US" dirty="0"/>
          </a:p>
        </p:txBody>
      </p:sp>
    </p:spTree>
    <p:extLst>
      <p:ext uri="{BB962C8B-B14F-4D97-AF65-F5344CB8AC3E}">
        <p14:creationId xmlns:p14="http://schemas.microsoft.com/office/powerpoint/2010/main" val="151217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ctr">
              <a:lnSpc>
                <a:spcPct val="95000"/>
              </a:lnSpc>
              <a:spcBef>
                <a:spcPts val="0"/>
              </a:spcBef>
              <a:defRPr/>
            </a:pPr>
            <a:r>
              <a:rPr lang="en-US" sz="5000" b="1" dirty="0">
                <a:solidFill>
                  <a:srgbClr val="0033CC"/>
                </a:solidFill>
              </a:rPr>
              <a:t>Personal Property</a:t>
            </a:r>
          </a:p>
          <a:p>
            <a:pPr marL="342900" indent="-342900" algn="ctr">
              <a:lnSpc>
                <a:spcPct val="95000"/>
              </a:lnSpc>
              <a:spcBef>
                <a:spcPts val="0"/>
              </a:spcBef>
              <a:defRPr/>
            </a:pPr>
            <a:r>
              <a:rPr lang="en-US" sz="2800" b="1" i="1" dirty="0">
                <a:solidFill>
                  <a:srgbClr val="006600"/>
                </a:solidFill>
              </a:rPr>
              <a:t>Acquisition of Property Rights</a:t>
            </a:r>
          </a:p>
          <a:p>
            <a:pPr marL="342900" indent="-342900">
              <a:lnSpc>
                <a:spcPct val="70000"/>
              </a:lnSpc>
              <a:spcBef>
                <a:spcPts val="0"/>
              </a:spcBef>
              <a:defRPr/>
            </a:pPr>
            <a:endParaRPr lang="en-US" sz="700" b="1" i="1" dirty="0" smtClean="0">
              <a:solidFill>
                <a:schemeClr val="accent5">
                  <a:lumMod val="25000"/>
                </a:schemeClr>
              </a:solidFill>
            </a:endParaRPr>
          </a:p>
          <a:p>
            <a:pPr marL="342900" indent="-342900">
              <a:lnSpc>
                <a:spcPct val="70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70000"/>
              </a:lnSpc>
              <a:spcBef>
                <a:spcPts val="0"/>
              </a:spcBef>
              <a:buFontTx/>
              <a:buChar char="•"/>
              <a:defRPr/>
            </a:pPr>
            <a:endParaRPr lang="en-US" sz="700" b="1" i="1" dirty="0" smtClean="0">
              <a:solidFill>
                <a:srgbClr val="FF0000"/>
              </a:solidFill>
            </a:endParaRPr>
          </a:p>
          <a:p>
            <a:pPr marL="342900" indent="-342900">
              <a:lnSpc>
                <a:spcPct val="70000"/>
              </a:lnSpc>
              <a:spcBef>
                <a:spcPts val="0"/>
              </a:spcBef>
              <a:defRPr/>
            </a:pPr>
            <a:r>
              <a:rPr lang="en-US" sz="3200" b="1" i="1" dirty="0" smtClean="0">
                <a:solidFill>
                  <a:schemeClr val="accent1">
                    <a:lumMod val="25000"/>
                  </a:schemeClr>
                </a:solidFill>
              </a:rPr>
              <a:t>4. Accession (Continued)</a:t>
            </a:r>
          </a:p>
          <a:p>
            <a:pPr marL="342900" indent="-342900">
              <a:lnSpc>
                <a:spcPct val="70000"/>
              </a:lnSpc>
              <a:spcBef>
                <a:spcPts val="0"/>
              </a:spcBef>
              <a:buFontTx/>
              <a:buChar char="•"/>
              <a:defRPr/>
            </a:pPr>
            <a:endParaRPr lang="en-US" sz="700" b="1" dirty="0" smtClean="0">
              <a:solidFill>
                <a:srgbClr val="0033CC"/>
              </a:solidFill>
            </a:endParaRPr>
          </a:p>
          <a:p>
            <a:pPr marL="342900" indent="-342900">
              <a:lnSpc>
                <a:spcPct val="70000"/>
              </a:lnSpc>
              <a:spcBef>
                <a:spcPts val="0"/>
              </a:spcBef>
              <a:defRPr/>
            </a:pPr>
            <a:r>
              <a:rPr lang="en-US" sz="700" b="1" dirty="0" smtClean="0"/>
              <a:t>	</a:t>
            </a:r>
            <a:r>
              <a:rPr lang="en-US" sz="2400" b="1" i="1" dirty="0" smtClean="0">
                <a:solidFill>
                  <a:srgbClr val="0033CC"/>
                </a:solidFill>
              </a:rPr>
              <a:t>Rules</a:t>
            </a:r>
            <a:r>
              <a:rPr lang="en-US" sz="2400" b="1" i="1" dirty="0" smtClean="0">
                <a:solidFill>
                  <a:srgbClr val="0033CC"/>
                </a:solidFill>
              </a:rPr>
              <a:t>:  Accession (Continued)</a:t>
            </a:r>
            <a:endParaRPr lang="en-US" sz="700" b="1" i="1" dirty="0" smtClean="0">
              <a:solidFill>
                <a:schemeClr val="accent1">
                  <a:lumMod val="25000"/>
                </a:schemeClr>
              </a:solidFill>
            </a:endParaRPr>
          </a:p>
          <a:p>
            <a:pPr marL="342900" indent="-342900">
              <a:lnSpc>
                <a:spcPct val="70000"/>
              </a:lnSpc>
              <a:spcBef>
                <a:spcPts val="0"/>
              </a:spcBef>
              <a:defRPr/>
            </a:pPr>
            <a:r>
              <a:rPr lang="en-US" sz="700" b="1" dirty="0">
                <a:solidFill>
                  <a:srgbClr val="0033CC"/>
                </a:solidFill>
              </a:rPr>
              <a:t> </a:t>
            </a:r>
            <a:r>
              <a:rPr lang="en-US" sz="700" b="1" dirty="0" smtClean="0">
                <a:solidFill>
                  <a:srgbClr val="0033CC"/>
                </a:solidFill>
              </a:rPr>
              <a:t>    </a:t>
            </a:r>
          </a:p>
          <a:p>
            <a:pPr marL="342900" indent="-342900">
              <a:lnSpc>
                <a:spcPct val="70000"/>
              </a:lnSpc>
              <a:spcBef>
                <a:spcPts val="0"/>
              </a:spcBef>
              <a:defRPr/>
            </a:pPr>
            <a:r>
              <a:rPr lang="en-US" sz="2000" b="1" dirty="0" smtClean="0">
                <a:solidFill>
                  <a:srgbClr val="C00000"/>
                </a:solidFill>
              </a:rPr>
              <a:t>     c. Accession Rules</a:t>
            </a:r>
            <a:endParaRPr lang="en-US" sz="700" b="1" dirty="0" smtClean="0">
              <a:solidFill>
                <a:srgbClr val="C00000"/>
              </a:solidFill>
            </a:endParaRPr>
          </a:p>
          <a:p>
            <a:pPr marL="342900" indent="-342900">
              <a:lnSpc>
                <a:spcPct val="70000"/>
              </a:lnSpc>
              <a:spcBef>
                <a:spcPts val="0"/>
              </a:spcBef>
              <a:defRPr/>
            </a:pPr>
            <a:endParaRPr lang="en-US" sz="700" b="1" dirty="0" smtClean="0">
              <a:solidFill>
                <a:srgbClr val="C00000"/>
              </a:solidFill>
            </a:endParaRP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sz="2000" b="1" i="1" dirty="0" smtClean="0">
                <a:solidFill>
                  <a:srgbClr val="006600"/>
                </a:solidFill>
              </a:rPr>
              <a:t>	2. Original Owner's Remedy</a:t>
            </a:r>
          </a:p>
          <a:p>
            <a:pPr marL="342900" indent="-342900">
              <a:lnSpc>
                <a:spcPct val="70000"/>
              </a:lnSpc>
              <a:spcBef>
                <a:spcPts val="0"/>
              </a:spcBef>
              <a:defRPr/>
            </a:pPr>
            <a:endParaRPr lang="en-US" sz="700" b="1" i="1" dirty="0" smtClean="0">
              <a:solidFill>
                <a:srgbClr val="006600"/>
              </a:solidFill>
            </a:endParaRPr>
          </a:p>
          <a:p>
            <a:pPr algn="just" defTabSz="457200">
              <a:lnSpc>
                <a:spcPct val="70000"/>
              </a:lnSpc>
              <a:spcBef>
                <a:spcPts val="0"/>
              </a:spcBef>
              <a:defRPr/>
            </a:pPr>
            <a:r>
              <a:rPr lang="en-US" b="1" dirty="0" smtClean="0"/>
              <a:t>	The </a:t>
            </a:r>
            <a:r>
              <a:rPr lang="en-US" b="1" dirty="0" smtClean="0"/>
              <a:t>owner of the chattel may elect to sue the trespasser for damages for </a:t>
            </a:r>
            <a:r>
              <a:rPr lang="en-US" b="1" dirty="0" smtClean="0"/>
              <a:t>	conversion </a:t>
            </a:r>
            <a:r>
              <a:rPr lang="en-US" b="1" dirty="0" smtClean="0"/>
              <a:t>(value of the original material plus any consequential </a:t>
            </a:r>
            <a:r>
              <a:rPr lang="en-US" b="1" dirty="0" smtClean="0"/>
              <a:t>	damages</a:t>
            </a:r>
            <a:r>
              <a:rPr lang="en-US" b="1" dirty="0" smtClean="0"/>
              <a:t>).</a:t>
            </a:r>
            <a:endParaRPr lang="en-US" sz="700" b="1" dirty="0" smtClean="0"/>
          </a:p>
          <a:p>
            <a:pPr marL="342900" indent="-342900">
              <a:lnSpc>
                <a:spcPct val="70000"/>
              </a:lnSpc>
              <a:spcBef>
                <a:spcPts val="0"/>
              </a:spcBef>
              <a:defRPr/>
            </a:pPr>
            <a:r>
              <a:rPr lang="en-US" sz="700" b="1" dirty="0" smtClean="0"/>
              <a:t> </a:t>
            </a:r>
          </a:p>
          <a:p>
            <a:pPr defTabSz="457200">
              <a:lnSpc>
                <a:spcPct val="70000"/>
              </a:lnSpc>
              <a:spcBef>
                <a:spcPts val="0"/>
              </a:spcBef>
              <a:defRPr/>
            </a:pPr>
            <a:r>
              <a:rPr lang="en-US" b="1" dirty="0" smtClean="0"/>
              <a:t>	Or </a:t>
            </a:r>
            <a:r>
              <a:rPr lang="en-US" b="1" dirty="0" smtClean="0"/>
              <a:t>they may sue for replevin </a:t>
            </a:r>
            <a:r>
              <a:rPr lang="en-US" b="1" i="1" dirty="0" smtClean="0"/>
              <a:t>(i.e., </a:t>
            </a:r>
            <a:r>
              <a:rPr lang="en-US" b="1" dirty="0" smtClean="0"/>
              <a:t>sue for the return of the chattel).</a:t>
            </a:r>
            <a:endParaRPr lang="en-US" sz="700" b="1" dirty="0" smtClean="0"/>
          </a:p>
          <a:p>
            <a:pPr marL="342900" indent="-342900">
              <a:lnSpc>
                <a:spcPct val="70000"/>
              </a:lnSpc>
              <a:spcBef>
                <a:spcPts val="0"/>
              </a:spcBef>
              <a:defRPr/>
            </a:pPr>
            <a:endParaRPr lang="en-US" sz="700" b="1" i="1" dirty="0" smtClean="0">
              <a:solidFill>
                <a:srgbClr val="C00000"/>
              </a:solidFill>
            </a:endParaRPr>
          </a:p>
          <a:p>
            <a:pPr marL="342900" indent="-342900">
              <a:lnSpc>
                <a:spcPct val="70000"/>
              </a:lnSpc>
              <a:spcBef>
                <a:spcPts val="0"/>
              </a:spcBef>
              <a:defRPr/>
            </a:pPr>
            <a:r>
              <a:rPr lang="en-US" b="1" i="1" dirty="0" smtClean="0">
                <a:solidFill>
                  <a:srgbClr val="006600"/>
                </a:solidFill>
              </a:rPr>
              <a:t>      3. Exceptions</a:t>
            </a:r>
            <a:endParaRPr lang="en-US" sz="700" b="1" i="1" dirty="0" smtClean="0">
              <a:solidFill>
                <a:srgbClr val="006600"/>
              </a:solidFill>
            </a:endParaRPr>
          </a:p>
          <a:p>
            <a:pPr marL="342900" indent="-342900">
              <a:lnSpc>
                <a:spcPct val="70000"/>
              </a:lnSpc>
              <a:spcBef>
                <a:spcPts val="0"/>
              </a:spcBef>
              <a:defRPr/>
            </a:pPr>
            <a:endParaRPr lang="en-US" sz="700" b="1" i="1" dirty="0" smtClean="0">
              <a:solidFill>
                <a:srgbClr val="006600"/>
              </a:solidFill>
            </a:endParaRPr>
          </a:p>
          <a:p>
            <a:pPr defTabSz="457200">
              <a:lnSpc>
                <a:spcPct val="70000"/>
              </a:lnSpc>
              <a:spcBef>
                <a:spcPts val="0"/>
              </a:spcBef>
              <a:defRPr/>
            </a:pPr>
            <a:r>
              <a:rPr lang="en-US" b="1" dirty="0" smtClean="0"/>
              <a:t>	There </a:t>
            </a:r>
            <a:r>
              <a:rPr lang="en-US" b="1" dirty="0" smtClean="0"/>
              <a:t>are instances where the owner of the chattel will be restricted to a </a:t>
            </a:r>
            <a:r>
              <a:rPr lang="en-US" b="1" dirty="0" smtClean="0"/>
              <a:t>	cause </a:t>
            </a:r>
            <a:r>
              <a:rPr lang="en-US" b="1" dirty="0" smtClean="0"/>
              <a:t>of action for damages </a:t>
            </a:r>
            <a:r>
              <a:rPr lang="en-US" b="1" i="1" dirty="0" smtClean="0"/>
              <a:t>(i.e., </a:t>
            </a:r>
            <a:r>
              <a:rPr lang="en-US" b="1" dirty="0" smtClean="0"/>
              <a:t>the value of the original chattel plus any </a:t>
            </a:r>
            <a:r>
              <a:rPr lang="en-US" b="1" dirty="0" smtClean="0"/>
              <a:t>	consequential </a:t>
            </a:r>
            <a:r>
              <a:rPr lang="en-US" b="1" dirty="0" smtClean="0"/>
              <a:t>damages).</a:t>
            </a:r>
            <a:endParaRPr lang="en-US" sz="700" b="1" dirty="0" smtClean="0"/>
          </a:p>
          <a:p>
            <a:pPr marL="342900" indent="-342900">
              <a:lnSpc>
                <a:spcPct val="70000"/>
              </a:lnSpc>
              <a:spcBef>
                <a:spcPts val="0"/>
              </a:spcBef>
              <a:defRPr/>
            </a:pPr>
            <a:r>
              <a:rPr lang="en-US" sz="700" b="1" dirty="0" smtClean="0"/>
              <a:t> </a:t>
            </a:r>
          </a:p>
          <a:p>
            <a:pPr defTabSz="457200">
              <a:lnSpc>
                <a:spcPct val="70000"/>
              </a:lnSpc>
              <a:spcBef>
                <a:spcPts val="0"/>
              </a:spcBef>
              <a:defRPr/>
            </a:pPr>
            <a:r>
              <a:rPr lang="en-US" b="1" dirty="0" smtClean="0"/>
              <a:t>	In </a:t>
            </a:r>
            <a:r>
              <a:rPr lang="en-US" b="1" dirty="0" smtClean="0"/>
              <a:t>these instances, the former owner, by virtue of the act of accession, is </a:t>
            </a:r>
            <a:r>
              <a:rPr lang="en-US" b="1" dirty="0" smtClean="0"/>
              <a:t>	</a:t>
            </a:r>
            <a:r>
              <a:rPr lang="en-US" b="1" i="1" dirty="0" smtClean="0"/>
              <a:t>divested </a:t>
            </a:r>
            <a:r>
              <a:rPr lang="en-US" b="1" i="1" dirty="0" smtClean="0"/>
              <a:t>of title </a:t>
            </a:r>
            <a:r>
              <a:rPr lang="en-US" b="1" dirty="0" smtClean="0"/>
              <a:t>and may not elect to sue in replevin.</a:t>
            </a:r>
            <a:endParaRPr lang="en-US" sz="700" b="1" dirty="0" smtClean="0"/>
          </a:p>
          <a:p>
            <a:pPr marL="342900" indent="-342900">
              <a:lnSpc>
                <a:spcPct val="70000"/>
              </a:lnSpc>
              <a:spcBef>
                <a:spcPts val="0"/>
              </a:spcBef>
              <a:buFontTx/>
              <a:buChar char="•"/>
              <a:defRPr/>
            </a:pPr>
            <a:endParaRPr lang="en-US" sz="700" b="1" dirty="0" smtClean="0"/>
          </a:p>
          <a:p>
            <a:pPr algn="just" defTabSz="457200">
              <a:lnSpc>
                <a:spcPct val="70000"/>
              </a:lnSpc>
              <a:spcBef>
                <a:spcPts val="0"/>
              </a:spcBef>
              <a:defRPr/>
            </a:pPr>
            <a:r>
              <a:rPr lang="en-US" b="1" dirty="0" smtClean="0"/>
              <a:t>	These </a:t>
            </a:r>
            <a:r>
              <a:rPr lang="en-US" b="1" dirty="0" smtClean="0"/>
              <a:t>exceptions are when there is a complete change or a </a:t>
            </a:r>
            <a:r>
              <a:rPr lang="en-US" b="1" dirty="0" smtClean="0"/>
              <a:t>great 	increase </a:t>
            </a:r>
            <a:r>
              <a:rPr lang="en-US" b="1" dirty="0" smtClean="0"/>
              <a:t>in value (clay to bricks).</a:t>
            </a:r>
            <a:endParaRPr lang="en-US" dirty="0"/>
          </a:p>
        </p:txBody>
      </p:sp>
      <p:sp>
        <p:nvSpPr>
          <p:cNvPr id="4" name="Slide Number Placeholder 3"/>
          <p:cNvSpPr>
            <a:spLocks noGrp="1"/>
          </p:cNvSpPr>
          <p:nvPr>
            <p:ph type="sldNum" sz="quarter" idx="12"/>
          </p:nvPr>
        </p:nvSpPr>
        <p:spPr>
          <a:xfrm>
            <a:off x="6781800" y="6381750"/>
            <a:ext cx="2133600" cy="476250"/>
          </a:xfrm>
        </p:spPr>
        <p:txBody>
          <a:bodyPr/>
          <a:lstStyle/>
          <a:p>
            <a:pPr>
              <a:defRPr/>
            </a:pPr>
            <a:fld id="{EA48E27D-F65B-4648-9240-3123EB80C208}" type="slidenum">
              <a:rPr lang="en-US" smtClean="0"/>
              <a:pPr>
                <a:defRPr/>
              </a:pPr>
              <a:t>17</a:t>
            </a:fld>
            <a:endParaRPr lang="en-US" dirty="0"/>
          </a:p>
        </p:txBody>
      </p:sp>
    </p:spTree>
    <p:extLst>
      <p:ext uri="{BB962C8B-B14F-4D97-AF65-F5344CB8AC3E}">
        <p14:creationId xmlns:p14="http://schemas.microsoft.com/office/powerpoint/2010/main" val="81602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ctr">
              <a:lnSpc>
                <a:spcPct val="90000"/>
              </a:lnSpc>
              <a:spcBef>
                <a:spcPts val="0"/>
              </a:spcBef>
              <a:defRPr/>
            </a:pPr>
            <a:r>
              <a:rPr lang="en-US" sz="5000" b="1" dirty="0">
                <a:solidFill>
                  <a:srgbClr val="0033CC"/>
                </a:solidFill>
              </a:rPr>
              <a:t>Personal Property</a:t>
            </a:r>
          </a:p>
          <a:p>
            <a:pPr marL="342900" indent="-342900" algn="ctr">
              <a:lnSpc>
                <a:spcPct val="90000"/>
              </a:lnSpc>
              <a:spcBef>
                <a:spcPts val="0"/>
              </a:spcBef>
              <a:defRPr/>
            </a:pPr>
            <a:r>
              <a:rPr lang="en-US" sz="2800" b="1" i="1" dirty="0">
                <a:solidFill>
                  <a:srgbClr val="006600"/>
                </a:solidFill>
              </a:rPr>
              <a:t>Acquisition of Property Rights</a:t>
            </a:r>
          </a:p>
          <a:p>
            <a:pPr marL="342900" indent="-342900">
              <a:lnSpc>
                <a:spcPct val="90000"/>
              </a:lnSpc>
              <a:spcBef>
                <a:spcPts val="0"/>
              </a:spcBef>
              <a:defRPr/>
            </a:pPr>
            <a:endParaRPr lang="en-US" sz="800" b="1" i="1" dirty="0">
              <a:solidFill>
                <a:schemeClr val="accent5">
                  <a:lumMod val="25000"/>
                </a:schemeClr>
              </a:solidFill>
            </a:endParaRPr>
          </a:p>
          <a:p>
            <a:pPr marL="342900" indent="-342900">
              <a:lnSpc>
                <a:spcPct val="90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90000"/>
              </a:lnSpc>
              <a:spcBef>
                <a:spcPts val="0"/>
              </a:spcBef>
              <a:buFontTx/>
              <a:buChar char="•"/>
              <a:defRPr/>
            </a:pPr>
            <a:endParaRPr lang="en-US" sz="8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5. Confusion</a:t>
            </a: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Confusion</a:t>
            </a:r>
            <a:endParaRPr lang="en-US" sz="2400" b="1" i="1" dirty="0" smtClean="0">
              <a:solidFill>
                <a:schemeClr val="accent1">
                  <a:lumMod val="25000"/>
                </a:schemeClr>
              </a:solidFill>
            </a:endParaRPr>
          </a:p>
          <a:p>
            <a:pPr marL="342900" indent="-342900">
              <a:lnSpc>
                <a:spcPct val="90000"/>
              </a:lnSpc>
              <a:spcBef>
                <a:spcPts val="0"/>
              </a:spcBef>
              <a:defRPr/>
            </a:pPr>
            <a:r>
              <a:rPr lang="en-US" sz="500" b="1" dirty="0">
                <a:solidFill>
                  <a:srgbClr val="C00000"/>
                </a:solidFill>
              </a:rPr>
              <a:t>	</a:t>
            </a:r>
            <a:r>
              <a:rPr lang="en-US" sz="2000" b="1" dirty="0">
                <a:solidFill>
                  <a:srgbClr val="C00000"/>
                </a:solidFill>
              </a:rPr>
              <a:t>a. Confusion Defined</a:t>
            </a:r>
            <a:r>
              <a:rPr lang="en-US" sz="800" b="1" dirty="0">
                <a:solidFill>
                  <a:srgbClr val="0033CC"/>
                </a:solidFill>
              </a:rPr>
              <a:t>	</a:t>
            </a:r>
          </a:p>
          <a:p>
            <a:pPr marL="342900" indent="-342900">
              <a:lnSpc>
                <a:spcPct val="90000"/>
              </a:lnSpc>
              <a:spcBef>
                <a:spcPts val="0"/>
              </a:spcBef>
              <a:defRPr/>
            </a:pPr>
            <a:r>
              <a:rPr lang="en-US" sz="1600" b="1" dirty="0">
                <a:solidFill>
                  <a:srgbClr val="FF0000"/>
                </a:solidFill>
              </a:rPr>
              <a:t>	</a:t>
            </a:r>
            <a:r>
              <a:rPr lang="en-US" sz="1600" b="1" dirty="0">
                <a:solidFill>
                  <a:srgbClr val="006600"/>
                </a:solidFill>
              </a:rPr>
              <a:t>    Confusion</a:t>
            </a:r>
          </a:p>
          <a:p>
            <a:pPr marL="342900" indent="-342900">
              <a:lnSpc>
                <a:spcPct val="90000"/>
              </a:lnSpc>
              <a:spcBef>
                <a:spcPts val="0"/>
              </a:spcBef>
              <a:defRPr/>
            </a:pPr>
            <a:r>
              <a:rPr lang="en-US" sz="2000" b="1" dirty="0">
                <a:solidFill>
                  <a:srgbClr val="0033CC"/>
                </a:solidFill>
              </a:rPr>
              <a:t>		</a:t>
            </a:r>
            <a:r>
              <a:rPr lang="en-US" sz="1500" b="1" dirty="0"/>
              <a:t>Confusion is an intermixture of goods owned by different persons such that the 	property of each can no longer be distinguished, </a:t>
            </a:r>
            <a:r>
              <a:rPr lang="en-US" sz="1500" b="1" i="1" dirty="0"/>
              <a:t>i.e., </a:t>
            </a:r>
            <a:r>
              <a:rPr lang="en-US" sz="1500" b="1" dirty="0"/>
              <a:t>fungible goods. </a:t>
            </a:r>
          </a:p>
          <a:p>
            <a:pPr marL="342900" indent="-342900">
              <a:lnSpc>
                <a:spcPct val="90000"/>
              </a:lnSpc>
              <a:spcBef>
                <a:spcPts val="0"/>
              </a:spcBef>
              <a:buFontTx/>
              <a:buChar char="•"/>
              <a:defRPr/>
            </a:pPr>
            <a:endParaRPr lang="en-US" sz="300" b="1" dirty="0"/>
          </a:p>
          <a:p>
            <a:pPr marL="342900" indent="-342900">
              <a:lnSpc>
                <a:spcPct val="90000"/>
              </a:lnSpc>
              <a:spcBef>
                <a:spcPts val="0"/>
              </a:spcBef>
              <a:defRPr/>
            </a:pPr>
            <a:r>
              <a:rPr lang="en-US" sz="1600" b="1" dirty="0"/>
              <a:t>		</a:t>
            </a:r>
            <a:r>
              <a:rPr lang="en-US" sz="1500" b="1" dirty="0"/>
              <a:t>If the property can be identified and returned, there is no confusion.</a:t>
            </a:r>
          </a:p>
          <a:p>
            <a:pPr marL="342900" indent="-342900">
              <a:lnSpc>
                <a:spcPct val="90000"/>
              </a:lnSpc>
              <a:spcBef>
                <a:spcPts val="0"/>
              </a:spcBef>
              <a:defRPr/>
            </a:pPr>
            <a:r>
              <a:rPr lang="en-US" sz="800" b="1" dirty="0"/>
              <a:t>	</a:t>
            </a:r>
          </a:p>
          <a:p>
            <a:pPr marL="342900" indent="-342900">
              <a:lnSpc>
                <a:spcPct val="90000"/>
              </a:lnSpc>
              <a:spcBef>
                <a:spcPts val="0"/>
              </a:spcBef>
              <a:defRPr/>
            </a:pPr>
            <a:r>
              <a:rPr lang="en-US" sz="700" b="1" i="1" dirty="0">
                <a:solidFill>
                  <a:srgbClr val="0033CC"/>
                </a:solidFill>
              </a:rPr>
              <a:t>	          </a:t>
            </a:r>
            <a:r>
              <a:rPr lang="en-US" sz="1600" b="1" i="1" dirty="0">
                <a:solidFill>
                  <a:srgbClr val="006600"/>
                </a:solidFill>
              </a:rPr>
              <a:t>Known Contributions</a:t>
            </a:r>
          </a:p>
          <a:p>
            <a:pPr marL="800100" lvl="1" indent="-342900">
              <a:lnSpc>
                <a:spcPct val="90000"/>
              </a:lnSpc>
              <a:spcBef>
                <a:spcPts val="0"/>
              </a:spcBef>
              <a:defRPr/>
            </a:pPr>
            <a:r>
              <a:rPr lang="en-US" sz="1500" b="1" dirty="0"/>
              <a:t>	Where goods are of the same kind and quality, the parties are  tenants in common in</a:t>
            </a:r>
          </a:p>
          <a:p>
            <a:pPr marL="800100" lvl="1" indent="-342900">
              <a:lnSpc>
                <a:spcPct val="90000"/>
              </a:lnSpc>
              <a:spcBef>
                <a:spcPts val="0"/>
              </a:spcBef>
              <a:defRPr/>
            </a:pPr>
            <a:r>
              <a:rPr lang="en-US" sz="1500" b="1" dirty="0"/>
              <a:t>	mass proportion to their respective interests, </a:t>
            </a:r>
            <a:r>
              <a:rPr lang="en-US" sz="1500" b="1" i="1" dirty="0"/>
              <a:t>regardless of whether the confusion</a:t>
            </a:r>
          </a:p>
          <a:p>
            <a:pPr marL="800100" lvl="1" indent="-342900">
              <a:lnSpc>
                <a:spcPct val="90000"/>
              </a:lnSpc>
              <a:spcBef>
                <a:spcPts val="0"/>
              </a:spcBef>
              <a:defRPr/>
            </a:pPr>
            <a:r>
              <a:rPr lang="en-US" sz="1500" b="1" i="1" dirty="0"/>
              <a:t>	was fraudulent or willful.</a:t>
            </a:r>
            <a:endParaRPr lang="en-US" sz="200" b="1" i="1" dirty="0"/>
          </a:p>
          <a:p>
            <a:pPr marL="342900" indent="-342900">
              <a:lnSpc>
                <a:spcPct val="90000"/>
              </a:lnSpc>
              <a:spcBef>
                <a:spcPts val="0"/>
              </a:spcBef>
              <a:defRPr/>
            </a:pPr>
            <a:r>
              <a:rPr lang="en-US" sz="200" b="1" i="1" dirty="0"/>
              <a:t> </a:t>
            </a:r>
          </a:p>
          <a:p>
            <a:pPr marL="342900" indent="-342900">
              <a:lnSpc>
                <a:spcPct val="90000"/>
              </a:lnSpc>
              <a:spcBef>
                <a:spcPts val="0"/>
              </a:spcBef>
              <a:defRPr/>
            </a:pPr>
            <a:r>
              <a:rPr lang="en-US" sz="200" b="1" i="1" dirty="0">
                <a:solidFill>
                  <a:srgbClr val="0033CC"/>
                </a:solidFill>
              </a:rPr>
              <a:t> </a:t>
            </a:r>
            <a:r>
              <a:rPr lang="en-US" sz="1600" b="1" i="1" dirty="0">
                <a:solidFill>
                  <a:srgbClr val="0033CC"/>
                </a:solidFill>
              </a:rPr>
              <a:t>	</a:t>
            </a:r>
            <a:r>
              <a:rPr lang="en-US" sz="1600" b="1" i="1" dirty="0">
                <a:solidFill>
                  <a:srgbClr val="006600"/>
                </a:solidFill>
              </a:rPr>
              <a:t>Example:</a:t>
            </a:r>
            <a:r>
              <a:rPr lang="en-US" sz="2000" b="1" i="1" dirty="0">
                <a:solidFill>
                  <a:srgbClr val="006600"/>
                </a:solidFill>
              </a:rPr>
              <a:t> </a:t>
            </a:r>
            <a:endParaRPr lang="en-US" sz="2000" b="1" dirty="0">
              <a:solidFill>
                <a:srgbClr val="006600"/>
              </a:solidFill>
            </a:endParaRPr>
          </a:p>
          <a:p>
            <a:pPr>
              <a:lnSpc>
                <a:spcPct val="90000"/>
              </a:lnSpc>
              <a:spcBef>
                <a:spcPts val="0"/>
              </a:spcBef>
              <a:defRPr/>
            </a:pPr>
            <a:r>
              <a:rPr lang="en-US" sz="1600" b="1" dirty="0"/>
              <a:t> </a:t>
            </a:r>
            <a:r>
              <a:rPr lang="en-US" sz="1600" b="1" dirty="0" smtClean="0"/>
              <a:t>     </a:t>
            </a:r>
            <a:r>
              <a:rPr lang="en-US" sz="1600" b="1" dirty="0" smtClean="0"/>
              <a:t>Where </a:t>
            </a:r>
            <a:r>
              <a:rPr lang="en-US" sz="1600" b="1" dirty="0"/>
              <a:t>wheat of the same grade belonging to different persons </a:t>
            </a:r>
          </a:p>
          <a:p>
            <a:pPr marL="342900" indent="-342900">
              <a:lnSpc>
                <a:spcPct val="90000"/>
              </a:lnSpc>
              <a:spcBef>
                <a:spcPts val="0"/>
              </a:spcBef>
              <a:defRPr/>
            </a:pPr>
            <a:r>
              <a:rPr lang="en-US" sz="1600" b="1" dirty="0"/>
              <a:t>	is wrongfully mingled by one of them and ground into flour, </a:t>
            </a:r>
          </a:p>
          <a:p>
            <a:pPr marL="342900" indent="-342900">
              <a:lnSpc>
                <a:spcPct val="90000"/>
              </a:lnSpc>
              <a:spcBef>
                <a:spcPts val="0"/>
              </a:spcBef>
              <a:defRPr/>
            </a:pPr>
            <a:r>
              <a:rPr lang="en-US" sz="1600" b="1" dirty="0"/>
              <a:t>	the wrongdoer is entitled to his proportionate share of the mass.</a:t>
            </a:r>
          </a:p>
          <a:p>
            <a:pPr marL="342900" indent="-342900">
              <a:defRPr/>
            </a:pPr>
            <a:endParaRPr lang="en-US" sz="2000" b="1" dirty="0">
              <a:solidFill>
                <a:srgbClr val="0033CC"/>
              </a:solidFill>
            </a:endParaRPr>
          </a:p>
        </p:txBody>
      </p:sp>
      <p:pic>
        <p:nvPicPr>
          <p:cNvPr id="20485" name="Picture 6" descr="The price of wheat, as well as that of rice, corn and other crops, has dramatically risen in recent times."/>
          <p:cNvPicPr>
            <a:picLocks noChangeAspect="1" noChangeArrowheads="1"/>
          </p:cNvPicPr>
          <p:nvPr/>
        </p:nvPicPr>
        <p:blipFill>
          <a:blip r:embed="rId3" cstate="print"/>
          <a:srcRect/>
          <a:stretch>
            <a:fillRect/>
          </a:stretch>
        </p:blipFill>
        <p:spPr bwMode="auto">
          <a:xfrm>
            <a:off x="7162800" y="5486400"/>
            <a:ext cx="1701800" cy="1104900"/>
          </a:xfrm>
          <a:prstGeom prst="rect">
            <a:avLst/>
          </a:prstGeom>
          <a:noFill/>
          <a:ln w="9525">
            <a:noFill/>
            <a:miter lim="800000"/>
            <a:headEnd/>
            <a:tailEnd/>
          </a:ln>
        </p:spPr>
      </p:pic>
    </p:spTree>
    <p:extLst>
      <p:ext uri="{BB962C8B-B14F-4D97-AF65-F5344CB8AC3E}">
        <p14:creationId xmlns:p14="http://schemas.microsoft.com/office/powerpoint/2010/main" val="389403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ctr">
              <a:lnSpc>
                <a:spcPct val="83000"/>
              </a:lnSpc>
              <a:spcBef>
                <a:spcPts val="0"/>
              </a:spcBef>
              <a:defRPr/>
            </a:pPr>
            <a:r>
              <a:rPr lang="en-US" sz="5000" b="1" dirty="0">
                <a:solidFill>
                  <a:srgbClr val="0033CC"/>
                </a:solidFill>
              </a:rPr>
              <a:t>Personal Property</a:t>
            </a:r>
          </a:p>
          <a:p>
            <a:pPr marL="342900" indent="-342900" algn="ctr">
              <a:lnSpc>
                <a:spcPct val="83000"/>
              </a:lnSpc>
              <a:spcBef>
                <a:spcPts val="0"/>
              </a:spcBef>
              <a:defRPr/>
            </a:pPr>
            <a:r>
              <a:rPr lang="en-US" sz="2800" b="1" i="1" dirty="0">
                <a:solidFill>
                  <a:srgbClr val="006600"/>
                </a:solidFill>
              </a:rPr>
              <a:t>Acquisition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5. Confusion (Continued)</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Confusion (Continued)</a:t>
            </a:r>
            <a:endParaRPr lang="en-US" sz="2400" b="1" i="1" dirty="0" smtClean="0">
              <a:solidFill>
                <a:schemeClr val="accent1">
                  <a:lumMod val="25000"/>
                </a:schemeClr>
              </a:solidFill>
            </a:endParaRPr>
          </a:p>
          <a:p>
            <a:pPr marL="342900" indent="-342900">
              <a:lnSpc>
                <a:spcPct val="83000"/>
              </a:lnSpc>
              <a:spcBef>
                <a:spcPts val="0"/>
              </a:spcBef>
              <a:defRPr/>
            </a:pPr>
            <a:r>
              <a:rPr lang="en-US" sz="2000" b="1" dirty="0">
                <a:solidFill>
                  <a:srgbClr val="C00000"/>
                </a:solidFill>
              </a:rPr>
              <a:t>	</a:t>
            </a:r>
            <a:r>
              <a:rPr lang="en-US" sz="2000" b="1" dirty="0" smtClean="0">
                <a:solidFill>
                  <a:srgbClr val="C00000"/>
                </a:solidFill>
              </a:rPr>
              <a:t>b. </a:t>
            </a:r>
            <a:r>
              <a:rPr lang="en-US" sz="2000" b="1" dirty="0">
                <a:solidFill>
                  <a:srgbClr val="C00000"/>
                </a:solidFill>
              </a:rPr>
              <a:t>Unknown Contributions</a:t>
            </a:r>
          </a:p>
          <a:p>
            <a:pPr marL="342900" indent="-342900">
              <a:lnSpc>
                <a:spcPct val="83000"/>
              </a:lnSpc>
              <a:spcBef>
                <a:spcPts val="0"/>
              </a:spcBef>
              <a:buFontTx/>
              <a:buChar char="•"/>
              <a:defRPr/>
            </a:pPr>
            <a:endParaRPr lang="en-US" sz="800" b="1" dirty="0">
              <a:solidFill>
                <a:srgbClr val="000099"/>
              </a:solidFill>
            </a:endParaRPr>
          </a:p>
          <a:p>
            <a:pPr marL="342900" indent="-342900">
              <a:lnSpc>
                <a:spcPct val="83000"/>
              </a:lnSpc>
              <a:spcBef>
                <a:spcPts val="0"/>
              </a:spcBef>
              <a:defRPr/>
            </a:pPr>
            <a:r>
              <a:rPr lang="en-US" sz="800" b="1" dirty="0">
                <a:solidFill>
                  <a:srgbClr val="0033CC"/>
                </a:solidFill>
              </a:rPr>
              <a:t>		</a:t>
            </a:r>
            <a:r>
              <a:rPr lang="en-US" b="1" i="1" dirty="0">
                <a:solidFill>
                  <a:srgbClr val="006600"/>
                </a:solidFill>
              </a:rPr>
              <a:t>1) Innocent Confusion</a:t>
            </a:r>
            <a:endParaRPr lang="en-US" sz="800" b="1" i="1" dirty="0">
              <a:solidFill>
                <a:srgbClr val="006600"/>
              </a:solidFill>
            </a:endParaRPr>
          </a:p>
          <a:p>
            <a:pPr marL="342900" indent="-342900">
              <a:lnSpc>
                <a:spcPct val="83000"/>
              </a:lnSpc>
              <a:spcBef>
                <a:spcPts val="0"/>
              </a:spcBef>
              <a:buFontTx/>
              <a:buChar char="•"/>
              <a:defRPr/>
            </a:pPr>
            <a:endParaRPr lang="en-US" sz="800" b="1" dirty="0">
              <a:solidFill>
                <a:srgbClr val="0033CC"/>
              </a:solidFill>
            </a:endParaRPr>
          </a:p>
          <a:p>
            <a:pPr>
              <a:lnSpc>
                <a:spcPct val="83000"/>
              </a:lnSpc>
              <a:spcBef>
                <a:spcPts val="0"/>
              </a:spcBef>
              <a:defRPr/>
            </a:pPr>
            <a:r>
              <a:rPr lang="en-US" sz="1500" b="1" dirty="0" smtClean="0"/>
              <a:t>	If </a:t>
            </a:r>
            <a:r>
              <a:rPr lang="en-US" sz="1500" b="1" dirty="0"/>
              <a:t>the confusion was innocent </a:t>
            </a:r>
            <a:r>
              <a:rPr lang="en-US" sz="1500" b="1" i="1" dirty="0"/>
              <a:t>(e.g., </a:t>
            </a:r>
            <a:r>
              <a:rPr lang="en-US" sz="1500" b="1" dirty="0"/>
              <a:t>by an act of God, act of a third party, or </a:t>
            </a:r>
            <a:r>
              <a:rPr lang="en-US" sz="1500" b="1" dirty="0" smtClean="0"/>
              <a:t>	consent</a:t>
            </a:r>
            <a:r>
              <a:rPr lang="en-US" sz="1500" b="1" dirty="0"/>
              <a:t>), the owners are tenants in common of the mass. If the amount of </a:t>
            </a:r>
            <a:r>
              <a:rPr lang="en-US" sz="1500" b="1" dirty="0" smtClean="0"/>
              <a:t>	contribution </a:t>
            </a:r>
            <a:r>
              <a:rPr lang="en-US" sz="1500" b="1" dirty="0"/>
              <a:t>is unknown, the parties share equally.</a:t>
            </a:r>
          </a:p>
          <a:p>
            <a:pPr marL="342900" indent="-342900">
              <a:lnSpc>
                <a:spcPct val="83000"/>
              </a:lnSpc>
              <a:spcBef>
                <a:spcPts val="0"/>
              </a:spcBef>
              <a:buFontTx/>
              <a:buChar char="•"/>
              <a:defRPr/>
            </a:pPr>
            <a:endParaRPr lang="en-US" sz="800" b="1" dirty="0">
              <a:solidFill>
                <a:srgbClr val="0033CC"/>
              </a:solidFill>
            </a:endParaRPr>
          </a:p>
          <a:p>
            <a:pPr marL="342900" indent="-342900">
              <a:lnSpc>
                <a:spcPct val="83000"/>
              </a:lnSpc>
              <a:spcBef>
                <a:spcPts val="0"/>
              </a:spcBef>
              <a:defRPr/>
            </a:pPr>
            <a:r>
              <a:rPr lang="en-US" b="1" i="1" dirty="0">
                <a:solidFill>
                  <a:srgbClr val="006600"/>
                </a:solidFill>
              </a:rPr>
              <a:t>		2) Wrongful Confusion </a:t>
            </a:r>
          </a:p>
          <a:p>
            <a:pPr marL="342900" indent="-342900">
              <a:lnSpc>
                <a:spcPct val="83000"/>
              </a:lnSpc>
              <a:spcBef>
                <a:spcPts val="0"/>
              </a:spcBef>
              <a:buFontTx/>
              <a:buChar char="•"/>
              <a:defRPr/>
            </a:pPr>
            <a:endParaRPr lang="en-US" sz="800" b="1" dirty="0">
              <a:solidFill>
                <a:srgbClr val="0033CC"/>
              </a:solidFill>
            </a:endParaRPr>
          </a:p>
          <a:p>
            <a:pPr>
              <a:lnSpc>
                <a:spcPct val="83000"/>
              </a:lnSpc>
              <a:spcBef>
                <a:spcPts val="0"/>
              </a:spcBef>
              <a:defRPr/>
            </a:pPr>
            <a:r>
              <a:rPr lang="en-US" sz="1500" b="1" dirty="0" smtClean="0"/>
              <a:t>	If </a:t>
            </a:r>
            <a:r>
              <a:rPr lang="en-US" sz="1500" b="1" dirty="0"/>
              <a:t>the confusion was caused wrongfully by one of the owners, her agent, </a:t>
            </a:r>
            <a:r>
              <a:rPr lang="en-US" sz="1500" b="1" dirty="0" err="1"/>
              <a:t>bailee</a:t>
            </a:r>
            <a:r>
              <a:rPr lang="en-US" sz="1500" b="1" dirty="0"/>
              <a:t>, or </a:t>
            </a:r>
            <a:r>
              <a:rPr lang="en-US" sz="1500" b="1" dirty="0" smtClean="0"/>
              <a:t>	trustee</a:t>
            </a:r>
            <a:r>
              <a:rPr lang="en-US" sz="1500" b="1" dirty="0"/>
              <a:t>, the burden is on such owner to identify her portion.  If they cannot do so, </a:t>
            </a:r>
            <a:r>
              <a:rPr lang="en-US" sz="1500" b="1" dirty="0" smtClean="0"/>
              <a:t>	the </a:t>
            </a:r>
            <a:r>
              <a:rPr lang="en-US" sz="1500" b="1" dirty="0"/>
              <a:t>entire mass belongs to the innocent owner.</a:t>
            </a:r>
          </a:p>
          <a:p>
            <a:pPr marL="342900" indent="-342900">
              <a:lnSpc>
                <a:spcPct val="83000"/>
              </a:lnSpc>
              <a:spcBef>
                <a:spcPts val="0"/>
              </a:spcBef>
              <a:buFontTx/>
              <a:buChar char="•"/>
              <a:defRPr/>
            </a:pPr>
            <a:endParaRPr lang="en-US" sz="800" b="1" i="1" dirty="0">
              <a:solidFill>
                <a:srgbClr val="0033CC"/>
              </a:solidFill>
            </a:endParaRPr>
          </a:p>
          <a:p>
            <a:pPr marL="342900" indent="-342900">
              <a:lnSpc>
                <a:spcPct val="83000"/>
              </a:lnSpc>
              <a:spcBef>
                <a:spcPts val="0"/>
              </a:spcBef>
              <a:defRPr/>
            </a:pPr>
            <a:r>
              <a:rPr lang="en-US" b="1" i="1" dirty="0">
                <a:solidFill>
                  <a:srgbClr val="0033CC"/>
                </a:solidFill>
              </a:rPr>
              <a:t>	</a:t>
            </a:r>
            <a:r>
              <a:rPr lang="en-US" b="1" i="1" dirty="0">
                <a:solidFill>
                  <a:srgbClr val="006600"/>
                </a:solidFill>
              </a:rPr>
              <a:t>Example:</a:t>
            </a:r>
            <a:endParaRPr lang="en-US" sz="800" b="1" i="1" dirty="0">
              <a:solidFill>
                <a:srgbClr val="006600"/>
              </a:solidFill>
            </a:endParaRPr>
          </a:p>
          <a:p>
            <a:pPr marL="342900" indent="-342900">
              <a:lnSpc>
                <a:spcPct val="83000"/>
              </a:lnSpc>
              <a:spcBef>
                <a:spcPts val="0"/>
              </a:spcBef>
              <a:buFontTx/>
              <a:buChar char="•"/>
              <a:defRPr/>
            </a:pPr>
            <a:endParaRPr lang="en-US" sz="800" b="1" dirty="0">
              <a:solidFill>
                <a:srgbClr val="0033CC"/>
              </a:solidFill>
            </a:endParaRPr>
          </a:p>
          <a:p>
            <a:pPr defTabSz="347663">
              <a:lnSpc>
                <a:spcPct val="83000"/>
              </a:lnSpc>
              <a:spcBef>
                <a:spcPts val="0"/>
              </a:spcBef>
              <a:defRPr/>
            </a:pPr>
            <a:r>
              <a:rPr lang="en-US" sz="1500" b="1" dirty="0" smtClean="0"/>
              <a:t>       Where </a:t>
            </a:r>
            <a:r>
              <a:rPr lang="en-US" sz="1500" b="1" dirty="0"/>
              <a:t>the owner of bales of cotton fraudulently mingles them with </a:t>
            </a:r>
            <a:r>
              <a:rPr lang="en-US" sz="1500" b="1" dirty="0" smtClean="0"/>
              <a:t>bales belonging </a:t>
            </a:r>
            <a:r>
              <a:rPr lang="en-US" sz="1500" b="1" dirty="0"/>
              <a:t>to </a:t>
            </a:r>
            <a:r>
              <a:rPr lang="en-US" sz="1500" b="1" dirty="0" smtClean="0"/>
              <a:t>	another </a:t>
            </a:r>
            <a:r>
              <a:rPr lang="en-US" sz="1500" b="1" dirty="0"/>
              <a:t>so that they become indistinguishable, the wrong doer </a:t>
            </a:r>
            <a:r>
              <a:rPr lang="en-US" sz="1500" b="1" dirty="0" smtClean="0"/>
              <a:t>is </a:t>
            </a:r>
            <a:r>
              <a:rPr lang="en-US" sz="1500" b="1" dirty="0"/>
              <a:t>entitled in no part of the </a:t>
            </a:r>
            <a:r>
              <a:rPr lang="en-US" sz="1500" b="1" dirty="0" smtClean="0"/>
              <a:t>	goods </a:t>
            </a:r>
            <a:r>
              <a:rPr lang="en-US" sz="1500" b="1" dirty="0"/>
              <a:t>unless they identifies it as their property.</a:t>
            </a:r>
            <a:r>
              <a:rPr lang="en-US" sz="1500" dirty="0"/>
              <a:t> </a:t>
            </a:r>
          </a:p>
        </p:txBody>
      </p:sp>
      <p:pic>
        <p:nvPicPr>
          <p:cNvPr id="21509" name="Picture 6" descr="http://farm3.static.flickr.com/2225/2493802261_1f3a9c2d4a.jpg?v=0"/>
          <p:cNvPicPr>
            <a:picLocks noChangeAspect="1" noChangeArrowheads="1"/>
          </p:cNvPicPr>
          <p:nvPr/>
        </p:nvPicPr>
        <p:blipFill>
          <a:blip r:embed="rId3" cstate="print"/>
          <a:srcRect/>
          <a:stretch>
            <a:fillRect/>
          </a:stretch>
        </p:blipFill>
        <p:spPr bwMode="auto">
          <a:xfrm>
            <a:off x="6553200" y="2743200"/>
            <a:ext cx="2051050" cy="1538288"/>
          </a:xfrm>
          <a:prstGeom prst="rect">
            <a:avLst/>
          </a:prstGeom>
          <a:noFill/>
          <a:ln w="9525">
            <a:noFill/>
            <a:miter lim="800000"/>
            <a:headEnd/>
            <a:tailEnd/>
          </a:ln>
        </p:spPr>
      </p:pic>
    </p:spTree>
    <p:extLst>
      <p:ext uri="{BB962C8B-B14F-4D97-AF65-F5344CB8AC3E}">
        <p14:creationId xmlns:p14="http://schemas.microsoft.com/office/powerpoint/2010/main" val="302527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579715"/>
          </a:xfrm>
          <a:prstGeom prst="rect">
            <a:avLst/>
          </a:prstGeom>
          <a:solidFill>
            <a:schemeClr val="accent3"/>
          </a:solidFill>
        </p:spPr>
        <p:txBody>
          <a:bodyPr wrap="square">
            <a:spAutoFit/>
          </a:bodyPr>
          <a:lstStyle/>
          <a:p>
            <a:pPr>
              <a:lnSpc>
                <a:spcPct val="80000"/>
              </a:lnSpc>
              <a:defRPr/>
            </a:pPr>
            <a:r>
              <a:rPr lang="en-US" sz="3200" b="1" dirty="0" smtClean="0"/>
              <a:t>Last Time We Spoke About</a:t>
            </a:r>
            <a:r>
              <a:rPr lang="en-US" sz="3200" b="1" dirty="0"/>
              <a:t>:</a:t>
            </a:r>
          </a:p>
          <a:p>
            <a:pPr>
              <a:defRPr/>
            </a:pPr>
            <a:endParaRPr lang="en-US" sz="600" b="1" dirty="0"/>
          </a:p>
          <a:p>
            <a:pPr>
              <a:buFont typeface="Arial" pitchFamily="34" charset="0"/>
              <a:buChar char="•"/>
              <a:defRPr/>
            </a:pPr>
            <a:r>
              <a:rPr lang="en-US" sz="2800" b="1" dirty="0">
                <a:solidFill>
                  <a:srgbClr val="002060"/>
                </a:solidFill>
              </a:rPr>
              <a:t> The </a:t>
            </a:r>
            <a:r>
              <a:rPr lang="en-US" sz="2800" b="1" dirty="0" smtClean="0">
                <a:solidFill>
                  <a:srgbClr val="002060"/>
                </a:solidFill>
              </a:rPr>
              <a:t>Rights in Property</a:t>
            </a:r>
            <a:endParaRPr lang="en-US" sz="2800" b="1" dirty="0">
              <a:solidFill>
                <a:srgbClr val="002060"/>
              </a:solidFill>
            </a:endParaRPr>
          </a:p>
          <a:p>
            <a:pPr algn="ctr">
              <a:defRPr/>
            </a:pPr>
            <a:r>
              <a:rPr lang="en-US" b="1" i="1" dirty="0">
                <a:solidFill>
                  <a:srgbClr val="C00000"/>
                </a:solidFill>
              </a:rPr>
              <a:t>Part One: </a:t>
            </a:r>
            <a:r>
              <a:rPr lang="en-US" b="1" i="1" dirty="0" smtClean="0">
                <a:solidFill>
                  <a:srgbClr val="C00000"/>
                </a:solidFill>
              </a:rPr>
              <a:t>Founders View / Importance / Why We Recognize Rights</a:t>
            </a:r>
            <a:endParaRPr lang="en-US" b="1" i="1" dirty="0">
              <a:solidFill>
                <a:srgbClr val="C0000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a:t>
            </a:r>
            <a:r>
              <a:rPr lang="en-US" sz="2800" b="1" dirty="0" smtClean="0">
                <a:solidFill>
                  <a:srgbClr val="002060"/>
                </a:solidFill>
              </a:rPr>
              <a:t>The Four Postulates</a:t>
            </a:r>
          </a:p>
          <a:p>
            <a:pPr>
              <a:defRPr/>
            </a:pPr>
            <a:r>
              <a:rPr lang="en-US" b="1" i="1" dirty="0" smtClean="0">
                <a:solidFill>
                  <a:srgbClr val="C00000"/>
                </a:solidFill>
              </a:rPr>
              <a:t>  Part </a:t>
            </a:r>
            <a:r>
              <a:rPr lang="en-US" b="1" i="1" dirty="0">
                <a:solidFill>
                  <a:srgbClr val="C00000"/>
                </a:solidFill>
              </a:rPr>
              <a:t>Two: </a:t>
            </a:r>
            <a:r>
              <a:rPr lang="en-US" b="1" i="1" dirty="0" smtClean="0">
                <a:solidFill>
                  <a:srgbClr val="C00000"/>
                </a:solidFill>
              </a:rPr>
              <a:t>1. Property is a Collection of Rights</a:t>
            </a:r>
          </a:p>
          <a:p>
            <a:pPr>
              <a:defRPr/>
            </a:pPr>
            <a:r>
              <a:rPr lang="en-US" b="1" i="1" dirty="0">
                <a:solidFill>
                  <a:srgbClr val="C00000"/>
                </a:solidFill>
              </a:rPr>
              <a:t>	 </a:t>
            </a:r>
            <a:r>
              <a:rPr lang="en-US" b="1" i="1" dirty="0" smtClean="0">
                <a:solidFill>
                  <a:srgbClr val="C00000"/>
                </a:solidFill>
              </a:rPr>
              <a:t>    2. Property and Law are Intertwined</a:t>
            </a:r>
          </a:p>
          <a:p>
            <a:pPr>
              <a:defRPr/>
            </a:pPr>
            <a:r>
              <a:rPr lang="en-US" b="1" i="1" dirty="0">
                <a:solidFill>
                  <a:srgbClr val="C00000"/>
                </a:solidFill>
              </a:rPr>
              <a:t>	</a:t>
            </a:r>
            <a:r>
              <a:rPr lang="en-US" b="1" i="1" dirty="0" smtClean="0">
                <a:solidFill>
                  <a:srgbClr val="C00000"/>
                </a:solidFill>
              </a:rPr>
              <a:t>     3. Property Rights are Inherent to Our Humanity</a:t>
            </a:r>
          </a:p>
          <a:p>
            <a:pPr>
              <a:defRPr/>
            </a:pPr>
            <a:r>
              <a:rPr lang="en-US" b="1" i="1" dirty="0">
                <a:solidFill>
                  <a:srgbClr val="C00000"/>
                </a:solidFill>
              </a:rPr>
              <a:t>	</a:t>
            </a:r>
            <a:r>
              <a:rPr lang="en-US" b="1" i="1" dirty="0" smtClean="0">
                <a:solidFill>
                  <a:srgbClr val="C00000"/>
                </a:solidFill>
              </a:rPr>
              <a:t>     4. Rights Include: Exclude, Possess, Use and Transfer</a:t>
            </a:r>
            <a:endParaRPr lang="en-US" b="1" i="1" dirty="0">
              <a:solidFill>
                <a:srgbClr val="C00000"/>
              </a:solidFill>
            </a:endParaRPr>
          </a:p>
          <a:p>
            <a:pPr>
              <a:buFont typeface="Arial" pitchFamily="34" charset="0"/>
              <a:buChar char="•"/>
              <a:defRPr/>
            </a:pPr>
            <a:r>
              <a:rPr lang="en-US" sz="2800" b="1" dirty="0" smtClean="0">
                <a:solidFill>
                  <a:srgbClr val="002060"/>
                </a:solidFill>
              </a:rPr>
              <a:t> Types of Property</a:t>
            </a:r>
            <a:endParaRPr lang="en-US" sz="2800" b="1" dirty="0">
              <a:solidFill>
                <a:srgbClr val="002060"/>
              </a:solidFill>
            </a:endParaRPr>
          </a:p>
          <a:p>
            <a:pPr algn="ctr">
              <a:defRPr/>
            </a:pPr>
            <a:r>
              <a:rPr lang="en-US" b="1" i="1" dirty="0">
                <a:solidFill>
                  <a:srgbClr val="C00000"/>
                </a:solidFill>
              </a:rPr>
              <a:t> Part Three: </a:t>
            </a:r>
            <a:r>
              <a:rPr lang="en-US" b="1" i="1" dirty="0" smtClean="0">
                <a:solidFill>
                  <a:srgbClr val="C00000"/>
                </a:solidFill>
              </a:rPr>
              <a:t>Real / Personal / Intellectual</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a:t>
            </a:r>
            <a:r>
              <a:rPr lang="en-US" sz="2600" b="1" dirty="0" smtClean="0">
                <a:solidFill>
                  <a:srgbClr val="002060"/>
                </a:solidFill>
              </a:rPr>
              <a:t>Case </a:t>
            </a:r>
            <a:r>
              <a:rPr lang="en-US" sz="2600" b="1" dirty="0">
                <a:solidFill>
                  <a:srgbClr val="002060"/>
                </a:solidFill>
              </a:rPr>
              <a:t>– </a:t>
            </a:r>
            <a:r>
              <a:rPr lang="en-US" sz="2600" b="1" dirty="0" smtClean="0">
                <a:solidFill>
                  <a:srgbClr val="002060"/>
                </a:solidFill>
              </a:rPr>
              <a:t>Dred Scott v. </a:t>
            </a:r>
            <a:r>
              <a:rPr lang="en-US" sz="2600" b="1" dirty="0" err="1" smtClean="0">
                <a:solidFill>
                  <a:srgbClr val="002060"/>
                </a:solidFill>
              </a:rPr>
              <a:t>Sandford</a:t>
            </a:r>
            <a:endParaRPr lang="en-US" sz="2600" b="1" dirty="0">
              <a:solidFill>
                <a:srgbClr val="002060"/>
              </a:solidFill>
            </a:endParaRPr>
          </a:p>
          <a:p>
            <a:pPr algn="ctr">
              <a:defRPr/>
            </a:pPr>
            <a:r>
              <a:rPr lang="en-US" sz="2400" b="1" i="1" dirty="0">
                <a:solidFill>
                  <a:srgbClr val="C00000"/>
                </a:solidFill>
              </a:rPr>
              <a:t>     </a:t>
            </a:r>
            <a:r>
              <a:rPr lang="en-US" b="1" i="1" dirty="0" smtClean="0">
                <a:solidFill>
                  <a:srgbClr val="C00000"/>
                </a:solidFill>
              </a:rPr>
              <a:t>People Should Not Be Viewed as Property</a:t>
            </a:r>
            <a:endParaRPr lang="en-US" b="1" dirty="0">
              <a:solidFill>
                <a:srgbClr val="C00000"/>
              </a:solidFill>
            </a:endParaRPr>
          </a:p>
        </p:txBody>
      </p:sp>
    </p:spTree>
    <p:extLst>
      <p:ext uri="{BB962C8B-B14F-4D97-AF65-F5344CB8AC3E}">
        <p14:creationId xmlns:p14="http://schemas.microsoft.com/office/powerpoint/2010/main" val="3558516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ctr">
              <a:lnSpc>
                <a:spcPct val="90000"/>
              </a:lnSpc>
              <a:spcBef>
                <a:spcPts val="0"/>
              </a:spcBef>
              <a:defRPr/>
            </a:pPr>
            <a:r>
              <a:rPr lang="en-US" sz="5000" b="1" dirty="0">
                <a:solidFill>
                  <a:srgbClr val="0033CC"/>
                </a:solidFill>
              </a:rPr>
              <a:t>Personal Property</a:t>
            </a:r>
          </a:p>
          <a:p>
            <a:pPr marL="342900" indent="-342900" algn="ctr">
              <a:lnSpc>
                <a:spcPct val="90000"/>
              </a:lnSpc>
              <a:spcBef>
                <a:spcPts val="0"/>
              </a:spcBef>
              <a:defRPr/>
            </a:pPr>
            <a:r>
              <a:rPr lang="en-US" sz="2800" b="1" i="1" dirty="0">
                <a:solidFill>
                  <a:srgbClr val="006600"/>
                </a:solidFill>
              </a:rPr>
              <a:t>Acquisition of Property Rights</a:t>
            </a:r>
          </a:p>
          <a:p>
            <a:pPr marL="342900" indent="-342900">
              <a:lnSpc>
                <a:spcPct val="90000"/>
              </a:lnSpc>
              <a:spcBef>
                <a:spcPts val="0"/>
              </a:spcBef>
              <a:defRPr/>
            </a:pPr>
            <a:endParaRPr lang="en-US" sz="10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90000"/>
              </a:lnSpc>
              <a:spcBef>
                <a:spcPts val="0"/>
              </a:spcBef>
              <a:buFontTx/>
              <a:buChar char="•"/>
              <a:defRPr/>
            </a:pPr>
            <a:endParaRPr lang="en-US" sz="10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6. Title by Judgment</a:t>
            </a:r>
          </a:p>
          <a:p>
            <a:pPr marL="342900" indent="-342900">
              <a:lnSpc>
                <a:spcPct val="90000"/>
              </a:lnSpc>
              <a:spcBef>
                <a:spcPts val="0"/>
              </a:spcBef>
              <a:buFontTx/>
              <a:buChar char="•"/>
              <a:defRPr/>
            </a:pPr>
            <a:endParaRPr lang="en-US" sz="105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Title Actions</a:t>
            </a:r>
            <a:endParaRPr lang="en-US" sz="2400" b="1" i="1" dirty="0" smtClean="0">
              <a:solidFill>
                <a:schemeClr val="accent1">
                  <a:lumMod val="25000"/>
                </a:schemeClr>
              </a:solidFill>
            </a:endParaRPr>
          </a:p>
          <a:p>
            <a:pPr marL="342900" indent="-342900">
              <a:lnSpc>
                <a:spcPct val="90000"/>
              </a:lnSpc>
              <a:spcBef>
                <a:spcPts val="0"/>
              </a:spcBef>
              <a:defRPr/>
            </a:pPr>
            <a:r>
              <a:rPr lang="en-US" sz="2000" b="1" dirty="0">
                <a:solidFill>
                  <a:srgbClr val="C00000"/>
                </a:solidFill>
              </a:rPr>
              <a:t>	</a:t>
            </a:r>
            <a:r>
              <a:rPr lang="en-US" sz="2000" b="1" i="1" dirty="0">
                <a:solidFill>
                  <a:srgbClr val="C00000"/>
                </a:solidFill>
              </a:rPr>
              <a:t>a. Election of Remedies</a:t>
            </a:r>
          </a:p>
          <a:p>
            <a:pPr marL="342900" indent="-342900">
              <a:lnSpc>
                <a:spcPct val="90000"/>
              </a:lnSpc>
              <a:spcBef>
                <a:spcPts val="0"/>
              </a:spcBef>
              <a:buFontTx/>
              <a:buChar char="•"/>
              <a:defRPr/>
            </a:pPr>
            <a:endParaRPr lang="en-US" sz="600" b="1" i="1" dirty="0">
              <a:solidFill>
                <a:srgbClr val="FF0000"/>
              </a:solidFill>
            </a:endParaRPr>
          </a:p>
          <a:p>
            <a:pPr marL="342900" indent="-342900">
              <a:lnSpc>
                <a:spcPct val="90000"/>
              </a:lnSpc>
              <a:spcBef>
                <a:spcPts val="0"/>
              </a:spcBef>
              <a:buFontTx/>
              <a:buChar char="•"/>
              <a:defRPr/>
            </a:pPr>
            <a:r>
              <a:rPr lang="en-US" sz="2000" b="1" dirty="0"/>
              <a:t>One who destroys, misuses, </a:t>
            </a:r>
            <a:r>
              <a:rPr lang="en-US" sz="2000" b="1" dirty="0" err="1"/>
              <a:t>misdelivers</a:t>
            </a:r>
            <a:r>
              <a:rPr lang="en-US" sz="2000" b="1" dirty="0"/>
              <a:t>, or otherwise wrongfully deprives the owner of chattel of his possessory rights, may be liable to the owner under various theories of recovery.</a:t>
            </a:r>
          </a:p>
          <a:p>
            <a:pPr marL="342900" indent="-342900">
              <a:lnSpc>
                <a:spcPct val="90000"/>
              </a:lnSpc>
              <a:spcBef>
                <a:spcPts val="0"/>
              </a:spcBef>
              <a:buFontTx/>
              <a:buChar char="•"/>
              <a:defRPr/>
            </a:pPr>
            <a:endParaRPr lang="en-US" sz="1000" b="1" dirty="0"/>
          </a:p>
          <a:p>
            <a:pPr marL="342900" indent="-342900">
              <a:lnSpc>
                <a:spcPct val="90000"/>
              </a:lnSpc>
              <a:spcBef>
                <a:spcPts val="0"/>
              </a:spcBef>
              <a:defRPr/>
            </a:pPr>
            <a:r>
              <a:rPr lang="en-US" sz="1600" b="1" dirty="0">
                <a:solidFill>
                  <a:srgbClr val="0033CC"/>
                </a:solidFill>
              </a:rPr>
              <a:t>	</a:t>
            </a:r>
            <a:r>
              <a:rPr lang="en-US" sz="2000" b="1" dirty="0">
                <a:solidFill>
                  <a:srgbClr val="000066"/>
                </a:solidFill>
              </a:rPr>
              <a:t>1) </a:t>
            </a:r>
            <a:r>
              <a:rPr lang="en-US" sz="2000" b="1" i="1" dirty="0" err="1">
                <a:solidFill>
                  <a:srgbClr val="006600"/>
                </a:solidFill>
              </a:rPr>
              <a:t>Replevin</a:t>
            </a:r>
            <a:r>
              <a:rPr lang="en-US" sz="2000" b="1" dirty="0">
                <a:solidFill>
                  <a:srgbClr val="006600"/>
                </a:solidFill>
              </a:rPr>
              <a:t> </a:t>
            </a:r>
            <a:r>
              <a:rPr lang="en-US" sz="2000" b="1" dirty="0">
                <a:solidFill>
                  <a:srgbClr val="000066"/>
                </a:solidFill>
              </a:rPr>
              <a:t>- </a:t>
            </a:r>
            <a:r>
              <a:rPr lang="en-US" sz="2000" b="1" dirty="0" err="1">
                <a:solidFill>
                  <a:srgbClr val="000066"/>
                </a:solidFill>
              </a:rPr>
              <a:t>Replevin</a:t>
            </a:r>
            <a:r>
              <a:rPr lang="en-US" sz="2000" b="1" dirty="0">
                <a:solidFill>
                  <a:srgbClr val="000066"/>
                </a:solidFill>
              </a:rPr>
              <a:t> is an action to recover the chattel itself.</a:t>
            </a:r>
          </a:p>
          <a:p>
            <a:pPr marL="342900" indent="-342900">
              <a:lnSpc>
                <a:spcPct val="90000"/>
              </a:lnSpc>
              <a:spcBef>
                <a:spcPts val="0"/>
              </a:spcBef>
              <a:defRPr/>
            </a:pPr>
            <a:endParaRPr lang="en-US" sz="600" b="1" dirty="0">
              <a:solidFill>
                <a:srgbClr val="000066"/>
              </a:solidFill>
            </a:endParaRPr>
          </a:p>
          <a:p>
            <a:pPr marL="342900" indent="-342900">
              <a:lnSpc>
                <a:spcPct val="90000"/>
              </a:lnSpc>
              <a:spcBef>
                <a:spcPts val="0"/>
              </a:spcBef>
              <a:defRPr/>
            </a:pPr>
            <a:r>
              <a:rPr lang="en-US" sz="2000" b="1" dirty="0">
                <a:solidFill>
                  <a:srgbClr val="000066"/>
                </a:solidFill>
              </a:rPr>
              <a:t>	2) </a:t>
            </a:r>
            <a:r>
              <a:rPr lang="en-US" sz="2000" b="1" i="1" dirty="0">
                <a:solidFill>
                  <a:srgbClr val="006600"/>
                </a:solidFill>
              </a:rPr>
              <a:t>Trespass</a:t>
            </a:r>
            <a:r>
              <a:rPr lang="en-US" sz="2000" b="1" dirty="0">
                <a:solidFill>
                  <a:srgbClr val="000066"/>
                </a:solidFill>
              </a:rPr>
              <a:t> - The action in trespass is to recover money damages incurred by reason of the dispossession.</a:t>
            </a:r>
          </a:p>
          <a:p>
            <a:pPr marL="342900" indent="-342900">
              <a:lnSpc>
                <a:spcPct val="90000"/>
              </a:lnSpc>
              <a:spcBef>
                <a:spcPts val="0"/>
              </a:spcBef>
              <a:defRPr/>
            </a:pPr>
            <a:endParaRPr lang="en-US" sz="600" b="1" dirty="0">
              <a:solidFill>
                <a:srgbClr val="000066"/>
              </a:solidFill>
            </a:endParaRPr>
          </a:p>
          <a:p>
            <a:pPr marL="342900" indent="-342900">
              <a:lnSpc>
                <a:spcPct val="90000"/>
              </a:lnSpc>
              <a:spcBef>
                <a:spcPts val="0"/>
              </a:spcBef>
              <a:defRPr/>
            </a:pPr>
            <a:r>
              <a:rPr lang="en-US" sz="2000" b="1" dirty="0">
                <a:solidFill>
                  <a:srgbClr val="000066"/>
                </a:solidFill>
              </a:rPr>
              <a:t>	3) </a:t>
            </a:r>
            <a:r>
              <a:rPr lang="en-US" sz="2000" b="1" i="1" dirty="0" err="1">
                <a:solidFill>
                  <a:srgbClr val="006600"/>
                </a:solidFill>
              </a:rPr>
              <a:t>Trover</a:t>
            </a:r>
            <a:r>
              <a:rPr lang="en-US" sz="2000" b="1" dirty="0">
                <a:solidFill>
                  <a:srgbClr val="C00000"/>
                </a:solidFill>
              </a:rPr>
              <a:t> </a:t>
            </a:r>
            <a:r>
              <a:rPr lang="en-US" sz="2000" b="1" dirty="0">
                <a:solidFill>
                  <a:srgbClr val="000066"/>
                </a:solidFill>
              </a:rPr>
              <a:t>- The action in </a:t>
            </a:r>
            <a:r>
              <a:rPr lang="en-US" sz="2000" b="1" dirty="0" err="1">
                <a:solidFill>
                  <a:srgbClr val="000066"/>
                </a:solidFill>
              </a:rPr>
              <a:t>trover</a:t>
            </a:r>
            <a:r>
              <a:rPr lang="en-US" sz="2000" b="1" dirty="0">
                <a:solidFill>
                  <a:srgbClr val="000066"/>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20</a:t>
            </a:fld>
            <a:endParaRPr lang="en-US"/>
          </a:p>
        </p:txBody>
      </p:sp>
    </p:spTree>
    <p:extLst>
      <p:ext uri="{BB962C8B-B14F-4D97-AF65-F5344CB8AC3E}">
        <p14:creationId xmlns:p14="http://schemas.microsoft.com/office/powerpoint/2010/main" val="71032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ctr">
              <a:lnSpc>
                <a:spcPct val="82000"/>
              </a:lnSpc>
              <a:spcBef>
                <a:spcPts val="0"/>
              </a:spcBef>
              <a:defRPr/>
            </a:pPr>
            <a:r>
              <a:rPr lang="en-US" sz="5000" b="1" dirty="0">
                <a:solidFill>
                  <a:srgbClr val="0033CC"/>
                </a:solidFill>
              </a:rPr>
              <a:t>Personal Property</a:t>
            </a:r>
          </a:p>
          <a:p>
            <a:pPr marL="342900" indent="-342900" algn="ctr">
              <a:lnSpc>
                <a:spcPct val="82000"/>
              </a:lnSpc>
              <a:spcBef>
                <a:spcPts val="0"/>
              </a:spcBef>
              <a:defRPr/>
            </a:pPr>
            <a:r>
              <a:rPr lang="en-US" sz="2800" b="1" i="1" dirty="0">
                <a:solidFill>
                  <a:srgbClr val="006600"/>
                </a:solidFill>
              </a:rPr>
              <a:t>Acquisition of Property Rights</a:t>
            </a:r>
          </a:p>
          <a:p>
            <a:pPr marL="342900" indent="-342900">
              <a:lnSpc>
                <a:spcPct val="82000"/>
              </a:lnSpc>
              <a:spcBef>
                <a:spcPts val="0"/>
              </a:spcBef>
              <a:defRPr/>
            </a:pPr>
            <a:endParaRPr lang="en-US" sz="1050" b="1" i="1" dirty="0" smtClean="0">
              <a:solidFill>
                <a:schemeClr val="accent5">
                  <a:lumMod val="25000"/>
                </a:schemeClr>
              </a:solidFill>
            </a:endParaRPr>
          </a:p>
          <a:p>
            <a:pPr marL="342900" indent="-342900">
              <a:lnSpc>
                <a:spcPct val="82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82000"/>
              </a:lnSpc>
              <a:spcBef>
                <a:spcPts val="0"/>
              </a:spcBef>
              <a:buFontTx/>
              <a:buChar char="•"/>
              <a:defRPr/>
            </a:pPr>
            <a:endParaRPr lang="en-US" sz="1050" b="1" i="1" dirty="0" smtClean="0">
              <a:solidFill>
                <a:srgbClr val="FF0000"/>
              </a:solidFill>
            </a:endParaRPr>
          </a:p>
          <a:p>
            <a:pPr marL="342900" indent="-342900">
              <a:lnSpc>
                <a:spcPct val="82000"/>
              </a:lnSpc>
              <a:spcBef>
                <a:spcPts val="0"/>
              </a:spcBef>
              <a:defRPr/>
            </a:pPr>
            <a:r>
              <a:rPr lang="en-US" sz="3200" b="1" i="1" dirty="0" smtClean="0">
                <a:solidFill>
                  <a:schemeClr val="accent1">
                    <a:lumMod val="25000"/>
                  </a:schemeClr>
                </a:solidFill>
              </a:rPr>
              <a:t>6. Title by Judgment (Continued)</a:t>
            </a:r>
          </a:p>
          <a:p>
            <a:pPr marL="342900" indent="-342900">
              <a:lnSpc>
                <a:spcPct val="82000"/>
              </a:lnSpc>
              <a:spcBef>
                <a:spcPts val="0"/>
              </a:spcBef>
              <a:buFontTx/>
              <a:buChar char="•"/>
              <a:defRPr/>
            </a:pPr>
            <a:endParaRPr lang="en-US" sz="600" b="1" dirty="0" smtClean="0">
              <a:solidFill>
                <a:srgbClr val="0033CC"/>
              </a:solidFill>
            </a:endParaRPr>
          </a:p>
          <a:p>
            <a:pPr marL="342900" indent="-342900">
              <a:lnSpc>
                <a:spcPct val="82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Title Actions (Continued)</a:t>
            </a:r>
            <a:endParaRPr lang="en-US" sz="2400" b="1" i="1" dirty="0" smtClean="0">
              <a:solidFill>
                <a:schemeClr val="accent1">
                  <a:lumMod val="25000"/>
                </a:schemeClr>
              </a:solidFill>
            </a:endParaRPr>
          </a:p>
          <a:p>
            <a:pPr marL="342900" indent="-342900">
              <a:lnSpc>
                <a:spcPct val="82000"/>
              </a:lnSpc>
              <a:spcBef>
                <a:spcPts val="0"/>
              </a:spcBef>
              <a:defRPr/>
            </a:pPr>
            <a:r>
              <a:rPr lang="en-US" sz="2000" b="1" dirty="0">
                <a:solidFill>
                  <a:srgbClr val="C00000"/>
                </a:solidFill>
              </a:rPr>
              <a:t>	</a:t>
            </a:r>
            <a:r>
              <a:rPr lang="en-US" sz="2000" b="1" i="1" dirty="0">
                <a:solidFill>
                  <a:srgbClr val="C00000"/>
                </a:solidFill>
              </a:rPr>
              <a:t>b. Conversion</a:t>
            </a:r>
          </a:p>
          <a:p>
            <a:pPr marL="342900" indent="-342900">
              <a:lnSpc>
                <a:spcPct val="82000"/>
              </a:lnSpc>
              <a:spcBef>
                <a:spcPts val="0"/>
              </a:spcBef>
              <a:buFontTx/>
              <a:buChar char="•"/>
              <a:defRPr/>
            </a:pPr>
            <a:endParaRPr lang="en-US" sz="600" b="1" i="1" dirty="0">
              <a:solidFill>
                <a:srgbClr val="FF0000"/>
              </a:solidFill>
            </a:endParaRPr>
          </a:p>
          <a:p>
            <a:pPr defTabSz="457200">
              <a:lnSpc>
                <a:spcPct val="82000"/>
              </a:lnSpc>
              <a:spcBef>
                <a:spcPts val="0"/>
              </a:spcBef>
              <a:tabLst>
                <a:tab pos="457200" algn="l"/>
              </a:tabLst>
              <a:defRPr/>
            </a:pPr>
            <a:r>
              <a:rPr lang="en-US" sz="1500" b="1" dirty="0" smtClean="0"/>
              <a:t>	An </a:t>
            </a:r>
            <a:r>
              <a:rPr lang="en-US" sz="1500" b="1" dirty="0"/>
              <a:t>owner may allege conversion and sue the wrongdoer in </a:t>
            </a:r>
            <a:r>
              <a:rPr lang="en-US" sz="1500" b="1" i="1" dirty="0">
                <a:solidFill>
                  <a:srgbClr val="006600"/>
                </a:solidFill>
              </a:rPr>
              <a:t>TROVER.</a:t>
            </a:r>
            <a:r>
              <a:rPr lang="en-US" sz="1500" b="1" dirty="0">
                <a:solidFill>
                  <a:srgbClr val="0033CC"/>
                </a:solidFill>
              </a:rPr>
              <a:t> </a:t>
            </a:r>
          </a:p>
          <a:p>
            <a:pPr marL="342900" indent="-342900" defTabSz="457200">
              <a:lnSpc>
                <a:spcPct val="82000"/>
              </a:lnSpc>
              <a:spcBef>
                <a:spcPts val="0"/>
              </a:spcBef>
              <a:buFontTx/>
              <a:buChar char="•"/>
              <a:tabLst>
                <a:tab pos="457200" algn="l"/>
              </a:tabLst>
              <a:defRPr/>
            </a:pPr>
            <a:endParaRPr lang="en-US" sz="400" b="1" dirty="0">
              <a:solidFill>
                <a:srgbClr val="0033CC"/>
              </a:solidFill>
            </a:endParaRPr>
          </a:p>
          <a:p>
            <a:pPr defTabSz="457200">
              <a:lnSpc>
                <a:spcPct val="82000"/>
              </a:lnSpc>
              <a:spcBef>
                <a:spcPts val="0"/>
              </a:spcBef>
              <a:tabLst>
                <a:tab pos="457200" algn="l"/>
              </a:tabLst>
              <a:defRPr/>
            </a:pPr>
            <a:r>
              <a:rPr lang="en-US" sz="1500" b="1" dirty="0" smtClean="0"/>
              <a:t>	The </a:t>
            </a:r>
            <a:r>
              <a:rPr lang="en-US" sz="1500" b="1" dirty="0"/>
              <a:t>substance of the action is that from and after the time the property was converted     </a:t>
            </a:r>
            <a:r>
              <a:rPr lang="en-US" sz="1500" b="1" dirty="0" smtClean="0"/>
              <a:t>	</a:t>
            </a:r>
            <a:r>
              <a:rPr lang="en-US" sz="1500" b="1" i="1" dirty="0" smtClean="0"/>
              <a:t>(</a:t>
            </a:r>
            <a:r>
              <a:rPr lang="en-US" sz="1500" b="1" i="1" dirty="0"/>
              <a:t>i.e., </a:t>
            </a:r>
            <a:r>
              <a:rPr lang="en-US" sz="1500" b="1" dirty="0"/>
              <a:t>wrongfully dealt with, </a:t>
            </a:r>
            <a:r>
              <a:rPr lang="en-US" sz="1500" b="1" dirty="0" err="1"/>
              <a:t>misdelivered</a:t>
            </a:r>
            <a:r>
              <a:rPr lang="en-US" sz="1500" b="1" dirty="0"/>
              <a:t>, or damaged), the wrongdoer by his action </a:t>
            </a:r>
            <a:r>
              <a:rPr lang="en-US" sz="1500" b="1" dirty="0" smtClean="0"/>
              <a:t>	"</a:t>
            </a:r>
            <a:r>
              <a:rPr lang="en-US" sz="1500" b="1" dirty="0"/>
              <a:t>purchased" the chattel.</a:t>
            </a:r>
          </a:p>
          <a:p>
            <a:pPr marL="342900" indent="-342900" defTabSz="457200">
              <a:lnSpc>
                <a:spcPct val="82000"/>
              </a:lnSpc>
              <a:spcBef>
                <a:spcPts val="0"/>
              </a:spcBef>
              <a:buFontTx/>
              <a:buChar char="•"/>
              <a:tabLst>
                <a:tab pos="457200" algn="l"/>
              </a:tabLst>
              <a:defRPr/>
            </a:pPr>
            <a:endParaRPr lang="en-US" sz="400" b="1" dirty="0">
              <a:solidFill>
                <a:srgbClr val="0033CC"/>
              </a:solidFill>
            </a:endParaRPr>
          </a:p>
          <a:p>
            <a:pPr defTabSz="457200">
              <a:lnSpc>
                <a:spcPct val="82000"/>
              </a:lnSpc>
              <a:spcBef>
                <a:spcPts val="0"/>
              </a:spcBef>
              <a:tabLst>
                <a:tab pos="457200" algn="l"/>
              </a:tabLst>
              <a:defRPr/>
            </a:pPr>
            <a:r>
              <a:rPr lang="en-US" sz="1500" b="1" dirty="0" smtClean="0"/>
              <a:t>	By </a:t>
            </a:r>
            <a:r>
              <a:rPr lang="en-US" sz="1500" b="1" dirty="0"/>
              <a:t>proceeding on the theory of conversion, the court, in substance, forces a sale of the </a:t>
            </a:r>
            <a:r>
              <a:rPr lang="en-US" sz="1500" b="1" dirty="0" smtClean="0"/>
              <a:t>	chattel </a:t>
            </a:r>
            <a:r>
              <a:rPr lang="en-US" sz="1500" b="1" dirty="0"/>
              <a:t>for the value, as of the date of conversion</a:t>
            </a:r>
            <a:r>
              <a:rPr lang="en-US" sz="1500" b="1" dirty="0" smtClean="0"/>
              <a:t>.</a:t>
            </a:r>
          </a:p>
          <a:p>
            <a:pPr defTabSz="457200">
              <a:lnSpc>
                <a:spcPct val="82000"/>
              </a:lnSpc>
              <a:spcBef>
                <a:spcPts val="0"/>
              </a:spcBef>
              <a:tabLst>
                <a:tab pos="457200" algn="l"/>
              </a:tabLst>
              <a:defRPr/>
            </a:pPr>
            <a:endParaRPr lang="en-US" sz="400" b="1" dirty="0"/>
          </a:p>
          <a:p>
            <a:pPr defTabSz="457200">
              <a:lnSpc>
                <a:spcPct val="82000"/>
              </a:lnSpc>
              <a:spcBef>
                <a:spcPts val="0"/>
              </a:spcBef>
              <a:tabLst>
                <a:tab pos="457200" algn="l"/>
              </a:tabLst>
              <a:defRPr/>
            </a:pPr>
            <a:r>
              <a:rPr lang="en-US" sz="1500" b="1" dirty="0" smtClean="0"/>
              <a:t>	Should </a:t>
            </a:r>
            <a:r>
              <a:rPr lang="en-US" sz="1500" b="1" dirty="0"/>
              <a:t>the owner proceed under a </a:t>
            </a:r>
            <a:r>
              <a:rPr lang="en-US" sz="1500" b="1" i="1" dirty="0">
                <a:solidFill>
                  <a:srgbClr val="006600"/>
                </a:solidFill>
              </a:rPr>
              <a:t>TROVER</a:t>
            </a:r>
            <a:r>
              <a:rPr lang="en-US" sz="1500" b="1" dirty="0">
                <a:solidFill>
                  <a:srgbClr val="0033CC"/>
                </a:solidFill>
              </a:rPr>
              <a:t> </a:t>
            </a:r>
            <a:r>
              <a:rPr lang="en-US" sz="1500" b="1" dirty="0"/>
              <a:t>theory, title to the chattel, by virtue of such </a:t>
            </a:r>
            <a:r>
              <a:rPr lang="en-US" sz="1500" b="1" dirty="0" smtClean="0"/>
              <a:t>	forced </a:t>
            </a:r>
            <a:r>
              <a:rPr lang="en-US" sz="1500" b="1" dirty="0"/>
              <a:t>sale, becomes vested in the converter by operation of law.</a:t>
            </a:r>
          </a:p>
          <a:p>
            <a:pPr marL="342900" indent="-342900" defTabSz="457200">
              <a:lnSpc>
                <a:spcPct val="82000"/>
              </a:lnSpc>
              <a:spcBef>
                <a:spcPts val="0"/>
              </a:spcBef>
              <a:buFontTx/>
              <a:buChar char="•"/>
              <a:tabLst>
                <a:tab pos="457200" algn="l"/>
              </a:tabLst>
              <a:defRPr/>
            </a:pPr>
            <a:endParaRPr lang="en-US" sz="400" b="1" dirty="0">
              <a:solidFill>
                <a:srgbClr val="0033CC"/>
              </a:solidFill>
            </a:endParaRPr>
          </a:p>
          <a:p>
            <a:pPr marL="342900" indent="-342900" defTabSz="457200">
              <a:lnSpc>
                <a:spcPct val="82000"/>
              </a:lnSpc>
              <a:spcBef>
                <a:spcPts val="0"/>
              </a:spcBef>
              <a:tabLst>
                <a:tab pos="457200" algn="l"/>
              </a:tabLst>
              <a:defRPr/>
            </a:pPr>
            <a:r>
              <a:rPr lang="en-US" sz="1600" b="1" dirty="0">
                <a:solidFill>
                  <a:srgbClr val="0033CC"/>
                </a:solidFill>
              </a:rPr>
              <a:t>	</a:t>
            </a:r>
            <a:r>
              <a:rPr lang="en-US" b="1" i="1" dirty="0" smtClean="0">
                <a:solidFill>
                  <a:srgbClr val="0033CC"/>
                </a:solidFill>
              </a:rPr>
              <a:t>Merger</a:t>
            </a:r>
            <a:endParaRPr lang="en-US" b="1" i="1" dirty="0">
              <a:solidFill>
                <a:srgbClr val="0033CC"/>
              </a:solidFill>
            </a:endParaRPr>
          </a:p>
          <a:p>
            <a:pPr marL="342900" indent="-342900" defTabSz="457200">
              <a:lnSpc>
                <a:spcPct val="82000"/>
              </a:lnSpc>
              <a:spcBef>
                <a:spcPts val="0"/>
              </a:spcBef>
              <a:tabLst>
                <a:tab pos="457200" algn="l"/>
              </a:tabLst>
              <a:defRPr/>
            </a:pPr>
            <a:endParaRPr lang="en-US" sz="400" b="1" dirty="0">
              <a:solidFill>
                <a:srgbClr val="0033CC"/>
              </a:solidFill>
            </a:endParaRPr>
          </a:p>
          <a:p>
            <a:pPr defTabSz="457200">
              <a:lnSpc>
                <a:spcPct val="82000"/>
              </a:lnSpc>
              <a:spcBef>
                <a:spcPts val="0"/>
              </a:spcBef>
              <a:tabLst>
                <a:tab pos="457200" algn="l"/>
              </a:tabLst>
              <a:defRPr/>
            </a:pPr>
            <a:r>
              <a:rPr lang="en-US" sz="1500" b="1" dirty="0" smtClean="0"/>
              <a:t>	If </a:t>
            </a:r>
            <a:r>
              <a:rPr lang="en-US" sz="1500" b="1" dirty="0"/>
              <a:t>the remedy elected is </a:t>
            </a:r>
            <a:r>
              <a:rPr lang="en-US" sz="1500" b="1" i="1" dirty="0">
                <a:solidFill>
                  <a:srgbClr val="006600"/>
                </a:solidFill>
              </a:rPr>
              <a:t>TROVER</a:t>
            </a:r>
            <a:r>
              <a:rPr lang="en-US" sz="1500" b="1" dirty="0">
                <a:solidFill>
                  <a:srgbClr val="006600"/>
                </a:solidFill>
              </a:rPr>
              <a:t>, </a:t>
            </a:r>
            <a:r>
              <a:rPr lang="en-US" sz="1500" b="1" dirty="0"/>
              <a:t>the right to possession which is the basis of the         </a:t>
            </a:r>
            <a:r>
              <a:rPr lang="en-US" sz="1500" b="1" dirty="0" smtClean="0"/>
              <a:t>	cause </a:t>
            </a:r>
            <a:r>
              <a:rPr lang="en-US" sz="1500" b="1" dirty="0"/>
              <a:t>of action, and which is necessarily proved if the plaintiff prevails, is merged                  </a:t>
            </a:r>
            <a:r>
              <a:rPr lang="en-US" sz="1500" b="1" dirty="0" smtClean="0"/>
              <a:t>	in </a:t>
            </a:r>
            <a:r>
              <a:rPr lang="en-US" sz="1500" b="1" dirty="0"/>
              <a:t>the judgment awarding damages. </a:t>
            </a:r>
          </a:p>
          <a:p>
            <a:pPr marL="342900" indent="-342900" defTabSz="457200">
              <a:lnSpc>
                <a:spcPct val="82000"/>
              </a:lnSpc>
              <a:spcBef>
                <a:spcPts val="0"/>
              </a:spcBef>
              <a:buFontTx/>
              <a:buChar char="•"/>
              <a:tabLst>
                <a:tab pos="457200" algn="l"/>
              </a:tabLst>
              <a:defRPr/>
            </a:pPr>
            <a:endParaRPr lang="en-US" sz="400" b="1" dirty="0">
              <a:solidFill>
                <a:srgbClr val="0033CC"/>
              </a:solidFill>
            </a:endParaRPr>
          </a:p>
          <a:p>
            <a:pPr defTabSz="457200">
              <a:lnSpc>
                <a:spcPct val="82000"/>
              </a:lnSpc>
              <a:spcBef>
                <a:spcPts val="0"/>
              </a:spcBef>
              <a:tabLst>
                <a:tab pos="457200" algn="l"/>
              </a:tabLst>
              <a:defRPr/>
            </a:pPr>
            <a:r>
              <a:rPr lang="en-US" sz="1500" b="1" dirty="0" smtClean="0"/>
              <a:t>	It </a:t>
            </a:r>
            <a:r>
              <a:rPr lang="en-US" sz="1500" b="1" dirty="0"/>
              <a:t>is not extinguished, however, until the judgment is satisfied, and the plaintiff may elect      </a:t>
            </a:r>
            <a:r>
              <a:rPr lang="en-US" sz="1500" b="1" dirty="0" smtClean="0"/>
              <a:t>	to </a:t>
            </a:r>
            <a:r>
              <a:rPr lang="en-US" sz="1500" b="1" dirty="0"/>
              <a:t>sue in </a:t>
            </a:r>
            <a:r>
              <a:rPr lang="en-US" sz="1500" b="1" i="1" dirty="0">
                <a:solidFill>
                  <a:srgbClr val="006600"/>
                </a:solidFill>
              </a:rPr>
              <a:t>REPLEVIN</a:t>
            </a:r>
            <a:r>
              <a:rPr lang="en-US" sz="1500" b="1" dirty="0">
                <a:solidFill>
                  <a:srgbClr val="0033CC"/>
                </a:solidFill>
              </a:rPr>
              <a:t> </a:t>
            </a:r>
            <a:r>
              <a:rPr lang="en-US" sz="1500" b="1" dirty="0"/>
              <a:t>until that time.</a:t>
            </a:r>
          </a:p>
        </p:txBody>
      </p:sp>
    </p:spTree>
    <p:extLst>
      <p:ext uri="{BB962C8B-B14F-4D97-AF65-F5344CB8AC3E}">
        <p14:creationId xmlns:p14="http://schemas.microsoft.com/office/powerpoint/2010/main" val="2672960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28600" y="914400"/>
            <a:ext cx="8763000" cy="5715000"/>
          </a:xfrm>
          <a:prstGeom prst="rect">
            <a:avLst/>
          </a:prstGeom>
          <a:noFill/>
          <a:ln w="9525">
            <a:noFill/>
            <a:miter lim="800000"/>
            <a:headEnd/>
            <a:tailEnd/>
          </a:ln>
        </p:spPr>
        <p:txBody>
          <a:bodyPr/>
          <a:lstStyle/>
          <a:p>
            <a:pPr marL="342900" indent="-342900" algn="ctr">
              <a:lnSpc>
                <a:spcPct val="90000"/>
              </a:lnSpc>
              <a:spcBef>
                <a:spcPts val="0"/>
              </a:spcBef>
              <a:defRPr/>
            </a:pPr>
            <a:r>
              <a:rPr lang="en-US" sz="5000" b="1" dirty="0">
                <a:solidFill>
                  <a:srgbClr val="0033CC"/>
                </a:solidFill>
              </a:rPr>
              <a:t>Personal Property</a:t>
            </a:r>
          </a:p>
          <a:p>
            <a:pPr marL="342900" indent="-342900" algn="ctr">
              <a:lnSpc>
                <a:spcPct val="90000"/>
              </a:lnSpc>
              <a:spcBef>
                <a:spcPts val="0"/>
              </a:spcBef>
              <a:defRPr/>
            </a:pPr>
            <a:r>
              <a:rPr lang="en-US" sz="2800" b="1" i="1" dirty="0">
                <a:solidFill>
                  <a:srgbClr val="006600"/>
                </a:solidFill>
              </a:rPr>
              <a:t>Acquisition of Property Rights</a:t>
            </a:r>
          </a:p>
          <a:p>
            <a:pPr marL="342900" indent="-342900">
              <a:lnSpc>
                <a:spcPct val="90000"/>
              </a:lnSpc>
              <a:spcBef>
                <a:spcPts val="0"/>
              </a:spcBef>
              <a:defRPr/>
            </a:pPr>
            <a:endParaRPr lang="en-US" sz="1000" b="1" i="1" dirty="0" smtClean="0">
              <a:solidFill>
                <a:schemeClr val="accent5">
                  <a:lumMod val="25000"/>
                </a:schemeClr>
              </a:solidFill>
            </a:endParaRPr>
          </a:p>
          <a:p>
            <a:pPr marL="342900" indent="-342900">
              <a:lnSpc>
                <a:spcPct val="90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90000"/>
              </a:lnSpc>
              <a:spcBef>
                <a:spcPts val="0"/>
              </a:spcBef>
              <a:buFontTx/>
              <a:buChar char="•"/>
              <a:defRPr/>
            </a:pPr>
            <a:endParaRPr lang="en-US" sz="10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6. Title by Judgment (Continued)</a:t>
            </a:r>
          </a:p>
          <a:p>
            <a:pPr marL="342900" indent="-342900">
              <a:lnSpc>
                <a:spcPct val="90000"/>
              </a:lnSpc>
              <a:spcBef>
                <a:spcPts val="0"/>
              </a:spcBef>
              <a:buFontTx/>
              <a:buChar char="•"/>
              <a:defRPr/>
            </a:pPr>
            <a:endParaRPr lang="en-US" sz="105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Title Actions (Continued)</a:t>
            </a:r>
            <a:endParaRPr lang="en-US" sz="2400" b="1" i="1" dirty="0" smtClean="0">
              <a:solidFill>
                <a:schemeClr val="accent1">
                  <a:lumMod val="25000"/>
                </a:schemeClr>
              </a:solidFill>
            </a:endParaRPr>
          </a:p>
          <a:p>
            <a:pPr marL="342900" indent="-342900">
              <a:lnSpc>
                <a:spcPct val="90000"/>
              </a:lnSpc>
              <a:spcBef>
                <a:spcPts val="0"/>
              </a:spcBef>
              <a:defRPr/>
            </a:pPr>
            <a:r>
              <a:rPr lang="en-US" sz="2000" b="1" dirty="0">
                <a:solidFill>
                  <a:srgbClr val="C00000"/>
                </a:solidFill>
              </a:rPr>
              <a:t>	</a:t>
            </a:r>
            <a:r>
              <a:rPr lang="en-US" sz="2000" b="1" i="1" dirty="0">
                <a:solidFill>
                  <a:srgbClr val="C00000"/>
                </a:solidFill>
              </a:rPr>
              <a:t>c. Who Can Sue? </a:t>
            </a:r>
          </a:p>
          <a:p>
            <a:pPr marL="342900" indent="-342900">
              <a:lnSpc>
                <a:spcPct val="90000"/>
              </a:lnSpc>
              <a:spcBef>
                <a:spcPts val="0"/>
              </a:spcBef>
              <a:buFontTx/>
              <a:buChar char="•"/>
              <a:defRPr/>
            </a:pPr>
            <a:endParaRPr lang="en-US" sz="600" b="1" i="1" dirty="0">
              <a:solidFill>
                <a:srgbClr val="FF0000"/>
              </a:solidFill>
            </a:endParaRPr>
          </a:p>
          <a:p>
            <a:pPr>
              <a:lnSpc>
                <a:spcPct val="90000"/>
              </a:lnSpc>
              <a:spcBef>
                <a:spcPts val="0"/>
              </a:spcBef>
              <a:tabLst>
                <a:tab pos="347663" algn="l"/>
              </a:tabLst>
              <a:defRPr/>
            </a:pPr>
            <a:r>
              <a:rPr lang="en-US" sz="1600" b="1" dirty="0" smtClean="0"/>
              <a:t>	Anyone </a:t>
            </a:r>
            <a:r>
              <a:rPr lang="en-US" sz="1600" b="1" dirty="0"/>
              <a:t>who is in actual possession of the chattel in question or who is entitled to </a:t>
            </a:r>
            <a:r>
              <a:rPr lang="en-US" sz="1600" b="1" dirty="0" smtClean="0"/>
              <a:t>	immediate </a:t>
            </a:r>
            <a:r>
              <a:rPr lang="en-US" sz="1600" b="1" dirty="0"/>
              <a:t>possession of the chattel can maintain the action for </a:t>
            </a:r>
            <a:r>
              <a:rPr lang="en-US" sz="1600" b="1" i="1" dirty="0">
                <a:solidFill>
                  <a:srgbClr val="006600"/>
                </a:solidFill>
              </a:rPr>
              <a:t>TROVER</a:t>
            </a:r>
            <a:r>
              <a:rPr lang="en-US" sz="1600" b="1" dirty="0">
                <a:solidFill>
                  <a:srgbClr val="0033CC"/>
                </a:solidFill>
              </a:rPr>
              <a:t>. </a:t>
            </a:r>
          </a:p>
          <a:p>
            <a:pPr marL="342900" indent="-342900">
              <a:lnSpc>
                <a:spcPct val="90000"/>
              </a:lnSpc>
              <a:spcBef>
                <a:spcPts val="0"/>
              </a:spcBef>
              <a:buFontTx/>
              <a:buChar char="•"/>
              <a:tabLst>
                <a:tab pos="347663" algn="l"/>
              </a:tabLst>
              <a:defRPr/>
            </a:pPr>
            <a:endParaRPr lang="en-US" sz="700" b="1" dirty="0">
              <a:solidFill>
                <a:srgbClr val="0033CC"/>
              </a:solidFill>
            </a:endParaRPr>
          </a:p>
          <a:p>
            <a:pPr>
              <a:lnSpc>
                <a:spcPct val="90000"/>
              </a:lnSpc>
              <a:spcBef>
                <a:spcPts val="0"/>
              </a:spcBef>
              <a:tabLst>
                <a:tab pos="347663" algn="l"/>
              </a:tabLst>
              <a:defRPr/>
            </a:pPr>
            <a:r>
              <a:rPr lang="en-US" sz="1600" b="1" dirty="0" smtClean="0"/>
              <a:t>	On </a:t>
            </a:r>
            <a:r>
              <a:rPr lang="en-US" sz="1600" b="1" dirty="0"/>
              <a:t>this basis, a </a:t>
            </a:r>
            <a:r>
              <a:rPr lang="en-US" sz="1600" b="1" dirty="0" err="1"/>
              <a:t>bailee</a:t>
            </a:r>
            <a:r>
              <a:rPr lang="en-US" sz="1600" b="1" dirty="0"/>
              <a:t> who has the right of possession or who is entitled to the    </a:t>
            </a:r>
            <a:r>
              <a:rPr lang="en-US" sz="1600" b="1" dirty="0" smtClean="0"/>
              <a:t>	right </a:t>
            </a:r>
            <a:r>
              <a:rPr lang="en-US" sz="1600" b="1" dirty="0"/>
              <a:t>of possession may elect </a:t>
            </a:r>
            <a:r>
              <a:rPr lang="en-US" sz="1600" b="1" i="1" dirty="0">
                <a:solidFill>
                  <a:srgbClr val="006600"/>
                </a:solidFill>
              </a:rPr>
              <a:t>TROVER</a:t>
            </a:r>
            <a:r>
              <a:rPr lang="en-US" sz="1600" b="1" dirty="0"/>
              <a:t> as the action when faced with the wrongful </a:t>
            </a:r>
            <a:r>
              <a:rPr lang="en-US" sz="1600" b="1" dirty="0" smtClean="0"/>
              <a:t>	conduct </a:t>
            </a:r>
            <a:r>
              <a:rPr lang="en-US" sz="1600" b="1" dirty="0"/>
              <a:t>of another. </a:t>
            </a:r>
          </a:p>
          <a:p>
            <a:pPr marL="342900" indent="-342900">
              <a:lnSpc>
                <a:spcPct val="90000"/>
              </a:lnSpc>
              <a:spcBef>
                <a:spcPts val="0"/>
              </a:spcBef>
              <a:buFontTx/>
              <a:buChar char="•"/>
              <a:tabLst>
                <a:tab pos="347663" algn="l"/>
              </a:tabLst>
              <a:defRPr/>
            </a:pPr>
            <a:endParaRPr lang="en-US" sz="700" b="1" dirty="0">
              <a:solidFill>
                <a:srgbClr val="0033CC"/>
              </a:solidFill>
            </a:endParaRPr>
          </a:p>
          <a:p>
            <a:pPr marL="342900" indent="-342900">
              <a:lnSpc>
                <a:spcPct val="90000"/>
              </a:lnSpc>
              <a:spcBef>
                <a:spcPts val="0"/>
              </a:spcBef>
              <a:tabLst>
                <a:tab pos="347663" algn="l"/>
              </a:tabLst>
              <a:defRPr/>
            </a:pPr>
            <a:r>
              <a:rPr lang="en-US" sz="2000" b="1" dirty="0">
                <a:solidFill>
                  <a:srgbClr val="C00000"/>
                </a:solidFill>
              </a:rPr>
              <a:t>	</a:t>
            </a:r>
            <a:r>
              <a:rPr lang="en-US" sz="2000" b="1" i="1" dirty="0">
                <a:solidFill>
                  <a:srgbClr val="C00000"/>
                </a:solidFill>
              </a:rPr>
              <a:t>d. Who Can Be Sued?</a:t>
            </a:r>
            <a:endParaRPr lang="en-US" sz="700" b="1" i="1" dirty="0">
              <a:solidFill>
                <a:srgbClr val="C00000"/>
              </a:solidFill>
            </a:endParaRPr>
          </a:p>
          <a:p>
            <a:pPr marL="342900" indent="-342900">
              <a:lnSpc>
                <a:spcPct val="90000"/>
              </a:lnSpc>
              <a:spcBef>
                <a:spcPts val="0"/>
              </a:spcBef>
              <a:buFontTx/>
              <a:buChar char="•"/>
              <a:tabLst>
                <a:tab pos="347663" algn="l"/>
              </a:tabLst>
              <a:defRPr/>
            </a:pPr>
            <a:endParaRPr lang="en-US" sz="700" b="1" i="1" dirty="0">
              <a:solidFill>
                <a:srgbClr val="FF0000"/>
              </a:solidFill>
            </a:endParaRPr>
          </a:p>
          <a:p>
            <a:pPr>
              <a:lnSpc>
                <a:spcPct val="90000"/>
              </a:lnSpc>
              <a:spcBef>
                <a:spcPts val="0"/>
              </a:spcBef>
              <a:tabLst>
                <a:tab pos="347663" algn="l"/>
              </a:tabLst>
              <a:defRPr/>
            </a:pPr>
            <a:r>
              <a:rPr lang="en-US" sz="1600" b="1" dirty="0" smtClean="0"/>
              <a:t>	Obviously</a:t>
            </a:r>
            <a:r>
              <a:rPr lang="en-US" sz="1600" b="1" dirty="0"/>
              <a:t>, the tort-</a:t>
            </a:r>
            <a:r>
              <a:rPr lang="en-US" sz="1600" b="1" dirty="0" err="1"/>
              <a:t>feasor</a:t>
            </a:r>
            <a:r>
              <a:rPr lang="en-US" sz="1600" b="1" dirty="0"/>
              <a:t>/converter can be sued in </a:t>
            </a:r>
            <a:r>
              <a:rPr lang="en-US" sz="1600" b="1" i="1" dirty="0">
                <a:solidFill>
                  <a:srgbClr val="006600"/>
                </a:solidFill>
              </a:rPr>
              <a:t>TROVER</a:t>
            </a:r>
            <a:r>
              <a:rPr lang="en-US" sz="1600" b="1" dirty="0">
                <a:solidFill>
                  <a:srgbClr val="0033CC"/>
                </a:solidFill>
              </a:rPr>
              <a:t>. </a:t>
            </a:r>
          </a:p>
          <a:p>
            <a:pPr marL="342900" indent="-342900">
              <a:lnSpc>
                <a:spcPct val="90000"/>
              </a:lnSpc>
              <a:spcBef>
                <a:spcPts val="0"/>
              </a:spcBef>
              <a:buFontTx/>
              <a:buChar char="•"/>
              <a:tabLst>
                <a:tab pos="347663" algn="l"/>
              </a:tabLst>
              <a:defRPr/>
            </a:pPr>
            <a:endParaRPr lang="en-US" sz="700" b="1" dirty="0">
              <a:solidFill>
                <a:srgbClr val="0033CC"/>
              </a:solidFill>
            </a:endParaRPr>
          </a:p>
          <a:p>
            <a:pPr>
              <a:lnSpc>
                <a:spcPct val="90000"/>
              </a:lnSpc>
              <a:spcBef>
                <a:spcPts val="0"/>
              </a:spcBef>
              <a:tabLst>
                <a:tab pos="347663" algn="l"/>
              </a:tabLst>
              <a:defRPr/>
            </a:pPr>
            <a:r>
              <a:rPr lang="en-US" sz="1600" b="1" dirty="0" smtClean="0"/>
              <a:t>	However</a:t>
            </a:r>
            <a:r>
              <a:rPr lang="en-US" sz="1600" b="1" dirty="0"/>
              <a:t>, the situation often presents itself when the converter sells the subject </a:t>
            </a:r>
            <a:r>
              <a:rPr lang="en-US" sz="1600" b="1" dirty="0" smtClean="0"/>
              <a:t>	matter </a:t>
            </a:r>
            <a:r>
              <a:rPr lang="en-US" sz="1600" b="1" dirty="0"/>
              <a:t>of the tort before the action is brought. </a:t>
            </a:r>
          </a:p>
          <a:p>
            <a:pPr marL="342900" indent="-342900">
              <a:lnSpc>
                <a:spcPct val="90000"/>
              </a:lnSpc>
              <a:spcBef>
                <a:spcPts val="0"/>
              </a:spcBef>
              <a:buFontTx/>
              <a:buChar char="•"/>
              <a:tabLst>
                <a:tab pos="347663" algn="l"/>
              </a:tabLst>
              <a:defRPr/>
            </a:pPr>
            <a:endParaRPr lang="en-US" sz="700" b="1" dirty="0">
              <a:solidFill>
                <a:srgbClr val="0033CC"/>
              </a:solidFill>
            </a:endParaRPr>
          </a:p>
          <a:p>
            <a:pPr>
              <a:lnSpc>
                <a:spcPct val="90000"/>
              </a:lnSpc>
              <a:spcBef>
                <a:spcPts val="0"/>
              </a:spcBef>
              <a:tabLst>
                <a:tab pos="347663" algn="l"/>
              </a:tabLst>
              <a:defRPr/>
            </a:pPr>
            <a:r>
              <a:rPr lang="en-US" sz="1600" b="1" dirty="0" smtClean="0"/>
              <a:t>	In </a:t>
            </a:r>
            <a:r>
              <a:rPr lang="en-US" sz="1600" b="1" dirty="0"/>
              <a:t>such cases, the purchaser (even a bona fide purchaser) is liable as a converter.</a:t>
            </a:r>
          </a:p>
        </p:txBody>
      </p:sp>
    </p:spTree>
    <p:extLst>
      <p:ext uri="{BB962C8B-B14F-4D97-AF65-F5344CB8AC3E}">
        <p14:creationId xmlns:p14="http://schemas.microsoft.com/office/powerpoint/2010/main" val="3232156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defRPr/>
            </a:pPr>
            <a:r>
              <a:rPr lang="en-US" sz="5000" b="1" dirty="0">
                <a:solidFill>
                  <a:srgbClr val="0033CC"/>
                </a:solidFill>
              </a:rPr>
              <a:t>Personal Property</a:t>
            </a:r>
          </a:p>
          <a:p>
            <a:pPr marL="342900" indent="-342900" algn="ctr">
              <a:spcBef>
                <a:spcPts val="0"/>
              </a:spcBef>
              <a:defRPr/>
            </a:pPr>
            <a:r>
              <a:rPr lang="en-US" sz="2800" b="1" i="1" dirty="0">
                <a:solidFill>
                  <a:srgbClr val="006600"/>
                </a:solidFill>
              </a:rPr>
              <a:t>Acquisition of Property Rights</a:t>
            </a:r>
          </a:p>
          <a:p>
            <a:pPr marL="342900" indent="-342900">
              <a:spcBef>
                <a:spcPts val="0"/>
              </a:spcBef>
              <a:defRPr/>
            </a:pPr>
            <a:endParaRPr lang="en-US" sz="1000" b="1" i="1" dirty="0" smtClean="0">
              <a:solidFill>
                <a:schemeClr val="accent5">
                  <a:lumMod val="25000"/>
                </a:schemeClr>
              </a:solidFill>
            </a:endParaRPr>
          </a:p>
          <a:p>
            <a:pPr marL="342900" indent="-342900">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spcBef>
                <a:spcPts val="0"/>
              </a:spcBef>
              <a:buFontTx/>
              <a:buChar char="•"/>
              <a:defRPr/>
            </a:pPr>
            <a:endParaRPr lang="en-US" sz="1000" b="1" i="1" dirty="0" smtClean="0">
              <a:solidFill>
                <a:srgbClr val="FF0000"/>
              </a:solidFill>
            </a:endParaRPr>
          </a:p>
          <a:p>
            <a:pPr marL="342900" indent="-342900">
              <a:spcBef>
                <a:spcPts val="0"/>
              </a:spcBef>
              <a:defRPr/>
            </a:pPr>
            <a:r>
              <a:rPr lang="en-US" sz="3200" b="1" i="1" dirty="0" smtClean="0">
                <a:solidFill>
                  <a:schemeClr val="accent1">
                    <a:lumMod val="25000"/>
                  </a:schemeClr>
                </a:solidFill>
              </a:rPr>
              <a:t>7. Lost, Mislaid or Abandoned Property</a:t>
            </a:r>
          </a:p>
          <a:p>
            <a:pPr marL="342900" indent="-342900">
              <a:spcBef>
                <a:spcPts val="0"/>
              </a:spcBef>
              <a:buFontTx/>
              <a:buChar char="•"/>
              <a:defRPr/>
            </a:pPr>
            <a:endParaRPr lang="en-US" sz="1050" b="1" dirty="0" smtClean="0">
              <a:solidFill>
                <a:srgbClr val="0033CC"/>
              </a:solidFill>
            </a:endParaRPr>
          </a:p>
          <a:p>
            <a:pPr marL="342900" indent="-342900">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Lost, Mislaid or Abandoned Property</a:t>
            </a:r>
            <a:endParaRPr lang="en-US" sz="1000" b="1" i="1" dirty="0" smtClean="0">
              <a:solidFill>
                <a:schemeClr val="accent1">
                  <a:lumMod val="25000"/>
                </a:schemeClr>
              </a:solidFill>
            </a:endParaRPr>
          </a:p>
          <a:p>
            <a:pPr marL="342900" indent="-342900">
              <a:spcBef>
                <a:spcPts val="0"/>
              </a:spcBef>
              <a:defRPr/>
            </a:pPr>
            <a:r>
              <a:rPr lang="en-US" sz="500" b="1" dirty="0" smtClean="0">
                <a:solidFill>
                  <a:srgbClr val="C00000"/>
                </a:solidFill>
              </a:rPr>
              <a:t>	</a:t>
            </a:r>
            <a:endParaRPr lang="en-US" sz="500" dirty="0" smtClean="0">
              <a:solidFill>
                <a:srgbClr val="0033CC"/>
              </a:solidFill>
            </a:endParaRPr>
          </a:p>
          <a:p>
            <a:pPr defTabSz="347663">
              <a:spcBef>
                <a:spcPts val="0"/>
              </a:spcBef>
              <a:defRPr/>
            </a:pPr>
            <a:r>
              <a:rPr lang="en-US" sz="1600" b="1" dirty="0" smtClean="0"/>
              <a:t>	The </a:t>
            </a:r>
            <a:r>
              <a:rPr lang="en-US" sz="1600" b="1" dirty="0" smtClean="0"/>
              <a:t>fact that the owner has either </a:t>
            </a:r>
            <a:r>
              <a:rPr lang="en-US" sz="1600" b="1" i="1" dirty="0" smtClean="0">
                <a:solidFill>
                  <a:srgbClr val="FF0000"/>
                </a:solidFill>
              </a:rPr>
              <a:t>lost</a:t>
            </a:r>
            <a:r>
              <a:rPr lang="en-US" sz="1600" b="1" i="1" dirty="0" smtClean="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r>
              <a:rPr lang="en-US" sz="1600" b="1" dirty="0" smtClean="0"/>
              <a:t>their </a:t>
            </a:r>
          </a:p>
          <a:p>
            <a:pPr defTabSz="347663">
              <a:spcBef>
                <a:spcPts val="0"/>
              </a:spcBef>
              <a:defRPr/>
            </a:pPr>
            <a:r>
              <a:rPr lang="en-US" sz="1600" b="1" dirty="0"/>
              <a:t>	</a:t>
            </a:r>
            <a:r>
              <a:rPr lang="en-US" sz="1600" b="1" dirty="0" smtClean="0"/>
              <a:t>property </a:t>
            </a:r>
            <a:r>
              <a:rPr lang="en-US" sz="1600" b="1" dirty="0"/>
              <a:t>does </a:t>
            </a:r>
            <a:r>
              <a:rPr lang="en-US" sz="1600" b="1" u="sng" dirty="0" smtClean="0"/>
              <a:t>NOT</a:t>
            </a:r>
            <a:r>
              <a:rPr lang="en-US" sz="1600" b="1" dirty="0" smtClean="0"/>
              <a:t> </a:t>
            </a:r>
            <a:r>
              <a:rPr lang="en-US" sz="1600" b="1" dirty="0"/>
              <a:t>lead to the divestiture </a:t>
            </a:r>
            <a:r>
              <a:rPr lang="en-US" sz="1600" b="1" dirty="0" smtClean="0"/>
              <a:t>of their </a:t>
            </a:r>
            <a:r>
              <a:rPr lang="en-US" sz="1600" b="1" dirty="0"/>
              <a:t>title.</a:t>
            </a:r>
          </a:p>
          <a:p>
            <a:pPr marL="342900" indent="-342900" defTabSz="347663">
              <a:spcBef>
                <a:spcPts val="0"/>
              </a:spcBef>
              <a:defRPr/>
            </a:pPr>
            <a:r>
              <a:rPr lang="en-US" sz="500" b="1" dirty="0">
                <a:solidFill>
                  <a:srgbClr val="0033CC"/>
                </a:solidFill>
              </a:rPr>
              <a:t> </a:t>
            </a:r>
          </a:p>
          <a:p>
            <a:pPr defTabSz="347663">
              <a:spcBef>
                <a:spcPts val="0"/>
              </a:spcBef>
              <a:defRPr/>
            </a:pPr>
            <a:r>
              <a:rPr lang="en-US" sz="1600" b="1" dirty="0" smtClean="0"/>
              <a:t>	As </a:t>
            </a:r>
            <a:r>
              <a:rPr lang="en-US" sz="1600" b="1" dirty="0"/>
              <a:t>such, title to such property </a:t>
            </a:r>
            <a:r>
              <a:rPr lang="en-US" sz="1600" b="1" dirty="0" smtClean="0"/>
              <a:t>persists despite </a:t>
            </a:r>
            <a:r>
              <a:rPr lang="en-US" sz="1600" b="1" dirty="0"/>
              <a:t>the </a:t>
            </a:r>
            <a:r>
              <a:rPr lang="en-US" sz="1600" b="1" dirty="0" smtClean="0"/>
              <a:t>fact</a:t>
            </a:r>
          </a:p>
          <a:p>
            <a:pPr marL="342900" indent="-342900" defTabSz="347663">
              <a:spcBef>
                <a:spcPts val="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defTabSz="347663">
              <a:spcBef>
                <a:spcPts val="0"/>
              </a:spcBef>
              <a:buFontTx/>
              <a:buChar char="•"/>
              <a:defRPr/>
            </a:pPr>
            <a:endParaRPr lang="en-US" sz="500" b="1" dirty="0">
              <a:solidFill>
                <a:srgbClr val="0033CC"/>
              </a:solidFill>
            </a:endParaRPr>
          </a:p>
          <a:p>
            <a:pPr defTabSz="347663">
              <a:spcBef>
                <a:spcPts val="0"/>
              </a:spcBef>
              <a:defRPr/>
            </a:pPr>
            <a:r>
              <a:rPr lang="en-US" sz="1600" b="1" dirty="0" smtClean="0"/>
              <a:t>	However</a:t>
            </a:r>
            <a:r>
              <a:rPr lang="en-US" sz="1600" b="1" dirty="0"/>
              <a:t>,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defTabSz="347663">
              <a:spcBef>
                <a:spcPts val="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defTabSz="347663">
              <a:spcBef>
                <a:spcPts val="0"/>
              </a:spcBef>
              <a:defRPr/>
            </a:pPr>
            <a:endParaRPr lang="en-US" sz="500" b="1" dirty="0"/>
          </a:p>
          <a:p>
            <a:pPr defTabSz="347663">
              <a:spcBef>
                <a:spcPts val="0"/>
              </a:spcBef>
              <a:defRPr/>
            </a:pPr>
            <a:r>
              <a:rPr lang="en-US" sz="1600" b="1" dirty="0" smtClean="0"/>
              <a:t>	So </a:t>
            </a:r>
            <a:r>
              <a:rPr lang="en-US" sz="1600" b="1" dirty="0"/>
              <a:t>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defTabSz="347663">
              <a:spcBef>
                <a:spcPts val="0"/>
              </a:spcBef>
              <a:defRPr/>
            </a:pPr>
            <a:r>
              <a:rPr lang="en-US" sz="1600" b="1" dirty="0" smtClean="0">
                <a:solidFill>
                  <a:srgbClr val="C00000"/>
                </a:solidFill>
              </a:rPr>
              <a:t>	abandoned</a:t>
            </a:r>
            <a:r>
              <a:rPr lang="en-US" sz="1600" b="1" dirty="0" smtClean="0"/>
              <a:t> property, and what are the rules for the</a:t>
            </a:r>
          </a:p>
          <a:p>
            <a:pPr marL="342900" indent="-342900" defTabSz="347663">
              <a:spcBef>
                <a:spcPts val="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rotWithShape="1">
          <a:blip r:embed="rId3" cstate="print"/>
          <a:srcRect l="36023" t="7999" r="18011" b="24001"/>
          <a:stretch/>
        </p:blipFill>
        <p:spPr bwMode="auto">
          <a:xfrm>
            <a:off x="6505360" y="3962400"/>
            <a:ext cx="2333840" cy="2591318"/>
          </a:xfrm>
          <a:prstGeom prst="rect">
            <a:avLst/>
          </a:prstGeom>
          <a:noFill/>
          <a:ln w="9525">
            <a:noFill/>
            <a:miter lim="800000"/>
            <a:headEnd/>
            <a:tailEnd/>
          </a:ln>
        </p:spPr>
      </p:pic>
    </p:spTree>
    <p:extLst>
      <p:ext uri="{BB962C8B-B14F-4D97-AF65-F5344CB8AC3E}">
        <p14:creationId xmlns:p14="http://schemas.microsoft.com/office/powerpoint/2010/main" val="411709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14400"/>
            <a:ext cx="8686800" cy="5715000"/>
          </a:xfrm>
          <a:prstGeom prst="rect">
            <a:avLst/>
          </a:prstGeom>
          <a:noFill/>
          <a:ln w="9525">
            <a:noFill/>
            <a:miter lim="800000"/>
            <a:headEnd/>
            <a:tailEnd/>
          </a:ln>
        </p:spPr>
        <p:txBody>
          <a:bodyPr/>
          <a:lstStyle/>
          <a:p>
            <a:pPr marL="342900" indent="-342900" algn="ctr">
              <a:lnSpc>
                <a:spcPct val="83000"/>
              </a:lnSpc>
              <a:spcBef>
                <a:spcPts val="0"/>
              </a:spcBef>
              <a:defRPr/>
            </a:pPr>
            <a:r>
              <a:rPr lang="en-US" sz="5000" b="1" dirty="0">
                <a:solidFill>
                  <a:srgbClr val="0033CC"/>
                </a:solidFill>
              </a:rPr>
              <a:t>Personal Property</a:t>
            </a:r>
          </a:p>
          <a:p>
            <a:pPr marL="342900" indent="-342900" algn="ctr">
              <a:lnSpc>
                <a:spcPct val="83000"/>
              </a:lnSpc>
              <a:spcBef>
                <a:spcPts val="0"/>
              </a:spcBef>
              <a:defRPr/>
            </a:pPr>
            <a:r>
              <a:rPr lang="en-US" sz="2800" b="1" i="1" dirty="0">
                <a:solidFill>
                  <a:srgbClr val="006600"/>
                </a:solidFill>
              </a:rPr>
              <a:t>Acquisition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83000"/>
              </a:lnSpc>
              <a:spcBef>
                <a:spcPts val="0"/>
              </a:spcBef>
              <a:defRPr/>
            </a:pPr>
            <a:r>
              <a:rPr lang="en-US" sz="600" b="1" dirty="0">
                <a:solidFill>
                  <a:srgbClr val="0033CC"/>
                </a:solidFill>
              </a:rPr>
              <a:t>	</a:t>
            </a:r>
          </a:p>
          <a:p>
            <a:pPr marL="342900" indent="-342900">
              <a:lnSpc>
                <a:spcPct val="83000"/>
              </a:lnSpc>
              <a:spcBef>
                <a:spcPts val="0"/>
              </a:spcBef>
              <a:defRPr/>
            </a:pPr>
            <a:r>
              <a:rPr lang="en-US" b="1" dirty="0"/>
              <a:t>	</a:t>
            </a:r>
            <a:r>
              <a:rPr lang="en-US" sz="2000" b="1" dirty="0">
                <a:solidFill>
                  <a:srgbClr val="C00000"/>
                </a:solidFill>
              </a:rPr>
              <a:t>a. Lost Property</a:t>
            </a:r>
          </a:p>
          <a:p>
            <a:pPr marL="342900" indent="-342900">
              <a:lnSpc>
                <a:spcPct val="83000"/>
              </a:lnSpc>
              <a:spcBef>
                <a:spcPts val="0"/>
              </a:spcBef>
              <a:buFontTx/>
              <a:buChar char="•"/>
              <a:defRPr/>
            </a:pPr>
            <a:endParaRPr lang="en-US" sz="400" b="1" dirty="0">
              <a:solidFill>
                <a:srgbClr val="0033CC"/>
              </a:solidFill>
            </a:endParaRPr>
          </a:p>
          <a:p>
            <a:pPr algn="just" defTabSz="457200">
              <a:lnSpc>
                <a:spcPct val="83000"/>
              </a:lnSpc>
              <a:spcBef>
                <a:spcPts val="0"/>
              </a:spcBef>
              <a:defRPr/>
            </a:pPr>
            <a:r>
              <a:rPr lang="en-US" sz="1500" b="1" dirty="0"/>
              <a:t>	</a:t>
            </a:r>
            <a:r>
              <a:rPr lang="en-US" sz="1500" b="1" dirty="0" smtClean="0"/>
              <a:t>Although </a:t>
            </a:r>
            <a:r>
              <a:rPr lang="en-US" sz="1500" b="1" dirty="0"/>
              <a:t>New York DOES NOT distinguish between lost and mislaid property there is </a:t>
            </a:r>
            <a:r>
              <a:rPr lang="en-US" sz="1500" b="1" dirty="0" smtClean="0"/>
              <a:t>	technically </a:t>
            </a:r>
            <a:r>
              <a:rPr lang="en-US" sz="1500" b="1" dirty="0"/>
              <a:t>a difference between the two. </a:t>
            </a:r>
          </a:p>
          <a:p>
            <a:pPr marL="342900" indent="-342900" algn="just" defTabSz="457200">
              <a:lnSpc>
                <a:spcPct val="83000"/>
              </a:lnSpc>
              <a:spcBef>
                <a:spcPts val="0"/>
              </a:spcBef>
              <a:buFontTx/>
              <a:buChar char="•"/>
              <a:defRPr/>
            </a:pPr>
            <a:endParaRPr lang="en-US" sz="700" b="1" dirty="0"/>
          </a:p>
          <a:p>
            <a:pPr algn="just" defTabSz="457200">
              <a:lnSpc>
                <a:spcPct val="83000"/>
              </a:lnSpc>
              <a:spcBef>
                <a:spcPts val="0"/>
              </a:spcBef>
              <a:defRPr/>
            </a:pPr>
            <a:r>
              <a:rPr lang="en-US" sz="1500" b="1" dirty="0" smtClean="0"/>
              <a:t>	Property </a:t>
            </a:r>
            <a:r>
              <a:rPr lang="en-US" sz="1500" b="1" dirty="0"/>
              <a:t>is </a:t>
            </a:r>
            <a:r>
              <a:rPr lang="en-US" sz="1500" b="1" i="1" dirty="0"/>
              <a:t>"lost"</a:t>
            </a:r>
            <a:r>
              <a:rPr lang="en-US" sz="1500" b="1" dirty="0"/>
              <a:t> when the owner has </a:t>
            </a:r>
            <a:r>
              <a:rPr lang="en-US" sz="1500" b="1" i="1" dirty="0"/>
              <a:t>accidentally and involuntarily </a:t>
            </a:r>
            <a:r>
              <a:rPr lang="en-US" sz="1500" b="1" dirty="0"/>
              <a:t>parted with </a:t>
            </a:r>
            <a:r>
              <a:rPr lang="en-US" sz="1500" b="1" dirty="0" smtClean="0"/>
              <a:t>	possession </a:t>
            </a:r>
            <a:r>
              <a:rPr lang="en-US" sz="1500" b="1" dirty="0"/>
              <a:t>of the property and does not know where to find it. </a:t>
            </a:r>
          </a:p>
          <a:p>
            <a:pPr marL="342900" indent="-342900" algn="just" defTabSz="457200">
              <a:lnSpc>
                <a:spcPct val="83000"/>
              </a:lnSpc>
              <a:spcBef>
                <a:spcPts val="0"/>
              </a:spcBef>
              <a:buFontTx/>
              <a:buChar char="•"/>
              <a:defRPr/>
            </a:pPr>
            <a:endParaRPr lang="en-US" sz="700" b="1" dirty="0"/>
          </a:p>
          <a:p>
            <a:pPr algn="just" defTabSz="457200">
              <a:lnSpc>
                <a:spcPct val="83000"/>
              </a:lnSpc>
              <a:spcBef>
                <a:spcPts val="0"/>
              </a:spcBef>
              <a:defRPr/>
            </a:pPr>
            <a:r>
              <a:rPr lang="en-US" sz="1500" b="1" dirty="0" smtClean="0"/>
              <a:t>	In </a:t>
            </a:r>
            <a:r>
              <a:rPr lang="en-US" sz="1500" b="1" dirty="0"/>
              <a:t>determining if property is deemed as </a:t>
            </a:r>
            <a:r>
              <a:rPr lang="en-US" sz="1500" b="1" i="1" dirty="0"/>
              <a:t>lost</a:t>
            </a:r>
            <a:r>
              <a:rPr lang="en-US" sz="1500" b="1" dirty="0"/>
              <a:t>, the key factor is </a:t>
            </a:r>
            <a:r>
              <a:rPr lang="en-US" sz="1500" b="1" i="1" dirty="0"/>
              <a:t>the place where it is found.</a:t>
            </a:r>
          </a:p>
          <a:p>
            <a:pPr marL="342900" indent="-342900" algn="just" defTabSz="457200">
              <a:lnSpc>
                <a:spcPct val="83000"/>
              </a:lnSpc>
              <a:spcBef>
                <a:spcPts val="0"/>
              </a:spcBef>
              <a:buFontTx/>
              <a:buChar char="•"/>
              <a:defRPr/>
            </a:pPr>
            <a:endParaRPr lang="en-US" sz="700" b="1" i="1" dirty="0"/>
          </a:p>
          <a:p>
            <a:pPr marL="342900" indent="-342900" algn="just" defTabSz="457200">
              <a:lnSpc>
                <a:spcPct val="83000"/>
              </a:lnSpc>
              <a:spcBef>
                <a:spcPts val="0"/>
              </a:spcBef>
              <a:defRPr/>
            </a:pPr>
            <a:r>
              <a:rPr lang="en-US" sz="1500" b="1" dirty="0">
                <a:solidFill>
                  <a:srgbClr val="006600"/>
                </a:solidFill>
              </a:rPr>
              <a:t>	</a:t>
            </a:r>
            <a:r>
              <a:rPr lang="en-US" sz="1500" b="1" dirty="0" smtClean="0">
                <a:solidFill>
                  <a:srgbClr val="006600"/>
                </a:solidFill>
              </a:rPr>
              <a:t> </a:t>
            </a:r>
            <a:r>
              <a:rPr lang="en-US" sz="1500" b="1" i="1" dirty="0" smtClean="0">
                <a:solidFill>
                  <a:srgbClr val="006600"/>
                </a:solidFill>
              </a:rPr>
              <a:t>The </a:t>
            </a:r>
            <a:r>
              <a:rPr lang="en-US" sz="1500" b="1" i="1" dirty="0">
                <a:solidFill>
                  <a:srgbClr val="006600"/>
                </a:solidFill>
              </a:rPr>
              <a:t>test is:</a:t>
            </a:r>
            <a:r>
              <a:rPr lang="en-US" sz="1500" b="1" dirty="0">
                <a:solidFill>
                  <a:srgbClr val="006600"/>
                </a:solidFill>
              </a:rPr>
              <a:t>  </a:t>
            </a:r>
            <a:r>
              <a:rPr lang="en-US" sz="1500" b="1" dirty="0">
                <a:solidFill>
                  <a:srgbClr val="000066"/>
                </a:solidFill>
              </a:rPr>
              <a:t>Judging from the place where found: </a:t>
            </a:r>
          </a:p>
          <a:p>
            <a:pPr marL="342900" indent="-342900" algn="just" defTabSz="457200">
              <a:lnSpc>
                <a:spcPct val="83000"/>
              </a:lnSpc>
              <a:spcBef>
                <a:spcPts val="0"/>
              </a:spcBef>
              <a:defRPr/>
            </a:pPr>
            <a:endParaRPr lang="en-US" sz="300" b="1" i="1" dirty="0">
              <a:solidFill>
                <a:srgbClr val="0033CC"/>
              </a:solidFill>
            </a:endParaRPr>
          </a:p>
          <a:p>
            <a:pPr marL="342900" indent="-342900" algn="just" defTabSz="457200">
              <a:lnSpc>
                <a:spcPct val="83000"/>
              </a:lnSpc>
              <a:spcBef>
                <a:spcPts val="0"/>
              </a:spcBef>
              <a:defRPr/>
            </a:pPr>
            <a:r>
              <a:rPr lang="en-US" sz="1500" b="1" i="1" dirty="0">
                <a:solidFill>
                  <a:srgbClr val="0033CC"/>
                </a:solidFill>
              </a:rPr>
              <a:t>	</a:t>
            </a:r>
            <a:r>
              <a:rPr lang="en-US" sz="1500" b="1" i="1" dirty="0" smtClean="0">
                <a:solidFill>
                  <a:srgbClr val="0033CC"/>
                </a:solidFill>
              </a:rPr>
              <a:t> </a:t>
            </a:r>
            <a:r>
              <a:rPr lang="en-US" sz="1500" b="1" i="1" dirty="0" smtClean="0"/>
              <a:t>“</a:t>
            </a:r>
            <a:r>
              <a:rPr lang="en-US" sz="1500" b="1" i="1" dirty="0"/>
              <a:t>Would a reasonable person judge that the owner had accidentally and </a:t>
            </a:r>
            <a:r>
              <a:rPr lang="en-US" sz="1500" b="1" i="1" dirty="0" smtClean="0"/>
              <a:t>involuntarily</a:t>
            </a:r>
          </a:p>
          <a:p>
            <a:pPr marL="342900" indent="-342900" algn="just" defTabSz="457200">
              <a:lnSpc>
                <a:spcPct val="83000"/>
              </a:lnSpc>
              <a:spcBef>
                <a:spcPts val="0"/>
              </a:spcBef>
              <a:defRPr/>
            </a:pPr>
            <a:r>
              <a:rPr lang="en-US" sz="1500" b="1" i="1" dirty="0"/>
              <a:t> </a:t>
            </a:r>
            <a:r>
              <a:rPr lang="en-US" sz="1500" b="1" i="1" dirty="0" smtClean="0"/>
              <a:t>    </a:t>
            </a:r>
            <a:r>
              <a:rPr lang="en-US" sz="1500" b="1" i="1" dirty="0" smtClean="0"/>
              <a:t>   parted </a:t>
            </a:r>
            <a:r>
              <a:rPr lang="en-US" sz="1500" b="1" i="1" dirty="0"/>
              <a:t>with the possession of it and does not know where to find it?”</a:t>
            </a:r>
          </a:p>
          <a:p>
            <a:pPr marL="342900" indent="-342900" defTabSz="457200">
              <a:lnSpc>
                <a:spcPct val="83000"/>
              </a:lnSpc>
              <a:spcBef>
                <a:spcPts val="0"/>
              </a:spcBef>
              <a:defRPr/>
            </a:pPr>
            <a:endParaRPr lang="en-US" sz="600" b="1" dirty="0"/>
          </a:p>
          <a:p>
            <a:pPr marL="342900" indent="-342900" defTabSz="457200">
              <a:lnSpc>
                <a:spcPct val="83000"/>
              </a:lnSpc>
              <a:spcBef>
                <a:spcPts val="0"/>
              </a:spcBef>
              <a:defRPr/>
            </a:pPr>
            <a:r>
              <a:rPr lang="en-US" sz="1500" b="1" i="1" dirty="0">
                <a:solidFill>
                  <a:srgbClr val="FF0000"/>
                </a:solidFill>
              </a:rPr>
              <a:t>	</a:t>
            </a:r>
            <a:r>
              <a:rPr lang="en-US" sz="1500" b="1" i="1" dirty="0" smtClean="0">
                <a:solidFill>
                  <a:srgbClr val="FF0000"/>
                </a:solidFill>
              </a:rPr>
              <a:t> </a:t>
            </a:r>
            <a:r>
              <a:rPr lang="en-US" sz="1500" b="1" i="1" dirty="0" smtClean="0">
                <a:solidFill>
                  <a:srgbClr val="006600"/>
                </a:solidFill>
              </a:rPr>
              <a:t>Example</a:t>
            </a:r>
            <a:r>
              <a:rPr lang="en-US" sz="1500" b="1" i="1" dirty="0">
                <a:solidFill>
                  <a:srgbClr val="006600"/>
                </a:solidFill>
              </a:rPr>
              <a:t>:</a:t>
            </a:r>
            <a:r>
              <a:rPr lang="en-US" sz="1500" b="1" i="1" dirty="0">
                <a:solidFill>
                  <a:srgbClr val="0033CC"/>
                </a:solidFill>
              </a:rPr>
              <a:t> </a:t>
            </a:r>
          </a:p>
          <a:p>
            <a:pPr marL="342900" indent="-342900" algn="just" defTabSz="457200">
              <a:lnSpc>
                <a:spcPct val="83000"/>
              </a:lnSpc>
              <a:spcBef>
                <a:spcPts val="0"/>
              </a:spcBef>
              <a:defRPr/>
            </a:pPr>
            <a:r>
              <a:rPr lang="en-US" sz="1500" b="1" i="1" dirty="0">
                <a:solidFill>
                  <a:srgbClr val="0033CC"/>
                </a:solidFill>
              </a:rPr>
              <a:t>	</a:t>
            </a:r>
            <a:r>
              <a:rPr lang="en-US" sz="1500" b="1" i="1" dirty="0" smtClean="0">
                <a:solidFill>
                  <a:srgbClr val="0033CC"/>
                </a:solidFill>
              </a:rPr>
              <a:t> </a:t>
            </a:r>
            <a:r>
              <a:rPr lang="en-US" sz="1500" b="1" dirty="0" smtClean="0"/>
              <a:t>A </a:t>
            </a:r>
            <a:r>
              <a:rPr lang="en-US" sz="1500" b="1" dirty="0"/>
              <a:t>wristwatch found on the floor in a public place will likely be regarded as lost property.  </a:t>
            </a:r>
            <a:r>
              <a:rPr lang="en-US" sz="1500" b="1" dirty="0" smtClean="0"/>
              <a:t> </a:t>
            </a:r>
          </a:p>
          <a:p>
            <a:pPr marL="342900" indent="-342900" algn="just" defTabSz="457200">
              <a:lnSpc>
                <a:spcPct val="83000"/>
              </a:lnSpc>
              <a:spcBef>
                <a:spcPts val="0"/>
              </a:spcBef>
              <a:defRPr/>
            </a:pPr>
            <a:endParaRPr lang="en-US" sz="500" b="1" dirty="0"/>
          </a:p>
          <a:p>
            <a:pPr marL="342900" indent="-342900" algn="just" defTabSz="457200">
              <a:lnSpc>
                <a:spcPct val="83000"/>
              </a:lnSpc>
              <a:spcBef>
                <a:spcPts val="0"/>
              </a:spcBef>
              <a:defRPr/>
            </a:pPr>
            <a:r>
              <a:rPr lang="en-US" sz="1500" b="1" dirty="0" smtClean="0"/>
              <a:t>	Judging </a:t>
            </a:r>
            <a:r>
              <a:rPr lang="en-US" sz="1500" b="1" dirty="0"/>
              <a:t>from the place where found, it is reasonable to conclude that one would not intentionally place a wristwatch on the floor, and, therefore, it would be categorized </a:t>
            </a:r>
            <a:r>
              <a:rPr lang="en-US" sz="1500" b="1" dirty="0" smtClean="0"/>
              <a:t>as lost</a:t>
            </a:r>
            <a:r>
              <a:rPr lang="en-US" sz="1500" b="1" dirty="0"/>
              <a:t>.</a:t>
            </a:r>
          </a:p>
          <a:p>
            <a:pPr marL="342900" indent="-342900" defTabSz="4572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Tree>
    <p:extLst>
      <p:ext uri="{BB962C8B-B14F-4D97-AF65-F5344CB8AC3E}">
        <p14:creationId xmlns:p14="http://schemas.microsoft.com/office/powerpoint/2010/main" val="1748727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14400"/>
            <a:ext cx="8686800" cy="5715000"/>
          </a:xfrm>
          <a:prstGeom prst="rect">
            <a:avLst/>
          </a:prstGeom>
          <a:noFill/>
          <a:ln w="9525">
            <a:noFill/>
            <a:miter lim="800000"/>
            <a:headEnd/>
            <a:tailEnd/>
          </a:ln>
        </p:spPr>
        <p:txBody>
          <a:bodyPr/>
          <a:lstStyle/>
          <a:p>
            <a:pPr marL="342900" indent="-342900" algn="ctr">
              <a:lnSpc>
                <a:spcPct val="90000"/>
              </a:lnSpc>
              <a:spcBef>
                <a:spcPts val="0"/>
              </a:spcBef>
              <a:defRPr/>
            </a:pPr>
            <a:r>
              <a:rPr lang="en-US" sz="5000" b="1" dirty="0">
                <a:solidFill>
                  <a:srgbClr val="0033CC"/>
                </a:solidFill>
              </a:rPr>
              <a:t>Personal Property</a:t>
            </a:r>
          </a:p>
          <a:p>
            <a:pPr marL="342900" indent="-342900" algn="ctr">
              <a:lnSpc>
                <a:spcPct val="90000"/>
              </a:lnSpc>
              <a:spcBef>
                <a:spcPts val="0"/>
              </a:spcBef>
              <a:defRPr/>
            </a:pPr>
            <a:r>
              <a:rPr lang="en-US" sz="2800" b="1" i="1" dirty="0">
                <a:solidFill>
                  <a:srgbClr val="006600"/>
                </a:solidFill>
              </a:rPr>
              <a:t>Acquisition of Property Rights</a:t>
            </a:r>
          </a:p>
          <a:p>
            <a:pPr marL="342900" indent="-342900">
              <a:lnSpc>
                <a:spcPct val="90000"/>
              </a:lnSpc>
              <a:spcBef>
                <a:spcPts val="0"/>
              </a:spcBef>
              <a:defRPr/>
            </a:pPr>
            <a:endParaRPr lang="en-US" sz="9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0000"/>
              </a:lnSpc>
              <a:spcBef>
                <a:spcPts val="0"/>
              </a:spcBef>
              <a:buFontTx/>
              <a:buChar char="•"/>
              <a:defRPr/>
            </a:pPr>
            <a:endParaRPr lang="en-US" sz="900" b="1" i="1" dirty="0" smtClean="0">
              <a:solidFill>
                <a:srgbClr val="FF0000"/>
              </a:solidFill>
            </a:endParaRPr>
          </a:p>
          <a:p>
            <a:pPr marL="342900" indent="-342900">
              <a:lnSpc>
                <a:spcPct val="90000"/>
              </a:lnSpc>
              <a:spcBef>
                <a:spcPts val="0"/>
              </a:spcBef>
              <a:defRPr/>
            </a:pPr>
            <a:r>
              <a:rPr lang="en-US" sz="3200" b="1" i="1" dirty="0" smtClean="0">
                <a:solidFill>
                  <a:schemeClr val="accent1">
                    <a:lumMod val="25000"/>
                  </a:schemeClr>
                </a:solidFill>
              </a:rPr>
              <a:t>7. Lost, Mislaid or Abandoned Property</a:t>
            </a:r>
          </a:p>
          <a:p>
            <a:pPr marL="342900" indent="-342900">
              <a:lnSpc>
                <a:spcPct val="90000"/>
              </a:lnSpc>
              <a:spcBef>
                <a:spcPts val="0"/>
              </a:spcBef>
              <a:buFontTx/>
              <a:buChar char="•"/>
              <a:defRPr/>
            </a:pPr>
            <a:endParaRPr lang="en-US" sz="10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Lost, Mislaid or Abandoned Property</a:t>
            </a:r>
            <a:endParaRPr lang="en-US" sz="2400" b="1" i="1" dirty="0" smtClean="0">
              <a:solidFill>
                <a:schemeClr val="accent1">
                  <a:lumMod val="25000"/>
                </a:schemeClr>
              </a:solidFill>
            </a:endParaRPr>
          </a:p>
          <a:p>
            <a:pPr marL="342900" indent="-342900">
              <a:lnSpc>
                <a:spcPct val="90000"/>
              </a:lnSpc>
              <a:spcBef>
                <a:spcPts val="0"/>
              </a:spcBef>
              <a:defRPr/>
            </a:pPr>
            <a:r>
              <a:rPr lang="en-US" sz="600" b="1" dirty="0">
                <a:solidFill>
                  <a:srgbClr val="0033CC"/>
                </a:solidFill>
              </a:rPr>
              <a:t>	</a:t>
            </a:r>
          </a:p>
          <a:p>
            <a:pPr marL="342900" indent="-342900">
              <a:lnSpc>
                <a:spcPct val="90000"/>
              </a:lnSpc>
              <a:spcBef>
                <a:spcPts val="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ts val="0"/>
              </a:spcBef>
              <a:buFontTx/>
              <a:buChar char="•"/>
              <a:defRPr/>
            </a:pPr>
            <a:endParaRPr lang="en-US" sz="600" b="1" dirty="0" smtClean="0">
              <a:solidFill>
                <a:srgbClr val="0033CC"/>
              </a:solidFill>
            </a:endParaRPr>
          </a:p>
          <a:p>
            <a:pPr algn="just" defTabSz="457200">
              <a:lnSpc>
                <a:spcPct val="90000"/>
              </a:lnSpc>
              <a:spcBef>
                <a:spcPts val="0"/>
              </a:spcBef>
              <a:defRPr/>
            </a:pPr>
            <a:r>
              <a:rPr lang="en-US" sz="1600" b="1" dirty="0" smtClean="0"/>
              <a:t>	Property </a:t>
            </a:r>
            <a:r>
              <a:rPr lang="en-US" sz="1600" b="1" dirty="0" smtClean="0"/>
              <a:t>is deemed </a:t>
            </a:r>
            <a:r>
              <a:rPr lang="en-US" sz="1600" b="1" i="1" dirty="0" smtClean="0"/>
              <a:t>"mislaid"</a:t>
            </a:r>
            <a:r>
              <a:rPr lang="en-US" sz="1600" b="1" dirty="0" smtClean="0"/>
              <a:t> when, judging from the place where found, it can </a:t>
            </a:r>
            <a:r>
              <a:rPr lang="en-US" sz="1600" b="1" dirty="0" smtClean="0"/>
              <a:t>	reasonably </a:t>
            </a:r>
            <a:r>
              <a:rPr lang="en-US" sz="1600" b="1" dirty="0" smtClean="0"/>
              <a:t>be determined that </a:t>
            </a:r>
            <a:r>
              <a:rPr lang="en-US" sz="1600" b="1" i="1" dirty="0" smtClean="0"/>
              <a:t>it was intentionally placed there and thereafter </a:t>
            </a:r>
            <a:r>
              <a:rPr lang="en-US" sz="1600" b="1" i="1" dirty="0" smtClean="0"/>
              <a:t>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ts val="0"/>
              </a:spcBef>
              <a:defRPr/>
            </a:pPr>
            <a:r>
              <a:rPr lang="en-US" sz="1000" b="1" i="1" dirty="0" smtClean="0">
                <a:solidFill>
                  <a:srgbClr val="0033CC"/>
                </a:solidFill>
              </a:rPr>
              <a:t>	</a:t>
            </a:r>
            <a:endParaRPr lang="en-US" sz="700" b="1" i="1" dirty="0" smtClean="0">
              <a:solidFill>
                <a:srgbClr val="0033CC"/>
              </a:solidFill>
            </a:endParaRPr>
          </a:p>
          <a:p>
            <a:pPr marL="342900" indent="-342900" algn="just" defTabSz="457200">
              <a:lnSpc>
                <a:spcPct val="90000"/>
              </a:lnSpc>
              <a:spcBef>
                <a:spcPts val="0"/>
              </a:spcBef>
              <a:defRPr/>
            </a:pPr>
            <a:r>
              <a:rPr lang="en-US" sz="1600" b="1" i="1" dirty="0" smtClean="0">
                <a:solidFill>
                  <a:srgbClr val="FF0000"/>
                </a:solidFill>
              </a:rPr>
              <a:t>	</a:t>
            </a: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006600"/>
                </a:solidFill>
              </a:rPr>
              <a:t>:</a:t>
            </a:r>
            <a:r>
              <a:rPr lang="en-US" sz="1600" b="1" i="1" dirty="0" smtClean="0">
                <a:solidFill>
                  <a:srgbClr val="FF0000"/>
                </a:solidFill>
              </a:rPr>
              <a:t> </a:t>
            </a:r>
          </a:p>
          <a:p>
            <a:pPr marL="342900" indent="-342900" algn="just">
              <a:lnSpc>
                <a:spcPct val="90000"/>
              </a:lnSpc>
              <a:spcBef>
                <a:spcPts val="0"/>
              </a:spcBef>
              <a:tabLst>
                <a:tab pos="457200" algn="l"/>
              </a:tabLst>
              <a:defRPr/>
            </a:pPr>
            <a:r>
              <a:rPr lang="en-US" sz="1600" b="1" i="1" dirty="0" smtClean="0">
                <a:solidFill>
                  <a:srgbClr val="FF0000"/>
                </a:solidFill>
              </a:rPr>
              <a:t>	</a:t>
            </a:r>
            <a:r>
              <a:rPr lang="en-US" sz="1600" b="1" i="1" dirty="0" smtClean="0">
                <a:solidFill>
                  <a:srgbClr val="FF0000"/>
                </a:solidFill>
              </a:rPr>
              <a:t>	</a:t>
            </a:r>
            <a:r>
              <a:rPr lang="en-US" sz="1600" b="1" dirty="0" smtClean="0"/>
              <a:t>A </a:t>
            </a:r>
            <a:r>
              <a:rPr lang="en-US" sz="1600" b="1" dirty="0" smtClean="0"/>
              <a:t>briefcase found on a desk, table, or counter will likely be regarded as mislaid </a:t>
            </a:r>
            <a:r>
              <a:rPr lang="en-US" sz="1600" b="1" dirty="0" smtClean="0"/>
              <a:t>	property</a:t>
            </a:r>
            <a:r>
              <a:rPr lang="en-US" sz="1600" b="1" dirty="0" smtClean="0"/>
              <a:t>. Judging from the place where found, it is reasonable to conclude that the </a:t>
            </a:r>
            <a:r>
              <a:rPr lang="en-US" sz="1600" b="1" dirty="0" smtClean="0"/>
              <a:t>	item </a:t>
            </a:r>
            <a:r>
              <a:rPr lang="en-US" sz="1600" b="1" dirty="0" smtClean="0"/>
              <a:t>was intentionally placed there and thereafter forgotten.</a:t>
            </a:r>
          </a:p>
          <a:p>
            <a:pPr marL="342900" indent="-342900" algn="just">
              <a:lnSpc>
                <a:spcPct val="90000"/>
              </a:lnSpc>
              <a:spcBef>
                <a:spcPts val="0"/>
              </a:spcBef>
              <a:tabLst>
                <a:tab pos="457200" algn="l"/>
              </a:tabLst>
              <a:defRPr/>
            </a:pPr>
            <a:r>
              <a:rPr lang="en-US" sz="900" b="1" i="1" dirty="0" smtClean="0">
                <a:solidFill>
                  <a:srgbClr val="0033CC"/>
                </a:solidFill>
              </a:rPr>
              <a:t>	</a:t>
            </a:r>
            <a:endParaRPr lang="en-US" sz="600" b="1" i="1" dirty="0" smtClean="0">
              <a:solidFill>
                <a:srgbClr val="0033CC"/>
              </a:solidFill>
            </a:endParaRPr>
          </a:p>
          <a:p>
            <a:pPr marL="342900" indent="-342900" algn="just">
              <a:lnSpc>
                <a:spcPct val="90000"/>
              </a:lnSpc>
              <a:spcBef>
                <a:spcPts val="0"/>
              </a:spcBef>
              <a:tabLst>
                <a:tab pos="457200" algn="l"/>
              </a:tabLst>
              <a:defRPr/>
            </a:pPr>
            <a:r>
              <a:rPr lang="en-US" sz="1600" b="1" i="1" dirty="0" smtClean="0">
                <a:solidFill>
                  <a:srgbClr val="FF0000"/>
                </a:solidFill>
              </a:rPr>
              <a:t>	</a:t>
            </a:r>
            <a:r>
              <a:rPr lang="en-US" sz="1600" b="1" i="1" dirty="0" smtClean="0">
                <a:solidFill>
                  <a:srgbClr val="FF0000"/>
                </a:solidFill>
              </a:rPr>
              <a:t>	</a:t>
            </a:r>
            <a:r>
              <a:rPr lang="en-US" sz="1600" b="1" i="1" dirty="0" smtClean="0">
                <a:solidFill>
                  <a:srgbClr val="006600"/>
                </a:solidFill>
              </a:rPr>
              <a:t>New </a:t>
            </a:r>
            <a:r>
              <a:rPr lang="en-US" sz="1600" b="1" i="1" dirty="0" smtClean="0">
                <a:solidFill>
                  <a:srgbClr val="006600"/>
                </a:solidFill>
              </a:rPr>
              <a:t>York Distinctions:</a:t>
            </a:r>
            <a:r>
              <a:rPr lang="en-US" sz="1600" b="1" i="1" dirty="0" smtClean="0">
                <a:solidFill>
                  <a:srgbClr val="FF0000"/>
                </a:solidFill>
              </a:rPr>
              <a:t> </a:t>
            </a:r>
          </a:p>
          <a:p>
            <a:pPr marL="342900" indent="-342900" algn="just">
              <a:lnSpc>
                <a:spcPct val="90000"/>
              </a:lnSpc>
              <a:spcBef>
                <a:spcPts val="0"/>
              </a:spcBef>
              <a:tabLst>
                <a:tab pos="457200" algn="l"/>
              </a:tabLst>
              <a:defRPr/>
            </a:pPr>
            <a:r>
              <a:rPr lang="en-US" sz="1600" b="1" i="1" dirty="0" smtClean="0">
                <a:solidFill>
                  <a:srgbClr val="FF0000"/>
                </a:solidFill>
              </a:rPr>
              <a:t>	</a:t>
            </a:r>
            <a:r>
              <a:rPr lang="en-US" sz="1600" b="1" i="1" dirty="0" smtClean="0">
                <a:solidFill>
                  <a:srgbClr val="FF0000"/>
                </a:solidFill>
              </a:rPr>
              <a:t>	</a:t>
            </a:r>
            <a:r>
              <a:rPr lang="en-US" sz="1600" b="1" dirty="0" smtClean="0"/>
              <a:t>Although </a:t>
            </a:r>
            <a:r>
              <a:rPr lang="en-US" sz="1600" b="1" dirty="0" smtClean="0"/>
              <a:t>at common law, there was a distinction between lost and mislaid </a:t>
            </a:r>
            <a:r>
              <a:rPr lang="en-US" sz="1600" b="1" dirty="0" smtClean="0"/>
              <a:t>	property</a:t>
            </a:r>
            <a:r>
              <a:rPr lang="en-US" sz="1600" b="1" dirty="0" smtClean="0"/>
              <a:t>, New York no longer recognizes such distinctions and treats all property </a:t>
            </a:r>
            <a:r>
              <a:rPr lang="en-US" sz="1600" b="1" dirty="0" smtClean="0"/>
              <a:t>	that </a:t>
            </a:r>
            <a:r>
              <a:rPr lang="en-US" sz="1600" b="1" dirty="0" smtClean="0"/>
              <a:t>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25</a:t>
            </a:fld>
            <a:endParaRPr lang="en-US"/>
          </a:p>
        </p:txBody>
      </p:sp>
    </p:spTree>
    <p:extLst>
      <p:ext uri="{BB962C8B-B14F-4D97-AF65-F5344CB8AC3E}">
        <p14:creationId xmlns:p14="http://schemas.microsoft.com/office/powerpoint/2010/main" val="1645414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lnSpc>
                <a:spcPct val="75000"/>
              </a:lnSpc>
              <a:spcBef>
                <a:spcPts val="0"/>
              </a:spcBef>
              <a:defRPr/>
            </a:pPr>
            <a:r>
              <a:rPr lang="en-US" sz="5000" b="1" dirty="0">
                <a:solidFill>
                  <a:srgbClr val="0033CC"/>
                </a:solidFill>
              </a:rPr>
              <a:t>Personal Property</a:t>
            </a:r>
          </a:p>
          <a:p>
            <a:pPr marL="342900" indent="-342900" algn="ctr">
              <a:lnSpc>
                <a:spcPct val="75000"/>
              </a:lnSpc>
              <a:spcBef>
                <a:spcPts val="0"/>
              </a:spcBef>
              <a:defRPr/>
            </a:pPr>
            <a:r>
              <a:rPr lang="en-US" sz="2800" b="1" i="1" dirty="0">
                <a:solidFill>
                  <a:srgbClr val="006600"/>
                </a:solidFill>
              </a:rPr>
              <a:t>Acquisition of Property Rights</a:t>
            </a:r>
          </a:p>
          <a:p>
            <a:pPr marL="342900" indent="-342900">
              <a:lnSpc>
                <a:spcPct val="75000"/>
              </a:lnSpc>
              <a:spcBef>
                <a:spcPts val="0"/>
              </a:spcBef>
              <a:defRPr/>
            </a:pPr>
            <a:endParaRPr lang="en-US" sz="900" b="1" i="1" dirty="0" smtClean="0">
              <a:solidFill>
                <a:schemeClr val="accent5">
                  <a:lumMod val="25000"/>
                </a:schemeClr>
              </a:solidFill>
            </a:endParaRPr>
          </a:p>
          <a:p>
            <a:pPr marL="342900" indent="-342900">
              <a:lnSpc>
                <a:spcPct val="75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75000"/>
              </a:lnSpc>
              <a:spcBef>
                <a:spcPts val="0"/>
              </a:spcBef>
              <a:buFontTx/>
              <a:buChar char="•"/>
              <a:defRPr/>
            </a:pPr>
            <a:endParaRPr lang="en-US" sz="900" b="1" i="1" dirty="0" smtClean="0">
              <a:solidFill>
                <a:srgbClr val="FF0000"/>
              </a:solidFill>
            </a:endParaRPr>
          </a:p>
          <a:p>
            <a:pPr marL="342900" indent="-342900">
              <a:lnSpc>
                <a:spcPct val="75000"/>
              </a:lnSpc>
              <a:spcBef>
                <a:spcPts val="0"/>
              </a:spcBef>
              <a:defRPr/>
            </a:pPr>
            <a:r>
              <a:rPr lang="en-US" sz="2400" b="1" i="1" dirty="0" smtClean="0">
                <a:solidFill>
                  <a:schemeClr val="accent1">
                    <a:lumMod val="25000"/>
                  </a:schemeClr>
                </a:solidFill>
              </a:rPr>
              <a:t>7. Lost, Mislaid or Abandoned Property</a:t>
            </a:r>
          </a:p>
          <a:p>
            <a:pPr marL="342900" indent="-342900">
              <a:lnSpc>
                <a:spcPct val="75000"/>
              </a:lnSpc>
              <a:spcBef>
                <a:spcPts val="0"/>
              </a:spcBef>
              <a:buFontTx/>
              <a:buChar char="•"/>
              <a:defRPr/>
            </a:pPr>
            <a:endParaRPr lang="en-US" sz="1000" b="1" dirty="0" smtClean="0">
              <a:solidFill>
                <a:srgbClr val="0033CC"/>
              </a:solidFill>
            </a:endParaRPr>
          </a:p>
          <a:p>
            <a:pPr marL="342900" indent="-342900">
              <a:lnSpc>
                <a:spcPct val="75000"/>
              </a:lnSpc>
              <a:spcBef>
                <a:spcPts val="0"/>
              </a:spcBef>
              <a:defRPr/>
            </a:pPr>
            <a:r>
              <a:rPr lang="en-US" sz="2400" b="1" i="1" dirty="0" smtClean="0">
                <a:solidFill>
                  <a:srgbClr val="0033CC"/>
                </a:solidFill>
              </a:rPr>
              <a:t>    Rules</a:t>
            </a:r>
            <a:r>
              <a:rPr lang="en-US" sz="2400" b="1" i="1" dirty="0" smtClean="0">
                <a:solidFill>
                  <a:srgbClr val="0033CC"/>
                </a:solidFill>
              </a:rPr>
              <a:t>:  Lost, Mislaid or Abandoned Property</a:t>
            </a:r>
            <a:endParaRPr lang="en-US" sz="2400" b="1" i="1" dirty="0" smtClean="0">
              <a:solidFill>
                <a:schemeClr val="accent1">
                  <a:lumMod val="25000"/>
                </a:schemeClr>
              </a:solidFill>
            </a:endParaRPr>
          </a:p>
          <a:p>
            <a:pPr marL="342900" indent="-342900">
              <a:lnSpc>
                <a:spcPct val="75000"/>
              </a:lnSpc>
              <a:spcBef>
                <a:spcPts val="0"/>
              </a:spcBef>
              <a:defRPr/>
            </a:pPr>
            <a:r>
              <a:rPr lang="en-US" sz="600" b="1" dirty="0">
                <a:solidFill>
                  <a:srgbClr val="0033CC"/>
                </a:solidFill>
              </a:rPr>
              <a:t>	</a:t>
            </a:r>
          </a:p>
          <a:p>
            <a:pPr marL="342900" indent="-342900">
              <a:lnSpc>
                <a:spcPct val="75000"/>
              </a:lnSpc>
              <a:spcBef>
                <a:spcPts val="0"/>
              </a:spcBef>
              <a:defRPr/>
            </a:pPr>
            <a:r>
              <a:rPr lang="en-US" b="1" dirty="0"/>
              <a:t>	</a:t>
            </a:r>
            <a:r>
              <a:rPr lang="en-US" sz="2000" b="1" dirty="0" smtClean="0">
                <a:solidFill>
                  <a:srgbClr val="C00000"/>
                </a:solidFill>
              </a:rPr>
              <a:t>c. Abandoned Property</a:t>
            </a:r>
            <a:endParaRPr lang="en-US" sz="600" b="1" dirty="0" smtClean="0">
              <a:solidFill>
                <a:srgbClr val="C00000"/>
              </a:solidFill>
            </a:endParaRPr>
          </a:p>
          <a:p>
            <a:pPr marL="342900" indent="-342900">
              <a:lnSpc>
                <a:spcPct val="75000"/>
              </a:lnSpc>
              <a:spcBef>
                <a:spcPts val="0"/>
              </a:spcBef>
              <a:buFontTx/>
              <a:buChar char="•"/>
              <a:defRPr/>
            </a:pPr>
            <a:endParaRPr lang="en-US" sz="600" b="1" dirty="0" smtClean="0">
              <a:solidFill>
                <a:srgbClr val="0033CC"/>
              </a:solidFill>
            </a:endParaRPr>
          </a:p>
          <a:p>
            <a:pPr marL="342900" indent="-342900">
              <a:lnSpc>
                <a:spcPct val="75000"/>
              </a:lnSpc>
              <a:spcBef>
                <a:spcPts val="0"/>
              </a:spcBef>
              <a:defRPr/>
            </a:pPr>
            <a:r>
              <a:rPr lang="en-US" sz="1600" b="1" dirty="0" smtClean="0">
                <a:solidFill>
                  <a:srgbClr val="006600"/>
                </a:solidFill>
              </a:rPr>
              <a:t>	Defined</a:t>
            </a:r>
          </a:p>
          <a:p>
            <a:pPr marL="342900" indent="-342900">
              <a:lnSpc>
                <a:spcPct val="75000"/>
              </a:lnSpc>
              <a:spcBef>
                <a:spcPts val="0"/>
              </a:spcBef>
              <a:buFontTx/>
              <a:buChar char="•"/>
              <a:defRPr/>
            </a:pPr>
            <a:endParaRPr lang="en-US" sz="700" b="1" dirty="0" smtClean="0">
              <a:solidFill>
                <a:srgbClr val="0033CC"/>
              </a:solidFill>
            </a:endParaRPr>
          </a:p>
          <a:p>
            <a:pPr algn="just" defTabSz="457200">
              <a:lnSpc>
                <a:spcPct val="75000"/>
              </a:lnSpc>
              <a:spcBef>
                <a:spcPts val="0"/>
              </a:spcBef>
              <a:defRPr/>
            </a:pPr>
            <a:r>
              <a:rPr lang="en-US" sz="1400" b="1" i="1" dirty="0" smtClean="0"/>
              <a:t>	Abandoned </a:t>
            </a:r>
            <a:r>
              <a:rPr lang="en-US" sz="1400" b="1" i="1" dirty="0" smtClean="0"/>
              <a:t>property</a:t>
            </a:r>
            <a:r>
              <a:rPr lang="en-US" sz="1400" b="1" dirty="0" smtClean="0"/>
              <a:t> is that which the owner has </a:t>
            </a:r>
            <a:r>
              <a:rPr lang="en-US" sz="1400" b="1" i="1" dirty="0" smtClean="0"/>
              <a:t>voluntarily relinquished  all ownership </a:t>
            </a:r>
            <a:r>
              <a:rPr lang="en-US" sz="1400" b="1" dirty="0" smtClean="0"/>
              <a:t>of </a:t>
            </a:r>
            <a:r>
              <a:rPr lang="en-US" sz="1400" b="1" dirty="0" smtClean="0"/>
              <a:t>	without </a:t>
            </a:r>
            <a:r>
              <a:rPr lang="en-US" sz="1400" b="1" dirty="0" smtClean="0"/>
              <a:t>reference to any particular person or purpose.   The owner must intend to give up </a:t>
            </a:r>
            <a:r>
              <a:rPr lang="en-US" sz="1400" b="1" i="1" dirty="0" smtClean="0"/>
              <a:t>both </a:t>
            </a:r>
            <a:r>
              <a:rPr lang="en-US" sz="1400" b="1" i="1" dirty="0" smtClean="0"/>
              <a:t>	title </a:t>
            </a:r>
            <a:r>
              <a:rPr lang="en-US" sz="1400" b="1" i="1" dirty="0" smtClean="0"/>
              <a:t>and possession.</a:t>
            </a:r>
          </a:p>
          <a:p>
            <a:pPr marL="342900" indent="-342900" algn="just" defTabSz="457200">
              <a:lnSpc>
                <a:spcPct val="75000"/>
              </a:lnSpc>
              <a:spcBef>
                <a:spcPts val="0"/>
              </a:spcBef>
              <a:buFontTx/>
              <a:buChar char="•"/>
              <a:defRPr/>
            </a:pPr>
            <a:endParaRPr lang="en-US" sz="700" b="1" i="1" dirty="0" smtClean="0">
              <a:solidFill>
                <a:srgbClr val="0033CC"/>
              </a:solidFill>
            </a:endParaRPr>
          </a:p>
          <a:p>
            <a:pPr marL="342900" indent="-342900" algn="just" defTabSz="457200">
              <a:lnSpc>
                <a:spcPct val="75000"/>
              </a:lnSpc>
              <a:spcBef>
                <a:spcPts val="0"/>
              </a:spcBef>
              <a:defRPr/>
            </a:pPr>
            <a:r>
              <a:rPr lang="en-US" sz="1600" b="1" i="1" dirty="0" smtClean="0">
                <a:solidFill>
                  <a:srgbClr val="006600"/>
                </a:solidFill>
              </a:rPr>
              <a:t>	Examples:</a:t>
            </a:r>
          </a:p>
          <a:p>
            <a:pPr marL="342900" indent="-342900" algn="just" defTabSz="457200">
              <a:lnSpc>
                <a:spcPct val="75000"/>
              </a:lnSpc>
              <a:spcBef>
                <a:spcPts val="0"/>
              </a:spcBef>
              <a:defRPr/>
            </a:pPr>
            <a:r>
              <a:rPr lang="en-US" sz="700" b="1" i="1" dirty="0" smtClean="0">
                <a:solidFill>
                  <a:srgbClr val="006600"/>
                </a:solidFill>
              </a:rPr>
              <a:t> </a:t>
            </a:r>
            <a:endParaRPr lang="en-US" sz="700" b="1" dirty="0" smtClean="0">
              <a:solidFill>
                <a:srgbClr val="006600"/>
              </a:solidFill>
            </a:endParaRPr>
          </a:p>
          <a:p>
            <a:pPr algn="just" defTabSz="457200">
              <a:lnSpc>
                <a:spcPct val="75000"/>
              </a:lnSpc>
              <a:spcBef>
                <a:spcPts val="0"/>
              </a:spcBef>
              <a:defRPr/>
            </a:pPr>
            <a:r>
              <a:rPr lang="en-US" sz="1400" b="1" dirty="0" smtClean="0"/>
              <a:t>	Allowing </a:t>
            </a:r>
            <a:r>
              <a:rPr lang="en-US" sz="1400" b="1" dirty="0" smtClean="0"/>
              <a:t>refrigerators to remain in a building that the owner of the refrigerators knew was to be </a:t>
            </a:r>
            <a:r>
              <a:rPr lang="en-US" sz="1400" b="1" dirty="0" smtClean="0"/>
              <a:t>	destroyed </a:t>
            </a:r>
            <a:r>
              <a:rPr lang="en-US" sz="1400" b="1" dirty="0" smtClean="0"/>
              <a:t>would be deemed an act of abandonment, whereas a tenant's act of leaving her </a:t>
            </a:r>
            <a:r>
              <a:rPr lang="en-US" sz="1400" b="1" dirty="0" smtClean="0"/>
              <a:t>	apartment </a:t>
            </a:r>
            <a:r>
              <a:rPr lang="en-US" sz="1400" b="1" dirty="0" smtClean="0"/>
              <a:t>for one week and becoming in arrears for one week's rent is not enough to </a:t>
            </a:r>
            <a:r>
              <a:rPr lang="en-US" sz="1400" b="1" dirty="0" smtClean="0"/>
              <a:t>	constitute </a:t>
            </a:r>
            <a:r>
              <a:rPr lang="en-US" sz="1400" b="1" dirty="0" smtClean="0"/>
              <a:t>abandonment of the property in the apartment. </a:t>
            </a:r>
          </a:p>
          <a:p>
            <a:pPr marL="342900" indent="-342900" algn="just" defTabSz="457200">
              <a:lnSpc>
                <a:spcPct val="75000"/>
              </a:lnSpc>
              <a:spcBef>
                <a:spcPts val="0"/>
              </a:spcBef>
              <a:buFontTx/>
              <a:buChar char="•"/>
              <a:defRPr/>
            </a:pPr>
            <a:endParaRPr lang="en-US" sz="700" b="1" dirty="0" smtClean="0"/>
          </a:p>
          <a:p>
            <a:pPr marL="342900" indent="-342900" defTabSz="457200">
              <a:lnSpc>
                <a:spcPct val="75000"/>
              </a:lnSpc>
              <a:spcBef>
                <a:spcPts val="0"/>
              </a:spcBef>
              <a:defRPr/>
            </a:pPr>
            <a:r>
              <a:rPr lang="en-US" sz="1600" b="1" dirty="0" smtClean="0">
                <a:solidFill>
                  <a:srgbClr val="006600"/>
                </a:solidFill>
              </a:rPr>
              <a:t>	Distinguishing Between Terms</a:t>
            </a:r>
          </a:p>
          <a:p>
            <a:pPr marL="342900" indent="-342900" algn="just" defTabSz="457200">
              <a:lnSpc>
                <a:spcPct val="75000"/>
              </a:lnSpc>
              <a:spcBef>
                <a:spcPts val="0"/>
              </a:spcBef>
              <a:buFontTx/>
              <a:buChar char="•"/>
              <a:defRPr/>
            </a:pPr>
            <a:endParaRPr lang="en-US" sz="500" b="1" dirty="0" smtClean="0">
              <a:solidFill>
                <a:srgbClr val="0033CC"/>
              </a:solidFill>
            </a:endParaRPr>
          </a:p>
          <a:p>
            <a:pPr algn="just" defTabSz="457200">
              <a:lnSpc>
                <a:spcPct val="75000"/>
              </a:lnSpc>
              <a:spcBef>
                <a:spcPts val="0"/>
              </a:spcBef>
              <a:defRPr/>
            </a:pPr>
            <a:r>
              <a:rPr lang="en-US" sz="1400" b="1" dirty="0" smtClean="0"/>
              <a:t>	A </a:t>
            </a:r>
            <a:r>
              <a:rPr lang="en-US" sz="1400" b="1" dirty="0" smtClean="0"/>
              <a:t>chattel is not </a:t>
            </a:r>
            <a:r>
              <a:rPr lang="en-US" sz="1400" b="1" i="1" dirty="0" smtClean="0"/>
              <a:t>abandoned</a:t>
            </a:r>
            <a:r>
              <a:rPr lang="en-US" sz="1400" b="1" dirty="0" smtClean="0"/>
              <a:t> merely because the owner has parted with its possession</a:t>
            </a:r>
            <a:r>
              <a:rPr lang="en-US" sz="1400" b="1" dirty="0" smtClean="0"/>
              <a:t>.</a:t>
            </a:r>
          </a:p>
          <a:p>
            <a:pPr algn="just" defTabSz="457200">
              <a:lnSpc>
                <a:spcPct val="75000"/>
              </a:lnSpc>
              <a:spcBef>
                <a:spcPts val="0"/>
              </a:spcBef>
              <a:defRPr/>
            </a:pPr>
            <a:endParaRPr lang="en-US" sz="500" b="1" dirty="0" smtClean="0"/>
          </a:p>
          <a:p>
            <a:pPr algn="just" defTabSz="457200">
              <a:lnSpc>
                <a:spcPct val="75000"/>
              </a:lnSpc>
              <a:spcBef>
                <a:spcPts val="0"/>
              </a:spcBef>
              <a:defRPr/>
            </a:pPr>
            <a:r>
              <a:rPr lang="en-US" sz="1400" b="1" dirty="0" smtClean="0"/>
              <a:t>	If </a:t>
            </a:r>
            <a:r>
              <a:rPr lang="en-US" sz="1400" b="1" dirty="0" smtClean="0"/>
              <a:t>the owner of a chattel </a:t>
            </a:r>
            <a:r>
              <a:rPr lang="en-US" sz="1400" b="1" i="1" dirty="0" smtClean="0"/>
              <a:t>involuntarily </a:t>
            </a:r>
            <a:r>
              <a:rPr lang="en-US" sz="1400" b="1" dirty="0" smtClean="0"/>
              <a:t>parts with possession of goods, they should be </a:t>
            </a:r>
            <a:r>
              <a:rPr lang="en-US" sz="1400" b="1" dirty="0" smtClean="0"/>
              <a:t>	categorized </a:t>
            </a:r>
            <a:r>
              <a:rPr lang="en-US" sz="1400" b="1" dirty="0" smtClean="0"/>
              <a:t>as either </a:t>
            </a:r>
            <a:r>
              <a:rPr lang="en-US" sz="1400" b="1" i="1" dirty="0" smtClean="0"/>
              <a:t>lost </a:t>
            </a:r>
            <a:r>
              <a:rPr lang="en-US" sz="1400" b="1" dirty="0" smtClean="0"/>
              <a:t>or </a:t>
            </a:r>
            <a:r>
              <a:rPr lang="en-US" sz="1400" b="1" i="1" dirty="0" smtClean="0"/>
              <a:t>mislaid</a:t>
            </a:r>
            <a:r>
              <a:rPr lang="en-US" sz="1400" b="1" dirty="0" smtClean="0"/>
              <a:t>.</a:t>
            </a:r>
          </a:p>
          <a:p>
            <a:pPr algn="just" defTabSz="457200">
              <a:lnSpc>
                <a:spcPct val="75000"/>
              </a:lnSpc>
              <a:spcBef>
                <a:spcPts val="0"/>
              </a:spcBef>
              <a:defRPr/>
            </a:pPr>
            <a:r>
              <a:rPr lang="en-US" sz="500" b="1" dirty="0" smtClean="0"/>
              <a:t> </a:t>
            </a:r>
            <a:endParaRPr lang="en-US" sz="500" b="1" dirty="0" smtClean="0"/>
          </a:p>
          <a:p>
            <a:pPr algn="just" defTabSz="457200">
              <a:lnSpc>
                <a:spcPct val="75000"/>
              </a:lnSpc>
              <a:spcBef>
                <a:spcPts val="0"/>
              </a:spcBef>
              <a:defRPr/>
            </a:pPr>
            <a:r>
              <a:rPr lang="en-US" sz="1400" b="1" i="1" dirty="0" smtClean="0"/>
              <a:t>	Lost</a:t>
            </a:r>
            <a:r>
              <a:rPr lang="en-US" sz="1400" b="1" dirty="0" smtClean="0"/>
              <a:t> </a:t>
            </a:r>
            <a:r>
              <a:rPr lang="en-US" sz="1400" b="1" dirty="0" smtClean="0"/>
              <a:t>or </a:t>
            </a:r>
            <a:r>
              <a:rPr lang="en-US" sz="1400" b="1" i="1" dirty="0" smtClean="0"/>
              <a:t>mislaid</a:t>
            </a:r>
            <a:r>
              <a:rPr lang="en-US" sz="1400" b="1" dirty="0" smtClean="0"/>
              <a:t> goods are treated differently from </a:t>
            </a:r>
            <a:r>
              <a:rPr lang="en-US" sz="1400" b="1" i="1" dirty="0" smtClean="0"/>
              <a:t>abandoned</a:t>
            </a:r>
            <a:r>
              <a:rPr lang="en-US" sz="1400" b="1" dirty="0" smtClean="0"/>
              <a:t> chattels. </a:t>
            </a:r>
            <a:endParaRPr lang="en-US" sz="1400" b="1" dirty="0" smtClean="0"/>
          </a:p>
          <a:p>
            <a:pPr algn="just" defTabSz="457200">
              <a:lnSpc>
                <a:spcPct val="75000"/>
              </a:lnSpc>
              <a:spcBef>
                <a:spcPts val="0"/>
              </a:spcBef>
              <a:defRPr/>
            </a:pPr>
            <a:endParaRPr lang="en-US" sz="500" b="1" dirty="0"/>
          </a:p>
          <a:p>
            <a:pPr algn="just" defTabSz="457200">
              <a:lnSpc>
                <a:spcPct val="75000"/>
              </a:lnSpc>
              <a:spcBef>
                <a:spcPts val="0"/>
              </a:spcBef>
              <a:defRPr/>
            </a:pPr>
            <a:r>
              <a:rPr lang="en-US" sz="1400" b="1" dirty="0" smtClean="0"/>
              <a:t>	To </a:t>
            </a:r>
            <a:r>
              <a:rPr lang="en-US" sz="1400" b="1" dirty="0" smtClean="0"/>
              <a:t>show that a chattel has been </a:t>
            </a:r>
            <a:r>
              <a:rPr lang="en-US" sz="1400" b="1" i="1" dirty="0" smtClean="0"/>
              <a:t>abandoned</a:t>
            </a:r>
            <a:r>
              <a:rPr lang="en-US" sz="1400" b="1" dirty="0" smtClean="0"/>
              <a:t>, one must show that the former owner </a:t>
            </a:r>
            <a:r>
              <a:rPr lang="en-US" sz="1400" b="1" i="1" dirty="0" smtClean="0"/>
              <a:t>voluntarily </a:t>
            </a:r>
            <a:r>
              <a:rPr lang="en-US" sz="1400" b="1" i="1" dirty="0" smtClean="0"/>
              <a:t>	</a:t>
            </a:r>
            <a:r>
              <a:rPr lang="en-US" sz="1400" b="1" dirty="0" smtClean="0"/>
              <a:t>gave </a:t>
            </a:r>
            <a:r>
              <a:rPr lang="en-US" sz="1400" b="1" dirty="0" smtClean="0"/>
              <a:t>up and relinquished their ownership in the chattel.</a:t>
            </a:r>
          </a:p>
          <a:p>
            <a:pPr marL="342900" indent="-342900" algn="just" defTabSz="457200">
              <a:lnSpc>
                <a:spcPct val="75000"/>
              </a:lnSpc>
              <a:spcBef>
                <a:spcPts val="0"/>
              </a:spcBef>
              <a:defRPr/>
            </a:pPr>
            <a:endParaRPr lang="en-US" sz="1600" b="1" dirty="0"/>
          </a:p>
        </p:txBody>
      </p:sp>
    </p:spTree>
    <p:extLst>
      <p:ext uri="{BB962C8B-B14F-4D97-AF65-F5344CB8AC3E}">
        <p14:creationId xmlns:p14="http://schemas.microsoft.com/office/powerpoint/2010/main" val="232048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ctr">
              <a:lnSpc>
                <a:spcPct val="83000"/>
              </a:lnSpc>
              <a:spcBef>
                <a:spcPts val="0"/>
              </a:spcBef>
              <a:defRPr/>
            </a:pPr>
            <a:r>
              <a:rPr lang="en-US" sz="5000" b="1" dirty="0">
                <a:solidFill>
                  <a:srgbClr val="0033CC"/>
                </a:solidFill>
              </a:rPr>
              <a:t>Personal Property</a:t>
            </a:r>
          </a:p>
          <a:p>
            <a:pPr marL="342900" indent="-342900" algn="ctr">
              <a:lnSpc>
                <a:spcPct val="83000"/>
              </a:lnSpc>
              <a:spcBef>
                <a:spcPts val="0"/>
              </a:spcBef>
              <a:defRPr/>
            </a:pPr>
            <a:r>
              <a:rPr lang="en-US" sz="2800" b="1" i="1" dirty="0">
                <a:solidFill>
                  <a:srgbClr val="006600"/>
                </a:solidFill>
              </a:rPr>
              <a:t>Acquisition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32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Lost, Mislaid or Abandoned Property</a:t>
            </a:r>
            <a:endParaRPr lang="en-US" sz="2400" b="1" i="1" dirty="0" smtClean="0">
              <a:solidFill>
                <a:schemeClr val="accent1">
                  <a:lumMod val="25000"/>
                </a:schemeClr>
              </a:solidFill>
            </a:endParaRPr>
          </a:p>
          <a:p>
            <a:pPr marL="342900" indent="-342900">
              <a:lnSpc>
                <a:spcPct val="83000"/>
              </a:lnSpc>
              <a:spcBef>
                <a:spcPts val="0"/>
              </a:spcBef>
              <a:defRPr/>
            </a:pPr>
            <a:r>
              <a:rPr lang="en-US" sz="500" b="1" dirty="0" smtClean="0">
                <a:solidFill>
                  <a:srgbClr val="0033CC"/>
                </a:solidFill>
              </a:rPr>
              <a:t>	</a:t>
            </a:r>
          </a:p>
          <a:p>
            <a:pPr marL="342900" indent="-342900">
              <a:lnSpc>
                <a:spcPct val="83000"/>
              </a:lnSpc>
              <a:spcBef>
                <a:spcPts val="0"/>
              </a:spcBef>
              <a:defRPr/>
            </a:pPr>
            <a:r>
              <a:rPr lang="en-US" sz="2000" b="1" dirty="0"/>
              <a:t>	</a:t>
            </a:r>
            <a:r>
              <a:rPr lang="en-US" sz="2000" b="1" dirty="0">
                <a:solidFill>
                  <a:srgbClr val="C00000"/>
                </a:solidFill>
              </a:rPr>
              <a:t>c. Abandoned Property (Continued)</a:t>
            </a:r>
          </a:p>
          <a:p>
            <a:pPr marL="342900" indent="-342900">
              <a:lnSpc>
                <a:spcPct val="83000"/>
              </a:lnSpc>
              <a:spcBef>
                <a:spcPts val="0"/>
              </a:spcBef>
              <a:defRPr/>
            </a:pPr>
            <a:endParaRPr lang="en-US" sz="700" b="1" i="1" dirty="0">
              <a:solidFill>
                <a:srgbClr val="006600"/>
              </a:solidFill>
            </a:endParaRPr>
          </a:p>
          <a:p>
            <a:pPr marL="342900" indent="-342900">
              <a:lnSpc>
                <a:spcPct val="83000"/>
              </a:lnSpc>
              <a:spcBef>
                <a:spcPts val="0"/>
              </a:spcBef>
              <a:defRPr/>
            </a:pPr>
            <a:r>
              <a:rPr lang="en-US" sz="1600" b="1" i="1" dirty="0">
                <a:solidFill>
                  <a:srgbClr val="006600"/>
                </a:solidFill>
              </a:rPr>
              <a:t>	Acquisition of Title</a:t>
            </a:r>
          </a:p>
          <a:p>
            <a:pPr marL="342900" indent="-342900" algn="just">
              <a:lnSpc>
                <a:spcPct val="83000"/>
              </a:lnSpc>
              <a:spcBef>
                <a:spcPts val="0"/>
              </a:spcBef>
              <a:buFontTx/>
              <a:buChar char="•"/>
              <a:defRPr/>
            </a:pPr>
            <a:endParaRPr lang="en-US" sz="200" b="1" dirty="0">
              <a:solidFill>
                <a:srgbClr val="0033CC"/>
              </a:solidFill>
            </a:endParaRPr>
          </a:p>
          <a:p>
            <a:pPr algn="just" defTabSz="457200">
              <a:lnSpc>
                <a:spcPct val="83000"/>
              </a:lnSpc>
              <a:spcBef>
                <a:spcPts val="0"/>
              </a:spcBef>
              <a:defRPr/>
            </a:pPr>
            <a:r>
              <a:rPr lang="en-US" sz="1400" b="1" dirty="0" smtClean="0"/>
              <a:t>	If </a:t>
            </a:r>
            <a:r>
              <a:rPr lang="en-US" sz="1400" b="1" dirty="0"/>
              <a:t>a chattel can be categorized as </a:t>
            </a:r>
            <a:r>
              <a:rPr lang="en-US" sz="1400" b="1" i="1" dirty="0"/>
              <a:t>abandoned,</a:t>
            </a:r>
            <a:r>
              <a:rPr lang="en-US" sz="1400" b="1" dirty="0"/>
              <a:t> it becomes, by virtue of such abandonment, </a:t>
            </a:r>
            <a:r>
              <a:rPr lang="en-US" sz="1400" b="1" dirty="0" smtClean="0"/>
              <a:t>	unowned</a:t>
            </a:r>
            <a:r>
              <a:rPr lang="en-US" sz="1400" b="1" dirty="0"/>
              <a:t>. </a:t>
            </a:r>
          </a:p>
          <a:p>
            <a:pPr marL="342900" indent="-342900" algn="just" defTabSz="457200">
              <a:lnSpc>
                <a:spcPct val="83000"/>
              </a:lnSpc>
              <a:spcBef>
                <a:spcPts val="0"/>
              </a:spcBef>
              <a:buFontTx/>
              <a:buChar char="•"/>
              <a:defRPr/>
            </a:pPr>
            <a:endParaRPr lang="en-US" sz="300" b="1" dirty="0"/>
          </a:p>
          <a:p>
            <a:pPr algn="just" defTabSz="457200">
              <a:lnSpc>
                <a:spcPct val="83000"/>
              </a:lnSpc>
              <a:spcBef>
                <a:spcPts val="0"/>
              </a:spcBef>
              <a:defRPr/>
            </a:pPr>
            <a:r>
              <a:rPr lang="en-US" sz="1400" b="1" dirty="0" smtClean="0"/>
              <a:t>	As </a:t>
            </a:r>
            <a:r>
              <a:rPr lang="en-US" sz="1400" b="1" dirty="0"/>
              <a:t>with wild animals, ownership of an </a:t>
            </a:r>
            <a:r>
              <a:rPr lang="en-US" sz="1400" b="1" i="1" dirty="0"/>
              <a:t>abandoned</a:t>
            </a:r>
            <a:r>
              <a:rPr lang="en-US" sz="1400" b="1" dirty="0"/>
              <a:t> chattel is acquired by reducing it to </a:t>
            </a:r>
            <a:r>
              <a:rPr lang="en-US" sz="1400" b="1" dirty="0" smtClean="0"/>
              <a:t>	possession</a:t>
            </a:r>
            <a:r>
              <a:rPr lang="en-US" sz="1400" b="1" dirty="0"/>
              <a:t>. </a:t>
            </a:r>
          </a:p>
          <a:p>
            <a:pPr marL="342900" indent="-342900" algn="just" defTabSz="457200">
              <a:lnSpc>
                <a:spcPct val="83000"/>
              </a:lnSpc>
              <a:spcBef>
                <a:spcPts val="0"/>
              </a:spcBef>
              <a:buFontTx/>
              <a:buChar char="•"/>
              <a:defRPr/>
            </a:pPr>
            <a:endParaRPr lang="en-US" sz="300" b="1" dirty="0"/>
          </a:p>
          <a:p>
            <a:pPr marL="342900" indent="-342900" algn="just" defTabSz="457200">
              <a:lnSpc>
                <a:spcPct val="83000"/>
              </a:lnSpc>
              <a:spcBef>
                <a:spcPts val="0"/>
              </a:spcBef>
              <a:defRPr/>
            </a:pPr>
            <a:r>
              <a:rPr lang="en-US" sz="1400" b="1" dirty="0"/>
              <a:t>	</a:t>
            </a:r>
            <a:r>
              <a:rPr lang="en-US" sz="1400" b="1" dirty="0" smtClean="0"/>
              <a:t>	</a:t>
            </a:r>
            <a:r>
              <a:rPr lang="en-US" sz="1400" b="1" i="1" dirty="0" smtClean="0"/>
              <a:t>Title </a:t>
            </a:r>
            <a:r>
              <a:rPr lang="en-US" sz="1400" b="1" i="1" dirty="0"/>
              <a:t>to abandoned chattel is acquired by: </a:t>
            </a:r>
          </a:p>
          <a:p>
            <a:pPr marL="342900" indent="-342900" algn="just" defTabSz="457200">
              <a:lnSpc>
                <a:spcPct val="83000"/>
              </a:lnSpc>
              <a:spcBef>
                <a:spcPts val="0"/>
              </a:spcBef>
              <a:buFontTx/>
              <a:buChar char="•"/>
              <a:defRPr/>
            </a:pPr>
            <a:endParaRPr lang="en-US" sz="300" b="1" i="1" dirty="0"/>
          </a:p>
          <a:p>
            <a:pPr marL="342900" indent="-342900" algn="just" defTabSz="457200">
              <a:lnSpc>
                <a:spcPct val="83000"/>
              </a:lnSpc>
              <a:spcBef>
                <a:spcPts val="0"/>
              </a:spcBef>
              <a:defRPr/>
            </a:pPr>
            <a:r>
              <a:rPr lang="en-US" sz="1400" b="1" dirty="0"/>
              <a:t>		</a:t>
            </a:r>
            <a:r>
              <a:rPr lang="en-US" sz="1400" b="1" dirty="0" smtClean="0"/>
              <a:t>	(</a:t>
            </a:r>
            <a:r>
              <a:rPr lang="en-US" sz="1400" b="1" dirty="0"/>
              <a:t>i) </a:t>
            </a:r>
            <a:r>
              <a:rPr lang="en-US" sz="1400" b="1" i="1" dirty="0"/>
              <a:t>actual or constructive control </a:t>
            </a:r>
            <a:r>
              <a:rPr lang="en-US" sz="1400" b="1" dirty="0"/>
              <a:t>or dominion over the thing, and </a:t>
            </a:r>
          </a:p>
          <a:p>
            <a:pPr marL="342900" indent="-342900" algn="just" defTabSz="457200">
              <a:lnSpc>
                <a:spcPct val="83000"/>
              </a:lnSpc>
              <a:spcBef>
                <a:spcPts val="0"/>
              </a:spcBef>
              <a:defRPr/>
            </a:pPr>
            <a:r>
              <a:rPr lang="en-US" sz="1400" b="1" dirty="0"/>
              <a:t>		</a:t>
            </a:r>
            <a:r>
              <a:rPr lang="en-US" sz="1400" b="1" dirty="0" smtClean="0"/>
              <a:t>	(</a:t>
            </a:r>
            <a:r>
              <a:rPr lang="en-US" sz="1400" b="1" dirty="0"/>
              <a:t>ii) an </a:t>
            </a:r>
            <a:r>
              <a:rPr lang="en-US" sz="1400" b="1" i="1" dirty="0"/>
              <a:t>intent to assert ownership </a:t>
            </a:r>
            <a:r>
              <a:rPr lang="en-US" sz="1400" b="1" dirty="0"/>
              <a:t>over it.</a:t>
            </a:r>
          </a:p>
          <a:p>
            <a:pPr marL="342900" indent="-342900" defTabSz="457200">
              <a:lnSpc>
                <a:spcPct val="83000"/>
              </a:lnSpc>
              <a:spcBef>
                <a:spcPts val="0"/>
              </a:spcBef>
              <a:defRPr/>
            </a:pPr>
            <a:endParaRPr lang="en-US" sz="700" b="1" dirty="0">
              <a:solidFill>
                <a:srgbClr val="0033CC"/>
              </a:solidFill>
            </a:endParaRPr>
          </a:p>
          <a:p>
            <a:pPr marL="342900" indent="-342900" defTabSz="457200">
              <a:lnSpc>
                <a:spcPct val="83000"/>
              </a:lnSpc>
              <a:spcBef>
                <a:spcPts val="0"/>
              </a:spcBef>
              <a:defRPr/>
            </a:pPr>
            <a:r>
              <a:rPr lang="en-US" sz="1600" b="1" i="1" dirty="0">
                <a:solidFill>
                  <a:srgbClr val="006600"/>
                </a:solidFill>
              </a:rPr>
              <a:t>	Escheatment</a:t>
            </a:r>
          </a:p>
          <a:p>
            <a:pPr algn="just" defTabSz="457200">
              <a:lnSpc>
                <a:spcPct val="83000"/>
              </a:lnSpc>
              <a:spcBef>
                <a:spcPts val="0"/>
              </a:spcBef>
              <a:defRPr/>
            </a:pPr>
            <a:r>
              <a:rPr lang="en-US" sz="1400" b="1" dirty="0" smtClean="0"/>
              <a:t>	Where </a:t>
            </a:r>
            <a:r>
              <a:rPr lang="en-US" sz="1400" b="1" i="1" dirty="0"/>
              <a:t>abandoned</a:t>
            </a:r>
            <a:r>
              <a:rPr lang="en-US" sz="1400" b="1" dirty="0"/>
              <a:t> property is held by an intermediary with no property interest in the property </a:t>
            </a:r>
            <a:r>
              <a:rPr lang="en-US" sz="1400" b="1" dirty="0" smtClean="0"/>
              <a:t>	</a:t>
            </a:r>
            <a:r>
              <a:rPr lang="en-US" sz="1400" b="1" i="1" dirty="0" smtClean="0"/>
              <a:t>(</a:t>
            </a:r>
            <a:r>
              <a:rPr lang="en-US" sz="1400" b="1" i="1" dirty="0"/>
              <a:t>e.g., </a:t>
            </a:r>
            <a:r>
              <a:rPr lang="en-US" sz="1400" b="1" dirty="0"/>
              <a:t>unclaimed funds held by banks or other depositories), the state may assume title to the </a:t>
            </a:r>
            <a:r>
              <a:rPr lang="en-US" sz="1400" b="1" dirty="0" smtClean="0"/>
              <a:t>	property </a:t>
            </a:r>
            <a:r>
              <a:rPr lang="en-US" sz="1400" b="1" dirty="0"/>
              <a:t>through a process called </a:t>
            </a:r>
            <a:r>
              <a:rPr lang="en-US" sz="1400" b="1" i="1" dirty="0"/>
              <a:t>escheat</a:t>
            </a:r>
            <a:r>
              <a:rPr lang="en-US" sz="1400" b="1" i="1" dirty="0" smtClean="0"/>
              <a:t>.</a:t>
            </a:r>
          </a:p>
          <a:p>
            <a:pPr algn="just" defTabSz="457200">
              <a:lnSpc>
                <a:spcPct val="83000"/>
              </a:lnSpc>
              <a:spcBef>
                <a:spcPts val="0"/>
              </a:spcBef>
              <a:defRPr/>
            </a:pPr>
            <a:r>
              <a:rPr lang="en-US" sz="500" b="1" i="1" dirty="0" smtClean="0"/>
              <a:t> </a:t>
            </a:r>
            <a:endParaRPr lang="en-US" sz="500" b="1" dirty="0"/>
          </a:p>
          <a:p>
            <a:pPr marL="342900" indent="-342900" algn="just" defTabSz="457200">
              <a:lnSpc>
                <a:spcPct val="83000"/>
              </a:lnSpc>
              <a:spcBef>
                <a:spcPts val="0"/>
              </a:spcBef>
              <a:buFontTx/>
              <a:buChar char="•"/>
              <a:defRPr/>
            </a:pPr>
            <a:endParaRPr lang="en-US" sz="300" b="1" dirty="0"/>
          </a:p>
          <a:p>
            <a:pPr algn="just" defTabSz="457200">
              <a:lnSpc>
                <a:spcPct val="83000"/>
              </a:lnSpc>
              <a:spcBef>
                <a:spcPts val="0"/>
              </a:spcBef>
              <a:defRPr/>
            </a:pPr>
            <a:r>
              <a:rPr lang="en-US" sz="1400" b="1" dirty="0" smtClean="0"/>
              <a:t>	Property </a:t>
            </a:r>
            <a:r>
              <a:rPr lang="en-US" sz="1400" b="1" dirty="0"/>
              <a:t>may be escheated </a:t>
            </a:r>
            <a:r>
              <a:rPr lang="en-US" sz="1400" b="1" u="sng" dirty="0"/>
              <a:t>ONLY</a:t>
            </a:r>
            <a:r>
              <a:rPr lang="en-US" sz="1400" b="1" dirty="0"/>
              <a:t> by the state in which the property is located.</a:t>
            </a:r>
            <a:endParaRPr lang="en-US" sz="300" b="1" dirty="0"/>
          </a:p>
          <a:p>
            <a:pPr algn="just" defTabSz="457200">
              <a:lnSpc>
                <a:spcPct val="83000"/>
              </a:lnSpc>
              <a:spcBef>
                <a:spcPts val="0"/>
              </a:spcBef>
              <a:defRPr/>
            </a:pPr>
            <a:endParaRPr lang="en-US" sz="500" b="1" dirty="0" smtClean="0"/>
          </a:p>
          <a:p>
            <a:pPr algn="just" defTabSz="457200">
              <a:lnSpc>
                <a:spcPct val="83000"/>
              </a:lnSpc>
              <a:spcBef>
                <a:spcPts val="0"/>
              </a:spcBef>
              <a:defRPr/>
            </a:pPr>
            <a:r>
              <a:rPr lang="en-US" sz="1400" b="1" dirty="0" smtClean="0"/>
              <a:t>	Intangible </a:t>
            </a:r>
            <a:r>
              <a:rPr lang="en-US" sz="1400" b="1" dirty="0"/>
              <a:t>property is considered to be located at the domicile of the property owner.</a:t>
            </a:r>
          </a:p>
          <a:p>
            <a:pPr marL="342900" indent="-342900" algn="just" defTabSz="457200">
              <a:lnSpc>
                <a:spcPct val="95000"/>
              </a:lnSpc>
              <a:spcBef>
                <a:spcPts val="0"/>
              </a:spcBef>
              <a:defRPr/>
            </a:pPr>
            <a:endParaRPr lang="en-US" sz="1400" b="1" dirty="0"/>
          </a:p>
        </p:txBody>
      </p:sp>
    </p:spTree>
    <p:extLst>
      <p:ext uri="{BB962C8B-B14F-4D97-AF65-F5344CB8AC3E}">
        <p14:creationId xmlns:p14="http://schemas.microsoft.com/office/powerpoint/2010/main" val="210707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ctr">
              <a:lnSpc>
                <a:spcPct val="84000"/>
              </a:lnSpc>
              <a:spcBef>
                <a:spcPts val="0"/>
              </a:spcBef>
              <a:defRPr/>
            </a:pPr>
            <a:r>
              <a:rPr lang="en-US" sz="5000" b="1" dirty="0">
                <a:solidFill>
                  <a:srgbClr val="0033CC"/>
                </a:solidFill>
              </a:rPr>
              <a:t>Personal Property</a:t>
            </a:r>
          </a:p>
          <a:p>
            <a:pPr marL="342900" indent="-342900" algn="ctr">
              <a:lnSpc>
                <a:spcPct val="84000"/>
              </a:lnSpc>
              <a:spcBef>
                <a:spcPts val="0"/>
              </a:spcBef>
              <a:defRPr/>
            </a:pPr>
            <a:r>
              <a:rPr lang="en-US" sz="2800" b="1" i="1" dirty="0">
                <a:solidFill>
                  <a:srgbClr val="006600"/>
                </a:solidFill>
              </a:rPr>
              <a:t>Acquisition of Property Rights</a:t>
            </a:r>
          </a:p>
          <a:p>
            <a:pPr marL="342900" indent="-342900">
              <a:lnSpc>
                <a:spcPct val="84000"/>
              </a:lnSpc>
              <a:spcBef>
                <a:spcPts val="0"/>
              </a:spcBef>
              <a:defRPr/>
            </a:pPr>
            <a:endParaRPr lang="en-US" sz="700" b="1" i="1" dirty="0" smtClean="0">
              <a:solidFill>
                <a:schemeClr val="accent5">
                  <a:lumMod val="25000"/>
                </a:schemeClr>
              </a:solidFill>
            </a:endParaRPr>
          </a:p>
          <a:p>
            <a:pPr marL="342900" indent="-342900">
              <a:lnSpc>
                <a:spcPct val="84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endParaRPr lang="en-US" sz="700" b="1" i="1" dirty="0" smtClean="0">
              <a:solidFill>
                <a:srgbClr val="C00000"/>
              </a:solidFill>
            </a:endParaRPr>
          </a:p>
          <a:p>
            <a:pPr marL="342900" indent="-342900">
              <a:lnSpc>
                <a:spcPct val="84000"/>
              </a:lnSpc>
              <a:spcBef>
                <a:spcPts val="0"/>
              </a:spcBef>
              <a:buFontTx/>
              <a:buChar char="•"/>
              <a:defRPr/>
            </a:pPr>
            <a:endParaRPr lang="en-US" sz="700" b="1" i="1" dirty="0" smtClean="0">
              <a:solidFill>
                <a:srgbClr val="FF0000"/>
              </a:solidFill>
            </a:endParaRPr>
          </a:p>
          <a:p>
            <a:pPr marL="342900" indent="-342900">
              <a:lnSpc>
                <a:spcPct val="84000"/>
              </a:lnSpc>
              <a:spcBef>
                <a:spcPts val="0"/>
              </a:spcBef>
              <a:defRPr/>
            </a:pPr>
            <a:r>
              <a:rPr lang="en-US" sz="3200" b="1" i="1" dirty="0" smtClean="0">
                <a:solidFill>
                  <a:schemeClr val="accent1">
                    <a:lumMod val="25000"/>
                  </a:schemeClr>
                </a:solidFill>
              </a:rPr>
              <a:t>7. Lost, Mislaid or Abandoned Property</a:t>
            </a:r>
          </a:p>
          <a:p>
            <a:pPr marL="342900" indent="-342900">
              <a:lnSpc>
                <a:spcPct val="84000"/>
              </a:lnSpc>
              <a:spcBef>
                <a:spcPts val="0"/>
              </a:spcBef>
              <a:buFontTx/>
              <a:buChar char="•"/>
              <a:defRPr/>
            </a:pPr>
            <a:endParaRPr lang="en-US" sz="700" b="1" dirty="0" smtClean="0">
              <a:solidFill>
                <a:srgbClr val="0033CC"/>
              </a:solidFill>
            </a:endParaRPr>
          </a:p>
          <a:p>
            <a:pPr marL="342900" indent="-342900">
              <a:lnSpc>
                <a:spcPct val="84000"/>
              </a:lnSpc>
              <a:spcBef>
                <a:spcPts val="0"/>
              </a:spcBef>
              <a:defRPr/>
            </a:pPr>
            <a:r>
              <a:rPr lang="en-US" sz="2400" b="1" dirty="0" smtClean="0"/>
              <a:t>	</a:t>
            </a:r>
            <a:r>
              <a:rPr lang="en-US" sz="2400" b="1" i="1" dirty="0" smtClean="0">
                <a:solidFill>
                  <a:srgbClr val="0033CC"/>
                </a:solidFill>
              </a:rPr>
              <a:t>Rules</a:t>
            </a:r>
            <a:r>
              <a:rPr lang="en-US" sz="2400" b="1" i="1" dirty="0" smtClean="0">
                <a:solidFill>
                  <a:srgbClr val="0033CC"/>
                </a:solidFill>
              </a:rPr>
              <a:t>:  Lost, Mislaid or Abandoned Property</a:t>
            </a:r>
            <a:endParaRPr lang="en-US" sz="500" b="1" i="1" dirty="0" smtClean="0">
              <a:solidFill>
                <a:schemeClr val="accent1">
                  <a:lumMod val="25000"/>
                </a:schemeClr>
              </a:solidFill>
            </a:endParaRPr>
          </a:p>
          <a:p>
            <a:pPr marL="342900" indent="-342900">
              <a:lnSpc>
                <a:spcPct val="84000"/>
              </a:lnSpc>
              <a:spcBef>
                <a:spcPts val="0"/>
              </a:spcBef>
              <a:defRPr/>
            </a:pPr>
            <a:r>
              <a:rPr lang="en-US" sz="500" b="1" dirty="0" smtClean="0">
                <a:solidFill>
                  <a:srgbClr val="0033CC"/>
                </a:solidFill>
              </a:rPr>
              <a:t>	</a:t>
            </a:r>
          </a:p>
          <a:p>
            <a:pPr marL="342900" indent="-342900">
              <a:lnSpc>
                <a:spcPct val="84000"/>
              </a:lnSpc>
              <a:spcBef>
                <a:spcPts val="0"/>
              </a:spcBef>
              <a:defRPr/>
            </a:pPr>
            <a:r>
              <a:rPr lang="en-US" sz="500" b="1" dirty="0"/>
              <a:t>	</a:t>
            </a:r>
            <a:r>
              <a:rPr lang="en-US" sz="2000" b="1" dirty="0" smtClean="0">
                <a:solidFill>
                  <a:srgbClr val="C00000"/>
                </a:solidFill>
              </a:rPr>
              <a:t>d. Finder of Lost Property</a:t>
            </a:r>
          </a:p>
          <a:p>
            <a:pPr marL="342900" indent="-342900">
              <a:lnSpc>
                <a:spcPct val="84000"/>
              </a:lnSpc>
              <a:spcBef>
                <a:spcPts val="0"/>
              </a:spcBef>
              <a:buFontTx/>
              <a:buChar char="•"/>
              <a:defRPr/>
            </a:pPr>
            <a:endParaRPr lang="en-US" sz="600" b="1" dirty="0" smtClean="0">
              <a:solidFill>
                <a:srgbClr val="0033CC"/>
              </a:solidFill>
            </a:endParaRPr>
          </a:p>
          <a:p>
            <a:pPr marL="342900" indent="-342900" algn="just">
              <a:lnSpc>
                <a:spcPct val="84000"/>
              </a:lnSpc>
              <a:spcBef>
                <a:spcPts val="0"/>
              </a:spcBef>
              <a:defRPr/>
            </a:pPr>
            <a:r>
              <a:rPr lang="en-US" sz="1600" b="1" dirty="0" smtClean="0">
                <a:solidFill>
                  <a:srgbClr val="0033CC"/>
                </a:solidFill>
              </a:rPr>
              <a:t>	</a:t>
            </a:r>
            <a:r>
              <a:rPr lang="en-US" sz="1600" b="1" i="1" dirty="0" smtClean="0">
                <a:solidFill>
                  <a:srgbClr val="006600"/>
                </a:solidFill>
              </a:rPr>
              <a:t>"Lost Property" Includes Lost or Mislaid Property</a:t>
            </a:r>
            <a:endParaRPr lang="en-US" sz="300" b="1" i="1" dirty="0" smtClean="0">
              <a:solidFill>
                <a:srgbClr val="006600"/>
              </a:solidFill>
            </a:endParaRPr>
          </a:p>
          <a:p>
            <a:pPr marL="342900" indent="-342900" algn="just">
              <a:lnSpc>
                <a:spcPct val="84000"/>
              </a:lnSpc>
              <a:spcBef>
                <a:spcPts val="0"/>
              </a:spcBef>
              <a:buFontTx/>
              <a:buChar char="•"/>
              <a:defRPr/>
            </a:pPr>
            <a:endParaRPr lang="en-US" sz="300" b="1" i="1" dirty="0" smtClean="0">
              <a:solidFill>
                <a:srgbClr val="FF0000"/>
              </a:solidFill>
            </a:endParaRPr>
          </a:p>
          <a:p>
            <a:pPr algn="just" defTabSz="457200">
              <a:lnSpc>
                <a:spcPct val="84000"/>
              </a:lnSpc>
              <a:spcBef>
                <a:spcPts val="0"/>
              </a:spcBef>
              <a:defRPr/>
            </a:pPr>
            <a:r>
              <a:rPr lang="en-US" sz="1400" b="1" dirty="0" smtClean="0"/>
              <a:t>	Article </a:t>
            </a:r>
            <a:r>
              <a:rPr lang="en-US" sz="1400" b="1" dirty="0" smtClean="0"/>
              <a:t>7-B of the New York Personal Property Law eliminates the distinction between lost </a:t>
            </a:r>
            <a:r>
              <a:rPr lang="en-US" sz="1400" b="1" dirty="0" smtClean="0"/>
              <a:t>	property </a:t>
            </a:r>
            <a:r>
              <a:rPr lang="en-US" sz="1400" b="1" dirty="0" smtClean="0"/>
              <a:t>and mislaid property, thereby eliminating much of the confusion about who has the </a:t>
            </a:r>
            <a:r>
              <a:rPr lang="en-US" sz="1400" b="1" dirty="0" smtClean="0"/>
              <a:t>	right </a:t>
            </a:r>
            <a:r>
              <a:rPr lang="en-US" sz="1400" b="1" dirty="0" smtClean="0"/>
              <a:t>to possession. </a:t>
            </a:r>
            <a:endParaRPr lang="en-US" sz="300" b="1" dirty="0" smtClean="0"/>
          </a:p>
          <a:p>
            <a:pPr marL="342900" indent="-342900" algn="just" defTabSz="457200">
              <a:lnSpc>
                <a:spcPct val="84000"/>
              </a:lnSpc>
              <a:spcBef>
                <a:spcPts val="0"/>
              </a:spcBef>
              <a:buFontTx/>
              <a:buChar char="•"/>
              <a:defRPr/>
            </a:pPr>
            <a:endParaRPr lang="en-US" sz="300" b="1" dirty="0" smtClean="0"/>
          </a:p>
          <a:p>
            <a:pPr algn="just" defTabSz="457200">
              <a:lnSpc>
                <a:spcPct val="84000"/>
              </a:lnSpc>
              <a:spcBef>
                <a:spcPts val="0"/>
              </a:spcBef>
              <a:defRPr/>
            </a:pPr>
            <a:r>
              <a:rPr lang="en-US" sz="1400" b="1" dirty="0" smtClean="0"/>
              <a:t>	The </a:t>
            </a:r>
            <a:r>
              <a:rPr lang="en-US" sz="1400" b="1" dirty="0" smtClean="0"/>
              <a:t>statute defines </a:t>
            </a:r>
            <a:r>
              <a:rPr lang="en-US" sz="1400" b="1" i="1" dirty="0" smtClean="0"/>
              <a:t>"lost" property </a:t>
            </a:r>
            <a:r>
              <a:rPr lang="en-US" sz="1400" b="1" dirty="0" smtClean="0"/>
              <a:t>as property that is either lost </a:t>
            </a:r>
            <a:r>
              <a:rPr lang="en-US" sz="1400" b="1" i="1" dirty="0" smtClean="0"/>
              <a:t>or </a:t>
            </a:r>
            <a:r>
              <a:rPr lang="en-US" sz="1400" b="1" dirty="0" smtClean="0"/>
              <a:t>mislaid. As a result, </a:t>
            </a:r>
            <a:r>
              <a:rPr lang="en-US" sz="1400" b="1" dirty="0" smtClean="0"/>
              <a:t>	abandoned </a:t>
            </a:r>
            <a:r>
              <a:rPr lang="en-US" sz="1400" b="1" dirty="0" smtClean="0"/>
              <a:t>property, waif, treasure trove, and other property that is "found" is </a:t>
            </a:r>
            <a:r>
              <a:rPr lang="en-US" sz="1400" b="1" i="1" dirty="0" smtClean="0"/>
              <a:t>presumed </a:t>
            </a:r>
            <a:r>
              <a:rPr lang="en-US" sz="1400" b="1" dirty="0" smtClean="0"/>
              <a:t>to be </a:t>
            </a:r>
            <a:r>
              <a:rPr lang="en-US" sz="1400" b="1" dirty="0" smtClean="0"/>
              <a:t>	"</a:t>
            </a:r>
            <a:r>
              <a:rPr lang="en-US" sz="1400" b="1" dirty="0" smtClean="0"/>
              <a:t>lost property" under the statute unless the presumption is challenged in an action or </a:t>
            </a:r>
            <a:r>
              <a:rPr lang="en-US" sz="1400" b="1" dirty="0" smtClean="0"/>
              <a:t>	proceeding </a:t>
            </a:r>
            <a:r>
              <a:rPr lang="en-US" sz="1400" b="1" dirty="0" smtClean="0"/>
              <a:t>commenced within six months of the finding</a:t>
            </a:r>
            <a:r>
              <a:rPr lang="en-US" sz="1400" b="1" dirty="0" smtClean="0">
                <a:solidFill>
                  <a:srgbClr val="0033CC"/>
                </a:solidFill>
              </a:rPr>
              <a:t>.</a:t>
            </a:r>
          </a:p>
          <a:p>
            <a:pPr marL="342900" indent="-342900" algn="just" defTabSz="457200">
              <a:lnSpc>
                <a:spcPct val="84000"/>
              </a:lnSpc>
              <a:spcBef>
                <a:spcPts val="0"/>
              </a:spcBef>
              <a:buFontTx/>
              <a:buChar char="•"/>
              <a:defRPr/>
            </a:pPr>
            <a:endParaRPr lang="en-US" sz="600" b="1" dirty="0" smtClean="0">
              <a:solidFill>
                <a:srgbClr val="0033CC"/>
              </a:solidFill>
            </a:endParaRPr>
          </a:p>
          <a:p>
            <a:pPr marL="342900" indent="-342900" algn="just" defTabSz="457200">
              <a:lnSpc>
                <a:spcPct val="84000"/>
              </a:lnSpc>
              <a:spcBef>
                <a:spcPts val="0"/>
              </a:spcBef>
              <a:defRPr/>
            </a:pPr>
            <a:r>
              <a:rPr lang="en-US" sz="2000" b="1" dirty="0" smtClean="0">
                <a:solidFill>
                  <a:srgbClr val="0033CC"/>
                </a:solidFill>
              </a:rPr>
              <a:t>	</a:t>
            </a:r>
            <a:r>
              <a:rPr lang="en-US" sz="1600" b="1" dirty="0" smtClean="0">
                <a:solidFill>
                  <a:srgbClr val="7030A0"/>
                </a:solidFill>
              </a:rPr>
              <a:t>	1) Definition of "Property“</a:t>
            </a:r>
          </a:p>
          <a:p>
            <a:pPr algn="just" defTabSz="457200">
              <a:lnSpc>
                <a:spcPct val="84000"/>
              </a:lnSpc>
              <a:spcBef>
                <a:spcPts val="0"/>
              </a:spcBef>
              <a:defRPr/>
            </a:pPr>
            <a:r>
              <a:rPr lang="en-US" sz="1400" b="1" dirty="0" smtClean="0"/>
              <a:t>	The </a:t>
            </a:r>
            <a:r>
              <a:rPr lang="en-US" sz="1400" b="1" dirty="0" smtClean="0"/>
              <a:t>statute includes in its definition of property: money, payable </a:t>
            </a:r>
            <a:r>
              <a:rPr lang="en-US" sz="1400" b="1" i="1" dirty="0" smtClean="0"/>
              <a:t>bearer </a:t>
            </a:r>
            <a:r>
              <a:rPr lang="en-US" sz="1400" b="1" dirty="0" smtClean="0"/>
              <a:t>instruments, goods, </a:t>
            </a:r>
            <a:r>
              <a:rPr lang="en-US" sz="1400" b="1" dirty="0" smtClean="0"/>
              <a:t>	chattels</a:t>
            </a:r>
            <a:r>
              <a:rPr lang="en-US" sz="1400" b="1" dirty="0" smtClean="0"/>
              <a:t>, and tangible personal property, but </a:t>
            </a:r>
            <a:r>
              <a:rPr lang="en-US" sz="1400" b="1" i="1" dirty="0" smtClean="0"/>
              <a:t>not </a:t>
            </a:r>
            <a:r>
              <a:rPr lang="en-US" sz="1400" b="1" dirty="0" smtClean="0"/>
              <a:t>animals or motor vehicles.</a:t>
            </a:r>
          </a:p>
          <a:p>
            <a:pPr marL="342900" indent="-342900" algn="just" defTabSz="457200">
              <a:lnSpc>
                <a:spcPct val="84000"/>
              </a:lnSpc>
              <a:spcBef>
                <a:spcPts val="0"/>
              </a:spcBef>
              <a:buFontTx/>
              <a:buChar char="•"/>
              <a:defRPr/>
            </a:pPr>
            <a:endParaRPr lang="en-US" sz="600" b="1" dirty="0" smtClean="0">
              <a:solidFill>
                <a:srgbClr val="0033CC"/>
              </a:solidFill>
            </a:endParaRPr>
          </a:p>
          <a:p>
            <a:pPr marL="342900" indent="-342900" algn="just" defTabSz="457200">
              <a:lnSpc>
                <a:spcPct val="84000"/>
              </a:lnSpc>
              <a:spcBef>
                <a:spcPts val="0"/>
              </a:spcBef>
              <a:defRPr/>
            </a:pPr>
            <a:r>
              <a:rPr lang="en-US" sz="2000" b="1" dirty="0" smtClean="0">
                <a:solidFill>
                  <a:srgbClr val="0033CC"/>
                </a:solidFill>
              </a:rPr>
              <a:t>	</a:t>
            </a:r>
            <a:r>
              <a:rPr lang="en-US" sz="1600" b="1" dirty="0" smtClean="0">
                <a:solidFill>
                  <a:srgbClr val="7030A0"/>
                </a:solidFill>
              </a:rPr>
              <a:t>	2) Location of Property</a:t>
            </a:r>
          </a:p>
          <a:p>
            <a:pPr algn="just" defTabSz="457200">
              <a:lnSpc>
                <a:spcPct val="84000"/>
              </a:lnSpc>
              <a:spcBef>
                <a:spcPts val="0"/>
              </a:spcBef>
              <a:defRPr/>
            </a:pPr>
            <a:r>
              <a:rPr lang="en-US" sz="1400" b="1" i="1" dirty="0" smtClean="0"/>
              <a:t>	Where </a:t>
            </a:r>
            <a:r>
              <a:rPr lang="en-US" sz="1400" b="1" dirty="0" smtClean="0"/>
              <a:t>property happens to be found is another factor important at common law BUT NOT </a:t>
            </a:r>
            <a:r>
              <a:rPr lang="en-US" sz="1400" b="1" dirty="0" smtClean="0"/>
              <a:t>	specified </a:t>
            </a:r>
            <a:r>
              <a:rPr lang="en-US" sz="1400" b="1" dirty="0" smtClean="0"/>
              <a:t>by the statute.</a:t>
            </a:r>
            <a:endParaRPr lang="en-US" sz="1400" b="1" dirty="0"/>
          </a:p>
        </p:txBody>
      </p:sp>
    </p:spTree>
    <p:extLst>
      <p:ext uri="{BB962C8B-B14F-4D97-AF65-F5344CB8AC3E}">
        <p14:creationId xmlns:p14="http://schemas.microsoft.com/office/powerpoint/2010/main" val="168063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ctr" defTabSz="457200">
              <a:lnSpc>
                <a:spcPct val="85000"/>
              </a:lnSpc>
              <a:spcBef>
                <a:spcPts val="0"/>
              </a:spcBef>
              <a:tabLst>
                <a:tab pos="457200" algn="l"/>
              </a:tabLst>
              <a:defRPr/>
            </a:pPr>
            <a:r>
              <a:rPr lang="en-US" sz="5000" b="1" dirty="0">
                <a:solidFill>
                  <a:srgbClr val="0033CC"/>
                </a:solidFill>
              </a:rPr>
              <a:t>Personal Property</a:t>
            </a:r>
          </a:p>
          <a:p>
            <a:pPr marL="342900" indent="-342900" algn="ctr" defTabSz="457200">
              <a:lnSpc>
                <a:spcPct val="85000"/>
              </a:lnSpc>
              <a:spcBef>
                <a:spcPts val="0"/>
              </a:spcBef>
              <a:tabLst>
                <a:tab pos="457200" algn="l"/>
              </a:tabLst>
              <a:defRPr/>
            </a:pPr>
            <a:r>
              <a:rPr lang="en-US" sz="2800" b="1" i="1" dirty="0">
                <a:solidFill>
                  <a:srgbClr val="006600"/>
                </a:solidFill>
              </a:rPr>
              <a:t>Acquisition of Property Rights</a:t>
            </a:r>
          </a:p>
          <a:p>
            <a:pPr marL="342900" indent="-342900" defTabSz="457200">
              <a:lnSpc>
                <a:spcPct val="85000"/>
              </a:lnSpc>
              <a:spcBef>
                <a:spcPts val="0"/>
              </a:spcBef>
              <a:tabLst>
                <a:tab pos="457200" algn="l"/>
              </a:tabLst>
              <a:defRPr/>
            </a:pPr>
            <a:endParaRPr lang="en-US" sz="700" b="1" i="1" dirty="0" smtClean="0">
              <a:solidFill>
                <a:schemeClr val="accent5">
                  <a:lumMod val="25000"/>
                </a:schemeClr>
              </a:solidFill>
            </a:endParaRPr>
          </a:p>
          <a:p>
            <a:pPr marL="342900" indent="-342900" defTabSz="457200">
              <a:lnSpc>
                <a:spcPct val="85000"/>
              </a:lnSpc>
              <a:spcBef>
                <a:spcPts val="0"/>
              </a:spcBef>
              <a:tabLst>
                <a:tab pos="457200" algn="l"/>
              </a:tabLst>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defTabSz="457200">
              <a:lnSpc>
                <a:spcPct val="85000"/>
              </a:lnSpc>
              <a:spcBef>
                <a:spcPts val="0"/>
              </a:spcBef>
              <a:buFontTx/>
              <a:buChar char="•"/>
              <a:tabLst>
                <a:tab pos="457200" algn="l"/>
              </a:tabLst>
              <a:defRPr/>
            </a:pPr>
            <a:endParaRPr lang="en-US" sz="700" b="1" i="1" dirty="0" smtClean="0">
              <a:solidFill>
                <a:srgbClr val="FF0000"/>
              </a:solidFill>
            </a:endParaRPr>
          </a:p>
          <a:p>
            <a:pPr marL="342900" indent="-342900" defTabSz="457200">
              <a:lnSpc>
                <a:spcPct val="85000"/>
              </a:lnSpc>
              <a:spcBef>
                <a:spcPts val="0"/>
              </a:spcBef>
              <a:tabLst>
                <a:tab pos="457200" algn="l"/>
              </a:tabLst>
              <a:defRPr/>
            </a:pPr>
            <a:r>
              <a:rPr lang="en-US" sz="3200" b="1" i="1" dirty="0" smtClean="0">
                <a:solidFill>
                  <a:schemeClr val="accent1">
                    <a:lumMod val="25000"/>
                  </a:schemeClr>
                </a:solidFill>
              </a:rPr>
              <a:t>7. Lost, Mislaid or Abandoned Property</a:t>
            </a:r>
          </a:p>
          <a:p>
            <a:pPr marL="342900" indent="-342900" defTabSz="457200">
              <a:lnSpc>
                <a:spcPct val="85000"/>
              </a:lnSpc>
              <a:spcBef>
                <a:spcPts val="0"/>
              </a:spcBef>
              <a:buFontTx/>
              <a:buChar char="•"/>
              <a:tabLst>
                <a:tab pos="457200" algn="l"/>
              </a:tabLst>
              <a:defRPr/>
            </a:pPr>
            <a:endParaRPr lang="en-US" sz="700" b="1" dirty="0" smtClean="0">
              <a:solidFill>
                <a:srgbClr val="0033CC"/>
              </a:solidFill>
            </a:endParaRPr>
          </a:p>
          <a:p>
            <a:pPr marL="342900" indent="-342900" defTabSz="457200">
              <a:lnSpc>
                <a:spcPct val="85000"/>
              </a:lnSpc>
              <a:spcBef>
                <a:spcPts val="0"/>
              </a:spcBef>
              <a:tabLst>
                <a:tab pos="457200" algn="l"/>
              </a:tabLst>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defTabSz="457200">
              <a:lnSpc>
                <a:spcPct val="85000"/>
              </a:lnSpc>
              <a:spcBef>
                <a:spcPts val="0"/>
              </a:spcBef>
              <a:tabLst>
                <a:tab pos="457200" algn="l"/>
              </a:tabLst>
              <a:defRPr/>
            </a:pPr>
            <a:r>
              <a:rPr lang="en-US" sz="500" b="1" dirty="0" smtClean="0">
                <a:solidFill>
                  <a:srgbClr val="0033CC"/>
                </a:solidFill>
              </a:rPr>
              <a:t>	</a:t>
            </a:r>
          </a:p>
          <a:p>
            <a:pPr marL="342900" indent="-342900" defTabSz="457200">
              <a:lnSpc>
                <a:spcPct val="85000"/>
              </a:lnSpc>
              <a:spcBef>
                <a:spcPts val="0"/>
              </a:spcBef>
              <a:tabLst>
                <a:tab pos="457200" algn="l"/>
              </a:tabLst>
              <a:defRPr/>
            </a:pPr>
            <a:r>
              <a:rPr lang="en-US" sz="500" b="1" dirty="0"/>
              <a:t>	</a:t>
            </a:r>
            <a:r>
              <a:rPr lang="en-US" sz="2000" b="1" dirty="0" smtClean="0">
                <a:solidFill>
                  <a:srgbClr val="C00000"/>
                </a:solidFill>
              </a:rPr>
              <a:t>d. Finder of Lost Property (Continued)</a:t>
            </a:r>
          </a:p>
          <a:p>
            <a:pPr marL="342900" indent="-342900" defTabSz="457200">
              <a:lnSpc>
                <a:spcPct val="85000"/>
              </a:lnSpc>
              <a:spcBef>
                <a:spcPts val="0"/>
              </a:spcBef>
              <a:buFontTx/>
              <a:buChar char="•"/>
              <a:tabLst>
                <a:tab pos="457200" algn="l"/>
              </a:tabLst>
              <a:defRPr/>
            </a:pPr>
            <a:endParaRPr lang="en-US" sz="600" b="1" dirty="0" smtClean="0">
              <a:solidFill>
                <a:srgbClr val="0033CC"/>
              </a:solidFill>
            </a:endParaRPr>
          </a:p>
          <a:p>
            <a:pPr marL="342900" indent="-342900" algn="just" defTabSz="457200">
              <a:lnSpc>
                <a:spcPct val="85000"/>
              </a:lnSpc>
              <a:spcBef>
                <a:spcPts val="0"/>
              </a:spcBef>
              <a:tabLst>
                <a:tab pos="457200" algn="l"/>
              </a:tabLst>
              <a:defRPr/>
            </a:pPr>
            <a:r>
              <a:rPr lang="en-US" sz="1600" b="1" dirty="0" smtClean="0">
                <a:solidFill>
                  <a:srgbClr val="0033CC"/>
                </a:solidFill>
              </a:rPr>
              <a:t>	</a:t>
            </a:r>
            <a:r>
              <a:rPr lang="en-US" sz="1600" b="1" dirty="0" smtClean="0">
                <a:solidFill>
                  <a:srgbClr val="006600"/>
                </a:solidFill>
              </a:rPr>
              <a:t>Property with Value Under Twenty Dollars</a:t>
            </a:r>
          </a:p>
          <a:p>
            <a:pPr marL="342900" indent="-342900" defTabSz="457200">
              <a:lnSpc>
                <a:spcPct val="85000"/>
              </a:lnSpc>
              <a:spcBef>
                <a:spcPts val="0"/>
              </a:spcBef>
              <a:buFontTx/>
              <a:buChar char="•"/>
              <a:tabLst>
                <a:tab pos="457200" algn="l"/>
              </a:tabLst>
              <a:defRPr/>
            </a:pPr>
            <a:endParaRPr lang="en-US" sz="700" b="1" dirty="0" smtClean="0">
              <a:solidFill>
                <a:srgbClr val="FF0000"/>
              </a:solidFill>
            </a:endParaRPr>
          </a:p>
          <a:p>
            <a:pPr algn="just" defTabSz="457200">
              <a:lnSpc>
                <a:spcPct val="85000"/>
              </a:lnSpc>
              <a:spcBef>
                <a:spcPts val="0"/>
              </a:spcBef>
              <a:tabLst>
                <a:tab pos="457200" algn="l"/>
              </a:tabLst>
              <a:defRPr/>
            </a:pPr>
            <a:r>
              <a:rPr lang="en-US" sz="1400" b="1" dirty="0" smtClean="0"/>
              <a:t>	A </a:t>
            </a:r>
            <a:r>
              <a:rPr lang="en-US" sz="1400" b="1" dirty="0" smtClean="0"/>
              <a:t>finder of lost property of less than $20 in value must make a reasonable effort to find the </a:t>
            </a:r>
            <a:r>
              <a:rPr lang="en-US" sz="1400" b="1" dirty="0" smtClean="0"/>
              <a:t>	owner </a:t>
            </a:r>
            <a:r>
              <a:rPr lang="en-US" sz="1400" b="1" dirty="0" smtClean="0"/>
              <a:t>and restore the property to them; if unable to do so after a reasonable effort, title vests </a:t>
            </a:r>
            <a:r>
              <a:rPr lang="en-US" sz="1400" b="1" dirty="0" smtClean="0"/>
              <a:t>	in </a:t>
            </a:r>
            <a:r>
              <a:rPr lang="en-US" sz="1400" b="1" dirty="0" smtClean="0"/>
              <a:t>the finder one year after the finding. </a:t>
            </a:r>
            <a:r>
              <a:rPr lang="en-US" sz="1400" b="1" dirty="0" smtClean="0">
                <a:solidFill>
                  <a:srgbClr val="C00000"/>
                </a:solidFill>
              </a:rPr>
              <a:t>[</a:t>
            </a:r>
            <a:r>
              <a:rPr lang="en-US" sz="1400" b="1" dirty="0" smtClean="0">
                <a:solidFill>
                  <a:srgbClr val="C00000"/>
                </a:solidFill>
              </a:rPr>
              <a:t>N.Y. Personal Property Law §252( I )]</a:t>
            </a:r>
          </a:p>
          <a:p>
            <a:pPr marL="342900" indent="-342900" algn="just" defTabSz="457200">
              <a:lnSpc>
                <a:spcPct val="85000"/>
              </a:lnSpc>
              <a:spcBef>
                <a:spcPts val="0"/>
              </a:spcBef>
              <a:buFontTx/>
              <a:buChar char="•"/>
              <a:tabLst>
                <a:tab pos="457200" algn="l"/>
              </a:tabLst>
              <a:defRPr/>
            </a:pPr>
            <a:endParaRPr lang="en-US" sz="700" b="1" dirty="0" smtClean="0">
              <a:solidFill>
                <a:srgbClr val="0033CC"/>
              </a:solidFill>
            </a:endParaRPr>
          </a:p>
          <a:p>
            <a:pPr marL="342900" indent="-342900" defTabSz="457200">
              <a:lnSpc>
                <a:spcPct val="85000"/>
              </a:lnSpc>
              <a:spcBef>
                <a:spcPts val="0"/>
              </a:spcBef>
              <a:tabLst>
                <a:tab pos="457200" algn="l"/>
              </a:tabLst>
              <a:defRPr/>
            </a:pPr>
            <a:r>
              <a:rPr lang="en-US" sz="1600" b="1" dirty="0" smtClean="0">
                <a:solidFill>
                  <a:srgbClr val="006600"/>
                </a:solidFill>
              </a:rPr>
              <a:t>	Property with Value of Twenty Dollars or More and Instruments</a:t>
            </a:r>
          </a:p>
          <a:p>
            <a:pPr marL="342900" indent="-342900" defTabSz="457200">
              <a:lnSpc>
                <a:spcPct val="85000"/>
              </a:lnSpc>
              <a:spcBef>
                <a:spcPts val="0"/>
              </a:spcBef>
              <a:buFontTx/>
              <a:buChar char="•"/>
              <a:tabLst>
                <a:tab pos="457200" algn="l"/>
              </a:tabLst>
              <a:defRPr/>
            </a:pPr>
            <a:endParaRPr lang="en-US" sz="700" b="1" dirty="0" smtClean="0">
              <a:solidFill>
                <a:srgbClr val="FF0000"/>
              </a:solidFill>
            </a:endParaRPr>
          </a:p>
          <a:p>
            <a:pPr algn="just" defTabSz="457200">
              <a:lnSpc>
                <a:spcPct val="85000"/>
              </a:lnSpc>
              <a:spcBef>
                <a:spcPts val="0"/>
              </a:spcBef>
              <a:tabLst>
                <a:tab pos="457200" algn="l"/>
              </a:tabLst>
              <a:defRPr/>
            </a:pPr>
            <a:r>
              <a:rPr lang="en-US" sz="1400" b="1" dirty="0" smtClean="0"/>
              <a:t>	A </a:t>
            </a:r>
            <a:r>
              <a:rPr lang="en-US" sz="1400" b="1" dirty="0" smtClean="0"/>
              <a:t>finder of lost property with a value of $20 or more, or an instrument as defined for purposes </a:t>
            </a:r>
            <a:r>
              <a:rPr lang="en-US" sz="1400" b="1" dirty="0" smtClean="0"/>
              <a:t>	of </a:t>
            </a:r>
            <a:r>
              <a:rPr lang="en-US" sz="1400" b="1" dirty="0" smtClean="0"/>
              <a:t>the statute, who knows the property was lost, must within 10 days of finding it either return it </a:t>
            </a:r>
            <a:r>
              <a:rPr lang="en-US" sz="1400" b="1" dirty="0" smtClean="0"/>
              <a:t>	to </a:t>
            </a:r>
            <a:r>
              <a:rPr lang="en-US" sz="1400" b="1" dirty="0" smtClean="0"/>
              <a:t>the owner or report such a finding and deposit the property with the local police</a:t>
            </a:r>
            <a:r>
              <a:rPr lang="en-US" sz="1400" b="1" dirty="0" smtClean="0"/>
              <a:t>.  </a:t>
            </a:r>
            <a:r>
              <a:rPr lang="en-US" sz="1400" b="1" dirty="0" smtClean="0">
                <a:solidFill>
                  <a:srgbClr val="C00000"/>
                </a:solidFill>
              </a:rPr>
              <a:t>[</a:t>
            </a:r>
            <a:r>
              <a:rPr lang="en-US" sz="1400" b="1" dirty="0" smtClean="0">
                <a:solidFill>
                  <a:srgbClr val="C00000"/>
                </a:solidFill>
              </a:rPr>
              <a:t>N.Y. </a:t>
            </a:r>
            <a:r>
              <a:rPr lang="en-US" sz="1400" b="1" dirty="0" smtClean="0">
                <a:solidFill>
                  <a:srgbClr val="C00000"/>
                </a:solidFill>
              </a:rPr>
              <a:t>	Personal </a:t>
            </a:r>
            <a:r>
              <a:rPr lang="en-US" sz="1400" b="1" dirty="0" smtClean="0">
                <a:solidFill>
                  <a:srgbClr val="C00000"/>
                </a:solidFill>
              </a:rPr>
              <a:t>Property Law §252( I )]</a:t>
            </a:r>
          </a:p>
          <a:p>
            <a:pPr marL="342900" indent="-342900" algn="just" defTabSz="457200">
              <a:lnSpc>
                <a:spcPct val="85000"/>
              </a:lnSpc>
              <a:spcBef>
                <a:spcPts val="0"/>
              </a:spcBef>
              <a:buFontTx/>
              <a:buChar char="•"/>
              <a:tabLst>
                <a:tab pos="457200" algn="l"/>
              </a:tabLst>
              <a:defRPr/>
            </a:pPr>
            <a:endParaRPr lang="en-US" sz="600" b="1" dirty="0" smtClean="0">
              <a:solidFill>
                <a:srgbClr val="0033CC"/>
              </a:solidFill>
            </a:endParaRPr>
          </a:p>
          <a:p>
            <a:pPr marL="342900" indent="-342900" algn="just" defTabSz="457200">
              <a:lnSpc>
                <a:spcPct val="85000"/>
              </a:lnSpc>
              <a:spcBef>
                <a:spcPts val="0"/>
              </a:spcBef>
              <a:tabLst>
                <a:tab pos="457200" algn="l"/>
              </a:tabLst>
              <a:defRPr/>
            </a:pPr>
            <a:r>
              <a:rPr lang="en-US" sz="1600" b="1" i="1" dirty="0" smtClean="0">
                <a:solidFill>
                  <a:srgbClr val="006600"/>
                </a:solidFill>
              </a:rPr>
              <a:t>	</a:t>
            </a:r>
            <a:r>
              <a:rPr lang="en-US" sz="1600" b="1" dirty="0" smtClean="0">
                <a:solidFill>
                  <a:srgbClr val="006600"/>
                </a:solidFill>
              </a:rPr>
              <a:t>Person Possessing Premises Where Property Is Found</a:t>
            </a:r>
          </a:p>
          <a:p>
            <a:pPr marL="342900" indent="-342900" defTabSz="457200">
              <a:lnSpc>
                <a:spcPct val="85000"/>
              </a:lnSpc>
              <a:spcBef>
                <a:spcPts val="0"/>
              </a:spcBef>
              <a:buFontTx/>
              <a:buChar char="•"/>
              <a:tabLst>
                <a:tab pos="457200" algn="l"/>
              </a:tabLst>
              <a:defRPr/>
            </a:pPr>
            <a:endParaRPr lang="en-US" sz="500" b="1" dirty="0" smtClean="0">
              <a:solidFill>
                <a:srgbClr val="0033CC"/>
              </a:solidFill>
            </a:endParaRPr>
          </a:p>
          <a:p>
            <a:pPr algn="just" defTabSz="457200">
              <a:lnSpc>
                <a:spcPct val="85000"/>
              </a:lnSpc>
              <a:spcBef>
                <a:spcPts val="0"/>
              </a:spcBef>
              <a:tabLst>
                <a:tab pos="457200" algn="l"/>
              </a:tabLst>
              <a:defRPr/>
            </a:pPr>
            <a:r>
              <a:rPr lang="en-US" sz="1400" b="1" dirty="0" smtClean="0"/>
              <a:t>	A </a:t>
            </a:r>
            <a:r>
              <a:rPr lang="en-US" sz="1400" b="1" dirty="0" smtClean="0"/>
              <a:t>person in possession of premises where the property is found has a similar duty to notify the </a:t>
            </a:r>
            <a:r>
              <a:rPr lang="en-US" sz="1400" b="1" dirty="0" smtClean="0"/>
              <a:t>	police </a:t>
            </a:r>
            <a:r>
              <a:rPr lang="en-US" sz="1400" b="1" dirty="0" smtClean="0"/>
              <a:t>and deposit the property with them within 10 days of acquisition.</a:t>
            </a:r>
            <a:endParaRPr lang="en-US" sz="1400" b="1" dirty="0"/>
          </a:p>
        </p:txBody>
      </p:sp>
    </p:spTree>
    <p:extLst>
      <p:ext uri="{BB962C8B-B14F-4D97-AF65-F5344CB8AC3E}">
        <p14:creationId xmlns:p14="http://schemas.microsoft.com/office/powerpoint/2010/main" val="167479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644156"/>
          </a:xfrm>
          <a:prstGeom prst="rect">
            <a:avLst/>
          </a:prstGeom>
          <a:solidFill>
            <a:schemeClr val="accent3"/>
          </a:solidFill>
        </p:spPr>
        <p:txBody>
          <a:bodyPr wrap="square">
            <a:spAutoFit/>
          </a:bodyPr>
          <a:lstStyle/>
          <a:p>
            <a:pPr>
              <a:lnSpc>
                <a:spcPct val="87000"/>
              </a:lnSpc>
              <a:defRPr/>
            </a:pPr>
            <a:r>
              <a:rPr lang="en-US" sz="3200" b="1" dirty="0" smtClean="0"/>
              <a:t>Tonight – </a:t>
            </a:r>
            <a:r>
              <a:rPr lang="en-US" sz="3200" b="1" dirty="0"/>
              <a:t>We </a:t>
            </a:r>
            <a:r>
              <a:rPr lang="en-US" sz="3200" b="1" dirty="0" smtClean="0"/>
              <a:t>Will Speak About</a:t>
            </a:r>
            <a:r>
              <a:rPr lang="en-US" sz="3200" b="1" dirty="0"/>
              <a:t>:</a:t>
            </a:r>
          </a:p>
          <a:p>
            <a:pPr>
              <a:lnSpc>
                <a:spcPct val="87000"/>
              </a:lnSpc>
              <a:defRPr/>
            </a:pPr>
            <a:endParaRPr lang="en-US" sz="600" b="1" dirty="0"/>
          </a:p>
          <a:p>
            <a:pPr>
              <a:lnSpc>
                <a:spcPct val="87000"/>
              </a:lnSpc>
              <a:buFont typeface="Arial" pitchFamily="34" charset="0"/>
              <a:buChar char="•"/>
              <a:defRPr/>
            </a:pPr>
            <a:r>
              <a:rPr lang="en-US" sz="2800" b="1" dirty="0">
                <a:solidFill>
                  <a:srgbClr val="002060"/>
                </a:solidFill>
              </a:rPr>
              <a:t> </a:t>
            </a:r>
            <a:r>
              <a:rPr lang="en-US" sz="2800" b="1" dirty="0" smtClean="0">
                <a:solidFill>
                  <a:srgbClr val="002060"/>
                </a:solidFill>
              </a:rPr>
              <a:t>Personal Property</a:t>
            </a:r>
            <a:endParaRPr lang="en-US" sz="2800" b="1" dirty="0">
              <a:solidFill>
                <a:srgbClr val="002060"/>
              </a:solidFill>
            </a:endParaRPr>
          </a:p>
          <a:p>
            <a:pPr algn="ctr">
              <a:lnSpc>
                <a:spcPct val="87000"/>
              </a:lnSpc>
              <a:defRPr/>
            </a:pPr>
            <a:r>
              <a:rPr lang="en-US" b="1" i="1" dirty="0">
                <a:solidFill>
                  <a:srgbClr val="C00000"/>
                </a:solidFill>
              </a:rPr>
              <a:t>Part One: </a:t>
            </a:r>
            <a:r>
              <a:rPr lang="en-US" b="1" i="1" dirty="0" smtClean="0">
                <a:solidFill>
                  <a:srgbClr val="C00000"/>
                </a:solidFill>
              </a:rPr>
              <a:t>Meaning of Personal Property </a:t>
            </a:r>
            <a:r>
              <a:rPr lang="en-US" b="1" i="1" dirty="0">
                <a:solidFill>
                  <a:srgbClr val="C00000"/>
                </a:solidFill>
              </a:rPr>
              <a:t>/ EPUT </a:t>
            </a:r>
            <a:r>
              <a:rPr lang="en-US" b="1" i="1" dirty="0" smtClean="0">
                <a:solidFill>
                  <a:srgbClr val="C00000"/>
                </a:solidFill>
              </a:rPr>
              <a:t>Right </a:t>
            </a:r>
            <a:r>
              <a:rPr lang="en-US" b="1" i="1" dirty="0">
                <a:solidFill>
                  <a:srgbClr val="C00000"/>
                </a:solidFill>
              </a:rPr>
              <a:t>Enforcement</a:t>
            </a:r>
          </a:p>
          <a:p>
            <a:pPr>
              <a:lnSpc>
                <a:spcPct val="87000"/>
              </a:lnSpc>
              <a:buFont typeface="Arial" pitchFamily="34" charset="0"/>
              <a:buChar char="•"/>
              <a:defRPr/>
            </a:pPr>
            <a:endParaRPr lang="en-US" sz="600" b="1" dirty="0">
              <a:solidFill>
                <a:srgbClr val="002060"/>
              </a:solidFill>
            </a:endParaRPr>
          </a:p>
          <a:p>
            <a:pPr>
              <a:lnSpc>
                <a:spcPct val="87000"/>
              </a:lnSpc>
              <a:buFont typeface="Arial" pitchFamily="34" charset="0"/>
              <a:buChar char="•"/>
              <a:defRPr/>
            </a:pPr>
            <a:r>
              <a:rPr lang="en-US" sz="2800" b="1" dirty="0" smtClean="0">
                <a:solidFill>
                  <a:srgbClr val="002060"/>
                </a:solidFill>
              </a:rPr>
              <a:t> Wild Animals</a:t>
            </a:r>
          </a:p>
          <a:p>
            <a:pPr>
              <a:lnSpc>
                <a:spcPct val="87000"/>
              </a:lnSpc>
              <a:defRPr/>
            </a:pPr>
            <a:r>
              <a:rPr lang="en-US" b="1" i="1" dirty="0" smtClean="0">
                <a:solidFill>
                  <a:srgbClr val="C00000"/>
                </a:solidFill>
              </a:rPr>
              <a:t>  Part </a:t>
            </a:r>
            <a:r>
              <a:rPr lang="en-US" b="1" i="1" dirty="0">
                <a:solidFill>
                  <a:srgbClr val="C00000"/>
                </a:solidFill>
              </a:rPr>
              <a:t>Two: </a:t>
            </a:r>
            <a:r>
              <a:rPr lang="en-US" b="1" i="1" dirty="0" smtClean="0">
                <a:solidFill>
                  <a:srgbClr val="C00000"/>
                </a:solidFill>
              </a:rPr>
              <a:t>Possession / Capture / Return / Regulation</a:t>
            </a:r>
          </a:p>
          <a:p>
            <a:pPr>
              <a:lnSpc>
                <a:spcPct val="87000"/>
              </a:lnSpc>
              <a:defRPr/>
            </a:pPr>
            <a:endParaRPr lang="en-US" sz="600" b="1" i="1" dirty="0">
              <a:solidFill>
                <a:srgbClr val="C00000"/>
              </a:solidFill>
            </a:endParaRPr>
          </a:p>
          <a:p>
            <a:pPr>
              <a:lnSpc>
                <a:spcPct val="87000"/>
              </a:lnSpc>
              <a:buFont typeface="Arial" pitchFamily="34" charset="0"/>
              <a:buChar char="•"/>
              <a:defRPr/>
            </a:pPr>
            <a:r>
              <a:rPr lang="en-US" sz="2800" b="1" dirty="0" smtClean="0">
                <a:solidFill>
                  <a:srgbClr val="002060"/>
                </a:solidFill>
              </a:rPr>
              <a:t> Acquisition of Property Rights</a:t>
            </a:r>
            <a:endParaRPr lang="en-US" sz="2800" b="1" dirty="0">
              <a:solidFill>
                <a:srgbClr val="002060"/>
              </a:solidFill>
            </a:endParaRPr>
          </a:p>
          <a:p>
            <a:pPr>
              <a:lnSpc>
                <a:spcPct val="87000"/>
              </a:lnSpc>
              <a:defRPr/>
            </a:pPr>
            <a:r>
              <a:rPr lang="en-US" b="1" i="1" dirty="0">
                <a:solidFill>
                  <a:srgbClr val="C00000"/>
                </a:solidFill>
              </a:rPr>
              <a:t> Part Three: </a:t>
            </a:r>
            <a:r>
              <a:rPr lang="en-US" b="1" i="1" dirty="0" smtClean="0">
                <a:solidFill>
                  <a:srgbClr val="C00000"/>
                </a:solidFill>
              </a:rPr>
              <a:t>Means of Acquisition:</a:t>
            </a:r>
          </a:p>
          <a:p>
            <a:pPr defTabSz="685800">
              <a:lnSpc>
                <a:spcPct val="87000"/>
              </a:lnSpc>
              <a:defRPr/>
            </a:pPr>
            <a:r>
              <a:rPr lang="en-US" b="1" i="1" dirty="0" smtClean="0">
                <a:solidFill>
                  <a:srgbClr val="C00000"/>
                </a:solidFill>
              </a:rPr>
              <a:t>		</a:t>
            </a:r>
            <a:r>
              <a:rPr lang="en-US" sz="1400" b="1" dirty="0" smtClean="0">
                <a:solidFill>
                  <a:srgbClr val="0033CC"/>
                </a:solidFill>
              </a:rPr>
              <a:t>- Occupancy / Possession</a:t>
            </a:r>
          </a:p>
          <a:p>
            <a:pPr defTabSz="685800">
              <a:lnSpc>
                <a:spcPct val="87000"/>
              </a:lnSpc>
              <a:defRPr/>
            </a:pPr>
            <a:r>
              <a:rPr lang="en-US" sz="1400" b="1" dirty="0">
                <a:solidFill>
                  <a:srgbClr val="0033CC"/>
                </a:solidFill>
              </a:rPr>
              <a:t>	</a:t>
            </a:r>
            <a:r>
              <a:rPr lang="en-US" sz="1400" b="1" dirty="0" smtClean="0">
                <a:solidFill>
                  <a:srgbClr val="0033CC"/>
                </a:solidFill>
              </a:rPr>
              <a:t>	- Purchase by Sale</a:t>
            </a:r>
          </a:p>
          <a:p>
            <a:pPr defTabSz="685800">
              <a:lnSpc>
                <a:spcPct val="87000"/>
              </a:lnSpc>
              <a:defRPr/>
            </a:pPr>
            <a:r>
              <a:rPr lang="en-US" sz="1400" b="1" dirty="0">
                <a:solidFill>
                  <a:srgbClr val="0033CC"/>
                </a:solidFill>
              </a:rPr>
              <a:t>	</a:t>
            </a:r>
            <a:r>
              <a:rPr lang="en-US" sz="1400" b="1" dirty="0" smtClean="0">
                <a:solidFill>
                  <a:srgbClr val="0033CC"/>
                </a:solidFill>
              </a:rPr>
              <a:t>	- Adverse Possession</a:t>
            </a:r>
          </a:p>
          <a:p>
            <a:pPr defTabSz="685800">
              <a:lnSpc>
                <a:spcPct val="87000"/>
              </a:lnSpc>
              <a:defRPr/>
            </a:pPr>
            <a:r>
              <a:rPr lang="en-US" sz="1400" b="1" dirty="0">
                <a:solidFill>
                  <a:srgbClr val="0033CC"/>
                </a:solidFill>
              </a:rPr>
              <a:t>	</a:t>
            </a:r>
            <a:r>
              <a:rPr lang="en-US" sz="1400" b="1" dirty="0" smtClean="0">
                <a:solidFill>
                  <a:srgbClr val="0033CC"/>
                </a:solidFill>
              </a:rPr>
              <a:t>	- Accession / Confusion</a:t>
            </a:r>
          </a:p>
          <a:p>
            <a:pPr defTabSz="685800">
              <a:lnSpc>
                <a:spcPct val="87000"/>
              </a:lnSpc>
              <a:defRPr/>
            </a:pPr>
            <a:r>
              <a:rPr lang="en-US" sz="1400" b="1" dirty="0">
                <a:solidFill>
                  <a:srgbClr val="0033CC"/>
                </a:solidFill>
              </a:rPr>
              <a:t>	</a:t>
            </a:r>
            <a:r>
              <a:rPr lang="en-US" sz="1400" b="1" dirty="0" smtClean="0">
                <a:solidFill>
                  <a:srgbClr val="0033CC"/>
                </a:solidFill>
              </a:rPr>
              <a:t>	- Judgement</a:t>
            </a:r>
          </a:p>
          <a:p>
            <a:pPr defTabSz="685800">
              <a:lnSpc>
                <a:spcPct val="87000"/>
              </a:lnSpc>
              <a:defRPr/>
            </a:pPr>
            <a:r>
              <a:rPr lang="en-US" sz="1400" b="1" dirty="0">
                <a:solidFill>
                  <a:srgbClr val="0033CC"/>
                </a:solidFill>
              </a:rPr>
              <a:t>	</a:t>
            </a:r>
            <a:r>
              <a:rPr lang="en-US" sz="1400" b="1" dirty="0" smtClean="0">
                <a:solidFill>
                  <a:srgbClr val="0033CC"/>
                </a:solidFill>
              </a:rPr>
              <a:t>	- Found Property – Lost / Mislaid / Abandoned</a:t>
            </a:r>
          </a:p>
          <a:p>
            <a:pPr defTabSz="685800">
              <a:lnSpc>
                <a:spcPct val="87000"/>
              </a:lnSpc>
              <a:defRPr/>
            </a:pPr>
            <a:r>
              <a:rPr lang="en-US" sz="1400" b="1" dirty="0">
                <a:solidFill>
                  <a:srgbClr val="0033CC"/>
                </a:solidFill>
              </a:rPr>
              <a:t>	</a:t>
            </a:r>
            <a:r>
              <a:rPr lang="en-US" sz="1400" b="1" dirty="0" smtClean="0">
                <a:solidFill>
                  <a:srgbClr val="0033CC"/>
                </a:solidFill>
              </a:rPr>
              <a:t>	- Gift</a:t>
            </a:r>
            <a:endParaRPr lang="en-US" sz="1400" b="1" dirty="0">
              <a:solidFill>
                <a:srgbClr val="0033CC"/>
              </a:solidFill>
            </a:endParaRPr>
          </a:p>
          <a:p>
            <a:pPr>
              <a:lnSpc>
                <a:spcPct val="87000"/>
              </a:lnSpc>
              <a:buFont typeface="Arial" pitchFamily="34" charset="0"/>
              <a:buChar char="•"/>
              <a:defRPr/>
            </a:pPr>
            <a:r>
              <a:rPr lang="en-US" sz="2600" b="1" dirty="0" smtClean="0">
                <a:solidFill>
                  <a:srgbClr val="002060"/>
                </a:solidFill>
              </a:rPr>
              <a:t> </a:t>
            </a:r>
            <a:r>
              <a:rPr lang="en-US" sz="2600" b="1" dirty="0">
                <a:solidFill>
                  <a:srgbClr val="002060"/>
                </a:solidFill>
              </a:rPr>
              <a:t>Class </a:t>
            </a:r>
            <a:r>
              <a:rPr lang="en-US" sz="2600" b="1" dirty="0" smtClean="0">
                <a:solidFill>
                  <a:srgbClr val="002060"/>
                </a:solidFill>
              </a:rPr>
              <a:t>Case </a:t>
            </a:r>
            <a:r>
              <a:rPr lang="en-US" sz="2600" b="1" dirty="0">
                <a:solidFill>
                  <a:srgbClr val="002060"/>
                </a:solidFill>
              </a:rPr>
              <a:t>– </a:t>
            </a:r>
            <a:r>
              <a:rPr lang="en-US" sz="2600" b="1" dirty="0" smtClean="0">
                <a:solidFill>
                  <a:srgbClr val="002060"/>
                </a:solidFill>
              </a:rPr>
              <a:t>Pierson v. Post</a:t>
            </a:r>
            <a:endParaRPr lang="en-US" sz="2600" b="1" dirty="0">
              <a:solidFill>
                <a:srgbClr val="002060"/>
              </a:solidFill>
            </a:endParaRPr>
          </a:p>
          <a:p>
            <a:pPr algn="ctr">
              <a:lnSpc>
                <a:spcPct val="87000"/>
              </a:lnSpc>
              <a:defRPr/>
            </a:pPr>
            <a:r>
              <a:rPr lang="en-US" sz="2400" b="1" i="1" dirty="0">
                <a:solidFill>
                  <a:srgbClr val="C00000"/>
                </a:solidFill>
              </a:rPr>
              <a:t>     </a:t>
            </a:r>
            <a:r>
              <a:rPr lang="en-US" b="1" i="1" dirty="0" smtClean="0">
                <a:solidFill>
                  <a:srgbClr val="C00000"/>
                </a:solidFill>
              </a:rPr>
              <a:t>Mere Pursuit is NOT Possession</a:t>
            </a:r>
            <a:endParaRPr lang="en-US" b="1" dirty="0">
              <a:solidFill>
                <a:srgbClr val="C00000"/>
              </a:solidFill>
            </a:endParaRPr>
          </a:p>
        </p:txBody>
      </p:sp>
    </p:spTree>
    <p:extLst>
      <p:ext uri="{BB962C8B-B14F-4D97-AF65-F5344CB8AC3E}">
        <p14:creationId xmlns:p14="http://schemas.microsoft.com/office/powerpoint/2010/main" val="1460086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ctr">
              <a:lnSpc>
                <a:spcPct val="80000"/>
              </a:lnSpc>
              <a:spcBef>
                <a:spcPts val="0"/>
              </a:spcBef>
              <a:defRPr/>
            </a:pPr>
            <a:r>
              <a:rPr lang="en-US" sz="5000" b="1" dirty="0">
                <a:solidFill>
                  <a:srgbClr val="0033CC"/>
                </a:solidFill>
              </a:rPr>
              <a:t>Personal Property</a:t>
            </a:r>
          </a:p>
          <a:p>
            <a:pPr marL="342900" indent="-342900" algn="ctr">
              <a:lnSpc>
                <a:spcPct val="80000"/>
              </a:lnSpc>
              <a:spcBef>
                <a:spcPts val="0"/>
              </a:spcBef>
              <a:defRPr/>
            </a:pPr>
            <a:r>
              <a:rPr lang="en-US" sz="2800" b="1" i="1" dirty="0">
                <a:solidFill>
                  <a:srgbClr val="006600"/>
                </a:solidFill>
              </a:rPr>
              <a:t>Acquisition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endParaRPr lang="en-US" sz="700" b="1" i="1" dirty="0" smtClean="0">
              <a:solidFill>
                <a:srgbClr val="C00000"/>
              </a:solidFill>
            </a:endParaRPr>
          </a:p>
          <a:p>
            <a:pPr marL="342900" indent="-342900">
              <a:lnSpc>
                <a:spcPct val="80000"/>
              </a:lnSpc>
              <a:spcBef>
                <a:spcPts val="0"/>
              </a:spcBef>
              <a:buFontTx/>
              <a:buChar char="•"/>
              <a:defRPr/>
            </a:pPr>
            <a:endParaRPr lang="en-US" sz="700" b="1" i="1" dirty="0" smtClean="0">
              <a:solidFill>
                <a:srgbClr val="FF0000"/>
              </a:solidFill>
            </a:endParaRPr>
          </a:p>
          <a:p>
            <a:pPr marL="342900" indent="-342900">
              <a:lnSpc>
                <a:spcPct val="8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80000"/>
              </a:lnSpc>
              <a:spcBef>
                <a:spcPts val="0"/>
              </a:spcBef>
              <a:buFontTx/>
              <a:buChar char="•"/>
              <a:defRPr/>
            </a:pPr>
            <a:endParaRPr lang="en-US" sz="700" b="1" dirty="0" smtClean="0">
              <a:solidFill>
                <a:srgbClr val="0033CC"/>
              </a:solidFill>
            </a:endParaRPr>
          </a:p>
          <a:p>
            <a:pPr marL="342900" indent="-342900">
              <a:lnSpc>
                <a:spcPct val="8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80000"/>
              </a:lnSpc>
              <a:spcBef>
                <a:spcPts val="0"/>
              </a:spcBef>
              <a:defRPr/>
            </a:pPr>
            <a:r>
              <a:rPr lang="en-US" sz="500" b="1" dirty="0" smtClean="0">
                <a:solidFill>
                  <a:srgbClr val="0033CC"/>
                </a:solidFill>
              </a:rPr>
              <a:t>	</a:t>
            </a:r>
          </a:p>
          <a:p>
            <a:pPr marL="342900" indent="-342900">
              <a:lnSpc>
                <a:spcPct val="80000"/>
              </a:lnSpc>
              <a:spcBef>
                <a:spcPts val="0"/>
              </a:spcBef>
              <a:defRPr/>
            </a:pPr>
            <a:r>
              <a:rPr lang="en-US" sz="500" b="1" dirty="0"/>
              <a:t>	</a:t>
            </a:r>
            <a:r>
              <a:rPr lang="en-US" sz="2000" b="1" dirty="0" smtClean="0">
                <a:solidFill>
                  <a:srgbClr val="C00000"/>
                </a:solidFill>
              </a:rPr>
              <a:t>d. Finder of Lost Property (Continued)</a:t>
            </a:r>
          </a:p>
          <a:p>
            <a:pPr marL="342900" indent="-342900">
              <a:lnSpc>
                <a:spcPct val="80000"/>
              </a:lnSpc>
              <a:spcBef>
                <a:spcPts val="0"/>
              </a:spcBef>
              <a:buFontTx/>
              <a:buChar char="•"/>
              <a:defRPr/>
            </a:pPr>
            <a:endParaRPr lang="en-US" sz="600" b="1" dirty="0" smtClean="0">
              <a:solidFill>
                <a:srgbClr val="0033CC"/>
              </a:solidFill>
            </a:endParaRPr>
          </a:p>
          <a:p>
            <a:pPr marL="342900" indent="-342900" algn="just">
              <a:lnSpc>
                <a:spcPct val="80000"/>
              </a:lnSpc>
              <a:spcBef>
                <a:spcPts val="0"/>
              </a:spcBef>
              <a:defRPr/>
            </a:pPr>
            <a:r>
              <a:rPr lang="en-US" sz="1600" b="1" dirty="0" smtClean="0">
                <a:solidFill>
                  <a:srgbClr val="0033CC"/>
                </a:solidFill>
              </a:rPr>
              <a:t>	</a:t>
            </a:r>
            <a:r>
              <a:rPr lang="en-US" sz="1600" b="1" i="1" dirty="0" smtClean="0">
                <a:solidFill>
                  <a:srgbClr val="006600"/>
                </a:solidFill>
              </a:rPr>
              <a:t>Role of the Police-When Finder Acquires Title</a:t>
            </a:r>
          </a:p>
          <a:p>
            <a:pPr marL="342900" indent="-342900">
              <a:lnSpc>
                <a:spcPct val="80000"/>
              </a:lnSpc>
              <a:spcBef>
                <a:spcPts val="0"/>
              </a:spcBef>
              <a:buFontTx/>
              <a:buChar char="•"/>
              <a:defRPr/>
            </a:pPr>
            <a:endParaRPr lang="en-US" sz="400" b="1" dirty="0" smtClean="0">
              <a:solidFill>
                <a:srgbClr val="0033CC"/>
              </a:solidFill>
            </a:endParaRPr>
          </a:p>
          <a:p>
            <a:pPr algn="just" defTabSz="457200">
              <a:lnSpc>
                <a:spcPct val="80000"/>
              </a:lnSpc>
              <a:spcBef>
                <a:spcPts val="0"/>
              </a:spcBef>
              <a:defRPr/>
            </a:pPr>
            <a:r>
              <a:rPr lang="en-US" sz="1400" b="1" dirty="0" smtClean="0"/>
              <a:t>	The </a:t>
            </a:r>
            <a:r>
              <a:rPr lang="en-US" sz="1400" b="1" dirty="0" smtClean="0"/>
              <a:t>police notify all persons whom they have reason to believe have an interest in the property, </a:t>
            </a:r>
            <a:r>
              <a:rPr lang="en-US" sz="1400" b="1" dirty="0" smtClean="0"/>
              <a:t>	as </a:t>
            </a:r>
            <a:r>
              <a:rPr lang="en-US" sz="1400" b="1" dirty="0" smtClean="0"/>
              <a:t>well as the occupant or person in charge of the premises where the property was found </a:t>
            </a:r>
            <a:r>
              <a:rPr lang="en-US" sz="1400" b="1" dirty="0" smtClean="0"/>
              <a:t>	(</a:t>
            </a:r>
            <a:r>
              <a:rPr lang="en-US" sz="1400" b="1" dirty="0" smtClean="0"/>
              <a:t>unless found in a public street).</a:t>
            </a:r>
          </a:p>
          <a:p>
            <a:pPr marL="342900" indent="-342900" algn="just">
              <a:lnSpc>
                <a:spcPct val="80000"/>
              </a:lnSpc>
              <a:spcBef>
                <a:spcPts val="0"/>
              </a:spcBef>
              <a:buFontTx/>
              <a:buChar char="•"/>
              <a:defRPr/>
            </a:pPr>
            <a:endParaRPr lang="en-US" sz="400" b="1" dirty="0" smtClean="0">
              <a:solidFill>
                <a:srgbClr val="0033CC"/>
              </a:solidFill>
            </a:endParaRPr>
          </a:p>
          <a:p>
            <a:pPr marL="342900" indent="-342900" algn="just">
              <a:lnSpc>
                <a:spcPct val="80000"/>
              </a:lnSpc>
              <a:spcBef>
                <a:spcPts val="0"/>
              </a:spcBef>
              <a:buFontTx/>
              <a:buChar char="•"/>
              <a:defRPr/>
            </a:pPr>
            <a:endParaRPr lang="en-US" sz="400" b="1" dirty="0" smtClean="0">
              <a:solidFill>
                <a:srgbClr val="0033CC"/>
              </a:solidFill>
            </a:endParaRPr>
          </a:p>
          <a:p>
            <a:pPr marL="342900" indent="-342900" algn="just">
              <a:lnSpc>
                <a:spcPct val="80000"/>
              </a:lnSpc>
              <a:spcBef>
                <a:spcPts val="0"/>
              </a:spcBef>
              <a:defRPr/>
            </a:pPr>
            <a:r>
              <a:rPr lang="en-US" sz="1600" b="1" dirty="0" smtClean="0">
                <a:solidFill>
                  <a:srgbClr val="0033CC"/>
                </a:solidFill>
              </a:rPr>
              <a:t>	</a:t>
            </a:r>
            <a:r>
              <a:rPr lang="en-US" sz="1600" b="1" dirty="0" smtClean="0">
                <a:solidFill>
                  <a:srgbClr val="0033CC"/>
                </a:solidFill>
              </a:rPr>
              <a:t>  </a:t>
            </a:r>
            <a:r>
              <a:rPr lang="en-US" sz="1600" b="1" i="1" dirty="0" smtClean="0">
                <a:solidFill>
                  <a:srgbClr val="7030A0"/>
                </a:solidFill>
              </a:rPr>
              <a:t>1</a:t>
            </a:r>
            <a:r>
              <a:rPr lang="en-US" sz="1600" b="1" i="1" dirty="0" smtClean="0">
                <a:solidFill>
                  <a:srgbClr val="7030A0"/>
                </a:solidFill>
              </a:rPr>
              <a:t>) Period for Holding Property</a:t>
            </a:r>
          </a:p>
          <a:p>
            <a:pPr marL="342900" indent="-342900" algn="just">
              <a:lnSpc>
                <a:spcPct val="80000"/>
              </a:lnSpc>
              <a:spcBef>
                <a:spcPts val="0"/>
              </a:spcBef>
              <a:buFontTx/>
              <a:buChar char="•"/>
              <a:defRPr/>
            </a:pPr>
            <a:endParaRPr lang="en-US" sz="600" b="1" i="1" dirty="0" smtClean="0">
              <a:solidFill>
                <a:srgbClr val="FF0000"/>
              </a:solidFill>
            </a:endParaRPr>
          </a:p>
          <a:p>
            <a:pPr algn="just" defTabSz="457200">
              <a:lnSpc>
                <a:spcPct val="80000"/>
              </a:lnSpc>
              <a:spcBef>
                <a:spcPts val="0"/>
              </a:spcBef>
              <a:defRPr/>
            </a:pPr>
            <a:r>
              <a:rPr lang="en-US" sz="1400" b="1" dirty="0" smtClean="0"/>
              <a:t>	The </a:t>
            </a:r>
            <a:r>
              <a:rPr lang="en-US" sz="1400" b="1" dirty="0" smtClean="0"/>
              <a:t>police must hold the property for:</a:t>
            </a:r>
            <a:r>
              <a:rPr lang="en-US" sz="1500" b="1" dirty="0" smtClean="0"/>
              <a:t> </a:t>
            </a:r>
          </a:p>
          <a:p>
            <a:pPr marL="800100" lvl="1" indent="-342900" algn="just">
              <a:lnSpc>
                <a:spcPct val="80000"/>
              </a:lnSpc>
              <a:spcBef>
                <a:spcPts val="0"/>
              </a:spcBef>
              <a:buFontTx/>
              <a:buChar char="•"/>
              <a:defRPr/>
            </a:pPr>
            <a:r>
              <a:rPr lang="en-US" sz="1200" b="1" dirty="0" smtClean="0"/>
              <a:t>Three months if valued at $100 or less;</a:t>
            </a:r>
          </a:p>
          <a:p>
            <a:pPr marL="800100" lvl="1" indent="-342900" algn="just">
              <a:lnSpc>
                <a:spcPct val="80000"/>
              </a:lnSpc>
              <a:spcBef>
                <a:spcPts val="0"/>
              </a:spcBef>
              <a:buFontTx/>
              <a:buChar char="•"/>
              <a:defRPr/>
            </a:pPr>
            <a:r>
              <a:rPr lang="en-US" sz="1200" b="1" dirty="0" smtClean="0"/>
              <a:t>Six months if valued at $100 to $499.99; </a:t>
            </a:r>
          </a:p>
          <a:p>
            <a:pPr marL="800100" lvl="1" indent="-342900" algn="just">
              <a:lnSpc>
                <a:spcPct val="80000"/>
              </a:lnSpc>
              <a:spcBef>
                <a:spcPts val="0"/>
              </a:spcBef>
              <a:buFontTx/>
              <a:buChar char="•"/>
              <a:defRPr/>
            </a:pPr>
            <a:r>
              <a:rPr lang="en-US" sz="1200" b="1" dirty="0" smtClean="0"/>
              <a:t>One year if valued at $500 to $4,999.99; and  </a:t>
            </a:r>
          </a:p>
          <a:p>
            <a:pPr marL="800100" lvl="1" indent="-342900" algn="just">
              <a:lnSpc>
                <a:spcPct val="80000"/>
              </a:lnSpc>
              <a:spcBef>
                <a:spcPts val="0"/>
              </a:spcBef>
              <a:buFontTx/>
              <a:buChar char="•"/>
              <a:defRPr/>
            </a:pPr>
            <a:r>
              <a:rPr lang="en-US" sz="1200" b="1" dirty="0" smtClean="0"/>
              <a:t>Three years if valued at $5,000 or more. </a:t>
            </a:r>
          </a:p>
          <a:p>
            <a:pPr marL="342900" indent="-342900" algn="just">
              <a:lnSpc>
                <a:spcPct val="80000"/>
              </a:lnSpc>
              <a:spcBef>
                <a:spcPts val="0"/>
              </a:spcBef>
              <a:buFontTx/>
              <a:buChar char="•"/>
              <a:defRPr/>
            </a:pPr>
            <a:endParaRPr lang="en-US" sz="400" b="1" dirty="0" smtClean="0"/>
          </a:p>
          <a:p>
            <a:pPr algn="just" defTabSz="457200">
              <a:lnSpc>
                <a:spcPct val="80000"/>
              </a:lnSpc>
              <a:spcBef>
                <a:spcPts val="0"/>
              </a:spcBef>
              <a:defRPr/>
            </a:pPr>
            <a:r>
              <a:rPr lang="en-US" sz="1400" b="1" dirty="0" smtClean="0"/>
              <a:t>	(</a:t>
            </a:r>
            <a:r>
              <a:rPr lang="en-US" sz="1400" b="1" dirty="0" smtClean="0"/>
              <a:t>Under some circumstances, the property may be sold and the proceeds held, </a:t>
            </a:r>
            <a:r>
              <a:rPr lang="en-US" sz="1400" b="1" i="1" dirty="0" smtClean="0"/>
              <a:t>e.g., </a:t>
            </a:r>
            <a:r>
              <a:rPr lang="en-US" sz="1400" b="1" dirty="0" smtClean="0"/>
              <a:t>perishable </a:t>
            </a:r>
            <a:r>
              <a:rPr lang="en-US" sz="1400" b="1" dirty="0" smtClean="0"/>
              <a:t>	property.) </a:t>
            </a:r>
            <a:r>
              <a:rPr lang="en-US" sz="1400" b="1" dirty="0" smtClean="0">
                <a:solidFill>
                  <a:srgbClr val="C00000"/>
                </a:solidFill>
              </a:rPr>
              <a:t>	[N.Y. Personal Property Law §252(1)]</a:t>
            </a:r>
          </a:p>
          <a:p>
            <a:pPr marL="342900" indent="-342900">
              <a:lnSpc>
                <a:spcPct val="80000"/>
              </a:lnSpc>
              <a:spcBef>
                <a:spcPts val="0"/>
              </a:spcBef>
              <a:defRPr/>
            </a:pPr>
            <a:r>
              <a:rPr lang="en-US" sz="700" b="1" dirty="0" smtClean="0"/>
              <a:t>	</a:t>
            </a:r>
          </a:p>
          <a:p>
            <a:pPr marL="342900" indent="-342900" defTabSz="457200">
              <a:lnSpc>
                <a:spcPct val="80000"/>
              </a:lnSpc>
              <a:spcBef>
                <a:spcPts val="0"/>
              </a:spcBef>
              <a:defRPr/>
            </a:pPr>
            <a:r>
              <a:rPr lang="en-US" sz="1600" b="1" dirty="0" smtClean="0">
                <a:solidFill>
                  <a:srgbClr val="0033CC"/>
                </a:solidFill>
              </a:rPr>
              <a:t>		</a:t>
            </a:r>
            <a:r>
              <a:rPr lang="en-US" sz="1600" b="1" i="1" dirty="0" smtClean="0">
                <a:solidFill>
                  <a:srgbClr val="7030A0"/>
                </a:solidFill>
              </a:rPr>
              <a:t>2) When Title Vests in Finder</a:t>
            </a:r>
          </a:p>
          <a:p>
            <a:pPr marL="342900" indent="-342900">
              <a:lnSpc>
                <a:spcPct val="80000"/>
              </a:lnSpc>
              <a:spcBef>
                <a:spcPts val="0"/>
              </a:spcBef>
              <a:defRPr/>
            </a:pPr>
            <a:endParaRPr lang="en-US" sz="600" b="1" i="1" dirty="0" smtClean="0">
              <a:solidFill>
                <a:srgbClr val="FF0000"/>
              </a:solidFill>
            </a:endParaRPr>
          </a:p>
          <a:p>
            <a:pPr marL="457200" lvl="1" indent="-1588" algn="just" defTabSz="228600">
              <a:lnSpc>
                <a:spcPct val="80000"/>
              </a:lnSpc>
              <a:spcBef>
                <a:spcPts val="0"/>
              </a:spcBef>
              <a:buFontTx/>
              <a:buChar char="•"/>
              <a:defRPr/>
            </a:pPr>
            <a:r>
              <a:rPr lang="en-US" sz="1400" b="1" dirty="0" smtClean="0"/>
              <a:t>Title to lost property vests in the finder (subject to payment of administrative costs) when the provisions of the statute are complied with and there are no adverse claims by other parties or all filed claims are defeated by the finder.</a:t>
            </a:r>
            <a:endParaRPr lang="en-US" sz="1400" b="1" dirty="0"/>
          </a:p>
        </p:txBody>
      </p:sp>
    </p:spTree>
    <p:extLst>
      <p:ext uri="{BB962C8B-B14F-4D97-AF65-F5344CB8AC3E}">
        <p14:creationId xmlns:p14="http://schemas.microsoft.com/office/powerpoint/2010/main" val="2983897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ctr">
              <a:lnSpc>
                <a:spcPct val="89000"/>
              </a:lnSpc>
              <a:spcBef>
                <a:spcPts val="0"/>
              </a:spcBef>
              <a:defRPr/>
            </a:pPr>
            <a:r>
              <a:rPr lang="en-US" sz="5000" b="1" dirty="0">
                <a:solidFill>
                  <a:srgbClr val="0033CC"/>
                </a:solidFill>
              </a:rPr>
              <a:t>Personal Property</a:t>
            </a:r>
          </a:p>
          <a:p>
            <a:pPr marL="342900" indent="-342900" algn="ctr">
              <a:lnSpc>
                <a:spcPct val="89000"/>
              </a:lnSpc>
              <a:spcBef>
                <a:spcPts val="0"/>
              </a:spcBef>
              <a:defRPr/>
            </a:pPr>
            <a:r>
              <a:rPr lang="en-US" sz="2800" b="1" i="1" dirty="0">
                <a:solidFill>
                  <a:srgbClr val="006600"/>
                </a:solidFill>
              </a:rPr>
              <a:t>Acquisition of Property Rights</a:t>
            </a:r>
          </a:p>
          <a:p>
            <a:pPr marL="342900" indent="-342900">
              <a:lnSpc>
                <a:spcPct val="89000"/>
              </a:lnSpc>
              <a:spcBef>
                <a:spcPts val="0"/>
              </a:spcBef>
              <a:defRPr/>
            </a:pPr>
            <a:endParaRPr lang="en-US" sz="700" b="1" i="1" dirty="0">
              <a:solidFill>
                <a:schemeClr val="accent5">
                  <a:lumMod val="25000"/>
                </a:schemeClr>
              </a:solidFill>
            </a:endParaRPr>
          </a:p>
          <a:p>
            <a:pPr marL="342900" indent="-342900">
              <a:lnSpc>
                <a:spcPct val="89000"/>
              </a:lnSpc>
              <a:spcBef>
                <a:spcPts val="0"/>
              </a:spcBef>
              <a:defRPr/>
            </a:pPr>
            <a:r>
              <a:rPr lang="en-US" sz="2100" b="1" i="1" dirty="0" smtClean="0">
                <a:solidFill>
                  <a:srgbClr val="C00000"/>
                </a:solidFill>
              </a:rPr>
              <a:t>The </a:t>
            </a:r>
            <a:r>
              <a:rPr lang="en-US" sz="2100" b="1" i="1" dirty="0" smtClean="0">
                <a:solidFill>
                  <a:srgbClr val="C00000"/>
                </a:solidFill>
              </a:rPr>
              <a:t>Acquisition and Loss of Right or Title to Personal Property</a:t>
            </a:r>
            <a:endParaRPr lang="en-US" sz="700" b="1" i="1" dirty="0" smtClean="0">
              <a:solidFill>
                <a:srgbClr val="C00000"/>
              </a:solidFill>
            </a:endParaRPr>
          </a:p>
          <a:p>
            <a:pPr marL="342900" indent="-342900">
              <a:lnSpc>
                <a:spcPct val="89000"/>
              </a:lnSpc>
              <a:spcBef>
                <a:spcPts val="0"/>
              </a:spcBef>
              <a:buFontTx/>
              <a:buChar char="•"/>
              <a:defRPr/>
            </a:pPr>
            <a:endParaRPr lang="en-US" sz="700" b="1" i="1" dirty="0" smtClean="0">
              <a:solidFill>
                <a:srgbClr val="FF0000"/>
              </a:solidFill>
            </a:endParaRPr>
          </a:p>
          <a:p>
            <a:pPr marL="342900" indent="-342900">
              <a:lnSpc>
                <a:spcPct val="89000"/>
              </a:lnSpc>
              <a:spcBef>
                <a:spcPts val="0"/>
              </a:spcBef>
              <a:defRPr/>
            </a:pPr>
            <a:r>
              <a:rPr lang="en-US" sz="3200" b="1" i="1" dirty="0" smtClean="0">
                <a:solidFill>
                  <a:schemeClr val="accent1">
                    <a:lumMod val="25000"/>
                  </a:schemeClr>
                </a:solidFill>
              </a:rPr>
              <a:t>7. Lost, Mislaid or Abandoned Property</a:t>
            </a:r>
          </a:p>
          <a:p>
            <a:pPr marL="342900" indent="-342900">
              <a:lnSpc>
                <a:spcPct val="89000"/>
              </a:lnSpc>
              <a:spcBef>
                <a:spcPts val="0"/>
              </a:spcBef>
              <a:buFontTx/>
              <a:buChar char="•"/>
              <a:defRPr/>
            </a:pPr>
            <a:endParaRPr lang="en-US" sz="700" b="1" dirty="0" smtClean="0">
              <a:solidFill>
                <a:srgbClr val="0033CC"/>
              </a:solidFill>
            </a:endParaRPr>
          </a:p>
          <a:p>
            <a:pPr marL="342900" indent="-342900">
              <a:lnSpc>
                <a:spcPct val="89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89000"/>
              </a:lnSpc>
              <a:spcBef>
                <a:spcPts val="0"/>
              </a:spcBef>
              <a:defRPr/>
            </a:pPr>
            <a:r>
              <a:rPr lang="en-US" sz="500" b="1" dirty="0" smtClean="0">
                <a:solidFill>
                  <a:srgbClr val="0033CC"/>
                </a:solidFill>
              </a:rPr>
              <a:t>	</a:t>
            </a:r>
          </a:p>
          <a:p>
            <a:pPr marL="342900" indent="-342900">
              <a:lnSpc>
                <a:spcPct val="89000"/>
              </a:lnSpc>
              <a:spcBef>
                <a:spcPts val="0"/>
              </a:spcBef>
              <a:defRPr/>
            </a:pPr>
            <a:r>
              <a:rPr lang="en-US" sz="500" b="1" dirty="0"/>
              <a:t>	</a:t>
            </a:r>
            <a:r>
              <a:rPr lang="en-US" sz="2000" b="1" dirty="0" smtClean="0">
                <a:solidFill>
                  <a:srgbClr val="C00000"/>
                </a:solidFill>
              </a:rPr>
              <a:t>d. Finder of Lost Property (Continued)</a:t>
            </a:r>
          </a:p>
          <a:p>
            <a:pPr marL="342900" indent="-342900">
              <a:lnSpc>
                <a:spcPct val="89000"/>
              </a:lnSpc>
              <a:spcBef>
                <a:spcPts val="0"/>
              </a:spcBef>
              <a:buFontTx/>
              <a:buChar char="•"/>
              <a:defRPr/>
            </a:pPr>
            <a:endParaRPr lang="en-US" sz="600" b="1" dirty="0" smtClean="0">
              <a:solidFill>
                <a:srgbClr val="0033CC"/>
              </a:solidFill>
            </a:endParaRPr>
          </a:p>
          <a:p>
            <a:pPr marL="342900" indent="-342900" algn="just">
              <a:lnSpc>
                <a:spcPct val="89000"/>
              </a:lnSpc>
              <a:spcBef>
                <a:spcPts val="0"/>
              </a:spcBef>
              <a:defRPr/>
            </a:pPr>
            <a:r>
              <a:rPr lang="en-US" sz="1600" b="1" dirty="0" smtClean="0">
                <a:solidFill>
                  <a:srgbClr val="0033CC"/>
                </a:solidFill>
              </a:rPr>
              <a:t>	</a:t>
            </a:r>
            <a:r>
              <a:rPr lang="en-US" sz="1600" b="1" i="1" dirty="0" smtClean="0">
                <a:solidFill>
                  <a:srgbClr val="006600"/>
                </a:solidFill>
              </a:rPr>
              <a:t>Multiple Finders</a:t>
            </a:r>
          </a:p>
          <a:p>
            <a:pPr marL="342900" indent="-342900" algn="just">
              <a:lnSpc>
                <a:spcPct val="89000"/>
              </a:lnSpc>
              <a:spcBef>
                <a:spcPts val="0"/>
              </a:spcBef>
              <a:buFontTx/>
              <a:buChar char="•"/>
              <a:defRPr/>
            </a:pPr>
            <a:endParaRPr lang="en-US" sz="700" b="1" i="1" dirty="0" smtClean="0">
              <a:solidFill>
                <a:srgbClr val="FF0000"/>
              </a:solidFill>
            </a:endParaRPr>
          </a:p>
          <a:p>
            <a:pPr algn="just">
              <a:lnSpc>
                <a:spcPct val="89000"/>
              </a:lnSpc>
              <a:spcBef>
                <a:spcPts val="0"/>
              </a:spcBef>
              <a:tabLst>
                <a:tab pos="457200" algn="l"/>
              </a:tabLst>
              <a:defRPr/>
            </a:pPr>
            <a:r>
              <a:rPr lang="en-US" sz="1400" b="1" dirty="0" smtClean="0"/>
              <a:t>	If </a:t>
            </a:r>
            <a:r>
              <a:rPr lang="en-US" sz="1400" b="1" dirty="0" smtClean="0"/>
              <a:t>several persons participate in a finding, they are joint finders with equal rights in the property </a:t>
            </a:r>
            <a:r>
              <a:rPr lang="en-US" sz="1400" b="1" dirty="0" smtClean="0"/>
              <a:t>	found</a:t>
            </a:r>
            <a:r>
              <a:rPr lang="en-US" sz="1400" b="1" dirty="0" smtClean="0"/>
              <a:t>. </a:t>
            </a:r>
          </a:p>
          <a:p>
            <a:pPr marL="342900" indent="-342900" algn="just">
              <a:lnSpc>
                <a:spcPct val="89000"/>
              </a:lnSpc>
              <a:spcBef>
                <a:spcPts val="0"/>
              </a:spcBef>
              <a:tabLst>
                <a:tab pos="457200" algn="l"/>
              </a:tabLst>
              <a:defRPr/>
            </a:pPr>
            <a:endParaRPr lang="en-US" sz="500" b="1" dirty="0" smtClean="0">
              <a:solidFill>
                <a:srgbClr val="0033CC"/>
              </a:solidFill>
            </a:endParaRPr>
          </a:p>
          <a:p>
            <a:pPr marL="342900" indent="-342900" algn="just">
              <a:lnSpc>
                <a:spcPct val="89000"/>
              </a:lnSpc>
              <a:spcBef>
                <a:spcPts val="0"/>
              </a:spcBef>
              <a:tabLst>
                <a:tab pos="457200" algn="l"/>
              </a:tabLst>
              <a:defRPr/>
            </a:pPr>
            <a:r>
              <a:rPr lang="en-US" sz="1600" b="1" i="1" dirty="0" smtClean="0">
                <a:solidFill>
                  <a:srgbClr val="006600"/>
                </a:solidFill>
              </a:rPr>
              <a:t>	Employees</a:t>
            </a:r>
          </a:p>
          <a:p>
            <a:pPr marL="342900" indent="-342900" algn="just">
              <a:lnSpc>
                <a:spcPct val="89000"/>
              </a:lnSpc>
              <a:spcBef>
                <a:spcPts val="0"/>
              </a:spcBef>
              <a:buFontTx/>
              <a:buChar char="•"/>
              <a:tabLst>
                <a:tab pos="457200" algn="l"/>
              </a:tabLst>
              <a:defRPr/>
            </a:pPr>
            <a:endParaRPr lang="en-US" sz="500" b="1" dirty="0" smtClean="0">
              <a:solidFill>
                <a:srgbClr val="0033CC"/>
              </a:solidFill>
            </a:endParaRPr>
          </a:p>
          <a:p>
            <a:pPr algn="just">
              <a:lnSpc>
                <a:spcPct val="89000"/>
              </a:lnSpc>
              <a:spcBef>
                <a:spcPts val="0"/>
              </a:spcBef>
              <a:tabLst>
                <a:tab pos="457200" algn="l"/>
              </a:tabLst>
              <a:defRPr/>
            </a:pPr>
            <a:r>
              <a:rPr lang="en-US" sz="1400" b="1" dirty="0" smtClean="0"/>
              <a:t>	If </a:t>
            </a:r>
            <a:r>
              <a:rPr lang="en-US" sz="1400" b="1" dirty="0" smtClean="0"/>
              <a:t>a private employee is under a duty to deliver lost property to the employer, the employer is </a:t>
            </a:r>
            <a:r>
              <a:rPr lang="en-US" sz="1400" b="1" dirty="0" smtClean="0"/>
              <a:t>	considered </a:t>
            </a:r>
            <a:r>
              <a:rPr lang="en-US" sz="1400" b="1" dirty="0" smtClean="0"/>
              <a:t>the finder if she notifies the police. </a:t>
            </a:r>
            <a:endParaRPr lang="en-US" sz="300" b="1" dirty="0" smtClean="0"/>
          </a:p>
          <a:p>
            <a:pPr marL="342900" indent="-342900" algn="just">
              <a:lnSpc>
                <a:spcPct val="89000"/>
              </a:lnSpc>
              <a:spcBef>
                <a:spcPts val="0"/>
              </a:spcBef>
              <a:buFontTx/>
              <a:buChar char="•"/>
              <a:tabLst>
                <a:tab pos="457200" algn="l"/>
              </a:tabLst>
              <a:defRPr/>
            </a:pPr>
            <a:endParaRPr lang="en-US" sz="300" b="1" dirty="0" smtClean="0"/>
          </a:p>
          <a:p>
            <a:pPr algn="just">
              <a:lnSpc>
                <a:spcPct val="89000"/>
              </a:lnSpc>
              <a:spcBef>
                <a:spcPts val="0"/>
              </a:spcBef>
              <a:tabLst>
                <a:tab pos="457200" algn="l"/>
              </a:tabLst>
              <a:defRPr/>
            </a:pPr>
            <a:r>
              <a:rPr lang="en-US" sz="1400" b="1" dirty="0" smtClean="0"/>
              <a:t>	In </a:t>
            </a:r>
            <a:r>
              <a:rPr lang="en-US" sz="1400" b="1" dirty="0" smtClean="0"/>
              <a:t>the case of a government officer or employee who finds property in the course of official </a:t>
            </a:r>
            <a:r>
              <a:rPr lang="en-US" sz="1400" b="1" dirty="0" smtClean="0"/>
              <a:t>	duty</a:t>
            </a:r>
            <a:r>
              <a:rPr lang="en-US" sz="1400" b="1" dirty="0" smtClean="0"/>
              <a:t>, the government is considered to be the finder.</a:t>
            </a:r>
          </a:p>
          <a:p>
            <a:pPr marL="342900" indent="-342900" algn="just">
              <a:lnSpc>
                <a:spcPct val="89000"/>
              </a:lnSpc>
              <a:spcBef>
                <a:spcPts val="0"/>
              </a:spcBef>
              <a:tabLst>
                <a:tab pos="457200" algn="l"/>
              </a:tabLst>
              <a:defRPr/>
            </a:pPr>
            <a:endParaRPr lang="en-US" sz="500" b="1" dirty="0" smtClean="0">
              <a:solidFill>
                <a:srgbClr val="0033CC"/>
              </a:solidFill>
            </a:endParaRPr>
          </a:p>
          <a:p>
            <a:pPr marL="342900" indent="-342900" algn="just">
              <a:lnSpc>
                <a:spcPct val="89000"/>
              </a:lnSpc>
              <a:spcBef>
                <a:spcPts val="0"/>
              </a:spcBef>
              <a:tabLst>
                <a:tab pos="457200" algn="l"/>
              </a:tabLst>
              <a:defRPr/>
            </a:pPr>
            <a:r>
              <a:rPr lang="en-US" sz="1600" b="1" i="1" dirty="0" smtClean="0">
                <a:solidFill>
                  <a:srgbClr val="006600"/>
                </a:solidFill>
              </a:rPr>
              <a:t>	Safe Deposit Premises</a:t>
            </a:r>
          </a:p>
          <a:p>
            <a:pPr marL="342900" indent="-342900" algn="just">
              <a:lnSpc>
                <a:spcPct val="89000"/>
              </a:lnSpc>
              <a:spcBef>
                <a:spcPts val="0"/>
              </a:spcBef>
              <a:buFontTx/>
              <a:buChar char="•"/>
              <a:tabLst>
                <a:tab pos="457200" algn="l"/>
              </a:tabLst>
              <a:defRPr/>
            </a:pPr>
            <a:endParaRPr lang="en-US" sz="700" b="1" i="1" dirty="0" smtClean="0">
              <a:solidFill>
                <a:srgbClr val="FF0000"/>
              </a:solidFill>
            </a:endParaRPr>
          </a:p>
          <a:p>
            <a:pPr algn="just">
              <a:lnSpc>
                <a:spcPct val="89000"/>
              </a:lnSpc>
              <a:spcBef>
                <a:spcPts val="0"/>
              </a:spcBef>
              <a:tabLst>
                <a:tab pos="457200" algn="l"/>
              </a:tabLst>
              <a:defRPr/>
            </a:pPr>
            <a:r>
              <a:rPr lang="en-US" sz="1400" b="1" dirty="0" smtClean="0"/>
              <a:t>	If </a:t>
            </a:r>
            <a:r>
              <a:rPr lang="en-US" sz="1400" b="1" dirty="0" smtClean="0"/>
              <a:t>lost property is found in an enclosed safe deposit premises, the police must return the </a:t>
            </a:r>
            <a:r>
              <a:rPr lang="en-US" sz="1400" b="1" dirty="0" smtClean="0"/>
              <a:t>	property </a:t>
            </a:r>
            <a:r>
              <a:rPr lang="en-US" sz="1400" b="1" dirty="0" smtClean="0"/>
              <a:t>to the safe deposit company or bank at the end of six months, and the company or </a:t>
            </a:r>
            <a:r>
              <a:rPr lang="en-US" sz="1400" b="1" dirty="0" smtClean="0"/>
              <a:t>	bank </a:t>
            </a:r>
            <a:r>
              <a:rPr lang="en-US" sz="1400" b="1" dirty="0" smtClean="0"/>
              <a:t>has custody as </a:t>
            </a:r>
            <a:r>
              <a:rPr lang="en-US" sz="1400" b="1" dirty="0" err="1" smtClean="0"/>
              <a:t>bailee</a:t>
            </a:r>
            <a:r>
              <a:rPr lang="en-US" sz="1400" b="1" dirty="0" smtClean="0"/>
              <a:t> for the person entitled to the property.</a:t>
            </a:r>
            <a:endParaRPr lang="en-US" sz="1400" b="1" dirty="0"/>
          </a:p>
        </p:txBody>
      </p:sp>
    </p:spTree>
    <p:extLst>
      <p:ext uri="{BB962C8B-B14F-4D97-AF65-F5344CB8AC3E}">
        <p14:creationId xmlns:p14="http://schemas.microsoft.com/office/powerpoint/2010/main" val="41543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6"/>
          <p:cNvSpPr>
            <a:spLocks noChangeArrowheads="1"/>
          </p:cNvSpPr>
          <p:nvPr/>
        </p:nvSpPr>
        <p:spPr bwMode="auto">
          <a:xfrm>
            <a:off x="152400" y="1143000"/>
            <a:ext cx="8839200" cy="5410200"/>
          </a:xfrm>
          <a:prstGeom prst="rect">
            <a:avLst/>
          </a:prstGeom>
          <a:noFill/>
          <a:ln w="9525">
            <a:noFill/>
            <a:miter lim="800000"/>
            <a:headEnd/>
            <a:tailEnd/>
          </a:ln>
        </p:spPr>
        <p:txBody>
          <a:bodyPr/>
          <a:lstStyle/>
          <a:p>
            <a:pPr marL="342900" indent="-342900">
              <a:spcBef>
                <a:spcPct val="20000"/>
              </a:spcBef>
            </a:pPr>
            <a:r>
              <a:rPr lang="en-US" sz="3400" b="1" dirty="0">
                <a:solidFill>
                  <a:srgbClr val="C00000"/>
                </a:solidFill>
              </a:rPr>
              <a:t>Our First Venture into Property Case Law</a:t>
            </a:r>
          </a:p>
          <a:p>
            <a:pPr algn="ctr">
              <a:spcBef>
                <a:spcPct val="20000"/>
              </a:spcBef>
            </a:pPr>
            <a:r>
              <a:rPr lang="en-US" sz="3600" b="1" dirty="0" smtClean="0">
                <a:solidFill>
                  <a:srgbClr val="002060"/>
                </a:solidFill>
              </a:rPr>
              <a:t> The </a:t>
            </a:r>
            <a:r>
              <a:rPr lang="en-US" sz="3600" b="1" dirty="0">
                <a:solidFill>
                  <a:srgbClr val="002060"/>
                </a:solidFill>
              </a:rPr>
              <a:t>Case of Pierson v. Post</a:t>
            </a: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pPr>
            <a:r>
              <a:rPr lang="en-US" sz="3600" b="1" i="1" dirty="0"/>
              <a:t>                    Chase That Fox!</a:t>
            </a:r>
          </a:p>
        </p:txBody>
      </p:sp>
      <p:pic>
        <p:nvPicPr>
          <p:cNvPr id="83972" name="Picture 10" descr="http://chicagowildernessmag.org/issues/fall2000/images.fall2000/91.jpg"/>
          <p:cNvPicPr>
            <a:picLocks noChangeAspect="1" noChangeArrowheads="1"/>
          </p:cNvPicPr>
          <p:nvPr/>
        </p:nvPicPr>
        <p:blipFill>
          <a:blip r:embed="rId3" cstate="print"/>
          <a:srcRect l="21671"/>
          <a:stretch>
            <a:fillRect/>
          </a:stretch>
        </p:blipFill>
        <p:spPr bwMode="auto">
          <a:xfrm>
            <a:off x="4648200" y="2590800"/>
            <a:ext cx="3990975" cy="2876550"/>
          </a:xfrm>
          <a:prstGeom prst="rect">
            <a:avLst/>
          </a:prstGeom>
          <a:noFill/>
          <a:ln w="9525">
            <a:noFill/>
            <a:miter lim="800000"/>
            <a:headEnd/>
            <a:tailEnd/>
          </a:ln>
        </p:spPr>
      </p:pic>
      <p:pic>
        <p:nvPicPr>
          <p:cNvPr id="83973" name="Picture 4" descr="http://media-2.web.britannica.com/eb-media/77/677-004-5F1E3702.jpg"/>
          <p:cNvPicPr>
            <a:picLocks noChangeAspect="1" noChangeArrowheads="1"/>
          </p:cNvPicPr>
          <p:nvPr/>
        </p:nvPicPr>
        <p:blipFill>
          <a:blip r:embed="rId4" cstate="print"/>
          <a:srcRect/>
          <a:stretch>
            <a:fillRect/>
          </a:stretch>
        </p:blipFill>
        <p:spPr bwMode="auto">
          <a:xfrm>
            <a:off x="838200" y="2590800"/>
            <a:ext cx="3581400" cy="2857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32</a:t>
            </a:fld>
            <a:endParaRPr lang="en-US"/>
          </a:p>
        </p:txBody>
      </p:sp>
    </p:spTree>
    <p:extLst>
      <p:ext uri="{BB962C8B-B14F-4D97-AF65-F5344CB8AC3E}">
        <p14:creationId xmlns:p14="http://schemas.microsoft.com/office/powerpoint/2010/main" val="3952387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smtClean="0">
                <a:solidFill>
                  <a:srgbClr val="C00000"/>
                </a:solidFill>
              </a:rPr>
              <a:t>End of Class Five C</a:t>
            </a:r>
            <a:endParaRPr lang="en-US" sz="4400" i="1" dirty="0" smtClean="0">
              <a:solidFill>
                <a:srgbClr val="C00000"/>
              </a:solidFill>
            </a:endParaRPr>
          </a:p>
          <a:p>
            <a:pPr marL="341313" indent="-341313">
              <a:spcBef>
                <a:spcPct val="20000"/>
              </a:spcBef>
              <a:buFontTx/>
              <a:buChar char="•"/>
            </a:pPr>
            <a:endParaRPr lang="en-US" sz="1000" b="1" dirty="0" smtClean="0">
              <a:solidFill>
                <a:srgbClr val="002060"/>
              </a:solidFill>
            </a:endParaRPr>
          </a:p>
          <a:p>
            <a:pPr marL="341313" indent="-341313">
              <a:spcBef>
                <a:spcPct val="20000"/>
              </a:spcBef>
              <a:buFontTx/>
              <a:buChar char="•"/>
            </a:pPr>
            <a:r>
              <a:rPr lang="en-US" sz="2800" b="1" dirty="0" smtClean="0">
                <a:solidFill>
                  <a:srgbClr val="002060"/>
                </a:solidFill>
              </a:rPr>
              <a:t>Please don’t forget to hand in your bio form</a:t>
            </a:r>
          </a:p>
          <a:p>
            <a:pPr marL="341313" indent="-341313">
              <a:spcBef>
                <a:spcPct val="2000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
        <p:nvSpPr>
          <p:cNvPr id="21507" name="Slide Number Placeholder 1"/>
          <p:cNvSpPr>
            <a:spLocks noGrp="1"/>
          </p:cNvSpPr>
          <p:nvPr>
            <p:ph type="sldNum" sz="quarter" idx="12"/>
          </p:nvPr>
        </p:nvSpPr>
        <p:spPr>
          <a:noFill/>
        </p:spPr>
        <p:txBody>
          <a:bodyPr/>
          <a:lstStyle/>
          <a:p>
            <a:fld id="{CACA223F-4C05-4CFC-AFED-682C950C5741}" type="slidenum">
              <a:rPr lang="en-US" smtClean="0"/>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lnSpc>
                <a:spcPct val="90000"/>
              </a:lnSpc>
              <a:spcBef>
                <a:spcPts val="0"/>
              </a:spcBef>
              <a:defRPr/>
            </a:pPr>
            <a:r>
              <a:rPr lang="en-US" sz="5000" b="1" dirty="0" smtClean="0">
                <a:solidFill>
                  <a:srgbClr val="0033CC"/>
                </a:solidFill>
              </a:rPr>
              <a:t>Personal Property</a:t>
            </a:r>
          </a:p>
          <a:p>
            <a:pPr marL="342900" indent="-342900" algn="ctr">
              <a:lnSpc>
                <a:spcPct val="90000"/>
              </a:lnSpc>
              <a:spcBef>
                <a:spcPts val="0"/>
              </a:spcBef>
              <a:defRPr/>
            </a:pPr>
            <a:r>
              <a:rPr lang="en-US" sz="2800" b="1" i="1" dirty="0" smtClean="0">
                <a:solidFill>
                  <a:srgbClr val="006600"/>
                </a:solidFill>
              </a:rPr>
              <a:t>The Meaning of Personal Property</a:t>
            </a:r>
          </a:p>
          <a:p>
            <a:pPr marL="342900" indent="-342900" algn="ctr">
              <a:lnSpc>
                <a:spcPct val="90000"/>
              </a:lnSpc>
              <a:spcBef>
                <a:spcPts val="0"/>
              </a:spcBef>
              <a:defRPr/>
            </a:pPr>
            <a:endParaRPr lang="en-US" sz="2800" b="1" i="1" dirty="0" smtClean="0">
              <a:solidFill>
                <a:srgbClr val="006600"/>
              </a:solidFill>
            </a:endParaRPr>
          </a:p>
          <a:p>
            <a:pPr marL="342900" indent="-342900" algn="ctr">
              <a:spcBef>
                <a:spcPts val="0"/>
              </a:spcBef>
            </a:pPr>
            <a:r>
              <a:rPr lang="en-US" sz="4400" b="1" i="1" dirty="0" smtClean="0">
                <a:solidFill>
                  <a:srgbClr val="C00000"/>
                </a:solidFill>
              </a:rPr>
              <a:t>A Review of Property Rights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4</a:t>
            </a:fld>
            <a:endParaRPr lang="en-US"/>
          </a:p>
        </p:txBody>
      </p:sp>
    </p:spTree>
    <p:extLst>
      <p:ext uri="{BB962C8B-B14F-4D97-AF65-F5344CB8AC3E}">
        <p14:creationId xmlns:p14="http://schemas.microsoft.com/office/powerpoint/2010/main" val="68677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lnSpc>
                <a:spcPct val="90000"/>
              </a:lnSpc>
              <a:spcBef>
                <a:spcPts val="0"/>
              </a:spcBef>
              <a:defRPr/>
            </a:pPr>
            <a:r>
              <a:rPr lang="en-US" sz="5000" b="1" dirty="0">
                <a:solidFill>
                  <a:srgbClr val="0033CC"/>
                </a:solidFill>
              </a:rPr>
              <a:t>Personal Property</a:t>
            </a:r>
          </a:p>
          <a:p>
            <a:pPr marL="342900" indent="-342900" algn="ctr">
              <a:lnSpc>
                <a:spcPct val="90000"/>
              </a:lnSpc>
              <a:spcBef>
                <a:spcPts val="0"/>
              </a:spcBef>
              <a:defRPr/>
            </a:pPr>
            <a:r>
              <a:rPr lang="en-US" sz="2800" b="1" i="1" dirty="0">
                <a:solidFill>
                  <a:srgbClr val="006600"/>
                </a:solidFill>
              </a:rPr>
              <a:t>The Meaning of Personal </a:t>
            </a:r>
            <a:r>
              <a:rPr lang="en-US" sz="2800" b="1" i="1" dirty="0" smtClean="0">
                <a:solidFill>
                  <a:srgbClr val="006600"/>
                </a:solidFill>
              </a:rPr>
              <a:t>Property</a:t>
            </a:r>
          </a:p>
          <a:p>
            <a:pPr marL="342900" indent="-342900" algn="ctr">
              <a:lnSpc>
                <a:spcPct val="90000"/>
              </a:lnSpc>
              <a:spcBef>
                <a:spcPts val="0"/>
              </a:spcBef>
              <a:defRPr/>
            </a:pPr>
            <a:endParaRPr lang="en-US" sz="1000" b="1" i="1" dirty="0">
              <a:solidFill>
                <a:srgbClr val="006600"/>
              </a:solidFill>
            </a:endParaRPr>
          </a:p>
          <a:p>
            <a:pPr marL="342900" indent="-342900">
              <a:lnSpc>
                <a:spcPct val="90000"/>
              </a:lnSpc>
              <a:spcBef>
                <a:spcPts val="0"/>
              </a:spcBef>
            </a:pPr>
            <a:r>
              <a:rPr lang="en-US" sz="2800" b="1" i="1" dirty="0" smtClean="0">
                <a:solidFill>
                  <a:srgbClr val="002060"/>
                </a:solidFill>
              </a:rPr>
              <a:t>Part One: A Review of Property Rights  </a:t>
            </a:r>
          </a:p>
          <a:p>
            <a:pPr marL="342900" indent="-342900">
              <a:lnSpc>
                <a:spcPct val="90000"/>
              </a:lnSpc>
              <a:spcBef>
                <a:spcPts val="0"/>
              </a:spcBef>
            </a:pPr>
            <a:endParaRPr lang="en-US" sz="500" b="1" i="1" dirty="0" smtClean="0">
              <a:solidFill>
                <a:srgbClr val="002060"/>
              </a:solidFill>
            </a:endParaRPr>
          </a:p>
          <a:p>
            <a:pPr marL="342900" indent="-342900">
              <a:lnSpc>
                <a:spcPct val="90000"/>
              </a:lnSpc>
              <a:spcBef>
                <a:spcPts val="0"/>
              </a:spcBef>
            </a:pPr>
            <a:r>
              <a:rPr lang="en-US" sz="2500" b="1" i="1" dirty="0" smtClean="0">
                <a:solidFill>
                  <a:srgbClr val="C00000"/>
                </a:solidFill>
              </a:rPr>
              <a:t>  A. The Four  Fundamental Postulates of Property Law</a:t>
            </a:r>
            <a:endParaRPr lang="en-US" sz="2500" b="1" i="1" dirty="0">
              <a:solidFill>
                <a:srgbClr val="C00000"/>
              </a:solidFill>
            </a:endParaRPr>
          </a:p>
          <a:p>
            <a:pPr marL="342900" indent="-342900">
              <a:lnSpc>
                <a:spcPct val="90000"/>
              </a:lnSpc>
              <a:spcBef>
                <a:spcPts val="0"/>
              </a:spcBef>
            </a:pPr>
            <a:endParaRPr lang="en-US" sz="1000" b="1" dirty="0" smtClean="0">
              <a:solidFill>
                <a:schemeClr val="accent1">
                  <a:lumMod val="25000"/>
                </a:schemeClr>
              </a:solidFill>
            </a:endParaRPr>
          </a:p>
          <a:p>
            <a:pPr marL="342900" indent="-342900" algn="just">
              <a:lnSpc>
                <a:spcPct val="90000"/>
              </a:lnSpc>
              <a:spcBef>
                <a:spcPts val="0"/>
              </a:spcBef>
              <a:defRPr/>
            </a:pPr>
            <a:r>
              <a:rPr lang="en-US" sz="2000" b="1" i="1" dirty="0" smtClean="0">
                <a:solidFill>
                  <a:schemeClr val="accent1">
                    <a:lumMod val="25000"/>
                  </a:schemeClr>
                </a:solidFill>
              </a:rPr>
              <a:t>1</a:t>
            </a:r>
            <a:r>
              <a:rPr lang="en-US" sz="2000" b="1" i="1" dirty="0">
                <a:solidFill>
                  <a:schemeClr val="accent1">
                    <a:lumMod val="25000"/>
                  </a:schemeClr>
                </a:solidFill>
              </a:rPr>
              <a:t>. Property needs to be seen as a collection of “Rights” not a collection of “Things”;</a:t>
            </a:r>
          </a:p>
          <a:p>
            <a:pPr marL="342900" indent="-342900">
              <a:lnSpc>
                <a:spcPct val="90000"/>
              </a:lnSpc>
              <a:spcBef>
                <a:spcPts val="0"/>
              </a:spcBef>
              <a:defRPr/>
            </a:pPr>
            <a:endParaRPr lang="en-US" sz="1000" b="1" i="1" dirty="0" smtClean="0">
              <a:solidFill>
                <a:schemeClr val="accent1">
                  <a:lumMod val="25000"/>
                </a:schemeClr>
              </a:solidFill>
            </a:endParaRPr>
          </a:p>
          <a:p>
            <a:pPr marL="342900" indent="-342900" algn="just">
              <a:lnSpc>
                <a:spcPct val="90000"/>
              </a:lnSpc>
              <a:spcBef>
                <a:spcPts val="0"/>
              </a:spcBef>
              <a:defRPr/>
            </a:pPr>
            <a:r>
              <a:rPr lang="en-US" sz="2000" b="1" i="1" dirty="0" smtClean="0">
                <a:solidFill>
                  <a:schemeClr val="accent1">
                    <a:lumMod val="25000"/>
                  </a:schemeClr>
                </a:solidFill>
              </a:rPr>
              <a:t>2</a:t>
            </a:r>
            <a:r>
              <a:rPr lang="en-US" sz="2000" b="1" i="1" dirty="0">
                <a:solidFill>
                  <a:schemeClr val="accent1">
                    <a:lumMod val="25000"/>
                  </a:schemeClr>
                </a:solidFill>
              </a:rPr>
              <a:t>. Property Rights are those recognized by Law </a:t>
            </a:r>
            <a:r>
              <a:rPr lang="en-US" sz="2000" b="1" i="1" dirty="0" smtClean="0">
                <a:solidFill>
                  <a:schemeClr val="accent1">
                    <a:lumMod val="25000"/>
                  </a:schemeClr>
                </a:solidFill>
              </a:rPr>
              <a:t>and </a:t>
            </a:r>
            <a:r>
              <a:rPr lang="en-US" sz="2000" b="1" i="1" dirty="0">
                <a:solidFill>
                  <a:schemeClr val="accent1">
                    <a:lumMod val="25000"/>
                  </a:schemeClr>
                </a:solidFill>
              </a:rPr>
              <a:t>the Law evolved from Property Rights;</a:t>
            </a:r>
          </a:p>
          <a:p>
            <a:pPr marL="342900" indent="-342900">
              <a:lnSpc>
                <a:spcPct val="90000"/>
              </a:lnSpc>
              <a:spcBef>
                <a:spcPts val="0"/>
              </a:spcBef>
              <a:defRPr/>
            </a:pPr>
            <a:endParaRPr lang="en-US" sz="1000" b="1" i="1" dirty="0" smtClean="0">
              <a:solidFill>
                <a:schemeClr val="accent1">
                  <a:lumMod val="25000"/>
                </a:schemeClr>
              </a:solidFill>
            </a:endParaRPr>
          </a:p>
          <a:p>
            <a:pPr marL="342900" indent="-342900" algn="just">
              <a:lnSpc>
                <a:spcPct val="90000"/>
              </a:lnSpc>
              <a:spcBef>
                <a:spcPts val="0"/>
              </a:spcBef>
              <a:defRPr/>
            </a:pPr>
            <a:r>
              <a:rPr lang="en-US" sz="2000" b="1" i="1" dirty="0" smtClean="0">
                <a:solidFill>
                  <a:schemeClr val="accent1">
                    <a:lumMod val="25000"/>
                  </a:schemeClr>
                </a:solidFill>
              </a:rPr>
              <a:t>3</a:t>
            </a:r>
            <a:r>
              <a:rPr lang="en-US" sz="2000" b="1" i="1" dirty="0">
                <a:solidFill>
                  <a:schemeClr val="accent1">
                    <a:lumMod val="25000"/>
                  </a:schemeClr>
                </a:solidFill>
              </a:rPr>
              <a:t>. Our Foundations of Law recognized that we are endowed with Property Rights; and</a:t>
            </a:r>
          </a:p>
          <a:p>
            <a:pPr marL="342900" indent="-342900">
              <a:lnSpc>
                <a:spcPct val="90000"/>
              </a:lnSpc>
              <a:spcBef>
                <a:spcPts val="0"/>
              </a:spcBef>
              <a:defRPr/>
            </a:pPr>
            <a:endParaRPr lang="en-US" sz="1000" b="1" i="1" dirty="0" smtClean="0">
              <a:solidFill>
                <a:schemeClr val="accent1">
                  <a:lumMod val="25000"/>
                </a:schemeClr>
              </a:solidFill>
            </a:endParaRPr>
          </a:p>
          <a:p>
            <a:pPr marL="342900" indent="-342900">
              <a:lnSpc>
                <a:spcPct val="90000"/>
              </a:lnSpc>
              <a:spcBef>
                <a:spcPts val="0"/>
              </a:spcBef>
              <a:defRPr/>
            </a:pPr>
            <a:r>
              <a:rPr lang="en-US" sz="2000" b="1" i="1" dirty="0" smtClean="0">
                <a:solidFill>
                  <a:schemeClr val="accent1">
                    <a:lumMod val="25000"/>
                  </a:schemeClr>
                </a:solidFill>
              </a:rPr>
              <a:t>4</a:t>
            </a:r>
            <a:r>
              <a:rPr lang="en-US" sz="2000" b="1" i="1" dirty="0">
                <a:solidFill>
                  <a:schemeClr val="accent1">
                    <a:lumMod val="25000"/>
                  </a:schemeClr>
                </a:solidFill>
              </a:rPr>
              <a:t>. Property Rights can be summarized by E-PUT</a:t>
            </a:r>
          </a:p>
          <a:p>
            <a:pPr marL="342900" indent="-342900">
              <a:lnSpc>
                <a:spcPct val="90000"/>
              </a:lnSpc>
              <a:spcBef>
                <a:spcPts val="0"/>
              </a:spcBef>
              <a:defRPr/>
            </a:pPr>
            <a:r>
              <a:rPr lang="en-US" sz="1600" b="1" i="1" dirty="0"/>
              <a:t>		The RIGHT to EXCLUDE</a:t>
            </a:r>
          </a:p>
          <a:p>
            <a:pPr marL="342900" indent="-342900">
              <a:lnSpc>
                <a:spcPct val="90000"/>
              </a:lnSpc>
              <a:spcBef>
                <a:spcPts val="0"/>
              </a:spcBef>
              <a:defRPr/>
            </a:pPr>
            <a:r>
              <a:rPr lang="en-US" sz="1600" b="1" i="1" dirty="0"/>
              <a:t>		The RIGHT to POSSESS</a:t>
            </a:r>
          </a:p>
          <a:p>
            <a:pPr marL="342900" indent="-342900">
              <a:lnSpc>
                <a:spcPct val="90000"/>
              </a:lnSpc>
              <a:spcBef>
                <a:spcPts val="0"/>
              </a:spcBef>
              <a:defRPr/>
            </a:pPr>
            <a:r>
              <a:rPr lang="en-US" sz="1600" b="1" i="1" dirty="0"/>
              <a:t>		The RIGHT to USE; and</a:t>
            </a:r>
          </a:p>
          <a:p>
            <a:pPr marL="342900" indent="-342900">
              <a:lnSpc>
                <a:spcPct val="90000"/>
              </a:lnSpc>
              <a:spcBef>
                <a:spcPts val="0"/>
              </a:spcBef>
              <a:defRPr/>
            </a:pPr>
            <a:r>
              <a:rPr lang="en-US" sz="1600" b="1" i="1" dirty="0"/>
              <a:t>		The Right to TRANSFER.</a:t>
            </a:r>
          </a:p>
        </p:txBody>
      </p:sp>
    </p:spTree>
    <p:extLst>
      <p:ext uri="{BB962C8B-B14F-4D97-AF65-F5344CB8AC3E}">
        <p14:creationId xmlns:p14="http://schemas.microsoft.com/office/powerpoint/2010/main" val="261892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lnSpc>
                <a:spcPct val="95000"/>
              </a:lnSpc>
              <a:spcBef>
                <a:spcPts val="0"/>
              </a:spcBef>
              <a:defRPr/>
            </a:pPr>
            <a:r>
              <a:rPr lang="en-US" sz="5000" b="1" dirty="0">
                <a:solidFill>
                  <a:srgbClr val="0033CC"/>
                </a:solidFill>
              </a:rPr>
              <a:t>Personal Property</a:t>
            </a:r>
          </a:p>
          <a:p>
            <a:pPr marL="342900" indent="-342900" algn="ctr">
              <a:lnSpc>
                <a:spcPct val="95000"/>
              </a:lnSpc>
              <a:spcBef>
                <a:spcPts val="0"/>
              </a:spcBef>
              <a:defRPr/>
            </a:pPr>
            <a:r>
              <a:rPr lang="en-US" sz="2800" b="1" i="1" dirty="0">
                <a:solidFill>
                  <a:srgbClr val="006600"/>
                </a:solidFill>
              </a:rPr>
              <a:t>The Meaning of Personal Property</a:t>
            </a:r>
          </a:p>
          <a:p>
            <a:pPr marL="342900" indent="-342900">
              <a:lnSpc>
                <a:spcPct val="95000"/>
              </a:lnSpc>
              <a:spcBef>
                <a:spcPts val="0"/>
              </a:spcBef>
            </a:pPr>
            <a:endParaRPr lang="en-US" sz="1000" b="1" i="1" dirty="0" smtClean="0">
              <a:solidFill>
                <a:srgbClr val="002060"/>
              </a:solidFill>
            </a:endParaRPr>
          </a:p>
          <a:p>
            <a:pPr marL="342900" indent="-342900">
              <a:lnSpc>
                <a:spcPct val="95000"/>
              </a:lnSpc>
              <a:spcBef>
                <a:spcPts val="0"/>
              </a:spcBef>
            </a:pPr>
            <a:r>
              <a:rPr lang="en-US" sz="2800" b="1" i="1" dirty="0" smtClean="0">
                <a:solidFill>
                  <a:srgbClr val="002060"/>
                </a:solidFill>
              </a:rPr>
              <a:t>Part One: A Review of Property Rights  </a:t>
            </a:r>
          </a:p>
          <a:p>
            <a:pPr marL="342900" indent="-342900">
              <a:lnSpc>
                <a:spcPct val="95000"/>
              </a:lnSpc>
              <a:spcBef>
                <a:spcPts val="0"/>
              </a:spcBef>
            </a:pPr>
            <a:endParaRPr lang="en-US" sz="500" b="1" i="1" dirty="0" smtClean="0">
              <a:solidFill>
                <a:srgbClr val="002060"/>
              </a:solidFill>
            </a:endParaRPr>
          </a:p>
          <a:p>
            <a:pPr marL="342900" indent="-342900">
              <a:lnSpc>
                <a:spcPct val="95000"/>
              </a:lnSpc>
              <a:spcBef>
                <a:spcPts val="0"/>
              </a:spcBef>
            </a:pPr>
            <a:r>
              <a:rPr lang="en-US" sz="2500" b="1" i="1" dirty="0" smtClean="0">
                <a:solidFill>
                  <a:srgbClr val="C00000"/>
                </a:solidFill>
              </a:rPr>
              <a:t>  B. Ways to Exercise Property Rights: </a:t>
            </a:r>
            <a:r>
              <a:rPr lang="en-US" sz="2500" b="1" i="1" dirty="0" err="1" smtClean="0">
                <a:solidFill>
                  <a:srgbClr val="C00000"/>
                </a:solidFill>
              </a:rPr>
              <a:t>EPUT</a:t>
            </a:r>
            <a:endParaRPr lang="en-US" sz="2500" b="1" i="1" dirty="0">
              <a:solidFill>
                <a:srgbClr val="C00000"/>
              </a:solidFill>
            </a:endParaRPr>
          </a:p>
          <a:p>
            <a:pPr marL="342900" indent="-342900">
              <a:lnSpc>
                <a:spcPct val="95000"/>
              </a:lnSpc>
              <a:spcBef>
                <a:spcPts val="0"/>
              </a:spcBef>
            </a:pPr>
            <a:endParaRPr lang="en-US" sz="500" b="1" dirty="0" smtClean="0">
              <a:solidFill>
                <a:schemeClr val="accent1">
                  <a:lumMod val="25000"/>
                </a:schemeClr>
              </a:solidFill>
            </a:endParaRPr>
          </a:p>
          <a:p>
            <a:pPr marL="342900" indent="-342900">
              <a:lnSpc>
                <a:spcPct val="95000"/>
              </a:lnSpc>
              <a:spcBef>
                <a:spcPts val="0"/>
              </a:spcBef>
            </a:pPr>
            <a:r>
              <a:rPr lang="en-US" sz="2400" b="1" dirty="0" smtClean="0">
                <a:solidFill>
                  <a:schemeClr val="accent1">
                    <a:lumMod val="25000"/>
                  </a:schemeClr>
                </a:solidFill>
                <a:latin typeface="Arial Narrow" pitchFamily="34" charset="0"/>
              </a:rPr>
              <a:t>1. The Right to Exclude:</a:t>
            </a:r>
          </a:p>
          <a:p>
            <a:pPr marL="342900" indent="-342900">
              <a:lnSpc>
                <a:spcPct val="95000"/>
              </a:lnSpc>
              <a:spcBef>
                <a:spcPts val="0"/>
              </a:spcBef>
            </a:pPr>
            <a:r>
              <a:rPr lang="en-US" sz="1400" b="1" dirty="0" smtClean="0">
                <a:latin typeface="Arial" pitchFamily="34" charset="0"/>
                <a:cs typeface="Arial" pitchFamily="34" charset="0"/>
              </a:rPr>
              <a:t>	</a:t>
            </a:r>
            <a:r>
              <a:rPr lang="en-US" sz="1400" b="1" i="1" dirty="0" smtClean="0">
                <a:latin typeface="Arial" pitchFamily="34" charset="0"/>
                <a:cs typeface="Arial" pitchFamily="34" charset="0"/>
              </a:rPr>
              <a:t>The right to exclude others from the use or occupancy of the particular “thing.” </a:t>
            </a:r>
          </a:p>
          <a:p>
            <a:pPr marL="342900" indent="-342900">
              <a:lnSpc>
                <a:spcPct val="95000"/>
              </a:lnSpc>
              <a:spcBef>
                <a:spcPts val="0"/>
              </a:spcBef>
            </a:pPr>
            <a:endParaRPr lang="en-US" sz="500" b="1" i="1" dirty="0">
              <a:latin typeface="Arial" pitchFamily="34" charset="0"/>
              <a:cs typeface="Arial" pitchFamily="34" charset="0"/>
            </a:endParaRPr>
          </a:p>
          <a:p>
            <a:pPr marL="342900" indent="-342900">
              <a:lnSpc>
                <a:spcPct val="95000"/>
              </a:lnSpc>
              <a:spcBef>
                <a:spcPts val="0"/>
              </a:spcBef>
            </a:pPr>
            <a:r>
              <a:rPr lang="en-US" sz="2400" b="1" dirty="0" smtClean="0">
                <a:solidFill>
                  <a:schemeClr val="accent1">
                    <a:lumMod val="25000"/>
                  </a:schemeClr>
                </a:solidFill>
                <a:latin typeface="Arial Narrow" pitchFamily="34" charset="0"/>
              </a:rPr>
              <a:t>2. The Right to Possess:</a:t>
            </a:r>
          </a:p>
          <a:p>
            <a:pPr marL="342900" indent="-342900">
              <a:lnSpc>
                <a:spcPct val="95000"/>
              </a:lnSpc>
              <a:spcBef>
                <a:spcPts val="0"/>
              </a:spcBef>
            </a:pPr>
            <a:r>
              <a:rPr lang="en-US" sz="1400" b="1" i="1" dirty="0" smtClean="0">
                <a:latin typeface="Arial" pitchFamily="34" charset="0"/>
                <a:cs typeface="Arial" pitchFamily="34" charset="0"/>
              </a:rPr>
              <a:t>	The right to possess is the right to hold, control or enjoy the particular “thing”.</a:t>
            </a:r>
          </a:p>
          <a:p>
            <a:pPr marL="342900" indent="-342900">
              <a:lnSpc>
                <a:spcPct val="95000"/>
              </a:lnSpc>
              <a:spcBef>
                <a:spcPts val="0"/>
              </a:spcBef>
            </a:pPr>
            <a:endParaRPr lang="en-US" sz="500" b="1" i="1" dirty="0" smtClean="0">
              <a:latin typeface="Arial" pitchFamily="34" charset="0"/>
              <a:cs typeface="Arial" pitchFamily="34" charset="0"/>
            </a:endParaRPr>
          </a:p>
          <a:p>
            <a:pPr marL="342900" indent="-342900">
              <a:lnSpc>
                <a:spcPct val="95000"/>
              </a:lnSpc>
              <a:spcBef>
                <a:spcPts val="0"/>
              </a:spcBef>
            </a:pPr>
            <a:r>
              <a:rPr lang="en-US" sz="2400" b="1" dirty="0">
                <a:solidFill>
                  <a:schemeClr val="accent1">
                    <a:lumMod val="25000"/>
                  </a:schemeClr>
                </a:solidFill>
                <a:latin typeface="Arial Narrow" pitchFamily="34" charset="0"/>
              </a:rPr>
              <a:t>3</a:t>
            </a:r>
            <a:r>
              <a:rPr lang="en-US" sz="2400" b="1" dirty="0" smtClean="0">
                <a:solidFill>
                  <a:schemeClr val="accent1">
                    <a:lumMod val="25000"/>
                  </a:schemeClr>
                </a:solidFill>
                <a:latin typeface="Arial Narrow" pitchFamily="34" charset="0"/>
              </a:rPr>
              <a:t>. The Right to Use:</a:t>
            </a:r>
          </a:p>
          <a:p>
            <a:pPr marL="342900" indent="-342900" algn="just">
              <a:lnSpc>
                <a:spcPct val="95000"/>
              </a:lnSpc>
              <a:spcBef>
                <a:spcPts val="0"/>
              </a:spcBef>
            </a:pPr>
            <a:r>
              <a:rPr lang="en-US" sz="1400" b="1" i="1" dirty="0" smtClean="0"/>
              <a:t>	The right to use a particular “thing”, enjoys broad discretion under the law for all types of usages, so long as it does not interfere with the free use of another’s property (i.e. nuisance).  This also includes the right NOT to use.</a:t>
            </a:r>
          </a:p>
          <a:p>
            <a:pPr marL="342900" indent="-342900">
              <a:lnSpc>
                <a:spcPct val="95000"/>
              </a:lnSpc>
              <a:spcBef>
                <a:spcPts val="0"/>
              </a:spcBef>
            </a:pPr>
            <a:endParaRPr lang="en-US" sz="500" b="1" i="1" dirty="0"/>
          </a:p>
          <a:p>
            <a:pPr marL="342900" indent="-342900" algn="just">
              <a:lnSpc>
                <a:spcPct val="95000"/>
              </a:lnSpc>
              <a:spcBef>
                <a:spcPts val="0"/>
              </a:spcBef>
            </a:pPr>
            <a:r>
              <a:rPr lang="en-US" sz="2000" b="1" dirty="0" smtClean="0">
                <a:solidFill>
                  <a:schemeClr val="accent1">
                    <a:lumMod val="25000"/>
                  </a:schemeClr>
                </a:solidFill>
              </a:rPr>
              <a:t>4. The Right to Transfer:</a:t>
            </a:r>
          </a:p>
          <a:p>
            <a:pPr marL="342900" indent="-342900" algn="just">
              <a:lnSpc>
                <a:spcPct val="95000"/>
              </a:lnSpc>
              <a:spcBef>
                <a:spcPts val="0"/>
              </a:spcBef>
            </a:pPr>
            <a:r>
              <a:rPr lang="en-US" sz="1600" b="1" dirty="0" smtClean="0">
                <a:solidFill>
                  <a:srgbClr val="0033CC"/>
                </a:solidFill>
              </a:rPr>
              <a:t>	</a:t>
            </a:r>
            <a:r>
              <a:rPr lang="en-US" sz="1400" b="1" i="1" dirty="0" smtClean="0"/>
              <a:t>The right to transfer property rights of the particular “thing” can be accomplished by sale, gift, or bailment (loan), during ones lifetime, or by means of bequest after death pursuant to intestate or will.</a:t>
            </a:r>
            <a:endParaRPr lang="en-US" sz="2000" dirty="0"/>
          </a:p>
        </p:txBody>
      </p:sp>
    </p:spTree>
    <p:extLst>
      <p:ext uri="{BB962C8B-B14F-4D97-AF65-F5344CB8AC3E}">
        <p14:creationId xmlns:p14="http://schemas.microsoft.com/office/powerpoint/2010/main" val="394925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lnSpc>
                <a:spcPct val="95000"/>
              </a:lnSpc>
              <a:spcBef>
                <a:spcPts val="0"/>
              </a:spcBef>
              <a:defRPr/>
            </a:pPr>
            <a:r>
              <a:rPr lang="en-US" sz="5000" b="1" dirty="0">
                <a:solidFill>
                  <a:srgbClr val="0033CC"/>
                </a:solidFill>
              </a:rPr>
              <a:t>Personal Property</a:t>
            </a:r>
          </a:p>
          <a:p>
            <a:pPr marL="342900" indent="-342900" algn="ctr">
              <a:lnSpc>
                <a:spcPct val="95000"/>
              </a:lnSpc>
              <a:spcBef>
                <a:spcPts val="0"/>
              </a:spcBef>
              <a:defRPr/>
            </a:pPr>
            <a:r>
              <a:rPr lang="en-US" sz="2800" b="1" i="1" dirty="0">
                <a:solidFill>
                  <a:srgbClr val="006600"/>
                </a:solidFill>
              </a:rPr>
              <a:t>The Meaning of Personal Property</a:t>
            </a:r>
          </a:p>
          <a:p>
            <a:pPr marL="342900" indent="-342900">
              <a:spcBef>
                <a:spcPts val="0"/>
              </a:spcBef>
            </a:pPr>
            <a:endParaRPr lang="en-US" sz="1000" b="1" i="1" dirty="0" smtClean="0">
              <a:solidFill>
                <a:srgbClr val="002060"/>
              </a:solidFill>
            </a:endParaRPr>
          </a:p>
          <a:p>
            <a:pPr marL="342900" indent="-342900">
              <a:spcBef>
                <a:spcPts val="0"/>
              </a:spcBef>
            </a:pPr>
            <a:r>
              <a:rPr lang="en-US" sz="2800" b="1" i="1" dirty="0" smtClean="0">
                <a:solidFill>
                  <a:srgbClr val="002060"/>
                </a:solidFill>
              </a:rPr>
              <a:t>Part One: A Review of Property Rights  </a:t>
            </a:r>
          </a:p>
          <a:p>
            <a:pPr marL="342900" indent="-342900">
              <a:spcBef>
                <a:spcPts val="0"/>
              </a:spcBef>
            </a:pPr>
            <a:endParaRPr lang="en-US" sz="500" b="1" i="1" dirty="0" smtClean="0">
              <a:solidFill>
                <a:srgbClr val="002060"/>
              </a:solidFill>
            </a:endParaRPr>
          </a:p>
          <a:p>
            <a:pPr marL="342900" indent="-342900">
              <a:spcBef>
                <a:spcPts val="0"/>
              </a:spcBef>
            </a:pPr>
            <a:r>
              <a:rPr lang="en-US" sz="2000" b="1" i="1" dirty="0" smtClean="0">
                <a:solidFill>
                  <a:srgbClr val="C00000"/>
                </a:solidFill>
              </a:rPr>
              <a:t>  C. Types of Property</a:t>
            </a:r>
            <a:endParaRPr lang="en-US" sz="2000" b="1" i="1" dirty="0">
              <a:solidFill>
                <a:srgbClr val="C00000"/>
              </a:solidFill>
            </a:endParaRPr>
          </a:p>
          <a:p>
            <a:pPr marL="342900" indent="-342900">
              <a:spcBef>
                <a:spcPts val="0"/>
              </a:spcBef>
            </a:pPr>
            <a:endParaRPr lang="en-US" sz="500" b="1" dirty="0" smtClean="0">
              <a:solidFill>
                <a:schemeClr val="accent1">
                  <a:lumMod val="25000"/>
                </a:schemeClr>
              </a:solidFill>
            </a:endParaRPr>
          </a:p>
          <a:p>
            <a:pPr marL="342900" indent="-342900" eaLnBrk="0" hangingPunct="0">
              <a:spcBef>
                <a:spcPct val="20000"/>
              </a:spcBef>
              <a:buFontTx/>
              <a:buChar char="•"/>
            </a:pPr>
            <a:r>
              <a:rPr lang="en-US" sz="2000" dirty="0" smtClean="0"/>
              <a:t>What </a:t>
            </a:r>
            <a:r>
              <a:rPr lang="en-US" sz="2000" b="1" i="1" dirty="0"/>
              <a:t>T</a:t>
            </a:r>
            <a:r>
              <a:rPr lang="en-US" sz="2000" b="1" i="1" dirty="0" smtClean="0"/>
              <a:t>ypes</a:t>
            </a:r>
            <a:r>
              <a:rPr lang="en-US" sz="2000" dirty="0" smtClean="0"/>
              <a:t> of</a:t>
            </a:r>
            <a:r>
              <a:rPr lang="en-US" sz="2000" b="1" i="1" dirty="0" smtClean="0"/>
              <a:t> Property</a:t>
            </a:r>
            <a:r>
              <a:rPr lang="en-US" sz="2000" dirty="0" smtClean="0"/>
              <a:t> can </a:t>
            </a:r>
            <a:r>
              <a:rPr lang="en-US" sz="2000" b="1" dirty="0" smtClean="0"/>
              <a:t>“Rights” </a:t>
            </a:r>
            <a:r>
              <a:rPr lang="en-US" sz="2000" dirty="0" smtClean="0"/>
              <a:t>be exercised over:</a:t>
            </a:r>
          </a:p>
          <a:p>
            <a:pPr marL="342900" indent="-342900" eaLnBrk="0" hangingPunct="0">
              <a:spcBef>
                <a:spcPct val="20000"/>
              </a:spcBef>
              <a:buFontTx/>
              <a:buChar char="•"/>
            </a:pPr>
            <a:endParaRPr lang="en-US" sz="500" dirty="0" smtClean="0">
              <a:solidFill>
                <a:schemeClr val="accent2"/>
              </a:solidFill>
            </a:endParaRPr>
          </a:p>
          <a:p>
            <a:pPr marL="742950" lvl="1" indent="-285750" eaLnBrk="0" hangingPunct="0">
              <a:spcBef>
                <a:spcPct val="20000"/>
              </a:spcBef>
              <a:buFontTx/>
              <a:buChar char="–"/>
            </a:pPr>
            <a:r>
              <a:rPr lang="en-US" b="1" dirty="0" smtClean="0">
                <a:solidFill>
                  <a:srgbClr val="006600"/>
                </a:solidFill>
              </a:rPr>
              <a:t>Real</a:t>
            </a:r>
            <a:r>
              <a:rPr lang="en-US" b="1" dirty="0" smtClean="0">
                <a:solidFill>
                  <a:schemeClr val="accent2"/>
                </a:solidFill>
              </a:rPr>
              <a:t> </a:t>
            </a:r>
            <a:r>
              <a:rPr lang="en-US" b="1" dirty="0" smtClean="0"/>
              <a:t>(Rights in Land);</a:t>
            </a:r>
          </a:p>
          <a:p>
            <a:pPr marL="742950" lvl="1" indent="-285750" eaLnBrk="0" hangingPunct="0">
              <a:spcBef>
                <a:spcPct val="20000"/>
              </a:spcBef>
            </a:pPr>
            <a:r>
              <a:rPr lang="en-US" sz="2000" dirty="0" smtClean="0"/>
              <a:t>	</a:t>
            </a:r>
            <a:r>
              <a:rPr lang="en-US" sz="1600" dirty="0" smtClean="0"/>
              <a:t>Real Estate – Ownership/Leaseholds/Easements/Life Estates</a:t>
            </a:r>
          </a:p>
          <a:p>
            <a:pPr marL="742950" lvl="1" indent="-285750" eaLnBrk="0" hangingPunct="0">
              <a:spcBef>
                <a:spcPct val="20000"/>
              </a:spcBef>
            </a:pPr>
            <a:endParaRPr lang="en-US" sz="500" dirty="0" smtClean="0"/>
          </a:p>
          <a:p>
            <a:pPr marL="742950" lvl="1" indent="-285750" eaLnBrk="0" hangingPunct="0">
              <a:spcBef>
                <a:spcPct val="20000"/>
              </a:spcBef>
              <a:buFontTx/>
              <a:buChar char="–"/>
            </a:pPr>
            <a:r>
              <a:rPr lang="en-US" b="1" dirty="0" smtClean="0">
                <a:solidFill>
                  <a:srgbClr val="006600"/>
                </a:solidFill>
              </a:rPr>
              <a:t>Personal</a:t>
            </a:r>
            <a:r>
              <a:rPr lang="en-US" b="1" dirty="0" smtClean="0">
                <a:solidFill>
                  <a:schemeClr val="accent2"/>
                </a:solidFill>
              </a:rPr>
              <a:t> </a:t>
            </a:r>
            <a:r>
              <a:rPr lang="en-US" b="1" dirty="0" smtClean="0"/>
              <a:t>(Rights in Objects); and/or</a:t>
            </a:r>
          </a:p>
          <a:p>
            <a:pPr marL="742950" lvl="1" indent="-285750" eaLnBrk="0" hangingPunct="0">
              <a:spcBef>
                <a:spcPct val="20000"/>
              </a:spcBef>
            </a:pPr>
            <a:r>
              <a:rPr lang="en-US" sz="2000" dirty="0" smtClean="0"/>
              <a:t>	</a:t>
            </a:r>
            <a:r>
              <a:rPr lang="en-US" sz="1600" dirty="0" smtClean="0"/>
              <a:t>Chattels – Tangible, visible “things”</a:t>
            </a:r>
          </a:p>
          <a:p>
            <a:pPr marL="742950" lvl="1" indent="-285750" eaLnBrk="0" hangingPunct="0">
              <a:spcBef>
                <a:spcPct val="20000"/>
              </a:spcBef>
              <a:buFontTx/>
              <a:buChar char="–"/>
            </a:pPr>
            <a:endParaRPr lang="en-US" sz="500" b="1" dirty="0" smtClean="0">
              <a:solidFill>
                <a:srgbClr val="006600"/>
              </a:solidFill>
            </a:endParaRPr>
          </a:p>
          <a:p>
            <a:pPr marL="742950" lvl="1" indent="-285750" eaLnBrk="0" hangingPunct="0">
              <a:spcBef>
                <a:spcPct val="20000"/>
              </a:spcBef>
              <a:buFontTx/>
              <a:buChar char="–"/>
            </a:pPr>
            <a:r>
              <a:rPr lang="en-US" b="1" dirty="0" smtClean="0">
                <a:solidFill>
                  <a:srgbClr val="006600"/>
                </a:solidFill>
              </a:rPr>
              <a:t>Intellectual</a:t>
            </a:r>
            <a:r>
              <a:rPr lang="en-US" b="1" dirty="0" smtClean="0">
                <a:solidFill>
                  <a:schemeClr val="accent2"/>
                </a:solidFill>
              </a:rPr>
              <a:t> </a:t>
            </a:r>
            <a:r>
              <a:rPr lang="en-US" b="1" dirty="0" smtClean="0"/>
              <a:t>(Rights in Ideas)</a:t>
            </a:r>
          </a:p>
          <a:p>
            <a:pPr marL="742950" lvl="1" indent="-285750" eaLnBrk="0" hangingPunct="0">
              <a:spcBef>
                <a:spcPct val="20000"/>
              </a:spcBef>
            </a:pPr>
            <a:r>
              <a:rPr lang="en-US" sz="1600" dirty="0" smtClean="0"/>
              <a:t>	Patents – Idea for Product or Process</a:t>
            </a:r>
          </a:p>
          <a:p>
            <a:pPr marL="742950" lvl="1" indent="-285750" eaLnBrk="0" hangingPunct="0">
              <a:spcBef>
                <a:spcPct val="20000"/>
              </a:spcBef>
            </a:pPr>
            <a:r>
              <a:rPr lang="en-US" sz="1600" dirty="0" smtClean="0"/>
              <a:t>	Trademarks – Logo, Identification or Distinction</a:t>
            </a:r>
          </a:p>
          <a:p>
            <a:pPr marL="742950" lvl="1" indent="-285750" eaLnBrk="0" hangingPunct="0">
              <a:spcBef>
                <a:spcPct val="20000"/>
              </a:spcBef>
            </a:pPr>
            <a:r>
              <a:rPr lang="en-US" sz="1600" dirty="0" smtClean="0"/>
              <a:t>	Copyrights – Written or Performed Works</a:t>
            </a:r>
            <a:endParaRPr lang="en-US" sz="1600" dirty="0"/>
          </a:p>
        </p:txBody>
      </p:sp>
    </p:spTree>
    <p:extLst>
      <p:ext uri="{BB962C8B-B14F-4D97-AF65-F5344CB8AC3E}">
        <p14:creationId xmlns:p14="http://schemas.microsoft.com/office/powerpoint/2010/main" val="61741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lnSpc>
                <a:spcPct val="95000"/>
              </a:lnSpc>
              <a:spcBef>
                <a:spcPts val="0"/>
              </a:spcBef>
              <a:defRPr/>
            </a:pPr>
            <a:r>
              <a:rPr lang="en-US" sz="5000" b="1" dirty="0">
                <a:solidFill>
                  <a:srgbClr val="0033CC"/>
                </a:solidFill>
              </a:rPr>
              <a:t>Personal Property</a:t>
            </a:r>
          </a:p>
          <a:p>
            <a:pPr marL="342900" indent="-342900" algn="ctr">
              <a:lnSpc>
                <a:spcPct val="95000"/>
              </a:lnSpc>
              <a:spcBef>
                <a:spcPts val="0"/>
              </a:spcBef>
              <a:defRPr/>
            </a:pPr>
            <a:r>
              <a:rPr lang="en-US" sz="2800" b="1" i="1" dirty="0" smtClean="0">
                <a:solidFill>
                  <a:srgbClr val="006600"/>
                </a:solidFill>
              </a:rPr>
              <a:t>Acquisition of Property Rights</a:t>
            </a:r>
            <a:endParaRPr lang="en-US" sz="2800" b="1" i="1" dirty="0">
              <a:solidFill>
                <a:srgbClr val="006600"/>
              </a:solidFill>
            </a:endParaRPr>
          </a:p>
          <a:p>
            <a:pPr marL="342900" indent="-342900" algn="ctr">
              <a:spcBef>
                <a:spcPts val="0"/>
              </a:spcBef>
            </a:pPr>
            <a:endParaRPr lang="en-US" sz="2000" b="1" i="1" dirty="0" smtClean="0">
              <a:solidFill>
                <a:srgbClr val="002060"/>
              </a:solidFill>
            </a:endParaRPr>
          </a:p>
          <a:p>
            <a:pPr marL="342900" indent="-342900" algn="ctr">
              <a:spcBef>
                <a:spcPts val="0"/>
              </a:spcBef>
            </a:pPr>
            <a:r>
              <a:rPr lang="en-US" sz="4400" b="1" i="1" dirty="0" smtClean="0">
                <a:solidFill>
                  <a:srgbClr val="C00000"/>
                </a:solidFill>
              </a:rPr>
              <a:t>Acquisition of Rights</a:t>
            </a:r>
          </a:p>
          <a:p>
            <a:pPr marL="342900" indent="-342900" algn="ctr">
              <a:spcBef>
                <a:spcPts val="0"/>
              </a:spcBef>
            </a:pPr>
            <a:r>
              <a:rPr lang="en-US" sz="4400" b="1" i="1" dirty="0" smtClean="0">
                <a:solidFill>
                  <a:srgbClr val="C00000"/>
                </a:solidFill>
              </a:rPr>
              <a:t>In Personal Property</a:t>
            </a:r>
          </a:p>
          <a:p>
            <a:pPr marL="342900" indent="-342900">
              <a:spcBef>
                <a:spcPts val="0"/>
              </a:spcBef>
            </a:pPr>
            <a:endParaRPr lang="en-US" sz="1000" b="1" i="1" dirty="0" smtClean="0">
              <a:solidFill>
                <a:srgbClr val="002060"/>
              </a:solidFill>
            </a:endParaRPr>
          </a:p>
        </p:txBody>
      </p:sp>
    </p:spTree>
    <p:extLst>
      <p:ext uri="{BB962C8B-B14F-4D97-AF65-F5344CB8AC3E}">
        <p14:creationId xmlns:p14="http://schemas.microsoft.com/office/powerpoint/2010/main" val="347241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ctr">
              <a:lnSpc>
                <a:spcPct val="95000"/>
              </a:lnSpc>
              <a:spcBef>
                <a:spcPts val="0"/>
              </a:spcBef>
              <a:defRPr/>
            </a:pPr>
            <a:r>
              <a:rPr lang="en-US" sz="5000" b="1" dirty="0">
                <a:solidFill>
                  <a:srgbClr val="0033CC"/>
                </a:solidFill>
              </a:rPr>
              <a:t>Personal Property</a:t>
            </a:r>
          </a:p>
          <a:p>
            <a:pPr marL="342900" indent="-342900" algn="ctr">
              <a:lnSpc>
                <a:spcPct val="95000"/>
              </a:lnSpc>
              <a:spcBef>
                <a:spcPts val="0"/>
              </a:spcBef>
              <a:defRPr/>
            </a:pPr>
            <a:r>
              <a:rPr lang="en-US" sz="2800" b="1" i="1" dirty="0">
                <a:solidFill>
                  <a:srgbClr val="006600"/>
                </a:solidFill>
              </a:rPr>
              <a:t>Acquisition of Property Rights</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a:solidFill>
                  <a:srgbClr val="C00000"/>
                </a:solidFill>
              </a:rPr>
              <a:t>Rights and Title to </a:t>
            </a:r>
            <a:r>
              <a:rPr lang="en-US" sz="2100" b="1" i="1" dirty="0">
                <a:solidFill>
                  <a:srgbClr val="C00000"/>
                </a:solidFill>
              </a:rPr>
              <a:t>Personal Property </a:t>
            </a:r>
            <a:r>
              <a:rPr lang="en-US" sz="2100" b="1" dirty="0">
                <a:solidFill>
                  <a:srgbClr val="C00000"/>
                </a:solidFill>
              </a:rPr>
              <a:t>are Acquired or Lost </a:t>
            </a:r>
            <a:r>
              <a:rPr lang="en-US" sz="2100" b="1" dirty="0" smtClean="0">
                <a:solidFill>
                  <a:srgbClr val="C00000"/>
                </a:solidFill>
              </a:rPr>
              <a:t>by: </a:t>
            </a:r>
            <a:endParaRPr lang="en-US" sz="2100" b="1" dirty="0">
              <a:solidFill>
                <a:srgbClr val="C00000"/>
              </a:solidFill>
            </a:endParaRPr>
          </a:p>
          <a:p>
            <a:pPr marL="342900" indent="-342900">
              <a:lnSpc>
                <a:spcPct val="120000"/>
              </a:lnSpc>
              <a:spcBef>
                <a:spcPct val="20000"/>
              </a:spcBef>
              <a:defRPr/>
            </a:pPr>
            <a:endParaRPr lang="en-US" sz="400" b="1" dirty="0">
              <a:solidFill>
                <a:srgbClr val="0033CC"/>
              </a:solidFill>
            </a:endParaRPr>
          </a:p>
          <a:p>
            <a:pPr marL="342900" indent="-342900">
              <a:lnSpc>
                <a:spcPct val="120000"/>
              </a:lnSpc>
              <a:spcBef>
                <a:spcPct val="20000"/>
              </a:spcBef>
              <a:defRPr/>
            </a:pPr>
            <a:r>
              <a:rPr lang="en-US" sz="1000" b="1" dirty="0">
                <a:solidFill>
                  <a:srgbClr val="0033CC"/>
                </a:solidFill>
              </a:rPr>
              <a:t>		</a:t>
            </a:r>
            <a:r>
              <a:rPr lang="en-US" sz="2200" b="1" i="1" dirty="0">
                <a:solidFill>
                  <a:schemeClr val="accent1">
                    <a:lumMod val="25000"/>
                  </a:schemeClr>
                </a:solidFill>
              </a:rPr>
              <a:t>1. Occupancy/Possession, </a:t>
            </a:r>
          </a:p>
          <a:p>
            <a:pPr marL="342900" indent="-342900">
              <a:lnSpc>
                <a:spcPct val="120000"/>
              </a:lnSpc>
              <a:spcBef>
                <a:spcPct val="20000"/>
              </a:spcBef>
              <a:defRPr/>
            </a:pPr>
            <a:r>
              <a:rPr lang="en-US" sz="2200" b="1" i="1" dirty="0">
                <a:solidFill>
                  <a:schemeClr val="accent1">
                    <a:lumMod val="25000"/>
                  </a:schemeClr>
                </a:solidFill>
              </a:rPr>
              <a:t>		2. Transfer by Sale,</a:t>
            </a:r>
          </a:p>
          <a:p>
            <a:pPr marL="342900" indent="-342900">
              <a:lnSpc>
                <a:spcPct val="120000"/>
              </a:lnSpc>
              <a:spcBef>
                <a:spcPct val="20000"/>
              </a:spcBef>
              <a:defRPr/>
            </a:pPr>
            <a:r>
              <a:rPr lang="en-US" sz="2200" b="1" i="1" dirty="0">
                <a:solidFill>
                  <a:schemeClr val="accent1">
                    <a:lumMod val="25000"/>
                  </a:schemeClr>
                </a:solidFill>
              </a:rPr>
              <a:t>		3. Adverse Possession, </a:t>
            </a:r>
          </a:p>
          <a:p>
            <a:pPr marL="342900" indent="-342900">
              <a:lnSpc>
                <a:spcPct val="120000"/>
              </a:lnSpc>
              <a:spcBef>
                <a:spcPct val="20000"/>
              </a:spcBef>
              <a:defRPr/>
            </a:pPr>
            <a:r>
              <a:rPr lang="en-US" sz="2200" b="1" i="1" dirty="0">
                <a:solidFill>
                  <a:schemeClr val="accent1">
                    <a:lumMod val="25000"/>
                  </a:schemeClr>
                </a:solidFill>
              </a:rPr>
              <a:t>		4. Accession, </a:t>
            </a:r>
          </a:p>
          <a:p>
            <a:pPr marL="342900" indent="-342900">
              <a:lnSpc>
                <a:spcPct val="120000"/>
              </a:lnSpc>
              <a:spcBef>
                <a:spcPct val="20000"/>
              </a:spcBef>
              <a:defRPr/>
            </a:pPr>
            <a:r>
              <a:rPr lang="en-US" sz="2200" b="1" i="1" dirty="0">
                <a:solidFill>
                  <a:schemeClr val="accent1">
                    <a:lumMod val="25000"/>
                  </a:schemeClr>
                </a:solidFill>
              </a:rPr>
              <a:t>		5. Confusion, </a:t>
            </a:r>
          </a:p>
          <a:p>
            <a:pPr marL="342900" indent="-342900">
              <a:lnSpc>
                <a:spcPct val="120000"/>
              </a:lnSpc>
              <a:spcBef>
                <a:spcPct val="20000"/>
              </a:spcBef>
              <a:defRPr/>
            </a:pPr>
            <a:r>
              <a:rPr lang="en-US" sz="2200" b="1" i="1" dirty="0">
                <a:solidFill>
                  <a:schemeClr val="accent1">
                    <a:lumMod val="25000"/>
                  </a:schemeClr>
                </a:solidFill>
              </a:rPr>
              <a:t>		6. Judgment, </a:t>
            </a:r>
          </a:p>
          <a:p>
            <a:pPr marL="342900" indent="-342900">
              <a:lnSpc>
                <a:spcPct val="120000"/>
              </a:lnSpc>
              <a:spcBef>
                <a:spcPct val="20000"/>
              </a:spcBef>
              <a:defRPr/>
            </a:pPr>
            <a:r>
              <a:rPr lang="en-US" sz="2200" b="1" i="1" dirty="0">
                <a:solidFill>
                  <a:schemeClr val="accent1">
                    <a:lumMod val="25000"/>
                  </a:schemeClr>
                </a:solidFill>
              </a:rPr>
              <a:t>		7. When the chattel is lost, mislaid, or abandoned, or </a:t>
            </a:r>
          </a:p>
          <a:p>
            <a:pPr marL="342900" indent="-342900">
              <a:lnSpc>
                <a:spcPct val="120000"/>
              </a:lnSpc>
              <a:spcBef>
                <a:spcPct val="20000"/>
              </a:spcBef>
              <a:defRPr/>
            </a:pPr>
            <a:r>
              <a:rPr lang="en-US" sz="2200" b="1" i="1" dirty="0">
                <a:solidFill>
                  <a:schemeClr val="accent1">
                    <a:lumMod val="25000"/>
                  </a:schemeClr>
                </a:solidFill>
              </a:rPr>
              <a:t>		8. Gift</a:t>
            </a:r>
          </a:p>
          <a:p>
            <a:pPr marL="342900" indent="-342900">
              <a:spcBef>
                <a:spcPct val="20000"/>
              </a:spcBef>
              <a:buFontTx/>
              <a:buChar char="•"/>
              <a:defRPr/>
            </a:pPr>
            <a:endParaRPr lang="en-US" sz="2200" b="1" dirty="0">
              <a:solidFill>
                <a:srgbClr val="0033CC"/>
              </a:solidFill>
            </a:endParaRPr>
          </a:p>
        </p:txBody>
      </p:sp>
    </p:spTree>
    <p:extLst>
      <p:ext uri="{BB962C8B-B14F-4D97-AF65-F5344CB8AC3E}">
        <p14:creationId xmlns:p14="http://schemas.microsoft.com/office/powerpoint/2010/main" val="168205011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8920</TotalTime>
  <Words>4839</Words>
  <Application>Microsoft Office PowerPoint</Application>
  <PresentationFormat>On-screen Show (4:3)</PresentationFormat>
  <Paragraphs>669</Paragraphs>
  <Slides>33</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Narrow</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422</cp:revision>
  <cp:lastPrinted>2017-08-31T14:13:51Z</cp:lastPrinted>
  <dcterms:created xsi:type="dcterms:W3CDTF">2007-08-27T19:04:39Z</dcterms:created>
  <dcterms:modified xsi:type="dcterms:W3CDTF">2020-09-21T21:41:36Z</dcterms:modified>
</cp:coreProperties>
</file>