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09" r:id="rId2"/>
    <p:sldId id="537" r:id="rId3"/>
    <p:sldId id="524" r:id="rId4"/>
    <p:sldId id="548" r:id="rId5"/>
    <p:sldId id="538" r:id="rId6"/>
    <p:sldId id="539" r:id="rId7"/>
    <p:sldId id="549" r:id="rId8"/>
    <p:sldId id="540" r:id="rId9"/>
    <p:sldId id="550" r:id="rId10"/>
    <p:sldId id="541" r:id="rId11"/>
    <p:sldId id="542" r:id="rId12"/>
    <p:sldId id="543" r:id="rId13"/>
    <p:sldId id="544" r:id="rId14"/>
    <p:sldId id="551" r:id="rId15"/>
    <p:sldId id="545" r:id="rId16"/>
    <p:sldId id="552" r:id="rId17"/>
    <p:sldId id="546" r:id="rId18"/>
    <p:sldId id="553" r:id="rId19"/>
    <p:sldId id="547" r:id="rId20"/>
    <p:sldId id="439" r:id="rId2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-53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-107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-1635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-2190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CC"/>
    <a:srgbClr val="006600"/>
    <a:srgbClr val="C81204"/>
    <a:srgbClr val="4C1441"/>
    <a:srgbClr val="FFFF00"/>
    <a:srgbClr val="CC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4" autoAdjust="0"/>
  </p:normalViewPr>
  <p:slideViewPr>
    <p:cSldViewPr>
      <p:cViewPr varScale="1">
        <p:scale>
          <a:sx n="105" d="100"/>
          <a:sy n="105" d="100"/>
        </p:scale>
        <p:origin x="169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7732B-3931-4C78-8DBB-AD53B398B0CD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CAE9A-D2A7-455A-9066-FB3381E1D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E8468ECA-FCD4-4767-A441-9AD0A66A9B02}" type="datetimeFigureOut">
              <a:rPr lang="en-US"/>
              <a:pPr>
                <a:defRPr/>
              </a:pPr>
              <a:t>10/7/2020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95A1D999-1AA3-4AF7-B474-A087E9E08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22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6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90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75" algn="l" defTabSz="914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DDD08-FB92-4644-8B65-4FC6B41D2F4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337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8ECCA-4959-490D-A278-24D118481C2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7886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DDD08-FB92-4644-8B65-4FC6B41D2F4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9137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A5ABB-97FD-4E7E-B93D-4B7EBE833CE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7526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DDD08-FB92-4644-8B65-4FC6B41D2F4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1455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08FE9-5070-425A-8F23-AA8527F840B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8737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DDD08-FB92-4644-8B65-4FC6B41D2F4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7260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3B481-EBE1-4546-BBA2-538E47E9C2D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089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2FD4E-EBEF-48B8-B548-F2C0C6B8BE4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194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EF417-A765-4FB6-BC48-4492CDAB1DF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796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DDD08-FB92-4644-8B65-4FC6B41D2F4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533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01CCC-178D-4076-BECD-BE696115598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147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DDD08-FB92-4644-8B65-4FC6B41D2F4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456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99E34-900C-490A-B2A3-293B160A141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640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2A8A5-6525-4CB1-A210-5A69D26909A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72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78376-6629-4606-8C1D-3C457BC7F0D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718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4" indent="0" algn="ctr">
              <a:buNone/>
              <a:defRPr/>
            </a:lvl2pPr>
            <a:lvl3pPr marL="914368" indent="0" algn="ctr">
              <a:buNone/>
              <a:defRPr/>
            </a:lvl3pPr>
            <a:lvl4pPr marL="1371553" indent="0" algn="ctr">
              <a:buNone/>
              <a:defRPr/>
            </a:lvl4pPr>
            <a:lvl5pPr marL="1828737" indent="0" algn="ctr">
              <a:buNone/>
              <a:defRPr/>
            </a:lvl5pPr>
            <a:lvl6pPr marL="2285922" indent="0" algn="ctr">
              <a:buNone/>
              <a:defRPr/>
            </a:lvl6pPr>
            <a:lvl7pPr marL="2743106" indent="0" algn="ctr">
              <a:buNone/>
              <a:defRPr/>
            </a:lvl7pPr>
            <a:lvl8pPr marL="3200290" indent="0" algn="ctr">
              <a:buNone/>
              <a:defRPr/>
            </a:lvl8pPr>
            <a:lvl9pPr marL="36574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7A24A-EE01-4FFF-B865-DEFEBA29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8CDE-1D61-4434-A8D4-A12664F1F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E680-E495-40E8-B03E-91F8AD507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F987-C306-4481-BAE6-C66747CE0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2E0F-2943-4D8F-B5F0-CA55A7B3D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93321-8854-45D3-87E5-FFBD7A5A47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4" indent="0">
              <a:buNone/>
              <a:defRPr sz="1800"/>
            </a:lvl2pPr>
            <a:lvl3pPr marL="914368" indent="0">
              <a:buNone/>
              <a:defRPr sz="1600"/>
            </a:lvl3pPr>
            <a:lvl4pPr marL="1371553" indent="0">
              <a:buNone/>
              <a:defRPr sz="1400"/>
            </a:lvl4pPr>
            <a:lvl5pPr marL="1828737" indent="0">
              <a:buNone/>
              <a:defRPr sz="1400"/>
            </a:lvl5pPr>
            <a:lvl6pPr marL="2285922" indent="0">
              <a:buNone/>
              <a:defRPr sz="1400"/>
            </a:lvl6pPr>
            <a:lvl7pPr marL="2743106" indent="0">
              <a:buNone/>
              <a:defRPr sz="1400"/>
            </a:lvl7pPr>
            <a:lvl8pPr marL="3200290" indent="0">
              <a:buNone/>
              <a:defRPr sz="1400"/>
            </a:lvl8pPr>
            <a:lvl9pPr marL="365747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5097-BB54-4FF8-8DDF-31830133C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CAA6-6DF7-41A0-AD45-4D44881C1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4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3" indent="0">
              <a:buNone/>
              <a:defRPr sz="1600" b="1"/>
            </a:lvl4pPr>
            <a:lvl5pPr marL="1828737" indent="0">
              <a:buNone/>
              <a:defRPr sz="1600" b="1"/>
            </a:lvl5pPr>
            <a:lvl6pPr marL="2285922" indent="0">
              <a:buNone/>
              <a:defRPr sz="1600" b="1"/>
            </a:lvl6pPr>
            <a:lvl7pPr marL="2743106" indent="0">
              <a:buNone/>
              <a:defRPr sz="1600" b="1"/>
            </a:lvl7pPr>
            <a:lvl8pPr marL="3200290" indent="0">
              <a:buNone/>
              <a:defRPr sz="1600" b="1"/>
            </a:lvl8pPr>
            <a:lvl9pPr marL="36574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18A5-6C48-4D58-9486-2D323D868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F614-9A60-41F9-9E0D-1A2BD4A82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4401-F39B-429E-B9F0-916835699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58A6-2895-4F8E-9569-2718370C71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4" indent="0">
              <a:buNone/>
              <a:defRPr sz="2800"/>
            </a:lvl2pPr>
            <a:lvl3pPr marL="914368" indent="0">
              <a:buNone/>
              <a:defRPr sz="2400"/>
            </a:lvl3pPr>
            <a:lvl4pPr marL="1371553" indent="0">
              <a:buNone/>
              <a:defRPr sz="2000"/>
            </a:lvl4pPr>
            <a:lvl5pPr marL="1828737" indent="0">
              <a:buNone/>
              <a:defRPr sz="2000"/>
            </a:lvl5pPr>
            <a:lvl6pPr marL="2285922" indent="0">
              <a:buNone/>
              <a:defRPr sz="2000"/>
            </a:lvl6pPr>
            <a:lvl7pPr marL="2743106" indent="0">
              <a:buNone/>
              <a:defRPr sz="2000"/>
            </a:lvl7pPr>
            <a:lvl8pPr marL="3200290" indent="0">
              <a:buNone/>
              <a:defRPr sz="2000"/>
            </a:lvl8pPr>
            <a:lvl9pPr marL="365747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4" indent="0">
              <a:buNone/>
              <a:defRPr sz="1200"/>
            </a:lvl2pPr>
            <a:lvl3pPr marL="914368" indent="0">
              <a:buNone/>
              <a:defRPr sz="1000"/>
            </a:lvl3pPr>
            <a:lvl4pPr marL="1371553" indent="0">
              <a:buNone/>
              <a:defRPr sz="900"/>
            </a:lvl4pPr>
            <a:lvl5pPr marL="1828737" indent="0">
              <a:buNone/>
              <a:defRPr sz="900"/>
            </a:lvl5pPr>
            <a:lvl6pPr marL="2285922" indent="0">
              <a:buNone/>
              <a:defRPr sz="900"/>
            </a:lvl6pPr>
            <a:lvl7pPr marL="2743106" indent="0">
              <a:buNone/>
              <a:defRPr sz="900"/>
            </a:lvl7pPr>
            <a:lvl8pPr marL="3200290" indent="0">
              <a:buNone/>
              <a:defRPr sz="900"/>
            </a:lvl8pPr>
            <a:lvl9pPr marL="36574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07C2-C407-4AEA-8611-0B86175B1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E440FD-95CB-4EBB-A5FF-B0FADC389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14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98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83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67" indent="-2285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7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2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6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5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:\23blaw421\myIMG_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243" y="1828801"/>
            <a:ext cx="313509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6950" y="5394325"/>
            <a:ext cx="7288213" cy="1169988"/>
          </a:xfrm>
          <a:prstGeom prst="rect">
            <a:avLst/>
          </a:prstGeom>
          <a:solidFill>
            <a:schemeClr val="tx1"/>
          </a:solidFill>
        </p:spPr>
        <p:txBody>
          <a:bodyPr lIns="91436" tIns="45718" rIns="91436" bIns="45718"/>
          <a:lstStyle/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Slide Set </a:t>
            </a:r>
            <a:r>
              <a:rPr lang="en-US" sz="3200" b="1" kern="0" dirty="0" smtClean="0">
                <a:solidFill>
                  <a:srgbClr val="FFFF00"/>
                </a:solidFill>
                <a:latin typeface="+mn-lt"/>
              </a:rPr>
              <a:t>Six A:</a:t>
            </a:r>
            <a:endParaRPr lang="en-US" sz="3200" b="1" kern="0" dirty="0">
              <a:solidFill>
                <a:srgbClr val="FFFF00"/>
              </a:solidFill>
              <a:latin typeface="+mn-lt"/>
            </a:endParaRPr>
          </a:p>
          <a:p>
            <a:pPr marL="342889" indent="-342889" algn="ctr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FFFF00"/>
                </a:solidFill>
                <a:latin typeface="+mn-lt"/>
              </a:rPr>
              <a:t>Gifts</a:t>
            </a:r>
            <a:endParaRPr lang="en-US" sz="3200" b="1" kern="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"/>
            <a:ext cx="5700712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3600" b="1" i="1" dirty="0">
                <a:solidFill>
                  <a:srgbClr val="006600"/>
                </a:solidFill>
              </a:rPr>
              <a:t>Gifts </a:t>
            </a:r>
            <a:r>
              <a:rPr lang="en-US" sz="3600" b="1" i="1" dirty="0" smtClean="0">
                <a:solidFill>
                  <a:srgbClr val="006600"/>
                </a:solidFill>
              </a:rPr>
              <a:t>– Elements – Gifts </a:t>
            </a:r>
            <a:r>
              <a:rPr lang="en-US" sz="3600" b="1" i="1" dirty="0" err="1" smtClean="0">
                <a:solidFill>
                  <a:srgbClr val="006600"/>
                </a:solidFill>
              </a:rPr>
              <a:t>Intervivos</a:t>
            </a:r>
            <a:endParaRPr lang="en-US" sz="3600" b="1" i="1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The Wonderful World of GIFTS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600" b="1" dirty="0">
                <a:solidFill>
                  <a:srgbClr val="0033CC"/>
                </a:solidFill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1. 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</a:t>
            </a: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a. Donor's Intent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i="1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The donor must intend to make an immediate gift.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Mere Delivery is NOT evidence of Intent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Intent must be proven by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“clear and convincing evidence”</a:t>
            </a:r>
            <a:r>
              <a:rPr lang="en-US" sz="2000" b="1" dirty="0"/>
              <a:t> if the gift is challenged.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Courts are suspicious of “claimed gifts”.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Facts determine if donor had requisite Intent, and the </a:t>
            </a:r>
            <a:r>
              <a:rPr lang="en-US" sz="2000" b="1" dirty="0" err="1"/>
              <a:t>donee</a:t>
            </a:r>
            <a:r>
              <a:rPr lang="en-US" sz="2000" b="1" dirty="0"/>
              <a:t> bears the burden of proof to show that such Intent </a:t>
            </a:r>
            <a:r>
              <a:rPr lang="en-US" sz="2000" b="1" dirty="0" err="1"/>
              <a:t>exisited</a:t>
            </a:r>
            <a:r>
              <a:rPr lang="en-US" sz="2000" b="1" dirty="0"/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76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3600" b="1" i="1" dirty="0">
                <a:solidFill>
                  <a:srgbClr val="006600"/>
                </a:solidFill>
              </a:rPr>
              <a:t>Gifts </a:t>
            </a:r>
            <a:r>
              <a:rPr lang="en-US" sz="3600" b="1" i="1" dirty="0" smtClean="0">
                <a:solidFill>
                  <a:srgbClr val="006600"/>
                </a:solidFill>
              </a:rPr>
              <a:t>– Elements – Gifts Inter </a:t>
            </a:r>
            <a:r>
              <a:rPr lang="en-US" sz="3600" b="1" i="1" dirty="0" err="1" smtClean="0">
                <a:solidFill>
                  <a:srgbClr val="006600"/>
                </a:solidFill>
              </a:rPr>
              <a:t>Vivos</a:t>
            </a:r>
            <a:endParaRPr lang="en-US" sz="3600" b="1" i="1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The Wonderful World of GIFTS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514350" indent="-514350" algn="just"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b. Delivery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The validity of an inter </a:t>
            </a:r>
            <a:r>
              <a:rPr lang="en-US" sz="1600" b="1" dirty="0" err="1"/>
              <a:t>vivos</a:t>
            </a:r>
            <a:r>
              <a:rPr lang="en-US" sz="1600" b="1" dirty="0"/>
              <a:t> gift depends on the property’s delivery to the </a:t>
            </a:r>
            <a:r>
              <a:rPr lang="en-US" sz="1600" b="1" dirty="0" err="1"/>
              <a:t>donee</a:t>
            </a:r>
            <a:r>
              <a:rPr lang="en-US" sz="1600" b="1" dirty="0"/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A simple promise to give does not complete the gift.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Delivery must be established by 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"clear and convincing evidence".</a:t>
            </a:r>
            <a:endParaRPr lang="en-US" sz="1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A declaration by a </a:t>
            </a:r>
            <a:r>
              <a:rPr lang="en-US" sz="1600" b="1" dirty="0" err="1"/>
              <a:t>bailor</a:t>
            </a:r>
            <a:r>
              <a:rPr lang="en-US" sz="1600" b="1" dirty="0"/>
              <a:t> to the </a:t>
            </a:r>
            <a:r>
              <a:rPr lang="en-US" sz="1600" b="1" dirty="0" err="1"/>
              <a:t>bailee</a:t>
            </a:r>
            <a:r>
              <a:rPr lang="en-US" sz="1600" b="1" dirty="0"/>
              <a:t> that the bailed article is a gift has the effect of immediately transferring title.</a:t>
            </a:r>
            <a:endParaRPr lang="en-US" sz="1000" b="1" dirty="0"/>
          </a:p>
          <a:p>
            <a:pPr marL="342900" indent="-342900" algn="just">
              <a:spcBef>
                <a:spcPct val="20000"/>
              </a:spcBef>
              <a:defRPr/>
            </a:pPr>
            <a:endParaRPr lang="en-US" sz="10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Thus, a note by decedent saying, "I am giving my diamond rings to X," was held to be a mere statement of present intent, insufficient to prove the act of delivery.</a:t>
            </a:r>
            <a:r>
              <a:rPr lang="en-US" sz="1600" dirty="0"/>
              <a:t>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1860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200" b="1" i="1" dirty="0">
                <a:solidFill>
                  <a:srgbClr val="006600"/>
                </a:solidFill>
              </a:rPr>
              <a:t>Gifts – Elements – Gifts Inter </a:t>
            </a:r>
            <a:r>
              <a:rPr lang="en-US" sz="3200" b="1" i="1" dirty="0" err="1">
                <a:solidFill>
                  <a:srgbClr val="006600"/>
                </a:solidFill>
              </a:rPr>
              <a:t>Vivos</a:t>
            </a:r>
            <a:endParaRPr lang="en-US" sz="3200" b="1" i="1" dirty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endParaRPr lang="en-US" sz="1000" b="1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The </a:t>
            </a:r>
            <a:r>
              <a:rPr lang="en-US" sz="2400" b="1" dirty="0">
                <a:solidFill>
                  <a:srgbClr val="C00000"/>
                </a:solidFill>
              </a:rPr>
              <a:t>Wonderful World of GIFTS</a:t>
            </a:r>
          </a:p>
          <a:p>
            <a:pPr marL="342900" indent="-342900" algn="just">
              <a:lnSpc>
                <a:spcPct val="80000"/>
              </a:lnSpc>
              <a:spcBef>
                <a:spcPts val="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8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514350" indent="-514350"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b. Delivery (Continued)</a:t>
            </a:r>
          </a:p>
          <a:p>
            <a:pPr marL="342900" indent="-342900" algn="just">
              <a:lnSpc>
                <a:spcPct val="80000"/>
              </a:lnSpc>
              <a:spcBef>
                <a:spcPts val="0"/>
              </a:spcBef>
              <a:buFontTx/>
              <a:buChar char="•"/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600" b="1" dirty="0"/>
              <a:t>	</a:t>
            </a:r>
            <a:r>
              <a:rPr lang="en-US" sz="1600" b="1" dirty="0">
                <a:solidFill>
                  <a:srgbClr val="006600"/>
                </a:solidFill>
              </a:rPr>
              <a:t>	1) Gifts of Checks, Notes or Stock Certificates</a:t>
            </a:r>
          </a:p>
          <a:p>
            <a:pPr marL="914400" indent="173038">
              <a:lnSpc>
                <a:spcPct val="8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1400" b="1" dirty="0">
                <a:solidFill>
                  <a:srgbClr val="000099"/>
                </a:solidFill>
              </a:rPr>
              <a:t>There are two specific rules of delivery to remember for gifts of checks or notes: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500" b="1" dirty="0">
                <a:solidFill>
                  <a:srgbClr val="0033CC"/>
                </a:solidFill>
              </a:rPr>
              <a:t>		</a:t>
            </a:r>
            <a:r>
              <a:rPr lang="en-US" sz="1500" b="1" dirty="0" smtClean="0">
                <a:solidFill>
                  <a:srgbClr val="0033CC"/>
                </a:solidFill>
              </a:rPr>
              <a:t>       </a:t>
            </a:r>
            <a:r>
              <a:rPr lang="en-US" sz="1200" b="1" dirty="0" smtClean="0"/>
              <a:t>a</a:t>
            </a:r>
            <a:r>
              <a:rPr lang="en-US" sz="1200" b="1" dirty="0"/>
              <a:t>) If the donor is the drawer or maker of the check or note, delivery is not </a:t>
            </a:r>
            <a:r>
              <a:rPr lang="en-US" sz="1200" b="1" dirty="0" smtClean="0"/>
              <a:t>valid until </a:t>
            </a:r>
            <a:r>
              <a:rPr lang="en-US" sz="1200" b="1" dirty="0"/>
              <a:t>the check or </a:t>
            </a:r>
            <a:r>
              <a:rPr lang="en-US" sz="1200" b="1" dirty="0" smtClean="0"/>
              <a:t> 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200" b="1" dirty="0"/>
              <a:t> </a:t>
            </a:r>
            <a:r>
              <a:rPr lang="en-US" sz="1200" b="1" dirty="0" smtClean="0"/>
              <a:t>                                 note </a:t>
            </a:r>
            <a:r>
              <a:rPr lang="en-US" sz="1200" b="1" dirty="0"/>
              <a:t>is </a:t>
            </a:r>
            <a:r>
              <a:rPr lang="en-US" sz="1200" b="1" dirty="0" smtClean="0"/>
              <a:t>cashed</a:t>
            </a:r>
            <a:r>
              <a:rPr lang="en-US" sz="1200" b="1" dirty="0"/>
              <a:t>.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400" b="1" dirty="0"/>
              <a:t>		</a:t>
            </a:r>
            <a:r>
              <a:rPr lang="en-US" sz="1400" b="1" dirty="0" smtClean="0"/>
              <a:t>       </a:t>
            </a:r>
            <a:r>
              <a:rPr lang="en-US" sz="1200" b="1" dirty="0" smtClean="0"/>
              <a:t>b</a:t>
            </a:r>
            <a:r>
              <a:rPr lang="en-US" sz="1200" b="1" dirty="0"/>
              <a:t>) If the donor is giving someone else's check or note, then delivery is valid </a:t>
            </a:r>
            <a:r>
              <a:rPr lang="en-US" sz="1200" b="1" dirty="0" smtClean="0"/>
              <a:t>when the </a:t>
            </a:r>
            <a:r>
              <a:rPr lang="en-US" sz="1200" b="1" dirty="0"/>
              <a:t>check or note </a:t>
            </a:r>
            <a:endParaRPr lang="en-US" sz="1200" b="1" dirty="0" smtClean="0"/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200" b="1" dirty="0"/>
              <a:t> </a:t>
            </a:r>
            <a:r>
              <a:rPr lang="en-US" sz="1200" b="1" dirty="0" smtClean="0"/>
              <a:t>                                 is given</a:t>
            </a:r>
            <a:r>
              <a:rPr lang="en-US" sz="1200" b="1" dirty="0"/>
              <a:t>, even without a valid endorsement.</a:t>
            </a:r>
            <a:endParaRPr lang="en-US" sz="1200" b="1" dirty="0">
              <a:solidFill>
                <a:srgbClr val="006600"/>
              </a:solidFill>
            </a:endParaRPr>
          </a:p>
          <a:p>
            <a:pPr marL="1143000" indent="-228600">
              <a:lnSpc>
                <a:spcPct val="80000"/>
              </a:lnSpc>
              <a:spcBef>
                <a:spcPts val="0"/>
              </a:spcBef>
              <a:buFontTx/>
              <a:buChar char="•"/>
              <a:tabLst>
                <a:tab pos="1143000" algn="l"/>
              </a:tabLst>
              <a:defRPr/>
            </a:pPr>
            <a:r>
              <a:rPr lang="en-US" sz="1400" b="1" dirty="0">
                <a:solidFill>
                  <a:srgbClr val="0033CC"/>
                </a:solidFill>
              </a:rPr>
              <a:t>A stock certificate is validly delivered when given, even without endorsement</a:t>
            </a:r>
            <a:r>
              <a:rPr lang="en-US" sz="1500" b="1" dirty="0">
                <a:solidFill>
                  <a:srgbClr val="0033CC"/>
                </a:solidFill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1143000" indent="-2286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</a:rPr>
              <a:t>2</a:t>
            </a:r>
            <a:r>
              <a:rPr lang="en-US" sz="1600" b="1" dirty="0">
                <a:solidFill>
                  <a:srgbClr val="006600"/>
                </a:solidFill>
              </a:rPr>
              <a:t>) Gifts Through Agent</a:t>
            </a:r>
          </a:p>
          <a:p>
            <a:pPr marL="1143000" indent="-228600" algn="just">
              <a:lnSpc>
                <a:spcPct val="8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1400" b="1" dirty="0">
                <a:solidFill>
                  <a:srgbClr val="0033CC"/>
                </a:solidFill>
              </a:rPr>
              <a:t>If a gift is given through an agent, the time when the delivery requirement is satisfied depends on whose agent the agent is. </a:t>
            </a:r>
          </a:p>
          <a:p>
            <a:pPr marL="1600200" indent="-2286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0033CC"/>
                </a:solidFill>
              </a:rPr>
              <a:t>	</a:t>
            </a:r>
            <a:r>
              <a:rPr lang="en-US" sz="1200" b="1" dirty="0" smtClean="0"/>
              <a:t>a</a:t>
            </a:r>
            <a:r>
              <a:rPr lang="en-US" sz="1200" b="1" dirty="0"/>
              <a:t>) If he is the </a:t>
            </a:r>
            <a:r>
              <a:rPr lang="en-US" sz="1200" b="1" i="1" dirty="0"/>
              <a:t>donor's </a:t>
            </a:r>
            <a:r>
              <a:rPr lang="en-US" sz="1200" b="1" dirty="0"/>
              <a:t>agent, the gift is </a:t>
            </a:r>
            <a:r>
              <a:rPr lang="en-US" sz="1200" b="1" i="1" dirty="0"/>
              <a:t>not delivered until given to the </a:t>
            </a:r>
            <a:r>
              <a:rPr lang="en-US" sz="1200" b="1" i="1" dirty="0" err="1"/>
              <a:t>donee</a:t>
            </a:r>
            <a:r>
              <a:rPr lang="en-US" sz="1200" b="1" i="1" dirty="0"/>
              <a:t>. </a:t>
            </a:r>
            <a:endParaRPr lang="en-US" sz="1200" b="1" dirty="0"/>
          </a:p>
          <a:p>
            <a:pPr marL="1600200" indent="-2286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200" b="1" dirty="0"/>
              <a:t>	</a:t>
            </a:r>
            <a:r>
              <a:rPr lang="en-US" sz="1200" b="1" dirty="0" smtClean="0"/>
              <a:t>b</a:t>
            </a:r>
            <a:r>
              <a:rPr lang="en-US" sz="1200" b="1" dirty="0"/>
              <a:t>) If he is the </a:t>
            </a:r>
            <a:r>
              <a:rPr lang="en-US" sz="1200" b="1" i="1" dirty="0" err="1"/>
              <a:t>donee's</a:t>
            </a:r>
            <a:r>
              <a:rPr lang="en-US" sz="1200" b="1" i="1" dirty="0"/>
              <a:t> </a:t>
            </a:r>
            <a:r>
              <a:rPr lang="en-US" sz="1200" b="1" dirty="0"/>
              <a:t>agent, the gift is </a:t>
            </a:r>
            <a:r>
              <a:rPr lang="en-US" sz="1200" b="1" i="1" dirty="0"/>
              <a:t>delivered when given to the agent. </a:t>
            </a:r>
            <a:endParaRPr lang="en-US" sz="1200" b="1" dirty="0"/>
          </a:p>
          <a:p>
            <a:pPr marL="1600200" indent="-2286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200" b="1" dirty="0"/>
              <a:t> </a:t>
            </a:r>
            <a:r>
              <a:rPr lang="en-US" sz="1200" b="1" dirty="0" smtClean="0"/>
              <a:t>    c</a:t>
            </a:r>
            <a:r>
              <a:rPr lang="en-US" sz="1200" b="1" dirty="0"/>
              <a:t>) Where there is doubt about whose agent is being used, the presumption is: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400" b="1" dirty="0"/>
              <a:t>			</a:t>
            </a:r>
            <a:r>
              <a:rPr lang="en-US" sz="1000" b="1" dirty="0"/>
              <a:t>- If the </a:t>
            </a:r>
            <a:r>
              <a:rPr lang="en-US" sz="1000" b="1" dirty="0" err="1"/>
              <a:t>donee</a:t>
            </a:r>
            <a:r>
              <a:rPr lang="en-US" sz="1000" b="1" dirty="0"/>
              <a:t> is a minor, the agent is the </a:t>
            </a:r>
            <a:r>
              <a:rPr lang="en-US" sz="1000" b="1" dirty="0" err="1"/>
              <a:t>donee's</a:t>
            </a:r>
            <a:r>
              <a:rPr lang="en-US" sz="1000" b="1" dirty="0"/>
              <a:t>; 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000" b="1" dirty="0"/>
              <a:t>			- If the </a:t>
            </a:r>
            <a:r>
              <a:rPr lang="en-US" sz="1000" b="1" dirty="0" err="1"/>
              <a:t>donee</a:t>
            </a:r>
            <a:r>
              <a:rPr lang="en-US" sz="1000" b="1" dirty="0"/>
              <a:t> is not a minor, the agent is presumed to be the donor's</a:t>
            </a:r>
            <a:r>
              <a:rPr lang="en-US" sz="1000" b="1" dirty="0" smtClean="0"/>
              <a:t>.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endParaRPr lang="en-US" sz="1000" b="1" dirty="0"/>
          </a:p>
          <a:p>
            <a:pPr marL="342900" indent="-342900"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1600" b="1" dirty="0"/>
              <a:t>		</a:t>
            </a:r>
            <a:r>
              <a:rPr lang="en-US" sz="1600" b="1" dirty="0">
                <a:solidFill>
                  <a:srgbClr val="006600"/>
                </a:solidFill>
              </a:rPr>
              <a:t>3) Joint Checking Account</a:t>
            </a:r>
            <a:endParaRPr lang="en-US" sz="200" b="1" dirty="0">
              <a:solidFill>
                <a:srgbClr val="006600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ts val="0"/>
              </a:spcBef>
              <a:buFontTx/>
              <a:buChar char="•"/>
              <a:defRPr/>
            </a:pPr>
            <a:endParaRPr lang="en-US" sz="200" b="1" dirty="0"/>
          </a:p>
          <a:p>
            <a:pPr marL="1143000" indent="-228600" algn="just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143000" algn="l"/>
              </a:tabLst>
              <a:defRPr/>
            </a:pPr>
            <a:r>
              <a:rPr lang="en-US" sz="1400" b="1" dirty="0">
                <a:solidFill>
                  <a:srgbClr val="0033CC"/>
                </a:solidFill>
              </a:rPr>
              <a:t>In New York, the survivor of a joint account will automatically become the owner of the account (absent fraud, undue influence, mental incapacity, or mistake). </a:t>
            </a:r>
          </a:p>
          <a:p>
            <a:pPr marL="1143000" indent="-228600" algn="just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143000" algn="l"/>
              </a:tabLst>
              <a:defRPr/>
            </a:pPr>
            <a:r>
              <a:rPr lang="en-US" sz="1400" b="1" dirty="0">
                <a:solidFill>
                  <a:srgbClr val="0033CC"/>
                </a:solidFill>
              </a:rPr>
              <a:t>Some other jurisdictions allow a rebuttable presumption to be raised in the case of a joint checking account (our state does not).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4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800" b="1" i="1" dirty="0">
                <a:solidFill>
                  <a:srgbClr val="006600"/>
                </a:solidFill>
              </a:rPr>
              <a:t>Gifts – Elements – Gifts Inter </a:t>
            </a:r>
            <a:r>
              <a:rPr lang="en-US" sz="2800" b="1" i="1" dirty="0" err="1">
                <a:solidFill>
                  <a:srgbClr val="006600"/>
                </a:solidFill>
              </a:rPr>
              <a:t>Vivos</a:t>
            </a:r>
            <a:endParaRPr lang="en-US" sz="2800" b="1" i="1" dirty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endParaRPr lang="en-US" sz="9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300" b="1" dirty="0">
                <a:solidFill>
                  <a:srgbClr val="0033CC"/>
                </a:solidFill>
              </a:rPr>
              <a:t>	</a:t>
            </a:r>
            <a:endParaRPr lang="en-US" sz="2000" b="1" dirty="0"/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c. Acceptance</a:t>
            </a:r>
            <a:endParaRPr lang="en-US" sz="20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Acceptance of the gift by the </a:t>
            </a:r>
            <a:r>
              <a:rPr lang="en-US" sz="2000" b="1" dirty="0" err="1"/>
              <a:t>donee</a:t>
            </a:r>
            <a:r>
              <a:rPr lang="en-US" sz="2000" b="1" dirty="0"/>
              <a:t>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is also a critical element in a valid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inter </a:t>
            </a:r>
            <a:r>
              <a:rPr lang="en-US" sz="2000" b="1" dirty="0" err="1"/>
              <a:t>vivos</a:t>
            </a:r>
            <a:r>
              <a:rPr lang="en-US" sz="2000" b="1" dirty="0"/>
              <a:t> transfer.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Acceptance of the gift is ordinarily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presumed;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i.e.,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rejection of a gift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requires manifestation of that intent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by word or conduct.)</a:t>
            </a:r>
            <a:r>
              <a:rPr lang="en-US" sz="2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However, joint control by the putative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donor and </a:t>
            </a:r>
            <a:r>
              <a:rPr lang="en-US" sz="2000" b="1" dirty="0" err="1"/>
              <a:t>donee</a:t>
            </a:r>
            <a:r>
              <a:rPr lang="en-US" sz="2000" b="1" dirty="0"/>
              <a:t> negates the gift.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40964" name="Picture 4" descr="http://newzealand.usembassy.gov/uploads/images/xuJjIaQtOgBJ4uOHxdD18A/royFerg350.jpg"/>
          <p:cNvPicPr>
            <a:picLocks noChangeAspect="1" noChangeArrowheads="1"/>
          </p:cNvPicPr>
          <p:nvPr/>
        </p:nvPicPr>
        <p:blipFill>
          <a:blip r:embed="rId3" cstate="print"/>
          <a:srcRect l="21001" r="14999"/>
          <a:stretch>
            <a:fillRect/>
          </a:stretch>
        </p:blipFill>
        <p:spPr bwMode="auto">
          <a:xfrm>
            <a:off x="5638800" y="2133600"/>
            <a:ext cx="30480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130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endParaRPr lang="en-US" sz="4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800" b="1" i="1" dirty="0" smtClean="0">
                <a:solidFill>
                  <a:srgbClr val="006600"/>
                </a:solidFill>
              </a:rPr>
              <a:t>GIFTS</a:t>
            </a: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endParaRPr lang="en-US" sz="2800" b="1" i="1" dirty="0" smtClean="0">
              <a:solidFill>
                <a:srgbClr val="006600"/>
              </a:solidFill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C00000"/>
                </a:solidFill>
              </a:rPr>
              <a:t>In Contemplation of Marriage </a:t>
            </a:r>
          </a:p>
          <a:p>
            <a:pPr marL="342900" indent="-342900">
              <a:spcBef>
                <a:spcPts val="0"/>
              </a:spcBef>
            </a:pPr>
            <a:endParaRPr lang="en-US" sz="10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48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048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800" b="1" i="1" dirty="0">
                <a:solidFill>
                  <a:srgbClr val="006600"/>
                </a:solidFill>
              </a:rPr>
              <a:t>Gifts – Elements – Gifts Inter </a:t>
            </a:r>
            <a:r>
              <a:rPr lang="en-US" sz="2800" b="1" i="1" dirty="0" err="1">
                <a:solidFill>
                  <a:srgbClr val="006600"/>
                </a:solidFill>
              </a:rPr>
              <a:t>Vivos</a:t>
            </a:r>
            <a:endParaRPr lang="en-US" sz="2800" b="1" i="1" dirty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endParaRPr lang="en-US" sz="9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Special Circumstances : 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600" b="1" i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006600"/>
                </a:solidFill>
              </a:rPr>
              <a:t>		</a:t>
            </a:r>
            <a:r>
              <a:rPr lang="en-US" sz="2000" b="1" i="1" dirty="0">
                <a:solidFill>
                  <a:srgbClr val="000099"/>
                </a:solidFill>
              </a:rPr>
              <a:t>Gifts in Contemplation of Marriage</a:t>
            </a: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0099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Engagement gifts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(e.g.,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diamond engagement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ring)</a:t>
            </a:r>
            <a:r>
              <a:rPr lang="en-US" b="1" dirty="0"/>
              <a:t> are made in contemplation of marriage and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are </a:t>
            </a:r>
            <a:r>
              <a:rPr lang="en-US" b="1" dirty="0">
                <a:solidFill>
                  <a:srgbClr val="0033CC"/>
                </a:solidFill>
              </a:rPr>
              <a:t>conditioned upon the subsequent ceremonial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>
                <a:solidFill>
                  <a:srgbClr val="0033CC"/>
                </a:solidFill>
              </a:rPr>
              <a:t>	marriage taking place</a:t>
            </a:r>
            <a:r>
              <a:rPr lang="en-US" b="1" dirty="0"/>
              <a:t>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If the marriage </a:t>
            </a:r>
            <a:r>
              <a:rPr lang="en-US" b="1" i="1" dirty="0">
                <a:solidFill>
                  <a:srgbClr val="C00000"/>
                </a:solidFill>
              </a:rPr>
              <a:t>DOES NOT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occur</a:t>
            </a:r>
            <a:r>
              <a:rPr lang="en-US" b="1" dirty="0"/>
              <a:t>, engagement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gifts must be </a:t>
            </a:r>
            <a:r>
              <a:rPr lang="en-US" b="1" dirty="0">
                <a:solidFill>
                  <a:srgbClr val="C00000"/>
                </a:solidFill>
              </a:rPr>
              <a:t>returned</a:t>
            </a:r>
            <a:r>
              <a:rPr lang="en-US" b="1" dirty="0"/>
              <a:t> regardless of who is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at fault for breaking off the engagement.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The donor may recover gift even if donor is at fault.</a:t>
            </a:r>
          </a:p>
        </p:txBody>
      </p:sp>
      <p:graphicFrame>
        <p:nvGraphicFramePr>
          <p:cNvPr id="41987" name="Object 7"/>
          <p:cNvGraphicFramePr>
            <a:graphicFrameLocks noChangeAspect="1"/>
          </p:cNvGraphicFramePr>
          <p:nvPr/>
        </p:nvGraphicFramePr>
        <p:xfrm>
          <a:off x="6400800" y="2133600"/>
          <a:ext cx="2438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Styler Image" r:id="rId4" imgW="3123810" imgH="3542857" progId="">
                  <p:embed/>
                </p:oleObj>
              </mc:Choice>
              <mc:Fallback>
                <p:oleObj name="PhotoStyler Image" r:id="rId4" imgW="3123810" imgH="3542857" progId="">
                  <p:embed/>
                  <p:pic>
                    <p:nvPicPr>
                      <p:cNvPr id="419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133600"/>
                        <a:ext cx="2438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62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endParaRPr lang="en-US" sz="4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800" b="1" i="1" dirty="0" smtClean="0">
                <a:solidFill>
                  <a:srgbClr val="006600"/>
                </a:solidFill>
              </a:rPr>
              <a:t>GIFTS – Causa Mortis</a:t>
            </a: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endParaRPr lang="en-US" sz="2800" b="1" i="1" dirty="0" smtClean="0">
              <a:solidFill>
                <a:srgbClr val="006600"/>
              </a:solidFill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C00000"/>
                </a:solidFill>
              </a:rPr>
              <a:t>  </a:t>
            </a:r>
          </a:p>
          <a:p>
            <a:pPr marL="342900" indent="-342900">
              <a:spcBef>
                <a:spcPts val="0"/>
              </a:spcBef>
            </a:pPr>
            <a:endParaRPr lang="en-US" sz="10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1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228600" y="9144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800" b="1" i="1" dirty="0">
                <a:solidFill>
                  <a:srgbClr val="006600"/>
                </a:solidFill>
              </a:rPr>
              <a:t>Gifts – Elements – Gifts </a:t>
            </a:r>
            <a:r>
              <a:rPr lang="en-US" sz="2800" b="1" i="1" dirty="0" smtClean="0">
                <a:solidFill>
                  <a:srgbClr val="006600"/>
                </a:solidFill>
              </a:rPr>
              <a:t>Causa Mortis</a:t>
            </a:r>
            <a:endParaRPr lang="en-US" sz="2800" b="1" i="1" dirty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endParaRPr lang="en-US" sz="9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2. Gifts </a:t>
            </a:r>
            <a:r>
              <a:rPr lang="en-US" sz="2000" b="1" dirty="0" err="1">
                <a:solidFill>
                  <a:srgbClr val="0033CC"/>
                </a:solidFill>
              </a:rPr>
              <a:t>Causa</a:t>
            </a:r>
            <a:r>
              <a:rPr lang="en-US" sz="2000" b="1" dirty="0">
                <a:solidFill>
                  <a:srgbClr val="0033CC"/>
                </a:solidFill>
              </a:rPr>
              <a:t> Mortis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a. Gifts of Personal Property Only</a:t>
            </a:r>
            <a:endParaRPr lang="en-US" sz="16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1500" b="1" dirty="0"/>
              <a:t>Only personal property may be transferred as a gift </a:t>
            </a:r>
            <a:r>
              <a:rPr lang="en-US" sz="1500" b="1" dirty="0" err="1"/>
              <a:t>causa</a:t>
            </a:r>
            <a:r>
              <a:rPr lang="en-US" sz="1500" b="1" dirty="0"/>
              <a:t> mortis.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b. Delivery and Acceptance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1500" b="1" dirty="0"/>
              <a:t>Delivery and acceptance must be sufficient to vest dominion and 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500" b="1" dirty="0"/>
              <a:t>	control in the </a:t>
            </a:r>
            <a:r>
              <a:rPr lang="en-US" sz="1500" b="1" dirty="0" err="1"/>
              <a:t>donee</a:t>
            </a:r>
            <a:r>
              <a:rPr lang="en-US" sz="1500" b="1" dirty="0"/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700" b="1" dirty="0"/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1500" b="1" dirty="0"/>
              <a:t>Delivery to an agent does not complete the gift, since death is 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500" b="1" dirty="0"/>
              <a:t>	an event that terminates the agency.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000" b="1" i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c. Connection Between the Gift and the Donor's Fear of Death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600" b="1" i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1600" b="1" dirty="0"/>
              <a:t>At the time of the gift, the donor must have an immediate 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b="1" dirty="0"/>
              <a:t>	and present fear of death.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400" b="1" dirty="0"/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1600" b="1" dirty="0"/>
              <a:t>However, the actual cause of the death need not necessarily 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b="1" dirty="0"/>
              <a:t>	be the specific one the donor feared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(i.e.• donor hospitalized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for cancer, but dies of stroke). 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400" b="1" dirty="0"/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1600" b="1" dirty="0"/>
              <a:t>A gift </a:t>
            </a:r>
            <a:r>
              <a:rPr lang="en-US" sz="1600" b="1" dirty="0" err="1"/>
              <a:t>causa</a:t>
            </a:r>
            <a:r>
              <a:rPr lang="en-US" sz="1600" b="1" dirty="0"/>
              <a:t> mortis is revocable and is automatically revoked 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b="1" dirty="0"/>
              <a:t>	by the donor's recovery or by the </a:t>
            </a:r>
            <a:r>
              <a:rPr lang="en-US" sz="1600" b="1" dirty="0" err="1"/>
              <a:t>donee's</a:t>
            </a:r>
            <a:r>
              <a:rPr lang="en-US" sz="1600" b="1" dirty="0"/>
              <a:t> death.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dirty="0">
              <a:solidFill>
                <a:srgbClr val="0033CC"/>
              </a:solidFill>
            </a:endParaRPr>
          </a:p>
        </p:txBody>
      </p:sp>
      <p:graphicFrame>
        <p:nvGraphicFramePr>
          <p:cNvPr id="43011" name="Object 9"/>
          <p:cNvGraphicFramePr>
            <a:graphicFrameLocks noChangeAspect="1"/>
          </p:cNvGraphicFramePr>
          <p:nvPr/>
        </p:nvGraphicFramePr>
        <p:xfrm>
          <a:off x="6781800" y="2057400"/>
          <a:ext cx="18430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hotoStyler Image" r:id="rId4" imgW="2847619" imgH="2942857" progId="">
                  <p:embed/>
                </p:oleObj>
              </mc:Choice>
              <mc:Fallback>
                <p:oleObj name="PhotoStyler Image" r:id="rId4" imgW="2847619" imgH="2942857" progId="">
                  <p:embed/>
                  <p:pic>
                    <p:nvPicPr>
                      <p:cNvPr id="430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057400"/>
                        <a:ext cx="184308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10"/>
          <p:cNvGraphicFramePr>
            <a:graphicFrameLocks noChangeAspect="1"/>
          </p:cNvGraphicFramePr>
          <p:nvPr/>
        </p:nvGraphicFramePr>
        <p:xfrm>
          <a:off x="6705600" y="4267200"/>
          <a:ext cx="21399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hotoStyler Image" r:id="rId6" imgW="3209524" imgH="3428571" progId="">
                  <p:embed/>
                </p:oleObj>
              </mc:Choice>
              <mc:Fallback>
                <p:oleObj name="PhotoStyler Image" r:id="rId6" imgW="3209524" imgH="3428571" progId="">
                  <p:embed/>
                  <p:pic>
                    <p:nvPicPr>
                      <p:cNvPr id="430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267200"/>
                        <a:ext cx="21399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35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endParaRPr lang="en-US" sz="4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800" b="1" i="1" dirty="0" smtClean="0">
                <a:solidFill>
                  <a:srgbClr val="006600"/>
                </a:solidFill>
              </a:rPr>
              <a:t>GIFTS - Fraud</a:t>
            </a: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endParaRPr lang="en-US" sz="2800" b="1" i="1" dirty="0" smtClean="0">
              <a:solidFill>
                <a:srgbClr val="006600"/>
              </a:solidFill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</a:pPr>
            <a:endParaRPr lang="en-US" sz="10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55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800" b="1" i="1" dirty="0">
                <a:solidFill>
                  <a:srgbClr val="006600"/>
                </a:solidFill>
              </a:rPr>
              <a:t>Gifts – </a:t>
            </a:r>
            <a:r>
              <a:rPr lang="en-US" sz="2800" b="1" i="1" dirty="0" smtClean="0">
                <a:solidFill>
                  <a:srgbClr val="006600"/>
                </a:solidFill>
              </a:rPr>
              <a:t>Fraud</a:t>
            </a:r>
            <a:endParaRPr lang="en-US" sz="2800" b="1" i="1" dirty="0">
              <a:solidFill>
                <a:srgbClr val="0066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endParaRPr lang="en-US" sz="9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7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3. Gifts Cancelled by Fraud</a:t>
            </a: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	Generally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Fraud vitiates all contracts and generally is not presumed but must be proved by the party seeking to relieve himself from an obligation on that ground.</a:t>
            </a:r>
            <a:r>
              <a:rPr lang="en-US" sz="1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However, the burden is shifted and the transaction is presumed void when it is virtually certain that the parties did not deal on equal terms because of an abuse of a fiduciary relationship or an overmastering influence by one party.</a:t>
            </a:r>
            <a:r>
              <a:rPr lang="en-US" sz="1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In such situations, the "stronger party" must show that no deception was practiced,  that no undue influence was used, and that all was fair, open, voluntary, and well understood.</a:t>
            </a:r>
          </a:p>
        </p:txBody>
      </p:sp>
    </p:spTree>
    <p:extLst>
      <p:ext uri="{BB962C8B-B14F-4D97-AF65-F5344CB8AC3E}">
        <p14:creationId xmlns:p14="http://schemas.microsoft.com/office/powerpoint/2010/main" val="16550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719" y="1447800"/>
            <a:ext cx="7694762" cy="464415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/>
              <a:t>Last Time We Spoke About:</a:t>
            </a:r>
          </a:p>
          <a:p>
            <a:pPr>
              <a:lnSpc>
                <a:spcPct val="87000"/>
              </a:lnSpc>
              <a:defRPr/>
            </a:pPr>
            <a:endParaRPr lang="en-US" sz="600" b="1" dirty="0"/>
          </a:p>
          <a:p>
            <a:pPr>
              <a:lnSpc>
                <a:spcPct val="87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Personal Property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ct val="87000"/>
              </a:lnSpc>
              <a:defRPr/>
            </a:pPr>
            <a:r>
              <a:rPr lang="en-US" b="1" i="1" dirty="0">
                <a:solidFill>
                  <a:srgbClr val="C00000"/>
                </a:solidFill>
              </a:rPr>
              <a:t>Part One: </a:t>
            </a:r>
            <a:r>
              <a:rPr lang="en-US" b="1" i="1" dirty="0" smtClean="0">
                <a:solidFill>
                  <a:srgbClr val="C00000"/>
                </a:solidFill>
              </a:rPr>
              <a:t>Meaning of Personal Property </a:t>
            </a:r>
            <a:r>
              <a:rPr lang="en-US" b="1" i="1" dirty="0">
                <a:solidFill>
                  <a:srgbClr val="C00000"/>
                </a:solidFill>
              </a:rPr>
              <a:t>/ EPUT </a:t>
            </a:r>
            <a:r>
              <a:rPr lang="en-US" b="1" i="1" dirty="0" smtClean="0">
                <a:solidFill>
                  <a:srgbClr val="C00000"/>
                </a:solidFill>
              </a:rPr>
              <a:t>Right </a:t>
            </a:r>
            <a:r>
              <a:rPr lang="en-US" b="1" i="1" dirty="0">
                <a:solidFill>
                  <a:srgbClr val="C00000"/>
                </a:solidFill>
              </a:rPr>
              <a:t>Enforcement</a:t>
            </a:r>
          </a:p>
          <a:p>
            <a:pPr>
              <a:lnSpc>
                <a:spcPct val="87000"/>
              </a:lnSpc>
              <a:buFont typeface="Arial" pitchFamily="34" charset="0"/>
              <a:buChar char="•"/>
              <a:defRPr/>
            </a:pPr>
            <a:endParaRPr lang="en-US" sz="600" b="1" dirty="0">
              <a:solidFill>
                <a:srgbClr val="002060"/>
              </a:solidFill>
            </a:endParaRPr>
          </a:p>
          <a:p>
            <a:pPr>
              <a:lnSpc>
                <a:spcPct val="87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 Wild Animals</a:t>
            </a:r>
          </a:p>
          <a:p>
            <a:pPr>
              <a:lnSpc>
                <a:spcPct val="87000"/>
              </a:lnSpc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  Part </a:t>
            </a:r>
            <a:r>
              <a:rPr lang="en-US" b="1" i="1" dirty="0">
                <a:solidFill>
                  <a:srgbClr val="C00000"/>
                </a:solidFill>
              </a:rPr>
              <a:t>Two: </a:t>
            </a:r>
            <a:r>
              <a:rPr lang="en-US" b="1" i="1" dirty="0" smtClean="0">
                <a:solidFill>
                  <a:srgbClr val="C00000"/>
                </a:solidFill>
              </a:rPr>
              <a:t>Possession / Capture / Return / Regulation</a:t>
            </a:r>
          </a:p>
          <a:p>
            <a:pPr>
              <a:lnSpc>
                <a:spcPct val="87000"/>
              </a:lnSpc>
              <a:defRPr/>
            </a:pPr>
            <a:endParaRPr lang="en-US" sz="600" b="1" i="1" dirty="0">
              <a:solidFill>
                <a:srgbClr val="C00000"/>
              </a:solidFill>
            </a:endParaRPr>
          </a:p>
          <a:p>
            <a:pPr>
              <a:lnSpc>
                <a:spcPct val="87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 Acquisition of Property Rights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lnSpc>
                <a:spcPct val="87000"/>
              </a:lnSpc>
              <a:defRPr/>
            </a:pPr>
            <a:r>
              <a:rPr lang="en-US" b="1" i="1" dirty="0">
                <a:solidFill>
                  <a:srgbClr val="C00000"/>
                </a:solidFill>
              </a:rPr>
              <a:t> Part Three: </a:t>
            </a:r>
            <a:r>
              <a:rPr lang="en-US" b="1" i="1" dirty="0" smtClean="0">
                <a:solidFill>
                  <a:srgbClr val="C00000"/>
                </a:solidFill>
              </a:rPr>
              <a:t>Means of Acquisition:</a:t>
            </a:r>
          </a:p>
          <a:p>
            <a:pPr defTabSz="685800">
              <a:lnSpc>
                <a:spcPct val="87000"/>
              </a:lnSpc>
              <a:defRPr/>
            </a:pPr>
            <a:r>
              <a:rPr lang="en-US" b="1" i="1" dirty="0" smtClean="0">
                <a:solidFill>
                  <a:srgbClr val="C00000"/>
                </a:solidFill>
              </a:rPr>
              <a:t>		</a:t>
            </a:r>
            <a:r>
              <a:rPr lang="en-US" sz="1400" b="1" dirty="0" smtClean="0">
                <a:solidFill>
                  <a:srgbClr val="0033CC"/>
                </a:solidFill>
              </a:rPr>
              <a:t>- Occupancy / Possession</a:t>
            </a:r>
          </a:p>
          <a:p>
            <a:pPr defTabSz="685800">
              <a:lnSpc>
                <a:spcPct val="87000"/>
              </a:lnSpc>
              <a:defRPr/>
            </a:pPr>
            <a:r>
              <a:rPr lang="en-US" sz="1400" b="1" dirty="0">
                <a:solidFill>
                  <a:srgbClr val="0033CC"/>
                </a:solidFill>
              </a:rPr>
              <a:t>	</a:t>
            </a:r>
            <a:r>
              <a:rPr lang="en-US" sz="1400" b="1" dirty="0" smtClean="0">
                <a:solidFill>
                  <a:srgbClr val="0033CC"/>
                </a:solidFill>
              </a:rPr>
              <a:t>	- Purchase by Sale</a:t>
            </a:r>
          </a:p>
          <a:p>
            <a:pPr defTabSz="685800">
              <a:lnSpc>
                <a:spcPct val="87000"/>
              </a:lnSpc>
              <a:defRPr/>
            </a:pPr>
            <a:r>
              <a:rPr lang="en-US" sz="1400" b="1" dirty="0">
                <a:solidFill>
                  <a:srgbClr val="0033CC"/>
                </a:solidFill>
              </a:rPr>
              <a:t>	</a:t>
            </a:r>
            <a:r>
              <a:rPr lang="en-US" sz="1400" b="1" dirty="0" smtClean="0">
                <a:solidFill>
                  <a:srgbClr val="0033CC"/>
                </a:solidFill>
              </a:rPr>
              <a:t>	- Adverse Possession</a:t>
            </a:r>
          </a:p>
          <a:p>
            <a:pPr defTabSz="685800">
              <a:lnSpc>
                <a:spcPct val="87000"/>
              </a:lnSpc>
              <a:defRPr/>
            </a:pPr>
            <a:r>
              <a:rPr lang="en-US" sz="1400" b="1" dirty="0">
                <a:solidFill>
                  <a:srgbClr val="0033CC"/>
                </a:solidFill>
              </a:rPr>
              <a:t>	</a:t>
            </a:r>
            <a:r>
              <a:rPr lang="en-US" sz="1400" b="1" dirty="0" smtClean="0">
                <a:solidFill>
                  <a:srgbClr val="0033CC"/>
                </a:solidFill>
              </a:rPr>
              <a:t>	- Accession / Confusion</a:t>
            </a:r>
          </a:p>
          <a:p>
            <a:pPr defTabSz="685800">
              <a:lnSpc>
                <a:spcPct val="87000"/>
              </a:lnSpc>
              <a:defRPr/>
            </a:pPr>
            <a:r>
              <a:rPr lang="en-US" sz="1400" b="1" dirty="0">
                <a:solidFill>
                  <a:srgbClr val="0033CC"/>
                </a:solidFill>
              </a:rPr>
              <a:t>	</a:t>
            </a:r>
            <a:r>
              <a:rPr lang="en-US" sz="1400" b="1" dirty="0" smtClean="0">
                <a:solidFill>
                  <a:srgbClr val="0033CC"/>
                </a:solidFill>
              </a:rPr>
              <a:t>	- Judgement</a:t>
            </a:r>
          </a:p>
          <a:p>
            <a:pPr defTabSz="685800">
              <a:lnSpc>
                <a:spcPct val="87000"/>
              </a:lnSpc>
              <a:defRPr/>
            </a:pPr>
            <a:r>
              <a:rPr lang="en-US" sz="1400" b="1" dirty="0">
                <a:solidFill>
                  <a:srgbClr val="0033CC"/>
                </a:solidFill>
              </a:rPr>
              <a:t>	</a:t>
            </a:r>
            <a:r>
              <a:rPr lang="en-US" sz="1400" b="1" dirty="0" smtClean="0">
                <a:solidFill>
                  <a:srgbClr val="0033CC"/>
                </a:solidFill>
              </a:rPr>
              <a:t>	- Found Property – Lost / Mislaid / Abandoned</a:t>
            </a:r>
          </a:p>
          <a:p>
            <a:pPr defTabSz="685800">
              <a:lnSpc>
                <a:spcPct val="87000"/>
              </a:lnSpc>
              <a:defRPr/>
            </a:pPr>
            <a:r>
              <a:rPr lang="en-US" sz="1400" b="1" dirty="0">
                <a:solidFill>
                  <a:srgbClr val="0033CC"/>
                </a:solidFill>
              </a:rPr>
              <a:t>	</a:t>
            </a:r>
            <a:r>
              <a:rPr lang="en-US" sz="1400" b="1" dirty="0" smtClean="0">
                <a:solidFill>
                  <a:srgbClr val="0033CC"/>
                </a:solidFill>
              </a:rPr>
              <a:t>	- Gift</a:t>
            </a:r>
            <a:endParaRPr lang="en-US" sz="1400" b="1" dirty="0">
              <a:solidFill>
                <a:srgbClr val="0033CC"/>
              </a:solidFill>
            </a:endParaRPr>
          </a:p>
          <a:p>
            <a:pPr>
              <a:lnSpc>
                <a:spcPct val="87000"/>
              </a:lnSpc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>
                <a:solidFill>
                  <a:srgbClr val="002060"/>
                </a:solidFill>
              </a:rPr>
              <a:t>Class </a:t>
            </a:r>
            <a:r>
              <a:rPr lang="en-US" sz="2600" b="1" dirty="0" smtClean="0">
                <a:solidFill>
                  <a:srgbClr val="002060"/>
                </a:solidFill>
              </a:rPr>
              <a:t>Case </a:t>
            </a:r>
            <a:r>
              <a:rPr lang="en-US" sz="2600" b="1" dirty="0">
                <a:solidFill>
                  <a:srgbClr val="002060"/>
                </a:solidFill>
              </a:rPr>
              <a:t>– </a:t>
            </a:r>
            <a:r>
              <a:rPr lang="en-US" sz="2600" b="1" dirty="0" smtClean="0">
                <a:solidFill>
                  <a:srgbClr val="002060"/>
                </a:solidFill>
              </a:rPr>
              <a:t>Pierson v. Post</a:t>
            </a:r>
            <a:endParaRPr lang="en-US" sz="2600" b="1" dirty="0">
              <a:solidFill>
                <a:srgbClr val="002060"/>
              </a:solidFill>
            </a:endParaRPr>
          </a:p>
          <a:p>
            <a:pPr algn="ctr">
              <a:lnSpc>
                <a:spcPct val="87000"/>
              </a:lnSpc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     </a:t>
            </a:r>
            <a:r>
              <a:rPr lang="en-US" b="1" i="1" dirty="0" smtClean="0">
                <a:solidFill>
                  <a:srgbClr val="C00000"/>
                </a:solidFill>
              </a:rPr>
              <a:t>Mere Pursuit is NOT Possession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81000" y="990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marL="341313" indent="-341313" algn="ctr">
              <a:spcBef>
                <a:spcPct val="20000"/>
              </a:spcBef>
            </a:pPr>
            <a:r>
              <a:rPr lang="en-US" sz="4400" b="1" i="1" dirty="0" smtClean="0">
                <a:solidFill>
                  <a:srgbClr val="C00000"/>
                </a:solidFill>
              </a:rPr>
              <a:t>End of Class Six A</a:t>
            </a:r>
            <a:endParaRPr lang="en-US" sz="4400" i="1" dirty="0" smtClean="0">
              <a:solidFill>
                <a:srgbClr val="C0000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For </a:t>
            </a:r>
            <a:r>
              <a:rPr lang="en-US" sz="2800" b="1" dirty="0">
                <a:solidFill>
                  <a:srgbClr val="002060"/>
                </a:solidFill>
              </a:rPr>
              <a:t>next time – Review Assignments as follows on the Webpage: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Lecture Slides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Selected Readings</a:t>
            </a:r>
          </a:p>
          <a:p>
            <a:pPr marL="800100" lvl="1" indent="-342900">
              <a:spcBef>
                <a:spcPts val="0"/>
              </a:spcBef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Cases and Exercises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We are a hot bench.</a:t>
            </a:r>
          </a:p>
          <a:p>
            <a:pPr marL="342900" indent="-342900">
              <a:spcBef>
                <a:spcPts val="0"/>
              </a:spcBef>
              <a:buFontTx/>
              <a:buChar char="•"/>
            </a:pPr>
            <a:endParaRPr lang="en-US" sz="10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buFontTx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Questions?</a:t>
            </a:r>
          </a:p>
          <a:p>
            <a:pPr marL="341313" indent="-341313"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719" y="1447800"/>
            <a:ext cx="7694762" cy="440319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defRPr/>
            </a:pPr>
            <a:r>
              <a:rPr lang="en-US" sz="3200" b="1" dirty="0" smtClean="0"/>
              <a:t>Tonight – </a:t>
            </a:r>
            <a:r>
              <a:rPr lang="en-US" sz="3200" b="1" dirty="0"/>
              <a:t>We </a:t>
            </a:r>
            <a:r>
              <a:rPr lang="en-US" sz="3200" b="1" dirty="0" smtClean="0"/>
              <a:t>Will Speak About</a:t>
            </a:r>
            <a:r>
              <a:rPr lang="en-US" sz="3200" b="1" dirty="0"/>
              <a:t>:</a:t>
            </a:r>
          </a:p>
          <a:p>
            <a:pPr>
              <a:lnSpc>
                <a:spcPct val="87000"/>
              </a:lnSpc>
              <a:defRPr/>
            </a:pPr>
            <a:endParaRPr lang="en-US" sz="600" b="1" dirty="0"/>
          </a:p>
          <a:p>
            <a:pPr>
              <a:lnSpc>
                <a:spcPct val="87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Gifts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ct val="87000"/>
              </a:lnSpc>
              <a:defRPr/>
            </a:pPr>
            <a:r>
              <a:rPr lang="en-US" b="1" i="1" dirty="0">
                <a:solidFill>
                  <a:srgbClr val="C00000"/>
                </a:solidFill>
              </a:rPr>
              <a:t>Part One: Definitions / Gifts Inter </a:t>
            </a:r>
            <a:r>
              <a:rPr lang="en-US" b="1" i="1" dirty="0" err="1">
                <a:solidFill>
                  <a:srgbClr val="C00000"/>
                </a:solidFill>
              </a:rPr>
              <a:t>Vivos</a:t>
            </a:r>
            <a:r>
              <a:rPr lang="en-US" b="1" i="1" dirty="0">
                <a:solidFill>
                  <a:srgbClr val="C00000"/>
                </a:solidFill>
              </a:rPr>
              <a:t> / Gifts Causa Mortis / Others</a:t>
            </a:r>
          </a:p>
          <a:p>
            <a:pPr>
              <a:lnSpc>
                <a:spcPct val="87000"/>
              </a:lnSpc>
              <a:buFont typeface="Arial" pitchFamily="34" charset="0"/>
              <a:buChar char="•"/>
              <a:defRPr/>
            </a:pPr>
            <a:endParaRPr lang="en-US" sz="600" b="1" dirty="0">
              <a:solidFill>
                <a:srgbClr val="002060"/>
              </a:solidFill>
            </a:endParaRPr>
          </a:p>
          <a:p>
            <a:pPr>
              <a:lnSpc>
                <a:spcPct val="87000"/>
              </a:lnSpc>
              <a:buFont typeface="Arial" pitchFamily="34" charset="0"/>
              <a:buChar char="•"/>
              <a:defRPr/>
            </a:pPr>
            <a:endParaRPr lang="en-US" sz="600" b="1" dirty="0">
              <a:solidFill>
                <a:srgbClr val="002060"/>
              </a:solidFill>
            </a:endParaRPr>
          </a:p>
          <a:p>
            <a:pPr>
              <a:lnSpc>
                <a:spcPct val="87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 Liens and Security Interests</a:t>
            </a:r>
          </a:p>
          <a:p>
            <a:pPr>
              <a:lnSpc>
                <a:spcPct val="87000"/>
              </a:lnSpc>
              <a:defRPr/>
            </a:pPr>
            <a:r>
              <a:rPr lang="en-US" b="1" i="1" dirty="0">
                <a:solidFill>
                  <a:srgbClr val="C00000"/>
                </a:solidFill>
              </a:rPr>
              <a:t>  Part Two: Definitions / General and Special Liens / Particular Issues</a:t>
            </a:r>
          </a:p>
          <a:p>
            <a:pPr>
              <a:lnSpc>
                <a:spcPct val="87000"/>
              </a:lnSpc>
              <a:defRPr/>
            </a:pPr>
            <a:endParaRPr lang="en-US" sz="600" b="1" i="1" dirty="0" smtClean="0">
              <a:solidFill>
                <a:srgbClr val="C00000"/>
              </a:solidFill>
            </a:endParaRPr>
          </a:p>
          <a:p>
            <a:pPr>
              <a:lnSpc>
                <a:spcPct val="87000"/>
              </a:lnSpc>
              <a:defRPr/>
            </a:pPr>
            <a:endParaRPr lang="en-US" sz="600" b="1" i="1" dirty="0">
              <a:solidFill>
                <a:srgbClr val="C00000"/>
              </a:solidFill>
            </a:endParaRPr>
          </a:p>
          <a:p>
            <a:pPr>
              <a:lnSpc>
                <a:spcPct val="87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 Bailments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lnSpc>
                <a:spcPct val="87000"/>
              </a:lnSpc>
              <a:defRPr/>
            </a:pPr>
            <a:r>
              <a:rPr lang="en-US" b="1" i="1" dirty="0">
                <a:solidFill>
                  <a:srgbClr val="C00000"/>
                </a:solidFill>
              </a:rPr>
              <a:t> Part Three: </a:t>
            </a:r>
            <a:r>
              <a:rPr lang="en-US" b="1" i="1" dirty="0" smtClean="0">
                <a:solidFill>
                  <a:srgbClr val="C00000"/>
                </a:solidFill>
              </a:rPr>
              <a:t>Definitions / Elements / Duties / Benefits</a:t>
            </a:r>
          </a:p>
          <a:p>
            <a:pPr defTabSz="685800">
              <a:lnSpc>
                <a:spcPct val="87000"/>
              </a:lnSpc>
              <a:defRPr/>
            </a:pPr>
            <a:endParaRPr lang="en-US" b="1" i="1" dirty="0" smtClean="0">
              <a:solidFill>
                <a:srgbClr val="C00000"/>
              </a:solidFill>
            </a:endParaRPr>
          </a:p>
          <a:p>
            <a:pPr>
              <a:lnSpc>
                <a:spcPct val="87000"/>
              </a:lnSpc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>
                <a:solidFill>
                  <a:srgbClr val="002060"/>
                </a:solidFill>
              </a:rPr>
              <a:t>Class </a:t>
            </a:r>
            <a:r>
              <a:rPr lang="en-US" sz="2600" b="1" dirty="0" smtClean="0">
                <a:solidFill>
                  <a:srgbClr val="002060"/>
                </a:solidFill>
              </a:rPr>
              <a:t>Case </a:t>
            </a:r>
            <a:r>
              <a:rPr lang="en-US" sz="2600" b="1" dirty="0">
                <a:solidFill>
                  <a:srgbClr val="002060"/>
                </a:solidFill>
              </a:rPr>
              <a:t>– </a:t>
            </a:r>
            <a:r>
              <a:rPr lang="en-US" sz="2600" b="1" dirty="0" err="1" smtClean="0">
                <a:solidFill>
                  <a:srgbClr val="002060"/>
                </a:solidFill>
              </a:rPr>
              <a:t>Gruen</a:t>
            </a:r>
            <a:r>
              <a:rPr lang="en-US" sz="2600" b="1" dirty="0" smtClean="0">
                <a:solidFill>
                  <a:srgbClr val="002060"/>
                </a:solidFill>
              </a:rPr>
              <a:t> v. </a:t>
            </a:r>
            <a:r>
              <a:rPr lang="en-US" sz="2600" b="1" dirty="0" err="1" smtClean="0">
                <a:solidFill>
                  <a:srgbClr val="002060"/>
                </a:solidFill>
              </a:rPr>
              <a:t>Gruen</a:t>
            </a:r>
            <a:endParaRPr lang="en-US" sz="2600" b="1" dirty="0">
              <a:solidFill>
                <a:srgbClr val="002060"/>
              </a:solidFill>
            </a:endParaRPr>
          </a:p>
          <a:p>
            <a:pPr algn="ctr">
              <a:lnSpc>
                <a:spcPct val="87000"/>
              </a:lnSpc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     </a:t>
            </a:r>
            <a:r>
              <a:rPr lang="en-US" b="1" i="1" dirty="0" smtClean="0">
                <a:solidFill>
                  <a:srgbClr val="C00000"/>
                </a:solidFill>
              </a:rPr>
              <a:t>Conditional Delivery of Gifts</a:t>
            </a:r>
          </a:p>
          <a:p>
            <a:pPr algn="ctr">
              <a:lnSpc>
                <a:spcPct val="87000"/>
              </a:lnSpc>
              <a:defRPr/>
            </a:pPr>
            <a:endParaRPr lang="en-US" b="1" i="1" dirty="0">
              <a:solidFill>
                <a:srgbClr val="C00000"/>
              </a:solidFill>
            </a:endParaRPr>
          </a:p>
          <a:p>
            <a:pPr algn="ctr">
              <a:lnSpc>
                <a:spcPct val="87000"/>
              </a:lnSpc>
              <a:defRPr/>
            </a:pPr>
            <a:endParaRPr lang="en-US" b="1" i="1" dirty="0" smtClean="0">
              <a:solidFill>
                <a:srgbClr val="C00000"/>
              </a:solidFill>
            </a:endParaRPr>
          </a:p>
          <a:p>
            <a:pPr algn="ctr">
              <a:lnSpc>
                <a:spcPct val="87000"/>
              </a:lnSpc>
              <a:defRPr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endParaRPr lang="en-US" sz="4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800" b="1" i="1" dirty="0" smtClean="0">
                <a:solidFill>
                  <a:srgbClr val="006600"/>
                </a:solidFill>
              </a:rPr>
              <a:t>GIFTS</a:t>
            </a: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endParaRPr lang="en-US" sz="2800" b="1" i="1" dirty="0" smtClean="0">
              <a:solidFill>
                <a:srgbClr val="006600"/>
              </a:solidFill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C00000"/>
                </a:solidFill>
              </a:rPr>
              <a:t>Definitions  </a:t>
            </a:r>
          </a:p>
          <a:p>
            <a:pPr marL="342900" indent="-342900">
              <a:spcBef>
                <a:spcPts val="0"/>
              </a:spcBef>
            </a:pPr>
            <a:endParaRPr lang="en-US" sz="10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5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4800" y="9144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3200" b="1" i="1" dirty="0">
                <a:solidFill>
                  <a:srgbClr val="006600"/>
                </a:solidFill>
              </a:rPr>
              <a:t>Gifts - </a:t>
            </a:r>
            <a:r>
              <a:rPr lang="en-US" sz="3200" b="1" i="1" dirty="0" smtClean="0">
                <a:solidFill>
                  <a:srgbClr val="006600"/>
                </a:solidFill>
              </a:rPr>
              <a:t>Generally</a:t>
            </a:r>
            <a:endParaRPr lang="en-US" sz="3200" b="1" i="1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C00000"/>
                </a:solidFill>
              </a:rPr>
              <a:t>The </a:t>
            </a:r>
            <a:r>
              <a:rPr lang="en-US" sz="3200" b="1" dirty="0">
                <a:solidFill>
                  <a:srgbClr val="C00000"/>
                </a:solidFill>
              </a:rPr>
              <a:t>Wonderful World of GIFTS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Types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Gifts 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	</a:t>
            </a:r>
            <a:r>
              <a:rPr lang="en-US" sz="2000" b="1" dirty="0"/>
              <a:t>(Gifts During Lifetime)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Gifts </a:t>
            </a:r>
            <a:r>
              <a:rPr lang="en-US" sz="2000" b="1" dirty="0" err="1">
                <a:solidFill>
                  <a:srgbClr val="0033CC"/>
                </a:solidFill>
              </a:rPr>
              <a:t>Causa</a:t>
            </a:r>
            <a:r>
              <a:rPr lang="en-US" sz="2000" b="1" dirty="0">
                <a:solidFill>
                  <a:srgbClr val="0033CC"/>
                </a:solidFill>
              </a:rPr>
              <a:t> Mortis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			(Gifts in Contemplation of Death)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The Three Factors that make a Gift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a. </a:t>
            </a:r>
            <a:r>
              <a:rPr lang="en-US" sz="2000" b="1" i="1" dirty="0">
                <a:solidFill>
                  <a:srgbClr val="0033CC"/>
                </a:solidFill>
              </a:rPr>
              <a:t>Donor's Intent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b. </a:t>
            </a:r>
            <a:r>
              <a:rPr lang="en-US" sz="2000" b="1" i="1" dirty="0">
                <a:solidFill>
                  <a:srgbClr val="0033CC"/>
                </a:solidFill>
              </a:rPr>
              <a:t>Delivery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 dirty="0">
                <a:solidFill>
                  <a:srgbClr val="0033CC"/>
                </a:solidFill>
              </a:rPr>
              <a:t>		c. Acceptance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34821" name="Picture 8" descr="http://www.german-business-etiquette.com/img/5-gif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200"/>
            <a:ext cx="26273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48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2800" b="1" i="1" dirty="0" smtClean="0">
                <a:solidFill>
                  <a:srgbClr val="006600"/>
                </a:solidFill>
              </a:rPr>
              <a:t>Gifts - Definitions</a:t>
            </a:r>
            <a:endParaRPr lang="en-US" sz="2800" b="1" i="1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 b="1" dirty="0" smtClean="0">
                <a:solidFill>
                  <a:srgbClr val="C81204"/>
                </a:solidFill>
              </a:rPr>
              <a:t>The </a:t>
            </a:r>
            <a:r>
              <a:rPr lang="en-US" sz="3000" b="1" dirty="0">
                <a:solidFill>
                  <a:srgbClr val="C81204"/>
                </a:solidFill>
              </a:rPr>
              <a:t>Wonderful World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</a:t>
            </a:r>
            <a:r>
              <a:rPr lang="en-US" sz="2000" b="1" dirty="0">
                <a:solidFill>
                  <a:srgbClr val="C00000"/>
                </a:solidFill>
              </a:rPr>
              <a:t>Defined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Our old friend </a:t>
            </a:r>
            <a:r>
              <a:rPr lang="en-US" sz="2000" b="1" dirty="0"/>
              <a:t>Black’s Law Dictionary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defines a </a:t>
            </a:r>
            <a:r>
              <a:rPr lang="en-US" sz="2000" b="1" dirty="0">
                <a:solidFill>
                  <a:srgbClr val="006600"/>
                </a:solidFill>
              </a:rPr>
              <a:t>Gift</a:t>
            </a:r>
            <a:r>
              <a:rPr lang="en-US" sz="2000" b="1" dirty="0">
                <a:solidFill>
                  <a:srgbClr val="0033CC"/>
                </a:solidFill>
              </a:rPr>
              <a:t> as: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700" b="1" dirty="0">
                <a:solidFill>
                  <a:srgbClr val="0033CC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US" sz="700" b="1" dirty="0">
                <a:solidFill>
                  <a:srgbClr val="0033CC"/>
                </a:solidFill>
              </a:rPr>
              <a:t>	</a:t>
            </a:r>
            <a:r>
              <a:rPr lang="en-US" sz="2800" b="1" dirty="0"/>
              <a:t>“A voluntary transfer of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	  </a:t>
            </a:r>
            <a:r>
              <a:rPr lang="en-US" sz="2800" b="1" i="1" dirty="0">
                <a:solidFill>
                  <a:srgbClr val="C00000"/>
                </a:solidFill>
              </a:rPr>
              <a:t>property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/>
              <a:t>to another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/>
              <a:t>     made gratuitously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/>
              <a:t>	  and without consideration”</a:t>
            </a:r>
            <a:r>
              <a:rPr lang="en-US" sz="2800" b="1" i="1" dirty="0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5845" name="Picture 4" descr="GARNER, BRYAN A. (EDITOR) - Black's Law Dictionary. Eighth Edition. Hardcover. June 200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26082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673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endParaRPr lang="en-US" sz="4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800" b="1" i="1" dirty="0" smtClean="0">
                <a:solidFill>
                  <a:srgbClr val="006600"/>
                </a:solidFill>
              </a:rPr>
              <a:t>GIFTS</a:t>
            </a: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endParaRPr lang="en-US" sz="2800" b="1" i="1" dirty="0" smtClean="0">
              <a:solidFill>
                <a:srgbClr val="006600"/>
              </a:solidFill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C00000"/>
                </a:solidFill>
              </a:rPr>
              <a:t>Elements  </a:t>
            </a:r>
          </a:p>
          <a:p>
            <a:pPr marL="342900" indent="-342900">
              <a:spcBef>
                <a:spcPts val="0"/>
              </a:spcBef>
            </a:pPr>
            <a:endParaRPr lang="en-US" sz="10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3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3200" b="1" i="1" dirty="0">
                <a:solidFill>
                  <a:srgbClr val="006600"/>
                </a:solidFill>
              </a:rPr>
              <a:t>Gifts - </a:t>
            </a:r>
            <a:r>
              <a:rPr lang="en-US" sz="3200" b="1" i="1" dirty="0" smtClean="0">
                <a:solidFill>
                  <a:srgbClr val="006600"/>
                </a:solidFill>
              </a:rPr>
              <a:t>Elements</a:t>
            </a:r>
            <a:endParaRPr lang="en-US" sz="3200" b="1" i="1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>
                <a:solidFill>
                  <a:srgbClr val="C00000"/>
                </a:solidFill>
              </a:rPr>
              <a:t>Wonderful World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400" b="1" dirty="0">
                <a:solidFill>
                  <a:srgbClr val="0033CC"/>
                </a:solidFill>
              </a:rPr>
              <a:t>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     </a:t>
            </a:r>
            <a:r>
              <a:rPr lang="en-US" sz="2400" b="1" dirty="0"/>
              <a:t>When it comes to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         remember your dear </a:t>
            </a:r>
            <a:r>
              <a:rPr lang="en-US" sz="2400" b="1" dirty="0">
                <a:solidFill>
                  <a:srgbClr val="C00000"/>
                </a:solidFill>
              </a:rPr>
              <a:t>Aunt IDA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	The </a:t>
            </a:r>
            <a:r>
              <a:rPr lang="en-US" sz="2400" b="1" dirty="0">
                <a:solidFill>
                  <a:srgbClr val="006666"/>
                </a:solidFill>
              </a:rPr>
              <a:t>Three </a:t>
            </a:r>
            <a:r>
              <a:rPr lang="en-US" sz="2400" b="1" dirty="0" smtClean="0">
                <a:solidFill>
                  <a:srgbClr val="006666"/>
                </a:solidFill>
              </a:rPr>
              <a:t>Elements </a:t>
            </a:r>
            <a:endParaRPr lang="en-US" sz="2400" b="1" dirty="0">
              <a:solidFill>
                <a:srgbClr val="006666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	    that make a Gift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a. </a:t>
            </a:r>
            <a:r>
              <a:rPr lang="en-US" sz="2400" b="1" i="1" dirty="0">
                <a:solidFill>
                  <a:srgbClr val="0033CC"/>
                </a:solidFill>
              </a:rPr>
              <a:t>Donor's Intent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b. </a:t>
            </a:r>
            <a:r>
              <a:rPr lang="en-US" sz="2400" b="1" i="1" dirty="0">
                <a:solidFill>
                  <a:srgbClr val="0033CC"/>
                </a:solidFill>
              </a:rPr>
              <a:t>Delivery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rgbClr val="0033CC"/>
                </a:solidFill>
              </a:rPr>
              <a:t>		c. Acceptance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36869" name="Picture 6" descr="idama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33448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28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endParaRPr lang="en-US" sz="4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0033CC"/>
                </a:solidFill>
              </a:rPr>
              <a:t>Personal Property</a:t>
            </a: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800" b="1" i="1" dirty="0" smtClean="0">
                <a:solidFill>
                  <a:srgbClr val="006600"/>
                </a:solidFill>
              </a:rPr>
              <a:t>GIFTS – Inter </a:t>
            </a:r>
            <a:r>
              <a:rPr lang="en-US" sz="4800" b="1" i="1" dirty="0" err="1" smtClean="0">
                <a:solidFill>
                  <a:srgbClr val="006600"/>
                </a:solidFill>
              </a:rPr>
              <a:t>Vivos</a:t>
            </a:r>
            <a:endParaRPr lang="en-US" sz="4800" b="1" i="1" dirty="0" smtClean="0">
              <a:solidFill>
                <a:srgbClr val="0066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endParaRPr lang="en-US" sz="2800" b="1" i="1" dirty="0" smtClean="0">
              <a:solidFill>
                <a:srgbClr val="006600"/>
              </a:solidFill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</a:pPr>
            <a:endParaRPr lang="en-US" sz="10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167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8895</TotalTime>
  <Words>1445</Words>
  <Application>Microsoft Office PowerPoint</Application>
  <PresentationFormat>On-screen Show (4:3)</PresentationFormat>
  <Paragraphs>293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Default Design</vt:lpstr>
      <vt:lpstr>PhotoStyler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senateuser</cp:lastModifiedBy>
  <cp:revision>416</cp:revision>
  <cp:lastPrinted>2020-10-06T21:52:53Z</cp:lastPrinted>
  <dcterms:created xsi:type="dcterms:W3CDTF">2007-08-27T19:04:39Z</dcterms:created>
  <dcterms:modified xsi:type="dcterms:W3CDTF">2020-10-07T14:50:39Z</dcterms:modified>
</cp:coreProperties>
</file>