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9" r:id="rId2"/>
    <p:sldId id="537" r:id="rId3"/>
    <p:sldId id="524" r:id="rId4"/>
    <p:sldId id="555" r:id="rId5"/>
    <p:sldId id="548" r:id="rId6"/>
    <p:sldId id="549" r:id="rId7"/>
    <p:sldId id="557" r:id="rId8"/>
    <p:sldId id="550" r:id="rId9"/>
    <p:sldId id="556" r:id="rId10"/>
    <p:sldId id="558" r:id="rId11"/>
    <p:sldId id="551" r:id="rId12"/>
    <p:sldId id="552" r:id="rId13"/>
    <p:sldId id="553" r:id="rId14"/>
    <p:sldId id="554" r:id="rId15"/>
    <p:sldId id="439"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6666"/>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10/7/2020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10/7/2020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91392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D812E4AE-8EB3-42F1-9BA9-3EBAF691A633}" type="slidenum">
              <a:rPr lang="en-US" smtClean="0"/>
              <a:pPr/>
              <a:t>13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93028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C301F16-AAFC-410B-AE3A-3D309C1AA791}" type="slidenum">
              <a:rPr lang="en-US" smtClean="0"/>
              <a:pPr/>
              <a:t>14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45124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AA134B6-29B7-4640-B709-4BDD3C35A26F}" type="slidenum">
              <a:rPr lang="en-US" smtClean="0"/>
              <a:pPr/>
              <a:t>5</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987551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6884BAC-8660-43D7-AE4D-0E1AB4FA5075}" type="slidenum">
              <a:rPr lang="en-US" smtClean="0"/>
              <a:pPr/>
              <a:t>6</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78383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253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3C62DC3-0104-45AD-9A13-8D3CFD60F2D0}" type="slidenum">
              <a:rPr lang="en-US" smtClean="0"/>
              <a:pPr/>
              <a:t>8</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98832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3C62DC3-0104-45AD-9A13-8D3CFD60F2D0}" type="slidenum">
              <a:rPr lang="en-US" smtClean="0"/>
              <a:pPr/>
              <a:t>9</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132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08711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2BDB15D-0144-4962-824B-12991E030F1D}" type="slidenum">
              <a:rPr lang="en-US" smtClean="0"/>
              <a:pPr/>
              <a:t>11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36119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84618C6D-90AA-44A3-BD5E-9350F36201D7}" type="slidenum">
              <a:rPr lang="en-US" smtClean="0"/>
              <a:pPr/>
              <a:t>12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15577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Six </a:t>
            </a:r>
            <a:r>
              <a:rPr lang="en-US" sz="3200" b="1" kern="0" dirty="0">
                <a:solidFill>
                  <a:srgbClr val="FFFF00"/>
                </a:solidFill>
                <a:latin typeface="+mn-lt"/>
              </a:rPr>
              <a:t>B</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Liens and Security Interests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Liens</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Particular Issues  </a:t>
            </a:r>
            <a:endParaRPr lang="en-US" sz="4400" b="1" i="1" dirty="0" smtClean="0">
              <a:solidFill>
                <a:srgbClr val="C00000"/>
              </a:solidFill>
            </a:endParaRP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409784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0643" name="Rectangle 3"/>
          <p:cNvSpPr>
            <a:spLocks noChangeArrowheads="1"/>
          </p:cNvSpPr>
          <p:nvPr/>
        </p:nvSpPr>
        <p:spPr bwMode="auto">
          <a:xfrm>
            <a:off x="304800" y="914400"/>
            <a:ext cx="8610600" cy="4953000"/>
          </a:xfrm>
          <a:prstGeom prst="rect">
            <a:avLst/>
          </a:prstGeom>
          <a:noFill/>
          <a:ln w="9525">
            <a:noFill/>
            <a:miter lim="800000"/>
            <a:headEnd/>
            <a:tailEnd/>
          </a:ln>
          <a:effectLst/>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 </a:t>
            </a:r>
            <a:r>
              <a:rPr lang="en-US" sz="3200" b="1" i="1" dirty="0" smtClean="0">
                <a:solidFill>
                  <a:srgbClr val="006600"/>
                </a:solidFill>
              </a:rPr>
              <a:t>Particular Issues</a:t>
            </a:r>
            <a:endParaRPr lang="en-US" sz="3200" b="1" i="1" dirty="0">
              <a:solidFill>
                <a:srgbClr val="006600"/>
              </a:solidFill>
            </a:endParaRPr>
          </a:p>
          <a:p>
            <a:pPr marL="609600" indent="-609600">
              <a:lnSpc>
                <a:spcPct val="90000"/>
              </a:lnSpc>
              <a:spcBef>
                <a:spcPct val="20000"/>
              </a:spcBef>
              <a:defRPr/>
            </a:pPr>
            <a:r>
              <a:rPr lang="en-US" sz="3200" b="1" i="1" dirty="0" smtClean="0">
                <a:solidFill>
                  <a:srgbClr val="C00000"/>
                </a:solidFill>
              </a:rPr>
              <a:t>Liens</a:t>
            </a:r>
            <a:endParaRPr lang="en-US" sz="3200" b="1" i="1" dirty="0">
              <a:solidFill>
                <a:srgbClr val="C00000"/>
              </a:solidFill>
            </a:endParaRPr>
          </a:p>
          <a:p>
            <a:pPr marL="609600" indent="-609600">
              <a:lnSpc>
                <a:spcPct val="90000"/>
              </a:lnSpc>
              <a:spcBef>
                <a:spcPct val="20000"/>
              </a:spcBef>
              <a:defRPr/>
            </a:pPr>
            <a:endParaRPr lang="en-US" sz="500" b="1" i="1" dirty="0">
              <a:solidFill>
                <a:srgbClr val="0033CC"/>
              </a:solidFill>
            </a:endParaRPr>
          </a:p>
          <a:p>
            <a:pPr marL="609600" indent="-609600" algn="just">
              <a:lnSpc>
                <a:spcPct val="90000"/>
              </a:lnSpc>
              <a:spcBef>
                <a:spcPct val="20000"/>
              </a:spcBef>
              <a:defRPr/>
            </a:pPr>
            <a:r>
              <a:rPr lang="en-US" sz="2400" b="1" i="1" dirty="0" smtClean="0">
                <a:solidFill>
                  <a:srgbClr val="0033CC"/>
                </a:solidFill>
              </a:rPr>
              <a:t>	Lien </a:t>
            </a:r>
            <a:r>
              <a:rPr lang="en-US" sz="2400" b="1" i="1" dirty="0">
                <a:solidFill>
                  <a:srgbClr val="0033CC"/>
                </a:solidFill>
              </a:rPr>
              <a:t>Given By One Not The Owner</a:t>
            </a:r>
          </a:p>
          <a:p>
            <a:pPr marL="609600" indent="-609600" algn="just">
              <a:lnSpc>
                <a:spcPct val="90000"/>
              </a:lnSpc>
              <a:spcBef>
                <a:spcPct val="20000"/>
              </a:spcBef>
              <a:defRPr/>
            </a:pPr>
            <a:r>
              <a:rPr lang="en-US" sz="2400" b="1" i="1" dirty="0">
                <a:solidFill>
                  <a:srgbClr val="0033CC"/>
                </a:solidFill>
              </a:rPr>
              <a:t>	</a:t>
            </a:r>
            <a:r>
              <a:rPr lang="en-US" sz="2400" b="1" i="1" dirty="0"/>
              <a:t>A lien is a proprietary interest, a qualified ownership, and, in general, can only be created by the owner or someone authorized by the owner.</a:t>
            </a:r>
          </a:p>
          <a:p>
            <a:pPr marL="609600" indent="-609600" algn="just">
              <a:lnSpc>
                <a:spcPct val="90000"/>
              </a:lnSpc>
              <a:spcBef>
                <a:spcPct val="20000"/>
              </a:spcBef>
              <a:defRPr/>
            </a:pPr>
            <a:endParaRPr lang="en-US" sz="1000" b="1" i="1" dirty="0" smtClean="0">
              <a:solidFill>
                <a:srgbClr val="0033CC"/>
              </a:solidFill>
            </a:endParaRPr>
          </a:p>
          <a:p>
            <a:pPr marL="609600" indent="-609600" algn="just">
              <a:lnSpc>
                <a:spcPct val="90000"/>
              </a:lnSpc>
              <a:spcBef>
                <a:spcPct val="20000"/>
              </a:spcBef>
              <a:defRPr/>
            </a:pPr>
            <a:r>
              <a:rPr lang="en-US" sz="2400" b="1" i="1" dirty="0">
                <a:solidFill>
                  <a:srgbClr val="0033CC"/>
                </a:solidFill>
              </a:rPr>
              <a:t>	Example:  </a:t>
            </a:r>
          </a:p>
          <a:p>
            <a:pPr marL="609600" indent="-609600" algn="just">
              <a:lnSpc>
                <a:spcPct val="90000"/>
              </a:lnSpc>
              <a:spcBef>
                <a:spcPct val="20000"/>
              </a:spcBef>
              <a:defRPr/>
            </a:pPr>
            <a:r>
              <a:rPr lang="en-US" sz="2400" b="1" i="1" dirty="0">
                <a:solidFill>
                  <a:srgbClr val="0033CC"/>
                </a:solidFill>
              </a:rPr>
              <a:t>	</a:t>
            </a:r>
            <a:r>
              <a:rPr lang="en-US" b="1" i="1" dirty="0">
                <a:solidFill>
                  <a:schemeClr val="accent1">
                    <a:lumMod val="25000"/>
                  </a:schemeClr>
                </a:solidFill>
              </a:rPr>
              <a:t>A person in possession of a truck with the owner’s permission cannot create a lien for repairs.  The fact that the repairs are for the benefit of the owner is immaterial.</a:t>
            </a:r>
          </a:p>
          <a:p>
            <a:pPr marL="609600" indent="-609600" algn="just">
              <a:lnSpc>
                <a:spcPct val="90000"/>
              </a:lnSpc>
              <a:spcBef>
                <a:spcPct val="20000"/>
              </a:spcBef>
              <a:defRPr/>
            </a:pPr>
            <a:endParaRPr lang="en-US" sz="600" b="1" i="1" dirty="0">
              <a:solidFill>
                <a:srgbClr val="0033CC"/>
              </a:solidFill>
            </a:endParaRPr>
          </a:p>
        </p:txBody>
      </p:sp>
    </p:spTree>
    <p:extLst>
      <p:ext uri="{BB962C8B-B14F-4D97-AF65-F5344CB8AC3E}">
        <p14:creationId xmlns:p14="http://schemas.microsoft.com/office/powerpoint/2010/main" val="463980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0643" name="Rectangle 3"/>
          <p:cNvSpPr>
            <a:spLocks noChangeArrowheads="1"/>
          </p:cNvSpPr>
          <p:nvPr/>
        </p:nvSpPr>
        <p:spPr bwMode="auto">
          <a:xfrm>
            <a:off x="304800" y="838200"/>
            <a:ext cx="7315200" cy="5638800"/>
          </a:xfrm>
          <a:prstGeom prst="rect">
            <a:avLst/>
          </a:prstGeom>
          <a:noFill/>
          <a:ln w="9525">
            <a:noFill/>
            <a:miter lim="800000"/>
            <a:headEnd/>
            <a:tailEnd/>
          </a:ln>
          <a:effectLst/>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 Particular Issues</a:t>
            </a:r>
          </a:p>
          <a:p>
            <a:pPr marL="609600" indent="-609600">
              <a:lnSpc>
                <a:spcPct val="80000"/>
              </a:lnSpc>
              <a:spcBef>
                <a:spcPct val="20000"/>
              </a:spcBef>
              <a:defRPr/>
            </a:pPr>
            <a:endParaRPr lang="en-US" sz="500" b="1" i="1" dirty="0" smtClean="0">
              <a:solidFill>
                <a:srgbClr val="C00000"/>
              </a:solidFill>
            </a:endParaRPr>
          </a:p>
          <a:p>
            <a:pPr marL="609600" indent="-609600">
              <a:lnSpc>
                <a:spcPct val="85000"/>
              </a:lnSpc>
              <a:spcBef>
                <a:spcPts val="0"/>
              </a:spcBef>
              <a:defRPr/>
            </a:pPr>
            <a:r>
              <a:rPr lang="en-US" sz="3200" b="1" i="1" dirty="0" smtClean="0">
                <a:solidFill>
                  <a:srgbClr val="C00000"/>
                </a:solidFill>
              </a:rPr>
              <a:t>Liens</a:t>
            </a:r>
            <a:endParaRPr lang="en-US" sz="3200" b="1" i="1" dirty="0">
              <a:solidFill>
                <a:srgbClr val="C00000"/>
              </a:solidFill>
            </a:endParaRPr>
          </a:p>
          <a:p>
            <a:pPr marL="609600" indent="-609600">
              <a:lnSpc>
                <a:spcPct val="85000"/>
              </a:lnSpc>
              <a:spcBef>
                <a:spcPts val="0"/>
              </a:spcBef>
              <a:defRPr/>
            </a:pPr>
            <a:endParaRPr lang="en-US" sz="500" b="1" i="1" dirty="0">
              <a:solidFill>
                <a:srgbClr val="0033CC"/>
              </a:solidFill>
            </a:endParaRPr>
          </a:p>
          <a:p>
            <a:pPr marL="609600" indent="-609600" algn="just">
              <a:lnSpc>
                <a:spcPct val="85000"/>
              </a:lnSpc>
              <a:spcBef>
                <a:spcPts val="0"/>
              </a:spcBef>
              <a:defRPr/>
            </a:pPr>
            <a:r>
              <a:rPr lang="en-US" sz="2000" b="1" i="1" dirty="0" smtClean="0">
                <a:solidFill>
                  <a:srgbClr val="0033CC"/>
                </a:solidFill>
              </a:rPr>
              <a:t>2</a:t>
            </a:r>
            <a:r>
              <a:rPr lang="en-US" sz="2000" b="1" i="1" dirty="0">
                <a:solidFill>
                  <a:srgbClr val="0033CC"/>
                </a:solidFill>
              </a:rPr>
              <a:t>. Innkeepers and Common Carriers</a:t>
            </a:r>
          </a:p>
          <a:p>
            <a:pPr marL="609600" indent="-609600" algn="just">
              <a:lnSpc>
                <a:spcPct val="85000"/>
              </a:lnSpc>
              <a:spcBef>
                <a:spcPts val="0"/>
              </a:spcBef>
              <a:defRPr/>
            </a:pPr>
            <a:r>
              <a:rPr lang="en-US" sz="1600" b="1" i="1" dirty="0">
                <a:solidFill>
                  <a:srgbClr val="0033CC"/>
                </a:solidFill>
              </a:rPr>
              <a:t>	</a:t>
            </a:r>
            <a:r>
              <a:rPr lang="en-US" sz="1600" b="1" i="1" dirty="0"/>
              <a:t>The lien of an innkeeper and a common carrier is recognized at common law on the theory that common carriers and innkeepers, </a:t>
            </a:r>
            <a:r>
              <a:rPr lang="en-US" sz="1600" b="1" i="1" dirty="0">
                <a:solidFill>
                  <a:schemeClr val="accent1">
                    <a:lumMod val="50000"/>
                  </a:schemeClr>
                </a:solidFill>
              </a:rPr>
              <a:t>being compelled by law to indiscriminately accept all persons who present themselves,</a:t>
            </a:r>
            <a:r>
              <a:rPr lang="en-US" sz="1600" b="1" i="1" dirty="0"/>
              <a:t> must be protected and secured in their just charges for the services rendered.</a:t>
            </a:r>
          </a:p>
          <a:p>
            <a:pPr marL="609600" indent="-609600" algn="just">
              <a:lnSpc>
                <a:spcPct val="85000"/>
              </a:lnSpc>
              <a:spcBef>
                <a:spcPts val="0"/>
              </a:spcBef>
              <a:defRPr/>
            </a:pPr>
            <a:endParaRPr lang="en-US" sz="500" b="1" i="1" dirty="0"/>
          </a:p>
          <a:p>
            <a:pPr marL="609600" indent="-609600" algn="just">
              <a:lnSpc>
                <a:spcPct val="85000"/>
              </a:lnSpc>
              <a:spcBef>
                <a:spcPts val="0"/>
              </a:spcBef>
              <a:defRPr/>
            </a:pPr>
            <a:r>
              <a:rPr lang="en-US" sz="1600" b="1" i="1" dirty="0">
                <a:solidFill>
                  <a:srgbClr val="0033CC"/>
                </a:solidFill>
              </a:rPr>
              <a:t>	</a:t>
            </a:r>
            <a:r>
              <a:rPr lang="en-US" b="1" i="1" dirty="0">
                <a:solidFill>
                  <a:srgbClr val="C00000"/>
                </a:solidFill>
              </a:rPr>
              <a:t>a. Innkeepers: </a:t>
            </a:r>
          </a:p>
          <a:p>
            <a:pPr marL="609600" indent="-609600" algn="just">
              <a:lnSpc>
                <a:spcPct val="85000"/>
              </a:lnSpc>
              <a:spcBef>
                <a:spcPts val="0"/>
              </a:spcBef>
              <a:defRPr/>
            </a:pPr>
            <a:r>
              <a:rPr lang="en-US" sz="1400" b="1" i="1" dirty="0">
                <a:solidFill>
                  <a:srgbClr val="C00000"/>
                </a:solidFill>
              </a:rPr>
              <a:t>	</a:t>
            </a:r>
            <a:r>
              <a:rPr lang="en-US" sz="1400" b="1" i="1" dirty="0"/>
              <a:t>This lien is peculiar in nature. It attaches to any property brought into the inn by the guest.  It is not essential that the guest should, in all cases, be the owner of such property.  The property may be that of a third person, or even stolen goods. If the innkeeper has no knowledge that such property is not rightfully in the possession of the guest, such lien will attach generally to all such property to the extent of a reasonable charge for the services rendered.</a:t>
            </a:r>
            <a:endParaRPr lang="en-US" sz="1000" b="1" i="1" dirty="0"/>
          </a:p>
          <a:p>
            <a:pPr marL="609600" indent="-609600" algn="just">
              <a:lnSpc>
                <a:spcPct val="85000"/>
              </a:lnSpc>
              <a:spcBef>
                <a:spcPts val="0"/>
              </a:spcBef>
              <a:defRPr/>
            </a:pPr>
            <a:r>
              <a:rPr lang="en-US" sz="1000" b="1" i="1" dirty="0">
                <a:solidFill>
                  <a:srgbClr val="0033CC"/>
                </a:solidFill>
              </a:rPr>
              <a:t>	</a:t>
            </a:r>
          </a:p>
          <a:p>
            <a:pPr marL="609600" indent="-609600" algn="just">
              <a:lnSpc>
                <a:spcPct val="85000"/>
              </a:lnSpc>
              <a:spcBef>
                <a:spcPts val="0"/>
              </a:spcBef>
              <a:defRPr/>
            </a:pPr>
            <a:r>
              <a:rPr lang="en-US" sz="1600" b="1" i="1" dirty="0">
                <a:solidFill>
                  <a:srgbClr val="0033CC"/>
                </a:solidFill>
              </a:rPr>
              <a:t>	</a:t>
            </a:r>
            <a:r>
              <a:rPr lang="en-US" b="1" i="1" dirty="0">
                <a:solidFill>
                  <a:srgbClr val="C00000"/>
                </a:solidFill>
              </a:rPr>
              <a:t>b. Common Carriers:</a:t>
            </a:r>
            <a:r>
              <a:rPr lang="en-US" sz="1600" b="1" i="1" dirty="0">
                <a:solidFill>
                  <a:srgbClr val="C00000"/>
                </a:solidFill>
              </a:rPr>
              <a:t> </a:t>
            </a:r>
          </a:p>
          <a:p>
            <a:pPr marL="609600" indent="-609600" algn="just">
              <a:lnSpc>
                <a:spcPct val="85000"/>
              </a:lnSpc>
              <a:spcBef>
                <a:spcPts val="0"/>
              </a:spcBef>
              <a:defRPr/>
            </a:pPr>
            <a:r>
              <a:rPr lang="en-US" sz="1600" b="1" i="1" dirty="0">
                <a:solidFill>
                  <a:srgbClr val="0033CC"/>
                </a:solidFill>
              </a:rPr>
              <a:t>	</a:t>
            </a:r>
            <a:r>
              <a:rPr lang="en-US" sz="1400" b="1" i="1" dirty="0"/>
              <a:t>Although a common carrier is generally required, like an innkeeper, to accept all goods delivered, it has no lien on the goods which it receives from persons other than the owner.  The reason for this rule is that the carrier may demand transportation charges in advance, or in the alternative, proof from the shipper that he is acting with the authority of the owner (i.e. as his agent).</a:t>
            </a:r>
          </a:p>
          <a:p>
            <a:pPr marL="609600" indent="-609600" algn="just">
              <a:lnSpc>
                <a:spcPct val="85000"/>
              </a:lnSpc>
              <a:spcBef>
                <a:spcPts val="0"/>
              </a:spcBef>
              <a:defRPr/>
            </a:pPr>
            <a:endParaRPr lang="en-US" sz="1400" b="1" i="1" dirty="0"/>
          </a:p>
        </p:txBody>
      </p:sp>
      <p:pic>
        <p:nvPicPr>
          <p:cNvPr id="9220" name="Picture 7" descr="http://www.hotelchatter.com/files/admin/holiday_inn_sign.jpg"/>
          <p:cNvPicPr>
            <a:picLocks noChangeAspect="1" noChangeArrowheads="1"/>
          </p:cNvPicPr>
          <p:nvPr/>
        </p:nvPicPr>
        <p:blipFill>
          <a:blip r:embed="rId3" cstate="print"/>
          <a:srcRect/>
          <a:stretch>
            <a:fillRect/>
          </a:stretch>
        </p:blipFill>
        <p:spPr bwMode="auto">
          <a:xfrm>
            <a:off x="7696200" y="2362200"/>
            <a:ext cx="1176338" cy="1590675"/>
          </a:xfrm>
          <a:prstGeom prst="rect">
            <a:avLst/>
          </a:prstGeom>
          <a:noFill/>
          <a:ln w="9525">
            <a:noFill/>
            <a:miter lim="800000"/>
            <a:headEnd/>
            <a:tailEnd/>
          </a:ln>
        </p:spPr>
      </p:pic>
      <p:pic>
        <p:nvPicPr>
          <p:cNvPr id="9221" name="Picture 9" descr="http://i.ehow.com/images/GlobalPhoto/Articles/4687167/greyhoundbuses-main_Full.jpg"/>
          <p:cNvPicPr>
            <a:picLocks noChangeAspect="1" noChangeArrowheads="1"/>
          </p:cNvPicPr>
          <p:nvPr/>
        </p:nvPicPr>
        <p:blipFill>
          <a:blip r:embed="rId4" cstate="print"/>
          <a:srcRect/>
          <a:stretch>
            <a:fillRect/>
          </a:stretch>
        </p:blipFill>
        <p:spPr bwMode="auto">
          <a:xfrm>
            <a:off x="7696200" y="4267200"/>
            <a:ext cx="1266825" cy="838200"/>
          </a:xfrm>
          <a:prstGeom prst="rect">
            <a:avLst/>
          </a:prstGeom>
          <a:noFill/>
          <a:ln w="9525">
            <a:noFill/>
            <a:miter lim="800000"/>
            <a:headEnd/>
            <a:tailEnd/>
          </a:ln>
        </p:spPr>
      </p:pic>
      <p:pic>
        <p:nvPicPr>
          <p:cNvPr id="9222" name="Picture 11" descr="http://msnbcmedia2.msn.com/j/msnbc/Components/Photos/050209/050209_amtrak_vsmal_1p.widec.jpg"/>
          <p:cNvPicPr>
            <a:picLocks noChangeAspect="1" noChangeArrowheads="1"/>
          </p:cNvPicPr>
          <p:nvPr/>
        </p:nvPicPr>
        <p:blipFill>
          <a:blip r:embed="rId5" cstate="print"/>
          <a:srcRect/>
          <a:stretch>
            <a:fillRect/>
          </a:stretch>
        </p:blipFill>
        <p:spPr bwMode="auto">
          <a:xfrm>
            <a:off x="7696200" y="5181600"/>
            <a:ext cx="1219200" cy="1403350"/>
          </a:xfrm>
          <a:prstGeom prst="rect">
            <a:avLst/>
          </a:prstGeom>
          <a:noFill/>
          <a:ln w="9525">
            <a:noFill/>
            <a:miter lim="800000"/>
            <a:headEnd/>
            <a:tailEnd/>
          </a:ln>
        </p:spPr>
      </p:pic>
      <p:sp>
        <p:nvSpPr>
          <p:cNvPr id="9223" name="Slide Number Placeholder 7"/>
          <p:cNvSpPr>
            <a:spLocks noGrp="1"/>
          </p:cNvSpPr>
          <p:nvPr>
            <p:ph type="sldNum" sz="quarter" idx="12"/>
          </p:nvPr>
        </p:nvSpPr>
        <p:spPr>
          <a:noFill/>
        </p:spPr>
        <p:txBody>
          <a:bodyPr/>
          <a:lstStyle/>
          <a:p>
            <a:fld id="{DC2B2829-4A12-436B-8837-DDF177C25916}" type="slidenum">
              <a:rPr lang="en-US" smtClean="0"/>
              <a:pPr/>
              <a:t>12</a:t>
            </a:fld>
            <a:endParaRPr lang="en-US" smtClean="0"/>
          </a:p>
        </p:txBody>
      </p:sp>
    </p:spTree>
    <p:extLst>
      <p:ext uri="{BB962C8B-B14F-4D97-AF65-F5344CB8AC3E}">
        <p14:creationId xmlns:p14="http://schemas.microsoft.com/office/powerpoint/2010/main" val="260495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6868" name="Rectangle 3"/>
          <p:cNvSpPr>
            <a:spLocks noChangeArrowheads="1"/>
          </p:cNvSpPr>
          <p:nvPr/>
        </p:nvSpPr>
        <p:spPr bwMode="auto">
          <a:xfrm>
            <a:off x="228600" y="838200"/>
            <a:ext cx="87630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 Particular Issues</a:t>
            </a:r>
          </a:p>
          <a:p>
            <a:pPr marL="609600" indent="-609600">
              <a:lnSpc>
                <a:spcPct val="70000"/>
              </a:lnSpc>
              <a:spcBef>
                <a:spcPct val="20000"/>
              </a:spcBef>
              <a:defRPr/>
            </a:pPr>
            <a:r>
              <a:rPr lang="en-US" sz="3200" b="1" i="1" dirty="0" smtClean="0">
                <a:solidFill>
                  <a:srgbClr val="C00000"/>
                </a:solidFill>
              </a:rPr>
              <a:t>Liens</a:t>
            </a:r>
            <a:endParaRPr lang="en-US" sz="3200" b="1" i="1" dirty="0">
              <a:solidFill>
                <a:srgbClr val="C00000"/>
              </a:solidFill>
            </a:endParaRPr>
          </a:p>
          <a:p>
            <a:pPr marL="609600" indent="-609600">
              <a:lnSpc>
                <a:spcPct val="70000"/>
              </a:lnSpc>
              <a:spcBef>
                <a:spcPct val="20000"/>
              </a:spcBef>
              <a:defRPr/>
            </a:pPr>
            <a:endParaRPr lang="en-US" sz="500" b="1" i="1" dirty="0">
              <a:solidFill>
                <a:srgbClr val="0033CC"/>
              </a:solidFill>
            </a:endParaRPr>
          </a:p>
          <a:p>
            <a:pPr marL="609600" indent="-609600" algn="just">
              <a:lnSpc>
                <a:spcPct val="70000"/>
              </a:lnSpc>
              <a:spcBef>
                <a:spcPct val="20000"/>
              </a:spcBef>
              <a:defRPr/>
            </a:pPr>
            <a:r>
              <a:rPr lang="en-US" sz="2000" b="1" i="1" dirty="0" smtClean="0">
                <a:solidFill>
                  <a:srgbClr val="0033CC"/>
                </a:solidFill>
              </a:rPr>
              <a:t>3</a:t>
            </a:r>
            <a:r>
              <a:rPr lang="en-US" sz="2000" b="1" i="1" dirty="0">
                <a:solidFill>
                  <a:srgbClr val="0033CC"/>
                </a:solidFill>
              </a:rPr>
              <a:t>. </a:t>
            </a:r>
            <a:r>
              <a:rPr lang="en-US" sz="2000" b="1" i="1" dirty="0" err="1">
                <a:solidFill>
                  <a:srgbClr val="0033CC"/>
                </a:solidFill>
              </a:rPr>
              <a:t>Warehouser</a:t>
            </a:r>
            <a:endParaRPr lang="en-US" sz="2000" b="1" i="1" dirty="0">
              <a:solidFill>
                <a:srgbClr val="0033CC"/>
              </a:solidFill>
            </a:endParaRPr>
          </a:p>
          <a:p>
            <a:pPr marL="609600" indent="-609600" algn="just">
              <a:lnSpc>
                <a:spcPct val="50000"/>
              </a:lnSpc>
              <a:spcBef>
                <a:spcPct val="20000"/>
              </a:spcBef>
              <a:defRPr/>
            </a:pPr>
            <a:r>
              <a:rPr lang="en-US" b="1" i="1" dirty="0">
                <a:solidFill>
                  <a:srgbClr val="0033CC"/>
                </a:solidFill>
              </a:rPr>
              <a:t>	</a:t>
            </a:r>
            <a:r>
              <a:rPr lang="en-US" sz="1600" b="1" i="1" dirty="0"/>
              <a:t>At common law a </a:t>
            </a:r>
            <a:r>
              <a:rPr lang="en-US" sz="1600" b="1" i="1" dirty="0" err="1"/>
              <a:t>warehouser</a:t>
            </a:r>
            <a:r>
              <a:rPr lang="en-US" sz="1600" b="1" i="1" dirty="0"/>
              <a:t> was not recognized </a:t>
            </a:r>
          </a:p>
          <a:p>
            <a:pPr marL="609600" indent="-609600" algn="just">
              <a:lnSpc>
                <a:spcPct val="50000"/>
              </a:lnSpc>
              <a:spcBef>
                <a:spcPct val="20000"/>
              </a:spcBef>
              <a:defRPr/>
            </a:pPr>
            <a:r>
              <a:rPr lang="en-US" sz="1600" b="1" i="1" dirty="0"/>
              <a:t>           to have a lien on bailed chattel.</a:t>
            </a:r>
            <a:endParaRPr lang="en-US" sz="600" b="1" i="1" dirty="0"/>
          </a:p>
          <a:p>
            <a:pPr marL="609600" indent="-609600" algn="just">
              <a:lnSpc>
                <a:spcPct val="70000"/>
              </a:lnSpc>
              <a:spcBef>
                <a:spcPct val="20000"/>
              </a:spcBef>
              <a:defRPr/>
            </a:pPr>
            <a:r>
              <a:rPr lang="en-US" sz="600" b="1" i="1" dirty="0"/>
              <a:t>  </a:t>
            </a:r>
          </a:p>
          <a:p>
            <a:pPr marL="609600" indent="-609600" algn="just">
              <a:lnSpc>
                <a:spcPct val="50000"/>
              </a:lnSpc>
              <a:spcBef>
                <a:spcPct val="20000"/>
              </a:spcBef>
              <a:defRPr/>
            </a:pPr>
            <a:r>
              <a:rPr lang="en-US" sz="1600" b="1" i="1" dirty="0"/>
              <a:t>	Such a lien is NOW RECOGNIZED pursuant to statute </a:t>
            </a:r>
          </a:p>
          <a:p>
            <a:pPr marL="609600" indent="-609600" algn="just">
              <a:lnSpc>
                <a:spcPct val="50000"/>
              </a:lnSpc>
              <a:spcBef>
                <a:spcPct val="20000"/>
              </a:spcBef>
              <a:defRPr/>
            </a:pPr>
            <a:r>
              <a:rPr lang="en-US" sz="1600" b="1" i="1" dirty="0"/>
              <a:t>	under the New York Uniform Commercial Code (Section 7-209).</a:t>
            </a:r>
            <a:endParaRPr lang="en-US" sz="600" b="1" i="1" dirty="0"/>
          </a:p>
          <a:p>
            <a:pPr marL="609600" indent="-609600" algn="just">
              <a:lnSpc>
                <a:spcPct val="70000"/>
              </a:lnSpc>
              <a:spcBef>
                <a:spcPct val="20000"/>
              </a:spcBef>
              <a:defRPr/>
            </a:pPr>
            <a:r>
              <a:rPr lang="en-US" sz="600" b="1" i="1" dirty="0"/>
              <a:t>  </a:t>
            </a:r>
          </a:p>
          <a:p>
            <a:pPr marL="609600" indent="-609600" algn="just">
              <a:lnSpc>
                <a:spcPct val="50000"/>
              </a:lnSpc>
              <a:spcBef>
                <a:spcPct val="20000"/>
              </a:spcBef>
              <a:defRPr/>
            </a:pPr>
            <a:r>
              <a:rPr lang="en-US" sz="1600" b="1" i="1" dirty="0"/>
              <a:t>	It should be noted, however, that despite this statutory lien, </a:t>
            </a:r>
          </a:p>
          <a:p>
            <a:pPr marL="609600" indent="-609600" algn="just">
              <a:lnSpc>
                <a:spcPct val="50000"/>
              </a:lnSpc>
              <a:spcBef>
                <a:spcPct val="20000"/>
              </a:spcBef>
              <a:defRPr/>
            </a:pPr>
            <a:r>
              <a:rPr lang="en-US" sz="1600" b="1" i="1" dirty="0"/>
              <a:t>	the courts have held that a </a:t>
            </a:r>
            <a:r>
              <a:rPr lang="en-US" sz="1600" b="1" i="1" dirty="0" err="1"/>
              <a:t>garagekeeper</a:t>
            </a:r>
            <a:r>
              <a:rPr lang="en-US" sz="1600" b="1" i="1" dirty="0"/>
              <a:t> (a subclass </a:t>
            </a:r>
          </a:p>
          <a:p>
            <a:pPr marL="609600" indent="-609600" algn="just">
              <a:lnSpc>
                <a:spcPct val="50000"/>
              </a:lnSpc>
              <a:spcBef>
                <a:spcPct val="20000"/>
              </a:spcBef>
              <a:defRPr/>
            </a:pPr>
            <a:r>
              <a:rPr lang="en-US" sz="1600" b="1" i="1" dirty="0"/>
              <a:t>	of </a:t>
            </a:r>
            <a:r>
              <a:rPr lang="en-US" sz="1600" b="1" i="1" dirty="0" err="1"/>
              <a:t>warehouser</a:t>
            </a:r>
            <a:r>
              <a:rPr lang="en-US" sz="1600" b="1" i="1" dirty="0"/>
              <a:t> as opposed to a mechanic) does not have a </a:t>
            </a:r>
          </a:p>
          <a:p>
            <a:pPr marL="609600" indent="-609600" algn="just">
              <a:lnSpc>
                <a:spcPct val="50000"/>
              </a:lnSpc>
              <a:spcBef>
                <a:spcPct val="20000"/>
              </a:spcBef>
              <a:defRPr/>
            </a:pPr>
            <a:r>
              <a:rPr lang="en-US" sz="1600" b="1" i="1" dirty="0"/>
              <a:t>	right under our state’s constitution to conduct a satisfaction </a:t>
            </a:r>
          </a:p>
          <a:p>
            <a:pPr marL="609600" indent="-609600" algn="just">
              <a:lnSpc>
                <a:spcPct val="50000"/>
              </a:lnSpc>
              <a:spcBef>
                <a:spcPct val="20000"/>
              </a:spcBef>
              <a:defRPr/>
            </a:pPr>
            <a:r>
              <a:rPr lang="en-US" sz="1600" b="1" i="1" dirty="0"/>
              <a:t>	of this lien through an ex parte sale.</a:t>
            </a:r>
          </a:p>
          <a:p>
            <a:pPr marL="609600" indent="-609600" algn="just">
              <a:lnSpc>
                <a:spcPct val="70000"/>
              </a:lnSpc>
              <a:spcBef>
                <a:spcPct val="20000"/>
              </a:spcBef>
              <a:defRPr/>
            </a:pPr>
            <a:endParaRPr lang="en-US" sz="1000" b="1" i="1" dirty="0">
              <a:solidFill>
                <a:schemeClr val="tx2"/>
              </a:solidFill>
            </a:endParaRPr>
          </a:p>
          <a:p>
            <a:pPr marL="609600" indent="-609600" algn="just">
              <a:lnSpc>
                <a:spcPct val="70000"/>
              </a:lnSpc>
              <a:spcBef>
                <a:spcPct val="20000"/>
              </a:spcBef>
              <a:defRPr/>
            </a:pPr>
            <a:r>
              <a:rPr lang="en-US" sz="2000" b="1" i="1" dirty="0">
                <a:solidFill>
                  <a:srgbClr val="0033CC"/>
                </a:solidFill>
              </a:rPr>
              <a:t>4. Statutory Liens</a:t>
            </a:r>
          </a:p>
          <a:p>
            <a:pPr marL="609600" indent="-609600" algn="just">
              <a:lnSpc>
                <a:spcPct val="70000"/>
              </a:lnSpc>
              <a:spcBef>
                <a:spcPct val="20000"/>
              </a:spcBef>
              <a:defRPr/>
            </a:pPr>
            <a:r>
              <a:rPr lang="en-US" b="1" i="1" dirty="0">
                <a:solidFill>
                  <a:srgbClr val="0033CC"/>
                </a:solidFill>
              </a:rPr>
              <a:t>	</a:t>
            </a:r>
            <a:r>
              <a:rPr lang="en-US" sz="1600" b="1" i="1" dirty="0"/>
              <a:t>New York’s </a:t>
            </a:r>
            <a:r>
              <a:rPr lang="en-US" sz="1600" b="1" i="1" dirty="0" err="1"/>
              <a:t>Lein</a:t>
            </a:r>
            <a:r>
              <a:rPr lang="en-US" sz="1600" b="1" i="1" dirty="0"/>
              <a:t> Law expressly recognizes a number of liens to enforce payment for goods or services performed.  </a:t>
            </a:r>
          </a:p>
          <a:p>
            <a:pPr marL="609600" indent="-609600" algn="just">
              <a:lnSpc>
                <a:spcPct val="70000"/>
              </a:lnSpc>
              <a:spcBef>
                <a:spcPct val="20000"/>
              </a:spcBef>
              <a:defRPr/>
            </a:pPr>
            <a:r>
              <a:rPr lang="en-US" sz="1600" b="1" i="1" dirty="0"/>
              <a:t>	These include liens for: </a:t>
            </a:r>
          </a:p>
          <a:p>
            <a:pPr marL="609600" indent="-609600" algn="just">
              <a:lnSpc>
                <a:spcPct val="70000"/>
              </a:lnSpc>
              <a:spcBef>
                <a:spcPct val="20000"/>
              </a:spcBef>
              <a:defRPr/>
            </a:pPr>
            <a:r>
              <a:rPr lang="en-US" sz="1600" b="1" i="1" dirty="0">
                <a:solidFill>
                  <a:schemeClr val="accent1">
                    <a:lumMod val="25000"/>
                  </a:schemeClr>
                </a:solidFill>
              </a:rPr>
              <a:t>		1. Mechanics, </a:t>
            </a:r>
            <a:r>
              <a:rPr lang="en-US" sz="1600" b="1" i="1" dirty="0" smtClean="0">
                <a:solidFill>
                  <a:schemeClr val="accent1">
                    <a:lumMod val="25000"/>
                  </a:schemeClr>
                </a:solidFill>
              </a:rPr>
              <a:t>		2</a:t>
            </a:r>
            <a:r>
              <a:rPr lang="en-US" sz="1600" b="1" i="1" dirty="0">
                <a:solidFill>
                  <a:schemeClr val="accent1">
                    <a:lumMod val="25000"/>
                  </a:schemeClr>
                </a:solidFill>
              </a:rPr>
              <a:t>. Hospitals, </a:t>
            </a:r>
          </a:p>
          <a:p>
            <a:pPr marL="609600" indent="-609600" algn="just">
              <a:lnSpc>
                <a:spcPct val="70000"/>
              </a:lnSpc>
              <a:spcBef>
                <a:spcPct val="20000"/>
              </a:spcBef>
              <a:defRPr/>
            </a:pPr>
            <a:r>
              <a:rPr lang="en-US" sz="1600" b="1" i="1" dirty="0">
                <a:solidFill>
                  <a:schemeClr val="accent1">
                    <a:lumMod val="25000"/>
                  </a:schemeClr>
                </a:solidFill>
              </a:rPr>
              <a:t>		3. </a:t>
            </a:r>
            <a:r>
              <a:rPr lang="en-US" sz="1600" b="1" i="1" dirty="0" err="1">
                <a:solidFill>
                  <a:schemeClr val="accent1">
                    <a:lumMod val="25000"/>
                  </a:schemeClr>
                </a:solidFill>
              </a:rPr>
              <a:t>Artisians</a:t>
            </a:r>
            <a:r>
              <a:rPr lang="en-US" sz="1600" b="1" i="1" dirty="0" smtClean="0">
                <a:solidFill>
                  <a:schemeClr val="accent1">
                    <a:lumMod val="25000"/>
                  </a:schemeClr>
                </a:solidFill>
              </a:rPr>
              <a:t>,		4</a:t>
            </a:r>
            <a:r>
              <a:rPr lang="en-US" sz="1600" b="1" i="1" dirty="0">
                <a:solidFill>
                  <a:schemeClr val="accent1">
                    <a:lumMod val="25000"/>
                  </a:schemeClr>
                </a:solidFill>
              </a:rPr>
              <a:t>. Animal caretakers – including vets, </a:t>
            </a:r>
          </a:p>
          <a:p>
            <a:pPr marL="609600" indent="-609600" algn="just">
              <a:lnSpc>
                <a:spcPct val="70000"/>
              </a:lnSpc>
              <a:spcBef>
                <a:spcPct val="20000"/>
              </a:spcBef>
              <a:defRPr/>
            </a:pPr>
            <a:r>
              <a:rPr lang="en-US" sz="1600" b="1" i="1" dirty="0">
                <a:solidFill>
                  <a:schemeClr val="accent1">
                    <a:lumMod val="25000"/>
                  </a:schemeClr>
                </a:solidFill>
              </a:rPr>
              <a:t>		5. Stone carvers</a:t>
            </a:r>
            <a:r>
              <a:rPr lang="en-US" sz="1600" b="1" i="1" dirty="0" smtClean="0">
                <a:solidFill>
                  <a:schemeClr val="accent1">
                    <a:lumMod val="25000"/>
                  </a:schemeClr>
                </a:solidFill>
              </a:rPr>
              <a:t>,		6</a:t>
            </a:r>
            <a:r>
              <a:rPr lang="en-US" sz="1600" b="1" i="1" dirty="0">
                <a:solidFill>
                  <a:schemeClr val="accent1">
                    <a:lumMod val="25000"/>
                  </a:schemeClr>
                </a:solidFill>
              </a:rPr>
              <a:t>. </a:t>
            </a:r>
            <a:r>
              <a:rPr lang="en-US" sz="1600" b="1" i="1" dirty="0" err="1">
                <a:solidFill>
                  <a:schemeClr val="accent1">
                    <a:lumMod val="25000"/>
                  </a:schemeClr>
                </a:solidFill>
              </a:rPr>
              <a:t>Shipkeepers</a:t>
            </a:r>
            <a:r>
              <a:rPr lang="en-US" sz="1600" b="1" i="1" dirty="0">
                <a:solidFill>
                  <a:schemeClr val="accent1">
                    <a:lumMod val="25000"/>
                  </a:schemeClr>
                </a:solidFill>
              </a:rPr>
              <a:t>, and </a:t>
            </a:r>
          </a:p>
          <a:p>
            <a:pPr marL="609600" indent="-609600" algn="just">
              <a:lnSpc>
                <a:spcPct val="70000"/>
              </a:lnSpc>
              <a:spcBef>
                <a:spcPct val="20000"/>
              </a:spcBef>
              <a:defRPr/>
            </a:pPr>
            <a:r>
              <a:rPr lang="en-US" sz="1600" b="1" i="1" dirty="0">
                <a:solidFill>
                  <a:schemeClr val="accent1">
                    <a:lumMod val="25000"/>
                  </a:schemeClr>
                </a:solidFill>
              </a:rPr>
              <a:t>		7. Virtually all creditors.</a:t>
            </a:r>
          </a:p>
        </p:txBody>
      </p:sp>
      <p:pic>
        <p:nvPicPr>
          <p:cNvPr id="10244" name="Picture 7" descr="http://alloveralbany.com/images/central_warehouse.jpg"/>
          <p:cNvPicPr>
            <a:picLocks noChangeAspect="1" noChangeArrowheads="1"/>
          </p:cNvPicPr>
          <p:nvPr/>
        </p:nvPicPr>
        <p:blipFill>
          <a:blip r:embed="rId3" cstate="print"/>
          <a:srcRect/>
          <a:stretch>
            <a:fillRect/>
          </a:stretch>
        </p:blipFill>
        <p:spPr bwMode="auto">
          <a:xfrm>
            <a:off x="7162800" y="2362200"/>
            <a:ext cx="1800225" cy="1447800"/>
          </a:xfrm>
          <a:prstGeom prst="rect">
            <a:avLst/>
          </a:prstGeom>
          <a:noFill/>
          <a:ln w="9525">
            <a:noFill/>
            <a:miter lim="800000"/>
            <a:headEnd/>
            <a:tailEnd/>
          </a:ln>
        </p:spPr>
      </p:pic>
    </p:spTree>
    <p:extLst>
      <p:ext uri="{BB962C8B-B14F-4D97-AF65-F5344CB8AC3E}">
        <p14:creationId xmlns:p14="http://schemas.microsoft.com/office/powerpoint/2010/main" val="30392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11267" name="Rectangle 3"/>
          <p:cNvSpPr>
            <a:spLocks noChangeArrowheads="1"/>
          </p:cNvSpPr>
          <p:nvPr/>
        </p:nvSpPr>
        <p:spPr bwMode="auto">
          <a:xfrm>
            <a:off x="304800" y="838200"/>
            <a:ext cx="8610600" cy="5791200"/>
          </a:xfrm>
          <a:prstGeom prst="rect">
            <a:avLst/>
          </a:prstGeom>
          <a:noFill/>
          <a:ln w="9525">
            <a:noFill/>
            <a:miter lim="800000"/>
            <a:headEnd/>
            <a:tailEnd/>
          </a:ln>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 Particular Issues</a:t>
            </a:r>
          </a:p>
          <a:p>
            <a:pPr marL="609600" indent="-609600">
              <a:lnSpc>
                <a:spcPct val="90000"/>
              </a:lnSpc>
              <a:spcBef>
                <a:spcPts val="0"/>
              </a:spcBef>
            </a:pPr>
            <a:r>
              <a:rPr lang="en-US" sz="3200" b="1" i="1" dirty="0" smtClean="0">
                <a:solidFill>
                  <a:srgbClr val="C00000"/>
                </a:solidFill>
              </a:rPr>
              <a:t>Liens</a:t>
            </a:r>
            <a:endParaRPr lang="en-US" sz="3200" b="1" i="1" dirty="0">
              <a:solidFill>
                <a:srgbClr val="C00000"/>
              </a:solidFill>
            </a:endParaRPr>
          </a:p>
          <a:p>
            <a:pPr marL="609600" indent="-609600">
              <a:lnSpc>
                <a:spcPct val="90000"/>
              </a:lnSpc>
              <a:spcBef>
                <a:spcPts val="0"/>
              </a:spcBef>
            </a:pPr>
            <a:endParaRPr lang="en-US" sz="500" b="1" i="1" dirty="0">
              <a:solidFill>
                <a:srgbClr val="0033CC"/>
              </a:solidFill>
            </a:endParaRPr>
          </a:p>
          <a:p>
            <a:pPr marL="609600" indent="-609600" algn="just">
              <a:lnSpc>
                <a:spcPct val="90000"/>
              </a:lnSpc>
              <a:spcBef>
                <a:spcPts val="0"/>
              </a:spcBef>
            </a:pPr>
            <a:r>
              <a:rPr lang="en-US" sz="2400" b="1" i="1" dirty="0">
                <a:solidFill>
                  <a:srgbClr val="0033CC"/>
                </a:solidFill>
              </a:rPr>
              <a:t>Waiver of Liens</a:t>
            </a:r>
          </a:p>
          <a:p>
            <a:pPr marL="609600" indent="-609600" algn="just">
              <a:lnSpc>
                <a:spcPct val="90000"/>
              </a:lnSpc>
              <a:spcBef>
                <a:spcPts val="0"/>
              </a:spcBef>
            </a:pPr>
            <a:endParaRPr lang="en-US" sz="600" b="1" i="1" dirty="0">
              <a:solidFill>
                <a:srgbClr val="0033CC"/>
              </a:solidFill>
            </a:endParaRPr>
          </a:p>
          <a:p>
            <a:pPr marL="609600" indent="-609600" algn="just">
              <a:lnSpc>
                <a:spcPct val="90000"/>
              </a:lnSpc>
              <a:spcBef>
                <a:spcPts val="0"/>
              </a:spcBef>
            </a:pPr>
            <a:r>
              <a:rPr lang="en-US" sz="1500" b="1" i="1" dirty="0">
                <a:solidFill>
                  <a:srgbClr val="C00000"/>
                </a:solidFill>
              </a:rPr>
              <a:t>1. Contract</a:t>
            </a:r>
          </a:p>
          <a:p>
            <a:pPr marL="609600" indent="-609600" algn="just">
              <a:lnSpc>
                <a:spcPct val="90000"/>
              </a:lnSpc>
              <a:spcBef>
                <a:spcPts val="0"/>
              </a:spcBef>
            </a:pPr>
            <a:r>
              <a:rPr lang="en-US" sz="1500" b="1" i="1" dirty="0">
                <a:solidFill>
                  <a:srgbClr val="0033CC"/>
                </a:solidFill>
              </a:rPr>
              <a:t>	</a:t>
            </a:r>
            <a:r>
              <a:rPr lang="en-US" sz="1500" b="1" i="1" dirty="0">
                <a:solidFill>
                  <a:schemeClr val="tx1">
                    <a:lumMod val="95000"/>
                    <a:lumOff val="5000"/>
                  </a:schemeClr>
                </a:solidFill>
              </a:rPr>
              <a:t>A lien can be waived either by provision or fulfillment of a contract (such as payment). </a:t>
            </a:r>
          </a:p>
          <a:p>
            <a:pPr marL="609600" indent="-609600" algn="just">
              <a:lnSpc>
                <a:spcPct val="90000"/>
              </a:lnSpc>
              <a:spcBef>
                <a:spcPts val="0"/>
              </a:spcBef>
            </a:pPr>
            <a:endParaRPr lang="en-US" sz="600" b="1" i="1" dirty="0">
              <a:solidFill>
                <a:schemeClr val="tx2"/>
              </a:solidFill>
            </a:endParaRPr>
          </a:p>
          <a:p>
            <a:pPr marL="609600" indent="-609600" algn="just">
              <a:lnSpc>
                <a:spcPct val="90000"/>
              </a:lnSpc>
              <a:spcBef>
                <a:spcPts val="0"/>
              </a:spcBef>
            </a:pPr>
            <a:r>
              <a:rPr lang="en-US" sz="1500" b="1" i="1" dirty="0">
                <a:solidFill>
                  <a:srgbClr val="C00000"/>
                </a:solidFill>
              </a:rPr>
              <a:t>2. Substitution of Other Security</a:t>
            </a:r>
          </a:p>
          <a:p>
            <a:pPr marL="609600" indent="-609600" algn="just">
              <a:lnSpc>
                <a:spcPct val="90000"/>
              </a:lnSpc>
              <a:spcBef>
                <a:spcPts val="0"/>
              </a:spcBef>
            </a:pPr>
            <a:r>
              <a:rPr lang="en-US" sz="1500" b="1" i="1" dirty="0">
                <a:solidFill>
                  <a:srgbClr val="0033CC"/>
                </a:solidFill>
              </a:rPr>
              <a:t>	</a:t>
            </a:r>
            <a:r>
              <a:rPr lang="en-US" sz="1500" b="1" i="1" dirty="0">
                <a:solidFill>
                  <a:schemeClr val="tx1">
                    <a:lumMod val="95000"/>
                    <a:lumOff val="5000"/>
                  </a:schemeClr>
                </a:solidFill>
              </a:rPr>
              <a:t>Where a </a:t>
            </a:r>
            <a:r>
              <a:rPr lang="en-US" sz="1500" b="1" i="1" dirty="0" err="1">
                <a:solidFill>
                  <a:schemeClr val="tx1">
                    <a:lumMod val="95000"/>
                    <a:lumOff val="5000"/>
                  </a:schemeClr>
                </a:solidFill>
              </a:rPr>
              <a:t>lienor</a:t>
            </a:r>
            <a:r>
              <a:rPr lang="en-US" sz="1500" b="1" i="1" dirty="0">
                <a:solidFill>
                  <a:schemeClr val="tx1">
                    <a:lumMod val="95000"/>
                    <a:lumOff val="5000"/>
                  </a:schemeClr>
                </a:solidFill>
              </a:rPr>
              <a:t> </a:t>
            </a:r>
            <a:r>
              <a:rPr lang="en-US" sz="1500" b="1" i="1" dirty="0" smtClean="0">
                <a:solidFill>
                  <a:schemeClr val="tx1">
                    <a:lumMod val="95000"/>
                    <a:lumOff val="5000"/>
                  </a:schemeClr>
                </a:solidFill>
              </a:rPr>
              <a:t>(the person placing the lien) accepts </a:t>
            </a:r>
            <a:r>
              <a:rPr lang="en-US" sz="1500" b="1" i="1" dirty="0">
                <a:solidFill>
                  <a:schemeClr val="tx1">
                    <a:lumMod val="95000"/>
                    <a:lumOff val="5000"/>
                  </a:schemeClr>
                </a:solidFill>
              </a:rPr>
              <a:t>security for payment, the security eliminates the lien.</a:t>
            </a:r>
          </a:p>
          <a:p>
            <a:pPr marL="609600" indent="-609600" algn="just">
              <a:lnSpc>
                <a:spcPct val="90000"/>
              </a:lnSpc>
              <a:spcBef>
                <a:spcPts val="0"/>
              </a:spcBef>
            </a:pPr>
            <a:endParaRPr lang="en-US" sz="600" b="1" i="1" dirty="0">
              <a:solidFill>
                <a:srgbClr val="C00000"/>
              </a:solidFill>
            </a:endParaRPr>
          </a:p>
          <a:p>
            <a:pPr marL="609600" indent="-609600" algn="just">
              <a:lnSpc>
                <a:spcPct val="90000"/>
              </a:lnSpc>
              <a:spcBef>
                <a:spcPts val="0"/>
              </a:spcBef>
            </a:pPr>
            <a:r>
              <a:rPr lang="en-US" sz="1500" b="1" i="1" dirty="0">
                <a:solidFill>
                  <a:srgbClr val="C00000"/>
                </a:solidFill>
              </a:rPr>
              <a:t>3. Demand for Unlawful Charges</a:t>
            </a:r>
          </a:p>
          <a:p>
            <a:pPr marL="609600" indent="-609600" algn="just">
              <a:lnSpc>
                <a:spcPct val="90000"/>
              </a:lnSpc>
              <a:spcBef>
                <a:spcPts val="0"/>
              </a:spcBef>
            </a:pPr>
            <a:r>
              <a:rPr lang="en-US" sz="1500" b="1" i="1" dirty="0">
                <a:solidFill>
                  <a:srgbClr val="0033CC"/>
                </a:solidFill>
              </a:rPr>
              <a:t>	</a:t>
            </a:r>
            <a:r>
              <a:rPr lang="en-US" sz="1500" b="1" i="1" dirty="0">
                <a:solidFill>
                  <a:schemeClr val="tx1">
                    <a:lumMod val="95000"/>
                    <a:lumOff val="5000"/>
                  </a:schemeClr>
                </a:solidFill>
              </a:rPr>
              <a:t>Where the </a:t>
            </a:r>
            <a:r>
              <a:rPr lang="en-US" sz="1500" b="1" i="1" dirty="0" err="1">
                <a:solidFill>
                  <a:schemeClr val="tx1">
                    <a:lumMod val="95000"/>
                    <a:lumOff val="5000"/>
                  </a:schemeClr>
                </a:solidFill>
              </a:rPr>
              <a:t>lienor</a:t>
            </a:r>
            <a:r>
              <a:rPr lang="en-US" sz="1500" b="1" i="1" dirty="0">
                <a:solidFill>
                  <a:schemeClr val="tx1">
                    <a:lumMod val="95000"/>
                    <a:lumOff val="5000"/>
                  </a:schemeClr>
                </a:solidFill>
              </a:rPr>
              <a:t> includes within his valid lien, amounts in excess of his lawful charges, he is deemed to state that a tender of the lawful amount will not be accepted, and as such the lien is deemed waived, with the </a:t>
            </a:r>
            <a:r>
              <a:rPr lang="en-US" sz="1500" b="1" i="1" dirty="0" err="1">
                <a:solidFill>
                  <a:schemeClr val="tx1">
                    <a:lumMod val="95000"/>
                    <a:lumOff val="5000"/>
                  </a:schemeClr>
                </a:solidFill>
              </a:rPr>
              <a:t>lienor’s</a:t>
            </a:r>
            <a:r>
              <a:rPr lang="en-US" sz="1500" b="1" i="1" dirty="0">
                <a:solidFill>
                  <a:schemeClr val="tx1">
                    <a:lumMod val="95000"/>
                    <a:lumOff val="5000"/>
                  </a:schemeClr>
                </a:solidFill>
              </a:rPr>
              <a:t> remedies being those under the law for default.</a:t>
            </a:r>
          </a:p>
          <a:p>
            <a:pPr marL="609600" indent="-609600" algn="just">
              <a:lnSpc>
                <a:spcPct val="90000"/>
              </a:lnSpc>
              <a:spcBef>
                <a:spcPts val="0"/>
              </a:spcBef>
            </a:pPr>
            <a:endParaRPr lang="en-US" sz="600" b="1" i="1" dirty="0">
              <a:solidFill>
                <a:schemeClr val="tx2"/>
              </a:solidFill>
            </a:endParaRPr>
          </a:p>
          <a:p>
            <a:pPr marL="609600" indent="-609600" algn="just">
              <a:lnSpc>
                <a:spcPct val="90000"/>
              </a:lnSpc>
              <a:spcBef>
                <a:spcPts val="0"/>
              </a:spcBef>
            </a:pPr>
            <a:r>
              <a:rPr lang="en-US" sz="1500" b="1" i="1" dirty="0">
                <a:solidFill>
                  <a:srgbClr val="C00000"/>
                </a:solidFill>
              </a:rPr>
              <a:t>4. Reservation or Temporary Use</a:t>
            </a:r>
          </a:p>
          <a:p>
            <a:pPr marL="609600" indent="-609600" algn="just">
              <a:lnSpc>
                <a:spcPct val="90000"/>
              </a:lnSpc>
              <a:spcBef>
                <a:spcPts val="0"/>
              </a:spcBef>
            </a:pPr>
            <a:r>
              <a:rPr lang="en-US" sz="1500" b="1" i="1" dirty="0">
                <a:solidFill>
                  <a:srgbClr val="0033CC"/>
                </a:solidFill>
              </a:rPr>
              <a:t>	</a:t>
            </a:r>
            <a:r>
              <a:rPr lang="en-US" sz="1500" b="1" i="1" dirty="0">
                <a:solidFill>
                  <a:schemeClr val="tx1">
                    <a:lumMod val="95000"/>
                    <a:lumOff val="5000"/>
                  </a:schemeClr>
                </a:solidFill>
              </a:rPr>
              <a:t>The lien is NOT deemed waived if the lienholder temporarily surrenders the goods to the bailor, if such </a:t>
            </a:r>
            <a:r>
              <a:rPr lang="en-US" sz="1500" b="1" i="1" dirty="0" err="1">
                <a:solidFill>
                  <a:schemeClr val="tx1">
                    <a:lumMod val="95000"/>
                    <a:lumOff val="5000"/>
                  </a:schemeClr>
                </a:solidFill>
              </a:rPr>
              <a:t>lienor</a:t>
            </a:r>
            <a:r>
              <a:rPr lang="en-US" sz="1500" b="1" i="1" dirty="0">
                <a:solidFill>
                  <a:schemeClr val="tx1">
                    <a:lumMod val="95000"/>
                    <a:lumOff val="5000"/>
                  </a:schemeClr>
                </a:solidFill>
              </a:rPr>
              <a:t> reserves their lien or permits bailor to have temporary use.</a:t>
            </a:r>
          </a:p>
          <a:p>
            <a:pPr marL="609600" indent="-609600" algn="just">
              <a:lnSpc>
                <a:spcPct val="90000"/>
              </a:lnSpc>
              <a:spcBef>
                <a:spcPts val="0"/>
              </a:spcBef>
            </a:pPr>
            <a:endParaRPr lang="en-US" sz="600" b="1" i="1" dirty="0">
              <a:solidFill>
                <a:srgbClr val="0033CC"/>
              </a:solidFill>
            </a:endParaRPr>
          </a:p>
          <a:p>
            <a:pPr marL="609600" indent="-609600" algn="just">
              <a:lnSpc>
                <a:spcPct val="90000"/>
              </a:lnSpc>
              <a:spcBef>
                <a:spcPts val="0"/>
              </a:spcBef>
            </a:pPr>
            <a:r>
              <a:rPr lang="en-US" sz="1500" b="1" i="1" dirty="0">
                <a:solidFill>
                  <a:srgbClr val="C00000"/>
                </a:solidFill>
              </a:rPr>
              <a:t>5. Satisfaction</a:t>
            </a:r>
          </a:p>
          <a:p>
            <a:pPr marL="609600" indent="-609600" algn="just">
              <a:lnSpc>
                <a:spcPct val="90000"/>
              </a:lnSpc>
              <a:spcBef>
                <a:spcPts val="0"/>
              </a:spcBef>
            </a:pPr>
            <a:r>
              <a:rPr lang="en-US" sz="1500" b="1" i="1" dirty="0">
                <a:solidFill>
                  <a:srgbClr val="0033CC"/>
                </a:solidFill>
              </a:rPr>
              <a:t>	</a:t>
            </a:r>
            <a:r>
              <a:rPr lang="en-US" sz="1500" b="1" i="1" dirty="0">
                <a:solidFill>
                  <a:schemeClr val="tx1">
                    <a:lumMod val="95000"/>
                    <a:lumOff val="5000"/>
                  </a:schemeClr>
                </a:solidFill>
              </a:rPr>
              <a:t>A lien can be satisfied upon the sale of the item by the </a:t>
            </a:r>
            <a:r>
              <a:rPr lang="en-US" sz="1500" b="1" i="1" dirty="0" err="1">
                <a:solidFill>
                  <a:schemeClr val="tx1">
                    <a:lumMod val="95000"/>
                    <a:lumOff val="5000"/>
                  </a:schemeClr>
                </a:solidFill>
              </a:rPr>
              <a:t>lienor</a:t>
            </a:r>
            <a:r>
              <a:rPr lang="en-US" sz="1500" b="1" i="1" dirty="0">
                <a:solidFill>
                  <a:schemeClr val="tx1">
                    <a:lumMod val="95000"/>
                    <a:lumOff val="5000"/>
                  </a:schemeClr>
                </a:solidFill>
              </a:rPr>
              <a:t> or payment by the </a:t>
            </a:r>
            <a:r>
              <a:rPr lang="en-US" sz="1500" b="1" i="1" dirty="0" err="1" smtClean="0">
                <a:solidFill>
                  <a:schemeClr val="tx1">
                    <a:lumMod val="95000"/>
                    <a:lumOff val="5000"/>
                  </a:schemeClr>
                </a:solidFill>
              </a:rPr>
              <a:t>lienee</a:t>
            </a:r>
            <a:r>
              <a:rPr lang="en-US" sz="1500" b="1" i="1" dirty="0" smtClean="0">
                <a:solidFill>
                  <a:schemeClr val="tx1">
                    <a:lumMod val="95000"/>
                    <a:lumOff val="5000"/>
                  </a:schemeClr>
                </a:solidFill>
              </a:rPr>
              <a:t> (the person against who the lien is levied). </a:t>
            </a:r>
            <a:endParaRPr lang="en-US" sz="1500" b="1" i="1" dirty="0">
              <a:solidFill>
                <a:schemeClr val="tx1">
                  <a:lumMod val="95000"/>
                  <a:lumOff val="5000"/>
                </a:schemeClr>
              </a:solidFill>
            </a:endParaRPr>
          </a:p>
          <a:p>
            <a:pPr marL="609600" indent="-609600" algn="just">
              <a:lnSpc>
                <a:spcPct val="90000"/>
              </a:lnSpc>
              <a:spcBef>
                <a:spcPts val="0"/>
              </a:spcBef>
            </a:pPr>
            <a:endParaRPr lang="en-US" sz="600" b="1" i="1" dirty="0">
              <a:solidFill>
                <a:schemeClr val="tx2"/>
              </a:solidFill>
            </a:endParaRPr>
          </a:p>
          <a:p>
            <a:pPr marL="609600" indent="-609600" algn="just">
              <a:lnSpc>
                <a:spcPct val="90000"/>
              </a:lnSpc>
              <a:spcBef>
                <a:spcPts val="0"/>
              </a:spcBef>
            </a:pPr>
            <a:endParaRPr lang="en-US" sz="1500" b="1" i="1" dirty="0">
              <a:solidFill>
                <a:srgbClr val="0033CC"/>
              </a:solidFill>
            </a:endParaRPr>
          </a:p>
        </p:txBody>
      </p:sp>
    </p:spTree>
    <p:extLst>
      <p:ext uri="{BB962C8B-B14F-4D97-AF65-F5344CB8AC3E}">
        <p14:creationId xmlns:p14="http://schemas.microsoft.com/office/powerpoint/2010/main" val="225081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Six </a:t>
            </a:r>
            <a:r>
              <a:rPr lang="en-US" sz="4400" b="1" i="1" dirty="0">
                <a:solidFill>
                  <a:srgbClr val="C00000"/>
                </a:solidFill>
              </a:rPr>
              <a:t>B</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44156"/>
          </a:xfrm>
          <a:prstGeom prst="rect">
            <a:avLst/>
          </a:prstGeom>
          <a:solidFill>
            <a:schemeClr val="accent3"/>
          </a:solidFill>
        </p:spPr>
        <p:txBody>
          <a:bodyPr wrap="square">
            <a:spAutoFit/>
          </a:bodyPr>
          <a:lstStyle/>
          <a:p>
            <a:pPr>
              <a:lnSpc>
                <a:spcPct val="80000"/>
              </a:lnSpc>
              <a:defRPr/>
            </a:pPr>
            <a:r>
              <a:rPr lang="en-US" sz="3200" b="1" dirty="0"/>
              <a:t>Last Time We Spoke About: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Personal Property</a:t>
            </a:r>
            <a:endParaRPr lang="en-US" sz="2800" b="1" dirty="0">
              <a:solidFill>
                <a:srgbClr val="002060"/>
              </a:solidFill>
            </a:endParaRPr>
          </a:p>
          <a:p>
            <a:pPr algn="ctr">
              <a:lnSpc>
                <a:spcPct val="87000"/>
              </a:lnSpc>
              <a:defRPr/>
            </a:pPr>
            <a:r>
              <a:rPr lang="en-US" b="1" i="1" dirty="0">
                <a:solidFill>
                  <a:srgbClr val="C00000"/>
                </a:solidFill>
              </a:rPr>
              <a:t>Part One: </a:t>
            </a:r>
            <a:r>
              <a:rPr lang="en-US" b="1" i="1" dirty="0" smtClean="0">
                <a:solidFill>
                  <a:srgbClr val="C00000"/>
                </a:solidFill>
              </a:rPr>
              <a:t>Meaning of Personal Property </a:t>
            </a:r>
            <a:r>
              <a:rPr lang="en-US" b="1" i="1" dirty="0">
                <a:solidFill>
                  <a:srgbClr val="C00000"/>
                </a:solidFill>
              </a:rPr>
              <a:t>/ EPUT </a:t>
            </a:r>
            <a:r>
              <a:rPr lang="en-US" b="1" i="1" dirty="0" smtClean="0">
                <a:solidFill>
                  <a:srgbClr val="C00000"/>
                </a:solidFill>
              </a:rPr>
              <a:t>Right </a:t>
            </a:r>
            <a:r>
              <a:rPr lang="en-US" b="1" i="1" dirty="0">
                <a:solidFill>
                  <a:srgbClr val="C00000"/>
                </a:solidFill>
              </a:rPr>
              <a:t>Enforcement</a:t>
            </a: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smtClean="0">
                <a:solidFill>
                  <a:srgbClr val="002060"/>
                </a:solidFill>
              </a:rPr>
              <a:t> Wild Animals</a:t>
            </a:r>
          </a:p>
          <a:p>
            <a:pPr>
              <a:lnSpc>
                <a:spcPct val="87000"/>
              </a:lnSpc>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Possession / Capture / Return / Regulation</a:t>
            </a: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Acquisition of Property Rights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Means of Acquisition:</a:t>
            </a:r>
          </a:p>
          <a:p>
            <a:pPr defTabSz="685800">
              <a:lnSpc>
                <a:spcPct val="87000"/>
              </a:lnSpc>
              <a:defRPr/>
            </a:pPr>
            <a:r>
              <a:rPr lang="en-US" b="1" i="1" dirty="0" smtClean="0">
                <a:solidFill>
                  <a:srgbClr val="C00000"/>
                </a:solidFill>
              </a:rPr>
              <a:t>		</a:t>
            </a:r>
            <a:r>
              <a:rPr lang="en-US" sz="1400" b="1" dirty="0" smtClean="0">
                <a:solidFill>
                  <a:srgbClr val="0033CC"/>
                </a:solidFill>
              </a:rPr>
              <a:t>- Occupancy / Possession</a:t>
            </a:r>
          </a:p>
          <a:p>
            <a:pPr defTabSz="685800">
              <a:lnSpc>
                <a:spcPct val="87000"/>
              </a:lnSpc>
              <a:defRPr/>
            </a:pPr>
            <a:r>
              <a:rPr lang="en-US" sz="1400" b="1" dirty="0">
                <a:solidFill>
                  <a:srgbClr val="0033CC"/>
                </a:solidFill>
              </a:rPr>
              <a:t>	</a:t>
            </a:r>
            <a:r>
              <a:rPr lang="en-US" sz="1400" b="1" dirty="0" smtClean="0">
                <a:solidFill>
                  <a:srgbClr val="0033CC"/>
                </a:solidFill>
              </a:rPr>
              <a:t>	- Purchase by Sale</a:t>
            </a:r>
          </a:p>
          <a:p>
            <a:pPr defTabSz="685800">
              <a:lnSpc>
                <a:spcPct val="87000"/>
              </a:lnSpc>
              <a:defRPr/>
            </a:pPr>
            <a:r>
              <a:rPr lang="en-US" sz="1400" b="1" dirty="0">
                <a:solidFill>
                  <a:srgbClr val="0033CC"/>
                </a:solidFill>
              </a:rPr>
              <a:t>	</a:t>
            </a:r>
            <a:r>
              <a:rPr lang="en-US" sz="1400" b="1" dirty="0" smtClean="0">
                <a:solidFill>
                  <a:srgbClr val="0033CC"/>
                </a:solidFill>
              </a:rPr>
              <a:t>	- Adverse Possession</a:t>
            </a:r>
          </a:p>
          <a:p>
            <a:pPr defTabSz="685800">
              <a:lnSpc>
                <a:spcPct val="87000"/>
              </a:lnSpc>
              <a:defRPr/>
            </a:pPr>
            <a:r>
              <a:rPr lang="en-US" sz="1400" b="1" dirty="0">
                <a:solidFill>
                  <a:srgbClr val="0033CC"/>
                </a:solidFill>
              </a:rPr>
              <a:t>	</a:t>
            </a:r>
            <a:r>
              <a:rPr lang="en-US" sz="1400" b="1" dirty="0" smtClean="0">
                <a:solidFill>
                  <a:srgbClr val="0033CC"/>
                </a:solidFill>
              </a:rPr>
              <a:t>	- Accession / Confusion</a:t>
            </a:r>
          </a:p>
          <a:p>
            <a:pPr defTabSz="685800">
              <a:lnSpc>
                <a:spcPct val="87000"/>
              </a:lnSpc>
              <a:defRPr/>
            </a:pPr>
            <a:r>
              <a:rPr lang="en-US" sz="1400" b="1" dirty="0">
                <a:solidFill>
                  <a:srgbClr val="0033CC"/>
                </a:solidFill>
              </a:rPr>
              <a:t>	</a:t>
            </a:r>
            <a:r>
              <a:rPr lang="en-US" sz="1400" b="1" dirty="0" smtClean="0">
                <a:solidFill>
                  <a:srgbClr val="0033CC"/>
                </a:solidFill>
              </a:rPr>
              <a:t>	- Judgement</a:t>
            </a:r>
          </a:p>
          <a:p>
            <a:pPr defTabSz="685800">
              <a:lnSpc>
                <a:spcPct val="87000"/>
              </a:lnSpc>
              <a:defRPr/>
            </a:pPr>
            <a:r>
              <a:rPr lang="en-US" sz="1400" b="1" dirty="0">
                <a:solidFill>
                  <a:srgbClr val="0033CC"/>
                </a:solidFill>
              </a:rPr>
              <a:t>	</a:t>
            </a:r>
            <a:r>
              <a:rPr lang="en-US" sz="1400" b="1" dirty="0" smtClean="0">
                <a:solidFill>
                  <a:srgbClr val="0033CC"/>
                </a:solidFill>
              </a:rPr>
              <a:t>	- Found Property – Lost / Mislaid / Abandoned</a:t>
            </a:r>
          </a:p>
          <a:p>
            <a:pPr defTabSz="685800">
              <a:lnSpc>
                <a:spcPct val="87000"/>
              </a:lnSpc>
              <a:defRPr/>
            </a:pPr>
            <a:r>
              <a:rPr lang="en-US" sz="1400" b="1" dirty="0">
                <a:solidFill>
                  <a:srgbClr val="0033CC"/>
                </a:solidFill>
              </a:rPr>
              <a:t>	</a:t>
            </a:r>
            <a:r>
              <a:rPr lang="en-US" sz="1400" b="1" dirty="0" smtClean="0">
                <a:solidFill>
                  <a:srgbClr val="0033CC"/>
                </a:solidFill>
              </a:rPr>
              <a:t>	- Gift</a:t>
            </a:r>
            <a:endParaRPr lang="en-US" sz="1400" b="1" dirty="0">
              <a:solidFill>
                <a:srgbClr val="0033CC"/>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Pierson v. Post</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Mere Pursuit is NOT Possession</a:t>
            </a:r>
            <a:endParaRPr lang="en-US" b="1" dirty="0">
              <a:solidFill>
                <a:srgbClr val="C00000"/>
              </a:solidFill>
            </a:endParaRPr>
          </a:p>
        </p:txBody>
      </p:sp>
    </p:spTree>
    <p:extLst>
      <p:ext uri="{BB962C8B-B14F-4D97-AF65-F5344CB8AC3E}">
        <p14:creationId xmlns:p14="http://schemas.microsoft.com/office/powerpoint/2010/main" val="3417916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03193"/>
          </a:xfrm>
          <a:prstGeom prst="rect">
            <a:avLst/>
          </a:prstGeom>
          <a:solidFill>
            <a:schemeClr val="accent3"/>
          </a:solidFill>
        </p:spPr>
        <p:txBody>
          <a:bodyPr wrap="square">
            <a:spAutoFit/>
          </a:bodyPr>
          <a:lstStyle/>
          <a:p>
            <a:pPr>
              <a:lnSpc>
                <a:spcPct val="87000"/>
              </a:lnSpc>
              <a:defRPr/>
            </a:pPr>
            <a:r>
              <a:rPr lang="en-US" sz="3200" b="1" dirty="0" smtClean="0"/>
              <a:t>Tonight – </a:t>
            </a:r>
            <a:r>
              <a:rPr lang="en-US" sz="3200" b="1" dirty="0"/>
              <a:t>We </a:t>
            </a:r>
            <a:r>
              <a:rPr lang="en-US" sz="3200" b="1" dirty="0" smtClean="0"/>
              <a:t>Will Speak About</a:t>
            </a:r>
            <a:r>
              <a:rPr lang="en-US" sz="3200" b="1" dirty="0"/>
              <a: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Gifts</a:t>
            </a:r>
            <a:endParaRPr lang="en-US" sz="2800" b="1" dirty="0">
              <a:solidFill>
                <a:srgbClr val="002060"/>
              </a:solidFill>
            </a:endParaRPr>
          </a:p>
          <a:p>
            <a:pPr algn="ctr">
              <a:lnSpc>
                <a:spcPct val="87000"/>
              </a:lnSpc>
              <a:defRPr/>
            </a:pPr>
            <a:r>
              <a:rPr lang="en-US" b="1" i="1" dirty="0">
                <a:solidFill>
                  <a:srgbClr val="C00000"/>
                </a:solidFill>
              </a:rPr>
              <a:t>Part One: </a:t>
            </a:r>
            <a:r>
              <a:rPr lang="en-US" b="1" i="1" dirty="0" smtClean="0">
                <a:solidFill>
                  <a:srgbClr val="C00000"/>
                </a:solidFill>
              </a:rPr>
              <a:t>Definitions </a:t>
            </a:r>
            <a:r>
              <a:rPr lang="en-US" b="1" i="1" dirty="0" smtClean="0">
                <a:solidFill>
                  <a:srgbClr val="C00000"/>
                </a:solidFill>
              </a:rPr>
              <a:t>/ Gifts Inter </a:t>
            </a:r>
            <a:r>
              <a:rPr lang="en-US" b="1" i="1" dirty="0" err="1" smtClean="0">
                <a:solidFill>
                  <a:srgbClr val="C00000"/>
                </a:solidFill>
              </a:rPr>
              <a:t>Vivos</a:t>
            </a:r>
            <a:r>
              <a:rPr lang="en-US" b="1" i="1" dirty="0" smtClean="0">
                <a:solidFill>
                  <a:srgbClr val="C00000"/>
                </a:solidFill>
              </a:rPr>
              <a:t> / Gifts Causa Mortis / Others</a:t>
            </a:r>
            <a:endParaRPr lang="en-US" b="1" i="1" dirty="0">
              <a:solidFill>
                <a:srgbClr val="C00000"/>
              </a:solidFill>
            </a:endParaRPr>
          </a:p>
          <a:p>
            <a:pPr>
              <a:lnSpc>
                <a:spcPct val="87000"/>
              </a:lnSpc>
              <a:buFont typeface="Arial" pitchFamily="34" charset="0"/>
              <a:buChar char="•"/>
              <a:defRPr/>
            </a:pPr>
            <a:endParaRPr lang="en-US" sz="600" b="1" dirty="0" smtClean="0">
              <a:solidFill>
                <a:srgbClr val="002060"/>
              </a:solidFill>
            </a:endParaRP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smtClean="0">
                <a:solidFill>
                  <a:srgbClr val="002060"/>
                </a:solidFill>
              </a:rPr>
              <a:t> Liens and Security Interests</a:t>
            </a:r>
          </a:p>
          <a:p>
            <a:pPr>
              <a:lnSpc>
                <a:spcPct val="87000"/>
              </a:lnSpc>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Definitions </a:t>
            </a:r>
            <a:r>
              <a:rPr lang="en-US" b="1" i="1" dirty="0" smtClean="0">
                <a:solidFill>
                  <a:srgbClr val="C00000"/>
                </a:solidFill>
              </a:rPr>
              <a:t>/ </a:t>
            </a:r>
            <a:r>
              <a:rPr lang="en-US" b="1" i="1" dirty="0" smtClean="0">
                <a:solidFill>
                  <a:srgbClr val="C00000"/>
                </a:solidFill>
              </a:rPr>
              <a:t>General </a:t>
            </a:r>
            <a:r>
              <a:rPr lang="en-US" b="1" i="1" dirty="0" smtClean="0">
                <a:solidFill>
                  <a:srgbClr val="C00000"/>
                </a:solidFill>
              </a:rPr>
              <a:t>and</a:t>
            </a:r>
            <a:r>
              <a:rPr lang="en-US" b="1" i="1" dirty="0" smtClean="0">
                <a:solidFill>
                  <a:srgbClr val="C00000"/>
                </a:solidFill>
              </a:rPr>
              <a:t> </a:t>
            </a:r>
            <a:r>
              <a:rPr lang="en-US" b="1" i="1" dirty="0" smtClean="0">
                <a:solidFill>
                  <a:srgbClr val="C00000"/>
                </a:solidFill>
              </a:rPr>
              <a:t>Special </a:t>
            </a:r>
            <a:r>
              <a:rPr lang="en-US" b="1" i="1" dirty="0" smtClean="0">
                <a:solidFill>
                  <a:srgbClr val="C00000"/>
                </a:solidFill>
              </a:rPr>
              <a:t>Liens / Particular Issues</a:t>
            </a:r>
            <a:endParaRPr lang="en-US" b="1" i="1" dirty="0" smtClean="0">
              <a:solidFill>
                <a:srgbClr val="C00000"/>
              </a:solidFill>
            </a:endParaRPr>
          </a:p>
          <a:p>
            <a:pPr>
              <a:lnSpc>
                <a:spcPct val="87000"/>
              </a:lnSpc>
              <a:defRPr/>
            </a:pPr>
            <a:endParaRPr lang="en-US" sz="600" b="1" i="1" dirty="0" smtClean="0">
              <a:solidFill>
                <a:srgbClr val="C00000"/>
              </a:solidFill>
            </a:endParaRP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Bailments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Definitions / Elements / Duties / Benefits</a:t>
            </a:r>
          </a:p>
          <a:p>
            <a:pPr defTabSz="685800">
              <a:lnSpc>
                <a:spcPct val="87000"/>
              </a:lnSpc>
              <a:defRPr/>
            </a:pPr>
            <a:endParaRPr lang="en-US" b="1" i="1" dirty="0" smtClean="0">
              <a:solidFill>
                <a:srgbClr val="C00000"/>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err="1" smtClean="0">
                <a:solidFill>
                  <a:srgbClr val="002060"/>
                </a:solidFill>
              </a:rPr>
              <a:t>Gruen</a:t>
            </a:r>
            <a:r>
              <a:rPr lang="en-US" sz="2600" b="1" dirty="0" smtClean="0">
                <a:solidFill>
                  <a:srgbClr val="002060"/>
                </a:solidFill>
              </a:rPr>
              <a:t> v. </a:t>
            </a:r>
            <a:r>
              <a:rPr lang="en-US" sz="2600" b="1" dirty="0" err="1" smtClean="0">
                <a:solidFill>
                  <a:srgbClr val="002060"/>
                </a:solidFill>
              </a:rPr>
              <a:t>Gruen</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Conditional Delivery of Gifts</a:t>
            </a:r>
          </a:p>
          <a:p>
            <a:pPr algn="ctr">
              <a:lnSpc>
                <a:spcPct val="87000"/>
              </a:lnSpc>
              <a:defRPr/>
            </a:pPr>
            <a:endParaRPr lang="en-US" b="1" i="1" dirty="0">
              <a:solidFill>
                <a:srgbClr val="C00000"/>
              </a:solidFill>
            </a:endParaRPr>
          </a:p>
          <a:p>
            <a:pPr algn="ctr">
              <a:lnSpc>
                <a:spcPct val="87000"/>
              </a:lnSpc>
              <a:defRPr/>
            </a:pPr>
            <a:endParaRPr lang="en-US" b="1" i="1" dirty="0" smtClean="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Liens</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Definitions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67613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0724" name="Rectangle 3"/>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rPr>
              <a:t>Personal Property</a:t>
            </a:r>
          </a:p>
          <a:p>
            <a:pPr marL="342900" indent="-342900" algn="ctr">
              <a:lnSpc>
                <a:spcPct val="95000"/>
              </a:lnSpc>
              <a:spcBef>
                <a:spcPts val="0"/>
              </a:spcBef>
              <a:defRPr/>
            </a:pPr>
            <a:r>
              <a:rPr lang="en-US" sz="2800" b="1" i="1" dirty="0" smtClean="0">
                <a:solidFill>
                  <a:srgbClr val="006600"/>
                </a:solidFill>
              </a:rPr>
              <a:t>Liens </a:t>
            </a:r>
            <a:r>
              <a:rPr lang="en-US" sz="2800" b="1" i="1" dirty="0">
                <a:solidFill>
                  <a:srgbClr val="006600"/>
                </a:solidFill>
              </a:rPr>
              <a:t>- </a:t>
            </a:r>
            <a:r>
              <a:rPr lang="en-US" sz="2800" b="1" i="1" dirty="0" smtClean="0">
                <a:solidFill>
                  <a:srgbClr val="006600"/>
                </a:solidFill>
              </a:rPr>
              <a:t>Definition</a:t>
            </a:r>
            <a:endParaRPr lang="en-US" sz="2800" b="1" i="1" dirty="0">
              <a:solidFill>
                <a:srgbClr val="006600"/>
              </a:solidFill>
            </a:endParaRPr>
          </a:p>
          <a:p>
            <a:pPr marL="609600" indent="-609600">
              <a:lnSpc>
                <a:spcPct val="80000"/>
              </a:lnSpc>
              <a:spcBef>
                <a:spcPts val="0"/>
              </a:spcBef>
              <a:defRPr/>
            </a:pPr>
            <a:r>
              <a:rPr lang="en-US" sz="3200" b="1" i="1" dirty="0" smtClean="0">
                <a:solidFill>
                  <a:srgbClr val="C00000"/>
                </a:solidFill>
              </a:rPr>
              <a:t>Liens</a:t>
            </a:r>
            <a:endParaRPr lang="en-US" sz="3200" b="1" i="1" dirty="0">
              <a:solidFill>
                <a:srgbClr val="C00000"/>
              </a:solidFill>
            </a:endParaRPr>
          </a:p>
          <a:p>
            <a:pPr marL="609600" indent="-609600">
              <a:lnSpc>
                <a:spcPct val="80000"/>
              </a:lnSpc>
              <a:spcBef>
                <a:spcPts val="0"/>
              </a:spcBef>
              <a:defRPr/>
            </a:pPr>
            <a:endParaRPr lang="en-US" sz="500" b="1" i="1" dirty="0">
              <a:solidFill>
                <a:srgbClr val="0033CC"/>
              </a:solidFill>
            </a:endParaRPr>
          </a:p>
          <a:p>
            <a:pPr marL="609600" indent="-609600" algn="just">
              <a:lnSpc>
                <a:spcPct val="80000"/>
              </a:lnSpc>
              <a:spcBef>
                <a:spcPts val="0"/>
              </a:spcBef>
              <a:defRPr/>
            </a:pPr>
            <a:r>
              <a:rPr lang="en-US" sz="2400" b="1" i="1" dirty="0">
                <a:solidFill>
                  <a:srgbClr val="0033CC"/>
                </a:solidFill>
              </a:rPr>
              <a:t>So just what is a Lien?</a:t>
            </a:r>
          </a:p>
          <a:p>
            <a:pPr marL="609600" indent="-609600" algn="just">
              <a:lnSpc>
                <a:spcPct val="80000"/>
              </a:lnSpc>
              <a:spcBef>
                <a:spcPts val="0"/>
              </a:spcBef>
              <a:defRPr/>
            </a:pPr>
            <a:endParaRPr lang="en-US" sz="600" b="1" i="1" dirty="0">
              <a:solidFill>
                <a:srgbClr val="0033CC"/>
              </a:solidFill>
            </a:endParaRPr>
          </a:p>
          <a:p>
            <a:pPr marL="609600" indent="-609600" algn="just">
              <a:lnSpc>
                <a:spcPct val="80000"/>
              </a:lnSpc>
              <a:spcBef>
                <a:spcPts val="0"/>
              </a:spcBef>
              <a:defRPr/>
            </a:pPr>
            <a:r>
              <a:rPr lang="en-US" sz="2000" b="1" i="1" dirty="0"/>
              <a:t>	Well lets go to Blacks Law Dictionary, </a:t>
            </a:r>
          </a:p>
          <a:p>
            <a:pPr marL="609600" indent="-609600" algn="just">
              <a:lnSpc>
                <a:spcPct val="80000"/>
              </a:lnSpc>
              <a:spcBef>
                <a:spcPts val="0"/>
              </a:spcBef>
              <a:defRPr/>
            </a:pPr>
            <a:r>
              <a:rPr lang="en-US" sz="2000" b="1" i="1" dirty="0"/>
              <a:t>	and remember we need to think of </a:t>
            </a:r>
          </a:p>
          <a:p>
            <a:pPr marL="609600" indent="-609600" algn="just">
              <a:lnSpc>
                <a:spcPct val="80000"/>
              </a:lnSpc>
              <a:spcBef>
                <a:spcPts val="0"/>
              </a:spcBef>
              <a:defRPr/>
            </a:pPr>
            <a:r>
              <a:rPr lang="en-US" sz="2000" b="1" i="1" dirty="0"/>
              <a:t>	property as a collection of “Rights” </a:t>
            </a:r>
          </a:p>
          <a:p>
            <a:pPr marL="609600" indent="-609600" algn="just">
              <a:lnSpc>
                <a:spcPct val="80000"/>
              </a:lnSpc>
              <a:spcBef>
                <a:spcPts val="0"/>
              </a:spcBef>
              <a:defRPr/>
            </a:pPr>
            <a:r>
              <a:rPr lang="en-US" sz="2000" b="1" i="1" dirty="0"/>
              <a:t>	and not a collection of “Things”;</a:t>
            </a:r>
          </a:p>
          <a:p>
            <a:pPr marL="609600" indent="-609600" algn="just">
              <a:lnSpc>
                <a:spcPct val="80000"/>
              </a:lnSpc>
              <a:spcBef>
                <a:spcPts val="0"/>
              </a:spcBef>
              <a:defRPr/>
            </a:pPr>
            <a:endParaRPr lang="en-US" sz="500" b="1" i="1" dirty="0">
              <a:solidFill>
                <a:srgbClr val="0033CC"/>
              </a:solidFill>
            </a:endParaRPr>
          </a:p>
          <a:p>
            <a:pPr marL="609600" indent="-609600" algn="just">
              <a:lnSpc>
                <a:spcPct val="80000"/>
              </a:lnSpc>
              <a:spcBef>
                <a:spcPts val="0"/>
              </a:spcBef>
              <a:defRPr/>
            </a:pPr>
            <a:endParaRPr lang="en-US" sz="500" b="1" i="1" dirty="0">
              <a:solidFill>
                <a:srgbClr val="0033CC"/>
              </a:solidFill>
            </a:endParaRPr>
          </a:p>
          <a:p>
            <a:pPr marL="609600" indent="-609600" algn="just">
              <a:lnSpc>
                <a:spcPct val="80000"/>
              </a:lnSpc>
              <a:spcBef>
                <a:spcPts val="0"/>
              </a:spcBef>
              <a:defRPr/>
            </a:pPr>
            <a:endParaRPr lang="en-US" sz="500" b="1" i="1" dirty="0">
              <a:solidFill>
                <a:srgbClr val="0033CC"/>
              </a:solidFill>
            </a:endParaRPr>
          </a:p>
          <a:p>
            <a:pPr marL="609600" indent="-609600" algn="just">
              <a:lnSpc>
                <a:spcPct val="80000"/>
              </a:lnSpc>
              <a:spcBef>
                <a:spcPts val="0"/>
              </a:spcBef>
              <a:defRPr/>
            </a:pPr>
            <a:r>
              <a:rPr lang="en-US" sz="2400" b="1" i="1" dirty="0">
                <a:solidFill>
                  <a:srgbClr val="0033CC"/>
                </a:solidFill>
              </a:rPr>
              <a:t>Blacks defines a </a:t>
            </a:r>
            <a:r>
              <a:rPr lang="en-US" sz="2400" b="1" i="1" dirty="0"/>
              <a:t>“LIEN”</a:t>
            </a:r>
            <a:r>
              <a:rPr lang="en-US" sz="2400" b="1" i="1" dirty="0">
                <a:solidFill>
                  <a:srgbClr val="0033CC"/>
                </a:solidFill>
              </a:rPr>
              <a:t> as:</a:t>
            </a:r>
          </a:p>
          <a:p>
            <a:pPr marL="609600" indent="-609600" algn="just">
              <a:lnSpc>
                <a:spcPct val="80000"/>
              </a:lnSpc>
              <a:spcBef>
                <a:spcPts val="0"/>
              </a:spcBef>
              <a:defRPr/>
            </a:pPr>
            <a:endParaRPr lang="en-US" sz="500" b="1" i="1" dirty="0">
              <a:solidFill>
                <a:srgbClr val="0033CC"/>
              </a:solidFill>
            </a:endParaRPr>
          </a:p>
          <a:p>
            <a:pPr marL="609600" indent="-609600" algn="just">
              <a:lnSpc>
                <a:spcPct val="80000"/>
              </a:lnSpc>
              <a:spcBef>
                <a:spcPts val="0"/>
              </a:spcBef>
              <a:buFontTx/>
              <a:buAutoNum type="arabicPeriod"/>
              <a:defRPr/>
            </a:pPr>
            <a:r>
              <a:rPr lang="en-US" sz="2000" b="1" i="1" dirty="0">
                <a:solidFill>
                  <a:schemeClr val="tx2"/>
                </a:solidFill>
              </a:rPr>
              <a:t>A charge or security or encumbrance upon property</a:t>
            </a:r>
          </a:p>
          <a:p>
            <a:pPr marL="609600" indent="-609600" algn="just">
              <a:lnSpc>
                <a:spcPct val="80000"/>
              </a:lnSpc>
              <a:spcBef>
                <a:spcPts val="0"/>
              </a:spcBef>
              <a:buFontTx/>
              <a:buAutoNum type="arabicPeriod"/>
              <a:defRPr/>
            </a:pPr>
            <a:r>
              <a:rPr lang="en-US" sz="2000" b="1" i="1" dirty="0">
                <a:solidFill>
                  <a:schemeClr val="tx2"/>
                </a:solidFill>
              </a:rPr>
              <a:t>A claim or charge on property for payment of some debt, obligation or duty</a:t>
            </a:r>
          </a:p>
          <a:p>
            <a:pPr marL="609600" indent="-609600" algn="just">
              <a:lnSpc>
                <a:spcPct val="80000"/>
              </a:lnSpc>
              <a:spcBef>
                <a:spcPts val="0"/>
              </a:spcBef>
              <a:buFontTx/>
              <a:buAutoNum type="arabicPeriod"/>
              <a:defRPr/>
            </a:pPr>
            <a:r>
              <a:rPr lang="en-US" sz="2000" b="1" i="1" dirty="0">
                <a:solidFill>
                  <a:schemeClr val="tx2"/>
                </a:solidFill>
              </a:rPr>
              <a:t>A right to retain property for payment of debt or demand</a:t>
            </a:r>
          </a:p>
          <a:p>
            <a:pPr marL="609600" indent="-609600" algn="just">
              <a:lnSpc>
                <a:spcPct val="80000"/>
              </a:lnSpc>
              <a:spcBef>
                <a:spcPts val="0"/>
              </a:spcBef>
              <a:buFontTx/>
              <a:buAutoNum type="arabicPeriod"/>
              <a:defRPr/>
            </a:pPr>
            <a:endParaRPr lang="en-US" sz="2000" b="1" i="1" dirty="0">
              <a:solidFill>
                <a:schemeClr val="tx2"/>
              </a:solidFill>
            </a:endParaRPr>
          </a:p>
          <a:p>
            <a:pPr marL="609600" indent="-609600" algn="just">
              <a:lnSpc>
                <a:spcPct val="80000"/>
              </a:lnSpc>
              <a:spcBef>
                <a:spcPts val="0"/>
              </a:spcBef>
              <a:defRPr/>
            </a:pPr>
            <a:r>
              <a:rPr lang="en-US" sz="2000" b="1" i="1" dirty="0">
                <a:solidFill>
                  <a:schemeClr val="tx2"/>
                </a:solidFill>
              </a:rPr>
              <a:t>A simple definition of </a:t>
            </a:r>
            <a:r>
              <a:rPr lang="en-US" sz="2000" b="1" i="1" dirty="0">
                <a:solidFill>
                  <a:srgbClr val="C00000"/>
                </a:solidFill>
              </a:rPr>
              <a:t>Lien</a:t>
            </a:r>
            <a:r>
              <a:rPr lang="en-US" sz="2000" b="1" i="1" dirty="0">
                <a:solidFill>
                  <a:schemeClr val="tx2"/>
                </a:solidFill>
              </a:rPr>
              <a:t> is:</a:t>
            </a:r>
            <a:endParaRPr lang="en-US" sz="1000" b="1" i="1" dirty="0">
              <a:solidFill>
                <a:schemeClr val="tx2"/>
              </a:solidFill>
            </a:endParaRPr>
          </a:p>
          <a:p>
            <a:pPr marL="609600" indent="-609600" algn="just">
              <a:lnSpc>
                <a:spcPct val="80000"/>
              </a:lnSpc>
              <a:spcBef>
                <a:spcPts val="0"/>
              </a:spcBef>
              <a:defRPr/>
            </a:pPr>
            <a:endParaRPr lang="en-US" sz="1000" b="1" i="1" dirty="0">
              <a:solidFill>
                <a:schemeClr val="tx2"/>
              </a:solidFill>
            </a:endParaRPr>
          </a:p>
          <a:p>
            <a:pPr marL="609600" indent="-609600" algn="just">
              <a:lnSpc>
                <a:spcPct val="80000"/>
              </a:lnSpc>
              <a:spcBef>
                <a:spcPts val="0"/>
              </a:spcBef>
              <a:defRPr/>
            </a:pPr>
            <a:r>
              <a:rPr lang="en-US" sz="2200" b="1" i="1" dirty="0">
                <a:solidFill>
                  <a:srgbClr val="FF0000"/>
                </a:solidFill>
              </a:rPr>
              <a:t>“The Right to encumber certain property for security on a debt”</a:t>
            </a:r>
          </a:p>
          <a:p>
            <a:pPr marL="609600" indent="-609600">
              <a:lnSpc>
                <a:spcPct val="80000"/>
              </a:lnSpc>
              <a:spcBef>
                <a:spcPts val="0"/>
              </a:spcBef>
              <a:defRPr/>
            </a:pPr>
            <a:r>
              <a:rPr lang="en-US" sz="2000" b="1" i="1" dirty="0"/>
              <a:t>		</a:t>
            </a:r>
          </a:p>
        </p:txBody>
      </p:sp>
      <p:pic>
        <p:nvPicPr>
          <p:cNvPr id="512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6629400" y="1371600"/>
            <a:ext cx="2122488" cy="2438400"/>
          </a:xfrm>
          <a:prstGeom prst="rect">
            <a:avLst/>
          </a:prstGeom>
          <a:noFill/>
          <a:ln w="9525">
            <a:noFill/>
            <a:miter lim="800000"/>
            <a:headEnd/>
            <a:tailEnd/>
          </a:ln>
        </p:spPr>
      </p:pic>
    </p:spTree>
    <p:extLst>
      <p:ext uri="{BB962C8B-B14F-4D97-AF65-F5344CB8AC3E}">
        <p14:creationId xmlns:p14="http://schemas.microsoft.com/office/powerpoint/2010/main" val="3888463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34499" name="Rectangle 3"/>
          <p:cNvSpPr>
            <a:spLocks noChangeArrowheads="1"/>
          </p:cNvSpPr>
          <p:nvPr/>
        </p:nvSpPr>
        <p:spPr bwMode="auto">
          <a:xfrm>
            <a:off x="342900" y="846138"/>
            <a:ext cx="8458200" cy="5257800"/>
          </a:xfrm>
          <a:prstGeom prst="rect">
            <a:avLst/>
          </a:prstGeom>
          <a:noFill/>
          <a:ln w="9525">
            <a:noFill/>
            <a:miter lim="800000"/>
            <a:headEnd/>
            <a:tailEnd/>
          </a:ln>
          <a:effectLst/>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 Definition</a:t>
            </a:r>
          </a:p>
          <a:p>
            <a:pPr marL="609600" indent="-609600">
              <a:lnSpc>
                <a:spcPct val="80000"/>
              </a:lnSpc>
              <a:spcBef>
                <a:spcPct val="20000"/>
              </a:spcBef>
              <a:defRPr/>
            </a:pPr>
            <a:r>
              <a:rPr lang="en-US" sz="3200" b="1" i="1" dirty="0" smtClean="0">
                <a:solidFill>
                  <a:srgbClr val="C00000"/>
                </a:solidFill>
              </a:rPr>
              <a:t>Liens</a:t>
            </a:r>
            <a:endParaRPr lang="en-US" sz="3200" b="1" i="1" dirty="0">
              <a:solidFill>
                <a:srgbClr val="C00000"/>
              </a:solidFill>
            </a:endParaRPr>
          </a:p>
          <a:p>
            <a:pPr marL="609600" indent="-609600">
              <a:lnSpc>
                <a:spcPct val="80000"/>
              </a:lnSpc>
              <a:spcBef>
                <a:spcPct val="20000"/>
              </a:spcBef>
              <a:defRPr/>
            </a:pPr>
            <a:endParaRPr lang="en-US" sz="500" b="1" i="1" dirty="0">
              <a:solidFill>
                <a:srgbClr val="0033CC"/>
              </a:solidFill>
            </a:endParaRPr>
          </a:p>
          <a:p>
            <a:pPr marL="609600" indent="-609600">
              <a:lnSpc>
                <a:spcPct val="80000"/>
              </a:lnSpc>
              <a:spcBef>
                <a:spcPct val="20000"/>
              </a:spcBef>
              <a:defRPr/>
            </a:pPr>
            <a:r>
              <a:rPr lang="en-US" sz="3000" b="1" i="1" dirty="0">
                <a:solidFill>
                  <a:schemeClr val="accent1">
                    <a:lumMod val="25000"/>
                  </a:schemeClr>
                </a:solidFill>
              </a:rPr>
              <a:t>   </a:t>
            </a:r>
            <a:r>
              <a:rPr lang="en-US" sz="2800" b="1" i="1" dirty="0">
                <a:solidFill>
                  <a:schemeClr val="accent1">
                    <a:lumMod val="25000"/>
                  </a:schemeClr>
                </a:solidFill>
              </a:rPr>
              <a:t>A lien is a security device to enforce payment</a:t>
            </a:r>
            <a:endParaRPr lang="en-US" sz="2800" b="1" i="1" dirty="0">
              <a:solidFill>
                <a:srgbClr val="0033CC"/>
              </a:solidFill>
            </a:endParaRPr>
          </a:p>
          <a:p>
            <a:pPr marL="609600" indent="-609600">
              <a:lnSpc>
                <a:spcPct val="80000"/>
              </a:lnSpc>
              <a:spcBef>
                <a:spcPct val="20000"/>
              </a:spcBef>
              <a:defRPr/>
            </a:pPr>
            <a:endParaRPr lang="en-US" sz="500" b="1" i="1" dirty="0">
              <a:solidFill>
                <a:srgbClr val="0033CC"/>
              </a:solidFill>
            </a:endParaRPr>
          </a:p>
          <a:p>
            <a:pPr marL="609600" indent="-609600" algn="just">
              <a:lnSpc>
                <a:spcPct val="80000"/>
              </a:lnSpc>
              <a:spcBef>
                <a:spcPct val="20000"/>
              </a:spcBef>
              <a:defRPr/>
            </a:pPr>
            <a:r>
              <a:rPr lang="en-US" sz="2000" b="1" i="1" dirty="0">
                <a:solidFill>
                  <a:srgbClr val="0033CC"/>
                </a:solidFill>
              </a:rPr>
              <a:t>Types of </a:t>
            </a:r>
            <a:r>
              <a:rPr lang="en-US" sz="2000" b="1" i="1" dirty="0" smtClean="0">
                <a:solidFill>
                  <a:srgbClr val="0033CC"/>
                </a:solidFill>
              </a:rPr>
              <a:t>Liens:</a:t>
            </a:r>
            <a:endParaRPr lang="en-US" sz="2000" b="1" i="1" dirty="0">
              <a:solidFill>
                <a:srgbClr val="0033CC"/>
              </a:solidFill>
            </a:endParaRP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b="1" i="1" dirty="0">
                <a:solidFill>
                  <a:srgbClr val="006666"/>
                </a:solidFill>
              </a:rPr>
              <a:t>A. Common Law </a:t>
            </a:r>
            <a:r>
              <a:rPr lang="en-US" b="1" i="1" dirty="0" smtClean="0">
                <a:solidFill>
                  <a:srgbClr val="006666"/>
                </a:solidFill>
              </a:rPr>
              <a:t>Lien:</a:t>
            </a:r>
            <a:endParaRPr lang="en-US" b="1" i="1" dirty="0">
              <a:solidFill>
                <a:srgbClr val="006666"/>
              </a:solidFill>
            </a:endParaRPr>
          </a:p>
          <a:p>
            <a:pPr marL="609600" indent="-609600" algn="just">
              <a:lnSpc>
                <a:spcPct val="80000"/>
              </a:lnSpc>
              <a:spcBef>
                <a:spcPct val="20000"/>
              </a:spcBef>
              <a:defRPr/>
            </a:pPr>
            <a:r>
              <a:rPr lang="en-US" sz="2400" b="1" i="1" dirty="0">
                <a:solidFill>
                  <a:srgbClr val="0033CC"/>
                </a:solidFill>
              </a:rPr>
              <a:t>	</a:t>
            </a:r>
            <a:r>
              <a:rPr lang="en-US" sz="1600" b="1" i="1" dirty="0"/>
              <a:t>A Common Law Lien is a common law, customary right to possess or retain personal property which has been improved or enhanced in value by the person who claims the lien until the person claiming the property pays in full all charges attaching to the property for such improvement.  Every lien requires that:</a:t>
            </a:r>
          </a:p>
          <a:p>
            <a:pPr marL="609600" indent="-609600" algn="just">
              <a:lnSpc>
                <a:spcPct val="80000"/>
              </a:lnSpc>
              <a:spcBef>
                <a:spcPct val="20000"/>
              </a:spcBef>
              <a:defRPr/>
            </a:pPr>
            <a:r>
              <a:rPr lang="en-US" b="1" i="1" dirty="0">
                <a:solidFill>
                  <a:srgbClr val="0033CC"/>
                </a:solidFill>
              </a:rPr>
              <a:t>	</a:t>
            </a:r>
            <a:r>
              <a:rPr lang="en-US" sz="1400" b="1" i="1" dirty="0">
                <a:solidFill>
                  <a:srgbClr val="0033CC"/>
                </a:solidFill>
              </a:rPr>
              <a:t>1. A debt has arisen from services performed on the thing;</a:t>
            </a:r>
          </a:p>
          <a:p>
            <a:pPr marL="609600" indent="-609600" algn="just">
              <a:lnSpc>
                <a:spcPct val="80000"/>
              </a:lnSpc>
              <a:spcBef>
                <a:spcPct val="20000"/>
              </a:spcBef>
              <a:defRPr/>
            </a:pPr>
            <a:r>
              <a:rPr lang="en-US" sz="1400" b="1" i="1" dirty="0">
                <a:solidFill>
                  <a:srgbClr val="0033CC"/>
                </a:solidFill>
              </a:rPr>
              <a:t>	2. Title to the thing is in the debtor; and</a:t>
            </a:r>
          </a:p>
          <a:p>
            <a:pPr marL="609600" indent="-609600" algn="just">
              <a:lnSpc>
                <a:spcPct val="80000"/>
              </a:lnSpc>
              <a:spcBef>
                <a:spcPct val="20000"/>
              </a:spcBef>
              <a:defRPr/>
            </a:pPr>
            <a:r>
              <a:rPr lang="en-US" sz="1400" b="1" i="1" dirty="0">
                <a:solidFill>
                  <a:srgbClr val="0033CC"/>
                </a:solidFill>
              </a:rPr>
              <a:t>	3. Possession of the thing is in the creditor.</a:t>
            </a:r>
          </a:p>
          <a:p>
            <a:pPr marL="609600" indent="-609600" algn="just">
              <a:lnSpc>
                <a:spcPct val="80000"/>
              </a:lnSpc>
              <a:spcBef>
                <a:spcPct val="20000"/>
              </a:spcBef>
              <a:defRPr/>
            </a:pPr>
            <a:endParaRPr lang="en-US" sz="600" b="1" i="1" dirty="0">
              <a:solidFill>
                <a:srgbClr val="0033CC"/>
              </a:solidFill>
            </a:endParaRPr>
          </a:p>
          <a:p>
            <a:pPr marL="609600" indent="-609600" algn="just">
              <a:lnSpc>
                <a:spcPct val="80000"/>
              </a:lnSpc>
              <a:spcBef>
                <a:spcPct val="20000"/>
              </a:spcBef>
              <a:defRPr/>
            </a:pPr>
            <a:r>
              <a:rPr lang="en-US" sz="2000" b="1" i="1" dirty="0">
                <a:solidFill>
                  <a:srgbClr val="006666"/>
                </a:solidFill>
              </a:rPr>
              <a:t>B. Statutory Lien</a:t>
            </a:r>
          </a:p>
          <a:p>
            <a:pPr marL="609600" indent="-609600" algn="just">
              <a:lnSpc>
                <a:spcPct val="80000"/>
              </a:lnSpc>
              <a:spcBef>
                <a:spcPct val="20000"/>
              </a:spcBef>
              <a:defRPr/>
            </a:pPr>
            <a:r>
              <a:rPr lang="en-US" sz="2400" b="1" i="1" dirty="0">
                <a:solidFill>
                  <a:srgbClr val="0033CC"/>
                </a:solidFill>
              </a:rPr>
              <a:t>	</a:t>
            </a:r>
            <a:r>
              <a:rPr lang="en-US" sz="1600" b="1" i="1" dirty="0"/>
              <a:t>A Statutory Lien is an express right to enforce a lien pursuant to statute. </a:t>
            </a:r>
            <a:r>
              <a:rPr lang="en-US" sz="2000" b="1" i="1" dirty="0"/>
              <a:t>	</a:t>
            </a:r>
          </a:p>
          <a:p>
            <a:pPr marL="609600" indent="-609600" algn="just">
              <a:lnSpc>
                <a:spcPct val="80000"/>
              </a:lnSpc>
              <a:spcBef>
                <a:spcPct val="20000"/>
              </a:spcBef>
              <a:defRPr/>
            </a:pPr>
            <a:endParaRPr lang="en-US" sz="600" b="1" i="1" dirty="0"/>
          </a:p>
          <a:p>
            <a:pPr marL="609600" indent="-609600" algn="just">
              <a:lnSpc>
                <a:spcPct val="80000"/>
              </a:lnSpc>
              <a:spcBef>
                <a:spcPct val="20000"/>
              </a:spcBef>
              <a:defRPr/>
            </a:pPr>
            <a:r>
              <a:rPr lang="en-US" sz="2000" b="1" i="1" dirty="0">
                <a:solidFill>
                  <a:srgbClr val="0033CC"/>
                </a:solidFill>
              </a:rPr>
              <a:t>	</a:t>
            </a:r>
            <a:endParaRPr lang="en-US" sz="2400" b="1" i="1" dirty="0">
              <a:solidFill>
                <a:schemeClr val="accent1">
                  <a:lumMod val="25000"/>
                </a:schemeClr>
              </a:solidFill>
            </a:endParaRPr>
          </a:p>
          <a:p>
            <a:pPr marL="609600" indent="-609600" algn="just">
              <a:lnSpc>
                <a:spcPct val="80000"/>
              </a:lnSpc>
              <a:spcBef>
                <a:spcPct val="20000"/>
              </a:spcBef>
              <a:defRPr/>
            </a:pPr>
            <a:r>
              <a:rPr lang="en-US" sz="2000" b="1" i="1" dirty="0"/>
              <a:t>	</a:t>
            </a:r>
          </a:p>
        </p:txBody>
      </p:sp>
    </p:spTree>
    <p:extLst>
      <p:ext uri="{BB962C8B-B14F-4D97-AF65-F5344CB8AC3E}">
        <p14:creationId xmlns:p14="http://schemas.microsoft.com/office/powerpoint/2010/main" val="3124402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400" b="1" dirty="0" smtClean="0">
                <a:solidFill>
                  <a:srgbClr val="0033CC"/>
                </a:solidFill>
              </a:rPr>
              <a:t>Personal Property</a:t>
            </a:r>
          </a:p>
          <a:p>
            <a:pPr marL="342900" indent="-342900" algn="ctr">
              <a:lnSpc>
                <a:spcPct val="90000"/>
              </a:lnSpc>
              <a:spcBef>
                <a:spcPts val="0"/>
              </a:spcBef>
              <a:defRPr/>
            </a:pPr>
            <a:r>
              <a:rPr lang="en-US" sz="4800" b="1" i="1" dirty="0" smtClean="0">
                <a:solidFill>
                  <a:srgbClr val="006600"/>
                </a:solidFill>
              </a:rPr>
              <a:t>Liens</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General Liens / Special Liens </a:t>
            </a:r>
            <a:endParaRPr lang="en-US" sz="4400" b="1" i="1" dirty="0" smtClean="0">
              <a:solidFill>
                <a:srgbClr val="C00000"/>
              </a:solidFill>
            </a:endParaRP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262532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2772" name="Rectangle 3"/>
          <p:cNvSpPr>
            <a:spLocks noChangeArrowheads="1"/>
          </p:cNvSpPr>
          <p:nvPr/>
        </p:nvSpPr>
        <p:spPr bwMode="auto">
          <a:xfrm>
            <a:off x="304800" y="838200"/>
            <a:ext cx="8610600" cy="5867400"/>
          </a:xfrm>
          <a:prstGeom prst="rect">
            <a:avLst/>
          </a:prstGeom>
          <a:noFill/>
          <a:ln w="9525">
            <a:noFill/>
            <a:miter lim="800000"/>
            <a:headEnd/>
            <a:tailEnd/>
          </a:ln>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a:t>
            </a:r>
            <a:r>
              <a:rPr lang="en-US" sz="3200" b="1" i="1" dirty="0" smtClean="0">
                <a:solidFill>
                  <a:srgbClr val="006600"/>
                </a:solidFill>
              </a:rPr>
              <a:t>– General Liens / Special Liens</a:t>
            </a:r>
            <a:endParaRPr lang="en-US" sz="3200" b="1" i="1" dirty="0">
              <a:solidFill>
                <a:srgbClr val="006600"/>
              </a:solidFill>
            </a:endParaRPr>
          </a:p>
          <a:p>
            <a:pPr marL="609600" indent="-609600">
              <a:spcBef>
                <a:spcPts val="0"/>
              </a:spcBef>
              <a:defRPr/>
            </a:pPr>
            <a:r>
              <a:rPr lang="en-US" sz="3200" b="1" i="1" dirty="0" smtClean="0">
                <a:solidFill>
                  <a:srgbClr val="C00000"/>
                </a:solidFill>
              </a:rPr>
              <a:t>Liens</a:t>
            </a:r>
            <a:endParaRPr lang="en-US" sz="3200" b="1" i="1" dirty="0">
              <a:solidFill>
                <a:srgbClr val="C00000"/>
              </a:solidFill>
            </a:endParaRPr>
          </a:p>
          <a:p>
            <a:pPr marL="609600" indent="-609600">
              <a:spcBef>
                <a:spcPts val="0"/>
              </a:spcBef>
              <a:defRPr/>
            </a:pPr>
            <a:endParaRPr lang="en-US" sz="500" b="1" i="1" dirty="0">
              <a:solidFill>
                <a:srgbClr val="0033CC"/>
              </a:solidFill>
            </a:endParaRPr>
          </a:p>
          <a:p>
            <a:pPr marL="609600" indent="-609600" algn="just">
              <a:spcBef>
                <a:spcPts val="0"/>
              </a:spcBef>
              <a:defRPr/>
            </a:pPr>
            <a:r>
              <a:rPr lang="en-US" sz="2400" b="1" i="1" dirty="0">
                <a:solidFill>
                  <a:srgbClr val="0033CC"/>
                </a:solidFill>
              </a:rPr>
              <a:t>Classes of Liens</a:t>
            </a:r>
            <a:endParaRPr lang="en-US" sz="1000" b="1" i="1" dirty="0">
              <a:solidFill>
                <a:srgbClr val="0033CC"/>
              </a:solidFill>
            </a:endParaRPr>
          </a:p>
          <a:p>
            <a:pPr marL="609600" indent="-609600" algn="just">
              <a:spcBef>
                <a:spcPts val="0"/>
              </a:spcBef>
              <a:defRPr/>
            </a:pPr>
            <a:endParaRPr lang="en-US" sz="1000" b="1" i="1" dirty="0">
              <a:solidFill>
                <a:srgbClr val="0033CC"/>
              </a:solidFill>
            </a:endParaRPr>
          </a:p>
          <a:p>
            <a:pPr marL="609600" indent="-609600" algn="just">
              <a:spcBef>
                <a:spcPts val="0"/>
              </a:spcBef>
              <a:defRPr/>
            </a:pPr>
            <a:r>
              <a:rPr lang="en-US" b="1" i="1" dirty="0">
                <a:solidFill>
                  <a:srgbClr val="006666"/>
                </a:solidFill>
              </a:rPr>
              <a:t>A. General Lien</a:t>
            </a:r>
          </a:p>
          <a:p>
            <a:pPr marL="609600" indent="-609600" algn="just">
              <a:spcBef>
                <a:spcPts val="0"/>
              </a:spcBef>
              <a:defRPr/>
            </a:pPr>
            <a:r>
              <a:rPr lang="en-US" sz="1600" b="1" i="1" dirty="0">
                <a:solidFill>
                  <a:srgbClr val="0033CC"/>
                </a:solidFill>
              </a:rPr>
              <a:t>	</a:t>
            </a:r>
            <a:r>
              <a:rPr lang="en-US" sz="1600" b="1" i="1" dirty="0"/>
              <a:t>A general lien is the </a:t>
            </a:r>
            <a:r>
              <a:rPr lang="en-US" sz="1600" b="1" i="1" dirty="0">
                <a:solidFill>
                  <a:srgbClr val="FF0000"/>
                </a:solidFill>
              </a:rPr>
              <a:t>right to retain ALL OF THE PROPERTY </a:t>
            </a:r>
            <a:r>
              <a:rPr lang="en-US" sz="1600" b="1" i="1" dirty="0"/>
              <a:t>of another person as security for a general balance due from such other person. Certain creditors and universal agents can have a general lien.</a:t>
            </a:r>
            <a:endParaRPr lang="en-US" sz="800" b="1" i="1" dirty="0"/>
          </a:p>
          <a:p>
            <a:pPr marL="609600" indent="-609600" algn="just">
              <a:spcBef>
                <a:spcPts val="0"/>
              </a:spcBef>
              <a:defRPr/>
            </a:pPr>
            <a:endParaRPr lang="en-US" sz="800" b="1" i="1" dirty="0">
              <a:solidFill>
                <a:srgbClr val="0033CC"/>
              </a:solidFill>
            </a:endParaRPr>
          </a:p>
          <a:p>
            <a:pPr marL="609600" indent="-609600" algn="just">
              <a:spcBef>
                <a:spcPts val="0"/>
              </a:spcBef>
              <a:defRPr/>
            </a:pPr>
            <a:r>
              <a:rPr lang="en-US" b="1" i="1" dirty="0">
                <a:solidFill>
                  <a:srgbClr val="006666"/>
                </a:solidFill>
              </a:rPr>
              <a:t>B. Special Lien</a:t>
            </a:r>
          </a:p>
          <a:p>
            <a:pPr marL="609600" indent="-609600" algn="just">
              <a:spcBef>
                <a:spcPts val="0"/>
              </a:spcBef>
              <a:defRPr/>
            </a:pPr>
            <a:r>
              <a:rPr lang="en-US" sz="1600" b="1" i="1" dirty="0"/>
              <a:t>	A special lien is the </a:t>
            </a:r>
            <a:r>
              <a:rPr lang="en-US" sz="1600" b="1" i="1" dirty="0">
                <a:solidFill>
                  <a:srgbClr val="FF0000"/>
                </a:solidFill>
              </a:rPr>
              <a:t>right to retain SPECIFIC PROPERTY </a:t>
            </a:r>
            <a:r>
              <a:rPr lang="en-US" sz="1600" b="1" i="1" dirty="0"/>
              <a:t>of another to secure some particular claim or charge which has attached to the property retained.  A common or private carrier, a </a:t>
            </a:r>
            <a:r>
              <a:rPr lang="en-US" sz="1600" b="1" i="1" dirty="0" err="1"/>
              <a:t>warehouser</a:t>
            </a:r>
            <a:r>
              <a:rPr lang="en-US" sz="1600" b="1" i="1" dirty="0"/>
              <a:t> or ordinary </a:t>
            </a:r>
            <a:r>
              <a:rPr lang="en-US" sz="1600" b="1" i="1" dirty="0" err="1"/>
              <a:t>bailee</a:t>
            </a:r>
            <a:r>
              <a:rPr lang="en-US" sz="1600" b="1" i="1" dirty="0"/>
              <a:t>, a trustee, attorney, arbitrator, and  a general or special agent may have a special lien.</a:t>
            </a:r>
            <a:r>
              <a:rPr lang="en-US" sz="800" b="1" i="1" dirty="0"/>
              <a:t> </a:t>
            </a:r>
            <a:endParaRPr lang="en-US" sz="1600" b="1" i="1" dirty="0"/>
          </a:p>
          <a:p>
            <a:pPr marL="609600" indent="-609600" algn="just">
              <a:lnSpc>
                <a:spcPct val="70000"/>
              </a:lnSpc>
              <a:spcBef>
                <a:spcPct val="20000"/>
              </a:spcBef>
              <a:defRPr/>
            </a:pPr>
            <a:r>
              <a:rPr lang="en-US" sz="2000" b="1" i="1" dirty="0"/>
              <a:t>	</a:t>
            </a:r>
          </a:p>
        </p:txBody>
      </p:sp>
    </p:spTree>
    <p:extLst>
      <p:ext uri="{BB962C8B-B14F-4D97-AF65-F5344CB8AC3E}">
        <p14:creationId xmlns:p14="http://schemas.microsoft.com/office/powerpoint/2010/main" val="423796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2772" name="Rectangle 3"/>
          <p:cNvSpPr>
            <a:spLocks noChangeArrowheads="1"/>
          </p:cNvSpPr>
          <p:nvPr/>
        </p:nvSpPr>
        <p:spPr bwMode="auto">
          <a:xfrm>
            <a:off x="304800" y="838200"/>
            <a:ext cx="8610600" cy="5867400"/>
          </a:xfrm>
          <a:prstGeom prst="rect">
            <a:avLst/>
          </a:prstGeom>
          <a:noFill/>
          <a:ln w="9525">
            <a:noFill/>
            <a:miter lim="800000"/>
            <a:headEnd/>
            <a:tailEnd/>
          </a:ln>
        </p:spPr>
        <p:txBody>
          <a:bodyPr/>
          <a:lstStyle/>
          <a:p>
            <a:pPr marL="342900" indent="-342900" algn="ctr">
              <a:lnSpc>
                <a:spcPct val="95000"/>
              </a:lnSpc>
              <a:spcBef>
                <a:spcPts val="0"/>
              </a:spcBef>
              <a:defRPr/>
            </a:pPr>
            <a:r>
              <a:rPr lang="en-US" sz="4000" b="1" dirty="0">
                <a:solidFill>
                  <a:srgbClr val="0033CC"/>
                </a:solidFill>
              </a:rPr>
              <a:t>Personal Property</a:t>
            </a:r>
          </a:p>
          <a:p>
            <a:pPr marL="342900" indent="-342900" algn="ctr">
              <a:lnSpc>
                <a:spcPct val="95000"/>
              </a:lnSpc>
              <a:spcBef>
                <a:spcPts val="0"/>
              </a:spcBef>
              <a:defRPr/>
            </a:pPr>
            <a:r>
              <a:rPr lang="en-US" sz="3200" b="1" i="1" dirty="0">
                <a:solidFill>
                  <a:srgbClr val="006600"/>
                </a:solidFill>
              </a:rPr>
              <a:t>Liens </a:t>
            </a:r>
            <a:r>
              <a:rPr lang="en-US" sz="3200" b="1" i="1" dirty="0" smtClean="0">
                <a:solidFill>
                  <a:srgbClr val="006600"/>
                </a:solidFill>
              </a:rPr>
              <a:t>– General Liens / Special Liens</a:t>
            </a:r>
            <a:endParaRPr lang="en-US" sz="3200" b="1" i="1" dirty="0">
              <a:solidFill>
                <a:srgbClr val="006600"/>
              </a:solidFill>
            </a:endParaRPr>
          </a:p>
          <a:p>
            <a:pPr marL="609600" indent="-609600">
              <a:lnSpc>
                <a:spcPct val="70000"/>
              </a:lnSpc>
              <a:spcBef>
                <a:spcPct val="20000"/>
              </a:spcBef>
              <a:defRPr/>
            </a:pPr>
            <a:r>
              <a:rPr lang="en-US" sz="3200" b="1" i="1" dirty="0" smtClean="0">
                <a:solidFill>
                  <a:srgbClr val="C00000"/>
                </a:solidFill>
              </a:rPr>
              <a:t>Liens</a:t>
            </a:r>
            <a:endParaRPr lang="en-US" sz="3200" b="1" i="1" dirty="0">
              <a:solidFill>
                <a:srgbClr val="C00000"/>
              </a:solidFill>
            </a:endParaRPr>
          </a:p>
          <a:p>
            <a:pPr marL="609600" indent="-609600">
              <a:lnSpc>
                <a:spcPct val="70000"/>
              </a:lnSpc>
              <a:spcBef>
                <a:spcPct val="20000"/>
              </a:spcBef>
              <a:defRPr/>
            </a:pPr>
            <a:endParaRPr lang="en-US" sz="500" b="1" i="1" dirty="0" smtClean="0">
              <a:solidFill>
                <a:srgbClr val="0033CC"/>
              </a:solidFill>
            </a:endParaRPr>
          </a:p>
          <a:p>
            <a:pPr marL="609600" indent="-609600" algn="just">
              <a:lnSpc>
                <a:spcPct val="70000"/>
              </a:lnSpc>
              <a:spcBef>
                <a:spcPct val="20000"/>
              </a:spcBef>
              <a:defRPr/>
            </a:pPr>
            <a:r>
              <a:rPr lang="en-US" sz="2400" b="1" i="1" dirty="0" smtClean="0">
                <a:solidFill>
                  <a:srgbClr val="0033CC"/>
                </a:solidFill>
              </a:rPr>
              <a:t>Consequence </a:t>
            </a:r>
            <a:r>
              <a:rPr lang="en-US" sz="2400" b="1" i="1" dirty="0">
                <a:solidFill>
                  <a:srgbClr val="0033CC"/>
                </a:solidFill>
              </a:rPr>
              <a:t>of Classification</a:t>
            </a:r>
          </a:p>
          <a:p>
            <a:pPr marL="609600" indent="-609600" algn="just">
              <a:lnSpc>
                <a:spcPct val="70000"/>
              </a:lnSpc>
              <a:spcBef>
                <a:spcPct val="20000"/>
              </a:spcBef>
              <a:defRPr/>
            </a:pPr>
            <a:endParaRPr lang="en-US" sz="500" b="1" i="1" dirty="0">
              <a:solidFill>
                <a:srgbClr val="0033CC"/>
              </a:solidFill>
            </a:endParaRPr>
          </a:p>
          <a:p>
            <a:pPr marL="609600" indent="-609600" algn="just">
              <a:lnSpc>
                <a:spcPct val="70000"/>
              </a:lnSpc>
              <a:spcBef>
                <a:spcPct val="20000"/>
              </a:spcBef>
              <a:defRPr/>
            </a:pPr>
            <a:r>
              <a:rPr lang="en-US" sz="1600" b="1" i="1" dirty="0"/>
              <a:t>	</a:t>
            </a:r>
            <a:r>
              <a:rPr lang="en-US" sz="2000" b="1" i="1" dirty="0"/>
              <a:t>The question as to whether a lien is general or special </a:t>
            </a:r>
            <a:r>
              <a:rPr lang="en-US" sz="2000" b="1" i="1" dirty="0">
                <a:solidFill>
                  <a:schemeClr val="accent1">
                    <a:lumMod val="50000"/>
                  </a:schemeClr>
                </a:solidFill>
              </a:rPr>
              <a:t>becomes </a:t>
            </a:r>
            <a:r>
              <a:rPr lang="en-US" sz="2000" b="1" i="1" dirty="0">
                <a:solidFill>
                  <a:srgbClr val="C00000"/>
                </a:solidFill>
              </a:rPr>
              <a:t>important only when the </a:t>
            </a:r>
            <a:r>
              <a:rPr lang="en-US" sz="2000" b="1" i="1" dirty="0" smtClean="0">
                <a:solidFill>
                  <a:srgbClr val="C00000"/>
                </a:solidFill>
              </a:rPr>
              <a:t>lien holder </a:t>
            </a:r>
            <a:r>
              <a:rPr lang="en-US" sz="2000" b="1" i="1" dirty="0">
                <a:solidFill>
                  <a:srgbClr val="C00000"/>
                </a:solidFill>
              </a:rPr>
              <a:t>releases a portion of the chattels held as security.  </a:t>
            </a:r>
            <a:r>
              <a:rPr lang="en-US" sz="2000" b="1" i="1" dirty="0"/>
              <a:t>Where a doubt exists as to whether the </a:t>
            </a:r>
            <a:r>
              <a:rPr lang="en-US" sz="2000" b="1" i="1" dirty="0" smtClean="0"/>
              <a:t>lien holder </a:t>
            </a:r>
            <a:r>
              <a:rPr lang="en-US" sz="2000" b="1" i="1" dirty="0"/>
              <a:t>has a general or special lien, the law presumes the lien to be special rather than general.</a:t>
            </a:r>
          </a:p>
          <a:p>
            <a:pPr marL="609600" indent="-609600" algn="just">
              <a:lnSpc>
                <a:spcPct val="70000"/>
              </a:lnSpc>
              <a:spcBef>
                <a:spcPct val="20000"/>
              </a:spcBef>
              <a:defRPr/>
            </a:pPr>
            <a:endParaRPr lang="en-US" sz="1600" b="1" i="1" dirty="0">
              <a:solidFill>
                <a:srgbClr val="0033CC"/>
              </a:solidFill>
            </a:endParaRPr>
          </a:p>
          <a:p>
            <a:pPr marL="609600" indent="-609600" algn="just">
              <a:lnSpc>
                <a:spcPct val="70000"/>
              </a:lnSpc>
              <a:spcBef>
                <a:spcPct val="20000"/>
              </a:spcBef>
              <a:defRPr/>
            </a:pPr>
            <a:r>
              <a:rPr lang="en-US" sz="2000" b="1" i="1" dirty="0">
                <a:solidFill>
                  <a:srgbClr val="FF0000"/>
                </a:solidFill>
              </a:rPr>
              <a:t>	</a:t>
            </a:r>
            <a:r>
              <a:rPr lang="en-US" sz="2000" b="1" i="1" dirty="0">
                <a:solidFill>
                  <a:srgbClr val="006666"/>
                </a:solidFill>
              </a:rPr>
              <a:t>General Lien</a:t>
            </a:r>
          </a:p>
          <a:p>
            <a:pPr marL="609600" indent="-609600" algn="just">
              <a:lnSpc>
                <a:spcPct val="70000"/>
              </a:lnSpc>
              <a:spcBef>
                <a:spcPct val="20000"/>
              </a:spcBef>
              <a:defRPr/>
            </a:pPr>
            <a:r>
              <a:rPr lang="en-US" sz="2000" b="1" i="1" dirty="0">
                <a:solidFill>
                  <a:srgbClr val="0033CC"/>
                </a:solidFill>
              </a:rPr>
              <a:t>	</a:t>
            </a:r>
            <a:r>
              <a:rPr lang="en-US" sz="2000" b="1" i="1" dirty="0"/>
              <a:t>If the </a:t>
            </a:r>
            <a:r>
              <a:rPr lang="en-US" sz="2000" b="1" i="1" dirty="0" err="1"/>
              <a:t>lienholder</a:t>
            </a:r>
            <a:r>
              <a:rPr lang="en-US" sz="2000" b="1" i="1" dirty="0"/>
              <a:t> has a general lien and releases part of the chattels, he releases no portion of the lien and he may hold the unreleased portion until the entire lien charge is paid.</a:t>
            </a:r>
          </a:p>
          <a:p>
            <a:pPr marL="609600" indent="-609600" algn="just">
              <a:lnSpc>
                <a:spcPct val="70000"/>
              </a:lnSpc>
              <a:spcBef>
                <a:spcPct val="20000"/>
              </a:spcBef>
              <a:defRPr/>
            </a:pPr>
            <a:endParaRPr lang="en-US" sz="1600" b="1" i="1" dirty="0">
              <a:solidFill>
                <a:srgbClr val="0033CC"/>
              </a:solidFill>
            </a:endParaRPr>
          </a:p>
          <a:p>
            <a:pPr marL="609600" indent="-609600" algn="just">
              <a:lnSpc>
                <a:spcPct val="70000"/>
              </a:lnSpc>
              <a:spcBef>
                <a:spcPct val="20000"/>
              </a:spcBef>
              <a:defRPr/>
            </a:pPr>
            <a:r>
              <a:rPr lang="en-US" sz="2000" b="1" i="1" dirty="0"/>
              <a:t>	</a:t>
            </a:r>
            <a:r>
              <a:rPr lang="en-US" sz="2000" b="1" i="1" dirty="0">
                <a:solidFill>
                  <a:srgbClr val="006666"/>
                </a:solidFill>
              </a:rPr>
              <a:t>Special Lien</a:t>
            </a:r>
          </a:p>
          <a:p>
            <a:pPr marL="609600" indent="-609600" algn="just">
              <a:lnSpc>
                <a:spcPct val="70000"/>
              </a:lnSpc>
              <a:spcBef>
                <a:spcPct val="20000"/>
              </a:spcBef>
              <a:defRPr/>
            </a:pPr>
            <a:r>
              <a:rPr lang="en-US" sz="2000" b="1" i="1" dirty="0">
                <a:solidFill>
                  <a:srgbClr val="0033CC"/>
                </a:solidFill>
              </a:rPr>
              <a:t>	</a:t>
            </a:r>
            <a:r>
              <a:rPr lang="en-US" sz="2000" b="1" i="1" dirty="0"/>
              <a:t>If the lien is a special lien and the </a:t>
            </a:r>
            <a:r>
              <a:rPr lang="en-US" sz="2000" b="1" i="1" dirty="0" err="1"/>
              <a:t>lienholder</a:t>
            </a:r>
            <a:r>
              <a:rPr lang="en-US" sz="2000" b="1" i="1" dirty="0"/>
              <a:t> releases a portion of the chattels held, he thereby waives the lien to the extent of the chattels released. </a:t>
            </a:r>
          </a:p>
          <a:p>
            <a:pPr marL="609600" indent="-609600" algn="just">
              <a:lnSpc>
                <a:spcPct val="70000"/>
              </a:lnSpc>
              <a:spcBef>
                <a:spcPct val="20000"/>
              </a:spcBef>
              <a:defRPr/>
            </a:pPr>
            <a:endParaRPr lang="en-US" sz="1600" b="1" i="1" dirty="0"/>
          </a:p>
          <a:p>
            <a:pPr marL="609600" indent="-609600" algn="just">
              <a:lnSpc>
                <a:spcPct val="70000"/>
              </a:lnSpc>
              <a:spcBef>
                <a:spcPct val="20000"/>
              </a:spcBef>
              <a:defRPr/>
            </a:pPr>
            <a:r>
              <a:rPr lang="en-US" sz="2000" b="1" i="1" dirty="0"/>
              <a:t>	</a:t>
            </a:r>
          </a:p>
        </p:txBody>
      </p:sp>
    </p:spTree>
    <p:extLst>
      <p:ext uri="{BB962C8B-B14F-4D97-AF65-F5344CB8AC3E}">
        <p14:creationId xmlns:p14="http://schemas.microsoft.com/office/powerpoint/2010/main" val="98315583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8853</TotalTime>
  <Words>1480</Words>
  <Application>Microsoft Office PowerPoint</Application>
  <PresentationFormat>On-screen Show (4:3)</PresentationFormat>
  <Paragraphs>210</Paragraphs>
  <Slides>15</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418</cp:revision>
  <cp:lastPrinted>2017-08-31T14:13:51Z</cp:lastPrinted>
  <dcterms:created xsi:type="dcterms:W3CDTF">2007-08-27T19:04:39Z</dcterms:created>
  <dcterms:modified xsi:type="dcterms:W3CDTF">2020-10-07T14:50:21Z</dcterms:modified>
</cp:coreProperties>
</file>