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09" r:id="rId2"/>
    <p:sldId id="524" r:id="rId3"/>
    <p:sldId id="537" r:id="rId4"/>
    <p:sldId id="565" r:id="rId5"/>
    <p:sldId id="554" r:id="rId6"/>
    <p:sldId id="555" r:id="rId7"/>
    <p:sldId id="556" r:id="rId8"/>
    <p:sldId id="557" r:id="rId9"/>
    <p:sldId id="566" r:id="rId10"/>
    <p:sldId id="559" r:id="rId11"/>
    <p:sldId id="548" r:id="rId12"/>
    <p:sldId id="561" r:id="rId13"/>
    <p:sldId id="568" r:id="rId14"/>
    <p:sldId id="567" r:id="rId15"/>
    <p:sldId id="569" r:id="rId16"/>
    <p:sldId id="562" r:id="rId17"/>
    <p:sldId id="563" r:id="rId18"/>
    <p:sldId id="570" r:id="rId19"/>
    <p:sldId id="564" r:id="rId20"/>
    <p:sldId id="439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04"/>
    <a:srgbClr val="0033CC"/>
    <a:srgbClr val="006666"/>
    <a:srgbClr val="006600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10/8/2020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2465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780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EC8C6-4333-4A99-9B57-38538B39322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9141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147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5C798-4C21-4C42-81E9-E3DAAB72479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6043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E0A13-6C1A-4D55-831A-7ED3421D796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0742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4764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200F7-E9E6-4B4D-9C57-AC06F4F3E70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541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0E1A3-E892-4C83-8931-10ECEA36CC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205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5988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47793-D6A2-4357-AFA0-18C018E7A22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8461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0806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5267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652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DDD08-FB92-4644-8B65-4FC6B41D2F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3371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EC8C6-4333-4A99-9B57-38538B39322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083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Seven A: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Intellectual Property - Copyrights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570071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9906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 b="1" dirty="0" smtClean="0">
                <a:solidFill>
                  <a:srgbClr val="CC0000"/>
                </a:solidFill>
              </a:rPr>
              <a:t>Intellectual </a:t>
            </a:r>
            <a:r>
              <a:rPr lang="en-US" sz="32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r>
              <a:rPr lang="en-US" sz="3200" b="1" dirty="0" smtClean="0">
                <a:solidFill>
                  <a:srgbClr val="0033CC"/>
                </a:solidFill>
              </a:rPr>
              <a:t>Three Types of Intellectual Property: </a:t>
            </a:r>
          </a:p>
          <a:p>
            <a:endParaRPr lang="en-US" sz="1000" b="1" i="1" dirty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i="1" dirty="0">
                <a:solidFill>
                  <a:srgbClr val="C00000"/>
                </a:solidFill>
              </a:rPr>
              <a:t>Copyrights</a:t>
            </a:r>
            <a:r>
              <a:rPr lang="en-US" sz="2600" b="1" i="1" dirty="0"/>
              <a:t> – Written or Performed Works </a:t>
            </a:r>
            <a:endParaRPr lang="en-US" sz="2600" b="1" i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i="1" dirty="0" smtClean="0">
                <a:solidFill>
                  <a:srgbClr val="C00000"/>
                </a:solidFill>
              </a:rPr>
              <a:t>Patents</a:t>
            </a:r>
            <a:r>
              <a:rPr lang="en-US" sz="2600" b="1" i="1" dirty="0" smtClean="0"/>
              <a:t> </a:t>
            </a:r>
            <a:r>
              <a:rPr lang="en-US" sz="2600" b="1" i="1" dirty="0"/>
              <a:t>– </a:t>
            </a:r>
            <a:r>
              <a:rPr lang="en-US" sz="2600" b="1" i="1" dirty="0" smtClean="0"/>
              <a:t>Ideas </a:t>
            </a:r>
            <a:r>
              <a:rPr lang="en-US" sz="2600" b="1" i="1" dirty="0"/>
              <a:t>for </a:t>
            </a:r>
            <a:r>
              <a:rPr lang="en-US" sz="2600" b="1" i="1" dirty="0" smtClean="0"/>
              <a:t>Products </a:t>
            </a:r>
            <a:r>
              <a:rPr lang="en-US" sz="2600" b="1" i="1" dirty="0"/>
              <a:t>or </a:t>
            </a:r>
            <a:r>
              <a:rPr lang="en-US" sz="2600" b="1" i="1" dirty="0" smtClean="0"/>
              <a:t>Processes </a:t>
            </a:r>
            <a:endParaRPr lang="en-US" sz="2600" dirty="0"/>
          </a:p>
          <a:p>
            <a:pPr>
              <a:lnSpc>
                <a:spcPct val="150000"/>
              </a:lnSpc>
            </a:pPr>
            <a:r>
              <a:rPr lang="en-US" sz="2600" b="1" i="1" dirty="0">
                <a:solidFill>
                  <a:srgbClr val="C00000"/>
                </a:solidFill>
              </a:rPr>
              <a:t>Trademarks</a:t>
            </a:r>
            <a:r>
              <a:rPr lang="en-US" sz="2600" b="1" i="1" dirty="0"/>
              <a:t> – </a:t>
            </a:r>
            <a:r>
              <a:rPr lang="en-US" sz="2600" b="1" i="1" dirty="0" smtClean="0"/>
              <a:t>Logos, Identifications </a:t>
            </a:r>
            <a:r>
              <a:rPr lang="en-US" sz="2600" b="1" i="1" dirty="0"/>
              <a:t>or </a:t>
            </a:r>
            <a:r>
              <a:rPr lang="en-US" sz="2600" b="1" i="1" dirty="0" smtClean="0"/>
              <a:t>Distinctions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16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Copyrights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b="1" dirty="0"/>
              <a:t>Enforceable Rights in Writings, Art or Expression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Definitions  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857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048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Copyrights - Defined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000" b="1" dirty="0" smtClean="0">
              <a:solidFill>
                <a:srgbClr val="CC0000"/>
              </a:solidFill>
            </a:endParaRPr>
          </a:p>
          <a:p>
            <a:pPr marL="609600" indent="-609600" algn="ctr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Copyrights </a:t>
            </a:r>
            <a:r>
              <a:rPr lang="en-US" sz="2400" b="1" dirty="0">
                <a:solidFill>
                  <a:srgbClr val="0033CC"/>
                </a:solidFill>
              </a:rPr>
              <a:t>–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in Writings, Art or Expression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endParaRPr lang="en-US" b="1" dirty="0" smtClean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dirty="0" smtClean="0"/>
              <a:t>Copyrights have been </a:t>
            </a:r>
            <a:r>
              <a:rPr lang="en-US" b="1" dirty="0" smtClean="0">
                <a:solidFill>
                  <a:srgbClr val="C81204"/>
                </a:solidFill>
              </a:rPr>
              <a:t>Defined </a:t>
            </a:r>
            <a:r>
              <a:rPr lang="en-US" b="1" dirty="0" smtClean="0"/>
              <a:t>as:</a:t>
            </a:r>
            <a:r>
              <a:rPr lang="en-US" b="1" dirty="0" smtClean="0">
                <a:solidFill>
                  <a:srgbClr val="C81204"/>
                </a:solidFill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 i="1" dirty="0" smtClean="0">
                <a:solidFill>
                  <a:srgbClr val="0033CC"/>
                </a:solidFill>
              </a:rPr>
              <a:t>“</a:t>
            </a:r>
            <a:r>
              <a:rPr lang="en-US" sz="2400" b="1" i="1" dirty="0">
                <a:solidFill>
                  <a:srgbClr val="0033CC"/>
                </a:solidFill>
              </a:rPr>
              <a:t>Original works of authorship </a:t>
            </a:r>
            <a:endParaRPr lang="en-US" sz="2400" b="1" i="1" dirty="0" smtClean="0">
              <a:solidFill>
                <a:srgbClr val="0033CC"/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400" b="1" i="1" dirty="0" smtClean="0">
                <a:solidFill>
                  <a:srgbClr val="0033CC"/>
                </a:solidFill>
              </a:rPr>
              <a:t>fixed </a:t>
            </a:r>
            <a:r>
              <a:rPr lang="en-US" sz="2400" b="1" i="1" dirty="0">
                <a:solidFill>
                  <a:srgbClr val="0033CC"/>
                </a:solidFill>
              </a:rPr>
              <a:t>in any tangible medium of expression”.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/>
              <a:t>	</a:t>
            </a:r>
            <a:endParaRPr lang="en-US" sz="2000" b="1" i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6149" name="Picture 8" descr="http://www.ssahcoalition.ca/_borders/copyright-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56309"/>
            <a:ext cx="9461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752600" y="4847374"/>
            <a:ext cx="7162800" cy="178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/>
              <a:t>A circled letter C is the </a:t>
            </a:r>
            <a:r>
              <a:rPr lang="en-US" sz="1600" b="1" i="1" dirty="0" smtClean="0">
                <a:solidFill>
                  <a:srgbClr val="C81204"/>
                </a:solidFill>
              </a:rPr>
              <a:t>symbol</a:t>
            </a:r>
            <a:r>
              <a:rPr lang="en-US" sz="1600" b="1" dirty="0" smtClean="0"/>
              <a:t> designating a copyright.</a:t>
            </a:r>
          </a:p>
          <a:p>
            <a:pPr>
              <a:lnSpc>
                <a:spcPct val="90000"/>
              </a:lnSpc>
            </a:pPr>
            <a:endParaRPr lang="en-US" sz="500" b="1" dirty="0"/>
          </a:p>
          <a:p>
            <a:pPr>
              <a:lnSpc>
                <a:spcPct val="90000"/>
              </a:lnSpc>
            </a:pPr>
            <a:r>
              <a:rPr lang="en-US" sz="1600" b="1" dirty="0" smtClean="0"/>
              <a:t>In </a:t>
            </a:r>
            <a:r>
              <a:rPr lang="en-US" sz="1600" b="1" dirty="0"/>
              <a:t>the United States, the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Berne Convention Implementation Act of 1988, </a:t>
            </a:r>
            <a:r>
              <a:rPr lang="en-US" sz="1600" b="1" dirty="0"/>
              <a:t>effective March 1, 1989, removed the requirement for the copyright symbol from U.S. copyright </a:t>
            </a:r>
            <a:r>
              <a:rPr lang="en-US" sz="1600" b="1" dirty="0" smtClean="0"/>
              <a:t>law.  </a:t>
            </a:r>
          </a:p>
          <a:p>
            <a:pPr>
              <a:lnSpc>
                <a:spcPct val="90000"/>
              </a:lnSpc>
            </a:pPr>
            <a:endParaRPr lang="en-US" sz="500" b="1" dirty="0"/>
          </a:p>
          <a:p>
            <a:pPr>
              <a:lnSpc>
                <a:spcPct val="90000"/>
              </a:lnSpc>
            </a:pPr>
            <a:r>
              <a:rPr lang="en-US" sz="1600" b="1" dirty="0" smtClean="0"/>
              <a:t>Its </a:t>
            </a:r>
            <a:r>
              <a:rPr lang="en-US" sz="1600" b="1" dirty="0"/>
              <a:t>presence or </a:t>
            </a:r>
            <a:r>
              <a:rPr lang="en-US" sz="1600" b="1" dirty="0" smtClean="0"/>
              <a:t>absence, however, </a:t>
            </a:r>
            <a:r>
              <a:rPr lang="en-US" sz="1600" b="1" dirty="0"/>
              <a:t>is </a:t>
            </a:r>
            <a:r>
              <a:rPr lang="en-US" sz="1600" b="1" dirty="0" smtClean="0"/>
              <a:t>still legally significant, </a:t>
            </a:r>
            <a:r>
              <a:rPr lang="en-US" sz="1600" b="1" dirty="0"/>
              <a:t>on works published before that date, and it continues to affect remedies available to a copyright holder whose work is infringed. </a:t>
            </a:r>
          </a:p>
        </p:txBody>
      </p:sp>
    </p:spTree>
    <p:extLst>
      <p:ext uri="{BB962C8B-B14F-4D97-AF65-F5344CB8AC3E}">
        <p14:creationId xmlns:p14="http://schemas.microsoft.com/office/powerpoint/2010/main" val="395783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Copyrights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b="1" dirty="0"/>
              <a:t>Enforceable Rights in Writings, Art or Expression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Elements  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7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048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Copyrights - </a:t>
            </a:r>
            <a:r>
              <a:rPr lang="en-US" sz="2800" b="1" i="1" dirty="0" smtClean="0">
                <a:solidFill>
                  <a:srgbClr val="006600"/>
                </a:solidFill>
              </a:rPr>
              <a:t>Elements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 smtClean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marL="609600" indent="-609600" algn="ctr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Copyrights –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in Writings, Art or Expression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C81204"/>
                </a:solidFill>
              </a:rPr>
              <a:t>	Key Elements</a:t>
            </a:r>
          </a:p>
          <a:p>
            <a:pPr marL="609600" indent="-609600"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Originality (Uniqueness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5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2. Work of Authorship </a:t>
            </a:r>
            <a:endParaRPr lang="en-US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524000" lvl="2" indent="-609600">
              <a:spcBef>
                <a:spcPts val="0"/>
              </a:spcBef>
              <a:defRPr/>
            </a:pPr>
            <a:r>
              <a:rPr lang="en-US" sz="1600" dirty="0">
                <a:solidFill>
                  <a:srgbClr val="002060"/>
                </a:solidFill>
              </a:rPr>
              <a:t>● </a:t>
            </a:r>
            <a:r>
              <a:rPr lang="en-US" sz="2000" b="1" i="1" dirty="0" smtClean="0">
                <a:solidFill>
                  <a:srgbClr val="002060"/>
                </a:solidFill>
              </a:rPr>
              <a:t>Literary</a:t>
            </a:r>
            <a:r>
              <a:rPr lang="en-US" sz="2000" b="1" i="1" dirty="0">
                <a:solidFill>
                  <a:srgbClr val="002060"/>
                </a:solidFill>
              </a:rPr>
              <a:t>,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0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1524000" lvl="2" indent="-609600">
              <a:spcBef>
                <a:spcPts val="0"/>
              </a:spcBef>
              <a:defRPr/>
            </a:pPr>
            <a:r>
              <a:rPr lang="en-US" sz="1600" dirty="0">
                <a:solidFill>
                  <a:srgbClr val="002060"/>
                </a:solidFill>
              </a:rPr>
              <a:t>● </a:t>
            </a:r>
            <a:r>
              <a:rPr lang="en-US" sz="2000" b="1" i="1" dirty="0" smtClean="0">
                <a:solidFill>
                  <a:srgbClr val="002060"/>
                </a:solidFill>
              </a:rPr>
              <a:t>Music</a:t>
            </a:r>
            <a:r>
              <a:rPr lang="en-US" sz="2000" b="1" i="1" dirty="0">
                <a:solidFill>
                  <a:srgbClr val="002060"/>
                </a:solidFill>
              </a:rPr>
              <a:t>,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0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1524000" lvl="2" indent="-609600">
              <a:spcBef>
                <a:spcPts val="0"/>
              </a:spcBef>
              <a:defRPr/>
            </a:pPr>
            <a:r>
              <a:rPr lang="en-US" sz="1600" dirty="0">
                <a:solidFill>
                  <a:srgbClr val="002060"/>
                </a:solidFill>
              </a:rPr>
              <a:t>● </a:t>
            </a:r>
            <a:r>
              <a:rPr lang="en-US" sz="2000" b="1" i="1" dirty="0">
                <a:solidFill>
                  <a:srgbClr val="002060"/>
                </a:solidFill>
              </a:rPr>
              <a:t>D</a:t>
            </a:r>
            <a:r>
              <a:rPr lang="en-US" sz="2000" b="1" i="1" dirty="0" smtClean="0">
                <a:solidFill>
                  <a:srgbClr val="002060"/>
                </a:solidFill>
              </a:rPr>
              <a:t>ramatic</a:t>
            </a:r>
            <a:r>
              <a:rPr lang="en-US" sz="2000" b="1" i="1" dirty="0">
                <a:solidFill>
                  <a:srgbClr val="002060"/>
                </a:solidFill>
              </a:rPr>
              <a:t>, 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pPr marL="1524000" lvl="2" indent="-609600">
              <a:spcBef>
                <a:spcPts val="0"/>
              </a:spcBef>
              <a:defRPr/>
            </a:pPr>
            <a:r>
              <a:rPr lang="en-US" sz="1600" dirty="0">
                <a:solidFill>
                  <a:srgbClr val="002060"/>
                </a:solidFill>
              </a:rPr>
              <a:t>● </a:t>
            </a:r>
            <a:r>
              <a:rPr lang="en-US" sz="2000" b="1" i="1" dirty="0" smtClean="0">
                <a:solidFill>
                  <a:srgbClr val="002060"/>
                </a:solidFill>
              </a:rPr>
              <a:t>Graphic</a:t>
            </a:r>
            <a:r>
              <a:rPr lang="en-US" sz="2000" b="1" i="1" dirty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or Architectural, or</a:t>
            </a:r>
            <a:endParaRPr lang="en-US" sz="2000" b="1" i="1" dirty="0">
              <a:solidFill>
                <a:srgbClr val="00206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		</a:t>
            </a:r>
            <a:r>
              <a:rPr lang="en-US" sz="1600" dirty="0" smtClean="0">
                <a:solidFill>
                  <a:srgbClr val="002060"/>
                </a:solidFill>
              </a:rPr>
              <a:t>● </a:t>
            </a:r>
            <a:r>
              <a:rPr lang="en-US" sz="2000" b="1" i="1" dirty="0">
                <a:solidFill>
                  <a:srgbClr val="002060"/>
                </a:solidFill>
              </a:rPr>
              <a:t>M</a:t>
            </a:r>
            <a:r>
              <a:rPr lang="en-US" sz="2000" b="1" i="1" dirty="0" smtClean="0">
                <a:solidFill>
                  <a:srgbClr val="002060"/>
                </a:solidFill>
              </a:rPr>
              <a:t>ovies or Audio Production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0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000" b="1" i="1" dirty="0">
                <a:solidFill>
                  <a:srgbClr val="C00000"/>
                </a:solidFill>
              </a:rPr>
              <a:t>		*Software is viewed as </a:t>
            </a:r>
            <a:r>
              <a:rPr lang="en-US" sz="2000" b="1" i="1" dirty="0" smtClean="0">
                <a:solidFill>
                  <a:srgbClr val="C00000"/>
                </a:solidFill>
              </a:rPr>
              <a:t>literary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500" b="1" i="1" dirty="0">
              <a:solidFill>
                <a:srgbClr val="C0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3. Fixation (Any physical rendering)</a:t>
            </a:r>
          </a:p>
        </p:txBody>
      </p:sp>
      <p:pic>
        <p:nvPicPr>
          <p:cNvPr id="6149" name="Picture 8" descr="http://www.ssahcoalition.ca/_borders/copyright-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990600"/>
            <a:ext cx="9461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8010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Copyrights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b="1" dirty="0"/>
              <a:t>Enforceable Rights in Writings, Art or Expression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Rights</a:t>
            </a:r>
            <a:r>
              <a:rPr lang="en-US" sz="4400" b="1" i="1" dirty="0" smtClean="0">
                <a:solidFill>
                  <a:srgbClr val="C00000"/>
                </a:solidFill>
              </a:rPr>
              <a:t>  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16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304800" y="9906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Copyrights - </a:t>
            </a:r>
            <a:r>
              <a:rPr lang="en-US" sz="2800" b="1" i="1" dirty="0" smtClean="0">
                <a:solidFill>
                  <a:srgbClr val="006600"/>
                </a:solidFill>
              </a:rPr>
              <a:t>Rights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</a:t>
            </a:r>
            <a:r>
              <a:rPr lang="en-US" sz="2400" b="1" dirty="0" smtClean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marL="609600" indent="-609600" algn="ctr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Copyrights –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in Writings, Art or Expression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 smtClean="0">
                <a:solidFill>
                  <a:srgbClr val="C81204"/>
                </a:solidFill>
              </a:rPr>
              <a:t>Collection </a:t>
            </a:r>
            <a:r>
              <a:rPr lang="en-US" sz="2000" b="1" i="1" dirty="0">
                <a:solidFill>
                  <a:srgbClr val="C81204"/>
                </a:solidFill>
              </a:rPr>
              <a:t>of </a:t>
            </a:r>
            <a:r>
              <a:rPr lang="en-US" sz="2000" b="1" i="1" dirty="0" smtClean="0">
                <a:solidFill>
                  <a:srgbClr val="C81204"/>
                </a:solidFill>
              </a:rPr>
              <a:t>Rights: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Including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right to:</a:t>
            </a: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dirty="0">
                <a:solidFill>
                  <a:srgbClr val="0033CC"/>
                </a:solidFill>
              </a:rPr>
              <a:t>Prevent Reproduction</a:t>
            </a: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dirty="0">
                <a:solidFill>
                  <a:srgbClr val="0033CC"/>
                </a:solidFill>
              </a:rPr>
              <a:t>Create derivative works</a:t>
            </a: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dirty="0">
                <a:solidFill>
                  <a:srgbClr val="0033CC"/>
                </a:solidFill>
              </a:rPr>
              <a:t>Distribute Copies</a:t>
            </a: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dirty="0">
                <a:solidFill>
                  <a:srgbClr val="0033CC"/>
                </a:solidFill>
              </a:rPr>
              <a:t>Perform, display or transmit the Work Publicly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C81204"/>
                </a:solidFill>
              </a:rPr>
              <a:t>Duration of Rights:</a:t>
            </a: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i="1" dirty="0">
                <a:solidFill>
                  <a:srgbClr val="0033CC"/>
                </a:solidFill>
              </a:rPr>
              <a:t>If </a:t>
            </a:r>
            <a:r>
              <a:rPr lang="en-US" sz="1600" b="1" i="1" dirty="0" smtClean="0">
                <a:solidFill>
                  <a:srgbClr val="0033CC"/>
                </a:solidFill>
              </a:rPr>
              <a:t>work was created </a:t>
            </a:r>
            <a:r>
              <a:rPr lang="en-US" sz="1600" b="1" i="1" dirty="0">
                <a:solidFill>
                  <a:srgbClr val="0033CC"/>
                </a:solidFill>
              </a:rPr>
              <a:t>after </a:t>
            </a:r>
            <a:r>
              <a:rPr lang="en-US" sz="1600" b="1" i="1" dirty="0" smtClean="0">
                <a:solidFill>
                  <a:srgbClr val="0033CC"/>
                </a:solidFill>
              </a:rPr>
              <a:t>1978: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Life of the author plus 70 years (No renewal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endParaRPr lang="en-US" sz="500" b="1" dirty="0">
              <a:solidFill>
                <a:srgbClr val="0033CC"/>
              </a:solidFill>
            </a:endParaRP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i="1" dirty="0">
                <a:solidFill>
                  <a:srgbClr val="0033CC"/>
                </a:solidFill>
              </a:rPr>
              <a:t>If </a:t>
            </a:r>
            <a:r>
              <a:rPr lang="en-US" sz="1600" b="1" i="1" dirty="0" smtClean="0">
                <a:solidFill>
                  <a:srgbClr val="0033CC"/>
                </a:solidFill>
              </a:rPr>
              <a:t>work was created </a:t>
            </a:r>
            <a:r>
              <a:rPr lang="en-US" sz="1600" b="1" i="1" dirty="0">
                <a:solidFill>
                  <a:srgbClr val="0033CC"/>
                </a:solidFill>
              </a:rPr>
              <a:t>before </a:t>
            </a:r>
            <a:r>
              <a:rPr lang="en-US" sz="1600" b="1" i="1" dirty="0" smtClean="0">
                <a:solidFill>
                  <a:srgbClr val="0033CC"/>
                </a:solidFill>
              </a:rPr>
              <a:t>1978</a:t>
            </a:r>
            <a:r>
              <a:rPr lang="en-US" sz="1600" b="1" i="1" dirty="0" smtClean="0">
                <a:solidFill>
                  <a:srgbClr val="006666"/>
                </a:solidFill>
              </a:rPr>
              <a:t>: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28 years plus a renewal for 47 years (75 years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endParaRPr lang="en-US" sz="500" b="1" dirty="0">
              <a:solidFill>
                <a:srgbClr val="0033CC"/>
              </a:solidFill>
            </a:endParaRPr>
          </a:p>
          <a:p>
            <a:pPr marL="609600" indent="-265113">
              <a:spcBef>
                <a:spcPct val="20000"/>
              </a:spcBef>
              <a:buFontTx/>
              <a:buChar char="•"/>
              <a:defRPr/>
            </a:pPr>
            <a:r>
              <a:rPr lang="en-US" sz="1600" b="1" i="1" dirty="0">
                <a:solidFill>
                  <a:srgbClr val="0033CC"/>
                </a:solidFill>
              </a:rPr>
              <a:t>Work for Hire </a:t>
            </a:r>
            <a:r>
              <a:rPr lang="en-US" sz="1600" b="1" i="1" dirty="0" smtClean="0">
                <a:solidFill>
                  <a:srgbClr val="0033CC"/>
                </a:solidFill>
              </a:rPr>
              <a:t>Exception: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95 years from publication or 120 from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creation,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whichever is less.</a:t>
            </a:r>
          </a:p>
        </p:txBody>
      </p:sp>
      <p:pic>
        <p:nvPicPr>
          <p:cNvPr id="7173" name="Picture 8" descr="http://www.ssahcoalition.ca/_borders/copyright-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524000"/>
            <a:ext cx="946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6989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304800" y="1066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Copyrights - Rights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1000" b="1" dirty="0">
              <a:solidFill>
                <a:srgbClr val="CC0000"/>
              </a:solidFill>
            </a:endParaRPr>
          </a:p>
          <a:p>
            <a:pPr marL="609600" indent="-609600" algn="ctr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Copyrights –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in Writings, Art or Expression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400" b="1" i="1" dirty="0">
                <a:solidFill>
                  <a:srgbClr val="C81204"/>
                </a:solidFill>
              </a:rPr>
              <a:t>To prove Infringement – A Plaintiff Must: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Hold a valid copyright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The defendant copied the work; and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The copy was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improper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appropriation </a:t>
            </a:r>
            <a:endParaRPr lang="en-US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    (The two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works are substantially similar)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5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500" b="1" dirty="0">
                <a:solidFill>
                  <a:srgbClr val="0033CC"/>
                </a:solidFill>
              </a:rPr>
              <a:t>	</a:t>
            </a:r>
            <a:r>
              <a:rPr lang="en-US" b="1" dirty="0">
                <a:solidFill>
                  <a:srgbClr val="0033CC"/>
                </a:solidFill>
              </a:rPr>
              <a:t>Defenses:  </a:t>
            </a:r>
            <a:endParaRPr lang="en-US" b="1" dirty="0" smtClean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Agreement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or Fair Use – Protecting the Copyright and protecting the minimal use and free speech rights of the user.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5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Remedies: </a:t>
            </a:r>
            <a:endParaRPr lang="en-US" b="1" dirty="0" smtClean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Injunction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, Impoundment and Destruction, and Damages</a:t>
            </a:r>
          </a:p>
        </p:txBody>
      </p:sp>
      <p:pic>
        <p:nvPicPr>
          <p:cNvPr id="8197" name="Picture 8" descr="http://www.ssahcoalition.ca/_borders/copyright-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447800"/>
            <a:ext cx="946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14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Copyrights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b="1" dirty="0"/>
              <a:t>Enforceable Rights in Writings, Art or Expression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How a Copyright is Obtained</a:t>
            </a:r>
            <a:r>
              <a:rPr lang="en-US" sz="4400" b="1" i="1" dirty="0" smtClean="0">
                <a:solidFill>
                  <a:srgbClr val="C00000"/>
                </a:solidFill>
              </a:rPr>
              <a:t>  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33958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Copyrights </a:t>
            </a:r>
            <a:r>
              <a:rPr lang="en-US" sz="2800" b="1" i="1" dirty="0" smtClean="0">
                <a:solidFill>
                  <a:srgbClr val="006600"/>
                </a:solidFill>
              </a:rPr>
              <a:t>– The Process of Obtainment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endParaRPr lang="en-US" sz="12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ts val="0"/>
              </a:spcBef>
              <a:defRPr/>
            </a:pPr>
            <a:endParaRPr lang="en-US" sz="1200" b="1" dirty="0">
              <a:solidFill>
                <a:srgbClr val="CC0000"/>
              </a:solidFill>
            </a:endParaRPr>
          </a:p>
          <a:p>
            <a:pPr marL="609600" indent="-609600" algn="ctr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Copyrights –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in Writings, Art or Expression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The Process of Obtaining a Copyright</a:t>
            </a: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3111500"/>
            <a:ext cx="83439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2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40319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/>
              <a:t>Last Time We Spoke About:</a:t>
            </a:r>
          </a:p>
          <a:p>
            <a:pPr>
              <a:lnSpc>
                <a:spcPct val="87000"/>
              </a:lnSpc>
              <a:defRPr/>
            </a:pPr>
            <a:endParaRPr lang="en-US" sz="600" b="1" dirty="0"/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Gifts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lnSpc>
                <a:spcPct val="87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Definitions / Gifts Inter </a:t>
            </a:r>
            <a:r>
              <a:rPr lang="en-US" b="1" i="1" dirty="0" err="1">
                <a:solidFill>
                  <a:srgbClr val="C00000"/>
                </a:solidFill>
              </a:rPr>
              <a:t>Vivos</a:t>
            </a:r>
            <a:r>
              <a:rPr lang="en-US" b="1" i="1" dirty="0">
                <a:solidFill>
                  <a:srgbClr val="C00000"/>
                </a:solidFill>
              </a:rPr>
              <a:t> / Gifts Causa Mortis / Others</a:t>
            </a: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Liens and Security Interests</a:t>
            </a:r>
          </a:p>
          <a:p>
            <a:pPr>
              <a:lnSpc>
                <a:spcPct val="87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Part Two: Definitions / General and Special Liens / Particular Issues</a:t>
            </a:r>
          </a:p>
          <a:p>
            <a:pPr>
              <a:lnSpc>
                <a:spcPct val="87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87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Bailments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87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</a:t>
            </a:r>
            <a:r>
              <a:rPr lang="en-US" b="1" i="1" dirty="0" smtClean="0">
                <a:solidFill>
                  <a:srgbClr val="C00000"/>
                </a:solidFill>
              </a:rPr>
              <a:t>Definitions / Elements / Duties / Benefits</a:t>
            </a:r>
          </a:p>
          <a:p>
            <a:pPr defTabSz="685800">
              <a:lnSpc>
                <a:spcPct val="87000"/>
              </a:lnSpc>
              <a:defRPr/>
            </a:pPr>
            <a:endParaRPr lang="en-US" b="1" i="1" dirty="0" smtClean="0">
              <a:solidFill>
                <a:srgbClr val="C00000"/>
              </a:solidFill>
            </a:endParaRPr>
          </a:p>
          <a:p>
            <a:pPr>
              <a:lnSpc>
                <a:spcPct val="87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err="1" smtClean="0">
                <a:solidFill>
                  <a:srgbClr val="002060"/>
                </a:solidFill>
              </a:rPr>
              <a:t>Gruen</a:t>
            </a:r>
            <a:r>
              <a:rPr lang="en-US" sz="2600" b="1" dirty="0" smtClean="0">
                <a:solidFill>
                  <a:srgbClr val="002060"/>
                </a:solidFill>
              </a:rPr>
              <a:t> v. </a:t>
            </a:r>
            <a:r>
              <a:rPr lang="en-US" sz="2600" b="1" dirty="0" err="1" smtClean="0">
                <a:solidFill>
                  <a:srgbClr val="002060"/>
                </a:solidFill>
              </a:rPr>
              <a:t>Gruen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87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Conditional Delivery of Gifts</a:t>
            </a:r>
          </a:p>
          <a:p>
            <a:pPr algn="ctr">
              <a:lnSpc>
                <a:spcPct val="87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87000"/>
              </a:lnSpc>
              <a:defRPr/>
            </a:pPr>
            <a:endParaRPr lang="en-US" b="1" i="1" dirty="0" smtClean="0">
              <a:solidFill>
                <a:srgbClr val="C00000"/>
              </a:solidFill>
            </a:endParaRP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algn="ctr">
              <a:spcBef>
                <a:spcPct val="2000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End of Class Seven A</a:t>
            </a:r>
            <a:endParaRPr lang="en-US" sz="4400" i="1" dirty="0" smtClean="0">
              <a:solidFill>
                <a:srgbClr val="C0000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For </a:t>
            </a:r>
            <a:r>
              <a:rPr lang="en-US" sz="2800" b="1" dirty="0">
                <a:solidFill>
                  <a:srgbClr val="002060"/>
                </a:solidFill>
              </a:rPr>
              <a:t>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1313" indent="-341313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51380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/>
              <a:t>Tonight We Will Speak About</a:t>
            </a:r>
            <a:r>
              <a:rPr lang="en-US" sz="3200" b="1" dirty="0"/>
              <a:t>:</a:t>
            </a:r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Copyrights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</a:t>
            </a:r>
            <a:r>
              <a:rPr lang="en-US" b="1" i="1" dirty="0" smtClean="0">
                <a:solidFill>
                  <a:srgbClr val="C00000"/>
                </a:solidFill>
              </a:rPr>
              <a:t>Definitions / Elements / Rights / Duration / Enforcement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Patents</a:t>
            </a:r>
          </a:p>
          <a:p>
            <a:pPr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  Part </a:t>
            </a:r>
            <a:r>
              <a:rPr lang="en-US" b="1" i="1" dirty="0">
                <a:solidFill>
                  <a:srgbClr val="C00000"/>
                </a:solidFill>
              </a:rPr>
              <a:t>Two: Definitions / Elements / Rights / Duration / </a:t>
            </a:r>
            <a:r>
              <a:rPr lang="en-US" b="1" i="1" dirty="0" smtClean="0">
                <a:solidFill>
                  <a:srgbClr val="C00000"/>
                </a:solidFill>
              </a:rPr>
              <a:t>Enforcement</a:t>
            </a: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Trademarks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Definitions / Elements / Rights / Duration / Enforcement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n-US" b="1" i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smtClean="0">
                <a:solidFill>
                  <a:srgbClr val="002060"/>
                </a:solidFill>
              </a:rPr>
              <a:t>A&amp;M Records v. Napster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Peer to Peer Infringement</a:t>
            </a:r>
          </a:p>
          <a:p>
            <a:pPr algn="ctr">
              <a:lnSpc>
                <a:spcPct val="87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endParaRPr lang="en-US" sz="4400" b="1" i="1" dirty="0" smtClean="0">
              <a:solidFill>
                <a:srgbClr val="00206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006600"/>
                </a:solidFill>
              </a:rPr>
              <a:t>Generally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dirty="0" smtClean="0">
              <a:solidFill>
                <a:srgbClr val="006600"/>
              </a:solidFill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  </a:t>
            </a:r>
          </a:p>
          <a:p>
            <a:pPr marL="342900" indent="-342900">
              <a:spcBef>
                <a:spcPts val="0"/>
              </a:spcBef>
            </a:pPr>
            <a:endParaRPr lang="en-US" sz="1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5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4800" y="914400"/>
            <a:ext cx="838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0033CC"/>
                </a:solidFill>
              </a:rPr>
              <a:t>Intellectual </a:t>
            </a:r>
            <a:r>
              <a:rPr lang="en-US" sz="3600" b="1" dirty="0">
                <a:solidFill>
                  <a:srgbClr val="0033CC"/>
                </a:solidFill>
              </a:rPr>
              <a:t>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Generally</a:t>
            </a:r>
            <a:endParaRPr lang="en-US" sz="2800" b="1" i="1" dirty="0">
              <a:solidFill>
                <a:srgbClr val="0066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CC0000"/>
                </a:solidFill>
              </a:rPr>
              <a:t>Intellectual </a:t>
            </a:r>
            <a:r>
              <a:rPr lang="en-US" sz="28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33CC"/>
                </a:solidFill>
              </a:rPr>
              <a:t>Not all property is tangible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This is why we need to think of property in terms of “rights” not “things”.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33CC"/>
                </a:solidFill>
              </a:rPr>
              <a:t>This concept becomes especially important for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intellectual property.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pic>
        <p:nvPicPr>
          <p:cNvPr id="3077" name="Picture 12" descr="http://www.joeltarling.com/images/illustrations/YaffaMagazine/Eco_light_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967" y="16764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42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9144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r>
              <a:rPr lang="en-US" sz="2400" b="1" dirty="0" smtClean="0">
                <a:solidFill>
                  <a:srgbClr val="CC0000"/>
                </a:solidFill>
              </a:rPr>
              <a:t>Intellectual </a:t>
            </a:r>
            <a:r>
              <a:rPr lang="en-US" sz="24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000" b="1" dirty="0" smtClean="0">
                <a:solidFill>
                  <a:srgbClr val="0033CC"/>
                </a:solidFill>
              </a:rPr>
              <a:t>Rights in Ideas: 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b="1" dirty="0" smtClean="0"/>
              <a:t>Although </a:t>
            </a:r>
            <a:r>
              <a:rPr lang="en-US" b="1" dirty="0"/>
              <a:t>common law was reluctant to </a:t>
            </a:r>
            <a:r>
              <a:rPr lang="en-US" b="1" dirty="0" smtClean="0"/>
              <a:t>invest </a:t>
            </a:r>
            <a:r>
              <a:rPr lang="en-US" b="1" dirty="0"/>
              <a:t>property rights in an “idea”, modern </a:t>
            </a:r>
            <a:r>
              <a:rPr lang="en-US" b="1" dirty="0" smtClean="0"/>
              <a:t>society </a:t>
            </a:r>
            <a:r>
              <a:rPr lang="en-US" b="1" dirty="0"/>
              <a:t>and law have evolved property rights </a:t>
            </a:r>
            <a:r>
              <a:rPr lang="en-US" b="1" dirty="0" smtClean="0"/>
              <a:t>to </a:t>
            </a:r>
            <a:r>
              <a:rPr lang="en-US" b="1" dirty="0"/>
              <a:t>include certain </a:t>
            </a:r>
            <a:r>
              <a:rPr lang="en-US" b="1" i="1" dirty="0"/>
              <a:t>unique intellectual </a:t>
            </a:r>
            <a:r>
              <a:rPr lang="en-US" b="1" i="1" dirty="0" smtClean="0"/>
              <a:t>designs</a:t>
            </a:r>
            <a:r>
              <a:rPr lang="en-US" b="1" i="1" dirty="0"/>
              <a:t>, processes or works.</a:t>
            </a:r>
          </a:p>
          <a:p>
            <a:pPr marL="609600" indent="-609600" algn="just">
              <a:spcBef>
                <a:spcPct val="20000"/>
              </a:spcBef>
            </a:pPr>
            <a:endParaRPr lang="en-US" sz="600" b="1" i="1" dirty="0"/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000" b="1" dirty="0" smtClean="0">
                <a:solidFill>
                  <a:srgbClr val="0033CC"/>
                </a:solidFill>
              </a:rPr>
              <a:t>Federal Law Governs: 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b="1" dirty="0" smtClean="0"/>
              <a:t>Although </a:t>
            </a:r>
            <a:r>
              <a:rPr lang="en-US" b="1" dirty="0"/>
              <a:t>most property law is state law, </a:t>
            </a:r>
            <a:r>
              <a:rPr lang="en-US" b="1" i="1" dirty="0" smtClean="0"/>
              <a:t>virtually </a:t>
            </a:r>
            <a:r>
              <a:rPr lang="en-US" b="1" i="1" dirty="0"/>
              <a:t>all intellectual property law </a:t>
            </a:r>
            <a:r>
              <a:rPr lang="en-US" b="1" i="1" dirty="0" smtClean="0"/>
              <a:t>is </a:t>
            </a:r>
            <a:r>
              <a:rPr lang="en-US" b="1" i="1" dirty="0"/>
              <a:t>based upon federal statutes.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en-US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5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01120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63797" y="2093912"/>
            <a:ext cx="464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6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2800" b="1" dirty="0">
                <a:solidFill>
                  <a:srgbClr val="0033CC"/>
                </a:solidFill>
              </a:rPr>
              <a:t>  It all starts with an idea!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pic>
        <p:nvPicPr>
          <p:cNvPr id="5125" name="Picture 7" descr="Thomas Alva Edi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270" y="3043464"/>
            <a:ext cx="264414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figment-imagin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120" y="3876027"/>
            <a:ext cx="219551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1" descr="lightbulb_ide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80921" y="4016958"/>
            <a:ext cx="1600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572160" y="985999"/>
            <a:ext cx="5887520" cy="102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</p:txBody>
      </p:sp>
    </p:spTree>
    <p:extLst>
      <p:ext uri="{BB962C8B-B14F-4D97-AF65-F5344CB8AC3E}">
        <p14:creationId xmlns:p14="http://schemas.microsoft.com/office/powerpoint/2010/main" val="150859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endParaRPr lang="en-US" sz="1000" b="1" dirty="0" smtClean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400" b="1" dirty="0" smtClean="0">
                <a:solidFill>
                  <a:srgbClr val="CC0000"/>
                </a:solidFill>
              </a:rPr>
              <a:t>Intellectual </a:t>
            </a:r>
            <a:r>
              <a:rPr lang="en-US" sz="24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457200" eaLnBrk="1" hangingPunct="1"/>
            <a:r>
              <a:rPr lang="en-US" altLang="en-US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Defined:</a:t>
            </a:r>
            <a:r>
              <a:rPr lang="en-US" alt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product of human intellect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is intangible but has value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the marketplace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457200" eaLnBrk="1" hangingPunct="1"/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is called “intellectual” property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human imagination, creativity,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inventiveness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eaLnBrk="1" hangingPunct="1"/>
            <a:endParaRPr lang="en-US" alt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86000"/>
            <a:ext cx="26082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830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066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Intellectual Property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Generally</a:t>
            </a:r>
          </a:p>
          <a:p>
            <a:pPr marL="609600" indent="-609600">
              <a:spcBef>
                <a:spcPct val="20000"/>
              </a:spcBef>
            </a:pPr>
            <a:endParaRPr lang="en-US" sz="8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4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455613" indent="1588" eaLnBrk="1" hangingPunct="1"/>
            <a:r>
              <a:rPr lang="en-US" altLang="en-US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It is Important:</a:t>
            </a:r>
            <a:endParaRPr lang="en-US" altLang="en-US" sz="2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Traditionally, businesses have thought of their physical assets,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as land, buildings, and equipment as the most important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lvl="1" indent="1588" eaLnBrk="1" hangingPunct="1"/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Increasingly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however, a company’s intellectual assets 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the most important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lvl="1" indent="1588" eaLnBrk="1" hangingPunct="1"/>
            <a:endParaRPr lang="en-US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Protecting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ntellectual property, promotes creativity,</a:t>
            </a: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invention and provides incentive and rewards </a:t>
            </a:r>
          </a:p>
          <a:p>
            <a:pPr lvl="1" indent="1588" eaLnBrk="1" hangingPunct="1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hard work.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en-US" sz="2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349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8961</TotalTime>
  <Words>924</Words>
  <Application>Microsoft Office PowerPoint</Application>
  <PresentationFormat>On-screen Show (4:3)</PresentationFormat>
  <Paragraphs>244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senateuser</cp:lastModifiedBy>
  <cp:revision>433</cp:revision>
  <cp:lastPrinted>2020-10-06T21:52:53Z</cp:lastPrinted>
  <dcterms:created xsi:type="dcterms:W3CDTF">2007-08-27T19:04:39Z</dcterms:created>
  <dcterms:modified xsi:type="dcterms:W3CDTF">2020-10-08T21:38:04Z</dcterms:modified>
</cp:coreProperties>
</file>