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9" r:id="rId2"/>
    <p:sldId id="524" r:id="rId3"/>
    <p:sldId id="537" r:id="rId4"/>
    <p:sldId id="565" r:id="rId5"/>
    <p:sldId id="554" r:id="rId6"/>
    <p:sldId id="555" r:id="rId7"/>
    <p:sldId id="557" r:id="rId8"/>
    <p:sldId id="566" r:id="rId9"/>
    <p:sldId id="559" r:id="rId10"/>
    <p:sldId id="548" r:id="rId11"/>
    <p:sldId id="561" r:id="rId12"/>
    <p:sldId id="586" r:id="rId13"/>
    <p:sldId id="567" r:id="rId14"/>
    <p:sldId id="588" r:id="rId15"/>
    <p:sldId id="589" r:id="rId16"/>
    <p:sldId id="587" r:id="rId17"/>
    <p:sldId id="590" r:id="rId18"/>
    <p:sldId id="592" r:id="rId19"/>
    <p:sldId id="591" r:id="rId20"/>
    <p:sldId id="439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0033CC"/>
    <a:srgbClr val="006666"/>
    <a:srgbClr val="006600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46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9141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55FD2-C6EC-49B0-9525-846EEAD23A5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6231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B17A0-40A3-4237-85AC-83EA3D8FFF3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48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3705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5879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1211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588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0E1A3-E892-4C83-8931-10ECEA36CC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5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598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080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526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652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371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83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540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Seven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B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Intellectual Property - Patents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Patents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b="1" dirty="0"/>
              <a:t>Enforceable Rights in any new or useful </a:t>
            </a:r>
            <a:r>
              <a:rPr lang="en-US" sz="2300" b="1" dirty="0" smtClean="0"/>
              <a:t>process, machine</a:t>
            </a:r>
            <a:r>
              <a:rPr lang="en-US" sz="2300" b="1" dirty="0"/>
              <a:t>, manufacture, composition of matter, </a:t>
            </a:r>
            <a:r>
              <a:rPr lang="en-US" sz="2300" b="1" dirty="0" smtClean="0"/>
              <a:t>or </a:t>
            </a:r>
            <a:r>
              <a:rPr lang="en-US" sz="2300" b="1" dirty="0"/>
              <a:t>improvement.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Definitions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5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Patents </a:t>
            </a:r>
            <a:r>
              <a:rPr lang="en-US" sz="2800" b="1" i="1" dirty="0" smtClean="0">
                <a:solidFill>
                  <a:srgbClr val="006600"/>
                </a:solidFill>
              </a:rPr>
              <a:t>- Defined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b="1" dirty="0" smtClean="0">
                <a:solidFill>
                  <a:srgbClr val="0033CC"/>
                </a:solidFill>
              </a:rPr>
              <a:t>Patents</a:t>
            </a:r>
            <a:r>
              <a:rPr lang="en-US" sz="2100" b="1" dirty="0" smtClean="0">
                <a:solidFill>
                  <a:srgbClr val="0033CC"/>
                </a:solidFill>
              </a:rPr>
              <a:t> </a:t>
            </a:r>
            <a:r>
              <a:rPr lang="en-US" sz="2100" b="1" dirty="0">
                <a:solidFill>
                  <a:srgbClr val="0033CC"/>
                </a:solidFill>
              </a:rPr>
              <a:t>– </a:t>
            </a:r>
            <a:r>
              <a:rPr lang="en-US" sz="2100" b="1" dirty="0"/>
              <a:t>Enforceable Rights in any new or useful process</a:t>
            </a:r>
            <a:r>
              <a:rPr lang="en-US" sz="2100" b="1" dirty="0" smtClean="0"/>
              <a:t>, machine</a:t>
            </a:r>
            <a:r>
              <a:rPr lang="en-US" sz="2100" b="1" dirty="0"/>
              <a:t>, manufacture, composition of matter, </a:t>
            </a:r>
            <a:r>
              <a:rPr lang="en-US" sz="2100" b="1" dirty="0" smtClean="0"/>
              <a:t>or </a:t>
            </a:r>
            <a:r>
              <a:rPr lang="en-US" sz="2100" b="1" dirty="0"/>
              <a:t>improvement.</a:t>
            </a:r>
            <a:endParaRPr lang="en-US" sz="1000" b="1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3CC"/>
                </a:solidFill>
              </a:rPr>
              <a:t>	</a:t>
            </a:r>
            <a:endParaRPr lang="en-US" sz="1000" b="1" dirty="0" smtClean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dirty="0" smtClean="0"/>
              <a:t>Patents </a:t>
            </a:r>
            <a:r>
              <a:rPr lang="en-US" b="1" dirty="0" smtClean="0"/>
              <a:t>have been </a:t>
            </a:r>
            <a:r>
              <a:rPr lang="en-US" b="1" dirty="0" smtClean="0">
                <a:solidFill>
                  <a:srgbClr val="C81204"/>
                </a:solidFill>
              </a:rPr>
              <a:t>Defined </a:t>
            </a:r>
            <a:r>
              <a:rPr lang="en-US" b="1" dirty="0" smtClean="0"/>
              <a:t>as:</a:t>
            </a:r>
            <a:r>
              <a:rPr lang="en-US" b="1" dirty="0" smtClean="0">
                <a:solidFill>
                  <a:srgbClr val="C81204"/>
                </a:solidFill>
              </a:rPr>
              <a:t> 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2300" b="1" i="1" dirty="0" smtClean="0">
                <a:solidFill>
                  <a:srgbClr val="0033CC"/>
                </a:solidFill>
              </a:rPr>
              <a:t>“The governmental grant of a right, privilege or authority.  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2300" b="1" i="1" dirty="0" smtClean="0">
                <a:solidFill>
                  <a:srgbClr val="0033CC"/>
                </a:solidFill>
              </a:rPr>
              <a:t>Also the right to exclude others from making, using, marketing, selling, offering for sale, or importing an invention for a specified period, granted by the federal government to the inventor if the device is novel, useful and nonobvious”.</a:t>
            </a:r>
            <a:endParaRPr lang="en-US" sz="2300" b="1" i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Patents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b="1" dirty="0"/>
              <a:t>Enforceable Rights in any new or useful </a:t>
            </a:r>
            <a:r>
              <a:rPr lang="en-US" sz="2300" b="1" dirty="0" smtClean="0"/>
              <a:t>process, machine</a:t>
            </a:r>
            <a:r>
              <a:rPr lang="en-US" sz="2300" b="1" dirty="0"/>
              <a:t>, manufacture, composition of matter, </a:t>
            </a:r>
            <a:r>
              <a:rPr lang="en-US" sz="2300" b="1" dirty="0" smtClean="0"/>
              <a:t>or </a:t>
            </a:r>
            <a:r>
              <a:rPr lang="en-US" sz="2300" b="1" dirty="0"/>
              <a:t>improvement.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Elements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3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Patents - </a:t>
            </a:r>
            <a:r>
              <a:rPr lang="en-US" sz="2800" b="1" i="1" dirty="0" smtClean="0">
                <a:solidFill>
                  <a:srgbClr val="006600"/>
                </a:solidFill>
              </a:rPr>
              <a:t>Elements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b="1" dirty="0">
                <a:solidFill>
                  <a:srgbClr val="0033CC"/>
                </a:solidFill>
              </a:rPr>
              <a:t>Patents – </a:t>
            </a:r>
            <a:r>
              <a:rPr lang="en-US" sz="2100" b="1" dirty="0"/>
              <a:t>Enforceable Rights in any new or useful process, machine, manufacture, composition of matter, or improvement.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solidFill>
                  <a:srgbClr val="0033CC"/>
                </a:solidFill>
              </a:rPr>
              <a:t>Patents are the </a:t>
            </a:r>
            <a:r>
              <a:rPr lang="en-US" sz="1600" b="1" dirty="0">
                <a:solidFill>
                  <a:srgbClr val="0033CC"/>
                </a:solidFill>
              </a:rPr>
              <a:t>intellectual property rights vested </a:t>
            </a:r>
            <a:r>
              <a:rPr lang="en-US" sz="1600" b="1" dirty="0" smtClean="0">
                <a:solidFill>
                  <a:srgbClr val="0033CC"/>
                </a:solidFill>
              </a:rPr>
              <a:t>in </a:t>
            </a:r>
            <a:r>
              <a:rPr lang="en-US" sz="1600" b="1" dirty="0">
                <a:solidFill>
                  <a:srgbClr val="0033CC"/>
                </a:solidFill>
              </a:rPr>
              <a:t>anyone who </a:t>
            </a:r>
            <a:r>
              <a:rPr lang="en-US" sz="1600" b="1" dirty="0" smtClean="0">
                <a:solidFill>
                  <a:srgbClr val="0033CC"/>
                </a:solidFill>
              </a:rPr>
              <a:t>invents </a:t>
            </a:r>
            <a:r>
              <a:rPr lang="en-US" sz="1600" b="1" dirty="0">
                <a:solidFill>
                  <a:srgbClr val="0033CC"/>
                </a:solidFill>
              </a:rPr>
              <a:t>or discovers </a:t>
            </a:r>
            <a:r>
              <a:rPr lang="en-US" sz="1600" b="1" dirty="0" smtClean="0">
                <a:solidFill>
                  <a:srgbClr val="0033CC"/>
                </a:solidFill>
              </a:rPr>
              <a:t>any </a:t>
            </a:r>
            <a:r>
              <a:rPr lang="en-US" sz="1600" b="1" dirty="0">
                <a:solidFill>
                  <a:srgbClr val="0033CC"/>
                </a:solidFill>
              </a:rPr>
              <a:t>new or useful process, machine, </a:t>
            </a:r>
            <a:r>
              <a:rPr lang="en-US" sz="1600" b="1" dirty="0" smtClean="0">
                <a:solidFill>
                  <a:srgbClr val="0033CC"/>
                </a:solidFill>
              </a:rPr>
              <a:t>manufacture</a:t>
            </a:r>
            <a:r>
              <a:rPr lang="en-US" sz="1600" b="1" dirty="0">
                <a:solidFill>
                  <a:srgbClr val="0033CC"/>
                </a:solidFill>
              </a:rPr>
              <a:t>, or any </a:t>
            </a:r>
            <a:r>
              <a:rPr lang="en-US" sz="1600" b="1" dirty="0" smtClean="0">
                <a:solidFill>
                  <a:srgbClr val="0033CC"/>
                </a:solidFill>
              </a:rPr>
              <a:t>composition of </a:t>
            </a:r>
            <a:r>
              <a:rPr lang="en-US" sz="1600" b="1" dirty="0">
                <a:solidFill>
                  <a:srgbClr val="0033CC"/>
                </a:solidFill>
              </a:rPr>
              <a:t>matter, or any new or </a:t>
            </a:r>
            <a:r>
              <a:rPr lang="en-US" sz="1600" b="1" dirty="0" smtClean="0">
                <a:solidFill>
                  <a:srgbClr val="0033CC"/>
                </a:solidFill>
              </a:rPr>
              <a:t>useful improvement </a:t>
            </a:r>
            <a:r>
              <a:rPr lang="en-US" sz="1600" b="1" dirty="0">
                <a:solidFill>
                  <a:srgbClr val="0033CC"/>
                </a:solidFill>
              </a:rPr>
              <a:t>thereof.”</a:t>
            </a:r>
          </a:p>
          <a:p>
            <a:pPr marL="609600" indent="-609600">
              <a:spcBef>
                <a:spcPts val="0"/>
              </a:spcBef>
              <a:defRPr/>
            </a:pPr>
            <a:r>
              <a:rPr lang="en-US" sz="1000" b="1" i="1" dirty="0">
                <a:solidFill>
                  <a:srgbClr val="C81204"/>
                </a:solidFill>
              </a:rPr>
              <a:t>	</a:t>
            </a:r>
            <a:endParaRPr lang="en-US" sz="1000" b="1" i="1" dirty="0" smtClean="0">
              <a:solidFill>
                <a:srgbClr val="C81204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C81204"/>
                </a:solidFill>
              </a:rPr>
              <a:t>Four Key </a:t>
            </a:r>
            <a:r>
              <a:rPr lang="en-US" sz="2800" b="1" i="1" dirty="0">
                <a:solidFill>
                  <a:srgbClr val="C81204"/>
                </a:solidFill>
              </a:rPr>
              <a:t>Elements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1. Patentable subject matter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2. Utility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3. Novelty; 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4. Non-obviousness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4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611" y="4038600"/>
            <a:ext cx="2017189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801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Patents - Elements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C81204"/>
                </a:solidFill>
              </a:rPr>
              <a:t>1</a:t>
            </a:r>
            <a:r>
              <a:rPr lang="en-US" sz="2400" b="1" dirty="0" smtClean="0">
                <a:solidFill>
                  <a:srgbClr val="C81204"/>
                </a:solidFill>
              </a:rPr>
              <a:t>. Patentable </a:t>
            </a:r>
            <a:r>
              <a:rPr lang="en-US" sz="2400" b="1" dirty="0">
                <a:solidFill>
                  <a:srgbClr val="C81204"/>
                </a:solidFill>
              </a:rPr>
              <a:t>Subject Matter</a:t>
            </a:r>
          </a:p>
          <a:p>
            <a:r>
              <a:rPr lang="en-US" sz="2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Process:</a:t>
            </a:r>
          </a:p>
          <a:p>
            <a:r>
              <a:rPr lang="en-US" sz="1600" b="1" dirty="0" smtClean="0"/>
              <a:t>             An act, or a series of acts or steps (such as a </a:t>
            </a:r>
          </a:p>
          <a:p>
            <a:r>
              <a:rPr lang="en-US" sz="1600" b="1" dirty="0" smtClean="0"/>
              <a:t>             mode of treatment of certain materials) to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produce a given result.</a:t>
            </a:r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Machine:</a:t>
            </a:r>
          </a:p>
          <a:p>
            <a:r>
              <a:rPr lang="en-US" sz="1600" b="1" dirty="0" smtClean="0"/>
              <a:t>             A concrete thing, consisting of parts, or of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certain devices and combination of devices.</a:t>
            </a:r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Manufacture</a:t>
            </a:r>
            <a:endParaRPr lang="en-US" sz="1600" b="1" dirty="0"/>
          </a:p>
          <a:p>
            <a:r>
              <a:rPr lang="en-US" sz="1600" b="1" dirty="0" smtClean="0"/>
              <a:t>             An article produced from raw or prepared materials by giving to these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materials new forms, qualities, properties, or combinations, whether by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hand labor or by machinery. </a:t>
            </a:r>
            <a:endParaRPr lang="en-US" sz="1600" b="1" i="1" dirty="0" smtClean="0"/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Composition of matter </a:t>
            </a:r>
            <a:endParaRPr lang="en-US" sz="1600" b="1" dirty="0"/>
          </a:p>
          <a:p>
            <a:r>
              <a:rPr lang="en-US" sz="1600" b="1" dirty="0" smtClean="0"/>
              <a:t>              All compositions of two or more substances and all composite articles,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whether they be the results of chemical union, or of mechanical mixture, or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whether they be gases, fluids, powders or solids.</a:t>
            </a:r>
            <a:endParaRPr lang="en-US" sz="1600" b="1" dirty="0"/>
          </a:p>
        </p:txBody>
      </p:sp>
      <p:pic>
        <p:nvPicPr>
          <p:cNvPr id="10244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701585"/>
            <a:ext cx="2387600" cy="27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6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Patents - Elements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C81204"/>
                </a:solidFill>
              </a:rPr>
              <a:t>2</a:t>
            </a:r>
            <a:r>
              <a:rPr lang="en-US" sz="2400" b="1" dirty="0">
                <a:solidFill>
                  <a:srgbClr val="C81204"/>
                </a:solidFill>
              </a:rPr>
              <a:t>. Utility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be useful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and provide actual 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benefit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81204"/>
                </a:solidFill>
              </a:rPr>
              <a:t>3. Novelty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new, novel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and unique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81204"/>
                </a:solidFill>
              </a:rPr>
              <a:t>4. Non-obviousness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not be obvious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to a person of ordinary skill in the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subject area.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pic>
        <p:nvPicPr>
          <p:cNvPr id="11269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09800"/>
            <a:ext cx="2997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Patents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b="1" dirty="0"/>
              <a:t>Enforceable Rights in any new or useful </a:t>
            </a:r>
            <a:r>
              <a:rPr lang="en-US" sz="2300" b="1" dirty="0" smtClean="0"/>
              <a:t>process, machine</a:t>
            </a:r>
            <a:r>
              <a:rPr lang="en-US" sz="2300" b="1" dirty="0"/>
              <a:t>, manufacture, composition of matter, </a:t>
            </a:r>
            <a:r>
              <a:rPr lang="en-US" sz="2300" b="1" dirty="0" smtClean="0"/>
              <a:t>or </a:t>
            </a:r>
            <a:r>
              <a:rPr lang="en-US" sz="2300" b="1" dirty="0"/>
              <a:t>improvement.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Rights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3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872575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Patents - Elements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endParaRPr lang="en-US" sz="500" b="1" dirty="0" smtClean="0">
              <a:solidFill>
                <a:srgbClr val="C81204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400" b="1" dirty="0" smtClean="0">
                <a:solidFill>
                  <a:srgbClr val="C81204"/>
                </a:solidFill>
              </a:rPr>
              <a:t>Collection </a:t>
            </a:r>
            <a:r>
              <a:rPr lang="en-US" sz="2400" b="1" dirty="0">
                <a:solidFill>
                  <a:srgbClr val="C81204"/>
                </a:solidFill>
              </a:rPr>
              <a:t>of Rights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The Right to prevent others from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making, using or selling the invention.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3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3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A patent is federal right with no rights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directly transferable outside the US.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Must file the patent in every nation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in which they wish to protect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6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81204"/>
                </a:solidFill>
              </a:rPr>
              <a:t>2. 	Duration of Rights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- 20 years from the date the patent is filed</a:t>
            </a:r>
            <a:endParaRPr lang="en-US" sz="5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5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 Nonrenewable and require a maintenance fee to the PTO.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</a:p>
        </p:txBody>
      </p:sp>
      <p:pic>
        <p:nvPicPr>
          <p:cNvPr id="12293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015575"/>
            <a:ext cx="2409193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0321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Patents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b="1" dirty="0"/>
              <a:t>Enforceable Rights in any new or useful </a:t>
            </a:r>
            <a:r>
              <a:rPr lang="en-US" sz="2300" b="1" dirty="0" smtClean="0"/>
              <a:t>process, machine</a:t>
            </a:r>
            <a:r>
              <a:rPr lang="en-US" sz="2300" b="1" dirty="0"/>
              <a:t>, manufacture, composition of matter, </a:t>
            </a:r>
            <a:r>
              <a:rPr lang="en-US" sz="2300" b="1" dirty="0" smtClean="0"/>
              <a:t>or </a:t>
            </a:r>
            <a:r>
              <a:rPr lang="en-US" sz="2300" b="1" dirty="0"/>
              <a:t>improvement.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How a </a:t>
            </a:r>
            <a:r>
              <a:rPr lang="en-US" sz="4400" b="1" i="1" dirty="0" smtClean="0">
                <a:solidFill>
                  <a:srgbClr val="C00000"/>
                </a:solidFill>
              </a:rPr>
              <a:t>Patent </a:t>
            </a:r>
            <a:r>
              <a:rPr lang="en-US" sz="4400" b="1" i="1" dirty="0">
                <a:solidFill>
                  <a:srgbClr val="C00000"/>
                </a:solidFill>
              </a:rPr>
              <a:t>is Obtained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82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Patents </a:t>
            </a:r>
            <a:r>
              <a:rPr lang="en-US" sz="2800" b="1" i="1" dirty="0">
                <a:solidFill>
                  <a:srgbClr val="006600"/>
                </a:solidFill>
              </a:rPr>
              <a:t>– The Process of Obtainment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500" b="1" dirty="0" smtClean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500" b="1" dirty="0">
              <a:solidFill>
                <a:srgbClr val="CC00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Patents </a:t>
            </a:r>
            <a:r>
              <a:rPr lang="en-US" sz="2000" b="1" dirty="0">
                <a:solidFill>
                  <a:srgbClr val="0033CC"/>
                </a:solidFill>
              </a:rPr>
              <a:t>– </a:t>
            </a:r>
            <a:r>
              <a:rPr lang="en-US" sz="2000" b="1" dirty="0"/>
              <a:t>Enforceable Rights in any new or useful process, machine, manufacture, composition of matter, or improvement</a:t>
            </a:r>
            <a:r>
              <a:rPr lang="en-US" sz="2000" b="1" dirty="0" smtClean="0"/>
              <a:t>.</a:t>
            </a:r>
            <a:endParaRPr lang="en-US" sz="24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093339"/>
            <a:ext cx="83439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38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4031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 We Spoke About:</a:t>
            </a:r>
          </a:p>
          <a:p>
            <a:pPr>
              <a:lnSpc>
                <a:spcPct val="87000"/>
              </a:lnSpc>
              <a:defRPr/>
            </a:pPr>
            <a:endParaRPr lang="en-US" sz="600" b="1" dirty="0"/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Gifts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Definitions / Gifts Inter </a:t>
            </a:r>
            <a:r>
              <a:rPr lang="en-US" b="1" i="1" dirty="0" err="1">
                <a:solidFill>
                  <a:srgbClr val="C00000"/>
                </a:solidFill>
              </a:rPr>
              <a:t>Vivos</a:t>
            </a:r>
            <a:r>
              <a:rPr lang="en-US" b="1" i="1" dirty="0">
                <a:solidFill>
                  <a:srgbClr val="C00000"/>
                </a:solidFill>
              </a:rPr>
              <a:t> / Gifts Causa Mortis / Others</a:t>
            </a: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Liens and Security Interests</a:t>
            </a: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Definitions / General and Special Liens / Particular Issues</a:t>
            </a:r>
          </a:p>
          <a:p>
            <a:pPr>
              <a:lnSpc>
                <a:spcPct val="87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Bailments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Duties / Benefits</a:t>
            </a:r>
          </a:p>
          <a:p>
            <a:pPr defTabSz="685800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r>
              <a:rPr lang="en-US" sz="2600" b="1" dirty="0" smtClean="0">
                <a:solidFill>
                  <a:srgbClr val="002060"/>
                </a:solidFill>
              </a:rPr>
              <a:t> v.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Conditional Delivery of Gifts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Seven </a:t>
            </a:r>
            <a:r>
              <a:rPr lang="en-US" sz="4400" b="1" i="1" dirty="0" smtClean="0">
                <a:solidFill>
                  <a:srgbClr val="C00000"/>
                </a:solidFill>
              </a:rPr>
              <a:t>B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5138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Tonight We Will Speak About</a:t>
            </a:r>
            <a:r>
              <a:rPr lang="en-US" sz="3200" b="1" dirty="0"/>
              <a:t>:</a:t>
            </a:r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Copyrights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Rights / Duration / Enforcement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Patents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Definitions / Elements / Rights / Duration / </a:t>
            </a:r>
            <a:r>
              <a:rPr lang="en-US" b="1" i="1" dirty="0" smtClean="0">
                <a:solidFill>
                  <a:srgbClr val="C00000"/>
                </a:solidFill>
              </a:rPr>
              <a:t>Enforcement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Trademarks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Definitions / Elements / Rights / Duration / Enforcement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A&amp;M Records v. Napster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Peer to Peer Infringement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Generally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5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9144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33CC"/>
                </a:solidFill>
              </a:rPr>
              <a:t>Intellectual </a:t>
            </a:r>
            <a:r>
              <a:rPr lang="en-US" sz="3600" b="1" dirty="0">
                <a:solidFill>
                  <a:srgbClr val="0033CC"/>
                </a:solidFill>
              </a:rPr>
              <a:t>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Generally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C0000"/>
                </a:solidFill>
              </a:rPr>
              <a:t>Intellectual </a:t>
            </a:r>
            <a:r>
              <a:rPr lang="en-US" sz="28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Not all property is tangible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This is why we need to think of property in terms of “rights” not “things”.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This concept becomes especially important for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intellectual property.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3077" name="Picture 12" descr="http://www.joeltarling.com/images/illustrations/YaffaMagazine/Eco_light_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967" y="1676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4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Rights in Ideas: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common law was reluctant to </a:t>
            </a:r>
            <a:r>
              <a:rPr lang="en-US" b="1" dirty="0" smtClean="0"/>
              <a:t>invest </a:t>
            </a:r>
            <a:r>
              <a:rPr lang="en-US" b="1" dirty="0"/>
              <a:t>property rights in an “idea”, modern </a:t>
            </a:r>
            <a:r>
              <a:rPr lang="en-US" b="1" dirty="0" smtClean="0"/>
              <a:t>society </a:t>
            </a:r>
            <a:r>
              <a:rPr lang="en-US" b="1" dirty="0"/>
              <a:t>and law have evolved property rights </a:t>
            </a:r>
            <a:r>
              <a:rPr lang="en-US" b="1" dirty="0" smtClean="0"/>
              <a:t>to </a:t>
            </a:r>
            <a:r>
              <a:rPr lang="en-US" b="1" dirty="0"/>
              <a:t>include certain </a:t>
            </a:r>
            <a:r>
              <a:rPr lang="en-US" b="1" i="1" dirty="0"/>
              <a:t>unique intellectual </a:t>
            </a:r>
            <a:r>
              <a:rPr lang="en-US" b="1" i="1" dirty="0" smtClean="0"/>
              <a:t>designs</a:t>
            </a:r>
            <a:r>
              <a:rPr lang="en-US" b="1" i="1" dirty="0"/>
              <a:t>, processes or works.</a:t>
            </a:r>
          </a:p>
          <a:p>
            <a:pPr marL="609600" indent="-609600" algn="just">
              <a:spcBef>
                <a:spcPct val="20000"/>
              </a:spcBef>
            </a:pPr>
            <a:endParaRPr lang="en-US" sz="6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Federal Law Governs: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most property law is state law, </a:t>
            </a:r>
            <a:r>
              <a:rPr lang="en-US" b="1" i="1" dirty="0" smtClean="0"/>
              <a:t>virtually </a:t>
            </a:r>
            <a:r>
              <a:rPr lang="en-US" b="1" i="1" dirty="0"/>
              <a:t>all intellectual property law </a:t>
            </a:r>
            <a:r>
              <a:rPr lang="en-US" b="1" i="1" dirty="0" smtClean="0"/>
              <a:t>is </a:t>
            </a:r>
            <a:r>
              <a:rPr lang="en-US" b="1" i="1" dirty="0"/>
              <a:t>based upon federal statutes.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5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7200" eaLnBrk="1" hangingPunct="1"/>
            <a:r>
              <a:rPr lang="en-US" altLang="en-US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Defined:</a:t>
            </a:r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of human intellect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intangible but has value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marketplace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called “intellectual” property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imagination, creativity,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inventiveness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eaLnBrk="1" hangingPunct="1"/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26082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30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8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5613" indent="1588" eaLnBrk="1" hangingPunct="1"/>
            <a:r>
              <a:rPr lang="en-US" altLang="en-US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is Important:</a:t>
            </a:r>
            <a:endParaRPr lang="en-US" altLang="en-US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Traditionally, businesses have thought of their physical assets,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as land, buildings, and equipment as 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Increasingly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however, a company’s intellectual assets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ntellectual property, promotes creativity,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 and provides incentive and rewards 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hard work.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Three Types of Intellectual Property: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Copyrights</a:t>
            </a:r>
            <a:r>
              <a:rPr lang="en-US" sz="2600" b="1" i="1" dirty="0"/>
              <a:t> – Written or Performed Works </a:t>
            </a:r>
            <a:endParaRPr lang="en-US" sz="2600" b="1" i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 smtClean="0">
                <a:solidFill>
                  <a:srgbClr val="C00000"/>
                </a:solidFill>
              </a:rPr>
              <a:t>Patents</a:t>
            </a:r>
            <a:r>
              <a:rPr lang="en-US" sz="2600" b="1" i="1" dirty="0" smtClean="0"/>
              <a:t> </a:t>
            </a:r>
            <a:r>
              <a:rPr lang="en-US" sz="2600" b="1" i="1" dirty="0"/>
              <a:t>– </a:t>
            </a:r>
            <a:r>
              <a:rPr lang="en-US" sz="2600" b="1" i="1" dirty="0" smtClean="0"/>
              <a:t>Ideas </a:t>
            </a:r>
            <a:r>
              <a:rPr lang="en-US" sz="2600" b="1" i="1" dirty="0"/>
              <a:t>for </a:t>
            </a:r>
            <a:r>
              <a:rPr lang="en-US" sz="2600" b="1" i="1" dirty="0" smtClean="0"/>
              <a:t>Products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Processes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Trademarks</a:t>
            </a:r>
            <a:r>
              <a:rPr lang="en-US" sz="2600" b="1" i="1" dirty="0"/>
              <a:t> – </a:t>
            </a:r>
            <a:r>
              <a:rPr lang="en-US" sz="2600" b="1" i="1" dirty="0" smtClean="0"/>
              <a:t>Logos, Identifications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Distinctions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6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9027</TotalTime>
  <Words>1065</Words>
  <Application>Microsoft Office PowerPoint</Application>
  <PresentationFormat>On-screen Show (4:3)</PresentationFormat>
  <Paragraphs>244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443</cp:revision>
  <cp:lastPrinted>2020-10-06T21:52:53Z</cp:lastPrinted>
  <dcterms:created xsi:type="dcterms:W3CDTF">2007-08-27T19:04:39Z</dcterms:created>
  <dcterms:modified xsi:type="dcterms:W3CDTF">2020-10-08T22:04:53Z</dcterms:modified>
</cp:coreProperties>
</file>