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09" r:id="rId2"/>
    <p:sldId id="524" r:id="rId3"/>
    <p:sldId id="537" r:id="rId4"/>
    <p:sldId id="565" r:id="rId5"/>
    <p:sldId id="554" r:id="rId6"/>
    <p:sldId id="555" r:id="rId7"/>
    <p:sldId id="557" r:id="rId8"/>
    <p:sldId id="566" r:id="rId9"/>
    <p:sldId id="559" r:id="rId10"/>
    <p:sldId id="548" r:id="rId11"/>
    <p:sldId id="599" r:id="rId12"/>
    <p:sldId id="600" r:id="rId13"/>
    <p:sldId id="601" r:id="rId14"/>
    <p:sldId id="606" r:id="rId15"/>
    <p:sldId id="603" r:id="rId16"/>
    <p:sldId id="595" r:id="rId17"/>
    <p:sldId id="605" r:id="rId18"/>
    <p:sldId id="596" r:id="rId19"/>
    <p:sldId id="607" r:id="rId20"/>
    <p:sldId id="597" r:id="rId21"/>
    <p:sldId id="598" r:id="rId22"/>
    <p:sldId id="608" r:id="rId23"/>
    <p:sldId id="439" r:id="rId2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CC"/>
    <a:srgbClr val="C81204"/>
    <a:srgbClr val="006666"/>
    <a:srgbClr val="006600"/>
    <a:srgbClr val="4C1441"/>
    <a:srgbClr val="FFFF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105" d="100"/>
          <a:sy n="105" d="100"/>
        </p:scale>
        <p:origin x="16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10/10/2020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2465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EC8C6-4333-4A99-9B57-38538B39322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9926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8008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5C798-4C21-4C42-81E9-E3DAAB72479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3614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A6A831-7B99-484A-9EDC-01E6BCD241F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3946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6387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200F7-E9E6-4B4D-9C57-AC06F4F3E70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7460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2199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C1138B-BB15-409C-B1B8-0CC0A5C19C0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5890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25C9F6-866F-4BD5-9CBB-C8B8BF25E83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752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A369B-29A0-4226-9607-9B28FD37EA0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2118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0E1A3-E892-4C83-8931-10ECEA36CC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205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5988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0806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5267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6652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3371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EC8C6-4333-4A99-9B57-38538B39322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5128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132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p2.blogger.com/_ihniIjPBm4U/R6Y4lq4AJ3I/AAAAAAAAAh8/5_vGpN1-UJI/s400/trademark.gi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p2.blogger.com/_ihniIjPBm4U/R6Y4lq4AJ3I/AAAAAAAAAh8/5_vGpN1-UJI/s400/trademark.gi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p2.blogger.com/_ihniIjPBm4U/R6Y4lq4AJ3I/AAAAAAAAAh8/5_vGpN1-UJI/s400/trademark.gi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mmerce-awards.co.uk/images/cisco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bp2.blogger.com/_ihniIjPBm4U/R6Y4lq4AJ3I/AAAAAAAAAh8/5_vGpN1-UJI/s400/trademark.gif" TargetMode="Externa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:\23blaw421\myIMG_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243" y="1828801"/>
            <a:ext cx="313509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Seven </a:t>
            </a: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C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Intellectual Property -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Trademarks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"/>
            <a:ext cx="5700712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Trademarks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/>
              <a:t>Enforceable Rights in any </a:t>
            </a:r>
            <a:r>
              <a:rPr lang="en-US" sz="2400" b="1" dirty="0" smtClean="0"/>
              <a:t>word</a:t>
            </a:r>
            <a:r>
              <a:rPr lang="en-US" sz="2400" b="1" dirty="0"/>
              <a:t>, name, symbol or devise.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Definitions  </a:t>
            </a: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857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04800" y="9144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Trademarks - Defined</a:t>
            </a:r>
            <a:endParaRPr lang="en-US" sz="2800" b="1" i="1" dirty="0">
              <a:solidFill>
                <a:srgbClr val="0066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1000" b="1" dirty="0" smtClean="0">
              <a:solidFill>
                <a:srgbClr val="CC0000"/>
              </a:solidFill>
            </a:endParaRPr>
          </a:p>
          <a:p>
            <a:pPr marL="609600" indent="-609600" algn="ctr">
              <a:spcBef>
                <a:spcPct val="20000"/>
              </a:spcBef>
              <a:defRPr/>
            </a:pPr>
            <a:r>
              <a:rPr lang="en-US" sz="2300" b="1" dirty="0">
                <a:solidFill>
                  <a:srgbClr val="0033CC"/>
                </a:solidFill>
              </a:rPr>
              <a:t>Trademarks –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Rights in </a:t>
            </a:r>
            <a:r>
              <a:rPr lang="en-US" sz="2300" b="1" dirty="0"/>
              <a:t>words, names, symbols or devises.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000" b="1" dirty="0">
                <a:solidFill>
                  <a:srgbClr val="0033CC"/>
                </a:solidFill>
              </a:rPr>
              <a:t>	</a:t>
            </a:r>
            <a:endParaRPr lang="en-US" sz="1000" b="1" dirty="0" smtClean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dirty="0" smtClean="0"/>
              <a:t>Trademarks have been </a:t>
            </a:r>
            <a:r>
              <a:rPr lang="en-US" b="1" dirty="0" smtClean="0">
                <a:solidFill>
                  <a:srgbClr val="C81204"/>
                </a:solidFill>
              </a:rPr>
              <a:t>Defined </a:t>
            </a:r>
            <a:r>
              <a:rPr lang="en-US" b="1" dirty="0" smtClean="0"/>
              <a:t>as:</a:t>
            </a:r>
            <a:r>
              <a:rPr lang="en-US" b="1" dirty="0" smtClean="0">
                <a:solidFill>
                  <a:srgbClr val="C81204"/>
                </a:solidFill>
              </a:rPr>
              <a:t> </a:t>
            </a:r>
          </a:p>
          <a:p>
            <a:pPr marL="609600" indent="-39688">
              <a:lnSpc>
                <a:spcPct val="95000"/>
              </a:lnSpc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0033CC"/>
                </a:solidFill>
              </a:rPr>
              <a:t>Any </a:t>
            </a:r>
            <a:r>
              <a:rPr lang="en-US" sz="2400" b="1" dirty="0">
                <a:solidFill>
                  <a:srgbClr val="0033CC"/>
                </a:solidFill>
              </a:rPr>
              <a:t>“word, name, symbol or devise used by a person to identify and distinguish their goods  </a:t>
            </a:r>
            <a:r>
              <a:rPr lang="en-US" sz="2400" b="1" dirty="0" smtClean="0">
                <a:solidFill>
                  <a:srgbClr val="0033CC"/>
                </a:solidFill>
              </a:rPr>
              <a:t>       from </a:t>
            </a:r>
            <a:r>
              <a:rPr lang="en-US" sz="2400" b="1" dirty="0">
                <a:solidFill>
                  <a:srgbClr val="0033CC"/>
                </a:solidFill>
              </a:rPr>
              <a:t>those sold by others”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i="1" dirty="0"/>
              <a:t>	</a:t>
            </a:r>
            <a:endParaRPr lang="en-US" sz="2000" b="1" i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2600" y="4847374"/>
            <a:ext cx="7162800" cy="178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/>
              <a:t>A circled letter R is the </a:t>
            </a:r>
            <a:r>
              <a:rPr lang="en-US" sz="1600" b="1" i="1" dirty="0" smtClean="0">
                <a:solidFill>
                  <a:srgbClr val="C81204"/>
                </a:solidFill>
              </a:rPr>
              <a:t>symbol</a:t>
            </a:r>
            <a:r>
              <a:rPr lang="en-US" sz="1600" b="1" dirty="0" smtClean="0"/>
              <a:t> designating a registered trademark.</a:t>
            </a:r>
          </a:p>
          <a:p>
            <a:pPr>
              <a:lnSpc>
                <a:spcPct val="90000"/>
              </a:lnSpc>
            </a:pPr>
            <a:endParaRPr lang="en-US" sz="500" b="1" dirty="0"/>
          </a:p>
          <a:p>
            <a:pPr>
              <a:lnSpc>
                <a:spcPct val="90000"/>
              </a:lnSpc>
            </a:pPr>
            <a:r>
              <a:rPr lang="en-US" sz="1600" b="1" dirty="0" smtClean="0"/>
              <a:t>In </a:t>
            </a:r>
            <a:r>
              <a:rPr lang="en-US" sz="1600" b="1" dirty="0"/>
              <a:t>the United States, the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registered trademark symbol was originally introduced in the trademark act of 1945</a:t>
            </a:r>
            <a:r>
              <a:rPr lang="en-US" sz="1600" b="1" dirty="0" smtClean="0"/>
              <a:t>.  </a:t>
            </a:r>
          </a:p>
          <a:p>
            <a:pPr>
              <a:lnSpc>
                <a:spcPct val="90000"/>
              </a:lnSpc>
            </a:pPr>
            <a:endParaRPr lang="en-US" sz="500" b="1" dirty="0"/>
          </a:p>
          <a:p>
            <a:pPr>
              <a:lnSpc>
                <a:spcPct val="90000"/>
              </a:lnSpc>
            </a:pPr>
            <a:r>
              <a:rPr lang="en-US" sz="1600" b="1" dirty="0" smtClean="0"/>
              <a:t>This symbol </a:t>
            </a:r>
            <a:r>
              <a:rPr lang="en-US" sz="1600" b="1" dirty="0"/>
              <a:t>provides notice that the preceding word or symbol is a trademark or service mark that has been registered with a national trademark office. A trademark is a symbol, word, or words legally registered or established by use as representing a company or product</a:t>
            </a:r>
            <a:r>
              <a:rPr lang="en-US" sz="1600" b="1" dirty="0" smtClean="0"/>
              <a:t>. </a:t>
            </a:r>
            <a:endParaRPr lang="en-US" sz="1600" b="1" dirty="0"/>
          </a:p>
        </p:txBody>
      </p:sp>
      <p:pic>
        <p:nvPicPr>
          <p:cNvPr id="5" name="Picture 8" descr="http://tbn0.google.com/images?q=tbn:-N0VbOGzQNZN1M:http://bp2.blogger.com/_ihniIjPBm4U/R6Y4lq4AJ3I/AAAAAAAAAh8/5_vGpN1-UJI/s400/trademark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618" y="52578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8831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Trademarks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/>
              <a:t>Enforceable Rights in any word, name, symbol or devise.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Elements  </a:t>
            </a: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79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048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Trademarks </a:t>
            </a:r>
            <a:r>
              <a:rPr lang="en-US" sz="2800" b="1" i="1" dirty="0">
                <a:solidFill>
                  <a:srgbClr val="006600"/>
                </a:solidFill>
              </a:rPr>
              <a:t>- </a:t>
            </a:r>
            <a:r>
              <a:rPr lang="en-US" sz="2800" b="1" i="1" dirty="0" smtClean="0">
                <a:solidFill>
                  <a:srgbClr val="006600"/>
                </a:solidFill>
              </a:rPr>
              <a:t>Elements</a:t>
            </a:r>
            <a:endParaRPr lang="en-US" sz="2800" b="1" i="1" dirty="0">
              <a:solidFill>
                <a:srgbClr val="0066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endParaRPr lang="en-US" sz="1000" b="1" dirty="0" smtClean="0">
              <a:solidFill>
                <a:srgbClr val="8000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rgbClr val="800000"/>
                </a:solidFill>
              </a:rPr>
              <a:t>Intellectual Property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1000" b="1" dirty="0">
              <a:solidFill>
                <a:srgbClr val="CC0000"/>
              </a:solidFill>
            </a:endParaRPr>
          </a:p>
          <a:p>
            <a:pPr marL="609600" indent="-609600" algn="ctr">
              <a:spcBef>
                <a:spcPts val="0"/>
              </a:spcBef>
              <a:defRPr/>
            </a:pPr>
            <a:r>
              <a:rPr lang="en-US" sz="2300" b="1" dirty="0" smtClean="0">
                <a:solidFill>
                  <a:srgbClr val="0033CC"/>
                </a:solidFill>
              </a:rPr>
              <a:t>Trademarks </a:t>
            </a:r>
            <a:r>
              <a:rPr lang="en-US" sz="2300" b="1" dirty="0">
                <a:solidFill>
                  <a:srgbClr val="0033CC"/>
                </a:solidFill>
              </a:rPr>
              <a:t>–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Rights in </a:t>
            </a:r>
            <a:r>
              <a:rPr lang="en-US" sz="2300" b="1" dirty="0" smtClean="0"/>
              <a:t>words, names, symbols </a:t>
            </a:r>
            <a:r>
              <a:rPr lang="en-US" sz="2300" b="1" dirty="0"/>
              <a:t>or </a:t>
            </a:r>
            <a:r>
              <a:rPr lang="en-US" sz="2300" b="1" dirty="0" smtClean="0"/>
              <a:t>devises.</a:t>
            </a:r>
            <a:endParaRPr lang="en-US" sz="2300" b="1" dirty="0"/>
          </a:p>
          <a:p>
            <a:pPr marL="609600" indent="-609600" algn="ctr">
              <a:spcBef>
                <a:spcPts val="0"/>
              </a:spcBef>
              <a:defRPr/>
            </a:pPr>
            <a:endParaRPr lang="en-US" sz="1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95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800000"/>
                </a:solidFill>
              </a:rPr>
              <a:t>A trademark is any “word, name, symbol or devise used by a person to identify and distinguish their goods from those sold by others”</a:t>
            </a: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defRPr/>
            </a:pPr>
            <a:endParaRPr lang="en-US" sz="300" b="1" i="1" dirty="0"/>
          </a:p>
          <a:p>
            <a:pPr marL="858838" indent="-401638">
              <a:lnSpc>
                <a:spcPct val="95000"/>
              </a:lnSpc>
              <a:spcBef>
                <a:spcPct val="20000"/>
              </a:spcBef>
              <a:defRPr/>
            </a:pPr>
            <a:r>
              <a:rPr lang="en-US" sz="2400" b="1" i="1" dirty="0" smtClean="0">
                <a:solidFill>
                  <a:srgbClr val="0033CC"/>
                </a:solidFill>
              </a:rPr>
              <a:t>Key Elements</a:t>
            </a:r>
            <a:endParaRPr lang="en-US" sz="2400" b="1" i="1" dirty="0">
              <a:solidFill>
                <a:srgbClr val="0033CC"/>
              </a:solidFill>
            </a:endParaRPr>
          </a:p>
          <a:p>
            <a:pPr marL="858838" indent="-401638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Distinctiveness</a:t>
            </a:r>
          </a:p>
          <a:p>
            <a:pPr marL="858838" indent="-401638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Non-functionality</a:t>
            </a:r>
          </a:p>
          <a:p>
            <a:pPr marL="858838" indent="-401638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First use in </a:t>
            </a:r>
            <a:r>
              <a:rPr lang="en-US" sz="2400" b="1" i="1" dirty="0" smtClean="0">
                <a:solidFill>
                  <a:schemeClr val="accent1">
                    <a:lumMod val="25000"/>
                  </a:schemeClr>
                </a:solidFill>
              </a:rPr>
              <a:t>trade</a:t>
            </a:r>
            <a:endParaRPr lang="en-US" sz="2400" b="1" i="1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4" name="Picture 8" descr="http://tbn0.google.com/images?q=tbn:-N0VbOGzQNZN1M:http://bp2.blogger.com/_ihniIjPBm4U/R6Y4lq4AJ3I/AAAAAAAAAh8/5_vGpN1-UJI/s400/trademark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11430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8243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Trademarks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/>
              <a:t>Enforceable Rights in any word, name, symbol or devise.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Rights  </a:t>
            </a: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3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304800" y="9906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Trademarks </a:t>
            </a:r>
            <a:r>
              <a:rPr lang="en-US" sz="2800" b="1" i="1" dirty="0">
                <a:solidFill>
                  <a:srgbClr val="006600"/>
                </a:solidFill>
              </a:rPr>
              <a:t>- </a:t>
            </a:r>
            <a:r>
              <a:rPr lang="en-US" sz="2800" b="1" i="1" dirty="0" smtClean="0">
                <a:solidFill>
                  <a:srgbClr val="006600"/>
                </a:solidFill>
              </a:rPr>
              <a:t>Rights</a:t>
            </a:r>
            <a:endParaRPr lang="en-US" sz="2800" b="1" i="1" dirty="0">
              <a:solidFill>
                <a:srgbClr val="0066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endParaRPr lang="en-US" sz="10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400" b="1" dirty="0">
                <a:solidFill>
                  <a:srgbClr val="CC0000"/>
                </a:solidFill>
              </a:rPr>
              <a:t>Intellectual </a:t>
            </a:r>
            <a:r>
              <a:rPr lang="en-US" sz="2400" b="1" dirty="0" smtClean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1000" b="1" dirty="0">
              <a:solidFill>
                <a:srgbClr val="CC0000"/>
              </a:solidFill>
            </a:endParaRPr>
          </a:p>
          <a:p>
            <a:pPr marL="609600" indent="-609600" algn="ctr">
              <a:spcBef>
                <a:spcPts val="0"/>
              </a:spcBef>
              <a:defRPr/>
            </a:pPr>
            <a:r>
              <a:rPr lang="en-US" sz="2300" b="1" dirty="0">
                <a:solidFill>
                  <a:srgbClr val="0033CC"/>
                </a:solidFill>
              </a:rPr>
              <a:t>Trademarks –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Rights in </a:t>
            </a:r>
            <a:r>
              <a:rPr lang="en-US" sz="2300" b="1" dirty="0"/>
              <a:t>words, names, symbols or devises.</a:t>
            </a:r>
          </a:p>
          <a:p>
            <a:pPr marL="609600" indent="-609600" algn="ctr">
              <a:spcBef>
                <a:spcPts val="0"/>
              </a:spcBef>
              <a:defRPr/>
            </a:pPr>
            <a:endParaRPr lang="en-US" sz="10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i="1" dirty="0" smtClean="0">
                <a:solidFill>
                  <a:srgbClr val="C81204"/>
                </a:solidFill>
              </a:rPr>
              <a:t>Collection </a:t>
            </a:r>
            <a:r>
              <a:rPr lang="en-US" sz="2000" b="1" i="1" dirty="0">
                <a:solidFill>
                  <a:srgbClr val="C81204"/>
                </a:solidFill>
              </a:rPr>
              <a:t>of </a:t>
            </a:r>
            <a:r>
              <a:rPr lang="en-US" sz="2000" b="1" i="1" dirty="0" smtClean="0">
                <a:solidFill>
                  <a:srgbClr val="C81204"/>
                </a:solidFill>
              </a:rPr>
              <a:t>Rights: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Including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right to:</a:t>
            </a:r>
          </a:p>
          <a:p>
            <a:pPr marL="609600" indent="-265113">
              <a:spcBef>
                <a:spcPct val="20000"/>
              </a:spcBef>
              <a:buFontTx/>
              <a:buChar char="•"/>
              <a:defRPr/>
            </a:pPr>
            <a:r>
              <a:rPr lang="en-US" sz="1600" b="1" dirty="0">
                <a:solidFill>
                  <a:srgbClr val="0033CC"/>
                </a:solidFill>
              </a:rPr>
              <a:t>Prevent </a:t>
            </a:r>
            <a:r>
              <a:rPr lang="en-US" sz="1600" b="1" dirty="0" smtClean="0">
                <a:solidFill>
                  <a:srgbClr val="0033CC"/>
                </a:solidFill>
              </a:rPr>
              <a:t>Unauthorized use of the word, name, symbol or device trademarked.</a:t>
            </a:r>
            <a:endParaRPr lang="en-US" sz="1600" b="1" dirty="0">
              <a:solidFill>
                <a:srgbClr val="0033CC"/>
              </a:solidFill>
            </a:endParaRPr>
          </a:p>
          <a:p>
            <a:pPr marL="609600" indent="-265113">
              <a:spcBef>
                <a:spcPct val="20000"/>
              </a:spcBef>
              <a:buFontTx/>
              <a:buChar char="•"/>
              <a:defRPr/>
            </a:pPr>
            <a:r>
              <a:rPr lang="en-US" sz="1600" b="1" dirty="0" smtClean="0">
                <a:solidFill>
                  <a:srgbClr val="0033CC"/>
                </a:solidFill>
              </a:rPr>
              <a:t>Prevent Dilution of the Trademarked Item</a:t>
            </a:r>
            <a:endParaRPr lang="en-US" sz="1600" b="1" dirty="0">
              <a:solidFill>
                <a:srgbClr val="0033CC"/>
              </a:solidFill>
            </a:endParaRPr>
          </a:p>
          <a:p>
            <a:pPr marL="609600" indent="-265113">
              <a:spcBef>
                <a:spcPct val="20000"/>
              </a:spcBef>
              <a:buFontTx/>
              <a:buChar char="•"/>
              <a:defRPr/>
            </a:pPr>
            <a:r>
              <a:rPr lang="en-US" sz="1600" b="1" dirty="0">
                <a:solidFill>
                  <a:srgbClr val="0033CC"/>
                </a:solidFill>
              </a:rPr>
              <a:t>U</a:t>
            </a:r>
            <a:r>
              <a:rPr lang="en-US" sz="1600" b="1" dirty="0" smtClean="0">
                <a:solidFill>
                  <a:srgbClr val="0033CC"/>
                </a:solidFill>
              </a:rPr>
              <a:t>se and maintenance of, </a:t>
            </a:r>
            <a:r>
              <a:rPr lang="en-US" sz="1600" b="1" dirty="0">
                <a:solidFill>
                  <a:srgbClr val="0033CC"/>
                </a:solidFill>
              </a:rPr>
              <a:t>exclusive rights over, </a:t>
            </a:r>
            <a:r>
              <a:rPr lang="en-US" sz="1600" b="1" dirty="0" smtClean="0">
                <a:solidFill>
                  <a:srgbClr val="0033CC"/>
                </a:solidFill>
              </a:rPr>
              <a:t>the trademarked item in </a:t>
            </a:r>
            <a:r>
              <a:rPr lang="en-US" sz="1600" b="1" dirty="0">
                <a:solidFill>
                  <a:srgbClr val="0033CC"/>
                </a:solidFill>
              </a:rPr>
              <a:t>relation to </a:t>
            </a:r>
            <a:r>
              <a:rPr lang="en-US" sz="1600" b="1" dirty="0" smtClean="0">
                <a:solidFill>
                  <a:srgbClr val="0033CC"/>
                </a:solidFill>
              </a:rPr>
              <a:t> </a:t>
            </a:r>
            <a:r>
              <a:rPr lang="en-US" sz="1600" b="1" dirty="0">
                <a:solidFill>
                  <a:srgbClr val="0033CC"/>
                </a:solidFill>
              </a:rPr>
              <a:t>products or </a:t>
            </a:r>
            <a:r>
              <a:rPr lang="en-US" sz="1600" b="1" dirty="0" smtClean="0">
                <a:solidFill>
                  <a:srgbClr val="0033CC"/>
                </a:solidFill>
              </a:rPr>
              <a:t>services</a:t>
            </a:r>
            <a:endParaRPr lang="en-US" sz="16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endParaRPr lang="en-US" sz="10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C81204"/>
                </a:solidFill>
              </a:rPr>
              <a:t>Duration of Rights:</a:t>
            </a:r>
          </a:p>
          <a:p>
            <a:pPr marL="609600" indent="-265113">
              <a:spcBef>
                <a:spcPct val="20000"/>
              </a:spcBef>
              <a:buFontTx/>
              <a:buChar char="•"/>
              <a:defRPr/>
            </a:pPr>
            <a:r>
              <a:rPr lang="en-US" sz="1600" b="1" i="1" dirty="0" smtClean="0">
                <a:solidFill>
                  <a:srgbClr val="0033CC"/>
                </a:solidFill>
              </a:rPr>
              <a:t>Good For Ten Years With Infinite Renewals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8" descr="http://tbn0.google.com/images?q=tbn:-N0VbOGzQNZN1M:http://bp2.blogger.com/_ihniIjPBm4U/R6Y4lq4AJ3I/AAAAAAAAAh8/5_vGpN1-UJI/s400/trademark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11430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4447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304800" y="914400"/>
            <a:ext cx="8382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Trademarks - Rights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5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4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 algn="ctr">
              <a:spcBef>
                <a:spcPts val="0"/>
              </a:spcBef>
              <a:defRPr/>
            </a:pPr>
            <a:r>
              <a:rPr lang="en-US" sz="2300" b="1" dirty="0" smtClean="0">
                <a:solidFill>
                  <a:srgbClr val="0033CC"/>
                </a:solidFill>
              </a:rPr>
              <a:t>Trademarks </a:t>
            </a:r>
            <a:r>
              <a:rPr lang="en-US" sz="2300" b="1" dirty="0">
                <a:solidFill>
                  <a:srgbClr val="0033CC"/>
                </a:solidFill>
              </a:rPr>
              <a:t>–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Rights in </a:t>
            </a:r>
            <a:r>
              <a:rPr lang="en-US" sz="2300" b="1" dirty="0"/>
              <a:t>words, names, symbols or devises</a:t>
            </a:r>
            <a:r>
              <a:rPr lang="en-US" sz="2400" b="1" dirty="0"/>
              <a:t>.</a:t>
            </a: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defRPr/>
            </a:pPr>
            <a:r>
              <a:rPr lang="en-US" sz="300" b="1" dirty="0">
                <a:solidFill>
                  <a:srgbClr val="0033CC"/>
                </a:solidFill>
              </a:rPr>
              <a:t>	</a:t>
            </a:r>
            <a:endParaRPr lang="en-US" sz="300" b="1" dirty="0" smtClean="0">
              <a:solidFill>
                <a:srgbClr val="0033CC"/>
              </a:solidFill>
            </a:endParaRPr>
          </a:p>
          <a:p>
            <a:pPr marL="609600" indent="-609600" algn="ctr">
              <a:lnSpc>
                <a:spcPct val="95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7030A0"/>
                </a:solidFill>
              </a:rPr>
              <a:t>MULTIFACTED TRADEMARK PROTECTION</a:t>
            </a:r>
            <a:endParaRPr lang="en-US" sz="2800" b="1" dirty="0">
              <a:solidFill>
                <a:srgbClr val="7030A0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defRPr/>
            </a:pPr>
            <a:endParaRPr lang="en-US" sz="2800" b="1" i="1" dirty="0"/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endParaRPr lang="en-US" sz="5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12" descr="cisc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9775"/>
            <a:ext cx="362426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410200" y="3348335"/>
            <a:ext cx="327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is trademarked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191000" y="3581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181600" y="4338935"/>
            <a:ext cx="358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 </a:t>
            </a:r>
            <a:r>
              <a:rPr lang="en-US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trademarked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191000" y="4572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257800" y="5481935"/>
            <a:ext cx="350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Slogan </a:t>
            </a:r>
            <a:r>
              <a:rPr lang="en-US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trademarked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4233863" y="5715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" name="Picture 8" descr="http://tbn0.google.com/images?q=tbn:-N0VbOGzQNZN1M:http://bp2.blogger.com/_ihniIjPBm4U/R6Y4lq4AJ3I/AAAAAAAAAh8/5_vGpN1-UJI/s400/trademark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11430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3576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Trademark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300" b="1" dirty="0"/>
              <a:t>Enforceable Rights in any word, name, symbol or devise.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How a Trademark is Obtained  </a:t>
            </a: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85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304800" y="914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Trademarks </a:t>
            </a:r>
            <a:r>
              <a:rPr lang="en-US" sz="2800" b="1" i="1" dirty="0" smtClean="0">
                <a:solidFill>
                  <a:srgbClr val="006600"/>
                </a:solidFill>
              </a:rPr>
              <a:t>– Process of Obtaining</a:t>
            </a:r>
            <a:endParaRPr lang="en-US" sz="2800" b="1" i="1" dirty="0">
              <a:solidFill>
                <a:srgbClr val="0066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500" b="1" dirty="0" smtClean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0033CC"/>
                </a:solidFill>
              </a:rPr>
              <a:t>The Process of Obtaining a Trademark</a:t>
            </a:r>
            <a:endParaRPr lang="en-US" sz="24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3276600"/>
            <a:ext cx="86995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748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Generally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General Important Issues</a:t>
            </a: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82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40319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/>
              <a:t>Last Time We Spoke About:</a:t>
            </a:r>
          </a:p>
          <a:p>
            <a:pPr>
              <a:lnSpc>
                <a:spcPct val="87000"/>
              </a:lnSpc>
              <a:defRPr/>
            </a:pPr>
            <a:endParaRPr lang="en-US" sz="600" b="1" dirty="0"/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Gifts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lnSpc>
                <a:spcPct val="87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Definitions / Gifts Inter </a:t>
            </a:r>
            <a:r>
              <a:rPr lang="en-US" b="1" i="1" dirty="0" err="1">
                <a:solidFill>
                  <a:srgbClr val="C00000"/>
                </a:solidFill>
              </a:rPr>
              <a:t>Vivos</a:t>
            </a:r>
            <a:r>
              <a:rPr lang="en-US" b="1" i="1" dirty="0">
                <a:solidFill>
                  <a:srgbClr val="C00000"/>
                </a:solidFill>
              </a:rPr>
              <a:t> / Gifts Causa Mortis / Others</a:t>
            </a: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Liens and Security Interests</a:t>
            </a:r>
          </a:p>
          <a:p>
            <a:pPr>
              <a:lnSpc>
                <a:spcPct val="87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Part Two: Definitions / General and Special Liens / Particular Issues</a:t>
            </a:r>
          </a:p>
          <a:p>
            <a:pPr>
              <a:lnSpc>
                <a:spcPct val="87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87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Bailments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87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</a:t>
            </a:r>
            <a:r>
              <a:rPr lang="en-US" b="1" i="1" dirty="0" smtClean="0">
                <a:solidFill>
                  <a:srgbClr val="C00000"/>
                </a:solidFill>
              </a:rPr>
              <a:t>Definitions / Elements / Duties / Benefits</a:t>
            </a:r>
          </a:p>
          <a:p>
            <a:pPr defTabSz="685800">
              <a:lnSpc>
                <a:spcPct val="87000"/>
              </a:lnSpc>
              <a:defRPr/>
            </a:pPr>
            <a:endParaRPr lang="en-US" b="1" i="1" dirty="0" smtClean="0">
              <a:solidFill>
                <a:srgbClr val="C00000"/>
              </a:solidFill>
            </a:endParaRP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Class </a:t>
            </a:r>
            <a:r>
              <a:rPr lang="en-US" sz="2600" b="1" dirty="0" smtClean="0">
                <a:solidFill>
                  <a:srgbClr val="002060"/>
                </a:solidFill>
              </a:rPr>
              <a:t>Case </a:t>
            </a:r>
            <a:r>
              <a:rPr lang="en-US" sz="2600" b="1" dirty="0">
                <a:solidFill>
                  <a:srgbClr val="002060"/>
                </a:solidFill>
              </a:rPr>
              <a:t>– </a:t>
            </a:r>
            <a:r>
              <a:rPr lang="en-US" sz="2600" b="1" dirty="0" err="1" smtClean="0">
                <a:solidFill>
                  <a:srgbClr val="002060"/>
                </a:solidFill>
              </a:rPr>
              <a:t>Gruen</a:t>
            </a:r>
            <a:r>
              <a:rPr lang="en-US" sz="2600" b="1" dirty="0" smtClean="0">
                <a:solidFill>
                  <a:srgbClr val="002060"/>
                </a:solidFill>
              </a:rPr>
              <a:t> v. </a:t>
            </a:r>
            <a:r>
              <a:rPr lang="en-US" sz="2600" b="1" dirty="0" err="1" smtClean="0">
                <a:solidFill>
                  <a:srgbClr val="002060"/>
                </a:solidFill>
              </a:rPr>
              <a:t>Gruen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87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Conditional Delivery of Gifts</a:t>
            </a:r>
          </a:p>
          <a:p>
            <a:pPr algn="ctr">
              <a:lnSpc>
                <a:spcPct val="87000"/>
              </a:lnSpc>
              <a:defRPr/>
            </a:pPr>
            <a:endParaRPr lang="en-US" b="1" i="1" dirty="0">
              <a:solidFill>
                <a:srgbClr val="C00000"/>
              </a:solidFill>
            </a:endParaRPr>
          </a:p>
          <a:p>
            <a:pPr algn="ctr">
              <a:lnSpc>
                <a:spcPct val="87000"/>
              </a:lnSpc>
              <a:defRPr/>
            </a:pPr>
            <a:endParaRPr lang="en-US" b="1" i="1" dirty="0" smtClean="0">
              <a:solidFill>
                <a:srgbClr val="C00000"/>
              </a:solidFill>
            </a:endParaRP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04800" y="2209800"/>
            <a:ext cx="5105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800" b="1" i="1" dirty="0">
                <a:solidFill>
                  <a:srgbClr val="CC0000"/>
                </a:solidFill>
              </a:rPr>
              <a:t>Registration and Recording</a:t>
            </a:r>
            <a:endParaRPr lang="en-US" sz="2000" dirty="0">
              <a:solidFill>
                <a:srgbClr val="0033CC"/>
              </a:solidFill>
            </a:endParaRP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000" b="1" dirty="0" smtClean="0">
                <a:solidFill>
                  <a:srgbClr val="0033CC"/>
                </a:solidFill>
              </a:rPr>
              <a:t>Where, When and How</a:t>
            </a:r>
            <a:endParaRPr lang="en-US" sz="20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2000" b="1" dirty="0" smtClean="0"/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dirty="0"/>
              <a:t>● </a:t>
            </a:r>
            <a:r>
              <a:rPr lang="en-US" sz="2000" b="1" dirty="0" smtClean="0"/>
              <a:t>US </a:t>
            </a:r>
            <a:r>
              <a:rPr lang="en-US" sz="2000" b="1" dirty="0"/>
              <a:t>Patent and Trademark Office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Washington DC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2000" b="1" dirty="0"/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dirty="0"/>
              <a:t>● </a:t>
            </a:r>
            <a:r>
              <a:rPr lang="en-US" sz="2000" b="1" dirty="0" smtClean="0"/>
              <a:t>Practice </a:t>
            </a:r>
            <a:r>
              <a:rPr lang="en-US" sz="2000" b="1" dirty="0"/>
              <a:t>before it and the Federal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Courts requires admission to a 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separate bar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2000" b="1" dirty="0"/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dirty="0"/>
              <a:t>● </a:t>
            </a:r>
            <a:r>
              <a:rPr lang="en-US" sz="2000" b="1" dirty="0" smtClean="0"/>
              <a:t>Can </a:t>
            </a:r>
            <a:r>
              <a:rPr lang="en-US" sz="2000" b="1" dirty="0"/>
              <a:t>clerk at the office and </a:t>
            </a:r>
            <a:endParaRPr lang="en-US" sz="2000" b="1" dirty="0" smtClean="0"/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 smtClean="0"/>
              <a:t>don’t have to even be </a:t>
            </a:r>
            <a:r>
              <a:rPr lang="en-US" sz="2000" b="1" dirty="0"/>
              <a:t>a lawyer.</a:t>
            </a:r>
            <a:endParaRPr lang="en-US" sz="2800" b="1" i="1" dirty="0"/>
          </a:p>
          <a:p>
            <a:pPr marL="609600" indent="-609600">
              <a:lnSpc>
                <a:spcPct val="95000"/>
              </a:lnSpc>
              <a:spcBef>
                <a:spcPct val="20000"/>
              </a:spcBef>
            </a:pPr>
            <a:endParaRPr lang="en-US" sz="600" b="1" i="1" dirty="0">
              <a:solidFill>
                <a:srgbClr val="CC0000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endParaRPr lang="en-US" sz="500" b="1" dirty="0">
              <a:solidFill>
                <a:srgbClr val="0033CC"/>
              </a:solidFill>
            </a:endParaRPr>
          </a:p>
        </p:txBody>
      </p:sp>
      <p:pic>
        <p:nvPicPr>
          <p:cNvPr id="14341" name="Picture 7" descr="p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082800"/>
            <a:ext cx="35052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333500" y="927826"/>
            <a:ext cx="6477000" cy="102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Generally</a:t>
            </a:r>
            <a:endParaRPr lang="en-US" sz="2800" b="1" i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01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41325" y="1812634"/>
            <a:ext cx="5562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3600" b="1" i="1" dirty="0">
                <a:solidFill>
                  <a:srgbClr val="CC0000"/>
                </a:solidFill>
              </a:rPr>
              <a:t>Modern </a:t>
            </a:r>
            <a:r>
              <a:rPr lang="en-US" sz="3600" b="1" i="1" dirty="0" smtClean="0">
                <a:solidFill>
                  <a:srgbClr val="CC0000"/>
                </a:solidFill>
              </a:rPr>
              <a:t>Trends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400" b="1" i="1" dirty="0" smtClean="0">
                <a:solidFill>
                  <a:srgbClr val="0033CC"/>
                </a:solidFill>
              </a:rPr>
              <a:t>The World of Intellectual Property</a:t>
            </a:r>
            <a:endParaRPr lang="en-US" sz="2400" dirty="0">
              <a:solidFill>
                <a:srgbClr val="0033CC"/>
              </a:solidFill>
            </a:endParaRP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2000" dirty="0">
              <a:solidFill>
                <a:srgbClr val="0033CC"/>
              </a:solidFill>
            </a:endParaRP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Concerns over China – Reverse Engineering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2000" b="1" dirty="0"/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Especially big issues with items uniquely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Intellectual – music, software, processes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2000" b="1" dirty="0"/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Big players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	General Electric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	Disney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	Motion Picture Companies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500" b="1" dirty="0">
              <a:solidFill>
                <a:srgbClr val="0033CC"/>
              </a:solidFill>
            </a:endParaRPr>
          </a:p>
        </p:txBody>
      </p:sp>
      <p:pic>
        <p:nvPicPr>
          <p:cNvPr id="15365" name="Picture 8" descr="250px-Mickey_Mou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419600"/>
            <a:ext cx="15843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0" descr="ge7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828800"/>
            <a:ext cx="3009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2" descr="motionpictu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876800"/>
            <a:ext cx="2476500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33500" y="927826"/>
            <a:ext cx="6477000" cy="102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Generally</a:t>
            </a:r>
            <a:endParaRPr lang="en-US" sz="2800" b="1" i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948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6"/>
          <p:cNvSpPr>
            <a:spLocks noChangeArrowheads="1"/>
          </p:cNvSpPr>
          <p:nvPr/>
        </p:nvSpPr>
        <p:spPr bwMode="auto">
          <a:xfrm>
            <a:off x="228600" y="1066800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400" b="1" dirty="0" smtClean="0">
                <a:solidFill>
                  <a:srgbClr val="C00000"/>
                </a:solidFill>
              </a:rPr>
              <a:t>An Adventure </a:t>
            </a:r>
            <a:r>
              <a:rPr lang="en-US" sz="3400" b="1" dirty="0">
                <a:solidFill>
                  <a:srgbClr val="C00000"/>
                </a:solidFill>
              </a:rPr>
              <a:t>into the Case Law </a:t>
            </a:r>
            <a:r>
              <a:rPr lang="en-US" sz="3400" b="1" dirty="0" smtClean="0">
                <a:solidFill>
                  <a:srgbClr val="C00000"/>
                </a:solidFill>
              </a:rPr>
              <a:t>Intellectual Property</a:t>
            </a:r>
            <a:endParaRPr lang="en-US" sz="3400" b="1" dirty="0">
              <a:solidFill>
                <a:srgbClr val="C0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>
                <a:solidFill>
                  <a:srgbClr val="002060"/>
                </a:solidFill>
              </a:rPr>
              <a:t>The Case of </a:t>
            </a:r>
            <a:r>
              <a:rPr lang="en-US" sz="3600" b="1" dirty="0" smtClean="0">
                <a:solidFill>
                  <a:srgbClr val="002060"/>
                </a:solidFill>
              </a:rPr>
              <a:t>A&amp;M Records v. Napster</a:t>
            </a:r>
            <a:endParaRPr lang="en-US" sz="36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6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6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6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6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1000" b="1" i="1" dirty="0" smtClean="0"/>
          </a:p>
          <a:p>
            <a:pPr marL="342900" indent="-342900">
              <a:spcBef>
                <a:spcPct val="20000"/>
              </a:spcBef>
            </a:pPr>
            <a:r>
              <a:rPr lang="en-US" sz="2600" b="1" i="1" dirty="0" smtClean="0"/>
              <a:t>A Peer to Peer Sharing System Against Music Content</a:t>
            </a:r>
            <a:endParaRPr lang="en-US" sz="26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974750"/>
            <a:ext cx="5791200" cy="304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47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81000" y="990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1313" indent="-341313" algn="ctr">
              <a:spcBef>
                <a:spcPct val="2000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End of Class Seven C</a:t>
            </a:r>
            <a:endParaRPr lang="en-US" sz="4400" i="1" dirty="0" smtClean="0">
              <a:solidFill>
                <a:srgbClr val="C0000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For </a:t>
            </a:r>
            <a:r>
              <a:rPr lang="en-US" sz="2800" b="1" dirty="0">
                <a:solidFill>
                  <a:srgbClr val="002060"/>
                </a:solidFill>
              </a:rPr>
              <a:t>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1313" indent="-341313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51380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/>
              <a:t>Tonight We Will Speak About</a:t>
            </a:r>
            <a:r>
              <a:rPr lang="en-US" sz="3200" b="1" dirty="0"/>
              <a:t>:</a:t>
            </a:r>
          </a:p>
          <a:p>
            <a:pPr>
              <a:defRPr/>
            </a:pPr>
            <a:endParaRPr lang="en-US" sz="6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Copyrights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</a:t>
            </a:r>
            <a:r>
              <a:rPr lang="en-US" b="1" i="1" dirty="0" smtClean="0">
                <a:solidFill>
                  <a:srgbClr val="C00000"/>
                </a:solidFill>
              </a:rPr>
              <a:t>Definitions / Elements / Rights / Duration / Enforcement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Patents</a:t>
            </a:r>
          </a:p>
          <a:p>
            <a:pPr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  Part </a:t>
            </a:r>
            <a:r>
              <a:rPr lang="en-US" b="1" i="1" dirty="0">
                <a:solidFill>
                  <a:srgbClr val="C00000"/>
                </a:solidFill>
              </a:rPr>
              <a:t>Two: Definitions / Elements / Rights / Duration / </a:t>
            </a:r>
            <a:r>
              <a:rPr lang="en-US" b="1" i="1" dirty="0" smtClean="0">
                <a:solidFill>
                  <a:srgbClr val="C00000"/>
                </a:solidFill>
              </a:rPr>
              <a:t>Enforcement</a:t>
            </a: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Trademarks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Definitions / Elements / Rights / Duration / Enforcement </a:t>
            </a:r>
            <a:endParaRPr lang="en-US" b="1" i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b="1" i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Class </a:t>
            </a:r>
            <a:r>
              <a:rPr lang="en-US" sz="2600" b="1" dirty="0" smtClean="0">
                <a:solidFill>
                  <a:srgbClr val="002060"/>
                </a:solidFill>
              </a:rPr>
              <a:t>Case </a:t>
            </a:r>
            <a:r>
              <a:rPr lang="en-US" sz="2600" b="1" dirty="0">
                <a:solidFill>
                  <a:srgbClr val="002060"/>
                </a:solidFill>
              </a:rPr>
              <a:t>– </a:t>
            </a:r>
            <a:r>
              <a:rPr lang="en-US" sz="2600" b="1" dirty="0" smtClean="0">
                <a:solidFill>
                  <a:srgbClr val="002060"/>
                </a:solidFill>
              </a:rPr>
              <a:t>A&amp;M Records v. Napster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Peer to Peer Infringement</a:t>
            </a:r>
          </a:p>
          <a:p>
            <a:pPr algn="ctr">
              <a:lnSpc>
                <a:spcPct val="87000"/>
              </a:lnSpc>
              <a:defRPr/>
            </a:pPr>
            <a:endParaRPr lang="en-US" b="1" i="1" dirty="0">
              <a:solidFill>
                <a:srgbClr val="C00000"/>
              </a:solidFill>
            </a:endParaRP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Generally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  </a:t>
            </a: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5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04800" y="914400"/>
            <a:ext cx="8382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 smtClean="0">
                <a:solidFill>
                  <a:srgbClr val="0033CC"/>
                </a:solidFill>
              </a:rPr>
              <a:t>Intellectual </a:t>
            </a:r>
            <a:r>
              <a:rPr lang="en-US" sz="3600" b="1" dirty="0">
                <a:solidFill>
                  <a:srgbClr val="0033CC"/>
                </a:solidFill>
              </a:rPr>
              <a:t>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Generally</a:t>
            </a:r>
            <a:endParaRPr lang="en-US" sz="2800" b="1" i="1" dirty="0">
              <a:solidFill>
                <a:srgbClr val="0066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CC0000"/>
                </a:solidFill>
              </a:rPr>
              <a:t>Intellectual </a:t>
            </a:r>
            <a:r>
              <a:rPr lang="en-US" sz="28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4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33CC"/>
                </a:solidFill>
              </a:rPr>
              <a:t>Not all property is tangible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4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This is why we need to think of property in terms of “rights” not “things”.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4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33CC"/>
                </a:solidFill>
              </a:rPr>
              <a:t>This concept becomes especially important for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intellectual property.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500" b="1" dirty="0">
              <a:solidFill>
                <a:srgbClr val="0033CC"/>
              </a:solidFill>
            </a:endParaRPr>
          </a:p>
        </p:txBody>
      </p:sp>
      <p:pic>
        <p:nvPicPr>
          <p:cNvPr id="3077" name="Picture 12" descr="http://www.joeltarling.com/images/illustrations/YaffaMagazine/Eco_light_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967" y="167640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442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1000" y="9144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Generally</a:t>
            </a:r>
          </a:p>
          <a:p>
            <a:pPr marL="609600" indent="-609600">
              <a:spcBef>
                <a:spcPct val="20000"/>
              </a:spcBef>
            </a:pPr>
            <a:r>
              <a:rPr lang="en-US" sz="2400" b="1" dirty="0" smtClean="0">
                <a:solidFill>
                  <a:srgbClr val="CC0000"/>
                </a:solidFill>
              </a:rPr>
              <a:t>Intellectual </a:t>
            </a:r>
            <a:r>
              <a:rPr lang="en-US" sz="24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609600" indent="-609600" algn="just"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000" b="1" dirty="0" smtClean="0">
                <a:solidFill>
                  <a:srgbClr val="0033CC"/>
                </a:solidFill>
              </a:rPr>
              <a:t>Rights in Ideas: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b="1" dirty="0" smtClean="0"/>
              <a:t>Although </a:t>
            </a:r>
            <a:r>
              <a:rPr lang="en-US" b="1" dirty="0"/>
              <a:t>common law was reluctant to </a:t>
            </a:r>
            <a:r>
              <a:rPr lang="en-US" b="1" dirty="0" smtClean="0"/>
              <a:t>invest </a:t>
            </a:r>
            <a:r>
              <a:rPr lang="en-US" b="1" dirty="0"/>
              <a:t>property rights in an “idea”, modern </a:t>
            </a:r>
            <a:r>
              <a:rPr lang="en-US" b="1" dirty="0" smtClean="0"/>
              <a:t>society </a:t>
            </a:r>
            <a:r>
              <a:rPr lang="en-US" b="1" dirty="0"/>
              <a:t>and law have evolved property rights </a:t>
            </a:r>
            <a:r>
              <a:rPr lang="en-US" b="1" dirty="0" smtClean="0"/>
              <a:t>to </a:t>
            </a:r>
            <a:r>
              <a:rPr lang="en-US" b="1" dirty="0"/>
              <a:t>include certain </a:t>
            </a:r>
            <a:r>
              <a:rPr lang="en-US" b="1" i="1" dirty="0"/>
              <a:t>unique intellectual </a:t>
            </a:r>
            <a:r>
              <a:rPr lang="en-US" b="1" i="1" dirty="0" smtClean="0"/>
              <a:t>designs</a:t>
            </a:r>
            <a:r>
              <a:rPr lang="en-US" b="1" i="1" dirty="0"/>
              <a:t>, processes or works.</a:t>
            </a:r>
          </a:p>
          <a:p>
            <a:pPr marL="609600" indent="-609600" algn="just">
              <a:spcBef>
                <a:spcPct val="20000"/>
              </a:spcBef>
            </a:pPr>
            <a:endParaRPr lang="en-US" sz="600" b="1" i="1" dirty="0"/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000" b="1" dirty="0" smtClean="0">
                <a:solidFill>
                  <a:srgbClr val="0033CC"/>
                </a:solidFill>
              </a:rPr>
              <a:t>Federal Law Governs: 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b="1" dirty="0" smtClean="0"/>
              <a:t>Although </a:t>
            </a:r>
            <a:r>
              <a:rPr lang="en-US" b="1" dirty="0"/>
              <a:t>most property law is state law, </a:t>
            </a:r>
            <a:r>
              <a:rPr lang="en-US" b="1" i="1" dirty="0" smtClean="0"/>
              <a:t>virtually </a:t>
            </a:r>
            <a:r>
              <a:rPr lang="en-US" b="1" i="1" dirty="0"/>
              <a:t>all intellectual property law </a:t>
            </a:r>
            <a:r>
              <a:rPr lang="en-US" b="1" i="1" dirty="0" smtClean="0"/>
              <a:t>is </a:t>
            </a:r>
            <a:r>
              <a:rPr lang="en-US" b="1" i="1" dirty="0"/>
              <a:t>based upon federal statutes.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endParaRPr lang="en-US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52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9144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Generally</a:t>
            </a:r>
          </a:p>
          <a:p>
            <a:pPr marL="609600" indent="-609600">
              <a:spcBef>
                <a:spcPct val="20000"/>
              </a:spcBef>
            </a:pPr>
            <a:endParaRPr lang="en-US" sz="1000" b="1" dirty="0" smtClean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400" b="1" dirty="0" smtClean="0">
                <a:solidFill>
                  <a:srgbClr val="CC0000"/>
                </a:solidFill>
              </a:rPr>
              <a:t>Intellectual </a:t>
            </a:r>
            <a:r>
              <a:rPr lang="en-US" sz="24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457200" eaLnBrk="1" hangingPunct="1"/>
            <a:r>
              <a:rPr lang="en-US" altLang="en-US" sz="20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Defined:</a:t>
            </a:r>
            <a:r>
              <a:rPr lang="en-US" alt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product of human intellect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is intangible but has value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the marketplace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457200" eaLnBrk="1" hangingPunct="1"/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is called “intellectual” property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the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human imagination, creativity,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inventiveness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eaLnBrk="1" hangingPunct="1"/>
            <a:endParaRPr lang="en-US" alt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4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" name="Picture 4" descr="GARNER, BRYAN A. (EDITOR) - Black's Law Dictionary. Eighth Edition. Hardcover. June 2004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286000"/>
            <a:ext cx="26082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8303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10668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Generally</a:t>
            </a:r>
          </a:p>
          <a:p>
            <a:pPr marL="609600" indent="-609600">
              <a:spcBef>
                <a:spcPct val="20000"/>
              </a:spcBef>
            </a:pPr>
            <a:endParaRPr lang="en-US" sz="8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4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455613" indent="1588" eaLnBrk="1" hangingPunct="1"/>
            <a:r>
              <a:rPr lang="en-US" altLang="en-US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It is Important:</a:t>
            </a:r>
            <a:endParaRPr lang="en-US" altLang="en-US" sz="24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Traditionally, businesses have thought of their physical assets,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such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as land, buildings, and equipment as the most important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lvl="1" indent="1588" eaLnBrk="1" hangingPunct="1"/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Increasingly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, however, a company’s intellectual assets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the most important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lvl="1" indent="1588" eaLnBrk="1" hangingPunct="1"/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Protecting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ntellectual property, promotes creativity,</a:t>
            </a: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invention and provides incentive and rewards </a:t>
            </a: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hard work.</a:t>
            </a: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endParaRPr lang="en-US" sz="24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34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9906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Generally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 b="1" dirty="0" smtClean="0">
                <a:solidFill>
                  <a:srgbClr val="CC0000"/>
                </a:solidFill>
              </a:rPr>
              <a:t>Intellectual </a:t>
            </a:r>
            <a:r>
              <a:rPr lang="en-US" sz="32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r>
              <a:rPr lang="en-US" sz="3200" b="1" dirty="0" smtClean="0">
                <a:solidFill>
                  <a:srgbClr val="0033CC"/>
                </a:solidFill>
              </a:rPr>
              <a:t>Three Types of Intellectual Property: </a:t>
            </a:r>
          </a:p>
          <a:p>
            <a:endParaRPr lang="en-US" sz="1000" b="1" i="1" dirty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b="1" i="1" dirty="0">
                <a:solidFill>
                  <a:srgbClr val="C00000"/>
                </a:solidFill>
              </a:rPr>
              <a:t>Copyrights</a:t>
            </a:r>
            <a:r>
              <a:rPr lang="en-US" sz="2600" b="1" i="1" dirty="0"/>
              <a:t> – Written or Performed Works </a:t>
            </a:r>
            <a:endParaRPr lang="en-US" sz="2600" b="1" i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b="1" i="1" dirty="0" smtClean="0">
                <a:solidFill>
                  <a:srgbClr val="C00000"/>
                </a:solidFill>
              </a:rPr>
              <a:t>Patents</a:t>
            </a:r>
            <a:r>
              <a:rPr lang="en-US" sz="2600" b="1" i="1" dirty="0" smtClean="0"/>
              <a:t> </a:t>
            </a:r>
            <a:r>
              <a:rPr lang="en-US" sz="2600" b="1" i="1" dirty="0"/>
              <a:t>– </a:t>
            </a:r>
            <a:r>
              <a:rPr lang="en-US" sz="2600" b="1" i="1" dirty="0" smtClean="0"/>
              <a:t>Ideas </a:t>
            </a:r>
            <a:r>
              <a:rPr lang="en-US" sz="2600" b="1" i="1" dirty="0"/>
              <a:t>for </a:t>
            </a:r>
            <a:r>
              <a:rPr lang="en-US" sz="2600" b="1" i="1" dirty="0" smtClean="0"/>
              <a:t>Products </a:t>
            </a:r>
            <a:r>
              <a:rPr lang="en-US" sz="2600" b="1" i="1" dirty="0"/>
              <a:t>or </a:t>
            </a:r>
            <a:r>
              <a:rPr lang="en-US" sz="2600" b="1" i="1" dirty="0" smtClean="0"/>
              <a:t>Processes </a:t>
            </a:r>
            <a:endParaRPr lang="en-US" sz="2600" dirty="0"/>
          </a:p>
          <a:p>
            <a:pPr>
              <a:lnSpc>
                <a:spcPct val="150000"/>
              </a:lnSpc>
            </a:pPr>
            <a:r>
              <a:rPr lang="en-US" sz="2600" b="1" i="1" dirty="0">
                <a:solidFill>
                  <a:srgbClr val="C00000"/>
                </a:solidFill>
              </a:rPr>
              <a:t>Trademarks</a:t>
            </a:r>
            <a:r>
              <a:rPr lang="en-US" sz="2600" b="1" i="1" dirty="0"/>
              <a:t> – </a:t>
            </a:r>
            <a:r>
              <a:rPr lang="en-US" sz="2600" b="1" i="1" dirty="0" smtClean="0"/>
              <a:t>Logos, Identifications </a:t>
            </a:r>
            <a:r>
              <a:rPr lang="en-US" sz="2600" b="1" i="1" dirty="0"/>
              <a:t>or </a:t>
            </a:r>
            <a:r>
              <a:rPr lang="en-US" sz="2600" b="1" i="1" dirty="0" smtClean="0"/>
              <a:t>Distinctions 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164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9076</TotalTime>
  <Words>954</Words>
  <Application>Microsoft Office PowerPoint</Application>
  <PresentationFormat>On-screen Show (4:3)</PresentationFormat>
  <Paragraphs>265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senateuser</cp:lastModifiedBy>
  <cp:revision>452</cp:revision>
  <cp:lastPrinted>2020-10-06T21:52:53Z</cp:lastPrinted>
  <dcterms:created xsi:type="dcterms:W3CDTF">2007-08-27T19:04:39Z</dcterms:created>
  <dcterms:modified xsi:type="dcterms:W3CDTF">2020-10-10T11:59:09Z</dcterms:modified>
</cp:coreProperties>
</file>