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9" r:id="rId2"/>
    <p:sldId id="537" r:id="rId3"/>
    <p:sldId id="524" r:id="rId4"/>
    <p:sldId id="565" r:id="rId5"/>
    <p:sldId id="594" r:id="rId6"/>
    <p:sldId id="583" r:id="rId7"/>
    <p:sldId id="595" r:id="rId8"/>
    <p:sldId id="584" r:id="rId9"/>
    <p:sldId id="585" r:id="rId10"/>
    <p:sldId id="586" r:id="rId11"/>
    <p:sldId id="587" r:id="rId12"/>
    <p:sldId id="588" r:id="rId13"/>
    <p:sldId id="589" r:id="rId14"/>
    <p:sldId id="590" r:id="rId15"/>
    <p:sldId id="591" r:id="rId16"/>
    <p:sldId id="592" r:id="rId17"/>
    <p:sldId id="593" r:id="rId18"/>
    <p:sldId id="439"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0033CC"/>
    <a:srgbClr val="006666"/>
    <a:srgbClr val="006600"/>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10/9/2020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10/9/2020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246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13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26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14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7611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15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58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16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643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848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847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133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157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953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284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11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42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12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789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838200" y="5334000"/>
            <a:ext cx="767556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a:t>
            </a:r>
            <a:r>
              <a:rPr lang="en-US" sz="3200" b="1" kern="0" dirty="0" smtClean="0">
                <a:solidFill>
                  <a:srgbClr val="FFFF00"/>
                </a:solidFill>
                <a:latin typeface="+mn-lt"/>
              </a:rPr>
              <a:t>Eight C:</a:t>
            </a:r>
            <a:endParaRPr lang="en-US" sz="3200" b="1" kern="0" dirty="0">
              <a:solidFill>
                <a:srgbClr val="FFFF00"/>
              </a:solidFill>
              <a:latin typeface="+mn-lt"/>
            </a:endParaRPr>
          </a:p>
          <a:p>
            <a:pPr marL="342889" indent="-342889" algn="ctr">
              <a:spcBef>
                <a:spcPct val="20000"/>
              </a:spcBef>
              <a:defRPr/>
            </a:pPr>
            <a:r>
              <a:rPr lang="en-US" sz="3200" b="1" kern="0" dirty="0" smtClean="0">
                <a:solidFill>
                  <a:srgbClr val="FFFF00"/>
                </a:solidFill>
                <a:latin typeface="+mn-lt"/>
              </a:rPr>
              <a:t>Criminal Law – Common Law Felonies</a:t>
            </a:r>
            <a:endParaRPr lang="en-US" sz="3200" b="1" kern="0" dirty="0">
              <a:solidFill>
                <a:srgbClr val="FFFF00"/>
              </a:solidFill>
              <a:latin typeface="+mn-lt"/>
            </a:endParaRP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smtClean="0">
                <a:solidFill>
                  <a:srgbClr val="0033CC"/>
                </a:solidFill>
              </a:rPr>
              <a:t>Manslaughter</a:t>
            </a:r>
            <a:r>
              <a:rPr lang="en-US" sz="1200" dirty="0" smtClean="0"/>
              <a:t/>
            </a:r>
            <a:br>
              <a:rPr lang="en-US" sz="1200" dirty="0" smtClean="0"/>
            </a:br>
            <a:r>
              <a:rPr lang="en-US" sz="1200" dirty="0" smtClean="0"/>
              <a:t/>
            </a:r>
            <a:br>
              <a:rPr lang="en-US" sz="1200" dirty="0" smtClean="0"/>
            </a:br>
            <a:r>
              <a:rPr lang="en-US" sz="2400" b="1" i="1" dirty="0" smtClean="0"/>
              <a:t>A person is guilty of manslaughter when: </a:t>
            </a:r>
            <a:r>
              <a:rPr lang="en-US" sz="1800" b="1" dirty="0" smtClean="0"/>
              <a:t/>
            </a:r>
            <a:br>
              <a:rPr lang="en-US" sz="1800" b="1" dirty="0" smtClean="0"/>
            </a:br>
            <a:r>
              <a:rPr lang="en-US" sz="1800" b="1" dirty="0" smtClean="0"/>
              <a:t/>
            </a:r>
            <a:br>
              <a:rPr lang="en-US" sz="1800" b="1" dirty="0" smtClean="0"/>
            </a:br>
            <a:r>
              <a:rPr lang="en-US" sz="1800" b="1" i="1" dirty="0" smtClean="0">
                <a:solidFill>
                  <a:schemeClr val="accent1">
                    <a:lumMod val="25000"/>
                  </a:schemeClr>
                </a:solidFill>
              </a:rPr>
              <a:t>1. With intent to cause serious physical injury to another person, he causes the death of such person or of a third person; or </a:t>
            </a:r>
            <a:br>
              <a:rPr lang="en-US" sz="1800" b="1" i="1" dirty="0" smtClean="0">
                <a:solidFill>
                  <a:schemeClr val="accent1">
                    <a:lumMod val="25000"/>
                  </a:schemeClr>
                </a:solidFill>
              </a:rPr>
            </a:br>
            <a:r>
              <a:rPr lang="en-US" sz="1800" b="1" i="1" dirty="0" smtClean="0">
                <a:solidFill>
                  <a:schemeClr val="accent1">
                    <a:lumMod val="25000"/>
                  </a:schemeClr>
                </a:solidFill>
              </a:rPr>
              <a:t/>
            </a:r>
            <a:br>
              <a:rPr lang="en-US" sz="1800" b="1" i="1" dirty="0" smtClean="0">
                <a:solidFill>
                  <a:schemeClr val="accent1">
                    <a:lumMod val="25000"/>
                  </a:schemeClr>
                </a:solidFill>
              </a:rPr>
            </a:br>
            <a:r>
              <a:rPr lang="en-US" sz="1800" b="1" i="1" dirty="0" smtClean="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smtClean="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extLst>
      <p:ext uri="{BB962C8B-B14F-4D97-AF65-F5344CB8AC3E}">
        <p14:creationId xmlns:p14="http://schemas.microsoft.com/office/powerpoint/2010/main" val="393045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smtClean="0">
                <a:solidFill>
                  <a:srgbClr val="0033CC"/>
                </a:solidFill>
              </a:rPr>
              <a:t>Robbery</a:t>
            </a:r>
            <a:r>
              <a:rPr lang="en-US" sz="1200" dirty="0" smtClean="0"/>
              <a:t/>
            </a:r>
            <a:br>
              <a:rPr lang="en-US" sz="1200" dirty="0" smtClean="0"/>
            </a:br>
            <a:r>
              <a:rPr lang="en-US" sz="600" dirty="0" smtClean="0"/>
              <a:t/>
            </a:r>
            <a:br>
              <a:rPr lang="en-US" sz="600" dirty="0" smtClean="0"/>
            </a:br>
            <a:r>
              <a:rPr lang="en-US" sz="2400" b="1" i="1" dirty="0" smtClean="0"/>
              <a:t>Robbery is forcible stealing. </a:t>
            </a:r>
            <a:r>
              <a:rPr lang="en-US" sz="1800" dirty="0" smtClean="0"/>
              <a:t/>
            </a:r>
            <a:br>
              <a:rPr lang="en-US" sz="1800" dirty="0" smtClean="0"/>
            </a:br>
            <a:r>
              <a:rPr lang="en-US" sz="600" dirty="0" smtClean="0"/>
              <a:t/>
            </a:r>
            <a:br>
              <a:rPr lang="en-US" sz="600" dirty="0" smtClean="0"/>
            </a:br>
            <a:r>
              <a:rPr lang="en-US" sz="2400" b="1" i="1" dirty="0" smtClean="0"/>
              <a:t>A person forcibly steals property </a:t>
            </a:r>
            <a:br>
              <a:rPr lang="en-US" sz="2400" b="1" i="1" dirty="0" smtClean="0"/>
            </a:br>
            <a:r>
              <a:rPr lang="en-US" sz="2400" b="1" i="1" dirty="0" smtClean="0"/>
              <a:t>and commits robbery when:</a:t>
            </a:r>
            <a:r>
              <a:rPr lang="en-US" sz="1800" i="1" dirty="0" smtClean="0"/>
              <a:t/>
            </a:r>
            <a:br>
              <a:rPr lang="en-US" sz="1800" i="1" dirty="0" smtClean="0"/>
            </a:br>
            <a:r>
              <a:rPr lang="en-US" sz="300" i="1" dirty="0" smtClean="0"/>
              <a:t/>
            </a:r>
            <a:br>
              <a:rPr lang="en-US" sz="300" i="1" dirty="0" smtClean="0"/>
            </a:br>
            <a:r>
              <a:rPr lang="en-US" sz="300" dirty="0" smtClean="0"/>
              <a:t/>
            </a:r>
            <a:br>
              <a:rPr lang="en-US" sz="300" dirty="0" smtClean="0"/>
            </a:br>
            <a:r>
              <a:rPr lang="en-US" sz="1800" b="1" dirty="0" smtClean="0">
                <a:solidFill>
                  <a:schemeClr val="accent1">
                    <a:lumMod val="25000"/>
                  </a:schemeClr>
                </a:solidFill>
              </a:rPr>
              <a:t>In the course of committing a larceny, he uses </a:t>
            </a:r>
            <a:br>
              <a:rPr lang="en-US" sz="1800" b="1" dirty="0" smtClean="0">
                <a:solidFill>
                  <a:schemeClr val="accent1">
                    <a:lumMod val="25000"/>
                  </a:schemeClr>
                </a:solidFill>
              </a:rPr>
            </a:br>
            <a:r>
              <a:rPr lang="en-US" sz="1800" b="1" dirty="0" smtClean="0">
                <a:solidFill>
                  <a:schemeClr val="accent1">
                    <a:lumMod val="25000"/>
                  </a:schemeClr>
                </a:solidFill>
              </a:rPr>
              <a:t>or threatens the immediate use of </a:t>
            </a:r>
            <a:br>
              <a:rPr lang="en-US" sz="1800" b="1" dirty="0" smtClean="0">
                <a:solidFill>
                  <a:schemeClr val="accent1">
                    <a:lumMod val="25000"/>
                  </a:schemeClr>
                </a:solidFill>
              </a:rPr>
            </a:br>
            <a:r>
              <a:rPr lang="en-US" sz="1800" b="1" dirty="0" smtClean="0">
                <a:solidFill>
                  <a:schemeClr val="accent1">
                    <a:lumMod val="25000"/>
                  </a:schemeClr>
                </a:solidFill>
              </a:rPr>
              <a:t>physical force upon another person </a:t>
            </a:r>
            <a:br>
              <a:rPr lang="en-US" sz="1800" b="1" dirty="0" smtClean="0">
                <a:solidFill>
                  <a:schemeClr val="accent1">
                    <a:lumMod val="25000"/>
                  </a:schemeClr>
                </a:solidFill>
              </a:rPr>
            </a:br>
            <a:r>
              <a:rPr lang="en-US" sz="1800" b="1" dirty="0" smtClean="0">
                <a:solidFill>
                  <a:schemeClr val="accent1">
                    <a:lumMod val="25000"/>
                  </a:schemeClr>
                </a:solidFill>
              </a:rPr>
              <a:t>for the purpose of: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1. Preventing or overcoming resistance </a:t>
            </a:r>
            <a:br>
              <a:rPr lang="en-US" sz="1800" b="1" dirty="0" smtClean="0">
                <a:solidFill>
                  <a:schemeClr val="accent1">
                    <a:lumMod val="25000"/>
                  </a:schemeClr>
                </a:solidFill>
              </a:rPr>
            </a:br>
            <a:r>
              <a:rPr lang="en-US" sz="1800" b="1" dirty="0" smtClean="0">
                <a:solidFill>
                  <a:schemeClr val="accent1">
                    <a:lumMod val="25000"/>
                  </a:schemeClr>
                </a:solidFill>
              </a:rPr>
              <a:t>to the taking of the property </a:t>
            </a:r>
            <a:br>
              <a:rPr lang="en-US" sz="1800" b="1" dirty="0" smtClean="0">
                <a:solidFill>
                  <a:schemeClr val="accent1">
                    <a:lumMod val="25000"/>
                  </a:schemeClr>
                </a:solidFill>
              </a:rPr>
            </a:br>
            <a:r>
              <a:rPr lang="en-US" sz="1800" b="1" dirty="0" smtClean="0">
                <a:solidFill>
                  <a:schemeClr val="accent1">
                    <a:lumMod val="25000"/>
                  </a:schemeClr>
                </a:solidFill>
              </a:rPr>
              <a:t>or to the retention thereof </a:t>
            </a:r>
            <a:br>
              <a:rPr lang="en-US" sz="1800" b="1" dirty="0" smtClean="0">
                <a:solidFill>
                  <a:schemeClr val="accent1">
                    <a:lumMod val="25000"/>
                  </a:schemeClr>
                </a:solidFill>
              </a:rPr>
            </a:br>
            <a:r>
              <a:rPr lang="en-US" sz="1800" b="1" dirty="0" smtClean="0">
                <a:solidFill>
                  <a:schemeClr val="accent1">
                    <a:lumMod val="25000"/>
                  </a:schemeClr>
                </a:solidFill>
              </a:rPr>
              <a:t>immediately after the taking; or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2. Compelling the owner of such property or another person </a:t>
            </a:r>
            <a:br>
              <a:rPr lang="en-US" sz="1800" b="1" dirty="0" smtClean="0">
                <a:solidFill>
                  <a:schemeClr val="accent1">
                    <a:lumMod val="25000"/>
                  </a:schemeClr>
                </a:solidFill>
              </a:rPr>
            </a:br>
            <a:r>
              <a:rPr lang="en-US" sz="1800" b="1" dirty="0" smtClean="0">
                <a:solidFill>
                  <a:schemeClr val="accent1">
                    <a:lumMod val="25000"/>
                  </a:schemeClr>
                </a:solidFill>
              </a:rPr>
              <a:t>to deliver up the property or to engage in other conduct </a:t>
            </a:r>
            <a:br>
              <a:rPr lang="en-US" sz="1800" b="1" dirty="0" smtClean="0">
                <a:solidFill>
                  <a:schemeClr val="accent1">
                    <a:lumMod val="25000"/>
                  </a:schemeClr>
                </a:solidFill>
              </a:rPr>
            </a:br>
            <a:r>
              <a:rPr lang="en-US" sz="1800" b="1" dirty="0" smtClean="0">
                <a:solidFill>
                  <a:schemeClr val="accent1">
                    <a:lumMod val="25000"/>
                  </a:schemeClr>
                </a:solidFill>
              </a:rPr>
              <a:t>which aids in the commission of the larceny.</a:t>
            </a:r>
            <a:endParaRPr lang="en-US" b="1" dirty="0" smtClean="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extLst>
      <p:ext uri="{BB962C8B-B14F-4D97-AF65-F5344CB8AC3E}">
        <p14:creationId xmlns:p14="http://schemas.microsoft.com/office/powerpoint/2010/main" val="276121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smtClean="0">
                <a:solidFill>
                  <a:srgbClr val="0033CC"/>
                </a:solidFill>
              </a:rPr>
              <a:t>Sodomy</a:t>
            </a:r>
            <a:r>
              <a:rPr lang="en-US" sz="1200" dirty="0" smtClean="0"/>
              <a:t/>
            </a:r>
            <a:br>
              <a:rPr lang="en-US" sz="1200" dirty="0" smtClean="0"/>
            </a:br>
            <a:r>
              <a:rPr lang="en-US" sz="1200" dirty="0" smtClean="0"/>
              <a:t/>
            </a:r>
            <a:br>
              <a:rPr lang="en-US" sz="1200" dirty="0" smtClean="0"/>
            </a:br>
            <a:r>
              <a:rPr lang="en-US" sz="1600" b="1" dirty="0" smtClean="0"/>
              <a:t>(No long referred to in New York’s Penal Law) </a:t>
            </a:r>
            <a:br>
              <a:rPr lang="en-US" sz="1600" b="1" dirty="0" smtClean="0"/>
            </a:br>
            <a:r>
              <a:rPr lang="en-US" sz="1600" b="1" dirty="0" smtClean="0"/>
              <a:t/>
            </a:r>
            <a:br>
              <a:rPr lang="en-US" sz="1600" b="1" dirty="0" smtClean="0"/>
            </a:br>
            <a:r>
              <a:rPr lang="en-US" sz="2400" b="1" i="1" dirty="0" smtClean="0"/>
              <a:t>Under common law, a person was guilty of Sodomy when:</a:t>
            </a:r>
            <a:r>
              <a:rPr lang="en-US" sz="1600" dirty="0" smtClean="0"/>
              <a:t/>
            </a:r>
            <a:br>
              <a:rPr lang="en-US" sz="1600" dirty="0" smtClean="0"/>
            </a:br>
            <a:r>
              <a:rPr lang="en-US" sz="1600" b="1" dirty="0" smtClean="0"/>
              <a:t/>
            </a:r>
            <a:br>
              <a:rPr lang="en-US" sz="1600" b="1" dirty="0" smtClean="0"/>
            </a:br>
            <a:r>
              <a:rPr lang="en-US" sz="1800" b="1" dirty="0" smtClean="0">
                <a:solidFill>
                  <a:schemeClr val="accent1">
                    <a:lumMod val="25000"/>
                  </a:schemeClr>
                </a:solidFill>
              </a:rPr>
              <a:t>He or she engages in deviate sexual intercourse 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700" b="1" dirty="0" smtClean="0">
                <a:solidFill>
                  <a:schemeClr val="accent1">
                    <a:lumMod val="25000"/>
                  </a:schemeClr>
                </a:solidFill>
              </a:rPr>
              <a:t>1. By forcible compulsion;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2. Who is incapable of consent by reason of being physically helpless;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3. Who is less than eleven years old;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extLst>
      <p:ext uri="{BB962C8B-B14F-4D97-AF65-F5344CB8AC3E}">
        <p14:creationId xmlns:p14="http://schemas.microsoft.com/office/powerpoint/2010/main" val="208089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2400" b="1" i="1" dirty="0" smtClean="0"/>
              <a:t> A person steals property and commits larceny when:</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With intent to deprive another of property, </a:t>
            </a:r>
            <a:br>
              <a:rPr lang="en-US" sz="1600" b="1" dirty="0" smtClean="0">
                <a:solidFill>
                  <a:schemeClr val="accent1">
                    <a:lumMod val="25000"/>
                  </a:schemeClr>
                </a:solidFill>
              </a:rPr>
            </a:br>
            <a:r>
              <a:rPr lang="en-US" sz="1600" b="1" dirty="0" smtClean="0">
                <a:solidFill>
                  <a:schemeClr val="accent1">
                    <a:lumMod val="25000"/>
                  </a:schemeClr>
                </a:solidFill>
              </a:rPr>
              <a:t>or to appropriate the same to himself or to a third person, </a:t>
            </a:r>
            <a:br>
              <a:rPr lang="en-US" sz="1600" b="1" dirty="0" smtClean="0">
                <a:solidFill>
                  <a:schemeClr val="accent1">
                    <a:lumMod val="25000"/>
                  </a:schemeClr>
                </a:solidFill>
              </a:rPr>
            </a:br>
            <a:r>
              <a:rPr lang="en-US" sz="1600" b="1" dirty="0" smtClean="0">
                <a:solidFill>
                  <a:schemeClr val="accent1">
                    <a:lumMod val="25000"/>
                  </a:schemeClr>
                </a:solidFill>
              </a:rPr>
              <a:t>he wrongfully takes, obtains or withholds such property from an owner thereof.</a:t>
            </a:r>
            <a:r>
              <a:rPr lang="en-US" sz="1000" b="1" dirty="0" smtClean="0">
                <a:solidFill>
                  <a:schemeClr val="accent1">
                    <a:lumMod val="25000"/>
                  </a:schemeClr>
                </a:solidFill>
              </a:rPr>
              <a:t> </a:t>
            </a:r>
            <a:r>
              <a:rPr lang="en-US" sz="1000" b="1" dirty="0" smtClean="0"/>
              <a:t/>
            </a:r>
            <a:br>
              <a:rPr lang="en-US" sz="1000" b="1" dirty="0" smtClean="0"/>
            </a:br>
            <a:r>
              <a:rPr lang="en-US" sz="1000" b="1" dirty="0" smtClean="0"/>
              <a:t/>
            </a:r>
            <a:br>
              <a:rPr lang="en-US" sz="1000" b="1" dirty="0" smtClean="0"/>
            </a:br>
            <a:r>
              <a:rPr lang="en-US" sz="1200" b="1" dirty="0" smtClean="0">
                <a:solidFill>
                  <a:srgbClr val="003399"/>
                </a:solidFill>
              </a:rPr>
              <a:t>Larceny includes a wrongful taking, obtaining or withholding of another's property, committed in any of the following ways: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(a) By conduct known as larceny by </a:t>
            </a:r>
            <a:r>
              <a:rPr lang="en-US" sz="1200" b="1" dirty="0" err="1" smtClean="0">
                <a:solidFill>
                  <a:srgbClr val="003399"/>
                </a:solidFill>
              </a:rPr>
              <a:t>trespassory</a:t>
            </a:r>
            <a:r>
              <a:rPr lang="en-US" sz="1200" b="1" dirty="0" smtClean="0">
                <a:solidFill>
                  <a:srgbClr val="003399"/>
                </a:solidFill>
              </a:rPr>
              <a:t> taking, larceny by trick, embezzlement, or by obtaining property by false pretenses;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(c) By committing the crime of issuing a bad check;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smtClean="0">
                <a:solidFill>
                  <a:srgbClr val="003399"/>
                </a:solidFill>
              </a:rPr>
            </a:br>
            <a:r>
              <a:rPr lang="en-US" sz="300" b="1" dirty="0" smtClean="0">
                <a:solidFill>
                  <a:srgbClr val="003399"/>
                </a:solidFill>
              </a:rPr>
              <a:t/>
            </a:r>
            <a:br>
              <a:rPr lang="en-US" sz="300" b="1" dirty="0" smtClean="0">
                <a:solidFill>
                  <a:srgbClr val="003399"/>
                </a:solidFill>
              </a:rPr>
            </a:br>
            <a:r>
              <a:rPr lang="en-US" sz="900" b="1" dirty="0" smtClean="0">
                <a:solidFill>
                  <a:srgbClr val="003399"/>
                </a:solidFill>
              </a:rPr>
              <a:t>     (</a:t>
            </a:r>
            <a:r>
              <a:rPr lang="en-US" sz="900" b="1" dirty="0" err="1" smtClean="0">
                <a:solidFill>
                  <a:srgbClr val="003399"/>
                </a:solidFill>
              </a:rPr>
              <a:t>i</a:t>
            </a:r>
            <a:r>
              <a:rPr lang="en-US" sz="900" b="1" dirty="0" smtClean="0">
                <a:solidFill>
                  <a:srgbClr val="003399"/>
                </a:solidFill>
              </a:rPr>
              <a:t>) Cause physical injury to some person in the future;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 Cause damage to property;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(iii) Engage in other conduct constituting a crime;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((iv) Accuse some person of a crime or cause criminal charges to be instituted against him;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 Expose a secret or publicize an asserted fact, whether true or false, tending to subject some person to hatred,  contempt or ridicule;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 Cause a strike, boycott or other collective labor group action injurious to some person's business; except that such a threat shall not be deemed</a:t>
            </a:r>
            <a:br>
              <a:rPr lang="en-US" sz="900" b="1" dirty="0" smtClean="0">
                <a:solidFill>
                  <a:srgbClr val="003399"/>
                </a:solidFill>
              </a:rPr>
            </a:br>
            <a:r>
              <a:rPr lang="en-US" sz="900" b="1" dirty="0" smtClean="0">
                <a:solidFill>
                  <a:srgbClr val="003399"/>
                </a:solidFill>
              </a:rPr>
              <a:t>           extortion when the property is demanded or received for the benefit of the group  in whose interest the actor purports to act;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 Testify or provide information or withhold testimony or information with respect to another's legal claim or defense;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(viii) Use or abuse his position as a public servant by performing some act within or related to his official duties, or  by failing or refusing to perform an</a:t>
            </a:r>
            <a:br>
              <a:rPr lang="en-US" sz="900" b="1" dirty="0" smtClean="0">
                <a:solidFill>
                  <a:srgbClr val="003399"/>
                </a:solidFill>
              </a:rPr>
            </a:br>
            <a:r>
              <a:rPr lang="en-US" sz="900" b="1" dirty="0" smtClean="0">
                <a:solidFill>
                  <a:srgbClr val="003399"/>
                </a:solidFill>
              </a:rPr>
              <a:t>              official duty, in such manner as to affect some person adversely;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(ix) Perform any other act which would not in itself materially benefit the actor but which is calculated to harm another person materially with respect to</a:t>
            </a:r>
            <a:br>
              <a:rPr lang="en-US" sz="900" b="1" dirty="0" smtClean="0">
                <a:solidFill>
                  <a:srgbClr val="003399"/>
                </a:solidFill>
              </a:rPr>
            </a:br>
            <a:r>
              <a:rPr lang="en-US" sz="900" b="1" dirty="0" smtClean="0">
                <a:solidFill>
                  <a:srgbClr val="003399"/>
                </a:solidFill>
              </a:rPr>
              <a:t>           his health, safety, business, calling, career, financial condition, reputation or personal relationships.</a:t>
            </a:r>
            <a:r>
              <a:rPr lang="en-US" sz="1200" b="1" dirty="0" smtClean="0">
                <a:solidFill>
                  <a:srgbClr val="003399"/>
                </a:solidFill>
              </a:rPr>
              <a:t/>
            </a:r>
            <a:br>
              <a:rPr lang="en-US" sz="1200" b="1" dirty="0" smtClean="0">
                <a:solidFill>
                  <a:srgbClr val="003399"/>
                </a:solidFill>
              </a:rPr>
            </a:br>
            <a:endParaRPr lang="en-US" sz="12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extLst>
      <p:ext uri="{BB962C8B-B14F-4D97-AF65-F5344CB8AC3E}">
        <p14:creationId xmlns:p14="http://schemas.microsoft.com/office/powerpoint/2010/main" val="199248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smtClean="0">
                <a:solidFill>
                  <a:srgbClr val="0033CC"/>
                </a:solidFill>
              </a:rPr>
              <a:t>Arson</a:t>
            </a:r>
            <a:r>
              <a:rPr lang="en-US" sz="1000" dirty="0" smtClean="0"/>
              <a:t/>
            </a:r>
            <a:br>
              <a:rPr lang="en-US" sz="1000" dirty="0" smtClean="0"/>
            </a:br>
            <a:r>
              <a:rPr lang="en-US" sz="1000" dirty="0" smtClean="0"/>
              <a:t/>
            </a:r>
            <a:br>
              <a:rPr lang="en-US" sz="1000" dirty="0" smtClean="0"/>
            </a:br>
            <a:r>
              <a:rPr lang="en-US" sz="2400" b="1" i="1" dirty="0" smtClean="0"/>
              <a:t>A person is guilty of arson when:</a:t>
            </a:r>
            <a:r>
              <a:rPr lang="en-US" sz="1600" b="1" dirty="0" smtClean="0"/>
              <a:t/>
            </a:r>
            <a:br>
              <a:rPr lang="en-US" sz="1600" b="1" dirty="0" smtClean="0"/>
            </a:br>
            <a:r>
              <a:rPr lang="en-US" sz="800" b="1" dirty="0" smtClean="0"/>
              <a:t/>
            </a:r>
            <a:br>
              <a:rPr lang="en-US" sz="800" b="1" dirty="0" smtClean="0"/>
            </a:br>
            <a:r>
              <a:rPr lang="en-US" sz="1600" b="1" i="1" dirty="0" smtClean="0"/>
              <a:t>He intentionally damages a building or motor vehicle by causing an explosion or a fire; </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1. When: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 Such explosion or fire is caused by an incendiary device propelled, thrown or placed inside or near such building or motor vehicle;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B. Such explosion or fire is caused by an explosive; or </a:t>
            </a:r>
            <a:br>
              <a:rPr lang="en-US" sz="1600" b="1" dirty="0" smtClean="0">
                <a:solidFill>
                  <a:schemeClr val="accent1">
                    <a:lumMod val="25000"/>
                  </a:schemeClr>
                </a:solidFill>
              </a:rPr>
            </a:br>
            <a:r>
              <a:rPr lang="en-US" sz="1600" b="1" dirty="0" smtClean="0">
                <a:solidFill>
                  <a:schemeClr val="accent1">
                    <a:lumMod val="25000"/>
                  </a:schemeClr>
                </a:solidFill>
              </a:rPr>
              <a:t/>
            </a:r>
            <a:br>
              <a:rPr lang="en-US" sz="1600" b="1" dirty="0" smtClean="0">
                <a:solidFill>
                  <a:schemeClr val="accent1">
                    <a:lumMod val="25000"/>
                  </a:schemeClr>
                </a:solidFill>
              </a:rPr>
            </a:br>
            <a:r>
              <a:rPr lang="en-US" sz="800" b="1" dirty="0" smtClean="0">
                <a:solidFill>
                  <a:schemeClr val="accent1">
                    <a:lumMod val="25000"/>
                  </a:schemeClr>
                </a:solidFill>
              </a:rPr>
              <a:t>            </a:t>
            </a:r>
            <a:r>
              <a:rPr lang="en-US" sz="1600" b="1" dirty="0" smtClean="0">
                <a:solidFill>
                  <a:schemeClr val="accent1">
                    <a:lumMod val="25000"/>
                  </a:schemeClr>
                </a:solidFill>
              </a:rPr>
              <a:t>C. Such explosion or fire either: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t>
            </a:r>
            <a:r>
              <a:rPr lang="en-US" sz="1600" b="1" dirty="0" err="1" smtClean="0">
                <a:solidFill>
                  <a:schemeClr val="accent1">
                    <a:lumMod val="25000"/>
                  </a:schemeClr>
                </a:solidFill>
              </a:rPr>
              <a:t>i</a:t>
            </a:r>
            <a:r>
              <a:rPr lang="en-US" sz="1600" b="1" dirty="0" smtClean="0">
                <a:solidFill>
                  <a:schemeClr val="accent1">
                    <a:lumMod val="25000"/>
                  </a:schemeClr>
                </a:solidFill>
              </a:rPr>
              <a:t>) causes serious physical injury to another person other than a participant,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(ii) the explosion or fire was caused with the expectation or receipt of financial</a:t>
            </a:r>
            <a:br>
              <a:rPr lang="en-US" sz="1600" b="1" dirty="0" smtClean="0">
                <a:solidFill>
                  <a:schemeClr val="accent1">
                    <a:lumMod val="25000"/>
                  </a:schemeClr>
                </a:solidFill>
              </a:rPr>
            </a:br>
            <a:r>
              <a:rPr lang="en-US" sz="1600" b="1" dirty="0" smtClean="0">
                <a:solidFill>
                  <a:schemeClr val="accent1">
                    <a:lumMod val="25000"/>
                  </a:schemeClr>
                </a:solidFill>
              </a:rPr>
              <a:t>             advantage or pecuniary profit by the actor;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2. When another person who is not a participant in the crime is present in such building or motor vehicle at the time;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3. When the defendant knows that fact or the circumstances are such as to render the presence of such person therein a reasonable possibility. </a:t>
            </a:r>
            <a:endParaRPr lang="en-US" sz="12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extLst>
      <p:ext uri="{BB962C8B-B14F-4D97-AF65-F5344CB8AC3E}">
        <p14:creationId xmlns:p14="http://schemas.microsoft.com/office/powerpoint/2010/main" val="122579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smtClean="0">
                <a:solidFill>
                  <a:srgbClr val="0033CC"/>
                </a:solidFill>
              </a:rPr>
              <a:t>Mayhem</a:t>
            </a:r>
            <a:r>
              <a:rPr lang="en-US" sz="1200" dirty="0" smtClean="0"/>
              <a:t/>
            </a:r>
            <a:br>
              <a:rPr lang="en-US" sz="1200" dirty="0" smtClean="0"/>
            </a:br>
            <a:r>
              <a:rPr lang="en-US" sz="1200" dirty="0" smtClean="0"/>
              <a:t/>
            </a:r>
            <a:br>
              <a:rPr lang="en-US" sz="1200" dirty="0" smtClean="0"/>
            </a:br>
            <a:r>
              <a:rPr lang="en-US" sz="1600" b="1" dirty="0" smtClean="0"/>
              <a:t>(Merged under Crime of First Degree Assault in Present Day NY Law)</a:t>
            </a:r>
            <a:br>
              <a:rPr lang="en-US" sz="1600" b="1" dirty="0" smtClean="0"/>
            </a:br>
            <a:r>
              <a:rPr lang="en-US" sz="1600" b="1" dirty="0" smtClean="0"/>
              <a:t/>
            </a:r>
            <a:br>
              <a:rPr lang="en-US" sz="1600" b="1" dirty="0" smtClean="0"/>
            </a:br>
            <a:r>
              <a:rPr lang="en-US" sz="2400" b="1" i="1" dirty="0" smtClean="0"/>
              <a:t>At Common Law, Mayhem was defined as:</a:t>
            </a:r>
            <a:br>
              <a:rPr lang="en-US" sz="2400" b="1" i="1" dirty="0" smtClean="0"/>
            </a:br>
            <a:r>
              <a:rPr lang="en-US" sz="1600" b="1" dirty="0" smtClean="0"/>
              <a:t/>
            </a:r>
            <a:br>
              <a:rPr lang="en-US" sz="1600" b="1" dirty="0" smtClean="0"/>
            </a:br>
            <a:r>
              <a:rPr lang="en-US" sz="1600" b="1" dirty="0" smtClean="0"/>
              <a:t>“</a:t>
            </a:r>
            <a:r>
              <a:rPr lang="en-US" sz="1800" b="1" dirty="0" smtClean="0">
                <a:solidFill>
                  <a:schemeClr val="accent1">
                    <a:lumMod val="25000"/>
                  </a:schemeClr>
                </a:solidFill>
              </a:rPr>
              <a:t>The intentional disfigurement of any part of the male body </a:t>
            </a:r>
            <a:br>
              <a:rPr lang="en-US" sz="1800" b="1" dirty="0" smtClean="0">
                <a:solidFill>
                  <a:schemeClr val="accent1">
                    <a:lumMod val="25000"/>
                  </a:schemeClr>
                </a:solidFill>
              </a:rPr>
            </a:br>
            <a:r>
              <a:rPr lang="en-US" sz="1800" b="1" dirty="0" smtClean="0">
                <a:solidFill>
                  <a:schemeClr val="accent1">
                    <a:lumMod val="25000"/>
                  </a:schemeClr>
                </a:solidFill>
              </a:rPr>
              <a:t>useful in time of war.”</a:t>
            </a:r>
            <a:endParaRPr lang="en-US" sz="18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extLst>
      <p:ext uri="{BB962C8B-B14F-4D97-AF65-F5344CB8AC3E}">
        <p14:creationId xmlns:p14="http://schemas.microsoft.com/office/powerpoint/2010/main" val="253733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smtClean="0">
                <a:solidFill>
                  <a:srgbClr val="0033CC"/>
                </a:solidFill>
              </a:rPr>
              <a:t>Burglary</a:t>
            </a:r>
            <a:r>
              <a:rPr lang="en-US" sz="1200" dirty="0" smtClean="0"/>
              <a:t/>
            </a:r>
            <a:br>
              <a:rPr lang="en-US" sz="1200" dirty="0" smtClean="0"/>
            </a:br>
            <a:r>
              <a:rPr lang="en-US" sz="600" dirty="0" smtClean="0"/>
              <a:t/>
            </a:r>
            <a:br>
              <a:rPr lang="en-US" sz="600" dirty="0" smtClean="0"/>
            </a:br>
            <a:r>
              <a:rPr lang="en-US" sz="2400" b="1" i="1" dirty="0" smtClean="0"/>
              <a:t>A person is guilty of burglary when: </a:t>
            </a:r>
            <a:r>
              <a:rPr lang="en-US" sz="1800" b="1" dirty="0" smtClean="0"/>
              <a:t/>
            </a:r>
            <a:br>
              <a:rPr lang="en-US" sz="1800" b="1" dirty="0" smtClean="0"/>
            </a:br>
            <a:r>
              <a:rPr lang="en-US" sz="600" b="1" dirty="0" smtClean="0"/>
              <a:t/>
            </a:r>
            <a:br>
              <a:rPr lang="en-US" sz="600" b="1" dirty="0" smtClean="0"/>
            </a:br>
            <a:r>
              <a:rPr lang="en-US" sz="1800" b="1" dirty="0" smtClean="0">
                <a:solidFill>
                  <a:schemeClr val="accent1">
                    <a:lumMod val="25000"/>
                  </a:schemeClr>
                </a:solidFill>
              </a:rPr>
              <a:t>1. He knowingly enters or remains unlawfully in a dwelling with intent to commit a crime therein, and </a:t>
            </a:r>
            <a:br>
              <a:rPr lang="en-US" sz="1800" b="1" dirty="0" smtClean="0">
                <a:solidFill>
                  <a:schemeClr val="accent1">
                    <a:lumMod val="25000"/>
                  </a:schemeClr>
                </a:solidFill>
              </a:rPr>
            </a:br>
            <a:r>
              <a:rPr lang="en-US" sz="600" b="1" dirty="0" smtClean="0">
                <a:solidFill>
                  <a:schemeClr val="accent1">
                    <a:lumMod val="25000"/>
                  </a:schemeClr>
                </a:solidFill>
              </a:rPr>
              <a:t/>
            </a:r>
            <a:br>
              <a:rPr lang="en-US" sz="600" b="1" dirty="0" smtClean="0">
                <a:solidFill>
                  <a:schemeClr val="accent1">
                    <a:lumMod val="25000"/>
                  </a:schemeClr>
                </a:solidFill>
              </a:rPr>
            </a:br>
            <a:r>
              <a:rPr lang="en-US" sz="1800" b="1" dirty="0" smtClean="0">
                <a:solidFill>
                  <a:schemeClr val="accent1">
                    <a:lumMod val="25000"/>
                  </a:schemeClr>
                </a:solidFill>
              </a:rPr>
              <a:t>2. In effecting entry or while in the dwelling or in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he or another participant in the crime: </a:t>
            </a:r>
            <a:br>
              <a:rPr lang="en-US" sz="1800" b="1" dirty="0" smtClean="0">
                <a:solidFill>
                  <a:schemeClr val="accent1">
                    <a:lumMod val="25000"/>
                  </a:schemeClr>
                </a:solidFill>
              </a:rPr>
            </a:br>
            <a:r>
              <a:rPr lang="en-US" sz="600" b="1" dirty="0" smtClean="0"/>
              <a:t/>
            </a:r>
            <a:br>
              <a:rPr lang="en-US" sz="600" b="1" dirty="0" smtClean="0"/>
            </a:br>
            <a:r>
              <a:rPr lang="en-US" sz="1800" b="1" dirty="0" smtClean="0"/>
              <a:t>     </a:t>
            </a:r>
            <a:r>
              <a:rPr lang="en-US" sz="1800" b="1" dirty="0" smtClean="0">
                <a:solidFill>
                  <a:srgbClr val="002060"/>
                </a:solidFill>
              </a:rPr>
              <a:t>A. Is armed with explosives or a deadly weapon;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B. Causes physical injury to any person who is not a participant in the</a:t>
            </a:r>
            <a:br>
              <a:rPr lang="en-US" sz="1800" b="1" dirty="0" smtClean="0">
                <a:solidFill>
                  <a:srgbClr val="002060"/>
                </a:solidFill>
              </a:rPr>
            </a:br>
            <a:r>
              <a:rPr lang="en-US" sz="1800" b="1" dirty="0" smtClean="0">
                <a:solidFill>
                  <a:srgbClr val="002060"/>
                </a:solidFill>
              </a:rPr>
              <a:t>     crime;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C. Uses or threatens the immediate use of a dangerous instrument;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D. Displays what appears to be a pistol, revolver, rifle, shotgun, machine</a:t>
            </a:r>
            <a:br>
              <a:rPr lang="en-US" sz="1800" b="1" dirty="0" smtClean="0">
                <a:solidFill>
                  <a:srgbClr val="002060"/>
                </a:solidFill>
              </a:rPr>
            </a:br>
            <a:r>
              <a:rPr lang="en-US" sz="1800" b="1" dirty="0" smtClean="0">
                <a:solidFill>
                  <a:srgbClr val="002060"/>
                </a:solidFill>
              </a:rPr>
              <a:t>     gun or other firearm. </a:t>
            </a:r>
            <a:endParaRPr lang="en-US" sz="1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extLst>
      <p:ext uri="{BB962C8B-B14F-4D97-AF65-F5344CB8AC3E}">
        <p14:creationId xmlns:p14="http://schemas.microsoft.com/office/powerpoint/2010/main" val="272172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534400" cy="5570756"/>
          </a:xfrm>
          <a:prstGeom prst="rect">
            <a:avLst/>
          </a:prstGeom>
        </p:spPr>
        <p:txBody>
          <a:bodyPr wrap="square">
            <a:spAutoFit/>
          </a:bodyPr>
          <a:lstStyle/>
          <a:p>
            <a:pPr marL="342900" indent="-342900" algn="ctr">
              <a:spcBef>
                <a:spcPct val="20000"/>
              </a:spcBef>
            </a:pPr>
            <a:r>
              <a:rPr lang="en-US" sz="4000" b="1" dirty="0">
                <a:solidFill>
                  <a:srgbClr val="C00000"/>
                </a:solidFill>
              </a:rPr>
              <a:t>An Adventure into the Case Law </a:t>
            </a:r>
            <a:r>
              <a:rPr lang="en-US" sz="4000" b="1" dirty="0" smtClean="0">
                <a:solidFill>
                  <a:srgbClr val="C00000"/>
                </a:solidFill>
              </a:rPr>
              <a:t>Criminal Law</a:t>
            </a:r>
            <a:endParaRPr lang="en-US" sz="4000" b="1" dirty="0">
              <a:solidFill>
                <a:srgbClr val="C00000"/>
              </a:solidFill>
            </a:endParaRPr>
          </a:p>
          <a:p>
            <a:pPr marL="342900" indent="-342900">
              <a:spcBef>
                <a:spcPct val="20000"/>
              </a:spcBef>
              <a:buFontTx/>
              <a:buChar char="•"/>
            </a:pPr>
            <a:r>
              <a:rPr lang="en-US" sz="3000" b="1" dirty="0">
                <a:solidFill>
                  <a:srgbClr val="002060"/>
                </a:solidFill>
              </a:rPr>
              <a:t>The Case of </a:t>
            </a:r>
            <a:r>
              <a:rPr lang="en-US" sz="3000" b="1" dirty="0" smtClean="0">
                <a:solidFill>
                  <a:srgbClr val="002060"/>
                </a:solidFill>
              </a:rPr>
              <a:t>Regina v. Dudley and Stephens</a:t>
            </a:r>
          </a:p>
          <a:p>
            <a:pPr>
              <a:spcBef>
                <a:spcPct val="20000"/>
              </a:spcBef>
            </a:pPr>
            <a:endParaRPr lang="en-US" sz="3000" b="1" dirty="0">
              <a:solidFill>
                <a:srgbClr val="002060"/>
              </a:solidFill>
            </a:endParaRPr>
          </a:p>
          <a:p>
            <a:pPr>
              <a:spcBef>
                <a:spcPct val="20000"/>
              </a:spcBef>
            </a:pPr>
            <a:endParaRPr lang="en-US" sz="3000" b="1" dirty="0" smtClean="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smtClean="0">
              <a:solidFill>
                <a:srgbClr val="002060"/>
              </a:solidFill>
            </a:endParaRPr>
          </a:p>
          <a:p>
            <a:pPr>
              <a:spcBef>
                <a:spcPct val="20000"/>
              </a:spcBef>
            </a:pPr>
            <a:endParaRPr lang="en-US" sz="3000" b="1" dirty="0">
              <a:solidFill>
                <a:srgbClr val="002060"/>
              </a:solidFill>
            </a:endParaRPr>
          </a:p>
          <a:p>
            <a:pPr>
              <a:spcBef>
                <a:spcPct val="20000"/>
              </a:spcBef>
            </a:pPr>
            <a:endParaRPr lang="en-US" sz="1000" b="1" dirty="0" smtClean="0">
              <a:solidFill>
                <a:srgbClr val="002060"/>
              </a:solidFill>
            </a:endParaRPr>
          </a:p>
          <a:p>
            <a:pPr>
              <a:spcBef>
                <a:spcPct val="20000"/>
              </a:spcBef>
            </a:pPr>
            <a:endParaRPr lang="en-US" sz="1000" b="1" dirty="0" smtClean="0">
              <a:solidFill>
                <a:srgbClr val="002060"/>
              </a:solidFill>
            </a:endParaRPr>
          </a:p>
          <a:p>
            <a:pPr algn="ctr">
              <a:spcBef>
                <a:spcPct val="20000"/>
              </a:spcBef>
            </a:pPr>
            <a:r>
              <a:rPr lang="en-US" sz="3000" b="1" i="1" dirty="0" smtClean="0">
                <a:solidFill>
                  <a:srgbClr val="C81204"/>
                </a:solidFill>
              </a:rPr>
              <a:t>The Question of Necessity as a Defense</a:t>
            </a:r>
            <a:endParaRPr lang="en-US" sz="3000" b="1" i="1" dirty="0">
              <a:solidFill>
                <a:srgbClr val="C81204"/>
              </a:solidFill>
            </a:endParaRPr>
          </a:p>
        </p:txBody>
      </p:sp>
      <p:pic>
        <p:nvPicPr>
          <p:cNvPr id="5" name="Picture 4"/>
          <p:cNvPicPr>
            <a:picLocks noChangeAspect="1"/>
          </p:cNvPicPr>
          <p:nvPr/>
        </p:nvPicPr>
        <p:blipFill>
          <a:blip r:embed="rId2"/>
          <a:stretch>
            <a:fillRect/>
          </a:stretch>
        </p:blipFill>
        <p:spPr>
          <a:xfrm>
            <a:off x="2019300" y="2819400"/>
            <a:ext cx="5105400" cy="3087172"/>
          </a:xfrm>
          <a:prstGeom prst="rect">
            <a:avLst/>
          </a:prstGeom>
        </p:spPr>
      </p:pic>
    </p:spTree>
    <p:extLst>
      <p:ext uri="{BB962C8B-B14F-4D97-AF65-F5344CB8AC3E}">
        <p14:creationId xmlns:p14="http://schemas.microsoft.com/office/powerpoint/2010/main" val="293913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Eight C</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513800"/>
          </a:xfrm>
          <a:prstGeom prst="rect">
            <a:avLst/>
          </a:prstGeom>
          <a:solidFill>
            <a:schemeClr val="accent3"/>
          </a:solidFill>
        </p:spPr>
        <p:txBody>
          <a:bodyPr wrap="square">
            <a:spAutoFit/>
          </a:bodyPr>
          <a:lstStyle/>
          <a:p>
            <a:pPr>
              <a:lnSpc>
                <a:spcPct val="80000"/>
              </a:lnSpc>
              <a:defRPr/>
            </a:pPr>
            <a:r>
              <a:rPr lang="en-US" sz="3600" b="1" dirty="0"/>
              <a:t>Last Time We Spoke About:</a:t>
            </a:r>
          </a:p>
          <a:p>
            <a:pPr>
              <a:defRPr/>
            </a:pPr>
            <a:endParaRPr lang="en-US" sz="600" b="1" dirty="0"/>
          </a:p>
          <a:p>
            <a:pPr>
              <a:buFont typeface="Arial" pitchFamily="34" charset="0"/>
              <a:buChar char="•"/>
              <a:defRPr/>
            </a:pPr>
            <a:r>
              <a:rPr lang="en-US" sz="2800" b="1" dirty="0">
                <a:solidFill>
                  <a:srgbClr val="002060"/>
                </a:solidFill>
              </a:rPr>
              <a:t> </a:t>
            </a:r>
            <a:r>
              <a:rPr lang="en-US" sz="2800" b="1" dirty="0" smtClean="0">
                <a:solidFill>
                  <a:srgbClr val="002060"/>
                </a:solidFill>
              </a:rPr>
              <a:t>Copyrights</a:t>
            </a:r>
            <a:endParaRPr lang="en-US" sz="2800" b="1" dirty="0">
              <a:solidFill>
                <a:srgbClr val="002060"/>
              </a:solidFill>
            </a:endParaRPr>
          </a:p>
          <a:p>
            <a:pPr algn="ctr">
              <a:defRPr/>
            </a:pPr>
            <a:r>
              <a:rPr lang="en-US" b="1" i="1" dirty="0">
                <a:solidFill>
                  <a:srgbClr val="C00000"/>
                </a:solidFill>
              </a:rPr>
              <a:t>Part One: </a:t>
            </a:r>
            <a:r>
              <a:rPr lang="en-US" b="1" i="1" dirty="0" smtClean="0">
                <a:solidFill>
                  <a:srgbClr val="C00000"/>
                </a:solidFill>
              </a:rPr>
              <a:t>Definitions / Elements / Rights / Duration / Enforcement</a:t>
            </a:r>
            <a:endParaRPr lang="en-US" b="1" i="1" dirty="0">
              <a:solidFill>
                <a:srgbClr val="C0000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smtClean="0">
                <a:solidFill>
                  <a:srgbClr val="002060"/>
                </a:solidFill>
              </a:rPr>
              <a:t> Patents</a:t>
            </a:r>
          </a:p>
          <a:p>
            <a:pPr>
              <a:defRPr/>
            </a:pPr>
            <a:r>
              <a:rPr lang="en-US" b="1" i="1" dirty="0" smtClean="0">
                <a:solidFill>
                  <a:srgbClr val="C00000"/>
                </a:solidFill>
              </a:rPr>
              <a:t>  Part </a:t>
            </a:r>
            <a:r>
              <a:rPr lang="en-US" b="1" i="1" dirty="0">
                <a:solidFill>
                  <a:srgbClr val="C00000"/>
                </a:solidFill>
              </a:rPr>
              <a:t>Two: Definitions / Elements / Rights / Duration / </a:t>
            </a:r>
            <a:r>
              <a:rPr lang="en-US" b="1" i="1" dirty="0" smtClean="0">
                <a:solidFill>
                  <a:srgbClr val="C00000"/>
                </a:solidFill>
              </a:rPr>
              <a:t>Enforcement</a:t>
            </a:r>
          </a:p>
          <a:p>
            <a:pPr>
              <a:defRPr/>
            </a:pPr>
            <a:endParaRPr lang="en-US" sz="600" b="1" i="1" dirty="0">
              <a:solidFill>
                <a:srgbClr val="C00000"/>
              </a:solidFill>
            </a:endParaRPr>
          </a:p>
          <a:p>
            <a:pPr>
              <a:buFont typeface="Arial" pitchFamily="34" charset="0"/>
              <a:buChar char="•"/>
              <a:defRPr/>
            </a:pPr>
            <a:r>
              <a:rPr lang="en-US" sz="2800" b="1" dirty="0" smtClean="0">
                <a:solidFill>
                  <a:srgbClr val="002060"/>
                </a:solidFill>
              </a:rPr>
              <a:t> Trademarks</a:t>
            </a:r>
            <a:endParaRPr lang="en-US" sz="2800" b="1" dirty="0">
              <a:solidFill>
                <a:srgbClr val="002060"/>
              </a:solidFill>
            </a:endParaRPr>
          </a:p>
          <a:p>
            <a:pPr>
              <a:defRPr/>
            </a:pPr>
            <a:r>
              <a:rPr lang="en-US" b="1" i="1" dirty="0">
                <a:solidFill>
                  <a:srgbClr val="C00000"/>
                </a:solidFill>
              </a:rPr>
              <a:t> Part Three: Definitions / Elements / Rights / Duration / Enforcement </a:t>
            </a:r>
            <a:endParaRPr lang="en-US" b="1" i="1" dirty="0" smtClean="0">
              <a:solidFill>
                <a:srgbClr val="C00000"/>
              </a:solidFill>
            </a:endParaRPr>
          </a:p>
          <a:p>
            <a:pPr>
              <a:defRPr/>
            </a:pPr>
            <a:endParaRPr lang="en-US" b="1" i="1" dirty="0" smtClean="0">
              <a:solidFill>
                <a:srgbClr val="C00000"/>
              </a:solidFill>
            </a:endParaRPr>
          </a:p>
          <a:p>
            <a:pPr>
              <a:buFont typeface="Arial" pitchFamily="34" charset="0"/>
              <a:buChar char="•"/>
              <a:defRPr/>
            </a:pPr>
            <a:r>
              <a:rPr lang="en-US" sz="2600" b="1" dirty="0" smtClean="0">
                <a:solidFill>
                  <a:srgbClr val="002060"/>
                </a:solidFill>
              </a:rPr>
              <a:t> </a:t>
            </a:r>
            <a:r>
              <a:rPr lang="en-US" sz="2600" b="1" dirty="0">
                <a:solidFill>
                  <a:srgbClr val="002060"/>
                </a:solidFill>
              </a:rPr>
              <a:t>Class </a:t>
            </a:r>
            <a:r>
              <a:rPr lang="en-US" sz="2600" b="1" dirty="0" smtClean="0">
                <a:solidFill>
                  <a:srgbClr val="002060"/>
                </a:solidFill>
              </a:rPr>
              <a:t>Case </a:t>
            </a:r>
            <a:r>
              <a:rPr lang="en-US" sz="2600" b="1" dirty="0">
                <a:solidFill>
                  <a:srgbClr val="002060"/>
                </a:solidFill>
              </a:rPr>
              <a:t>– </a:t>
            </a:r>
            <a:r>
              <a:rPr lang="en-US" sz="2600" b="1" dirty="0" smtClean="0">
                <a:solidFill>
                  <a:srgbClr val="002060"/>
                </a:solidFill>
              </a:rPr>
              <a:t>A&amp;M Records v. Napster</a:t>
            </a:r>
            <a:endParaRPr lang="en-US" sz="2600" b="1" dirty="0">
              <a:solidFill>
                <a:srgbClr val="002060"/>
              </a:solidFill>
            </a:endParaRPr>
          </a:p>
          <a:p>
            <a:pPr algn="ctr">
              <a:defRPr/>
            </a:pPr>
            <a:r>
              <a:rPr lang="en-US" sz="2400" b="1" i="1" dirty="0">
                <a:solidFill>
                  <a:srgbClr val="C00000"/>
                </a:solidFill>
              </a:rPr>
              <a:t>     </a:t>
            </a:r>
            <a:r>
              <a:rPr lang="en-US" b="1" i="1" dirty="0" smtClean="0">
                <a:solidFill>
                  <a:srgbClr val="C00000"/>
                </a:solidFill>
              </a:rPr>
              <a:t>Peer to Peer Infringement</a:t>
            </a:r>
          </a:p>
          <a:p>
            <a:pPr algn="ctr">
              <a:lnSpc>
                <a:spcPct val="87000"/>
              </a:lnSpc>
              <a:defRPr/>
            </a:pPr>
            <a:endParaRPr lang="en-US" b="1" i="1" dirty="0">
              <a:solidFill>
                <a:srgbClr val="C00000"/>
              </a:solidFill>
            </a:endParaRPr>
          </a:p>
          <a:p>
            <a:pPr algn="ctr">
              <a:lnSpc>
                <a:spcPct val="87000"/>
              </a:lnSpc>
              <a:defRPr/>
            </a:pPr>
            <a:endParaRPr lang="en-US" b="1" dirty="0">
              <a:solidFill>
                <a:srgbClr val="C00000"/>
              </a:solidFill>
            </a:endParaRPr>
          </a:p>
        </p:txBody>
      </p:sp>
    </p:spTree>
    <p:extLst>
      <p:ext uri="{BB962C8B-B14F-4D97-AF65-F5344CB8AC3E}">
        <p14:creationId xmlns:p14="http://schemas.microsoft.com/office/powerpoint/2010/main" val="3417916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802212"/>
          </a:xfrm>
          <a:prstGeom prst="rect">
            <a:avLst/>
          </a:prstGeom>
          <a:solidFill>
            <a:schemeClr val="accent3"/>
          </a:solidFill>
        </p:spPr>
        <p:txBody>
          <a:bodyPr wrap="square">
            <a:spAutoFit/>
          </a:bodyPr>
          <a:lstStyle/>
          <a:p>
            <a:pPr>
              <a:lnSpc>
                <a:spcPct val="110000"/>
              </a:lnSpc>
              <a:defRPr/>
            </a:pPr>
            <a:r>
              <a:rPr lang="en-US" sz="3600" b="1" dirty="0" smtClean="0"/>
              <a:t>Tonight </a:t>
            </a:r>
            <a:r>
              <a:rPr lang="en-US" sz="3600" b="1" dirty="0"/>
              <a:t>We </a:t>
            </a:r>
            <a:r>
              <a:rPr lang="en-US" sz="3600" b="1" dirty="0" smtClean="0"/>
              <a:t>Will Speak </a:t>
            </a:r>
            <a:r>
              <a:rPr lang="en-US" sz="3600" b="1" dirty="0"/>
              <a:t>About:</a:t>
            </a:r>
          </a:p>
          <a:p>
            <a:pPr>
              <a:lnSpc>
                <a:spcPct val="110000"/>
              </a:lnSpc>
              <a:defRPr/>
            </a:pPr>
            <a:endParaRPr lang="en-US" sz="600" b="1" dirty="0"/>
          </a:p>
          <a:p>
            <a:pPr>
              <a:lnSpc>
                <a:spcPct val="110000"/>
              </a:lnSpc>
              <a:buFont typeface="Arial" pitchFamily="34" charset="0"/>
              <a:buChar char="•"/>
              <a:defRPr/>
            </a:pPr>
            <a:r>
              <a:rPr lang="en-US" sz="2800" b="1" dirty="0">
                <a:solidFill>
                  <a:srgbClr val="002060"/>
                </a:solidFill>
              </a:rPr>
              <a:t> </a:t>
            </a:r>
            <a:r>
              <a:rPr lang="en-US" sz="2800" b="1" dirty="0" smtClean="0">
                <a:solidFill>
                  <a:srgbClr val="002060"/>
                </a:solidFill>
              </a:rPr>
              <a:t>Structure and Purpose of Criminal Law</a:t>
            </a:r>
            <a:endParaRPr lang="en-US" sz="2800" b="1" dirty="0">
              <a:solidFill>
                <a:srgbClr val="002060"/>
              </a:solidFill>
            </a:endParaRPr>
          </a:p>
          <a:p>
            <a:pPr algn="just">
              <a:lnSpc>
                <a:spcPct val="110000"/>
              </a:lnSpc>
              <a:defRPr/>
            </a:pPr>
            <a:r>
              <a:rPr lang="en-US" sz="1600" b="1" i="1" dirty="0">
                <a:solidFill>
                  <a:srgbClr val="C00000"/>
                </a:solidFill>
              </a:rPr>
              <a:t>Part One: </a:t>
            </a:r>
            <a:r>
              <a:rPr lang="en-US" sz="1600" b="1" i="1" dirty="0" smtClean="0">
                <a:solidFill>
                  <a:srgbClr val="C00000"/>
                </a:solidFill>
              </a:rPr>
              <a:t>Definitions / Substantive - Procedural / Purpose / Crimes / Torts</a:t>
            </a:r>
            <a:endParaRPr lang="en-US" sz="1600" b="1" i="1" dirty="0">
              <a:solidFill>
                <a:srgbClr val="C00000"/>
              </a:solidFill>
            </a:endParaRPr>
          </a:p>
          <a:p>
            <a:pPr>
              <a:lnSpc>
                <a:spcPct val="110000"/>
              </a:lnSpc>
              <a:buFont typeface="Arial" pitchFamily="34" charset="0"/>
              <a:buChar char="•"/>
              <a:defRPr/>
            </a:pPr>
            <a:endParaRPr lang="en-US" sz="600" b="1" dirty="0">
              <a:solidFill>
                <a:srgbClr val="002060"/>
              </a:solidFill>
            </a:endParaRPr>
          </a:p>
          <a:p>
            <a:pPr>
              <a:lnSpc>
                <a:spcPct val="110000"/>
              </a:lnSpc>
              <a:buFont typeface="Arial" pitchFamily="34" charset="0"/>
              <a:buChar char="•"/>
              <a:defRPr/>
            </a:pPr>
            <a:endParaRPr lang="en-US" sz="600" b="1" dirty="0">
              <a:solidFill>
                <a:srgbClr val="002060"/>
              </a:solidFill>
            </a:endParaRPr>
          </a:p>
          <a:p>
            <a:pPr>
              <a:lnSpc>
                <a:spcPct val="110000"/>
              </a:lnSpc>
              <a:buFont typeface="Arial" pitchFamily="34" charset="0"/>
              <a:buChar char="•"/>
              <a:defRPr/>
            </a:pPr>
            <a:r>
              <a:rPr lang="en-US" sz="2800" b="1" dirty="0">
                <a:solidFill>
                  <a:srgbClr val="002060"/>
                </a:solidFill>
              </a:rPr>
              <a:t> </a:t>
            </a:r>
            <a:r>
              <a:rPr lang="en-US" sz="2800" b="1" dirty="0" smtClean="0">
                <a:solidFill>
                  <a:srgbClr val="002060"/>
                </a:solidFill>
              </a:rPr>
              <a:t>Theories of Criminal Punishment</a:t>
            </a:r>
            <a:endParaRPr lang="en-US" sz="2800" b="1" dirty="0">
              <a:solidFill>
                <a:srgbClr val="002060"/>
              </a:solidFill>
            </a:endParaRPr>
          </a:p>
          <a:p>
            <a:pPr algn="just">
              <a:lnSpc>
                <a:spcPct val="110000"/>
              </a:lnSpc>
              <a:defRPr/>
            </a:pPr>
            <a:r>
              <a:rPr lang="en-US" b="1" i="1" dirty="0">
                <a:solidFill>
                  <a:srgbClr val="C00000"/>
                </a:solidFill>
              </a:rPr>
              <a:t>  </a:t>
            </a:r>
            <a:r>
              <a:rPr lang="en-US" sz="1700" b="1" i="1" dirty="0">
                <a:solidFill>
                  <a:srgbClr val="C00000"/>
                </a:solidFill>
              </a:rPr>
              <a:t>Part</a:t>
            </a:r>
            <a:r>
              <a:rPr lang="en-US" sz="1000" b="1" i="1" dirty="0">
                <a:solidFill>
                  <a:srgbClr val="C00000"/>
                </a:solidFill>
              </a:rPr>
              <a:t> </a:t>
            </a:r>
            <a:r>
              <a:rPr lang="en-US" sz="1700" b="1" i="1" dirty="0">
                <a:solidFill>
                  <a:srgbClr val="C00000"/>
                </a:solidFill>
              </a:rPr>
              <a:t>Two:</a:t>
            </a:r>
            <a:r>
              <a:rPr lang="en-US" sz="1000" b="1" i="1" dirty="0">
                <a:solidFill>
                  <a:srgbClr val="C00000"/>
                </a:solidFill>
              </a:rPr>
              <a:t> </a:t>
            </a:r>
            <a:r>
              <a:rPr lang="en-US" sz="1600" b="1" i="1" dirty="0" smtClean="0">
                <a:solidFill>
                  <a:srgbClr val="C00000"/>
                </a:solidFill>
              </a:rPr>
              <a:t>Punishment Theories / Sentencing </a:t>
            </a:r>
            <a:r>
              <a:rPr lang="en-US" sz="1600" b="1" i="1" dirty="0">
                <a:solidFill>
                  <a:srgbClr val="C00000"/>
                </a:solidFill>
              </a:rPr>
              <a:t>/ </a:t>
            </a:r>
            <a:r>
              <a:rPr lang="en-US" sz="1600" b="1" i="1" dirty="0" smtClean="0">
                <a:solidFill>
                  <a:srgbClr val="C00000"/>
                </a:solidFill>
              </a:rPr>
              <a:t>Classification</a:t>
            </a:r>
            <a:endParaRPr lang="en-US" sz="1600" b="1" i="1" dirty="0">
              <a:solidFill>
                <a:srgbClr val="C00000"/>
              </a:solidFill>
            </a:endParaRPr>
          </a:p>
          <a:p>
            <a:pPr>
              <a:lnSpc>
                <a:spcPct val="110000"/>
              </a:lnSpc>
              <a:defRPr/>
            </a:pPr>
            <a:endParaRPr lang="en-US" sz="600" b="1" i="1" dirty="0" smtClean="0">
              <a:solidFill>
                <a:srgbClr val="C00000"/>
              </a:solidFill>
            </a:endParaRPr>
          </a:p>
          <a:p>
            <a:pPr>
              <a:lnSpc>
                <a:spcPct val="110000"/>
              </a:lnSpc>
              <a:defRPr/>
            </a:pPr>
            <a:endParaRPr lang="en-US" sz="600" b="1" i="1" dirty="0">
              <a:solidFill>
                <a:srgbClr val="C00000"/>
              </a:solidFill>
            </a:endParaRPr>
          </a:p>
          <a:p>
            <a:pPr>
              <a:lnSpc>
                <a:spcPct val="110000"/>
              </a:lnSpc>
              <a:buFont typeface="Arial" pitchFamily="34" charset="0"/>
              <a:buChar char="•"/>
              <a:defRPr/>
            </a:pPr>
            <a:r>
              <a:rPr lang="en-US" sz="2800" b="1" dirty="0" smtClean="0">
                <a:solidFill>
                  <a:srgbClr val="002060"/>
                </a:solidFill>
              </a:rPr>
              <a:t> Common Law Felonies</a:t>
            </a:r>
            <a:endParaRPr lang="en-US" sz="2800" b="1" dirty="0">
              <a:solidFill>
                <a:srgbClr val="002060"/>
              </a:solidFill>
            </a:endParaRPr>
          </a:p>
          <a:p>
            <a:pPr>
              <a:lnSpc>
                <a:spcPct val="110000"/>
              </a:lnSpc>
              <a:defRPr/>
            </a:pPr>
            <a:r>
              <a:rPr lang="en-US" b="1" i="1" dirty="0">
                <a:solidFill>
                  <a:srgbClr val="C00000"/>
                </a:solidFill>
              </a:rPr>
              <a:t> </a:t>
            </a:r>
            <a:r>
              <a:rPr lang="en-US" sz="1600" b="1" i="1" dirty="0">
                <a:solidFill>
                  <a:srgbClr val="C00000"/>
                </a:solidFill>
              </a:rPr>
              <a:t>Part Three: Common Law Felonies </a:t>
            </a:r>
            <a:r>
              <a:rPr lang="en-US" sz="1600" b="1" i="1" dirty="0" smtClean="0">
                <a:solidFill>
                  <a:srgbClr val="C00000"/>
                </a:solidFill>
              </a:rPr>
              <a:t>/ Current Day Criminal Statutes</a:t>
            </a:r>
          </a:p>
          <a:p>
            <a:pPr defTabSz="685800">
              <a:lnSpc>
                <a:spcPct val="110000"/>
              </a:lnSpc>
              <a:defRPr/>
            </a:pPr>
            <a:endParaRPr lang="en-US" sz="600" b="1" i="1" dirty="0" smtClean="0">
              <a:solidFill>
                <a:srgbClr val="C00000"/>
              </a:solidFill>
            </a:endParaRPr>
          </a:p>
          <a:p>
            <a:pPr defTabSz="685800">
              <a:lnSpc>
                <a:spcPct val="110000"/>
              </a:lnSpc>
              <a:defRPr/>
            </a:pPr>
            <a:endParaRPr lang="en-US" sz="600" b="1" i="1" dirty="0" smtClean="0">
              <a:solidFill>
                <a:srgbClr val="C00000"/>
              </a:solidFill>
            </a:endParaRPr>
          </a:p>
          <a:p>
            <a:pPr>
              <a:lnSpc>
                <a:spcPct val="110000"/>
              </a:lnSpc>
              <a:buFont typeface="Arial" pitchFamily="34" charset="0"/>
              <a:buChar char="•"/>
              <a:defRPr/>
            </a:pPr>
            <a:r>
              <a:rPr lang="en-US" sz="2600" b="1" dirty="0" smtClean="0">
                <a:solidFill>
                  <a:srgbClr val="002060"/>
                </a:solidFill>
              </a:rPr>
              <a:t> </a:t>
            </a:r>
            <a:r>
              <a:rPr lang="en-US" sz="2600" b="1" dirty="0">
                <a:solidFill>
                  <a:srgbClr val="002060"/>
                </a:solidFill>
              </a:rPr>
              <a:t>Class </a:t>
            </a:r>
            <a:r>
              <a:rPr lang="en-US" sz="2600" b="1" dirty="0" smtClean="0">
                <a:solidFill>
                  <a:srgbClr val="002060"/>
                </a:solidFill>
              </a:rPr>
              <a:t>Case </a:t>
            </a:r>
            <a:r>
              <a:rPr lang="en-US" sz="2600" b="1" dirty="0">
                <a:solidFill>
                  <a:srgbClr val="002060"/>
                </a:solidFill>
              </a:rPr>
              <a:t>– </a:t>
            </a:r>
            <a:r>
              <a:rPr lang="en-US" sz="2600" b="1" dirty="0" smtClean="0">
                <a:solidFill>
                  <a:srgbClr val="002060"/>
                </a:solidFill>
              </a:rPr>
              <a:t>Regina v. Dudley and Stephens</a:t>
            </a:r>
            <a:endParaRPr lang="en-US" sz="2600" b="1" dirty="0">
              <a:solidFill>
                <a:srgbClr val="002060"/>
              </a:solidFill>
            </a:endParaRPr>
          </a:p>
          <a:p>
            <a:pPr algn="ctr">
              <a:lnSpc>
                <a:spcPct val="110000"/>
              </a:lnSpc>
              <a:defRPr/>
            </a:pPr>
            <a:r>
              <a:rPr lang="en-US" sz="2400" b="1" i="1" dirty="0">
                <a:solidFill>
                  <a:srgbClr val="C00000"/>
                </a:solidFill>
              </a:rPr>
              <a:t>     </a:t>
            </a:r>
            <a:r>
              <a:rPr lang="en-US" b="1" i="1" dirty="0" smtClean="0">
                <a:solidFill>
                  <a:srgbClr val="C00000"/>
                </a:solidFill>
              </a:rPr>
              <a:t>Necessity and </a:t>
            </a:r>
            <a:r>
              <a:rPr lang="en-US" b="1" i="1" dirty="0" err="1" smtClean="0">
                <a:solidFill>
                  <a:srgbClr val="C00000"/>
                </a:solidFill>
              </a:rPr>
              <a:t>Mens</a:t>
            </a:r>
            <a:r>
              <a:rPr lang="en-US" b="1" i="1" dirty="0" smtClean="0">
                <a:solidFill>
                  <a:srgbClr val="C00000"/>
                </a:solidFill>
              </a:rPr>
              <a:t> Rea</a:t>
            </a:r>
          </a:p>
          <a:p>
            <a:pPr algn="ctr">
              <a:lnSpc>
                <a:spcPct val="87000"/>
              </a:lnSpc>
              <a:defRPr/>
            </a:pPr>
            <a:endParaRPr lang="en-US" b="1" dirty="0">
              <a:solidFill>
                <a:srgbClr val="C00000"/>
              </a:solidFill>
            </a:endParaRPr>
          </a:p>
        </p:txBody>
      </p:sp>
    </p:spTree>
    <p:extLst>
      <p:ext uri="{BB962C8B-B14F-4D97-AF65-F5344CB8AC3E}">
        <p14:creationId xmlns:p14="http://schemas.microsoft.com/office/powerpoint/2010/main" val="146008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lnSpc>
                <a:spcPct val="90000"/>
              </a:lnSpc>
              <a:spcBef>
                <a:spcPts val="0"/>
              </a:spcBef>
              <a:defRPr/>
            </a:pPr>
            <a:r>
              <a:rPr lang="en-US" sz="5400" b="1" dirty="0" smtClean="0">
                <a:solidFill>
                  <a:srgbClr val="0033CC"/>
                </a:solidFill>
              </a:rPr>
              <a:t>Criminal Law</a:t>
            </a:r>
            <a:endParaRPr lang="en-US" sz="5400" b="1" dirty="0" smtClean="0">
              <a:solidFill>
                <a:srgbClr val="0033CC"/>
              </a:solidFill>
            </a:endParaRPr>
          </a:p>
          <a:p>
            <a:pPr marL="342900" indent="-342900" algn="ctr">
              <a:lnSpc>
                <a:spcPct val="90000"/>
              </a:lnSpc>
              <a:spcBef>
                <a:spcPts val="0"/>
              </a:spcBef>
              <a:defRPr/>
            </a:pPr>
            <a:r>
              <a:rPr lang="en-US" sz="4800" b="1" i="1" dirty="0" smtClean="0">
                <a:solidFill>
                  <a:srgbClr val="006600"/>
                </a:solidFill>
              </a:rPr>
              <a:t>Common Law Felonies</a:t>
            </a:r>
            <a:endParaRPr lang="en-US" sz="4800" b="1" i="1" dirty="0" smtClean="0">
              <a:solidFill>
                <a:srgbClr val="006600"/>
              </a:solidFill>
            </a:endParaRPr>
          </a:p>
          <a:p>
            <a:pPr marL="342900" indent="-342900" algn="ctr">
              <a:lnSpc>
                <a:spcPct val="90000"/>
              </a:lnSpc>
              <a:spcBef>
                <a:spcPts val="0"/>
              </a:spcBef>
              <a:defRPr/>
            </a:pPr>
            <a:endParaRPr lang="en-US" sz="2800" b="1" i="1" dirty="0" smtClean="0">
              <a:solidFill>
                <a:srgbClr val="006600"/>
              </a:solidFill>
            </a:endParaRPr>
          </a:p>
          <a:p>
            <a:pPr marL="342900" indent="-342900" algn="ctr">
              <a:spcBef>
                <a:spcPts val="0"/>
              </a:spcBef>
            </a:pPr>
            <a:r>
              <a:rPr lang="en-US" sz="4400" b="1" i="1" dirty="0" smtClean="0">
                <a:solidFill>
                  <a:srgbClr val="C00000"/>
                </a:solidFill>
              </a:rPr>
              <a:t>  </a:t>
            </a:r>
          </a:p>
          <a:p>
            <a:pPr marL="342900" indent="-342900">
              <a:spcBef>
                <a:spcPts val="0"/>
              </a:spcBef>
            </a:pPr>
            <a:endParaRPr lang="en-US" sz="1000" b="1" i="1" dirty="0" smtClean="0">
              <a:solidFill>
                <a:srgbClr val="002060"/>
              </a:solidFill>
            </a:endParaRPr>
          </a:p>
        </p:txBody>
      </p:sp>
    </p:spTree>
    <p:extLst>
      <p:ext uri="{BB962C8B-B14F-4D97-AF65-F5344CB8AC3E}">
        <p14:creationId xmlns:p14="http://schemas.microsoft.com/office/powerpoint/2010/main" val="274395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304800" y="914400"/>
            <a:ext cx="8534400" cy="5181600"/>
          </a:xfrm>
        </p:spPr>
        <p:txBody>
          <a:bodyPr anchor="t" anchorCtr="0"/>
          <a:lstStyle/>
          <a:p>
            <a:pPr marL="342900" indent="-342900" algn="l">
              <a:lnSpc>
                <a:spcPct val="95000"/>
              </a:lnSpc>
              <a:spcBef>
                <a:spcPts val="0"/>
              </a:spcBef>
              <a:defRPr/>
            </a:pPr>
            <a:r>
              <a:rPr lang="en-US" sz="3600" b="1" dirty="0" smtClean="0">
                <a:solidFill>
                  <a:srgbClr val="0033CC"/>
                </a:solidFill>
              </a:rPr>
              <a:t>                  The </a:t>
            </a:r>
            <a:r>
              <a:rPr lang="en-US" sz="3600" b="1" dirty="0">
                <a:solidFill>
                  <a:srgbClr val="0033CC"/>
                </a:solidFill>
              </a:rPr>
              <a:t>Criminal Law</a:t>
            </a:r>
            <a:r>
              <a:rPr lang="en-US" sz="1800" b="1" dirty="0">
                <a:solidFill>
                  <a:srgbClr val="0033CC"/>
                </a:solidFill>
              </a:rPr>
              <a:t/>
            </a:r>
            <a:br>
              <a:rPr lang="en-US" sz="1800" b="1" dirty="0">
                <a:solidFill>
                  <a:srgbClr val="0033CC"/>
                </a:solidFill>
              </a:rPr>
            </a:br>
            <a:r>
              <a:rPr lang="en-US" sz="1800" b="1" dirty="0" smtClean="0">
                <a:solidFill>
                  <a:srgbClr val="0033CC"/>
                </a:solidFill>
              </a:rPr>
              <a:t>                      </a:t>
            </a:r>
            <a:r>
              <a:rPr lang="en-US" sz="1800" b="1" dirty="0" smtClean="0">
                <a:solidFill>
                  <a:srgbClr val="0033CC"/>
                </a:solidFill>
              </a:rPr>
              <a:t>        </a:t>
            </a:r>
            <a:r>
              <a:rPr lang="en-US" sz="2800" b="1" i="1" dirty="0" smtClean="0">
                <a:solidFill>
                  <a:srgbClr val="006600"/>
                </a:solidFill>
              </a:rPr>
              <a:t>Common Law Felonies</a:t>
            </a:r>
            <a:r>
              <a:rPr lang="en-US" sz="1400" b="1" i="1" dirty="0">
                <a:solidFill>
                  <a:srgbClr val="006600"/>
                </a:solidFill>
              </a:rPr>
              <a:t/>
            </a:r>
            <a:br>
              <a:rPr lang="en-US" sz="1400" b="1" i="1" dirty="0">
                <a:solidFill>
                  <a:srgbClr val="006600"/>
                </a:solidFill>
              </a:rPr>
            </a:br>
            <a:r>
              <a:rPr lang="en-US" sz="1400" dirty="0" smtClean="0"/>
              <a:t/>
            </a:r>
            <a:br>
              <a:rPr lang="en-US" sz="1400" dirty="0" smtClean="0"/>
            </a:br>
            <a:r>
              <a:rPr lang="en-US" sz="1800" b="1" dirty="0" smtClean="0">
                <a:solidFill>
                  <a:srgbClr val="C00000"/>
                </a:solidFill>
              </a:rPr>
              <a:t>Common </a:t>
            </a:r>
            <a:r>
              <a:rPr lang="en-US" sz="1800" b="1" dirty="0" smtClean="0">
                <a:solidFill>
                  <a:srgbClr val="C00000"/>
                </a:solidFill>
              </a:rPr>
              <a:t>Law:</a:t>
            </a:r>
            <a:br>
              <a:rPr lang="en-US" sz="1800" b="1" dirty="0" smtClean="0">
                <a:solidFill>
                  <a:srgbClr val="C00000"/>
                </a:solidFill>
              </a:rPr>
            </a:br>
            <a:r>
              <a:rPr lang="en-US" sz="700" dirty="0" smtClean="0"/>
              <a:t/>
            </a:r>
            <a:br>
              <a:rPr lang="en-US" sz="700" dirty="0" smtClean="0"/>
            </a:br>
            <a:r>
              <a:rPr lang="en-US" sz="1400" dirty="0" smtClean="0"/>
              <a:t>As previously mentioned the current criminal law evolved from common law.</a:t>
            </a:r>
            <a:br>
              <a:rPr lang="en-US" sz="1400" dirty="0" smtClean="0"/>
            </a:br>
            <a:r>
              <a:rPr lang="en-US" sz="1400" dirty="0"/>
              <a:t/>
            </a:r>
            <a:br>
              <a:rPr lang="en-US" sz="1400" dirty="0"/>
            </a:br>
            <a:r>
              <a:rPr lang="en-US" sz="1400" dirty="0" smtClean="0"/>
              <a:t>Felonies and Misdemeanors were classifications under common law of the seriousness of a crime</a:t>
            </a:r>
            <a:br>
              <a:rPr lang="en-US" sz="1400" dirty="0" smtClean="0"/>
            </a:br>
            <a:r>
              <a:rPr lang="en-US" sz="1400" dirty="0"/>
              <a:t/>
            </a:r>
            <a:br>
              <a:rPr lang="en-US" sz="1400" dirty="0"/>
            </a:br>
            <a:r>
              <a:rPr lang="en-US" sz="1400" dirty="0" smtClean="0"/>
              <a:t>At common law, a felony carried with it the possible penalty of death.</a:t>
            </a:r>
            <a:br>
              <a:rPr lang="en-US" sz="1400" dirty="0" smtClean="0"/>
            </a:br>
            <a:r>
              <a:rPr lang="en-US" sz="1400" dirty="0"/>
              <a:t/>
            </a:r>
            <a:br>
              <a:rPr lang="en-US" sz="1400" dirty="0"/>
            </a:br>
            <a:r>
              <a:rPr lang="en-US" sz="1400" dirty="0" smtClean="0"/>
              <a:t>They were the most serious of crimes.</a:t>
            </a:r>
            <a:br>
              <a:rPr lang="en-US" sz="1400" dirty="0" smtClean="0"/>
            </a:br>
            <a:r>
              <a:rPr lang="en-US" sz="1400" dirty="0"/>
              <a:t/>
            </a:r>
            <a:br>
              <a:rPr lang="en-US" sz="1400" dirty="0"/>
            </a:br>
            <a:r>
              <a:rPr lang="en-US" sz="1400" dirty="0" smtClean="0"/>
              <a:t>Misdemeanors, conversely, were less serious offenses, which could result in short term imprisonment.</a:t>
            </a:r>
            <a:r>
              <a:rPr lang="en-US" sz="1400" dirty="0" smtClean="0"/>
              <a:t/>
            </a:r>
            <a:br>
              <a:rPr lang="en-US" sz="1400" dirty="0" smtClean="0"/>
            </a:br>
            <a:r>
              <a:rPr lang="en-US" sz="1400" dirty="0" smtClean="0"/>
              <a:t/>
            </a:r>
            <a:br>
              <a:rPr lang="en-US" sz="1400" dirty="0" smtClean="0"/>
            </a:br>
            <a:r>
              <a:rPr lang="en-US" sz="1800" b="1" dirty="0" smtClean="0">
                <a:solidFill>
                  <a:srgbClr val="C00000"/>
                </a:solidFill>
              </a:rPr>
              <a:t>Today’s Criminal Statutes</a:t>
            </a:r>
            <a:r>
              <a:rPr lang="en-US" sz="1800" b="1" dirty="0" smtClean="0">
                <a:solidFill>
                  <a:srgbClr val="C00000"/>
                </a:solidFill>
              </a:rPr>
              <a:t>:</a:t>
            </a:r>
            <a:r>
              <a:rPr lang="en-US" sz="1800" b="1" dirty="0" smtClean="0">
                <a:solidFill>
                  <a:srgbClr val="C00000"/>
                </a:solidFill>
              </a:rPr>
              <a:t/>
            </a:r>
            <a:br>
              <a:rPr lang="en-US" sz="1800" b="1" dirty="0" smtClean="0">
                <a:solidFill>
                  <a:srgbClr val="C00000"/>
                </a:solidFill>
              </a:rPr>
            </a:br>
            <a:r>
              <a:rPr lang="en-US" sz="1100" dirty="0" smtClean="0"/>
              <a:t/>
            </a:r>
            <a:br>
              <a:rPr lang="en-US" sz="1100" dirty="0" smtClean="0"/>
            </a:br>
            <a:r>
              <a:rPr lang="en-US" sz="1400" dirty="0" smtClean="0"/>
              <a:t>Most criminal law resides in the states and is derived from common law offenses.</a:t>
            </a:r>
            <a:br>
              <a:rPr lang="en-US" sz="1400" dirty="0" smtClean="0"/>
            </a:br>
            <a:r>
              <a:rPr lang="en-US" sz="1400" dirty="0"/>
              <a:t/>
            </a:r>
            <a:br>
              <a:rPr lang="en-US" sz="1400" dirty="0"/>
            </a:br>
            <a:r>
              <a:rPr lang="en-US" sz="1400" dirty="0" smtClean="0"/>
              <a:t>These offenses have been codified under such statutes as the New York State Penal Law.</a:t>
            </a:r>
            <a:br>
              <a:rPr lang="en-US" sz="1400" dirty="0" smtClean="0"/>
            </a:br>
            <a:r>
              <a:rPr lang="en-US" sz="1400" dirty="0"/>
              <a:t/>
            </a:r>
            <a:br>
              <a:rPr lang="en-US" sz="1400" dirty="0"/>
            </a:br>
            <a:r>
              <a:rPr lang="en-US" sz="1400" dirty="0" smtClean="0"/>
              <a:t>Although there are some Federal Criminal Offenses, codified under the United States Code, most relate federal issues, such as crimes against federal officials, terrorism, bank robbery, federal tax evasion, wire fraud, mail fraud, piracy, counterfeiting, drug trafficking or treason.  </a:t>
            </a:r>
            <a:r>
              <a:rPr lang="en-US" sz="1400" dirty="0" smtClean="0"/>
              <a:t/>
            </a:r>
            <a:br>
              <a:rPr lang="en-US" sz="1400" dirty="0" smtClean="0"/>
            </a:br>
            <a:endParaRPr lang="en-US" sz="1200" b="1" dirty="0" smtClean="0">
              <a:solidFill>
                <a:schemeClr val="accent2"/>
              </a:solidFill>
            </a:endParaRPr>
          </a:p>
        </p:txBody>
      </p:sp>
    </p:spTree>
    <p:extLst>
      <p:ext uri="{BB962C8B-B14F-4D97-AF65-F5344CB8AC3E}">
        <p14:creationId xmlns:p14="http://schemas.microsoft.com/office/powerpoint/2010/main" val="193437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marL="342900" indent="-342900">
              <a:lnSpc>
                <a:spcPct val="90000"/>
              </a:lnSpc>
              <a:spcBef>
                <a:spcPts val="0"/>
              </a:spcBef>
              <a:defRPr/>
            </a:pPr>
            <a:r>
              <a:rPr lang="en-US" sz="3600" b="1" dirty="0">
                <a:solidFill>
                  <a:srgbClr val="0033CC"/>
                </a:solidFill>
              </a:rPr>
              <a:t>Criminal Law</a:t>
            </a:r>
            <a:br>
              <a:rPr lang="en-US" sz="3600" b="1" dirty="0">
                <a:solidFill>
                  <a:srgbClr val="0033CC"/>
                </a:solidFill>
              </a:rPr>
            </a:br>
            <a:r>
              <a:rPr lang="en-US" sz="2800" b="1" i="1" dirty="0">
                <a:solidFill>
                  <a:srgbClr val="006600"/>
                </a:solidFill>
              </a:rPr>
              <a:t>Common Law Felonies</a:t>
            </a:r>
            <a:r>
              <a:rPr lang="en-US" sz="3200" b="1" i="1" dirty="0">
                <a:solidFill>
                  <a:srgbClr val="006600"/>
                </a:solidFill>
              </a:rPr>
              <a:t/>
            </a:r>
            <a:br>
              <a:rPr lang="en-US" sz="3200" b="1" i="1" dirty="0">
                <a:solidFill>
                  <a:srgbClr val="006600"/>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mc:AlternateContent xmlns:mc="http://schemas.openxmlformats.org/markup-compatibility/2006">
              <mc:Choice xmlns:v="urn:schemas-microsoft-com:vml" Requires="v">
                <p:oleObj spid="_x0000_s1054" name="Document" r:id="rId4" imgW="5705280" imgH="2438280" progId="">
                  <p:embed/>
                </p:oleObj>
              </mc:Choice>
              <mc:Fallback>
                <p:oleObj name="Document" r:id="rId4" imgW="5705280" imgH="2438280" progId="">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8400"/>
                        <a:ext cx="6248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mc:AlternateContent xmlns:mc="http://schemas.openxmlformats.org/markup-compatibility/2006">
              <mc:Choice xmlns:v="urn:schemas-microsoft-com:vml" Requires="v">
                <p:oleObj spid="_x0000_s1055" name="Document" r:id="rId6" imgW="5705280" imgH="2476440" progId="">
                  <p:embed/>
                </p:oleObj>
              </mc:Choice>
              <mc:Fallback>
                <p:oleObj name="Document" r:id="rId6" imgW="5705280" imgH="2476440" progId="">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590800"/>
                        <a:ext cx="685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586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lnSpc>
                <a:spcPct val="90000"/>
              </a:lnSpc>
              <a:spcBef>
                <a:spcPts val="0"/>
              </a:spcBef>
              <a:defRPr/>
            </a:pPr>
            <a:r>
              <a:rPr lang="en-US" sz="5400" b="1" dirty="0" smtClean="0">
                <a:solidFill>
                  <a:srgbClr val="0033CC"/>
                </a:solidFill>
              </a:rPr>
              <a:t>Criminal Law</a:t>
            </a:r>
            <a:endParaRPr lang="en-US" sz="5400" b="1" dirty="0" smtClean="0">
              <a:solidFill>
                <a:srgbClr val="0033CC"/>
              </a:solidFill>
            </a:endParaRPr>
          </a:p>
          <a:p>
            <a:pPr marL="342900" indent="-342900" algn="ctr">
              <a:lnSpc>
                <a:spcPct val="90000"/>
              </a:lnSpc>
              <a:spcBef>
                <a:spcPts val="0"/>
              </a:spcBef>
              <a:defRPr/>
            </a:pPr>
            <a:r>
              <a:rPr lang="en-US" sz="4800" b="1" i="1" dirty="0" smtClean="0">
                <a:solidFill>
                  <a:srgbClr val="006600"/>
                </a:solidFill>
              </a:rPr>
              <a:t>Common Law Felonies</a:t>
            </a:r>
          </a:p>
          <a:p>
            <a:pPr marL="342900" indent="-342900" algn="ctr">
              <a:lnSpc>
                <a:spcPct val="90000"/>
              </a:lnSpc>
              <a:spcBef>
                <a:spcPts val="0"/>
              </a:spcBef>
              <a:defRPr/>
            </a:pPr>
            <a:endParaRPr lang="en-US" sz="1000" b="1" i="1" dirty="0">
              <a:solidFill>
                <a:srgbClr val="006600"/>
              </a:solidFill>
            </a:endParaRPr>
          </a:p>
          <a:p>
            <a:pPr marL="342900" indent="-342900" algn="ctr">
              <a:lnSpc>
                <a:spcPct val="90000"/>
              </a:lnSpc>
              <a:spcBef>
                <a:spcPts val="0"/>
              </a:spcBef>
              <a:defRPr/>
            </a:pPr>
            <a:r>
              <a:rPr lang="en-US" sz="4000" b="1" i="1" dirty="0" smtClean="0">
                <a:solidFill>
                  <a:srgbClr val="C81204"/>
                </a:solidFill>
              </a:rPr>
              <a:t>Current Day Criminal Statutes</a:t>
            </a:r>
            <a:endParaRPr lang="en-US" sz="4000" b="1" i="1" dirty="0" smtClean="0">
              <a:solidFill>
                <a:srgbClr val="C81204"/>
              </a:solidFill>
            </a:endParaRPr>
          </a:p>
          <a:p>
            <a:pPr marL="342900" indent="-342900" algn="ctr">
              <a:lnSpc>
                <a:spcPct val="90000"/>
              </a:lnSpc>
              <a:spcBef>
                <a:spcPts val="0"/>
              </a:spcBef>
              <a:defRPr/>
            </a:pPr>
            <a:endParaRPr lang="en-US" sz="2800" b="1" i="1" dirty="0" smtClean="0">
              <a:solidFill>
                <a:srgbClr val="006600"/>
              </a:solidFill>
            </a:endParaRPr>
          </a:p>
          <a:p>
            <a:pPr marL="342900" indent="-342900" algn="ctr">
              <a:spcBef>
                <a:spcPts val="0"/>
              </a:spcBef>
            </a:pPr>
            <a:r>
              <a:rPr lang="en-US" sz="4400" b="1" i="1" dirty="0" smtClean="0">
                <a:solidFill>
                  <a:srgbClr val="C00000"/>
                </a:solidFill>
              </a:rPr>
              <a:t>  </a:t>
            </a:r>
          </a:p>
          <a:p>
            <a:pPr marL="342900" indent="-342900">
              <a:spcBef>
                <a:spcPts val="0"/>
              </a:spcBef>
            </a:pPr>
            <a:endParaRPr lang="en-US" sz="1000" b="1" i="1" dirty="0" smtClean="0">
              <a:solidFill>
                <a:srgbClr val="002060"/>
              </a:solidFill>
            </a:endParaRPr>
          </a:p>
        </p:txBody>
      </p:sp>
    </p:spTree>
    <p:extLst>
      <p:ext uri="{BB962C8B-B14F-4D97-AF65-F5344CB8AC3E}">
        <p14:creationId xmlns:p14="http://schemas.microsoft.com/office/powerpoint/2010/main" val="94982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smtClean="0">
                <a:solidFill>
                  <a:srgbClr val="0033CC"/>
                </a:solidFill>
              </a:rPr>
              <a:t>Murder</a:t>
            </a:r>
            <a:r>
              <a:rPr lang="en-US" sz="1200" dirty="0" smtClean="0"/>
              <a:t/>
            </a:r>
            <a:br>
              <a:rPr lang="en-US" sz="1200" dirty="0" smtClean="0"/>
            </a:br>
            <a:r>
              <a:rPr lang="en-US" sz="300" dirty="0" smtClean="0"/>
              <a:t/>
            </a:r>
            <a:br>
              <a:rPr lang="en-US" sz="300" dirty="0" smtClean="0"/>
            </a:br>
            <a:r>
              <a:rPr lang="en-US" sz="2400" b="1" i="1" dirty="0" smtClean="0"/>
              <a:t>A person is guilty of murder when: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1. With intent to cause the death of another person, </a:t>
            </a:r>
            <a:br>
              <a:rPr lang="en-US" sz="1800" b="1" dirty="0" smtClean="0">
                <a:solidFill>
                  <a:schemeClr val="accent1">
                    <a:lumMod val="25000"/>
                  </a:schemeClr>
                </a:solidFill>
              </a:rPr>
            </a:br>
            <a:r>
              <a:rPr lang="en-US" sz="1800" b="1" dirty="0" smtClean="0">
                <a:solidFill>
                  <a:schemeClr val="accent1">
                    <a:lumMod val="25000"/>
                  </a:schemeClr>
                </a:solidFill>
              </a:rPr>
              <a:t>he causes the death of such person or of a third person;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2. Under circumstances evincing a depraved indifference </a:t>
            </a:r>
            <a:br>
              <a:rPr lang="en-US" sz="1800" b="1" dirty="0" smtClean="0">
                <a:solidFill>
                  <a:schemeClr val="accent1">
                    <a:lumMod val="25000"/>
                  </a:schemeClr>
                </a:solidFill>
              </a:rPr>
            </a:br>
            <a:r>
              <a:rPr lang="en-US" sz="1800" b="1" dirty="0" smtClean="0">
                <a:solidFill>
                  <a:schemeClr val="accent1">
                    <a:lumMod val="25000"/>
                  </a:schemeClr>
                </a:solidFill>
              </a:rPr>
              <a:t>to human life, he recklessly engages in conduct </a:t>
            </a:r>
            <a:br>
              <a:rPr lang="en-US" sz="1800" b="1" dirty="0" smtClean="0">
                <a:solidFill>
                  <a:schemeClr val="accent1">
                    <a:lumMod val="25000"/>
                  </a:schemeClr>
                </a:solidFill>
              </a:rPr>
            </a:br>
            <a:r>
              <a:rPr lang="en-US" sz="1800" b="1" dirty="0" smtClean="0">
                <a:solidFill>
                  <a:schemeClr val="accent1">
                    <a:lumMod val="25000"/>
                  </a:schemeClr>
                </a:solidFill>
              </a:rPr>
              <a:t>which creates a grave risk of death to another person,</a:t>
            </a:r>
            <a:br>
              <a:rPr lang="en-US" sz="1800" b="1" dirty="0" smtClean="0">
                <a:solidFill>
                  <a:schemeClr val="accent1">
                    <a:lumMod val="25000"/>
                  </a:schemeClr>
                </a:solidFill>
              </a:rPr>
            </a:br>
            <a:r>
              <a:rPr lang="en-US" sz="1800" b="1" dirty="0" smtClean="0">
                <a:solidFill>
                  <a:schemeClr val="accent1">
                    <a:lumMod val="25000"/>
                  </a:schemeClr>
                </a:solidFill>
              </a:rPr>
              <a:t>and thereby causes the death of another person; or</a:t>
            </a:r>
            <a:br>
              <a:rPr lang="en-US" sz="1800" b="1" dirty="0" smtClean="0">
                <a:solidFill>
                  <a:schemeClr val="accent1">
                    <a:lumMod val="25000"/>
                  </a:schemeClr>
                </a:solidFill>
              </a:rPr>
            </a:br>
            <a:r>
              <a:rPr lang="en-US" sz="600" b="1" dirty="0" smtClean="0">
                <a:solidFill>
                  <a:schemeClr val="accent1">
                    <a:lumMod val="25000"/>
                  </a:schemeClr>
                </a:solidFill>
              </a:rPr>
              <a:t> </a:t>
            </a:r>
            <a:r>
              <a:rPr lang="en-US" sz="1600" b="1" dirty="0" smtClean="0"/>
              <a:t/>
            </a:r>
            <a:br>
              <a:rPr lang="en-US" sz="1600" b="1" dirty="0" smtClean="0"/>
            </a:br>
            <a:r>
              <a:rPr lang="en-US" sz="1800" b="1" dirty="0" smtClean="0">
                <a:solidFill>
                  <a:schemeClr val="accent1">
                    <a:lumMod val="25000"/>
                  </a:schemeClr>
                </a:solidFill>
              </a:rPr>
              <a:t>3. Acting either alone or with one or more other persons, </a:t>
            </a:r>
            <a:br>
              <a:rPr lang="en-US" sz="1800" b="1" dirty="0" smtClean="0">
                <a:solidFill>
                  <a:schemeClr val="accent1">
                    <a:lumMod val="25000"/>
                  </a:schemeClr>
                </a:solidFill>
              </a:rPr>
            </a:br>
            <a:r>
              <a:rPr lang="en-US" sz="1800" b="1" dirty="0" smtClean="0">
                <a:solidFill>
                  <a:schemeClr val="accent1">
                    <a:lumMod val="25000"/>
                  </a:schemeClr>
                </a:solidFill>
              </a:rPr>
              <a:t>he commits or attempts to a felony, and, </a:t>
            </a:r>
            <a:br>
              <a:rPr lang="en-US" sz="1800" b="1" dirty="0" smtClean="0">
                <a:solidFill>
                  <a:schemeClr val="accent1">
                    <a:lumMod val="25000"/>
                  </a:schemeClr>
                </a:solidFill>
              </a:rPr>
            </a:br>
            <a:r>
              <a:rPr lang="en-US" sz="1800" b="1" dirty="0" smtClean="0">
                <a:solidFill>
                  <a:schemeClr val="accent1">
                    <a:lumMod val="25000"/>
                  </a:schemeClr>
                </a:solidFill>
              </a:rPr>
              <a:t>in the course of and in furtherance of such crime </a:t>
            </a:r>
            <a:br>
              <a:rPr lang="en-US" sz="1800" b="1" dirty="0" smtClean="0">
                <a:solidFill>
                  <a:schemeClr val="accent1">
                    <a:lumMod val="25000"/>
                  </a:schemeClr>
                </a:solidFill>
              </a:rPr>
            </a:br>
            <a:r>
              <a:rPr lang="en-US" sz="1800" b="1" dirty="0" smtClean="0">
                <a:solidFill>
                  <a:schemeClr val="accent1">
                    <a:lumMod val="25000"/>
                  </a:schemeClr>
                </a:solidFill>
              </a:rPr>
              <a:t>or of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a:t>
            </a:r>
            <a:br>
              <a:rPr lang="en-US" sz="1800" b="1" dirty="0" smtClean="0">
                <a:solidFill>
                  <a:schemeClr val="accent1">
                    <a:lumMod val="25000"/>
                  </a:schemeClr>
                </a:solidFill>
              </a:rPr>
            </a:br>
            <a:r>
              <a:rPr lang="en-US" sz="1800" b="1" dirty="0" smtClean="0">
                <a:solidFill>
                  <a:schemeClr val="accent1">
                    <a:lumMod val="25000"/>
                  </a:schemeClr>
                </a:solidFill>
              </a:rPr>
              <a:t>he, or another participant, if there be any, </a:t>
            </a:r>
            <a:br>
              <a:rPr lang="en-US" sz="1800" b="1" dirty="0" smtClean="0">
                <a:solidFill>
                  <a:schemeClr val="accent1">
                    <a:lumMod val="25000"/>
                  </a:schemeClr>
                </a:solidFill>
              </a:rPr>
            </a:br>
            <a:r>
              <a:rPr lang="en-US" sz="1800" b="1" dirty="0" smtClean="0">
                <a:solidFill>
                  <a:schemeClr val="accent1">
                    <a:lumMod val="25000"/>
                  </a:schemeClr>
                </a:solidFill>
              </a:rPr>
              <a:t>causes the death of a person other than one of the participants.</a:t>
            </a:r>
            <a:endParaRPr lang="en-US" sz="1800" i="1" dirty="0" smtClean="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extLst>
      <p:ext uri="{BB962C8B-B14F-4D97-AF65-F5344CB8AC3E}">
        <p14:creationId xmlns:p14="http://schemas.microsoft.com/office/powerpoint/2010/main" val="315090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smtClean="0">
                <a:solidFill>
                  <a:srgbClr val="0033CC"/>
                </a:solidFill>
              </a:rPr>
              <a:t>Rape</a:t>
            </a:r>
            <a:r>
              <a:rPr lang="en-US" sz="1200" dirty="0" smtClean="0"/>
              <a:t/>
            </a:r>
            <a:br>
              <a:rPr lang="en-US" sz="1200" dirty="0" smtClean="0"/>
            </a:br>
            <a:r>
              <a:rPr lang="en-US" sz="1200" dirty="0" smtClean="0"/>
              <a:t/>
            </a:r>
            <a:br>
              <a:rPr lang="en-US" sz="1200" dirty="0" smtClean="0"/>
            </a:br>
            <a:r>
              <a:rPr lang="en-US" sz="2400" b="1" i="1" dirty="0" smtClean="0"/>
              <a:t>A person is guilty of rape when:</a:t>
            </a:r>
            <a:r>
              <a:rPr lang="en-US" sz="1800" dirty="0" smtClean="0"/>
              <a:t/>
            </a:r>
            <a:br>
              <a:rPr lang="en-US" sz="1800" dirty="0" smtClean="0"/>
            </a:br>
            <a:r>
              <a:rPr lang="en-US" sz="1800" dirty="0" smtClean="0"/>
              <a:t/>
            </a:r>
            <a:br>
              <a:rPr lang="en-US" sz="1800" dirty="0" smtClean="0"/>
            </a:br>
            <a:r>
              <a:rPr lang="en-US" sz="1800" b="1" dirty="0" smtClean="0">
                <a:solidFill>
                  <a:schemeClr val="accent1">
                    <a:lumMod val="25000"/>
                  </a:schemeClr>
                </a:solidFill>
              </a:rPr>
              <a:t>He or she engages in sexual intercourse </a:t>
            </a:r>
            <a:br>
              <a:rPr lang="en-US" sz="1800" b="1" dirty="0" smtClean="0">
                <a:solidFill>
                  <a:schemeClr val="accent1">
                    <a:lumMod val="25000"/>
                  </a:schemeClr>
                </a:solidFill>
              </a:rPr>
            </a:br>
            <a:r>
              <a:rPr lang="en-US" sz="1800" b="1" dirty="0" smtClean="0">
                <a:solidFill>
                  <a:schemeClr val="accent1">
                    <a:lumMod val="25000"/>
                  </a:schemeClr>
                </a:solidFill>
              </a:rPr>
              <a:t>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1. By forcible compulsion;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2. Who is incapable of consent by </a:t>
            </a:r>
            <a:br>
              <a:rPr lang="en-US" sz="1800" b="1" dirty="0" smtClean="0">
                <a:solidFill>
                  <a:schemeClr val="accent1">
                    <a:lumMod val="25000"/>
                  </a:schemeClr>
                </a:solidFill>
              </a:rPr>
            </a:br>
            <a:r>
              <a:rPr lang="en-US" sz="1800" b="1" dirty="0" smtClean="0">
                <a:solidFill>
                  <a:schemeClr val="accent1">
                    <a:lumMod val="25000"/>
                  </a:schemeClr>
                </a:solidFill>
              </a:rPr>
              <a:t>     reason of being physically helpless;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3. Who is less than eleven years old;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4. Who is less than thirteen years old </a:t>
            </a:r>
            <a:br>
              <a:rPr lang="en-US" sz="1800" b="1" dirty="0" smtClean="0">
                <a:solidFill>
                  <a:schemeClr val="accent1">
                    <a:lumMod val="25000"/>
                  </a:schemeClr>
                </a:solidFill>
              </a:rPr>
            </a:br>
            <a:r>
              <a:rPr lang="en-US" sz="1800" b="1" dirty="0" smtClean="0">
                <a:solidFill>
                  <a:schemeClr val="accent1">
                    <a:lumMod val="25000"/>
                  </a:schemeClr>
                </a:solidFill>
              </a:rPr>
              <a:t>     and the actor is eighteen years old or more.</a:t>
            </a:r>
            <a:endParaRPr lang="en-US" b="1" dirty="0" smtClean="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extLst>
      <p:ext uri="{BB962C8B-B14F-4D97-AF65-F5344CB8AC3E}">
        <p14:creationId xmlns:p14="http://schemas.microsoft.com/office/powerpoint/2010/main" val="65886851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9120</TotalTime>
  <Words>1984</Words>
  <Application>Microsoft Office PowerPoint</Application>
  <PresentationFormat>On-screen Show (4:3)</PresentationFormat>
  <Paragraphs>97</Paragraphs>
  <Slides>18</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Default Design</vt:lpstr>
      <vt:lpstr>Document</vt:lpstr>
      <vt:lpstr>PowerPoint Presentation</vt:lpstr>
      <vt:lpstr>PowerPoint Presentation</vt:lpstr>
      <vt:lpstr>PowerPoint Presentation</vt:lpstr>
      <vt:lpstr>PowerPoint Presentation</vt:lpstr>
      <vt:lpstr>                  The Criminal Law                               Common Law Felonies  Common Law:  As previously mentioned the current criminal law evolved from common law.  Felonies and Misdemeanors were classifications under common law of the seriousness of a crime  At common law, a felony carried with it the possible penalty of death.  They were the most serious of crimes.  Misdemeanors, conversely, were less serious offenses, which could result in short term imprisonment.  Today’s Criminal Statutes:  Most criminal law resides in the states and is derived from common law offenses.  These offenses have been codified under such statutes as the New York State Penal Law.  Although there are some Federal Criminal Offenses, codified under the United States Code, most relate federal issues, such as crimes against federal officials, terrorism, bank robbery, federal tax evasion, wire fraud, mail fraud, piracy, counterfeiting, drug trafficking or treason.   </vt:lpstr>
      <vt:lpstr>Criminal Law Common Law Felonies  Remember - Mr &amp; Mrs Lamb  Murder Rape Manslaughter Robbery Sodomy Larceny Arson Mayhem Burglary</vt:lpstr>
      <vt:lpstr>PowerPoint Presentation</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448</cp:revision>
  <cp:lastPrinted>2020-10-06T21:52:53Z</cp:lastPrinted>
  <dcterms:created xsi:type="dcterms:W3CDTF">2007-08-27T19:04:39Z</dcterms:created>
  <dcterms:modified xsi:type="dcterms:W3CDTF">2020-10-09T21:31:32Z</dcterms:modified>
</cp:coreProperties>
</file>