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409" r:id="rId2"/>
    <p:sldId id="599" r:id="rId3"/>
    <p:sldId id="600" r:id="rId4"/>
    <p:sldId id="601" r:id="rId5"/>
    <p:sldId id="602" r:id="rId6"/>
    <p:sldId id="603" r:id="rId7"/>
    <p:sldId id="604" r:id="rId8"/>
    <p:sldId id="605" r:id="rId9"/>
    <p:sldId id="606" r:id="rId10"/>
    <p:sldId id="607" r:id="rId11"/>
    <p:sldId id="608" r:id="rId12"/>
    <p:sldId id="609" r:id="rId13"/>
    <p:sldId id="610" r:id="rId14"/>
    <p:sldId id="611" r:id="rId15"/>
    <p:sldId id="612" r:id="rId16"/>
    <p:sldId id="613" r:id="rId17"/>
    <p:sldId id="614" r:id="rId18"/>
    <p:sldId id="615" r:id="rId19"/>
    <p:sldId id="616" r:id="rId20"/>
    <p:sldId id="617" r:id="rId21"/>
    <p:sldId id="618" r:id="rId22"/>
    <p:sldId id="619" r:id="rId23"/>
    <p:sldId id="620" r:id="rId24"/>
    <p:sldId id="621" r:id="rId25"/>
    <p:sldId id="622" r:id="rId26"/>
    <p:sldId id="623" r:id="rId27"/>
    <p:sldId id="624" r:id="rId28"/>
    <p:sldId id="439" r:id="rId29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-539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-1079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-1635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-2190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00"/>
    <a:srgbClr val="C81204"/>
    <a:srgbClr val="006666"/>
    <a:srgbClr val="4C1441"/>
    <a:srgbClr val="FFFF00"/>
    <a:srgbClr val="CC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7" autoAdjust="0"/>
    <p:restoredTop sz="94664" autoAdjust="0"/>
  </p:normalViewPr>
  <p:slideViewPr>
    <p:cSldViewPr>
      <p:cViewPr varScale="1">
        <p:scale>
          <a:sx n="103" d="100"/>
          <a:sy n="103" d="100"/>
        </p:scale>
        <p:origin x="1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7732B-3931-4C78-8DBB-AD53B398B0CD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CAE9A-D2A7-455A-9066-FB3381E1D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pPr>
              <a:defRPr/>
            </a:pPr>
            <a:fld id="{E8468ECA-FCD4-4767-A441-9AD0A66A9B02}" type="datetimeFigureOut">
              <a:rPr lang="en-US"/>
              <a:pPr>
                <a:defRPr/>
              </a:pPr>
              <a:t>10/27/2020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pPr>
              <a:defRPr/>
            </a:pPr>
            <a:fld id="{95A1D999-1AA3-4AF7-B474-A087E9E088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22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06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90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75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22A0E3-E2A0-4A35-A0F7-4986B1B3FBD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14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75BA28-3D32-4D04-B54A-8D84F93EF20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387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C8612C-3539-42EA-8F44-1297E170FAB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886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B36483-D6A1-432A-9F91-4A8F854CF2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553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C39BA5-F620-476E-A5D8-74CB087AD1A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5836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C39BA5-F620-476E-A5D8-74CB087AD1A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05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C39BA5-F620-476E-A5D8-74CB087AD1A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6806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DEA95E-5C82-4298-BF8D-4DEE81DB97E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5881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DEA95E-5C82-4298-BF8D-4DEE81DB97E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807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DEA95E-5C82-4298-BF8D-4DEE81DB97E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157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DEA95E-5C82-4298-BF8D-4DEE81DB97E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27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D48D4-5ECA-45C3-ABB2-7A80A76D655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3005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9E0FBF-BD76-4709-9B0F-C9CC30ABCBCA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4627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FD1101-0B2C-4912-9A6E-6D92A97B0FB4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74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AB5F37-F283-4CFE-8009-B5022318F9A1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893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890EC1-A9C4-406D-9C42-66BCCDF496A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889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4F2456-2315-4204-974E-E891E3C978C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86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78671B-9E95-44B5-86F0-0D46EF7BC24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498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78671B-9E95-44B5-86F0-0D46EF7BC24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9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CDAA71-78B9-44F6-AC62-2DA0D078202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03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CDAA71-78B9-44F6-AC62-2DA0D078202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87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CDAA71-78B9-44F6-AC62-2DA0D078202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387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CDAA71-78B9-44F6-AC62-2DA0D078202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4801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89CA0B-3D1C-4FEB-9312-C05A5A0DDA3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056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4" indent="0" algn="ctr">
              <a:buNone/>
              <a:defRPr/>
            </a:lvl2pPr>
            <a:lvl3pPr marL="914368" indent="0" algn="ctr">
              <a:buNone/>
              <a:defRPr/>
            </a:lvl3pPr>
            <a:lvl4pPr marL="1371553" indent="0" algn="ctr">
              <a:buNone/>
              <a:defRPr/>
            </a:lvl4pPr>
            <a:lvl5pPr marL="1828737" indent="0" algn="ctr">
              <a:buNone/>
              <a:defRPr/>
            </a:lvl5pPr>
            <a:lvl6pPr marL="2285922" indent="0" algn="ctr">
              <a:buNone/>
              <a:defRPr/>
            </a:lvl6pPr>
            <a:lvl7pPr marL="2743106" indent="0" algn="ctr">
              <a:buNone/>
              <a:defRPr/>
            </a:lvl7pPr>
            <a:lvl8pPr marL="3200290" indent="0" algn="ctr">
              <a:buNone/>
              <a:defRPr/>
            </a:lvl8pPr>
            <a:lvl9pPr marL="365747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7A24A-EE01-4FFF-B865-DEFEBA299D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F8CDE-1D61-4434-A8D4-A12664F1F0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AE680-E495-40E8-B03E-91F8AD5072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1F987-C306-4481-BAE6-C66747CE07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02E0F-2943-4D8F-B5F0-CA55A7B3DB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93321-8854-45D3-87E5-FFBD7A5A47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4" indent="0">
              <a:buNone/>
              <a:defRPr sz="1800"/>
            </a:lvl2pPr>
            <a:lvl3pPr marL="914368" indent="0">
              <a:buNone/>
              <a:defRPr sz="1600"/>
            </a:lvl3pPr>
            <a:lvl4pPr marL="1371553" indent="0">
              <a:buNone/>
              <a:defRPr sz="1400"/>
            </a:lvl4pPr>
            <a:lvl5pPr marL="1828737" indent="0">
              <a:buNone/>
              <a:defRPr sz="1400"/>
            </a:lvl5pPr>
            <a:lvl6pPr marL="2285922" indent="0">
              <a:buNone/>
              <a:defRPr sz="1400"/>
            </a:lvl6pPr>
            <a:lvl7pPr marL="2743106" indent="0">
              <a:buNone/>
              <a:defRPr sz="1400"/>
            </a:lvl7pPr>
            <a:lvl8pPr marL="3200290" indent="0">
              <a:buNone/>
              <a:defRPr sz="1400"/>
            </a:lvl8pPr>
            <a:lvl9pPr marL="365747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75097-BB54-4FF8-8DDF-31830133C0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3CAA6-6DF7-41A0-AD45-4D44881C1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4" indent="0">
              <a:buNone/>
              <a:defRPr sz="2000" b="1"/>
            </a:lvl2pPr>
            <a:lvl3pPr marL="914368" indent="0">
              <a:buNone/>
              <a:defRPr sz="1800" b="1"/>
            </a:lvl3pPr>
            <a:lvl4pPr marL="1371553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2" indent="0">
              <a:buNone/>
              <a:defRPr sz="1600" b="1"/>
            </a:lvl6pPr>
            <a:lvl7pPr marL="2743106" indent="0">
              <a:buNone/>
              <a:defRPr sz="1600" b="1"/>
            </a:lvl7pPr>
            <a:lvl8pPr marL="3200290" indent="0">
              <a:buNone/>
              <a:defRPr sz="1600" b="1"/>
            </a:lvl8pPr>
            <a:lvl9pPr marL="365747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4" indent="0">
              <a:buNone/>
              <a:defRPr sz="2000" b="1"/>
            </a:lvl2pPr>
            <a:lvl3pPr marL="914368" indent="0">
              <a:buNone/>
              <a:defRPr sz="1800" b="1"/>
            </a:lvl3pPr>
            <a:lvl4pPr marL="1371553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2" indent="0">
              <a:buNone/>
              <a:defRPr sz="1600" b="1"/>
            </a:lvl6pPr>
            <a:lvl7pPr marL="2743106" indent="0">
              <a:buNone/>
              <a:defRPr sz="1600" b="1"/>
            </a:lvl7pPr>
            <a:lvl8pPr marL="3200290" indent="0">
              <a:buNone/>
              <a:defRPr sz="1600" b="1"/>
            </a:lvl8pPr>
            <a:lvl9pPr marL="365747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D18A5-6C48-4D58-9486-2D323D8681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1F614-9A60-41F9-9E0D-1A2BD4A821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44401-F39B-429E-B9F0-9168356993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4" indent="0">
              <a:buNone/>
              <a:defRPr sz="1200"/>
            </a:lvl2pPr>
            <a:lvl3pPr marL="914368" indent="0">
              <a:buNone/>
              <a:defRPr sz="1000"/>
            </a:lvl3pPr>
            <a:lvl4pPr marL="1371553" indent="0">
              <a:buNone/>
              <a:defRPr sz="900"/>
            </a:lvl4pPr>
            <a:lvl5pPr marL="1828737" indent="0">
              <a:buNone/>
              <a:defRPr sz="900"/>
            </a:lvl5pPr>
            <a:lvl6pPr marL="2285922" indent="0">
              <a:buNone/>
              <a:defRPr sz="900"/>
            </a:lvl6pPr>
            <a:lvl7pPr marL="2743106" indent="0">
              <a:buNone/>
              <a:defRPr sz="900"/>
            </a:lvl7pPr>
            <a:lvl8pPr marL="3200290" indent="0">
              <a:buNone/>
              <a:defRPr sz="900"/>
            </a:lvl8pPr>
            <a:lvl9pPr marL="365747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658A6-2895-4F8E-9569-2718370C71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4" indent="0">
              <a:buNone/>
              <a:defRPr sz="2800"/>
            </a:lvl2pPr>
            <a:lvl3pPr marL="914368" indent="0">
              <a:buNone/>
              <a:defRPr sz="2400"/>
            </a:lvl3pPr>
            <a:lvl4pPr marL="1371553" indent="0">
              <a:buNone/>
              <a:defRPr sz="2000"/>
            </a:lvl4pPr>
            <a:lvl5pPr marL="1828737" indent="0">
              <a:buNone/>
              <a:defRPr sz="2000"/>
            </a:lvl5pPr>
            <a:lvl6pPr marL="2285922" indent="0">
              <a:buNone/>
              <a:defRPr sz="2000"/>
            </a:lvl6pPr>
            <a:lvl7pPr marL="2743106" indent="0">
              <a:buNone/>
              <a:defRPr sz="2000"/>
            </a:lvl7pPr>
            <a:lvl8pPr marL="3200290" indent="0">
              <a:buNone/>
              <a:defRPr sz="2000"/>
            </a:lvl8pPr>
            <a:lvl9pPr marL="3657475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4" indent="0">
              <a:buNone/>
              <a:defRPr sz="1200"/>
            </a:lvl2pPr>
            <a:lvl3pPr marL="914368" indent="0">
              <a:buNone/>
              <a:defRPr sz="1000"/>
            </a:lvl3pPr>
            <a:lvl4pPr marL="1371553" indent="0">
              <a:buNone/>
              <a:defRPr sz="900"/>
            </a:lvl4pPr>
            <a:lvl5pPr marL="1828737" indent="0">
              <a:buNone/>
              <a:defRPr sz="900"/>
            </a:lvl5pPr>
            <a:lvl6pPr marL="2285922" indent="0">
              <a:buNone/>
              <a:defRPr sz="900"/>
            </a:lvl6pPr>
            <a:lvl7pPr marL="2743106" indent="0">
              <a:buNone/>
              <a:defRPr sz="900"/>
            </a:lvl7pPr>
            <a:lvl8pPr marL="3200290" indent="0">
              <a:buNone/>
              <a:defRPr sz="900"/>
            </a:lvl8pPr>
            <a:lvl9pPr marL="365747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807C2-C407-4AEA-8611-0B86175B11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3E440FD-95CB-4EBB-A5FF-B0FADC389D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8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6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5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3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14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698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883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067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4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8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3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7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22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6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90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75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G:\23blaw421\myIMG_1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7243" y="1828801"/>
            <a:ext cx="3135095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09600" y="5394325"/>
            <a:ext cx="8077200" cy="1169988"/>
          </a:xfrm>
          <a:prstGeom prst="rect">
            <a:avLst/>
          </a:prstGeom>
          <a:solidFill>
            <a:schemeClr val="tx1"/>
          </a:solidFill>
        </p:spPr>
        <p:txBody>
          <a:bodyPr lIns="91436" tIns="45718" rIns="91436" bIns="45718"/>
          <a:lstStyle/>
          <a:p>
            <a:pPr marL="342889" indent="-342889" algn="ctr">
              <a:spcBef>
                <a:spcPct val="20000"/>
              </a:spcBef>
              <a:defRPr/>
            </a:pPr>
            <a:r>
              <a:rPr lang="en-US" sz="3200" b="1" kern="0" dirty="0">
                <a:solidFill>
                  <a:srgbClr val="FFFF00"/>
                </a:solidFill>
                <a:latin typeface="+mn-lt"/>
              </a:rPr>
              <a:t>Slide Set </a:t>
            </a:r>
            <a:r>
              <a:rPr lang="en-US" sz="3200" b="1" kern="0" dirty="0" smtClean="0">
                <a:solidFill>
                  <a:srgbClr val="FFFF00"/>
                </a:solidFill>
                <a:latin typeface="+mn-lt"/>
              </a:rPr>
              <a:t>Nine A:</a:t>
            </a:r>
            <a:endParaRPr lang="en-US" sz="3200" b="1" kern="0" dirty="0">
              <a:solidFill>
                <a:srgbClr val="FFFF00"/>
              </a:solidFill>
              <a:latin typeface="+mn-lt"/>
            </a:endParaRPr>
          </a:p>
          <a:p>
            <a:pPr marL="342889" indent="-342889" algn="ctr">
              <a:spcBef>
                <a:spcPct val="20000"/>
              </a:spcBef>
              <a:defRPr/>
            </a:pPr>
            <a:r>
              <a:rPr lang="en-US" sz="3200" b="1" kern="0" dirty="0" smtClean="0">
                <a:solidFill>
                  <a:srgbClr val="FFFF00"/>
                </a:solidFill>
                <a:latin typeface="+mn-lt"/>
              </a:rPr>
              <a:t>Real Property Introduction</a:t>
            </a:r>
            <a:endParaRPr lang="en-US" sz="3200" b="1" kern="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2052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52400"/>
            <a:ext cx="5700712" cy="123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457200" y="2971800"/>
            <a:ext cx="82296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304800" y="990600"/>
            <a:ext cx="8686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C00000"/>
                </a:solidFill>
              </a:rPr>
              <a:t>Real Property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 The Importance of Real Property –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200" b="1" i="1" dirty="0">
                <a:solidFill>
                  <a:schemeClr val="accent1">
                    <a:lumMod val="25000"/>
                  </a:schemeClr>
                </a:solidFill>
              </a:rPr>
              <a:t>   </a:t>
            </a:r>
            <a:r>
              <a:rPr lang="en-US" sz="2200" b="1" i="1" dirty="0">
                <a:solidFill>
                  <a:srgbClr val="002060"/>
                </a:solidFill>
              </a:rPr>
              <a:t>The law’s recognition of rights in land – The Rest of the Story</a:t>
            </a:r>
            <a:endParaRPr lang="en-US" sz="2200" dirty="0"/>
          </a:p>
          <a:p>
            <a:pPr>
              <a:lnSpc>
                <a:spcPct val="80000"/>
              </a:lnSpc>
              <a:defRPr/>
            </a:pPr>
            <a:endParaRPr lang="en-US" sz="800" dirty="0"/>
          </a:p>
          <a:p>
            <a:pPr>
              <a:defRPr/>
            </a:pPr>
            <a:r>
              <a:rPr lang="en-US" sz="2400" b="1" dirty="0"/>
              <a:t>       </a:t>
            </a:r>
            <a:r>
              <a:rPr lang="en-US" sz="2400" b="1" i="1" dirty="0">
                <a:solidFill>
                  <a:srgbClr val="FF0000"/>
                </a:solidFill>
              </a:rPr>
              <a:t>What Does it Mean to Have “Rights in Land”</a:t>
            </a:r>
          </a:p>
          <a:p>
            <a:pPr>
              <a:defRPr/>
            </a:pPr>
            <a:endParaRPr lang="en-US" sz="700" b="1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400" b="1" dirty="0"/>
              <a:t> The concept of Real Property is one of the oldest</a:t>
            </a:r>
          </a:p>
          <a:p>
            <a:pPr>
              <a:defRPr/>
            </a:pPr>
            <a:r>
              <a:rPr lang="en-US" sz="2400" b="1" dirty="0"/>
              <a:t>   concepts existing in the law. </a:t>
            </a:r>
          </a:p>
          <a:p>
            <a:pPr>
              <a:defRPr/>
            </a:pPr>
            <a:endParaRPr lang="en-US" sz="1000" b="1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400" b="1" dirty="0"/>
              <a:t> As we have seen, however, the legal recognition of</a:t>
            </a:r>
          </a:p>
          <a:p>
            <a:pPr>
              <a:defRPr/>
            </a:pPr>
            <a:r>
              <a:rPr lang="en-US" sz="2400" b="1" dirty="0"/>
              <a:t>  property in ancient times, was not what we understand</a:t>
            </a:r>
          </a:p>
          <a:p>
            <a:pPr>
              <a:defRPr/>
            </a:pPr>
            <a:r>
              <a:rPr lang="en-US" sz="2400" b="1" dirty="0"/>
              <a:t>  today as the legal standing of individual ownership,</a:t>
            </a:r>
          </a:p>
          <a:p>
            <a:pPr>
              <a:defRPr/>
            </a:pPr>
            <a:r>
              <a:rPr lang="en-US" sz="2400" b="1" dirty="0"/>
              <a:t>  nor the acknowledgment of individual property rights.</a:t>
            </a:r>
          </a:p>
          <a:p>
            <a:pPr>
              <a:defRPr/>
            </a:pPr>
            <a:endParaRPr lang="en-US" sz="1000" b="1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400" b="1" dirty="0"/>
              <a:t>  These concepts, which have developed into what we</a:t>
            </a:r>
          </a:p>
          <a:p>
            <a:pPr>
              <a:defRPr/>
            </a:pPr>
            <a:r>
              <a:rPr lang="en-US" sz="2400" b="1" dirty="0"/>
              <a:t>    classify as “rights in land” came later, and are a much</a:t>
            </a:r>
          </a:p>
          <a:p>
            <a:pPr>
              <a:defRPr/>
            </a:pPr>
            <a:r>
              <a:rPr lang="en-US" sz="2400" b="1" dirty="0"/>
              <a:t>    more recent development of mature legal systems.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99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457200" y="2971800"/>
            <a:ext cx="82296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304800" y="990600"/>
            <a:ext cx="8686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C00000"/>
                </a:solidFill>
              </a:rPr>
              <a:t>Real Property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 The Importance of Real Property –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200" b="1" i="1" dirty="0">
                <a:solidFill>
                  <a:schemeClr val="accent1">
                    <a:lumMod val="25000"/>
                  </a:schemeClr>
                </a:solidFill>
              </a:rPr>
              <a:t>   </a:t>
            </a:r>
            <a:r>
              <a:rPr lang="en-US" sz="2200" b="1" i="1" dirty="0">
                <a:solidFill>
                  <a:srgbClr val="002060"/>
                </a:solidFill>
              </a:rPr>
              <a:t>The law’s recognition of rights in land – The Rest of the Story</a:t>
            </a:r>
            <a:endParaRPr lang="en-US" sz="2200" dirty="0"/>
          </a:p>
          <a:p>
            <a:pPr>
              <a:lnSpc>
                <a:spcPct val="80000"/>
              </a:lnSpc>
              <a:defRPr/>
            </a:pPr>
            <a:endParaRPr lang="en-US" sz="800" dirty="0"/>
          </a:p>
          <a:p>
            <a:pPr>
              <a:defRPr/>
            </a:pPr>
            <a:r>
              <a:rPr lang="en-US" sz="2400" b="1" dirty="0"/>
              <a:t>       </a:t>
            </a:r>
            <a:r>
              <a:rPr lang="en-US" sz="2400" b="1" i="1" dirty="0">
                <a:solidFill>
                  <a:srgbClr val="FF0000"/>
                </a:solidFill>
              </a:rPr>
              <a:t>What Does it Mean to Have “Rights in Land”</a:t>
            </a:r>
          </a:p>
          <a:p>
            <a:pPr>
              <a:defRPr/>
            </a:pPr>
            <a:endParaRPr lang="en-US" sz="700" b="1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400" b="1" dirty="0"/>
              <a:t>  Ancient Law saw property and people as associations,</a:t>
            </a:r>
          </a:p>
          <a:p>
            <a:pPr>
              <a:defRPr/>
            </a:pPr>
            <a:r>
              <a:rPr lang="en-US" sz="2400" b="1" dirty="0"/>
              <a:t>   as merely a factor of being in proximity to the land or</a:t>
            </a:r>
          </a:p>
          <a:p>
            <a:pPr>
              <a:defRPr/>
            </a:pPr>
            <a:r>
              <a:rPr lang="en-US" sz="2400" b="1" dirty="0"/>
              <a:t>  object.</a:t>
            </a:r>
          </a:p>
          <a:p>
            <a:pPr>
              <a:defRPr/>
            </a:pPr>
            <a:endParaRPr lang="en-US" sz="2400" b="1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400" b="1" dirty="0"/>
              <a:t>  Indeed, Roman law had no actual word for what we call</a:t>
            </a:r>
          </a:p>
          <a:p>
            <a:pPr>
              <a:defRPr/>
            </a:pPr>
            <a:r>
              <a:rPr lang="en-US" sz="2400" b="1" dirty="0"/>
              <a:t>  “ownership”. </a:t>
            </a:r>
          </a:p>
          <a:p>
            <a:pPr>
              <a:defRPr/>
            </a:pPr>
            <a:endParaRPr lang="en-US" sz="2400" b="1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400" b="1" dirty="0"/>
              <a:t>  The word “ownership” does not appear in English</a:t>
            </a:r>
          </a:p>
          <a:p>
            <a:pPr>
              <a:defRPr/>
            </a:pPr>
            <a:r>
              <a:rPr lang="en-US" sz="2400" b="1" dirty="0"/>
              <a:t>   Common law decisions until 1583.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29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457200" y="2971800"/>
            <a:ext cx="82296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304800" y="990600"/>
            <a:ext cx="8686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ts val="0"/>
              </a:spcBef>
              <a:defRPr/>
            </a:pPr>
            <a:r>
              <a:rPr lang="en-US" sz="2800" b="1" dirty="0">
                <a:solidFill>
                  <a:srgbClr val="C00000"/>
                </a:solidFill>
              </a:rPr>
              <a:t>Real Property</a:t>
            </a:r>
          </a:p>
          <a:p>
            <a:pPr marL="342900" indent="-342900">
              <a:lnSpc>
                <a:spcPct val="85000"/>
              </a:lnSpc>
              <a:spcBef>
                <a:spcPts val="0"/>
              </a:spcBef>
              <a:defRPr/>
            </a:pP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 The Importance of Real Property – </a:t>
            </a:r>
          </a:p>
          <a:p>
            <a:pPr marL="342900" indent="-342900">
              <a:lnSpc>
                <a:spcPct val="85000"/>
              </a:lnSpc>
              <a:spcBef>
                <a:spcPts val="0"/>
              </a:spcBef>
              <a:defRPr/>
            </a:pPr>
            <a:r>
              <a:rPr lang="en-US" sz="2200" b="1" i="1" dirty="0">
                <a:solidFill>
                  <a:schemeClr val="accent1">
                    <a:lumMod val="25000"/>
                  </a:schemeClr>
                </a:solidFill>
              </a:rPr>
              <a:t>   </a:t>
            </a:r>
            <a:r>
              <a:rPr lang="en-US" sz="2200" b="1" i="1" dirty="0">
                <a:solidFill>
                  <a:srgbClr val="002060"/>
                </a:solidFill>
              </a:rPr>
              <a:t>The law’s recognition of rights in land – The Rest of the Story</a:t>
            </a:r>
            <a:endParaRPr lang="en-US" sz="2200" dirty="0"/>
          </a:p>
          <a:p>
            <a:pPr>
              <a:lnSpc>
                <a:spcPct val="85000"/>
              </a:lnSpc>
              <a:spcBef>
                <a:spcPts val="0"/>
              </a:spcBef>
              <a:defRPr/>
            </a:pPr>
            <a:endParaRPr lang="en-US" sz="1000" dirty="0"/>
          </a:p>
          <a:p>
            <a:pPr>
              <a:lnSpc>
                <a:spcPct val="85000"/>
              </a:lnSpc>
              <a:spcBef>
                <a:spcPts val="0"/>
              </a:spcBef>
              <a:defRPr/>
            </a:pPr>
            <a:r>
              <a:rPr lang="en-US" sz="2000" b="1" dirty="0"/>
              <a:t>       </a:t>
            </a:r>
            <a:r>
              <a:rPr lang="en-US" sz="2000" b="1" i="1" dirty="0">
                <a:solidFill>
                  <a:srgbClr val="FF0000"/>
                </a:solidFill>
              </a:rPr>
              <a:t>What Does it Mean to Have “Rights in Land”</a:t>
            </a:r>
          </a:p>
          <a:p>
            <a:pPr>
              <a:lnSpc>
                <a:spcPct val="85000"/>
              </a:lnSpc>
              <a:spcBef>
                <a:spcPts val="0"/>
              </a:spcBef>
              <a:defRPr/>
            </a:pPr>
            <a:endParaRPr lang="en-US" sz="800" b="1" dirty="0"/>
          </a:p>
          <a:p>
            <a:pPr>
              <a:lnSpc>
                <a:spcPct val="85000"/>
              </a:lnSpc>
              <a:spcBef>
                <a:spcPts val="0"/>
              </a:spcBef>
              <a:defRPr/>
            </a:pPr>
            <a:r>
              <a:rPr lang="en-US" sz="1700" dirty="0"/>
              <a:t>Nonetheless, Property has been a fundamental concept of the earliest legal systems. </a:t>
            </a:r>
          </a:p>
          <a:p>
            <a:pPr>
              <a:lnSpc>
                <a:spcPct val="85000"/>
              </a:lnSpc>
              <a:spcBef>
                <a:spcPts val="0"/>
              </a:spcBef>
              <a:defRPr/>
            </a:pPr>
            <a:endParaRPr lang="en-US" sz="700" dirty="0"/>
          </a:p>
          <a:p>
            <a:pPr>
              <a:lnSpc>
                <a:spcPct val="85000"/>
              </a:lnSpc>
              <a:spcBef>
                <a:spcPts val="0"/>
              </a:spcBef>
              <a:defRPr/>
            </a:pPr>
            <a:r>
              <a:rPr lang="en-US" sz="1700" dirty="0"/>
              <a:t>People have been concerned with property, and its uses, and their law has recognized its importance and value, since man came down from the trees.</a:t>
            </a:r>
          </a:p>
          <a:p>
            <a:pPr>
              <a:lnSpc>
                <a:spcPct val="85000"/>
              </a:lnSpc>
              <a:spcBef>
                <a:spcPts val="0"/>
              </a:spcBef>
              <a:defRPr/>
            </a:pPr>
            <a:endParaRPr lang="en-US" sz="700" dirty="0"/>
          </a:p>
          <a:p>
            <a:pPr>
              <a:lnSpc>
                <a:spcPct val="85000"/>
              </a:lnSpc>
              <a:spcBef>
                <a:spcPts val="0"/>
              </a:spcBef>
              <a:defRPr/>
            </a:pPr>
            <a:r>
              <a:rPr lang="en-US" sz="1700" dirty="0"/>
              <a:t>Accordingly, in the earliest societies, their concept of property, can best be understood, through the perspective of a </a:t>
            </a:r>
            <a:r>
              <a:rPr lang="en-US" sz="1700" dirty="0" err="1"/>
              <a:t>Hohfeldian</a:t>
            </a:r>
            <a:r>
              <a:rPr lang="en-US" sz="1700" dirty="0"/>
              <a:t> analysis.</a:t>
            </a:r>
          </a:p>
          <a:p>
            <a:pPr>
              <a:lnSpc>
                <a:spcPct val="85000"/>
              </a:lnSpc>
              <a:spcBef>
                <a:spcPts val="0"/>
              </a:spcBef>
              <a:defRPr/>
            </a:pPr>
            <a:endParaRPr lang="en-US" sz="800" dirty="0"/>
          </a:p>
          <a:p>
            <a:pPr>
              <a:lnSpc>
                <a:spcPct val="85000"/>
              </a:lnSpc>
              <a:spcBef>
                <a:spcPts val="0"/>
              </a:spcBef>
              <a:defRPr/>
            </a:pPr>
            <a:r>
              <a:rPr lang="en-US" sz="2000" b="1" i="1" dirty="0"/>
              <a:t>Wesley Newcomb </a:t>
            </a:r>
            <a:r>
              <a:rPr lang="en-US" sz="2000" b="1" i="1" dirty="0" err="1"/>
              <a:t>Hohfeld</a:t>
            </a:r>
            <a:r>
              <a:rPr lang="en-US" sz="2000" b="1" i="1" dirty="0"/>
              <a:t> (1879 -1918) </a:t>
            </a:r>
            <a:endParaRPr lang="en-US" sz="2000" dirty="0"/>
          </a:p>
          <a:p>
            <a:pPr>
              <a:lnSpc>
                <a:spcPct val="85000"/>
              </a:lnSpc>
              <a:spcBef>
                <a:spcPts val="0"/>
              </a:spcBef>
              <a:defRPr/>
            </a:pPr>
            <a:endParaRPr lang="en-US" sz="700" dirty="0"/>
          </a:p>
          <a:p>
            <a:pPr>
              <a:lnSpc>
                <a:spcPct val="85000"/>
              </a:lnSpc>
              <a:spcBef>
                <a:spcPts val="0"/>
              </a:spcBef>
              <a:defRPr/>
            </a:pPr>
            <a:r>
              <a:rPr lang="en-US" sz="1700" dirty="0"/>
              <a:t>A Professor of Jurisprudence (the philosophy of the law).  </a:t>
            </a:r>
          </a:p>
          <a:p>
            <a:pPr>
              <a:lnSpc>
                <a:spcPct val="85000"/>
              </a:lnSpc>
              <a:spcBef>
                <a:spcPts val="0"/>
              </a:spcBef>
              <a:defRPr/>
            </a:pPr>
            <a:endParaRPr lang="en-US" sz="700" dirty="0"/>
          </a:p>
          <a:p>
            <a:pPr>
              <a:lnSpc>
                <a:spcPct val="85000"/>
              </a:lnSpc>
              <a:spcBef>
                <a:spcPts val="0"/>
              </a:spcBef>
              <a:defRPr/>
            </a:pPr>
            <a:r>
              <a:rPr lang="en-US" sz="1700" dirty="0"/>
              <a:t>During his life he published several influential law journal articles </a:t>
            </a:r>
          </a:p>
          <a:p>
            <a:pPr>
              <a:lnSpc>
                <a:spcPct val="85000"/>
              </a:lnSpc>
              <a:spcBef>
                <a:spcPts val="0"/>
              </a:spcBef>
              <a:defRPr/>
            </a:pPr>
            <a:r>
              <a:rPr lang="en-US" sz="1700" dirty="0"/>
              <a:t>regarding the philosophy of property. </a:t>
            </a:r>
          </a:p>
          <a:p>
            <a:pPr>
              <a:lnSpc>
                <a:spcPct val="85000"/>
              </a:lnSpc>
              <a:spcBef>
                <a:spcPts val="0"/>
              </a:spcBef>
              <a:defRPr/>
            </a:pPr>
            <a:endParaRPr lang="en-US" sz="700" dirty="0"/>
          </a:p>
          <a:p>
            <a:pPr>
              <a:lnSpc>
                <a:spcPct val="85000"/>
              </a:lnSpc>
              <a:spcBef>
                <a:spcPts val="0"/>
              </a:spcBef>
              <a:defRPr/>
            </a:pPr>
            <a:r>
              <a:rPr lang="en-US" sz="1700" dirty="0"/>
              <a:t>His famous book, the Fundamental Legal Conceptions of Property </a:t>
            </a:r>
          </a:p>
          <a:p>
            <a:pPr>
              <a:lnSpc>
                <a:spcPct val="85000"/>
              </a:lnSpc>
              <a:spcBef>
                <a:spcPts val="0"/>
              </a:spcBef>
              <a:defRPr/>
            </a:pPr>
            <a:r>
              <a:rPr lang="en-US" sz="1700" dirty="0"/>
              <a:t>was derived from two articles in the Yale Law Journal (1913) and (1917), </a:t>
            </a:r>
          </a:p>
          <a:p>
            <a:pPr>
              <a:lnSpc>
                <a:spcPct val="85000"/>
              </a:lnSpc>
              <a:spcBef>
                <a:spcPts val="0"/>
              </a:spcBef>
              <a:defRPr/>
            </a:pPr>
            <a:r>
              <a:rPr lang="en-US" sz="1700" dirty="0"/>
              <a:t>and set forth his famous property analysis whereby property </a:t>
            </a:r>
          </a:p>
          <a:p>
            <a:pPr>
              <a:lnSpc>
                <a:spcPct val="85000"/>
              </a:lnSpc>
              <a:spcBef>
                <a:spcPts val="0"/>
              </a:spcBef>
              <a:defRPr/>
            </a:pPr>
            <a:r>
              <a:rPr lang="en-US" sz="1700" dirty="0"/>
              <a:t>is seen as an object in connection with a complex web of social relations, </a:t>
            </a:r>
          </a:p>
          <a:p>
            <a:pPr>
              <a:lnSpc>
                <a:spcPct val="85000"/>
              </a:lnSpc>
              <a:spcBef>
                <a:spcPts val="0"/>
              </a:spcBef>
              <a:defRPr/>
            </a:pPr>
            <a:r>
              <a:rPr lang="en-US" sz="1700" dirty="0"/>
              <a:t>with these relations establishing a limiting and defined relationship </a:t>
            </a:r>
          </a:p>
          <a:p>
            <a:pPr>
              <a:lnSpc>
                <a:spcPct val="85000"/>
              </a:lnSpc>
              <a:spcBef>
                <a:spcPts val="0"/>
              </a:spcBef>
              <a:defRPr/>
            </a:pPr>
            <a:r>
              <a:rPr lang="en-US" sz="1700" dirty="0"/>
              <a:t>between the person and the object.</a:t>
            </a:r>
            <a:endParaRPr lang="en-US" sz="1700" b="1" dirty="0">
              <a:solidFill>
                <a:srgbClr val="0033CC"/>
              </a:solidFill>
            </a:endParaRPr>
          </a:p>
        </p:txBody>
      </p:sp>
      <p:pic>
        <p:nvPicPr>
          <p:cNvPr id="14342" name="Picture 4" descr="http://www.law.yale.edu/images/cbl/hohfeld.jpg"/>
          <p:cNvPicPr>
            <a:picLocks noChangeAspect="1" noChangeArrowheads="1"/>
          </p:cNvPicPr>
          <p:nvPr/>
        </p:nvPicPr>
        <p:blipFill>
          <a:blip r:embed="rId3" cstate="print">
            <a:lum contrast="36000"/>
          </a:blip>
          <a:srcRect/>
          <a:stretch>
            <a:fillRect/>
          </a:stretch>
        </p:blipFill>
        <p:spPr bwMode="auto">
          <a:xfrm>
            <a:off x="7467600" y="4038600"/>
            <a:ext cx="12668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10799999" rev="0"/>
            </a:camera>
            <a:lightRig rig="threePt" dir="t"/>
          </a:scene3d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17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457200" y="2971800"/>
            <a:ext cx="82296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304800" y="990600"/>
            <a:ext cx="8686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ts val="0"/>
              </a:spcBef>
              <a:defRPr/>
            </a:pPr>
            <a:r>
              <a:rPr lang="en-US" sz="3000" b="1" dirty="0">
                <a:solidFill>
                  <a:srgbClr val="C00000"/>
                </a:solidFill>
              </a:rPr>
              <a:t>Real Property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 The Importance of Real Property – 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en-US" sz="2200" b="1" i="1" dirty="0">
                <a:solidFill>
                  <a:schemeClr val="accent1">
                    <a:lumMod val="25000"/>
                  </a:schemeClr>
                </a:solidFill>
              </a:rPr>
              <a:t>   </a:t>
            </a:r>
            <a:r>
              <a:rPr lang="en-US" sz="2200" b="1" i="1" dirty="0">
                <a:solidFill>
                  <a:srgbClr val="002060"/>
                </a:solidFill>
              </a:rPr>
              <a:t>The law’s recognition of rights in land – The Rest of the Story</a:t>
            </a:r>
            <a:endParaRPr lang="en-US" sz="2200" dirty="0"/>
          </a:p>
          <a:p>
            <a:pPr>
              <a:spcBef>
                <a:spcPts val="0"/>
              </a:spcBef>
              <a:defRPr/>
            </a:pPr>
            <a:r>
              <a:rPr lang="en-US" sz="2000" b="1" dirty="0"/>
              <a:t>       </a:t>
            </a:r>
            <a:r>
              <a:rPr lang="en-US" sz="2000" b="1" i="1" dirty="0">
                <a:solidFill>
                  <a:srgbClr val="FF0000"/>
                </a:solidFill>
              </a:rPr>
              <a:t>What Does it Mean to Have “Rights in Land”</a:t>
            </a:r>
          </a:p>
          <a:p>
            <a:pPr>
              <a:defRPr/>
            </a:pPr>
            <a:endParaRPr lang="en-US" sz="1000" dirty="0"/>
          </a:p>
          <a:p>
            <a:pPr>
              <a:defRPr/>
            </a:pPr>
            <a:r>
              <a:rPr lang="en-US" b="1" dirty="0"/>
              <a:t>It is in this interrelationship between law and property, that it can be seen </a:t>
            </a:r>
          </a:p>
          <a:p>
            <a:pPr>
              <a:defRPr/>
            </a:pPr>
            <a:r>
              <a:rPr lang="en-US" b="1" dirty="0"/>
              <a:t>that one of the reasons law was developed in the first place, </a:t>
            </a:r>
          </a:p>
          <a:p>
            <a:pPr>
              <a:defRPr/>
            </a:pPr>
            <a:r>
              <a:rPr lang="en-US" b="1" dirty="0"/>
              <a:t>was to protect property rights and resolve property disputes.  </a:t>
            </a:r>
          </a:p>
          <a:p>
            <a:pPr>
              <a:defRPr/>
            </a:pPr>
            <a:endParaRPr lang="en-US" sz="1000" b="1" dirty="0"/>
          </a:p>
          <a:p>
            <a:pPr>
              <a:defRPr/>
            </a:pPr>
            <a:r>
              <a:rPr lang="en-US" b="1" dirty="0"/>
              <a:t>It is to this understanding that Bentham speaks when he says, </a:t>
            </a:r>
          </a:p>
          <a:p>
            <a:pPr>
              <a:defRPr/>
            </a:pPr>
            <a:endParaRPr lang="en-US" sz="1000" dirty="0"/>
          </a:p>
          <a:p>
            <a:pPr algn="just">
              <a:defRPr/>
            </a:pPr>
            <a:r>
              <a:rPr lang="en-US" sz="2400" b="1" dirty="0">
                <a:solidFill>
                  <a:srgbClr val="0033CC"/>
                </a:solidFill>
              </a:rPr>
              <a:t>“Property and law are born together, and die together. Before laws were made, there was no property; </a:t>
            </a:r>
          </a:p>
          <a:p>
            <a:pPr algn="just">
              <a:defRPr/>
            </a:pPr>
            <a:r>
              <a:rPr lang="en-US" sz="2400" b="1" dirty="0">
                <a:solidFill>
                  <a:srgbClr val="0033CC"/>
                </a:solidFill>
              </a:rPr>
              <a:t>take away laws, and property ceases.” </a:t>
            </a:r>
          </a:p>
          <a:p>
            <a:pPr>
              <a:defRPr/>
            </a:pPr>
            <a:endParaRPr lang="en-US" sz="1000" dirty="0"/>
          </a:p>
          <a:p>
            <a:pPr>
              <a:defRPr/>
            </a:pPr>
            <a:r>
              <a:rPr lang="en-US" b="1" dirty="0"/>
              <a:t>This concept applies across the legal spectrum of all property:</a:t>
            </a:r>
          </a:p>
          <a:p>
            <a:pPr>
              <a:defRPr/>
            </a:pPr>
            <a:endParaRPr lang="en-US" sz="1000" b="1" dirty="0"/>
          </a:p>
          <a:p>
            <a:pPr>
              <a:defRPr/>
            </a:pPr>
            <a:r>
              <a:rPr lang="en-US" b="1" dirty="0"/>
              <a:t>Personal, Real and Intellectual</a:t>
            </a:r>
          </a:p>
          <a:p>
            <a:pPr>
              <a:defRPr/>
            </a:pPr>
            <a:r>
              <a:rPr lang="en-US" b="1" dirty="0"/>
              <a:t> </a:t>
            </a:r>
            <a:endParaRPr lang="en-US" sz="4800" b="1" dirty="0">
              <a:solidFill>
                <a:srgbClr val="0033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58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7412" name="Rectangle 8"/>
          <p:cNvSpPr>
            <a:spLocks noChangeArrowheads="1"/>
          </p:cNvSpPr>
          <p:nvPr/>
        </p:nvSpPr>
        <p:spPr bwMode="auto">
          <a:xfrm>
            <a:off x="228600" y="1066800"/>
            <a:ext cx="8686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0"/>
              </a:spcBef>
              <a:defRPr/>
            </a:pPr>
            <a:r>
              <a:rPr lang="en-US" sz="2800" b="1" dirty="0">
                <a:solidFill>
                  <a:srgbClr val="C00000"/>
                </a:solidFill>
              </a:rPr>
              <a:t>Real Property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en-US" sz="2000" b="1" i="1" dirty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Interests in Land</a:t>
            </a:r>
          </a:p>
          <a:p>
            <a:pPr marL="609600" indent="-609600">
              <a:spcBef>
                <a:spcPct val="20000"/>
              </a:spcBef>
            </a:pPr>
            <a:endParaRPr lang="en-US" sz="600" b="1" dirty="0">
              <a:solidFill>
                <a:srgbClr val="FF0000"/>
              </a:solidFill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000" b="1" dirty="0"/>
              <a:t>Like all property, interests in land are a collection of rights.</a:t>
            </a:r>
            <a:endParaRPr lang="en-US" sz="700" b="1" dirty="0"/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700" b="1" dirty="0"/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000" b="1" dirty="0"/>
              <a:t>Interests in Land are the vehicles for the exercise of these rights.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900" b="1" dirty="0"/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000" b="1" dirty="0"/>
              <a:t>To understand “Interests in Land”, they need to be seen through the prism of: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b="1" i="1" dirty="0">
                <a:solidFill>
                  <a:srgbClr val="0033CC"/>
                </a:solidFill>
              </a:rPr>
              <a:t>Possession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b="1" i="1" dirty="0">
                <a:solidFill>
                  <a:srgbClr val="0033CC"/>
                </a:solidFill>
              </a:rPr>
              <a:t>Time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endParaRPr lang="en-US" sz="1000" b="1" i="1" dirty="0">
              <a:solidFill>
                <a:srgbClr val="CC0000"/>
              </a:solidFill>
            </a:endParaRPr>
          </a:p>
          <a:p>
            <a:pPr marL="609600" indent="-609600">
              <a:spcBef>
                <a:spcPct val="20000"/>
              </a:spcBef>
            </a:pPr>
            <a:r>
              <a:rPr lang="en-US" sz="2000" b="1" dirty="0">
                <a:solidFill>
                  <a:srgbClr val="0033CC"/>
                </a:solidFill>
              </a:rPr>
              <a:t>	</a:t>
            </a:r>
            <a:r>
              <a:rPr lang="en-US" sz="2000" b="1" i="1" dirty="0"/>
              <a:t>Two Major Questions</a:t>
            </a:r>
          </a:p>
          <a:p>
            <a:pPr marL="609600" indent="-609600">
              <a:spcBef>
                <a:spcPct val="20000"/>
              </a:spcBef>
            </a:pPr>
            <a:endParaRPr lang="en-US" sz="600" b="1" i="1" dirty="0">
              <a:solidFill>
                <a:schemeClr val="hlink"/>
              </a:solidFill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000" b="1" dirty="0">
                <a:solidFill>
                  <a:srgbClr val="CC0000"/>
                </a:solidFill>
              </a:rPr>
              <a:t>Possession</a:t>
            </a:r>
            <a:r>
              <a:rPr lang="en-US" sz="2000" b="1" dirty="0">
                <a:solidFill>
                  <a:srgbClr val="0033CC"/>
                </a:solidFill>
              </a:rPr>
              <a:t> – Does the interest allow possession of the realty?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900" b="1" dirty="0">
              <a:solidFill>
                <a:srgbClr val="0033CC"/>
              </a:solidFill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000" b="1" dirty="0">
                <a:solidFill>
                  <a:srgbClr val="CC0000"/>
                </a:solidFill>
              </a:rPr>
              <a:t>Time</a:t>
            </a:r>
            <a:r>
              <a:rPr lang="en-US" sz="2000" b="1" dirty="0">
                <a:solidFill>
                  <a:srgbClr val="0033CC"/>
                </a:solidFill>
              </a:rPr>
              <a:t> – What time will the interest in the property be executed?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endParaRPr lang="en-US" b="1" i="1" dirty="0">
              <a:solidFill>
                <a:srgbClr val="CC0000"/>
              </a:solidFill>
            </a:endParaRPr>
          </a:p>
          <a:p>
            <a:pPr marL="609600" indent="-609600">
              <a:spcBef>
                <a:spcPct val="20000"/>
              </a:spcBef>
            </a:pPr>
            <a:endParaRPr lang="en-US" sz="900" b="1" dirty="0">
              <a:solidFill>
                <a:srgbClr val="0033CC"/>
              </a:solidFill>
            </a:endParaRPr>
          </a:p>
          <a:p>
            <a:pPr marL="609600" indent="-609600">
              <a:spcBef>
                <a:spcPct val="20000"/>
              </a:spcBef>
            </a:pPr>
            <a:endParaRPr lang="en-US" sz="500" b="1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F446B-596A-4B2A-ABDA-29913BA9726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02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457200" y="2971800"/>
            <a:ext cx="82296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457200" y="13716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dirty="0"/>
              <a:t>      </a:t>
            </a:r>
            <a:r>
              <a:rPr lang="en-US" sz="2800" b="1" dirty="0">
                <a:solidFill>
                  <a:srgbClr val="C00000"/>
                </a:solidFill>
              </a:rPr>
              <a:t>The Nature of Interests in Real Property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33CC"/>
              </a:solidFill>
            </a:endParaRPr>
          </a:p>
        </p:txBody>
      </p:sp>
      <p:pic>
        <p:nvPicPr>
          <p:cNvPr id="18437" name="Picture 6" descr="http://images2.fanpop.com/images/photos/8300000/Terra-Firma-2-phantom-brave-8372362-538-4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057400"/>
            <a:ext cx="5124450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40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457200" y="2971800"/>
            <a:ext cx="82296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304800" y="838200"/>
            <a:ext cx="85344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/>
          <a:lstStyle/>
          <a:p>
            <a:pPr marL="342900" indent="-342900">
              <a:spcBef>
                <a:spcPts val="0"/>
              </a:spcBef>
              <a:defRPr/>
            </a:pPr>
            <a:r>
              <a:rPr lang="en-US" sz="3200" b="1" dirty="0">
                <a:solidFill>
                  <a:srgbClr val="C00000"/>
                </a:solidFill>
              </a:rPr>
              <a:t>Real Property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US" sz="2800" b="1" i="1" dirty="0">
                <a:solidFill>
                  <a:schemeClr val="accent1">
                    <a:lumMod val="25000"/>
                  </a:schemeClr>
                </a:solidFill>
              </a:rPr>
              <a:t>Interests in Land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002060"/>
                </a:solidFill>
              </a:rPr>
              <a:t>	So just what is an </a:t>
            </a:r>
            <a:r>
              <a:rPr lang="en-US" sz="2400" b="1" i="1" dirty="0">
                <a:solidFill>
                  <a:srgbClr val="002060"/>
                </a:solidFill>
              </a:rPr>
              <a:t>“Interest in Land” ?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33CC"/>
              </a:solidFill>
            </a:endParaRP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i="1" dirty="0"/>
              <a:t>Interests in Land </a:t>
            </a:r>
            <a:r>
              <a:rPr lang="en-US" sz="2400" b="1" dirty="0"/>
              <a:t>relate to your </a:t>
            </a:r>
            <a:r>
              <a:rPr lang="en-US" sz="2400" b="1" i="1" dirty="0"/>
              <a:t>Collection of Rights</a:t>
            </a:r>
            <a:r>
              <a:rPr lang="en-US" sz="2400" b="1" dirty="0"/>
              <a:t> 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400" b="1" dirty="0"/>
              <a:t>	with respect to the Real Property in question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rgbClr val="0033CC"/>
              </a:solidFill>
            </a:endParaRP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400" b="1" dirty="0">
                <a:solidFill>
                  <a:srgbClr val="0033CC"/>
                </a:solidFill>
              </a:rPr>
              <a:t>	</a:t>
            </a:r>
            <a:r>
              <a:rPr lang="en-US" sz="2000" b="1" dirty="0">
                <a:solidFill>
                  <a:srgbClr val="C00000"/>
                </a:solidFill>
              </a:rPr>
              <a:t>Real Property </a:t>
            </a:r>
            <a:r>
              <a:rPr lang="en-US" sz="2000" b="1" dirty="0"/>
              <a:t>has always been held as: 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</a:t>
            </a: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- Special, 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	- Distinct, 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	- Unique, and 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	- Valuable in the law. 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rgbClr val="0033CC"/>
              </a:solidFill>
            </a:endParaRP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000" b="1" dirty="0"/>
              <a:t>        The law has thus long recognized that Rights in Real Property 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000" b="1" dirty="0"/>
              <a:t>	are to be viewed as </a:t>
            </a:r>
            <a:r>
              <a:rPr lang="en-US" sz="2000" b="1" i="1" dirty="0"/>
              <a:t>Extensive</a:t>
            </a:r>
            <a:r>
              <a:rPr lang="en-US" sz="2000" b="1" dirty="0"/>
              <a:t> and </a:t>
            </a:r>
            <a:r>
              <a:rPr lang="en-US" sz="2000" b="1" i="1" dirty="0"/>
              <a:t>Severable</a:t>
            </a:r>
            <a:r>
              <a:rPr lang="en-US" sz="2000" b="1" dirty="0"/>
              <a:t>, 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000" b="1" dirty="0"/>
              <a:t>	and as such, can also be significantly limited through 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000" b="1" i="1" dirty="0"/>
              <a:t>	</a:t>
            </a:r>
            <a:r>
              <a:rPr lang="en-US" sz="2000" b="1" dirty="0"/>
              <a:t>its </a:t>
            </a:r>
            <a:r>
              <a:rPr lang="en-US" sz="2000" b="1" i="1" dirty="0"/>
              <a:t>Transference</a:t>
            </a:r>
            <a:r>
              <a:rPr lang="en-US" sz="2000" b="1" dirty="0"/>
              <a:t>, from the original owner.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729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457200" y="2971800"/>
            <a:ext cx="82296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304800" y="914400"/>
            <a:ext cx="8534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/>
          <a:lstStyle/>
          <a:p>
            <a:pPr marL="342900" indent="-342900">
              <a:spcBef>
                <a:spcPts val="0"/>
              </a:spcBef>
              <a:defRPr/>
            </a:pPr>
            <a:r>
              <a:rPr lang="en-US" sz="3200" b="1" dirty="0">
                <a:solidFill>
                  <a:srgbClr val="C00000"/>
                </a:solidFill>
              </a:rPr>
              <a:t>Real Property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US" sz="2800" b="1" i="1" dirty="0">
                <a:solidFill>
                  <a:schemeClr val="accent1">
                    <a:lumMod val="25000"/>
                  </a:schemeClr>
                </a:solidFill>
              </a:rPr>
              <a:t>Interests in Land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002060"/>
                </a:solidFill>
              </a:rPr>
              <a:t>	So just what is an </a:t>
            </a:r>
            <a:r>
              <a:rPr lang="en-US" sz="2400" b="1" i="1" dirty="0">
                <a:solidFill>
                  <a:srgbClr val="002060"/>
                </a:solidFill>
              </a:rPr>
              <a:t>“Interest in Land” ?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33CC"/>
              </a:solidFill>
            </a:endParaRP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dirty="0"/>
              <a:t>So if </a:t>
            </a:r>
            <a:r>
              <a:rPr lang="en-US" sz="2000" b="1" i="1" dirty="0"/>
              <a:t>Interests in Land </a:t>
            </a:r>
            <a:r>
              <a:rPr lang="en-US" sz="2000" b="1" dirty="0"/>
              <a:t>relate to your </a:t>
            </a:r>
            <a:r>
              <a:rPr lang="en-US" sz="2000" b="1" i="1" dirty="0"/>
              <a:t>Collection of Rights</a:t>
            </a:r>
            <a:r>
              <a:rPr lang="en-US" sz="2000" b="1" dirty="0"/>
              <a:t> 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000" b="1" dirty="0"/>
              <a:t>	with respect to the Real Property in question, what are they: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endParaRPr lang="en-US" sz="1000" b="1" dirty="0"/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800" b="1" dirty="0"/>
              <a:t>			</a:t>
            </a:r>
            <a:r>
              <a:rPr lang="en-US" sz="2800" b="1" i="1" dirty="0" err="1">
                <a:solidFill>
                  <a:srgbClr val="C00000"/>
                </a:solidFill>
              </a:rPr>
              <a:t>EPUT</a:t>
            </a:r>
            <a:r>
              <a:rPr lang="en-US" sz="2800" b="1" i="1" dirty="0">
                <a:solidFill>
                  <a:srgbClr val="C00000"/>
                </a:solidFill>
              </a:rPr>
              <a:t> – with an Added T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000" b="1" dirty="0">
                <a:solidFill>
                  <a:srgbClr val="0033CC"/>
                </a:solidFill>
              </a:rPr>
              <a:t>	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i="1" dirty="0"/>
              <a:t>Accordingly, These Rights, and their Limitations, 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000" b="1" i="1" dirty="0"/>
              <a:t>	of an Interest in Land, include: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endParaRPr lang="en-US" sz="700" b="1" i="1" dirty="0"/>
          </a:p>
          <a:p>
            <a:pPr marL="990600" lvl="1" indent="-533400" algn="just">
              <a:lnSpc>
                <a:spcPct val="7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400" b="1" dirty="0">
                <a:solidFill>
                  <a:srgbClr val="7030A0"/>
                </a:solidFill>
              </a:rPr>
              <a:t>Exclusion</a:t>
            </a:r>
          </a:p>
          <a:p>
            <a:pPr marL="990600" lvl="1" indent="-533400" algn="just">
              <a:lnSpc>
                <a:spcPct val="7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400" b="1" dirty="0">
                <a:solidFill>
                  <a:srgbClr val="7030A0"/>
                </a:solidFill>
              </a:rPr>
              <a:t>Possession</a:t>
            </a:r>
          </a:p>
          <a:p>
            <a:pPr marL="990600" lvl="1" indent="-533400" algn="just">
              <a:lnSpc>
                <a:spcPct val="7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400" b="1" dirty="0">
                <a:solidFill>
                  <a:srgbClr val="7030A0"/>
                </a:solidFill>
              </a:rPr>
              <a:t>Use; and</a:t>
            </a:r>
          </a:p>
          <a:p>
            <a:pPr marL="990600" lvl="1" indent="-533400" algn="just">
              <a:lnSpc>
                <a:spcPct val="7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400" b="1" dirty="0">
                <a:solidFill>
                  <a:srgbClr val="7030A0"/>
                </a:solidFill>
              </a:rPr>
              <a:t>Transfer; as well as</a:t>
            </a:r>
          </a:p>
          <a:p>
            <a:pPr marL="990600" lvl="1" indent="-533400" algn="just">
              <a:lnSpc>
                <a:spcPct val="7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400" b="1" dirty="0">
                <a:solidFill>
                  <a:srgbClr val="7030A0"/>
                </a:solidFill>
              </a:rPr>
              <a:t>Time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95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457200" y="2971800"/>
            <a:ext cx="82296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304800" y="914400"/>
            <a:ext cx="8534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/>
          <a:lstStyle/>
          <a:p>
            <a:pPr marL="342900" indent="-342900">
              <a:spcBef>
                <a:spcPts val="0"/>
              </a:spcBef>
              <a:defRPr/>
            </a:pPr>
            <a:r>
              <a:rPr lang="en-US" sz="3200" b="1" dirty="0">
                <a:solidFill>
                  <a:srgbClr val="C00000"/>
                </a:solidFill>
              </a:rPr>
              <a:t>Real Property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US" sz="2800" b="1" i="1" dirty="0">
                <a:solidFill>
                  <a:schemeClr val="accent1">
                    <a:lumMod val="25000"/>
                  </a:schemeClr>
                </a:solidFill>
              </a:rPr>
              <a:t>Interests in Land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002060"/>
                </a:solidFill>
              </a:rPr>
              <a:t>	So just what is an </a:t>
            </a:r>
            <a:r>
              <a:rPr lang="en-US" sz="2400" b="1" i="1" dirty="0">
                <a:solidFill>
                  <a:srgbClr val="002060"/>
                </a:solidFill>
              </a:rPr>
              <a:t>“Interest in Land” ?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33CC"/>
              </a:solidFill>
            </a:endParaRPr>
          </a:p>
          <a:p>
            <a:pPr marL="342900" indent="-342900" algn="just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b="1" dirty="0"/>
              <a:t>As </a:t>
            </a:r>
            <a:r>
              <a:rPr lang="en-US" sz="2000" b="1" i="1" dirty="0"/>
              <a:t>Interests in Land </a:t>
            </a:r>
            <a:r>
              <a:rPr lang="en-US" sz="2000" b="1" dirty="0"/>
              <a:t>relate to your </a:t>
            </a:r>
            <a:r>
              <a:rPr lang="en-US" sz="2000" b="1" i="1" dirty="0"/>
              <a:t>Collection of Rights</a:t>
            </a:r>
            <a:r>
              <a:rPr lang="en-US" sz="2000" b="1" dirty="0"/>
              <a:t> </a:t>
            </a:r>
          </a:p>
          <a:p>
            <a:pPr marL="342900" indent="-342900"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b="1" dirty="0"/>
              <a:t>	how do we know the extent of these rights (the interest)?</a:t>
            </a:r>
          </a:p>
          <a:p>
            <a:pPr marL="342900" indent="-342900" algn="just">
              <a:lnSpc>
                <a:spcPct val="90000"/>
              </a:lnSpc>
              <a:spcBef>
                <a:spcPts val="0"/>
              </a:spcBef>
              <a:defRPr/>
            </a:pPr>
            <a:endParaRPr lang="en-US" sz="1000" b="1" dirty="0"/>
          </a:p>
          <a:p>
            <a:pPr marL="342900" indent="-342900" algn="just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b="1" dirty="0"/>
              <a:t>To determine the rights and limitations conveyed, </a:t>
            </a:r>
          </a:p>
          <a:p>
            <a:pPr marL="342900" indent="-342900"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b="1" dirty="0"/>
              <a:t>	under this </a:t>
            </a:r>
            <a:r>
              <a:rPr lang="en-US" sz="2000" b="1" i="1" dirty="0"/>
              <a:t>Collection of Rights,</a:t>
            </a:r>
            <a:r>
              <a:rPr lang="en-US" sz="2000" b="1" dirty="0"/>
              <a:t> it is necessary </a:t>
            </a:r>
          </a:p>
          <a:p>
            <a:pPr marL="342900" indent="-342900"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b="1" dirty="0"/>
              <a:t>	to think in terms of:</a:t>
            </a:r>
          </a:p>
          <a:p>
            <a:pPr marL="342900" indent="-342900" algn="just">
              <a:lnSpc>
                <a:spcPct val="90000"/>
              </a:lnSpc>
              <a:spcBef>
                <a:spcPts val="0"/>
              </a:spcBef>
              <a:defRPr/>
            </a:pPr>
            <a:endParaRPr lang="en-US" sz="1000" b="1" i="1" dirty="0">
              <a:solidFill>
                <a:srgbClr val="FF0000"/>
              </a:solidFill>
            </a:endParaRPr>
          </a:p>
          <a:p>
            <a:pPr marL="342900" indent="-342900"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b="1" i="1" dirty="0">
                <a:solidFill>
                  <a:srgbClr val="FF0000"/>
                </a:solidFill>
              </a:rPr>
              <a:t>	</a:t>
            </a:r>
            <a:r>
              <a:rPr lang="en-US" sz="2000" b="1" i="1" dirty="0">
                <a:solidFill>
                  <a:srgbClr val="0033CC"/>
                </a:solidFill>
              </a:rPr>
              <a:t>1. Titled “Fee” Ownership, and </a:t>
            </a:r>
          </a:p>
          <a:p>
            <a:pPr marL="342900" indent="-342900"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b="1" i="1" dirty="0">
                <a:solidFill>
                  <a:srgbClr val="0033CC"/>
                </a:solidFill>
              </a:rPr>
              <a:t>	2. Limitations on Titled “Fee” Ownership</a:t>
            </a:r>
          </a:p>
          <a:p>
            <a:pPr marL="342900" indent="-342900" algn="just">
              <a:lnSpc>
                <a:spcPct val="90000"/>
              </a:lnSpc>
              <a:spcBef>
                <a:spcPts val="0"/>
              </a:spcBef>
              <a:defRPr/>
            </a:pPr>
            <a:endParaRPr lang="en-US" sz="1000" b="1" i="1" dirty="0">
              <a:solidFill>
                <a:srgbClr val="FF0000"/>
              </a:solidFill>
            </a:endParaRPr>
          </a:p>
          <a:p>
            <a:pPr marL="342900" indent="-342900" algn="just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b="1" dirty="0"/>
              <a:t>The inherent value of Real Property has led to </a:t>
            </a:r>
            <a:r>
              <a:rPr lang="en-US" sz="2000" b="1" i="1" dirty="0">
                <a:solidFill>
                  <a:srgbClr val="C00000"/>
                </a:solidFill>
              </a:rPr>
              <a:t>complex legal rules </a:t>
            </a:r>
            <a:r>
              <a:rPr lang="en-US" sz="2000" b="1" dirty="0"/>
              <a:t>to provide these rights and limitations and their conveyance.</a:t>
            </a:r>
          </a:p>
          <a:p>
            <a:pPr marL="342900" indent="-342900" algn="just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1000" b="1" dirty="0"/>
          </a:p>
          <a:p>
            <a:pPr marL="342900" indent="-342900" algn="just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b="1" dirty="0"/>
              <a:t>The effect of these </a:t>
            </a:r>
            <a:r>
              <a:rPr lang="en-US" sz="2000" b="1" i="1" dirty="0">
                <a:solidFill>
                  <a:srgbClr val="C00000"/>
                </a:solidFill>
              </a:rPr>
              <a:t>complex legal rules </a:t>
            </a:r>
            <a:r>
              <a:rPr lang="en-US" sz="2000" b="1" dirty="0"/>
              <a:t>can be seen in the Deed</a:t>
            </a:r>
          </a:p>
          <a:p>
            <a:pPr marL="342900" indent="-342900"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b="1" dirty="0"/>
              <a:t>	which is the instrument that conveys the extent of titled ownership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3768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28600" y="914400"/>
            <a:ext cx="8610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2000"/>
              </a:lnSpc>
              <a:spcBef>
                <a:spcPts val="0"/>
              </a:spcBef>
              <a:buNone/>
              <a:defRPr/>
            </a:pPr>
            <a:r>
              <a:rPr lang="en-US" sz="3200" b="1" dirty="0">
                <a:solidFill>
                  <a:srgbClr val="C00000"/>
                </a:solidFill>
              </a:rPr>
              <a:t>Real Property</a:t>
            </a:r>
          </a:p>
          <a:p>
            <a:pPr>
              <a:lnSpc>
                <a:spcPct val="92000"/>
              </a:lnSpc>
              <a:spcBef>
                <a:spcPts val="0"/>
              </a:spcBef>
              <a:buNone/>
              <a:defRPr/>
            </a:pPr>
            <a:r>
              <a:rPr lang="en-US" sz="2800" b="1" i="1" dirty="0">
                <a:solidFill>
                  <a:schemeClr val="accent1">
                    <a:lumMod val="25000"/>
                  </a:schemeClr>
                </a:solidFill>
              </a:rPr>
              <a:t>  Interests in Land – Language in the Deed</a:t>
            </a:r>
          </a:p>
          <a:p>
            <a:pPr marL="609600" indent="-609600">
              <a:lnSpc>
                <a:spcPct val="92000"/>
              </a:lnSpc>
              <a:spcBef>
                <a:spcPts val="0"/>
              </a:spcBef>
              <a:defRPr/>
            </a:pPr>
            <a:endParaRPr lang="en-US" sz="600" b="1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2000"/>
              </a:lnSpc>
              <a:spcBef>
                <a:spcPts val="0"/>
              </a:spcBef>
              <a:defRPr/>
            </a:pPr>
            <a:r>
              <a:rPr lang="en-US" sz="2400" b="1" i="1" dirty="0">
                <a:solidFill>
                  <a:srgbClr val="0033CC"/>
                </a:solidFill>
              </a:rPr>
              <a:t>	What is FEE??</a:t>
            </a:r>
          </a:p>
          <a:p>
            <a:pPr>
              <a:lnSpc>
                <a:spcPct val="92000"/>
              </a:lnSpc>
              <a:spcBef>
                <a:spcPts val="0"/>
              </a:spcBef>
              <a:defRPr/>
            </a:pPr>
            <a:endParaRPr lang="en-US" sz="600" b="1" i="1" dirty="0">
              <a:solidFill>
                <a:srgbClr val="0033CC"/>
              </a:solidFill>
            </a:endParaRPr>
          </a:p>
          <a:p>
            <a:pPr algn="just">
              <a:lnSpc>
                <a:spcPct val="92000"/>
              </a:lnSpc>
              <a:spcBef>
                <a:spcPts val="0"/>
              </a:spcBef>
              <a:defRPr/>
            </a:pPr>
            <a:r>
              <a:rPr lang="en-US" sz="2000" dirty="0"/>
              <a:t>The concept of </a:t>
            </a:r>
            <a:r>
              <a:rPr lang="en-US" sz="2000" b="1" dirty="0"/>
              <a:t>Fee</a:t>
            </a:r>
            <a:r>
              <a:rPr lang="en-US" sz="2000" dirty="0"/>
              <a:t> had its origins in Feudalism.</a:t>
            </a:r>
          </a:p>
          <a:p>
            <a:pPr algn="just">
              <a:lnSpc>
                <a:spcPct val="92000"/>
              </a:lnSpc>
              <a:spcBef>
                <a:spcPts val="0"/>
              </a:spcBef>
              <a:defRPr/>
            </a:pPr>
            <a:endParaRPr lang="en-US" sz="1000" dirty="0"/>
          </a:p>
          <a:p>
            <a:pPr algn="just">
              <a:lnSpc>
                <a:spcPct val="92000"/>
              </a:lnSpc>
              <a:spcBef>
                <a:spcPts val="0"/>
              </a:spcBef>
              <a:defRPr/>
            </a:pPr>
            <a:r>
              <a:rPr lang="en-US" sz="2000" dirty="0"/>
              <a:t>It is a designation of the extent of one’s </a:t>
            </a:r>
            <a:r>
              <a:rPr lang="en-US" sz="2000" b="1" dirty="0"/>
              <a:t>rights in real property</a:t>
            </a:r>
            <a:r>
              <a:rPr lang="en-US" sz="2000" dirty="0"/>
              <a:t>. </a:t>
            </a:r>
          </a:p>
          <a:p>
            <a:pPr algn="just">
              <a:lnSpc>
                <a:spcPct val="92000"/>
              </a:lnSpc>
              <a:spcBef>
                <a:spcPts val="0"/>
              </a:spcBef>
              <a:defRPr/>
            </a:pPr>
            <a:endParaRPr lang="en-US" sz="1000" dirty="0"/>
          </a:p>
          <a:p>
            <a:pPr algn="just">
              <a:lnSpc>
                <a:spcPct val="92000"/>
              </a:lnSpc>
              <a:spcBef>
                <a:spcPts val="0"/>
              </a:spcBef>
              <a:defRPr/>
            </a:pPr>
            <a:r>
              <a:rPr lang="en-US" sz="2000" dirty="0"/>
              <a:t>Under Common Law, the King had </a:t>
            </a:r>
            <a:r>
              <a:rPr lang="en-US" sz="2000" b="1" i="1" dirty="0"/>
              <a:t>“radical title”</a:t>
            </a:r>
            <a:r>
              <a:rPr lang="en-US" sz="2000" b="1" dirty="0"/>
              <a:t> </a:t>
            </a:r>
            <a:r>
              <a:rPr lang="en-US" sz="2000" dirty="0"/>
              <a:t>or </a:t>
            </a:r>
            <a:r>
              <a:rPr lang="en-US" sz="2000" b="1" dirty="0"/>
              <a:t>“</a:t>
            </a:r>
            <a:r>
              <a:rPr lang="en-US" sz="2000" b="1" i="1" dirty="0"/>
              <a:t>allodium</a:t>
            </a:r>
            <a:r>
              <a:rPr lang="en-US" sz="2000" b="1" dirty="0"/>
              <a:t>” </a:t>
            </a:r>
          </a:p>
          <a:p>
            <a:pPr algn="just">
              <a:lnSpc>
                <a:spcPct val="92000"/>
              </a:lnSpc>
              <a:spcBef>
                <a:spcPts val="0"/>
              </a:spcBef>
              <a:defRPr/>
            </a:pPr>
            <a:r>
              <a:rPr lang="en-US" sz="2000" dirty="0"/>
              <a:t>over all English lands.</a:t>
            </a:r>
          </a:p>
          <a:p>
            <a:pPr algn="just">
              <a:lnSpc>
                <a:spcPct val="92000"/>
              </a:lnSpc>
              <a:spcBef>
                <a:spcPts val="0"/>
              </a:spcBef>
              <a:defRPr/>
            </a:pPr>
            <a:endParaRPr lang="en-US" sz="1000" dirty="0"/>
          </a:p>
          <a:p>
            <a:pPr algn="just">
              <a:lnSpc>
                <a:spcPct val="92000"/>
              </a:lnSpc>
              <a:spcBef>
                <a:spcPts val="0"/>
              </a:spcBef>
              <a:defRPr/>
            </a:pPr>
            <a:r>
              <a:rPr lang="en-US" sz="2000" dirty="0"/>
              <a:t>This meant that he was the ultimate </a:t>
            </a:r>
            <a:r>
              <a:rPr lang="en-US" sz="2000" b="1" i="1" dirty="0"/>
              <a:t>"owner"</a:t>
            </a:r>
            <a:r>
              <a:rPr lang="en-US" sz="2000" b="1" dirty="0"/>
              <a:t> </a:t>
            </a:r>
            <a:r>
              <a:rPr lang="en-US" sz="2000" dirty="0"/>
              <a:t> of all Real Property. </a:t>
            </a:r>
          </a:p>
          <a:p>
            <a:pPr>
              <a:lnSpc>
                <a:spcPct val="92000"/>
              </a:lnSpc>
              <a:spcBef>
                <a:spcPts val="0"/>
              </a:spcBef>
              <a:defRPr/>
            </a:pPr>
            <a:endParaRPr lang="en-US" sz="1000" dirty="0"/>
          </a:p>
          <a:p>
            <a:pPr algn="just">
              <a:lnSpc>
                <a:spcPct val="92000"/>
              </a:lnSpc>
              <a:spcBef>
                <a:spcPts val="0"/>
              </a:spcBef>
              <a:defRPr/>
            </a:pPr>
            <a:r>
              <a:rPr lang="en-US" sz="2000" dirty="0"/>
              <a:t>As the ultimate “owner” of all English lands, </a:t>
            </a:r>
          </a:p>
          <a:p>
            <a:pPr algn="just">
              <a:lnSpc>
                <a:spcPct val="92000"/>
              </a:lnSpc>
              <a:spcBef>
                <a:spcPts val="0"/>
              </a:spcBef>
              <a:defRPr/>
            </a:pPr>
            <a:r>
              <a:rPr lang="en-US" sz="2000" dirty="0"/>
              <a:t>the King, could grant to a subject, </a:t>
            </a:r>
          </a:p>
          <a:p>
            <a:pPr algn="just">
              <a:lnSpc>
                <a:spcPct val="92000"/>
              </a:lnSpc>
              <a:spcBef>
                <a:spcPts val="0"/>
              </a:spcBef>
              <a:defRPr/>
            </a:pPr>
            <a:r>
              <a:rPr lang="en-US" sz="2000" dirty="0"/>
              <a:t>an </a:t>
            </a:r>
            <a:r>
              <a:rPr lang="en-US" sz="2000" b="1" dirty="0"/>
              <a:t>“</a:t>
            </a:r>
            <a:r>
              <a:rPr lang="en-US" sz="2000" b="1" i="1" dirty="0"/>
              <a:t>estate in land</a:t>
            </a:r>
            <a:r>
              <a:rPr lang="en-US" sz="2000" b="1" dirty="0"/>
              <a:t>”</a:t>
            </a:r>
            <a:r>
              <a:rPr lang="en-US" sz="2000" dirty="0"/>
              <a:t>, which was as sub-ownership interest, </a:t>
            </a:r>
          </a:p>
          <a:p>
            <a:pPr algn="just">
              <a:lnSpc>
                <a:spcPct val="92000"/>
              </a:lnSpc>
              <a:spcBef>
                <a:spcPts val="0"/>
              </a:spcBef>
              <a:defRPr/>
            </a:pPr>
            <a:r>
              <a:rPr lang="en-US" sz="2000" dirty="0"/>
              <a:t>what would be “owned and possessed” by the citizen granted the estate. </a:t>
            </a:r>
          </a:p>
          <a:p>
            <a:pPr>
              <a:lnSpc>
                <a:spcPct val="92000"/>
              </a:lnSpc>
              <a:spcBef>
                <a:spcPts val="0"/>
              </a:spcBef>
              <a:defRPr/>
            </a:pPr>
            <a:endParaRPr lang="en-US" sz="1000" dirty="0"/>
          </a:p>
          <a:p>
            <a:pPr algn="just">
              <a:lnSpc>
                <a:spcPct val="92000"/>
              </a:lnSpc>
              <a:spcBef>
                <a:spcPts val="0"/>
              </a:spcBef>
              <a:defRPr/>
            </a:pPr>
            <a:r>
              <a:rPr lang="en-US" sz="2000" dirty="0"/>
              <a:t>This estate so granted was known as a “</a:t>
            </a:r>
            <a:r>
              <a:rPr lang="en-US" sz="2000" b="1" i="1" dirty="0"/>
              <a:t>Fee</a:t>
            </a:r>
            <a:r>
              <a:rPr lang="en-US" sz="2000" dirty="0"/>
              <a:t>”.  The fee simple estate, also called "estate in fee simple" or "fee-simple title" and was often referred to as a “</a:t>
            </a:r>
            <a:r>
              <a:rPr lang="en-US" sz="2000" b="1" i="1" dirty="0"/>
              <a:t>freehold</a:t>
            </a:r>
            <a:r>
              <a:rPr lang="en-US" sz="2000" dirty="0"/>
              <a:t>”.</a:t>
            </a:r>
            <a:endParaRPr lang="en-US" sz="2000" b="1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F446B-596A-4B2A-ABDA-29913BA9726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859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8458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62719" y="1447800"/>
            <a:ext cx="7694762" cy="4802212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3600" b="1" dirty="0"/>
              <a:t>Last Time We Spoke About:</a:t>
            </a:r>
          </a:p>
          <a:p>
            <a:pPr>
              <a:lnSpc>
                <a:spcPct val="110000"/>
              </a:lnSpc>
              <a:defRPr/>
            </a:pPr>
            <a:endParaRPr lang="en-US" sz="600" b="1" dirty="0"/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Structure and Purpose of Criminal Law</a:t>
            </a:r>
            <a:endParaRPr lang="en-US" sz="2800" b="1" dirty="0">
              <a:solidFill>
                <a:srgbClr val="002060"/>
              </a:solidFill>
            </a:endParaRPr>
          </a:p>
          <a:p>
            <a:pPr algn="just">
              <a:lnSpc>
                <a:spcPct val="110000"/>
              </a:lnSpc>
              <a:defRPr/>
            </a:pPr>
            <a:r>
              <a:rPr lang="en-US" sz="1600" b="1" i="1" dirty="0">
                <a:solidFill>
                  <a:srgbClr val="C00000"/>
                </a:solidFill>
              </a:rPr>
              <a:t>Part One: </a:t>
            </a:r>
            <a:r>
              <a:rPr lang="en-US" sz="1600" b="1" i="1" dirty="0" smtClean="0">
                <a:solidFill>
                  <a:srgbClr val="C00000"/>
                </a:solidFill>
              </a:rPr>
              <a:t>Definitions / Substantive - Procedural / Purpose / Crimes / Torts</a:t>
            </a:r>
            <a:endParaRPr lang="en-US" sz="1600" b="1" i="1" dirty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Theories of Criminal Punishment</a:t>
            </a:r>
            <a:endParaRPr lang="en-US" sz="2800" b="1" dirty="0">
              <a:solidFill>
                <a:srgbClr val="002060"/>
              </a:solidFill>
            </a:endParaRPr>
          </a:p>
          <a:p>
            <a:pPr algn="just">
              <a:lnSpc>
                <a:spcPct val="110000"/>
              </a:lnSpc>
              <a:defRPr/>
            </a:pPr>
            <a:r>
              <a:rPr lang="en-US" b="1" i="1" dirty="0">
                <a:solidFill>
                  <a:srgbClr val="C00000"/>
                </a:solidFill>
              </a:rPr>
              <a:t>  </a:t>
            </a:r>
            <a:r>
              <a:rPr lang="en-US" sz="1700" b="1" i="1" dirty="0">
                <a:solidFill>
                  <a:srgbClr val="C00000"/>
                </a:solidFill>
              </a:rPr>
              <a:t>Part</a:t>
            </a:r>
            <a:r>
              <a:rPr lang="en-US" sz="1000" b="1" i="1" dirty="0">
                <a:solidFill>
                  <a:srgbClr val="C00000"/>
                </a:solidFill>
              </a:rPr>
              <a:t> </a:t>
            </a:r>
            <a:r>
              <a:rPr lang="en-US" sz="1700" b="1" i="1" dirty="0">
                <a:solidFill>
                  <a:srgbClr val="C00000"/>
                </a:solidFill>
              </a:rPr>
              <a:t>Two:</a:t>
            </a:r>
            <a:r>
              <a:rPr lang="en-US" sz="1000" b="1" i="1" dirty="0">
                <a:solidFill>
                  <a:srgbClr val="C00000"/>
                </a:solidFill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</a:rPr>
              <a:t>Punishment Theories / Sentencing </a:t>
            </a:r>
            <a:r>
              <a:rPr lang="en-US" sz="1600" b="1" i="1" dirty="0">
                <a:solidFill>
                  <a:srgbClr val="C00000"/>
                </a:solidFill>
              </a:rPr>
              <a:t>/ </a:t>
            </a:r>
            <a:r>
              <a:rPr lang="en-US" sz="1600" b="1" i="1" dirty="0" smtClean="0">
                <a:solidFill>
                  <a:srgbClr val="C00000"/>
                </a:solidFill>
              </a:rPr>
              <a:t>Classification</a:t>
            </a:r>
            <a:endParaRPr lang="en-US" sz="1600" b="1" i="1" dirty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defRPr/>
            </a:pPr>
            <a:endParaRPr lang="en-US" sz="600" b="1" i="1" dirty="0" smtClean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defRPr/>
            </a:pPr>
            <a:endParaRPr lang="en-US" sz="600" b="1" i="1" dirty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 Common Law Felonies</a:t>
            </a:r>
            <a:endParaRPr lang="en-US" sz="2800" b="1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sz="1600" b="1" i="1" dirty="0">
                <a:solidFill>
                  <a:srgbClr val="C00000"/>
                </a:solidFill>
              </a:rPr>
              <a:t>Part Three: Common Law Felonies </a:t>
            </a:r>
            <a:r>
              <a:rPr lang="en-US" sz="1600" b="1" i="1" dirty="0" smtClean="0">
                <a:solidFill>
                  <a:srgbClr val="C00000"/>
                </a:solidFill>
              </a:rPr>
              <a:t>/ Current Day Criminal Statutes</a:t>
            </a:r>
          </a:p>
          <a:p>
            <a:pPr defTabSz="685800">
              <a:lnSpc>
                <a:spcPct val="110000"/>
              </a:lnSpc>
              <a:defRPr/>
            </a:pPr>
            <a:endParaRPr lang="en-US" sz="600" b="1" i="1" dirty="0" smtClean="0">
              <a:solidFill>
                <a:srgbClr val="C00000"/>
              </a:solidFill>
            </a:endParaRPr>
          </a:p>
          <a:p>
            <a:pPr defTabSz="685800">
              <a:lnSpc>
                <a:spcPct val="110000"/>
              </a:lnSpc>
              <a:defRPr/>
            </a:pPr>
            <a:endParaRPr lang="en-US" sz="600" b="1" i="1" dirty="0" smtClean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sz="2600" b="1" dirty="0" smtClean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Class </a:t>
            </a:r>
            <a:r>
              <a:rPr lang="en-US" sz="2600" b="1" dirty="0" smtClean="0">
                <a:solidFill>
                  <a:srgbClr val="002060"/>
                </a:solidFill>
              </a:rPr>
              <a:t>Case </a:t>
            </a:r>
            <a:r>
              <a:rPr lang="en-US" sz="2600" b="1" dirty="0">
                <a:solidFill>
                  <a:srgbClr val="002060"/>
                </a:solidFill>
              </a:rPr>
              <a:t>– </a:t>
            </a:r>
            <a:r>
              <a:rPr lang="en-US" sz="2600" b="1" dirty="0" smtClean="0">
                <a:solidFill>
                  <a:srgbClr val="002060"/>
                </a:solidFill>
              </a:rPr>
              <a:t>Regina v. Dudley and Stephens</a:t>
            </a:r>
            <a:endParaRPr lang="en-US" sz="2600" b="1" dirty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en-US" sz="2400" b="1" i="1" dirty="0">
                <a:solidFill>
                  <a:srgbClr val="C00000"/>
                </a:solidFill>
              </a:rPr>
              <a:t>     </a:t>
            </a:r>
            <a:r>
              <a:rPr lang="en-US" b="1" i="1" dirty="0" smtClean="0">
                <a:solidFill>
                  <a:srgbClr val="C00000"/>
                </a:solidFill>
              </a:rPr>
              <a:t>Necessity and </a:t>
            </a:r>
            <a:r>
              <a:rPr lang="en-US" b="1" i="1" dirty="0" err="1" smtClean="0">
                <a:solidFill>
                  <a:srgbClr val="C00000"/>
                </a:solidFill>
              </a:rPr>
              <a:t>Mens</a:t>
            </a:r>
            <a:r>
              <a:rPr lang="en-US" b="1" i="1" dirty="0" smtClean="0">
                <a:solidFill>
                  <a:srgbClr val="C00000"/>
                </a:solidFill>
              </a:rPr>
              <a:t> Rea</a:t>
            </a:r>
          </a:p>
          <a:p>
            <a:pPr algn="ctr">
              <a:lnSpc>
                <a:spcPct val="87000"/>
              </a:lnSpc>
              <a:defRPr/>
            </a:pP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1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28600" y="914400"/>
            <a:ext cx="8610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2000"/>
              </a:lnSpc>
              <a:spcBef>
                <a:spcPts val="0"/>
              </a:spcBef>
              <a:buNone/>
              <a:defRPr/>
            </a:pPr>
            <a:r>
              <a:rPr lang="en-US" sz="3200" b="1" dirty="0">
                <a:solidFill>
                  <a:srgbClr val="C00000"/>
                </a:solidFill>
              </a:rPr>
              <a:t>Real Property</a:t>
            </a:r>
          </a:p>
          <a:p>
            <a:pPr>
              <a:lnSpc>
                <a:spcPct val="92000"/>
              </a:lnSpc>
              <a:spcBef>
                <a:spcPts val="0"/>
              </a:spcBef>
              <a:buNone/>
              <a:defRPr/>
            </a:pPr>
            <a:r>
              <a:rPr lang="en-US" sz="2800" b="1" i="1" dirty="0">
                <a:solidFill>
                  <a:schemeClr val="accent1">
                    <a:lumMod val="25000"/>
                  </a:schemeClr>
                </a:solidFill>
              </a:rPr>
              <a:t>  Interests in Land – Language in the Deed</a:t>
            </a:r>
          </a:p>
          <a:p>
            <a:pPr marL="609600" indent="-609600">
              <a:lnSpc>
                <a:spcPct val="92000"/>
              </a:lnSpc>
              <a:spcBef>
                <a:spcPts val="0"/>
              </a:spcBef>
              <a:defRPr/>
            </a:pPr>
            <a:endParaRPr lang="en-US" sz="600" b="1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2000"/>
              </a:lnSpc>
              <a:spcBef>
                <a:spcPts val="0"/>
              </a:spcBef>
              <a:defRPr/>
            </a:pPr>
            <a:r>
              <a:rPr lang="en-US" sz="2400" b="1" i="1" dirty="0">
                <a:solidFill>
                  <a:srgbClr val="0033CC"/>
                </a:solidFill>
              </a:rPr>
              <a:t>	What is FEE??</a:t>
            </a:r>
          </a:p>
          <a:p>
            <a:pPr>
              <a:lnSpc>
                <a:spcPct val="92000"/>
              </a:lnSpc>
              <a:spcBef>
                <a:spcPts val="0"/>
              </a:spcBef>
              <a:defRPr/>
            </a:pPr>
            <a:endParaRPr lang="en-US" sz="600" b="1" i="1" dirty="0">
              <a:solidFill>
                <a:srgbClr val="0033CC"/>
              </a:solidFill>
            </a:endParaRPr>
          </a:p>
          <a:p>
            <a:pPr algn="just">
              <a:lnSpc>
                <a:spcPct val="92000"/>
              </a:lnSpc>
              <a:spcBef>
                <a:spcPts val="0"/>
              </a:spcBef>
              <a:defRPr/>
            </a:pPr>
            <a:r>
              <a:rPr lang="en-US" sz="2000" dirty="0"/>
              <a:t>In the early period after the Norman conquest, </a:t>
            </a:r>
          </a:p>
          <a:p>
            <a:pPr algn="just">
              <a:lnSpc>
                <a:spcPct val="92000"/>
              </a:lnSpc>
              <a:spcBef>
                <a:spcPts val="0"/>
              </a:spcBef>
              <a:defRPr/>
            </a:pPr>
            <a:r>
              <a:rPr lang="en-US" sz="2000" dirty="0"/>
              <a:t>the holder of an estate in fee simple could not sell it, </a:t>
            </a:r>
          </a:p>
          <a:p>
            <a:pPr algn="just">
              <a:lnSpc>
                <a:spcPct val="92000"/>
              </a:lnSpc>
              <a:spcBef>
                <a:spcPts val="0"/>
              </a:spcBef>
              <a:defRPr/>
            </a:pPr>
            <a:r>
              <a:rPr lang="en-US" sz="2000" dirty="0"/>
              <a:t>but instead could only grant a subordinate fee simple estate </a:t>
            </a:r>
          </a:p>
          <a:p>
            <a:pPr algn="just">
              <a:lnSpc>
                <a:spcPct val="92000"/>
              </a:lnSpc>
              <a:spcBef>
                <a:spcPts val="0"/>
              </a:spcBef>
              <a:defRPr/>
            </a:pPr>
            <a:r>
              <a:rPr lang="en-US" sz="2000" dirty="0"/>
              <a:t>to a third party in the same parcel of land, </a:t>
            </a:r>
          </a:p>
          <a:p>
            <a:pPr algn="just">
              <a:lnSpc>
                <a:spcPct val="92000"/>
              </a:lnSpc>
              <a:spcBef>
                <a:spcPts val="0"/>
              </a:spcBef>
              <a:defRPr/>
            </a:pPr>
            <a:r>
              <a:rPr lang="en-US" sz="2000" dirty="0"/>
              <a:t>a process known as “</a:t>
            </a:r>
            <a:r>
              <a:rPr lang="en-US" sz="2000" dirty="0" err="1"/>
              <a:t>subinfeudation</a:t>
            </a:r>
            <a:r>
              <a:rPr lang="en-US" sz="2000" dirty="0"/>
              <a:t>”.  </a:t>
            </a:r>
          </a:p>
          <a:p>
            <a:pPr>
              <a:lnSpc>
                <a:spcPct val="92000"/>
              </a:lnSpc>
              <a:spcBef>
                <a:spcPts val="0"/>
              </a:spcBef>
              <a:defRPr/>
            </a:pPr>
            <a:endParaRPr lang="en-US" sz="2000" dirty="0"/>
          </a:p>
          <a:p>
            <a:pPr>
              <a:lnSpc>
                <a:spcPct val="92000"/>
              </a:lnSpc>
              <a:spcBef>
                <a:spcPts val="0"/>
              </a:spcBef>
              <a:defRPr/>
            </a:pPr>
            <a:r>
              <a:rPr lang="en-US" sz="2000" dirty="0"/>
              <a:t>The Statute of </a:t>
            </a:r>
            <a:r>
              <a:rPr lang="en-US" sz="2000" dirty="0" err="1"/>
              <a:t>Quia</a:t>
            </a:r>
            <a:r>
              <a:rPr lang="en-US" sz="2000" dirty="0"/>
              <a:t> </a:t>
            </a:r>
            <a:r>
              <a:rPr lang="en-US" sz="2000" dirty="0" err="1"/>
              <a:t>Emptores</a:t>
            </a:r>
            <a:r>
              <a:rPr lang="en-US" sz="2000" dirty="0"/>
              <a:t>, </a:t>
            </a:r>
          </a:p>
          <a:p>
            <a:pPr>
              <a:lnSpc>
                <a:spcPct val="92000"/>
              </a:lnSpc>
              <a:spcBef>
                <a:spcPts val="0"/>
              </a:spcBef>
              <a:defRPr/>
            </a:pPr>
            <a:r>
              <a:rPr lang="en-US" sz="2000" dirty="0"/>
              <a:t>adopted in 1290, abolished </a:t>
            </a:r>
            <a:r>
              <a:rPr lang="en-US" sz="2000" dirty="0" err="1"/>
              <a:t>subinfeudation</a:t>
            </a:r>
            <a:r>
              <a:rPr lang="en-US" sz="2000" dirty="0"/>
              <a:t>.</a:t>
            </a:r>
          </a:p>
          <a:p>
            <a:pPr>
              <a:lnSpc>
                <a:spcPct val="92000"/>
              </a:lnSpc>
              <a:spcBef>
                <a:spcPts val="0"/>
              </a:spcBef>
              <a:defRPr/>
            </a:pPr>
            <a:endParaRPr lang="en-US" sz="2000" dirty="0"/>
          </a:p>
          <a:p>
            <a:pPr>
              <a:lnSpc>
                <a:spcPct val="92000"/>
              </a:lnSpc>
              <a:spcBef>
                <a:spcPts val="0"/>
              </a:spcBef>
              <a:defRPr/>
            </a:pPr>
            <a:r>
              <a:rPr lang="en-US" sz="2000" dirty="0"/>
              <a:t>This Statute, another consequence and offshoot of the freedoms </a:t>
            </a:r>
          </a:p>
          <a:p>
            <a:pPr>
              <a:lnSpc>
                <a:spcPct val="92000"/>
              </a:lnSpc>
              <a:spcBef>
                <a:spcPts val="0"/>
              </a:spcBef>
              <a:defRPr/>
            </a:pPr>
            <a:r>
              <a:rPr lang="en-US" sz="2000" dirty="0"/>
              <a:t>inspired by the Magna </a:t>
            </a:r>
            <a:r>
              <a:rPr lang="en-US" sz="2000" dirty="0" err="1"/>
              <a:t>Carta</a:t>
            </a:r>
            <a:r>
              <a:rPr lang="en-US" sz="2000" dirty="0"/>
              <a:t>, </a:t>
            </a:r>
          </a:p>
          <a:p>
            <a:pPr>
              <a:lnSpc>
                <a:spcPct val="92000"/>
              </a:lnSpc>
              <a:spcBef>
                <a:spcPts val="0"/>
              </a:spcBef>
              <a:defRPr/>
            </a:pPr>
            <a:r>
              <a:rPr lang="en-US" sz="2000" dirty="0"/>
              <a:t>allowed the sale of fee simple estates, </a:t>
            </a:r>
          </a:p>
          <a:p>
            <a:pPr>
              <a:lnSpc>
                <a:spcPct val="92000"/>
              </a:lnSpc>
              <a:spcBef>
                <a:spcPts val="0"/>
              </a:spcBef>
              <a:defRPr/>
            </a:pPr>
            <a:r>
              <a:rPr lang="en-US" sz="2000" dirty="0"/>
              <a:t>from which modern land transactions are derived.</a:t>
            </a:r>
            <a:endParaRPr lang="en-US" sz="2000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F446B-596A-4B2A-ABDA-29913BA9726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619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28600" y="914400"/>
            <a:ext cx="8610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lang="en-US" sz="3200" b="1" dirty="0">
                <a:solidFill>
                  <a:srgbClr val="C00000"/>
                </a:solidFill>
              </a:rPr>
              <a:t>Real Property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lang="en-US" sz="2800" b="1" i="1" dirty="0">
                <a:solidFill>
                  <a:schemeClr val="accent1">
                    <a:lumMod val="25000"/>
                  </a:schemeClr>
                </a:solidFill>
              </a:rPr>
              <a:t>  Interests in Land – Language in the Deed</a:t>
            </a:r>
          </a:p>
          <a:p>
            <a:pPr marL="609600" indent="-609600">
              <a:lnSpc>
                <a:spcPct val="95000"/>
              </a:lnSpc>
              <a:spcBef>
                <a:spcPts val="0"/>
              </a:spcBef>
              <a:defRPr/>
            </a:pPr>
            <a:endParaRPr lang="en-US" sz="600" b="1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2400" b="1" i="1" dirty="0">
                <a:solidFill>
                  <a:srgbClr val="0033CC"/>
                </a:solidFill>
              </a:rPr>
              <a:t>	What is FEE??</a:t>
            </a:r>
          </a:p>
          <a:p>
            <a:pPr>
              <a:lnSpc>
                <a:spcPct val="95000"/>
              </a:lnSpc>
              <a:spcBef>
                <a:spcPts val="0"/>
              </a:spcBef>
              <a:defRPr/>
            </a:pPr>
            <a:endParaRPr lang="en-US" sz="600" b="1" i="1" dirty="0">
              <a:solidFill>
                <a:srgbClr val="0033CC"/>
              </a:solidFill>
            </a:endParaRPr>
          </a:p>
          <a:p>
            <a:pPr algn="just">
              <a:lnSpc>
                <a:spcPct val="95000"/>
              </a:lnSpc>
              <a:spcBef>
                <a:spcPts val="0"/>
              </a:spcBef>
              <a:defRPr/>
            </a:pPr>
            <a:r>
              <a:rPr lang="en-US" dirty="0"/>
              <a:t>As Deeds became the vehicle to transfer Real Property, the term “Fee” became the primary identifier of the rights in land conveyed.  A transfer will all possible rights was deemed </a:t>
            </a:r>
          </a:p>
          <a:p>
            <a:pPr algn="just">
              <a:lnSpc>
                <a:spcPct val="95000"/>
              </a:lnSpc>
              <a:spcBef>
                <a:spcPts val="0"/>
              </a:spcBef>
              <a:defRPr/>
            </a:pPr>
            <a:endParaRPr lang="en-US" dirty="0"/>
          </a:p>
          <a:p>
            <a:pPr algn="just">
              <a:defRPr/>
            </a:pPr>
            <a:r>
              <a:rPr lang="en-US" dirty="0"/>
              <a:t>According to William Blackstone, the great common law commentator, land held in fee simple:</a:t>
            </a:r>
          </a:p>
          <a:p>
            <a:pPr algn="just">
              <a:defRPr/>
            </a:pPr>
            <a:endParaRPr lang="en-US" dirty="0"/>
          </a:p>
          <a:p>
            <a:pPr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0033CC"/>
                </a:solidFill>
              </a:rPr>
              <a:t> is the estate in land held by the owners and their heirs absolutely;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0033CC"/>
                </a:solidFill>
              </a:rPr>
              <a:t> is an estate in land without any end or limit;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0033CC"/>
                </a:solidFill>
              </a:rPr>
              <a:t> can be conveyed by its owner to whomsoever they please;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0033CC"/>
                </a:solidFill>
              </a:rPr>
              <a:t> can be mortgaged or put up as security; and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0033CC"/>
                </a:solidFill>
              </a:rPr>
              <a:t> can be reduced to any other type of lesser estate.</a:t>
            </a:r>
          </a:p>
          <a:p>
            <a:pPr algn="just">
              <a:lnSpc>
                <a:spcPct val="95000"/>
              </a:lnSpc>
              <a:spcBef>
                <a:spcPts val="0"/>
              </a:spcBef>
              <a:defRPr/>
            </a:pPr>
            <a:endParaRPr lang="en-US" dirty="0"/>
          </a:p>
          <a:p>
            <a:pPr algn="just">
              <a:lnSpc>
                <a:spcPct val="95000"/>
              </a:lnSpc>
              <a:spcBef>
                <a:spcPts val="0"/>
              </a:spcBef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F446B-596A-4B2A-ABDA-29913BA9726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1724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28600" y="914400"/>
            <a:ext cx="8610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lang="en-US" sz="3200" b="1" dirty="0">
                <a:solidFill>
                  <a:srgbClr val="C00000"/>
                </a:solidFill>
              </a:rPr>
              <a:t>Real Property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lang="en-US" sz="2800" b="1" i="1" dirty="0">
                <a:solidFill>
                  <a:schemeClr val="accent1">
                    <a:lumMod val="25000"/>
                  </a:schemeClr>
                </a:solidFill>
              </a:rPr>
              <a:t>  Interests in Land – Language in the Deed</a:t>
            </a:r>
          </a:p>
          <a:p>
            <a:pPr marL="609600" indent="-609600">
              <a:lnSpc>
                <a:spcPct val="95000"/>
              </a:lnSpc>
              <a:spcBef>
                <a:spcPts val="0"/>
              </a:spcBef>
              <a:defRPr/>
            </a:pPr>
            <a:endParaRPr lang="en-US" sz="600" b="1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2400" b="1" i="1" dirty="0">
                <a:solidFill>
                  <a:srgbClr val="0033CC"/>
                </a:solidFill>
              </a:rPr>
              <a:t>	What is FEE??</a:t>
            </a:r>
          </a:p>
          <a:p>
            <a:pPr>
              <a:lnSpc>
                <a:spcPct val="95000"/>
              </a:lnSpc>
              <a:spcBef>
                <a:spcPts val="0"/>
              </a:spcBef>
              <a:defRPr/>
            </a:pPr>
            <a:endParaRPr lang="en-US" sz="600" b="1" i="1" dirty="0">
              <a:solidFill>
                <a:srgbClr val="0033CC"/>
              </a:solidFill>
            </a:endParaRPr>
          </a:p>
          <a:p>
            <a:pPr algn="just">
              <a:lnSpc>
                <a:spcPct val="90000"/>
              </a:lnSpc>
              <a:defRPr/>
            </a:pPr>
            <a:r>
              <a:rPr lang="en-US" sz="2000" dirty="0"/>
              <a:t>The term Fee Is represented in Jack and the Beanstalk 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2000" dirty="0"/>
              <a:t>when the Giant expresses the “Castle Doctrine” saying: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b="1" dirty="0">
              <a:solidFill>
                <a:srgbClr val="0033CC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0033CC"/>
                </a:solidFill>
              </a:rPr>
              <a:t>Fee </a:t>
            </a:r>
            <a:r>
              <a:rPr lang="en-US" sz="2400" b="1" dirty="0" err="1">
                <a:solidFill>
                  <a:srgbClr val="0033CC"/>
                </a:solidFill>
              </a:rPr>
              <a:t>Fi</a:t>
            </a:r>
            <a:r>
              <a:rPr lang="en-US" sz="2400" b="1" dirty="0">
                <a:solidFill>
                  <a:srgbClr val="0033CC"/>
                </a:solidFill>
              </a:rPr>
              <a:t> </a:t>
            </a:r>
            <a:r>
              <a:rPr lang="en-US" sz="2400" b="1" dirty="0" err="1">
                <a:solidFill>
                  <a:srgbClr val="0033CC"/>
                </a:solidFill>
              </a:rPr>
              <a:t>Fo</a:t>
            </a:r>
            <a:r>
              <a:rPr lang="en-US" sz="2400" b="1" dirty="0">
                <a:solidFill>
                  <a:srgbClr val="0033CC"/>
                </a:solidFill>
              </a:rPr>
              <a:t> </a:t>
            </a:r>
            <a:r>
              <a:rPr lang="en-US" sz="2400" b="1" dirty="0" err="1">
                <a:solidFill>
                  <a:srgbClr val="0033CC"/>
                </a:solidFill>
              </a:rPr>
              <a:t>Fum</a:t>
            </a:r>
            <a:r>
              <a:rPr lang="en-US" sz="2400" b="1" dirty="0">
                <a:solidFill>
                  <a:srgbClr val="0033CC"/>
                </a:solidFill>
              </a:rPr>
              <a:t>…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0033CC"/>
                </a:solidFill>
              </a:rPr>
              <a:t>I smell the blood of an Englishman …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0033CC"/>
                </a:solidFill>
              </a:rPr>
              <a:t>Be he alive, or be he dead …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0033CC"/>
                </a:solidFill>
              </a:rPr>
              <a:t>I’ll grind his bones to make my bread …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dirty="0"/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dirty="0"/>
              <a:t>Fee – Fee Estate – Meaning this is my home,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dirty="0" err="1"/>
              <a:t>Fi</a:t>
            </a:r>
            <a:r>
              <a:rPr lang="en-US" dirty="0"/>
              <a:t> – An ancient phrase to express disapproval,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dirty="0" err="1"/>
              <a:t>Fo</a:t>
            </a:r>
            <a:r>
              <a:rPr lang="en-US" dirty="0"/>
              <a:t> – A colloquialism used to express disgust of an opponent, and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dirty="0" err="1"/>
              <a:t>Fum</a:t>
            </a:r>
            <a:r>
              <a:rPr lang="en-US" dirty="0"/>
              <a:t> – Fume, meaning anger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F446B-596A-4B2A-ABDA-29913BA9726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169986" name="Picture 2" descr="http://th03.deviantart.net/fs71/PRE/f/2012/030/2/c/fee_fi_fo_fum_by_bishop2z3z-d4o36h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3124200"/>
            <a:ext cx="2123531" cy="20351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067619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6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22532" name="Rectangle 8"/>
          <p:cNvSpPr>
            <a:spLocks noChangeArrowheads="1"/>
          </p:cNvSpPr>
          <p:nvPr/>
        </p:nvSpPr>
        <p:spPr bwMode="auto">
          <a:xfrm>
            <a:off x="304800" y="762000"/>
            <a:ext cx="8534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0"/>
              </a:spcBef>
              <a:defRPr/>
            </a:pPr>
            <a:r>
              <a:rPr lang="en-US" sz="3200" b="1" dirty="0">
                <a:solidFill>
                  <a:srgbClr val="C00000"/>
                </a:solidFill>
              </a:rPr>
              <a:t>Real Property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US" sz="2800" b="1" i="1" dirty="0">
                <a:solidFill>
                  <a:schemeClr val="accent1">
                    <a:lumMod val="25000"/>
                  </a:schemeClr>
                </a:solidFill>
              </a:rPr>
              <a:t>Interests in Land</a:t>
            </a:r>
          </a:p>
          <a:p>
            <a:pPr marL="609600" indent="-609600">
              <a:spcBef>
                <a:spcPts val="0"/>
              </a:spcBef>
            </a:pPr>
            <a:endParaRPr lang="en-US" sz="600" b="1" dirty="0">
              <a:solidFill>
                <a:srgbClr val="FF0000"/>
              </a:solidFill>
            </a:endParaRPr>
          </a:p>
          <a:p>
            <a:pPr marL="609600" indent="-609600">
              <a:spcBef>
                <a:spcPts val="0"/>
              </a:spcBef>
              <a:buFont typeface="Arial" pitchFamily="34" charset="0"/>
              <a:buChar char="•"/>
            </a:pPr>
            <a:r>
              <a:rPr lang="en-US" b="1" dirty="0"/>
              <a:t>As we have seen, like all other property, </a:t>
            </a:r>
            <a:r>
              <a:rPr lang="en-US" b="1" i="1" dirty="0">
                <a:solidFill>
                  <a:srgbClr val="C00000"/>
                </a:solidFill>
              </a:rPr>
              <a:t>interests in land</a:t>
            </a:r>
            <a:r>
              <a:rPr lang="en-US" b="1" i="1" dirty="0"/>
              <a:t>,</a:t>
            </a:r>
          </a:p>
          <a:p>
            <a:pPr marL="609600" indent="-609600">
              <a:spcBef>
                <a:spcPts val="0"/>
              </a:spcBef>
            </a:pPr>
            <a:r>
              <a:rPr lang="en-US" b="1" i="1" dirty="0"/>
              <a:t>	</a:t>
            </a:r>
            <a:r>
              <a:rPr lang="en-US" b="1" dirty="0"/>
              <a:t>are determined through a collection of rights.</a:t>
            </a:r>
          </a:p>
          <a:p>
            <a:pPr marL="990600" lvl="1" indent="-533400">
              <a:spcBef>
                <a:spcPts val="0"/>
              </a:spcBef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	- Exclusion</a:t>
            </a:r>
          </a:p>
          <a:p>
            <a:pPr marL="990600" lvl="1" indent="-533400">
              <a:spcBef>
                <a:spcPts val="0"/>
              </a:spcBef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	- Possession</a:t>
            </a:r>
          </a:p>
          <a:p>
            <a:pPr marL="990600" lvl="1" indent="-533400">
              <a:spcBef>
                <a:spcPts val="0"/>
              </a:spcBef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	- Use; and</a:t>
            </a:r>
          </a:p>
          <a:p>
            <a:pPr marL="990600" lvl="1" indent="-533400">
              <a:spcBef>
                <a:spcPts val="0"/>
              </a:spcBef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	- Transfer; as well as</a:t>
            </a:r>
          </a:p>
          <a:p>
            <a:pPr marL="990600" lvl="1" indent="-533400">
              <a:spcBef>
                <a:spcPts val="0"/>
              </a:spcBef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	- Time</a:t>
            </a:r>
          </a:p>
          <a:p>
            <a:pPr marL="609600" indent="-609600">
              <a:spcBef>
                <a:spcPts val="0"/>
              </a:spcBef>
              <a:buFontTx/>
              <a:buChar char="•"/>
            </a:pPr>
            <a:endParaRPr lang="en-US" sz="900" b="1" dirty="0">
              <a:solidFill>
                <a:srgbClr val="0033CC"/>
              </a:solidFill>
            </a:endParaRPr>
          </a:p>
          <a:p>
            <a:pPr marL="609600" indent="-609600">
              <a:spcBef>
                <a:spcPts val="0"/>
              </a:spcBef>
              <a:buFontTx/>
              <a:buChar char="•"/>
            </a:pPr>
            <a:r>
              <a:rPr lang="en-US" b="1" dirty="0"/>
              <a:t>The rights maintained and transferred in an </a:t>
            </a:r>
            <a:r>
              <a:rPr lang="en-US" b="1" i="1" dirty="0">
                <a:solidFill>
                  <a:srgbClr val="C00000"/>
                </a:solidFill>
              </a:rPr>
              <a:t>Interest in Land</a:t>
            </a:r>
          </a:p>
          <a:p>
            <a:pPr marL="609600" indent="-609600">
              <a:spcBef>
                <a:spcPts val="0"/>
              </a:spcBef>
            </a:pPr>
            <a:r>
              <a:rPr lang="en-US" b="1" dirty="0">
                <a:solidFill>
                  <a:srgbClr val="0033CC"/>
                </a:solidFill>
              </a:rPr>
              <a:t>	</a:t>
            </a:r>
            <a:r>
              <a:rPr lang="en-US" b="1" dirty="0"/>
              <a:t>need to be seen through the qualifier of:</a:t>
            </a:r>
          </a:p>
          <a:p>
            <a:pPr marL="990600" lvl="1" indent="-533400">
              <a:spcBef>
                <a:spcPts val="0"/>
              </a:spcBef>
            </a:pP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	</a:t>
            </a:r>
            <a:r>
              <a:rPr lang="en-US" sz="1600" b="1" i="1" dirty="0">
                <a:solidFill>
                  <a:schemeClr val="accent1">
                    <a:lumMod val="25000"/>
                  </a:schemeClr>
                </a:solidFill>
              </a:rPr>
              <a:t>- Possession</a:t>
            </a:r>
          </a:p>
          <a:p>
            <a:pPr marL="990600" lvl="1" indent="-533400">
              <a:spcBef>
                <a:spcPts val="0"/>
              </a:spcBef>
            </a:pPr>
            <a:r>
              <a:rPr lang="en-US" sz="1600" b="1" i="1" dirty="0">
                <a:solidFill>
                  <a:schemeClr val="accent1">
                    <a:lumMod val="25000"/>
                  </a:schemeClr>
                </a:solidFill>
              </a:rPr>
              <a:t>	- Time</a:t>
            </a:r>
          </a:p>
          <a:p>
            <a:pPr marL="990600" lvl="1" indent="-533400">
              <a:spcBef>
                <a:spcPts val="0"/>
              </a:spcBef>
            </a:pPr>
            <a:endParaRPr lang="en-US" sz="600" b="1" i="1" dirty="0">
              <a:solidFill>
                <a:srgbClr val="CC0000"/>
              </a:solidFill>
            </a:endParaRPr>
          </a:p>
          <a:p>
            <a:pPr marL="609600" indent="-609600">
              <a:spcBef>
                <a:spcPts val="0"/>
              </a:spcBef>
            </a:pPr>
            <a:r>
              <a:rPr lang="en-US" b="1" i="1" dirty="0">
                <a:solidFill>
                  <a:schemeClr val="hlink"/>
                </a:solidFill>
              </a:rPr>
              <a:t>        </a:t>
            </a:r>
            <a:r>
              <a:rPr lang="en-US" b="1" i="1" dirty="0"/>
              <a:t>Two Major Questions – Must be asked to determine the Interest</a:t>
            </a:r>
          </a:p>
          <a:p>
            <a:pPr marL="609600" indent="-609600">
              <a:spcBef>
                <a:spcPts val="0"/>
              </a:spcBef>
            </a:pPr>
            <a:endParaRPr lang="en-US" sz="600" b="1" i="1" dirty="0">
              <a:solidFill>
                <a:schemeClr val="hlink"/>
              </a:solidFill>
            </a:endParaRPr>
          </a:p>
          <a:p>
            <a:pPr marL="609600" indent="-609600">
              <a:spcBef>
                <a:spcPts val="0"/>
              </a:spcBef>
              <a:buFontTx/>
              <a:buChar char="•"/>
            </a:pPr>
            <a:r>
              <a:rPr lang="en-US" sz="1600" b="1" dirty="0">
                <a:solidFill>
                  <a:srgbClr val="CC0000"/>
                </a:solidFill>
              </a:rPr>
              <a:t>Possession</a:t>
            </a:r>
            <a:r>
              <a:rPr lang="en-US" sz="1600" b="1" dirty="0">
                <a:solidFill>
                  <a:srgbClr val="0033CC"/>
                </a:solidFill>
              </a:rPr>
              <a:t> – Does the interest allow possession of the realty?</a:t>
            </a:r>
          </a:p>
          <a:p>
            <a:pPr marL="609600" indent="-609600">
              <a:spcBef>
                <a:spcPts val="0"/>
              </a:spcBef>
              <a:buFontTx/>
              <a:buChar char="•"/>
            </a:pPr>
            <a:endParaRPr lang="en-US" sz="500" b="1" dirty="0">
              <a:solidFill>
                <a:srgbClr val="0033CC"/>
              </a:solidFill>
            </a:endParaRPr>
          </a:p>
          <a:p>
            <a:pPr marL="609600" indent="-609600">
              <a:spcBef>
                <a:spcPts val="0"/>
              </a:spcBef>
              <a:buFontTx/>
              <a:buChar char="•"/>
            </a:pPr>
            <a:r>
              <a:rPr lang="en-US" sz="1600" b="1" dirty="0">
                <a:solidFill>
                  <a:srgbClr val="CC0000"/>
                </a:solidFill>
              </a:rPr>
              <a:t>Time</a:t>
            </a:r>
            <a:r>
              <a:rPr lang="en-US" sz="1600" b="1" dirty="0">
                <a:solidFill>
                  <a:srgbClr val="0033CC"/>
                </a:solidFill>
              </a:rPr>
              <a:t> – What time will the interest in the property be executed?</a:t>
            </a:r>
          </a:p>
          <a:p>
            <a:pPr marL="609600" indent="-609600">
              <a:spcBef>
                <a:spcPts val="0"/>
              </a:spcBef>
            </a:pPr>
            <a:endParaRPr lang="en-US" sz="1000" b="1" dirty="0">
              <a:solidFill>
                <a:srgbClr val="0033CC"/>
              </a:solidFill>
            </a:endParaRPr>
          </a:p>
          <a:p>
            <a:pPr marL="609600" indent="-609600">
              <a:spcBef>
                <a:spcPts val="0"/>
              </a:spcBef>
              <a:buFont typeface="Arial" pitchFamily="34" charset="0"/>
              <a:buChar char="•"/>
            </a:pPr>
            <a:r>
              <a:rPr lang="en-US" b="1" dirty="0"/>
              <a:t>The Deed to the property will often answer these two major questions.</a:t>
            </a:r>
          </a:p>
          <a:p>
            <a:pPr marL="990600" lvl="1" indent="-533400">
              <a:spcBef>
                <a:spcPts val="0"/>
              </a:spcBef>
              <a:buFontTx/>
              <a:buChar char="–"/>
            </a:pPr>
            <a:endParaRPr lang="en-US" b="1" i="1" dirty="0">
              <a:solidFill>
                <a:srgbClr val="CC0000"/>
              </a:solidFill>
            </a:endParaRPr>
          </a:p>
          <a:p>
            <a:pPr marL="609600" indent="-609600">
              <a:spcBef>
                <a:spcPct val="20000"/>
              </a:spcBef>
            </a:pPr>
            <a:endParaRPr lang="en-US" sz="900" b="1" dirty="0">
              <a:solidFill>
                <a:srgbClr val="0033CC"/>
              </a:solidFill>
            </a:endParaRPr>
          </a:p>
          <a:p>
            <a:pPr marL="609600" indent="-609600">
              <a:spcBef>
                <a:spcPct val="20000"/>
              </a:spcBef>
            </a:pPr>
            <a:endParaRPr lang="en-US" sz="500" b="1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F446B-596A-4B2A-ABDA-29913BA97263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654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914400"/>
            <a:ext cx="8458200" cy="5562600"/>
          </a:xfrm>
        </p:spPr>
        <p:txBody>
          <a:bodyPr/>
          <a:lstStyle/>
          <a:p>
            <a:pPr>
              <a:spcBef>
                <a:spcPts val="0"/>
              </a:spcBef>
              <a:buNone/>
              <a:defRPr/>
            </a:pPr>
            <a:r>
              <a:rPr lang="en-US" b="1" dirty="0">
                <a:solidFill>
                  <a:srgbClr val="C00000"/>
                </a:solidFill>
              </a:rPr>
              <a:t>Real Property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US" sz="2800" b="1" i="1" dirty="0">
                <a:solidFill>
                  <a:schemeClr val="accent1">
                    <a:lumMod val="25000"/>
                  </a:schemeClr>
                </a:solidFill>
              </a:rPr>
              <a:t>  Interests in Land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  <a:defRPr/>
            </a:pP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  <a:defRPr/>
            </a:pPr>
            <a:r>
              <a:rPr lang="en-US" sz="31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Words of Purchase vs. Words of Limitation</a:t>
            </a:r>
            <a:endParaRPr lang="en-US" sz="31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  <a:defRPr/>
            </a:pPr>
            <a:endParaRPr lang="en-US" sz="1000" b="1" i="1" dirty="0"/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  <a:defRPr/>
            </a:pPr>
            <a:r>
              <a:rPr lang="en-US" sz="2000" b="1" i="1" dirty="0"/>
              <a:t>To determine what rights exist in an Interest in Land,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  <a:defRPr/>
            </a:pPr>
            <a:r>
              <a:rPr lang="en-US" sz="2000" b="1" i="1" dirty="0"/>
              <a:t>we examine the Deed to the Property.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  <a:defRPr/>
            </a:pPr>
            <a:endParaRPr lang="en-US" sz="1000" b="1" i="1" dirty="0"/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  <a:defRPr/>
            </a:pPr>
            <a:r>
              <a:rPr lang="en-US" sz="2000" b="1" i="1" dirty="0"/>
              <a:t>The Deed will most often define the two factors which tell the story: </a:t>
            </a:r>
          </a:p>
          <a:p>
            <a:pPr>
              <a:lnSpc>
                <a:spcPct val="80000"/>
              </a:lnSpc>
              <a:spcBef>
                <a:spcPts val="0"/>
              </a:spcBef>
              <a:defRPr/>
            </a:pPr>
            <a:endParaRPr lang="en-US" sz="600" b="1" dirty="0">
              <a:solidFill>
                <a:schemeClr val="accent1">
                  <a:lumMod val="25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/>
            </a:pPr>
            <a:endParaRPr lang="en-US" sz="600" b="1" dirty="0">
              <a:solidFill>
                <a:schemeClr val="accent1">
                  <a:lumMod val="25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/>
            </a:pPr>
            <a:endParaRPr lang="en-US" sz="600" b="1" dirty="0">
              <a:solidFill>
                <a:schemeClr val="accent1">
                  <a:lumMod val="25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033CC"/>
                </a:solidFill>
              </a:rPr>
              <a:t>Words of purchase: 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  <a:defRPr/>
            </a:pPr>
            <a:r>
              <a:rPr lang="en-US" sz="2800" dirty="0">
                <a:solidFill>
                  <a:schemeClr val="accent2"/>
                </a:solidFill>
              </a:rPr>
              <a:t>	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Words that describe </a:t>
            </a:r>
            <a:r>
              <a:rPr lang="en-US" sz="4800" b="1" i="1" dirty="0">
                <a:solidFill>
                  <a:srgbClr val="FF0000"/>
                </a:solidFill>
              </a:rPr>
              <a:t>who</a:t>
            </a:r>
            <a:r>
              <a:rPr lang="en-US" sz="1600" dirty="0"/>
              <a:t> </a:t>
            </a:r>
            <a:r>
              <a:rPr lang="en-US" sz="2400" dirty="0"/>
              <a:t>takes the real property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  <a:defRPr/>
            </a:pPr>
            <a:r>
              <a:rPr lang="en-US" sz="2800" dirty="0"/>
              <a:t> 	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by means of grant, gift, inheritance or bequest.</a:t>
            </a:r>
          </a:p>
          <a:p>
            <a:pPr>
              <a:lnSpc>
                <a:spcPct val="80000"/>
              </a:lnSpc>
              <a:spcBef>
                <a:spcPts val="0"/>
              </a:spcBef>
              <a:defRPr/>
            </a:pPr>
            <a:endParaRPr lang="en-US" sz="6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/>
            </a:pPr>
            <a:endParaRPr lang="en-US" sz="6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/>
            </a:pPr>
            <a:endParaRPr lang="en-US" sz="6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4000" b="1" dirty="0">
                <a:solidFill>
                  <a:srgbClr val="0033CC"/>
                </a:solidFill>
              </a:rPr>
              <a:t>Words of limitation: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  <a:defRPr/>
            </a:pPr>
            <a:r>
              <a:rPr lang="en-US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 Words that describe </a:t>
            </a:r>
            <a:r>
              <a:rPr lang="en-US" sz="4800" b="1" i="1" dirty="0">
                <a:solidFill>
                  <a:srgbClr val="FF0000"/>
                </a:solidFill>
              </a:rPr>
              <a:t>type</a:t>
            </a:r>
            <a:r>
              <a:rPr lang="en-US" sz="2400" dirty="0"/>
              <a:t> and </a:t>
            </a:r>
            <a:r>
              <a:rPr lang="en-US" sz="4800" b="1" i="1" dirty="0">
                <a:solidFill>
                  <a:srgbClr val="FF0000"/>
                </a:solidFill>
              </a:rPr>
              <a:t>duration</a:t>
            </a:r>
            <a:r>
              <a:rPr lang="en-US" sz="2400" dirty="0"/>
              <a:t> 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  <a:defRPr/>
            </a:pPr>
            <a:r>
              <a:rPr lang="en-US" sz="2400" dirty="0"/>
              <a:t>      of the estate taken by the transferee.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DC577B-EEEE-444C-8944-C8ECC92ABD5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77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77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77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77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7750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7750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7750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304800" y="914400"/>
            <a:ext cx="8382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0"/>
              </a:spcBef>
              <a:buNone/>
              <a:defRPr/>
            </a:pPr>
            <a:r>
              <a:rPr lang="en-US" sz="3200" b="1" dirty="0">
                <a:solidFill>
                  <a:srgbClr val="C00000"/>
                </a:solidFill>
              </a:rPr>
              <a:t>Real Property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US" sz="2800" b="1" i="1" dirty="0">
                <a:solidFill>
                  <a:schemeClr val="accent1">
                    <a:lumMod val="25000"/>
                  </a:schemeClr>
                </a:solidFill>
              </a:rPr>
              <a:t>  Interests in Land</a:t>
            </a:r>
          </a:p>
          <a:p>
            <a:pPr>
              <a:spcBef>
                <a:spcPts val="0"/>
              </a:spcBef>
              <a:buNone/>
              <a:defRPr/>
            </a:pPr>
            <a:endParaRPr lang="en-US" sz="1000" b="1" i="1" dirty="0">
              <a:solidFill>
                <a:schemeClr val="accent1">
                  <a:lumMod val="25000"/>
                </a:schemeClr>
              </a:solidFill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en-US" sz="2800" b="1" i="1" dirty="0"/>
              <a:t>Assessing the Words of the Deed is:</a:t>
            </a:r>
          </a:p>
          <a:p>
            <a:pPr marL="609600" indent="-609600">
              <a:spcBef>
                <a:spcPct val="20000"/>
              </a:spcBef>
            </a:pPr>
            <a:endParaRPr lang="en-US" sz="600" b="1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b="1" i="1" dirty="0">
                <a:solidFill>
                  <a:srgbClr val="002060"/>
                </a:solidFill>
              </a:rPr>
              <a:t>A Two Step Dance:</a:t>
            </a:r>
            <a:r>
              <a:rPr lang="en-US" sz="2800" b="1" i="1" dirty="0">
                <a:solidFill>
                  <a:schemeClr val="hlink"/>
                </a:solidFill>
              </a:rPr>
              <a:t> </a:t>
            </a:r>
            <a:r>
              <a:rPr lang="en-US" sz="2800" b="1" i="1" dirty="0">
                <a:solidFill>
                  <a:srgbClr val="FF0000"/>
                </a:solidFill>
              </a:rPr>
              <a:t>Possession </a:t>
            </a:r>
            <a:r>
              <a:rPr lang="en-US" sz="2800" b="1" i="1" dirty="0"/>
              <a:t>and</a:t>
            </a:r>
            <a:r>
              <a:rPr lang="en-US" sz="2800" b="1" i="1" dirty="0">
                <a:solidFill>
                  <a:srgbClr val="FF0000"/>
                </a:solidFill>
              </a:rPr>
              <a:t> Time</a:t>
            </a:r>
            <a:endParaRPr lang="en-US" sz="2800" b="1" dirty="0">
              <a:solidFill>
                <a:srgbClr val="FF0000"/>
              </a:solidFill>
            </a:endParaRPr>
          </a:p>
          <a:p>
            <a:pPr marL="609600" indent="-609600">
              <a:spcBef>
                <a:spcPct val="20000"/>
              </a:spcBef>
            </a:pPr>
            <a:endParaRPr lang="en-US" sz="600" b="1" dirty="0">
              <a:solidFill>
                <a:srgbClr val="FF0000"/>
              </a:solidFill>
            </a:endParaRPr>
          </a:p>
          <a:p>
            <a:pPr marL="609600" indent="-609600">
              <a:spcBef>
                <a:spcPct val="20000"/>
              </a:spcBef>
            </a:pPr>
            <a:endParaRPr lang="en-US" sz="600" b="1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sz="2000" b="1" i="1" dirty="0">
                <a:solidFill>
                  <a:schemeClr val="hlink"/>
                </a:solidFill>
              </a:rPr>
              <a:t>	</a:t>
            </a:r>
            <a:r>
              <a:rPr lang="en-US" sz="2800" b="1" i="1" dirty="0">
                <a:solidFill>
                  <a:srgbClr val="CC0000"/>
                </a:solidFill>
              </a:rPr>
              <a:t>Step One: Form of Possession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1" i="1" dirty="0">
                <a:solidFill>
                  <a:srgbClr val="0033CC"/>
                </a:solidFill>
              </a:rPr>
              <a:t>Possessory Interests in Land</a:t>
            </a:r>
            <a:r>
              <a:rPr lang="en-US" sz="2000" b="1" dirty="0">
                <a:solidFill>
                  <a:srgbClr val="0033CC"/>
                </a:solidFill>
              </a:rPr>
              <a:t> </a:t>
            </a:r>
            <a:r>
              <a:rPr lang="en-US" sz="1600" b="1" dirty="0"/>
              <a:t>(Either presently or in the future)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1" i="1" dirty="0">
                <a:solidFill>
                  <a:srgbClr val="0033CC"/>
                </a:solidFill>
              </a:rPr>
              <a:t>Non - Possessory Interests in Land</a:t>
            </a:r>
            <a:r>
              <a:rPr lang="en-US" sz="2000" b="1" dirty="0">
                <a:solidFill>
                  <a:srgbClr val="0033CC"/>
                </a:solidFill>
              </a:rPr>
              <a:t> </a:t>
            </a:r>
            <a:r>
              <a:rPr lang="en-US" sz="1600" b="1" dirty="0"/>
              <a:t>(Either presently or in the future)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sz="1600" b="1" dirty="0">
                <a:solidFill>
                  <a:srgbClr val="0033CC"/>
                </a:solidFill>
              </a:rPr>
              <a:t>	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sz="2000" b="1" i="1" dirty="0">
                <a:solidFill>
                  <a:schemeClr val="hlink"/>
                </a:solidFill>
              </a:rPr>
              <a:t>	</a:t>
            </a:r>
            <a:r>
              <a:rPr lang="en-US" sz="2800" b="1" i="1" dirty="0">
                <a:solidFill>
                  <a:srgbClr val="CC0000"/>
                </a:solidFill>
              </a:rPr>
              <a:t>Step Two: When the Interest Vests</a:t>
            </a:r>
            <a:r>
              <a:rPr lang="en-US" sz="1600" b="1" dirty="0">
                <a:solidFill>
                  <a:srgbClr val="0033CC"/>
                </a:solidFill>
              </a:rPr>
              <a:t>	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1" i="1" dirty="0">
                <a:solidFill>
                  <a:srgbClr val="0033CC"/>
                </a:solidFill>
              </a:rPr>
              <a:t>Present interests</a:t>
            </a:r>
            <a:r>
              <a:rPr lang="en-US" sz="2000" b="1" dirty="0">
                <a:solidFill>
                  <a:srgbClr val="0033CC"/>
                </a:solidFill>
              </a:rPr>
              <a:t> </a:t>
            </a:r>
            <a:r>
              <a:rPr lang="en-US" sz="1600" b="1" dirty="0"/>
              <a:t>(When the RIGHT to possess is NOW)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1" i="1" dirty="0">
                <a:solidFill>
                  <a:srgbClr val="0033CC"/>
                </a:solidFill>
              </a:rPr>
              <a:t>Future interests</a:t>
            </a:r>
            <a:r>
              <a:rPr lang="en-US" sz="2000" b="1" dirty="0">
                <a:solidFill>
                  <a:srgbClr val="0033CC"/>
                </a:solidFill>
              </a:rPr>
              <a:t> </a:t>
            </a:r>
            <a:r>
              <a:rPr lang="en-US" sz="1600" b="1" dirty="0"/>
              <a:t>(When the RIGHT to possess is in the future)</a:t>
            </a:r>
          </a:p>
          <a:p>
            <a:pPr marL="609600" indent="-609600">
              <a:spcBef>
                <a:spcPct val="20000"/>
              </a:spcBef>
            </a:pPr>
            <a:endParaRPr lang="en-US" sz="500" b="1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F446B-596A-4B2A-ABDA-29913BA9726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700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04800" y="914400"/>
            <a:ext cx="838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lang="en-US" sz="3200" b="1" dirty="0">
                <a:solidFill>
                  <a:srgbClr val="C00000"/>
                </a:solidFill>
              </a:rPr>
              <a:t>Real Property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  <a:defRPr/>
            </a:pPr>
            <a:r>
              <a:rPr lang="en-US" sz="2800" b="1" i="1" dirty="0">
                <a:solidFill>
                  <a:schemeClr val="accent1">
                    <a:lumMod val="25000"/>
                  </a:schemeClr>
                </a:solidFill>
              </a:rPr>
              <a:t>  Interests in Land</a:t>
            </a:r>
          </a:p>
          <a:p>
            <a:pPr marL="609600" indent="-609600">
              <a:spcBef>
                <a:spcPct val="20000"/>
              </a:spcBef>
            </a:pPr>
            <a:endParaRPr lang="en-US" sz="600" b="1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1" i="1" dirty="0">
                <a:solidFill>
                  <a:schemeClr val="hlink"/>
                </a:solidFill>
              </a:rPr>
              <a:t>Possessory Interests in Land</a:t>
            </a:r>
            <a:r>
              <a:rPr lang="en-US" sz="2000" b="1" dirty="0">
                <a:solidFill>
                  <a:srgbClr val="0033CC"/>
                </a:solidFill>
              </a:rPr>
              <a:t> </a:t>
            </a:r>
            <a:r>
              <a:rPr lang="en-US" sz="1600" b="1" dirty="0"/>
              <a:t>(Either presently or in the future)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sz="1600" b="1" dirty="0">
                <a:solidFill>
                  <a:srgbClr val="0033CC"/>
                </a:solidFill>
              </a:rPr>
              <a:t>	</a:t>
            </a:r>
            <a:r>
              <a:rPr lang="en-US" b="1" dirty="0">
                <a:solidFill>
                  <a:srgbClr val="0033CC"/>
                </a:solidFill>
              </a:rPr>
              <a:t>1. Fee Simple Absolute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b="1" dirty="0">
                <a:solidFill>
                  <a:srgbClr val="0033CC"/>
                </a:solidFill>
              </a:rPr>
              <a:t>	2. </a:t>
            </a:r>
            <a:r>
              <a:rPr lang="en-US" b="1" dirty="0" err="1">
                <a:solidFill>
                  <a:srgbClr val="0033CC"/>
                </a:solidFill>
              </a:rPr>
              <a:t>Defeasible</a:t>
            </a:r>
            <a:r>
              <a:rPr lang="en-US" b="1" dirty="0">
                <a:solidFill>
                  <a:srgbClr val="0033CC"/>
                </a:solidFill>
              </a:rPr>
              <a:t> Estates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b="1" dirty="0">
                <a:solidFill>
                  <a:srgbClr val="0033CC"/>
                </a:solidFill>
              </a:rPr>
              <a:t>		</a:t>
            </a:r>
            <a:r>
              <a:rPr lang="en-US" b="1" dirty="0">
                <a:solidFill>
                  <a:srgbClr val="FF0000"/>
                </a:solidFill>
              </a:rPr>
              <a:t>- Fee Simple Determinable with Possibility of </a:t>
            </a:r>
            <a:r>
              <a:rPr lang="en-US" b="1" dirty="0" err="1">
                <a:solidFill>
                  <a:srgbClr val="FF0000"/>
                </a:solidFill>
              </a:rPr>
              <a:t>Reverter</a:t>
            </a:r>
            <a:endParaRPr lang="en-US" b="1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b="1" dirty="0">
                <a:solidFill>
                  <a:srgbClr val="FF0000"/>
                </a:solidFill>
              </a:rPr>
              <a:t>		- Fee Simple Subject to a Condition Precedent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b="1" dirty="0">
                <a:solidFill>
                  <a:srgbClr val="FF0000"/>
                </a:solidFill>
              </a:rPr>
              <a:t>		- Fee Simple Subject to an </a:t>
            </a:r>
            <a:r>
              <a:rPr lang="en-US" b="1" dirty="0" err="1">
                <a:solidFill>
                  <a:srgbClr val="FF0000"/>
                </a:solidFill>
              </a:rPr>
              <a:t>Executory</a:t>
            </a:r>
            <a:r>
              <a:rPr lang="en-US" b="1" dirty="0">
                <a:solidFill>
                  <a:srgbClr val="FF0000"/>
                </a:solidFill>
              </a:rPr>
              <a:t> Interest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b="1" dirty="0">
                <a:solidFill>
                  <a:srgbClr val="0033CC"/>
                </a:solidFill>
              </a:rPr>
              <a:t>	3. Fee Tail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b="1" dirty="0">
                <a:solidFill>
                  <a:srgbClr val="0033CC"/>
                </a:solidFill>
              </a:rPr>
              <a:t>	4. Life Estate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endParaRPr lang="en-US" sz="900" b="1" dirty="0">
              <a:solidFill>
                <a:srgbClr val="0033CC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b="1" i="1" dirty="0">
                <a:solidFill>
                  <a:schemeClr val="hlink"/>
                </a:solidFill>
              </a:rPr>
              <a:t>Non possessory interests in land:</a:t>
            </a:r>
            <a:r>
              <a:rPr lang="en-US" sz="2000" b="1" dirty="0">
                <a:solidFill>
                  <a:srgbClr val="0033CC"/>
                </a:solidFill>
              </a:rPr>
              <a:t> </a:t>
            </a:r>
            <a:r>
              <a:rPr lang="en-US" sz="1600" b="1" dirty="0"/>
              <a:t>(An Interest with a right that can be executed but is not presently possessed)</a:t>
            </a:r>
            <a:r>
              <a:rPr lang="en-US" sz="2000" b="1" dirty="0"/>
              <a:t>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sz="1600" b="1" dirty="0">
                <a:solidFill>
                  <a:srgbClr val="0033CC"/>
                </a:solidFill>
              </a:rPr>
              <a:t>	</a:t>
            </a:r>
            <a:r>
              <a:rPr lang="en-US" b="1" dirty="0">
                <a:solidFill>
                  <a:srgbClr val="0033CC"/>
                </a:solidFill>
              </a:rPr>
              <a:t>1. Easements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b="1" dirty="0">
                <a:solidFill>
                  <a:srgbClr val="0033CC"/>
                </a:solidFill>
              </a:rPr>
              <a:t>	2. Profits,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b="1" dirty="0">
                <a:solidFill>
                  <a:srgbClr val="0033CC"/>
                </a:solidFill>
              </a:rPr>
              <a:t>	3. Covenants, and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b="1" dirty="0">
                <a:solidFill>
                  <a:srgbClr val="0033CC"/>
                </a:solidFill>
              </a:rPr>
              <a:t>	4. Servitudes</a:t>
            </a:r>
          </a:p>
          <a:p>
            <a:pPr marL="609600" indent="-609600">
              <a:spcBef>
                <a:spcPct val="20000"/>
              </a:spcBef>
            </a:pP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F446B-596A-4B2A-ABDA-29913BA9726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273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810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400">
              <a:solidFill>
                <a:srgbClr val="0033CC"/>
              </a:solidFill>
            </a:endParaRP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990600" y="1524000"/>
            <a:ext cx="71628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3600" b="1">
                <a:solidFill>
                  <a:schemeClr val="tx2"/>
                </a:solidFill>
              </a:rPr>
              <a:t>              </a:t>
            </a:r>
            <a:r>
              <a:rPr lang="en-US" sz="3600" b="1">
                <a:solidFill>
                  <a:srgbClr val="CC0000"/>
                </a:solidFill>
              </a:rPr>
              <a:t>Livery of Seisen</a:t>
            </a:r>
          </a:p>
        </p:txBody>
      </p:sp>
      <p:pic>
        <p:nvPicPr>
          <p:cNvPr id="16389" name="Picture 4" descr="http://ak2.static.dailymotion.com/static/video/490/631/19136094:jpeg_preview_mediu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286000"/>
            <a:ext cx="47244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1330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381000" y="990600"/>
            <a:ext cx="8458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/>
          <a:lstStyle/>
          <a:p>
            <a:pPr marL="341313" indent="-341313" algn="ctr">
              <a:spcBef>
                <a:spcPct val="20000"/>
              </a:spcBef>
            </a:pPr>
            <a:r>
              <a:rPr lang="en-US" sz="4400" b="1" i="1" dirty="0" smtClean="0">
                <a:solidFill>
                  <a:srgbClr val="C00000"/>
                </a:solidFill>
              </a:rPr>
              <a:t>End of Class </a:t>
            </a:r>
            <a:r>
              <a:rPr lang="en-US" sz="4400" b="1" i="1" dirty="0" smtClean="0">
                <a:solidFill>
                  <a:srgbClr val="C00000"/>
                </a:solidFill>
              </a:rPr>
              <a:t>Nine</a:t>
            </a:r>
            <a:r>
              <a:rPr lang="en-US" sz="4400" b="1" i="1" dirty="0" smtClean="0">
                <a:solidFill>
                  <a:srgbClr val="C00000"/>
                </a:solidFill>
              </a:rPr>
              <a:t> </a:t>
            </a:r>
            <a:r>
              <a:rPr lang="en-US" sz="4400" b="1" i="1" dirty="0" smtClean="0">
                <a:solidFill>
                  <a:srgbClr val="C00000"/>
                </a:solidFill>
              </a:rPr>
              <a:t>A</a:t>
            </a:r>
            <a:endParaRPr lang="en-US" sz="4400" i="1" dirty="0" smtClean="0">
              <a:solidFill>
                <a:srgbClr val="C00000"/>
              </a:solidFill>
            </a:endParaRPr>
          </a:p>
          <a:p>
            <a:pPr marL="341313" indent="-341313">
              <a:spcBef>
                <a:spcPct val="20000"/>
              </a:spcBef>
              <a:buFontTx/>
              <a:buChar char="•"/>
            </a:pPr>
            <a:endParaRPr lang="en-US" sz="1000" b="1" dirty="0" smtClean="0">
              <a:solidFill>
                <a:srgbClr val="002060"/>
              </a:solidFill>
            </a:endParaRPr>
          </a:p>
          <a:p>
            <a:pPr marL="341313" indent="-341313">
              <a:spcBef>
                <a:spcPct val="20000"/>
              </a:spcBef>
              <a:buFontTx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For </a:t>
            </a:r>
            <a:r>
              <a:rPr lang="en-US" sz="2800" b="1" dirty="0">
                <a:solidFill>
                  <a:srgbClr val="002060"/>
                </a:solidFill>
              </a:rPr>
              <a:t>next time – Review Assignments as follows on the Webpage: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Lecture Slides</a:t>
            </a: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Selected Readings</a:t>
            </a: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Cases and Exercises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We are a hot bench.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Questions?</a:t>
            </a:r>
          </a:p>
          <a:p>
            <a:pPr marL="341313" indent="-341313">
              <a:spcBef>
                <a:spcPct val="20000"/>
              </a:spcBef>
            </a:pPr>
            <a:endParaRPr lang="en-US" sz="24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8458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62719" y="1447800"/>
            <a:ext cx="7694762" cy="4666790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3600" b="1" dirty="0" smtClean="0"/>
              <a:t>Tonight </a:t>
            </a:r>
            <a:r>
              <a:rPr lang="en-US" sz="3600" b="1" dirty="0"/>
              <a:t>We </a:t>
            </a:r>
            <a:r>
              <a:rPr lang="en-US" sz="3600" b="1" dirty="0" smtClean="0"/>
              <a:t>Will Speak </a:t>
            </a:r>
            <a:r>
              <a:rPr lang="en-US" sz="3600" b="1" dirty="0"/>
              <a:t>About:</a:t>
            </a:r>
          </a:p>
          <a:p>
            <a:pPr>
              <a:lnSpc>
                <a:spcPct val="110000"/>
              </a:lnSpc>
              <a:defRPr/>
            </a:pPr>
            <a:r>
              <a:rPr lang="en-US" sz="2800" b="1" dirty="0" smtClean="0">
                <a:solidFill>
                  <a:srgbClr val="006600"/>
                </a:solidFill>
              </a:rPr>
              <a:t>An Introduction to Real Property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 Real Property - Introduction</a:t>
            </a:r>
            <a:endParaRPr lang="en-US" sz="2800" b="1" dirty="0">
              <a:solidFill>
                <a:srgbClr val="002060"/>
              </a:solidFill>
            </a:endParaRPr>
          </a:p>
          <a:p>
            <a:pPr algn="just">
              <a:lnSpc>
                <a:spcPct val="110000"/>
              </a:lnSpc>
              <a:defRPr/>
            </a:pPr>
            <a:r>
              <a:rPr lang="en-US" sz="1600" b="1" i="1" dirty="0">
                <a:solidFill>
                  <a:srgbClr val="C00000"/>
                </a:solidFill>
              </a:rPr>
              <a:t>Part One: </a:t>
            </a:r>
            <a:r>
              <a:rPr lang="en-US" sz="1600" b="1" i="1" dirty="0" smtClean="0">
                <a:solidFill>
                  <a:srgbClr val="C00000"/>
                </a:solidFill>
              </a:rPr>
              <a:t>Definitions / Importance / Nature / Livery of </a:t>
            </a:r>
            <a:r>
              <a:rPr lang="en-US" sz="1600" b="1" i="1" dirty="0" err="1" smtClean="0">
                <a:solidFill>
                  <a:srgbClr val="C00000"/>
                </a:solidFill>
              </a:rPr>
              <a:t>Seisen</a:t>
            </a:r>
            <a:endParaRPr lang="en-US" sz="1600" b="1" i="1" dirty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 Shared Interests in Land</a:t>
            </a:r>
            <a:endParaRPr lang="en-US" sz="2800" b="1" dirty="0">
              <a:solidFill>
                <a:srgbClr val="002060"/>
              </a:solidFill>
            </a:endParaRPr>
          </a:p>
          <a:p>
            <a:pPr algn="just">
              <a:lnSpc>
                <a:spcPct val="110000"/>
              </a:lnSpc>
              <a:defRPr/>
            </a:pPr>
            <a:r>
              <a:rPr lang="en-US" b="1" i="1" dirty="0">
                <a:solidFill>
                  <a:srgbClr val="C00000"/>
                </a:solidFill>
              </a:rPr>
              <a:t>  </a:t>
            </a:r>
            <a:r>
              <a:rPr lang="en-US" sz="1700" b="1" i="1" dirty="0">
                <a:solidFill>
                  <a:srgbClr val="C00000"/>
                </a:solidFill>
              </a:rPr>
              <a:t>Part</a:t>
            </a:r>
            <a:r>
              <a:rPr lang="en-US" sz="1000" b="1" i="1" dirty="0">
                <a:solidFill>
                  <a:srgbClr val="C00000"/>
                </a:solidFill>
              </a:rPr>
              <a:t> </a:t>
            </a:r>
            <a:r>
              <a:rPr lang="en-US" sz="1700" b="1" i="1" dirty="0">
                <a:solidFill>
                  <a:srgbClr val="C00000"/>
                </a:solidFill>
              </a:rPr>
              <a:t>Two:</a:t>
            </a:r>
            <a:r>
              <a:rPr lang="en-US" sz="1000" b="1" i="1" dirty="0">
                <a:solidFill>
                  <a:srgbClr val="C00000"/>
                </a:solidFill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</a:rPr>
              <a:t>Tenants in the Entirety / Joint Tenants / Tenants in Common</a:t>
            </a:r>
            <a:endParaRPr lang="en-US" sz="1600" b="1" i="1" dirty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 Real Property Taxes</a:t>
            </a:r>
            <a:endParaRPr lang="en-US" sz="2800" b="1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sz="1600" b="1" i="1" dirty="0">
                <a:solidFill>
                  <a:srgbClr val="C00000"/>
                </a:solidFill>
              </a:rPr>
              <a:t>Part Three: </a:t>
            </a:r>
            <a:r>
              <a:rPr lang="en-US" sz="1600" b="1" i="1" dirty="0" smtClean="0">
                <a:solidFill>
                  <a:srgbClr val="C00000"/>
                </a:solidFill>
              </a:rPr>
              <a:t>Valuation of Property / </a:t>
            </a:r>
            <a:r>
              <a:rPr lang="en-US" sz="1600" b="1" i="1" dirty="0" err="1" smtClean="0">
                <a:solidFill>
                  <a:srgbClr val="C00000"/>
                </a:solidFill>
              </a:rPr>
              <a:t>Regressiveness</a:t>
            </a:r>
            <a:r>
              <a:rPr lang="en-US" sz="1600" b="1" i="1" dirty="0" smtClean="0">
                <a:solidFill>
                  <a:srgbClr val="C00000"/>
                </a:solidFill>
              </a:rPr>
              <a:t> / Entities Supported</a:t>
            </a:r>
          </a:p>
          <a:p>
            <a:pPr defTabSz="685800">
              <a:lnSpc>
                <a:spcPct val="110000"/>
              </a:lnSpc>
              <a:defRPr/>
            </a:pPr>
            <a:endParaRPr lang="en-US" sz="600" b="1" i="1" dirty="0" smtClean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n-US" sz="2600" b="1" dirty="0" smtClean="0">
                <a:solidFill>
                  <a:srgbClr val="002060"/>
                </a:solidFill>
              </a:rPr>
              <a:t> Class Case - </a:t>
            </a:r>
            <a:r>
              <a:rPr lang="en-US" sz="2600" b="1" dirty="0" err="1" smtClean="0">
                <a:solidFill>
                  <a:srgbClr val="002060"/>
                </a:solidFill>
              </a:rPr>
              <a:t>Hellerstein</a:t>
            </a:r>
            <a:r>
              <a:rPr lang="en-US" sz="2600" b="1" dirty="0" smtClean="0">
                <a:solidFill>
                  <a:srgbClr val="002060"/>
                </a:solidFill>
              </a:rPr>
              <a:t> v. Assessor</a:t>
            </a:r>
            <a:endParaRPr lang="en-US" sz="2600" b="1" dirty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en-US" sz="2400" b="1" i="1" dirty="0">
                <a:solidFill>
                  <a:srgbClr val="C00000"/>
                </a:solidFill>
              </a:rPr>
              <a:t>     </a:t>
            </a:r>
            <a:r>
              <a:rPr lang="en-US" b="1" i="1" dirty="0" smtClean="0">
                <a:solidFill>
                  <a:srgbClr val="C00000"/>
                </a:solidFill>
              </a:rPr>
              <a:t>Challenges to Assessing Practices</a:t>
            </a:r>
          </a:p>
          <a:p>
            <a:pPr algn="ctr">
              <a:lnSpc>
                <a:spcPct val="87000"/>
              </a:lnSpc>
              <a:defRPr/>
            </a:pP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36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457200" y="2971800"/>
            <a:ext cx="82296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68966" name="Rectangle 6"/>
          <p:cNvSpPr>
            <a:spLocks noChangeArrowheads="1"/>
          </p:cNvSpPr>
          <p:nvPr/>
        </p:nvSpPr>
        <p:spPr bwMode="auto">
          <a:xfrm>
            <a:off x="152400" y="1066800"/>
            <a:ext cx="8915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600" b="1" dirty="0">
                <a:solidFill>
                  <a:srgbClr val="C00000"/>
                </a:solidFill>
              </a:rPr>
              <a:t>Real Property - Definitions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000" b="1" dirty="0">
                <a:solidFill>
                  <a:srgbClr val="002060"/>
                </a:solidFill>
              </a:rPr>
              <a:t>Blacks law Dictionary Defines Real Property as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1750" b="1" dirty="0"/>
              <a:t>“</a:t>
            </a:r>
            <a:r>
              <a:rPr lang="en-US" sz="1750" b="1" i="1" dirty="0"/>
              <a:t>Land and generally whatever is erected 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1750" b="1" i="1" dirty="0"/>
              <a:t>or growing upon or affixed to land.”</a:t>
            </a:r>
          </a:p>
          <a:p>
            <a:pPr marL="742950" lvl="1" indent="-285750">
              <a:spcBef>
                <a:spcPct val="20000"/>
              </a:spcBef>
              <a:buFontTx/>
              <a:buChar char="-"/>
              <a:defRPr/>
            </a:pPr>
            <a:r>
              <a:rPr lang="en-US" sz="2000" b="1" dirty="0">
                <a:solidFill>
                  <a:srgbClr val="0033CC"/>
                </a:solidFill>
              </a:rPr>
              <a:t>Also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b="1" i="1" dirty="0"/>
              <a:t>“Rights issuing out of, annexed to, 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b="1" i="1" dirty="0"/>
              <a:t>and exercisable within or about land”</a:t>
            </a:r>
          </a:p>
          <a:p>
            <a:pPr marL="742950" lvl="1" indent="-285750">
              <a:spcBef>
                <a:spcPct val="20000"/>
              </a:spcBef>
              <a:buFontTx/>
              <a:buChar char="-"/>
              <a:defRPr/>
            </a:pPr>
            <a:r>
              <a:rPr lang="en-US" sz="2000" b="1" dirty="0">
                <a:solidFill>
                  <a:srgbClr val="0033CC"/>
                </a:solidFill>
              </a:rPr>
              <a:t>Also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b="1" i="1" dirty="0"/>
              <a:t>“Immovable Property or rights arising 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b="1" i="1" dirty="0"/>
              <a:t>from Immovable property”</a:t>
            </a:r>
          </a:p>
          <a:p>
            <a:pPr marL="742950" lvl="1" indent="-285750">
              <a:spcBef>
                <a:spcPct val="20000"/>
              </a:spcBef>
              <a:defRPr/>
            </a:pPr>
            <a:endParaRPr lang="en-US" sz="2000" b="1" i="1" dirty="0">
              <a:solidFill>
                <a:srgbClr val="FF0000"/>
              </a:solidFill>
            </a:endParaRP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2000" b="1" i="1" dirty="0">
                <a:solidFill>
                  <a:srgbClr val="002060"/>
                </a:solidFill>
              </a:rPr>
              <a:t>But a simple definition is:</a:t>
            </a:r>
          </a:p>
          <a:p>
            <a:pPr marL="742950" lvl="1" indent="-285750">
              <a:spcBef>
                <a:spcPct val="20000"/>
              </a:spcBef>
              <a:defRPr/>
            </a:pPr>
            <a:endParaRPr lang="en-US" sz="600" b="1" i="1" dirty="0">
              <a:solidFill>
                <a:srgbClr val="FF0000"/>
              </a:solidFill>
            </a:endParaRPr>
          </a:p>
          <a:p>
            <a:pPr marL="0" lvl="1" indent="-285750">
              <a:spcBef>
                <a:spcPct val="20000"/>
              </a:spcBef>
              <a:defRPr/>
            </a:pPr>
            <a:r>
              <a:rPr lang="en-US" sz="2000" b="1" i="1" dirty="0">
                <a:solidFill>
                  <a:srgbClr val="FF0000"/>
                </a:solidFill>
              </a:rPr>
              <a:t> “Property Rights involving Land, its fixtures, structures or production”</a:t>
            </a:r>
          </a:p>
          <a:p>
            <a:pPr marL="742950" lvl="1" indent="-285750">
              <a:spcBef>
                <a:spcPct val="20000"/>
              </a:spcBef>
              <a:defRPr/>
            </a:pPr>
            <a:endParaRPr lang="en-US" sz="2000" b="1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6" name="Picture 4" descr="GARNER, BRYAN A. (EDITOR) - Black's Law Dictionary. Eighth Edition. Hardcover. June 2004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743200"/>
            <a:ext cx="212248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23527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457200" y="2971800"/>
            <a:ext cx="82296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457200" y="10668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>
                <a:solidFill>
                  <a:srgbClr val="C00000"/>
                </a:solidFill>
              </a:rPr>
              <a:t>Real Property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</a:t>
            </a: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The Importance of Real Property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000" b="1" dirty="0">
                <a:solidFill>
                  <a:srgbClr val="0033CC"/>
                </a:solidFill>
              </a:rPr>
              <a:t>Real Property has historically meant: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</a:t>
            </a:r>
            <a:r>
              <a:rPr lang="en-US" b="1" i="1" dirty="0"/>
              <a:t>1. Wealth, 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b="1" i="1" dirty="0"/>
              <a:t>	2. Power, and 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b="1" i="1" dirty="0"/>
              <a:t>	3. Life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600" b="1" dirty="0">
              <a:solidFill>
                <a:srgbClr val="0033CC"/>
              </a:solidFill>
            </a:endParaRPr>
          </a:p>
          <a:p>
            <a:pPr marL="742950" lvl="1" indent="-285750">
              <a:spcBef>
                <a:spcPct val="20000"/>
              </a:spcBef>
              <a:buFontTx/>
              <a:buChar char="-"/>
              <a:defRPr/>
            </a:pPr>
            <a:r>
              <a:rPr lang="en-US" sz="2000" b="1" dirty="0">
                <a:solidFill>
                  <a:srgbClr val="0033CC"/>
                </a:solidFill>
              </a:rPr>
              <a:t>Real Property needs to be thought of in terms of: 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b="1" dirty="0">
                <a:solidFill>
                  <a:srgbClr val="0033CC"/>
                </a:solidFill>
              </a:rPr>
              <a:t>	 </a:t>
            </a:r>
            <a:r>
              <a:rPr lang="en-US" b="1" i="1" dirty="0"/>
              <a:t>1. Possession, and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b="1" i="1" dirty="0">
                <a:solidFill>
                  <a:srgbClr val="0033CC"/>
                </a:solidFill>
              </a:rPr>
              <a:t>	</a:t>
            </a:r>
            <a:r>
              <a:rPr lang="en-US" b="1" dirty="0">
                <a:solidFill>
                  <a:srgbClr val="0033CC"/>
                </a:solidFill>
              </a:rPr>
              <a:t> </a:t>
            </a:r>
            <a:r>
              <a:rPr lang="en-US" b="1" i="1" dirty="0">
                <a:solidFill>
                  <a:schemeClr val="tx2"/>
                </a:solidFill>
              </a:rPr>
              <a:t>2. Time</a:t>
            </a:r>
          </a:p>
          <a:p>
            <a:pPr marL="742950" lvl="1" indent="-285750">
              <a:spcBef>
                <a:spcPct val="20000"/>
              </a:spcBef>
              <a:buFontTx/>
              <a:buChar char="-"/>
              <a:defRPr/>
            </a:pPr>
            <a:endParaRPr lang="en-US" sz="600" b="1" dirty="0">
              <a:solidFill>
                <a:srgbClr val="0033CC"/>
              </a:solidFill>
            </a:endParaRPr>
          </a:p>
          <a:p>
            <a:pPr marL="742950" lvl="1" indent="-285750">
              <a:spcBef>
                <a:spcPct val="20000"/>
              </a:spcBef>
              <a:buFontTx/>
              <a:buChar char="-"/>
              <a:defRPr/>
            </a:pPr>
            <a:r>
              <a:rPr lang="en-US" sz="2000" b="1" dirty="0">
                <a:solidFill>
                  <a:srgbClr val="0033CC"/>
                </a:solidFill>
              </a:rPr>
              <a:t>Critical concepts include (as expressed in the Deed):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b="1" dirty="0">
                <a:solidFill>
                  <a:srgbClr val="0033CC"/>
                </a:solidFill>
              </a:rPr>
              <a:t> 	</a:t>
            </a:r>
            <a:r>
              <a:rPr lang="en-US" b="1" i="1" dirty="0"/>
              <a:t>1. Titled Ownership, and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b="1" i="1" dirty="0">
                <a:solidFill>
                  <a:schemeClr val="tx2"/>
                </a:solidFill>
              </a:rPr>
              <a:t>	2. Limitations on Titled Ownership</a:t>
            </a:r>
          </a:p>
          <a:p>
            <a:pPr marL="742950" lvl="1" indent="-285750">
              <a:spcBef>
                <a:spcPct val="20000"/>
              </a:spcBef>
              <a:buFontTx/>
              <a:buChar char="-"/>
              <a:defRPr/>
            </a:pPr>
            <a:endParaRPr lang="en-US" sz="600" b="1" dirty="0">
              <a:solidFill>
                <a:srgbClr val="0033CC"/>
              </a:solidFill>
            </a:endParaRPr>
          </a:p>
          <a:p>
            <a:pPr marL="742950" lvl="1" indent="-285750">
              <a:spcBef>
                <a:spcPct val="20000"/>
              </a:spcBef>
              <a:buFontTx/>
              <a:buChar char="-"/>
              <a:defRPr/>
            </a:pPr>
            <a:r>
              <a:rPr lang="en-US" sz="2000" b="1" dirty="0">
                <a:solidFill>
                  <a:srgbClr val="FF0000"/>
                </a:solidFill>
              </a:rPr>
              <a:t>The value of Real Property has led to complex legal rules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497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457200" y="2971800"/>
            <a:ext cx="82296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304800" y="914400"/>
            <a:ext cx="85344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C00000"/>
                </a:solidFill>
              </a:rPr>
              <a:t>Real Property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   </a:t>
            </a: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The Importance of Real Property –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   </a:t>
            </a:r>
            <a:r>
              <a:rPr lang="en-US" sz="2200" b="1" i="1" dirty="0">
                <a:solidFill>
                  <a:srgbClr val="002060"/>
                </a:solidFill>
              </a:rPr>
              <a:t>Why is Real Property Important?</a:t>
            </a:r>
          </a:p>
          <a:p>
            <a:pPr>
              <a:lnSpc>
                <a:spcPct val="90000"/>
              </a:lnSpc>
              <a:defRPr/>
            </a:pPr>
            <a:endParaRPr lang="en-US" sz="600" dirty="0"/>
          </a:p>
          <a:p>
            <a:pPr>
              <a:lnSpc>
                <a:spcPct val="90000"/>
              </a:lnSpc>
              <a:defRPr/>
            </a:pPr>
            <a:endParaRPr lang="en-US" sz="600" dirty="0"/>
          </a:p>
          <a:p>
            <a:pPr>
              <a:lnSpc>
                <a:spcPct val="90000"/>
              </a:lnSpc>
              <a:defRPr/>
            </a:pPr>
            <a:r>
              <a:rPr lang="en-US" b="1" dirty="0"/>
              <a:t>Real Property has always represented: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dirty="0"/>
              <a:t> Wealth;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dirty="0"/>
              <a:t> Power; and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dirty="0"/>
              <a:t> Life</a:t>
            </a:r>
            <a:r>
              <a:rPr lang="en-US" sz="800" dirty="0"/>
              <a:t> </a:t>
            </a:r>
          </a:p>
          <a:p>
            <a:pPr>
              <a:lnSpc>
                <a:spcPct val="90000"/>
              </a:lnSpc>
              <a:defRPr/>
            </a:pPr>
            <a:endParaRPr lang="en-US" sz="800" dirty="0"/>
          </a:p>
          <a:p>
            <a:pPr>
              <a:lnSpc>
                <a:spcPct val="80000"/>
              </a:lnSpc>
              <a:defRPr/>
            </a:pPr>
            <a:r>
              <a:rPr lang="en-US" b="1" dirty="0">
                <a:solidFill>
                  <a:srgbClr val="002060"/>
                </a:solidFill>
              </a:rPr>
              <a:t>   </a:t>
            </a:r>
            <a:r>
              <a:rPr lang="en-US" b="1" i="1" dirty="0">
                <a:solidFill>
                  <a:srgbClr val="C00000"/>
                </a:solidFill>
              </a:rPr>
              <a:t>Why Wealth, Power and Life?</a:t>
            </a:r>
            <a:endParaRPr lang="en-US" sz="1600" dirty="0"/>
          </a:p>
          <a:p>
            <a:pPr marL="1524000" lvl="2" indent="-6096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dirty="0">
                <a:solidFill>
                  <a:schemeClr val="accent1">
                    <a:lumMod val="25000"/>
                  </a:schemeClr>
                </a:solidFill>
              </a:rPr>
              <a:t>➢</a:t>
            </a:r>
            <a:r>
              <a:rPr lang="en-US" sz="1600" dirty="0"/>
              <a:t> </a:t>
            </a: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Special   - Distinct  - Unique and - Valuable (Limited Finite Resource).</a:t>
            </a:r>
          </a:p>
          <a:p>
            <a:pPr marL="1524000" lvl="2" indent="-6096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dirty="0">
                <a:solidFill>
                  <a:schemeClr val="accent1">
                    <a:lumMod val="25000"/>
                  </a:schemeClr>
                </a:solidFill>
              </a:rPr>
              <a:t>➢ </a:t>
            </a: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Sovereignty (governmental power) and its relationships depended on land</a:t>
            </a:r>
          </a:p>
          <a:p>
            <a:pPr>
              <a:lnSpc>
                <a:spcPct val="80000"/>
              </a:lnSpc>
              <a:defRPr/>
            </a:pPr>
            <a:endParaRPr lang="en-US" sz="600" dirty="0"/>
          </a:p>
          <a:p>
            <a:pPr lvl="1">
              <a:defRPr/>
            </a:pPr>
            <a:r>
              <a:rPr lang="en-US" sz="1400" dirty="0">
                <a:solidFill>
                  <a:srgbClr val="0033CC"/>
                </a:solidFill>
              </a:rPr>
              <a:t>	    ➊ </a:t>
            </a:r>
            <a:r>
              <a:rPr lang="en-US" sz="1600" b="1" i="1" dirty="0">
                <a:solidFill>
                  <a:srgbClr val="0033CC"/>
                </a:solidFill>
              </a:rPr>
              <a:t>Real Property granted “Freeman” status after Magna </a:t>
            </a:r>
            <a:r>
              <a:rPr lang="en-US" sz="1600" b="1" i="1" dirty="0" err="1">
                <a:solidFill>
                  <a:srgbClr val="0033CC"/>
                </a:solidFill>
              </a:rPr>
              <a:t>Carta</a:t>
            </a:r>
            <a:r>
              <a:rPr lang="en-US" sz="1600" b="1" i="1" dirty="0">
                <a:solidFill>
                  <a:srgbClr val="0033CC"/>
                </a:solidFill>
              </a:rPr>
              <a:t>,</a:t>
            </a:r>
          </a:p>
          <a:p>
            <a:pPr lvl="1">
              <a:defRPr/>
            </a:pPr>
            <a:r>
              <a:rPr lang="en-US" sz="1600" b="1" i="1" dirty="0">
                <a:solidFill>
                  <a:srgbClr val="0033CC"/>
                </a:solidFill>
              </a:rPr>
              <a:t>	   </a:t>
            </a:r>
            <a:r>
              <a:rPr lang="en-US" sz="1000" b="1" i="1" dirty="0">
                <a:solidFill>
                  <a:srgbClr val="0033CC"/>
                </a:solidFill>
              </a:rPr>
              <a:t> </a:t>
            </a:r>
            <a:r>
              <a:rPr lang="en-US" sz="1400" dirty="0">
                <a:solidFill>
                  <a:srgbClr val="0033CC"/>
                </a:solidFill>
              </a:rPr>
              <a:t>➋ </a:t>
            </a:r>
            <a:r>
              <a:rPr lang="en-US" sz="1600" b="1" i="1" dirty="0">
                <a:solidFill>
                  <a:srgbClr val="0033CC"/>
                </a:solidFill>
              </a:rPr>
              <a:t>Right to Vote was linked to Ownership of Real Property</a:t>
            </a:r>
          </a:p>
          <a:p>
            <a:pPr lvl="1">
              <a:defRPr/>
            </a:pPr>
            <a:r>
              <a:rPr lang="en-US" sz="1600" b="1" dirty="0">
                <a:solidFill>
                  <a:srgbClr val="0033CC"/>
                </a:solidFill>
              </a:rPr>
              <a:t>	</a:t>
            </a:r>
            <a:r>
              <a:rPr lang="en-US" sz="1600" dirty="0"/>
              <a:t>   </a:t>
            </a:r>
            <a:r>
              <a:rPr lang="en-US" sz="1000" dirty="0"/>
              <a:t> </a:t>
            </a:r>
            <a:r>
              <a:rPr lang="en-US" sz="1400" dirty="0">
                <a:solidFill>
                  <a:srgbClr val="0033CC"/>
                </a:solidFill>
              </a:rPr>
              <a:t>➌ </a:t>
            </a:r>
            <a:r>
              <a:rPr lang="en-US" sz="1600" b="1" dirty="0">
                <a:solidFill>
                  <a:srgbClr val="0033CC"/>
                </a:solidFill>
              </a:rPr>
              <a:t>Landlord – Tenant Relationship: The Owner had Power (</a:t>
            </a:r>
            <a:r>
              <a:rPr lang="en-US" sz="1600" b="1" dirty="0" err="1">
                <a:solidFill>
                  <a:srgbClr val="0033CC"/>
                </a:solidFill>
              </a:rPr>
              <a:t>Fuedalism</a:t>
            </a:r>
            <a:r>
              <a:rPr lang="en-US" sz="1600" b="1" dirty="0">
                <a:solidFill>
                  <a:srgbClr val="0033CC"/>
                </a:solidFill>
              </a:rPr>
              <a:t>).</a:t>
            </a:r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>
              <a:lnSpc>
                <a:spcPct val="80000"/>
              </a:lnSpc>
              <a:defRPr/>
            </a:pPr>
            <a:r>
              <a:rPr lang="en-US" sz="1600" dirty="0"/>
              <a:t>	</a:t>
            </a:r>
            <a:r>
              <a:rPr lang="en-US" sz="1600" dirty="0">
                <a:solidFill>
                  <a:schemeClr val="accent1">
                    <a:lumMod val="25000"/>
                  </a:schemeClr>
                </a:solidFill>
              </a:rPr>
              <a:t>➢</a:t>
            </a:r>
            <a:r>
              <a:rPr lang="en-US" sz="1600" dirty="0"/>
              <a:t> </a:t>
            </a: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Was (and still is today) the source of:</a:t>
            </a:r>
            <a:endParaRPr lang="en-US" sz="1600" dirty="0"/>
          </a:p>
          <a:p>
            <a:pPr lvl="1">
              <a:defRPr/>
            </a:pPr>
            <a:r>
              <a:rPr lang="en-US" sz="1900" i="1" dirty="0"/>
              <a:t>	   </a:t>
            </a:r>
            <a:r>
              <a:rPr lang="en-US" sz="1400" dirty="0">
                <a:solidFill>
                  <a:srgbClr val="0033CC"/>
                </a:solidFill>
              </a:rPr>
              <a:t>➊ </a:t>
            </a:r>
            <a:r>
              <a:rPr lang="en-US" sz="1600" b="1" i="1" dirty="0">
                <a:solidFill>
                  <a:srgbClr val="0033CC"/>
                </a:solidFill>
              </a:rPr>
              <a:t>Food (where crops and animals are raised),</a:t>
            </a:r>
          </a:p>
          <a:p>
            <a:pPr lvl="1">
              <a:defRPr/>
            </a:pPr>
            <a:r>
              <a:rPr lang="en-US" sz="1600" b="1" i="1" dirty="0">
                <a:solidFill>
                  <a:srgbClr val="0033CC"/>
                </a:solidFill>
              </a:rPr>
              <a:t>	   </a:t>
            </a:r>
            <a:r>
              <a:rPr lang="en-US" sz="1000" b="1" i="1" dirty="0">
                <a:solidFill>
                  <a:srgbClr val="0033CC"/>
                </a:solidFill>
              </a:rPr>
              <a:t> </a:t>
            </a:r>
            <a:r>
              <a:rPr lang="en-US" sz="1400" dirty="0">
                <a:solidFill>
                  <a:srgbClr val="0033CC"/>
                </a:solidFill>
              </a:rPr>
              <a:t>➋ </a:t>
            </a:r>
            <a:r>
              <a:rPr lang="en-US" sz="1600" b="1" i="1" dirty="0">
                <a:solidFill>
                  <a:srgbClr val="0033CC"/>
                </a:solidFill>
              </a:rPr>
              <a:t>Clothing (where material for cloth is harvested), and</a:t>
            </a:r>
          </a:p>
          <a:p>
            <a:pPr lvl="1">
              <a:defRPr/>
            </a:pPr>
            <a:r>
              <a:rPr lang="en-US" sz="1600" b="1" dirty="0">
                <a:solidFill>
                  <a:srgbClr val="0033CC"/>
                </a:solidFill>
              </a:rPr>
              <a:t>	</a:t>
            </a:r>
            <a:r>
              <a:rPr lang="en-US" sz="1600" dirty="0"/>
              <a:t>   </a:t>
            </a:r>
            <a:r>
              <a:rPr lang="en-US" sz="1000" dirty="0"/>
              <a:t> </a:t>
            </a:r>
            <a:r>
              <a:rPr lang="en-US" sz="1400" dirty="0">
                <a:solidFill>
                  <a:srgbClr val="0033CC"/>
                </a:solidFill>
              </a:rPr>
              <a:t>➌ </a:t>
            </a:r>
            <a:r>
              <a:rPr lang="en-US" sz="1600" b="1" dirty="0">
                <a:solidFill>
                  <a:srgbClr val="0033CC"/>
                </a:solidFill>
              </a:rPr>
              <a:t>Housing (where buildings for shelter are constructed and maintained).</a:t>
            </a:r>
          </a:p>
          <a:p>
            <a:pPr lvl="1">
              <a:defRPr/>
            </a:pPr>
            <a:r>
              <a:rPr lang="en-US" sz="1600" i="1" dirty="0"/>
              <a:t>	</a:t>
            </a:r>
            <a:r>
              <a:rPr lang="en-US" sz="1600" dirty="0">
                <a:solidFill>
                  <a:schemeClr val="accent1">
                    <a:lumMod val="25000"/>
                  </a:schemeClr>
                </a:solidFill>
              </a:rPr>
              <a:t> ➢</a:t>
            </a:r>
            <a:r>
              <a:rPr lang="en-US" sz="1600" dirty="0"/>
              <a:t> </a:t>
            </a: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Has always provided the owner with wealth, status, sustenance, and </a:t>
            </a:r>
          </a:p>
          <a:p>
            <a:pPr lvl="1">
              <a:defRPr/>
            </a:pPr>
            <a:r>
              <a:rPr lang="en-US" sz="1600" i="1" dirty="0"/>
              <a:t>	</a:t>
            </a:r>
            <a:r>
              <a:rPr lang="en-US" sz="1600" dirty="0">
                <a:solidFill>
                  <a:schemeClr val="accent1">
                    <a:lumMod val="25000"/>
                  </a:schemeClr>
                </a:solidFill>
              </a:rPr>
              <a:t> ➢</a:t>
            </a:r>
            <a:r>
              <a:rPr lang="en-US" sz="1600" dirty="0"/>
              <a:t> </a:t>
            </a: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Social, political, and economic power.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864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457200" y="2971800"/>
            <a:ext cx="82296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304800" y="1066800"/>
            <a:ext cx="85344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C00000"/>
                </a:solidFill>
              </a:rPr>
              <a:t>Real Property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   </a:t>
            </a: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The Importance of Real Property –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   </a:t>
            </a:r>
            <a:r>
              <a:rPr lang="en-US" sz="2200" b="1" i="1" dirty="0">
                <a:solidFill>
                  <a:srgbClr val="002060"/>
                </a:solidFill>
              </a:rPr>
              <a:t>What does the law recognize as far as rights in land?</a:t>
            </a:r>
          </a:p>
          <a:p>
            <a:pPr>
              <a:lnSpc>
                <a:spcPct val="90000"/>
              </a:lnSpc>
              <a:defRPr/>
            </a:pPr>
            <a:endParaRPr lang="en-US" sz="600" dirty="0"/>
          </a:p>
          <a:p>
            <a:pPr>
              <a:lnSpc>
                <a:spcPct val="90000"/>
              </a:lnSpc>
              <a:defRPr/>
            </a:pPr>
            <a:endParaRPr lang="en-US" sz="600" dirty="0"/>
          </a:p>
          <a:p>
            <a:pPr>
              <a:lnSpc>
                <a:spcPct val="90000"/>
              </a:lnSpc>
              <a:defRPr/>
            </a:pPr>
            <a:r>
              <a:rPr lang="en-US" b="1" dirty="0"/>
              <a:t>Rights in Land, commonly known as real property, consists of: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dirty="0"/>
              <a:t> interests in land; and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dirty="0"/>
              <a:t> anything attached to land (e.g., buildings, fixtures, signs, fences, or trees).</a:t>
            </a:r>
            <a:r>
              <a:rPr lang="en-US" sz="800" dirty="0"/>
              <a:t> </a:t>
            </a:r>
          </a:p>
          <a:p>
            <a:pPr>
              <a:lnSpc>
                <a:spcPct val="90000"/>
              </a:lnSpc>
              <a:defRPr/>
            </a:pPr>
            <a:endParaRPr lang="en-US" sz="800" dirty="0"/>
          </a:p>
          <a:p>
            <a:pPr>
              <a:lnSpc>
                <a:spcPct val="90000"/>
              </a:lnSpc>
              <a:defRPr/>
            </a:pPr>
            <a:r>
              <a:rPr lang="en-US" sz="2000" b="1" dirty="0">
                <a:solidFill>
                  <a:srgbClr val="002060"/>
                </a:solidFill>
              </a:rPr>
              <a:t>   </a:t>
            </a:r>
            <a:r>
              <a:rPr lang="en-US" sz="2200" b="1" i="1" dirty="0">
                <a:solidFill>
                  <a:srgbClr val="002060"/>
                </a:solidFill>
              </a:rPr>
              <a:t>Just what are interests in land (really another term for rights)</a:t>
            </a:r>
          </a:p>
          <a:p>
            <a:pPr>
              <a:lnSpc>
                <a:spcPct val="90000"/>
              </a:lnSpc>
              <a:defRPr/>
            </a:pPr>
            <a:endParaRPr lang="en-US" sz="800" dirty="0"/>
          </a:p>
          <a:p>
            <a:pPr>
              <a:lnSpc>
                <a:spcPct val="90000"/>
              </a:lnSpc>
              <a:defRPr/>
            </a:pPr>
            <a:r>
              <a:rPr lang="en-US" b="1" dirty="0"/>
              <a:t>Interests in land can include: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dirty="0"/>
              <a:t> ownership interests,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dirty="0"/>
              <a:t> leaseholds,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dirty="0"/>
              <a:t> easements,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dirty="0"/>
              <a:t> life estates, and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dirty="0"/>
              <a:t> future interests.</a:t>
            </a:r>
            <a:r>
              <a:rPr lang="en-US" sz="800" dirty="0"/>
              <a:t> </a:t>
            </a:r>
          </a:p>
          <a:p>
            <a:pPr>
              <a:lnSpc>
                <a:spcPct val="90000"/>
              </a:lnSpc>
              <a:defRPr/>
            </a:pPr>
            <a:endParaRPr lang="en-US" sz="800" dirty="0"/>
          </a:p>
          <a:p>
            <a:pPr>
              <a:lnSpc>
                <a:spcPct val="90000"/>
              </a:lnSpc>
              <a:defRPr/>
            </a:pPr>
            <a:r>
              <a:rPr lang="en-US" b="1" dirty="0"/>
              <a:t>Interests further include: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dirty="0"/>
              <a:t> rights in the land surface,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dirty="0"/>
              <a:t> the subsurface (including minerals and groundwater), and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dirty="0"/>
              <a:t> the airspace above the surface.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en-US" sz="1000" b="1" dirty="0">
              <a:solidFill>
                <a:srgbClr val="0033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01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457200" y="2971800"/>
            <a:ext cx="82296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304800" y="1066800"/>
            <a:ext cx="8686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C00000"/>
                </a:solidFill>
              </a:rPr>
              <a:t>Real Property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 The Importance of Real Property –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200" b="1" i="1" dirty="0">
                <a:solidFill>
                  <a:schemeClr val="accent1">
                    <a:lumMod val="25000"/>
                  </a:schemeClr>
                </a:solidFill>
              </a:rPr>
              <a:t>   </a:t>
            </a:r>
            <a:r>
              <a:rPr lang="en-US" sz="2200" b="1" i="1" dirty="0">
                <a:solidFill>
                  <a:srgbClr val="002060"/>
                </a:solidFill>
              </a:rPr>
              <a:t>The law’s recognition of rights in land – The Rest of the Story</a:t>
            </a:r>
            <a:endParaRPr lang="en-US" sz="2200" dirty="0"/>
          </a:p>
          <a:p>
            <a:pPr>
              <a:lnSpc>
                <a:spcPct val="80000"/>
              </a:lnSpc>
              <a:defRPr/>
            </a:pPr>
            <a:endParaRPr lang="en-US" sz="800" dirty="0"/>
          </a:p>
          <a:p>
            <a:pPr>
              <a:defRPr/>
            </a:pPr>
            <a:r>
              <a:rPr lang="en-US" sz="2400" b="1" dirty="0"/>
              <a:t>       </a:t>
            </a:r>
            <a:r>
              <a:rPr lang="en-US" sz="2400" b="1" i="1" dirty="0">
                <a:solidFill>
                  <a:srgbClr val="FF0000"/>
                </a:solidFill>
              </a:rPr>
              <a:t>It All Comes Down to Value and Control</a:t>
            </a:r>
          </a:p>
          <a:p>
            <a:pPr>
              <a:defRPr/>
            </a:pPr>
            <a:endParaRPr lang="en-US" sz="700" b="1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400" b="1" dirty="0"/>
              <a:t> Control over land has always provided the basis for political sovereignty. </a:t>
            </a:r>
          </a:p>
          <a:p>
            <a:pPr>
              <a:buFont typeface="Arial" pitchFamily="34" charset="0"/>
              <a:buChar char="•"/>
              <a:defRPr/>
            </a:pPr>
            <a:endParaRPr lang="en-US" sz="2400" b="1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400" b="1" dirty="0"/>
              <a:t> Accordingly, disputes concerning real property were historically resolved in the king's courts.</a:t>
            </a:r>
          </a:p>
          <a:p>
            <a:pPr>
              <a:defRPr/>
            </a:pPr>
            <a:endParaRPr lang="en-US" sz="2000" b="1" dirty="0"/>
          </a:p>
          <a:p>
            <a:pPr>
              <a:defRPr/>
            </a:pPr>
            <a:r>
              <a:rPr lang="en-US" sz="2400" b="1" dirty="0"/>
              <a:t>Indeed, disputes over real property </a:t>
            </a:r>
          </a:p>
          <a:p>
            <a:pPr>
              <a:defRPr/>
            </a:pPr>
            <a:r>
              <a:rPr lang="en-US" sz="2400" b="1" dirty="0"/>
              <a:t>traditionally made up the bulk of all litigation.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71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457200" y="2971800"/>
            <a:ext cx="82296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304800" y="914400"/>
            <a:ext cx="8686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C00000"/>
                </a:solidFill>
              </a:rPr>
              <a:t>Real Property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 The Importance of Real Property –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200" b="1" i="1" dirty="0">
                <a:solidFill>
                  <a:schemeClr val="accent1">
                    <a:lumMod val="25000"/>
                  </a:schemeClr>
                </a:solidFill>
              </a:rPr>
              <a:t>   </a:t>
            </a:r>
            <a:r>
              <a:rPr lang="en-US" sz="2200" b="1" i="1" dirty="0">
                <a:solidFill>
                  <a:srgbClr val="002060"/>
                </a:solidFill>
              </a:rPr>
              <a:t>The law’s recognition of rights in land – The Rest of the Story</a:t>
            </a:r>
            <a:endParaRPr lang="en-US" sz="2200" dirty="0"/>
          </a:p>
          <a:p>
            <a:pPr>
              <a:lnSpc>
                <a:spcPct val="80000"/>
              </a:lnSpc>
              <a:defRPr/>
            </a:pPr>
            <a:endParaRPr lang="en-US" sz="800" dirty="0"/>
          </a:p>
          <a:p>
            <a:pPr>
              <a:defRPr/>
            </a:pPr>
            <a:r>
              <a:rPr lang="en-US" sz="2400" b="1" dirty="0"/>
              <a:t>       </a:t>
            </a:r>
            <a:r>
              <a:rPr lang="en-US" sz="2400" b="1" i="1" dirty="0">
                <a:solidFill>
                  <a:srgbClr val="FF0000"/>
                </a:solidFill>
              </a:rPr>
              <a:t>It All Comes Down to Value and Control</a:t>
            </a:r>
          </a:p>
          <a:p>
            <a:pPr>
              <a:defRPr/>
            </a:pPr>
            <a:endParaRPr lang="en-US" sz="700" b="1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400" b="1" dirty="0"/>
              <a:t>  Even today, a person’s real estate holdings </a:t>
            </a:r>
          </a:p>
          <a:p>
            <a:pPr>
              <a:defRPr/>
            </a:pPr>
            <a:r>
              <a:rPr lang="en-US" sz="2400" b="1" dirty="0"/>
              <a:t>    typically make up their most important </a:t>
            </a:r>
          </a:p>
          <a:p>
            <a:pPr>
              <a:defRPr/>
            </a:pPr>
            <a:r>
              <a:rPr lang="en-US" sz="2400" b="1" dirty="0"/>
              <a:t>    and most valuable asset. </a:t>
            </a:r>
          </a:p>
          <a:p>
            <a:pPr>
              <a:defRPr/>
            </a:pPr>
            <a:endParaRPr lang="en-US" sz="1000" b="1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400" b="1" dirty="0"/>
              <a:t>  As a result, even today, rights in land remain </a:t>
            </a:r>
          </a:p>
          <a:p>
            <a:pPr>
              <a:defRPr/>
            </a:pPr>
            <a:r>
              <a:rPr lang="en-US" sz="2400" b="1" dirty="0"/>
              <a:t>   the single most important resource for human existence. </a:t>
            </a:r>
          </a:p>
          <a:p>
            <a:pPr>
              <a:defRPr/>
            </a:pPr>
            <a:endParaRPr lang="en-US" sz="1000" b="1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400" b="1" dirty="0"/>
              <a:t>  As our population increases and environmental</a:t>
            </a:r>
          </a:p>
          <a:p>
            <a:pPr>
              <a:defRPr/>
            </a:pPr>
            <a:r>
              <a:rPr lang="en-US" sz="2400" b="1" dirty="0"/>
              <a:t>   concerns continue, disputes about property rights, </a:t>
            </a:r>
          </a:p>
          <a:p>
            <a:pPr>
              <a:defRPr/>
            </a:pPr>
            <a:r>
              <a:rPr lang="en-US" sz="2400" b="1" dirty="0"/>
              <a:t>   due to our finite land supply, will continue to make </a:t>
            </a:r>
          </a:p>
          <a:p>
            <a:pPr>
              <a:defRPr/>
            </a:pPr>
            <a:r>
              <a:rPr lang="en-US" sz="2400" b="1" dirty="0"/>
              <a:t>   interest in real property one of the most important </a:t>
            </a:r>
          </a:p>
          <a:p>
            <a:pPr>
              <a:defRPr/>
            </a:pPr>
            <a:r>
              <a:rPr lang="en-US" sz="2400" b="1" dirty="0"/>
              <a:t>   legal rights.</a:t>
            </a:r>
            <a:endParaRPr lang="en-US" sz="2400" b="1" dirty="0">
              <a:solidFill>
                <a:srgbClr val="0033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17599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9126</TotalTime>
  <Words>2812</Words>
  <Application>Microsoft Office PowerPoint</Application>
  <PresentationFormat>On-screen Show (4:3)</PresentationFormat>
  <Paragraphs>487</Paragraphs>
  <Slides>28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T. Farley</dc:creator>
  <cp:lastModifiedBy>senateuser</cp:lastModifiedBy>
  <cp:revision>453</cp:revision>
  <cp:lastPrinted>2020-10-09T16:58:27Z</cp:lastPrinted>
  <dcterms:created xsi:type="dcterms:W3CDTF">2007-08-27T19:04:39Z</dcterms:created>
  <dcterms:modified xsi:type="dcterms:W3CDTF">2020-10-27T19:21:15Z</dcterms:modified>
</cp:coreProperties>
</file>