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09" r:id="rId2"/>
    <p:sldId id="599" r:id="rId3"/>
    <p:sldId id="600" r:id="rId4"/>
    <p:sldId id="601" r:id="rId5"/>
    <p:sldId id="602" r:id="rId6"/>
    <p:sldId id="439" r:id="rId7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5613" indent="-539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2813" indent="-1079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0013" indent="-16351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7213" indent="-2190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C81204"/>
    <a:srgbClr val="006666"/>
    <a:srgbClr val="800000"/>
    <a:srgbClr val="006600"/>
    <a:srgbClr val="4C1441"/>
    <a:srgbClr val="FFFF00"/>
    <a:srgbClr val="CC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7" autoAdjust="0"/>
    <p:restoredTop sz="94664" autoAdjust="0"/>
  </p:normalViewPr>
  <p:slideViewPr>
    <p:cSldViewPr>
      <p:cViewPr varScale="1">
        <p:scale>
          <a:sx n="103" d="100"/>
          <a:sy n="103" d="100"/>
        </p:scale>
        <p:origin x="14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7732B-3931-4C78-8DBB-AD53B398B0CD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FCAE9A-D2A7-455A-9066-FB3381E1D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pPr>
              <a:defRPr/>
            </a:pPr>
            <a:fld id="{E8468ECA-FCD4-4767-A441-9AD0A66A9B02}" type="datetimeFigureOut">
              <a:rPr lang="en-US"/>
              <a:pPr>
                <a:defRPr/>
              </a:pPr>
              <a:t>10/27/2020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pPr>
              <a:defRPr/>
            </a:pPr>
            <a:fld id="{95A1D999-1AA3-4AF7-B474-A087E9E088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22" algn="l" defTabSz="9143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06" algn="l" defTabSz="9143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90" algn="l" defTabSz="9143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75" algn="l" defTabSz="9143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6E4BBF-0A00-4E8B-A548-42F7AB1CB9F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977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0B4D95-19C8-4E18-AF22-27D7015BA9B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191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4" indent="0" algn="ctr">
              <a:buNone/>
              <a:defRPr/>
            </a:lvl2pPr>
            <a:lvl3pPr marL="914368" indent="0" algn="ctr">
              <a:buNone/>
              <a:defRPr/>
            </a:lvl3pPr>
            <a:lvl4pPr marL="1371553" indent="0" algn="ctr">
              <a:buNone/>
              <a:defRPr/>
            </a:lvl4pPr>
            <a:lvl5pPr marL="1828737" indent="0" algn="ctr">
              <a:buNone/>
              <a:defRPr/>
            </a:lvl5pPr>
            <a:lvl6pPr marL="2285922" indent="0" algn="ctr">
              <a:buNone/>
              <a:defRPr/>
            </a:lvl6pPr>
            <a:lvl7pPr marL="2743106" indent="0" algn="ctr">
              <a:buNone/>
              <a:defRPr/>
            </a:lvl7pPr>
            <a:lvl8pPr marL="3200290" indent="0" algn="ctr">
              <a:buNone/>
              <a:defRPr/>
            </a:lvl8pPr>
            <a:lvl9pPr marL="3657475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7A24A-EE01-4FFF-B865-DEFEBA299D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F8CDE-1D61-4434-A8D4-A12664F1F0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AE680-E495-40E8-B03E-91F8AD5072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9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1F987-C306-4481-BAE6-C66747CE07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02E0F-2943-4D8F-B5F0-CA55A7B3DB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93321-8854-45D3-87E5-FFBD7A5A47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4" indent="0">
              <a:buNone/>
              <a:defRPr sz="1800"/>
            </a:lvl2pPr>
            <a:lvl3pPr marL="914368" indent="0">
              <a:buNone/>
              <a:defRPr sz="1600"/>
            </a:lvl3pPr>
            <a:lvl4pPr marL="1371553" indent="0">
              <a:buNone/>
              <a:defRPr sz="1400"/>
            </a:lvl4pPr>
            <a:lvl5pPr marL="1828737" indent="0">
              <a:buNone/>
              <a:defRPr sz="1400"/>
            </a:lvl5pPr>
            <a:lvl6pPr marL="2285922" indent="0">
              <a:buNone/>
              <a:defRPr sz="1400"/>
            </a:lvl6pPr>
            <a:lvl7pPr marL="2743106" indent="0">
              <a:buNone/>
              <a:defRPr sz="1400"/>
            </a:lvl7pPr>
            <a:lvl8pPr marL="3200290" indent="0">
              <a:buNone/>
              <a:defRPr sz="1400"/>
            </a:lvl8pPr>
            <a:lvl9pPr marL="3657475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75097-BB54-4FF8-8DDF-31830133C0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3CAA6-6DF7-41A0-AD45-4D44881C1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4" indent="0">
              <a:buNone/>
              <a:defRPr sz="2000" b="1"/>
            </a:lvl2pPr>
            <a:lvl3pPr marL="914368" indent="0">
              <a:buNone/>
              <a:defRPr sz="1800" b="1"/>
            </a:lvl3pPr>
            <a:lvl4pPr marL="1371553" indent="0">
              <a:buNone/>
              <a:defRPr sz="1600" b="1"/>
            </a:lvl4pPr>
            <a:lvl5pPr marL="1828737" indent="0">
              <a:buNone/>
              <a:defRPr sz="1600" b="1"/>
            </a:lvl5pPr>
            <a:lvl6pPr marL="2285922" indent="0">
              <a:buNone/>
              <a:defRPr sz="1600" b="1"/>
            </a:lvl6pPr>
            <a:lvl7pPr marL="2743106" indent="0">
              <a:buNone/>
              <a:defRPr sz="1600" b="1"/>
            </a:lvl7pPr>
            <a:lvl8pPr marL="3200290" indent="0">
              <a:buNone/>
              <a:defRPr sz="1600" b="1"/>
            </a:lvl8pPr>
            <a:lvl9pPr marL="365747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4" indent="0">
              <a:buNone/>
              <a:defRPr sz="2000" b="1"/>
            </a:lvl2pPr>
            <a:lvl3pPr marL="914368" indent="0">
              <a:buNone/>
              <a:defRPr sz="1800" b="1"/>
            </a:lvl3pPr>
            <a:lvl4pPr marL="1371553" indent="0">
              <a:buNone/>
              <a:defRPr sz="1600" b="1"/>
            </a:lvl4pPr>
            <a:lvl5pPr marL="1828737" indent="0">
              <a:buNone/>
              <a:defRPr sz="1600" b="1"/>
            </a:lvl5pPr>
            <a:lvl6pPr marL="2285922" indent="0">
              <a:buNone/>
              <a:defRPr sz="1600" b="1"/>
            </a:lvl6pPr>
            <a:lvl7pPr marL="2743106" indent="0">
              <a:buNone/>
              <a:defRPr sz="1600" b="1"/>
            </a:lvl7pPr>
            <a:lvl8pPr marL="3200290" indent="0">
              <a:buNone/>
              <a:defRPr sz="1600" b="1"/>
            </a:lvl8pPr>
            <a:lvl9pPr marL="365747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D18A5-6C48-4D58-9486-2D323D8681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1F614-9A60-41F9-9E0D-1A2BD4A821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44401-F39B-429E-B9F0-9168356993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4" indent="0">
              <a:buNone/>
              <a:defRPr sz="1200"/>
            </a:lvl2pPr>
            <a:lvl3pPr marL="914368" indent="0">
              <a:buNone/>
              <a:defRPr sz="1000"/>
            </a:lvl3pPr>
            <a:lvl4pPr marL="1371553" indent="0">
              <a:buNone/>
              <a:defRPr sz="900"/>
            </a:lvl4pPr>
            <a:lvl5pPr marL="1828737" indent="0">
              <a:buNone/>
              <a:defRPr sz="900"/>
            </a:lvl5pPr>
            <a:lvl6pPr marL="2285922" indent="0">
              <a:buNone/>
              <a:defRPr sz="900"/>
            </a:lvl6pPr>
            <a:lvl7pPr marL="2743106" indent="0">
              <a:buNone/>
              <a:defRPr sz="900"/>
            </a:lvl7pPr>
            <a:lvl8pPr marL="3200290" indent="0">
              <a:buNone/>
              <a:defRPr sz="900"/>
            </a:lvl8pPr>
            <a:lvl9pPr marL="3657475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658A6-2895-4F8E-9569-2718370C71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4" indent="0">
              <a:buNone/>
              <a:defRPr sz="2800"/>
            </a:lvl2pPr>
            <a:lvl3pPr marL="914368" indent="0">
              <a:buNone/>
              <a:defRPr sz="2400"/>
            </a:lvl3pPr>
            <a:lvl4pPr marL="1371553" indent="0">
              <a:buNone/>
              <a:defRPr sz="2000"/>
            </a:lvl4pPr>
            <a:lvl5pPr marL="1828737" indent="0">
              <a:buNone/>
              <a:defRPr sz="2000"/>
            </a:lvl5pPr>
            <a:lvl6pPr marL="2285922" indent="0">
              <a:buNone/>
              <a:defRPr sz="2000"/>
            </a:lvl6pPr>
            <a:lvl7pPr marL="2743106" indent="0">
              <a:buNone/>
              <a:defRPr sz="2000"/>
            </a:lvl7pPr>
            <a:lvl8pPr marL="3200290" indent="0">
              <a:buNone/>
              <a:defRPr sz="2000"/>
            </a:lvl8pPr>
            <a:lvl9pPr marL="3657475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4" indent="0">
              <a:buNone/>
              <a:defRPr sz="1200"/>
            </a:lvl2pPr>
            <a:lvl3pPr marL="914368" indent="0">
              <a:buNone/>
              <a:defRPr sz="1000"/>
            </a:lvl3pPr>
            <a:lvl4pPr marL="1371553" indent="0">
              <a:buNone/>
              <a:defRPr sz="900"/>
            </a:lvl4pPr>
            <a:lvl5pPr marL="1828737" indent="0">
              <a:buNone/>
              <a:defRPr sz="900"/>
            </a:lvl5pPr>
            <a:lvl6pPr marL="2285922" indent="0">
              <a:buNone/>
              <a:defRPr sz="900"/>
            </a:lvl6pPr>
            <a:lvl7pPr marL="2743106" indent="0">
              <a:buNone/>
              <a:defRPr sz="900"/>
            </a:lvl7pPr>
            <a:lvl8pPr marL="3200290" indent="0">
              <a:buNone/>
              <a:defRPr sz="900"/>
            </a:lvl8pPr>
            <a:lvl9pPr marL="3657475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807C2-C407-4AEA-8611-0B86175B11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3E440FD-95CB-4EBB-A5FF-B0FADC389D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184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368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553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737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514" indent="-228592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698" indent="-228592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883" indent="-228592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067" indent="-228592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4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8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53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37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22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06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90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75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G:\23blaw421\myIMG_1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7243" y="1828801"/>
            <a:ext cx="3135095" cy="313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524001" y="5334000"/>
            <a:ext cx="6477000" cy="1169988"/>
          </a:xfrm>
          <a:prstGeom prst="rect">
            <a:avLst/>
          </a:prstGeom>
          <a:solidFill>
            <a:schemeClr val="tx1"/>
          </a:solidFill>
        </p:spPr>
        <p:txBody>
          <a:bodyPr lIns="91436" tIns="45718" rIns="91436" bIns="45718"/>
          <a:lstStyle/>
          <a:p>
            <a:pPr marL="342889" indent="-342889" algn="ctr">
              <a:spcBef>
                <a:spcPct val="20000"/>
              </a:spcBef>
              <a:defRPr/>
            </a:pPr>
            <a:r>
              <a:rPr lang="en-US" sz="3200" b="1" kern="0" dirty="0">
                <a:solidFill>
                  <a:srgbClr val="FFFF00"/>
                </a:solidFill>
                <a:latin typeface="+mn-lt"/>
              </a:rPr>
              <a:t>Slide Set </a:t>
            </a:r>
            <a:r>
              <a:rPr lang="en-US" sz="3200" b="1" kern="0" dirty="0" smtClean="0">
                <a:solidFill>
                  <a:srgbClr val="FFFF00"/>
                </a:solidFill>
                <a:latin typeface="+mn-lt"/>
              </a:rPr>
              <a:t>Nine B:</a:t>
            </a:r>
            <a:endParaRPr lang="en-US" sz="3200" b="1" kern="0" dirty="0">
              <a:solidFill>
                <a:srgbClr val="FFFF00"/>
              </a:solidFill>
              <a:latin typeface="+mn-lt"/>
            </a:endParaRPr>
          </a:p>
          <a:p>
            <a:pPr marL="342889" indent="-342889" algn="ctr">
              <a:spcBef>
                <a:spcPct val="20000"/>
              </a:spcBef>
              <a:defRPr/>
            </a:pPr>
            <a:r>
              <a:rPr lang="en-US" sz="3200" b="1" kern="0" dirty="0" smtClean="0">
                <a:solidFill>
                  <a:srgbClr val="FFFF00"/>
                </a:solidFill>
                <a:latin typeface="+mn-lt"/>
              </a:rPr>
              <a:t>Shared Interests in Land</a:t>
            </a:r>
            <a:endParaRPr lang="en-US" sz="3200" b="1" kern="0" dirty="0">
              <a:solidFill>
                <a:srgbClr val="FFFF00"/>
              </a:solidFill>
              <a:latin typeface="+mn-lt"/>
            </a:endParaRPr>
          </a:p>
        </p:txBody>
      </p:sp>
      <p:pic>
        <p:nvPicPr>
          <p:cNvPr id="2052" name="Pictur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52400"/>
            <a:ext cx="5700712" cy="1239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914400"/>
            <a:ext cx="84582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762719" y="1447800"/>
            <a:ext cx="7694762" cy="4802212"/>
          </a:xfrm>
          <a:prstGeom prst="rect">
            <a:avLst/>
          </a:prstGeom>
          <a:solidFill>
            <a:schemeClr val="accent3"/>
          </a:solidFill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sz="3600" b="1" dirty="0"/>
              <a:t>Last Time We Spoke About:</a:t>
            </a:r>
          </a:p>
          <a:p>
            <a:pPr>
              <a:lnSpc>
                <a:spcPct val="110000"/>
              </a:lnSpc>
              <a:defRPr/>
            </a:pPr>
            <a:endParaRPr lang="en-US" sz="600" b="1" dirty="0"/>
          </a:p>
          <a:p>
            <a:pPr>
              <a:lnSpc>
                <a:spcPct val="110000"/>
              </a:lnSpc>
              <a:buFont typeface="Arial" pitchFamily="34" charset="0"/>
              <a:buChar char="•"/>
              <a:defRPr/>
            </a:pP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</a:rPr>
              <a:t>Structure and Purpose of Criminal Law</a:t>
            </a:r>
            <a:endParaRPr lang="en-US" sz="2800" b="1" dirty="0">
              <a:solidFill>
                <a:srgbClr val="002060"/>
              </a:solidFill>
            </a:endParaRPr>
          </a:p>
          <a:p>
            <a:pPr algn="just">
              <a:lnSpc>
                <a:spcPct val="110000"/>
              </a:lnSpc>
              <a:defRPr/>
            </a:pPr>
            <a:r>
              <a:rPr lang="en-US" sz="1600" b="1" i="1" dirty="0">
                <a:solidFill>
                  <a:srgbClr val="C00000"/>
                </a:solidFill>
              </a:rPr>
              <a:t>Part One: </a:t>
            </a:r>
            <a:r>
              <a:rPr lang="en-US" sz="1600" b="1" i="1" dirty="0" smtClean="0">
                <a:solidFill>
                  <a:srgbClr val="C00000"/>
                </a:solidFill>
              </a:rPr>
              <a:t>Definitions / Substantive - Procedural / Purpose / Crimes / Torts</a:t>
            </a:r>
            <a:endParaRPr lang="en-US" sz="1600" b="1" i="1" dirty="0">
              <a:solidFill>
                <a:srgbClr val="C00000"/>
              </a:solidFill>
            </a:endParaRPr>
          </a:p>
          <a:p>
            <a:pPr>
              <a:lnSpc>
                <a:spcPct val="110000"/>
              </a:lnSpc>
              <a:buFont typeface="Arial" pitchFamily="34" charset="0"/>
              <a:buChar char="•"/>
              <a:defRPr/>
            </a:pPr>
            <a:endParaRPr lang="en-US" sz="600" b="1" dirty="0">
              <a:solidFill>
                <a:srgbClr val="002060"/>
              </a:solidFill>
            </a:endParaRPr>
          </a:p>
          <a:p>
            <a:pPr>
              <a:lnSpc>
                <a:spcPct val="110000"/>
              </a:lnSpc>
              <a:buFont typeface="Arial" pitchFamily="34" charset="0"/>
              <a:buChar char="•"/>
              <a:defRPr/>
            </a:pPr>
            <a:endParaRPr lang="en-US" sz="600" b="1" dirty="0">
              <a:solidFill>
                <a:srgbClr val="002060"/>
              </a:solidFill>
            </a:endParaRPr>
          </a:p>
          <a:p>
            <a:pPr>
              <a:lnSpc>
                <a:spcPct val="110000"/>
              </a:lnSpc>
              <a:buFont typeface="Arial" pitchFamily="34" charset="0"/>
              <a:buChar char="•"/>
              <a:defRPr/>
            </a:pP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</a:rPr>
              <a:t>Theories of Criminal Punishment</a:t>
            </a:r>
            <a:endParaRPr lang="en-US" sz="2800" b="1" dirty="0">
              <a:solidFill>
                <a:srgbClr val="002060"/>
              </a:solidFill>
            </a:endParaRPr>
          </a:p>
          <a:p>
            <a:pPr algn="just">
              <a:lnSpc>
                <a:spcPct val="110000"/>
              </a:lnSpc>
              <a:defRPr/>
            </a:pPr>
            <a:r>
              <a:rPr lang="en-US" b="1" i="1" dirty="0">
                <a:solidFill>
                  <a:srgbClr val="C00000"/>
                </a:solidFill>
              </a:rPr>
              <a:t>  </a:t>
            </a:r>
            <a:r>
              <a:rPr lang="en-US" sz="1700" b="1" i="1" dirty="0">
                <a:solidFill>
                  <a:srgbClr val="C00000"/>
                </a:solidFill>
              </a:rPr>
              <a:t>Part</a:t>
            </a:r>
            <a:r>
              <a:rPr lang="en-US" sz="1000" b="1" i="1" dirty="0">
                <a:solidFill>
                  <a:srgbClr val="C00000"/>
                </a:solidFill>
              </a:rPr>
              <a:t> </a:t>
            </a:r>
            <a:r>
              <a:rPr lang="en-US" sz="1700" b="1" i="1" dirty="0">
                <a:solidFill>
                  <a:srgbClr val="C00000"/>
                </a:solidFill>
              </a:rPr>
              <a:t>Two:</a:t>
            </a:r>
            <a:r>
              <a:rPr lang="en-US" sz="1000" b="1" i="1" dirty="0">
                <a:solidFill>
                  <a:srgbClr val="C00000"/>
                </a:solidFill>
              </a:rPr>
              <a:t> </a:t>
            </a:r>
            <a:r>
              <a:rPr lang="en-US" sz="1600" b="1" i="1" dirty="0" smtClean="0">
                <a:solidFill>
                  <a:srgbClr val="C00000"/>
                </a:solidFill>
              </a:rPr>
              <a:t>Punishment Theories / Sentencing </a:t>
            </a:r>
            <a:r>
              <a:rPr lang="en-US" sz="1600" b="1" i="1" dirty="0">
                <a:solidFill>
                  <a:srgbClr val="C00000"/>
                </a:solidFill>
              </a:rPr>
              <a:t>/ </a:t>
            </a:r>
            <a:r>
              <a:rPr lang="en-US" sz="1600" b="1" i="1" dirty="0" smtClean="0">
                <a:solidFill>
                  <a:srgbClr val="C00000"/>
                </a:solidFill>
              </a:rPr>
              <a:t>Classification</a:t>
            </a:r>
            <a:endParaRPr lang="en-US" sz="1600" b="1" i="1" dirty="0">
              <a:solidFill>
                <a:srgbClr val="C00000"/>
              </a:solidFill>
            </a:endParaRPr>
          </a:p>
          <a:p>
            <a:pPr>
              <a:lnSpc>
                <a:spcPct val="110000"/>
              </a:lnSpc>
              <a:defRPr/>
            </a:pPr>
            <a:endParaRPr lang="en-US" sz="600" b="1" i="1" dirty="0" smtClean="0">
              <a:solidFill>
                <a:srgbClr val="C00000"/>
              </a:solidFill>
            </a:endParaRPr>
          </a:p>
          <a:p>
            <a:pPr>
              <a:lnSpc>
                <a:spcPct val="110000"/>
              </a:lnSpc>
              <a:defRPr/>
            </a:pPr>
            <a:endParaRPr lang="en-US" sz="600" b="1" i="1" dirty="0">
              <a:solidFill>
                <a:srgbClr val="C00000"/>
              </a:solidFill>
            </a:endParaRPr>
          </a:p>
          <a:p>
            <a:pPr>
              <a:lnSpc>
                <a:spcPct val="110000"/>
              </a:lnSpc>
              <a:buFont typeface="Arial" pitchFamily="34" charset="0"/>
              <a:buChar char="•"/>
              <a:defRPr/>
            </a:pPr>
            <a:r>
              <a:rPr lang="en-US" sz="2800" b="1" dirty="0" smtClean="0">
                <a:solidFill>
                  <a:srgbClr val="002060"/>
                </a:solidFill>
              </a:rPr>
              <a:t> Common Law Felonies</a:t>
            </a:r>
            <a:endParaRPr lang="en-US" sz="2800" b="1" dirty="0">
              <a:solidFill>
                <a:srgbClr val="002060"/>
              </a:solidFill>
            </a:endParaRPr>
          </a:p>
          <a:p>
            <a:pPr>
              <a:lnSpc>
                <a:spcPct val="110000"/>
              </a:lnSpc>
              <a:defRPr/>
            </a:pPr>
            <a:r>
              <a:rPr lang="en-US" b="1" i="1" dirty="0">
                <a:solidFill>
                  <a:srgbClr val="C00000"/>
                </a:solidFill>
              </a:rPr>
              <a:t> </a:t>
            </a:r>
            <a:r>
              <a:rPr lang="en-US" sz="1600" b="1" i="1" dirty="0">
                <a:solidFill>
                  <a:srgbClr val="C00000"/>
                </a:solidFill>
              </a:rPr>
              <a:t>Part Three: Common Law Felonies </a:t>
            </a:r>
            <a:r>
              <a:rPr lang="en-US" sz="1600" b="1" i="1" dirty="0" smtClean="0">
                <a:solidFill>
                  <a:srgbClr val="C00000"/>
                </a:solidFill>
              </a:rPr>
              <a:t>/ Current Day Criminal Statutes</a:t>
            </a:r>
          </a:p>
          <a:p>
            <a:pPr defTabSz="685800">
              <a:lnSpc>
                <a:spcPct val="110000"/>
              </a:lnSpc>
              <a:defRPr/>
            </a:pPr>
            <a:endParaRPr lang="en-US" sz="600" b="1" i="1" dirty="0" smtClean="0">
              <a:solidFill>
                <a:srgbClr val="C00000"/>
              </a:solidFill>
            </a:endParaRPr>
          </a:p>
          <a:p>
            <a:pPr defTabSz="685800">
              <a:lnSpc>
                <a:spcPct val="110000"/>
              </a:lnSpc>
              <a:defRPr/>
            </a:pPr>
            <a:endParaRPr lang="en-US" sz="600" b="1" i="1" dirty="0" smtClean="0">
              <a:solidFill>
                <a:srgbClr val="C00000"/>
              </a:solidFill>
            </a:endParaRPr>
          </a:p>
          <a:p>
            <a:pPr>
              <a:lnSpc>
                <a:spcPct val="110000"/>
              </a:lnSpc>
              <a:buFont typeface="Arial" pitchFamily="34" charset="0"/>
              <a:buChar char="•"/>
              <a:defRPr/>
            </a:pPr>
            <a:r>
              <a:rPr lang="en-US" sz="2600" b="1" dirty="0" smtClean="0">
                <a:solidFill>
                  <a:srgbClr val="002060"/>
                </a:solidFill>
              </a:rPr>
              <a:t> </a:t>
            </a:r>
            <a:r>
              <a:rPr lang="en-US" sz="2600" b="1" dirty="0">
                <a:solidFill>
                  <a:srgbClr val="002060"/>
                </a:solidFill>
              </a:rPr>
              <a:t>Class </a:t>
            </a:r>
            <a:r>
              <a:rPr lang="en-US" sz="2600" b="1" dirty="0" smtClean="0">
                <a:solidFill>
                  <a:srgbClr val="002060"/>
                </a:solidFill>
              </a:rPr>
              <a:t>Case </a:t>
            </a:r>
            <a:r>
              <a:rPr lang="en-US" sz="2600" b="1" dirty="0">
                <a:solidFill>
                  <a:srgbClr val="002060"/>
                </a:solidFill>
              </a:rPr>
              <a:t>– </a:t>
            </a:r>
            <a:r>
              <a:rPr lang="en-US" sz="2600" b="1" dirty="0" smtClean="0">
                <a:solidFill>
                  <a:srgbClr val="002060"/>
                </a:solidFill>
              </a:rPr>
              <a:t>Regina v. Dudley and Stephens</a:t>
            </a:r>
            <a:endParaRPr lang="en-US" sz="2600" b="1" dirty="0">
              <a:solidFill>
                <a:srgbClr val="002060"/>
              </a:solidFill>
            </a:endParaRPr>
          </a:p>
          <a:p>
            <a:pPr algn="ctr">
              <a:lnSpc>
                <a:spcPct val="110000"/>
              </a:lnSpc>
              <a:defRPr/>
            </a:pPr>
            <a:r>
              <a:rPr lang="en-US" sz="2400" b="1" i="1" dirty="0">
                <a:solidFill>
                  <a:srgbClr val="C00000"/>
                </a:solidFill>
              </a:rPr>
              <a:t>     </a:t>
            </a:r>
            <a:r>
              <a:rPr lang="en-US" b="1" i="1" dirty="0" smtClean="0">
                <a:solidFill>
                  <a:srgbClr val="C00000"/>
                </a:solidFill>
              </a:rPr>
              <a:t>Necessity and </a:t>
            </a:r>
            <a:r>
              <a:rPr lang="en-US" b="1" i="1" dirty="0" err="1" smtClean="0">
                <a:solidFill>
                  <a:srgbClr val="C00000"/>
                </a:solidFill>
              </a:rPr>
              <a:t>Mens</a:t>
            </a:r>
            <a:r>
              <a:rPr lang="en-US" b="1" i="1" dirty="0" smtClean="0">
                <a:solidFill>
                  <a:srgbClr val="C00000"/>
                </a:solidFill>
              </a:rPr>
              <a:t> Rea</a:t>
            </a:r>
          </a:p>
          <a:p>
            <a:pPr algn="ctr">
              <a:lnSpc>
                <a:spcPct val="87000"/>
              </a:lnSpc>
              <a:defRPr/>
            </a:pP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50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914400"/>
            <a:ext cx="84582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762719" y="1447800"/>
            <a:ext cx="7694762" cy="4666790"/>
          </a:xfrm>
          <a:prstGeom prst="rect">
            <a:avLst/>
          </a:prstGeom>
          <a:solidFill>
            <a:schemeClr val="accent3"/>
          </a:solidFill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3600" b="1" dirty="0" smtClean="0"/>
              <a:t>Tonight </a:t>
            </a:r>
            <a:r>
              <a:rPr lang="en-US" sz="3600" b="1" dirty="0"/>
              <a:t>We </a:t>
            </a:r>
            <a:r>
              <a:rPr lang="en-US" sz="3600" b="1" dirty="0" smtClean="0"/>
              <a:t>Will Speak </a:t>
            </a:r>
            <a:r>
              <a:rPr lang="en-US" sz="3600" b="1" dirty="0"/>
              <a:t>About:</a:t>
            </a:r>
          </a:p>
          <a:p>
            <a:pPr>
              <a:lnSpc>
                <a:spcPct val="110000"/>
              </a:lnSpc>
              <a:defRPr/>
            </a:pPr>
            <a:r>
              <a:rPr lang="en-US" sz="2800" b="1" dirty="0" smtClean="0">
                <a:solidFill>
                  <a:srgbClr val="006600"/>
                </a:solidFill>
              </a:rPr>
              <a:t>An Introduction to Real Property</a:t>
            </a:r>
          </a:p>
          <a:p>
            <a:pPr>
              <a:lnSpc>
                <a:spcPct val="110000"/>
              </a:lnSpc>
              <a:buFont typeface="Arial" pitchFamily="34" charset="0"/>
              <a:buChar char="•"/>
              <a:defRPr/>
            </a:pPr>
            <a:r>
              <a:rPr lang="en-US" sz="2800" b="1" dirty="0" smtClean="0">
                <a:solidFill>
                  <a:srgbClr val="002060"/>
                </a:solidFill>
              </a:rPr>
              <a:t> Real Property - Introduction</a:t>
            </a:r>
            <a:endParaRPr lang="en-US" sz="2800" b="1" dirty="0">
              <a:solidFill>
                <a:srgbClr val="002060"/>
              </a:solidFill>
            </a:endParaRPr>
          </a:p>
          <a:p>
            <a:pPr algn="just">
              <a:lnSpc>
                <a:spcPct val="110000"/>
              </a:lnSpc>
              <a:defRPr/>
            </a:pPr>
            <a:r>
              <a:rPr lang="en-US" sz="1600" b="1" i="1" dirty="0">
                <a:solidFill>
                  <a:srgbClr val="C00000"/>
                </a:solidFill>
              </a:rPr>
              <a:t>Part One: </a:t>
            </a:r>
            <a:r>
              <a:rPr lang="en-US" sz="1600" b="1" i="1" dirty="0" smtClean="0">
                <a:solidFill>
                  <a:srgbClr val="C00000"/>
                </a:solidFill>
              </a:rPr>
              <a:t>Definitions / Importance / Nature / Livery of </a:t>
            </a:r>
            <a:r>
              <a:rPr lang="en-US" sz="1600" b="1" i="1" dirty="0" err="1" smtClean="0">
                <a:solidFill>
                  <a:srgbClr val="C00000"/>
                </a:solidFill>
              </a:rPr>
              <a:t>Seisen</a:t>
            </a:r>
            <a:endParaRPr lang="en-US" sz="1600" b="1" i="1" dirty="0">
              <a:solidFill>
                <a:srgbClr val="C00000"/>
              </a:solidFill>
            </a:endParaRPr>
          </a:p>
          <a:p>
            <a:pPr>
              <a:lnSpc>
                <a:spcPct val="110000"/>
              </a:lnSpc>
              <a:buFont typeface="Arial" pitchFamily="34" charset="0"/>
              <a:buChar char="•"/>
              <a:defRPr/>
            </a:pPr>
            <a:r>
              <a:rPr lang="en-US" sz="2800" b="1" dirty="0" smtClean="0">
                <a:solidFill>
                  <a:srgbClr val="002060"/>
                </a:solidFill>
              </a:rPr>
              <a:t> Shared Interests in Land</a:t>
            </a:r>
            <a:endParaRPr lang="en-US" sz="2800" b="1" dirty="0">
              <a:solidFill>
                <a:srgbClr val="002060"/>
              </a:solidFill>
            </a:endParaRPr>
          </a:p>
          <a:p>
            <a:pPr algn="just">
              <a:lnSpc>
                <a:spcPct val="110000"/>
              </a:lnSpc>
              <a:defRPr/>
            </a:pPr>
            <a:r>
              <a:rPr lang="en-US" b="1" i="1" dirty="0">
                <a:solidFill>
                  <a:srgbClr val="C00000"/>
                </a:solidFill>
              </a:rPr>
              <a:t>  </a:t>
            </a:r>
            <a:r>
              <a:rPr lang="en-US" sz="1700" b="1" i="1" dirty="0">
                <a:solidFill>
                  <a:srgbClr val="C00000"/>
                </a:solidFill>
              </a:rPr>
              <a:t>Part</a:t>
            </a:r>
            <a:r>
              <a:rPr lang="en-US" sz="1000" b="1" i="1" dirty="0">
                <a:solidFill>
                  <a:srgbClr val="C00000"/>
                </a:solidFill>
              </a:rPr>
              <a:t> </a:t>
            </a:r>
            <a:r>
              <a:rPr lang="en-US" sz="1700" b="1" i="1" dirty="0">
                <a:solidFill>
                  <a:srgbClr val="C00000"/>
                </a:solidFill>
              </a:rPr>
              <a:t>Two:</a:t>
            </a:r>
            <a:r>
              <a:rPr lang="en-US" sz="1000" b="1" i="1" dirty="0">
                <a:solidFill>
                  <a:srgbClr val="C00000"/>
                </a:solidFill>
              </a:rPr>
              <a:t> </a:t>
            </a:r>
            <a:r>
              <a:rPr lang="en-US" sz="1600" b="1" i="1" dirty="0" smtClean="0">
                <a:solidFill>
                  <a:srgbClr val="C00000"/>
                </a:solidFill>
              </a:rPr>
              <a:t>Tenants in the Entirety / Joint Tenants / Tenants in Common</a:t>
            </a:r>
            <a:endParaRPr lang="en-US" sz="1600" b="1" i="1" dirty="0">
              <a:solidFill>
                <a:srgbClr val="C00000"/>
              </a:solidFill>
            </a:endParaRPr>
          </a:p>
          <a:p>
            <a:pPr>
              <a:lnSpc>
                <a:spcPct val="110000"/>
              </a:lnSpc>
              <a:buFont typeface="Arial" pitchFamily="34" charset="0"/>
              <a:buChar char="•"/>
              <a:defRPr/>
            </a:pPr>
            <a:r>
              <a:rPr lang="en-US" sz="2800" b="1" dirty="0" smtClean="0">
                <a:solidFill>
                  <a:srgbClr val="002060"/>
                </a:solidFill>
              </a:rPr>
              <a:t> Real Property Taxes</a:t>
            </a:r>
            <a:endParaRPr lang="en-US" sz="2800" b="1" dirty="0">
              <a:solidFill>
                <a:srgbClr val="002060"/>
              </a:solidFill>
            </a:endParaRPr>
          </a:p>
          <a:p>
            <a:pPr>
              <a:lnSpc>
                <a:spcPct val="110000"/>
              </a:lnSpc>
              <a:defRPr/>
            </a:pPr>
            <a:r>
              <a:rPr lang="en-US" b="1" i="1" dirty="0">
                <a:solidFill>
                  <a:srgbClr val="C00000"/>
                </a:solidFill>
              </a:rPr>
              <a:t> </a:t>
            </a:r>
            <a:r>
              <a:rPr lang="en-US" sz="1600" b="1" i="1" dirty="0">
                <a:solidFill>
                  <a:srgbClr val="C00000"/>
                </a:solidFill>
              </a:rPr>
              <a:t>Part Three: </a:t>
            </a:r>
            <a:r>
              <a:rPr lang="en-US" sz="1600" b="1" i="1" dirty="0" smtClean="0">
                <a:solidFill>
                  <a:srgbClr val="C00000"/>
                </a:solidFill>
              </a:rPr>
              <a:t>Valuation of Property / </a:t>
            </a:r>
            <a:r>
              <a:rPr lang="en-US" sz="1600" b="1" i="1" dirty="0" err="1" smtClean="0">
                <a:solidFill>
                  <a:srgbClr val="C00000"/>
                </a:solidFill>
              </a:rPr>
              <a:t>Regressiveness</a:t>
            </a:r>
            <a:r>
              <a:rPr lang="en-US" sz="1600" b="1" i="1" dirty="0" smtClean="0">
                <a:solidFill>
                  <a:srgbClr val="C00000"/>
                </a:solidFill>
              </a:rPr>
              <a:t> / Entities Supported</a:t>
            </a:r>
          </a:p>
          <a:p>
            <a:pPr defTabSz="685800">
              <a:lnSpc>
                <a:spcPct val="110000"/>
              </a:lnSpc>
              <a:defRPr/>
            </a:pPr>
            <a:endParaRPr lang="en-US" sz="600" b="1" i="1" dirty="0" smtClean="0">
              <a:solidFill>
                <a:srgbClr val="C00000"/>
              </a:solidFill>
            </a:endParaRPr>
          </a:p>
          <a:p>
            <a:pPr>
              <a:lnSpc>
                <a:spcPct val="110000"/>
              </a:lnSpc>
              <a:buFont typeface="Arial" pitchFamily="34" charset="0"/>
              <a:buChar char="•"/>
              <a:defRPr/>
            </a:pPr>
            <a:r>
              <a:rPr lang="en-US" sz="2600" b="1" dirty="0" smtClean="0">
                <a:solidFill>
                  <a:srgbClr val="002060"/>
                </a:solidFill>
              </a:rPr>
              <a:t> Class Case - </a:t>
            </a:r>
            <a:r>
              <a:rPr lang="en-US" sz="2600" b="1" dirty="0" err="1" smtClean="0">
                <a:solidFill>
                  <a:srgbClr val="002060"/>
                </a:solidFill>
              </a:rPr>
              <a:t>Hellerstein</a:t>
            </a:r>
            <a:r>
              <a:rPr lang="en-US" sz="2600" b="1" dirty="0" smtClean="0">
                <a:solidFill>
                  <a:srgbClr val="002060"/>
                </a:solidFill>
              </a:rPr>
              <a:t> v. Assessor</a:t>
            </a:r>
            <a:endParaRPr lang="en-US" sz="2600" b="1" dirty="0">
              <a:solidFill>
                <a:srgbClr val="002060"/>
              </a:solidFill>
            </a:endParaRPr>
          </a:p>
          <a:p>
            <a:pPr algn="ctr">
              <a:lnSpc>
                <a:spcPct val="110000"/>
              </a:lnSpc>
              <a:defRPr/>
            </a:pPr>
            <a:r>
              <a:rPr lang="en-US" sz="2400" b="1" i="1" dirty="0">
                <a:solidFill>
                  <a:srgbClr val="C00000"/>
                </a:solidFill>
              </a:rPr>
              <a:t>     </a:t>
            </a:r>
            <a:r>
              <a:rPr lang="en-US" b="1" i="1" dirty="0" smtClean="0">
                <a:solidFill>
                  <a:srgbClr val="C00000"/>
                </a:solidFill>
              </a:rPr>
              <a:t>Challenges to Assessing Practices</a:t>
            </a:r>
          </a:p>
          <a:p>
            <a:pPr algn="ctr">
              <a:lnSpc>
                <a:spcPct val="87000"/>
              </a:lnSpc>
              <a:defRPr/>
            </a:pP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66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381000" y="1295400"/>
            <a:ext cx="8229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2400">
              <a:solidFill>
                <a:srgbClr val="0033CC"/>
              </a:solidFill>
            </a:endParaRPr>
          </a:p>
        </p:txBody>
      </p:sp>
      <p:sp>
        <p:nvSpPr>
          <p:cNvPr id="52228" name="Rectangle 3"/>
          <p:cNvSpPr>
            <a:spLocks noChangeArrowheads="1"/>
          </p:cNvSpPr>
          <p:nvPr/>
        </p:nvSpPr>
        <p:spPr bwMode="auto">
          <a:xfrm>
            <a:off x="990600" y="1524000"/>
            <a:ext cx="71628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3600" b="1">
                <a:solidFill>
                  <a:schemeClr val="tx2"/>
                </a:solidFill>
              </a:rPr>
              <a:t>      </a:t>
            </a:r>
            <a:r>
              <a:rPr lang="en-US" sz="3600" b="1">
                <a:solidFill>
                  <a:srgbClr val="CC0000"/>
                </a:solidFill>
              </a:rPr>
              <a:t>Shared Rights in Land</a:t>
            </a:r>
          </a:p>
        </p:txBody>
      </p:sp>
      <p:pic>
        <p:nvPicPr>
          <p:cNvPr id="52229" name="Picture 4" descr="http://i.ehow.com/images/GlobalPhoto/Articles/4691191/97648-main_Fu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2514600"/>
            <a:ext cx="329565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EC0DD6-4348-451F-8F15-35F523BD7EE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671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381000" y="914400"/>
            <a:ext cx="82296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3800" b="1" dirty="0">
                <a:solidFill>
                  <a:srgbClr val="CC0000"/>
                </a:solidFill>
              </a:rPr>
              <a:t>Joint Interests/Concurrent Estates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dirty="0">
                <a:solidFill>
                  <a:schemeClr val="hlink"/>
                </a:solidFill>
              </a:rPr>
              <a:t>	- </a:t>
            </a:r>
            <a:r>
              <a:rPr lang="en-US" sz="2800" b="1" dirty="0">
                <a:solidFill>
                  <a:schemeClr val="hlink"/>
                </a:solidFill>
              </a:rPr>
              <a:t>Tenancy in the Entirety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</a:pPr>
            <a:r>
              <a:rPr lang="en-US" sz="1600" b="1" dirty="0">
                <a:solidFill>
                  <a:srgbClr val="0033CC"/>
                </a:solidFill>
              </a:rPr>
              <a:t>	</a:t>
            </a:r>
            <a:r>
              <a:rPr lang="en-US" sz="1600" b="1" dirty="0">
                <a:solidFill>
                  <a:schemeClr val="accent2"/>
                </a:solidFill>
              </a:rPr>
              <a:t>	</a:t>
            </a:r>
            <a:r>
              <a:rPr lang="en-US" sz="1600" b="1" dirty="0"/>
              <a:t>By Marital Right – only between husband and wife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</a:pPr>
            <a:r>
              <a:rPr lang="en-US" sz="1600" b="1" dirty="0"/>
              <a:t>		Right of Survivorship – by operation of law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</a:pPr>
            <a:r>
              <a:rPr lang="en-US" sz="1600" b="1" dirty="0"/>
              <a:t>		Severance Limited (Death, divorce, agreement, joint creditor execution)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500" b="1" dirty="0">
              <a:solidFill>
                <a:srgbClr val="0033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1" dirty="0">
                <a:solidFill>
                  <a:schemeClr val="hlink"/>
                </a:solidFill>
              </a:rPr>
              <a:t>	- Joint Tenancy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</a:pPr>
            <a:r>
              <a:rPr lang="en-US" sz="1600" b="1" dirty="0">
                <a:solidFill>
                  <a:schemeClr val="accent2"/>
                </a:solidFill>
              </a:rPr>
              <a:t>		</a:t>
            </a:r>
            <a:r>
              <a:rPr lang="en-US" sz="1600" b="1" dirty="0"/>
              <a:t>Created by unity of time, title, interest and possession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</a:pPr>
            <a:r>
              <a:rPr lang="en-US" sz="1600" b="1" dirty="0"/>
              <a:t>		Right of Survivorship – by operation of law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</a:pPr>
            <a:r>
              <a:rPr lang="en-US" sz="1600" b="1" dirty="0"/>
              <a:t>		Severance Less Limited (Inter </a:t>
            </a:r>
            <a:r>
              <a:rPr lang="en-US" sz="1600" b="1" dirty="0" err="1"/>
              <a:t>vivos</a:t>
            </a:r>
            <a:r>
              <a:rPr lang="en-US" sz="1600" b="1" dirty="0"/>
              <a:t> conveyance or contract to convey,               	death, agreement, foreclosure on lien)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500" b="1" dirty="0">
              <a:solidFill>
                <a:srgbClr val="0033CC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1" dirty="0">
                <a:solidFill>
                  <a:schemeClr val="hlink"/>
                </a:solidFill>
              </a:rPr>
              <a:t>	- Tenants in Common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1600" b="1" dirty="0">
                <a:solidFill>
                  <a:schemeClr val="accent2"/>
                </a:solidFill>
              </a:rPr>
              <a:t>		</a:t>
            </a:r>
            <a:r>
              <a:rPr lang="en-US" sz="1600" b="1" dirty="0"/>
              <a:t>No Right of Survivorship.  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1600" b="1" dirty="0"/>
              <a:t>		Freely alienable.  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1600" b="1" dirty="0"/>
              <a:t>		Joint ownership based upon percentage.  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1600" b="1" dirty="0"/>
              <a:t>		Share and responsible proportionally in all gains and liabilities.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EC0DD6-4348-451F-8F15-35F523BD7EE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895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5"/>
          <p:cNvSpPr>
            <a:spLocks noChangeArrowheads="1"/>
          </p:cNvSpPr>
          <p:nvPr/>
        </p:nvSpPr>
        <p:spPr bwMode="auto">
          <a:xfrm>
            <a:off x="381000" y="990600"/>
            <a:ext cx="84582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6" tIns="45718" rIns="91436" bIns="45718"/>
          <a:lstStyle/>
          <a:p>
            <a:pPr marL="341313" indent="-341313" algn="ctr">
              <a:spcBef>
                <a:spcPct val="20000"/>
              </a:spcBef>
            </a:pPr>
            <a:r>
              <a:rPr lang="en-US" sz="4400" b="1" i="1" dirty="0" smtClean="0">
                <a:solidFill>
                  <a:srgbClr val="C00000"/>
                </a:solidFill>
              </a:rPr>
              <a:t>End of Class </a:t>
            </a:r>
            <a:r>
              <a:rPr lang="en-US" sz="4400" b="1" i="1" dirty="0" smtClean="0">
                <a:solidFill>
                  <a:srgbClr val="C00000"/>
                </a:solidFill>
              </a:rPr>
              <a:t>Nine</a:t>
            </a:r>
            <a:r>
              <a:rPr lang="en-US" sz="4400" b="1" i="1" dirty="0" smtClean="0">
                <a:solidFill>
                  <a:srgbClr val="C00000"/>
                </a:solidFill>
              </a:rPr>
              <a:t> </a:t>
            </a:r>
            <a:r>
              <a:rPr lang="en-US" sz="4400" b="1" i="1" dirty="0" smtClean="0">
                <a:solidFill>
                  <a:srgbClr val="C00000"/>
                </a:solidFill>
              </a:rPr>
              <a:t>B</a:t>
            </a:r>
            <a:endParaRPr lang="en-US" sz="4400" i="1" dirty="0" smtClean="0">
              <a:solidFill>
                <a:srgbClr val="C00000"/>
              </a:solidFill>
            </a:endParaRPr>
          </a:p>
          <a:p>
            <a:pPr marL="341313" indent="-341313">
              <a:spcBef>
                <a:spcPct val="20000"/>
              </a:spcBef>
              <a:buFontTx/>
              <a:buChar char="•"/>
            </a:pPr>
            <a:endParaRPr lang="en-US" sz="1000" b="1" dirty="0" smtClean="0">
              <a:solidFill>
                <a:srgbClr val="002060"/>
              </a:solidFill>
            </a:endParaRPr>
          </a:p>
          <a:p>
            <a:pPr marL="341313" indent="-341313">
              <a:spcBef>
                <a:spcPct val="20000"/>
              </a:spcBef>
              <a:buFontTx/>
              <a:buChar char="•"/>
            </a:pPr>
            <a:r>
              <a:rPr lang="en-US" sz="2800" b="1" dirty="0" smtClean="0">
                <a:solidFill>
                  <a:srgbClr val="002060"/>
                </a:solidFill>
              </a:rPr>
              <a:t>For </a:t>
            </a:r>
            <a:r>
              <a:rPr lang="en-US" sz="2800" b="1" dirty="0">
                <a:solidFill>
                  <a:srgbClr val="002060"/>
                </a:solidFill>
              </a:rPr>
              <a:t>next time – Review Assignments as follows on the Webpage:</a:t>
            </a:r>
          </a:p>
          <a:p>
            <a:pPr marL="342900" indent="-342900">
              <a:spcBef>
                <a:spcPts val="0"/>
              </a:spcBef>
              <a:buFontTx/>
              <a:buChar char="•"/>
            </a:pPr>
            <a:endParaRPr lang="en-US" sz="1000" b="1" dirty="0">
              <a:solidFill>
                <a:srgbClr val="002060"/>
              </a:solidFill>
            </a:endParaRPr>
          </a:p>
          <a:p>
            <a:pPr marL="800100" lvl="1" indent="-342900">
              <a:spcBef>
                <a:spcPts val="0"/>
              </a:spcBef>
              <a:buFontTx/>
              <a:buChar char="•"/>
            </a:pPr>
            <a:r>
              <a:rPr lang="en-US" sz="2400" b="1" i="1" dirty="0">
                <a:solidFill>
                  <a:srgbClr val="C00000"/>
                </a:solidFill>
              </a:rPr>
              <a:t>Lecture Slides</a:t>
            </a:r>
          </a:p>
          <a:p>
            <a:pPr marL="800100" lvl="1" indent="-342900">
              <a:spcBef>
                <a:spcPts val="0"/>
              </a:spcBef>
              <a:buFontTx/>
              <a:buChar char="•"/>
            </a:pPr>
            <a:r>
              <a:rPr lang="en-US" sz="2400" b="1" i="1" dirty="0">
                <a:solidFill>
                  <a:srgbClr val="C00000"/>
                </a:solidFill>
              </a:rPr>
              <a:t>Selected Readings</a:t>
            </a:r>
          </a:p>
          <a:p>
            <a:pPr marL="800100" lvl="1" indent="-342900">
              <a:spcBef>
                <a:spcPts val="0"/>
              </a:spcBef>
              <a:buFontTx/>
              <a:buChar char="•"/>
            </a:pPr>
            <a:r>
              <a:rPr lang="en-US" sz="2400" b="1" i="1" dirty="0">
                <a:solidFill>
                  <a:srgbClr val="C00000"/>
                </a:solidFill>
              </a:rPr>
              <a:t>Cases and Exercises</a:t>
            </a:r>
          </a:p>
          <a:p>
            <a:pPr marL="342900" indent="-342900">
              <a:spcBef>
                <a:spcPts val="0"/>
              </a:spcBef>
              <a:buFontTx/>
              <a:buChar char="•"/>
            </a:pPr>
            <a:endParaRPr lang="en-US" sz="1000" b="1" dirty="0">
              <a:solidFill>
                <a:srgbClr val="002060"/>
              </a:solidFill>
            </a:endParaRPr>
          </a:p>
          <a:p>
            <a:pPr marL="342900" indent="-342900">
              <a:spcBef>
                <a:spcPts val="0"/>
              </a:spcBef>
              <a:buFontTx/>
              <a:buChar char="•"/>
            </a:pPr>
            <a:r>
              <a:rPr lang="en-US" sz="2800" b="1" dirty="0">
                <a:solidFill>
                  <a:srgbClr val="002060"/>
                </a:solidFill>
              </a:rPr>
              <a:t>We are a hot bench.</a:t>
            </a:r>
          </a:p>
          <a:p>
            <a:pPr marL="342900" indent="-342900">
              <a:spcBef>
                <a:spcPts val="0"/>
              </a:spcBef>
              <a:buFontTx/>
              <a:buChar char="•"/>
            </a:pPr>
            <a:endParaRPr lang="en-US" sz="1000" b="1" dirty="0">
              <a:solidFill>
                <a:srgbClr val="002060"/>
              </a:solidFill>
            </a:endParaRPr>
          </a:p>
          <a:p>
            <a:pPr marL="342900" indent="-342900">
              <a:spcBef>
                <a:spcPts val="0"/>
              </a:spcBef>
              <a:buFontTx/>
              <a:buChar char="•"/>
            </a:pPr>
            <a:r>
              <a:rPr lang="en-US" sz="2800" b="1" dirty="0">
                <a:solidFill>
                  <a:srgbClr val="002060"/>
                </a:solidFill>
              </a:rPr>
              <a:t>Questions?</a:t>
            </a:r>
          </a:p>
          <a:p>
            <a:pPr marL="341313" indent="-341313">
              <a:spcBef>
                <a:spcPct val="20000"/>
              </a:spcBef>
            </a:pPr>
            <a:endParaRPr lang="en-US" sz="2400" dirty="0">
              <a:solidFill>
                <a:srgbClr val="0033CC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9142</TotalTime>
  <Words>332</Words>
  <Application>Microsoft Office PowerPoint</Application>
  <PresentationFormat>On-screen Show (4:3)</PresentationFormat>
  <Paragraphs>61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T. Farley</dc:creator>
  <cp:lastModifiedBy>senateuser</cp:lastModifiedBy>
  <cp:revision>462</cp:revision>
  <cp:lastPrinted>2020-10-06T21:52:53Z</cp:lastPrinted>
  <dcterms:created xsi:type="dcterms:W3CDTF">2007-08-27T19:04:39Z</dcterms:created>
  <dcterms:modified xsi:type="dcterms:W3CDTF">2020-10-27T19:22:35Z</dcterms:modified>
</cp:coreProperties>
</file>