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9" r:id="rId2"/>
    <p:sldId id="524" r:id="rId3"/>
    <p:sldId id="596" r:id="rId4"/>
    <p:sldId id="597" r:id="rId5"/>
    <p:sldId id="598" r:id="rId6"/>
    <p:sldId id="599" r:id="rId7"/>
    <p:sldId id="439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81204"/>
    <a:srgbClr val="0033CC"/>
    <a:srgbClr val="006666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3691E-F00D-4CF3-B8B5-EB88E550BA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3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A5551-7D3F-4A87-92CC-3E2010F9DB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8200" y="5334000"/>
            <a:ext cx="767556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Nine C: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Real Property Taxes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80221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/>
              <a:t>Last Time We Spoke About:</a:t>
            </a:r>
          </a:p>
          <a:p>
            <a:pPr>
              <a:lnSpc>
                <a:spcPct val="110000"/>
              </a:lnSpc>
              <a:defRPr/>
            </a:pPr>
            <a:endParaRPr lang="en-US" sz="600" b="1" dirty="0"/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Structure and Purpose of Criminal Law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Substantive - Procedural / Purpose / Crimes / Torts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Theories of Criminal Punishment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Punishment Theories / Sentencing </a:t>
            </a:r>
            <a:r>
              <a:rPr lang="en-US" sz="1600" b="1" i="1" dirty="0">
                <a:solidFill>
                  <a:srgbClr val="C00000"/>
                </a:solidFill>
              </a:rPr>
              <a:t>/ </a:t>
            </a:r>
            <a:r>
              <a:rPr lang="en-US" sz="1600" b="1" i="1" dirty="0" smtClean="0">
                <a:solidFill>
                  <a:srgbClr val="C00000"/>
                </a:solidFill>
              </a:rPr>
              <a:t>Classification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Common Law Felonies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Common Law Felonies </a:t>
            </a:r>
            <a:r>
              <a:rPr lang="en-US" sz="1600" b="1" i="1" dirty="0" smtClean="0">
                <a:solidFill>
                  <a:srgbClr val="C00000"/>
                </a:solidFill>
              </a:rPr>
              <a:t>/ Current Day Criminal Statutes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Regina v. Dudley and Stephens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Necessity and </a:t>
            </a:r>
            <a:r>
              <a:rPr lang="en-US" b="1" i="1" dirty="0" err="1" smtClean="0">
                <a:solidFill>
                  <a:srgbClr val="C00000"/>
                </a:solidFill>
              </a:rPr>
              <a:t>Mens</a:t>
            </a:r>
            <a:r>
              <a:rPr lang="en-US" b="1" i="1" dirty="0" smtClean="0">
                <a:solidFill>
                  <a:srgbClr val="C00000"/>
                </a:solidFill>
              </a:rPr>
              <a:t> Rea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66679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3600" b="1" dirty="0" smtClean="0"/>
              <a:t>Tonight </a:t>
            </a:r>
            <a:r>
              <a:rPr lang="en-US" sz="3600" b="1" dirty="0"/>
              <a:t>We </a:t>
            </a:r>
            <a:r>
              <a:rPr lang="en-US" sz="3600" b="1" dirty="0" smtClean="0"/>
              <a:t>Will Speak </a:t>
            </a:r>
            <a:r>
              <a:rPr lang="en-US" sz="3600" b="1" dirty="0"/>
              <a:t>About: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An Introduction to Real Property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- Introduction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Importance / Nature / Livery of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Seisen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Shared Interests in Land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Tenants in the Entirety / Joint Tenants / Tenants in Common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Taxes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Valuation of Property /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Regressiveness</a:t>
            </a:r>
            <a:r>
              <a:rPr lang="en-US" sz="1600" b="1" i="1" dirty="0" smtClean="0">
                <a:solidFill>
                  <a:srgbClr val="C00000"/>
                </a:solidFill>
              </a:rPr>
              <a:t> / Entities Supported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 - </a:t>
            </a:r>
            <a:r>
              <a:rPr lang="en-US" sz="2600" b="1" dirty="0" err="1" smtClean="0">
                <a:solidFill>
                  <a:srgbClr val="002060"/>
                </a:solidFill>
              </a:rPr>
              <a:t>Hellerstein</a:t>
            </a:r>
            <a:r>
              <a:rPr lang="en-US" sz="2600" b="1" dirty="0" smtClean="0">
                <a:solidFill>
                  <a:srgbClr val="002060"/>
                </a:solidFill>
              </a:rPr>
              <a:t> v. Assessor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Challenges to Assessing Practices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</a:rPr>
              <a:t>Real Property Taxes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0033CC"/>
                </a:solidFill>
              </a:rPr>
              <a:t>	                The Tax Man Cometh</a:t>
            </a:r>
          </a:p>
          <a:p>
            <a:pPr marL="342900" indent="-342900">
              <a:spcBef>
                <a:spcPct val="20000"/>
              </a:spcBef>
            </a:pPr>
            <a:endParaRPr lang="en-US" sz="2000" b="1" dirty="0">
              <a:solidFill>
                <a:srgbClr val="0033CC"/>
              </a:solidFill>
            </a:endParaRPr>
          </a:p>
        </p:txBody>
      </p:sp>
      <p:pic>
        <p:nvPicPr>
          <p:cNvPr id="54278" name="Picture 4" descr="http://www.motifake.com/image/demotivational-poster/small/0908/tax-man-tax-money-demotivational-poster-12500017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14600"/>
            <a:ext cx="48006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1219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Real Property Taxes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Real Property Taxes and Estate (Death) Taxes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are the only two type of taxes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that tax you on what you own or have,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not on what you earn or acquire.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Very Repressive and Regressive,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especially on the poor and elderly.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Imposed by and used to finance: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Local governments, Special districts and Schools.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Very stable source of government revenue.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Many movements to shift funding from Real Property Tax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          </a:t>
            </a:r>
            <a:r>
              <a:rPr lang="en-US" sz="2000" b="1" dirty="0">
                <a:solidFill>
                  <a:srgbClr val="0033CC"/>
                </a:solidFill>
              </a:rPr>
              <a:t>(STAR Program and the Tax Cap).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3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9DDAB075-6E9F-466D-A9E3-770171E3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       Case </a:t>
            </a:r>
            <a:r>
              <a:rPr lang="en-US" sz="3600" b="1" dirty="0">
                <a:solidFill>
                  <a:srgbClr val="C00000"/>
                </a:solidFill>
              </a:rPr>
              <a:t>– </a:t>
            </a:r>
            <a:r>
              <a:rPr lang="en-US" sz="3600" b="1" dirty="0" err="1" smtClean="0">
                <a:solidFill>
                  <a:srgbClr val="C00000"/>
                </a:solidFill>
              </a:rPr>
              <a:t>Hellerstein</a:t>
            </a:r>
            <a:r>
              <a:rPr lang="en-US" sz="3600" b="1" dirty="0" smtClean="0">
                <a:solidFill>
                  <a:srgbClr val="C00000"/>
                </a:solidFill>
              </a:rPr>
              <a:t> v. Assessor</a:t>
            </a:r>
            <a:endParaRPr lang="en-US" sz="36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 smtClean="0">
                <a:solidFill>
                  <a:srgbClr val="0033CC"/>
                </a:solidFill>
              </a:rPr>
              <a:t>                      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- A Challenge to Assessing Practices </a:t>
            </a: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2200"/>
            <a:ext cx="7543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</a:t>
            </a:r>
            <a:r>
              <a:rPr lang="en-US" sz="4400" b="1" i="1" dirty="0" smtClean="0">
                <a:solidFill>
                  <a:srgbClr val="C00000"/>
                </a:solidFill>
              </a:rPr>
              <a:t>Nine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C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9153</TotalTime>
  <Words>329</Words>
  <Application>Microsoft Office PowerPoint</Application>
  <PresentationFormat>On-screen Show (4:3)</PresentationFormat>
  <Paragraphs>61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454</cp:revision>
  <cp:lastPrinted>2020-10-06T21:52:53Z</cp:lastPrinted>
  <dcterms:created xsi:type="dcterms:W3CDTF">2007-08-27T19:04:39Z</dcterms:created>
  <dcterms:modified xsi:type="dcterms:W3CDTF">2020-10-27T19:49:17Z</dcterms:modified>
</cp:coreProperties>
</file>