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09" r:id="rId2"/>
    <p:sldId id="596" r:id="rId3"/>
    <p:sldId id="600" r:id="rId4"/>
    <p:sldId id="602" r:id="rId5"/>
    <p:sldId id="603" r:id="rId6"/>
    <p:sldId id="604" r:id="rId7"/>
    <p:sldId id="605" r:id="rId8"/>
    <p:sldId id="606" r:id="rId9"/>
    <p:sldId id="607" r:id="rId10"/>
    <p:sldId id="608" r:id="rId11"/>
    <p:sldId id="609" r:id="rId12"/>
    <p:sldId id="610" r:id="rId13"/>
    <p:sldId id="611" r:id="rId14"/>
    <p:sldId id="612" r:id="rId15"/>
    <p:sldId id="613" r:id="rId16"/>
    <p:sldId id="614" r:id="rId17"/>
    <p:sldId id="615" r:id="rId18"/>
    <p:sldId id="616" r:id="rId19"/>
    <p:sldId id="617" r:id="rId20"/>
    <p:sldId id="618" r:id="rId21"/>
    <p:sldId id="619" r:id="rId22"/>
    <p:sldId id="620" r:id="rId23"/>
    <p:sldId id="621" r:id="rId24"/>
    <p:sldId id="622" r:id="rId25"/>
    <p:sldId id="623" r:id="rId26"/>
    <p:sldId id="439" r:id="rId27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-539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-1079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-1635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-2190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00"/>
    <a:srgbClr val="C81204"/>
    <a:srgbClr val="006666"/>
    <a:srgbClr val="4C1441"/>
    <a:srgbClr val="FFFF00"/>
    <a:srgbClr val="CC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7" autoAdjust="0"/>
    <p:restoredTop sz="94664" autoAdjust="0"/>
  </p:normalViewPr>
  <p:slideViewPr>
    <p:cSldViewPr>
      <p:cViewPr varScale="1">
        <p:scale>
          <a:sx n="103" d="100"/>
          <a:sy n="103" d="100"/>
        </p:scale>
        <p:origin x="1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7732B-3931-4C78-8DBB-AD53B398B0CD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CAE9A-D2A7-455A-9066-FB3381E1D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pPr>
              <a:defRPr/>
            </a:pPr>
            <a:fld id="{E8468ECA-FCD4-4767-A441-9AD0A66A9B02}" type="datetimeFigureOut">
              <a:rPr lang="en-US"/>
              <a:pPr>
                <a:defRPr/>
              </a:pPr>
              <a:t>10/27/2020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pPr>
              <a:defRPr/>
            </a:pPr>
            <a:fld id="{95A1D999-1AA3-4AF7-B474-A087E9E088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22" algn="l" defTabSz="914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06" algn="l" defTabSz="914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90" algn="l" defTabSz="914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75" algn="l" defTabSz="914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57532C-C21D-44B8-ADAB-BA89E89139C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22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C9937F-457D-4600-8F8C-38ABAB0EB62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43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FBBB5F-038E-43E6-B789-06DC6F33E90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33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B3DC38-EF87-4032-947C-35FD171B103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75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1DA611-1975-4E9D-B4C2-07B3BAA9E19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18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8FFE3-0745-4BA2-B6E4-8E376A0EABF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21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D557AE-4909-48B4-A53B-5294734E557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82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A13917-D968-423F-8717-0A685F5726C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16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E5FA0-0FE3-4C2A-B6D4-53738EEB645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1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AD3992-C5E4-4DE6-B90E-E3589DA1C55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704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AC4BB-3E28-4C67-B6CF-9C90593E668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68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5A37F3-6A9A-4104-9B32-49BF5AAAC84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09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98F5C8-F876-40C1-B1BF-06388F6BF6A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37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81A6F2-52B5-4FD5-A694-CA180E121E6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29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C263BA-2FCB-43A4-89F2-BC917123947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33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F5F22-C2E5-41FC-A92B-D1ACF60CF5C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03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93F147-709F-4D27-A3F7-7C029B5A81B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9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ECDD6-2A9D-4A43-BC27-F9F246A53BD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61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BA888B-4953-43EA-8FBC-53D7AFA626D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97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0ECD5C-E602-4F7E-B438-E82290803CE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55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1242C2-8140-43FC-9A54-E623D18CE1E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97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0D0687-461C-437C-8B87-48A657A7856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71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4" indent="0" algn="ctr">
              <a:buNone/>
              <a:defRPr/>
            </a:lvl2pPr>
            <a:lvl3pPr marL="914368" indent="0" algn="ctr">
              <a:buNone/>
              <a:defRPr/>
            </a:lvl3pPr>
            <a:lvl4pPr marL="1371553" indent="0" algn="ctr">
              <a:buNone/>
              <a:defRPr/>
            </a:lvl4pPr>
            <a:lvl5pPr marL="1828737" indent="0" algn="ctr">
              <a:buNone/>
              <a:defRPr/>
            </a:lvl5pPr>
            <a:lvl6pPr marL="2285922" indent="0" algn="ctr">
              <a:buNone/>
              <a:defRPr/>
            </a:lvl6pPr>
            <a:lvl7pPr marL="2743106" indent="0" algn="ctr">
              <a:buNone/>
              <a:defRPr/>
            </a:lvl7pPr>
            <a:lvl8pPr marL="3200290" indent="0" algn="ctr">
              <a:buNone/>
              <a:defRPr/>
            </a:lvl8pPr>
            <a:lvl9pPr marL="365747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7A24A-EE01-4FFF-B865-DEFEBA29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F8CDE-1D61-4434-A8D4-A12664F1F0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AE680-E495-40E8-B03E-91F8AD5072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1F987-C306-4481-BAE6-C66747CE07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02E0F-2943-4D8F-B5F0-CA55A7B3DB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93321-8854-45D3-87E5-FFBD7A5A47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4" indent="0">
              <a:buNone/>
              <a:defRPr sz="1800"/>
            </a:lvl2pPr>
            <a:lvl3pPr marL="914368" indent="0">
              <a:buNone/>
              <a:defRPr sz="1600"/>
            </a:lvl3pPr>
            <a:lvl4pPr marL="1371553" indent="0">
              <a:buNone/>
              <a:defRPr sz="1400"/>
            </a:lvl4pPr>
            <a:lvl5pPr marL="1828737" indent="0">
              <a:buNone/>
              <a:defRPr sz="1400"/>
            </a:lvl5pPr>
            <a:lvl6pPr marL="2285922" indent="0">
              <a:buNone/>
              <a:defRPr sz="1400"/>
            </a:lvl6pPr>
            <a:lvl7pPr marL="2743106" indent="0">
              <a:buNone/>
              <a:defRPr sz="1400"/>
            </a:lvl7pPr>
            <a:lvl8pPr marL="3200290" indent="0">
              <a:buNone/>
              <a:defRPr sz="1400"/>
            </a:lvl8pPr>
            <a:lvl9pPr marL="365747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75097-BB54-4FF8-8DDF-31830133C0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CAA6-6DF7-41A0-AD45-4D44881C19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4" indent="0">
              <a:buNone/>
              <a:defRPr sz="2000" b="1"/>
            </a:lvl2pPr>
            <a:lvl3pPr marL="914368" indent="0">
              <a:buNone/>
              <a:defRPr sz="1800" b="1"/>
            </a:lvl3pPr>
            <a:lvl4pPr marL="1371553" indent="0">
              <a:buNone/>
              <a:defRPr sz="1600" b="1"/>
            </a:lvl4pPr>
            <a:lvl5pPr marL="1828737" indent="0">
              <a:buNone/>
              <a:defRPr sz="1600" b="1"/>
            </a:lvl5pPr>
            <a:lvl6pPr marL="2285922" indent="0">
              <a:buNone/>
              <a:defRPr sz="1600" b="1"/>
            </a:lvl6pPr>
            <a:lvl7pPr marL="2743106" indent="0">
              <a:buNone/>
              <a:defRPr sz="1600" b="1"/>
            </a:lvl7pPr>
            <a:lvl8pPr marL="3200290" indent="0">
              <a:buNone/>
              <a:defRPr sz="1600" b="1"/>
            </a:lvl8pPr>
            <a:lvl9pPr marL="365747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4" indent="0">
              <a:buNone/>
              <a:defRPr sz="2000" b="1"/>
            </a:lvl2pPr>
            <a:lvl3pPr marL="914368" indent="0">
              <a:buNone/>
              <a:defRPr sz="1800" b="1"/>
            </a:lvl3pPr>
            <a:lvl4pPr marL="1371553" indent="0">
              <a:buNone/>
              <a:defRPr sz="1600" b="1"/>
            </a:lvl4pPr>
            <a:lvl5pPr marL="1828737" indent="0">
              <a:buNone/>
              <a:defRPr sz="1600" b="1"/>
            </a:lvl5pPr>
            <a:lvl6pPr marL="2285922" indent="0">
              <a:buNone/>
              <a:defRPr sz="1600" b="1"/>
            </a:lvl6pPr>
            <a:lvl7pPr marL="2743106" indent="0">
              <a:buNone/>
              <a:defRPr sz="1600" b="1"/>
            </a:lvl7pPr>
            <a:lvl8pPr marL="3200290" indent="0">
              <a:buNone/>
              <a:defRPr sz="1600" b="1"/>
            </a:lvl8pPr>
            <a:lvl9pPr marL="365747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D18A5-6C48-4D58-9486-2D323D8681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1F614-9A60-41F9-9E0D-1A2BD4A821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44401-F39B-429E-B9F0-9168356993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4" indent="0">
              <a:buNone/>
              <a:defRPr sz="1200"/>
            </a:lvl2pPr>
            <a:lvl3pPr marL="914368" indent="0">
              <a:buNone/>
              <a:defRPr sz="1000"/>
            </a:lvl3pPr>
            <a:lvl4pPr marL="1371553" indent="0">
              <a:buNone/>
              <a:defRPr sz="900"/>
            </a:lvl4pPr>
            <a:lvl5pPr marL="1828737" indent="0">
              <a:buNone/>
              <a:defRPr sz="900"/>
            </a:lvl5pPr>
            <a:lvl6pPr marL="2285922" indent="0">
              <a:buNone/>
              <a:defRPr sz="900"/>
            </a:lvl6pPr>
            <a:lvl7pPr marL="2743106" indent="0">
              <a:buNone/>
              <a:defRPr sz="900"/>
            </a:lvl7pPr>
            <a:lvl8pPr marL="3200290" indent="0">
              <a:buNone/>
              <a:defRPr sz="900"/>
            </a:lvl8pPr>
            <a:lvl9pPr marL="365747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658A6-2895-4F8E-9569-2718370C71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4" indent="0">
              <a:buNone/>
              <a:defRPr sz="2800"/>
            </a:lvl2pPr>
            <a:lvl3pPr marL="914368" indent="0">
              <a:buNone/>
              <a:defRPr sz="2400"/>
            </a:lvl3pPr>
            <a:lvl4pPr marL="1371553" indent="0">
              <a:buNone/>
              <a:defRPr sz="2000"/>
            </a:lvl4pPr>
            <a:lvl5pPr marL="1828737" indent="0">
              <a:buNone/>
              <a:defRPr sz="2000"/>
            </a:lvl5pPr>
            <a:lvl6pPr marL="2285922" indent="0">
              <a:buNone/>
              <a:defRPr sz="2000"/>
            </a:lvl6pPr>
            <a:lvl7pPr marL="2743106" indent="0">
              <a:buNone/>
              <a:defRPr sz="2000"/>
            </a:lvl7pPr>
            <a:lvl8pPr marL="3200290" indent="0">
              <a:buNone/>
              <a:defRPr sz="2000"/>
            </a:lvl8pPr>
            <a:lvl9pPr marL="3657475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4" indent="0">
              <a:buNone/>
              <a:defRPr sz="1200"/>
            </a:lvl2pPr>
            <a:lvl3pPr marL="914368" indent="0">
              <a:buNone/>
              <a:defRPr sz="1000"/>
            </a:lvl3pPr>
            <a:lvl4pPr marL="1371553" indent="0">
              <a:buNone/>
              <a:defRPr sz="900"/>
            </a:lvl4pPr>
            <a:lvl5pPr marL="1828737" indent="0">
              <a:buNone/>
              <a:defRPr sz="900"/>
            </a:lvl5pPr>
            <a:lvl6pPr marL="2285922" indent="0">
              <a:buNone/>
              <a:defRPr sz="900"/>
            </a:lvl6pPr>
            <a:lvl7pPr marL="2743106" indent="0">
              <a:buNone/>
              <a:defRPr sz="900"/>
            </a:lvl7pPr>
            <a:lvl8pPr marL="3200290" indent="0">
              <a:buNone/>
              <a:defRPr sz="900"/>
            </a:lvl8pPr>
            <a:lvl9pPr marL="365747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807C2-C407-4AEA-8611-0B86175B11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3E440FD-95CB-4EBB-A5FF-B0FADC389D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6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3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14" indent="-2285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98" indent="-2285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83" indent="-2285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67" indent="-2285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4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8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7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2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6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0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5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G:\23blaw421\myIMG_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7243" y="1828801"/>
            <a:ext cx="3135095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38200" y="5334000"/>
            <a:ext cx="7675563" cy="1169988"/>
          </a:xfrm>
          <a:prstGeom prst="rect">
            <a:avLst/>
          </a:prstGeom>
          <a:solidFill>
            <a:schemeClr val="tx1"/>
          </a:solidFill>
        </p:spPr>
        <p:txBody>
          <a:bodyPr lIns="91436" tIns="45718" rIns="91436" bIns="45718"/>
          <a:lstStyle/>
          <a:p>
            <a:pPr marL="342889" indent="-342889" algn="ctr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rgbClr val="FFFF00"/>
                </a:solidFill>
                <a:latin typeface="+mn-lt"/>
              </a:rPr>
              <a:t>Slide Set </a:t>
            </a:r>
            <a:r>
              <a:rPr lang="en-US" sz="3200" b="1" kern="0" dirty="0" smtClean="0">
                <a:solidFill>
                  <a:srgbClr val="FFFF00"/>
                </a:solidFill>
                <a:latin typeface="+mn-lt"/>
              </a:rPr>
              <a:t>10 C:</a:t>
            </a:r>
            <a:endParaRPr lang="en-US" sz="3200" b="1" kern="0" dirty="0">
              <a:solidFill>
                <a:srgbClr val="FFFF00"/>
              </a:solidFill>
              <a:latin typeface="+mn-lt"/>
            </a:endParaRPr>
          </a:p>
          <a:p>
            <a:pPr marL="342889" indent="-342889" algn="ctr">
              <a:spcBef>
                <a:spcPct val="20000"/>
              </a:spcBef>
              <a:defRPr/>
            </a:pPr>
            <a:r>
              <a:rPr lang="en-US" sz="3200" b="1" kern="0" dirty="0" smtClean="0">
                <a:solidFill>
                  <a:srgbClr val="FFFF00"/>
                </a:solidFill>
                <a:latin typeface="+mn-lt"/>
              </a:rPr>
              <a:t>Title Limitation Rules</a:t>
            </a:r>
            <a:endParaRPr lang="en-US" sz="3200" b="1" kern="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205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"/>
            <a:ext cx="5700712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458200" cy="48307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i="1">
                <a:solidFill>
                  <a:srgbClr val="FF0000"/>
                </a:solidFill>
              </a:rPr>
              <a:t>The Rule Against Perpetuities</a:t>
            </a:r>
            <a:r>
              <a:rPr lang="en-US" sz="2800" b="1" i="1"/>
              <a:t> </a:t>
            </a:r>
          </a:p>
          <a:p>
            <a:pPr eaLnBrk="1" hangingPunct="1">
              <a:buFontTx/>
              <a:buNone/>
            </a:pPr>
            <a:endParaRPr lang="en-US" sz="600" b="1" i="1"/>
          </a:p>
          <a:p>
            <a:pPr eaLnBrk="1" hangingPunct="1">
              <a:buFontTx/>
              <a:buNone/>
            </a:pPr>
            <a:r>
              <a:rPr lang="en-US" sz="2800" b="1" i="1"/>
              <a:t>Statement of the Rule:</a:t>
            </a:r>
          </a:p>
          <a:p>
            <a:pPr eaLnBrk="1" hangingPunct="1">
              <a:buFontTx/>
              <a:buNone/>
            </a:pPr>
            <a:endParaRPr lang="en-US" sz="1000" b="1" i="1"/>
          </a:p>
          <a:p>
            <a:pPr eaLnBrk="1" hangingPunct="1">
              <a:lnSpc>
                <a:spcPct val="80000"/>
              </a:lnSpc>
            </a:pPr>
            <a:r>
              <a:rPr lang="en-US" sz="2800" b="1" i="1">
                <a:solidFill>
                  <a:schemeClr val="accent2"/>
                </a:solidFill>
              </a:rPr>
              <a:t>Any agreement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chemeClr val="accent2"/>
                </a:solidFill>
              </a:rPr>
              <a:t>	with respect to the transfer of property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chemeClr val="accent2"/>
                </a:solidFill>
              </a:rPr>
              <a:t>	(reversions, remainder, ect.) is </a:t>
            </a:r>
            <a:r>
              <a:rPr lang="en-US" sz="2800" b="1" i="1">
                <a:solidFill>
                  <a:srgbClr val="FF0000"/>
                </a:solidFill>
              </a:rPr>
              <a:t>VOID</a:t>
            </a:r>
            <a:r>
              <a:rPr lang="en-US" sz="2800" b="1" i="1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chemeClr val="accent2"/>
                </a:solidFill>
              </a:rPr>
              <a:t>	which does not end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chemeClr val="accent2"/>
                </a:solidFill>
              </a:rPr>
              <a:t>	twenty-one (21) years after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chemeClr val="accent2"/>
                </a:solidFill>
              </a:rPr>
              <a:t>	a life in being at the time of the transfer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chemeClr val="accent2"/>
                </a:solidFill>
              </a:rPr>
              <a:t>	</a:t>
            </a:r>
            <a:r>
              <a:rPr lang="en-US" sz="2500" b="1" i="1"/>
              <a:t>(i.e. one generation from lives presently in being - twenty-one years.)</a:t>
            </a:r>
            <a:r>
              <a:rPr lang="en-US" sz="250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31C25-FD40-4778-B110-D57902507AA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8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7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7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7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7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7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7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7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7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7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7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7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7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7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7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7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7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7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7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6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229600" cy="808038"/>
          </a:xfrm>
        </p:spPr>
        <p:txBody>
          <a:bodyPr/>
          <a:lstStyle/>
          <a:p>
            <a:pPr eaLnBrk="1" hangingPunct="1"/>
            <a:r>
              <a:rPr lang="en-US" sz="4100" b="1">
                <a:solidFill>
                  <a:srgbClr val="FF0000"/>
                </a:solidFill>
              </a:rPr>
              <a:t>Rule Against </a:t>
            </a:r>
            <a:r>
              <a:rPr lang="en-US" b="1">
                <a:solidFill>
                  <a:srgbClr val="FF0000"/>
                </a:solidFill>
              </a:rPr>
              <a:t>Perpetuities</a:t>
            </a:r>
            <a:r>
              <a:rPr lang="en-US"/>
              <a:t> 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4582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i="1"/>
              <a:t>Another way to describe this is: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i="1">
                <a:solidFill>
                  <a:srgbClr val="C00000"/>
                </a:solidFill>
              </a:rPr>
              <a:t>	"No property interest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i="1">
                <a:solidFill>
                  <a:srgbClr val="C00000"/>
                </a:solidFill>
              </a:rPr>
              <a:t>	shall be deemed  valid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i="1">
                <a:solidFill>
                  <a:srgbClr val="C00000"/>
                </a:solidFill>
              </a:rPr>
              <a:t>	unless it vests, if at all,  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i="1">
                <a:solidFill>
                  <a:srgbClr val="C00000"/>
                </a:solidFill>
              </a:rPr>
              <a:t>	not later than 21 years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i="1">
                <a:solidFill>
                  <a:srgbClr val="C00000"/>
                </a:solidFill>
              </a:rPr>
              <a:t>	after some life in being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i="1">
                <a:solidFill>
                  <a:srgbClr val="C00000"/>
                </a:solidFill>
              </a:rPr>
              <a:t>	at the time of the creation of the interest.“</a:t>
            </a:r>
          </a:p>
          <a:p>
            <a:pPr eaLnBrk="1" hangingPunct="1">
              <a:lnSpc>
                <a:spcPct val="90000"/>
              </a:lnSpc>
            </a:pPr>
            <a:endParaRPr lang="en-US" sz="1000" b="1" i="1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i="1">
                <a:solidFill>
                  <a:schemeClr val="accent2"/>
                </a:solidFill>
              </a:rPr>
              <a:t>	An interest is "vested" when we know for sure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i="1">
                <a:solidFill>
                  <a:schemeClr val="accent2"/>
                </a:solidFill>
              </a:rPr>
              <a:t>that someone will receive, or fail to receive, the interest.</a:t>
            </a:r>
            <a:r>
              <a:rPr lang="en-US" sz="24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9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9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382000" cy="46783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i="1">
                <a:solidFill>
                  <a:srgbClr val="FF0000"/>
                </a:solidFill>
              </a:rPr>
              <a:t>The Rule Against Perpetuities</a:t>
            </a:r>
            <a:r>
              <a:rPr lang="en-US" b="1" i="1"/>
              <a:t> </a:t>
            </a:r>
          </a:p>
          <a:p>
            <a:pPr eaLnBrk="1" hangingPunct="1">
              <a:buFontTx/>
              <a:buNone/>
            </a:pPr>
            <a:r>
              <a:rPr lang="en-US" b="1" i="1"/>
              <a:t>Explained:</a:t>
            </a:r>
          </a:p>
          <a:p>
            <a:pPr eaLnBrk="1" hangingPunct="1"/>
            <a:r>
              <a:rPr lang="en-US" sz="2800" b="1" i="1">
                <a:solidFill>
                  <a:schemeClr val="accent2"/>
                </a:solidFill>
              </a:rPr>
              <a:t>This 21 years (which represents a generation) is an arbitrary time period                         merely intended as a breaker                          for the entanglement to estates and their title, so as to return such estates back to the preferred title of fee simple absolute.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2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1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1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1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1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1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1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2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334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i="1" dirty="0">
                <a:solidFill>
                  <a:srgbClr val="FF0000"/>
                </a:solidFill>
              </a:rPr>
              <a:t>The Rule Against Perpetuities</a:t>
            </a:r>
            <a:r>
              <a:rPr lang="en-US" sz="2800" b="1" i="1" dirty="0"/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800" b="1" i="1" dirty="0">
                <a:solidFill>
                  <a:schemeClr val="accent2"/>
                </a:solidFill>
              </a:rPr>
              <a:t>	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i="1" dirty="0">
                <a:solidFill>
                  <a:schemeClr val="accent2"/>
                </a:solidFill>
              </a:rPr>
              <a:t>Pursuant to this Rule “lives in being” include:</a:t>
            </a:r>
            <a:endParaRPr lang="en-US" sz="2400" b="1" i="1" dirty="0">
              <a:solidFill>
                <a:schemeClr val="accent1">
                  <a:lumMod val="25000"/>
                </a:schemeClr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b="1" i="1" dirty="0">
                <a:solidFill>
                  <a:schemeClr val="accent1">
                    <a:lumMod val="25000"/>
                  </a:schemeClr>
                </a:solidFill>
              </a:rPr>
              <a:t>The holder of the interest;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b="1" i="1" dirty="0">
                <a:solidFill>
                  <a:schemeClr val="accent1">
                    <a:lumMod val="25000"/>
                  </a:schemeClr>
                </a:solidFill>
              </a:rPr>
              <a:t>The person creating the interest;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b="1" i="1" dirty="0">
                <a:solidFill>
                  <a:schemeClr val="accent1">
                    <a:lumMod val="25000"/>
                  </a:schemeClr>
                </a:solidFill>
              </a:rPr>
              <a:t>Any person who can affect a condition precedent attached to the interest; and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b="1" i="1" dirty="0">
                <a:solidFill>
                  <a:schemeClr val="accent1">
                    <a:lumMod val="25000"/>
                  </a:schemeClr>
                </a:solidFill>
              </a:rPr>
              <a:t>Any person who can affect the identify of the holder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endParaRPr lang="en-US" sz="800" b="1" i="1" dirty="0">
              <a:solidFill>
                <a:schemeClr val="accent2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en-US" sz="2400" b="1" i="1" dirty="0">
                <a:solidFill>
                  <a:schemeClr val="accent2"/>
                </a:solidFill>
              </a:rPr>
              <a:t>It should be noted that unborn babies, if born alive, are considered “lives in being”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3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3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3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3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3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3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3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3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3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3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3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3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3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3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3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3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0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5410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4400" b="1" i="1">
                <a:solidFill>
                  <a:srgbClr val="FF0000"/>
                </a:solidFill>
              </a:rPr>
              <a:t>The Rule Against Perpetuities</a:t>
            </a:r>
            <a:r>
              <a:rPr lang="en-US" sz="4400" b="1" i="1"/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800" b="1" i="1">
                <a:solidFill>
                  <a:schemeClr val="accent2"/>
                </a:solidFill>
              </a:rPr>
              <a:t>	</a:t>
            </a:r>
          </a:p>
        </p:txBody>
      </p:sp>
      <p:pic>
        <p:nvPicPr>
          <p:cNvPr id="56324" name="Picture 6" descr="http://novamindconnect.s3.amazonaws.com/jdebeer/BranchImages/B848F668-53AC-42F4-B0A4-2D38D0DFC779/12257-w9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828800"/>
            <a:ext cx="72072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3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3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3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3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3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0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3600" b="1" dirty="0">
                <a:solidFill>
                  <a:srgbClr val="C00000"/>
                </a:solidFill>
              </a:rPr>
              <a:t>Rule Against Restraints on Alienation</a:t>
            </a:r>
          </a:p>
          <a:p>
            <a:pPr eaLnBrk="1" hangingPunct="1">
              <a:lnSpc>
                <a:spcPct val="80000"/>
              </a:lnSpc>
            </a:pPr>
            <a:endParaRPr lang="en-US" sz="10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i="1" dirty="0">
                <a:solidFill>
                  <a:srgbClr val="002060"/>
                </a:solidFill>
              </a:rPr>
              <a:t>This Rule was established and recognized under Common Law.  It stated that:</a:t>
            </a:r>
            <a:endParaRPr lang="en-US" sz="1000" b="1" i="1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60000"/>
              </a:lnSpc>
              <a:buFontTx/>
              <a:buNone/>
            </a:pPr>
            <a:endParaRPr lang="en-US" sz="1000" b="1" i="1" dirty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60000"/>
              </a:lnSpc>
              <a:buFontTx/>
              <a:buNone/>
            </a:pPr>
            <a:r>
              <a:rPr lang="en-US" sz="2400" b="1" i="1" dirty="0">
                <a:solidFill>
                  <a:schemeClr val="accent2"/>
                </a:solidFill>
              </a:rPr>
              <a:t>	</a:t>
            </a:r>
            <a:r>
              <a:rPr lang="en-US" b="1" i="1" dirty="0">
                <a:solidFill>
                  <a:srgbClr val="C00000"/>
                </a:solidFill>
              </a:rPr>
              <a:t>“Any restriction on the transferability </a:t>
            </a:r>
          </a:p>
          <a:p>
            <a:pPr algn="ctr" eaLnBrk="1" hangingPunct="1">
              <a:lnSpc>
                <a:spcPct val="60000"/>
              </a:lnSpc>
              <a:buFontTx/>
              <a:buNone/>
            </a:pPr>
            <a:r>
              <a:rPr lang="en-US" b="1" i="1" dirty="0">
                <a:solidFill>
                  <a:srgbClr val="C00000"/>
                </a:solidFill>
              </a:rPr>
              <a:t>	of a legal </a:t>
            </a:r>
            <a:r>
              <a:rPr lang="en-US" sz="2800" b="1" i="1" dirty="0"/>
              <a:t>(as distinguished from an equitable)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</a:p>
          <a:p>
            <a:pPr algn="ctr" eaLnBrk="1" hangingPunct="1">
              <a:lnSpc>
                <a:spcPct val="60000"/>
              </a:lnSpc>
              <a:buFontTx/>
              <a:buNone/>
            </a:pPr>
            <a:r>
              <a:rPr lang="en-US" b="1" i="1" dirty="0">
                <a:solidFill>
                  <a:srgbClr val="C00000"/>
                </a:solidFill>
              </a:rPr>
              <a:t>	interest in property </a:t>
            </a:r>
          </a:p>
          <a:p>
            <a:pPr algn="ctr" eaLnBrk="1" hangingPunct="1">
              <a:lnSpc>
                <a:spcPct val="60000"/>
              </a:lnSpc>
              <a:buFontTx/>
              <a:buNone/>
            </a:pPr>
            <a:r>
              <a:rPr lang="en-US" b="1" i="1" dirty="0">
                <a:solidFill>
                  <a:srgbClr val="C00000"/>
                </a:solidFill>
              </a:rPr>
              <a:t>	is, and shall be deemed as, void.”</a:t>
            </a:r>
            <a:endParaRPr lang="en-US" sz="1000" b="1" i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0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i="1" dirty="0">
                <a:solidFill>
                  <a:schemeClr val="accent2"/>
                </a:solidFill>
              </a:rPr>
              <a:t>A “Restraint on Alienation" means </a:t>
            </a:r>
            <a:r>
              <a:rPr lang="en-US" sz="2400" b="1" i="1" dirty="0">
                <a:solidFill>
                  <a:schemeClr val="tx2"/>
                </a:solidFill>
              </a:rPr>
              <a:t>an express restriction on the future transferability of the real property</a:t>
            </a:r>
            <a:r>
              <a:rPr lang="en-US" sz="2400" b="1" i="1" dirty="0">
                <a:solidFill>
                  <a:schemeClr val="accent2"/>
                </a:solidFill>
              </a:rPr>
              <a:t>. </a:t>
            </a:r>
            <a:endParaRPr lang="en-US" sz="10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0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i="1" dirty="0">
                <a:solidFill>
                  <a:srgbClr val="002060"/>
                </a:solidFill>
              </a:rPr>
              <a:t>Like the Rule Against Perpetuities, this is a Rule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i="1" dirty="0">
                <a:solidFill>
                  <a:srgbClr val="002060"/>
                </a:solidFill>
              </a:rPr>
              <a:t>	of public policy, that is designed to encourage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i="1" dirty="0">
                <a:solidFill>
                  <a:srgbClr val="002060"/>
                </a:solidFill>
              </a:rPr>
              <a:t>	the marketability of title, and prevent real property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i="1" dirty="0">
                <a:solidFill>
                  <a:srgbClr val="002060"/>
                </a:solidFill>
              </a:rPr>
              <a:t>    from being tied up and taken out of commerce.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42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3700" b="1" dirty="0">
                <a:solidFill>
                  <a:srgbClr val="C00000"/>
                </a:solidFill>
              </a:rPr>
              <a:t>Rule Against Restraints on Alienation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8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/>
              <a:t>There are three types of restraints on alienation: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6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6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	1.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Disabling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restraints, which prohibit any future transfer;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	2.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Forfeiture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restraints, under which an attempted transfer results in a forfeiture of the interest; and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	3.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Promissory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restraints, under which an attempted transfer breaches a covenant.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01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3340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3700" b="1" dirty="0">
                <a:solidFill>
                  <a:srgbClr val="C00000"/>
                </a:solidFill>
              </a:rPr>
              <a:t>Rule Against Restraints on Alienation</a:t>
            </a:r>
          </a:p>
          <a:p>
            <a:pPr eaLnBrk="1" hangingPunct="1">
              <a:lnSpc>
                <a:spcPct val="80000"/>
              </a:lnSpc>
            </a:pPr>
            <a:endParaRPr lang="en-US" sz="1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/>
              <a:t>Types of Restraints</a:t>
            </a:r>
          </a:p>
          <a:p>
            <a:pPr eaLnBrk="1" hangingPunct="1">
              <a:lnSpc>
                <a:spcPct val="80000"/>
              </a:lnSpc>
            </a:pPr>
            <a:endParaRPr lang="en-US" sz="12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u="sng" dirty="0">
                <a:solidFill>
                  <a:srgbClr val="002060"/>
                </a:solidFill>
              </a:rPr>
              <a:t>ALL</a:t>
            </a:r>
            <a:r>
              <a:rPr lang="en-US" sz="2400" b="1" dirty="0">
                <a:solidFill>
                  <a:srgbClr val="002060"/>
                </a:solidFill>
              </a:rPr>
              <a:t> Disabling Restraints on Legal Interests Are </a:t>
            </a:r>
            <a:r>
              <a:rPr lang="en-US" sz="2400" b="1" dirty="0">
                <a:solidFill>
                  <a:srgbClr val="C00000"/>
                </a:solidFill>
              </a:rPr>
              <a:t>VOID</a:t>
            </a:r>
          </a:p>
          <a:p>
            <a:pPr eaLnBrk="1" hangingPunct="1">
              <a:lnSpc>
                <a:spcPct val="80000"/>
              </a:lnSpc>
            </a:pPr>
            <a:endParaRPr lang="en-US" sz="600" b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	</a:t>
            </a:r>
            <a:r>
              <a:rPr lang="en-US" sz="2000" b="1" dirty="0"/>
              <a:t>- Disabling restraints are seen as particularly offensive because: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600" b="1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2060"/>
                </a:solidFill>
              </a:rPr>
              <a:t>	(</a:t>
            </a:r>
            <a:r>
              <a:rPr lang="en-US" sz="2000" dirty="0" err="1">
                <a:solidFill>
                  <a:srgbClr val="002060"/>
                </a:solidFill>
              </a:rPr>
              <a:t>i</a:t>
            </a:r>
            <a:r>
              <a:rPr lang="en-US" sz="2000" dirty="0">
                <a:solidFill>
                  <a:srgbClr val="002060"/>
                </a:solidFill>
              </a:rPr>
              <a:t>) Unlike the other types of restraints, transfers are totally prohibited;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00" dirty="0">
                <a:solidFill>
                  <a:srgbClr val="00206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2060"/>
                </a:solidFill>
              </a:rPr>
              <a:t>	(ii) they enable a person to deny the validity of his own conveyance, and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00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2060"/>
                </a:solidFill>
              </a:rPr>
              <a:t>	(iii) they exempt the property from the person's creditors even while he is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2060"/>
                </a:solidFill>
              </a:rPr>
              <a:t>           enjoying the property.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u="sng" dirty="0">
                <a:solidFill>
                  <a:srgbClr val="002060"/>
                </a:solidFill>
              </a:rPr>
              <a:t>ALL</a:t>
            </a:r>
            <a:r>
              <a:rPr lang="en-US" sz="2400" b="1" dirty="0">
                <a:solidFill>
                  <a:srgbClr val="002060"/>
                </a:solidFill>
              </a:rPr>
              <a:t> Absolute Restraints on Fee Simple Are </a:t>
            </a:r>
            <a:r>
              <a:rPr lang="en-US" sz="2400" b="1" dirty="0">
                <a:solidFill>
                  <a:srgbClr val="C00000"/>
                </a:solidFill>
              </a:rPr>
              <a:t>VOID</a:t>
            </a:r>
          </a:p>
          <a:p>
            <a:pPr eaLnBrk="1" hangingPunct="1">
              <a:lnSpc>
                <a:spcPct val="80000"/>
              </a:lnSpc>
            </a:pPr>
            <a:endParaRPr lang="en-US" sz="6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rgbClr val="002060"/>
                </a:solidFill>
              </a:rPr>
              <a:t>	</a:t>
            </a:r>
            <a:r>
              <a:rPr lang="en-US" sz="1900" b="1" dirty="0">
                <a:solidFill>
                  <a:srgbClr val="002060"/>
                </a:solidFill>
              </a:rPr>
              <a:t>- Absolute restraints of whatever type on fee simple estates are void.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00" b="1" dirty="0">
                <a:solidFill>
                  <a:srgbClr val="002060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900" b="1" dirty="0">
                <a:solidFill>
                  <a:srgbClr val="002060"/>
                </a:solidFill>
              </a:rPr>
              <a:t>	- The grantee may ignore the restraint and freely transfer the property.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52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638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3700" b="1" dirty="0">
                <a:solidFill>
                  <a:srgbClr val="C00000"/>
                </a:solidFill>
              </a:rPr>
              <a:t>Rule Against Restraints on Alienation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8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i="1" dirty="0"/>
              <a:t>Exceptions to the Rule: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8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i="1" dirty="0">
                <a:solidFill>
                  <a:schemeClr val="hlink"/>
                </a:solidFill>
              </a:rPr>
              <a:t>Partial Restraints on Fees Simple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 i="1" dirty="0">
                <a:solidFill>
                  <a:srgbClr val="002060"/>
                </a:solidFill>
              </a:rPr>
              <a:t>	</a:t>
            </a:r>
            <a:r>
              <a:rPr lang="en-US" sz="2400" b="1" i="1" dirty="0">
                <a:solidFill>
                  <a:srgbClr val="002060"/>
                </a:solidFill>
              </a:rPr>
              <a:t>- Although absolute restraints on fee simple estates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i="1" dirty="0">
                <a:solidFill>
                  <a:srgbClr val="002060"/>
                </a:solidFill>
              </a:rPr>
              <a:t>    are held to be </a:t>
            </a:r>
            <a:r>
              <a:rPr lang="en-US" sz="2400" b="1" i="1" dirty="0">
                <a:solidFill>
                  <a:srgbClr val="C00000"/>
                </a:solidFill>
              </a:rPr>
              <a:t>VOID</a:t>
            </a:r>
            <a:r>
              <a:rPr lang="en-US" sz="2400" b="1" i="1" dirty="0">
                <a:solidFill>
                  <a:srgbClr val="002060"/>
                </a:solidFill>
              </a:rPr>
              <a:t>, a restraint </a:t>
            </a:r>
            <a:r>
              <a:rPr lang="en-US" sz="2400" b="1" i="1" u="sng" dirty="0">
                <a:solidFill>
                  <a:srgbClr val="C00000"/>
                </a:solidFill>
              </a:rPr>
              <a:t>for a limited time </a:t>
            </a:r>
            <a:r>
              <a:rPr lang="en-US" sz="2400" b="1" i="1" dirty="0">
                <a:solidFill>
                  <a:srgbClr val="002060"/>
                </a:solidFill>
              </a:rPr>
              <a:t>and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i="1" dirty="0">
                <a:solidFill>
                  <a:srgbClr val="002060"/>
                </a:solidFill>
              </a:rPr>
              <a:t>	</a:t>
            </a:r>
            <a:r>
              <a:rPr lang="en-US" sz="2400" b="1" i="1" u="sng" dirty="0">
                <a:solidFill>
                  <a:srgbClr val="C00000"/>
                </a:solidFill>
              </a:rPr>
              <a:t>for a reasonable purpose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>
                <a:solidFill>
                  <a:srgbClr val="002060"/>
                </a:solidFill>
              </a:rPr>
              <a:t>is likely to be upheld.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8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i="1" dirty="0">
                <a:solidFill>
                  <a:schemeClr val="accent5">
                    <a:lumMod val="25000"/>
                  </a:schemeClr>
                </a:solidFill>
              </a:rPr>
              <a:t>Example and Explanation: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	A owns and resides in a house. He conveys a one-half interest in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the house to his brother, B, including in the deed, a covenant that "during their joint lifetimes, each party promises not to convey his interest to any other person without the consent of the other party."  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endParaRPr lang="en-US" sz="1000" dirty="0">
              <a:solidFill>
                <a:srgbClr val="002060"/>
              </a:solidFill>
            </a:endParaRP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	This promissory restraint is limited to the joint lifetimes of the parties 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	and is a reasonable way to ensure that neither party will be faced 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	with the prospect of having to reside with a stranger. 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	This restraint would probably be upheld.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41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839200" cy="5638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3700" b="1" dirty="0">
                <a:solidFill>
                  <a:srgbClr val="C00000"/>
                </a:solidFill>
              </a:rPr>
              <a:t>Rule Against Restraints on Alienation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i="1" dirty="0"/>
              <a:t>Exceptions to the Rule Continued: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8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</a:rPr>
              <a:t>Forfeiture and Promissory</a:t>
            </a:r>
            <a:r>
              <a:rPr lang="en-US" sz="27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</a:rPr>
              <a:t>Restraints on Life Estates</a:t>
            </a:r>
            <a:endParaRPr lang="en-US" sz="27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800" dirty="0">
                <a:solidFill>
                  <a:schemeClr val="accent2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	</a:t>
            </a:r>
            <a:r>
              <a:rPr lang="en-US" sz="2800" dirty="0">
                <a:solidFill>
                  <a:srgbClr val="002060"/>
                </a:solidFill>
              </a:rPr>
              <a:t>Forfeiture and promissory restraints </a:t>
            </a:r>
            <a:r>
              <a:rPr lang="en-US" sz="2800" b="1" i="1" u="sng" dirty="0">
                <a:solidFill>
                  <a:srgbClr val="002060"/>
                </a:solidFill>
              </a:rPr>
              <a:t>on life estates </a:t>
            </a:r>
            <a:r>
              <a:rPr lang="en-US" sz="2800" dirty="0">
                <a:solidFill>
                  <a:srgbClr val="002060"/>
                </a:solidFill>
              </a:rPr>
              <a:t>are </a:t>
            </a:r>
            <a:r>
              <a:rPr lang="en-US" sz="2800" b="1" dirty="0">
                <a:solidFill>
                  <a:srgbClr val="002060"/>
                </a:solidFill>
              </a:rPr>
              <a:t>VALID</a:t>
            </a:r>
            <a:r>
              <a:rPr lang="en-US" sz="2800" dirty="0">
                <a:solidFill>
                  <a:srgbClr val="002060"/>
                </a:solidFill>
              </a:rPr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800" dirty="0">
                <a:solidFill>
                  <a:srgbClr val="002060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800" dirty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A life estate is inalienable as a practical matter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because few would be willing to pay full value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for an estate of uncertain duration.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As a result, little is lost by giving effect to the transferor's intention to restrict the estate's transferability. (However, </a:t>
            </a:r>
            <a:r>
              <a:rPr lang="en-US" sz="2400" b="1" i="1" dirty="0">
                <a:solidFill>
                  <a:srgbClr val="002060"/>
                </a:solidFill>
              </a:rPr>
              <a:t>Disabling restraints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on legal life estates are </a:t>
            </a:r>
            <a:r>
              <a:rPr lang="en-US" sz="2400" b="1" dirty="0">
                <a:solidFill>
                  <a:srgbClr val="C00000"/>
                </a:solidFill>
              </a:rPr>
              <a:t>void</a:t>
            </a:r>
            <a:r>
              <a:rPr lang="en-US" sz="2400" dirty="0">
                <a:solidFill>
                  <a:srgbClr val="002060"/>
                </a:solidFill>
              </a:rPr>
              <a:t>.)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14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8458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719" y="1447800"/>
            <a:ext cx="7694762" cy="466679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600" b="1" dirty="0"/>
              <a:t>Last Time We Spoke About:</a:t>
            </a:r>
          </a:p>
          <a:p>
            <a:pPr>
              <a:lnSpc>
                <a:spcPct val="110000"/>
              </a:lnSpc>
              <a:defRPr/>
            </a:pPr>
            <a:r>
              <a:rPr lang="en-US" sz="2800" b="1" dirty="0" smtClean="0">
                <a:solidFill>
                  <a:srgbClr val="006600"/>
                </a:solidFill>
              </a:rPr>
              <a:t>An Introduction to Real Property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 Real Property - Introduction</a:t>
            </a:r>
            <a:endParaRPr lang="en-US" sz="2800" b="1" dirty="0">
              <a:solidFill>
                <a:srgbClr val="002060"/>
              </a:solidFill>
            </a:endParaRPr>
          </a:p>
          <a:p>
            <a:pPr algn="just">
              <a:lnSpc>
                <a:spcPct val="110000"/>
              </a:lnSpc>
              <a:defRPr/>
            </a:pPr>
            <a:r>
              <a:rPr lang="en-US" sz="1600" b="1" i="1" dirty="0">
                <a:solidFill>
                  <a:srgbClr val="C00000"/>
                </a:solidFill>
              </a:rPr>
              <a:t>Part One: </a:t>
            </a:r>
            <a:r>
              <a:rPr lang="en-US" sz="1600" b="1" i="1" dirty="0" smtClean="0">
                <a:solidFill>
                  <a:srgbClr val="C00000"/>
                </a:solidFill>
              </a:rPr>
              <a:t>Definitions / Importance / Nature / Livery of </a:t>
            </a:r>
            <a:r>
              <a:rPr lang="en-US" sz="1600" b="1" i="1" dirty="0" err="1" smtClean="0">
                <a:solidFill>
                  <a:srgbClr val="C00000"/>
                </a:solidFill>
              </a:rPr>
              <a:t>Seisen</a:t>
            </a:r>
            <a:endParaRPr lang="en-US" sz="1600" b="1" i="1" dirty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 Shared Interests in Land</a:t>
            </a:r>
            <a:endParaRPr lang="en-US" sz="2800" b="1" dirty="0">
              <a:solidFill>
                <a:srgbClr val="002060"/>
              </a:solidFill>
            </a:endParaRPr>
          </a:p>
          <a:p>
            <a:pPr algn="just">
              <a:lnSpc>
                <a:spcPct val="110000"/>
              </a:lnSpc>
              <a:defRPr/>
            </a:pPr>
            <a:r>
              <a:rPr lang="en-US" b="1" i="1" dirty="0">
                <a:solidFill>
                  <a:srgbClr val="C00000"/>
                </a:solidFill>
              </a:rPr>
              <a:t>  </a:t>
            </a:r>
            <a:r>
              <a:rPr lang="en-US" sz="1700" b="1" i="1" dirty="0">
                <a:solidFill>
                  <a:srgbClr val="C00000"/>
                </a:solidFill>
              </a:rPr>
              <a:t>Part</a:t>
            </a:r>
            <a:r>
              <a:rPr lang="en-US" sz="1000" b="1" i="1" dirty="0">
                <a:solidFill>
                  <a:srgbClr val="C00000"/>
                </a:solidFill>
              </a:rPr>
              <a:t> </a:t>
            </a:r>
            <a:r>
              <a:rPr lang="en-US" sz="1700" b="1" i="1" dirty="0">
                <a:solidFill>
                  <a:srgbClr val="C00000"/>
                </a:solidFill>
              </a:rPr>
              <a:t>Two:</a:t>
            </a:r>
            <a:r>
              <a:rPr lang="en-US" sz="1000" b="1" i="1" dirty="0">
                <a:solidFill>
                  <a:srgbClr val="C00000"/>
                </a:solidFill>
              </a:rPr>
              <a:t> </a:t>
            </a:r>
            <a:r>
              <a:rPr lang="en-US" sz="1600" b="1" i="1" dirty="0" smtClean="0">
                <a:solidFill>
                  <a:srgbClr val="C00000"/>
                </a:solidFill>
              </a:rPr>
              <a:t>Tenants in the Entirety / Joint Tenants / Tenants in Common</a:t>
            </a:r>
            <a:endParaRPr lang="en-US" sz="1600" b="1" i="1" dirty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 Real Property Taxes</a:t>
            </a:r>
            <a:endParaRPr lang="en-US" sz="2800" b="1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sz="1600" b="1" i="1" dirty="0">
                <a:solidFill>
                  <a:srgbClr val="C00000"/>
                </a:solidFill>
              </a:rPr>
              <a:t>Part Three: </a:t>
            </a:r>
            <a:r>
              <a:rPr lang="en-US" sz="1600" b="1" i="1" dirty="0" smtClean="0">
                <a:solidFill>
                  <a:srgbClr val="C00000"/>
                </a:solidFill>
              </a:rPr>
              <a:t>Valuation of Property / </a:t>
            </a:r>
            <a:r>
              <a:rPr lang="en-US" sz="1600" b="1" i="1" dirty="0" err="1" smtClean="0">
                <a:solidFill>
                  <a:srgbClr val="C00000"/>
                </a:solidFill>
              </a:rPr>
              <a:t>Regressiveness</a:t>
            </a:r>
            <a:r>
              <a:rPr lang="en-US" sz="1600" b="1" i="1" dirty="0" smtClean="0">
                <a:solidFill>
                  <a:srgbClr val="C00000"/>
                </a:solidFill>
              </a:rPr>
              <a:t> / Entities Supported</a:t>
            </a:r>
          </a:p>
          <a:p>
            <a:pPr defTabSz="685800">
              <a:lnSpc>
                <a:spcPct val="110000"/>
              </a:lnSpc>
              <a:defRPr/>
            </a:pPr>
            <a:endParaRPr lang="en-US" sz="600" b="1" i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002060"/>
                </a:solidFill>
              </a:rPr>
              <a:t> Class Case - </a:t>
            </a:r>
            <a:r>
              <a:rPr lang="en-US" sz="2600" b="1" dirty="0" err="1" smtClean="0">
                <a:solidFill>
                  <a:srgbClr val="002060"/>
                </a:solidFill>
              </a:rPr>
              <a:t>Hellerstein</a:t>
            </a:r>
            <a:r>
              <a:rPr lang="en-US" sz="2600" b="1" dirty="0" smtClean="0">
                <a:solidFill>
                  <a:srgbClr val="002060"/>
                </a:solidFill>
              </a:rPr>
              <a:t> v. Assessor</a:t>
            </a:r>
            <a:endParaRPr lang="en-US" sz="2600" b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  <a:defRPr/>
            </a:pPr>
            <a:r>
              <a:rPr lang="en-US" sz="2400" b="1" i="1" dirty="0">
                <a:solidFill>
                  <a:srgbClr val="C00000"/>
                </a:solidFill>
              </a:rPr>
              <a:t>     </a:t>
            </a:r>
            <a:r>
              <a:rPr lang="en-US" b="1" i="1" dirty="0" smtClean="0">
                <a:solidFill>
                  <a:srgbClr val="C00000"/>
                </a:solidFill>
              </a:rPr>
              <a:t>Challenges to Assessing Practices</a:t>
            </a:r>
          </a:p>
          <a:p>
            <a:pPr algn="ctr">
              <a:lnSpc>
                <a:spcPct val="87000"/>
              </a:lnSpc>
              <a:defRPr/>
            </a:pP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3700" b="1" dirty="0">
                <a:solidFill>
                  <a:srgbClr val="C00000"/>
                </a:solidFill>
              </a:rPr>
              <a:t>Rule Against Restraints on Alienation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i="1" dirty="0"/>
              <a:t>Exceptions to the Rule Continued:</a:t>
            </a:r>
          </a:p>
          <a:p>
            <a:pPr eaLnBrk="1" hangingPunct="1">
              <a:buFontTx/>
              <a:buNone/>
              <a:defRPr/>
            </a:pPr>
            <a:endParaRPr lang="en-US" sz="800" b="1" i="1" dirty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Forfeiture Restraint on Transferability </a:t>
            </a:r>
          </a:p>
          <a:p>
            <a:pPr eaLnBrk="1" hangingPunct="1">
              <a:buFontTx/>
              <a:buNone/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	of a Future Interest</a:t>
            </a:r>
          </a:p>
          <a:p>
            <a:pPr eaLnBrk="1" hangingPunct="1">
              <a:buFontTx/>
              <a:buNone/>
              <a:defRPr/>
            </a:pPr>
            <a:endParaRPr lang="en-US" sz="1000" dirty="0">
              <a:solidFill>
                <a:schemeClr val="accent2"/>
              </a:solidFill>
            </a:endParaRPr>
          </a:p>
          <a:p>
            <a:pPr algn="just" eaLnBrk="1" hangingPunct="1">
              <a:buFontTx/>
              <a:buNone/>
              <a:defRPr/>
            </a:pPr>
            <a:r>
              <a:rPr lang="en-US" sz="2800" dirty="0">
                <a:solidFill>
                  <a:srgbClr val="002060"/>
                </a:solidFill>
              </a:rPr>
              <a:t>	</a:t>
            </a:r>
            <a:r>
              <a:rPr lang="en-US" sz="2400" dirty="0">
                <a:solidFill>
                  <a:srgbClr val="002060"/>
                </a:solidFill>
              </a:rPr>
              <a:t>A forfeiture restraint on the transferability of a future interest, during the period when the interest is still a future interest, </a:t>
            </a:r>
          </a:p>
          <a:p>
            <a:pPr algn="just" eaLnBrk="1" hangingPunct="1"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is deemed to be </a:t>
            </a:r>
            <a:r>
              <a:rPr lang="en-US" sz="2400" b="1" dirty="0">
                <a:solidFill>
                  <a:srgbClr val="C00000"/>
                </a:solidFill>
              </a:rPr>
              <a:t>VALID.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638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3700" b="1" dirty="0">
                <a:solidFill>
                  <a:srgbClr val="C00000"/>
                </a:solidFill>
              </a:rPr>
              <a:t>Rule Against Restraints on Alienation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i="1" dirty="0"/>
              <a:t>Exceptions to the Rule Continued: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8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Reasonable Restrictions in Commercial Transactions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	</a:t>
            </a:r>
            <a:r>
              <a:rPr lang="en-US" sz="2400" dirty="0">
                <a:solidFill>
                  <a:srgbClr val="0033CC"/>
                </a:solidFill>
              </a:rPr>
              <a:t>The courts tend to uphold restrictions on transferability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33CC"/>
                </a:solidFill>
              </a:rPr>
              <a:t>	that arise in the context of a commercial transaction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33CC"/>
                </a:solidFill>
              </a:rPr>
              <a:t>	on the theory that the restriction appears in an agreement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33CC"/>
                </a:solidFill>
              </a:rPr>
              <a:t>	entered into by the parties, it is a product of their bargaining,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33CC"/>
                </a:solidFill>
              </a:rPr>
              <a:t>	and presumably serves a useful purpose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33CC"/>
                </a:solidFill>
              </a:rPr>
              <a:t>	in facilitating the parties' objectives.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>
                <a:solidFill>
                  <a:srgbClr val="0033CC"/>
                </a:solidFill>
              </a:rPr>
              <a:t>	</a:t>
            </a:r>
            <a:r>
              <a:rPr lang="en-US" sz="2400" dirty="0">
                <a:solidFill>
                  <a:srgbClr val="0033CC"/>
                </a:solidFill>
              </a:rPr>
              <a:t>Thus, restrictions on transferability that are part of a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33CC"/>
                </a:solidFill>
              </a:rPr>
              <a:t>	</a:t>
            </a:r>
            <a:r>
              <a:rPr lang="en-US" sz="2400" b="1" u="sng" dirty="0"/>
              <a:t>bargained for agreement</a:t>
            </a:r>
            <a:r>
              <a:rPr lang="en-US" sz="2400" dirty="0">
                <a:solidFill>
                  <a:srgbClr val="0033CC"/>
                </a:solidFill>
              </a:rPr>
              <a:t>, as distinguished from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33CC"/>
                </a:solidFill>
              </a:rPr>
              <a:t>	a </a:t>
            </a:r>
            <a:r>
              <a:rPr lang="en-US" sz="2400" dirty="0" err="1">
                <a:solidFill>
                  <a:srgbClr val="0033CC"/>
                </a:solidFill>
              </a:rPr>
              <a:t>donative</a:t>
            </a:r>
            <a:r>
              <a:rPr lang="en-US" sz="2400" dirty="0">
                <a:solidFill>
                  <a:srgbClr val="0033CC"/>
                </a:solidFill>
              </a:rPr>
              <a:t> transaction, are deemed </a:t>
            </a:r>
            <a:r>
              <a:rPr lang="en-US" sz="2400" b="1" dirty="0">
                <a:solidFill>
                  <a:srgbClr val="C00000"/>
                </a:solidFill>
              </a:rPr>
              <a:t>valid.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34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638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3700" b="1" dirty="0">
                <a:solidFill>
                  <a:srgbClr val="C00000"/>
                </a:solidFill>
              </a:rPr>
              <a:t>Rule Against Restraints on Alienation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8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i="1" dirty="0"/>
              <a:t>Exceptions to the Rule Continued: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8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Right of First Refusal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>
                <a:solidFill>
                  <a:srgbClr val="002060"/>
                </a:solidFill>
              </a:rPr>
              <a:t>	The right to have the first opportunity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>
                <a:solidFill>
                  <a:srgbClr val="002060"/>
                </a:solidFill>
              </a:rPr>
              <a:t>	to purchase Real Estate when it becomes available,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>
                <a:solidFill>
                  <a:srgbClr val="002060"/>
                </a:solidFill>
              </a:rPr>
              <a:t>	or the right to meet any other offer,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>
                <a:solidFill>
                  <a:srgbClr val="002060"/>
                </a:solidFill>
              </a:rPr>
              <a:t>	is valid if reasonable.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200" b="1" i="1" dirty="0"/>
              <a:t>( </a:t>
            </a:r>
            <a:r>
              <a:rPr lang="en-US" sz="2200" b="1" i="1" dirty="0" err="1"/>
              <a:t>i.e</a:t>
            </a:r>
            <a:r>
              <a:rPr lang="en-US" sz="2200" b="1" i="1" dirty="0"/>
              <a:t>  </a:t>
            </a:r>
            <a:r>
              <a:rPr lang="en-US" sz="2200" b="1" dirty="0"/>
              <a:t>by specifying fair market value or other reasonable price).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62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4102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3700" b="1" dirty="0">
                <a:solidFill>
                  <a:srgbClr val="C00000"/>
                </a:solidFill>
              </a:rPr>
              <a:t>Rule Against Restraints on Alienation</a:t>
            </a:r>
          </a:p>
          <a:p>
            <a:pPr eaLnBrk="1" hangingPunct="1">
              <a:lnSpc>
                <a:spcPct val="70000"/>
              </a:lnSpc>
              <a:defRPr/>
            </a:pPr>
            <a:endParaRPr lang="en-US" sz="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2400" b="1" i="1" dirty="0"/>
              <a:t>Exceptions to the Rule Continued: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endParaRPr lang="en-US" sz="8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Restrictions on Transferability of Leaseholds</a:t>
            </a:r>
          </a:p>
          <a:p>
            <a:pPr eaLnBrk="1" hangingPunct="1">
              <a:lnSpc>
                <a:spcPct val="70000"/>
              </a:lnSpc>
              <a:defRPr/>
            </a:pPr>
            <a:endParaRPr lang="en-US" sz="800" b="1" dirty="0">
              <a:solidFill>
                <a:schemeClr val="accent2"/>
              </a:solidFill>
            </a:endParaRPr>
          </a:p>
          <a:p>
            <a:pPr algn="just" eaLnBrk="1" hangingPunct="1">
              <a:lnSpc>
                <a:spcPct val="70000"/>
              </a:lnSpc>
              <a:buFontTx/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	</a:t>
            </a:r>
            <a:r>
              <a:rPr lang="en-US" sz="2400" dirty="0">
                <a:solidFill>
                  <a:srgbClr val="002060"/>
                </a:solidFill>
              </a:rPr>
              <a:t>A provision in a lease prohibiting the lessee's assignment </a:t>
            </a:r>
          </a:p>
          <a:p>
            <a:pPr algn="just" eaLnBrk="1" hangingPunct="1">
              <a:lnSpc>
                <a:spcPct val="7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or subletting of their leasehold interest </a:t>
            </a:r>
          </a:p>
          <a:p>
            <a:pPr algn="just" eaLnBrk="1" hangingPunct="1">
              <a:lnSpc>
                <a:spcPct val="7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without the consent of the landlord </a:t>
            </a:r>
          </a:p>
          <a:p>
            <a:pPr algn="just" eaLnBrk="1" hangingPunct="1">
              <a:lnSpc>
                <a:spcPct val="7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is given effect in all jurisdictions. </a:t>
            </a:r>
          </a:p>
          <a:p>
            <a:pPr eaLnBrk="1" hangingPunct="1">
              <a:lnSpc>
                <a:spcPct val="70000"/>
              </a:lnSpc>
              <a:defRPr/>
            </a:pPr>
            <a:endParaRPr lang="en-US" sz="8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en-US" sz="800" b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Spendthrift Clauses Are Valid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800" dirty="0">
                <a:solidFill>
                  <a:schemeClr val="accent2"/>
                </a:solidFill>
              </a:rPr>
              <a:t>	</a:t>
            </a:r>
          </a:p>
          <a:p>
            <a:pPr algn="just" eaLnBrk="1" hangingPunct="1">
              <a:lnSpc>
                <a:spcPct val="70000"/>
              </a:lnSpc>
              <a:buFontTx/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	</a:t>
            </a:r>
            <a:r>
              <a:rPr lang="en-US" sz="2400" dirty="0">
                <a:solidFill>
                  <a:srgbClr val="002060"/>
                </a:solidFill>
              </a:rPr>
              <a:t>The rule applicable to restrictions on alienation </a:t>
            </a:r>
          </a:p>
          <a:p>
            <a:pPr algn="just" eaLnBrk="1" hangingPunct="1">
              <a:lnSpc>
                <a:spcPct val="7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involving equitable interests (i.e.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those held in trust) </a:t>
            </a:r>
          </a:p>
          <a:p>
            <a:pPr algn="just" eaLnBrk="1" hangingPunct="1">
              <a:lnSpc>
                <a:spcPct val="7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is the exact opposite of legal interests. </a:t>
            </a:r>
          </a:p>
          <a:p>
            <a:pPr algn="just" eaLnBrk="1" hangingPunct="1">
              <a:lnSpc>
                <a:spcPct val="70000"/>
              </a:lnSpc>
              <a:buFontTx/>
              <a:buNone/>
              <a:defRPr/>
            </a:pPr>
            <a:endParaRPr lang="en-US" sz="1000" dirty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As a result, Spendthrift clauses, which are true disabling restraints, are deemed </a:t>
            </a:r>
            <a:r>
              <a:rPr lang="en-US" sz="2400" b="1" dirty="0">
                <a:solidFill>
                  <a:srgbClr val="FF0000"/>
                </a:solidFill>
              </a:rPr>
              <a:t>VALID</a:t>
            </a:r>
            <a:r>
              <a:rPr lang="en-US" sz="240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39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808038"/>
          </a:xfrm>
        </p:spPr>
        <p:txBody>
          <a:bodyPr/>
          <a:lstStyle/>
          <a:p>
            <a:pPr eaLnBrk="1" hangingPunct="1"/>
            <a:r>
              <a:rPr lang="en-US" sz="4100" b="1" dirty="0"/>
              <a:t>Title Limitation Rules</a:t>
            </a:r>
            <a:r>
              <a:rPr lang="en-US" dirty="0"/>
              <a:t> 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6783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i="1">
                <a:solidFill>
                  <a:srgbClr val="002060"/>
                </a:solidFill>
              </a:rPr>
              <a:t>Rule in Shelley’s Case</a:t>
            </a:r>
          </a:p>
          <a:p>
            <a:pPr eaLnBrk="1" hangingPunct="1">
              <a:lnSpc>
                <a:spcPct val="80000"/>
              </a:lnSpc>
            </a:pPr>
            <a:r>
              <a:rPr lang="en-US" b="1" i="1">
                <a:solidFill>
                  <a:srgbClr val="002060"/>
                </a:solidFill>
              </a:rPr>
              <a:t>Doctrine of Worthier Title</a:t>
            </a:r>
          </a:p>
          <a:p>
            <a:pPr eaLnBrk="1" hangingPunct="1">
              <a:lnSpc>
                <a:spcPct val="80000"/>
              </a:lnSpc>
            </a:pPr>
            <a:r>
              <a:rPr lang="en-US" b="1" i="1">
                <a:solidFill>
                  <a:srgbClr val="002060"/>
                </a:solidFill>
              </a:rPr>
              <a:t>Rule Against Perpetuities</a:t>
            </a:r>
          </a:p>
          <a:p>
            <a:pPr eaLnBrk="1" hangingPunct="1">
              <a:lnSpc>
                <a:spcPct val="80000"/>
              </a:lnSpc>
            </a:pPr>
            <a:r>
              <a:rPr lang="en-US" b="1" i="1">
                <a:solidFill>
                  <a:srgbClr val="002060"/>
                </a:solidFill>
              </a:rPr>
              <a:t>Rule Against Restraints on Alienation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00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00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rgbClr val="FF0000"/>
                </a:solidFill>
              </a:rPr>
              <a:t>These Rules All Seek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rgbClr val="FF0000"/>
                </a:solidFill>
              </a:rPr>
              <a:t>to Promote Marketable Title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rgbClr val="FF0000"/>
                </a:solidFill>
              </a:rPr>
              <a:t>and Ensure that Real Property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rgbClr val="FF0000"/>
                </a:solidFill>
              </a:rPr>
              <a:t>is NOT Controlled for any significant time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rgbClr val="FF0000"/>
                </a:solidFill>
              </a:rPr>
              <a:t>from Beyond the Grave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3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3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3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3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3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3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3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3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3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3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3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3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3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28600" y="990600"/>
            <a:ext cx="876300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1000" b="1" dirty="0" smtClean="0">
              <a:solidFill>
                <a:srgbClr val="C00000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3000" b="1" dirty="0" smtClean="0">
                <a:solidFill>
                  <a:srgbClr val="C00000"/>
                </a:solidFill>
              </a:rPr>
              <a:t>Case </a:t>
            </a:r>
            <a:r>
              <a:rPr lang="en-US" sz="3000" b="1" dirty="0">
                <a:solidFill>
                  <a:srgbClr val="C00000"/>
                </a:solidFill>
              </a:rPr>
              <a:t>Study</a:t>
            </a:r>
            <a:r>
              <a:rPr lang="en-US" sz="3000" b="1" dirty="0" smtClean="0">
                <a:solidFill>
                  <a:srgbClr val="C00000"/>
                </a:solidFill>
              </a:rPr>
              <a:t>: Crown </a:t>
            </a:r>
            <a:r>
              <a:rPr lang="en-US" sz="3000" b="1" dirty="0">
                <a:solidFill>
                  <a:srgbClr val="C00000"/>
                </a:solidFill>
              </a:rPr>
              <a:t>v. Susannah North Martin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0033CC"/>
                </a:solidFill>
              </a:rPr>
              <a:t>A case involving </a:t>
            </a:r>
            <a:r>
              <a:rPr lang="en-US" sz="2400" b="1" dirty="0" smtClean="0">
                <a:solidFill>
                  <a:srgbClr val="0033CC"/>
                </a:solidFill>
              </a:rPr>
              <a:t>the Salem </a:t>
            </a:r>
            <a:r>
              <a:rPr lang="en-US" sz="2400" b="1" dirty="0">
                <a:solidFill>
                  <a:srgbClr val="0033CC"/>
                </a:solidFill>
              </a:rPr>
              <a:t>Witch Trials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3600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3600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3600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3600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000" b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000" b="1" dirty="0">
              <a:solidFill>
                <a:srgbClr val="CC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600" b="1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600" b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600" b="1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600" b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600" b="1" dirty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1600" b="1" dirty="0" smtClean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/>
              <a:t>         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/>
              <a:t> </a:t>
            </a:r>
            <a:r>
              <a:rPr lang="en-US" sz="1600" b="1" dirty="0" smtClean="0"/>
              <a:t>                    </a:t>
            </a:r>
            <a:r>
              <a:rPr lang="en-US" sz="1600" b="1" dirty="0" smtClean="0"/>
              <a:t>   </a:t>
            </a:r>
            <a:r>
              <a:rPr lang="en-US" sz="1600" b="1" dirty="0"/>
              <a:t>“Remember, it’s all about the property”</a:t>
            </a:r>
            <a:r>
              <a:rPr lang="en-US" sz="1600" b="1" dirty="0">
                <a:solidFill>
                  <a:srgbClr val="CC0000"/>
                </a:solidFill>
              </a:rPr>
              <a:t>	</a:t>
            </a:r>
            <a:r>
              <a:rPr lang="en-US" sz="2000" b="1" dirty="0">
                <a:solidFill>
                  <a:srgbClr val="CC0000"/>
                </a:solidFill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EBF93F-4E3F-43FC-A3DF-E8D045B12D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057400"/>
            <a:ext cx="5791200" cy="402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13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381000" y="990600"/>
            <a:ext cx="8458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1313" indent="-341313" algn="ctr">
              <a:spcBef>
                <a:spcPct val="20000"/>
              </a:spcBef>
            </a:pPr>
            <a:r>
              <a:rPr lang="en-US" sz="4400" b="1" i="1" dirty="0" smtClean="0">
                <a:solidFill>
                  <a:srgbClr val="C00000"/>
                </a:solidFill>
              </a:rPr>
              <a:t>End of Class Nine C</a:t>
            </a:r>
            <a:endParaRPr lang="en-US" sz="4400" i="1" dirty="0" smtClean="0">
              <a:solidFill>
                <a:srgbClr val="C00000"/>
              </a:solidFill>
            </a:endParaRPr>
          </a:p>
          <a:p>
            <a:pPr marL="341313" indent="-341313">
              <a:spcBef>
                <a:spcPct val="20000"/>
              </a:spcBef>
              <a:buFontTx/>
              <a:buChar char="•"/>
            </a:pPr>
            <a:endParaRPr lang="en-US" sz="1000" b="1" dirty="0" smtClean="0">
              <a:solidFill>
                <a:srgbClr val="002060"/>
              </a:solidFill>
            </a:endParaRPr>
          </a:p>
          <a:p>
            <a:pPr marL="341313" indent="-341313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solidFill>
                  <a:srgbClr val="002060"/>
                </a:solidFill>
              </a:rPr>
              <a:t>For </a:t>
            </a:r>
            <a:r>
              <a:rPr lang="en-US" sz="2800" b="1" dirty="0">
                <a:solidFill>
                  <a:srgbClr val="002060"/>
                </a:solidFill>
              </a:rPr>
              <a:t>next time – Review Assignments as follows on the Webpage:</a:t>
            </a:r>
          </a:p>
          <a:p>
            <a:pPr marL="342900" indent="-342900">
              <a:spcBef>
                <a:spcPts val="0"/>
              </a:spcBef>
              <a:buFontTx/>
              <a:buChar char="•"/>
            </a:pPr>
            <a:endParaRPr lang="en-US" sz="1000" b="1" dirty="0">
              <a:solidFill>
                <a:srgbClr val="002060"/>
              </a:solidFill>
            </a:endParaRPr>
          </a:p>
          <a:p>
            <a:pPr marL="800100" lvl="1" indent="-342900">
              <a:spcBef>
                <a:spcPts val="0"/>
              </a:spcBef>
              <a:buFontTx/>
              <a:buChar char="•"/>
            </a:pPr>
            <a:r>
              <a:rPr lang="en-US" sz="2400" b="1" i="1" dirty="0">
                <a:solidFill>
                  <a:srgbClr val="C00000"/>
                </a:solidFill>
              </a:rPr>
              <a:t>Lecture Slides</a:t>
            </a:r>
          </a:p>
          <a:p>
            <a:pPr marL="800100" lvl="1" indent="-342900">
              <a:spcBef>
                <a:spcPts val="0"/>
              </a:spcBef>
              <a:buFontTx/>
              <a:buChar char="•"/>
            </a:pPr>
            <a:r>
              <a:rPr lang="en-US" sz="2400" b="1" i="1" dirty="0">
                <a:solidFill>
                  <a:srgbClr val="C00000"/>
                </a:solidFill>
              </a:rPr>
              <a:t>Selected Readings</a:t>
            </a:r>
          </a:p>
          <a:p>
            <a:pPr marL="800100" lvl="1" indent="-342900">
              <a:spcBef>
                <a:spcPts val="0"/>
              </a:spcBef>
              <a:buFontTx/>
              <a:buChar char="•"/>
            </a:pPr>
            <a:r>
              <a:rPr lang="en-US" sz="2400" b="1" i="1" dirty="0">
                <a:solidFill>
                  <a:srgbClr val="C00000"/>
                </a:solidFill>
              </a:rPr>
              <a:t>Cases and Exercises</a:t>
            </a:r>
          </a:p>
          <a:p>
            <a:pPr marL="342900" indent="-342900">
              <a:spcBef>
                <a:spcPts val="0"/>
              </a:spcBef>
              <a:buFontTx/>
              <a:buChar char="•"/>
            </a:pPr>
            <a:endParaRPr lang="en-US" sz="1000" b="1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0"/>
              </a:spcBef>
              <a:buFontTx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We are a hot bench.</a:t>
            </a:r>
          </a:p>
          <a:p>
            <a:pPr marL="342900" indent="-342900">
              <a:spcBef>
                <a:spcPts val="0"/>
              </a:spcBef>
              <a:buFontTx/>
              <a:buChar char="•"/>
            </a:pPr>
            <a:endParaRPr lang="en-US" sz="1000" b="1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0"/>
              </a:spcBef>
              <a:buFontTx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Questions?</a:t>
            </a:r>
          </a:p>
          <a:p>
            <a:pPr marL="341313" indent="-341313">
              <a:spcBef>
                <a:spcPct val="20000"/>
              </a:spcBef>
            </a:pPr>
            <a:endParaRPr lang="en-US" sz="24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8458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719" y="1447800"/>
            <a:ext cx="7694762" cy="488685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3600" b="1" dirty="0" smtClean="0"/>
              <a:t>Tonight </a:t>
            </a:r>
            <a:r>
              <a:rPr lang="en-US" sz="3600" b="1" dirty="0"/>
              <a:t>We </a:t>
            </a:r>
            <a:r>
              <a:rPr lang="en-US" sz="3600" b="1" dirty="0" smtClean="0"/>
              <a:t>Will Speak </a:t>
            </a:r>
            <a:r>
              <a:rPr lang="en-US" sz="3600" b="1" dirty="0"/>
              <a:t>About:</a:t>
            </a:r>
          </a:p>
          <a:p>
            <a:pPr>
              <a:lnSpc>
                <a:spcPct val="110000"/>
              </a:lnSpc>
              <a:defRPr/>
            </a:pPr>
            <a:r>
              <a:rPr lang="en-US" sz="2800" b="1" dirty="0" smtClean="0">
                <a:solidFill>
                  <a:srgbClr val="006600"/>
                </a:solidFill>
              </a:rPr>
              <a:t>Real Property - Rights in Land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 Real Property – Estates in Land</a:t>
            </a:r>
            <a:endParaRPr lang="en-US" sz="2800" b="1" dirty="0">
              <a:solidFill>
                <a:srgbClr val="002060"/>
              </a:solidFill>
            </a:endParaRPr>
          </a:p>
          <a:p>
            <a:pPr algn="just">
              <a:lnSpc>
                <a:spcPct val="110000"/>
              </a:lnSpc>
              <a:defRPr/>
            </a:pPr>
            <a:r>
              <a:rPr lang="en-US" sz="1300" b="1" i="1" dirty="0">
                <a:solidFill>
                  <a:srgbClr val="C00000"/>
                </a:solidFill>
              </a:rPr>
              <a:t>Part</a:t>
            </a:r>
            <a:r>
              <a:rPr lang="en-US" sz="500" b="1" i="1" dirty="0">
                <a:solidFill>
                  <a:srgbClr val="C00000"/>
                </a:solidFill>
              </a:rPr>
              <a:t> </a:t>
            </a:r>
            <a:r>
              <a:rPr lang="en-US" sz="1300" b="1" i="1" dirty="0">
                <a:solidFill>
                  <a:srgbClr val="C00000"/>
                </a:solidFill>
              </a:rPr>
              <a:t>One: </a:t>
            </a:r>
            <a:r>
              <a:rPr lang="en-US" sz="1300" b="1" i="1" dirty="0" smtClean="0">
                <a:solidFill>
                  <a:srgbClr val="C00000"/>
                </a:solidFill>
              </a:rPr>
              <a:t>Definitions / Possession and Time / Types of Estates / Possessory v. Non Possessory</a:t>
            </a:r>
            <a:endParaRPr lang="en-US" sz="1300" b="1" i="1" dirty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 Future Interests</a:t>
            </a:r>
            <a:endParaRPr lang="en-US" sz="2800" b="1" dirty="0">
              <a:solidFill>
                <a:srgbClr val="002060"/>
              </a:solidFill>
            </a:endParaRPr>
          </a:p>
          <a:p>
            <a:pPr algn="just">
              <a:lnSpc>
                <a:spcPct val="110000"/>
              </a:lnSpc>
              <a:defRPr/>
            </a:pPr>
            <a:r>
              <a:rPr lang="en-US" b="1" i="1" dirty="0">
                <a:solidFill>
                  <a:srgbClr val="C00000"/>
                </a:solidFill>
              </a:rPr>
              <a:t>  </a:t>
            </a:r>
            <a:r>
              <a:rPr lang="en-US" sz="1700" b="1" i="1" dirty="0">
                <a:solidFill>
                  <a:srgbClr val="C00000"/>
                </a:solidFill>
              </a:rPr>
              <a:t>Part</a:t>
            </a:r>
            <a:r>
              <a:rPr lang="en-US" sz="1000" b="1" i="1" dirty="0">
                <a:solidFill>
                  <a:srgbClr val="C00000"/>
                </a:solidFill>
              </a:rPr>
              <a:t> </a:t>
            </a:r>
            <a:r>
              <a:rPr lang="en-US" sz="1700" b="1" i="1" dirty="0">
                <a:solidFill>
                  <a:srgbClr val="C00000"/>
                </a:solidFill>
              </a:rPr>
              <a:t>Two:</a:t>
            </a:r>
            <a:r>
              <a:rPr lang="en-US" sz="1000" b="1" i="1" dirty="0">
                <a:solidFill>
                  <a:srgbClr val="C00000"/>
                </a:solidFill>
              </a:rPr>
              <a:t> </a:t>
            </a:r>
            <a:r>
              <a:rPr lang="en-US" sz="1600" b="1" i="1" dirty="0" smtClean="0">
                <a:solidFill>
                  <a:srgbClr val="C00000"/>
                </a:solidFill>
              </a:rPr>
              <a:t>Reversions / Possibility of </a:t>
            </a:r>
            <a:r>
              <a:rPr lang="en-US" sz="1600" b="1" i="1" dirty="0" err="1" smtClean="0">
                <a:solidFill>
                  <a:srgbClr val="C00000"/>
                </a:solidFill>
              </a:rPr>
              <a:t>Reverter</a:t>
            </a:r>
            <a:r>
              <a:rPr lang="en-US" sz="1600" b="1" i="1" dirty="0" smtClean="0">
                <a:solidFill>
                  <a:srgbClr val="C00000"/>
                </a:solidFill>
              </a:rPr>
              <a:t> / Right of Re-entry</a:t>
            </a:r>
            <a:endParaRPr lang="en-US" sz="1600" b="1" i="1" dirty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 Title Limitation Rules</a:t>
            </a:r>
            <a:endParaRPr lang="en-US" sz="2800" b="1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sz="1600" b="1" i="1" dirty="0">
                <a:solidFill>
                  <a:srgbClr val="C00000"/>
                </a:solidFill>
              </a:rPr>
              <a:t>Part Three: </a:t>
            </a:r>
            <a:r>
              <a:rPr lang="en-US" sz="1600" b="1" i="1" dirty="0" smtClean="0">
                <a:solidFill>
                  <a:srgbClr val="C00000"/>
                </a:solidFill>
              </a:rPr>
              <a:t>Rule in Shelley’s Case / Doctrine of Worthier Title / Rule Against Perpetuities / Rule Against Restraints on Alienation</a:t>
            </a:r>
          </a:p>
          <a:p>
            <a:pPr defTabSz="685800">
              <a:lnSpc>
                <a:spcPct val="110000"/>
              </a:lnSpc>
              <a:defRPr/>
            </a:pPr>
            <a:endParaRPr lang="en-US" sz="600" b="1" i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002060"/>
                </a:solidFill>
              </a:rPr>
              <a:t> Class Case – Crown v. Susannah North Martin</a:t>
            </a:r>
            <a:endParaRPr lang="en-US" sz="2600" b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  <a:defRPr/>
            </a:pPr>
            <a:r>
              <a:rPr lang="en-US" sz="2400" b="1" i="1" dirty="0">
                <a:solidFill>
                  <a:srgbClr val="C00000"/>
                </a:solidFill>
              </a:rPr>
              <a:t>     </a:t>
            </a:r>
            <a:r>
              <a:rPr lang="en-US" b="1" i="1" dirty="0" smtClean="0">
                <a:solidFill>
                  <a:srgbClr val="C00000"/>
                </a:solidFill>
              </a:rPr>
              <a:t>The Salem Witch Trials and Property Forfeiture</a:t>
            </a:r>
          </a:p>
          <a:p>
            <a:pPr algn="ctr">
              <a:lnSpc>
                <a:spcPct val="87000"/>
              </a:lnSpc>
              <a:defRPr/>
            </a:pP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6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146175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dirty="0">
                <a:solidFill>
                  <a:srgbClr val="CC0000"/>
                </a:solidFill>
                <a:latin typeface="+mn-lt"/>
              </a:rPr>
              <a:t>Title Limitation Rules</a:t>
            </a:r>
          </a:p>
        </p:txBody>
      </p:sp>
      <p:pic>
        <p:nvPicPr>
          <p:cNvPr id="46084" name="Picture 6" descr="Stop sign - limita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971800"/>
            <a:ext cx="3429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FBBC0-BABA-4D67-B054-A87F8090C4B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21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84582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4000" b="1" i="1"/>
              <a:t>Title Limitation Rules</a:t>
            </a:r>
            <a:endParaRPr lang="en-US" sz="200" b="1" i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" b="1" i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" b="1" i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" b="1" i="1"/>
          </a:p>
          <a:p>
            <a:pPr eaLnBrk="1" hangingPunct="1">
              <a:lnSpc>
                <a:spcPct val="80000"/>
              </a:lnSpc>
            </a:pPr>
            <a:endParaRPr lang="en-US" sz="200" b="1" i="1"/>
          </a:p>
          <a:p>
            <a:pPr eaLnBrk="1" hangingPunct="1">
              <a:lnSpc>
                <a:spcPct val="80000"/>
              </a:lnSpc>
            </a:pPr>
            <a:r>
              <a:rPr lang="en-US" b="1" i="1">
                <a:solidFill>
                  <a:srgbClr val="002060"/>
                </a:solidFill>
              </a:rPr>
              <a:t>Rule in Shelley’s Case</a:t>
            </a:r>
          </a:p>
          <a:p>
            <a:pPr eaLnBrk="1" hangingPunct="1">
              <a:lnSpc>
                <a:spcPct val="80000"/>
              </a:lnSpc>
            </a:pPr>
            <a:r>
              <a:rPr lang="en-US" b="1" i="1">
                <a:solidFill>
                  <a:srgbClr val="002060"/>
                </a:solidFill>
              </a:rPr>
              <a:t>Doctrine of Worthier Title</a:t>
            </a:r>
          </a:p>
          <a:p>
            <a:pPr eaLnBrk="1" hangingPunct="1">
              <a:lnSpc>
                <a:spcPct val="80000"/>
              </a:lnSpc>
            </a:pPr>
            <a:r>
              <a:rPr lang="en-US" b="1" i="1">
                <a:solidFill>
                  <a:srgbClr val="002060"/>
                </a:solidFill>
              </a:rPr>
              <a:t>Rule Against Perpetuities</a:t>
            </a:r>
          </a:p>
          <a:p>
            <a:pPr eaLnBrk="1" hangingPunct="1">
              <a:lnSpc>
                <a:spcPct val="80000"/>
              </a:lnSpc>
            </a:pPr>
            <a:r>
              <a:rPr lang="en-US" b="1" i="1">
                <a:solidFill>
                  <a:srgbClr val="002060"/>
                </a:solidFill>
              </a:rPr>
              <a:t>Rule Against Restraints on Alienation </a:t>
            </a:r>
            <a:endParaRPr lang="en-US" sz="600" b="1" i="1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60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i="1">
                <a:solidFill>
                  <a:srgbClr val="CC0000"/>
                </a:solidFill>
              </a:rPr>
              <a:t>These Rules All Seek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i="1">
                <a:solidFill>
                  <a:srgbClr val="CC0000"/>
                </a:solidFill>
              </a:rPr>
              <a:t>to Promote Marketable Title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i="1">
                <a:solidFill>
                  <a:srgbClr val="CC0000"/>
                </a:solidFill>
              </a:rPr>
              <a:t>and Ensure that Real Property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i="1">
                <a:solidFill>
                  <a:srgbClr val="CC0000"/>
                </a:solidFill>
              </a:rPr>
              <a:t>is NOT Controlled for any significant time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i="1">
                <a:solidFill>
                  <a:srgbClr val="CC0000"/>
                </a:solidFill>
              </a:rPr>
              <a:t>from Beyond the Grave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31C25-FD40-4778-B110-D57902507AA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3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7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7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7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7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7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7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7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7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7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7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7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7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7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7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7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7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7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7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305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RULE IN SHELLY’S CASE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i="1" dirty="0">
                <a:solidFill>
                  <a:schemeClr val="hlink"/>
                </a:solidFill>
              </a:rPr>
              <a:t>Wolfe v. Shelley</a:t>
            </a:r>
            <a:r>
              <a:rPr lang="en-US" sz="2800" b="1" dirty="0">
                <a:solidFill>
                  <a:schemeClr val="hlink"/>
                </a:solidFill>
              </a:rPr>
              <a:t>, 1 Co. Rep. </a:t>
            </a:r>
            <a:r>
              <a:rPr lang="en-US" sz="2800" b="1" dirty="0" err="1">
                <a:solidFill>
                  <a:schemeClr val="hlink"/>
                </a:solidFill>
              </a:rPr>
              <a:t>93b</a:t>
            </a:r>
            <a:r>
              <a:rPr lang="en-US" sz="2800" b="1" dirty="0">
                <a:solidFill>
                  <a:schemeClr val="hlink"/>
                </a:solidFill>
              </a:rPr>
              <a:t>, 76 Eng. Rep. 206 (</a:t>
            </a:r>
            <a:r>
              <a:rPr lang="en-US" sz="2800" b="1" dirty="0" err="1">
                <a:solidFill>
                  <a:schemeClr val="hlink"/>
                </a:solidFill>
              </a:rPr>
              <a:t>C.P.</a:t>
            </a:r>
            <a:r>
              <a:rPr lang="en-US" sz="2800" b="1" dirty="0">
                <a:solidFill>
                  <a:schemeClr val="hlink"/>
                </a:solidFill>
              </a:rPr>
              <a:t>), generally known as </a:t>
            </a:r>
            <a:r>
              <a:rPr lang="en-US" sz="2800" b="1" i="1" dirty="0">
                <a:solidFill>
                  <a:schemeClr val="hlink"/>
                </a:solidFill>
              </a:rPr>
              <a:t>Shelley's Case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6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i="1" dirty="0">
                <a:solidFill>
                  <a:schemeClr val="accent2"/>
                </a:solidFill>
              </a:rPr>
              <a:t>In 1581 England, in an attempt to avoid inheritance taxes, land transactions were being structured: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i="1" dirty="0">
                <a:solidFill>
                  <a:schemeClr val="accent2"/>
                </a:solidFill>
              </a:rPr>
              <a:t>	</a:t>
            </a:r>
            <a:r>
              <a:rPr lang="en-US" sz="2800" b="1" i="1" dirty="0">
                <a:solidFill>
                  <a:srgbClr val="C00000"/>
                </a:solidFill>
              </a:rPr>
              <a:t>To A for life, with a remainder to A’s heirs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i="1" dirty="0">
                <a:solidFill>
                  <a:schemeClr val="accent2"/>
                </a:solidFill>
              </a:rPr>
              <a:t>Seeing through this legal fiction, the court held that since A could control the disposition of his estate (i.e. who would be his heirs), that any such transfer was really, and should be deemed to be: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i="1" dirty="0">
                <a:solidFill>
                  <a:schemeClr val="accent2"/>
                </a:solidFill>
              </a:rPr>
              <a:t>	</a:t>
            </a:r>
            <a:r>
              <a:rPr lang="en-US" sz="2800" b="1" i="1" dirty="0"/>
              <a:t>Now: 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</a:rPr>
              <a:t>To A in Fee Simple Absolute.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31C25-FD40-4778-B110-D57902507AA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60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229600" cy="9144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0033CC"/>
                </a:solidFill>
              </a:rPr>
              <a:t>The Rule in Shelley’s Case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209800"/>
            <a:ext cx="8458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>
                <a:solidFill>
                  <a:srgbClr val="FF0000"/>
                </a:solidFill>
              </a:rPr>
              <a:t>As a Result:</a:t>
            </a:r>
            <a:r>
              <a:rPr lang="en-US" sz="2800">
                <a:solidFill>
                  <a:schemeClr val="accent2"/>
                </a:solidFill>
              </a:rPr>
              <a:t> </a:t>
            </a:r>
          </a:p>
          <a:p>
            <a:pPr eaLnBrk="1" hangingPunct="1"/>
            <a:r>
              <a:rPr lang="en-US" sz="2000" b="1">
                <a:solidFill>
                  <a:schemeClr val="accent2"/>
                </a:solidFill>
              </a:rPr>
              <a:t>If a life estate is created in A and a remainder is created in A’s heirs, the remainder is deemed to have been created in A rather than A’s heirs.</a:t>
            </a:r>
          </a:p>
          <a:p>
            <a:pPr eaLnBrk="1" hangingPunct="1"/>
            <a:r>
              <a:rPr lang="en-US" sz="2000" b="1">
                <a:solidFill>
                  <a:schemeClr val="accent2"/>
                </a:solidFill>
              </a:rPr>
              <a:t>Now with the Rule in Shelley’s Case, A would have a life estate and the next vested estate, and they would merge to give A a fee simple absolute in the property.</a:t>
            </a:r>
          </a:p>
          <a:p>
            <a:pPr eaLnBrk="1" hangingPunct="1"/>
            <a:r>
              <a:rPr lang="en-US" sz="2000" b="1">
                <a:solidFill>
                  <a:schemeClr val="accent2"/>
                </a:solidFill>
              </a:rPr>
              <a:t>Reasons for the rule?</a:t>
            </a:r>
          </a:p>
          <a:p>
            <a:pPr eaLnBrk="1" hangingPunct="1"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		- Promote marketable title</a:t>
            </a:r>
          </a:p>
          <a:p>
            <a:pPr eaLnBrk="1" hangingPunct="1"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		- End a legal fiction tax dodge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31C25-FD40-4778-B110-D57902507AA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60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82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</a:rPr>
              <a:t>Doctrine of Worthier Title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i="1" dirty="0">
                <a:solidFill>
                  <a:srgbClr val="FF0000"/>
                </a:solidFill>
              </a:rPr>
              <a:t>	</a:t>
            </a:r>
            <a:r>
              <a:rPr lang="en-US" sz="2400" b="1" i="1" dirty="0">
                <a:solidFill>
                  <a:schemeClr val="hlink"/>
                </a:solidFill>
              </a:rPr>
              <a:t>(Similar to Rule in Shelley’s Case, but with different parties)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i="1" dirty="0">
                <a:solidFill>
                  <a:schemeClr val="accent2"/>
                </a:solidFill>
              </a:rPr>
              <a:t>Again in Common Law England, in an attempt to avoid inheritance taxes, land transactions were being structured: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i="1" dirty="0">
                <a:solidFill>
                  <a:schemeClr val="accent2"/>
                </a:solidFill>
              </a:rPr>
              <a:t>	</a:t>
            </a:r>
            <a:r>
              <a:rPr lang="en-US" sz="2800" b="1" i="1" dirty="0">
                <a:solidFill>
                  <a:srgbClr val="C00000"/>
                </a:solidFill>
              </a:rPr>
              <a:t>To A for life, with a remainder to O’s heirs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i="1" dirty="0">
                <a:solidFill>
                  <a:schemeClr val="accent2"/>
                </a:solidFill>
              </a:rPr>
              <a:t>Seeing through this legal fiction, the courts held that since O could control the disposition of his estate (i.e. who would be his heirs), that any such transfer was really, and should be deemed to be: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i="1" dirty="0">
                <a:solidFill>
                  <a:schemeClr val="accent2"/>
                </a:solidFill>
              </a:rPr>
              <a:t>	</a:t>
            </a:r>
            <a:r>
              <a:rPr lang="en-US" sz="2800" b="1" i="1" dirty="0">
                <a:solidFill>
                  <a:schemeClr val="tx2"/>
                </a:solidFill>
              </a:rPr>
              <a:t>Now: 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</a:rPr>
              <a:t>To A for Life, with a Reversion to O.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31C25-FD40-4778-B110-D57902507AA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25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82000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>
                <a:solidFill>
                  <a:srgbClr val="FF0000"/>
                </a:solidFill>
              </a:rPr>
              <a:t>Rule Against Perpetuities</a:t>
            </a:r>
          </a:p>
          <a:p>
            <a:pPr eaLnBrk="1" hangingPunct="1"/>
            <a:endParaRPr lang="en-US" sz="2000" b="1" i="1">
              <a:solidFill>
                <a:schemeClr val="accent2"/>
              </a:solidFill>
            </a:endParaRPr>
          </a:p>
          <a:p>
            <a:pPr eaLnBrk="1" hangingPunct="1"/>
            <a:r>
              <a:rPr lang="en-US" sz="2800" b="1" i="1"/>
              <a:t>The Rule Against Perpetuities </a:t>
            </a:r>
          </a:p>
          <a:p>
            <a:pPr eaLnBrk="1" hangingPunct="1">
              <a:buFontTx/>
              <a:buNone/>
            </a:pPr>
            <a:r>
              <a:rPr lang="en-US" sz="2800" b="1" i="1"/>
              <a:t>	is one of the most complicated </a:t>
            </a:r>
          </a:p>
          <a:p>
            <a:pPr eaLnBrk="1" hangingPunct="1">
              <a:buFontTx/>
              <a:buNone/>
            </a:pPr>
            <a:r>
              <a:rPr lang="en-US" sz="2800" b="1" i="1"/>
              <a:t>	Rules in the Law. </a:t>
            </a:r>
          </a:p>
          <a:p>
            <a:pPr eaLnBrk="1" hangingPunct="1">
              <a:buFontTx/>
              <a:buNone/>
            </a:pPr>
            <a:endParaRPr lang="en-US" sz="2800" b="1" i="1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2700" b="1" i="1">
                <a:solidFill>
                  <a:schemeClr val="accent2"/>
                </a:solidFill>
              </a:rPr>
              <a:t>	Basically, common law disfavors and prevents property from being held </a:t>
            </a:r>
            <a:r>
              <a:rPr lang="en-US" sz="2700" b="1" i="1" u="sng">
                <a:solidFill>
                  <a:schemeClr val="accent2"/>
                </a:solidFill>
              </a:rPr>
              <a:t>perpetually</a:t>
            </a:r>
            <a:r>
              <a:rPr lang="en-US" sz="2700" b="1" i="1">
                <a:solidFill>
                  <a:schemeClr val="accent2"/>
                </a:solidFill>
              </a:rPr>
              <a:t> in trust.</a:t>
            </a:r>
          </a:p>
        </p:txBody>
      </p:sp>
      <p:pic>
        <p:nvPicPr>
          <p:cNvPr id="51204" name="Picture 5" descr="http://www.crumpled.com/brackish/uploaded_images/2980Monkey_Looking_Book-776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600200"/>
            <a:ext cx="2293938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31C25-FD40-4778-B110-D57902507AA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7060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9166</TotalTime>
  <Words>1857</Words>
  <Application>Microsoft Office PowerPoint</Application>
  <PresentationFormat>On-screen Show (4:3)</PresentationFormat>
  <Paragraphs>320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Title Limitation Rules</vt:lpstr>
      <vt:lpstr>PowerPoint Presentation</vt:lpstr>
      <vt:lpstr>PowerPoint Presentation</vt:lpstr>
      <vt:lpstr>The Rule in Shelley’s Case</vt:lpstr>
      <vt:lpstr>PowerPoint Presentation</vt:lpstr>
      <vt:lpstr>PowerPoint Presentation</vt:lpstr>
      <vt:lpstr>PowerPoint Presentation</vt:lpstr>
      <vt:lpstr>Rule Against Perpetuities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Title Limitation Rules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T. Farley</dc:creator>
  <cp:lastModifiedBy>senateuser</cp:lastModifiedBy>
  <cp:revision>459</cp:revision>
  <cp:lastPrinted>2020-10-06T21:52:53Z</cp:lastPrinted>
  <dcterms:created xsi:type="dcterms:W3CDTF">2007-08-27T19:04:39Z</dcterms:created>
  <dcterms:modified xsi:type="dcterms:W3CDTF">2020-10-27T20:16:48Z</dcterms:modified>
</cp:coreProperties>
</file>