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09" r:id="rId2"/>
    <p:sldId id="675" r:id="rId3"/>
    <p:sldId id="676" r:id="rId4"/>
    <p:sldId id="660" r:id="rId5"/>
    <p:sldId id="661" r:id="rId6"/>
    <p:sldId id="662" r:id="rId7"/>
    <p:sldId id="663" r:id="rId8"/>
    <p:sldId id="664" r:id="rId9"/>
    <p:sldId id="665" r:id="rId10"/>
    <p:sldId id="666" r:id="rId11"/>
    <p:sldId id="667" r:id="rId12"/>
    <p:sldId id="668" r:id="rId13"/>
    <p:sldId id="669" r:id="rId14"/>
    <p:sldId id="670" r:id="rId15"/>
    <p:sldId id="671" r:id="rId16"/>
    <p:sldId id="672" r:id="rId17"/>
    <p:sldId id="673" r:id="rId18"/>
    <p:sldId id="674" r:id="rId19"/>
    <p:sldId id="439" r:id="rId2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81204"/>
    <a:srgbClr val="0033CC"/>
    <a:srgbClr val="006666"/>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11/14/2020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11/14/2020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699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168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5099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15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0247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16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722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17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96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E3B01BF-E777-48A0-843B-D8A0DF846877}" type="slidenum">
              <a:rPr lang="en-US" smtClean="0"/>
              <a:pPr/>
              <a:t>18</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461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265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8378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4727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6370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3385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4989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2609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586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838200" y="5334000"/>
            <a:ext cx="767556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a:t>
            </a:r>
            <a:r>
              <a:rPr lang="en-US" sz="3200" b="1" kern="0" dirty="0" smtClean="0">
                <a:solidFill>
                  <a:srgbClr val="FFFF00"/>
                </a:solidFill>
                <a:latin typeface="+mn-lt"/>
              </a:rPr>
              <a:t>11 </a:t>
            </a:r>
            <a:r>
              <a:rPr lang="en-US" sz="3200" b="1" kern="0" dirty="0">
                <a:solidFill>
                  <a:srgbClr val="FFFF00"/>
                </a:solidFill>
                <a:latin typeface="+mn-lt"/>
              </a:rPr>
              <a:t>C</a:t>
            </a:r>
            <a:r>
              <a:rPr lang="en-US" sz="3200" b="1" kern="0" dirty="0" smtClean="0">
                <a:solidFill>
                  <a:srgbClr val="FFFF00"/>
                </a:solidFill>
                <a:latin typeface="+mn-lt"/>
              </a:rPr>
              <a:t>:</a:t>
            </a:r>
            <a:endParaRPr lang="en-US" sz="3200" b="1" kern="0" dirty="0">
              <a:solidFill>
                <a:srgbClr val="FFFF00"/>
              </a:solidFill>
              <a:latin typeface="+mn-lt"/>
            </a:endParaRPr>
          </a:p>
          <a:p>
            <a:pPr marL="342889" indent="-342889" algn="ctr">
              <a:spcBef>
                <a:spcPct val="20000"/>
              </a:spcBef>
              <a:defRPr/>
            </a:pPr>
            <a:r>
              <a:rPr lang="en-US" sz="3200" b="1" kern="0" dirty="0" smtClean="0">
                <a:solidFill>
                  <a:srgbClr val="FFFF00"/>
                </a:solidFill>
                <a:latin typeface="+mn-lt"/>
              </a:rPr>
              <a:t>Adverse Possession</a:t>
            </a:r>
            <a:endParaRPr lang="en-US" sz="3200" b="1" kern="0" dirty="0">
              <a:solidFill>
                <a:srgbClr val="FFFF00"/>
              </a:solidFill>
              <a:latin typeface="+mn-lt"/>
            </a:endParaRPr>
          </a:p>
        </p:txBody>
      </p:sp>
      <p:pic>
        <p:nvPicPr>
          <p:cNvPr id="2052" name="Picture 1"/>
          <p:cNvPicPr>
            <a:picLocks noChangeAspect="1"/>
          </p:cNvPicPr>
          <p:nvPr/>
        </p:nvPicPr>
        <p:blipFill>
          <a:blip r:embed="rId3" cstate="print"/>
          <a:srcRect/>
          <a:stretch>
            <a:fillRect/>
          </a:stretch>
        </p:blipFill>
        <p:spPr bwMode="auto">
          <a:xfrm>
            <a:off x="1676400" y="152400"/>
            <a:ext cx="5700712" cy="123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10</a:t>
            </a:fld>
            <a:endParaRPr lang="en-US"/>
          </a:p>
        </p:txBody>
      </p:sp>
    </p:spTree>
    <p:extLst>
      <p:ext uri="{BB962C8B-B14F-4D97-AF65-F5344CB8AC3E}">
        <p14:creationId xmlns:p14="http://schemas.microsoft.com/office/powerpoint/2010/main" val="21868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extLst>
      <p:ext uri="{BB962C8B-B14F-4D97-AF65-F5344CB8AC3E}">
        <p14:creationId xmlns:p14="http://schemas.microsoft.com/office/powerpoint/2010/main" val="408181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extLst>
      <p:ext uri="{BB962C8B-B14F-4D97-AF65-F5344CB8AC3E}">
        <p14:creationId xmlns:p14="http://schemas.microsoft.com/office/powerpoint/2010/main" val="97997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extLst>
      <p:ext uri="{BB962C8B-B14F-4D97-AF65-F5344CB8AC3E}">
        <p14:creationId xmlns:p14="http://schemas.microsoft.com/office/powerpoint/2010/main" val="345863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extLst>
      <p:ext uri="{BB962C8B-B14F-4D97-AF65-F5344CB8AC3E}">
        <p14:creationId xmlns:p14="http://schemas.microsoft.com/office/powerpoint/2010/main" val="308749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extLst>
      <p:ext uri="{BB962C8B-B14F-4D97-AF65-F5344CB8AC3E}">
        <p14:creationId xmlns:p14="http://schemas.microsoft.com/office/powerpoint/2010/main" val="376107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extLst>
      <p:ext uri="{BB962C8B-B14F-4D97-AF65-F5344CB8AC3E}">
        <p14:creationId xmlns:p14="http://schemas.microsoft.com/office/powerpoint/2010/main" val="382175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extLst>
      <p:ext uri="{BB962C8B-B14F-4D97-AF65-F5344CB8AC3E}">
        <p14:creationId xmlns:p14="http://schemas.microsoft.com/office/powerpoint/2010/main" val="268963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914400" y="1219200"/>
            <a:ext cx="7162800" cy="1643063"/>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dirty="0">
                <a:solidFill>
                  <a:schemeClr val="tx2"/>
                </a:solidFill>
              </a:rPr>
              <a:t>Class </a:t>
            </a:r>
            <a:r>
              <a:rPr lang="en-US" sz="3600" b="1" dirty="0" smtClean="0">
                <a:solidFill>
                  <a:schemeClr val="tx2"/>
                </a:solidFill>
              </a:rPr>
              <a:t>Case:</a:t>
            </a:r>
            <a:r>
              <a:rPr lang="en-US" sz="3600" dirty="0" smtClean="0">
                <a:solidFill>
                  <a:schemeClr val="tx2"/>
                </a:solidFill>
              </a:rPr>
              <a:t> </a:t>
            </a:r>
            <a:endParaRPr lang="en-US" sz="3600" dirty="0">
              <a:solidFill>
                <a:schemeClr val="tx2"/>
              </a:solidFill>
            </a:endParaRPr>
          </a:p>
          <a:p>
            <a:pPr marL="342900" indent="-342900">
              <a:lnSpc>
                <a:spcPct val="80000"/>
              </a:lnSpc>
              <a:spcBef>
                <a:spcPct val="20000"/>
              </a:spcBef>
            </a:pPr>
            <a:r>
              <a:rPr lang="en-US" sz="3600" b="1" dirty="0">
                <a:solidFill>
                  <a:srgbClr val="CC0000"/>
                </a:solidFill>
              </a:rPr>
              <a:t>The Case of the Ski-slope</a:t>
            </a:r>
          </a:p>
          <a:p>
            <a:pPr marL="342900" indent="-342900">
              <a:lnSpc>
                <a:spcPct val="80000"/>
              </a:lnSpc>
              <a:spcBef>
                <a:spcPct val="20000"/>
              </a:spcBef>
            </a:pPr>
            <a:r>
              <a:rPr lang="en-US" sz="3600" b="1" dirty="0">
                <a:solidFill>
                  <a:srgbClr val="002060"/>
                </a:solidFill>
              </a:rPr>
              <a:t>		The Club </a:t>
            </a:r>
            <a:r>
              <a:rPr lang="en-US" sz="3600" b="1" dirty="0">
                <a:solidFill>
                  <a:srgbClr val="C00000"/>
                </a:solidFill>
              </a:rPr>
              <a:t>and the Rope Tow</a:t>
            </a:r>
          </a:p>
        </p:txBody>
      </p:sp>
      <p:pic>
        <p:nvPicPr>
          <p:cNvPr id="67588" name="Picture 6" descr="http://www.nelsap.org/nh/RedHillOC1964-800.jpg"/>
          <p:cNvPicPr>
            <a:picLocks noChangeAspect="1" noChangeArrowheads="1"/>
          </p:cNvPicPr>
          <p:nvPr/>
        </p:nvPicPr>
        <p:blipFill>
          <a:blip r:embed="rId3" cstate="print"/>
          <a:srcRect/>
          <a:stretch>
            <a:fillRect/>
          </a:stretch>
        </p:blipFill>
        <p:spPr bwMode="auto">
          <a:xfrm>
            <a:off x="3124200" y="2971800"/>
            <a:ext cx="5105400" cy="3451225"/>
          </a:xfrm>
          <a:prstGeom prst="rect">
            <a:avLst/>
          </a:prstGeom>
          <a:noFill/>
          <a:ln w="9525">
            <a:noFill/>
            <a:miter lim="800000"/>
            <a:headEnd/>
            <a:tailEnd/>
          </a:ln>
        </p:spPr>
      </p:pic>
      <p:pic>
        <p:nvPicPr>
          <p:cNvPr id="67589" name="Picture 8" descr="http://www.nelsap.org/nh/redhillsign2003.jpg"/>
          <p:cNvPicPr>
            <a:picLocks noChangeAspect="1" noChangeArrowheads="1"/>
          </p:cNvPicPr>
          <p:nvPr/>
        </p:nvPicPr>
        <p:blipFill>
          <a:blip r:embed="rId4" cstate="print"/>
          <a:srcRect/>
          <a:stretch>
            <a:fillRect/>
          </a:stretch>
        </p:blipFill>
        <p:spPr bwMode="auto">
          <a:xfrm>
            <a:off x="457200" y="2971800"/>
            <a:ext cx="23622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18</a:t>
            </a:fld>
            <a:endParaRPr lang="en-US"/>
          </a:p>
        </p:txBody>
      </p:sp>
    </p:spTree>
    <p:extLst>
      <p:ext uri="{BB962C8B-B14F-4D97-AF65-F5344CB8AC3E}">
        <p14:creationId xmlns:p14="http://schemas.microsoft.com/office/powerpoint/2010/main" val="71859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smtClean="0">
                <a:solidFill>
                  <a:srgbClr val="C00000"/>
                </a:solidFill>
              </a:rPr>
              <a:t>End of Class Eleven </a:t>
            </a:r>
            <a:r>
              <a:rPr lang="en-US" sz="4400" b="1" i="1" dirty="0">
                <a:solidFill>
                  <a:srgbClr val="C00000"/>
                </a:solidFill>
              </a:rPr>
              <a:t>C</a:t>
            </a:r>
            <a:endParaRPr lang="en-US" sz="4400" i="1" dirty="0" smtClean="0">
              <a:solidFill>
                <a:srgbClr val="C00000"/>
              </a:solidFill>
            </a:endParaRPr>
          </a:p>
          <a:p>
            <a:pPr marL="341313" indent="-341313">
              <a:spcBef>
                <a:spcPct val="20000"/>
              </a:spcBef>
              <a:buFontTx/>
              <a:buChar char="•"/>
            </a:pPr>
            <a:endParaRPr lang="en-US" sz="1000" b="1" dirty="0" smtClean="0">
              <a:solidFill>
                <a:srgbClr val="002060"/>
              </a:solidFill>
            </a:endParaRPr>
          </a:p>
          <a:p>
            <a:pPr marL="341313" indent="-341313">
              <a:spcBef>
                <a:spcPct val="2000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886851"/>
          </a:xfrm>
          <a:prstGeom prst="rect">
            <a:avLst/>
          </a:prstGeom>
          <a:solidFill>
            <a:schemeClr val="accent3"/>
          </a:solidFill>
        </p:spPr>
        <p:txBody>
          <a:bodyPr wrap="square">
            <a:spAutoFit/>
          </a:bodyPr>
          <a:lstStyle/>
          <a:p>
            <a:pPr>
              <a:lnSpc>
                <a:spcPct val="110000"/>
              </a:lnSpc>
              <a:defRPr/>
            </a:pPr>
            <a:r>
              <a:rPr lang="en-US" sz="3600" b="1" dirty="0"/>
              <a:t>Last Time We Spoke About:</a:t>
            </a:r>
          </a:p>
          <a:p>
            <a:pPr>
              <a:lnSpc>
                <a:spcPct val="110000"/>
              </a:lnSpc>
              <a:defRPr/>
            </a:pPr>
            <a:r>
              <a:rPr lang="en-US" sz="2800" b="1" dirty="0" smtClean="0">
                <a:solidFill>
                  <a:srgbClr val="006600"/>
                </a:solidFill>
              </a:rPr>
              <a:t>Real Property - Rights in Land</a:t>
            </a:r>
          </a:p>
          <a:p>
            <a:pPr>
              <a:lnSpc>
                <a:spcPct val="110000"/>
              </a:lnSpc>
              <a:buFont typeface="Arial" pitchFamily="34" charset="0"/>
              <a:buChar char="•"/>
              <a:defRPr/>
            </a:pPr>
            <a:r>
              <a:rPr lang="en-US" sz="2800" b="1" dirty="0" smtClean="0">
                <a:solidFill>
                  <a:srgbClr val="002060"/>
                </a:solidFill>
              </a:rPr>
              <a:t> Real Property – Estates in Land</a:t>
            </a:r>
            <a:endParaRPr lang="en-US" sz="2800" b="1" dirty="0">
              <a:solidFill>
                <a:srgbClr val="002060"/>
              </a:solidFill>
            </a:endParaRPr>
          </a:p>
          <a:p>
            <a:pPr algn="just">
              <a:lnSpc>
                <a:spcPct val="110000"/>
              </a:lnSpc>
              <a:defRPr/>
            </a:pPr>
            <a:r>
              <a:rPr lang="en-US" sz="1300" b="1" i="1" dirty="0">
                <a:solidFill>
                  <a:srgbClr val="C00000"/>
                </a:solidFill>
              </a:rPr>
              <a:t>Part</a:t>
            </a:r>
            <a:r>
              <a:rPr lang="en-US" sz="500" b="1" i="1" dirty="0">
                <a:solidFill>
                  <a:srgbClr val="C00000"/>
                </a:solidFill>
              </a:rPr>
              <a:t> </a:t>
            </a:r>
            <a:r>
              <a:rPr lang="en-US" sz="1300" b="1" i="1" dirty="0">
                <a:solidFill>
                  <a:srgbClr val="C00000"/>
                </a:solidFill>
              </a:rPr>
              <a:t>One: </a:t>
            </a:r>
            <a:r>
              <a:rPr lang="en-US" sz="1300" b="1" i="1" dirty="0" smtClean="0">
                <a:solidFill>
                  <a:srgbClr val="C00000"/>
                </a:solidFill>
              </a:rPr>
              <a:t>Definitions / Possession and Time / Types of Estates / Possessory v. Non Possessory</a:t>
            </a:r>
            <a:endParaRPr lang="en-US" sz="1300" b="1" i="1" dirty="0">
              <a:solidFill>
                <a:srgbClr val="C00000"/>
              </a:solidFill>
            </a:endParaRPr>
          </a:p>
          <a:p>
            <a:pPr>
              <a:lnSpc>
                <a:spcPct val="110000"/>
              </a:lnSpc>
              <a:buFont typeface="Arial" pitchFamily="34" charset="0"/>
              <a:buChar char="•"/>
              <a:defRPr/>
            </a:pPr>
            <a:r>
              <a:rPr lang="en-US" sz="2800" b="1" dirty="0" smtClean="0">
                <a:solidFill>
                  <a:srgbClr val="002060"/>
                </a:solidFill>
              </a:rPr>
              <a:t> Future Interests</a:t>
            </a:r>
            <a:endParaRPr lang="en-US" sz="2800" b="1" dirty="0">
              <a:solidFill>
                <a:srgbClr val="002060"/>
              </a:solidFill>
            </a:endParaRPr>
          </a:p>
          <a:p>
            <a:pPr algn="just">
              <a:lnSpc>
                <a:spcPct val="110000"/>
              </a:lnSpc>
              <a:defRPr/>
            </a:pPr>
            <a:r>
              <a:rPr lang="en-US" b="1" i="1" dirty="0">
                <a:solidFill>
                  <a:srgbClr val="C00000"/>
                </a:solidFill>
              </a:rPr>
              <a:t>  </a:t>
            </a:r>
            <a:r>
              <a:rPr lang="en-US" sz="1700" b="1" i="1" dirty="0">
                <a:solidFill>
                  <a:srgbClr val="C00000"/>
                </a:solidFill>
              </a:rPr>
              <a:t>Part</a:t>
            </a:r>
            <a:r>
              <a:rPr lang="en-US" sz="1000" b="1" i="1" dirty="0">
                <a:solidFill>
                  <a:srgbClr val="C00000"/>
                </a:solidFill>
              </a:rPr>
              <a:t> </a:t>
            </a:r>
            <a:r>
              <a:rPr lang="en-US" sz="1700" b="1" i="1" dirty="0">
                <a:solidFill>
                  <a:srgbClr val="C00000"/>
                </a:solidFill>
              </a:rPr>
              <a:t>Two:</a:t>
            </a:r>
            <a:r>
              <a:rPr lang="en-US" sz="1000" b="1" i="1" dirty="0">
                <a:solidFill>
                  <a:srgbClr val="C00000"/>
                </a:solidFill>
              </a:rPr>
              <a:t> </a:t>
            </a:r>
            <a:r>
              <a:rPr lang="en-US" sz="1600" b="1" i="1" dirty="0" smtClean="0">
                <a:solidFill>
                  <a:srgbClr val="C00000"/>
                </a:solidFill>
              </a:rPr>
              <a:t>Reversions / Possibility of </a:t>
            </a:r>
            <a:r>
              <a:rPr lang="en-US" sz="1600" b="1" i="1" dirty="0" err="1" smtClean="0">
                <a:solidFill>
                  <a:srgbClr val="C00000"/>
                </a:solidFill>
              </a:rPr>
              <a:t>Reverter</a:t>
            </a:r>
            <a:r>
              <a:rPr lang="en-US" sz="1600" b="1" i="1" dirty="0" smtClean="0">
                <a:solidFill>
                  <a:srgbClr val="C00000"/>
                </a:solidFill>
              </a:rPr>
              <a:t> / Right of Re-entry</a:t>
            </a:r>
            <a:endParaRPr lang="en-US" sz="1600" b="1" i="1" dirty="0">
              <a:solidFill>
                <a:srgbClr val="C00000"/>
              </a:solidFill>
            </a:endParaRPr>
          </a:p>
          <a:p>
            <a:pPr>
              <a:lnSpc>
                <a:spcPct val="110000"/>
              </a:lnSpc>
              <a:buFont typeface="Arial" pitchFamily="34" charset="0"/>
              <a:buChar char="•"/>
              <a:defRPr/>
            </a:pPr>
            <a:r>
              <a:rPr lang="en-US" sz="2800" b="1" dirty="0" smtClean="0">
                <a:solidFill>
                  <a:srgbClr val="002060"/>
                </a:solidFill>
              </a:rPr>
              <a:t> Title Limitation Rules</a:t>
            </a:r>
            <a:endParaRPr lang="en-US" sz="2800" b="1" dirty="0">
              <a:solidFill>
                <a:srgbClr val="002060"/>
              </a:solidFill>
            </a:endParaRPr>
          </a:p>
          <a:p>
            <a:pPr>
              <a:lnSpc>
                <a:spcPct val="110000"/>
              </a:lnSpc>
              <a:defRPr/>
            </a:pPr>
            <a:r>
              <a:rPr lang="en-US" b="1" i="1" dirty="0">
                <a:solidFill>
                  <a:srgbClr val="C00000"/>
                </a:solidFill>
              </a:rPr>
              <a:t> </a:t>
            </a:r>
            <a:r>
              <a:rPr lang="en-US" sz="1600" b="1" i="1" dirty="0">
                <a:solidFill>
                  <a:srgbClr val="C00000"/>
                </a:solidFill>
              </a:rPr>
              <a:t>Part Three: </a:t>
            </a:r>
            <a:r>
              <a:rPr lang="en-US" sz="1600" b="1" i="1" dirty="0" smtClean="0">
                <a:solidFill>
                  <a:srgbClr val="C00000"/>
                </a:solidFill>
              </a:rPr>
              <a:t>Rule in Shelley’s Case / Doctrine of Worthier Title / Rule Against Perpetuities / Rule Against Restraints on Alienation</a:t>
            </a:r>
          </a:p>
          <a:p>
            <a:pPr defTabSz="685800">
              <a:lnSpc>
                <a:spcPct val="110000"/>
              </a:lnSpc>
              <a:defRPr/>
            </a:pPr>
            <a:endParaRPr lang="en-US" sz="600" b="1" i="1" dirty="0" smtClean="0">
              <a:solidFill>
                <a:srgbClr val="C00000"/>
              </a:solidFill>
            </a:endParaRPr>
          </a:p>
          <a:p>
            <a:pPr>
              <a:lnSpc>
                <a:spcPct val="110000"/>
              </a:lnSpc>
              <a:buFont typeface="Arial" pitchFamily="34" charset="0"/>
              <a:buChar char="•"/>
              <a:defRPr/>
            </a:pPr>
            <a:r>
              <a:rPr lang="en-US" sz="2600" b="1" dirty="0" smtClean="0">
                <a:solidFill>
                  <a:srgbClr val="002060"/>
                </a:solidFill>
              </a:rPr>
              <a:t> Class Case – Crown v. Susannah North Martin</a:t>
            </a:r>
            <a:endParaRPr lang="en-US" sz="2600" b="1" dirty="0">
              <a:solidFill>
                <a:srgbClr val="002060"/>
              </a:solidFill>
            </a:endParaRPr>
          </a:p>
          <a:p>
            <a:pPr algn="ctr">
              <a:lnSpc>
                <a:spcPct val="110000"/>
              </a:lnSpc>
              <a:defRPr/>
            </a:pPr>
            <a:r>
              <a:rPr lang="en-US" sz="2400" b="1" i="1" dirty="0">
                <a:solidFill>
                  <a:srgbClr val="C00000"/>
                </a:solidFill>
              </a:rPr>
              <a:t>     </a:t>
            </a:r>
            <a:r>
              <a:rPr lang="en-US" b="1" i="1" dirty="0" smtClean="0">
                <a:solidFill>
                  <a:srgbClr val="C00000"/>
                </a:solidFill>
              </a:rPr>
              <a:t>The Salem Witch Trials and Property Forfeiture</a:t>
            </a:r>
          </a:p>
          <a:p>
            <a:pPr algn="ctr">
              <a:lnSpc>
                <a:spcPct val="87000"/>
              </a:lnSpc>
              <a:defRPr/>
            </a:pPr>
            <a:endParaRPr lang="en-US" b="1" dirty="0">
              <a:solidFill>
                <a:srgbClr val="C00000"/>
              </a:solidFill>
            </a:endParaRPr>
          </a:p>
        </p:txBody>
      </p:sp>
    </p:spTree>
    <p:extLst>
      <p:ext uri="{BB962C8B-B14F-4D97-AF65-F5344CB8AC3E}">
        <p14:creationId xmlns:p14="http://schemas.microsoft.com/office/powerpoint/2010/main" val="3004575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666790"/>
          </a:xfrm>
          <a:prstGeom prst="rect">
            <a:avLst/>
          </a:prstGeom>
          <a:solidFill>
            <a:schemeClr val="accent3"/>
          </a:solidFill>
        </p:spPr>
        <p:txBody>
          <a:bodyPr wrap="square">
            <a:spAutoFit/>
          </a:bodyPr>
          <a:lstStyle/>
          <a:p>
            <a:pPr>
              <a:lnSpc>
                <a:spcPct val="110000"/>
              </a:lnSpc>
              <a:defRPr/>
            </a:pPr>
            <a:r>
              <a:rPr lang="en-US" sz="3600" b="1" dirty="0"/>
              <a:t>Tonight We Will Speak About: </a:t>
            </a:r>
            <a:endParaRPr lang="en-US" sz="3600" b="1" dirty="0" smtClean="0"/>
          </a:p>
          <a:p>
            <a:pPr>
              <a:lnSpc>
                <a:spcPct val="110000"/>
              </a:lnSpc>
              <a:defRPr/>
            </a:pPr>
            <a:r>
              <a:rPr lang="en-US" sz="2800" b="1" dirty="0" smtClean="0">
                <a:solidFill>
                  <a:srgbClr val="006600"/>
                </a:solidFill>
              </a:rPr>
              <a:t>Real Property - Rights in Land</a:t>
            </a:r>
          </a:p>
          <a:p>
            <a:pPr>
              <a:lnSpc>
                <a:spcPct val="110000"/>
              </a:lnSpc>
              <a:buFont typeface="Arial" pitchFamily="34" charset="0"/>
              <a:buChar char="•"/>
              <a:defRPr/>
            </a:pPr>
            <a:r>
              <a:rPr lang="en-US" sz="2800" b="1" dirty="0" smtClean="0">
                <a:solidFill>
                  <a:srgbClr val="002060"/>
                </a:solidFill>
              </a:rPr>
              <a:t> Non Possessory Interests</a:t>
            </a:r>
            <a:endParaRPr lang="en-US" sz="2800" b="1" dirty="0">
              <a:solidFill>
                <a:srgbClr val="002060"/>
              </a:solidFill>
            </a:endParaRPr>
          </a:p>
          <a:p>
            <a:pPr algn="just">
              <a:lnSpc>
                <a:spcPct val="110000"/>
              </a:lnSpc>
              <a:defRPr/>
            </a:pPr>
            <a:r>
              <a:rPr lang="en-US" sz="1600" b="1" i="1" dirty="0" smtClean="0">
                <a:solidFill>
                  <a:srgbClr val="C00000"/>
                </a:solidFill>
              </a:rPr>
              <a:t>    Part </a:t>
            </a:r>
            <a:r>
              <a:rPr lang="en-US" sz="1600" b="1" i="1" dirty="0">
                <a:solidFill>
                  <a:srgbClr val="C00000"/>
                </a:solidFill>
              </a:rPr>
              <a:t>One: </a:t>
            </a:r>
            <a:r>
              <a:rPr lang="en-US" sz="1600" b="1" i="1" dirty="0" smtClean="0">
                <a:solidFill>
                  <a:srgbClr val="C00000"/>
                </a:solidFill>
              </a:rPr>
              <a:t>Definitions / Easements / Profits / Covenants / Servitudes</a:t>
            </a:r>
            <a:endParaRPr lang="en-US" sz="1600" b="1" i="1" dirty="0">
              <a:solidFill>
                <a:srgbClr val="C00000"/>
              </a:solidFill>
            </a:endParaRPr>
          </a:p>
          <a:p>
            <a:pPr>
              <a:lnSpc>
                <a:spcPct val="110000"/>
              </a:lnSpc>
              <a:buFont typeface="Arial" pitchFamily="34" charset="0"/>
              <a:buChar char="•"/>
              <a:defRPr/>
            </a:pPr>
            <a:r>
              <a:rPr lang="en-US" sz="2800" b="1" dirty="0" smtClean="0">
                <a:solidFill>
                  <a:srgbClr val="002060"/>
                </a:solidFill>
              </a:rPr>
              <a:t> Fixtures</a:t>
            </a:r>
            <a:endParaRPr lang="en-US" sz="2800" b="1" dirty="0">
              <a:solidFill>
                <a:srgbClr val="002060"/>
              </a:solidFill>
            </a:endParaRPr>
          </a:p>
          <a:p>
            <a:pPr algn="just">
              <a:lnSpc>
                <a:spcPct val="110000"/>
              </a:lnSpc>
              <a:defRPr/>
            </a:pPr>
            <a:r>
              <a:rPr lang="en-US" b="1" i="1" dirty="0">
                <a:solidFill>
                  <a:srgbClr val="C00000"/>
                </a:solidFill>
              </a:rPr>
              <a:t>  </a:t>
            </a:r>
            <a:r>
              <a:rPr lang="en-US" sz="1700" b="1" i="1" dirty="0">
                <a:solidFill>
                  <a:srgbClr val="C00000"/>
                </a:solidFill>
              </a:rPr>
              <a:t>Part</a:t>
            </a:r>
            <a:r>
              <a:rPr lang="en-US" sz="1000" b="1" i="1" dirty="0">
                <a:solidFill>
                  <a:srgbClr val="C00000"/>
                </a:solidFill>
              </a:rPr>
              <a:t> </a:t>
            </a:r>
            <a:r>
              <a:rPr lang="en-US" sz="1700" b="1" i="1" dirty="0">
                <a:solidFill>
                  <a:srgbClr val="C00000"/>
                </a:solidFill>
              </a:rPr>
              <a:t>Two:</a:t>
            </a:r>
            <a:r>
              <a:rPr lang="en-US" sz="1000" b="1" i="1" dirty="0">
                <a:solidFill>
                  <a:srgbClr val="C00000"/>
                </a:solidFill>
              </a:rPr>
              <a:t> </a:t>
            </a:r>
            <a:r>
              <a:rPr lang="en-US" sz="1600" b="1" i="1" dirty="0" smtClean="0">
                <a:solidFill>
                  <a:srgbClr val="C00000"/>
                </a:solidFill>
              </a:rPr>
              <a:t>Definitions / General Principles / Challenging Items</a:t>
            </a:r>
            <a:endParaRPr lang="en-US" sz="1600" b="1" i="1" dirty="0">
              <a:solidFill>
                <a:srgbClr val="C00000"/>
              </a:solidFill>
            </a:endParaRPr>
          </a:p>
          <a:p>
            <a:pPr>
              <a:lnSpc>
                <a:spcPct val="110000"/>
              </a:lnSpc>
              <a:buFont typeface="Arial" pitchFamily="34" charset="0"/>
              <a:buChar char="•"/>
              <a:defRPr/>
            </a:pPr>
            <a:r>
              <a:rPr lang="en-US" sz="2800" b="1" dirty="0" smtClean="0">
                <a:solidFill>
                  <a:srgbClr val="002060"/>
                </a:solidFill>
              </a:rPr>
              <a:t> Adverse Possession</a:t>
            </a:r>
            <a:endParaRPr lang="en-US" sz="2800" b="1" dirty="0">
              <a:solidFill>
                <a:srgbClr val="002060"/>
              </a:solidFill>
            </a:endParaRPr>
          </a:p>
          <a:p>
            <a:pPr>
              <a:lnSpc>
                <a:spcPct val="110000"/>
              </a:lnSpc>
              <a:defRPr/>
            </a:pPr>
            <a:r>
              <a:rPr lang="en-US" b="1" i="1" dirty="0">
                <a:solidFill>
                  <a:srgbClr val="C00000"/>
                </a:solidFill>
              </a:rPr>
              <a:t> </a:t>
            </a:r>
            <a:r>
              <a:rPr lang="en-US" sz="1600" b="1" i="1" dirty="0">
                <a:solidFill>
                  <a:srgbClr val="C00000"/>
                </a:solidFill>
              </a:rPr>
              <a:t>Part Three: </a:t>
            </a:r>
            <a:r>
              <a:rPr lang="en-US" sz="1600" b="1" i="1" dirty="0" smtClean="0">
                <a:solidFill>
                  <a:srgbClr val="C00000"/>
                </a:solidFill>
              </a:rPr>
              <a:t>Definitions / COACHEN</a:t>
            </a:r>
          </a:p>
          <a:p>
            <a:pPr defTabSz="685800">
              <a:lnSpc>
                <a:spcPct val="110000"/>
              </a:lnSpc>
              <a:defRPr/>
            </a:pPr>
            <a:endParaRPr lang="en-US" sz="600" b="1" i="1" dirty="0" smtClean="0">
              <a:solidFill>
                <a:srgbClr val="C00000"/>
              </a:solidFill>
            </a:endParaRPr>
          </a:p>
          <a:p>
            <a:pPr>
              <a:lnSpc>
                <a:spcPct val="110000"/>
              </a:lnSpc>
              <a:buFont typeface="Arial" pitchFamily="34" charset="0"/>
              <a:buChar char="•"/>
              <a:defRPr/>
            </a:pPr>
            <a:r>
              <a:rPr lang="en-US" sz="2600" b="1" dirty="0" smtClean="0">
                <a:solidFill>
                  <a:srgbClr val="002060"/>
                </a:solidFill>
              </a:rPr>
              <a:t> Class Case: Red Hill Outing Club v. Hammond</a:t>
            </a:r>
            <a:endParaRPr lang="en-US" sz="2600" b="1" dirty="0">
              <a:solidFill>
                <a:srgbClr val="002060"/>
              </a:solidFill>
            </a:endParaRPr>
          </a:p>
          <a:p>
            <a:pPr algn="ctr">
              <a:lnSpc>
                <a:spcPct val="110000"/>
              </a:lnSpc>
              <a:defRPr/>
            </a:pPr>
            <a:r>
              <a:rPr lang="en-US" sz="2400" b="1" i="1" dirty="0">
                <a:solidFill>
                  <a:srgbClr val="C00000"/>
                </a:solidFill>
              </a:rPr>
              <a:t>     </a:t>
            </a:r>
            <a:r>
              <a:rPr lang="en-US" b="1" i="1" dirty="0" smtClean="0">
                <a:solidFill>
                  <a:srgbClr val="C00000"/>
                </a:solidFill>
              </a:rPr>
              <a:t>Tentativeness of Property Restraints</a:t>
            </a:r>
          </a:p>
          <a:p>
            <a:pPr algn="ctr">
              <a:lnSpc>
                <a:spcPct val="87000"/>
              </a:lnSpc>
              <a:defRPr/>
            </a:pPr>
            <a:endParaRPr lang="en-US" b="1" dirty="0">
              <a:solidFill>
                <a:srgbClr val="C00000"/>
              </a:solidFill>
            </a:endParaRPr>
          </a:p>
        </p:txBody>
      </p:sp>
    </p:spTree>
    <p:extLst>
      <p:ext uri="{BB962C8B-B14F-4D97-AF65-F5344CB8AC3E}">
        <p14:creationId xmlns:p14="http://schemas.microsoft.com/office/powerpoint/2010/main" val="7898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Adverse Position</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extLst>
      <p:ext uri="{BB962C8B-B14F-4D97-AF65-F5344CB8AC3E}">
        <p14:creationId xmlns:p14="http://schemas.microsoft.com/office/powerpoint/2010/main" val="3753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2" end="2"/>
                                            </p:txEl>
                                          </p:spTgt>
                                        </p:tgtEl>
                                        <p:attrNameLst>
                                          <p:attrName>style.visibility</p:attrName>
                                        </p:attrNameLst>
                                      </p:cBhvr>
                                      <p:to>
                                        <p:strVal val="visible"/>
                                      </p:to>
                                    </p:set>
                                    <p:anim calcmode="lin" valueType="num">
                                      <p:cBhvr additive="base">
                                        <p:cTn id="13"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smtClean="0">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extLst>
      <p:ext uri="{BB962C8B-B14F-4D97-AF65-F5344CB8AC3E}">
        <p14:creationId xmlns:p14="http://schemas.microsoft.com/office/powerpoint/2010/main" val="20168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extLst>
      <p:ext uri="{BB962C8B-B14F-4D97-AF65-F5344CB8AC3E}">
        <p14:creationId xmlns:p14="http://schemas.microsoft.com/office/powerpoint/2010/main" val="206753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extLst>
      <p:ext uri="{BB962C8B-B14F-4D97-AF65-F5344CB8AC3E}">
        <p14:creationId xmlns:p14="http://schemas.microsoft.com/office/powerpoint/2010/main" val="241541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extLst>
      <p:ext uri="{BB962C8B-B14F-4D97-AF65-F5344CB8AC3E}">
        <p14:creationId xmlns:p14="http://schemas.microsoft.com/office/powerpoint/2010/main" val="19153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9</a:t>
            </a:fld>
            <a:endParaRPr lang="en-US"/>
          </a:p>
        </p:txBody>
      </p:sp>
    </p:spTree>
    <p:extLst>
      <p:ext uri="{BB962C8B-B14F-4D97-AF65-F5344CB8AC3E}">
        <p14:creationId xmlns:p14="http://schemas.microsoft.com/office/powerpoint/2010/main" val="3919291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9190</TotalTime>
  <Words>1339</Words>
  <Application>Microsoft Office PowerPoint</Application>
  <PresentationFormat>On-screen Show (4:3)</PresentationFormat>
  <Paragraphs>233</Paragraphs>
  <Slides>19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Default Design</vt:lpstr>
      <vt:lpstr>PowerPoint Presentation</vt:lpstr>
      <vt:lpstr>PowerPoint Presentation</vt:lpstr>
      <vt:lpstr>PowerPoint Presentation</vt:lpstr>
      <vt:lpstr>PowerPoint Presentation</vt:lpstr>
      <vt:lpstr>Adverse 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471</cp:revision>
  <cp:lastPrinted>2020-10-06T21:52:53Z</cp:lastPrinted>
  <dcterms:created xsi:type="dcterms:W3CDTF">2007-08-27T19:04:39Z</dcterms:created>
  <dcterms:modified xsi:type="dcterms:W3CDTF">2020-11-14T19:30:31Z</dcterms:modified>
</cp:coreProperties>
</file>