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655" r:id="rId3"/>
    <p:sldId id="677" r:id="rId4"/>
    <p:sldId id="656" r:id="rId5"/>
    <p:sldId id="364" r:id="rId6"/>
    <p:sldId id="568" r:id="rId7"/>
    <p:sldId id="569" r:id="rId8"/>
    <p:sldId id="570" r:id="rId9"/>
    <p:sldId id="591" r:id="rId10"/>
    <p:sldId id="571" r:id="rId11"/>
    <p:sldId id="572"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204"/>
    <a:srgbClr val="0033CC"/>
    <a:srgbClr val="006600"/>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9" d="100"/>
          <a:sy n="69"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F49FA71D-F0CC-4219-8CE8-0F8F2939A941}"/>
    <pc:docChg chg="addSld delSld modSld">
      <pc:chgData name="Robert Farley" userId="1b2cfada0102257f" providerId="LiveId" clId="{F49FA71D-F0CC-4219-8CE8-0F8F2939A941}" dt="2020-11-23T17:05:12.371" v="5" actId="207"/>
      <pc:docMkLst>
        <pc:docMk/>
      </pc:docMkLst>
      <pc:sldChg chg="add">
        <pc:chgData name="Robert Farley" userId="1b2cfada0102257f" providerId="LiveId" clId="{F49FA71D-F0CC-4219-8CE8-0F8F2939A941}" dt="2020-11-23T17:03:47.295" v="0"/>
        <pc:sldMkLst>
          <pc:docMk/>
          <pc:sldMk cId="0" sldId="364"/>
        </pc:sldMkLst>
      </pc:sldChg>
      <pc:sldChg chg="modSp mod">
        <pc:chgData name="Robert Farley" userId="1b2cfada0102257f" providerId="LiveId" clId="{F49FA71D-F0CC-4219-8CE8-0F8F2939A941}" dt="2020-11-23T17:04:09.781" v="3" actId="20577"/>
        <pc:sldMkLst>
          <pc:docMk/>
          <pc:sldMk cId="0" sldId="439"/>
        </pc:sldMkLst>
        <pc:spChg chg="mod">
          <ac:chgData name="Robert Farley" userId="1b2cfada0102257f" providerId="LiveId" clId="{F49FA71D-F0CC-4219-8CE8-0F8F2939A941}" dt="2020-11-23T17:04:09.781" v="3" actId="20577"/>
          <ac:spMkLst>
            <pc:docMk/>
            <pc:sldMk cId="0" sldId="439"/>
            <ac:spMk id="21506" creationId="{00000000-0000-0000-0000-000000000000}"/>
          </ac:spMkLst>
        </pc:spChg>
      </pc:sldChg>
      <pc:sldChg chg="add">
        <pc:chgData name="Robert Farley" userId="1b2cfada0102257f" providerId="LiveId" clId="{F49FA71D-F0CC-4219-8CE8-0F8F2939A941}" dt="2020-11-23T17:03:47.295" v="0"/>
        <pc:sldMkLst>
          <pc:docMk/>
          <pc:sldMk cId="0" sldId="568"/>
        </pc:sldMkLst>
      </pc:sldChg>
      <pc:sldChg chg="add">
        <pc:chgData name="Robert Farley" userId="1b2cfada0102257f" providerId="LiveId" clId="{F49FA71D-F0CC-4219-8CE8-0F8F2939A941}" dt="2020-11-23T17:03:47.295" v="0"/>
        <pc:sldMkLst>
          <pc:docMk/>
          <pc:sldMk cId="0" sldId="569"/>
        </pc:sldMkLst>
      </pc:sldChg>
      <pc:sldChg chg="add">
        <pc:chgData name="Robert Farley" userId="1b2cfada0102257f" providerId="LiveId" clId="{F49FA71D-F0CC-4219-8CE8-0F8F2939A941}" dt="2020-11-23T17:04:54.430" v="4"/>
        <pc:sldMkLst>
          <pc:docMk/>
          <pc:sldMk cId="0" sldId="570"/>
        </pc:sldMkLst>
      </pc:sldChg>
      <pc:sldChg chg="add">
        <pc:chgData name="Robert Farley" userId="1b2cfada0102257f" providerId="LiveId" clId="{F49FA71D-F0CC-4219-8CE8-0F8F2939A941}" dt="2020-11-23T17:04:54.430" v="4"/>
        <pc:sldMkLst>
          <pc:docMk/>
          <pc:sldMk cId="0" sldId="571"/>
        </pc:sldMkLst>
      </pc:sldChg>
      <pc:sldChg chg="modSp add">
        <pc:chgData name="Robert Farley" userId="1b2cfada0102257f" providerId="LiveId" clId="{F49FA71D-F0CC-4219-8CE8-0F8F2939A941}" dt="2020-11-23T17:05:12.371" v="5" actId="207"/>
        <pc:sldMkLst>
          <pc:docMk/>
          <pc:sldMk cId="0" sldId="572"/>
        </pc:sldMkLst>
        <pc:spChg chg="mod">
          <ac:chgData name="Robert Farley" userId="1b2cfada0102257f" providerId="LiveId" clId="{F49FA71D-F0CC-4219-8CE8-0F8F2939A941}" dt="2020-11-23T17:05:12.371" v="5" actId="207"/>
          <ac:spMkLst>
            <pc:docMk/>
            <pc:sldMk cId="0" sldId="572"/>
            <ac:spMk id="775170" creationId="{00000000-0000-0000-0000-000000000000}"/>
          </ac:spMkLst>
        </pc:spChg>
      </pc:sldChg>
      <pc:sldChg chg="del">
        <pc:chgData name="Robert Farley" userId="1b2cfada0102257f" providerId="LiveId" clId="{F49FA71D-F0CC-4219-8CE8-0F8F2939A941}" dt="2020-11-23T17:03:58.637" v="1" actId="47"/>
        <pc:sldMkLst>
          <pc:docMk/>
          <pc:sldMk cId="0" sldId="588"/>
        </pc:sldMkLst>
      </pc:sldChg>
      <pc:sldChg chg="add">
        <pc:chgData name="Robert Farley" userId="1b2cfada0102257f" providerId="LiveId" clId="{F49FA71D-F0CC-4219-8CE8-0F8F2939A941}" dt="2020-11-23T17:04:54.430" v="4"/>
        <pc:sldMkLst>
          <pc:docMk/>
          <pc:sldMk cId="3714179332" sldId="591"/>
        </pc:sldMkLst>
      </pc:sldChg>
      <pc:sldChg chg="del">
        <pc:chgData name="Robert Farley" userId="1b2cfada0102257f" providerId="LiveId" clId="{F49FA71D-F0CC-4219-8CE8-0F8F2939A941}" dt="2020-11-23T17:03:58.637" v="1" actId="47"/>
        <pc:sldMkLst>
          <pc:docMk/>
          <pc:sldMk cId="0" sldId="592"/>
        </pc:sldMkLst>
      </pc:sldChg>
      <pc:sldChg chg="del">
        <pc:chgData name="Robert Farley" userId="1b2cfada0102257f" providerId="LiveId" clId="{F49FA71D-F0CC-4219-8CE8-0F8F2939A941}" dt="2020-11-23T17:03:58.637" v="1" actId="47"/>
        <pc:sldMkLst>
          <pc:docMk/>
          <pc:sldMk cId="628615705" sldId="678"/>
        </pc:sldMkLst>
      </pc:sldChg>
      <pc:sldChg chg="del">
        <pc:chgData name="Robert Farley" userId="1b2cfada0102257f" providerId="LiveId" clId="{F49FA71D-F0CC-4219-8CE8-0F8F2939A941}" dt="2020-11-23T17:03:58.637" v="1" actId="47"/>
        <pc:sldMkLst>
          <pc:docMk/>
          <pc:sldMk cId="1010986136" sldId="6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7319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1B2B35-F944-461F-BCAD-C032E68705A5}" type="slidenum">
              <a:rPr lang="en-US" altLang="en-US" smtClean="0"/>
              <a:pPr eaLnBrk="1" hangingPunct="1"/>
              <a:t>5</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EDBEE1-4544-4DD1-8E4C-4D83E1C1B73A}" type="slidenum">
              <a:rPr lang="en-US" altLang="en-US" smtClean="0"/>
              <a:pPr eaLnBrk="1" hangingPunct="1"/>
              <a:t>6</a:t>
            </a:fld>
            <a:endParaRPr lang="en-US" alt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7A75F1-B96F-441F-8B6D-8E2B24C5AA3D}" type="slidenum">
              <a:rPr lang="en-US" altLang="en-US" smtClean="0"/>
              <a:pPr eaLnBrk="1" hangingPunct="1"/>
              <a:t>7</a:t>
            </a:fld>
            <a:endParaRPr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F672EC-4E94-4318-8939-E42748708DF8}" type="slidenum">
              <a:rPr lang="en-US" altLang="en-US" smtClean="0"/>
              <a:pPr eaLnBrk="1" hangingPunct="1"/>
              <a:t>8</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F672EC-4E94-4318-8939-E42748708DF8}" type="slidenum">
              <a:rPr lang="en-US" altLang="en-US" smtClean="0"/>
              <a:pPr eaLnBrk="1" hangingPunct="1"/>
              <a:t>9</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11DF76-3BCE-4E05-A3FD-B6FC9454F5DE}" type="slidenum">
              <a:rPr lang="en-US" altLang="en-US" smtClean="0"/>
              <a:pPr eaLnBrk="1" hangingPunct="1"/>
              <a:t>10</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432D77-F419-4CC2-ACB3-767FA589A2E6}" type="slidenum">
              <a:rPr lang="en-US" altLang="en-US" smtClean="0"/>
              <a:pPr eaLnBrk="1" hangingPunct="1"/>
              <a:t>11</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13 B:</a:t>
            </a:r>
          </a:p>
          <a:p>
            <a:pPr marL="342889" indent="-342889" algn="ctr">
              <a:spcBef>
                <a:spcPct val="20000"/>
              </a:spcBef>
              <a:defRPr/>
            </a:pPr>
            <a:r>
              <a:rPr lang="en-US" sz="3200" b="1" kern="0" dirty="0">
                <a:solidFill>
                  <a:srgbClr val="FFFF00"/>
                </a:solidFill>
                <a:latin typeface="+mn-lt"/>
              </a:rPr>
              <a:t>Interference With Property Rights</a:t>
            </a: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body" sz="half" idx="1"/>
          </p:nvPr>
        </p:nvSpPr>
        <p:spPr>
          <a:xfrm>
            <a:off x="304800" y="1066800"/>
            <a:ext cx="8610600" cy="5486400"/>
          </a:xfrm>
          <a:noFill/>
        </p:spPr>
        <p:txBody>
          <a:bodyPr/>
          <a:lstStyle/>
          <a:p>
            <a:pPr marL="609600" indent="-609600" eaLnBrk="1" hangingPunct="1">
              <a:lnSpc>
                <a:spcPct val="80000"/>
              </a:lnSpc>
              <a:buFontTx/>
              <a:buNone/>
            </a:pPr>
            <a:r>
              <a:rPr lang="en-US" altLang="en-US" sz="2300" b="1" dirty="0">
                <a:solidFill>
                  <a:srgbClr val="CC0000"/>
                </a:solidFill>
              </a:rPr>
              <a:t>Trespass  </a:t>
            </a:r>
          </a:p>
          <a:p>
            <a:pPr marL="609600" indent="-609600" eaLnBrk="1" hangingPunct="1">
              <a:lnSpc>
                <a:spcPct val="80000"/>
              </a:lnSpc>
              <a:buFontTx/>
              <a:buNone/>
            </a:pPr>
            <a:r>
              <a:rPr lang="en-US" altLang="en-US" sz="2300" b="1" dirty="0">
                <a:solidFill>
                  <a:schemeClr val="hlink"/>
                </a:solidFill>
              </a:rPr>
              <a:t>	General Exceptions to Trespass Liability</a:t>
            </a:r>
          </a:p>
          <a:p>
            <a:pPr marL="609600" indent="-609600" eaLnBrk="1" hangingPunct="1">
              <a:lnSpc>
                <a:spcPct val="80000"/>
              </a:lnSpc>
              <a:buFontTx/>
              <a:buNone/>
            </a:pPr>
            <a:r>
              <a:rPr lang="en-US" altLang="en-US" sz="2300" dirty="0"/>
              <a:t>	</a:t>
            </a:r>
            <a:r>
              <a:rPr lang="en-US" altLang="en-US" sz="2300" b="1" dirty="0"/>
              <a:t>An entry under a legally recognized privilege               does not constitute a trespass. </a:t>
            </a:r>
          </a:p>
          <a:p>
            <a:pPr marL="609600" indent="-609600" eaLnBrk="1" hangingPunct="1">
              <a:lnSpc>
                <a:spcPct val="80000"/>
              </a:lnSpc>
              <a:buFontTx/>
              <a:buNone/>
            </a:pPr>
            <a:r>
              <a:rPr lang="en-US" altLang="en-US" sz="2300" b="1" dirty="0"/>
              <a:t>	A privileged entry is one made with the landowner's consent. </a:t>
            </a:r>
          </a:p>
          <a:p>
            <a:pPr marL="609600" indent="-609600" eaLnBrk="1" hangingPunct="1">
              <a:lnSpc>
                <a:spcPct val="80000"/>
              </a:lnSpc>
              <a:buFontTx/>
              <a:buNone/>
            </a:pPr>
            <a:r>
              <a:rPr lang="en-US" altLang="en-US" sz="2300" b="1" dirty="0"/>
              <a:t>	If an owner invites a repairman onto their land to fix a leaky pipe, then the workman’s entry is privileged. </a:t>
            </a:r>
          </a:p>
          <a:p>
            <a:pPr marL="609600" indent="-609600" eaLnBrk="1" hangingPunct="1">
              <a:lnSpc>
                <a:spcPct val="80000"/>
              </a:lnSpc>
              <a:buFontTx/>
              <a:buNone/>
            </a:pPr>
            <a:r>
              <a:rPr lang="en-US" altLang="en-US" sz="2300" b="1" dirty="0"/>
              <a:t>	Privilege may also be found of necessity. </a:t>
            </a:r>
          </a:p>
          <a:p>
            <a:pPr marL="609600" indent="-609600" eaLnBrk="1" hangingPunct="1">
              <a:lnSpc>
                <a:spcPct val="80000"/>
              </a:lnSpc>
              <a:buFontTx/>
              <a:buNone/>
            </a:pPr>
            <a:r>
              <a:rPr lang="en-US" altLang="en-US" sz="2300" b="1" dirty="0"/>
              <a:t>	A firefighter may enter private property to save an adjacent house from fire.</a:t>
            </a:r>
          </a:p>
          <a:p>
            <a:pPr marL="609600" indent="-609600" eaLnBrk="1" hangingPunct="1">
              <a:lnSpc>
                <a:spcPct val="80000"/>
              </a:lnSpc>
              <a:buFontTx/>
              <a:buNone/>
            </a:pPr>
            <a:r>
              <a:rPr lang="en-US" altLang="en-US" sz="2300" b="1" dirty="0"/>
              <a:t>	A police officer may enter to arrest a suspect. </a:t>
            </a:r>
          </a:p>
          <a:p>
            <a:pPr marL="609600" indent="-609600" eaLnBrk="1" hangingPunct="1">
              <a:lnSpc>
                <a:spcPct val="80000"/>
              </a:lnSpc>
              <a:buFontTx/>
              <a:buNone/>
            </a:pPr>
            <a:r>
              <a:rPr lang="en-US" altLang="en-US" sz="2300" b="1" dirty="0"/>
              <a:t>	Private persons can also be found to have a privilege to enter another's land in an emergency situation (e.g., while fleeing from an attacking bear).</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3122">
                                            <p:txEl>
                                              <p:pRg st="0" end="0"/>
                                            </p:txEl>
                                          </p:spTgt>
                                        </p:tgtEl>
                                        <p:attrNameLst>
                                          <p:attrName>style.visibility</p:attrName>
                                        </p:attrNameLst>
                                      </p:cBhvr>
                                      <p:to>
                                        <p:strVal val="visible"/>
                                      </p:to>
                                    </p:set>
                                    <p:anim calcmode="lin" valueType="num">
                                      <p:cBhvr additive="base">
                                        <p:cTn id="7" dur="500" fill="hold"/>
                                        <p:tgtEl>
                                          <p:spTgt spid="773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31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body" sz="half" idx="1"/>
          </p:nvPr>
        </p:nvSpPr>
        <p:spPr>
          <a:xfrm>
            <a:off x="381000" y="1066800"/>
            <a:ext cx="8382000" cy="5486400"/>
          </a:xfrm>
          <a:noFill/>
        </p:spPr>
        <p:txBody>
          <a:bodyPr/>
          <a:lstStyle/>
          <a:p>
            <a:pPr marL="609600" indent="-609600" eaLnBrk="1" hangingPunct="1">
              <a:buFontTx/>
              <a:buNone/>
            </a:pPr>
            <a:r>
              <a:rPr lang="en-US" altLang="en-US" sz="3600" b="1" dirty="0">
                <a:solidFill>
                  <a:srgbClr val="CC0000"/>
                </a:solidFill>
              </a:rPr>
              <a:t>Trespass</a:t>
            </a:r>
            <a:r>
              <a:rPr lang="en-US" altLang="en-US" sz="2800" b="1" dirty="0">
                <a:solidFill>
                  <a:srgbClr val="FF0000"/>
                </a:solidFill>
              </a:rPr>
              <a:t> </a:t>
            </a:r>
            <a:r>
              <a:rPr lang="en-US" altLang="en-US" sz="2800" b="1" i="1" dirty="0"/>
              <a:t> </a:t>
            </a:r>
            <a:endParaRPr lang="en-US" altLang="en-US" sz="2800" b="1" dirty="0">
              <a:solidFill>
                <a:schemeClr val="accent2"/>
              </a:solidFill>
            </a:endParaRPr>
          </a:p>
          <a:p>
            <a:pPr marL="609600" indent="-609600" eaLnBrk="1" hangingPunct="1">
              <a:lnSpc>
                <a:spcPct val="90000"/>
              </a:lnSpc>
            </a:pPr>
            <a:endParaRPr lang="en-US" altLang="en-US" sz="700" b="1" dirty="0">
              <a:solidFill>
                <a:schemeClr val="accent2"/>
              </a:solidFill>
            </a:endParaRPr>
          </a:p>
          <a:p>
            <a:pPr marL="609600" indent="-609600" eaLnBrk="1" hangingPunct="1"/>
            <a:r>
              <a:rPr lang="en-US" altLang="en-US" sz="2800" b="1" dirty="0">
                <a:solidFill>
                  <a:schemeClr val="accent2"/>
                </a:solidFill>
              </a:rPr>
              <a:t>Remedies for trespass also include remedies at law and equity or both.  As a result, a party who has suffered a trespass can bring an action for: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Money Damages; </a:t>
            </a:r>
            <a:r>
              <a:rPr lang="en-US" altLang="en-US" sz="2800" b="1" dirty="0">
                <a:solidFill>
                  <a:schemeClr val="accent2"/>
                </a:solidFill>
              </a:rPr>
              <a:t>(can be nominal)</a:t>
            </a:r>
            <a:endParaRPr lang="en-US" altLang="en-US" sz="2800" b="1" i="1" dirty="0">
              <a:solidFill>
                <a:schemeClr val="hlink"/>
              </a:solidFill>
            </a:endParaRPr>
          </a:p>
          <a:p>
            <a:pPr marL="609600" indent="-609600" eaLnBrk="1" hangingPunct="1">
              <a:buFontTx/>
              <a:buNone/>
            </a:pPr>
            <a:r>
              <a:rPr lang="en-US" altLang="en-US" sz="2800" b="1" i="1" dirty="0">
                <a:solidFill>
                  <a:schemeClr val="hlink"/>
                </a:solidFill>
              </a:rPr>
              <a:t>	*	Injunction</a:t>
            </a:r>
            <a:r>
              <a:rPr lang="en-US" altLang="en-US" sz="2800" b="1" dirty="0">
                <a:solidFill>
                  <a:schemeClr val="accent2"/>
                </a:solidFill>
              </a:rPr>
              <a:t> (called </a:t>
            </a:r>
            <a:r>
              <a:rPr lang="en-US" altLang="en-US" sz="2800" b="1" dirty="0">
                <a:solidFill>
                  <a:srgbClr val="C81204"/>
                </a:solidFill>
              </a:rPr>
              <a:t>ejectment</a:t>
            </a:r>
            <a:r>
              <a:rPr lang="en-US" altLang="en-US" sz="2800" b="1" dirty="0">
                <a:solidFill>
                  <a:schemeClr val="accent2"/>
                </a:solidFill>
              </a:rPr>
              <a:t>, to have the trespasser removed from the property and/or enjoined from re-entering it); 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Both</a:t>
            </a:r>
            <a:r>
              <a:rPr lang="en-US" altLang="en-US" sz="2800" b="1" dirty="0">
                <a:solidFill>
                  <a:schemeClr val="accent2"/>
                </a:solidFill>
              </a:rPr>
              <a:t>  </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5170">
                                            <p:txEl>
                                              <p:pRg st="0" end="0"/>
                                            </p:txEl>
                                          </p:spTgt>
                                        </p:tgtEl>
                                        <p:attrNameLst>
                                          <p:attrName>style.visibility</p:attrName>
                                        </p:attrNameLst>
                                      </p:cBhvr>
                                      <p:to>
                                        <p:strVal val="visible"/>
                                      </p:to>
                                    </p:set>
                                    <p:anim calcmode="lin" valueType="num">
                                      <p:cBhvr additive="base">
                                        <p:cTn id="7" dur="500" fill="hold"/>
                                        <p:tgtEl>
                                          <p:spTgt spid="775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51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63658"/>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Conveyances</a:t>
            </a:r>
          </a:p>
          <a:p>
            <a:pPr algn="just">
              <a:lnSpc>
                <a:spcPct val="110000"/>
              </a:lnSpc>
              <a:defRPr/>
            </a:pPr>
            <a:r>
              <a:rPr lang="en-US" sz="1600" b="1" i="1" dirty="0">
                <a:solidFill>
                  <a:srgbClr val="C00000"/>
                </a:solidFill>
              </a:rPr>
              <a:t>    Part One: Definitions</a:t>
            </a:r>
          </a:p>
          <a:p>
            <a:pPr algn="just">
              <a:lnSpc>
                <a:spcPct val="110000"/>
              </a:lnSpc>
              <a:defRPr/>
            </a:pPr>
            <a:r>
              <a:rPr lang="en-US" sz="1600" b="1" i="1" dirty="0">
                <a:solidFill>
                  <a:srgbClr val="C00000"/>
                </a:solidFill>
              </a:rPr>
              <a:t>	     Transfers, Conveyances and Security Interests</a:t>
            </a:r>
          </a:p>
          <a:p>
            <a:pPr algn="just">
              <a:lnSpc>
                <a:spcPct val="110000"/>
              </a:lnSpc>
              <a:defRPr/>
            </a:pPr>
            <a:r>
              <a:rPr lang="en-US" sz="1600" b="1" i="1" dirty="0">
                <a:solidFill>
                  <a:srgbClr val="C00000"/>
                </a:solidFill>
              </a:rPr>
              <a:t>	     Contracts</a:t>
            </a:r>
          </a:p>
          <a:p>
            <a:pPr algn="just">
              <a:lnSpc>
                <a:spcPct val="110000"/>
              </a:lnSpc>
              <a:defRPr/>
            </a:pPr>
            <a:r>
              <a:rPr lang="en-US" sz="1600" b="1" i="1" dirty="0">
                <a:solidFill>
                  <a:srgbClr val="C00000"/>
                </a:solidFill>
              </a:rPr>
              <a:t>	     Deeds</a:t>
            </a:r>
          </a:p>
          <a:p>
            <a:pPr algn="just">
              <a:lnSpc>
                <a:spcPct val="110000"/>
              </a:lnSpc>
              <a:defRPr/>
            </a:pPr>
            <a:r>
              <a:rPr lang="en-US" sz="1600" b="1" i="1" dirty="0">
                <a:solidFill>
                  <a:srgbClr val="C00000"/>
                </a:solidFill>
              </a:rPr>
              <a:t>	     Mortgages</a:t>
            </a:r>
          </a:p>
          <a:p>
            <a:pPr algn="just">
              <a:lnSpc>
                <a:spcPct val="110000"/>
              </a:lnSpc>
              <a:defRPr/>
            </a:pPr>
            <a:r>
              <a:rPr lang="en-US" sz="1600" b="1" i="1" dirty="0">
                <a:solidFill>
                  <a:srgbClr val="C00000"/>
                </a:solidFill>
              </a:rPr>
              <a:t>	     Recording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Exercise: Who Wants To Be A Home Owner</a:t>
            </a:r>
          </a:p>
          <a:p>
            <a:pPr algn="ctr">
              <a:lnSpc>
                <a:spcPct val="110000"/>
              </a:lnSpc>
              <a:defRPr/>
            </a:pPr>
            <a:r>
              <a:rPr lang="en-US" sz="2400" b="1" i="1" dirty="0">
                <a:solidFill>
                  <a:srgbClr val="C00000"/>
                </a:solidFill>
              </a:rPr>
              <a:t>     </a:t>
            </a:r>
            <a:r>
              <a:rPr lang="en-US" b="1" i="1" dirty="0">
                <a:solidFill>
                  <a:srgbClr val="C00000"/>
                </a:solidFill>
              </a:rPr>
              <a:t>Exercise in Buying A Home</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796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8357"/>
          </a:xfrm>
          <a:prstGeom prst="rect">
            <a:avLst/>
          </a:prstGeom>
          <a:solidFill>
            <a:schemeClr val="accent3"/>
          </a:solidFill>
        </p:spPr>
        <p:txBody>
          <a:bodyPr wrap="square">
            <a:spAutoFit/>
          </a:bodyPr>
          <a:lstStyle/>
          <a:p>
            <a:pPr>
              <a:lnSpc>
                <a:spcPct val="110000"/>
              </a:lnSpc>
              <a:defRPr/>
            </a:pPr>
            <a:r>
              <a:rPr lang="en-US" sz="3600" b="1" dirty="0"/>
              <a:t>Tonight We Will Speak About: </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Title Security</a:t>
            </a:r>
          </a:p>
          <a:p>
            <a:pPr algn="just">
              <a:lnSpc>
                <a:spcPct val="110000"/>
              </a:lnSpc>
              <a:defRPr/>
            </a:pPr>
            <a:r>
              <a:rPr lang="en-US" sz="1600" b="1" i="1" dirty="0">
                <a:solidFill>
                  <a:srgbClr val="C00000"/>
                </a:solidFill>
              </a:rPr>
              <a:t>    Part One: The Value of Title Searches</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Interference With Property Rights</a:t>
            </a:r>
          </a:p>
          <a:p>
            <a:pPr algn="just">
              <a:lnSpc>
                <a:spcPct val="110000"/>
              </a:lnSpc>
              <a:defRPr/>
            </a:pPr>
            <a:r>
              <a:rPr lang="en-US" sz="1600" b="1" i="1" dirty="0">
                <a:solidFill>
                  <a:srgbClr val="C00000"/>
                </a:solidFill>
              </a:rPr>
              <a:t>    Part Two: Nuisance, Trespass and Ejectment</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Land Use</a:t>
            </a:r>
          </a:p>
          <a:p>
            <a:pPr algn="just">
              <a:lnSpc>
                <a:spcPct val="110000"/>
              </a:lnSpc>
              <a:defRPr/>
            </a:pPr>
            <a:r>
              <a:rPr lang="en-US" sz="1600" b="1" i="1" dirty="0">
                <a:solidFill>
                  <a:srgbClr val="C00000"/>
                </a:solidFill>
              </a:rPr>
              <a:t>    Part Three: Definitions / Zoning / Planning / Eminent Domain and Takings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Case: </a:t>
            </a:r>
            <a:r>
              <a:rPr lang="en-US" sz="2400" b="1" dirty="0" err="1">
                <a:solidFill>
                  <a:srgbClr val="002060"/>
                </a:solidFill>
              </a:rPr>
              <a:t>Kelo</a:t>
            </a:r>
            <a:r>
              <a:rPr lang="en-US" sz="2400" b="1" dirty="0">
                <a:solidFill>
                  <a:srgbClr val="002060"/>
                </a:solidFill>
              </a:rPr>
              <a:t> v. City of New London</a:t>
            </a:r>
          </a:p>
          <a:p>
            <a:pPr algn="ctr">
              <a:lnSpc>
                <a:spcPct val="110000"/>
              </a:lnSpc>
              <a:defRPr/>
            </a:pPr>
            <a:r>
              <a:rPr lang="en-US" sz="2400" b="1" i="1" dirty="0">
                <a:solidFill>
                  <a:srgbClr val="C00000"/>
                </a:solidFill>
              </a:rPr>
              <a:t>     </a:t>
            </a:r>
            <a:r>
              <a:rPr lang="en-US" b="1" i="1" dirty="0">
                <a:solidFill>
                  <a:srgbClr val="C00000"/>
                </a:solidFill>
              </a:rPr>
              <a:t>Economic Development v. Property Rights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64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6106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endParaRPr lang="en-US" sz="2000" b="1" dirty="0">
              <a:solidFill>
                <a:srgbClr val="C00000"/>
              </a:solidFill>
            </a:endParaRPr>
          </a:p>
          <a:p>
            <a:pPr marL="0" indent="0" algn="ctr" eaLnBrk="1" hangingPunct="1">
              <a:lnSpc>
                <a:spcPct val="90000"/>
              </a:lnSpc>
              <a:buFontTx/>
              <a:buNone/>
              <a:defRPr/>
            </a:pPr>
            <a:r>
              <a:rPr lang="en-US" sz="4400" b="1" dirty="0">
                <a:solidFill>
                  <a:srgbClr val="C00000"/>
                </a:solidFill>
              </a:rPr>
              <a:t>  </a:t>
            </a:r>
            <a:r>
              <a:rPr lang="en-US" sz="4000" b="1" dirty="0">
                <a:solidFill>
                  <a:srgbClr val="C00000"/>
                </a:solidFill>
              </a:rPr>
              <a:t>Interference with Property Rights</a:t>
            </a:r>
          </a:p>
          <a:p>
            <a:pPr marL="609600" indent="-609600" algn="ctr" eaLnBrk="1" hangingPunct="1">
              <a:lnSpc>
                <a:spcPct val="90000"/>
              </a:lnSpc>
              <a:buFontTx/>
              <a:buNone/>
              <a:defRPr/>
            </a:pPr>
            <a:r>
              <a:rPr lang="en-US" b="1" dirty="0">
                <a:solidFill>
                  <a:srgbClr val="0033CC"/>
                </a:solidFill>
              </a:rPr>
              <a:t>Nuisance, Trespass and Ejectment</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4</a:t>
            </a:fld>
            <a:endParaRPr lang="en-US"/>
          </a:p>
        </p:txBody>
      </p:sp>
    </p:spTree>
    <p:extLst>
      <p:ext uri="{BB962C8B-B14F-4D97-AF65-F5344CB8AC3E}">
        <p14:creationId xmlns:p14="http://schemas.microsoft.com/office/powerpoint/2010/main" val="27111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2" end="2"/>
                                            </p:txEl>
                                          </p:spTgt>
                                        </p:tgtEl>
                                        <p:attrNameLst>
                                          <p:attrName>style.visibility</p:attrName>
                                        </p:attrNameLst>
                                      </p:cBhvr>
                                      <p:to>
                                        <p:strVal val="visible"/>
                                      </p:to>
                                    </p:set>
                                    <p:anim calcmode="lin" valueType="num">
                                      <p:cBhvr additive="base">
                                        <p:cTn id="7"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Grp="1" noChangeArrowheads="1"/>
          </p:cNvSpPr>
          <p:nvPr>
            <p:ph type="body" sz="half" idx="1"/>
          </p:nvPr>
        </p:nvSpPr>
        <p:spPr>
          <a:xfrm>
            <a:off x="381000" y="1143000"/>
            <a:ext cx="8382000" cy="5410200"/>
          </a:xfrm>
          <a:noFill/>
        </p:spPr>
        <p:txBody>
          <a:bodyPr/>
          <a:lstStyle/>
          <a:p>
            <a:pPr marL="609600" indent="-609600" eaLnBrk="1" hangingPunct="1">
              <a:lnSpc>
                <a:spcPct val="80000"/>
              </a:lnSpc>
              <a:buFontTx/>
              <a:buNone/>
            </a:pPr>
            <a:r>
              <a:rPr lang="en-US" altLang="en-US" b="1" dirty="0">
                <a:solidFill>
                  <a:srgbClr val="CC0000"/>
                </a:solidFill>
              </a:rPr>
              <a:t>Nuisance</a:t>
            </a:r>
            <a:r>
              <a:rPr lang="en-US" altLang="en-US" sz="2400" b="1" dirty="0">
                <a:solidFill>
                  <a:srgbClr val="FF0000"/>
                </a:solidFill>
              </a:rPr>
              <a:t> </a:t>
            </a:r>
            <a:r>
              <a:rPr lang="en-US" altLang="en-US" sz="2400" b="1" i="1" dirty="0"/>
              <a:t> </a:t>
            </a:r>
            <a:endParaRPr lang="en-US" altLang="en-US" sz="2400" b="1" dirty="0">
              <a:solidFill>
                <a:schemeClr val="accent2"/>
              </a:solidFill>
            </a:endParaRPr>
          </a:p>
          <a:p>
            <a:pPr marL="609600" indent="-609600" eaLnBrk="1" hangingPunct="1">
              <a:lnSpc>
                <a:spcPct val="90000"/>
              </a:lnSpc>
            </a:pPr>
            <a:endParaRPr lang="en-US" altLang="en-US" sz="600" b="1" dirty="0">
              <a:solidFill>
                <a:schemeClr val="accent2"/>
              </a:solidFill>
            </a:endParaRPr>
          </a:p>
          <a:p>
            <a:pPr marL="609600" indent="-609600" eaLnBrk="1" hangingPunct="1">
              <a:lnSpc>
                <a:spcPct val="80000"/>
              </a:lnSpc>
            </a:pPr>
            <a:r>
              <a:rPr lang="en-US" altLang="en-US" sz="2400" b="1" dirty="0">
                <a:solidFill>
                  <a:schemeClr val="accent2"/>
                </a:solidFill>
              </a:rPr>
              <a:t>The law has long recognized the concept that one must not use one’s property to injure another’s property.  When this type of conduct occurs it can legally be classified as </a:t>
            </a:r>
            <a:r>
              <a:rPr lang="en-US" altLang="en-US" sz="2400" b="1" i="1" dirty="0">
                <a:solidFill>
                  <a:schemeClr val="hlink"/>
                </a:solidFill>
              </a:rPr>
              <a:t>Nuisance.</a:t>
            </a:r>
          </a:p>
          <a:p>
            <a:pPr marL="609600" indent="-609600" eaLnBrk="1" hangingPunct="1">
              <a:lnSpc>
                <a:spcPct val="80000"/>
              </a:lnSpc>
            </a:pPr>
            <a:r>
              <a:rPr lang="en-US" altLang="en-US" sz="2400" b="1" i="1" dirty="0">
                <a:solidFill>
                  <a:schemeClr val="hlink"/>
                </a:solidFill>
              </a:rPr>
              <a:t>Private Nuisance</a:t>
            </a:r>
            <a:r>
              <a:rPr lang="en-US" altLang="en-US" sz="2400" b="1" dirty="0">
                <a:solidFill>
                  <a:schemeClr val="accent2"/>
                </a:solidFill>
              </a:rPr>
              <a:t> – A private nuisance is the substantial interference with private rights to use and enjoy land, produced by either intentional and unreasonable conduct, or by unintentional conduct that is either negligent, reckless, or so inherently dangerous that strict liability is applied.</a:t>
            </a:r>
          </a:p>
          <a:p>
            <a:pPr marL="609600" indent="-609600" eaLnBrk="1" hangingPunct="1">
              <a:lnSpc>
                <a:spcPct val="80000"/>
              </a:lnSpc>
            </a:pPr>
            <a:r>
              <a:rPr lang="en-US" altLang="en-US" sz="2400" b="1" i="1" dirty="0">
                <a:solidFill>
                  <a:schemeClr val="hlink"/>
                </a:solidFill>
              </a:rPr>
              <a:t>Public Nuisance</a:t>
            </a:r>
            <a:r>
              <a:rPr lang="en-US" altLang="en-US" sz="2400" b="1" dirty="0">
                <a:solidFill>
                  <a:schemeClr val="accent2"/>
                </a:solidFill>
              </a:rPr>
              <a:t> – A Nuisance that affects the rights held in common by many landowners, i.e. the public, rather than the specific rights of an individual, targeted landowner can be classified as a public nuisance. </a:t>
            </a:r>
            <a:endParaRPr lang="en-US" altLang="en-US" sz="2400"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4852">
                                            <p:txEl>
                                              <p:pRg st="0" end="0"/>
                                            </p:txEl>
                                          </p:spTgt>
                                        </p:tgtEl>
                                        <p:attrNameLst>
                                          <p:attrName>style.visibility</p:attrName>
                                        </p:attrNameLst>
                                      </p:cBhvr>
                                      <p:to>
                                        <p:strVal val="visible"/>
                                      </p:to>
                                    </p:set>
                                    <p:anim calcmode="lin" valueType="num">
                                      <p:cBhvr additive="base">
                                        <p:cTn id="7" dur="500" fill="hold"/>
                                        <p:tgtEl>
                                          <p:spTgt spid="3348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48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body" sz="half" idx="1"/>
          </p:nvPr>
        </p:nvSpPr>
        <p:spPr>
          <a:xfrm>
            <a:off x="381000" y="1066800"/>
            <a:ext cx="8305800" cy="5486400"/>
          </a:xfrm>
          <a:noFill/>
        </p:spPr>
        <p:txBody>
          <a:bodyPr/>
          <a:lstStyle/>
          <a:p>
            <a:pPr marL="609600" indent="-609600" eaLnBrk="1" hangingPunct="1">
              <a:lnSpc>
                <a:spcPct val="80000"/>
              </a:lnSpc>
              <a:buFontTx/>
              <a:buNone/>
            </a:pPr>
            <a:r>
              <a:rPr lang="en-US" altLang="en-US" b="1" dirty="0">
                <a:solidFill>
                  <a:srgbClr val="CC0000"/>
                </a:solidFill>
              </a:rPr>
              <a:t>Nuisance  </a:t>
            </a:r>
          </a:p>
          <a:p>
            <a:pPr marL="609600" indent="-609600" eaLnBrk="1" hangingPunct="1">
              <a:lnSpc>
                <a:spcPct val="90000"/>
              </a:lnSpc>
            </a:pPr>
            <a:r>
              <a:rPr lang="en-US" altLang="en-US" sz="1800" b="1" dirty="0">
                <a:solidFill>
                  <a:schemeClr val="accent2"/>
                </a:solidFill>
              </a:rPr>
              <a:t>Unlike </a:t>
            </a:r>
            <a:r>
              <a:rPr lang="en-US" altLang="en-US" sz="1800" b="1" i="1" dirty="0">
                <a:solidFill>
                  <a:schemeClr val="hlink"/>
                </a:solidFill>
              </a:rPr>
              <a:t>Trespass </a:t>
            </a:r>
            <a:r>
              <a:rPr lang="en-US" altLang="en-US" sz="1800" b="1" dirty="0">
                <a:solidFill>
                  <a:schemeClr val="accent2"/>
                </a:solidFill>
              </a:rPr>
              <a:t>which involves a physical invasion of a person’s land, i.e. an interference with a person’s exclusive right of possession, </a:t>
            </a:r>
            <a:r>
              <a:rPr lang="en-US" altLang="en-US" sz="1800" b="1" i="1" dirty="0">
                <a:solidFill>
                  <a:schemeClr val="hlink"/>
                </a:solidFill>
              </a:rPr>
              <a:t>Nuisance </a:t>
            </a:r>
            <a:r>
              <a:rPr lang="en-US" altLang="en-US" sz="1800" b="1" dirty="0">
                <a:solidFill>
                  <a:schemeClr val="accent2"/>
                </a:solidFill>
              </a:rPr>
              <a:t>involves an interference, usually by instrumentality, with a person’s right to use and enjoy their land.</a:t>
            </a:r>
          </a:p>
          <a:p>
            <a:pPr marL="609600" indent="-609600" eaLnBrk="1" hangingPunct="1">
              <a:lnSpc>
                <a:spcPct val="80000"/>
              </a:lnSpc>
              <a:buFontTx/>
              <a:buNone/>
            </a:pPr>
            <a:r>
              <a:rPr lang="en-US" altLang="en-US" sz="2000" b="1" i="1" dirty="0">
                <a:solidFill>
                  <a:srgbClr val="FF0000"/>
                </a:solidFill>
              </a:rPr>
              <a:t>Examples:</a:t>
            </a:r>
          </a:p>
          <a:p>
            <a:pPr marL="609600" indent="-609600" eaLnBrk="1" hangingPunct="1">
              <a:lnSpc>
                <a:spcPct val="80000"/>
              </a:lnSpc>
            </a:pPr>
            <a:r>
              <a:rPr lang="en-US" altLang="en-US" sz="1900" b="1" i="1" dirty="0">
                <a:solidFill>
                  <a:schemeClr val="hlink"/>
                </a:solidFill>
              </a:rPr>
              <a:t>Private Nuisance</a:t>
            </a:r>
            <a:r>
              <a:rPr lang="en-US" altLang="en-US" sz="1900" b="1" dirty="0">
                <a:solidFill>
                  <a:schemeClr val="accent2"/>
                </a:solidFill>
              </a:rPr>
              <a:t> – An adjoining land owner decides to open a vehicle repair shop next to an organic gardener.  Each day, due to numerous oil changes, oil spills from the repair shop property onto the garden, leaching into the garden’s soil.  The owner of the garden would have an action in private nuisance against the owner of the repair shop. </a:t>
            </a:r>
          </a:p>
          <a:p>
            <a:pPr marL="609600" indent="-609600" eaLnBrk="1" hangingPunct="1">
              <a:lnSpc>
                <a:spcPct val="80000"/>
              </a:lnSpc>
            </a:pPr>
            <a:r>
              <a:rPr lang="en-US" altLang="en-US" sz="1900" b="1" i="1" dirty="0">
                <a:solidFill>
                  <a:schemeClr val="hlink"/>
                </a:solidFill>
              </a:rPr>
              <a:t>Public Nuisance</a:t>
            </a:r>
            <a:r>
              <a:rPr lang="en-US" altLang="en-US" sz="1900" b="1" dirty="0">
                <a:solidFill>
                  <a:schemeClr val="accent2"/>
                </a:solidFill>
              </a:rPr>
              <a:t> – A cement plant lawfully discharges chemicals from its smokestacks, which causes cement particles to land all over the homes and yards of an adjacent town.  Because the town’s residents’ health and safety might be seen as being adversely affected, the town could maintain an action in public nuisance against the owner of the cement factory</a:t>
            </a:r>
            <a:r>
              <a:rPr lang="en-US" altLang="en-US" sz="1600" b="1" dirty="0">
                <a:solidFill>
                  <a:schemeClr val="accent2"/>
                </a:solidFill>
              </a:rPr>
              <a: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6978">
                                            <p:txEl>
                                              <p:pRg st="0" end="0"/>
                                            </p:txEl>
                                          </p:spTgt>
                                        </p:tgtEl>
                                        <p:attrNameLst>
                                          <p:attrName>style.visibility</p:attrName>
                                        </p:attrNameLst>
                                      </p:cBhvr>
                                      <p:to>
                                        <p:strVal val="visible"/>
                                      </p:to>
                                    </p:set>
                                    <p:anim calcmode="lin" valueType="num">
                                      <p:cBhvr additive="base">
                                        <p:cTn id="7" dur="500" fill="hold"/>
                                        <p:tgtEl>
                                          <p:spTgt spid="766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69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body" sz="half" idx="1"/>
          </p:nvPr>
        </p:nvSpPr>
        <p:spPr>
          <a:xfrm>
            <a:off x="381000" y="1066800"/>
            <a:ext cx="8382000" cy="5486400"/>
          </a:xfrm>
          <a:noFill/>
        </p:spPr>
        <p:txBody>
          <a:bodyPr/>
          <a:lstStyle/>
          <a:p>
            <a:pPr marL="609600" indent="-609600" eaLnBrk="1" hangingPunct="1">
              <a:buFontTx/>
              <a:buNone/>
            </a:pPr>
            <a:r>
              <a:rPr lang="en-US" altLang="en-US" sz="3600" b="1" dirty="0">
                <a:solidFill>
                  <a:srgbClr val="CC0000"/>
                </a:solidFill>
              </a:rPr>
              <a:t>Nuisance</a:t>
            </a:r>
            <a:r>
              <a:rPr lang="en-US" altLang="en-US" sz="2800" b="1" dirty="0">
                <a:solidFill>
                  <a:srgbClr val="FF0000"/>
                </a:solidFill>
              </a:rPr>
              <a:t> </a:t>
            </a:r>
            <a:r>
              <a:rPr lang="en-US" altLang="en-US" sz="2800" b="1" i="1" dirty="0"/>
              <a:t> </a:t>
            </a:r>
            <a:endParaRPr lang="en-US" altLang="en-US" sz="2800" b="1" dirty="0">
              <a:solidFill>
                <a:schemeClr val="accent2"/>
              </a:solidFill>
            </a:endParaRPr>
          </a:p>
          <a:p>
            <a:pPr marL="609600" indent="-609600" eaLnBrk="1" hangingPunct="1">
              <a:lnSpc>
                <a:spcPct val="90000"/>
              </a:lnSpc>
            </a:pPr>
            <a:endParaRPr lang="en-US" altLang="en-US" sz="700" b="1" dirty="0">
              <a:solidFill>
                <a:schemeClr val="accent2"/>
              </a:solidFill>
            </a:endParaRPr>
          </a:p>
          <a:p>
            <a:pPr marL="609600" indent="-609600" eaLnBrk="1" hangingPunct="1"/>
            <a:r>
              <a:rPr lang="en-US" altLang="en-US" sz="2800" b="1" dirty="0">
                <a:solidFill>
                  <a:schemeClr val="accent2"/>
                </a:solidFill>
              </a:rPr>
              <a:t>Remedies for nuisance include remedies at law and equity or both.  As a result, a party who has suffered a nuisance can bring an action for: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Money Damages;</a:t>
            </a:r>
          </a:p>
          <a:p>
            <a:pPr marL="609600" indent="-609600" eaLnBrk="1" hangingPunct="1">
              <a:buFontTx/>
              <a:buNone/>
            </a:pPr>
            <a:r>
              <a:rPr lang="en-US" altLang="en-US" sz="2800" b="1" i="1" dirty="0">
                <a:solidFill>
                  <a:schemeClr val="hlink"/>
                </a:solidFill>
              </a:rPr>
              <a:t>	*	Injunction</a:t>
            </a:r>
            <a:r>
              <a:rPr lang="en-US" altLang="en-US" sz="2800" b="1" dirty="0">
                <a:solidFill>
                  <a:schemeClr val="accent2"/>
                </a:solidFill>
              </a:rPr>
              <a:t> (to have the person creating the 	nuisance cease creating it); 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Both</a:t>
            </a:r>
            <a:r>
              <a:rPr lang="en-US" altLang="en-US" sz="2800" b="1" dirty="0">
                <a:solidFill>
                  <a:schemeClr val="accent2"/>
                </a:solidFill>
              </a:rPr>
              <a:t>  </a:t>
            </a:r>
            <a:endParaRPr lang="en-US" altLang="en-US" sz="2800"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9026">
                                            <p:txEl>
                                              <p:pRg st="0" end="0"/>
                                            </p:txEl>
                                          </p:spTgt>
                                        </p:tgtEl>
                                        <p:attrNameLst>
                                          <p:attrName>style.visibility</p:attrName>
                                        </p:attrNameLst>
                                      </p:cBhvr>
                                      <p:to>
                                        <p:strVal val="visible"/>
                                      </p:to>
                                    </p:set>
                                    <p:anim calcmode="lin" valueType="num">
                                      <p:cBhvr additive="base">
                                        <p:cTn id="7" dur="500" fill="hold"/>
                                        <p:tgtEl>
                                          <p:spTgt spid="7690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90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sz="half" idx="1"/>
          </p:nvPr>
        </p:nvSpPr>
        <p:spPr>
          <a:xfrm>
            <a:off x="3048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Trespass</a:t>
            </a:r>
          </a:p>
          <a:p>
            <a:pPr marL="609600" indent="-609600" eaLnBrk="1" hangingPunct="1">
              <a:lnSpc>
                <a:spcPct val="80000"/>
              </a:lnSpc>
              <a:buFontTx/>
              <a:buNone/>
            </a:pPr>
            <a:r>
              <a:rPr lang="en-US" altLang="en-US" sz="2400" b="1" i="1" dirty="0">
                <a:solidFill>
                  <a:schemeClr val="accent1">
                    <a:lumMod val="10000"/>
                  </a:schemeClr>
                </a:solidFill>
              </a:rPr>
              <a:t>    Generally  </a:t>
            </a:r>
          </a:p>
          <a:p>
            <a:pPr marL="609600" indent="-609600" eaLnBrk="1" hangingPunct="1">
              <a:lnSpc>
                <a:spcPct val="90000"/>
              </a:lnSpc>
            </a:pPr>
            <a:endParaRPr lang="en-US" altLang="en-US" sz="400" b="1" dirty="0">
              <a:solidFill>
                <a:schemeClr val="accent2"/>
              </a:solidFill>
            </a:endParaRPr>
          </a:p>
          <a:p>
            <a:pPr marL="609600" indent="-609600" eaLnBrk="1" hangingPunct="1">
              <a:lnSpc>
                <a:spcPct val="80000"/>
              </a:lnSpc>
            </a:pPr>
            <a:r>
              <a:rPr lang="en-US" altLang="en-US" sz="2000" b="1" dirty="0"/>
              <a:t>The law has also long recognized the concept that a property owner is entitled to use one’s property with out interference from others, and that property owners have an inherent right to exclude those who may so wish to so interfere. </a:t>
            </a:r>
          </a:p>
          <a:p>
            <a:pPr marL="609600" indent="-609600" eaLnBrk="1" hangingPunct="1">
              <a:lnSpc>
                <a:spcPct val="80000"/>
              </a:lnSpc>
            </a:pPr>
            <a:endParaRPr lang="en-US" altLang="en-US" sz="2000" b="1" dirty="0"/>
          </a:p>
          <a:p>
            <a:pPr marL="609600" indent="-609600" eaLnBrk="1" hangingPunct="1">
              <a:lnSpc>
                <a:spcPct val="80000"/>
              </a:lnSpc>
            </a:pPr>
            <a:r>
              <a:rPr lang="en-US" altLang="en-US" sz="2000" b="1" dirty="0"/>
              <a:t>When this type of physical interference occurs, it can legally be classified as </a:t>
            </a:r>
            <a:r>
              <a:rPr lang="en-US" altLang="en-US" sz="2000" b="1" i="1" dirty="0">
                <a:solidFill>
                  <a:srgbClr val="FF0000"/>
                </a:solidFill>
              </a:rPr>
              <a:t>Trespass</a:t>
            </a:r>
            <a:r>
              <a:rPr lang="en-US" altLang="en-US" sz="2000" b="1" i="1" dirty="0"/>
              <a:t>.</a:t>
            </a:r>
          </a:p>
          <a:p>
            <a:pPr marL="0" indent="0" eaLnBrk="1" hangingPunct="1">
              <a:lnSpc>
                <a:spcPct val="80000"/>
              </a:lnSpc>
              <a:buNone/>
            </a:pPr>
            <a:endParaRPr lang="en-US" altLang="en-US" sz="2000" b="1" i="1" dirty="0"/>
          </a:p>
          <a:p>
            <a:pPr marL="609600" indent="-609600" eaLnBrk="1" hangingPunct="1">
              <a:lnSpc>
                <a:spcPct val="80000"/>
              </a:lnSpc>
            </a:pPr>
            <a:r>
              <a:rPr lang="en-US" altLang="en-US" sz="2000" b="1" i="1" dirty="0">
                <a:solidFill>
                  <a:schemeClr val="hlink"/>
                </a:solidFill>
              </a:rPr>
              <a:t>Trespass Defined</a:t>
            </a:r>
            <a:r>
              <a:rPr lang="en-US" altLang="en-US" sz="2000" b="1" dirty="0">
                <a:solidFill>
                  <a:schemeClr val="accent2"/>
                </a:solidFill>
              </a:rPr>
              <a:t> – </a:t>
            </a:r>
            <a:r>
              <a:rPr lang="en-US" altLang="en-US" sz="2000" b="1" dirty="0"/>
              <a:t>At common law, any intentional and unprivileged entry onto land owned or occupied by another constituted a trespass. Although recent developments in the law have focused on carving out special exceptions to liability, the basic liability standards have not changed.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1074">
                                            <p:txEl>
                                              <p:pRg st="0" end="0"/>
                                            </p:txEl>
                                          </p:spTgt>
                                        </p:tgtEl>
                                        <p:attrNameLst>
                                          <p:attrName>style.visibility</p:attrName>
                                        </p:attrNameLst>
                                      </p:cBhvr>
                                      <p:to>
                                        <p:strVal val="visible"/>
                                      </p:to>
                                    </p:set>
                                    <p:anim calcmode="lin" valueType="num">
                                      <p:cBhvr additive="base">
                                        <p:cTn id="7" dur="500" fill="hold"/>
                                        <p:tgtEl>
                                          <p:spTgt spid="77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1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1074">
                                            <p:txEl>
                                              <p:pRg st="1" end="1"/>
                                            </p:txEl>
                                          </p:spTgt>
                                        </p:tgtEl>
                                        <p:attrNameLst>
                                          <p:attrName>style.visibility</p:attrName>
                                        </p:attrNameLst>
                                      </p:cBhvr>
                                      <p:to>
                                        <p:strVal val="visible"/>
                                      </p:to>
                                    </p:set>
                                    <p:anim calcmode="lin" valueType="num">
                                      <p:cBhvr additive="base">
                                        <p:cTn id="13" dur="500" fill="hold"/>
                                        <p:tgtEl>
                                          <p:spTgt spid="7710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10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sz="half" idx="1"/>
          </p:nvPr>
        </p:nvSpPr>
        <p:spPr>
          <a:xfrm>
            <a:off x="3048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Trespass</a:t>
            </a:r>
          </a:p>
          <a:p>
            <a:pPr marL="609600" indent="-609600" eaLnBrk="1" hangingPunct="1">
              <a:lnSpc>
                <a:spcPct val="80000"/>
              </a:lnSpc>
              <a:buFontTx/>
              <a:buNone/>
            </a:pPr>
            <a:r>
              <a:rPr lang="en-US" altLang="en-US" sz="2400" b="1" i="1" dirty="0">
                <a:solidFill>
                  <a:schemeClr val="accent1">
                    <a:lumMod val="10000"/>
                  </a:schemeClr>
                </a:solidFill>
              </a:rPr>
              <a:t>    Generally  </a:t>
            </a:r>
          </a:p>
          <a:p>
            <a:pPr marL="609600" indent="-609600" eaLnBrk="1" hangingPunct="1">
              <a:lnSpc>
                <a:spcPct val="90000"/>
              </a:lnSpc>
            </a:pPr>
            <a:endParaRPr lang="en-US" altLang="en-US" sz="400" b="1" dirty="0">
              <a:solidFill>
                <a:schemeClr val="accent2"/>
              </a:solidFill>
            </a:endParaRPr>
          </a:p>
          <a:p>
            <a:pPr marL="609600" indent="-609600" eaLnBrk="1" hangingPunct="1">
              <a:lnSpc>
                <a:spcPct val="80000"/>
              </a:lnSpc>
            </a:pPr>
            <a:r>
              <a:rPr lang="en-US" altLang="en-US" sz="1800" b="1" i="1" dirty="0">
                <a:solidFill>
                  <a:schemeClr val="hlink"/>
                </a:solidFill>
              </a:rPr>
              <a:t>Intent -</a:t>
            </a:r>
            <a:r>
              <a:rPr lang="en-US" altLang="en-US" sz="1800" b="1" dirty="0">
                <a:solidFill>
                  <a:schemeClr val="accent2"/>
                </a:solidFill>
              </a:rPr>
              <a:t> </a:t>
            </a:r>
            <a:r>
              <a:rPr lang="en-US" altLang="en-US" sz="1800" b="1" dirty="0"/>
              <a:t>The element of intent has a special meaning in trespass law.  A trespasser is strictly liable; good faith, knowledge, and fault are irrelevant.  A person commits trespass, even if they merely walk across a property owner’s land, mistakenly believing it to be their own. The trespass doctrine requires only that the trespasser intended to enter onto the land as a matter of free choice, not that he had a subjective intent to trespass or even knew he was trespassing. </a:t>
            </a:r>
          </a:p>
          <a:p>
            <a:pPr marL="0" indent="0" eaLnBrk="1" hangingPunct="1">
              <a:lnSpc>
                <a:spcPct val="80000"/>
              </a:lnSpc>
              <a:buNone/>
            </a:pPr>
            <a:endParaRPr lang="en-US" altLang="en-US" sz="1800" b="1" dirty="0"/>
          </a:p>
          <a:p>
            <a:pPr marL="609600" indent="-609600" eaLnBrk="1" hangingPunct="1">
              <a:lnSpc>
                <a:spcPct val="80000"/>
              </a:lnSpc>
            </a:pPr>
            <a:r>
              <a:rPr lang="en-US" altLang="en-US" sz="1800" b="1" i="1" dirty="0">
                <a:solidFill>
                  <a:schemeClr val="hlink"/>
                </a:solidFill>
              </a:rPr>
              <a:t>Entry -</a:t>
            </a:r>
            <a:r>
              <a:rPr lang="en-US" altLang="en-US" sz="1800" b="1" dirty="0">
                <a:solidFill>
                  <a:schemeClr val="accent2"/>
                </a:solidFill>
              </a:rPr>
              <a:t> </a:t>
            </a:r>
            <a:r>
              <a:rPr lang="en-US" altLang="en-US" sz="1800" b="1" dirty="0"/>
              <a:t>Although trespass always involves a physical invasion, a trespass may occur without any personal entry by the trespasser. For a trespasser will also be liable in trespass, if they cause a thing or a third person to enter the property owner’s land.  This doctrine also applies to entries below the land surface (e.g., through tunnels or caves) as well as-at least partially to entries in the air space over the land.</a:t>
            </a:r>
          </a:p>
          <a:p>
            <a:pPr marL="0" indent="0" eaLnBrk="1" hangingPunct="1">
              <a:lnSpc>
                <a:spcPct val="80000"/>
              </a:lnSpc>
              <a:buNone/>
            </a:pPr>
            <a:endParaRPr lang="en-US" altLang="en-US" sz="1800" b="1" dirty="0"/>
          </a:p>
          <a:p>
            <a:pPr marL="609600" indent="-609600" eaLnBrk="1" hangingPunct="1">
              <a:lnSpc>
                <a:spcPct val="80000"/>
              </a:lnSpc>
            </a:pPr>
            <a:r>
              <a:rPr lang="en-US" altLang="en-US" sz="1800" b="1" i="1" dirty="0">
                <a:solidFill>
                  <a:schemeClr val="hlink"/>
                </a:solidFill>
              </a:rPr>
              <a:t>Remedies -</a:t>
            </a:r>
            <a:r>
              <a:rPr lang="en-US" altLang="en-US" sz="1800" b="1" dirty="0">
                <a:solidFill>
                  <a:schemeClr val="accent2"/>
                </a:solidFill>
              </a:rPr>
              <a:t> </a:t>
            </a:r>
            <a:r>
              <a:rPr lang="en-US" altLang="en-US" sz="1800" b="1" dirty="0"/>
              <a:t>A trespasser is liable even if the entry causes no actual damage. A court can hold a trespasser liable for nominal damages and, upon the property owner’s request, can enjoin any further trespass.</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9</a:t>
            </a:fld>
            <a:endParaRPr lang="en-US"/>
          </a:p>
        </p:txBody>
      </p:sp>
    </p:spTree>
    <p:extLst>
      <p:ext uri="{BB962C8B-B14F-4D97-AF65-F5344CB8AC3E}">
        <p14:creationId xmlns:p14="http://schemas.microsoft.com/office/powerpoint/2010/main" val="3714179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1074">
                                            <p:txEl>
                                              <p:pRg st="0" end="0"/>
                                            </p:txEl>
                                          </p:spTgt>
                                        </p:tgtEl>
                                        <p:attrNameLst>
                                          <p:attrName>style.visibility</p:attrName>
                                        </p:attrNameLst>
                                      </p:cBhvr>
                                      <p:to>
                                        <p:strVal val="visible"/>
                                      </p:to>
                                    </p:set>
                                    <p:anim calcmode="lin" valueType="num">
                                      <p:cBhvr additive="base">
                                        <p:cTn id="7" dur="500" fill="hold"/>
                                        <p:tgtEl>
                                          <p:spTgt spid="77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1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1074">
                                            <p:txEl>
                                              <p:pRg st="1" end="1"/>
                                            </p:txEl>
                                          </p:spTgt>
                                        </p:tgtEl>
                                        <p:attrNameLst>
                                          <p:attrName>style.visibility</p:attrName>
                                        </p:attrNameLst>
                                      </p:cBhvr>
                                      <p:to>
                                        <p:strVal val="visible"/>
                                      </p:to>
                                    </p:set>
                                    <p:anim calcmode="lin" valueType="num">
                                      <p:cBhvr additive="base">
                                        <p:cTn id="13" dur="500" fill="hold"/>
                                        <p:tgtEl>
                                          <p:spTgt spid="7710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10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4"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9257</TotalTime>
  <Words>1075</Words>
  <Application>Microsoft Office PowerPoint</Application>
  <PresentationFormat>On-screen Show (4:3)</PresentationFormat>
  <Paragraphs>106</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475</cp:revision>
  <cp:lastPrinted>2020-10-06T21:52:53Z</cp:lastPrinted>
  <dcterms:created xsi:type="dcterms:W3CDTF">2007-08-27T19:04:39Z</dcterms:created>
  <dcterms:modified xsi:type="dcterms:W3CDTF">2020-11-24T12:33:28Z</dcterms:modified>
</cp:coreProperties>
</file>