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509" r:id="rId3"/>
    <p:sldId id="510" r:id="rId4"/>
    <p:sldId id="488" r:id="rId5"/>
    <p:sldId id="475" r:id="rId6"/>
    <p:sldId id="489" r:id="rId7"/>
    <p:sldId id="491" r:id="rId8"/>
    <p:sldId id="492" r:id="rId9"/>
    <p:sldId id="493" r:id="rId10"/>
    <p:sldId id="494" r:id="rId11"/>
    <p:sldId id="496" r:id="rId12"/>
    <p:sldId id="495" r:id="rId13"/>
    <p:sldId id="497" r:id="rId14"/>
    <p:sldId id="498" r:id="rId15"/>
    <p:sldId id="500" r:id="rId16"/>
    <p:sldId id="499" r:id="rId17"/>
    <p:sldId id="501" r:id="rId18"/>
    <p:sldId id="512" r:id="rId19"/>
    <p:sldId id="40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79" d="100"/>
          <a:sy n="79" d="100"/>
        </p:scale>
        <p:origin x="102"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15</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16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E9C263BA-2FCB-43A4-89F2-BC9171239475}" type="slidenum">
              <a:rPr lang="en-US" smtClean="0"/>
              <a:pPr/>
              <a:t>18</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78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19</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5</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6</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7</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8</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9</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smtClean="0">
                <a:solidFill>
                  <a:srgbClr val="FFFF00"/>
                </a:solidFill>
              </a:rPr>
              <a:t>Slide Set Eighteen:</a:t>
            </a:r>
          </a:p>
          <a:p>
            <a:pPr eaLnBrk="1" hangingPunct="1"/>
            <a:r>
              <a:rPr lang="en-US" b="1" dirty="0" smtClean="0">
                <a:solidFill>
                  <a:srgbClr val="FFFF00"/>
                </a:solidFill>
              </a:rPr>
              <a:t>Real Property: Adverse Possession</a:t>
            </a: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990600" y="990600"/>
            <a:ext cx="7620000" cy="5706177"/>
          </a:xfrm>
          <a:prstGeom prst="rect">
            <a:avLst/>
          </a:prstGeom>
          <a:noFill/>
          <a:ln w="9525">
            <a:noFill/>
            <a:miter lim="800000"/>
            <a:headEnd/>
            <a:tailEnd/>
          </a:ln>
        </p:spPr>
        <p:txBody>
          <a:bodyPr wrap="square">
            <a:spAutoFit/>
          </a:bodyPr>
          <a:lstStyle/>
          <a:p>
            <a:pPr marL="342900" indent="-342900" algn="ctr">
              <a:lnSpc>
                <a:spcPct val="80000"/>
              </a:lnSpc>
              <a:spcBef>
                <a:spcPct val="20000"/>
              </a:spcBef>
            </a:pPr>
            <a:r>
              <a:rPr lang="en-US" sz="3600" b="1" dirty="0">
                <a:solidFill>
                  <a:schemeClr val="tx2"/>
                </a:solidFill>
              </a:rPr>
              <a:t>Case Study:</a:t>
            </a:r>
            <a:endParaRPr lang="en-US" sz="3600" dirty="0">
              <a:solidFill>
                <a:schemeClr val="tx2"/>
              </a:solidFill>
            </a:endParaRPr>
          </a:p>
          <a:p>
            <a:pPr marL="342900" indent="-342900" algn="ctr">
              <a:lnSpc>
                <a:spcPct val="80000"/>
              </a:lnSpc>
              <a:spcBef>
                <a:spcPct val="20000"/>
              </a:spcBef>
            </a:pPr>
            <a:r>
              <a:rPr lang="en-US" sz="3600" b="1" dirty="0">
                <a:solidFill>
                  <a:srgbClr val="CC0000"/>
                </a:solidFill>
              </a:rPr>
              <a:t>Crown v. Susannah North Martin</a:t>
            </a:r>
          </a:p>
          <a:p>
            <a:pPr marL="342900" indent="-342900" algn="ctr">
              <a:lnSpc>
                <a:spcPct val="80000"/>
              </a:lnSpc>
              <a:spcBef>
                <a:spcPct val="20000"/>
              </a:spcBef>
            </a:pPr>
            <a:r>
              <a:rPr lang="en-US" sz="3600" b="1" dirty="0">
                <a:solidFill>
                  <a:srgbClr val="002060"/>
                </a:solidFill>
              </a:rPr>
              <a:t>A case involving the</a:t>
            </a:r>
          </a:p>
          <a:p>
            <a:pPr marL="342900" indent="-342900" algn="ctr">
              <a:lnSpc>
                <a:spcPct val="80000"/>
              </a:lnSpc>
              <a:spcBef>
                <a:spcPct val="20000"/>
              </a:spcBef>
            </a:pPr>
            <a:r>
              <a:rPr lang="en-US" sz="3600" b="1" dirty="0">
                <a:solidFill>
                  <a:srgbClr val="C00000"/>
                </a:solidFill>
              </a:rPr>
              <a:t>Salem Witch Trials</a:t>
            </a: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3600" b="1" dirty="0">
              <a:solidFill>
                <a:srgbClr val="002060"/>
              </a:solidFill>
            </a:endParaRPr>
          </a:p>
          <a:p>
            <a:pPr marL="342900" indent="-342900">
              <a:lnSpc>
                <a:spcPct val="80000"/>
              </a:lnSpc>
              <a:spcBef>
                <a:spcPct val="20000"/>
              </a:spcBef>
            </a:pPr>
            <a:endParaRPr lang="en-US" sz="1000" b="1" dirty="0"/>
          </a:p>
          <a:p>
            <a:pPr marL="342900" indent="-342900">
              <a:lnSpc>
                <a:spcPct val="80000"/>
              </a:lnSpc>
              <a:spcBef>
                <a:spcPct val="20000"/>
              </a:spcBef>
            </a:pPr>
            <a:endParaRPr lang="en-US" sz="1000" b="1" dirty="0">
              <a:solidFill>
                <a:srgbClr val="CC0000"/>
              </a:solidFill>
            </a:endParaRPr>
          </a:p>
          <a:p>
            <a:pPr marL="342900" indent="-342900">
              <a:lnSpc>
                <a:spcPct val="80000"/>
              </a:lnSpc>
              <a:spcBef>
                <a:spcPct val="20000"/>
              </a:spcBef>
            </a:pPr>
            <a:endParaRPr lang="en-US" sz="1600" b="1" dirty="0"/>
          </a:p>
          <a:p>
            <a:pPr marL="342900" indent="-342900">
              <a:lnSpc>
                <a:spcPct val="80000"/>
              </a:lnSpc>
              <a:spcBef>
                <a:spcPct val="20000"/>
              </a:spcBef>
            </a:pPr>
            <a:endParaRPr lang="en-US" sz="1600" b="1" dirty="0"/>
          </a:p>
          <a:p>
            <a:pPr marL="342900" indent="-342900" algn="ctr">
              <a:lnSpc>
                <a:spcPct val="80000"/>
              </a:lnSpc>
              <a:spcBef>
                <a:spcPct val="20000"/>
              </a:spcBef>
            </a:pPr>
            <a:r>
              <a:rPr lang="en-US" sz="1600" b="1" dirty="0"/>
              <a:t>             “Remember, it’s all about the property”</a:t>
            </a:r>
            <a:r>
              <a:rPr lang="en-US" sz="1600" b="1" dirty="0">
                <a:solidFill>
                  <a:srgbClr val="CC0000"/>
                </a:solidFill>
              </a:rPr>
              <a:t>	</a:t>
            </a:r>
            <a:r>
              <a:rPr lang="en-US" sz="2000" b="1" dirty="0">
                <a:solidFill>
                  <a:srgbClr val="CC0000"/>
                </a:solidFill>
              </a:rPr>
              <a:t>	</a:t>
            </a:r>
          </a:p>
        </p:txBody>
      </p:sp>
      <p:sp>
        <p:nvSpPr>
          <p:cNvPr id="5" name="Slide Number Placeholder 4"/>
          <p:cNvSpPr>
            <a:spLocks noGrp="1"/>
          </p:cNvSpPr>
          <p:nvPr>
            <p:ph type="sldNum" sz="quarter" idx="12"/>
          </p:nvPr>
        </p:nvSpPr>
        <p:spPr/>
        <p:txBody>
          <a:bodyPr/>
          <a:lstStyle/>
          <a:p>
            <a:pPr>
              <a:defRPr/>
            </a:pPr>
            <a:fld id="{0EEC0DD6-4348-451F-8F15-35F523BD7EEF}" type="slidenum">
              <a:rPr lang="en-US" smtClean="0"/>
              <a:pPr>
                <a:defRPr/>
              </a:pPr>
              <a:t>18</a:t>
            </a:fld>
            <a:endParaRPr lang="en-US"/>
          </a:p>
        </p:txBody>
      </p:sp>
      <p:pic>
        <p:nvPicPr>
          <p:cNvPr id="3" name="Picture 2">
            <a:extLst>
              <a:ext uri="{FF2B5EF4-FFF2-40B4-BE49-F238E27FC236}">
                <a16:creationId xmlns:a16="http://schemas.microsoft.com/office/drawing/2014/main" id="{1AEBF93F-4E3F-43FC-A3DF-E8D045B12D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102" y="3124200"/>
            <a:ext cx="4242995" cy="2948125"/>
          </a:xfrm>
          <a:prstGeom prst="rect">
            <a:avLst/>
          </a:prstGeom>
        </p:spPr>
      </p:pic>
    </p:spTree>
    <p:extLst>
      <p:ext uri="{BB962C8B-B14F-4D97-AF65-F5344CB8AC3E}">
        <p14:creationId xmlns:p14="http://schemas.microsoft.com/office/powerpoint/2010/main" val="3137890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pPr>
            <a:r>
              <a:rPr lang="en-US" sz="2400" dirty="0">
                <a:solidFill>
                  <a:srgbClr val="0033CC"/>
                </a:solidFill>
              </a:rPr>
              <a:t>	</a:t>
            </a:r>
            <a:r>
              <a:rPr lang="en-US" sz="2400" b="1" dirty="0">
                <a:solidFill>
                  <a:srgbClr val="C00000"/>
                </a:solidFill>
              </a:rPr>
              <a:t>For next time – Read Assignments </a:t>
            </a:r>
            <a:r>
              <a:rPr lang="en-US" sz="2400" b="1" dirty="0" smtClean="0">
                <a:solidFill>
                  <a:srgbClr val="C00000"/>
                </a:solidFill>
              </a:rPr>
              <a:t>on </a:t>
            </a:r>
            <a:r>
              <a:rPr lang="en-US" sz="2400" b="1" dirty="0">
                <a:solidFill>
                  <a:srgbClr val="C00000"/>
                </a:solidFill>
              </a:rPr>
              <a:t>the Webpage. </a:t>
            </a:r>
          </a:p>
          <a:p>
            <a:pPr marL="342900" indent="-342900">
              <a:spcBef>
                <a:spcPct val="20000"/>
              </a:spcBef>
              <a:buFontTx/>
              <a:buChar char="•"/>
            </a:pPr>
            <a:r>
              <a:rPr lang="en-US" sz="2400" b="1" dirty="0">
                <a:solidFill>
                  <a:srgbClr val="002060"/>
                </a:solidFill>
              </a:rPr>
              <a:t>Questions</a:t>
            </a:r>
            <a:r>
              <a:rPr lang="en-US" sz="2400" b="1" dirty="0" smtClean="0">
                <a:solidFill>
                  <a:srgbClr val="002060"/>
                </a:solidFill>
              </a:rPr>
              <a:t>???</a:t>
            </a:r>
          </a:p>
          <a:p>
            <a:pPr marL="342900" indent="-342900">
              <a:spcBef>
                <a:spcPct val="20000"/>
              </a:spcBef>
              <a:buFontTx/>
              <a:buChar char="•"/>
            </a:pPr>
            <a:r>
              <a:rPr lang="en-US" sz="3200" b="1" dirty="0" smtClean="0"/>
              <a:t>Have a Safe and Happy Halloween!!!</a:t>
            </a:r>
            <a:endParaRPr lang="en-US" sz="3200" b="1" dirty="0"/>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smtClean="0">
                <a:solidFill>
                  <a:srgbClr val="002060"/>
                </a:solidFill>
              </a:rPr>
              <a:t>The Following:</a:t>
            </a:r>
            <a:endParaRPr lang="en-US" sz="2400" b="1" dirty="0">
              <a:solidFill>
                <a:srgbClr val="002060"/>
              </a:solidFill>
            </a:endParaRP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3656899"/>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smtClean="0">
              <a:solidFill>
                <a:srgbClr val="0033CC"/>
              </a:solidFill>
            </a:endParaRPr>
          </a:p>
          <a:p>
            <a:pPr marL="342900" indent="-342900">
              <a:lnSpc>
                <a:spcPct val="80000"/>
              </a:lnSpc>
              <a:spcBef>
                <a:spcPts val="100"/>
              </a:spcBef>
              <a:defRPr/>
            </a:pPr>
            <a:r>
              <a:rPr lang="en-US" sz="2000" i="1" dirty="0">
                <a:solidFill>
                  <a:schemeClr val="accent1">
                    <a:lumMod val="25000"/>
                  </a:schemeClr>
                </a:solidFill>
              </a:rPr>
              <a:t>	- </a:t>
            </a:r>
            <a:r>
              <a:rPr lang="en-US" sz="2000" b="1" i="1" dirty="0">
                <a:solidFill>
                  <a:schemeClr val="accent1">
                    <a:lumMod val="25000"/>
                  </a:schemeClr>
                </a:solidFill>
              </a:rPr>
              <a:t>Adverse Possession</a:t>
            </a:r>
          </a:p>
          <a:p>
            <a:pPr marL="342900" indent="-342900">
              <a:lnSpc>
                <a:spcPct val="80000"/>
              </a:lnSpc>
              <a:spcBef>
                <a:spcPts val="100"/>
              </a:spcBef>
              <a:defRPr/>
            </a:pPr>
            <a:r>
              <a:rPr lang="en-US" sz="2000" b="1" dirty="0">
                <a:solidFill>
                  <a:srgbClr val="C00000"/>
                </a:solidFill>
              </a:rPr>
              <a:t>	       - </a:t>
            </a:r>
            <a:r>
              <a:rPr lang="en-US" sz="2000" b="1" i="1" dirty="0" err="1">
                <a:solidFill>
                  <a:srgbClr val="CC0000"/>
                </a:solidFill>
              </a:rPr>
              <a:t>COACHEN</a:t>
            </a:r>
            <a:endParaRPr lang="en-US" sz="2000" b="1" i="1" dirty="0">
              <a:solidFill>
                <a:srgbClr val="CC0000"/>
              </a:solidFill>
            </a:endParaRPr>
          </a:p>
          <a:p>
            <a:pPr marL="342900" indent="-342900">
              <a:lnSpc>
                <a:spcPct val="80000"/>
              </a:lnSpc>
              <a:spcBef>
                <a:spcPts val="100"/>
              </a:spcBef>
              <a:defRPr/>
            </a:pPr>
            <a:r>
              <a:rPr lang="en-US" sz="2000" b="1" dirty="0">
                <a:solidFill>
                  <a:srgbClr val="003300"/>
                </a:solidFill>
              </a:rPr>
              <a:t>             	1. Continuous,  </a:t>
            </a:r>
          </a:p>
          <a:p>
            <a:pPr marL="342900" indent="-342900">
              <a:lnSpc>
                <a:spcPct val="80000"/>
              </a:lnSpc>
              <a:spcBef>
                <a:spcPts val="100"/>
              </a:spcBef>
              <a:defRPr/>
            </a:pPr>
            <a:r>
              <a:rPr lang="en-US" sz="2000" b="1" dirty="0">
                <a:solidFill>
                  <a:srgbClr val="003300"/>
                </a:solidFill>
              </a:rPr>
              <a:t>		2. Open,  </a:t>
            </a:r>
          </a:p>
          <a:p>
            <a:pPr marL="342900" indent="-342900">
              <a:lnSpc>
                <a:spcPct val="80000"/>
              </a:lnSpc>
              <a:spcBef>
                <a:spcPts val="100"/>
              </a:spcBef>
              <a:defRPr/>
            </a:pPr>
            <a:r>
              <a:rPr lang="en-US" sz="2000" b="1" dirty="0">
                <a:solidFill>
                  <a:srgbClr val="003300"/>
                </a:solidFill>
              </a:rPr>
              <a:t>             	3. Actual,  </a:t>
            </a:r>
          </a:p>
          <a:p>
            <a:pPr marL="342900" indent="-342900">
              <a:lnSpc>
                <a:spcPct val="80000"/>
              </a:lnSpc>
              <a:spcBef>
                <a:spcPts val="100"/>
              </a:spcBef>
              <a:defRPr/>
            </a:pPr>
            <a:r>
              <a:rPr lang="en-US" sz="2000" b="1" dirty="0">
                <a:solidFill>
                  <a:srgbClr val="003300"/>
                </a:solidFill>
              </a:rPr>
              <a:t>		4. Claim of Right,  </a:t>
            </a:r>
          </a:p>
          <a:p>
            <a:pPr marL="342900" indent="-342900">
              <a:lnSpc>
                <a:spcPct val="80000"/>
              </a:lnSpc>
              <a:spcBef>
                <a:spcPts val="100"/>
              </a:spcBef>
              <a:defRPr/>
            </a:pPr>
            <a:r>
              <a:rPr lang="en-US" sz="2000" b="1" dirty="0">
                <a:solidFill>
                  <a:srgbClr val="003300"/>
                </a:solidFill>
              </a:rPr>
              <a:t>		5. Hostile,  </a:t>
            </a:r>
          </a:p>
          <a:p>
            <a:pPr marL="342900" indent="-342900">
              <a:lnSpc>
                <a:spcPct val="80000"/>
              </a:lnSpc>
              <a:spcBef>
                <a:spcPts val="100"/>
              </a:spcBef>
              <a:defRPr/>
            </a:pPr>
            <a:r>
              <a:rPr lang="en-US" sz="2000" b="1" dirty="0">
                <a:solidFill>
                  <a:srgbClr val="003300"/>
                </a:solidFill>
              </a:rPr>
              <a:t>		6. Exclusive, and  </a:t>
            </a:r>
          </a:p>
          <a:p>
            <a:pPr marL="342900" indent="-342900">
              <a:lnSpc>
                <a:spcPct val="80000"/>
              </a:lnSpc>
              <a:spcBef>
                <a:spcPts val="100"/>
              </a:spcBef>
              <a:defRPr/>
            </a:pPr>
            <a:r>
              <a:rPr lang="en-US" sz="2000" b="1" dirty="0">
                <a:solidFill>
                  <a:srgbClr val="003300"/>
                </a:solidFill>
              </a:rPr>
              <a:t>		7. Notorious.</a:t>
            </a:r>
          </a:p>
          <a:p>
            <a:pPr marL="342900" indent="-342900">
              <a:lnSpc>
                <a:spcPct val="80000"/>
              </a:lnSpc>
              <a:spcBef>
                <a:spcPts val="100"/>
              </a:spcBef>
              <a:defRPr/>
            </a:pPr>
            <a:r>
              <a:rPr lang="en-US" sz="600" b="1" dirty="0">
                <a:solidFill>
                  <a:srgbClr val="003300"/>
                </a:solidFill>
              </a:rPr>
              <a:t> </a:t>
            </a: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smtClean="0">
              <a:solidFill>
                <a:srgbClr val="C00000"/>
              </a:solidFill>
            </a:endParaRPr>
          </a:p>
          <a:p>
            <a:pPr marL="609600" indent="-609600" eaLnBrk="1" hangingPunct="1">
              <a:lnSpc>
                <a:spcPct val="90000"/>
              </a:lnSpc>
              <a:buFontTx/>
              <a:buNone/>
              <a:defRPr/>
            </a:pPr>
            <a:r>
              <a:rPr lang="en-US" sz="4400" b="1" dirty="0" smtClean="0">
                <a:solidFill>
                  <a:srgbClr val="C00000"/>
                </a:solidFill>
              </a:rPr>
              <a:t>		      Adverse Position</a:t>
            </a:r>
            <a:endParaRPr lang="en-US" sz="4400" b="1" i="1" dirty="0" smtClean="0">
              <a:solidFill>
                <a:srgbClr val="C00000"/>
              </a:solidFill>
            </a:endParaRPr>
          </a:p>
          <a:p>
            <a:pPr marL="609600" indent="-609600" eaLnBrk="1" hangingPunct="1">
              <a:lnSpc>
                <a:spcPct val="90000"/>
              </a:lnSpc>
              <a:buFontTx/>
              <a:buNone/>
              <a:defRPr/>
            </a:pPr>
            <a:r>
              <a:rPr lang="en-US" sz="1000" b="1" i="1" dirty="0" smtClean="0"/>
              <a:t>	</a:t>
            </a:r>
            <a:endParaRPr lang="en-US" sz="2000" b="1" i="1" dirty="0" smtClean="0">
              <a:solidFill>
                <a:schemeClr val="accent5">
                  <a:lumMod val="50000"/>
                </a:schemeClr>
              </a:solidFill>
            </a:endParaRPr>
          </a:p>
          <a:p>
            <a:pPr marL="609600" indent="-609600" eaLnBrk="1" hangingPunct="1">
              <a:lnSpc>
                <a:spcPct val="80000"/>
              </a:lnSpc>
              <a:buFontTx/>
              <a:buNone/>
              <a:defRPr/>
            </a:pPr>
            <a:endParaRPr lang="en-US" sz="2400" b="1" i="1" dirty="0" smtClean="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2" end="2"/>
                                            </p:txEl>
                                          </p:spTgt>
                                        </p:tgtEl>
                                        <p:attrNameLst>
                                          <p:attrName>style.visibility</p:attrName>
                                        </p:attrNameLst>
                                      </p:cBhvr>
                                      <p:to>
                                        <p:strVal val="visible"/>
                                      </p:to>
                                    </p:set>
                                    <p:anim calcmode="lin" valueType="num">
                                      <p:cBhvr additive="base">
                                        <p:cTn id="13" dur="500" fill="hold"/>
                                        <p:tgtEl>
                                          <p:spTgt spid="28160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smtClean="0">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5305</TotalTime>
  <Words>116</Words>
  <Application>Microsoft Office PowerPoint</Application>
  <PresentationFormat>On-screen Show (4:3)</PresentationFormat>
  <Paragraphs>250</Paragraphs>
  <Slides>19</Slides>
  <Notes>17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19</vt:i4>
      </vt:variant>
    </vt:vector>
  </HeadingPairs>
  <TitlesOfParts>
    <vt:vector size="21" baseType="lpstr">
      <vt:lpstr>Arial</vt:lpstr>
      <vt:lpstr>Default Design</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245</cp:revision>
  <dcterms:created xsi:type="dcterms:W3CDTF">2007-08-27T19:04:39Z</dcterms:created>
  <dcterms:modified xsi:type="dcterms:W3CDTF">2019-10-31T16:56:37Z</dcterms:modified>
</cp:coreProperties>
</file>