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9" r:id="rId2"/>
    <p:sldId id="277" r:id="rId3"/>
    <p:sldId id="483" r:id="rId4"/>
    <p:sldId id="280" r:id="rId5"/>
    <p:sldId id="315" r:id="rId6"/>
    <p:sldId id="404" r:id="rId7"/>
    <p:sldId id="339" r:id="rId8"/>
    <p:sldId id="317" r:id="rId9"/>
    <p:sldId id="480" r:id="rId10"/>
    <p:sldId id="405" r:id="rId11"/>
    <p:sldId id="318" r:id="rId12"/>
    <p:sldId id="410" r:id="rId13"/>
    <p:sldId id="418" r:id="rId14"/>
    <p:sldId id="417" r:id="rId15"/>
    <p:sldId id="419" r:id="rId16"/>
    <p:sldId id="420" r:id="rId17"/>
    <p:sldId id="421" r:id="rId18"/>
    <p:sldId id="484" r:id="rId19"/>
    <p:sldId id="485" r:id="rId20"/>
    <p:sldId id="412" r:id="rId21"/>
    <p:sldId id="486" r:id="rId22"/>
    <p:sldId id="413" r:id="rId23"/>
    <p:sldId id="439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441"/>
    <a:srgbClr val="CC3300"/>
    <a:srgbClr val="FFFF00"/>
    <a:srgbClr val="C81204"/>
    <a:srgbClr val="006666"/>
    <a:srgbClr val="CC0000"/>
    <a:srgbClr val="0066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6795A-8DEE-4518-A01D-76CD01A8C9E1}" v="4" dt="2021-01-28T20:35:29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4" autoAdjust="0"/>
  </p:normalViewPr>
  <p:slideViewPr>
    <p:cSldViewPr>
      <p:cViewPr varScale="1">
        <p:scale>
          <a:sx n="108" d="100"/>
          <a:sy n="108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arley" userId="1b2cfada0102257f" providerId="LiveId" clId="{3BA6795A-8DEE-4518-A01D-76CD01A8C9E1}"/>
    <pc:docChg chg="custSel modSld">
      <pc:chgData name="Robert Farley" userId="1b2cfada0102257f" providerId="LiveId" clId="{3BA6795A-8DEE-4518-A01D-76CD01A8C9E1}" dt="2021-01-28T20:35:42.842" v="29" actId="478"/>
      <pc:docMkLst>
        <pc:docMk/>
      </pc:docMkLst>
      <pc:sldChg chg="addSp delSp modSp mod">
        <pc:chgData name="Robert Farley" userId="1b2cfada0102257f" providerId="LiveId" clId="{3BA6795A-8DEE-4518-A01D-76CD01A8C9E1}" dt="2021-01-28T20:35:42.842" v="29" actId="478"/>
        <pc:sldMkLst>
          <pc:docMk/>
          <pc:sldMk cId="0" sldId="412"/>
        </pc:sldMkLst>
        <pc:spChg chg="del">
          <ac:chgData name="Robert Farley" userId="1b2cfada0102257f" providerId="LiveId" clId="{3BA6795A-8DEE-4518-A01D-76CD01A8C9E1}" dt="2021-01-28T20:35:42.842" v="29" actId="478"/>
          <ac:spMkLst>
            <pc:docMk/>
            <pc:sldMk cId="0" sldId="412"/>
            <ac:spMk id="19459" creationId="{00000000-0000-0000-0000-000000000000}"/>
          </ac:spMkLst>
        </pc:spChg>
        <pc:picChg chg="add mod">
          <ac:chgData name="Robert Farley" userId="1b2cfada0102257f" providerId="LiveId" clId="{3BA6795A-8DEE-4518-A01D-76CD01A8C9E1}" dt="2021-01-28T20:35:34.442" v="28" actId="1076"/>
          <ac:picMkLst>
            <pc:docMk/>
            <pc:sldMk cId="0" sldId="412"/>
            <ac:picMk id="3" creationId="{D3E9F9E2-29C6-44AC-8125-9D3F0B58DF79}"/>
          </ac:picMkLst>
        </pc:picChg>
        <pc:picChg chg="del">
          <ac:chgData name="Robert Farley" userId="1b2cfada0102257f" providerId="LiveId" clId="{3BA6795A-8DEE-4518-A01D-76CD01A8C9E1}" dt="2021-01-28T20:33:29.961" v="23" actId="478"/>
          <ac:picMkLst>
            <pc:docMk/>
            <pc:sldMk cId="0" sldId="412"/>
            <ac:picMk id="4" creationId="{00000000-0000-0000-0000-000000000000}"/>
          </ac:picMkLst>
        </pc:picChg>
      </pc:sldChg>
      <pc:sldChg chg="addSp delSp modSp mod">
        <pc:chgData name="Robert Farley" userId="1b2cfada0102257f" providerId="LiveId" clId="{3BA6795A-8DEE-4518-A01D-76CD01A8C9E1}" dt="2021-01-28T19:00:51.515" v="6" actId="478"/>
        <pc:sldMkLst>
          <pc:docMk/>
          <pc:sldMk cId="0" sldId="421"/>
        </pc:sldMkLst>
        <pc:spChg chg="del">
          <ac:chgData name="Robert Farley" userId="1b2cfada0102257f" providerId="LiveId" clId="{3BA6795A-8DEE-4518-A01D-76CD01A8C9E1}" dt="2021-01-28T19:00:51.515" v="6" actId="478"/>
          <ac:spMkLst>
            <pc:docMk/>
            <pc:sldMk cId="0" sldId="421"/>
            <ac:spMk id="16387" creationId="{00000000-0000-0000-0000-000000000000}"/>
          </ac:spMkLst>
        </pc:spChg>
        <pc:picChg chg="del">
          <ac:chgData name="Robert Farley" userId="1b2cfada0102257f" providerId="LiveId" clId="{3BA6795A-8DEE-4518-A01D-76CD01A8C9E1}" dt="2021-01-28T18:59:57.863" v="0" actId="478"/>
          <ac:picMkLst>
            <pc:docMk/>
            <pc:sldMk cId="0" sldId="421"/>
            <ac:picMk id="2" creationId="{00000000-0000-0000-0000-000000000000}"/>
          </ac:picMkLst>
        </pc:picChg>
        <pc:picChg chg="add mod">
          <ac:chgData name="Robert Farley" userId="1b2cfada0102257f" providerId="LiveId" clId="{3BA6795A-8DEE-4518-A01D-76CD01A8C9E1}" dt="2021-01-28T19:00:43.280" v="5" actId="1076"/>
          <ac:picMkLst>
            <pc:docMk/>
            <pc:sldMk cId="0" sldId="421"/>
            <ac:picMk id="4" creationId="{D9B852F2-04F9-4F8B-8A55-01C86E1CB9AE}"/>
          </ac:picMkLst>
        </pc:picChg>
      </pc:sldChg>
      <pc:sldChg chg="addSp delSp modSp mod">
        <pc:chgData name="Robert Farley" userId="1b2cfada0102257f" providerId="LiveId" clId="{3BA6795A-8DEE-4518-A01D-76CD01A8C9E1}" dt="2021-01-28T20:31:50.165" v="14" actId="14100"/>
        <pc:sldMkLst>
          <pc:docMk/>
          <pc:sldMk cId="2884237110" sldId="484"/>
        </pc:sldMkLst>
        <pc:spChg chg="del">
          <ac:chgData name="Robert Farley" userId="1b2cfada0102257f" providerId="LiveId" clId="{3BA6795A-8DEE-4518-A01D-76CD01A8C9E1}" dt="2021-01-28T19:01:09.692" v="8" actId="478"/>
          <ac:spMkLst>
            <pc:docMk/>
            <pc:sldMk cId="2884237110" sldId="484"/>
            <ac:spMk id="3" creationId="{00000000-0000-0000-0000-000000000000}"/>
          </ac:spMkLst>
        </pc:spChg>
        <pc:picChg chg="del">
          <ac:chgData name="Robert Farley" userId="1b2cfada0102257f" providerId="LiveId" clId="{3BA6795A-8DEE-4518-A01D-76CD01A8C9E1}" dt="2021-01-28T19:01:03.946" v="7" actId="478"/>
          <ac:picMkLst>
            <pc:docMk/>
            <pc:sldMk cId="2884237110" sldId="484"/>
            <ac:picMk id="4" creationId="{00000000-0000-0000-0000-000000000000}"/>
          </ac:picMkLst>
        </pc:picChg>
        <pc:picChg chg="add mod">
          <ac:chgData name="Robert Farley" userId="1b2cfada0102257f" providerId="LiveId" clId="{3BA6795A-8DEE-4518-A01D-76CD01A8C9E1}" dt="2021-01-28T20:31:50.165" v="14" actId="14100"/>
          <ac:picMkLst>
            <pc:docMk/>
            <pc:sldMk cId="2884237110" sldId="484"/>
            <ac:picMk id="5" creationId="{D014B8A8-78AB-44F1-B374-0CB67D14183C}"/>
          </ac:picMkLst>
        </pc:picChg>
      </pc:sldChg>
      <pc:sldChg chg="addSp delSp modSp mod">
        <pc:chgData name="Robert Farley" userId="1b2cfada0102257f" providerId="LiveId" clId="{3BA6795A-8DEE-4518-A01D-76CD01A8C9E1}" dt="2021-01-28T20:32:34.683" v="22" actId="478"/>
        <pc:sldMkLst>
          <pc:docMk/>
          <pc:sldMk cId="920000642" sldId="485"/>
        </pc:sldMkLst>
        <pc:spChg chg="del">
          <ac:chgData name="Robert Farley" userId="1b2cfada0102257f" providerId="LiveId" clId="{3BA6795A-8DEE-4518-A01D-76CD01A8C9E1}" dt="2021-01-28T20:32:34.683" v="22" actId="478"/>
          <ac:spMkLst>
            <pc:docMk/>
            <pc:sldMk cId="920000642" sldId="485"/>
            <ac:spMk id="3" creationId="{00000000-0000-0000-0000-000000000000}"/>
          </ac:spMkLst>
        </pc:spChg>
        <pc:picChg chg="add mod">
          <ac:chgData name="Robert Farley" userId="1b2cfada0102257f" providerId="LiveId" clId="{3BA6795A-8DEE-4518-A01D-76CD01A8C9E1}" dt="2021-01-28T20:32:28.915" v="21" actId="14100"/>
          <ac:picMkLst>
            <pc:docMk/>
            <pc:sldMk cId="920000642" sldId="485"/>
            <ac:picMk id="4" creationId="{DC1D5AA7-B3C5-4887-9C07-5C86F9C4F103}"/>
          </ac:picMkLst>
        </pc:picChg>
        <pc:picChg chg="del">
          <ac:chgData name="Robert Farley" userId="1b2cfada0102257f" providerId="LiveId" clId="{3BA6795A-8DEE-4518-A01D-76CD01A8C9E1}" dt="2021-01-28T20:32:09.042" v="15" actId="478"/>
          <ac:picMkLst>
            <pc:docMk/>
            <pc:sldMk cId="920000642" sldId="485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6950" y="5394325"/>
            <a:ext cx="728821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One:</a:t>
            </a: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Introduction and Class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32" y="304800"/>
            <a:ext cx="4619048" cy="9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2328862"/>
            <a:ext cx="3190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9100" y="990600"/>
            <a:ext cx="86883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5. Please watch all lectures/cases/exercises.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   </a:t>
            </a:r>
            <a:r>
              <a:rPr lang="en-US" sz="2000" b="1" dirty="0">
                <a:solidFill>
                  <a:srgbClr val="C00000"/>
                </a:solidFill>
              </a:rPr>
              <a:t>The first step of any successful adventure is simply to be there</a:t>
            </a:r>
            <a:r>
              <a:rPr lang="en-US" sz="2200" b="1" dirty="0">
                <a:solidFill>
                  <a:srgbClr val="C00000"/>
                </a:solidFill>
              </a:rPr>
              <a:t>.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The lectures, accompanying power point slides, and the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cases / class exercises, are the most important part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this class.  They form the foundation for your success.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</a:rPr>
              <a:t>       Please watch and read them all, and pay attention.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2060"/>
              </a:solidFill>
            </a:endParaRPr>
          </a:p>
        </p:txBody>
      </p:sp>
      <p:pic>
        <p:nvPicPr>
          <p:cNvPr id="14339" name="Picture 8" descr="http://vezsolutions.com/images/Qn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7987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04800" y="1066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	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6. You Will Need:</a:t>
            </a:r>
            <a:endParaRPr lang="en-US" sz="28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Thirst for Intellectual Excitement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Hunger to be a Part of a Challenge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Willingness to Explore and an Eagerness to Learn</a:t>
            </a:r>
          </a:p>
          <a:p>
            <a:pPr marL="630238" indent="-2825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6666"/>
                </a:solidFill>
              </a:rPr>
              <a:t>THE TEXTBOOK IS COMPLETELY OPTIONAL 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	     </a:t>
            </a:r>
            <a:r>
              <a:rPr lang="en-US" b="1" i="1" dirty="0">
                <a:solidFill>
                  <a:srgbClr val="4C1441"/>
                </a:solidFill>
              </a:rPr>
              <a:t>– If you wish to use such - it is Anderson’s Business Law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Access to a computer is necessary, to visit our website</a:t>
            </a:r>
          </a:p>
          <a:p>
            <a:pPr marL="342889" indent="-342889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http://www.bobfarley.us/0300lawclasses/</a:t>
            </a:r>
            <a:endParaRPr lang="en-US" sz="800" b="1" dirty="0">
              <a:solidFill>
                <a:srgbClr val="002060"/>
              </a:solidFill>
            </a:endParaRPr>
          </a:p>
          <a:p>
            <a:pPr marL="342889" indent="-342889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 do not use Blackboard, except for exams.</a:t>
            </a:r>
          </a:p>
          <a:p>
            <a:pPr marL="342889" indent="-342889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500" b="1" i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Our above listed Website is where you can find everything you need.</a:t>
            </a:r>
          </a:p>
          <a:p>
            <a:pPr marL="742924" lvl="1" indent="-28574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7987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2" y="228601"/>
            <a:ext cx="862559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917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1" y="228600"/>
            <a:ext cx="8566019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28600"/>
            <a:ext cx="859155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228600"/>
            <a:ext cx="859155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9B852F2-04F9-4F8B-8A55-01C86E1C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3470"/>
            <a:ext cx="482830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014B8A8-78AB-44F1-B374-0CB67D141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68" y="304800"/>
            <a:ext cx="4840432" cy="62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DC1D5AA7-B3C5-4887-9C07-5C86F9C4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30" y="235511"/>
            <a:ext cx="4881851" cy="63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We are about to set off together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	on a grand adventure.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An Adventure of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Intellectual Excitement, and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 Practical Usefulness.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6D3D9-99BE-4386-8A14-6B206862BF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5227"/>
            <a:ext cx="24765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3E9F9E2-29C6-44AC-8125-9D3F0B58D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"/>
            <a:ext cx="4887191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972050" cy="63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kolkatabirds.com/hillbirdsofind/skabrusuns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2825"/>
            <a:ext cx="762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47800" y="55626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So, with that introduction… </a:t>
            </a:r>
          </a:p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Let’s Begin Our Grand Adventure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9E84D-308A-4DA9-B671-AEEF7D93BD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>
                <a:solidFill>
                  <a:srgbClr val="C00000"/>
                </a:solidFill>
              </a:rPr>
              <a:t>End of Class One A</a:t>
            </a:r>
            <a:endParaRPr lang="en-US" sz="4400" i="1" dirty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Please don’t forget to hand in your bio form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For 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Power Point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Class Lecture Video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Class Exercise Video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C81204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3000" b="1" dirty="0">
                <a:solidFill>
                  <a:srgbClr val="C81204"/>
                </a:solidFill>
              </a:rPr>
              <a:t>See you online for our next class</a:t>
            </a:r>
          </a:p>
          <a:p>
            <a:pPr marL="341313" indent="-341313">
              <a:spcBef>
                <a:spcPct val="20000"/>
              </a:spcBef>
            </a:pPr>
            <a:endParaRPr lang="en-US" sz="3200" dirty="0">
              <a:solidFill>
                <a:srgbClr val="C8120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This is a course in Law.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Law is an important, practical subject.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You will use it your whole life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Its study will transform how you look at the world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It is not just a collection of facts, but also a way of thinking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ct val="20000"/>
              </a:spcBef>
              <a:defRPr/>
            </a:pPr>
            <a:r>
              <a:rPr lang="en-US" sz="2800" dirty="0"/>
              <a:t>“The law is reason free from passion.”  </a:t>
            </a:r>
            <a:r>
              <a:rPr lang="en-US" sz="2800" b="1" dirty="0">
                <a:solidFill>
                  <a:srgbClr val="002060"/>
                </a:solidFill>
              </a:rPr>
              <a:t> Aristotle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“Where there is no common power, there is no </a:t>
            </a: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  law: where no law, no injustice.”</a:t>
            </a:r>
            <a:r>
              <a:rPr lang="en-US" sz="2800" b="1" dirty="0">
                <a:solidFill>
                  <a:srgbClr val="002060"/>
                </a:solidFill>
              </a:rPr>
              <a:t>           Hobbs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36563"/>
            <a:ext cx="24765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371600" y="555625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4800" b="1">
                <a:solidFill>
                  <a:srgbClr val="C81204"/>
                </a:solidFill>
              </a:rPr>
              <a:t>Class Administration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D64DF-BA52-40E0-8F7C-F804D57DBB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6490"/>
            <a:ext cx="7239000" cy="4512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366585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81000" y="9271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Every Adventure needs a Guide.</a:t>
            </a: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	</a:t>
            </a: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8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0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</a:t>
            </a:r>
            <a:endParaRPr lang="en-US" sz="2400" b="1" i="1" dirty="0">
              <a:solidFill>
                <a:srgbClr val="006600"/>
              </a:solidFill>
            </a:endParaRPr>
          </a:p>
          <a:p>
            <a:pPr marL="741363" lvl="1" indent="-284163">
              <a:spcBef>
                <a:spcPct val="20000"/>
              </a:spcBef>
            </a:pPr>
            <a:r>
              <a:rPr lang="en-US" sz="2000" b="1" dirty="0"/>
              <a:t>Your Humble Professor, Mentor, and Intellectual Resource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3" y="1600200"/>
            <a:ext cx="2330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E616F-98E1-4131-AD17-F5554ADF93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4991100"/>
            <a:ext cx="3810000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38" y="403225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04800" y="1143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What you need to know about me: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600" b="1" dirty="0"/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Professional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Attorney – Admitted to Practice Before State and Federal Courts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– Long Time Law Professor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Counsel – NYS Senate, Former NYS Deputy Attorney General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Biography is on our website at: http://www.bobfarley.us/0100aboutbob/aboutbob.htm </a:t>
            </a:r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Personal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Wife: Marilyn – CPA Tax Attorney – Tax Managing Director - KPMG.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Children: Katie (Lawyer) and Lizzie (Lawyer)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Personality – Sincere, Easy Going, Friendly and Approachable.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Can be reached any time by appointment.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E-Mail: </a:t>
            </a:r>
            <a:r>
              <a:rPr lang="en-US" b="1" i="1" dirty="0">
                <a:solidFill>
                  <a:srgbClr val="006666"/>
                </a:solidFill>
              </a:rPr>
              <a:t>bobfarley@bobfarley.us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Telephone (Cell): </a:t>
            </a:r>
            <a:r>
              <a:rPr lang="en-US" b="1" dirty="0">
                <a:solidFill>
                  <a:srgbClr val="006666"/>
                </a:solidFill>
              </a:rPr>
              <a:t>518-986-2037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Website:</a:t>
            </a:r>
            <a:r>
              <a:rPr lang="en-US" sz="500" b="1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6666"/>
                </a:solidFill>
              </a:rPr>
              <a:t>http://www.bobfarley.us/0300lawclasses/</a:t>
            </a:r>
          </a:p>
          <a:p>
            <a:pPr marL="742924" lvl="1" indent="-28574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3810000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2425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20177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/>
          <a:lstStyle/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0033CC"/>
                </a:solidFill>
              </a:rPr>
              <a:t>                           </a:t>
            </a:r>
            <a:r>
              <a:rPr lang="en-US" sz="2400" b="1" i="1">
                <a:solidFill>
                  <a:srgbClr val="002060"/>
                </a:solidFill>
              </a:rPr>
              <a:t>Statement of Teaching Philosophy</a:t>
            </a:r>
          </a:p>
          <a:p>
            <a:pPr algn="just">
              <a:lnSpc>
                <a:spcPct val="90000"/>
              </a:lnSpc>
            </a:pPr>
            <a:endParaRPr lang="en-US" sz="900" b="1" i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900"/>
              <a:t>Teaching is among the noblest of human pursuits. Through its communication of knowledge and experience, our society is advanced, and our civilization is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offered the promise of a brighter tomorrow.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This high mantle of responsibility requires an effective teacher to possess a number of talents as well as expend a great deal of energy, enthusiasm and effort.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As a result, the measures of effective teaching include: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 b="1"/>
              <a:t>1. Knowledge;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2. Communication;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3. Retention; and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4. Understanding.</a:t>
            </a:r>
          </a:p>
          <a:p>
            <a:pPr algn="just">
              <a:lnSpc>
                <a:spcPct val="90000"/>
              </a:lnSpc>
            </a:pPr>
            <a:endParaRPr lang="en-US" sz="900" b="1"/>
          </a:p>
          <a:p>
            <a:pPr algn="just">
              <a:lnSpc>
                <a:spcPct val="90000"/>
              </a:lnSpc>
            </a:pPr>
            <a:r>
              <a:rPr lang="en-US" sz="900"/>
              <a:t>The threshold measure of effective teaching is </a:t>
            </a:r>
            <a:r>
              <a:rPr lang="en-US" sz="900" b="1" i="1"/>
              <a:t>knowledge</a:t>
            </a:r>
            <a:r>
              <a:rPr lang="en-US" sz="900"/>
              <a:t>.  A Professor must exhibit, through education, study, background and experience, a fundamental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of the subject matter.  Moreover, such knowledge must be kept timely, through regular research on recent developments, theories and advances.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is not a static quality, but an ever growing and evolving virtue.  Great teachers know their subject.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Knowledge alone, however, is not enough.  Like some many other pursuits in life, high quality teaching also requires </a:t>
            </a:r>
            <a:r>
              <a:rPr lang="en-US" sz="900" b="1" i="1"/>
              <a:t>communication</a:t>
            </a:r>
            <a:r>
              <a:rPr lang="en-US" sz="900"/>
              <a:t>.  A Professor must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demonstrate effective two way communication, to assure not only the delivery, but also the receipt, of the knowledge to be conveyed.  Such effective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communication takes place when a teacher is always prepared, exudes a contagious enthusiasm for the subject discussed, offers concepts in an understandable,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focused and interesting manner, and shares a passion, relevance and real world application of the material presented.  Great teachers motivate, fascinate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educate.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Conveyance of knowledge through effective communication, however, is only the first step to first class teaching.  Equally important is the </a:t>
            </a:r>
            <a:r>
              <a:rPr lang="en-US" sz="900" b="1" i="1"/>
              <a:t>retention </a:t>
            </a:r>
            <a:r>
              <a:rPr lang="en-US" sz="900"/>
              <a:t>of such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conveyed knowledge by the student.  For if such knowledge is not retained, the conveyance was in vain.  A Professor succeeds when their student succeeds,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a professor should not only assure delivery, but also develop methods and measures that promote long term retention.  Different students retain differently,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requiring the use of a variety of mediums and methods. Lectures, written materials, audio and visual presentations and practical interactions must all be selected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presented in a complementary manner,  to promote the repetition and reinforcement that leads to retention, without the dull redundancy that produces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boredom and disinterest.  Creative Intellectual devices and responsive measurements further prove helpful in pursuit of this goal. In the end, retention is a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cornerstone to learning.  Great teachers communicate knowledge in ways it will be retained.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The final measure of effective teaching is student </a:t>
            </a:r>
            <a:r>
              <a:rPr lang="en-US" sz="900" b="1" i="1"/>
              <a:t>understanding</a:t>
            </a:r>
            <a:r>
              <a:rPr lang="en-US" sz="900"/>
              <a:t>.  A Professor has succeeded when their student understands the retained knowledge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communicated.  Building understanding, the hardest task in all of teaching, requires a Professor to motivate students to develop their own intellectual talents,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to apply their recently retained knowledge to new and different situations.  Offered by way of the teacher’s enlightened path of perspective and insight,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understanding is attained by the student  through their own thought and analysis.  Through understanding, the future application and extension of communicated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can be achieved.  Producing understanding is thus the essential element of education.  It is the fundamental factor for which a teacher must effectively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test, and inspiring students to achieve it, is the ultimate hallmark of an effective teacher.  Great teachers advance understanding.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It these four measures, knowledge, communication, retention and understanding, that I wish to employ as a professor at SUNYA.  It is through their framework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that I wish to offer my time, talent, energy, enthusiasm and effort.  It is upon their foundation, that I wish to combine my experience, to provide an added depth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relevance in the education of our students. It is upon this philosophy, that I wish to develop into a great teacher.</a:t>
            </a:r>
          </a:p>
          <a:p>
            <a:pPr algn="just">
              <a:lnSpc>
                <a:spcPct val="90000"/>
              </a:lnSpc>
            </a:pPr>
            <a:endParaRPr lang="en-US" sz="90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BBECB-3BDD-4E10-964C-C7778FB2C4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304800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1. We Need to </a:t>
            </a:r>
            <a:r>
              <a:rPr lang="en-US" sz="2800" b="1" dirty="0">
                <a:solidFill>
                  <a:srgbClr val="C00000"/>
                </a:solidFill>
              </a:rPr>
              <a:t>RESPECT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each other.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love my students!!!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They become like my family / children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will do anything I can to help you succeed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/>
              <a:t>2. Certain Things We </a:t>
            </a:r>
            <a:r>
              <a:rPr lang="en-US" sz="2800" b="1" dirty="0">
                <a:solidFill>
                  <a:srgbClr val="C00000"/>
                </a:solidFill>
              </a:rPr>
              <a:t>DO NOT </a:t>
            </a:r>
            <a:r>
              <a:rPr lang="en-US" sz="2800" b="1" dirty="0"/>
              <a:t>Tolerate in Class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Talking During Class (I am partially deaf)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Any use of electronics (including earphones)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4C1441"/>
                </a:solidFill>
              </a:rPr>
              <a:t>3. </a:t>
            </a:r>
            <a:r>
              <a:rPr lang="en-US" sz="2800" b="1" dirty="0"/>
              <a:t>We </a:t>
            </a:r>
            <a:r>
              <a:rPr lang="en-US" sz="2800" b="1" dirty="0">
                <a:solidFill>
                  <a:srgbClr val="C00000"/>
                </a:solidFill>
              </a:rPr>
              <a:t>NEVER EVER </a:t>
            </a:r>
            <a:r>
              <a:rPr lang="en-US" sz="2800" b="1" dirty="0"/>
              <a:t>Tolerate </a:t>
            </a:r>
            <a:endParaRPr lang="en-US" sz="2800" b="1" dirty="0">
              <a:solidFill>
                <a:srgbClr val="0033CC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Cheating of any kind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/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FA759-E96B-48A6-91DD-7C83BB2AA0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7987"/>
            <a:ext cx="2476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4. We need to get to know each other.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endParaRPr lang="en-US" sz="19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1900" b="1" dirty="0">
                <a:solidFill>
                  <a:srgbClr val="002060"/>
                </a:solidFill>
              </a:rPr>
              <a:t>You now know a bit about me, and so I need to know a bit about you.</a:t>
            </a:r>
          </a:p>
          <a:p>
            <a:pPr marL="342889" indent="-342889">
              <a:spcBef>
                <a:spcPts val="0"/>
              </a:spcBef>
              <a:defRPr/>
            </a:pPr>
            <a:endParaRPr lang="en-US" sz="200" b="1" dirty="0">
              <a:solidFill>
                <a:srgbClr val="002060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Please Complete the </a:t>
            </a:r>
            <a:r>
              <a:rPr lang="en-US" sz="2800" b="1" dirty="0">
                <a:solidFill>
                  <a:srgbClr val="C00000"/>
                </a:solidFill>
              </a:rPr>
              <a:t>Student Biography Form </a:t>
            </a:r>
          </a:p>
          <a:p>
            <a:pPr marL="342889" indent="-342889" algn="ctr"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889" indent="-342889"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It is worth 3 points toward your final grade and can be found at: http://www.bobfarley.us/0300lawclasses/bioform.pdf</a:t>
            </a:r>
          </a:p>
        </p:txBody>
      </p:sp>
      <p:pic>
        <p:nvPicPr>
          <p:cNvPr id="13315" name="Picture 5" descr="MAIN_185-Suits-Shaking-Han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38400"/>
            <a:ext cx="1598613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7987"/>
            <a:ext cx="24765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7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9116</TotalTime>
  <Words>1377</Words>
  <Application>Microsoft Office PowerPoint</Application>
  <PresentationFormat>On-screen Show (4:3)</PresentationFormat>
  <Paragraphs>202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409</cp:revision>
  <cp:lastPrinted>2017-08-31T14:13:51Z</cp:lastPrinted>
  <dcterms:created xsi:type="dcterms:W3CDTF">2007-08-27T19:04:39Z</dcterms:created>
  <dcterms:modified xsi:type="dcterms:W3CDTF">2021-01-28T20:35:56Z</dcterms:modified>
</cp:coreProperties>
</file>