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09" r:id="rId2"/>
    <p:sldId id="514" r:id="rId3"/>
    <p:sldId id="515" r:id="rId4"/>
    <p:sldId id="495" r:id="rId5"/>
    <p:sldId id="553" r:id="rId6"/>
    <p:sldId id="537" r:id="rId7"/>
    <p:sldId id="544" r:id="rId8"/>
    <p:sldId id="516" r:id="rId9"/>
    <p:sldId id="554" r:id="rId10"/>
    <p:sldId id="543" r:id="rId11"/>
    <p:sldId id="545" r:id="rId12"/>
    <p:sldId id="546" r:id="rId13"/>
    <p:sldId id="517" r:id="rId14"/>
    <p:sldId id="518" r:id="rId15"/>
    <p:sldId id="519" r:id="rId16"/>
    <p:sldId id="520" r:id="rId17"/>
    <p:sldId id="557" r:id="rId18"/>
    <p:sldId id="521" r:id="rId19"/>
    <p:sldId id="556" r:id="rId20"/>
    <p:sldId id="522" r:id="rId21"/>
    <p:sldId id="558" r:id="rId22"/>
    <p:sldId id="559" r:id="rId23"/>
    <p:sldId id="560" r:id="rId24"/>
    <p:sldId id="561" r:id="rId25"/>
    <p:sldId id="523" r:id="rId26"/>
    <p:sldId id="525" r:id="rId27"/>
    <p:sldId id="526" r:id="rId28"/>
    <p:sldId id="528" r:id="rId29"/>
    <p:sldId id="529" r:id="rId30"/>
    <p:sldId id="555" r:id="rId31"/>
    <p:sldId id="530" r:id="rId32"/>
    <p:sldId id="531" r:id="rId33"/>
    <p:sldId id="532" r:id="rId34"/>
    <p:sldId id="547" r:id="rId35"/>
    <p:sldId id="548" r:id="rId36"/>
    <p:sldId id="551" r:id="rId37"/>
    <p:sldId id="552" r:id="rId38"/>
    <p:sldId id="533" r:id="rId39"/>
    <p:sldId id="562" r:id="rId40"/>
    <p:sldId id="549" r:id="rId41"/>
    <p:sldId id="550" r:id="rId42"/>
    <p:sldId id="534" r:id="rId43"/>
    <p:sldId id="536"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66"/>
    <a:srgbClr val="0033CC"/>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9/1/2021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15</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0462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16</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6907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17</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1368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090E078-DD3E-4020-8A2A-456B32A2E08C}" type="slidenum">
              <a:rPr lang="en-US" sz="1200"/>
              <a:pPr algn="r"/>
              <a:t>18</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884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19</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6367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20</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86381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21</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4242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22</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3632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23</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0547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24</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893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5AC161-08EB-4514-B8DC-E4189C8AF817}" type="slidenum">
              <a:rPr lang="en-US" sz="1200"/>
              <a:pPr algn="r"/>
              <a:t>25</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7195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7392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39777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30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1145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69395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34</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846112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33339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199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40</a:t>
            </a:fld>
            <a:endParaRPr 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32747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17FAFA9E-3645-4A97-AB28-32157AA2AD75}" type="slidenum">
              <a:rPr lang="en-US" sz="1200"/>
              <a:pPr algn="r"/>
              <a:t>8</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00594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41</a:t>
            </a:fld>
            <a:endParaRPr lang="en-US"/>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178965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193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526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0015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8346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8394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4222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17FAFA9E-3645-4A97-AB28-32157AA2AD75}" type="slidenum">
              <a:rPr lang="en-US" sz="1200"/>
              <a:pPr algn="r"/>
              <a:t>14</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570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990600" y="4560887"/>
            <a:ext cx="7288213"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02B:</a:t>
            </a:r>
          </a:p>
          <a:p>
            <a:pPr marL="342889" indent="-342889" algn="ctr">
              <a:spcBef>
                <a:spcPct val="20000"/>
              </a:spcBef>
              <a:defRPr/>
            </a:pPr>
            <a:r>
              <a:rPr lang="en-US" sz="3200" b="1" kern="0" dirty="0">
                <a:solidFill>
                  <a:srgbClr val="FFFF00"/>
                </a:solidFill>
                <a:latin typeface="+mn-lt"/>
              </a:rPr>
              <a:t>Introduction to the Law </a:t>
            </a:r>
          </a:p>
          <a:p>
            <a:pPr marL="342889" indent="-342889" algn="ctr">
              <a:spcBef>
                <a:spcPct val="20000"/>
              </a:spcBef>
              <a:defRPr/>
            </a:pPr>
            <a:r>
              <a:rPr lang="en-US" sz="3200" b="1" kern="0" dirty="0">
                <a:solidFill>
                  <a:srgbClr val="FFFF00"/>
                </a:solidFill>
                <a:latin typeface="+mn-lt"/>
              </a:rPr>
              <a:t>What is a Right</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400" b="1" dirty="0">
                <a:solidFill>
                  <a:srgbClr val="0033CC"/>
                </a:solidFill>
              </a:rPr>
              <a:t>The Definition of Right</a:t>
            </a:r>
            <a:endParaRPr lang="en-US" sz="1000" b="1" i="1" dirty="0">
              <a:solidFill>
                <a:srgbClr val="0033CC"/>
              </a:solidFill>
            </a:endParaRPr>
          </a:p>
          <a:p>
            <a:pPr>
              <a:lnSpc>
                <a:spcPct val="75000"/>
              </a:lnSpc>
              <a:defRPr/>
            </a:pPr>
            <a:endParaRPr lang="en-US" sz="1000" b="1" i="1" dirty="0">
              <a:solidFill>
                <a:srgbClr val="002060"/>
              </a:solidFill>
            </a:endParaRPr>
          </a:p>
          <a:p>
            <a:pPr algn="just">
              <a:lnSpc>
                <a:spcPct val="130000"/>
              </a:lnSpc>
              <a:defRPr/>
            </a:pPr>
            <a:r>
              <a:rPr lang="en-US" sz="2000" b="1" i="1" dirty="0"/>
              <a:t>When the legal concept of </a:t>
            </a:r>
            <a:r>
              <a:rPr lang="en-US" sz="2000" b="1" i="1" dirty="0">
                <a:solidFill>
                  <a:srgbClr val="0033CC"/>
                </a:solidFill>
              </a:rPr>
              <a:t>Right</a:t>
            </a:r>
            <a:r>
              <a:rPr lang="en-US" sz="2000" b="1" i="1" dirty="0"/>
              <a:t> became recognized under English jurisprudence, what exactly did they mean by the term “right”?  </a:t>
            </a:r>
          </a:p>
          <a:p>
            <a:pPr algn="just">
              <a:lnSpc>
                <a:spcPct val="130000"/>
              </a:lnSpc>
              <a:defRPr/>
            </a:pPr>
            <a:endParaRPr lang="en-US" sz="1000" b="1" i="1" dirty="0"/>
          </a:p>
          <a:p>
            <a:pPr algn="just">
              <a:lnSpc>
                <a:spcPct val="130000"/>
              </a:lnSpc>
              <a:defRPr/>
            </a:pPr>
            <a:r>
              <a:rPr lang="en-US" sz="2000" b="1" i="1" dirty="0"/>
              <a:t>How could this idea, this term, be defined?</a:t>
            </a:r>
          </a:p>
          <a:p>
            <a:pPr algn="just">
              <a:lnSpc>
                <a:spcPct val="130000"/>
              </a:lnSpc>
              <a:defRPr/>
            </a:pPr>
            <a:endParaRPr lang="en-US" sz="1000" b="1" i="1" dirty="0"/>
          </a:p>
          <a:p>
            <a:pPr algn="just">
              <a:lnSpc>
                <a:spcPct val="130000"/>
              </a:lnSpc>
              <a:defRPr/>
            </a:pPr>
            <a:r>
              <a:rPr lang="en-US" sz="2000" b="1" i="1" dirty="0"/>
              <a:t>According to William Blackstone, author of the famous Commentaries on the Law of England, a treatise often referred to as “the Bible of the Law”, the legal definition of the word “Right” represents the closest English translation of the Latin term “jus” (from which the term justice is derived), and essentially means: </a:t>
            </a:r>
          </a:p>
          <a:p>
            <a:pPr algn="just">
              <a:lnSpc>
                <a:spcPct val="130000"/>
              </a:lnSpc>
              <a:defRPr/>
            </a:pPr>
            <a:endParaRPr lang="en-US" sz="1000" b="1" i="1" dirty="0"/>
          </a:p>
          <a:p>
            <a:pPr algn="ctr">
              <a:lnSpc>
                <a:spcPct val="130000"/>
              </a:lnSpc>
              <a:defRPr/>
            </a:pPr>
            <a:r>
              <a:rPr lang="en-US" sz="3600" b="1" i="1" dirty="0">
                <a:solidFill>
                  <a:srgbClr val="C00000"/>
                </a:solidFill>
              </a:rPr>
              <a:t>“the abstract sense of law”</a:t>
            </a:r>
          </a:p>
          <a:p>
            <a:pPr algn="just">
              <a:lnSpc>
                <a:spcPct val="75000"/>
              </a:lnSpc>
              <a:defRPr/>
            </a:pPr>
            <a:endParaRPr lang="en-US" sz="800" b="1" i="1" dirty="0">
              <a:solidFill>
                <a:srgbClr val="002060"/>
              </a:solidFill>
            </a:endParaRP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spTree>
    <p:extLst>
      <p:ext uri="{BB962C8B-B14F-4D97-AF65-F5344CB8AC3E}">
        <p14:creationId xmlns:p14="http://schemas.microsoft.com/office/powerpoint/2010/main" val="292411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400" b="1" dirty="0">
                <a:solidFill>
                  <a:srgbClr val="0033CC"/>
                </a:solidFill>
              </a:rPr>
              <a:t>The Definition of Right</a:t>
            </a:r>
            <a:endParaRPr lang="en-US" sz="1000" b="1" i="1" dirty="0">
              <a:solidFill>
                <a:srgbClr val="0033CC"/>
              </a:solidFill>
            </a:endParaRPr>
          </a:p>
          <a:p>
            <a:pPr>
              <a:lnSpc>
                <a:spcPct val="90000"/>
              </a:lnSpc>
              <a:spcBef>
                <a:spcPts val="0"/>
              </a:spcBef>
              <a:defRPr/>
            </a:pPr>
            <a:endParaRPr lang="en-US" sz="1000" b="1" i="1" dirty="0">
              <a:solidFill>
                <a:srgbClr val="002060"/>
              </a:solidFill>
            </a:endParaRPr>
          </a:p>
          <a:p>
            <a:pPr algn="just">
              <a:lnSpc>
                <a:spcPct val="90000"/>
              </a:lnSpc>
              <a:spcBef>
                <a:spcPts val="0"/>
              </a:spcBef>
              <a:defRPr/>
            </a:pPr>
            <a:r>
              <a:rPr lang="en-US" sz="2000" b="1" i="1" dirty="0"/>
              <a:t>For our purposes, however, perhaps the best </a:t>
            </a:r>
          </a:p>
          <a:p>
            <a:pPr algn="just">
              <a:lnSpc>
                <a:spcPct val="90000"/>
              </a:lnSpc>
              <a:spcBef>
                <a:spcPts val="0"/>
              </a:spcBef>
              <a:defRPr/>
            </a:pPr>
            <a:r>
              <a:rPr lang="en-US" sz="2000" b="1" i="1" dirty="0"/>
              <a:t>and most effective understanding of what the term “Right” </a:t>
            </a:r>
          </a:p>
          <a:p>
            <a:pPr algn="just">
              <a:lnSpc>
                <a:spcPct val="90000"/>
              </a:lnSpc>
              <a:spcBef>
                <a:spcPts val="0"/>
              </a:spcBef>
              <a:defRPr/>
            </a:pPr>
            <a:r>
              <a:rPr lang="en-US" sz="2000" b="1" i="1" dirty="0"/>
              <a:t>actually means, can be seen from the writings </a:t>
            </a:r>
          </a:p>
          <a:p>
            <a:pPr algn="just">
              <a:lnSpc>
                <a:spcPct val="90000"/>
              </a:lnSpc>
              <a:spcBef>
                <a:spcPts val="0"/>
              </a:spcBef>
              <a:defRPr/>
            </a:pPr>
            <a:r>
              <a:rPr lang="en-US" sz="2000" b="1" i="1" dirty="0"/>
              <a:t>of the Scottish philosopher and legal commentator, James Mill.  </a:t>
            </a:r>
          </a:p>
          <a:p>
            <a:pPr algn="just">
              <a:lnSpc>
                <a:spcPct val="90000"/>
              </a:lnSpc>
              <a:spcBef>
                <a:spcPts val="0"/>
              </a:spcBef>
              <a:defRPr/>
            </a:pPr>
            <a:endParaRPr lang="en-US" sz="1000" b="1" i="1" dirty="0"/>
          </a:p>
          <a:p>
            <a:pPr algn="just">
              <a:lnSpc>
                <a:spcPct val="90000"/>
              </a:lnSpc>
              <a:spcBef>
                <a:spcPts val="0"/>
              </a:spcBef>
              <a:defRPr/>
            </a:pPr>
            <a:r>
              <a:rPr lang="en-US" sz="2000" b="1" i="1" dirty="0"/>
              <a:t>Mill saw “rights” in terms of a claim based upon a legally justified expectation.</a:t>
            </a:r>
          </a:p>
          <a:p>
            <a:pPr algn="just">
              <a:lnSpc>
                <a:spcPct val="90000"/>
              </a:lnSpc>
              <a:spcBef>
                <a:spcPts val="0"/>
              </a:spcBef>
              <a:defRPr/>
            </a:pPr>
            <a:r>
              <a:rPr lang="en-US" sz="1000" b="1" i="1" dirty="0"/>
              <a:t> </a:t>
            </a:r>
          </a:p>
          <a:p>
            <a:pPr algn="just">
              <a:lnSpc>
                <a:spcPct val="90000"/>
              </a:lnSpc>
              <a:spcBef>
                <a:spcPts val="0"/>
              </a:spcBef>
              <a:defRPr/>
            </a:pPr>
            <a:r>
              <a:rPr lang="en-US" sz="2000" b="1" i="1" dirty="0"/>
              <a:t>(This explains how rights progressed from the Rules of Roman law, to the public expectations produced from Common law decisions and the pronouncement of the Magna Carta, and then through the individualist centered citizenship of the clerical-legal philosophers). </a:t>
            </a:r>
          </a:p>
          <a:p>
            <a:pPr algn="just">
              <a:lnSpc>
                <a:spcPct val="90000"/>
              </a:lnSpc>
              <a:spcBef>
                <a:spcPts val="0"/>
              </a:spcBef>
              <a:defRPr/>
            </a:pPr>
            <a:endParaRPr lang="en-US" sz="1000" b="1" i="1" dirty="0"/>
          </a:p>
          <a:p>
            <a:pPr algn="just">
              <a:lnSpc>
                <a:spcPct val="90000"/>
              </a:lnSpc>
              <a:spcBef>
                <a:spcPts val="0"/>
              </a:spcBef>
              <a:defRPr/>
            </a:pPr>
            <a:r>
              <a:rPr lang="en-US" sz="2000" b="1" i="1" dirty="0"/>
              <a:t>From Mill’s writings, a corresponding definition of the term “Right”, can accordingly be derived to be:</a:t>
            </a:r>
          </a:p>
          <a:p>
            <a:pPr algn="just">
              <a:lnSpc>
                <a:spcPct val="90000"/>
              </a:lnSpc>
              <a:spcBef>
                <a:spcPts val="0"/>
              </a:spcBef>
              <a:defRPr/>
            </a:pPr>
            <a:endParaRPr lang="en-US" sz="1000" b="1" i="1" dirty="0">
              <a:solidFill>
                <a:srgbClr val="0033CC"/>
              </a:solidFill>
            </a:endParaRPr>
          </a:p>
          <a:p>
            <a:pPr algn="just">
              <a:lnSpc>
                <a:spcPct val="90000"/>
              </a:lnSpc>
              <a:spcBef>
                <a:spcPts val="0"/>
              </a:spcBef>
              <a:defRPr/>
            </a:pPr>
            <a:endParaRPr lang="en-US" sz="1000" b="1" i="1" dirty="0">
              <a:solidFill>
                <a:srgbClr val="0033CC"/>
              </a:solidFill>
            </a:endParaRPr>
          </a:p>
          <a:p>
            <a:pPr algn="just">
              <a:lnSpc>
                <a:spcPct val="90000"/>
              </a:lnSpc>
              <a:spcBef>
                <a:spcPts val="0"/>
              </a:spcBef>
              <a:defRPr/>
            </a:pPr>
            <a:r>
              <a:rPr lang="en-US" sz="30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extLst>
      <p:ext uri="{BB962C8B-B14F-4D97-AF65-F5344CB8AC3E}">
        <p14:creationId xmlns:p14="http://schemas.microsoft.com/office/powerpoint/2010/main" val="318705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400" b="1" dirty="0">
                <a:solidFill>
                  <a:srgbClr val="0033CC"/>
                </a:solidFill>
              </a:rPr>
              <a:t>The Definition of Right</a:t>
            </a:r>
            <a:endParaRPr lang="en-US" sz="1000" b="1" i="1" dirty="0">
              <a:solidFill>
                <a:srgbClr val="0033CC"/>
              </a:solidFill>
            </a:endParaRPr>
          </a:p>
          <a:p>
            <a:pPr>
              <a:lnSpc>
                <a:spcPct val="75000"/>
              </a:lnSpc>
              <a:defRPr/>
            </a:pPr>
            <a:endParaRPr lang="en-US" sz="1000" b="1" i="1" dirty="0">
              <a:solidFill>
                <a:srgbClr val="002060"/>
              </a:solidFill>
            </a:endParaRPr>
          </a:p>
          <a:p>
            <a:pPr algn="just">
              <a:lnSpc>
                <a:spcPct val="75000"/>
              </a:lnSpc>
              <a:defRPr/>
            </a:pPr>
            <a:r>
              <a:rPr lang="en-US" sz="2400" b="1" i="1" dirty="0"/>
              <a:t>But what exactly are our rights?</a:t>
            </a:r>
          </a:p>
          <a:p>
            <a:pPr algn="just">
              <a:lnSpc>
                <a:spcPct val="75000"/>
              </a:lnSpc>
              <a:defRPr/>
            </a:pPr>
            <a:endParaRPr lang="en-US" sz="1600" b="1" i="1" dirty="0">
              <a:solidFill>
                <a:srgbClr val="C00000"/>
              </a:solidFill>
            </a:endParaRPr>
          </a:p>
          <a:p>
            <a:pPr algn="just">
              <a:lnSpc>
                <a:spcPct val="75000"/>
              </a:lnSpc>
              <a:defRPr/>
            </a:pPr>
            <a:r>
              <a:rPr lang="en-US" sz="1600" b="1" i="1" dirty="0">
                <a:solidFill>
                  <a:srgbClr val="C00000"/>
                </a:solidFill>
              </a:rPr>
              <a:t>John Locke </a:t>
            </a:r>
            <a:r>
              <a:rPr lang="en-US" sz="1600" b="1" i="1" dirty="0"/>
              <a:t>described them as </a:t>
            </a:r>
            <a:r>
              <a:rPr lang="en-US" sz="1600" b="1" i="1" dirty="0">
                <a:solidFill>
                  <a:srgbClr val="C00000"/>
                </a:solidFill>
              </a:rPr>
              <a:t>Life, Liberty and the Pursuit of Property</a:t>
            </a:r>
          </a:p>
          <a:p>
            <a:pPr algn="just">
              <a:lnSpc>
                <a:spcPct val="75000"/>
              </a:lnSpc>
              <a:defRPr/>
            </a:pPr>
            <a:endParaRPr lang="en-US" sz="1600" b="1" i="1" dirty="0">
              <a:solidFill>
                <a:srgbClr val="C00000"/>
              </a:solidFill>
            </a:endParaRPr>
          </a:p>
          <a:p>
            <a:pPr algn="just">
              <a:lnSpc>
                <a:spcPct val="75000"/>
              </a:lnSpc>
              <a:defRPr/>
            </a:pPr>
            <a:r>
              <a:rPr lang="en-US" sz="1600" b="1" i="1" dirty="0">
                <a:solidFill>
                  <a:srgbClr val="C00000"/>
                </a:solidFill>
              </a:rPr>
              <a:t>Thomas Jefferson </a:t>
            </a:r>
            <a:r>
              <a:rPr lang="en-US" sz="1600" b="1" i="1" dirty="0"/>
              <a:t>pronounced them as </a:t>
            </a:r>
            <a:r>
              <a:rPr lang="en-US" sz="1600" b="1" i="1" dirty="0">
                <a:solidFill>
                  <a:srgbClr val="C00000"/>
                </a:solidFill>
              </a:rPr>
              <a:t>Life, Liberty and the Pursuit of Happiness</a:t>
            </a:r>
          </a:p>
          <a:p>
            <a:pPr algn="just">
              <a:lnSpc>
                <a:spcPct val="75000"/>
              </a:lnSpc>
              <a:defRPr/>
            </a:pPr>
            <a:endParaRPr lang="en-US" sz="1600" b="1" i="1" dirty="0">
              <a:solidFill>
                <a:srgbClr val="C00000"/>
              </a:solidFill>
            </a:endParaRPr>
          </a:p>
          <a:p>
            <a:pPr algn="just">
              <a:lnSpc>
                <a:spcPct val="75000"/>
              </a:lnSpc>
              <a:defRPr/>
            </a:pPr>
            <a:r>
              <a:rPr lang="en-US" sz="1600" b="1" i="1" dirty="0">
                <a:solidFill>
                  <a:srgbClr val="C00000"/>
                </a:solidFill>
              </a:rPr>
              <a:t>James Madison </a:t>
            </a:r>
            <a:r>
              <a:rPr lang="en-US" sz="1600" b="1" i="1" dirty="0"/>
              <a:t>enumerated them in the</a:t>
            </a:r>
            <a:r>
              <a:rPr lang="en-US" sz="1600" b="1" i="1" dirty="0">
                <a:solidFill>
                  <a:srgbClr val="C00000"/>
                </a:solidFill>
              </a:rPr>
              <a:t> Bill of Rights</a:t>
            </a:r>
            <a:r>
              <a:rPr lang="en-US" sz="1600" b="1" i="1" dirty="0"/>
              <a:t>, which includes:</a:t>
            </a:r>
          </a:p>
          <a:p>
            <a:pPr algn="just">
              <a:lnSpc>
                <a:spcPct val="75000"/>
              </a:lnSpc>
              <a:defRPr/>
            </a:pPr>
            <a:endParaRPr lang="en-US" sz="1600" b="1" i="1" dirty="0"/>
          </a:p>
          <a:p>
            <a:pPr marL="285750" indent="-285750" algn="just">
              <a:lnSpc>
                <a:spcPct val="130000"/>
              </a:lnSpc>
              <a:buFont typeface="Arial" panose="020B0604020202020204" pitchFamily="34" charset="0"/>
              <a:buChar char="•"/>
              <a:defRPr/>
            </a:pPr>
            <a:r>
              <a:rPr lang="en-US" sz="1600" b="1" dirty="0"/>
              <a:t>Freedom of religion, speech, press, assembly, and petition;</a:t>
            </a:r>
          </a:p>
          <a:p>
            <a:pPr marL="285750" indent="-285750" algn="just">
              <a:lnSpc>
                <a:spcPct val="130000"/>
              </a:lnSpc>
              <a:buFont typeface="Arial" panose="020B0604020202020204" pitchFamily="34" charset="0"/>
              <a:buChar char="•"/>
              <a:defRPr/>
            </a:pPr>
            <a:r>
              <a:rPr lang="en-US" sz="1600" b="1" dirty="0"/>
              <a:t>Right to keep and bear arms;</a:t>
            </a:r>
          </a:p>
          <a:p>
            <a:pPr marL="285750" indent="-285750" algn="just">
              <a:lnSpc>
                <a:spcPct val="130000"/>
              </a:lnSpc>
              <a:buFont typeface="Arial" panose="020B0604020202020204" pitchFamily="34" charset="0"/>
              <a:buChar char="•"/>
              <a:defRPr/>
            </a:pPr>
            <a:r>
              <a:rPr lang="en-US" sz="1600" b="1" dirty="0"/>
              <a:t>No quartering of soldiers;</a:t>
            </a:r>
          </a:p>
          <a:p>
            <a:pPr marL="285750" indent="-285750" algn="just">
              <a:lnSpc>
                <a:spcPct val="130000"/>
              </a:lnSpc>
              <a:buFont typeface="Arial" panose="020B0604020202020204" pitchFamily="34" charset="0"/>
              <a:buChar char="•"/>
              <a:defRPr/>
            </a:pPr>
            <a:r>
              <a:rPr lang="en-US" sz="1600" b="1" dirty="0"/>
              <a:t>Freedom from unreasonable searches and seizures;</a:t>
            </a:r>
          </a:p>
          <a:p>
            <a:pPr marL="285750" indent="-285750" algn="just">
              <a:lnSpc>
                <a:spcPct val="130000"/>
              </a:lnSpc>
              <a:buFont typeface="Arial" panose="020B0604020202020204" pitchFamily="34" charset="0"/>
              <a:buChar char="•"/>
              <a:defRPr/>
            </a:pPr>
            <a:r>
              <a:rPr lang="en-US" sz="1600" b="1" dirty="0"/>
              <a:t>Due process of law, freedom from self-incrimination, no double jeopardy;</a:t>
            </a:r>
          </a:p>
          <a:p>
            <a:pPr marL="285750" indent="-285750" algn="just">
              <a:lnSpc>
                <a:spcPct val="130000"/>
              </a:lnSpc>
              <a:buFont typeface="Arial" panose="020B0604020202020204" pitchFamily="34" charset="0"/>
              <a:buChar char="•"/>
              <a:defRPr/>
            </a:pPr>
            <a:r>
              <a:rPr lang="en-US" sz="1600" b="1" dirty="0"/>
              <a:t>Speedy and public trial;</a:t>
            </a:r>
          </a:p>
          <a:p>
            <a:pPr marL="285750" indent="-285750" algn="just">
              <a:lnSpc>
                <a:spcPct val="130000"/>
              </a:lnSpc>
              <a:buFont typeface="Arial" panose="020B0604020202020204" pitchFamily="34" charset="0"/>
              <a:buChar char="•"/>
              <a:defRPr/>
            </a:pPr>
            <a:r>
              <a:rPr lang="en-US" sz="1600" b="1" dirty="0"/>
              <a:t>Trial by jury;</a:t>
            </a:r>
          </a:p>
          <a:p>
            <a:pPr marL="285750" indent="-285750" algn="just">
              <a:lnSpc>
                <a:spcPct val="130000"/>
              </a:lnSpc>
              <a:buFont typeface="Arial" panose="020B0604020202020204" pitchFamily="34" charset="0"/>
              <a:buChar char="•"/>
              <a:defRPr/>
            </a:pPr>
            <a:r>
              <a:rPr lang="en-US" sz="1600" b="1" dirty="0"/>
              <a:t>No excessive bail, or cruel and unusual punishments;</a:t>
            </a:r>
          </a:p>
          <a:p>
            <a:pPr marL="285750" indent="-285750" algn="just">
              <a:lnSpc>
                <a:spcPct val="130000"/>
              </a:lnSpc>
              <a:buFont typeface="Arial" panose="020B0604020202020204" pitchFamily="34" charset="0"/>
              <a:buChar char="•"/>
              <a:defRPr/>
            </a:pPr>
            <a:r>
              <a:rPr lang="en-US" sz="1600" b="1" dirty="0"/>
              <a:t>All other recognized rights of the people (incorporation of Declaration); and</a:t>
            </a:r>
          </a:p>
          <a:p>
            <a:pPr marL="285750" indent="-285750" algn="just">
              <a:lnSpc>
                <a:spcPct val="130000"/>
              </a:lnSpc>
              <a:buFont typeface="Arial" panose="020B0604020202020204" pitchFamily="34" charset="0"/>
              <a:buChar char="•"/>
              <a:defRPr/>
            </a:pPr>
            <a:r>
              <a:rPr lang="en-US" sz="1600" b="1" dirty="0"/>
              <a:t>Limited Federal Government with non enumerated powers reserved to the states  </a:t>
            </a:r>
            <a:endParaRPr lang="en-US" sz="1600" b="1" i="1" dirty="0"/>
          </a:p>
          <a:p>
            <a:pPr algn="just">
              <a:lnSpc>
                <a:spcPct val="75000"/>
              </a:lnSpc>
              <a:defRPr/>
            </a:pPr>
            <a:endParaRPr lang="en-US" sz="1600" b="1" i="1" dirty="0"/>
          </a:p>
          <a:p>
            <a:pPr algn="just">
              <a:lnSpc>
                <a:spcPct val="75000"/>
              </a:lnSpc>
              <a:defRPr/>
            </a:pPr>
            <a:endParaRPr lang="en-US" sz="1600" b="1" i="1" dirty="0"/>
          </a:p>
          <a:p>
            <a:pPr algn="just">
              <a:lnSpc>
                <a:spcPct val="75000"/>
              </a:lnSpc>
              <a:defRPr/>
            </a:pPr>
            <a:endParaRPr lang="en-US" sz="1600" b="1" i="1" dirty="0">
              <a:solidFill>
                <a:srgbClr val="C00000"/>
              </a:solidFill>
            </a:endParaRPr>
          </a:p>
          <a:p>
            <a:pPr algn="just">
              <a:lnSpc>
                <a:spcPct val="75000"/>
              </a:lnSpc>
              <a:defRPr/>
            </a:pPr>
            <a:endParaRPr lang="en-US" sz="2200" b="1" i="1" dirty="0">
              <a:solidFill>
                <a:srgbClr val="C00000"/>
              </a:solidFill>
            </a:endParaRP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extLst>
      <p:ext uri="{BB962C8B-B14F-4D97-AF65-F5344CB8AC3E}">
        <p14:creationId xmlns:p14="http://schemas.microsoft.com/office/powerpoint/2010/main" val="400050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Evolution of Rights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102526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The Evolution of 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Rights + Law = Freedom</a:t>
            </a:r>
          </a:p>
          <a:p>
            <a:pPr algn="just">
              <a:lnSpc>
                <a:spcPct val="95000"/>
              </a:lnSpc>
            </a:pPr>
            <a:endParaRPr lang="en-US" sz="2200" b="1" i="1" dirty="0">
              <a:solidFill>
                <a:srgbClr val="002060"/>
              </a:solidFill>
            </a:endParaRPr>
          </a:p>
          <a:p>
            <a:pPr marL="342900" indent="-342900" algn="just">
              <a:lnSpc>
                <a:spcPct val="95000"/>
              </a:lnSpc>
              <a:buFontTx/>
              <a:buChar char="•"/>
            </a:pPr>
            <a:r>
              <a:rPr lang="en-US" sz="2200" b="1" i="1" dirty="0">
                <a:solidFill>
                  <a:srgbClr val="002060"/>
                </a:solidFill>
              </a:rPr>
              <a:t>If you want to understand Freedom, </a:t>
            </a:r>
          </a:p>
          <a:p>
            <a:pPr algn="just">
              <a:lnSpc>
                <a:spcPct val="95000"/>
              </a:lnSpc>
            </a:pPr>
            <a:r>
              <a:rPr lang="en-US" sz="2200" b="1" i="1" dirty="0">
                <a:solidFill>
                  <a:srgbClr val="002060"/>
                </a:solidFill>
              </a:rPr>
              <a:t>     you need to understand just what</a:t>
            </a:r>
            <a:r>
              <a:rPr lang="en-US" sz="2200" dirty="0">
                <a:solidFill>
                  <a:srgbClr val="002060"/>
                </a:solidFill>
              </a:rPr>
              <a:t> </a:t>
            </a:r>
            <a:r>
              <a:rPr lang="en-US" sz="2200" b="1" i="1" dirty="0">
                <a:solidFill>
                  <a:srgbClr val="006600"/>
                </a:solidFill>
              </a:rPr>
              <a:t>Rights </a:t>
            </a:r>
            <a:r>
              <a:rPr lang="en-US" sz="2200" b="1" i="1" dirty="0">
                <a:solidFill>
                  <a:schemeClr val="accent5">
                    <a:lumMod val="10000"/>
                  </a:schemeClr>
                </a:solidFill>
              </a:rPr>
              <a:t>are.</a:t>
            </a:r>
          </a:p>
          <a:p>
            <a:pPr marL="342900" indent="-342900">
              <a:lnSpc>
                <a:spcPct val="95000"/>
              </a:lnSpc>
              <a:buFontTx/>
              <a:buChar char="•"/>
            </a:pPr>
            <a:endParaRPr lang="en-US" sz="2200" b="1" i="1" dirty="0">
              <a:solidFill>
                <a:srgbClr val="002060"/>
              </a:solidFill>
            </a:endParaRPr>
          </a:p>
          <a:p>
            <a:pPr marL="342900" indent="-342900">
              <a:lnSpc>
                <a:spcPct val="95000"/>
              </a:lnSpc>
              <a:buFontTx/>
              <a:buChar char="•"/>
            </a:pPr>
            <a:r>
              <a:rPr lang="en-US" sz="2200" b="1" i="1" dirty="0">
                <a:solidFill>
                  <a:srgbClr val="002060"/>
                </a:solidFill>
              </a:rPr>
              <a:t>For without the legal concept of </a:t>
            </a:r>
            <a:r>
              <a:rPr lang="en-US" sz="2200" b="1" i="1" dirty="0">
                <a:solidFill>
                  <a:srgbClr val="006666"/>
                </a:solidFill>
              </a:rPr>
              <a:t>Rights</a:t>
            </a:r>
            <a:r>
              <a:rPr lang="en-US" sz="2200" b="1" i="1" dirty="0">
                <a:solidFill>
                  <a:srgbClr val="002060"/>
                </a:solidFill>
              </a:rPr>
              <a:t>,</a:t>
            </a:r>
          </a:p>
          <a:p>
            <a:pPr>
              <a:lnSpc>
                <a:spcPct val="95000"/>
              </a:lnSpc>
            </a:pPr>
            <a:r>
              <a:rPr lang="en-US" sz="2200" b="1" i="1" dirty="0">
                <a:solidFill>
                  <a:srgbClr val="002060"/>
                </a:solidFill>
              </a:rPr>
              <a:t>    (and the just expectations upon which they are based)</a:t>
            </a:r>
          </a:p>
          <a:p>
            <a:pPr>
              <a:lnSpc>
                <a:spcPct val="95000"/>
              </a:lnSpc>
            </a:pPr>
            <a:r>
              <a:rPr lang="en-US" sz="2200" b="1" i="1" dirty="0">
                <a:solidFill>
                  <a:srgbClr val="002060"/>
                </a:solidFill>
              </a:rPr>
              <a:t>    together with the vehicle of the Law, </a:t>
            </a:r>
          </a:p>
          <a:p>
            <a:pPr>
              <a:lnSpc>
                <a:spcPct val="95000"/>
              </a:lnSpc>
            </a:pPr>
            <a:r>
              <a:rPr lang="en-US" sz="2200" b="1" i="1" dirty="0">
                <a:solidFill>
                  <a:srgbClr val="002060"/>
                </a:solidFill>
              </a:rPr>
              <a:t>     which protects these </a:t>
            </a:r>
            <a:r>
              <a:rPr lang="en-US" sz="2200" b="1" i="1" dirty="0">
                <a:solidFill>
                  <a:srgbClr val="006666"/>
                </a:solidFill>
              </a:rPr>
              <a:t>Rights</a:t>
            </a:r>
            <a:r>
              <a:rPr lang="en-US" sz="2200" b="1" i="1" dirty="0">
                <a:solidFill>
                  <a:srgbClr val="002060"/>
                </a:solidFill>
              </a:rPr>
              <a:t>,</a:t>
            </a:r>
          </a:p>
          <a:p>
            <a:pPr marL="342900" indent="-342900">
              <a:lnSpc>
                <a:spcPct val="95000"/>
              </a:lnSpc>
            </a:pPr>
            <a:r>
              <a:rPr lang="en-US" sz="2200" b="1" i="1" dirty="0">
                <a:solidFill>
                  <a:srgbClr val="002060"/>
                </a:solidFill>
              </a:rPr>
              <a:t>	Freedom simply would not exist.</a:t>
            </a:r>
          </a:p>
          <a:p>
            <a:pPr marL="342900" indent="-342900">
              <a:lnSpc>
                <a:spcPct val="95000"/>
              </a:lnSpc>
            </a:pPr>
            <a:endParaRPr lang="en-US" sz="2200" b="1" i="1" dirty="0">
              <a:solidFill>
                <a:srgbClr val="002060"/>
              </a:solidFill>
            </a:endParaRPr>
          </a:p>
          <a:p>
            <a:pPr marL="342900" indent="-342900">
              <a:lnSpc>
                <a:spcPct val="95000"/>
              </a:lnSpc>
              <a:buFont typeface="Arial" panose="020B0604020202020204" pitchFamily="34" charset="0"/>
              <a:buChar char="•"/>
            </a:pPr>
            <a:r>
              <a:rPr lang="en-US" sz="2200" b="1" i="1" dirty="0">
                <a:solidFill>
                  <a:srgbClr val="002060"/>
                </a:solidFill>
              </a:rPr>
              <a:t>And so we Examine how the legal concept of </a:t>
            </a:r>
            <a:r>
              <a:rPr lang="en-US" sz="2200" b="1" i="1" dirty="0">
                <a:solidFill>
                  <a:srgbClr val="006666"/>
                </a:solidFill>
              </a:rPr>
              <a:t>Rights</a:t>
            </a:r>
          </a:p>
          <a:p>
            <a:pPr>
              <a:lnSpc>
                <a:spcPct val="95000"/>
              </a:lnSpc>
            </a:pPr>
            <a:r>
              <a:rPr lang="en-US" sz="2200" b="1" i="1" dirty="0">
                <a:solidFill>
                  <a:srgbClr val="002060"/>
                </a:solidFill>
              </a:rPr>
              <a:t>    evolved into what we understand it to be today.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extLst>
      <p:ext uri="{BB962C8B-B14F-4D97-AF65-F5344CB8AC3E}">
        <p14:creationId xmlns:p14="http://schemas.microsoft.com/office/powerpoint/2010/main" val="71662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endParaRPr lang="en-US" sz="600" dirty="0">
              <a:solidFill>
                <a:srgbClr val="002060"/>
              </a:solidFill>
            </a:endParaRPr>
          </a:p>
          <a:p>
            <a:pPr algn="just">
              <a:lnSpc>
                <a:spcPct val="75000"/>
              </a:lnSpc>
              <a:defRPr/>
            </a:pPr>
            <a:endParaRPr lang="en-US" sz="600" dirty="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b="1" i="1" dirty="0">
                <a:solidFill>
                  <a:schemeClr val="tx1">
                    <a:lumMod val="75000"/>
                    <a:lumOff val="25000"/>
                  </a:schemeClr>
                </a:solidFill>
              </a:rPr>
              <a:t> </a:t>
            </a:r>
            <a:r>
              <a:rPr lang="en-US" sz="2400" i="1" dirty="0">
                <a:solidFill>
                  <a:schemeClr val="tx1">
                    <a:lumMod val="75000"/>
                    <a:lumOff val="25000"/>
                  </a:schemeClr>
                </a:solidFill>
              </a:rPr>
              <a:t>The legal concept of “right” is a relatively recent one, </a:t>
            </a:r>
          </a:p>
          <a:p>
            <a:pPr algn="just">
              <a:lnSpc>
                <a:spcPct val="75000"/>
              </a:lnSpc>
              <a:defRPr/>
            </a:pPr>
            <a:r>
              <a:rPr lang="en-US" sz="2400" i="1" dirty="0">
                <a:solidFill>
                  <a:schemeClr val="tx1">
                    <a:lumMod val="75000"/>
                    <a:lumOff val="25000"/>
                  </a:schemeClr>
                </a:solidFill>
              </a:rPr>
              <a:t>   that was </a:t>
            </a:r>
            <a:r>
              <a:rPr lang="en-US" sz="2400" b="1" i="1" dirty="0">
                <a:solidFill>
                  <a:srgbClr val="0070C0"/>
                </a:solidFill>
              </a:rPr>
              <a:t>not fundamentally expressed </a:t>
            </a:r>
          </a:p>
          <a:p>
            <a:pPr algn="just">
              <a:lnSpc>
                <a:spcPct val="75000"/>
              </a:lnSpc>
              <a:defRPr/>
            </a:pPr>
            <a:r>
              <a:rPr lang="en-US" sz="2400" b="1" i="1" dirty="0">
                <a:solidFill>
                  <a:srgbClr val="0070C0"/>
                </a:solidFill>
              </a:rPr>
              <a:t>   until after the rise of English jurisprudence.</a:t>
            </a:r>
          </a:p>
          <a:p>
            <a:pPr algn="just">
              <a:lnSpc>
                <a:spcPct val="75000"/>
              </a:lnSpc>
              <a:defRPr/>
            </a:pPr>
            <a:endParaRPr lang="en-US" sz="2400" dirty="0">
              <a:solidFill>
                <a:srgbClr val="002060"/>
              </a:solidFill>
            </a:endParaRPr>
          </a:p>
          <a:p>
            <a:pPr algn="just">
              <a:lnSpc>
                <a:spcPct val="75000"/>
              </a:lnSpc>
              <a:buFont typeface="Arial" pitchFamily="34" charset="0"/>
              <a:buChar char="•"/>
              <a:defRPr/>
            </a:pPr>
            <a:r>
              <a:rPr lang="en-US" sz="2400" b="1" i="1" dirty="0">
                <a:solidFill>
                  <a:schemeClr val="tx1">
                    <a:lumMod val="75000"/>
                    <a:lumOff val="25000"/>
                  </a:schemeClr>
                </a:solidFill>
              </a:rPr>
              <a:t> </a:t>
            </a:r>
            <a:r>
              <a:rPr lang="en-US" sz="2400" i="1" dirty="0">
                <a:solidFill>
                  <a:schemeClr val="tx1">
                    <a:lumMod val="75000"/>
                    <a:lumOff val="25000"/>
                  </a:schemeClr>
                </a:solidFill>
              </a:rPr>
              <a:t>Indeed, according to Susan Ford Wiltshire (Chair of the</a:t>
            </a:r>
          </a:p>
          <a:p>
            <a:pPr algn="just">
              <a:lnSpc>
                <a:spcPct val="75000"/>
              </a:lnSpc>
              <a:defRPr/>
            </a:pPr>
            <a:r>
              <a:rPr lang="en-US" sz="2400" i="1" dirty="0">
                <a:solidFill>
                  <a:schemeClr val="tx1">
                    <a:lumMod val="75000"/>
                    <a:lumOff val="25000"/>
                  </a:schemeClr>
                </a:solidFill>
              </a:rPr>
              <a:t>  Classical Studies Department of Vanderbilt University) </a:t>
            </a:r>
          </a:p>
          <a:p>
            <a:pPr algn="just">
              <a:lnSpc>
                <a:spcPct val="75000"/>
              </a:lnSpc>
              <a:defRPr/>
            </a:pPr>
            <a:endParaRPr lang="en-US" sz="2400" b="1" i="1" dirty="0">
              <a:solidFill>
                <a:schemeClr val="tx1">
                  <a:lumMod val="75000"/>
                  <a:lumOff val="25000"/>
                </a:schemeClr>
              </a:solidFill>
            </a:endParaRPr>
          </a:p>
          <a:p>
            <a:pPr algn="ctr">
              <a:lnSpc>
                <a:spcPct val="75000"/>
              </a:lnSpc>
              <a:defRPr/>
            </a:pPr>
            <a:r>
              <a:rPr lang="en-US" sz="2400" b="1" i="1" dirty="0">
                <a:solidFill>
                  <a:schemeClr val="tx1">
                    <a:lumMod val="75000"/>
                    <a:lumOff val="25000"/>
                  </a:schemeClr>
                </a:solidFill>
              </a:rPr>
              <a:t>    </a:t>
            </a:r>
            <a:r>
              <a:rPr lang="en-US" sz="2400" b="1" i="1" dirty="0">
                <a:solidFill>
                  <a:srgbClr val="C00000"/>
                </a:solidFill>
              </a:rPr>
              <a:t>“Theories of rights assume a dignity of persons </a:t>
            </a:r>
          </a:p>
          <a:p>
            <a:pPr algn="ctr">
              <a:lnSpc>
                <a:spcPct val="75000"/>
              </a:lnSpc>
              <a:defRPr/>
            </a:pPr>
            <a:r>
              <a:rPr lang="en-US" sz="2400" b="1" i="1" dirty="0">
                <a:solidFill>
                  <a:srgbClr val="C00000"/>
                </a:solidFill>
              </a:rPr>
              <a:t>and a status of individuals </a:t>
            </a:r>
          </a:p>
          <a:p>
            <a:pPr algn="ctr">
              <a:lnSpc>
                <a:spcPct val="75000"/>
              </a:lnSpc>
              <a:defRPr/>
            </a:pPr>
            <a:r>
              <a:rPr lang="en-US" sz="2400" b="1" i="1" dirty="0">
                <a:solidFill>
                  <a:srgbClr val="C00000"/>
                </a:solidFill>
              </a:rPr>
              <a:t>that did not exist in the classical world”.</a:t>
            </a:r>
          </a:p>
          <a:p>
            <a:pPr algn="ctr">
              <a:lnSpc>
                <a:spcPct val="75000"/>
              </a:lnSpc>
              <a:defRPr/>
            </a:pPr>
            <a:endParaRPr lang="en-US" sz="2400" b="1" i="1" dirty="0">
              <a:solidFill>
                <a:srgbClr val="C0000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i="1" dirty="0">
                <a:solidFill>
                  <a:schemeClr val="tx1">
                    <a:lumMod val="75000"/>
                    <a:lumOff val="25000"/>
                  </a:schemeClr>
                </a:solidFill>
              </a:rPr>
              <a:t> For Rights simply cannot exist without an inherent</a:t>
            </a:r>
          </a:p>
          <a:p>
            <a:pPr algn="just">
              <a:lnSpc>
                <a:spcPct val="75000"/>
              </a:lnSpc>
              <a:defRPr/>
            </a:pPr>
            <a:r>
              <a:rPr lang="en-US" sz="2400" i="1" dirty="0">
                <a:solidFill>
                  <a:schemeClr val="tx1">
                    <a:lumMod val="75000"/>
                    <a:lumOff val="25000"/>
                  </a:schemeClr>
                </a:solidFill>
              </a:rPr>
              <a:t>  respect for the individual person </a:t>
            </a:r>
            <a:endParaRPr lang="en-US" sz="2400" b="1" i="1" dirty="0">
              <a:solidFill>
                <a:srgbClr val="C00000"/>
              </a:solidFill>
            </a:endParaRPr>
          </a:p>
          <a:p>
            <a:pPr algn="just">
              <a:lnSpc>
                <a:spcPct val="75000"/>
              </a:lnSpc>
              <a:defRPr/>
            </a:pPr>
            <a:endParaRPr lang="en-US" sz="600" dirty="0">
              <a:solidFill>
                <a:srgbClr val="002060"/>
              </a:solidFill>
            </a:endParaRPr>
          </a:p>
          <a:p>
            <a:pPr algn="just">
              <a:lnSpc>
                <a:spcPct val="75000"/>
              </a:lnSpc>
              <a:defRPr/>
            </a:pPr>
            <a:endParaRPr lang="en-US" sz="600" dirty="0">
              <a:solidFill>
                <a:srgbClr val="002060"/>
              </a:solidFill>
            </a:endParaRPr>
          </a:p>
          <a:p>
            <a:pPr algn="just">
              <a:lnSpc>
                <a:spcPct val="75000"/>
              </a:lnSpc>
              <a:defRPr/>
            </a:pPr>
            <a:endParaRPr lang="en-US" sz="600" dirty="0">
              <a:solidFill>
                <a:srgbClr val="002060"/>
              </a:solidFill>
            </a:endParaRP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15</a:t>
            </a:fld>
            <a:endParaRPr lang="en-US"/>
          </a:p>
        </p:txBody>
      </p:sp>
    </p:spTree>
    <p:extLst>
      <p:ext uri="{BB962C8B-B14F-4D97-AF65-F5344CB8AC3E}">
        <p14:creationId xmlns:p14="http://schemas.microsoft.com/office/powerpoint/2010/main" val="108845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686800" cy="58674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spcBef>
                <a:spcPts val="0"/>
              </a:spcBef>
              <a:defRPr/>
            </a:pPr>
            <a:r>
              <a:rPr lang="en-US" sz="2400" b="1" dirty="0">
                <a:solidFill>
                  <a:srgbClr val="002060"/>
                </a:solidFill>
              </a:rPr>
              <a:t>	A. The Concept of Right Continued</a:t>
            </a:r>
            <a:r>
              <a:rPr lang="en-US" sz="3400" b="1" dirty="0">
                <a:solidFill>
                  <a:srgbClr val="002060"/>
                </a:solidFill>
              </a:rPr>
              <a:t> </a:t>
            </a:r>
            <a:endParaRPr lang="en-US" sz="1000" b="1" i="1" dirty="0">
              <a:solidFill>
                <a:srgbClr val="002060"/>
              </a:solidFill>
            </a:endParaRPr>
          </a:p>
          <a:p>
            <a:pPr marL="342900" indent="-342900" algn="just">
              <a:lnSpc>
                <a:spcPct val="130000"/>
              </a:lnSpc>
              <a:spcBef>
                <a:spcPts val="0"/>
              </a:spcBef>
              <a:buFontTx/>
              <a:buChar char="•"/>
              <a:defRPr/>
            </a:pPr>
            <a:endParaRPr lang="en-US" sz="600" dirty="0">
              <a:solidFill>
                <a:srgbClr val="0033CC"/>
              </a:solidFill>
            </a:endParaRPr>
          </a:p>
          <a:p>
            <a:pPr algn="just">
              <a:lnSpc>
                <a:spcPct val="130000"/>
              </a:lnSpc>
              <a:spcBef>
                <a:spcPts val="0"/>
              </a:spcBef>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Prior to the predominance of English jurisprudence, </a:t>
            </a:r>
          </a:p>
          <a:p>
            <a:pPr algn="just">
              <a:lnSpc>
                <a:spcPct val="130000"/>
              </a:lnSpc>
              <a:spcBef>
                <a:spcPts val="0"/>
              </a:spcBef>
              <a:defRPr/>
            </a:pPr>
            <a:r>
              <a:rPr lang="en-US" sz="2400" b="1" dirty="0">
                <a:solidFill>
                  <a:schemeClr val="tx1">
                    <a:lumMod val="75000"/>
                    <a:lumOff val="25000"/>
                  </a:schemeClr>
                </a:solidFill>
              </a:rPr>
              <a:t>    </a:t>
            </a:r>
            <a:r>
              <a:rPr lang="en-US" sz="2400" b="1" dirty="0">
                <a:solidFill>
                  <a:srgbClr val="0070C0"/>
                </a:solidFill>
              </a:rPr>
              <a:t>the legal status of an individual person</a:t>
            </a:r>
          </a:p>
          <a:p>
            <a:pPr algn="just">
              <a:lnSpc>
                <a:spcPct val="130000"/>
              </a:lnSpc>
              <a:spcBef>
                <a:spcPts val="0"/>
              </a:spcBef>
              <a:defRPr/>
            </a:pPr>
            <a:r>
              <a:rPr lang="en-US" sz="2400" b="1" dirty="0">
                <a:solidFill>
                  <a:srgbClr val="0070C0"/>
                </a:solidFill>
              </a:rPr>
              <a:t>    was determined by </a:t>
            </a:r>
            <a:r>
              <a:rPr lang="en-US" sz="2400" b="1" dirty="0">
                <a:solidFill>
                  <a:srgbClr val="FF0000"/>
                </a:solidFill>
              </a:rPr>
              <a:t>their relationship with the state</a:t>
            </a:r>
            <a:r>
              <a:rPr lang="en-US" sz="2400" b="1" dirty="0">
                <a:solidFill>
                  <a:srgbClr val="0070C0"/>
                </a:solidFill>
              </a:rPr>
              <a:t>. </a:t>
            </a:r>
          </a:p>
          <a:p>
            <a:pPr algn="just">
              <a:lnSpc>
                <a:spcPct val="130000"/>
              </a:lnSpc>
              <a:spcBef>
                <a:spcPts val="0"/>
              </a:spcBef>
              <a:defRPr/>
            </a:pPr>
            <a:endParaRPr lang="en-US" sz="1000" dirty="0">
              <a:solidFill>
                <a:srgbClr val="002060"/>
              </a:solidFill>
            </a:endParaRPr>
          </a:p>
          <a:p>
            <a:pPr marL="403225" indent="-173038" algn="just">
              <a:lnSpc>
                <a:spcPct val="130000"/>
              </a:lnSpc>
              <a:spcBef>
                <a:spcPts val="0"/>
              </a:spcBef>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Under Roman law, any right enforceable by law,</a:t>
            </a:r>
          </a:p>
          <a:p>
            <a:pPr marL="230187" algn="just">
              <a:lnSpc>
                <a:spcPct val="130000"/>
              </a:lnSpc>
              <a:spcBef>
                <a:spcPts val="0"/>
              </a:spcBef>
              <a:defRPr/>
            </a:pPr>
            <a:r>
              <a:rPr lang="en-US" sz="2400" dirty="0">
                <a:solidFill>
                  <a:schemeClr val="tx1">
                    <a:lumMod val="75000"/>
                    <a:lumOff val="25000"/>
                  </a:schemeClr>
                </a:solidFill>
              </a:rPr>
              <a:t>   were based upon the collective notion of a person’s family</a:t>
            </a:r>
          </a:p>
          <a:p>
            <a:pPr marL="230187" algn="just">
              <a:lnSpc>
                <a:spcPct val="130000"/>
              </a:lnSpc>
              <a:spcBef>
                <a:spcPts val="0"/>
              </a:spcBef>
              <a:defRPr/>
            </a:pPr>
            <a:r>
              <a:rPr lang="en-US" sz="2400" dirty="0">
                <a:solidFill>
                  <a:schemeClr val="tx1">
                    <a:lumMod val="75000"/>
                    <a:lumOff val="25000"/>
                  </a:schemeClr>
                </a:solidFill>
              </a:rPr>
              <a:t>   and not upon an individual.</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extLst>
      <p:ext uri="{BB962C8B-B14F-4D97-AF65-F5344CB8AC3E}">
        <p14:creationId xmlns:p14="http://schemas.microsoft.com/office/powerpoint/2010/main" val="273170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686800" cy="58674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spcBef>
                <a:spcPts val="0"/>
              </a:spcBef>
              <a:defRPr/>
            </a:pPr>
            <a:r>
              <a:rPr lang="en-US" sz="2400" b="1" dirty="0">
                <a:solidFill>
                  <a:srgbClr val="002060"/>
                </a:solidFill>
              </a:rPr>
              <a:t>	A. The Concept of Right Continued</a:t>
            </a:r>
            <a:r>
              <a:rPr lang="en-US" sz="3400" b="1" dirty="0">
                <a:solidFill>
                  <a:srgbClr val="002060"/>
                </a:solidFill>
              </a:rPr>
              <a:t> </a:t>
            </a:r>
            <a:endParaRPr lang="en-US" sz="1000" b="1" i="1" dirty="0">
              <a:solidFill>
                <a:srgbClr val="002060"/>
              </a:solidFill>
            </a:endParaRPr>
          </a:p>
          <a:p>
            <a:pPr marL="342900" indent="-342900" algn="just">
              <a:spcBef>
                <a:spcPts val="0"/>
              </a:spcBef>
              <a:buFontTx/>
              <a:buChar char="•"/>
              <a:defRPr/>
            </a:pPr>
            <a:endParaRPr lang="en-US" sz="600" dirty="0">
              <a:solidFill>
                <a:srgbClr val="0033CC"/>
              </a:solidFill>
            </a:endParaRPr>
          </a:p>
          <a:p>
            <a:pPr algn="just">
              <a:spcBef>
                <a:spcPts val="0"/>
              </a:spcBef>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As English jurisprudence developed however, </a:t>
            </a:r>
          </a:p>
          <a:p>
            <a:pPr algn="just">
              <a:spcBef>
                <a:spcPts val="0"/>
              </a:spcBef>
              <a:defRPr/>
            </a:pPr>
            <a:r>
              <a:rPr lang="en-US" sz="2400" dirty="0">
                <a:solidFill>
                  <a:schemeClr val="tx1">
                    <a:lumMod val="75000"/>
                    <a:lumOff val="25000"/>
                  </a:schemeClr>
                </a:solidFill>
              </a:rPr>
              <a:t>     events began to evolve toward a more individual</a:t>
            </a:r>
          </a:p>
          <a:p>
            <a:pPr algn="just">
              <a:spcBef>
                <a:spcPts val="0"/>
              </a:spcBef>
              <a:defRPr/>
            </a:pPr>
            <a:r>
              <a:rPr lang="en-US" sz="2400" dirty="0">
                <a:solidFill>
                  <a:schemeClr val="tx1">
                    <a:lumMod val="75000"/>
                    <a:lumOff val="25000"/>
                  </a:schemeClr>
                </a:solidFill>
              </a:rPr>
              <a:t>     based concept of Right.</a:t>
            </a:r>
          </a:p>
          <a:p>
            <a:pPr algn="just">
              <a:spcBef>
                <a:spcPts val="0"/>
              </a:spcBef>
              <a:defRPr/>
            </a:pPr>
            <a:endParaRPr lang="en-US" sz="1000" dirty="0">
              <a:solidFill>
                <a:schemeClr val="tx1">
                  <a:lumMod val="75000"/>
                  <a:lumOff val="25000"/>
                </a:schemeClr>
              </a:solidFill>
            </a:endParaRPr>
          </a:p>
          <a:p>
            <a:pPr marL="342900" indent="-342900" algn="just">
              <a:spcBef>
                <a:spcPts val="0"/>
              </a:spcBef>
              <a:buFont typeface="Arial" panose="020B0604020202020204" pitchFamily="34" charset="0"/>
              <a:buChar char="•"/>
              <a:defRPr/>
            </a:pPr>
            <a:r>
              <a:rPr lang="en-US" sz="2400" dirty="0">
                <a:solidFill>
                  <a:schemeClr val="tx1">
                    <a:lumMod val="75000"/>
                    <a:lumOff val="25000"/>
                  </a:schemeClr>
                </a:solidFill>
              </a:rPr>
              <a:t> Beginning in 1066 when the Normans brought </a:t>
            </a:r>
            <a:r>
              <a:rPr lang="en-US" sz="2400" b="1" dirty="0">
                <a:solidFill>
                  <a:srgbClr val="C00000"/>
                </a:solidFill>
              </a:rPr>
              <a:t>feudalism</a:t>
            </a:r>
          </a:p>
          <a:p>
            <a:pPr algn="just">
              <a:spcBef>
                <a:spcPts val="0"/>
              </a:spcBef>
              <a:defRPr/>
            </a:pPr>
            <a:r>
              <a:rPr lang="en-US" sz="2400" dirty="0">
                <a:solidFill>
                  <a:schemeClr val="tx1">
                    <a:lumMod val="75000"/>
                    <a:lumOff val="25000"/>
                  </a:schemeClr>
                </a:solidFill>
              </a:rPr>
              <a:t>     with its reciprocal duties, </a:t>
            </a:r>
          </a:p>
          <a:p>
            <a:pPr algn="just">
              <a:spcBef>
                <a:spcPts val="0"/>
              </a:spcBef>
              <a:defRPr/>
            </a:pPr>
            <a:r>
              <a:rPr lang="en-US" sz="2400" dirty="0">
                <a:solidFill>
                  <a:schemeClr val="tx1">
                    <a:lumMod val="75000"/>
                    <a:lumOff val="25000"/>
                  </a:schemeClr>
                </a:solidFill>
              </a:rPr>
              <a:t>     then with the establishment of the </a:t>
            </a:r>
            <a:r>
              <a:rPr lang="en-US" sz="2400" b="1" dirty="0">
                <a:solidFill>
                  <a:srgbClr val="CC0000"/>
                </a:solidFill>
              </a:rPr>
              <a:t>Common law,</a:t>
            </a:r>
          </a:p>
          <a:p>
            <a:pPr algn="just">
              <a:spcBef>
                <a:spcPts val="0"/>
              </a:spcBef>
              <a:defRPr/>
            </a:pPr>
            <a:r>
              <a:rPr lang="en-US" sz="2400" b="1" dirty="0">
                <a:solidFill>
                  <a:srgbClr val="CC0000"/>
                </a:solidFill>
              </a:rPr>
              <a:t>     </a:t>
            </a:r>
            <a:r>
              <a:rPr lang="en-US" sz="2400" dirty="0">
                <a:solidFill>
                  <a:schemeClr val="tx1">
                    <a:lumMod val="75000"/>
                    <a:lumOff val="25000"/>
                  </a:schemeClr>
                </a:solidFill>
              </a:rPr>
              <a:t>and soon followed by the </a:t>
            </a:r>
            <a:r>
              <a:rPr lang="en-US" sz="2400" b="1" dirty="0">
                <a:solidFill>
                  <a:srgbClr val="CC0000"/>
                </a:solidFill>
              </a:rPr>
              <a:t>Magna Carta </a:t>
            </a:r>
          </a:p>
          <a:p>
            <a:pPr algn="just">
              <a:spcBef>
                <a:spcPts val="0"/>
              </a:spcBef>
              <a:defRPr/>
            </a:pPr>
            <a:r>
              <a:rPr lang="en-US" sz="2400" b="1" dirty="0">
                <a:solidFill>
                  <a:srgbClr val="CC0000"/>
                </a:solidFill>
              </a:rPr>
              <a:t>     </a:t>
            </a:r>
            <a:r>
              <a:rPr lang="en-US" sz="2400" dirty="0">
                <a:solidFill>
                  <a:schemeClr val="tx1">
                    <a:lumMod val="75000"/>
                    <a:lumOff val="25000"/>
                  </a:schemeClr>
                </a:solidFill>
              </a:rPr>
              <a:t>English law began to see a “slow transition, from a  </a:t>
            </a:r>
          </a:p>
          <a:p>
            <a:pPr algn="just">
              <a:spcBef>
                <a:spcPts val="0"/>
              </a:spcBef>
              <a:defRPr/>
            </a:pPr>
            <a:r>
              <a:rPr lang="en-US" sz="2400" dirty="0">
                <a:solidFill>
                  <a:schemeClr val="tx1">
                    <a:lumMod val="75000"/>
                    <a:lumOff val="25000"/>
                  </a:schemeClr>
                </a:solidFill>
              </a:rPr>
              <a:t>     state defined, to </a:t>
            </a:r>
            <a:r>
              <a:rPr lang="en-US" sz="2400" b="1" dirty="0">
                <a:solidFill>
                  <a:srgbClr val="0070C0"/>
                </a:solidFill>
              </a:rPr>
              <a:t>an individual-defined, political identity”</a:t>
            </a:r>
          </a:p>
          <a:p>
            <a:pPr algn="just">
              <a:spcBef>
                <a:spcPts val="0"/>
              </a:spcBef>
              <a:defRPr/>
            </a:pPr>
            <a:endParaRPr lang="en-US" sz="1000" b="1" dirty="0">
              <a:solidFill>
                <a:srgbClr val="0070C0"/>
              </a:solidFill>
            </a:endParaRPr>
          </a:p>
          <a:p>
            <a:pPr marL="342900" indent="-342900" algn="just">
              <a:spcBef>
                <a:spcPts val="0"/>
              </a:spcBef>
              <a:buFont typeface="Arial" panose="020B0604020202020204" pitchFamily="34" charset="0"/>
              <a:buChar char="•"/>
              <a:defRPr/>
            </a:pPr>
            <a:r>
              <a:rPr lang="en-US" sz="2400" dirty="0">
                <a:solidFill>
                  <a:schemeClr val="tx1">
                    <a:lumMod val="75000"/>
                    <a:lumOff val="25000"/>
                  </a:schemeClr>
                </a:solidFill>
              </a:rPr>
              <a:t>This transformation was driven primarily </a:t>
            </a:r>
          </a:p>
          <a:p>
            <a:pPr algn="just">
              <a:spcBef>
                <a:spcPts val="0"/>
              </a:spcBef>
              <a:defRPr/>
            </a:pPr>
            <a:r>
              <a:rPr lang="en-US" sz="2400" dirty="0">
                <a:solidFill>
                  <a:schemeClr val="tx1">
                    <a:lumMod val="75000"/>
                    <a:lumOff val="25000"/>
                  </a:schemeClr>
                </a:solidFill>
              </a:rPr>
              <a:t>     by a new belief in </a:t>
            </a:r>
            <a:r>
              <a:rPr lang="en-US" sz="2400" b="1" dirty="0">
                <a:solidFill>
                  <a:srgbClr val="C00000"/>
                </a:solidFill>
              </a:rPr>
              <a:t>the concept of natural law</a:t>
            </a:r>
            <a:r>
              <a:rPr lang="en-US" sz="2400" dirty="0">
                <a:solidFill>
                  <a:schemeClr val="tx1">
                    <a:lumMod val="75000"/>
                    <a:lumOff val="25000"/>
                  </a:schemeClr>
                </a:solidFill>
              </a:rPr>
              <a:t>.</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extLst>
      <p:ext uri="{BB962C8B-B14F-4D97-AF65-F5344CB8AC3E}">
        <p14:creationId xmlns:p14="http://schemas.microsoft.com/office/powerpoint/2010/main" val="336426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lnSpc>
                <a:spcPct val="110000"/>
              </a:lnSpc>
              <a:spcBef>
                <a:spcPts val="0"/>
              </a:spcBef>
              <a:defRPr/>
            </a:pPr>
            <a:r>
              <a:rPr lang="en-US" sz="2400" b="1" dirty="0">
                <a:solidFill>
                  <a:srgbClr val="002060"/>
                </a:solidFill>
              </a:rPr>
              <a:t>	A. The Concept of Right - Evolution</a:t>
            </a:r>
            <a:r>
              <a:rPr lang="en-US" sz="3400" b="1" dirty="0">
                <a:solidFill>
                  <a:srgbClr val="002060"/>
                </a:solidFill>
              </a:rPr>
              <a:t> </a:t>
            </a:r>
            <a:endParaRPr lang="en-US" sz="1000" b="1" i="1" dirty="0">
              <a:solidFill>
                <a:srgbClr val="002060"/>
              </a:solidFill>
            </a:endParaRPr>
          </a:p>
          <a:p>
            <a:pPr marL="342900" indent="-342900" algn="just">
              <a:lnSpc>
                <a:spcPct val="110000"/>
              </a:lnSpc>
              <a:spcBef>
                <a:spcPts val="0"/>
              </a:spcBef>
              <a:buFontTx/>
              <a:buChar char="•"/>
              <a:defRPr/>
            </a:pPr>
            <a:endParaRPr lang="en-US" sz="600" dirty="0">
              <a:solidFill>
                <a:srgbClr val="0033CC"/>
              </a:solidFill>
            </a:endParaRPr>
          </a:p>
          <a:p>
            <a:pPr algn="just">
              <a:lnSpc>
                <a:spcPct val="110000"/>
              </a:lnSpc>
              <a:spcBef>
                <a:spcPts val="0"/>
              </a:spcBef>
              <a:buFont typeface="Arial" pitchFamily="34" charset="0"/>
              <a:buChar char="•"/>
              <a:defRPr/>
            </a:pPr>
            <a:r>
              <a:rPr lang="en-US" sz="2000" b="1" dirty="0">
                <a:solidFill>
                  <a:srgbClr val="0070C0"/>
                </a:solidFill>
              </a:rPr>
              <a:t> Greece: </a:t>
            </a:r>
            <a:r>
              <a:rPr lang="en-US" sz="2000" b="1" dirty="0">
                <a:solidFill>
                  <a:srgbClr val="C00000"/>
                </a:solidFill>
              </a:rPr>
              <a:t>Human beings are capable of governing themselves</a:t>
            </a:r>
          </a:p>
          <a:p>
            <a:pPr algn="just">
              <a:lnSpc>
                <a:spcPct val="110000"/>
              </a:lnSpc>
              <a:spcBef>
                <a:spcPts val="0"/>
              </a:spcBef>
              <a:buFont typeface="Arial" pitchFamily="34" charset="0"/>
              <a:buChar char="•"/>
              <a:defRPr/>
            </a:pPr>
            <a:r>
              <a:rPr lang="en-US" sz="2000" b="1" dirty="0">
                <a:solidFill>
                  <a:srgbClr val="0070C0"/>
                </a:solidFill>
              </a:rPr>
              <a:t> Rome: </a:t>
            </a:r>
            <a:r>
              <a:rPr lang="en-US" sz="2000" b="1" dirty="0">
                <a:solidFill>
                  <a:srgbClr val="C00000"/>
                </a:solidFill>
              </a:rPr>
              <a:t> The creation of a complex and sophisticated legal system</a:t>
            </a:r>
          </a:p>
          <a:p>
            <a:pPr algn="just">
              <a:lnSpc>
                <a:spcPct val="110000"/>
              </a:lnSpc>
              <a:spcBef>
                <a:spcPts val="0"/>
              </a:spcBef>
              <a:buFont typeface="Arial" pitchFamily="34" charset="0"/>
              <a:buChar char="•"/>
              <a:defRPr/>
            </a:pPr>
            <a:r>
              <a:rPr lang="en-US" sz="2000" b="1" dirty="0">
                <a:solidFill>
                  <a:srgbClr val="0070C0"/>
                </a:solidFill>
              </a:rPr>
              <a:t> England:</a:t>
            </a:r>
            <a:r>
              <a:rPr lang="en-US" sz="2000" b="1" dirty="0">
                <a:solidFill>
                  <a:srgbClr val="C00000"/>
                </a:solidFill>
              </a:rPr>
              <a:t> Development of feudalism, common law and natural law</a:t>
            </a:r>
          </a:p>
          <a:p>
            <a:pPr algn="just">
              <a:lnSpc>
                <a:spcPct val="110000"/>
              </a:lnSpc>
              <a:spcBef>
                <a:spcPts val="0"/>
              </a:spcBef>
              <a:defRPr/>
            </a:pPr>
            <a:endParaRPr lang="en-US" sz="1000" b="1" dirty="0">
              <a:solidFill>
                <a:srgbClr val="C00000"/>
              </a:solidFill>
            </a:endParaRPr>
          </a:p>
          <a:p>
            <a:pPr algn="just">
              <a:lnSpc>
                <a:spcPct val="110000"/>
              </a:lnSpc>
              <a:spcBef>
                <a:spcPts val="0"/>
              </a:spcBef>
              <a:defRPr/>
            </a:pPr>
            <a:r>
              <a:rPr lang="en-US" sz="1600" dirty="0"/>
              <a:t>The modern concept of </a:t>
            </a:r>
            <a:r>
              <a:rPr lang="en-US" sz="1600" b="1" dirty="0">
                <a:solidFill>
                  <a:srgbClr val="006600"/>
                </a:solidFill>
              </a:rPr>
              <a:t>Rights</a:t>
            </a:r>
            <a:r>
              <a:rPr lang="en-US" sz="1600" b="1" dirty="0">
                <a:solidFill>
                  <a:srgbClr val="C00000"/>
                </a:solidFill>
              </a:rPr>
              <a:t> </a:t>
            </a:r>
            <a:r>
              <a:rPr lang="en-US" sz="1600" dirty="0"/>
              <a:t>is based upon the inherent</a:t>
            </a:r>
            <a:r>
              <a:rPr lang="en-US" sz="1600" dirty="0">
                <a:solidFill>
                  <a:srgbClr val="C00000"/>
                </a:solidFill>
              </a:rPr>
              <a:t> </a:t>
            </a:r>
            <a:r>
              <a:rPr lang="en-US" sz="1600" b="1" dirty="0">
                <a:solidFill>
                  <a:srgbClr val="C00000"/>
                </a:solidFill>
              </a:rPr>
              <a:t>Value of the Individual.  </a:t>
            </a:r>
          </a:p>
          <a:p>
            <a:pPr algn="just">
              <a:lnSpc>
                <a:spcPct val="110000"/>
              </a:lnSpc>
              <a:spcBef>
                <a:spcPts val="0"/>
              </a:spcBef>
              <a:defRPr/>
            </a:pPr>
            <a:endParaRPr lang="en-US" sz="1000" b="1" dirty="0">
              <a:solidFill>
                <a:srgbClr val="C00000"/>
              </a:solidFill>
            </a:endParaRPr>
          </a:p>
          <a:p>
            <a:pPr algn="just">
              <a:lnSpc>
                <a:spcPct val="110000"/>
              </a:lnSpc>
              <a:spcBef>
                <a:spcPts val="0"/>
              </a:spcBef>
              <a:defRPr/>
            </a:pPr>
            <a:r>
              <a:rPr lang="en-US" sz="1600" dirty="0"/>
              <a:t>Such concept is the foundation of </a:t>
            </a:r>
            <a:r>
              <a:rPr lang="en-US" sz="1600" b="1" dirty="0">
                <a:solidFill>
                  <a:srgbClr val="C00000"/>
                </a:solidFill>
              </a:rPr>
              <a:t>Freedom</a:t>
            </a:r>
          </a:p>
          <a:p>
            <a:pPr algn="just">
              <a:lnSpc>
                <a:spcPct val="110000"/>
              </a:lnSpc>
              <a:spcBef>
                <a:spcPts val="0"/>
              </a:spcBef>
              <a:defRPr/>
            </a:pPr>
            <a:endParaRPr lang="en-US" sz="1000" b="1" dirty="0">
              <a:solidFill>
                <a:srgbClr val="C00000"/>
              </a:solidFill>
            </a:endParaRPr>
          </a:p>
          <a:p>
            <a:pPr algn="just">
              <a:spcBef>
                <a:spcPts val="0"/>
              </a:spcBef>
              <a:defRPr/>
            </a:pPr>
            <a:r>
              <a:rPr lang="en-US" sz="1600" dirty="0"/>
              <a:t>By 13th century, English jurisprudence became established.  This was propelled by:</a:t>
            </a:r>
          </a:p>
          <a:p>
            <a:pPr marL="342900" indent="-342900" algn="just">
              <a:spcBef>
                <a:spcPts val="0"/>
              </a:spcBef>
              <a:buFont typeface="Arial" panose="020B0604020202020204" pitchFamily="34" charset="0"/>
              <a:buChar char="•"/>
              <a:defRPr/>
            </a:pPr>
            <a:r>
              <a:rPr lang="en-US" sz="1600" b="1" dirty="0">
                <a:solidFill>
                  <a:srgbClr val="0070C0"/>
                </a:solidFill>
              </a:rPr>
              <a:t>The common law court system,</a:t>
            </a:r>
            <a:r>
              <a:rPr lang="en-US" sz="1600" b="1" dirty="0">
                <a:solidFill>
                  <a:srgbClr val="008000"/>
                </a:solidFill>
              </a:rPr>
              <a:t> </a:t>
            </a:r>
          </a:p>
          <a:p>
            <a:pPr marL="342900" indent="-342900" algn="just">
              <a:spcBef>
                <a:spcPts val="0"/>
              </a:spcBef>
              <a:buFont typeface="Arial" panose="020B0604020202020204" pitchFamily="34" charset="0"/>
              <a:buChar char="•"/>
              <a:defRPr/>
            </a:pPr>
            <a:r>
              <a:rPr lang="en-US" sz="1600" b="1" dirty="0">
                <a:solidFill>
                  <a:srgbClr val="0070C0"/>
                </a:solidFill>
              </a:rPr>
              <a:t>Trial by jury, </a:t>
            </a:r>
          </a:p>
          <a:p>
            <a:pPr marL="342900" indent="-342900" algn="just">
              <a:spcBef>
                <a:spcPts val="0"/>
              </a:spcBef>
              <a:buFont typeface="Arial" panose="020B0604020202020204" pitchFamily="34" charset="0"/>
              <a:buChar char="•"/>
              <a:defRPr/>
            </a:pPr>
            <a:r>
              <a:rPr lang="en-US" sz="1600" b="1" dirty="0">
                <a:solidFill>
                  <a:srgbClr val="0070C0"/>
                </a:solidFill>
              </a:rPr>
              <a:t>The Magna Carta, and </a:t>
            </a:r>
          </a:p>
          <a:p>
            <a:pPr marL="342900" indent="-342900" algn="just">
              <a:spcBef>
                <a:spcPts val="0"/>
              </a:spcBef>
              <a:buFont typeface="Arial" panose="020B0604020202020204" pitchFamily="34" charset="0"/>
              <a:buChar char="•"/>
              <a:defRPr/>
            </a:pPr>
            <a:r>
              <a:rPr lang="en-US" sz="1600" b="1" dirty="0">
                <a:solidFill>
                  <a:srgbClr val="0070C0"/>
                </a:solidFill>
              </a:rPr>
              <a:t>The Rise of Political Philosophy – Culminating in the Enlightenment) </a:t>
            </a:r>
          </a:p>
          <a:p>
            <a:pPr algn="just">
              <a:spcBef>
                <a:spcPts val="0"/>
              </a:spcBef>
              <a:defRPr/>
            </a:pPr>
            <a:endParaRPr lang="en-US" sz="1000" b="1" dirty="0">
              <a:solidFill>
                <a:srgbClr val="0070C0"/>
              </a:solidFill>
            </a:endParaRPr>
          </a:p>
          <a:p>
            <a:pPr algn="just">
              <a:spcBef>
                <a:spcPts val="0"/>
              </a:spcBef>
              <a:defRPr/>
            </a:pPr>
            <a:r>
              <a:rPr lang="en-US" sz="1600" b="1" dirty="0"/>
              <a:t>These developments began to evolve traditionally recognized </a:t>
            </a:r>
            <a:r>
              <a:rPr lang="en-US" sz="1600" b="1" dirty="0">
                <a:solidFill>
                  <a:srgbClr val="002060"/>
                </a:solidFill>
              </a:rPr>
              <a:t>State Based Rights </a:t>
            </a:r>
            <a:r>
              <a:rPr lang="en-US" sz="1600" b="1" dirty="0"/>
              <a:t>into </a:t>
            </a:r>
            <a:r>
              <a:rPr lang="en-US" sz="1600" b="1" dirty="0">
                <a:solidFill>
                  <a:srgbClr val="C00000"/>
                </a:solidFill>
              </a:rPr>
              <a:t>Individual Based Rights</a:t>
            </a:r>
            <a:r>
              <a:rPr lang="en-US" sz="1600" b="1" dirty="0"/>
              <a:t>.  </a:t>
            </a:r>
          </a:p>
          <a:p>
            <a:pPr algn="just">
              <a:lnSpc>
                <a:spcPct val="110000"/>
              </a:lnSpc>
              <a:spcBef>
                <a:spcPts val="0"/>
              </a:spcBef>
              <a:defRPr/>
            </a:pPr>
            <a:endParaRPr lang="en-US" sz="2400" b="1" dirty="0">
              <a:solidFill>
                <a:srgbClr val="C00000"/>
              </a:solidFill>
            </a:endParaRPr>
          </a:p>
          <a:p>
            <a:pPr algn="just">
              <a:spcBef>
                <a:spcPts val="0"/>
              </a:spcBef>
              <a:defRPr/>
            </a:pPr>
            <a:r>
              <a:rPr lang="en-US" sz="2400" b="1" dirty="0">
                <a:solidFill>
                  <a:srgbClr val="C00000"/>
                </a:solidFill>
              </a:rPr>
              <a:t>   </a:t>
            </a:r>
            <a:endParaRPr lang="en-US" b="1" dirty="0">
              <a:solidFill>
                <a:srgbClr val="0033CC"/>
              </a:solidFill>
            </a:endParaRPr>
          </a:p>
          <a:p>
            <a:pPr algn="just">
              <a:lnSpc>
                <a:spcPct val="80000"/>
              </a:lnSpc>
              <a:defRPr/>
            </a:pPr>
            <a:endParaRPr lang="en-US" dirty="0">
              <a:solidFill>
                <a:srgbClr val="0033CC"/>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extLst>
      <p:ext uri="{BB962C8B-B14F-4D97-AF65-F5344CB8AC3E}">
        <p14:creationId xmlns:p14="http://schemas.microsoft.com/office/powerpoint/2010/main" val="320774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a:t>
            </a:r>
            <a:endParaRPr lang="en-US" sz="1000" b="1" i="1" dirty="0">
              <a:solidFill>
                <a:srgbClr val="FF0000"/>
              </a:solidFill>
            </a:endParaRPr>
          </a:p>
          <a:p>
            <a:pPr algn="just">
              <a:lnSpc>
                <a:spcPct val="80000"/>
              </a:lnSpc>
              <a:defRPr/>
            </a:pPr>
            <a:endParaRPr lang="en-US" sz="1000" dirty="0">
              <a:solidFill>
                <a:srgbClr val="0033CC"/>
              </a:solidFill>
            </a:endParaRPr>
          </a:p>
          <a:p>
            <a:pPr algn="just">
              <a:lnSpc>
                <a:spcPct val="80000"/>
              </a:lnSpc>
              <a:defRPr/>
            </a:pPr>
            <a:endParaRPr lang="en-US" sz="600" b="1" dirty="0">
              <a:solidFill>
                <a:srgbClr val="002060"/>
              </a:solidFill>
            </a:endParaRPr>
          </a:p>
          <a:p>
            <a:pPr algn="just">
              <a:lnSpc>
                <a:spcPct val="80000"/>
              </a:lnSpc>
              <a:buFont typeface="Arial" pitchFamily="34" charset="0"/>
              <a:buChar char="•"/>
              <a:defRPr/>
            </a:pPr>
            <a:r>
              <a:rPr lang="en-US" sz="2000" b="1" dirty="0">
                <a:solidFill>
                  <a:srgbClr val="006600"/>
                </a:solidFill>
              </a:rPr>
              <a:t> An Age of Deep Thinkers – The Enlightenment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a:t> </a:t>
            </a:r>
            <a:r>
              <a:rPr lang="en-US" sz="2000" dirty="0"/>
              <a:t>Along with these political and social events,</a:t>
            </a:r>
          </a:p>
          <a:p>
            <a:pPr algn="just">
              <a:lnSpc>
                <a:spcPct val="80000"/>
              </a:lnSpc>
              <a:defRPr/>
            </a:pPr>
            <a:r>
              <a:rPr lang="en-US" sz="2000" dirty="0"/>
              <a:t>  came the rise of a new clerical-legal philosophy.</a:t>
            </a:r>
          </a:p>
          <a:p>
            <a:pPr algn="just">
              <a:lnSpc>
                <a:spcPct val="80000"/>
              </a:lnSpc>
              <a:defRPr/>
            </a:pPr>
            <a:endParaRPr lang="en-US" sz="1000" dirty="0"/>
          </a:p>
          <a:p>
            <a:pPr algn="just">
              <a:lnSpc>
                <a:spcPct val="80000"/>
              </a:lnSpc>
              <a:buClr>
                <a:srgbClr val="C00000"/>
              </a:buClr>
              <a:defRPr/>
            </a:pPr>
            <a:r>
              <a:rPr lang="en-US" sz="2000" dirty="0"/>
              <a:t>  Men like: </a:t>
            </a:r>
          </a:p>
          <a:p>
            <a:pPr marL="800100" indent="-342900">
              <a:lnSpc>
                <a:spcPct val="80000"/>
              </a:lnSpc>
              <a:spcBef>
                <a:spcPct val="20000"/>
              </a:spcBef>
              <a:buClr>
                <a:srgbClr val="C00000"/>
              </a:buClr>
              <a:buFont typeface="Arial" panose="020B0604020202020204" pitchFamily="34" charset="0"/>
              <a:buChar char="•"/>
              <a:defRPr/>
            </a:pPr>
            <a:r>
              <a:rPr lang="en-US" sz="2000" b="1" dirty="0">
                <a:solidFill>
                  <a:srgbClr val="C00000"/>
                </a:solidFill>
              </a:rPr>
              <a:t>Thomas Aquinas; </a:t>
            </a:r>
          </a:p>
          <a:p>
            <a:pPr marL="457200">
              <a:lnSpc>
                <a:spcPct val="80000"/>
              </a:lnSpc>
              <a:spcBef>
                <a:spcPct val="20000"/>
              </a:spcBef>
              <a:buFont typeface="Arial" panose="020B0604020202020204" pitchFamily="34" charset="0"/>
              <a:buChar char="•"/>
              <a:defRPr/>
            </a:pPr>
            <a:r>
              <a:rPr lang="en-US" sz="2000" b="1" dirty="0">
                <a:solidFill>
                  <a:srgbClr val="C00000"/>
                </a:solidFill>
              </a:rPr>
              <a:t>    William Ockham;</a:t>
            </a:r>
          </a:p>
          <a:p>
            <a:pPr marL="457200">
              <a:lnSpc>
                <a:spcPct val="80000"/>
              </a:lnSpc>
              <a:spcBef>
                <a:spcPct val="20000"/>
              </a:spcBef>
              <a:buFont typeface="Arial" panose="020B0604020202020204" pitchFamily="34" charset="0"/>
              <a:buChar char="•"/>
              <a:defRPr/>
            </a:pPr>
            <a:r>
              <a:rPr lang="en-US" sz="2000" b="1" dirty="0">
                <a:solidFill>
                  <a:srgbClr val="C00000"/>
                </a:solidFill>
              </a:rPr>
              <a:t>    John Wycliffe;</a:t>
            </a:r>
          </a:p>
          <a:p>
            <a:pPr marL="457200">
              <a:lnSpc>
                <a:spcPct val="80000"/>
              </a:lnSpc>
              <a:spcBef>
                <a:spcPct val="20000"/>
              </a:spcBef>
              <a:buFont typeface="Arial" panose="020B0604020202020204" pitchFamily="34" charset="0"/>
              <a:buChar char="•"/>
              <a:defRPr/>
            </a:pPr>
            <a:r>
              <a:rPr lang="en-US" sz="2000" b="1" dirty="0">
                <a:solidFill>
                  <a:srgbClr val="C00000"/>
                </a:solidFill>
              </a:rPr>
              <a:t>    Thomas Hobbes; and</a:t>
            </a:r>
          </a:p>
          <a:p>
            <a:pPr marL="457200">
              <a:lnSpc>
                <a:spcPct val="80000"/>
              </a:lnSpc>
              <a:spcBef>
                <a:spcPct val="20000"/>
              </a:spcBef>
              <a:buFont typeface="Arial" panose="020B0604020202020204" pitchFamily="34" charset="0"/>
              <a:buChar char="•"/>
              <a:defRPr/>
            </a:pPr>
            <a:r>
              <a:rPr lang="en-US" sz="2000" b="1" dirty="0">
                <a:solidFill>
                  <a:srgbClr val="C00000"/>
                </a:solidFill>
              </a:rPr>
              <a:t>    John Locke</a:t>
            </a:r>
          </a:p>
          <a:p>
            <a:pPr algn="just">
              <a:lnSpc>
                <a:spcPct val="80000"/>
              </a:lnSpc>
              <a:defRPr/>
            </a:pPr>
            <a:r>
              <a:rPr lang="en-US" sz="2000" b="1" dirty="0">
                <a:solidFill>
                  <a:srgbClr val="C00000"/>
                </a:solidFill>
              </a:rPr>
              <a:t>    </a:t>
            </a:r>
            <a:r>
              <a:rPr lang="en-US" sz="2000" dirty="0"/>
              <a:t>started to impart human beings as instruments of God, </a:t>
            </a:r>
          </a:p>
          <a:p>
            <a:pPr algn="just">
              <a:lnSpc>
                <a:spcPct val="80000"/>
              </a:lnSpc>
              <a:defRPr/>
            </a:pPr>
            <a:r>
              <a:rPr lang="en-US" sz="2000" dirty="0"/>
              <a:t>    with fundamental, divinely granted, individual natural rights.</a:t>
            </a:r>
            <a:r>
              <a:rPr lang="en-US" sz="2000" b="1" dirty="0">
                <a:solidFill>
                  <a:srgbClr val="C00000"/>
                </a:solidFill>
              </a:rPr>
              <a:t> </a:t>
            </a:r>
          </a:p>
          <a:p>
            <a:pPr algn="just">
              <a:lnSpc>
                <a:spcPct val="80000"/>
              </a:lnSpc>
              <a:defRPr/>
            </a:pPr>
            <a:r>
              <a:rPr lang="en-US" sz="2000" b="1" dirty="0">
                <a:solidFill>
                  <a:srgbClr val="002060"/>
                </a:solidFill>
              </a:rPr>
              <a:t> </a:t>
            </a:r>
            <a:r>
              <a:rPr lang="en-US" sz="1000" b="1" dirty="0">
                <a:solidFill>
                  <a:srgbClr val="002060"/>
                </a:solidFill>
              </a:rPr>
              <a:t> </a:t>
            </a:r>
            <a:endParaRPr lang="en-US" sz="1000" dirty="0"/>
          </a:p>
          <a:p>
            <a:pPr algn="just">
              <a:lnSpc>
                <a:spcPct val="80000"/>
              </a:lnSpc>
              <a:defRPr/>
            </a:pPr>
            <a:r>
              <a:rPr lang="en-US" sz="2000" dirty="0"/>
              <a:t>    This development proved earth shattering for the recognition of the</a:t>
            </a:r>
          </a:p>
          <a:p>
            <a:pPr algn="just">
              <a:lnSpc>
                <a:spcPct val="80000"/>
              </a:lnSpc>
              <a:defRPr/>
            </a:pPr>
            <a:r>
              <a:rPr lang="en-US" sz="2000" dirty="0"/>
              <a:t>    value of the individual person, and began to put mankind </a:t>
            </a:r>
          </a:p>
          <a:p>
            <a:pPr algn="just">
              <a:lnSpc>
                <a:spcPct val="80000"/>
              </a:lnSpc>
              <a:defRPr/>
            </a:pPr>
            <a:r>
              <a:rPr lang="en-US" sz="2000" dirty="0"/>
              <a:t>    on the legal path to “rights” through the concept of </a:t>
            </a:r>
            <a:r>
              <a:rPr lang="en-US" sz="2000" b="1" dirty="0">
                <a:solidFill>
                  <a:srgbClr val="C00000"/>
                </a:solidFill>
              </a:rPr>
              <a:t>natural law.</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82181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805657"/>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http:/www.bobfarley.us/300lawclasses/315businesslaw/schedule.pdf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http:/www.bobfarley.us/300lawclasses/315businesslaw/syllabus.pdf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http:/www.bobfarley.us/300lawclasses/315businesslaw/format.pdf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5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37568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a:solidFill>
                <a:srgbClr val="0033CC"/>
              </a:solidFill>
            </a:endParaRPr>
          </a:p>
          <a:p>
            <a:pPr algn="just">
              <a:lnSpc>
                <a:spcPct val="80000"/>
              </a:lnSpc>
              <a:defRPr/>
            </a:pPr>
            <a:endParaRPr lang="en-US" sz="600" b="1" dirty="0">
              <a:solidFill>
                <a:srgbClr val="002060"/>
              </a:solidFill>
            </a:endParaRPr>
          </a:p>
          <a:p>
            <a:pPr algn="just">
              <a:lnSpc>
                <a:spcPct val="80000"/>
              </a:lnSpc>
              <a:defRPr/>
            </a:pPr>
            <a:r>
              <a:rPr lang="en-US" sz="2400" b="1" dirty="0">
                <a:solidFill>
                  <a:srgbClr val="006600"/>
                </a:solidFill>
              </a:rPr>
              <a:t>Enter St. Thomas Aquinas</a:t>
            </a:r>
          </a:p>
          <a:p>
            <a:pPr algn="just">
              <a:lnSpc>
                <a:spcPct val="80000"/>
              </a:lnSpc>
              <a:defRPr/>
            </a:pPr>
            <a:endParaRPr lang="en-US" sz="1000" b="1" dirty="0">
              <a:solidFill>
                <a:srgbClr val="002060"/>
              </a:solidFill>
            </a:endParaRPr>
          </a:p>
          <a:p>
            <a:pPr marL="342900" indent="-342900" algn="just">
              <a:lnSpc>
                <a:spcPct val="80000"/>
              </a:lnSpc>
              <a:buFont typeface="Arial" panose="020B0604020202020204" pitchFamily="34" charset="0"/>
              <a:buChar char="•"/>
              <a:defRPr/>
            </a:pPr>
            <a:r>
              <a:rPr lang="en-US" dirty="0"/>
              <a:t>Born in Sicily in 1225</a:t>
            </a:r>
          </a:p>
          <a:p>
            <a:pPr algn="just">
              <a:lnSpc>
                <a:spcPct val="80000"/>
              </a:lnSpc>
              <a:defRPr/>
            </a:pPr>
            <a:endParaRPr lang="en-US" sz="1000" dirty="0"/>
          </a:p>
          <a:p>
            <a:pPr marL="342900" indent="-342900" algn="just">
              <a:lnSpc>
                <a:spcPct val="80000"/>
              </a:lnSpc>
              <a:buFont typeface="Arial" panose="020B0604020202020204" pitchFamily="34" charset="0"/>
              <a:buChar char="•"/>
              <a:defRPr/>
            </a:pPr>
            <a:r>
              <a:rPr lang="en-US" dirty="0"/>
              <a:t>Ordained as a Dominican in 1245</a:t>
            </a:r>
          </a:p>
          <a:p>
            <a:pPr algn="just">
              <a:lnSpc>
                <a:spcPct val="80000"/>
              </a:lnSpc>
              <a:defRPr/>
            </a:pPr>
            <a:endParaRPr lang="en-US" sz="1000" dirty="0"/>
          </a:p>
          <a:p>
            <a:pPr marL="342900" indent="-342900" algn="just">
              <a:lnSpc>
                <a:spcPct val="80000"/>
              </a:lnSpc>
              <a:buFont typeface="Arial" panose="020B0604020202020204" pitchFamily="34" charset="0"/>
              <a:buChar char="•"/>
              <a:defRPr/>
            </a:pPr>
            <a:r>
              <a:rPr lang="en-US" dirty="0"/>
              <a:t>From 1265 to 1274 authored his landmark</a:t>
            </a:r>
          </a:p>
          <a:p>
            <a:pPr algn="just">
              <a:lnSpc>
                <a:spcPct val="80000"/>
              </a:lnSpc>
              <a:defRPr/>
            </a:pPr>
            <a:r>
              <a:rPr lang="en-US" i="1" dirty="0"/>
              <a:t>                         </a:t>
            </a:r>
            <a:r>
              <a:rPr lang="en-US" b="1" i="1" dirty="0">
                <a:solidFill>
                  <a:srgbClr val="C00000"/>
                </a:solidFill>
              </a:rPr>
              <a:t>Summa </a:t>
            </a:r>
            <a:r>
              <a:rPr lang="en-US" b="1" i="1" dirty="0" err="1">
                <a:solidFill>
                  <a:srgbClr val="C00000"/>
                </a:solidFill>
              </a:rPr>
              <a:t>Theologica</a:t>
            </a:r>
            <a:r>
              <a:rPr lang="en-US" b="1" dirty="0">
                <a:solidFill>
                  <a:srgbClr val="C00000"/>
                </a:solidFill>
              </a:rPr>
              <a:t> </a:t>
            </a:r>
          </a:p>
          <a:p>
            <a:pPr algn="just">
              <a:lnSpc>
                <a:spcPct val="80000"/>
              </a:lnSpc>
              <a:defRPr/>
            </a:pPr>
            <a:r>
              <a:rPr lang="en-US" dirty="0"/>
              <a:t>     which pioneered the concept of </a:t>
            </a:r>
            <a:r>
              <a:rPr lang="en-US" b="1" dirty="0"/>
              <a:t>Grace </a:t>
            </a:r>
          </a:p>
          <a:p>
            <a:pPr algn="just">
              <a:lnSpc>
                <a:spcPct val="80000"/>
              </a:lnSpc>
              <a:defRPr/>
            </a:pPr>
            <a:r>
              <a:rPr lang="en-US" b="1" dirty="0"/>
              <a:t>     </a:t>
            </a:r>
            <a:r>
              <a:rPr lang="en-US" dirty="0"/>
              <a:t>and held that every person had an </a:t>
            </a:r>
            <a:r>
              <a:rPr lang="en-US" b="1" dirty="0"/>
              <a:t>Individual Relationship with God.</a:t>
            </a:r>
          </a:p>
          <a:p>
            <a:pPr algn="just">
              <a:lnSpc>
                <a:spcPct val="80000"/>
              </a:lnSpc>
              <a:defRPr/>
            </a:pPr>
            <a:endParaRPr lang="en-US" sz="1000" dirty="0"/>
          </a:p>
          <a:p>
            <a:pPr algn="just">
              <a:lnSpc>
                <a:spcPct val="90000"/>
              </a:lnSpc>
              <a:spcBef>
                <a:spcPts val="0"/>
              </a:spcBef>
              <a:defRPr/>
            </a:pPr>
            <a:r>
              <a:rPr lang="en-US" dirty="0"/>
              <a:t>While the writings of Thomas Aquinas never expressly declared </a:t>
            </a:r>
          </a:p>
          <a:p>
            <a:pPr algn="just">
              <a:lnSpc>
                <a:spcPct val="90000"/>
              </a:lnSpc>
              <a:spcBef>
                <a:spcPts val="0"/>
              </a:spcBef>
              <a:defRPr/>
            </a:pPr>
            <a:r>
              <a:rPr lang="en-US" dirty="0"/>
              <a:t>the concept that men have abstract rights, </a:t>
            </a:r>
          </a:p>
          <a:p>
            <a:pPr algn="just">
              <a:lnSpc>
                <a:spcPct val="90000"/>
              </a:lnSpc>
              <a:spcBef>
                <a:spcPts val="0"/>
              </a:spcBef>
              <a:defRPr/>
            </a:pPr>
            <a:r>
              <a:rPr lang="en-US" dirty="0"/>
              <a:t>or that the autonomy of the individual is the source of all law, </a:t>
            </a:r>
          </a:p>
          <a:p>
            <a:pPr algn="just">
              <a:lnSpc>
                <a:spcPct val="90000"/>
              </a:lnSpc>
              <a:spcBef>
                <a:spcPts val="0"/>
              </a:spcBef>
              <a:defRPr/>
            </a:pPr>
            <a:r>
              <a:rPr lang="en-US" dirty="0"/>
              <a:t>his linking of the individual with the mission of seeking God’s Grace, </a:t>
            </a:r>
          </a:p>
          <a:p>
            <a:pPr algn="just">
              <a:lnSpc>
                <a:spcPct val="90000"/>
              </a:lnSpc>
              <a:spcBef>
                <a:spcPts val="0"/>
              </a:spcBef>
              <a:defRPr/>
            </a:pPr>
            <a:r>
              <a:rPr lang="en-US" dirty="0"/>
              <a:t>and his belief that the law, and its implementation of justice, </a:t>
            </a:r>
          </a:p>
          <a:p>
            <a:pPr algn="just">
              <a:lnSpc>
                <a:spcPct val="90000"/>
              </a:lnSpc>
              <a:spcBef>
                <a:spcPts val="0"/>
              </a:spcBef>
              <a:defRPr/>
            </a:pPr>
            <a:r>
              <a:rPr lang="en-US" dirty="0"/>
              <a:t>must respect that mission, </a:t>
            </a:r>
          </a:p>
          <a:p>
            <a:pPr algn="just">
              <a:lnSpc>
                <a:spcPct val="90000"/>
              </a:lnSpc>
              <a:spcBef>
                <a:spcPts val="0"/>
              </a:spcBef>
              <a:defRPr/>
            </a:pPr>
            <a:r>
              <a:rPr lang="en-US" dirty="0"/>
              <a:t>and the value of the individual person seeking it, </a:t>
            </a:r>
          </a:p>
          <a:p>
            <a:pPr algn="just">
              <a:lnSpc>
                <a:spcPct val="90000"/>
              </a:lnSpc>
              <a:spcBef>
                <a:spcPts val="0"/>
              </a:spcBef>
              <a:defRPr/>
            </a:pPr>
            <a:r>
              <a:rPr lang="en-US" dirty="0"/>
              <a:t>was a fundamental breakthrough </a:t>
            </a:r>
          </a:p>
          <a:p>
            <a:pPr algn="just">
              <a:lnSpc>
                <a:spcPct val="90000"/>
              </a:lnSpc>
              <a:spcBef>
                <a:spcPts val="0"/>
              </a:spcBef>
              <a:defRPr/>
            </a:pPr>
            <a:r>
              <a:rPr lang="en-US" dirty="0"/>
              <a:t>in the development of the legal concept of individual based, inviolate rights.</a:t>
            </a:r>
            <a:endParaRPr lang="en-US"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176" y="959498"/>
            <a:ext cx="2108265" cy="2635331"/>
          </a:xfrm>
          <a:prstGeom prst="rect">
            <a:avLst/>
          </a:prstGeom>
        </p:spPr>
      </p:pic>
    </p:spTree>
    <p:extLst>
      <p:ext uri="{BB962C8B-B14F-4D97-AF65-F5344CB8AC3E}">
        <p14:creationId xmlns:p14="http://schemas.microsoft.com/office/powerpoint/2010/main" val="83312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The Evolution of Rights</a:t>
            </a:r>
            <a:endParaRPr lang="en-US" sz="2400" b="1" dirty="0"/>
          </a:p>
          <a:p>
            <a:pPr marL="342900" indent="-342900" algn="just">
              <a:lnSpc>
                <a:spcPct val="80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spcBef>
                <a:spcPts val="0"/>
              </a:spcBef>
              <a:defRPr/>
            </a:pPr>
            <a:endParaRPr lang="en-US" sz="1000" dirty="0">
              <a:solidFill>
                <a:srgbClr val="0033CC"/>
              </a:solidFill>
            </a:endParaRPr>
          </a:p>
          <a:p>
            <a:pPr algn="just">
              <a:lnSpc>
                <a:spcPct val="80000"/>
              </a:lnSpc>
              <a:spcBef>
                <a:spcPts val="0"/>
              </a:spcBef>
              <a:defRPr/>
            </a:pPr>
            <a:endParaRPr lang="en-US" sz="600" b="1" dirty="0">
              <a:solidFill>
                <a:srgbClr val="002060"/>
              </a:solidFill>
            </a:endParaRPr>
          </a:p>
          <a:p>
            <a:pPr algn="just">
              <a:lnSpc>
                <a:spcPct val="80000"/>
              </a:lnSpc>
              <a:spcBef>
                <a:spcPts val="0"/>
              </a:spcBef>
              <a:defRPr/>
            </a:pPr>
            <a:r>
              <a:rPr lang="en-US" sz="2400" b="1" dirty="0">
                <a:solidFill>
                  <a:srgbClr val="006600"/>
                </a:solidFill>
              </a:rPr>
              <a:t>William Ockham</a:t>
            </a:r>
          </a:p>
          <a:p>
            <a:pPr algn="just">
              <a:lnSpc>
                <a:spcPct val="80000"/>
              </a:lnSpc>
              <a:spcBef>
                <a:spcPts val="0"/>
              </a:spcBef>
              <a:defRPr/>
            </a:pPr>
            <a:endParaRPr lang="en-US" sz="1050" b="1" dirty="0">
              <a:solidFill>
                <a:srgbClr val="002060"/>
              </a:solidFill>
            </a:endParaRPr>
          </a:p>
          <a:p>
            <a:pPr marL="342900" indent="-342900" algn="just">
              <a:lnSpc>
                <a:spcPct val="80000"/>
              </a:lnSpc>
              <a:spcBef>
                <a:spcPts val="0"/>
              </a:spcBef>
              <a:buFont typeface="Arial" panose="020B0604020202020204" pitchFamily="34" charset="0"/>
              <a:buChar char="•"/>
              <a:defRPr/>
            </a:pPr>
            <a:r>
              <a:rPr lang="en-US" dirty="0"/>
              <a:t>Born in Surrey England in 1285</a:t>
            </a:r>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a:t>Studied Theology at Oxford from 1309 to 1321</a:t>
            </a:r>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a:t>In 1323 authored his landmark</a:t>
            </a:r>
          </a:p>
          <a:p>
            <a:pPr algn="just">
              <a:lnSpc>
                <a:spcPct val="80000"/>
              </a:lnSpc>
              <a:spcBef>
                <a:spcPts val="0"/>
              </a:spcBef>
              <a:defRPr/>
            </a:pPr>
            <a:r>
              <a:rPr lang="en-US" i="1" dirty="0"/>
              <a:t>                         </a:t>
            </a:r>
            <a:r>
              <a:rPr lang="en-US" b="1" i="1" dirty="0">
                <a:solidFill>
                  <a:srgbClr val="C00000"/>
                </a:solidFill>
              </a:rPr>
              <a:t>Summa </a:t>
            </a:r>
            <a:r>
              <a:rPr lang="en-US" b="1" i="1" dirty="0" err="1">
                <a:solidFill>
                  <a:srgbClr val="C00000"/>
                </a:solidFill>
              </a:rPr>
              <a:t>Logicae</a:t>
            </a:r>
            <a:r>
              <a:rPr lang="en-US" b="1" dirty="0">
                <a:solidFill>
                  <a:srgbClr val="C00000"/>
                </a:solidFill>
              </a:rPr>
              <a:t> </a:t>
            </a:r>
          </a:p>
          <a:p>
            <a:pPr algn="just">
              <a:lnSpc>
                <a:spcPct val="80000"/>
              </a:lnSpc>
              <a:spcBef>
                <a:spcPts val="0"/>
              </a:spcBef>
              <a:defRPr/>
            </a:pPr>
            <a:r>
              <a:rPr lang="en-US" dirty="0"/>
              <a:t>     which declared the value of </a:t>
            </a:r>
            <a:r>
              <a:rPr lang="en-US" b="1" dirty="0"/>
              <a:t>Logic </a:t>
            </a:r>
          </a:p>
          <a:p>
            <a:pPr algn="just">
              <a:lnSpc>
                <a:spcPct val="80000"/>
              </a:lnSpc>
              <a:spcBef>
                <a:spcPts val="0"/>
              </a:spcBef>
              <a:defRPr/>
            </a:pPr>
            <a:r>
              <a:rPr lang="en-US" b="1" dirty="0"/>
              <a:t>     </a:t>
            </a:r>
            <a:r>
              <a:rPr lang="en-US" dirty="0"/>
              <a:t>and held that every person had the talent and responsibility of </a:t>
            </a:r>
            <a:r>
              <a:rPr lang="en-US" b="1" dirty="0"/>
              <a:t>Reason.</a:t>
            </a:r>
          </a:p>
          <a:p>
            <a:pPr algn="just">
              <a:lnSpc>
                <a:spcPct val="80000"/>
              </a:lnSpc>
              <a:spcBef>
                <a:spcPts val="0"/>
              </a:spcBef>
              <a:defRPr/>
            </a:pPr>
            <a:endParaRPr lang="en-US" sz="1000" dirty="0"/>
          </a:p>
          <a:p>
            <a:pPr algn="just">
              <a:lnSpc>
                <a:spcPct val="80000"/>
              </a:lnSpc>
              <a:spcBef>
                <a:spcPts val="0"/>
              </a:spcBef>
              <a:defRPr/>
            </a:pPr>
            <a:r>
              <a:rPr lang="en-US" dirty="0"/>
              <a:t>A Franciscan Friar, best known for the development of his maxim ‘Ockham’s Razor’(the simplest answer tends to be the best), he saw what would become known as natural law as a positive reflection of the Devine will.</a:t>
            </a:r>
          </a:p>
          <a:p>
            <a:pPr algn="just">
              <a:lnSpc>
                <a:spcPct val="80000"/>
              </a:lnSpc>
              <a:spcBef>
                <a:spcPts val="0"/>
              </a:spcBef>
              <a:defRPr/>
            </a:pPr>
            <a:endParaRPr lang="en-US" sz="1000" dirty="0"/>
          </a:p>
          <a:p>
            <a:pPr algn="just">
              <a:lnSpc>
                <a:spcPct val="80000"/>
              </a:lnSpc>
              <a:spcBef>
                <a:spcPts val="0"/>
              </a:spcBef>
              <a:defRPr/>
            </a:pPr>
            <a:r>
              <a:rPr lang="en-US" dirty="0"/>
              <a:t>A believer in the individual, Ockham created a volume of writing which established a “political theory not far removed from the classic theories of rights of the seventeenth century”.</a:t>
            </a:r>
          </a:p>
          <a:p>
            <a:pPr algn="just">
              <a:lnSpc>
                <a:spcPct val="80000"/>
              </a:lnSpc>
              <a:spcBef>
                <a:spcPts val="0"/>
              </a:spcBef>
              <a:defRPr/>
            </a:pPr>
            <a:endParaRPr lang="en-US" sz="1000" dirty="0"/>
          </a:p>
          <a:p>
            <a:pPr algn="just">
              <a:lnSpc>
                <a:spcPct val="80000"/>
              </a:lnSpc>
              <a:spcBef>
                <a:spcPts val="0"/>
              </a:spcBef>
              <a:defRPr/>
            </a:pPr>
            <a:r>
              <a:rPr lang="en-US" dirty="0"/>
              <a:t>He is said to have “inaugurated a ‘semantic revolution’ which transformed the traditional” ideas of natural law “into a new theory of subjective natural rights”, marking “a ‘Copernican moment ’in the history of the science of law”.</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633" y="1398587"/>
            <a:ext cx="1972733" cy="2219325"/>
          </a:xfrm>
          <a:prstGeom prst="rect">
            <a:avLst/>
          </a:prstGeom>
        </p:spPr>
      </p:pic>
    </p:spTree>
    <p:extLst>
      <p:ext uri="{BB962C8B-B14F-4D97-AF65-F5344CB8AC3E}">
        <p14:creationId xmlns:p14="http://schemas.microsoft.com/office/powerpoint/2010/main" val="286934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The Evolution of Rights</a:t>
            </a:r>
            <a:endParaRPr lang="en-US" sz="2400" b="1" dirty="0"/>
          </a:p>
          <a:p>
            <a:pPr marL="342900" indent="-342900" algn="just">
              <a:lnSpc>
                <a:spcPct val="80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spcBef>
                <a:spcPts val="0"/>
              </a:spcBef>
              <a:defRPr/>
            </a:pPr>
            <a:endParaRPr lang="en-US" sz="1000" dirty="0">
              <a:solidFill>
                <a:srgbClr val="0033CC"/>
              </a:solidFill>
            </a:endParaRPr>
          </a:p>
          <a:p>
            <a:pPr algn="just">
              <a:lnSpc>
                <a:spcPct val="80000"/>
              </a:lnSpc>
              <a:spcBef>
                <a:spcPts val="0"/>
              </a:spcBef>
              <a:defRPr/>
            </a:pPr>
            <a:endParaRPr lang="en-US" sz="600" b="1" dirty="0">
              <a:solidFill>
                <a:srgbClr val="002060"/>
              </a:solidFill>
            </a:endParaRPr>
          </a:p>
          <a:p>
            <a:pPr algn="just">
              <a:lnSpc>
                <a:spcPct val="80000"/>
              </a:lnSpc>
              <a:spcBef>
                <a:spcPts val="0"/>
              </a:spcBef>
              <a:defRPr/>
            </a:pPr>
            <a:r>
              <a:rPr lang="en-US" sz="2400" b="1" dirty="0">
                <a:solidFill>
                  <a:srgbClr val="006600"/>
                </a:solidFill>
              </a:rPr>
              <a:t>John Wycliffe</a:t>
            </a:r>
          </a:p>
          <a:p>
            <a:pPr algn="just">
              <a:lnSpc>
                <a:spcPct val="80000"/>
              </a:lnSpc>
              <a:spcBef>
                <a:spcPts val="0"/>
              </a:spcBef>
              <a:defRPr/>
            </a:pPr>
            <a:endParaRPr lang="en-US" sz="1050" b="1" dirty="0">
              <a:solidFill>
                <a:srgbClr val="002060"/>
              </a:solidFill>
            </a:endParaRPr>
          </a:p>
          <a:p>
            <a:pPr marL="342900" indent="-342900" algn="just">
              <a:lnSpc>
                <a:spcPct val="80000"/>
              </a:lnSpc>
              <a:spcBef>
                <a:spcPts val="0"/>
              </a:spcBef>
              <a:buFont typeface="Arial" panose="020B0604020202020204" pitchFamily="34" charset="0"/>
              <a:buChar char="•"/>
              <a:defRPr/>
            </a:pPr>
            <a:r>
              <a:rPr lang="en-US" dirty="0"/>
              <a:t>Born in Yorkshire, England in 1328</a:t>
            </a:r>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a:t>Priest and Professor at Oxford</a:t>
            </a:r>
          </a:p>
          <a:p>
            <a:pPr algn="just">
              <a:lnSpc>
                <a:spcPct val="80000"/>
              </a:lnSpc>
              <a:spcBef>
                <a:spcPts val="0"/>
              </a:spcBef>
              <a:defRPr/>
            </a:pPr>
            <a:r>
              <a:rPr lang="en-US" sz="1000" dirty="0"/>
              <a:t> </a:t>
            </a:r>
          </a:p>
          <a:p>
            <a:pPr marL="342900" indent="-342900" algn="just">
              <a:lnSpc>
                <a:spcPct val="80000"/>
              </a:lnSpc>
              <a:spcBef>
                <a:spcPts val="0"/>
              </a:spcBef>
              <a:buFont typeface="Arial" panose="020B0604020202020204" pitchFamily="34" charset="0"/>
              <a:buChar char="•"/>
              <a:defRPr/>
            </a:pPr>
            <a:r>
              <a:rPr lang="en-US" dirty="0"/>
              <a:t>In 1382 authored his landmark</a:t>
            </a:r>
          </a:p>
          <a:p>
            <a:pPr algn="just">
              <a:lnSpc>
                <a:spcPct val="80000"/>
              </a:lnSpc>
              <a:spcBef>
                <a:spcPts val="0"/>
              </a:spcBef>
              <a:defRPr/>
            </a:pPr>
            <a:r>
              <a:rPr lang="en-US" i="1" dirty="0"/>
              <a:t>                         </a:t>
            </a:r>
            <a:r>
              <a:rPr lang="en-US" b="1" i="1" dirty="0">
                <a:solidFill>
                  <a:srgbClr val="C00000"/>
                </a:solidFill>
              </a:rPr>
              <a:t>Wycliffe Bible</a:t>
            </a:r>
            <a:r>
              <a:rPr lang="en-US" b="1" dirty="0">
                <a:solidFill>
                  <a:srgbClr val="C00000"/>
                </a:solidFill>
              </a:rPr>
              <a:t> </a:t>
            </a:r>
          </a:p>
          <a:p>
            <a:pPr algn="just">
              <a:lnSpc>
                <a:spcPct val="80000"/>
              </a:lnSpc>
              <a:spcBef>
                <a:spcPts val="0"/>
              </a:spcBef>
              <a:defRPr/>
            </a:pPr>
            <a:endParaRPr lang="en-US" sz="1000" dirty="0"/>
          </a:p>
          <a:p>
            <a:pPr algn="just">
              <a:lnSpc>
                <a:spcPct val="80000"/>
              </a:lnSpc>
              <a:spcBef>
                <a:spcPts val="0"/>
              </a:spcBef>
              <a:defRPr/>
            </a:pPr>
            <a:r>
              <a:rPr lang="en-US" dirty="0"/>
              <a:t>Wycliffe was a legal and theological scholar, most famous for the first translation of the Bible into the English vernacular. </a:t>
            </a:r>
          </a:p>
          <a:p>
            <a:pPr algn="just">
              <a:lnSpc>
                <a:spcPct val="80000"/>
              </a:lnSpc>
              <a:spcBef>
                <a:spcPts val="0"/>
              </a:spcBef>
              <a:defRPr/>
            </a:pPr>
            <a:endParaRPr lang="en-US" sz="1000" dirty="0"/>
          </a:p>
          <a:p>
            <a:pPr algn="just">
              <a:lnSpc>
                <a:spcPct val="80000"/>
              </a:lnSpc>
              <a:spcBef>
                <a:spcPts val="0"/>
              </a:spcBef>
              <a:defRPr/>
            </a:pPr>
            <a:r>
              <a:rPr lang="en-US" dirty="0"/>
              <a:t>A protégé of Ockham, he has been credited with advancing the theme of the “individual as a fully fledged, autonomous, independent member of society who had inherent, inborn rights.” </a:t>
            </a:r>
          </a:p>
          <a:p>
            <a:pPr algn="just">
              <a:lnSpc>
                <a:spcPct val="80000"/>
              </a:lnSpc>
              <a:spcBef>
                <a:spcPts val="0"/>
              </a:spcBef>
              <a:defRPr/>
            </a:pPr>
            <a:endParaRPr lang="en-US" sz="1000" dirty="0"/>
          </a:p>
          <a:p>
            <a:pPr algn="just">
              <a:lnSpc>
                <a:spcPct val="80000"/>
              </a:lnSpc>
              <a:spcBef>
                <a:spcPts val="0"/>
              </a:spcBef>
              <a:defRPr/>
            </a:pPr>
            <a:r>
              <a:rPr lang="en-US" dirty="0"/>
              <a:t>This extension of Ockham’s views would lead to the evolution of individual right based liberties, and would create an entirely new way of thinking about human autonomy and individual rights. </a:t>
            </a:r>
          </a:p>
          <a:p>
            <a:pPr algn="just">
              <a:lnSpc>
                <a:spcPct val="80000"/>
              </a:lnSpc>
              <a:spcBef>
                <a:spcPts val="0"/>
              </a:spcBef>
              <a:defRPr/>
            </a:pPr>
            <a:endParaRPr lang="en-US" sz="1000" dirty="0"/>
          </a:p>
          <a:p>
            <a:pPr algn="just">
              <a:lnSpc>
                <a:spcPct val="80000"/>
              </a:lnSpc>
              <a:spcBef>
                <a:spcPts val="0"/>
              </a:spcBef>
              <a:defRPr/>
            </a:pPr>
            <a:r>
              <a:rPr lang="en-US" dirty="0"/>
              <a:t>It had a marked influence upon English jurisprudence. For once “individuals are considered autonomous human beings, endowed with natural human rights, they are no longer ‘subjects’ or mere ‘members’ of a higher power”.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118" y="965718"/>
            <a:ext cx="1939882" cy="2539482"/>
          </a:xfrm>
          <a:prstGeom prst="rect">
            <a:avLst/>
          </a:prstGeom>
        </p:spPr>
      </p:pic>
    </p:spTree>
    <p:extLst>
      <p:ext uri="{BB962C8B-B14F-4D97-AF65-F5344CB8AC3E}">
        <p14:creationId xmlns:p14="http://schemas.microsoft.com/office/powerpoint/2010/main" val="259616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The Evolution of Rights</a:t>
            </a:r>
            <a:endParaRPr lang="en-US" sz="2400" b="1" dirty="0"/>
          </a:p>
          <a:p>
            <a:pPr marL="342900" indent="-342900" algn="just">
              <a:lnSpc>
                <a:spcPct val="80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spcBef>
                <a:spcPts val="0"/>
              </a:spcBef>
              <a:defRPr/>
            </a:pPr>
            <a:endParaRPr lang="en-US" sz="1000" dirty="0">
              <a:solidFill>
                <a:srgbClr val="0033CC"/>
              </a:solidFill>
            </a:endParaRPr>
          </a:p>
          <a:p>
            <a:pPr algn="just">
              <a:lnSpc>
                <a:spcPct val="80000"/>
              </a:lnSpc>
              <a:spcBef>
                <a:spcPts val="0"/>
              </a:spcBef>
              <a:defRPr/>
            </a:pPr>
            <a:endParaRPr lang="en-US" sz="600" b="1" dirty="0">
              <a:solidFill>
                <a:srgbClr val="002060"/>
              </a:solidFill>
            </a:endParaRPr>
          </a:p>
          <a:p>
            <a:pPr algn="just">
              <a:lnSpc>
                <a:spcPct val="80000"/>
              </a:lnSpc>
              <a:spcBef>
                <a:spcPts val="0"/>
              </a:spcBef>
              <a:defRPr/>
            </a:pPr>
            <a:r>
              <a:rPr lang="en-US" sz="2400" b="1" dirty="0">
                <a:solidFill>
                  <a:srgbClr val="006600"/>
                </a:solidFill>
              </a:rPr>
              <a:t>Thomas Hobbes</a:t>
            </a:r>
          </a:p>
          <a:p>
            <a:pPr algn="just">
              <a:lnSpc>
                <a:spcPct val="80000"/>
              </a:lnSpc>
              <a:spcBef>
                <a:spcPts val="0"/>
              </a:spcBef>
              <a:defRPr/>
            </a:pPr>
            <a:endParaRPr lang="en-US" sz="1050" b="1" dirty="0">
              <a:solidFill>
                <a:srgbClr val="002060"/>
              </a:solidFill>
            </a:endParaRPr>
          </a:p>
          <a:p>
            <a:pPr marL="342900" indent="-342900" algn="just">
              <a:lnSpc>
                <a:spcPct val="80000"/>
              </a:lnSpc>
              <a:spcBef>
                <a:spcPts val="0"/>
              </a:spcBef>
              <a:buFont typeface="Arial" panose="020B0604020202020204" pitchFamily="34" charset="0"/>
              <a:buChar char="•"/>
              <a:defRPr/>
            </a:pPr>
            <a:r>
              <a:rPr lang="en-US" dirty="0"/>
              <a:t>Born in Wiltshire, England in 1588</a:t>
            </a:r>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a:t>Teacher, Philosopher, Author</a:t>
            </a:r>
          </a:p>
          <a:p>
            <a:pPr algn="just">
              <a:lnSpc>
                <a:spcPct val="80000"/>
              </a:lnSpc>
              <a:spcBef>
                <a:spcPts val="0"/>
              </a:spcBef>
              <a:defRPr/>
            </a:pPr>
            <a:r>
              <a:rPr lang="en-US" sz="1000" dirty="0"/>
              <a:t> </a:t>
            </a:r>
          </a:p>
          <a:p>
            <a:pPr marL="342900" indent="-342900" algn="just">
              <a:lnSpc>
                <a:spcPct val="80000"/>
              </a:lnSpc>
              <a:spcBef>
                <a:spcPts val="0"/>
              </a:spcBef>
              <a:buFont typeface="Arial" panose="020B0604020202020204" pitchFamily="34" charset="0"/>
              <a:buChar char="•"/>
              <a:defRPr/>
            </a:pPr>
            <a:r>
              <a:rPr lang="en-US" dirty="0"/>
              <a:t>In 1651 authored his landmark</a:t>
            </a:r>
          </a:p>
          <a:p>
            <a:pPr algn="just">
              <a:lnSpc>
                <a:spcPct val="80000"/>
              </a:lnSpc>
              <a:spcBef>
                <a:spcPts val="0"/>
              </a:spcBef>
              <a:defRPr/>
            </a:pPr>
            <a:r>
              <a:rPr lang="en-US" i="1" dirty="0"/>
              <a:t>                         </a:t>
            </a:r>
            <a:r>
              <a:rPr lang="en-US" b="1" i="1" dirty="0">
                <a:solidFill>
                  <a:srgbClr val="C00000"/>
                </a:solidFill>
              </a:rPr>
              <a:t>Leviathan</a:t>
            </a:r>
            <a:endParaRPr lang="en-US" b="1" dirty="0">
              <a:solidFill>
                <a:srgbClr val="C00000"/>
              </a:solidFill>
            </a:endParaRPr>
          </a:p>
          <a:p>
            <a:pPr algn="just">
              <a:lnSpc>
                <a:spcPct val="80000"/>
              </a:lnSpc>
              <a:spcBef>
                <a:spcPts val="0"/>
              </a:spcBef>
              <a:defRPr/>
            </a:pPr>
            <a:endParaRPr lang="en-US" sz="1000" dirty="0"/>
          </a:p>
          <a:p>
            <a:pPr algn="just">
              <a:lnSpc>
                <a:spcPct val="80000"/>
              </a:lnSpc>
              <a:spcBef>
                <a:spcPts val="0"/>
              </a:spcBef>
              <a:defRPr/>
            </a:pPr>
            <a:r>
              <a:rPr lang="en-US" dirty="0"/>
              <a:t>Hobbes was a legal Philosopher and Scholar, most famous for his famous work Leviathan. </a:t>
            </a:r>
          </a:p>
          <a:p>
            <a:pPr algn="just">
              <a:lnSpc>
                <a:spcPct val="80000"/>
              </a:lnSpc>
              <a:spcBef>
                <a:spcPts val="0"/>
              </a:spcBef>
              <a:defRPr/>
            </a:pPr>
            <a:endParaRPr lang="en-US" sz="1000" dirty="0"/>
          </a:p>
          <a:p>
            <a:pPr algn="just">
              <a:lnSpc>
                <a:spcPct val="80000"/>
              </a:lnSpc>
              <a:spcBef>
                <a:spcPts val="0"/>
              </a:spcBef>
              <a:defRPr/>
            </a:pPr>
            <a:r>
              <a:rPr lang="en-US" dirty="0"/>
              <a:t>In the Leviathan, Hobbes, expounds the “social contract theory” of government, which provides that individuals have consented, either explicitly or tacitly, to surrender some of their freedoms, and submit to the authority (of the ruler, or to the decision of a majority) in exchange for protection of their remaining rights and maintenance of the social order.</a:t>
            </a:r>
          </a:p>
          <a:p>
            <a:pPr algn="just">
              <a:lnSpc>
                <a:spcPct val="80000"/>
              </a:lnSpc>
              <a:spcBef>
                <a:spcPts val="0"/>
              </a:spcBef>
              <a:defRPr/>
            </a:pPr>
            <a:endParaRPr lang="en-US" sz="1000" dirty="0"/>
          </a:p>
          <a:p>
            <a:pPr algn="just">
              <a:lnSpc>
                <a:spcPct val="80000"/>
              </a:lnSpc>
              <a:spcBef>
                <a:spcPts val="0"/>
              </a:spcBef>
              <a:defRPr/>
            </a:pPr>
            <a:r>
              <a:rPr lang="en-US" dirty="0"/>
              <a:t>This theory, again recognizes not only individual rights, but equally importantly, that such rights must be protected by government.  </a:t>
            </a:r>
          </a:p>
          <a:p>
            <a:pPr algn="just">
              <a:lnSpc>
                <a:spcPct val="80000"/>
              </a:lnSpc>
              <a:spcBef>
                <a:spcPts val="0"/>
              </a:spcBef>
              <a:defRPr/>
            </a:pPr>
            <a:endParaRPr lang="en-US" sz="1000" dirty="0"/>
          </a:p>
          <a:p>
            <a:pPr algn="just">
              <a:lnSpc>
                <a:spcPct val="80000"/>
              </a:lnSpc>
              <a:spcBef>
                <a:spcPts val="0"/>
              </a:spcBef>
              <a:defRPr/>
            </a:pPr>
            <a:r>
              <a:rPr lang="en-US" dirty="0"/>
              <a:t>He landmark work is further credited with launching the very concept of natural law, based upon principles originating in a state of nature.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947" y="1219200"/>
            <a:ext cx="1901180" cy="2298700"/>
          </a:xfrm>
          <a:prstGeom prst="rect">
            <a:avLst/>
          </a:prstGeom>
        </p:spPr>
      </p:pic>
    </p:spTree>
    <p:extLst>
      <p:ext uri="{BB962C8B-B14F-4D97-AF65-F5344CB8AC3E}">
        <p14:creationId xmlns:p14="http://schemas.microsoft.com/office/powerpoint/2010/main" val="86956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just">
              <a:lnSpc>
                <a:spcPct val="75000"/>
              </a:lnSpc>
              <a:spcBef>
                <a:spcPts val="0"/>
              </a:spcBef>
              <a:defRPr/>
            </a:pPr>
            <a:r>
              <a:rPr lang="en-US" sz="3400" b="1" dirty="0">
                <a:solidFill>
                  <a:srgbClr val="C81204"/>
                </a:solidFill>
              </a:rPr>
              <a:t>The Evolution of Rights</a:t>
            </a:r>
            <a:endParaRPr lang="en-US" sz="2400" b="1" dirty="0"/>
          </a:p>
          <a:p>
            <a:pPr marL="342900" indent="-342900" algn="just">
              <a:lnSpc>
                <a:spcPct val="75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75000"/>
              </a:lnSpc>
              <a:spcBef>
                <a:spcPts val="0"/>
              </a:spcBef>
              <a:defRPr/>
            </a:pPr>
            <a:endParaRPr lang="en-US" sz="1000" dirty="0">
              <a:solidFill>
                <a:srgbClr val="0033CC"/>
              </a:solidFill>
            </a:endParaRPr>
          </a:p>
          <a:p>
            <a:pPr algn="just">
              <a:lnSpc>
                <a:spcPct val="75000"/>
              </a:lnSpc>
              <a:spcBef>
                <a:spcPts val="0"/>
              </a:spcBef>
              <a:defRPr/>
            </a:pPr>
            <a:endParaRPr lang="en-US" sz="600" b="1" dirty="0">
              <a:solidFill>
                <a:srgbClr val="002060"/>
              </a:solidFill>
            </a:endParaRPr>
          </a:p>
          <a:p>
            <a:pPr algn="just">
              <a:lnSpc>
                <a:spcPct val="75000"/>
              </a:lnSpc>
              <a:spcBef>
                <a:spcPts val="0"/>
              </a:spcBef>
              <a:defRPr/>
            </a:pPr>
            <a:r>
              <a:rPr lang="en-US" sz="2400" b="1" dirty="0">
                <a:solidFill>
                  <a:srgbClr val="006600"/>
                </a:solidFill>
              </a:rPr>
              <a:t>John Locke</a:t>
            </a:r>
          </a:p>
          <a:p>
            <a:pPr algn="just">
              <a:lnSpc>
                <a:spcPct val="75000"/>
              </a:lnSpc>
              <a:spcBef>
                <a:spcPts val="0"/>
              </a:spcBef>
              <a:defRPr/>
            </a:pPr>
            <a:endParaRPr lang="en-US" sz="1050" b="1" dirty="0">
              <a:solidFill>
                <a:srgbClr val="002060"/>
              </a:solidFill>
            </a:endParaRPr>
          </a:p>
          <a:p>
            <a:pPr marL="342900" indent="-342900" algn="just">
              <a:lnSpc>
                <a:spcPct val="75000"/>
              </a:lnSpc>
              <a:spcBef>
                <a:spcPts val="0"/>
              </a:spcBef>
              <a:buFont typeface="Arial" panose="020B0604020202020204" pitchFamily="34" charset="0"/>
              <a:buChar char="•"/>
              <a:defRPr/>
            </a:pPr>
            <a:r>
              <a:rPr lang="en-US" dirty="0"/>
              <a:t>Born in Somerset, England in 1632</a:t>
            </a:r>
          </a:p>
          <a:p>
            <a:pPr algn="just">
              <a:lnSpc>
                <a:spcPct val="75000"/>
              </a:lnSpc>
              <a:spcBef>
                <a:spcPts val="0"/>
              </a:spcBef>
              <a:defRPr/>
            </a:pPr>
            <a:endParaRPr lang="en-US" sz="1000" dirty="0"/>
          </a:p>
          <a:p>
            <a:pPr marL="342900" indent="-342900" algn="just">
              <a:lnSpc>
                <a:spcPct val="75000"/>
              </a:lnSpc>
              <a:spcBef>
                <a:spcPts val="0"/>
              </a:spcBef>
              <a:buFont typeface="Arial" panose="020B0604020202020204" pitchFamily="34" charset="0"/>
              <a:buChar char="•"/>
              <a:defRPr/>
            </a:pPr>
            <a:r>
              <a:rPr lang="en-US" dirty="0"/>
              <a:t>Lawyer, Philosopher, Author</a:t>
            </a:r>
          </a:p>
          <a:p>
            <a:pPr algn="just">
              <a:lnSpc>
                <a:spcPct val="75000"/>
              </a:lnSpc>
              <a:spcBef>
                <a:spcPts val="0"/>
              </a:spcBef>
              <a:defRPr/>
            </a:pPr>
            <a:r>
              <a:rPr lang="en-US" sz="1000" dirty="0"/>
              <a:t> </a:t>
            </a:r>
          </a:p>
          <a:p>
            <a:pPr marL="342900" indent="-342900" algn="just">
              <a:lnSpc>
                <a:spcPct val="75000"/>
              </a:lnSpc>
              <a:spcBef>
                <a:spcPts val="0"/>
              </a:spcBef>
              <a:buFont typeface="Arial" panose="020B0604020202020204" pitchFamily="34" charset="0"/>
              <a:buChar char="•"/>
              <a:defRPr/>
            </a:pPr>
            <a:r>
              <a:rPr lang="en-US" dirty="0"/>
              <a:t>In 1689 authored his landmark</a:t>
            </a:r>
          </a:p>
          <a:p>
            <a:pPr algn="just">
              <a:lnSpc>
                <a:spcPct val="75000"/>
              </a:lnSpc>
              <a:spcBef>
                <a:spcPts val="0"/>
              </a:spcBef>
              <a:defRPr/>
            </a:pPr>
            <a:r>
              <a:rPr lang="en-US" i="1" dirty="0"/>
              <a:t>                         </a:t>
            </a:r>
            <a:r>
              <a:rPr lang="en-US" b="1" i="1" dirty="0">
                <a:solidFill>
                  <a:srgbClr val="C00000"/>
                </a:solidFill>
              </a:rPr>
              <a:t>Two Treaties of Government</a:t>
            </a:r>
            <a:endParaRPr lang="en-US" b="1" dirty="0">
              <a:solidFill>
                <a:srgbClr val="C00000"/>
              </a:solidFill>
            </a:endParaRPr>
          </a:p>
          <a:p>
            <a:pPr algn="just">
              <a:lnSpc>
                <a:spcPct val="75000"/>
              </a:lnSpc>
              <a:spcBef>
                <a:spcPts val="0"/>
              </a:spcBef>
              <a:defRPr/>
            </a:pPr>
            <a:endParaRPr lang="en-US" sz="1000" dirty="0"/>
          </a:p>
          <a:p>
            <a:pPr algn="just">
              <a:lnSpc>
                <a:spcPct val="75000"/>
              </a:lnSpc>
              <a:spcBef>
                <a:spcPts val="0"/>
              </a:spcBef>
              <a:defRPr/>
            </a:pPr>
            <a:r>
              <a:rPr lang="en-US" dirty="0"/>
              <a:t>John Locke, was an intellectual giant of legal and political thought.</a:t>
            </a:r>
          </a:p>
          <a:p>
            <a:pPr algn="just">
              <a:lnSpc>
                <a:spcPct val="75000"/>
              </a:lnSpc>
              <a:spcBef>
                <a:spcPts val="0"/>
              </a:spcBef>
              <a:defRPr/>
            </a:pPr>
            <a:endParaRPr lang="en-US" sz="1000" dirty="0"/>
          </a:p>
          <a:p>
            <a:pPr algn="just">
              <a:lnSpc>
                <a:spcPct val="75000"/>
              </a:lnSpc>
              <a:spcBef>
                <a:spcPts val="0"/>
              </a:spcBef>
              <a:defRPr/>
            </a:pPr>
            <a:r>
              <a:rPr lang="en-US" dirty="0"/>
              <a:t>A scholar of languages, political systems, and science, Locke was adverse to innate ideas, scholastic philosophy, intellectual intolerance. Well traveled and well read, he commented extensively on issues facing his society.</a:t>
            </a:r>
          </a:p>
          <a:p>
            <a:pPr algn="just">
              <a:lnSpc>
                <a:spcPct val="75000"/>
              </a:lnSpc>
              <a:spcBef>
                <a:spcPts val="0"/>
              </a:spcBef>
              <a:defRPr/>
            </a:pPr>
            <a:endParaRPr lang="en-US" sz="1000" dirty="0"/>
          </a:p>
          <a:p>
            <a:pPr algn="just">
              <a:lnSpc>
                <a:spcPct val="75000"/>
              </a:lnSpc>
              <a:spcBef>
                <a:spcPts val="0"/>
              </a:spcBef>
              <a:defRPr/>
            </a:pPr>
            <a:r>
              <a:rPr lang="en-US" dirty="0"/>
              <a:t>Known for his practicality, sensibility and intellectual elegance, John Locke believed deeply in the rights of man, the value of every individual person, the importance of education, and the need to oversee government to insure that it serves the people and protects their natural rights.</a:t>
            </a:r>
          </a:p>
          <a:p>
            <a:pPr algn="just">
              <a:lnSpc>
                <a:spcPct val="75000"/>
              </a:lnSpc>
              <a:spcBef>
                <a:spcPts val="0"/>
              </a:spcBef>
              <a:defRPr/>
            </a:pPr>
            <a:endParaRPr lang="en-US" sz="1000" dirty="0"/>
          </a:p>
          <a:p>
            <a:pPr algn="just">
              <a:lnSpc>
                <a:spcPct val="75000"/>
              </a:lnSpc>
              <a:spcBef>
                <a:spcPts val="0"/>
              </a:spcBef>
              <a:defRPr/>
            </a:pPr>
            <a:r>
              <a:rPr lang="en-US" dirty="0"/>
              <a:t>A devotee of natural law, his commentaries have proven both timeless and enduring. He despised authoritarianism, and believed in the power reason to oppose it, through the use of empirical ideas. He advocated that the function of natural law, and the state itself, is to establish as inalienable, the rights of the individual.</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838200"/>
            <a:ext cx="2095500" cy="2419350"/>
          </a:xfrm>
          <a:prstGeom prst="rect">
            <a:avLst/>
          </a:prstGeom>
        </p:spPr>
      </p:pic>
    </p:spTree>
    <p:extLst>
      <p:ext uri="{BB962C8B-B14F-4D97-AF65-F5344CB8AC3E}">
        <p14:creationId xmlns:p14="http://schemas.microsoft.com/office/powerpoint/2010/main" val="405966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800" b="1" dirty="0">
                <a:solidFill>
                  <a:srgbClr val="002060"/>
                </a:solidFill>
              </a:rPr>
              <a:t>The Concept of Rights</a:t>
            </a:r>
          </a:p>
          <a:p>
            <a:pPr>
              <a:lnSpc>
                <a:spcPct val="95000"/>
              </a:lnSpc>
              <a:spcBef>
                <a:spcPct val="20000"/>
              </a:spcBef>
              <a:defRPr/>
            </a:pPr>
            <a:r>
              <a:rPr lang="en-US" sz="2000" b="1" dirty="0">
                <a:solidFill>
                  <a:srgbClr val="002060"/>
                </a:solidFill>
              </a:rPr>
              <a:t> </a:t>
            </a:r>
            <a:r>
              <a:rPr lang="en-US" sz="2000" b="1" i="1" dirty="0">
                <a:solidFill>
                  <a:srgbClr val="00B0F0"/>
                </a:solidFill>
              </a:rPr>
              <a:t>Steps in the Evolution of Rights and Protection of Individual Freedom</a:t>
            </a:r>
            <a:endParaRPr lang="en-US" sz="2000" b="1" dirty="0">
              <a:solidFill>
                <a:srgbClr val="002060"/>
              </a:solidFill>
            </a:endParaRPr>
          </a:p>
          <a:p>
            <a:pPr marL="457200" indent="-457200">
              <a:lnSpc>
                <a:spcPct val="95000"/>
              </a:lnSpc>
              <a:spcBef>
                <a:spcPct val="20000"/>
              </a:spcBef>
              <a:defRPr/>
            </a:pPr>
            <a:r>
              <a:rPr lang="en-US" sz="2000" b="1" dirty="0">
                <a:solidFill>
                  <a:schemeClr val="tx1">
                    <a:lumMod val="75000"/>
                    <a:lumOff val="25000"/>
                  </a:schemeClr>
                </a:solidFill>
              </a:rPr>
              <a:t>	</a:t>
            </a:r>
            <a:r>
              <a:rPr lang="en-US" sz="2000" b="1" dirty="0">
                <a:solidFill>
                  <a:schemeClr val="tx1">
                    <a:lumMod val="95000"/>
                    <a:lumOff val="5000"/>
                  </a:schemeClr>
                </a:solidFill>
              </a:rPr>
              <a:t>1. Greek Democracy</a:t>
            </a:r>
          </a:p>
          <a:p>
            <a:pPr marL="457200" indent="-457200">
              <a:lnSpc>
                <a:spcPct val="95000"/>
              </a:lnSpc>
              <a:spcBef>
                <a:spcPct val="20000"/>
              </a:spcBef>
              <a:defRPr/>
            </a:pPr>
            <a:r>
              <a:rPr lang="en-US" sz="2000" b="1" dirty="0">
                <a:solidFill>
                  <a:schemeClr val="tx1">
                    <a:lumMod val="95000"/>
                    <a:lumOff val="5000"/>
                  </a:schemeClr>
                </a:solidFill>
              </a:rPr>
              <a:t>	2. Roman Law</a:t>
            </a:r>
          </a:p>
          <a:p>
            <a:pPr marL="457200" indent="-457200">
              <a:lnSpc>
                <a:spcPct val="95000"/>
              </a:lnSpc>
              <a:spcBef>
                <a:spcPct val="20000"/>
              </a:spcBef>
              <a:defRPr/>
            </a:pPr>
            <a:r>
              <a:rPr lang="en-US" sz="2000" b="1" dirty="0">
                <a:solidFill>
                  <a:schemeClr val="tx1">
                    <a:lumMod val="95000"/>
                    <a:lumOff val="5000"/>
                  </a:schemeClr>
                </a:solidFill>
              </a:rPr>
              <a:t>	3. The Development of English Common Law</a:t>
            </a:r>
          </a:p>
          <a:p>
            <a:pPr marL="457200" indent="-457200">
              <a:lnSpc>
                <a:spcPct val="95000"/>
              </a:lnSpc>
              <a:spcBef>
                <a:spcPct val="20000"/>
              </a:spcBef>
              <a:defRPr/>
            </a:pPr>
            <a:r>
              <a:rPr lang="en-US" sz="2000" b="1" dirty="0">
                <a:solidFill>
                  <a:schemeClr val="tx1">
                    <a:lumMod val="95000"/>
                    <a:lumOff val="5000"/>
                  </a:schemeClr>
                </a:solidFill>
              </a:rPr>
              <a:t>	4. The Magna </a:t>
            </a:r>
            <a:r>
              <a:rPr lang="en-US" sz="2000" b="1" dirty="0" err="1">
                <a:solidFill>
                  <a:schemeClr val="tx1">
                    <a:lumMod val="95000"/>
                    <a:lumOff val="5000"/>
                  </a:schemeClr>
                </a:solidFill>
              </a:rPr>
              <a:t>Carta</a:t>
            </a:r>
            <a:endParaRPr lang="en-US" sz="2000" b="1" dirty="0">
              <a:solidFill>
                <a:schemeClr val="tx1">
                  <a:lumMod val="95000"/>
                  <a:lumOff val="5000"/>
                </a:schemeClr>
              </a:solidFill>
            </a:endParaRPr>
          </a:p>
          <a:p>
            <a:pPr marL="457200" indent="-457200">
              <a:lnSpc>
                <a:spcPct val="95000"/>
              </a:lnSpc>
              <a:spcBef>
                <a:spcPct val="20000"/>
              </a:spcBef>
              <a:defRPr/>
            </a:pPr>
            <a:r>
              <a:rPr lang="en-US" sz="2000" b="1" dirty="0">
                <a:solidFill>
                  <a:schemeClr val="tx1">
                    <a:lumMod val="95000"/>
                    <a:lumOff val="5000"/>
                  </a:schemeClr>
                </a:solidFill>
              </a:rPr>
              <a:t>	5. 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a:t>6. Thomas Hobbes and the Social Contract Theory</a:t>
            </a:r>
          </a:p>
          <a:p>
            <a:pPr marL="457200" indent="-457200">
              <a:lnSpc>
                <a:spcPct val="95000"/>
              </a:lnSpc>
              <a:spcBef>
                <a:spcPct val="20000"/>
              </a:spcBef>
              <a:defRPr/>
            </a:pPr>
            <a:r>
              <a:rPr lang="en-US" sz="2000" b="1" dirty="0"/>
              <a:t>       7. John Locke and the Pronouncement of 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172586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pPr>
            <a:r>
              <a:rPr lang="en-US" sz="5400" b="1" dirty="0">
                <a:solidFill>
                  <a:srgbClr val="002060"/>
                </a:solidFill>
              </a:rPr>
              <a:t>The Meaning of Rights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26</a:t>
            </a:fld>
            <a:endParaRPr lang="en-US"/>
          </a:p>
        </p:txBody>
      </p:sp>
    </p:spTree>
    <p:extLst>
      <p:ext uri="{BB962C8B-B14F-4D97-AF65-F5344CB8AC3E}">
        <p14:creationId xmlns:p14="http://schemas.microsoft.com/office/powerpoint/2010/main" val="178530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200" b="1" i="1" dirty="0">
                <a:solidFill>
                  <a:srgbClr val="002060"/>
                </a:solidFill>
              </a:rPr>
              <a:t>The Meaning of Rights</a:t>
            </a:r>
            <a:endParaRPr lang="en-US" sz="3200" dirty="0">
              <a:solidFill>
                <a:srgbClr val="002060"/>
              </a:solidFill>
            </a:endParaRPr>
          </a:p>
          <a:p>
            <a:endParaRPr lang="en-US" sz="2000" dirty="0"/>
          </a:p>
          <a:p>
            <a:pPr>
              <a:buFont typeface="Arial" pitchFamily="34" charset="0"/>
              <a:buChar char="•"/>
            </a:pPr>
            <a:r>
              <a:rPr lang="en-US" sz="2400" dirty="0"/>
              <a:t> Rights are foundational element of all law.</a:t>
            </a:r>
          </a:p>
          <a:p>
            <a:pPr>
              <a:buFont typeface="Arial" pitchFamily="34" charset="0"/>
              <a:buChar char="•"/>
            </a:pPr>
            <a:endParaRPr lang="en-US" sz="1000" dirty="0"/>
          </a:p>
          <a:p>
            <a:pPr>
              <a:buFont typeface="Arial" pitchFamily="34" charset="0"/>
              <a:buChar char="•"/>
            </a:pPr>
            <a:r>
              <a:rPr lang="en-US" sz="2400" dirty="0"/>
              <a:t> Rights are the very lynchpin of our liberty:  </a:t>
            </a:r>
          </a:p>
          <a:p>
            <a:r>
              <a:rPr lang="en-US" sz="2400" dirty="0"/>
              <a:t>  </a:t>
            </a:r>
            <a:r>
              <a:rPr lang="en-US" sz="2400" b="1" dirty="0">
                <a:solidFill>
                  <a:srgbClr val="C00000"/>
                </a:solidFill>
              </a:rPr>
              <a:t>They form a fundamental element of our freedom</a:t>
            </a:r>
            <a:r>
              <a:rPr lang="en-US" sz="2400" dirty="0"/>
              <a:t>.</a:t>
            </a:r>
          </a:p>
          <a:p>
            <a:endParaRPr lang="en-US" sz="1000" dirty="0"/>
          </a:p>
          <a:p>
            <a:pPr>
              <a:buFont typeface="Arial" pitchFamily="34" charset="0"/>
              <a:buChar char="•"/>
            </a:pPr>
            <a:r>
              <a:rPr lang="en-US" sz="2400" dirty="0"/>
              <a:t> Under our system of laws, </a:t>
            </a:r>
          </a:p>
          <a:p>
            <a:r>
              <a:rPr lang="en-US" sz="2400" dirty="0"/>
              <a:t>  </a:t>
            </a:r>
            <a:r>
              <a:rPr lang="en-US" sz="2400" b="1" dirty="0">
                <a:solidFill>
                  <a:srgbClr val="C00000"/>
                </a:solidFill>
              </a:rPr>
              <a:t>rights reside in the individual. </a:t>
            </a:r>
          </a:p>
          <a:p>
            <a:r>
              <a:rPr lang="en-US" sz="2400" dirty="0"/>
              <a:t>  They are personal and unique.</a:t>
            </a:r>
          </a:p>
          <a:p>
            <a:endParaRPr lang="en-US" sz="1000" dirty="0"/>
          </a:p>
          <a:p>
            <a:pPr>
              <a:buFont typeface="Arial" pitchFamily="34" charset="0"/>
              <a:buChar char="•"/>
            </a:pPr>
            <a:r>
              <a:rPr lang="en-US" sz="2400" dirty="0"/>
              <a:t> Long recognized as </a:t>
            </a:r>
            <a:r>
              <a:rPr lang="en-US" sz="2400" b="1" dirty="0">
                <a:solidFill>
                  <a:srgbClr val="C00000"/>
                </a:solidFill>
              </a:rPr>
              <a:t>inherent to our humanity,</a:t>
            </a:r>
          </a:p>
          <a:p>
            <a:r>
              <a:rPr lang="en-US" sz="2400" dirty="0"/>
              <a:t>   our Rights are a quintessential component </a:t>
            </a:r>
          </a:p>
          <a:p>
            <a:r>
              <a:rPr lang="en-US" sz="2400" dirty="0"/>
              <a:t>   that defines our freedom,</a:t>
            </a:r>
          </a:p>
          <a:p>
            <a:r>
              <a:rPr lang="en-US" sz="2400" dirty="0"/>
              <a:t>   our modern society, and our quality of life.</a:t>
            </a:r>
          </a:p>
          <a:p>
            <a:r>
              <a:rPr lang="en-US" sz="2400" dirty="0"/>
              <a:t> </a:t>
            </a:r>
          </a:p>
          <a:p>
            <a:r>
              <a:rPr lang="en-US" sz="2400" dirty="0"/>
              <a:t>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27</a:t>
            </a:fld>
            <a:endParaRPr lang="en-US" dirty="0"/>
          </a:p>
        </p:txBody>
      </p:sp>
    </p:spTree>
    <p:extLst>
      <p:ext uri="{BB962C8B-B14F-4D97-AF65-F5344CB8AC3E}">
        <p14:creationId xmlns:p14="http://schemas.microsoft.com/office/powerpoint/2010/main" val="332468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2800" b="1" i="1" dirty="0">
                <a:solidFill>
                  <a:srgbClr val="002060"/>
                </a:solidFill>
              </a:rPr>
              <a:t>The Meaning of Rights</a:t>
            </a:r>
            <a:endParaRPr lang="en-US" sz="2800" dirty="0">
              <a:solidFill>
                <a:srgbClr val="002060"/>
              </a:solidFill>
            </a:endParaRPr>
          </a:p>
          <a:p>
            <a:endParaRPr lang="en-US" sz="2400" dirty="0"/>
          </a:p>
          <a:p>
            <a:pPr>
              <a:buFont typeface="Arial" pitchFamily="34" charset="0"/>
              <a:buChar char="•"/>
            </a:pPr>
            <a:r>
              <a:rPr lang="en-US" sz="2400" dirty="0"/>
              <a:t> Ours is a nation of laws, not a nation of men.</a:t>
            </a:r>
          </a:p>
          <a:p>
            <a:pPr>
              <a:buFont typeface="Arial" pitchFamily="34" charset="0"/>
              <a:buChar char="•"/>
            </a:pPr>
            <a:endParaRPr lang="en-US" sz="2400" dirty="0"/>
          </a:p>
          <a:p>
            <a:pPr>
              <a:buFont typeface="Arial" pitchFamily="34" charset="0"/>
              <a:buChar char="•"/>
            </a:pPr>
            <a:r>
              <a:rPr lang="en-US" sz="2400" dirty="0"/>
              <a:t> Think about </a:t>
            </a:r>
            <a:r>
              <a:rPr lang="en-US" sz="2400" b="1" dirty="0">
                <a:solidFill>
                  <a:srgbClr val="C00000"/>
                </a:solidFill>
              </a:rPr>
              <a:t>freedom </a:t>
            </a:r>
          </a:p>
          <a:p>
            <a:r>
              <a:rPr lang="en-US" sz="2400" dirty="0"/>
              <a:t>   and you ultimately get back to </a:t>
            </a:r>
            <a:r>
              <a:rPr lang="en-US" sz="2400" b="1" dirty="0">
                <a:solidFill>
                  <a:srgbClr val="C00000"/>
                </a:solidFill>
              </a:rPr>
              <a:t>rights</a:t>
            </a:r>
            <a:r>
              <a:rPr lang="en-US" sz="2400" dirty="0"/>
              <a:t>.  </a:t>
            </a:r>
          </a:p>
          <a:p>
            <a:pPr>
              <a:buFont typeface="Arial" pitchFamily="34" charset="0"/>
              <a:buChar char="•"/>
            </a:pPr>
            <a:endParaRPr lang="en-US" sz="2400" dirty="0"/>
          </a:p>
          <a:p>
            <a:pPr>
              <a:buFont typeface="Arial" pitchFamily="34" charset="0"/>
              <a:buChar char="•"/>
            </a:pPr>
            <a:r>
              <a:rPr lang="en-US" sz="2400" dirty="0"/>
              <a:t> The unrestrained use, enjoyment and exercise of Rights </a:t>
            </a:r>
          </a:p>
          <a:p>
            <a:r>
              <a:rPr lang="en-US" sz="2400" dirty="0"/>
              <a:t>   is ingrained in our very being as Americans.</a:t>
            </a:r>
          </a:p>
          <a:p>
            <a:pPr>
              <a:lnSpc>
                <a:spcPct val="90000"/>
              </a:lnSpc>
              <a:buFont typeface="Arial" pitchFamily="34" charset="0"/>
              <a:buChar char="•"/>
            </a:pPr>
            <a:endParaRPr lang="en-US" sz="2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28</a:t>
            </a:fld>
            <a:endParaRPr lang="en-US" dirty="0"/>
          </a:p>
        </p:txBody>
      </p:sp>
    </p:spTree>
    <p:extLst>
      <p:ext uri="{BB962C8B-B14F-4D97-AF65-F5344CB8AC3E}">
        <p14:creationId xmlns:p14="http://schemas.microsoft.com/office/powerpoint/2010/main" val="136816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2800" b="1" i="1" dirty="0">
                <a:solidFill>
                  <a:srgbClr val="002060"/>
                </a:solidFill>
              </a:rPr>
              <a:t>The Meaning of Rights</a:t>
            </a:r>
            <a:endParaRPr lang="en-US" sz="2800" dirty="0">
              <a:solidFill>
                <a:srgbClr val="002060"/>
              </a:solidFill>
            </a:endParaRPr>
          </a:p>
          <a:p>
            <a:pPr>
              <a:lnSpc>
                <a:spcPct val="90000"/>
              </a:lnSpc>
              <a:buFont typeface="Arial" pitchFamily="34" charset="0"/>
              <a:buChar char="•"/>
            </a:pPr>
            <a:endParaRPr lang="en-US" sz="2000" dirty="0"/>
          </a:p>
          <a:p>
            <a:pPr>
              <a:lnSpc>
                <a:spcPct val="90000"/>
              </a:lnSpc>
              <a:buFont typeface="Arial" pitchFamily="34" charset="0"/>
              <a:buChar char="•"/>
            </a:pPr>
            <a:r>
              <a:rPr lang="en-US" sz="2400" dirty="0"/>
              <a:t> Recognize rights, and you promote 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a:t> Protect rights and you facilitate 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a:t> Take away rights, and you take away, </a:t>
            </a:r>
          </a:p>
          <a:p>
            <a:pPr>
              <a:lnSpc>
                <a:spcPct val="90000"/>
              </a:lnSpc>
            </a:pPr>
            <a:r>
              <a:rPr lang="en-US" sz="2400" dirty="0"/>
              <a:t>   an individual’s 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a:t> Limit individual rights, and you limit an individual’s 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a:t> Restrict or impair individual rights, </a:t>
            </a:r>
          </a:p>
          <a:p>
            <a:pPr>
              <a:lnSpc>
                <a:spcPct val="90000"/>
              </a:lnSpc>
            </a:pPr>
            <a:r>
              <a:rPr lang="en-US" sz="2400" dirty="0"/>
              <a:t>  and you diminish a person’s quality of life.</a:t>
            </a:r>
          </a:p>
          <a:p>
            <a:pPr>
              <a:lnSpc>
                <a:spcPct val="90000"/>
              </a:lnSpc>
            </a:pPr>
            <a:endParaRPr lang="en-US" sz="1000" dirty="0"/>
          </a:p>
          <a:p>
            <a:pPr>
              <a:lnSpc>
                <a:spcPct val="90000"/>
              </a:lnSpc>
            </a:pPr>
            <a:endParaRPr lang="en-US" sz="1000" dirty="0"/>
          </a:p>
          <a:p>
            <a:pPr>
              <a:lnSpc>
                <a:spcPct val="90000"/>
              </a:lnSpc>
            </a:pPr>
            <a:r>
              <a:rPr lang="en-US" sz="2400" b="1" dirty="0">
                <a:solidFill>
                  <a:srgbClr val="C00000"/>
                </a:solidFill>
              </a:rPr>
              <a:t>This is how important rights are.</a:t>
            </a:r>
          </a:p>
          <a:p>
            <a:pPr>
              <a:lnSpc>
                <a:spcPct val="90000"/>
              </a:lnSpc>
            </a:pPr>
            <a:endParaRPr lang="en-US" sz="1000" b="1" dirty="0">
              <a:solidFill>
                <a:srgbClr val="C00000"/>
              </a:solidFill>
            </a:endParaRPr>
          </a:p>
          <a:p>
            <a:pPr>
              <a:lnSpc>
                <a:spcPct val="90000"/>
              </a:lnSpc>
            </a:pPr>
            <a:r>
              <a:rPr lang="en-US" sz="2400" b="1" dirty="0">
                <a:solidFill>
                  <a:srgbClr val="C00000"/>
                </a:solidFill>
              </a:rPr>
              <a:t>This is how connected they are </a:t>
            </a:r>
          </a:p>
          <a:p>
            <a:pPr>
              <a:lnSpc>
                <a:spcPct val="90000"/>
              </a:lnSpc>
            </a:pPr>
            <a:r>
              <a:rPr lang="en-US" sz="2400" b="1" dirty="0">
                <a:solidFill>
                  <a:srgbClr val="C00000"/>
                </a:solidFill>
              </a:rPr>
              <a:t>to our freedom and liberty.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29</a:t>
            </a:fld>
            <a:endParaRPr lang="en-US" dirty="0"/>
          </a:p>
        </p:txBody>
      </p:sp>
    </p:spTree>
    <p:extLst>
      <p:ext uri="{BB962C8B-B14F-4D97-AF65-F5344CB8AC3E}">
        <p14:creationId xmlns:p14="http://schemas.microsoft.com/office/powerpoint/2010/main" val="123218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Federal and State / </a:t>
            </a:r>
            <a:r>
              <a:rPr lang="en-US" b="1" i="1" dirty="0" err="1">
                <a:solidFill>
                  <a:srgbClr val="C00000"/>
                </a:solidFill>
              </a:rPr>
              <a:t>Govt</a:t>
            </a:r>
            <a:r>
              <a:rPr lang="en-US" b="1" i="1" dirty="0">
                <a:solidFill>
                  <a:srgbClr val="C00000"/>
                </a:solidFill>
              </a:rPr>
              <a:t> Structure / Rights / Creation </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51468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nSpc>
                <a:spcPct val="95000"/>
              </a:lnSpc>
              <a:spcBef>
                <a:spcPts val="0"/>
              </a:spcBef>
            </a:pPr>
            <a:r>
              <a:rPr lang="en-US" sz="5400" b="1" dirty="0">
                <a:solidFill>
                  <a:srgbClr val="002060"/>
                </a:solidFill>
              </a:rPr>
              <a:t>  The Development of   </a:t>
            </a:r>
          </a:p>
          <a:p>
            <a:pPr marL="342900" indent="-342900">
              <a:lnSpc>
                <a:spcPct val="95000"/>
              </a:lnSpc>
              <a:spcBef>
                <a:spcPts val="0"/>
              </a:spcBef>
            </a:pPr>
            <a:r>
              <a:rPr lang="en-US" sz="5400" b="1" dirty="0">
                <a:solidFill>
                  <a:srgbClr val="002060"/>
                </a:solidFill>
              </a:rPr>
              <a:t>      American Rights </a:t>
            </a:r>
          </a:p>
          <a:p>
            <a:pPr marL="342900" indent="-342900">
              <a:lnSpc>
                <a:spcPct val="95000"/>
              </a:lnSpc>
              <a:spcBef>
                <a:spcPts val="0"/>
              </a:spcBef>
            </a:pPr>
            <a:r>
              <a:rPr lang="en-US" sz="5400" b="1" dirty="0">
                <a:solidFill>
                  <a:srgbClr val="002060"/>
                </a:solidFill>
              </a:rPr>
              <a:t>           and Law</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30</a:t>
            </a:fld>
            <a:endParaRPr lang="en-US"/>
          </a:p>
        </p:txBody>
      </p:sp>
    </p:spTree>
    <p:extLst>
      <p:ext uri="{BB962C8B-B14F-4D97-AF65-F5344CB8AC3E}">
        <p14:creationId xmlns:p14="http://schemas.microsoft.com/office/powerpoint/2010/main" val="380426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Development of American Rights and Law</a:t>
            </a: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a:solidFill>
                  <a:srgbClr val="C00000"/>
                </a:solidFill>
              </a:rPr>
              <a:t>Part A: The Legal Importance of America’s and New York’s</a:t>
            </a:r>
            <a:endParaRPr lang="en-US" sz="2000" dirty="0">
              <a:solidFill>
                <a:srgbClr val="C00000"/>
              </a:solidFill>
            </a:endParaRPr>
          </a:p>
          <a:p>
            <a:pPr algn="ctr" fontAlgn="auto" hangingPunct="1"/>
            <a:r>
              <a:rPr lang="en-US" sz="2000" b="1" dirty="0">
                <a:solidFill>
                  <a:srgbClr val="C00000"/>
                </a:solidFill>
              </a:rPr>
              <a:t>Legacy of Distrust of Power</a:t>
            </a:r>
            <a:endParaRPr lang="en-US" sz="2000" dirty="0">
              <a:solidFill>
                <a:srgbClr val="C00000"/>
              </a:solidFill>
            </a:endParaRPr>
          </a:p>
          <a:p>
            <a:pPr hangingPunct="0"/>
            <a:endParaRPr lang="en-US" sz="2000" dirty="0"/>
          </a:p>
          <a:p>
            <a:pPr hangingPunct="0">
              <a:buFont typeface="Arial" pitchFamily="34" charset="0"/>
              <a:buChar char="•"/>
            </a:pPr>
            <a:r>
              <a:rPr lang="en-US" sz="2000" dirty="0"/>
              <a:t> </a:t>
            </a:r>
            <a:r>
              <a:rPr lang="en-US" sz="2000" b="1" dirty="0">
                <a:solidFill>
                  <a:srgbClr val="008000"/>
                </a:solidFill>
              </a:rPr>
              <a:t>Individual Rights = Freedom:</a:t>
            </a:r>
            <a:r>
              <a:rPr lang="en-US" sz="2400" dirty="0"/>
              <a:t> </a:t>
            </a:r>
            <a:r>
              <a:rPr lang="en-US" sz="2000" dirty="0"/>
              <a:t>The Founders understood that the</a:t>
            </a:r>
          </a:p>
          <a:p>
            <a:pPr hangingPunct="0"/>
            <a:r>
              <a:rPr lang="en-US" sz="2000" dirty="0"/>
              <a:t>  lynchpin of liberty was the proper management of power.  </a:t>
            </a:r>
          </a:p>
          <a:p>
            <a:pPr hangingPunct="0">
              <a:buFont typeface="Arial" pitchFamily="34" charset="0"/>
              <a:buChar char="•"/>
            </a:pPr>
            <a:endParaRPr lang="en-US" sz="1000" dirty="0"/>
          </a:p>
          <a:p>
            <a:pPr hangingPunct="0">
              <a:buFont typeface="Arial" pitchFamily="34" charset="0"/>
              <a:buChar char="•"/>
            </a:pPr>
            <a:r>
              <a:rPr lang="en-US" sz="2000" dirty="0"/>
              <a:t> </a:t>
            </a:r>
            <a:r>
              <a:rPr lang="en-US" sz="2000" b="1" dirty="0">
                <a:solidFill>
                  <a:srgbClr val="008000"/>
                </a:solidFill>
              </a:rPr>
              <a:t>A Practical First Hand Experience:</a:t>
            </a:r>
            <a:r>
              <a:rPr lang="en-US" sz="2000" dirty="0"/>
              <a:t>  This was not just a philosophical</a:t>
            </a:r>
          </a:p>
          <a:p>
            <a:pPr hangingPunct="0"/>
            <a:r>
              <a:rPr lang="en-US" sz="2000" dirty="0"/>
              <a:t>  understanding, born from reasoned scholarship in the enlightenment.  </a:t>
            </a:r>
          </a:p>
          <a:p>
            <a:pPr hangingPunct="0"/>
            <a:r>
              <a:rPr lang="en-US" sz="2000" dirty="0"/>
              <a:t>  It was produced from practical, first hand understanding as well.  </a:t>
            </a:r>
          </a:p>
          <a:p>
            <a:pPr hangingPunct="0">
              <a:buFont typeface="Arial" pitchFamily="34" charset="0"/>
              <a:buChar char="•"/>
            </a:pPr>
            <a:endParaRPr lang="en-US" sz="1000" dirty="0"/>
          </a:p>
          <a:p>
            <a:pPr hangingPunct="0">
              <a:buFont typeface="Arial" pitchFamily="34" charset="0"/>
              <a:buChar char="•"/>
            </a:pPr>
            <a:r>
              <a:rPr lang="en-US" sz="2000" dirty="0"/>
              <a:t> </a:t>
            </a:r>
            <a:r>
              <a:rPr lang="en-US" sz="2000" b="1" dirty="0">
                <a:solidFill>
                  <a:srgbClr val="008000"/>
                </a:solidFill>
              </a:rPr>
              <a:t>America – A Freedom Laboratory:  </a:t>
            </a:r>
            <a:r>
              <a:rPr lang="en-US" sz="2000" dirty="0"/>
              <a:t>As witness to history, the founders</a:t>
            </a:r>
          </a:p>
          <a:p>
            <a:pPr hangingPunct="0"/>
            <a:r>
              <a:rPr lang="en-US" sz="2000" dirty="0"/>
              <a:t>  saw with their own eyes, as America was transformed.  </a:t>
            </a:r>
          </a:p>
          <a:p>
            <a:pPr hangingPunct="0"/>
            <a:endParaRPr lang="en-US" sz="1000" dirty="0"/>
          </a:p>
          <a:p>
            <a:pPr hangingPunct="0"/>
            <a:r>
              <a:rPr lang="en-US" sz="2000" dirty="0"/>
              <a:t>  From 1763 to 1776, the American Colonies transitioned </a:t>
            </a:r>
          </a:p>
          <a:p>
            <a:pPr hangingPunct="0"/>
            <a:r>
              <a:rPr lang="en-US" sz="2000" dirty="0"/>
              <a:t>  from a prosperous, free and growing land, </a:t>
            </a:r>
          </a:p>
          <a:p>
            <a:pPr hangingPunct="0"/>
            <a:r>
              <a:rPr lang="en-US" sz="2000" dirty="0"/>
              <a:t>  to that of a land facing the wrath of the most powerful nation on earth.</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31</a:t>
            </a:fld>
            <a:endParaRPr lang="en-US"/>
          </a:p>
        </p:txBody>
      </p:sp>
    </p:spTree>
    <p:extLst>
      <p:ext uri="{BB962C8B-B14F-4D97-AF65-F5344CB8AC3E}">
        <p14:creationId xmlns:p14="http://schemas.microsoft.com/office/powerpoint/2010/main" val="68224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Development of American Rights and Law</a:t>
            </a: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a:solidFill>
                  <a:srgbClr val="C00000"/>
                </a:solidFill>
              </a:rPr>
              <a:t>Part A: The Legal Importance of America’s and New York’s</a:t>
            </a:r>
            <a:endParaRPr lang="en-US" sz="2000" dirty="0">
              <a:solidFill>
                <a:srgbClr val="C00000"/>
              </a:solidFill>
            </a:endParaRPr>
          </a:p>
          <a:p>
            <a:pPr algn="ctr" fontAlgn="auto" hangingPunct="1"/>
            <a:r>
              <a:rPr lang="en-US" sz="2000" b="1" dirty="0">
                <a:solidFill>
                  <a:srgbClr val="C00000"/>
                </a:solidFill>
              </a:rPr>
              <a:t>Legacy of Distrust of Power – Protecting Rights</a:t>
            </a:r>
            <a:endParaRPr lang="en-US" sz="2000" dirty="0">
              <a:solidFill>
                <a:srgbClr val="C00000"/>
              </a:solidFill>
            </a:endParaRPr>
          </a:p>
          <a:p>
            <a:pPr hangingPunct="0"/>
            <a:endParaRPr lang="en-US" sz="1000" dirty="0"/>
          </a:p>
          <a:p>
            <a:pPr hangingPunct="0">
              <a:buFont typeface="Arial" pitchFamily="34" charset="0"/>
              <a:buChar char="•"/>
            </a:pPr>
            <a:r>
              <a:rPr lang="en-US" sz="2000" dirty="0"/>
              <a:t> </a:t>
            </a:r>
            <a:r>
              <a:rPr lang="en-US" sz="2000" b="1" dirty="0">
                <a:solidFill>
                  <a:srgbClr val="008000"/>
                </a:solidFill>
              </a:rPr>
              <a:t>Founders Understood – Government’s Purpose is to Protect Rights:</a:t>
            </a:r>
          </a:p>
          <a:p>
            <a:pPr hangingPunct="0"/>
            <a:r>
              <a:rPr lang="en-US" sz="2000" dirty="0"/>
              <a:t>  From the very beginning it was all about rights and building </a:t>
            </a:r>
          </a:p>
          <a:p>
            <a:pPr hangingPunct="0"/>
            <a:r>
              <a:rPr lang="en-US" sz="2000" dirty="0"/>
              <a:t>  a legal system to protect those rights.</a:t>
            </a:r>
          </a:p>
          <a:p>
            <a:pPr hangingPunct="0">
              <a:buFont typeface="Arial" pitchFamily="34" charset="0"/>
              <a:buChar char="•"/>
            </a:pPr>
            <a:endParaRPr lang="en-US" sz="1000" dirty="0"/>
          </a:p>
          <a:p>
            <a:pPr hangingPunct="0">
              <a:buFont typeface="Arial" pitchFamily="34" charset="0"/>
              <a:buChar char="•"/>
            </a:pPr>
            <a:r>
              <a:rPr lang="en-US" sz="2000" dirty="0"/>
              <a:t> </a:t>
            </a:r>
            <a:r>
              <a:rPr lang="en-US" sz="2000" b="1" dirty="0">
                <a:solidFill>
                  <a:srgbClr val="008000"/>
                </a:solidFill>
              </a:rPr>
              <a:t>Rights are Key to Freedom:</a:t>
            </a:r>
            <a:r>
              <a:rPr lang="en-US" sz="2000" dirty="0"/>
              <a:t>  The protection of Rights, in the minds of</a:t>
            </a:r>
          </a:p>
          <a:p>
            <a:pPr hangingPunct="0"/>
            <a:r>
              <a:rPr lang="en-US" sz="2000" dirty="0"/>
              <a:t>  our founders, was always the pathway to freedom </a:t>
            </a:r>
          </a:p>
          <a:p>
            <a:pPr hangingPunct="0"/>
            <a:r>
              <a:rPr lang="en-US" sz="2000" dirty="0"/>
              <a:t>  and the pursuit of happiness.</a:t>
            </a:r>
          </a:p>
          <a:p>
            <a:pPr hangingPunct="0">
              <a:buFont typeface="Arial" pitchFamily="34" charset="0"/>
              <a:buChar char="•"/>
            </a:pPr>
            <a:endParaRPr lang="en-US" sz="1000" dirty="0"/>
          </a:p>
          <a:p>
            <a:pPr hangingPunct="0">
              <a:buFont typeface="Arial" pitchFamily="34" charset="0"/>
              <a:buChar char="•"/>
            </a:pPr>
            <a:r>
              <a:rPr lang="en-US" sz="2000" dirty="0"/>
              <a:t> </a:t>
            </a:r>
            <a:r>
              <a:rPr lang="en-US" sz="2000" b="1" dirty="0">
                <a:solidFill>
                  <a:srgbClr val="008000"/>
                </a:solidFill>
              </a:rPr>
              <a:t>Government of Law Not Men: </a:t>
            </a:r>
            <a:r>
              <a:rPr lang="en-US" sz="2000" dirty="0"/>
              <a:t> The building of freedom and liberty, </a:t>
            </a:r>
          </a:p>
          <a:p>
            <a:pPr hangingPunct="0"/>
            <a:r>
              <a:rPr lang="en-US" sz="2000" dirty="0"/>
              <a:t>  and allowing the free exercise of those individual rights, meant a need for</a:t>
            </a:r>
          </a:p>
          <a:p>
            <a:pPr hangingPunct="0"/>
            <a:r>
              <a:rPr lang="en-US" sz="2000" dirty="0"/>
              <a:t>  a limited government of law, not men, that would respect and protect</a:t>
            </a:r>
          </a:p>
          <a:p>
            <a:pPr hangingPunct="0"/>
            <a:r>
              <a:rPr lang="en-US" sz="2000" dirty="0"/>
              <a:t>  individual rights, and that was limited with true checks and balances</a:t>
            </a:r>
          </a:p>
          <a:p>
            <a:pPr hangingPunct="0"/>
            <a:r>
              <a:rPr lang="en-US" sz="2000" dirty="0"/>
              <a:t>  and a separation of powers.</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32</a:t>
            </a:fld>
            <a:endParaRPr lang="en-US"/>
          </a:p>
        </p:txBody>
      </p:sp>
    </p:spTree>
    <p:extLst>
      <p:ext uri="{BB962C8B-B14F-4D97-AF65-F5344CB8AC3E}">
        <p14:creationId xmlns:p14="http://schemas.microsoft.com/office/powerpoint/2010/main" val="401390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Development of American Rights and Law</a:t>
            </a: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a:solidFill>
                  <a:srgbClr val="C00000"/>
                </a:solidFill>
              </a:rPr>
              <a:t>Part B: The Declaration of Independence – Spawning A Nation</a:t>
            </a:r>
            <a:endParaRPr lang="en-US" sz="1000" dirty="0"/>
          </a:p>
          <a:p>
            <a:pPr hangingPunct="0">
              <a:buFont typeface="Arial" pitchFamily="34" charset="0"/>
              <a:buChar char="•"/>
            </a:pPr>
            <a:endParaRPr lang="en-US" sz="1000" dirty="0"/>
          </a:p>
          <a:p>
            <a:pPr hangingPunct="0"/>
            <a:r>
              <a:rPr lang="en-US" sz="2000" b="1" dirty="0">
                <a:solidFill>
                  <a:srgbClr val="008000"/>
                </a:solidFill>
              </a:rPr>
              <a:t>It All Started with the Declaration of Independence:</a:t>
            </a:r>
            <a:r>
              <a:rPr lang="en-US" sz="2000" dirty="0"/>
              <a:t> </a:t>
            </a:r>
          </a:p>
          <a:p>
            <a:pPr hangingPunct="0"/>
            <a:endParaRPr lang="en-US" sz="1000" dirty="0"/>
          </a:p>
          <a:p>
            <a:pPr hangingPunct="0">
              <a:buFont typeface="Arial" pitchFamily="34" charset="0"/>
              <a:buChar char="•"/>
            </a:pPr>
            <a:r>
              <a:rPr lang="en-US" sz="2000" dirty="0"/>
              <a:t>The Declaration created a </a:t>
            </a:r>
            <a:r>
              <a:rPr lang="en-US" sz="2000" b="1" i="1" dirty="0"/>
              <a:t>NATION OF IDEALS</a:t>
            </a:r>
            <a:r>
              <a:rPr lang="en-US" sz="2000" dirty="0"/>
              <a:t>:</a:t>
            </a:r>
          </a:p>
          <a:p>
            <a:pPr marL="171450" hangingPunct="0">
              <a:buFont typeface="Wingdings" pitchFamily="2" charset="2"/>
              <a:buChar char="Ø"/>
            </a:pPr>
            <a:r>
              <a:rPr lang="en-US" sz="2000" b="1" dirty="0">
                <a:solidFill>
                  <a:srgbClr val="0070C0"/>
                </a:solidFill>
              </a:rPr>
              <a:t>  A nation of laws and not men.  </a:t>
            </a:r>
          </a:p>
          <a:p>
            <a:pPr marL="171450" hangingPunct="0">
              <a:buFont typeface="Wingdings" pitchFamily="2" charset="2"/>
              <a:buChar char="Ø"/>
            </a:pPr>
            <a:r>
              <a:rPr lang="en-US" sz="2000" b="1" dirty="0">
                <a:solidFill>
                  <a:srgbClr val="0070C0"/>
                </a:solidFill>
              </a:rPr>
              <a:t>  A nation evolved from the principles of the enlightenment.</a:t>
            </a:r>
          </a:p>
          <a:p>
            <a:pPr hangingPunct="0">
              <a:buFont typeface="Arial" pitchFamily="34" charset="0"/>
              <a:buChar char="•"/>
            </a:pPr>
            <a:endParaRPr lang="en-US" sz="1000" dirty="0"/>
          </a:p>
          <a:p>
            <a:pPr hangingPunct="0">
              <a:buFont typeface="Arial" pitchFamily="34" charset="0"/>
              <a:buChar char="•"/>
            </a:pPr>
            <a:r>
              <a:rPr lang="en-US" sz="2000" dirty="0"/>
              <a:t> It outlined a concept of principles, not finalized government.</a:t>
            </a:r>
          </a:p>
          <a:p>
            <a:pPr hangingPunct="0">
              <a:buFont typeface="Arial" pitchFamily="34" charset="0"/>
              <a:buChar char="•"/>
            </a:pPr>
            <a:endParaRPr lang="en-US" sz="1000" dirty="0"/>
          </a:p>
          <a:p>
            <a:pPr hangingPunct="0">
              <a:buFont typeface="Arial" pitchFamily="34" charset="0"/>
              <a:buChar char="•"/>
            </a:pPr>
            <a:r>
              <a:rPr lang="en-US" sz="2000" dirty="0"/>
              <a:t> Unrealized until the Revolutionary War was won.</a:t>
            </a:r>
          </a:p>
          <a:p>
            <a:pPr hangingPunct="0">
              <a:buFont typeface="Arial" pitchFamily="34" charset="0"/>
              <a:buChar char="•"/>
            </a:pPr>
            <a:endParaRPr lang="en-US" sz="1000" dirty="0"/>
          </a:p>
          <a:p>
            <a:pPr hangingPunct="0">
              <a:buFont typeface="Arial" pitchFamily="34" charset="0"/>
              <a:buChar char="•"/>
            </a:pPr>
            <a:r>
              <a:rPr lang="en-US" sz="2000" dirty="0"/>
              <a:t> It would have never worked without the personalities involved.</a:t>
            </a:r>
          </a:p>
          <a:p>
            <a:pPr hangingPunct="0">
              <a:buFont typeface="Arial" pitchFamily="34" charset="0"/>
              <a:buChar char="•"/>
            </a:pPr>
            <a:endParaRPr lang="en-US" sz="1000" dirty="0"/>
          </a:p>
          <a:p>
            <a:pPr hangingPunct="0">
              <a:buFont typeface="Arial" pitchFamily="34" charset="0"/>
              <a:buChar char="•"/>
            </a:pPr>
            <a:r>
              <a:rPr lang="en-US" sz="2000" dirty="0"/>
              <a:t> It was a very special time in history.</a:t>
            </a:r>
          </a:p>
          <a:p>
            <a:pPr hangingPunct="0"/>
            <a:endParaRPr lang="en-US" sz="1000" dirty="0"/>
          </a:p>
          <a:p>
            <a:pPr hangingPunct="0">
              <a:buFont typeface="Arial" pitchFamily="34" charset="0"/>
              <a:buChar char="•"/>
            </a:pPr>
            <a:r>
              <a:rPr lang="en-US" sz="2000" dirty="0"/>
              <a:t> Among its foremost declared rights were </a:t>
            </a:r>
            <a:r>
              <a:rPr lang="en-US" sz="2000" b="1" dirty="0"/>
              <a:t>Individual Rights.</a:t>
            </a:r>
          </a:p>
          <a:p>
            <a:pPr hangingPunct="0"/>
            <a:endParaRPr lang="en-US" sz="1000" dirty="0"/>
          </a:p>
          <a:p>
            <a:pPr hangingPunct="0">
              <a:buFont typeface="Arial" pitchFamily="34" charset="0"/>
              <a:buChar char="•"/>
            </a:pPr>
            <a:r>
              <a:rPr lang="en-US" sz="2000" dirty="0"/>
              <a:t> For the founders knew that behind the truest pathway to freedom,</a:t>
            </a:r>
          </a:p>
          <a:p>
            <a:pPr hangingPunct="0"/>
            <a:r>
              <a:rPr lang="en-US" sz="2000" dirty="0"/>
              <a:t>  was </a:t>
            </a:r>
            <a:r>
              <a:rPr lang="en-US" sz="2000" b="1" dirty="0"/>
              <a:t>a foundational respect for every individual.</a:t>
            </a:r>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33</a:t>
            </a:fld>
            <a:endParaRPr lang="en-US"/>
          </a:p>
        </p:txBody>
      </p:sp>
    </p:spTree>
    <p:extLst>
      <p:ext uri="{BB962C8B-B14F-4D97-AF65-F5344CB8AC3E}">
        <p14:creationId xmlns:p14="http://schemas.microsoft.com/office/powerpoint/2010/main" val="136424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Development of American Rights and Law</a:t>
            </a:r>
          </a:p>
          <a:p>
            <a:pPr marL="342900" indent="-342900">
              <a:lnSpc>
                <a:spcPct val="95000"/>
              </a:lnSpc>
              <a:spcBef>
                <a:spcPts val="0"/>
              </a:spcBef>
              <a:buFontTx/>
              <a:buChar char="•"/>
            </a:pPr>
            <a:endParaRPr lang="en-US" sz="1200" dirty="0">
              <a:solidFill>
                <a:srgbClr val="0033CC"/>
              </a:solidFill>
            </a:endParaRPr>
          </a:p>
          <a:p>
            <a:pPr algn="ctr" fontAlgn="auto" hangingPunct="1"/>
            <a:r>
              <a:rPr lang="en-US" sz="2000" b="1" dirty="0">
                <a:solidFill>
                  <a:srgbClr val="C00000"/>
                </a:solidFill>
              </a:rPr>
              <a:t>Part B: The Declaration of Independence – Spawning A Nation</a:t>
            </a:r>
            <a:endParaRPr lang="en-US" sz="2000" dirty="0"/>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a:t>Rights</a:t>
            </a:r>
            <a:r>
              <a:rPr lang="en-US" sz="2300" i="1" dirty="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3399485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914400"/>
            <a:ext cx="8610600" cy="5791200"/>
          </a:xfrm>
        </p:spPr>
        <p:txBody>
          <a:bodyPr/>
          <a:lstStyle/>
          <a:p>
            <a:pPr marL="342900" indent="-342900">
              <a:lnSpc>
                <a:spcPct val="95000"/>
              </a:lnSpc>
              <a:spcBef>
                <a:spcPts val="0"/>
              </a:spcBef>
            </a:pPr>
            <a:r>
              <a:rPr lang="en-US" sz="2400" b="1" dirty="0">
                <a:solidFill>
                  <a:srgbClr val="002060"/>
                </a:solidFill>
              </a:rPr>
              <a:t>The Development of American Rights and Law</a:t>
            </a:r>
          </a:p>
          <a:p>
            <a:pPr marL="0" indent="0" algn="ctr" fontAlgn="auto" hangingPunct="1">
              <a:buNone/>
            </a:pPr>
            <a:r>
              <a:rPr lang="en-US" sz="2000" b="1" dirty="0">
                <a:solidFill>
                  <a:srgbClr val="C00000"/>
                </a:solidFill>
              </a:rPr>
              <a:t>Part B: The Declaration of Independence </a:t>
            </a:r>
          </a:p>
          <a:p>
            <a:pPr algn="ctr" fontAlgn="auto" hangingPunct="1"/>
            <a:r>
              <a:rPr lang="en-US" sz="2800" b="1" i="1" dirty="0">
                <a:solidFill>
                  <a:srgbClr val="0070C0"/>
                </a:solidFill>
              </a:rPr>
              <a:t>The Concept of Rights</a:t>
            </a:r>
          </a:p>
          <a:p>
            <a:pPr eaLnBrk="1" hangingPunct="1">
              <a:lnSpc>
                <a:spcPct val="80000"/>
              </a:lnSpc>
            </a:pPr>
            <a:endParaRPr lang="en-US" sz="500" dirty="0"/>
          </a:p>
          <a:p>
            <a:pPr eaLnBrk="1" hangingPunct="1">
              <a:lnSpc>
                <a:spcPct val="80000"/>
              </a:lnSpc>
            </a:pPr>
            <a:r>
              <a:rPr lang="en-US" sz="1600" b="1" i="1" dirty="0">
                <a:solidFill>
                  <a:srgbClr val="0033CC"/>
                </a:solidFill>
              </a:rPr>
              <a:t>Two Treatises of Government</a:t>
            </a:r>
            <a:r>
              <a:rPr lang="en-US" sz="1600" b="1" i="1" dirty="0"/>
              <a:t> - John Locke, 1690: </a:t>
            </a:r>
          </a:p>
          <a:p>
            <a:pPr eaLnBrk="1" hangingPunct="1">
              <a:lnSpc>
                <a:spcPct val="80000"/>
              </a:lnSpc>
              <a:buFontTx/>
              <a:buNone/>
            </a:pPr>
            <a:r>
              <a:rPr lang="en-US" sz="1600" b="1" i="1" dirty="0"/>
              <a:t>	 The true concept of rights under Natural Law. </a:t>
            </a:r>
          </a:p>
          <a:p>
            <a:pPr eaLnBrk="1" hangingPunct="1">
              <a:lnSpc>
                <a:spcPct val="80000"/>
              </a:lnSpc>
              <a:buFontTx/>
              <a:buNone/>
            </a:pPr>
            <a:r>
              <a:rPr lang="en-US" sz="1600" b="1" i="1" dirty="0">
                <a:solidFill>
                  <a:srgbClr val="0033CC"/>
                </a:solidFill>
              </a:rPr>
              <a:t>      The Natural Rights of man - </a:t>
            </a:r>
            <a:r>
              <a:rPr lang="en-US" sz="1600" b="1" i="1" dirty="0"/>
              <a:t>Life, Liberty and the </a:t>
            </a:r>
            <a:r>
              <a:rPr lang="en-US" sz="1600" b="1" i="1" dirty="0">
                <a:solidFill>
                  <a:srgbClr val="CC0000"/>
                </a:solidFill>
              </a:rPr>
              <a:t>Pursuit of Property</a:t>
            </a:r>
            <a:r>
              <a:rPr lang="en-US" sz="1600" b="1" i="1" dirty="0"/>
              <a:t> </a:t>
            </a:r>
          </a:p>
          <a:p>
            <a:pPr eaLnBrk="1" hangingPunct="1">
              <a:lnSpc>
                <a:spcPct val="80000"/>
              </a:lnSpc>
            </a:pPr>
            <a:endParaRPr lang="en-US" sz="500" dirty="0"/>
          </a:p>
          <a:p>
            <a:pPr eaLnBrk="1" hangingPunct="1">
              <a:lnSpc>
                <a:spcPct val="80000"/>
              </a:lnSpc>
            </a:pPr>
            <a:endParaRPr lang="en-US" sz="500" dirty="0"/>
          </a:p>
          <a:p>
            <a:pPr eaLnBrk="1" hangingPunct="1">
              <a:lnSpc>
                <a:spcPct val="80000"/>
              </a:lnSpc>
            </a:pPr>
            <a:r>
              <a:rPr lang="en-US" sz="1600" b="1" i="1" dirty="0">
                <a:solidFill>
                  <a:srgbClr val="0033CC"/>
                </a:solidFill>
              </a:rPr>
              <a:t>Declaration of Independence</a:t>
            </a:r>
            <a:r>
              <a:rPr lang="en-US" sz="1600" b="1" i="1" dirty="0"/>
              <a:t> – Thomas Jefferson, 1776:</a:t>
            </a:r>
          </a:p>
          <a:p>
            <a:pPr eaLnBrk="1" hangingPunct="1">
              <a:lnSpc>
                <a:spcPct val="80000"/>
              </a:lnSpc>
              <a:buFontTx/>
              <a:buNone/>
            </a:pPr>
            <a:r>
              <a:rPr lang="en-US" sz="1600" b="1" i="1" dirty="0"/>
              <a:t>            The artful lawyer – Liberty as property rights.  </a:t>
            </a:r>
            <a:r>
              <a:rPr lang="en-US" sz="1600" b="1" i="1" dirty="0">
                <a:solidFill>
                  <a:srgbClr val="0033CC"/>
                </a:solidFill>
              </a:rPr>
              <a:t>  </a:t>
            </a:r>
          </a:p>
          <a:p>
            <a:pPr eaLnBrk="1" hangingPunct="1">
              <a:lnSpc>
                <a:spcPct val="80000"/>
              </a:lnSpc>
              <a:buFontTx/>
              <a:buNone/>
            </a:pPr>
            <a:r>
              <a:rPr lang="en-US" sz="1600" b="1" i="1" dirty="0">
                <a:solidFill>
                  <a:srgbClr val="0033CC"/>
                </a:solidFill>
              </a:rPr>
              <a:t>       The Declaration was really a collaborative document </a:t>
            </a:r>
          </a:p>
          <a:p>
            <a:pPr eaLnBrk="1" hangingPunct="1">
              <a:lnSpc>
                <a:spcPct val="80000"/>
              </a:lnSpc>
              <a:buFontTx/>
              <a:buNone/>
            </a:pPr>
            <a:r>
              <a:rPr lang="en-US" sz="1600" b="1" i="1" dirty="0">
                <a:solidFill>
                  <a:srgbClr val="0033CC"/>
                </a:solidFill>
              </a:rPr>
              <a:t>       with John Adams, Lawyer and Ben Franklin, Scholar.</a:t>
            </a:r>
          </a:p>
          <a:p>
            <a:pPr eaLnBrk="1" hangingPunct="1">
              <a:lnSpc>
                <a:spcPct val="80000"/>
              </a:lnSpc>
              <a:buFontTx/>
              <a:buNone/>
            </a:pPr>
            <a:endParaRPr lang="en-US" sz="300" b="1" i="1" dirty="0"/>
          </a:p>
          <a:p>
            <a:pPr eaLnBrk="1" hangingPunct="1">
              <a:lnSpc>
                <a:spcPct val="80000"/>
              </a:lnSpc>
              <a:buFontTx/>
              <a:buNone/>
            </a:pPr>
            <a:r>
              <a:rPr lang="en-US" sz="1600" b="1" i="1" dirty="0"/>
              <a:t>       They all recognized the fundamental value of property rights</a:t>
            </a:r>
          </a:p>
          <a:p>
            <a:pPr eaLnBrk="1" hangingPunct="1">
              <a:lnSpc>
                <a:spcPct val="80000"/>
              </a:lnSpc>
              <a:buFontTx/>
              <a:buNone/>
            </a:pPr>
            <a:r>
              <a:rPr lang="en-US" sz="1600" b="1" i="1" dirty="0"/>
              <a:t>       in our society as key to our freedom and liberty.</a:t>
            </a:r>
            <a:r>
              <a:rPr lang="en-US" sz="1600" b="1" i="1" dirty="0">
                <a:solidFill>
                  <a:srgbClr val="0033CC"/>
                </a:solidFill>
              </a:rPr>
              <a:t>   </a:t>
            </a:r>
          </a:p>
          <a:p>
            <a:pPr eaLnBrk="1" hangingPunct="1">
              <a:lnSpc>
                <a:spcPct val="80000"/>
              </a:lnSpc>
              <a:buFontTx/>
              <a:buNone/>
            </a:pPr>
            <a:endParaRPr lang="en-US" sz="500" b="1" i="1" dirty="0">
              <a:solidFill>
                <a:srgbClr val="0033CC"/>
              </a:solidFill>
            </a:endParaRPr>
          </a:p>
          <a:p>
            <a:pPr eaLnBrk="1" hangingPunct="1">
              <a:lnSpc>
                <a:spcPct val="80000"/>
              </a:lnSpc>
              <a:buFontTx/>
              <a:buNone/>
            </a:pPr>
            <a:r>
              <a:rPr lang="en-US" sz="1800" b="1" i="1" dirty="0">
                <a:solidFill>
                  <a:srgbClr val="0033CC"/>
                </a:solidFill>
              </a:rPr>
              <a:t>      </a:t>
            </a:r>
            <a:r>
              <a:rPr lang="en-US" sz="1600" b="1" i="1" dirty="0">
                <a:solidFill>
                  <a:srgbClr val="0033CC"/>
                </a:solidFill>
              </a:rPr>
              <a:t>They restated Locke’s concept of Property Rights as a</a:t>
            </a:r>
          </a:p>
          <a:p>
            <a:pPr eaLnBrk="1" hangingPunct="1">
              <a:lnSpc>
                <a:spcPct val="80000"/>
              </a:lnSpc>
              <a:buFontTx/>
              <a:buNone/>
            </a:pPr>
            <a:r>
              <a:rPr lang="en-US" sz="1600" b="1" i="1" dirty="0">
                <a:solidFill>
                  <a:srgbClr val="0033CC"/>
                </a:solidFill>
              </a:rPr>
              <a:t>       cornerstone of Liberty and Freedom in a more artful way,</a:t>
            </a:r>
          </a:p>
          <a:p>
            <a:pPr eaLnBrk="1" hangingPunct="1">
              <a:lnSpc>
                <a:spcPct val="80000"/>
              </a:lnSpc>
              <a:buFontTx/>
              <a:buNone/>
            </a:pPr>
            <a:r>
              <a:rPr lang="en-US" sz="1600" b="1" i="1" dirty="0">
                <a:solidFill>
                  <a:srgbClr val="0033CC"/>
                </a:solidFill>
              </a:rPr>
              <a:t>       declaring our God given rights (under Natural Law) to be:</a:t>
            </a:r>
            <a:r>
              <a:rPr lang="en-US" sz="1800" b="1" i="1" dirty="0">
                <a:solidFill>
                  <a:srgbClr val="0033CC"/>
                </a:solidFill>
              </a:rPr>
              <a:t> </a:t>
            </a:r>
          </a:p>
          <a:p>
            <a:pPr eaLnBrk="1" hangingPunct="1">
              <a:lnSpc>
                <a:spcPct val="80000"/>
              </a:lnSpc>
              <a:buFontTx/>
              <a:buNone/>
            </a:pPr>
            <a:endParaRPr lang="en-US" sz="1000" b="1" i="1" dirty="0"/>
          </a:p>
          <a:p>
            <a:pPr eaLnBrk="1" hangingPunct="1">
              <a:lnSpc>
                <a:spcPct val="80000"/>
              </a:lnSpc>
              <a:buFontTx/>
              <a:buNone/>
            </a:pPr>
            <a:r>
              <a:rPr lang="en-US" sz="1800" b="1" i="1" dirty="0"/>
              <a:t>             Life, Liberty and the </a:t>
            </a:r>
            <a:r>
              <a:rPr lang="en-US" sz="1800" b="1" i="1" dirty="0">
                <a:solidFill>
                  <a:srgbClr val="CC0000"/>
                </a:solidFill>
              </a:rPr>
              <a:t>Pursuit of Happiness</a:t>
            </a:r>
            <a:endParaRPr lang="en-US" sz="2800" dirty="0"/>
          </a:p>
        </p:txBody>
      </p:sp>
      <p:pic>
        <p:nvPicPr>
          <p:cNvPr id="56324" name="Picture 5" descr="John Locke"/>
          <p:cNvPicPr>
            <a:picLocks noChangeAspect="1" noChangeArrowheads="1"/>
          </p:cNvPicPr>
          <p:nvPr/>
        </p:nvPicPr>
        <p:blipFill>
          <a:blip r:embed="rId2" cstate="print"/>
          <a:srcRect/>
          <a:stretch>
            <a:fillRect/>
          </a:stretch>
        </p:blipFill>
        <p:spPr bwMode="auto">
          <a:xfrm>
            <a:off x="7499394" y="2324100"/>
            <a:ext cx="1333710" cy="1600200"/>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0386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35</a:t>
            </a:fld>
            <a:endParaRPr lang="en-US"/>
          </a:p>
        </p:txBody>
      </p:sp>
    </p:spTree>
    <p:extLst>
      <p:ext uri="{BB962C8B-B14F-4D97-AF65-F5344CB8AC3E}">
        <p14:creationId xmlns:p14="http://schemas.microsoft.com/office/powerpoint/2010/main" val="1026849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extLst>
      <p:ext uri="{BB962C8B-B14F-4D97-AF65-F5344CB8AC3E}">
        <p14:creationId xmlns:p14="http://schemas.microsoft.com/office/powerpoint/2010/main" val="1215893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extLst>
      <p:ext uri="{BB962C8B-B14F-4D97-AF65-F5344CB8AC3E}">
        <p14:creationId xmlns:p14="http://schemas.microsoft.com/office/powerpoint/2010/main" val="913881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Development of American Rights and Law</a:t>
            </a: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a:solidFill>
                  <a:srgbClr val="C00000"/>
                </a:solidFill>
              </a:rPr>
              <a:t>Part B: The Declaration of Independence</a:t>
            </a:r>
          </a:p>
          <a:p>
            <a:pPr algn="ctr" fontAlgn="auto" hangingPunct="1">
              <a:lnSpc>
                <a:spcPct val="90000"/>
              </a:lnSpc>
              <a:spcBef>
                <a:spcPts val="0"/>
              </a:spcBef>
            </a:pPr>
            <a:endParaRPr lang="en-US" sz="700" dirty="0"/>
          </a:p>
          <a:p>
            <a:pPr hangingPunct="0">
              <a:lnSpc>
                <a:spcPct val="90000"/>
              </a:lnSpc>
              <a:spcBef>
                <a:spcPts val="0"/>
              </a:spcBef>
            </a:pPr>
            <a:r>
              <a:rPr lang="en-US" sz="2000" b="1" dirty="0">
                <a:solidFill>
                  <a:srgbClr val="008000"/>
                </a:solidFill>
              </a:rPr>
              <a:t>Declaration of Independence:</a:t>
            </a:r>
            <a:r>
              <a:rPr lang="en-US" sz="2000" dirty="0"/>
              <a:t> </a:t>
            </a:r>
          </a:p>
          <a:p>
            <a:pPr hangingPunct="0">
              <a:lnSpc>
                <a:spcPct val="90000"/>
              </a:lnSpc>
              <a:spcBef>
                <a:spcPts val="0"/>
              </a:spcBef>
            </a:pPr>
            <a:endParaRPr lang="en-US" sz="700" dirty="0"/>
          </a:p>
          <a:p>
            <a:pPr>
              <a:lnSpc>
                <a:spcPct val="90000"/>
              </a:lnSpc>
              <a:spcBef>
                <a:spcPts val="0"/>
              </a:spcBef>
            </a:pPr>
            <a:r>
              <a:rPr lang="en-US" dirty="0"/>
              <a:t>The first, real American pronunciation of Rights.</a:t>
            </a:r>
          </a:p>
          <a:p>
            <a:pPr>
              <a:lnSpc>
                <a:spcPct val="90000"/>
              </a:lnSpc>
              <a:spcBef>
                <a:spcPts val="0"/>
              </a:spcBef>
            </a:pPr>
            <a:endParaRPr lang="en-US" sz="1000" dirty="0"/>
          </a:p>
          <a:p>
            <a:pPr>
              <a:lnSpc>
                <a:spcPct val="90000"/>
              </a:lnSpc>
              <a:spcBef>
                <a:spcPts val="0"/>
              </a:spcBef>
            </a:pPr>
            <a:r>
              <a:rPr lang="en-US" dirty="0"/>
              <a:t>Written by  a committee of Thomas Jefferson, John Adams, Ben Franklin, Robert Livingston (New York) and Roger Sherman (Connecticut)</a:t>
            </a:r>
          </a:p>
          <a:p>
            <a:pPr>
              <a:lnSpc>
                <a:spcPct val="90000"/>
              </a:lnSpc>
              <a:spcBef>
                <a:spcPts val="0"/>
              </a:spcBef>
            </a:pPr>
            <a:endParaRPr lang="en-US" sz="1000" b="1" dirty="0"/>
          </a:p>
          <a:p>
            <a:pPr>
              <a:lnSpc>
                <a:spcPct val="90000"/>
              </a:lnSpc>
              <a:spcBef>
                <a:spcPts val="0"/>
              </a:spcBef>
            </a:pPr>
            <a:r>
              <a:rPr lang="en-US" sz="2000" dirty="0"/>
              <a:t>Signed by 56 members of the continental congress</a:t>
            </a:r>
          </a:p>
          <a:p>
            <a:pPr>
              <a:lnSpc>
                <a:spcPct val="90000"/>
              </a:lnSpc>
              <a:spcBef>
                <a:spcPts val="0"/>
              </a:spcBef>
            </a:pPr>
            <a:endParaRPr lang="en-US" sz="1000" dirty="0"/>
          </a:p>
          <a:p>
            <a:pPr>
              <a:lnSpc>
                <a:spcPct val="90000"/>
              </a:lnSpc>
              <a:spcBef>
                <a:spcPts val="0"/>
              </a:spcBef>
            </a:pPr>
            <a:r>
              <a:rPr lang="en-US" sz="2000" dirty="0"/>
              <a:t>Contains five parts, 1458 words and 33 paragraphs.</a:t>
            </a:r>
          </a:p>
          <a:p>
            <a:pPr>
              <a:lnSpc>
                <a:spcPct val="90000"/>
              </a:lnSpc>
              <a:spcBef>
                <a:spcPts val="0"/>
              </a:spcBef>
            </a:pPr>
            <a:endParaRPr lang="en-US" sz="1000" dirty="0"/>
          </a:p>
          <a:p>
            <a:pPr>
              <a:lnSpc>
                <a:spcPct val="90000"/>
              </a:lnSpc>
              <a:spcBef>
                <a:spcPts val="0"/>
              </a:spcBef>
            </a:pPr>
            <a:r>
              <a:rPr lang="en-US" sz="2000" dirty="0"/>
              <a:t>The separate parts include:</a:t>
            </a:r>
          </a:p>
          <a:p>
            <a:pPr marL="342900" indent="-342900">
              <a:lnSpc>
                <a:spcPct val="90000"/>
              </a:lnSpc>
              <a:spcBef>
                <a:spcPts val="0"/>
              </a:spcBef>
              <a:buFont typeface="Arial" panose="020B0604020202020204" pitchFamily="34" charset="0"/>
              <a:buChar char="•"/>
            </a:pPr>
            <a:r>
              <a:rPr lang="en-US" sz="2000" b="1" dirty="0"/>
              <a:t>The Preamble; </a:t>
            </a:r>
            <a:endParaRPr lang="en-US" sz="2000" dirty="0"/>
          </a:p>
          <a:p>
            <a:pPr marL="342900" indent="-342900">
              <a:lnSpc>
                <a:spcPct val="90000"/>
              </a:lnSpc>
              <a:spcBef>
                <a:spcPts val="0"/>
              </a:spcBef>
              <a:buFont typeface="Arial" panose="020B0604020202020204" pitchFamily="34" charset="0"/>
              <a:buChar char="•"/>
            </a:pPr>
            <a:r>
              <a:rPr lang="en-US" sz="2000" b="1" dirty="0"/>
              <a:t>The Declaration of Natural Rights;</a:t>
            </a:r>
            <a:endParaRPr lang="en-US" sz="2000" dirty="0"/>
          </a:p>
          <a:p>
            <a:pPr marL="342900" indent="-342900">
              <a:lnSpc>
                <a:spcPct val="90000"/>
              </a:lnSpc>
              <a:spcBef>
                <a:spcPts val="0"/>
              </a:spcBef>
              <a:buFont typeface="Arial" panose="020B0604020202020204" pitchFamily="34" charset="0"/>
              <a:buChar char="•"/>
            </a:pPr>
            <a:r>
              <a:rPr lang="en-US" sz="2000" b="1" dirty="0"/>
              <a:t>The List of Grievances; </a:t>
            </a:r>
          </a:p>
          <a:p>
            <a:pPr marL="342900" indent="-342900">
              <a:lnSpc>
                <a:spcPct val="90000"/>
              </a:lnSpc>
              <a:spcBef>
                <a:spcPts val="0"/>
              </a:spcBef>
              <a:buFont typeface="Arial" panose="020B0604020202020204" pitchFamily="34" charset="0"/>
              <a:buChar char="•"/>
            </a:pPr>
            <a:r>
              <a:rPr lang="en-US" sz="2000" b="1" dirty="0"/>
              <a:t>The Reproach;</a:t>
            </a:r>
          </a:p>
          <a:p>
            <a:pPr marL="342900" indent="-342900">
              <a:lnSpc>
                <a:spcPct val="90000"/>
              </a:lnSpc>
              <a:spcBef>
                <a:spcPts val="0"/>
              </a:spcBef>
              <a:buFont typeface="Arial" panose="020B0604020202020204" pitchFamily="34" charset="0"/>
              <a:buChar char="•"/>
            </a:pPr>
            <a:r>
              <a:rPr lang="en-US" sz="2000" b="1" dirty="0"/>
              <a:t>The Conclusion. </a:t>
            </a:r>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38</a:t>
            </a:fld>
            <a:endParaRPr lang="en-US"/>
          </a:p>
        </p:txBody>
      </p:sp>
    </p:spTree>
    <p:extLst>
      <p:ext uri="{BB962C8B-B14F-4D97-AF65-F5344CB8AC3E}">
        <p14:creationId xmlns:p14="http://schemas.microsoft.com/office/powerpoint/2010/main" val="2730827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762000"/>
            <a:ext cx="8382000" cy="5715000"/>
          </a:xfrm>
          <a:prstGeom prst="rect">
            <a:avLst/>
          </a:prstGeom>
          <a:noFill/>
          <a:ln w="9525">
            <a:noFill/>
            <a:miter lim="800000"/>
            <a:headEnd/>
            <a:tailEnd/>
          </a:ln>
        </p:spPr>
        <p:txBody>
          <a:bodyPr/>
          <a:lstStyle/>
          <a:p>
            <a:pPr marL="342900" indent="-342900">
              <a:lnSpc>
                <a:spcPct val="90000"/>
              </a:lnSpc>
              <a:spcBef>
                <a:spcPts val="0"/>
              </a:spcBef>
            </a:pPr>
            <a:r>
              <a:rPr lang="en-US" sz="2400" b="1" dirty="0">
                <a:solidFill>
                  <a:srgbClr val="002060"/>
                </a:solidFill>
              </a:rPr>
              <a:t>The Development of American Rights and Law</a:t>
            </a: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a:solidFill>
                  <a:srgbClr val="C00000"/>
                </a:solidFill>
              </a:rPr>
              <a:t>Part B: The Declaration of Independence</a:t>
            </a:r>
          </a:p>
          <a:p>
            <a:pPr algn="ctr" fontAlgn="auto" hangingPunct="1">
              <a:lnSpc>
                <a:spcPct val="90000"/>
              </a:lnSpc>
              <a:spcBef>
                <a:spcPts val="0"/>
              </a:spcBef>
            </a:pPr>
            <a:endParaRPr lang="en-US" sz="700" dirty="0"/>
          </a:p>
          <a:p>
            <a:pPr hangingPunct="0">
              <a:lnSpc>
                <a:spcPct val="90000"/>
              </a:lnSpc>
              <a:spcBef>
                <a:spcPts val="0"/>
              </a:spcBef>
            </a:pPr>
            <a:r>
              <a:rPr lang="en-US" sz="2000" b="1" dirty="0">
                <a:solidFill>
                  <a:srgbClr val="008000"/>
                </a:solidFill>
              </a:rPr>
              <a:t>Declaration of Independence:</a:t>
            </a:r>
            <a:r>
              <a:rPr lang="en-US" sz="2000" dirty="0"/>
              <a:t> </a:t>
            </a:r>
          </a:p>
          <a:p>
            <a:pPr hangingPunct="0">
              <a:lnSpc>
                <a:spcPct val="90000"/>
              </a:lnSpc>
              <a:spcBef>
                <a:spcPts val="0"/>
              </a:spcBef>
            </a:pPr>
            <a:endParaRPr lang="en-US" sz="700" dirty="0"/>
          </a:p>
          <a:p>
            <a:pPr>
              <a:lnSpc>
                <a:spcPct val="90000"/>
              </a:lnSpc>
              <a:spcBef>
                <a:spcPts val="0"/>
              </a:spcBef>
            </a:pPr>
            <a:r>
              <a:rPr lang="en-US" dirty="0"/>
              <a:t>The Declaration states that:</a:t>
            </a:r>
          </a:p>
          <a:p>
            <a:pPr>
              <a:lnSpc>
                <a:spcPct val="90000"/>
              </a:lnSpc>
              <a:spcBef>
                <a:spcPts val="0"/>
              </a:spcBef>
            </a:pPr>
            <a:r>
              <a:rPr lang="en-US" sz="700" dirty="0"/>
              <a:t> </a:t>
            </a:r>
          </a:p>
          <a:p>
            <a:pPr algn="just">
              <a:lnSpc>
                <a:spcPct val="90000"/>
              </a:lnSpc>
              <a:spcBef>
                <a:spcPts val="0"/>
              </a:spcBef>
            </a:pPr>
            <a:r>
              <a:rPr lang="en-US" sz="1600" i="1"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algn="just">
              <a:lnSpc>
                <a:spcPct val="90000"/>
              </a:lnSpc>
              <a:spcBef>
                <a:spcPts val="0"/>
              </a:spcBef>
            </a:pPr>
            <a:endParaRPr lang="en-US" sz="700" dirty="0"/>
          </a:p>
          <a:p>
            <a:pPr algn="just">
              <a:lnSpc>
                <a:spcPct val="90000"/>
              </a:lnSpc>
              <a:spcBef>
                <a:spcPts val="0"/>
              </a:spcBef>
            </a:pPr>
            <a:r>
              <a:rPr lang="en-US" sz="700" dirty="0"/>
              <a:t> </a:t>
            </a:r>
          </a:p>
          <a:p>
            <a:pPr algn="just">
              <a:lnSpc>
                <a:spcPct val="90000"/>
              </a:lnSpc>
              <a:spcBef>
                <a:spcPts val="0"/>
              </a:spcBef>
            </a:pPr>
            <a:r>
              <a:rPr lang="en-US" sz="1600" b="1" i="1" dirty="0">
                <a:solidFill>
                  <a:srgbClr val="C00000"/>
                </a:solidFill>
              </a:rPr>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a:t>
            </a:r>
            <a:r>
              <a:rPr lang="en-US" sz="1600" b="1" dirty="0"/>
              <a:t>— </a:t>
            </a:r>
          </a:p>
          <a:p>
            <a:pPr algn="just">
              <a:lnSpc>
                <a:spcPct val="90000"/>
              </a:lnSpc>
              <a:spcBef>
                <a:spcPts val="0"/>
              </a:spcBef>
            </a:pPr>
            <a:endParaRPr lang="en-US" sz="700" b="1" i="1" dirty="0"/>
          </a:p>
          <a:p>
            <a:pPr algn="just">
              <a:lnSpc>
                <a:spcPct val="90000"/>
              </a:lnSpc>
              <a:spcBef>
                <a:spcPts val="0"/>
              </a:spcBef>
            </a:pPr>
            <a:r>
              <a:rPr lang="en-US" sz="1600" i="1"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r>
              <a:rPr lang="en-US" sz="1600" dirty="0"/>
              <a:t>”</a:t>
            </a:r>
          </a:p>
          <a:p>
            <a:pPr>
              <a:lnSpc>
                <a:spcPct val="90000"/>
              </a:lnSpc>
              <a:spcBef>
                <a:spcPts val="0"/>
              </a:spcBef>
            </a:pPr>
            <a:endParaRPr lang="en-US" sz="700" dirty="0"/>
          </a:p>
          <a:p>
            <a:pPr>
              <a:lnSpc>
                <a:spcPct val="90000"/>
              </a:lnSpc>
              <a:spcBef>
                <a:spcPts val="0"/>
              </a:spcBef>
            </a:pPr>
            <a:r>
              <a:rPr lang="en-US" sz="700" dirty="0"/>
              <a:t> </a:t>
            </a:r>
          </a:p>
          <a:p>
            <a:pPr>
              <a:lnSpc>
                <a:spcPct val="90000"/>
              </a:lnSpc>
              <a:spcBef>
                <a:spcPts val="0"/>
              </a:spcBef>
            </a:pPr>
            <a:r>
              <a:rPr lang="en-US" sz="2000" b="1" dirty="0"/>
              <a:t>These are perhaps the most beautiful and personally empowering words in human history. </a:t>
            </a:r>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39</a:t>
            </a:fld>
            <a:endParaRPr lang="en-US"/>
          </a:p>
        </p:txBody>
      </p:sp>
    </p:spTree>
    <p:extLst>
      <p:ext uri="{BB962C8B-B14F-4D97-AF65-F5344CB8AC3E}">
        <p14:creationId xmlns:p14="http://schemas.microsoft.com/office/powerpoint/2010/main" val="281098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7200" b="1" i="1" dirty="0">
                <a:solidFill>
                  <a:srgbClr val="C00000"/>
                </a:solidFill>
              </a:rPr>
              <a:t>What is a Right?</a:t>
            </a:r>
            <a:endParaRPr lang="en-US" sz="7200" b="1" i="1" dirty="0">
              <a:solidFill>
                <a:srgbClr val="0033CC"/>
              </a:solidFill>
            </a:endParaRPr>
          </a:p>
          <a:p>
            <a:pPr marL="457200" indent="-457200">
              <a:lnSpc>
                <a:spcPct val="130000"/>
              </a:lnSpc>
              <a:spcBef>
                <a:spcPts val="0"/>
              </a:spcBef>
              <a:buFont typeface="Arial" panose="020B0604020202020204" pitchFamily="34" charset="0"/>
              <a:buChar char="•"/>
              <a:defRPr/>
            </a:pPr>
            <a:r>
              <a:rPr lang="en-US" sz="3200" b="1" i="1" dirty="0">
                <a:solidFill>
                  <a:srgbClr val="0033CC"/>
                </a:solidFill>
              </a:rPr>
              <a:t>Rights and Freedom</a:t>
            </a:r>
          </a:p>
          <a:p>
            <a:pPr marL="457200" indent="-457200">
              <a:lnSpc>
                <a:spcPct val="130000"/>
              </a:lnSpc>
              <a:spcBef>
                <a:spcPts val="0"/>
              </a:spcBef>
              <a:buFont typeface="Arial" panose="020B0604020202020204" pitchFamily="34" charset="0"/>
              <a:buChar char="•"/>
              <a:defRPr/>
            </a:pPr>
            <a:r>
              <a:rPr lang="en-US" sz="3200" b="1" i="1" dirty="0">
                <a:solidFill>
                  <a:srgbClr val="0033CC"/>
                </a:solidFill>
              </a:rPr>
              <a:t>Definition of Right</a:t>
            </a:r>
          </a:p>
          <a:p>
            <a:pPr marL="457200" indent="-457200">
              <a:lnSpc>
                <a:spcPct val="130000"/>
              </a:lnSpc>
              <a:spcBef>
                <a:spcPts val="0"/>
              </a:spcBef>
              <a:buFont typeface="Arial" panose="020B0604020202020204" pitchFamily="34" charset="0"/>
              <a:buChar char="•"/>
              <a:defRPr/>
            </a:pPr>
            <a:r>
              <a:rPr lang="en-US" sz="3200" b="1" i="1" dirty="0">
                <a:solidFill>
                  <a:srgbClr val="0033CC"/>
                </a:solidFill>
              </a:rPr>
              <a:t>Evolution of Rights</a:t>
            </a:r>
          </a:p>
          <a:p>
            <a:pPr marL="457200" indent="-457200">
              <a:lnSpc>
                <a:spcPct val="130000"/>
              </a:lnSpc>
              <a:spcBef>
                <a:spcPts val="0"/>
              </a:spcBef>
              <a:buFont typeface="Arial" panose="020B0604020202020204" pitchFamily="34" charset="0"/>
              <a:buChar char="•"/>
              <a:defRPr/>
            </a:pPr>
            <a:r>
              <a:rPr lang="en-US" sz="3200" b="1" i="1" dirty="0">
                <a:solidFill>
                  <a:srgbClr val="0033CC"/>
                </a:solidFill>
              </a:rPr>
              <a:t>The Meaning of Rights</a:t>
            </a:r>
          </a:p>
          <a:p>
            <a:pPr marL="457200" indent="-457200">
              <a:lnSpc>
                <a:spcPct val="130000"/>
              </a:lnSpc>
              <a:spcBef>
                <a:spcPts val="0"/>
              </a:spcBef>
              <a:buFont typeface="Arial" panose="020B0604020202020204" pitchFamily="34" charset="0"/>
              <a:buChar char="•"/>
              <a:defRPr/>
            </a:pPr>
            <a:r>
              <a:rPr lang="en-US" sz="3200" b="1" i="1" dirty="0">
                <a:solidFill>
                  <a:srgbClr val="0033CC"/>
                </a:solidFill>
              </a:rPr>
              <a:t>The Development of Rights and Law</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2860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914400"/>
            <a:ext cx="8686800" cy="4572000"/>
          </a:xfrm>
          <a:prstGeom prst="rect">
            <a:avLst/>
          </a:prstGeom>
          <a:noFill/>
          <a:ln w="9525">
            <a:noFill/>
            <a:miter lim="800000"/>
            <a:headEnd/>
            <a:tailEnd/>
          </a:ln>
        </p:spPr>
        <p:txBody>
          <a:bodyPr/>
          <a:lstStyle/>
          <a:p>
            <a:pPr marL="342900" indent="-342900">
              <a:lnSpc>
                <a:spcPct val="90000"/>
              </a:lnSpc>
              <a:spcBef>
                <a:spcPts val="0"/>
              </a:spcBef>
            </a:pPr>
            <a:r>
              <a:rPr lang="en-US" sz="2400" b="1" dirty="0">
                <a:solidFill>
                  <a:srgbClr val="002060"/>
                </a:solidFill>
              </a:rPr>
              <a:t>The Development of American Rights and Law</a:t>
            </a:r>
          </a:p>
          <a:p>
            <a:pPr marL="342900" indent="-342900">
              <a:lnSpc>
                <a:spcPct val="90000"/>
              </a:lnSpc>
              <a:spcBef>
                <a:spcPts val="0"/>
              </a:spcBef>
              <a:buFontTx/>
              <a:buChar char="•"/>
            </a:pPr>
            <a:endParaRPr lang="en-US" sz="800" dirty="0">
              <a:solidFill>
                <a:srgbClr val="0033CC"/>
              </a:solidFill>
            </a:endParaRPr>
          </a:p>
          <a:p>
            <a:pPr algn="ctr" fontAlgn="auto" hangingPunct="1">
              <a:lnSpc>
                <a:spcPct val="90000"/>
              </a:lnSpc>
              <a:spcBef>
                <a:spcPts val="0"/>
              </a:spcBef>
            </a:pPr>
            <a:r>
              <a:rPr lang="en-US" sz="2000" b="1" dirty="0">
                <a:solidFill>
                  <a:srgbClr val="C00000"/>
                </a:solidFill>
              </a:rPr>
              <a:t>Part B: The Declaration of Independence</a:t>
            </a:r>
          </a:p>
          <a:p>
            <a:pPr marL="342900" indent="-342900">
              <a:spcBef>
                <a:spcPct val="20000"/>
              </a:spcBef>
              <a:defRPr/>
            </a:pPr>
            <a:r>
              <a:rPr lang="en-US" sz="2000" b="1" dirty="0">
                <a:solidFill>
                  <a:srgbClr val="006600"/>
                </a:solidFill>
              </a:rPr>
              <a:t>                    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extLst>
      <p:ext uri="{BB962C8B-B14F-4D97-AF65-F5344CB8AC3E}">
        <p14:creationId xmlns:p14="http://schemas.microsoft.com/office/powerpoint/2010/main" val="489220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266700" y="914400"/>
            <a:ext cx="8610600" cy="5794883"/>
          </a:xfrm>
          <a:prstGeom prst="rect">
            <a:avLst/>
          </a:prstGeom>
          <a:noFill/>
          <a:ln w="9525">
            <a:noFill/>
            <a:miter lim="800000"/>
            <a:headEnd/>
            <a:tailEnd/>
          </a:ln>
        </p:spPr>
        <p:txBody>
          <a:bodyPr/>
          <a:lstStyle/>
          <a:p>
            <a:pPr marL="342900" indent="-342900">
              <a:lnSpc>
                <a:spcPct val="90000"/>
              </a:lnSpc>
              <a:spcBef>
                <a:spcPts val="0"/>
              </a:spcBef>
            </a:pPr>
            <a:r>
              <a:rPr lang="en-US" sz="2400" b="1" dirty="0">
                <a:solidFill>
                  <a:srgbClr val="002060"/>
                </a:solidFill>
              </a:rPr>
              <a:t>The Development of American Rights and Law</a:t>
            </a:r>
          </a:p>
          <a:p>
            <a:pPr marL="342900" indent="-342900">
              <a:lnSpc>
                <a:spcPct val="90000"/>
              </a:lnSpc>
              <a:spcBef>
                <a:spcPts val="0"/>
              </a:spcBef>
              <a:buFontTx/>
              <a:buChar char="•"/>
            </a:pPr>
            <a:endParaRPr lang="en-US" sz="900" dirty="0">
              <a:solidFill>
                <a:srgbClr val="0033CC"/>
              </a:solidFill>
            </a:endParaRPr>
          </a:p>
          <a:p>
            <a:pPr algn="ctr" fontAlgn="auto" hangingPunct="1">
              <a:lnSpc>
                <a:spcPct val="90000"/>
              </a:lnSpc>
              <a:spcBef>
                <a:spcPts val="0"/>
              </a:spcBef>
            </a:pPr>
            <a:r>
              <a:rPr lang="en-US" b="1" dirty="0">
                <a:solidFill>
                  <a:srgbClr val="C00000"/>
                </a:solidFill>
              </a:rPr>
              <a:t>Part B: The Declaration of Independence</a:t>
            </a: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include life, liberty and the pursuit of happiness (which Jefferson later explained was a more elegant way to say pursuit of property).     </a:t>
            </a: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a:solidFill>
                  <a:srgbClr val="C00000"/>
                </a:solidFill>
              </a:rPr>
              <a:t>rights</a:t>
            </a:r>
            <a:r>
              <a:rPr lang="en-US" sz="2200" b="1" dirty="0">
                <a:solidFill>
                  <a:srgbClr val="C00000"/>
                </a:solidFill>
              </a:rPr>
              <a:t> 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41</a:t>
            </a:fld>
            <a:endParaRPr lang="en-US"/>
          </a:p>
        </p:txBody>
      </p:sp>
    </p:spTree>
    <p:extLst>
      <p:ext uri="{BB962C8B-B14F-4D97-AF65-F5344CB8AC3E}">
        <p14:creationId xmlns:p14="http://schemas.microsoft.com/office/powerpoint/2010/main" val="153811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Development of American Rights and Law</a:t>
            </a: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a:solidFill>
                  <a:srgbClr val="C00000"/>
                </a:solidFill>
              </a:rPr>
              <a:t>The Federal Constitution’s Separation of Powers </a:t>
            </a:r>
            <a:endParaRPr lang="en-US" sz="2000" dirty="0">
              <a:solidFill>
                <a:srgbClr val="C00000"/>
              </a:solidFill>
            </a:endParaRPr>
          </a:p>
          <a:p>
            <a:pPr hangingPunct="0">
              <a:lnSpc>
                <a:spcPct val="90000"/>
              </a:lnSpc>
              <a:spcBef>
                <a:spcPts val="0"/>
              </a:spcBef>
            </a:pPr>
            <a:endParaRPr lang="en-US" dirty="0"/>
          </a:p>
          <a:p>
            <a:pPr fontAlgn="auto" hangingPunct="1">
              <a:lnSpc>
                <a:spcPct val="90000"/>
              </a:lnSpc>
              <a:spcBef>
                <a:spcPts val="0"/>
              </a:spcBef>
              <a:buFont typeface="Arial" pitchFamily="34" charset="0"/>
              <a:buChar char="•"/>
            </a:pPr>
            <a:r>
              <a:rPr lang="en-US" sz="2000" dirty="0"/>
              <a:t> </a:t>
            </a:r>
            <a:r>
              <a:rPr lang="en-US" sz="2000" b="1" dirty="0">
                <a:solidFill>
                  <a:srgbClr val="008000"/>
                </a:solidFill>
              </a:rPr>
              <a:t>The Key to Liberty:</a:t>
            </a:r>
            <a:r>
              <a:rPr lang="en-US" sz="2000" dirty="0"/>
              <a:t> The founders also felt that freedom and liberty of the individual are best preserved by </a:t>
            </a:r>
            <a:r>
              <a:rPr lang="en-US" sz="2000" b="1" dirty="0">
                <a:solidFill>
                  <a:srgbClr val="0070C0"/>
                </a:solidFill>
              </a:rPr>
              <a:t>limited government</a:t>
            </a:r>
            <a:r>
              <a:rPr lang="en-US" sz="2000" dirty="0">
                <a:solidFill>
                  <a:srgbClr val="0070C0"/>
                </a:solidFill>
              </a:rPr>
              <a:t>, </a:t>
            </a:r>
            <a:r>
              <a:rPr lang="en-US" sz="2000" b="1" dirty="0">
                <a:solidFill>
                  <a:srgbClr val="C00000"/>
                </a:solidFill>
              </a:rPr>
              <a:t>where sovereignty vests in the people not the government</a:t>
            </a:r>
            <a:r>
              <a:rPr lang="en-US" sz="2000" dirty="0"/>
              <a:t>, and which is </a:t>
            </a:r>
            <a:r>
              <a:rPr lang="en-US" sz="2000" b="1" dirty="0">
                <a:solidFill>
                  <a:srgbClr val="0070C0"/>
                </a:solidFill>
              </a:rPr>
              <a:t>in a republican form, with three, independent, separate branches</a:t>
            </a:r>
            <a:r>
              <a:rPr lang="en-US" sz="2000" dirty="0">
                <a:solidFill>
                  <a:srgbClr val="0070C0"/>
                </a:solidFill>
              </a:rPr>
              <a:t>.</a:t>
            </a:r>
          </a:p>
          <a:p>
            <a:pPr fontAlgn="auto" hangingPunct="1">
              <a:lnSpc>
                <a:spcPct val="90000"/>
              </a:lnSpc>
              <a:spcBef>
                <a:spcPts val="0"/>
              </a:spcBef>
              <a:buFont typeface="Arial" pitchFamily="34" charset="0"/>
              <a:buChar char="•"/>
            </a:pPr>
            <a:endParaRPr lang="en-US" sz="500" dirty="0">
              <a:solidFill>
                <a:srgbClr val="0070C0"/>
              </a:solidFill>
            </a:endParaRPr>
          </a:p>
          <a:p>
            <a:pPr marL="285750" lvl="0" indent="-285750">
              <a:buFont typeface="Arial" panose="020B0604020202020204" pitchFamily="34" charset="0"/>
              <a:buChar char="•"/>
            </a:pPr>
            <a:r>
              <a:rPr lang="en-US" b="1" dirty="0"/>
              <a:t>Such is why the first three words in the Constitution are: </a:t>
            </a:r>
            <a:endParaRPr lang="en-US" dirty="0"/>
          </a:p>
          <a:p>
            <a:r>
              <a:rPr lang="en-US" b="1" dirty="0"/>
              <a:t>                                              </a:t>
            </a:r>
            <a:r>
              <a:rPr lang="en-US" sz="2000" b="1" dirty="0">
                <a:solidFill>
                  <a:srgbClr val="C00000"/>
                </a:solidFill>
              </a:rPr>
              <a:t>“We The People”</a:t>
            </a:r>
          </a:p>
          <a:p>
            <a:endParaRPr lang="en-US" sz="500" dirty="0">
              <a:solidFill>
                <a:srgbClr val="C00000"/>
              </a:solidFill>
            </a:endParaRPr>
          </a:p>
          <a:p>
            <a:pPr fontAlgn="auto" hangingPunct="1">
              <a:lnSpc>
                <a:spcPct val="90000"/>
              </a:lnSpc>
              <a:spcBef>
                <a:spcPts val="0"/>
              </a:spcBef>
              <a:buFont typeface="Arial" pitchFamily="34" charset="0"/>
              <a:buChar char="•"/>
            </a:pPr>
            <a:r>
              <a:rPr lang="en-US" sz="2000" dirty="0"/>
              <a:t> </a:t>
            </a:r>
            <a:r>
              <a:rPr lang="en-US" sz="2000" b="1" dirty="0">
                <a:solidFill>
                  <a:srgbClr val="008000"/>
                </a:solidFill>
              </a:rPr>
              <a:t>The Key to Understanding Rights:</a:t>
            </a:r>
            <a:r>
              <a:rPr lang="en-US" sz="2000" dirty="0"/>
              <a:t> To understand Right, it must be seen through a prism of freedom.  Such requires an understanding of: </a:t>
            </a:r>
          </a:p>
          <a:p>
            <a:pPr lvl="1" fontAlgn="auto">
              <a:lnSpc>
                <a:spcPct val="90000"/>
              </a:lnSpc>
              <a:spcBef>
                <a:spcPts val="0"/>
              </a:spcBef>
              <a:buFont typeface="Wingdings" pitchFamily="2" charset="2"/>
              <a:buChar char="Ø"/>
            </a:pPr>
            <a:r>
              <a:rPr lang="en-US" sz="2000" b="1" dirty="0">
                <a:solidFill>
                  <a:srgbClr val="0033CC"/>
                </a:solidFill>
              </a:rPr>
              <a:t> what a right is, </a:t>
            </a:r>
          </a:p>
          <a:p>
            <a:pPr lvl="1" fontAlgn="auto">
              <a:lnSpc>
                <a:spcPct val="90000"/>
              </a:lnSpc>
              <a:spcBef>
                <a:spcPts val="0"/>
              </a:spcBef>
              <a:buFont typeface="Wingdings" pitchFamily="2" charset="2"/>
              <a:buChar char="Ø"/>
            </a:pPr>
            <a:r>
              <a:rPr lang="en-US" sz="2000" b="1" dirty="0">
                <a:solidFill>
                  <a:srgbClr val="0033CC"/>
                </a:solidFill>
              </a:rPr>
              <a:t> what the law is that protects property rights, and</a:t>
            </a:r>
          </a:p>
          <a:p>
            <a:pPr lvl="1" fontAlgn="auto">
              <a:lnSpc>
                <a:spcPct val="90000"/>
              </a:lnSpc>
              <a:spcBef>
                <a:spcPts val="0"/>
              </a:spcBef>
              <a:buFont typeface="Wingdings" pitchFamily="2" charset="2"/>
              <a:buChar char="Ø"/>
            </a:pPr>
            <a:r>
              <a:rPr lang="en-US" sz="2000" b="1" dirty="0">
                <a:solidFill>
                  <a:srgbClr val="0033CC"/>
                </a:solidFill>
              </a:rPr>
              <a:t> how protecting property rights an essential element to freedom.</a:t>
            </a:r>
          </a:p>
          <a:p>
            <a:pPr fontAlgn="auto" hangingPunct="1">
              <a:lnSpc>
                <a:spcPct val="90000"/>
              </a:lnSpc>
              <a:spcBef>
                <a:spcPts val="0"/>
              </a:spcBef>
              <a:buFont typeface="Arial" pitchFamily="34" charset="0"/>
              <a:buChar char="•"/>
            </a:pPr>
            <a:endParaRPr lang="en-US" sz="500" dirty="0"/>
          </a:p>
          <a:p>
            <a:pPr fontAlgn="auto" hangingPunct="1">
              <a:lnSpc>
                <a:spcPct val="90000"/>
              </a:lnSpc>
              <a:spcBef>
                <a:spcPts val="0"/>
              </a:spcBef>
              <a:buFont typeface="Arial" pitchFamily="34" charset="0"/>
              <a:buChar char="•"/>
            </a:pPr>
            <a:r>
              <a:rPr lang="en-US" sz="2000" b="1" dirty="0">
                <a:solidFill>
                  <a:srgbClr val="008000"/>
                </a:solidFill>
              </a:rPr>
              <a:t> Freedom + Protection of Rights:</a:t>
            </a:r>
            <a:r>
              <a:rPr lang="en-US" sz="2000" dirty="0"/>
              <a:t> The founders understood, that if you want freedom, set up a system to protect individual rights.  That system requires the power of government to be limited, and its express purpose must be to protect, and not infringe on, people’s individual rights.</a:t>
            </a:r>
          </a:p>
          <a:p>
            <a:pPr fontAlgn="auto" hangingPunct="1">
              <a:lnSpc>
                <a:spcPct val="90000"/>
              </a:lnSpc>
              <a:spcBef>
                <a:spcPts val="0"/>
              </a:spcBef>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42</a:t>
            </a:fld>
            <a:endParaRPr lang="en-US" dirty="0"/>
          </a:p>
        </p:txBody>
      </p:sp>
    </p:spTree>
    <p:extLst>
      <p:ext uri="{BB962C8B-B14F-4D97-AF65-F5344CB8AC3E}">
        <p14:creationId xmlns:p14="http://schemas.microsoft.com/office/powerpoint/2010/main" val="2920551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43</a:t>
            </a:fld>
            <a:endParaRPr lang="en-US" dirty="0"/>
          </a:p>
        </p:txBody>
      </p:sp>
    </p:spTree>
    <p:extLst>
      <p:ext uri="{BB962C8B-B14F-4D97-AF65-F5344CB8AC3E}">
        <p14:creationId xmlns:p14="http://schemas.microsoft.com/office/powerpoint/2010/main" val="198469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Rights and Freedom</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44401-F39B-429E-B9F0-916835699354}" type="slidenum">
              <a:rPr lang="en-US" smtClean="0"/>
              <a:pPr>
                <a:defRPr/>
              </a:pPr>
              <a:t>6</a:t>
            </a:fld>
            <a:endParaRPr lang="en-US" dirty="0"/>
          </a:p>
        </p:txBody>
      </p:sp>
      <p:sp>
        <p:nvSpPr>
          <p:cNvPr id="3"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130000"/>
              </a:lnSpc>
              <a:spcBef>
                <a:spcPts val="0"/>
              </a:spcBef>
              <a:defRPr/>
            </a:pPr>
            <a:r>
              <a:rPr lang="en-US" sz="3200" b="1" dirty="0">
                <a:solidFill>
                  <a:srgbClr val="C81204"/>
                </a:solidFill>
              </a:rPr>
              <a:t> </a:t>
            </a:r>
            <a:r>
              <a:rPr lang="en-US" sz="3200" b="1" dirty="0">
                <a:solidFill>
                  <a:srgbClr val="0033CC"/>
                </a:solidFill>
              </a:rPr>
              <a:t>Rights and Freedom</a:t>
            </a:r>
            <a:endParaRPr lang="en-US" sz="3200" b="1" dirty="0">
              <a:solidFill>
                <a:schemeClr val="accent1">
                  <a:lumMod val="25000"/>
                </a:schemeClr>
              </a:solidFill>
            </a:endParaRPr>
          </a:p>
          <a:p>
            <a:pPr marL="342900" indent="-342900" algn="just">
              <a:lnSpc>
                <a:spcPct val="130000"/>
              </a:lnSpc>
              <a:spcBef>
                <a:spcPts val="0"/>
              </a:spcBef>
              <a:defRPr/>
            </a:pPr>
            <a:endParaRPr lang="en-US" sz="1000" b="1" dirty="0">
              <a:solidFill>
                <a:schemeClr val="accent1">
                  <a:lumMod val="25000"/>
                </a:schemeClr>
              </a:solidFill>
            </a:endParaRPr>
          </a:p>
          <a:p>
            <a:pPr marL="342900" indent="-342900" algn="just">
              <a:lnSpc>
                <a:spcPct val="130000"/>
              </a:lnSpc>
              <a:spcBef>
                <a:spcPts val="0"/>
              </a:spcBef>
              <a:defRPr/>
            </a:pPr>
            <a:r>
              <a:rPr lang="en-US" sz="2000" b="1" dirty="0">
                <a:solidFill>
                  <a:schemeClr val="accent1">
                    <a:lumMod val="25000"/>
                  </a:schemeClr>
                </a:solidFill>
              </a:rPr>
              <a:t>What is the Fundamental Pillar of the Law?</a:t>
            </a:r>
          </a:p>
          <a:p>
            <a:pPr marL="342900" indent="-342900">
              <a:lnSpc>
                <a:spcPct val="130000"/>
              </a:lnSpc>
              <a:spcBef>
                <a:spcPts val="0"/>
              </a:spcBef>
              <a:defRPr/>
            </a:pPr>
            <a:endParaRPr lang="en-US" sz="1000" dirty="0">
              <a:solidFill>
                <a:srgbClr val="0033CC"/>
              </a:solidFill>
            </a:endParaRPr>
          </a:p>
          <a:p>
            <a:pPr algn="just">
              <a:lnSpc>
                <a:spcPct val="130000"/>
              </a:lnSpc>
              <a:spcBef>
                <a:spcPts val="0"/>
              </a:spcBef>
              <a:defRPr/>
            </a:pPr>
            <a:r>
              <a:rPr lang="en-US" sz="2000" b="1" i="1" dirty="0">
                <a:solidFill>
                  <a:srgbClr val="002060"/>
                </a:solidFill>
              </a:rPr>
              <a:t>The Fundamental Pillar, upon which all American Law rests is:</a:t>
            </a:r>
          </a:p>
          <a:p>
            <a:pPr marL="342900" indent="-342900">
              <a:lnSpc>
                <a:spcPct val="130000"/>
              </a:lnSpc>
              <a:spcBef>
                <a:spcPts val="0"/>
              </a:spcBef>
              <a:defRPr/>
            </a:pPr>
            <a:endParaRPr lang="en-US" sz="400" dirty="0">
              <a:solidFill>
                <a:srgbClr val="0033CC"/>
              </a:solidFill>
            </a:endParaRPr>
          </a:p>
          <a:p>
            <a:pPr algn="ctr">
              <a:lnSpc>
                <a:spcPct val="130000"/>
              </a:lnSpc>
              <a:spcBef>
                <a:spcPts val="0"/>
              </a:spcBef>
              <a:defRPr/>
            </a:pPr>
            <a:r>
              <a:rPr lang="en-US" sz="4800" b="1" i="1" dirty="0">
                <a:solidFill>
                  <a:srgbClr val="C00000"/>
                </a:solidFill>
              </a:rPr>
              <a:t>Freedom</a:t>
            </a:r>
            <a:endParaRPr lang="en-US" sz="4800" b="1" i="1" dirty="0"/>
          </a:p>
          <a:p>
            <a:pPr marL="342900" indent="-342900">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002060"/>
                </a:solidFill>
              </a:rPr>
              <a:t>In the United States, our law is all designed to secure Freedom  </a:t>
            </a:r>
          </a:p>
          <a:p>
            <a:pPr marL="342900" indent="-342900" algn="just">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002060"/>
                </a:solidFill>
              </a:rPr>
              <a:t>Our rights, with which we are endowed, are protected by government, through our law, in order to facilitate freedom.</a:t>
            </a:r>
          </a:p>
          <a:p>
            <a:pPr marL="342900" indent="-342900" algn="just">
              <a:lnSpc>
                <a:spcPct val="130000"/>
              </a:lnSpc>
              <a:spcBef>
                <a:spcPts val="0"/>
              </a:spcBef>
              <a:buFont typeface="Arial" panose="020B0604020202020204" pitchFamily="34" charset="0"/>
              <a:buChar char="•"/>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C00000"/>
                </a:solidFill>
              </a:rPr>
              <a:t>Freedom</a:t>
            </a:r>
            <a:r>
              <a:rPr lang="en-US" b="1" i="1" dirty="0">
                <a:solidFill>
                  <a:srgbClr val="002060"/>
                </a:solidFill>
              </a:rPr>
              <a:t> (or “liberty” as the founders often described it) </a:t>
            </a:r>
            <a:r>
              <a:rPr lang="en-US" b="1" i="1" dirty="0">
                <a:solidFill>
                  <a:srgbClr val="C00000"/>
                </a:solidFill>
              </a:rPr>
              <a:t>derives from the </a:t>
            </a:r>
            <a:r>
              <a:rPr lang="en-US" b="1" i="1" u="sng" dirty="0">
                <a:solidFill>
                  <a:srgbClr val="C00000"/>
                </a:solidFill>
              </a:rPr>
              <a:t>fundamental respect for the individual</a:t>
            </a:r>
            <a:r>
              <a:rPr lang="en-US" b="1" i="1" dirty="0">
                <a:solidFill>
                  <a:srgbClr val="C00000"/>
                </a:solidFill>
              </a:rPr>
              <a:t>.</a:t>
            </a:r>
            <a:endParaRPr lang="en-US" dirty="0">
              <a:solidFill>
                <a:srgbClr val="0033CC"/>
              </a:solidFill>
            </a:endParaRPr>
          </a:p>
        </p:txBody>
      </p:sp>
    </p:spTree>
    <p:extLst>
      <p:ext uri="{BB962C8B-B14F-4D97-AF65-F5344CB8AC3E}">
        <p14:creationId xmlns:p14="http://schemas.microsoft.com/office/powerpoint/2010/main" val="18355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44401-F39B-429E-B9F0-916835699354}" type="slidenum">
              <a:rPr lang="en-US" smtClean="0"/>
              <a:pPr>
                <a:defRPr/>
              </a:pPr>
              <a:t>7</a:t>
            </a:fld>
            <a:endParaRPr lang="en-US" dirty="0"/>
          </a:p>
        </p:txBody>
      </p:sp>
      <p:sp>
        <p:nvSpPr>
          <p:cNvPr id="3"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30000"/>
              </a:lnSpc>
              <a:spcBef>
                <a:spcPts val="0"/>
              </a:spcBef>
              <a:defRPr/>
            </a:pPr>
            <a:r>
              <a:rPr lang="en-US" sz="3200" b="1" dirty="0">
                <a:solidFill>
                  <a:srgbClr val="C81204"/>
                </a:solidFill>
              </a:rPr>
              <a:t> </a:t>
            </a:r>
            <a:r>
              <a:rPr lang="en-US" sz="3200" b="1" dirty="0">
                <a:solidFill>
                  <a:srgbClr val="0033CC"/>
                </a:solidFill>
              </a:rPr>
              <a:t>Rights and Freedom</a:t>
            </a:r>
            <a:endParaRPr lang="en-US" sz="3200" b="1" dirty="0">
              <a:solidFill>
                <a:schemeClr val="accent1">
                  <a:lumMod val="25000"/>
                </a:schemeClr>
              </a:solidFill>
            </a:endParaRPr>
          </a:p>
          <a:p>
            <a:pPr marL="342900" indent="-342900" algn="just">
              <a:lnSpc>
                <a:spcPct val="130000"/>
              </a:lnSpc>
              <a:spcBef>
                <a:spcPts val="0"/>
              </a:spcBef>
              <a:defRPr/>
            </a:pPr>
            <a:endParaRPr lang="en-US" sz="1000" b="1" dirty="0">
              <a:solidFill>
                <a:schemeClr val="accent1">
                  <a:lumMod val="25000"/>
                </a:schemeClr>
              </a:solidFill>
            </a:endParaRPr>
          </a:p>
          <a:p>
            <a:pPr algn="just">
              <a:lnSpc>
                <a:spcPct val="130000"/>
              </a:lnSpc>
              <a:spcBef>
                <a:spcPts val="0"/>
              </a:spcBef>
              <a:defRPr/>
            </a:pPr>
            <a:r>
              <a:rPr lang="en-US" sz="2000" b="1" i="1" dirty="0">
                <a:solidFill>
                  <a:srgbClr val="002060"/>
                </a:solidFill>
              </a:rPr>
              <a:t>The Fundamental Pillar, upon which all American Law rests is:</a:t>
            </a:r>
          </a:p>
          <a:p>
            <a:pPr marL="342900" indent="-342900">
              <a:lnSpc>
                <a:spcPct val="130000"/>
              </a:lnSpc>
              <a:spcBef>
                <a:spcPts val="0"/>
              </a:spcBef>
              <a:defRPr/>
            </a:pPr>
            <a:endParaRPr lang="en-US" sz="400" dirty="0">
              <a:solidFill>
                <a:srgbClr val="0033CC"/>
              </a:solidFill>
            </a:endParaRPr>
          </a:p>
          <a:p>
            <a:pPr algn="ctr">
              <a:lnSpc>
                <a:spcPct val="130000"/>
              </a:lnSpc>
              <a:spcBef>
                <a:spcPts val="0"/>
              </a:spcBef>
              <a:defRPr/>
            </a:pPr>
            <a:r>
              <a:rPr lang="en-US" sz="4800" b="1" i="1" dirty="0">
                <a:solidFill>
                  <a:srgbClr val="C00000"/>
                </a:solidFill>
              </a:rPr>
              <a:t>Freedom</a:t>
            </a:r>
            <a:endParaRPr lang="en-US" sz="4800" b="1" i="1" dirty="0"/>
          </a:p>
          <a:p>
            <a:pPr marL="342900" indent="-342900">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002060"/>
                </a:solidFill>
              </a:rPr>
              <a:t>In the United States, our law is all designed to secure Freedom  </a:t>
            </a:r>
          </a:p>
          <a:p>
            <a:pPr marL="342900" indent="-342900" algn="just">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C81204"/>
                </a:solidFill>
              </a:rPr>
              <a:t>In order to secure our Freedom, the law protects our </a:t>
            </a:r>
            <a:r>
              <a:rPr lang="en-US" b="1" i="1" u="sng" dirty="0">
                <a:solidFill>
                  <a:srgbClr val="C81204"/>
                </a:solidFill>
              </a:rPr>
              <a:t>rights</a:t>
            </a:r>
            <a:r>
              <a:rPr lang="en-US" b="1" i="1" dirty="0">
                <a:solidFill>
                  <a:srgbClr val="C81204"/>
                </a:solidFill>
              </a:rPr>
              <a:t>.</a:t>
            </a:r>
          </a:p>
          <a:p>
            <a:pPr marL="342900" indent="-342900" algn="just">
              <a:lnSpc>
                <a:spcPct val="130000"/>
              </a:lnSpc>
              <a:spcBef>
                <a:spcPts val="0"/>
              </a:spcBef>
              <a:buFont typeface="Arial" panose="020B0604020202020204" pitchFamily="34" charset="0"/>
              <a:buChar char="•"/>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002060"/>
                </a:solidFill>
              </a:rPr>
              <a:t>These are individual rights, not community or collective rights.</a:t>
            </a:r>
          </a:p>
          <a:p>
            <a:pPr marL="342900" indent="-342900" algn="just">
              <a:lnSpc>
                <a:spcPct val="130000"/>
              </a:lnSpc>
              <a:spcBef>
                <a:spcPts val="0"/>
              </a:spcBef>
              <a:buFont typeface="Arial" panose="020B0604020202020204" pitchFamily="34" charset="0"/>
              <a:buChar char="•"/>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002060"/>
                </a:solidFill>
              </a:rPr>
              <a:t>Freedom can be a scary thing.  For it is not the power to do what everyone thinks is a good idea, but rather what some think is a bad one.</a:t>
            </a:r>
          </a:p>
          <a:p>
            <a:pPr marL="342900" indent="-342900" algn="just">
              <a:lnSpc>
                <a:spcPct val="130000"/>
              </a:lnSpc>
              <a:spcBef>
                <a:spcPts val="0"/>
              </a:spcBef>
              <a:buFont typeface="Arial" panose="020B0604020202020204" pitchFamily="34" charset="0"/>
              <a:buChar char="•"/>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a:solidFill>
                  <a:srgbClr val="002060"/>
                </a:solidFill>
              </a:rPr>
              <a:t>The Law secures our Freedom, by protecting our individual rights, so long as we don’t use it to interfere with other people.</a:t>
            </a:r>
            <a:endParaRPr lang="en-US" dirty="0">
              <a:solidFill>
                <a:srgbClr val="0033CC"/>
              </a:solidFill>
            </a:endParaRPr>
          </a:p>
        </p:txBody>
      </p:sp>
    </p:spTree>
    <p:extLst>
      <p:ext uri="{BB962C8B-B14F-4D97-AF65-F5344CB8AC3E}">
        <p14:creationId xmlns:p14="http://schemas.microsoft.com/office/powerpoint/2010/main" val="330930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841121"/>
            <a:ext cx="8534400" cy="5410200"/>
          </a:xfrm>
          <a:prstGeom prst="rect">
            <a:avLst/>
          </a:prstGeom>
          <a:noFill/>
          <a:ln w="9525">
            <a:noFill/>
            <a:miter lim="800000"/>
            <a:headEnd/>
            <a:tailEnd/>
          </a:ln>
        </p:spPr>
        <p:txBody>
          <a:bodyPr/>
          <a:lstStyle/>
          <a:p>
            <a:pPr marL="342900" indent="-342900" algn="ctr">
              <a:lnSpc>
                <a:spcPct val="110000"/>
              </a:lnSpc>
              <a:spcBef>
                <a:spcPts val="0"/>
              </a:spcBef>
            </a:pPr>
            <a:r>
              <a:rPr lang="en-US" sz="3400" b="1" dirty="0">
                <a:solidFill>
                  <a:srgbClr val="C81204"/>
                </a:solidFill>
              </a:rPr>
              <a:t> </a:t>
            </a:r>
            <a:r>
              <a:rPr lang="en-US" sz="3600" b="1" dirty="0">
                <a:solidFill>
                  <a:srgbClr val="0033CC"/>
                </a:solidFill>
              </a:rPr>
              <a:t>Rights and Freedom</a:t>
            </a:r>
            <a:endParaRPr lang="en-US" sz="3400" b="1" dirty="0">
              <a:solidFill>
                <a:srgbClr val="C81204"/>
              </a:solidFill>
            </a:endParaRPr>
          </a:p>
          <a:p>
            <a:pPr marL="342900" indent="-342900">
              <a:lnSpc>
                <a:spcPct val="110000"/>
              </a:lnSpc>
              <a:spcBef>
                <a:spcPts val="0"/>
              </a:spcBef>
            </a:pPr>
            <a:r>
              <a:rPr lang="en-US" sz="2800" b="1" dirty="0">
                <a:solidFill>
                  <a:srgbClr val="C81204"/>
                </a:solidFill>
              </a:rPr>
              <a:t>The Pathway to Freedom</a:t>
            </a:r>
            <a:endParaRPr lang="en-US" sz="2800" b="1" i="1" dirty="0">
              <a:solidFill>
                <a:srgbClr val="FF0000"/>
              </a:solidFill>
            </a:endParaRPr>
          </a:p>
          <a:p>
            <a:pPr marL="342900" indent="-342900">
              <a:lnSpc>
                <a:spcPct val="110000"/>
              </a:lnSpc>
              <a:spcBef>
                <a:spcPts val="0"/>
              </a:spcBef>
              <a:buFontTx/>
              <a:buChar char="•"/>
            </a:pPr>
            <a:endParaRPr lang="en-US" sz="1000" dirty="0">
              <a:solidFill>
                <a:srgbClr val="0033CC"/>
              </a:solidFill>
            </a:endParaRPr>
          </a:p>
          <a:p>
            <a:pPr algn="just">
              <a:lnSpc>
                <a:spcPct val="110000"/>
              </a:lnSpc>
              <a:spcBef>
                <a:spcPts val="0"/>
              </a:spcBef>
            </a:pPr>
            <a:r>
              <a:rPr lang="en-US" sz="2400" b="1" dirty="0">
                <a:solidFill>
                  <a:srgbClr val="002060"/>
                </a:solidFill>
              </a:rPr>
              <a:t>To understand Freedom, we must understand certain fundamental principles.  These principles include:</a:t>
            </a:r>
            <a:r>
              <a:rPr lang="en-US" sz="1000" dirty="0">
                <a:solidFill>
                  <a:srgbClr val="0033CC"/>
                </a:solidFill>
              </a:rPr>
              <a:t>  </a:t>
            </a:r>
          </a:p>
          <a:p>
            <a:pPr algn="just">
              <a:lnSpc>
                <a:spcPct val="110000"/>
              </a:lnSpc>
              <a:spcBef>
                <a:spcPts val="0"/>
              </a:spcBef>
            </a:pPr>
            <a:endParaRPr lang="en-US" sz="1000" dirty="0">
              <a:solidFill>
                <a:srgbClr val="0033CC"/>
              </a:solidFill>
            </a:endParaRPr>
          </a:p>
          <a:p>
            <a:pPr marL="342900" indent="-342900" algn="just">
              <a:lnSpc>
                <a:spcPct val="110000"/>
              </a:lnSpc>
              <a:spcBef>
                <a:spcPts val="0"/>
              </a:spcBef>
              <a:buFontTx/>
              <a:buChar char="•"/>
            </a:pPr>
            <a:endParaRPr lang="en-US" sz="500" dirty="0">
              <a:solidFill>
                <a:srgbClr val="C00000"/>
              </a:solidFill>
            </a:endParaRPr>
          </a:p>
          <a:p>
            <a:pPr marL="342900" indent="-342900">
              <a:lnSpc>
                <a:spcPct val="110000"/>
              </a:lnSpc>
              <a:spcBef>
                <a:spcPts val="0"/>
              </a:spcBef>
              <a:buFontTx/>
              <a:buChar char="•"/>
            </a:pPr>
            <a:r>
              <a:rPr lang="en-US" sz="2000" b="1" i="1" dirty="0">
                <a:solidFill>
                  <a:srgbClr val="C00000"/>
                </a:solidFill>
              </a:rPr>
              <a:t>Rights </a:t>
            </a:r>
            <a:r>
              <a:rPr lang="en-US" sz="2000" b="1" i="1" dirty="0"/>
              <a:t>are</a:t>
            </a:r>
            <a:r>
              <a:rPr lang="en-US" sz="2000" b="1" i="1" dirty="0">
                <a:solidFill>
                  <a:srgbClr val="C00000"/>
                </a:solidFill>
              </a:rPr>
              <a:t> Legal Instruments </a:t>
            </a:r>
            <a:r>
              <a:rPr lang="en-US" sz="2000" b="1" i="1" dirty="0"/>
              <a:t>designed to protect </a:t>
            </a:r>
            <a:r>
              <a:rPr lang="en-US" sz="2000" b="1" i="1" dirty="0">
                <a:solidFill>
                  <a:srgbClr val="C00000"/>
                </a:solidFill>
              </a:rPr>
              <a:t>Freedom.</a:t>
            </a:r>
          </a:p>
          <a:p>
            <a:pPr marL="342900" indent="-342900">
              <a:lnSpc>
                <a:spcPct val="110000"/>
              </a:lnSpc>
              <a:spcBef>
                <a:spcPts val="0"/>
              </a:spcBef>
              <a:buFontTx/>
              <a:buChar char="•"/>
            </a:pPr>
            <a:endParaRPr lang="en-US" sz="500" b="1" i="1" dirty="0">
              <a:solidFill>
                <a:srgbClr val="C00000"/>
              </a:solidFill>
            </a:endParaRPr>
          </a:p>
          <a:p>
            <a:pPr marL="342900" indent="-342900">
              <a:lnSpc>
                <a:spcPct val="110000"/>
              </a:lnSpc>
              <a:spcBef>
                <a:spcPts val="0"/>
              </a:spcBef>
              <a:buFontTx/>
              <a:buChar char="•"/>
            </a:pPr>
            <a:r>
              <a:rPr lang="en-US" sz="2000" b="1" i="1" dirty="0"/>
              <a:t>The</a:t>
            </a:r>
            <a:r>
              <a:rPr lang="en-US" sz="2000" b="1" i="1" dirty="0">
                <a:solidFill>
                  <a:srgbClr val="C00000"/>
                </a:solidFill>
              </a:rPr>
              <a:t> Law </a:t>
            </a:r>
            <a:r>
              <a:rPr lang="en-US" sz="2000" b="1" i="1" dirty="0"/>
              <a:t>is the</a:t>
            </a:r>
            <a:r>
              <a:rPr lang="en-US" sz="2000" b="1" i="1" dirty="0">
                <a:solidFill>
                  <a:srgbClr val="C00000"/>
                </a:solidFill>
              </a:rPr>
              <a:t> Means </a:t>
            </a:r>
            <a:r>
              <a:rPr lang="en-US" sz="2000" b="1" i="1" dirty="0"/>
              <a:t>by which our </a:t>
            </a:r>
            <a:r>
              <a:rPr lang="en-US" sz="2000" b="1" i="1" dirty="0">
                <a:solidFill>
                  <a:srgbClr val="C00000"/>
                </a:solidFill>
              </a:rPr>
              <a:t>Rights </a:t>
            </a:r>
            <a:r>
              <a:rPr lang="en-US" sz="2000" b="1" i="1" dirty="0"/>
              <a:t>are protected.</a:t>
            </a:r>
          </a:p>
          <a:p>
            <a:pPr marL="342900" indent="-342900">
              <a:lnSpc>
                <a:spcPct val="110000"/>
              </a:lnSpc>
              <a:spcBef>
                <a:spcPts val="0"/>
              </a:spcBef>
              <a:buFontTx/>
              <a:buChar char="•"/>
            </a:pPr>
            <a:endParaRPr lang="en-US" sz="2000" b="1" i="1" dirty="0"/>
          </a:p>
          <a:p>
            <a:pPr algn="ctr">
              <a:lnSpc>
                <a:spcPct val="110000"/>
              </a:lnSpc>
              <a:spcBef>
                <a:spcPts val="0"/>
              </a:spcBef>
            </a:pPr>
            <a:r>
              <a:rPr lang="en-US" sz="4400" b="1" i="1" dirty="0">
                <a:solidFill>
                  <a:srgbClr val="002060"/>
                </a:solidFill>
              </a:rPr>
              <a:t>RIGHTS </a:t>
            </a:r>
            <a:r>
              <a:rPr lang="en-US" sz="4400" dirty="0">
                <a:solidFill>
                  <a:srgbClr val="002060"/>
                </a:solidFill>
              </a:rPr>
              <a:t>+</a:t>
            </a:r>
            <a:r>
              <a:rPr lang="en-US" sz="4400" b="1" i="1" dirty="0">
                <a:solidFill>
                  <a:srgbClr val="002060"/>
                </a:solidFill>
              </a:rPr>
              <a:t> LAW = FREEDOM</a:t>
            </a:r>
            <a:endParaRPr lang="en-US" sz="2400" b="1" i="1" dirty="0">
              <a:solidFill>
                <a:srgbClr val="002060"/>
              </a:solidFill>
            </a:endParaRPr>
          </a:p>
          <a:p>
            <a:pPr algn="ctr">
              <a:lnSpc>
                <a:spcPct val="110000"/>
              </a:lnSpc>
              <a:spcBef>
                <a:spcPts val="0"/>
              </a:spcBef>
            </a:pPr>
            <a:endParaRPr lang="en-US" sz="1000" b="1" i="1" dirty="0">
              <a:solidFill>
                <a:srgbClr val="002060"/>
              </a:solidFill>
            </a:endParaRPr>
          </a:p>
          <a:p>
            <a:pPr algn="ctr">
              <a:lnSpc>
                <a:spcPct val="110000"/>
              </a:lnSpc>
              <a:spcBef>
                <a:spcPts val="0"/>
              </a:spcBef>
            </a:pPr>
            <a:r>
              <a:rPr lang="en-US" sz="3200" b="1" i="1" dirty="0"/>
              <a:t>This is the Pathway to Freedom</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extLst>
      <p:ext uri="{BB962C8B-B14F-4D97-AF65-F5344CB8AC3E}">
        <p14:creationId xmlns:p14="http://schemas.microsoft.com/office/powerpoint/2010/main" val="354629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Definition of Right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40491994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9058</TotalTime>
  <Words>4295</Words>
  <Application>Microsoft Office PowerPoint</Application>
  <PresentationFormat>On-screen Show (4:3)</PresentationFormat>
  <Paragraphs>687</Paragraphs>
  <Slides>43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425</cp:revision>
  <cp:lastPrinted>2017-08-31T14:13:51Z</cp:lastPrinted>
  <dcterms:created xsi:type="dcterms:W3CDTF">2007-08-27T19:04:39Z</dcterms:created>
  <dcterms:modified xsi:type="dcterms:W3CDTF">2021-09-01T14:24:29Z</dcterms:modified>
</cp:coreProperties>
</file>