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09" r:id="rId2"/>
    <p:sldId id="515" r:id="rId3"/>
    <p:sldId id="596" r:id="rId4"/>
    <p:sldId id="495" r:id="rId5"/>
    <p:sldId id="553" r:id="rId6"/>
    <p:sldId id="563" r:id="rId7"/>
    <p:sldId id="564" r:id="rId8"/>
    <p:sldId id="554" r:id="rId9"/>
    <p:sldId id="620" r:id="rId10"/>
    <p:sldId id="570" r:id="rId11"/>
    <p:sldId id="612" r:id="rId12"/>
    <p:sldId id="613" r:id="rId13"/>
    <p:sldId id="621" r:id="rId14"/>
    <p:sldId id="671" r:id="rId15"/>
    <p:sldId id="603" r:id="rId16"/>
    <p:sldId id="672" r:id="rId17"/>
    <p:sldId id="674" r:id="rId18"/>
    <p:sldId id="599" r:id="rId19"/>
    <p:sldId id="601" r:id="rId20"/>
    <p:sldId id="598" r:id="rId21"/>
    <p:sldId id="614" r:id="rId22"/>
    <p:sldId id="723" r:id="rId23"/>
    <p:sldId id="677" r:id="rId24"/>
    <p:sldId id="724" r:id="rId25"/>
    <p:sldId id="725" r:id="rId26"/>
    <p:sldId id="726" r:id="rId27"/>
    <p:sldId id="727" r:id="rId28"/>
    <p:sldId id="728" r:id="rId29"/>
    <p:sldId id="729" r:id="rId30"/>
    <p:sldId id="730" r:id="rId31"/>
    <p:sldId id="731" r:id="rId32"/>
    <p:sldId id="732" r:id="rId33"/>
    <p:sldId id="733" r:id="rId34"/>
    <p:sldId id="734" r:id="rId35"/>
    <p:sldId id="735" r:id="rId36"/>
    <p:sldId id="738" r:id="rId37"/>
    <p:sldId id="736" r:id="rId38"/>
    <p:sldId id="739" r:id="rId39"/>
    <p:sldId id="737" r:id="rId40"/>
    <p:sldId id="720" r:id="rId41"/>
    <p:sldId id="721" r:id="rId42"/>
    <p:sldId id="579" r:id="rId4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006666"/>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9/7/2020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9/7/2020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1888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2400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7587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3811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2290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45086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795982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84358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9117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1652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531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5245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37056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08839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77513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42138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260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16261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72178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34504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389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24295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9459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1906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58799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52357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07491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10375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17081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3328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7319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795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526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62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4471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619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8529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838200" y="4560887"/>
            <a:ext cx="7696200"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03B:</a:t>
            </a:r>
          </a:p>
          <a:p>
            <a:pPr marL="342889" indent="-342889" algn="ctr">
              <a:spcBef>
                <a:spcPct val="20000"/>
              </a:spcBef>
              <a:defRPr/>
            </a:pPr>
            <a:r>
              <a:rPr lang="en-US" sz="3200" b="1" kern="0" dirty="0">
                <a:solidFill>
                  <a:srgbClr val="FFFF00"/>
                </a:solidFill>
                <a:latin typeface="+mn-lt"/>
              </a:rPr>
              <a:t>Interpretation of the Law </a:t>
            </a:r>
          </a:p>
          <a:p>
            <a:pPr marL="342889" indent="-342889" algn="ctr">
              <a:spcBef>
                <a:spcPct val="20000"/>
              </a:spcBef>
              <a:defRPr/>
            </a:pPr>
            <a:r>
              <a:rPr lang="en-US" sz="3200" b="1" kern="0" dirty="0">
                <a:solidFill>
                  <a:srgbClr val="FFFF00"/>
                </a:solidFill>
                <a:latin typeface="+mn-lt"/>
              </a:rPr>
              <a:t>The Judicial Branch</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spcBef>
                <a:spcPts val="0"/>
              </a:spcBef>
              <a:defRPr/>
            </a:pPr>
            <a:r>
              <a:rPr lang="en-US" sz="3200" b="1" i="1" dirty="0">
                <a:solidFill>
                  <a:srgbClr val="006600"/>
                </a:solidFill>
              </a:rPr>
              <a:t>Generally</a:t>
            </a:r>
          </a:p>
          <a:p>
            <a:pPr>
              <a:lnSpc>
                <a:spcPct val="80000"/>
              </a:lnSpc>
              <a:spcBef>
                <a:spcPts val="0"/>
              </a:spcBef>
              <a:defRPr/>
            </a:pPr>
            <a:endParaRPr lang="en-US" sz="1500" b="1" i="1" dirty="0">
              <a:solidFill>
                <a:srgbClr val="00206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70340"/>
            <a:ext cx="8001000" cy="4454260"/>
          </a:xfrm>
          <a:prstGeom prst="rect">
            <a:avLst/>
          </a:prstGeom>
        </p:spPr>
      </p:pic>
    </p:spTree>
    <p:extLst>
      <p:ext uri="{BB962C8B-B14F-4D97-AF65-F5344CB8AC3E}">
        <p14:creationId xmlns:p14="http://schemas.microsoft.com/office/powerpoint/2010/main" val="303438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75000"/>
              </a:lnSpc>
              <a:spcBef>
                <a:spcPts val="0"/>
              </a:spcBef>
              <a:defRPr/>
            </a:pPr>
            <a:r>
              <a:rPr lang="en-US" sz="3200" b="1" i="1" dirty="0">
                <a:solidFill>
                  <a:srgbClr val="006600"/>
                </a:solidFill>
              </a:rPr>
              <a:t>Generally</a:t>
            </a:r>
          </a:p>
          <a:p>
            <a:pPr>
              <a:lnSpc>
                <a:spcPct val="75000"/>
              </a:lnSpc>
              <a:spcBef>
                <a:spcPts val="0"/>
              </a:spcBef>
              <a:defRPr/>
            </a:pPr>
            <a:endParaRPr lang="en-US" sz="1500" b="1" i="1" dirty="0">
              <a:solidFill>
                <a:srgbClr val="002060"/>
              </a:solidFill>
            </a:endParaRPr>
          </a:p>
          <a:p>
            <a:pPr marL="3200400" indent="-168275" algn="just">
              <a:lnSpc>
                <a:spcPct val="70000"/>
              </a:lnSpc>
              <a:spcBef>
                <a:spcPts val="0"/>
              </a:spcBef>
              <a:buFont typeface="Arial" panose="020B0604020202020204" pitchFamily="34" charset="0"/>
              <a:buChar char="•"/>
            </a:pPr>
            <a:r>
              <a:rPr lang="en-US" sz="1600" dirty="0"/>
              <a:t>The </a:t>
            </a:r>
            <a:r>
              <a:rPr lang="en-US" sz="1600" b="1" dirty="0"/>
              <a:t>Judicial Power of United States </a:t>
            </a:r>
            <a:r>
              <a:rPr lang="en-US" sz="1600" dirty="0"/>
              <a:t>is vested in one </a:t>
            </a:r>
            <a:r>
              <a:rPr lang="en-US" sz="1600" b="1" dirty="0"/>
              <a:t>Supreme Court</a:t>
            </a:r>
            <a:r>
              <a:rPr lang="en-US" sz="1600" dirty="0"/>
              <a:t>, and in such inferior Courts as the Congress may from time to time ordain and establish</a:t>
            </a:r>
            <a:r>
              <a:rPr lang="en-US" sz="1600" b="1" dirty="0"/>
              <a:t> </a:t>
            </a:r>
            <a:r>
              <a:rPr lang="en-US" sz="1600" dirty="0"/>
              <a:t>under the United States </a:t>
            </a:r>
            <a:r>
              <a:rPr lang="en-US" sz="1600" b="1" dirty="0"/>
              <a:t>Constitution.</a:t>
            </a:r>
          </a:p>
          <a:p>
            <a:pPr marL="3032125" algn="just">
              <a:lnSpc>
                <a:spcPct val="70000"/>
              </a:lnSpc>
              <a:spcBef>
                <a:spcPts val="0"/>
              </a:spcBef>
            </a:pPr>
            <a:endParaRPr lang="en-US" sz="1000" dirty="0"/>
          </a:p>
          <a:p>
            <a:pPr marL="3200400" indent="-168275" algn="just">
              <a:lnSpc>
                <a:spcPct val="70000"/>
              </a:lnSpc>
              <a:spcBef>
                <a:spcPts val="0"/>
              </a:spcBef>
              <a:buFont typeface="Arial" panose="020B0604020202020204" pitchFamily="34" charset="0"/>
              <a:buChar char="•"/>
            </a:pPr>
            <a:r>
              <a:rPr lang="en-US" sz="1600" dirty="0"/>
              <a:t>Created as an </a:t>
            </a:r>
            <a:r>
              <a:rPr lang="en-US" sz="1600" b="1" dirty="0"/>
              <a:t>independent, co-equal branch </a:t>
            </a:r>
            <a:r>
              <a:rPr lang="en-US" sz="1600" dirty="0"/>
              <a:t>of the federal (national) government, it has its </a:t>
            </a:r>
            <a:r>
              <a:rPr lang="en-US" sz="1600" b="1" dirty="0"/>
              <a:t>substantial powers</a:t>
            </a:r>
            <a:r>
              <a:rPr lang="en-US" sz="1600" dirty="0"/>
              <a:t> checked by the Executive Branch (through Appointment of Judges) and by the Legislative Branch (the Congress) through the establishing of jurisdiction and the inferior courts by Constitutionally authorized statute.</a:t>
            </a:r>
          </a:p>
          <a:p>
            <a:pPr marL="3200400" indent="-168275" algn="just">
              <a:lnSpc>
                <a:spcPct val="70000"/>
              </a:lnSpc>
              <a:spcBef>
                <a:spcPts val="0"/>
              </a:spcBef>
              <a:buFont typeface="Arial" panose="020B0604020202020204" pitchFamily="34" charset="0"/>
              <a:buChar char="•"/>
            </a:pPr>
            <a:endParaRPr lang="en-US" sz="1000" dirty="0"/>
          </a:p>
          <a:p>
            <a:pPr marL="3200400" indent="-168275" algn="just">
              <a:lnSpc>
                <a:spcPct val="70000"/>
              </a:lnSpc>
              <a:spcBef>
                <a:spcPts val="0"/>
              </a:spcBef>
              <a:buFont typeface="Arial" panose="020B0604020202020204" pitchFamily="34" charset="0"/>
              <a:buChar char="•"/>
            </a:pPr>
            <a:r>
              <a:rPr lang="en-US" sz="1600" dirty="0"/>
              <a:t>Designed to </a:t>
            </a:r>
            <a:r>
              <a:rPr lang="en-US" sz="1600" b="1" dirty="0"/>
              <a:t>Hear Cases in Controversy </a:t>
            </a:r>
            <a:r>
              <a:rPr lang="en-US" sz="1600" dirty="0"/>
              <a:t>and</a:t>
            </a:r>
            <a:r>
              <a:rPr lang="en-US" sz="1600" b="1" dirty="0"/>
              <a:t> Appeals, </a:t>
            </a:r>
            <a:r>
              <a:rPr lang="en-US" sz="1600" dirty="0"/>
              <a:t>involving</a:t>
            </a:r>
            <a:r>
              <a:rPr lang="en-US" sz="1600" b="1" dirty="0"/>
              <a:t> </a:t>
            </a:r>
            <a:r>
              <a:rPr lang="en-US" sz="1600" dirty="0"/>
              <a:t>the federal government, federal issues, and among citizens with federal jurisdiction, the federal courts are charged with providing impartial decisions to </a:t>
            </a:r>
            <a:r>
              <a:rPr lang="en-US" sz="1600" b="1" dirty="0"/>
              <a:t>secure civil rights, interpret and apply federal law, and faithfully enforce federal laws </a:t>
            </a:r>
            <a:r>
              <a:rPr lang="en-US" sz="1600" dirty="0"/>
              <a:t>made by the Congress.</a:t>
            </a:r>
          </a:p>
          <a:p>
            <a:pPr marL="3200400" indent="-168275" algn="just">
              <a:lnSpc>
                <a:spcPct val="70000"/>
              </a:lnSpc>
              <a:spcBef>
                <a:spcPts val="0"/>
              </a:spcBef>
              <a:buFont typeface="Arial" panose="020B0604020202020204" pitchFamily="34" charset="0"/>
              <a:buChar char="•"/>
            </a:pPr>
            <a:endParaRPr lang="en-US" sz="1000" dirty="0">
              <a:solidFill>
                <a:srgbClr val="C00000"/>
              </a:solidFill>
            </a:endParaRPr>
          </a:p>
          <a:p>
            <a:pPr marL="3200400" indent="-168275" algn="just">
              <a:lnSpc>
                <a:spcPct val="70000"/>
              </a:lnSpc>
              <a:spcBef>
                <a:spcPts val="0"/>
              </a:spcBef>
              <a:buFont typeface="Arial" panose="020B0604020202020204" pitchFamily="34" charset="0"/>
              <a:buChar char="•"/>
            </a:pPr>
            <a:r>
              <a:rPr lang="en-US" sz="1600" b="1" dirty="0">
                <a:solidFill>
                  <a:srgbClr val="C00000"/>
                </a:solidFill>
              </a:rPr>
              <a:t>The Article III Federal Courts consist of: </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Supreme Court of the United States,</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Federal Circuit Courts of Appeals, </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Federal District Courts,</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The US Court of International Trade,</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Foreign Intelligence Surveillance Courts (FISA),</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Federal Bankruptcy Courts, and</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United States Court of Federal Claims.</a:t>
            </a:r>
          </a:p>
          <a:p>
            <a:pPr marL="3200400" indent="-168275" algn="just">
              <a:lnSpc>
                <a:spcPct val="80000"/>
              </a:lnSpc>
              <a:spcBef>
                <a:spcPts val="0"/>
              </a:spcBef>
              <a:buFont typeface="Arial" panose="020B0604020202020204" pitchFamily="34" charset="0"/>
              <a:buChar char="•"/>
            </a:pPr>
            <a:endParaRPr lang="en-US" sz="1500" dirty="0"/>
          </a:p>
          <a:p>
            <a:pPr marL="3028950" indent="-57150" algn="just">
              <a:lnSpc>
                <a:spcPct val="80000"/>
              </a:lnSpc>
              <a:spcBef>
                <a:spcPts val="0"/>
              </a:spcBef>
              <a:buFont typeface="Arial" panose="020B0604020202020204" pitchFamily="34" charset="0"/>
              <a:buChar char="•"/>
            </a:pPr>
            <a:endParaRPr lang="en-US" sz="1500" dirty="0"/>
          </a:p>
          <a:p>
            <a:pPr algn="just">
              <a:lnSpc>
                <a:spcPct val="80000"/>
              </a:lnSpc>
              <a:spcBef>
                <a:spcPts val="0"/>
              </a:spcBef>
            </a:pPr>
            <a:endParaRPr lang="en-US" sz="1500" dirty="0"/>
          </a:p>
          <a:p>
            <a:pPr algn="just">
              <a:lnSpc>
                <a:spcPct val="80000"/>
              </a:lnSpc>
              <a:spcBef>
                <a:spcPts val="0"/>
              </a:spcBef>
            </a:pPr>
            <a:endParaRPr lang="en-US" sz="1500" dirty="0"/>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11</a:t>
            </a:fld>
            <a:endParaRPr lang="en-US" dirty="0"/>
          </a:p>
        </p:txBody>
      </p:sp>
      <p:sp>
        <p:nvSpPr>
          <p:cNvPr id="7" name="TextBox 6"/>
          <p:cNvSpPr txBox="1"/>
          <p:nvPr/>
        </p:nvSpPr>
        <p:spPr>
          <a:xfrm>
            <a:off x="457200" y="5974080"/>
            <a:ext cx="2590800" cy="600164"/>
          </a:xfrm>
          <a:prstGeom prst="rect">
            <a:avLst/>
          </a:prstGeom>
          <a:noFill/>
        </p:spPr>
        <p:txBody>
          <a:bodyPr wrap="square" rtlCol="0">
            <a:spAutoFit/>
          </a:bodyPr>
          <a:lstStyle/>
          <a:p>
            <a:pPr algn="ctr"/>
            <a:r>
              <a:rPr lang="en-US" sz="1100" b="1" dirty="0"/>
              <a:t>Hon. John Jay</a:t>
            </a:r>
          </a:p>
          <a:p>
            <a:pPr algn="ctr"/>
            <a:r>
              <a:rPr lang="en-US" sz="1100" b="1" dirty="0"/>
              <a:t>First Chief Justice </a:t>
            </a:r>
          </a:p>
          <a:p>
            <a:pPr algn="ctr"/>
            <a:r>
              <a:rPr lang="en-US" sz="1100" b="1" dirty="0"/>
              <a:t>of the United States Supreme Court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5" y="1752600"/>
            <a:ext cx="2810256" cy="4221480"/>
          </a:xfrm>
          <a:prstGeom prst="rect">
            <a:avLst/>
          </a:prstGeom>
        </p:spPr>
      </p:pic>
    </p:spTree>
    <p:extLst>
      <p:ext uri="{BB962C8B-B14F-4D97-AF65-F5344CB8AC3E}">
        <p14:creationId xmlns:p14="http://schemas.microsoft.com/office/powerpoint/2010/main" val="116061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spcBef>
                <a:spcPts val="0"/>
              </a:spcBef>
              <a:defRPr/>
            </a:pPr>
            <a:r>
              <a:rPr lang="en-US" sz="3200" b="1" i="1" dirty="0">
                <a:solidFill>
                  <a:srgbClr val="006600"/>
                </a:solidFill>
              </a:rPr>
              <a:t>Generally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sz="2000" b="1" dirty="0"/>
              <a:t>The United States Constitution vests the Judicial Power of United States in one Supreme Court, and in such inferior Courts as the Congress may from time to time ordain and establish.</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Article III of the United States Constitution expressly states the: </a:t>
            </a:r>
          </a:p>
          <a:p>
            <a:pPr marL="685800" indent="-228600" algn="just">
              <a:spcBef>
                <a:spcPts val="0"/>
              </a:spcBef>
              <a:buFont typeface="Courier New" panose="02070309020205020404" pitchFamily="49" charset="0"/>
              <a:buChar char="o"/>
            </a:pPr>
            <a:r>
              <a:rPr lang="en-US" b="1" dirty="0">
                <a:solidFill>
                  <a:srgbClr val="FF0000"/>
                </a:solidFill>
              </a:rPr>
              <a:t>  jurisdiction, </a:t>
            </a:r>
          </a:p>
          <a:p>
            <a:pPr marL="685800" indent="-228600" algn="just">
              <a:spcBef>
                <a:spcPts val="0"/>
              </a:spcBef>
              <a:buFont typeface="Courier New" panose="02070309020205020404" pitchFamily="49" charset="0"/>
              <a:buChar char="o"/>
            </a:pPr>
            <a:r>
              <a:rPr lang="en-US" b="1" dirty="0">
                <a:solidFill>
                  <a:srgbClr val="FF0000"/>
                </a:solidFill>
              </a:rPr>
              <a:t>  the qualifications, and</a:t>
            </a:r>
          </a:p>
          <a:p>
            <a:pPr marL="685800" indent="-228600" algn="just">
              <a:spcBef>
                <a:spcPts val="0"/>
              </a:spcBef>
              <a:buFont typeface="Courier New" panose="02070309020205020404" pitchFamily="49" charset="0"/>
              <a:buChar char="o"/>
            </a:pPr>
            <a:r>
              <a:rPr lang="en-US" b="1" dirty="0">
                <a:solidFill>
                  <a:srgbClr val="FF0000"/>
                </a:solidFill>
              </a:rPr>
              <a:t>  the duties, powers, and responsibilities </a:t>
            </a:r>
          </a:p>
          <a:p>
            <a:pPr marL="457200" indent="-109538" algn="just">
              <a:spcBef>
                <a:spcPts val="0"/>
              </a:spcBef>
            </a:pPr>
            <a:r>
              <a:rPr lang="en-US" sz="2000" b="1" dirty="0"/>
              <a:t>of the Judiciary of the United States.  </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Title 28 of the United States Code </a:t>
            </a:r>
          </a:p>
          <a:p>
            <a:pPr algn="just">
              <a:spcBef>
                <a:spcPts val="0"/>
              </a:spcBef>
            </a:pPr>
            <a:r>
              <a:rPr lang="en-US" sz="2000" b="1" dirty="0"/>
              <a:t>      (a Federal Statute that is proscribed by the Constitution) </a:t>
            </a:r>
          </a:p>
          <a:p>
            <a:pPr algn="just">
              <a:spcBef>
                <a:spcPts val="0"/>
              </a:spcBef>
            </a:pPr>
            <a:r>
              <a:rPr lang="en-US" sz="2000" b="1" dirty="0"/>
              <a:t>      also sets forth the Powers and Authority of the Judiciary.</a:t>
            </a:r>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12</a:t>
            </a:fld>
            <a:endParaRPr lang="en-US" dirty="0"/>
          </a:p>
        </p:txBody>
      </p:sp>
    </p:spTree>
    <p:extLst>
      <p:ext uri="{BB962C8B-B14F-4D97-AF65-F5344CB8AC3E}">
        <p14:creationId xmlns:p14="http://schemas.microsoft.com/office/powerpoint/2010/main" val="388121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ctr">
              <a:spcBef>
                <a:spcPct val="20000"/>
              </a:spcBef>
            </a:pPr>
            <a:r>
              <a:rPr lang="en-US" sz="3600" b="1" dirty="0">
                <a:solidFill>
                  <a:srgbClr val="006600"/>
                </a:solidFill>
              </a:rPr>
              <a:t>The Judicial Branch</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extLst>
      <p:ext uri="{BB962C8B-B14F-4D97-AF65-F5344CB8AC3E}">
        <p14:creationId xmlns:p14="http://schemas.microsoft.com/office/powerpoint/2010/main" val="399620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90000"/>
              </a:lnSpc>
              <a:spcBef>
                <a:spcPts val="0"/>
              </a:spcBef>
              <a:defRPr/>
            </a:pPr>
            <a:r>
              <a:rPr lang="en-US" sz="3200" b="1" i="1" dirty="0">
                <a:solidFill>
                  <a:srgbClr val="006600"/>
                </a:solidFill>
              </a:rPr>
              <a:t>Legal Authority</a:t>
            </a:r>
          </a:p>
          <a:p>
            <a:pPr>
              <a:lnSpc>
                <a:spcPct val="90000"/>
              </a:lnSpc>
              <a:spcBef>
                <a:spcPts val="0"/>
              </a:spcBef>
              <a:defRPr/>
            </a:pPr>
            <a:endParaRPr lang="en-US" sz="1000" b="1" i="1" dirty="0">
              <a:solidFill>
                <a:srgbClr val="002060"/>
              </a:solidFill>
            </a:endParaRPr>
          </a:p>
          <a:p>
            <a:pPr marL="228600" indent="-228600" algn="just">
              <a:lnSpc>
                <a:spcPct val="90000"/>
              </a:lnSpc>
              <a:spcBef>
                <a:spcPts val="0"/>
              </a:spcBef>
              <a:buFont typeface="Arial" panose="020B0604020202020204" pitchFamily="34" charset="0"/>
              <a:buChar char="•"/>
            </a:pPr>
            <a:r>
              <a:rPr lang="en-US" sz="2000" b="1" dirty="0"/>
              <a:t>Section One of Article III of the United States Constitution expressly provides that:</a:t>
            </a:r>
          </a:p>
          <a:p>
            <a:pPr algn="just">
              <a:lnSpc>
                <a:spcPct val="90000"/>
              </a:lnSpc>
              <a:spcBef>
                <a:spcPts val="0"/>
              </a:spcBef>
            </a:pPr>
            <a:r>
              <a:rPr lang="en-US" sz="2000" b="1" dirty="0"/>
              <a:t>      	</a:t>
            </a:r>
            <a:r>
              <a:rPr lang="en-US" b="1" i="1" dirty="0">
                <a:solidFill>
                  <a:srgbClr val="0033CC"/>
                </a:solidFill>
              </a:rPr>
              <a:t>“The judicial Power of the United States, shall be vested in one </a:t>
            </a:r>
          </a:p>
          <a:p>
            <a:pPr algn="just">
              <a:lnSpc>
                <a:spcPct val="90000"/>
              </a:lnSpc>
              <a:spcBef>
                <a:spcPts val="0"/>
              </a:spcBef>
            </a:pPr>
            <a:r>
              <a:rPr lang="en-US" b="1" i="1" dirty="0">
                <a:solidFill>
                  <a:srgbClr val="0033CC"/>
                </a:solidFill>
              </a:rPr>
              <a:t>	supreme Court, and in such inferior Courts as the Congress </a:t>
            </a:r>
          </a:p>
          <a:p>
            <a:pPr algn="just">
              <a:lnSpc>
                <a:spcPct val="90000"/>
              </a:lnSpc>
              <a:spcBef>
                <a:spcPts val="0"/>
              </a:spcBef>
            </a:pPr>
            <a:r>
              <a:rPr lang="en-US" b="1" i="1" dirty="0">
                <a:solidFill>
                  <a:srgbClr val="0033CC"/>
                </a:solidFill>
              </a:rPr>
              <a:t>	may from time to time ordain and establish. ” </a:t>
            </a:r>
          </a:p>
          <a:p>
            <a:pPr algn="just">
              <a:lnSpc>
                <a:spcPct val="90000"/>
              </a:lnSpc>
              <a:spcBef>
                <a:spcPts val="0"/>
              </a:spcBef>
            </a:pPr>
            <a:r>
              <a:rPr lang="en-US" sz="1300" b="1" dirty="0"/>
              <a:t>      </a:t>
            </a:r>
          </a:p>
          <a:p>
            <a:pPr marL="228600" indent="-228600" algn="just">
              <a:spcBef>
                <a:spcPts val="0"/>
              </a:spcBef>
              <a:buFont typeface="Arial" panose="020B0604020202020204" pitchFamily="34" charset="0"/>
              <a:buChar char="•"/>
            </a:pPr>
            <a:r>
              <a:rPr lang="en-US" sz="2000" b="1" dirty="0"/>
              <a:t>Article III of the United States Constitution expressly states the: </a:t>
            </a:r>
          </a:p>
          <a:p>
            <a:pPr marL="685800" indent="-228600" algn="just">
              <a:spcBef>
                <a:spcPts val="0"/>
              </a:spcBef>
              <a:buFont typeface="Courier New" panose="02070309020205020404" pitchFamily="49" charset="0"/>
              <a:buChar char="o"/>
            </a:pPr>
            <a:r>
              <a:rPr lang="en-US" b="1" dirty="0">
                <a:solidFill>
                  <a:srgbClr val="FF0000"/>
                </a:solidFill>
              </a:rPr>
              <a:t>  jurisdiction, </a:t>
            </a:r>
          </a:p>
          <a:p>
            <a:pPr marL="685800" indent="-228600" algn="just">
              <a:spcBef>
                <a:spcPts val="0"/>
              </a:spcBef>
              <a:buFont typeface="Courier New" panose="02070309020205020404" pitchFamily="49" charset="0"/>
              <a:buChar char="o"/>
            </a:pPr>
            <a:r>
              <a:rPr lang="en-US" b="1" dirty="0">
                <a:solidFill>
                  <a:srgbClr val="FF0000"/>
                </a:solidFill>
              </a:rPr>
              <a:t>  the qualifications, and</a:t>
            </a:r>
          </a:p>
          <a:p>
            <a:pPr marL="685800" indent="-228600" algn="just">
              <a:spcBef>
                <a:spcPts val="0"/>
              </a:spcBef>
              <a:buFont typeface="Courier New" panose="02070309020205020404" pitchFamily="49" charset="0"/>
              <a:buChar char="o"/>
            </a:pPr>
            <a:r>
              <a:rPr lang="en-US" b="1" dirty="0">
                <a:solidFill>
                  <a:srgbClr val="FF0000"/>
                </a:solidFill>
              </a:rPr>
              <a:t>  the duties, powers, and responsibilities </a:t>
            </a:r>
          </a:p>
          <a:p>
            <a:pPr marL="347663" algn="just">
              <a:spcBef>
                <a:spcPts val="0"/>
              </a:spcBef>
            </a:pPr>
            <a:r>
              <a:rPr lang="en-US" sz="2000" b="1" dirty="0"/>
              <a:t>of the Judiciary of the United States.  </a:t>
            </a:r>
          </a:p>
          <a:p>
            <a:pPr marL="457200" indent="-109538" algn="just">
              <a:spcBef>
                <a:spcPts val="0"/>
              </a:spcBef>
            </a:pPr>
            <a:endParaRPr lang="en-US" sz="1300" b="1" dirty="0"/>
          </a:p>
          <a:p>
            <a:pPr marL="228600" indent="-228600" algn="just">
              <a:lnSpc>
                <a:spcPct val="90000"/>
              </a:lnSpc>
              <a:spcBef>
                <a:spcPts val="0"/>
              </a:spcBef>
              <a:buFont typeface="Arial" panose="020B0604020202020204" pitchFamily="34" charset="0"/>
              <a:buChar char="•"/>
            </a:pPr>
            <a:r>
              <a:rPr lang="en-US" sz="2000" b="1" dirty="0"/>
              <a:t>Title 28 of the United States Code </a:t>
            </a:r>
          </a:p>
          <a:p>
            <a:pPr algn="just">
              <a:lnSpc>
                <a:spcPct val="90000"/>
              </a:lnSpc>
              <a:spcBef>
                <a:spcPts val="0"/>
              </a:spcBef>
            </a:pPr>
            <a:r>
              <a:rPr lang="en-US" sz="2000" b="1" dirty="0"/>
              <a:t>    (a Federal Statute that is proscribed by the Constitution) </a:t>
            </a:r>
          </a:p>
          <a:p>
            <a:pPr algn="just">
              <a:lnSpc>
                <a:spcPct val="90000"/>
              </a:lnSpc>
              <a:spcBef>
                <a:spcPts val="0"/>
              </a:spcBef>
            </a:pPr>
            <a:r>
              <a:rPr lang="en-US" sz="2000" b="1" dirty="0"/>
              <a:t>    also sets forth the Powers and Authority of the Judiciary.</a:t>
            </a:r>
          </a:p>
          <a:p>
            <a:pPr algn="just">
              <a:lnSpc>
                <a:spcPct val="90000"/>
              </a:lnSpc>
              <a:spcBef>
                <a:spcPts val="0"/>
              </a:spcBef>
            </a:pPr>
            <a:endParaRPr lang="en-US" sz="1000" b="1" dirty="0">
              <a:solidFill>
                <a:srgbClr val="0033CC"/>
              </a:solidFill>
            </a:endParaRPr>
          </a:p>
          <a:p>
            <a:pPr marL="228600" indent="-228600" algn="just">
              <a:lnSpc>
                <a:spcPct val="90000"/>
              </a:lnSpc>
              <a:spcBef>
                <a:spcPts val="0"/>
              </a:spcBef>
              <a:buFont typeface="Arial" panose="020B0604020202020204" pitchFamily="34" charset="0"/>
              <a:buChar char="•"/>
            </a:pPr>
            <a:r>
              <a:rPr lang="en-US" sz="2000" b="1" dirty="0">
                <a:solidFill>
                  <a:srgbClr val="0033CC"/>
                </a:solidFill>
              </a:rPr>
              <a:t>Section 1 of Chapter 1 of Title 28 sets the size of the United States Supreme Court at 9 justices, and requires a quorum of 6. </a:t>
            </a:r>
          </a:p>
          <a:p>
            <a:pPr algn="just">
              <a:lnSpc>
                <a:spcPct val="90000"/>
              </a:lnSpc>
              <a:spcBef>
                <a:spcPts val="0"/>
              </a:spcBef>
            </a:pPr>
            <a:endParaRPr lang="en-US" sz="2000" b="1" dirty="0"/>
          </a:p>
          <a:p>
            <a:pPr algn="just">
              <a:lnSpc>
                <a:spcPct val="9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14</a:t>
            </a:fld>
            <a:endParaRPr lang="en-US" dirty="0"/>
          </a:p>
        </p:txBody>
      </p:sp>
    </p:spTree>
    <p:extLst>
      <p:ext uri="{BB962C8B-B14F-4D97-AF65-F5344CB8AC3E}">
        <p14:creationId xmlns:p14="http://schemas.microsoft.com/office/powerpoint/2010/main" val="166640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90000"/>
              </a:lnSpc>
              <a:spcBef>
                <a:spcPts val="0"/>
              </a:spcBef>
              <a:defRPr/>
            </a:pPr>
            <a:r>
              <a:rPr lang="en-US" sz="3200" b="1" i="1" dirty="0">
                <a:solidFill>
                  <a:srgbClr val="006600"/>
                </a:solidFill>
              </a:rPr>
              <a:t>Manner of Selection</a:t>
            </a:r>
          </a:p>
          <a:p>
            <a:pPr>
              <a:lnSpc>
                <a:spcPct val="90000"/>
              </a:lnSpc>
              <a:spcBef>
                <a:spcPts val="0"/>
              </a:spcBef>
              <a:defRPr/>
            </a:pPr>
            <a:endParaRPr lang="en-US" sz="1000" b="1" i="1" dirty="0">
              <a:solidFill>
                <a:srgbClr val="002060"/>
              </a:solidFill>
            </a:endParaRPr>
          </a:p>
          <a:p>
            <a:pPr marL="285750" indent="-285750" algn="just">
              <a:lnSpc>
                <a:spcPct val="90000"/>
              </a:lnSpc>
              <a:spcBef>
                <a:spcPts val="0"/>
              </a:spcBef>
              <a:buFont typeface="Arial" panose="020B0604020202020204" pitchFamily="34" charset="0"/>
              <a:buChar char="•"/>
            </a:pPr>
            <a:r>
              <a:rPr lang="en-US" sz="1600" b="1" dirty="0"/>
              <a:t>Section Two of Article II of the United States Constitution, and Title 28 of the United States Code, details that members of the Federal Judiciary shall be appointed by the President, for life, upon advice and consent of the Senate (confirmation).</a:t>
            </a:r>
          </a:p>
          <a:p>
            <a:pPr marL="285750" indent="-285750" algn="just">
              <a:lnSpc>
                <a:spcPct val="90000"/>
              </a:lnSpc>
              <a:spcBef>
                <a:spcPts val="0"/>
              </a:spcBef>
              <a:buFont typeface="Arial" panose="020B0604020202020204" pitchFamily="34" charset="0"/>
              <a:buChar char="•"/>
            </a:pPr>
            <a:endParaRPr lang="en-US" sz="1600" b="1" dirty="0"/>
          </a:p>
          <a:p>
            <a:pPr marL="285750" indent="-285750" algn="just">
              <a:lnSpc>
                <a:spcPct val="90000"/>
              </a:lnSpc>
              <a:spcBef>
                <a:spcPts val="0"/>
              </a:spcBef>
              <a:buFont typeface="Arial" panose="020B0604020202020204" pitchFamily="34" charset="0"/>
              <a:buChar char="•"/>
            </a:pPr>
            <a:r>
              <a:rPr lang="en-US" sz="1600" b="1" dirty="0"/>
              <a:t>More Specifically, Section Two of Article II of the United States Constitution specifies:</a:t>
            </a:r>
          </a:p>
          <a:p>
            <a:pPr marL="285750" indent="-285750" algn="just">
              <a:lnSpc>
                <a:spcPct val="90000"/>
              </a:lnSpc>
              <a:spcBef>
                <a:spcPts val="0"/>
              </a:spcBef>
              <a:buFont typeface="Arial" panose="020B0604020202020204" pitchFamily="34" charset="0"/>
              <a:buChar char="•"/>
            </a:pPr>
            <a:endParaRPr lang="en-US" sz="500" b="1" dirty="0"/>
          </a:p>
          <a:p>
            <a:pPr algn="just" defTabSz="457200">
              <a:lnSpc>
                <a:spcPct val="90000"/>
              </a:lnSpc>
              <a:spcBef>
                <a:spcPts val="0"/>
              </a:spcBef>
            </a:pPr>
            <a:r>
              <a:rPr lang="en-US" sz="1600" b="1" i="1" dirty="0">
                <a:solidFill>
                  <a:srgbClr val="C00000"/>
                </a:solidFill>
              </a:rPr>
              <a:t>	“[The President] shall have Power, … by and with the Advice and Consent of the 	Senate, [to] appoint … Judges of the supreme Court, and all other Officers of the 	United States, whose Appointments are not herein otherwise provided for”</a:t>
            </a:r>
          </a:p>
          <a:p>
            <a:pPr marL="285750" indent="-285750" algn="just">
              <a:lnSpc>
                <a:spcPct val="90000"/>
              </a:lnSpc>
              <a:spcBef>
                <a:spcPts val="0"/>
              </a:spcBef>
              <a:buFont typeface="Arial" panose="020B0604020202020204" pitchFamily="34" charset="0"/>
              <a:buChar char="•"/>
            </a:pPr>
            <a:endParaRPr lang="en-US" sz="1000" b="1" dirty="0"/>
          </a:p>
          <a:p>
            <a:pPr marL="285750" indent="-285750" algn="just">
              <a:lnSpc>
                <a:spcPct val="90000"/>
              </a:lnSpc>
              <a:spcBef>
                <a:spcPts val="0"/>
              </a:spcBef>
              <a:buFont typeface="Arial" panose="020B0604020202020204" pitchFamily="34" charset="0"/>
              <a:buChar char="•"/>
            </a:pPr>
            <a:r>
              <a:rPr lang="en-US" sz="1600" b="1" dirty="0"/>
              <a:t>Section 44 of Title 28 of the United States Code further specifies:</a:t>
            </a:r>
          </a:p>
          <a:p>
            <a:pPr algn="just">
              <a:lnSpc>
                <a:spcPct val="90000"/>
              </a:lnSpc>
              <a:spcBef>
                <a:spcPts val="0"/>
              </a:spcBef>
            </a:pPr>
            <a:endParaRPr lang="en-US" sz="500" b="1" i="1" dirty="0">
              <a:solidFill>
                <a:srgbClr val="C00000"/>
              </a:solidFill>
            </a:endParaRPr>
          </a:p>
          <a:p>
            <a:pPr algn="just" defTabSz="457200">
              <a:lnSpc>
                <a:spcPct val="90000"/>
              </a:lnSpc>
              <a:spcBef>
                <a:spcPts val="0"/>
              </a:spcBef>
            </a:pPr>
            <a:r>
              <a:rPr lang="en-US" sz="1600" b="1" i="1" dirty="0">
                <a:solidFill>
                  <a:srgbClr val="C00000"/>
                </a:solidFill>
              </a:rPr>
              <a:t>	“The President shall appoint, by and with the advice and consent of the Senate, 	circuit judges for the several circuits”</a:t>
            </a:r>
          </a:p>
          <a:p>
            <a:pPr marL="285750" indent="-285750" algn="just">
              <a:lnSpc>
                <a:spcPct val="90000"/>
              </a:lnSpc>
              <a:spcBef>
                <a:spcPts val="0"/>
              </a:spcBef>
              <a:buFont typeface="Arial" panose="020B0604020202020204" pitchFamily="34" charset="0"/>
              <a:buChar char="•"/>
            </a:pPr>
            <a:endParaRPr lang="en-US" sz="1000" b="1" dirty="0"/>
          </a:p>
          <a:p>
            <a:pPr marL="285750" indent="-285750" algn="just">
              <a:lnSpc>
                <a:spcPct val="90000"/>
              </a:lnSpc>
              <a:spcBef>
                <a:spcPts val="0"/>
              </a:spcBef>
              <a:buFont typeface="Arial" panose="020B0604020202020204" pitchFamily="34" charset="0"/>
              <a:buChar char="•"/>
            </a:pPr>
            <a:r>
              <a:rPr lang="en-US" sz="1600" b="1" dirty="0"/>
              <a:t>Section 133 of Title 28 of the United States Code further specifies:</a:t>
            </a:r>
          </a:p>
          <a:p>
            <a:pPr algn="just">
              <a:lnSpc>
                <a:spcPct val="90000"/>
              </a:lnSpc>
              <a:spcBef>
                <a:spcPts val="0"/>
              </a:spcBef>
            </a:pPr>
            <a:endParaRPr lang="en-US" sz="500" b="1" i="1" dirty="0">
              <a:solidFill>
                <a:srgbClr val="C00000"/>
              </a:solidFill>
            </a:endParaRPr>
          </a:p>
          <a:p>
            <a:pPr algn="just" defTabSz="457200">
              <a:lnSpc>
                <a:spcPct val="90000"/>
              </a:lnSpc>
              <a:spcBef>
                <a:spcPts val="0"/>
              </a:spcBef>
            </a:pPr>
            <a:r>
              <a:rPr lang="en-US" sz="1600" b="1" i="1" dirty="0">
                <a:solidFill>
                  <a:srgbClr val="C00000"/>
                </a:solidFill>
              </a:rPr>
              <a:t>	“The President shall appoint, by and with the advice and consent of the Senate, 	district judges for the several judicial districts”</a:t>
            </a:r>
          </a:p>
          <a:p>
            <a:pPr algn="just" defTabSz="457200">
              <a:lnSpc>
                <a:spcPct val="90000"/>
              </a:lnSpc>
              <a:spcBef>
                <a:spcPts val="0"/>
              </a:spcBef>
            </a:pPr>
            <a:endParaRPr lang="en-US" sz="1600" b="1" i="1" dirty="0">
              <a:solidFill>
                <a:srgbClr val="C00000"/>
              </a:solidFill>
            </a:endParaRPr>
          </a:p>
          <a:p>
            <a:pPr marL="285750" indent="-285750" algn="just" defTabSz="457200">
              <a:lnSpc>
                <a:spcPct val="90000"/>
              </a:lnSpc>
              <a:spcBef>
                <a:spcPts val="0"/>
              </a:spcBef>
              <a:buFont typeface="Arial" panose="020B0604020202020204" pitchFamily="34" charset="0"/>
              <a:buChar char="•"/>
            </a:pPr>
            <a:r>
              <a:rPr lang="en-US" sz="1600" b="1" dirty="0"/>
              <a:t>Chapters 6, 7 and 11 of Title 28 of the United States Code additionally grant the President similar authority to appoint judges to </a:t>
            </a:r>
            <a:r>
              <a:rPr lang="en-US" sz="1600" b="1" dirty="0">
                <a:solidFill>
                  <a:srgbClr val="0033CC"/>
                </a:solidFill>
              </a:rPr>
              <a:t>the US Court of International Trade, the Federal Bankruptcy Courts, and the United States Court of Federal Claims.</a:t>
            </a:r>
          </a:p>
          <a:p>
            <a:pPr algn="just" defTabSz="457200">
              <a:lnSpc>
                <a:spcPct val="80000"/>
              </a:lnSpc>
              <a:spcBef>
                <a:spcPts val="0"/>
              </a:spcBef>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15</a:t>
            </a:fld>
            <a:endParaRPr lang="en-US"/>
          </a:p>
        </p:txBody>
      </p:sp>
    </p:spTree>
    <p:extLst>
      <p:ext uri="{BB962C8B-B14F-4D97-AF65-F5344CB8AC3E}">
        <p14:creationId xmlns:p14="http://schemas.microsoft.com/office/powerpoint/2010/main" val="398059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80000"/>
              </a:lnSpc>
              <a:spcBef>
                <a:spcPts val="0"/>
              </a:spcBef>
              <a:defRPr/>
            </a:pPr>
            <a:r>
              <a:rPr lang="en-US" sz="3200" b="1" i="1" dirty="0">
                <a:solidFill>
                  <a:srgbClr val="006600"/>
                </a:solidFill>
              </a:rPr>
              <a:t>Qualifications of the Judiciary</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b="1" dirty="0"/>
              <a:t>Article III of the United States Constitution also DOES NOT specify any specific qualifications for a person seeking to serve in the Judiciary of the United States, other than that such person shall hold their office “during good behavior”.  </a:t>
            </a:r>
          </a:p>
          <a:p>
            <a:pPr algn="just">
              <a:lnSpc>
                <a:spcPct val="80000"/>
              </a:lnSpc>
              <a:spcBef>
                <a:spcPts val="0"/>
              </a:spcBef>
            </a:pPr>
            <a:endParaRPr lang="en-US" sz="1000" dirty="0"/>
          </a:p>
          <a:p>
            <a:pPr algn="just">
              <a:lnSpc>
                <a:spcPct val="80000"/>
              </a:lnSpc>
              <a:spcBef>
                <a:spcPts val="0"/>
              </a:spcBef>
            </a:pPr>
            <a:r>
              <a:rPr lang="en-US" sz="1600" b="1" dirty="0"/>
              <a:t>Such vague qualifications mean that unless the nomination is for a federal magistrate or a bankruptcy judge, the nominee need not even be a lawyer, or have attended law school.</a:t>
            </a:r>
          </a:p>
          <a:p>
            <a:pPr algn="just">
              <a:lnSpc>
                <a:spcPct val="80000"/>
              </a:lnSpc>
              <a:spcBef>
                <a:spcPts val="0"/>
              </a:spcBef>
            </a:pPr>
            <a:endParaRPr lang="en-US" sz="1000" dirty="0"/>
          </a:p>
          <a:p>
            <a:pPr algn="just">
              <a:lnSpc>
                <a:spcPct val="80000"/>
              </a:lnSpc>
              <a:spcBef>
                <a:spcPts val="0"/>
              </a:spcBef>
            </a:pPr>
            <a:r>
              <a:rPr lang="en-US" sz="1600" b="1" dirty="0"/>
              <a:t>In reviewing Judges for the Confirmation process however, the Department of Justice and the American Bar Association have developed a THREE PART STANDARD to recommend in its report to the Senate whether the nominee is “WELL QUALIFIED”, “QUALIFIED” or “NOT QUALIFIED”.</a:t>
            </a:r>
          </a:p>
          <a:p>
            <a:pPr algn="just">
              <a:lnSpc>
                <a:spcPct val="80000"/>
              </a:lnSpc>
              <a:spcBef>
                <a:spcPts val="0"/>
              </a:spcBef>
            </a:pPr>
            <a:endParaRPr lang="en-US" sz="1600" dirty="0"/>
          </a:p>
          <a:p>
            <a:pPr algn="just">
              <a:lnSpc>
                <a:spcPct val="80000"/>
              </a:lnSpc>
              <a:spcBef>
                <a:spcPts val="0"/>
              </a:spcBef>
            </a:pPr>
            <a:r>
              <a:rPr lang="en-US" sz="1600" b="1" dirty="0">
                <a:solidFill>
                  <a:srgbClr val="C00000"/>
                </a:solidFill>
              </a:rPr>
              <a:t>Such three part standard is based on the following criteria:</a:t>
            </a:r>
          </a:p>
          <a:p>
            <a:pPr algn="just">
              <a:lnSpc>
                <a:spcPct val="80000"/>
              </a:lnSpc>
              <a:spcBef>
                <a:spcPts val="0"/>
              </a:spcBef>
            </a:pPr>
            <a:endParaRPr lang="en-US" sz="1000" dirty="0"/>
          </a:p>
          <a:p>
            <a:pPr marL="285750" indent="-285750" algn="just">
              <a:lnSpc>
                <a:spcPct val="80000"/>
              </a:lnSpc>
              <a:spcBef>
                <a:spcPts val="0"/>
              </a:spcBef>
              <a:buFont typeface="Arial" panose="020B0604020202020204" pitchFamily="34" charset="0"/>
              <a:buChar char="•"/>
            </a:pPr>
            <a:r>
              <a:rPr lang="en-US" sz="1600" b="1" dirty="0">
                <a:solidFill>
                  <a:srgbClr val="0033CC"/>
                </a:solidFill>
              </a:rPr>
              <a:t>1. </a:t>
            </a:r>
            <a:r>
              <a:rPr lang="en-US" sz="1600" b="1" dirty="0"/>
              <a:t>“INTEGRITY,”</a:t>
            </a:r>
            <a:r>
              <a:rPr lang="en-US" sz="1600" b="1" dirty="0">
                <a:solidFill>
                  <a:srgbClr val="0033CC"/>
                </a:solidFill>
              </a:rPr>
              <a:t> as a measure of the nominee’s character and general reputation in the legal community, as well as the nominee’s industry and diligence;</a:t>
            </a:r>
          </a:p>
          <a:p>
            <a:pPr marL="285750" indent="-285750" algn="just">
              <a:lnSpc>
                <a:spcPct val="80000"/>
              </a:lnSpc>
              <a:spcBef>
                <a:spcPts val="0"/>
              </a:spcBef>
              <a:buFont typeface="Arial" panose="020B0604020202020204" pitchFamily="34" charset="0"/>
              <a:buChar char="•"/>
            </a:pPr>
            <a:endParaRPr lang="en-US" sz="1000" b="1" dirty="0">
              <a:solidFill>
                <a:srgbClr val="0033CC"/>
              </a:solidFill>
            </a:endParaRPr>
          </a:p>
          <a:p>
            <a:pPr marL="285750" indent="-285750" algn="just">
              <a:lnSpc>
                <a:spcPct val="80000"/>
              </a:lnSpc>
              <a:spcBef>
                <a:spcPts val="0"/>
              </a:spcBef>
              <a:buFont typeface="Arial" panose="020B0604020202020204" pitchFamily="34" charset="0"/>
              <a:buChar char="•"/>
            </a:pPr>
            <a:r>
              <a:rPr lang="en-US" sz="1600" b="1" dirty="0">
                <a:solidFill>
                  <a:srgbClr val="0033CC"/>
                </a:solidFill>
              </a:rPr>
              <a:t>2. </a:t>
            </a:r>
            <a:r>
              <a:rPr lang="en-US" sz="1600" b="1" dirty="0"/>
              <a:t>“PROFESSIONAL COMPETENCE” </a:t>
            </a:r>
            <a:r>
              <a:rPr lang="en-US" sz="1600" b="1" dirty="0">
                <a:solidFill>
                  <a:srgbClr val="0033CC"/>
                </a:solidFill>
              </a:rPr>
              <a:t>as a measure of such individual qualities as intellectual capacity, judgment, writing and analytical abilities, knowledge of the law, and breadth of professional experience (within this category they recommend at least 12 years of professional legal experience); and</a:t>
            </a:r>
          </a:p>
          <a:p>
            <a:pPr marL="285750" indent="-285750" algn="just">
              <a:lnSpc>
                <a:spcPct val="80000"/>
              </a:lnSpc>
              <a:spcBef>
                <a:spcPts val="0"/>
              </a:spcBef>
              <a:buFont typeface="Arial" panose="020B0604020202020204" pitchFamily="34" charset="0"/>
              <a:buChar char="•"/>
            </a:pPr>
            <a:endParaRPr lang="en-US" sz="1000" b="1" dirty="0">
              <a:solidFill>
                <a:srgbClr val="0033CC"/>
              </a:solidFill>
            </a:endParaRPr>
          </a:p>
          <a:p>
            <a:pPr marL="285750" indent="-285750" algn="just">
              <a:lnSpc>
                <a:spcPct val="80000"/>
              </a:lnSpc>
              <a:spcBef>
                <a:spcPts val="0"/>
              </a:spcBef>
              <a:buFont typeface="Arial" panose="020B0604020202020204" pitchFamily="34" charset="0"/>
              <a:buChar char="•"/>
            </a:pPr>
            <a:r>
              <a:rPr lang="en-US" sz="1600" b="1" dirty="0">
                <a:solidFill>
                  <a:srgbClr val="0033CC"/>
                </a:solidFill>
              </a:rPr>
              <a:t>3. </a:t>
            </a:r>
            <a:r>
              <a:rPr lang="en-US" sz="1600" b="1" dirty="0"/>
              <a:t>“JUDICIAL TEMPERAMENT” </a:t>
            </a:r>
            <a:r>
              <a:rPr lang="en-US" sz="1600" b="1" dirty="0">
                <a:solidFill>
                  <a:srgbClr val="0033CC"/>
                </a:solidFill>
              </a:rPr>
              <a:t>as a measure of the nominee’s compassion, decisiveness, open-mindedness, courtesy, patience, freedom from bias, and commitment to equal justice under the law.</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16</a:t>
            </a:fld>
            <a:endParaRPr lang="en-US"/>
          </a:p>
        </p:txBody>
      </p:sp>
    </p:spTree>
    <p:extLst>
      <p:ext uri="{BB962C8B-B14F-4D97-AF65-F5344CB8AC3E}">
        <p14:creationId xmlns:p14="http://schemas.microsoft.com/office/powerpoint/2010/main" val="2990654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spcBef>
                <a:spcPts val="0"/>
              </a:spcBef>
              <a:defRPr/>
            </a:pPr>
            <a:r>
              <a:rPr lang="en-US" sz="3200" b="1" i="1" dirty="0">
                <a:solidFill>
                  <a:srgbClr val="006600"/>
                </a:solidFill>
              </a:rPr>
              <a:t>Removal and Compensation</a:t>
            </a:r>
          </a:p>
          <a:p>
            <a:pPr>
              <a:spcBef>
                <a:spcPts val="0"/>
              </a:spcBef>
              <a:defRPr/>
            </a:pPr>
            <a:endParaRPr lang="en-US" sz="1000" b="1" i="1" dirty="0">
              <a:solidFill>
                <a:srgbClr val="002060"/>
              </a:solidFill>
            </a:endParaRPr>
          </a:p>
          <a:p>
            <a:pPr algn="just">
              <a:spcBef>
                <a:spcPts val="0"/>
              </a:spcBef>
            </a:pPr>
            <a:r>
              <a:rPr lang="en-US" sz="1600" b="1" dirty="0"/>
              <a:t>Article II of the United States Constitution, together with Title 28 of the United States Code, provides for the removal of and the compensation for the Judiciary of the United States.  Such Article and Title provides:</a:t>
            </a:r>
          </a:p>
          <a:p>
            <a:pPr algn="just">
              <a:spcBef>
                <a:spcPts val="0"/>
              </a:spcBef>
            </a:pPr>
            <a:endParaRPr lang="en-US" sz="500" dirty="0"/>
          </a:p>
          <a:p>
            <a:pPr algn="just">
              <a:spcBef>
                <a:spcPts val="0"/>
              </a:spcBef>
            </a:pPr>
            <a:endParaRPr lang="en-US" sz="500" b="1" i="1" dirty="0">
              <a:solidFill>
                <a:srgbClr val="0033CC"/>
              </a:solidFill>
            </a:endParaRPr>
          </a:p>
          <a:p>
            <a:pPr marL="285750" indent="-285750" algn="just">
              <a:spcBef>
                <a:spcPts val="0"/>
              </a:spcBef>
              <a:buFont typeface="Arial" panose="020B0604020202020204" pitchFamily="34" charset="0"/>
              <a:buChar char="•"/>
            </a:pPr>
            <a:r>
              <a:rPr lang="en-US" sz="1600" b="1" i="1" dirty="0">
                <a:solidFill>
                  <a:srgbClr val="C00000"/>
                </a:solidFill>
              </a:rPr>
              <a:t>That the President, Vice President and all civil Officers of the United States, shall be removed from Office on Impeachment for, and Conviction of, Treason, Bribery, or other high Crimes and Misdemeanors </a:t>
            </a:r>
            <a:r>
              <a:rPr lang="en-US" sz="1600" dirty="0"/>
              <a:t>(Section 4, Article II);</a:t>
            </a:r>
          </a:p>
          <a:p>
            <a:pPr marL="285750" indent="-285750" algn="just">
              <a:spcBef>
                <a:spcPts val="0"/>
              </a:spcBef>
              <a:buFont typeface="Arial" panose="020B0604020202020204" pitchFamily="34" charset="0"/>
              <a:buChar char="•"/>
            </a:pPr>
            <a:endParaRPr lang="en-US" sz="1600" dirty="0"/>
          </a:p>
          <a:p>
            <a:pPr marL="285750" indent="-285750" algn="just">
              <a:spcBef>
                <a:spcPts val="0"/>
              </a:spcBef>
              <a:buFont typeface="Arial" panose="020B0604020202020204" pitchFamily="34" charset="0"/>
              <a:buChar char="•"/>
            </a:pPr>
            <a:r>
              <a:rPr lang="en-US" sz="1600" b="1" i="1" dirty="0">
                <a:solidFill>
                  <a:srgbClr val="C00000"/>
                </a:solidFill>
              </a:rPr>
              <a:t>That the Judges, both of the supreme and inferior Courts, … shall, at stated Times, receive for their Services, a Compensation, which shall not be diminished during their Continuance in Office</a:t>
            </a:r>
            <a:r>
              <a:rPr lang="en-US" sz="1600" dirty="0"/>
              <a:t>.</a:t>
            </a:r>
            <a:r>
              <a:rPr lang="en-US" sz="1600" b="1" i="1" dirty="0">
                <a:solidFill>
                  <a:srgbClr val="C00000"/>
                </a:solidFill>
              </a:rPr>
              <a:t> </a:t>
            </a:r>
            <a:r>
              <a:rPr lang="en-US" sz="1600" dirty="0"/>
              <a:t>(Sec. 1 Article III);</a:t>
            </a:r>
          </a:p>
          <a:p>
            <a:pPr marL="285750" indent="-285750" algn="just">
              <a:spcBef>
                <a:spcPts val="0"/>
              </a:spcBef>
              <a:buFont typeface="Arial" panose="020B0604020202020204" pitchFamily="34" charset="0"/>
              <a:buChar char="•"/>
            </a:pPr>
            <a:endParaRPr lang="en-US" sz="1600" dirty="0"/>
          </a:p>
          <a:p>
            <a:pPr marL="285750" indent="-285750" algn="just">
              <a:spcBef>
                <a:spcPts val="0"/>
              </a:spcBef>
              <a:buFont typeface="Arial" panose="020B0604020202020204" pitchFamily="34" charset="0"/>
              <a:buChar char="•"/>
            </a:pPr>
            <a:r>
              <a:rPr lang="en-US" sz="1600" b="1" i="1" dirty="0">
                <a:solidFill>
                  <a:srgbClr val="C00000"/>
                </a:solidFill>
              </a:rPr>
              <a:t>That in accordance with Title 28, the compensation of Federal Judges is as follows:</a:t>
            </a:r>
            <a:endParaRPr lang="en-US" sz="1600" b="1" i="1" dirty="0">
              <a:solidFill>
                <a:srgbClr val="0033CC"/>
              </a:solidFill>
            </a:endParaRPr>
          </a:p>
          <a:p>
            <a:pPr marL="576263" indent="-292100" algn="just">
              <a:spcBef>
                <a:spcPts val="0"/>
              </a:spcBef>
              <a:buFont typeface="Courier New" panose="02070309020205020404" pitchFamily="49" charset="0"/>
              <a:buChar char="o"/>
            </a:pPr>
            <a:r>
              <a:rPr lang="en-US" sz="1600" b="1" i="1" dirty="0">
                <a:solidFill>
                  <a:srgbClr val="0033CC"/>
                </a:solidFill>
              </a:rPr>
              <a:t>Chief Justice of the Supreme Court - $270,000</a:t>
            </a:r>
          </a:p>
          <a:p>
            <a:pPr marL="576263" indent="-292100" algn="just">
              <a:spcBef>
                <a:spcPts val="0"/>
              </a:spcBef>
              <a:buFont typeface="Courier New" panose="02070309020205020404" pitchFamily="49" charset="0"/>
              <a:buChar char="o"/>
            </a:pPr>
            <a:r>
              <a:rPr lang="en-US" sz="1600" b="1" i="1" dirty="0">
                <a:solidFill>
                  <a:srgbClr val="0033CC"/>
                </a:solidFill>
              </a:rPr>
              <a:t>Associate Justice of the Supreme Court – 258, 900</a:t>
            </a:r>
          </a:p>
          <a:p>
            <a:pPr marL="576263" indent="-292100" algn="just">
              <a:spcBef>
                <a:spcPts val="0"/>
              </a:spcBef>
              <a:buFont typeface="Courier New" panose="02070309020205020404" pitchFamily="49" charset="0"/>
              <a:buChar char="o"/>
            </a:pPr>
            <a:r>
              <a:rPr lang="en-US" sz="1600" b="1" i="1" dirty="0">
                <a:solidFill>
                  <a:srgbClr val="0033CC"/>
                </a:solidFill>
              </a:rPr>
              <a:t>Circuit Judge of the United States Court of Appeals - $223,700</a:t>
            </a:r>
          </a:p>
          <a:p>
            <a:pPr marL="576263" indent="-292100" algn="just">
              <a:spcBef>
                <a:spcPts val="0"/>
              </a:spcBef>
              <a:buFont typeface="Courier New" panose="02070309020205020404" pitchFamily="49" charset="0"/>
              <a:buChar char="o"/>
            </a:pPr>
            <a:r>
              <a:rPr lang="en-US" sz="1600" b="1" i="1" dirty="0">
                <a:solidFill>
                  <a:srgbClr val="0033CC"/>
                </a:solidFill>
              </a:rPr>
              <a:t>Federal District Judge - $210,000</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17</a:t>
            </a:fld>
            <a:endParaRPr lang="en-US"/>
          </a:p>
        </p:txBody>
      </p:sp>
    </p:spTree>
    <p:extLst>
      <p:ext uri="{BB962C8B-B14F-4D97-AF65-F5344CB8AC3E}">
        <p14:creationId xmlns:p14="http://schemas.microsoft.com/office/powerpoint/2010/main" val="281265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75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75000"/>
              </a:lnSpc>
              <a:spcBef>
                <a:spcPts val="0"/>
              </a:spcBef>
              <a:defRPr/>
            </a:pPr>
            <a:r>
              <a:rPr lang="en-US" sz="3200" b="1" i="1" dirty="0">
                <a:solidFill>
                  <a:srgbClr val="006600"/>
                </a:solidFill>
              </a:rPr>
              <a:t>Jurisdiction</a:t>
            </a:r>
          </a:p>
          <a:p>
            <a:pPr algn="just">
              <a:lnSpc>
                <a:spcPct val="75000"/>
              </a:lnSpc>
              <a:spcBef>
                <a:spcPts val="0"/>
              </a:spcBef>
              <a:defRPr/>
            </a:pPr>
            <a:endParaRPr lang="en-US" sz="700" b="1" i="1" dirty="0">
              <a:solidFill>
                <a:srgbClr val="002060"/>
              </a:solidFill>
            </a:endParaRPr>
          </a:p>
          <a:p>
            <a:pPr algn="just">
              <a:lnSpc>
                <a:spcPct val="75000"/>
              </a:lnSpc>
              <a:spcBef>
                <a:spcPts val="0"/>
              </a:spcBef>
            </a:pPr>
            <a:r>
              <a:rPr lang="en-US" sz="1600" b="1" dirty="0"/>
              <a:t>The Federal Courts are courts of LIMITED JURISDICTION.  Section Two of Article III of the United States Constitution details the jurisdiction of the Federal Judiciary.  Such section states that the judicial Power shall extend:</a:t>
            </a:r>
          </a:p>
          <a:p>
            <a:pPr algn="just">
              <a:lnSpc>
                <a:spcPct val="75000"/>
              </a:lnSpc>
              <a:spcBef>
                <a:spcPts val="0"/>
              </a:spcBef>
            </a:pPr>
            <a:endParaRPr lang="en-US" sz="500" dirty="0"/>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all Cases, in Law and Equity, arising under this Constitution, the Laws of the United States, and Treaties made, or which shall be made, under their Authority;</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all Cases affecting Ambassadors, other public Ministers and Consuls;</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all Cases of admiralty and maritime Jurisdiction;</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Controversies to which the United States shall be a Party;</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Controversies between two or more States;</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Controversies between a State and Citizens of another State,</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Controversies between Citizens of different States, and</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To Controversies between Citizens of the same State claiming Lands under Grants of different States, and between a State, or the Citizens thereof, and foreign States, Citizens or Subjects.</a:t>
            </a:r>
          </a:p>
          <a:p>
            <a:pPr algn="just">
              <a:lnSpc>
                <a:spcPct val="75000"/>
              </a:lnSpc>
              <a:spcBef>
                <a:spcPts val="0"/>
              </a:spcBef>
            </a:pPr>
            <a:endParaRPr lang="en-US" sz="500" b="1" dirty="0"/>
          </a:p>
          <a:p>
            <a:pPr algn="just">
              <a:lnSpc>
                <a:spcPct val="75000"/>
              </a:lnSpc>
              <a:spcBef>
                <a:spcPts val="0"/>
              </a:spcBef>
            </a:pPr>
            <a:r>
              <a:rPr lang="en-US" sz="1600" b="1" dirty="0"/>
              <a:t>Such Section Two further provides: </a:t>
            </a:r>
          </a:p>
          <a:p>
            <a:pPr algn="just">
              <a:lnSpc>
                <a:spcPct val="75000"/>
              </a:lnSpc>
              <a:spcBef>
                <a:spcPts val="0"/>
              </a:spcBef>
            </a:pPr>
            <a:endParaRPr lang="en-US" sz="500" b="1" dirty="0"/>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That in all Cases affecting Ambassadors, other public Ministers and Consuls, and those in which a State shall be Party, the Supreme Court shall have original Jurisdiction; </a:t>
            </a:r>
          </a:p>
          <a:p>
            <a:pPr marL="171450" indent="-1714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That in all the other cases, the Supreme Court shall have appellate Jurisdiction, both as to Law and Fact, with such Exceptions, and under such Regulations as the Congress shall make; and</a:t>
            </a:r>
          </a:p>
          <a:p>
            <a:pPr marL="171450" indent="-171450" algn="just">
              <a:lnSpc>
                <a:spcPct val="75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75000"/>
              </a:lnSpc>
              <a:spcBef>
                <a:spcPts val="0"/>
              </a:spcBef>
              <a:buFont typeface="Arial" panose="020B0604020202020204" pitchFamily="34" charset="0"/>
              <a:buChar char="•"/>
            </a:pPr>
            <a:r>
              <a:rPr lang="en-US" sz="1400" b="1" i="1" dirty="0">
                <a:solidFill>
                  <a:srgbClr val="C00000"/>
                </a:solidFill>
              </a:rPr>
              <a:t>That the Trial of all Crimes, except in Cases of Impeachment, shall be by Jury; and such Trial shall be held in the State where the said Crimes shall have been committed; but when not committed within any State, the Trial shall be at such Place or Places as the Congress may by Law have directed. </a:t>
            </a:r>
          </a:p>
          <a:p>
            <a:pPr marL="285750" indent="-285750" algn="just">
              <a:lnSpc>
                <a:spcPct val="75000"/>
              </a:lnSpc>
              <a:spcBef>
                <a:spcPts val="0"/>
              </a:spcBef>
              <a:buFont typeface="Arial" panose="020B0604020202020204" pitchFamily="34" charset="0"/>
              <a:buChar char="•"/>
            </a:pPr>
            <a:endParaRPr lang="en-US" sz="500" b="1" i="1" dirty="0">
              <a:solidFill>
                <a:srgbClr val="C00000"/>
              </a:solidFill>
            </a:endParaRPr>
          </a:p>
          <a:p>
            <a:pPr algn="just">
              <a:lnSpc>
                <a:spcPct val="75000"/>
              </a:lnSpc>
              <a:spcBef>
                <a:spcPts val="0"/>
              </a:spcBef>
            </a:pPr>
            <a:r>
              <a:rPr lang="en-US" sz="1600" b="1" dirty="0">
                <a:solidFill>
                  <a:srgbClr val="0033CC"/>
                </a:solidFill>
              </a:rPr>
              <a:t>Basic Rule – Federal Court Jurisdiction:</a:t>
            </a:r>
          </a:p>
          <a:p>
            <a:pPr algn="just">
              <a:lnSpc>
                <a:spcPct val="75000"/>
              </a:lnSpc>
              <a:spcBef>
                <a:spcPts val="0"/>
              </a:spcBef>
            </a:pPr>
            <a:endParaRPr lang="en-US" sz="500" b="1" dirty="0"/>
          </a:p>
          <a:p>
            <a:pPr algn="just">
              <a:lnSpc>
                <a:spcPct val="75000"/>
              </a:lnSpc>
              <a:spcBef>
                <a:spcPts val="0"/>
              </a:spcBef>
            </a:pPr>
            <a:r>
              <a:rPr lang="en-US" sz="1400" b="1" dirty="0"/>
              <a:t>1. Federal Question or 2. Complete Diversity of Parties and Damages in excess of $75,000 </a:t>
            </a:r>
          </a:p>
          <a:p>
            <a:pPr marL="285750" indent="-285750" algn="just">
              <a:lnSpc>
                <a:spcPct val="75000"/>
              </a:lnSpc>
              <a:spcBef>
                <a:spcPts val="0"/>
              </a:spcBef>
              <a:buFont typeface="Arial" panose="020B0604020202020204" pitchFamily="34" charset="0"/>
              <a:buChar char="•"/>
            </a:pPr>
            <a:endParaRPr lang="en-US" sz="14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18</a:t>
            </a:fld>
            <a:endParaRPr lang="en-US"/>
          </a:p>
        </p:txBody>
      </p:sp>
    </p:spTree>
    <p:extLst>
      <p:ext uri="{BB962C8B-B14F-4D97-AF65-F5344CB8AC3E}">
        <p14:creationId xmlns:p14="http://schemas.microsoft.com/office/powerpoint/2010/main" val="226720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5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95000"/>
              </a:lnSpc>
              <a:spcBef>
                <a:spcPts val="0"/>
              </a:spcBef>
              <a:defRPr/>
            </a:pPr>
            <a:r>
              <a:rPr lang="en-US" sz="3200" b="1" i="1" dirty="0">
                <a:solidFill>
                  <a:srgbClr val="006600"/>
                </a:solidFill>
              </a:rPr>
              <a:t>Powers and Duties</a:t>
            </a:r>
          </a:p>
          <a:p>
            <a:pPr>
              <a:lnSpc>
                <a:spcPct val="95000"/>
              </a:lnSpc>
              <a:spcBef>
                <a:spcPts val="0"/>
              </a:spcBef>
              <a:defRPr/>
            </a:pPr>
            <a:endParaRPr lang="en-US" sz="700" b="1" i="1" dirty="0">
              <a:solidFill>
                <a:srgbClr val="002060"/>
              </a:solidFill>
            </a:endParaRPr>
          </a:p>
          <a:p>
            <a:pPr algn="just">
              <a:lnSpc>
                <a:spcPct val="95000"/>
              </a:lnSpc>
              <a:spcBef>
                <a:spcPts val="0"/>
              </a:spcBef>
            </a:pPr>
            <a:r>
              <a:rPr lang="en-US" sz="1600" dirty="0"/>
              <a:t>Article III of the United States Constitution provides following the powers and duties onto the Judiciary of the United States.  They are as follows:</a:t>
            </a:r>
          </a:p>
          <a:p>
            <a:pPr algn="just">
              <a:lnSpc>
                <a:spcPct val="95000"/>
              </a:lnSpc>
              <a:spcBef>
                <a:spcPts val="0"/>
              </a:spcBef>
            </a:pPr>
            <a:endParaRPr lang="en-US" sz="1600" b="1" dirty="0"/>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To Hear and Try Cases in Controversy involving the federal government, federal issues, and among citizens with federal jurisdiction, and to prosecute any violation of federal law;</a:t>
            </a:r>
          </a:p>
          <a:p>
            <a:pPr marL="285750" indent="-285750" algn="just">
              <a:lnSpc>
                <a:spcPct val="95000"/>
              </a:lnSpc>
              <a:spcBef>
                <a:spcPts val="0"/>
              </a:spcBef>
              <a:buFont typeface="Arial" panose="020B0604020202020204" pitchFamily="34" charset="0"/>
              <a:buChar char="•"/>
            </a:pPr>
            <a:endParaRPr lang="en-US" sz="1600" b="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To Hear and Decide Appeals involving the federal government, federal issues, and among citizens with federal jurisdiction or violation of federal law;</a:t>
            </a:r>
          </a:p>
          <a:p>
            <a:pPr marL="285750" indent="-285750" algn="just">
              <a:lnSpc>
                <a:spcPct val="95000"/>
              </a:lnSpc>
              <a:spcBef>
                <a:spcPts val="0"/>
              </a:spcBef>
              <a:buFont typeface="Arial" panose="020B0604020202020204" pitchFamily="34" charset="0"/>
              <a:buChar char="•"/>
            </a:pPr>
            <a:endParaRPr lang="en-US" sz="1600" dirty="0"/>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In exercising their powers and performing their duties, the federal courts are charged with providing impartial decisions to secure civil rights, interpret and apply federal law, and faithfully enforce federal laws made by the Congress; and</a:t>
            </a:r>
          </a:p>
          <a:p>
            <a:pPr marL="285750" indent="-285750" algn="just">
              <a:lnSpc>
                <a:spcPct val="95000"/>
              </a:lnSpc>
              <a:spcBef>
                <a:spcPts val="0"/>
              </a:spcBef>
              <a:buFont typeface="Arial" panose="020B0604020202020204" pitchFamily="34" charset="0"/>
              <a:buChar char="•"/>
            </a:pPr>
            <a:endParaRPr lang="en-US" sz="1600" b="1" i="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Their power shall extend to all Cases, in Law and Equity, under their jurisdiction.</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19</a:t>
            </a:fld>
            <a:endParaRPr lang="en-US"/>
          </a:p>
        </p:txBody>
      </p:sp>
    </p:spTree>
    <p:extLst>
      <p:ext uri="{BB962C8B-B14F-4D97-AF65-F5344CB8AC3E}">
        <p14:creationId xmlns:p14="http://schemas.microsoft.com/office/powerpoint/2010/main" val="38668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Last Time  – We Spoke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Creation/ Federal and State / </a:t>
            </a:r>
            <a:r>
              <a:rPr lang="en-US" b="1" i="1" dirty="0" err="1">
                <a:solidFill>
                  <a:srgbClr val="C00000"/>
                </a:solidFill>
              </a:rPr>
              <a:t>Govt</a:t>
            </a:r>
            <a:r>
              <a:rPr lang="en-US" b="1" i="1" dirty="0">
                <a:solidFill>
                  <a:srgbClr val="C00000"/>
                </a:solidFill>
              </a:rPr>
              <a:t> Structure / Rights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251468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80000"/>
              </a:lnSpc>
              <a:spcBef>
                <a:spcPts val="0"/>
              </a:spcBef>
              <a:defRPr/>
            </a:pPr>
            <a:r>
              <a:rPr lang="en-US" sz="3200" b="1" i="1" dirty="0">
                <a:solidFill>
                  <a:srgbClr val="006600"/>
                </a:solidFill>
              </a:rPr>
              <a:t>Constitutional Provisions</a:t>
            </a:r>
          </a:p>
          <a:p>
            <a:pPr>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III of the United States Constitution creates the Federal Judiciary.</a:t>
            </a:r>
          </a:p>
          <a:p>
            <a:pPr algn="just">
              <a:lnSpc>
                <a:spcPct val="75000"/>
              </a:lnSpc>
              <a:spcBef>
                <a:spcPts val="0"/>
              </a:spcBef>
            </a:pPr>
            <a:endParaRPr lang="en-US" sz="500" dirty="0"/>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Text of Article III:</a:t>
            </a:r>
            <a:r>
              <a:rPr lang="en-US" sz="1600" dirty="0"/>
              <a:t>  Article III is broken up into three sections, and states as follows:</a:t>
            </a:r>
          </a:p>
          <a:p>
            <a:pPr algn="just">
              <a:lnSpc>
                <a:spcPct val="75000"/>
              </a:lnSpc>
              <a:spcBef>
                <a:spcPts val="0"/>
              </a:spcBef>
            </a:pPr>
            <a:endParaRPr lang="en-US" sz="500" dirty="0"/>
          </a:p>
          <a:p>
            <a:pPr algn="just"/>
            <a:r>
              <a:rPr lang="en-US" sz="1100" dirty="0"/>
              <a:t>“</a:t>
            </a:r>
            <a:r>
              <a:rPr lang="en-US" sz="1100" b="1" dirty="0"/>
              <a:t>Section. 1.</a:t>
            </a:r>
          </a:p>
          <a:p>
            <a:pPr algn="just"/>
            <a:r>
              <a:rPr lang="en-US" sz="1100" dirty="0"/>
              <a:t>The judicial Power of the United States, shall be vested in one supreme Court, and in such inferior Courts as the Congress may from time to time ordain and establish. The Judges, both of the supreme and inferior Courts, shall hold their Offices during good </a:t>
            </a:r>
            <a:r>
              <a:rPr lang="en-US" sz="1100" dirty="0" err="1"/>
              <a:t>Behaviour</a:t>
            </a:r>
            <a:r>
              <a:rPr lang="en-US" sz="1100" dirty="0"/>
              <a:t>, and shall, at stated Times, receive for their Services, a Compensation, which shall not be diminished during their Continuance in Office. </a:t>
            </a:r>
          </a:p>
          <a:p>
            <a:pPr algn="just"/>
            <a:endParaRPr lang="en-US" sz="500" b="1" dirty="0"/>
          </a:p>
          <a:p>
            <a:pPr algn="just"/>
            <a:r>
              <a:rPr lang="en-US" sz="1100" b="1" dirty="0"/>
              <a:t>Section. 2.</a:t>
            </a:r>
          </a:p>
          <a:p>
            <a:pPr algn="just"/>
            <a:r>
              <a:rPr lang="en-US" sz="1100" dirty="0"/>
              <a:t>The judicial Power shall extend to all Cases, in Law and Equity, arising under this Constitution, the Laws of the United States, and Treaties made, or which shall be made, under their Authority;—to all Cases affecting Ambassadors, other public Ministers and Consuls;—to all Cases of admiralty and maritime Jurisdiction;—to Controversies to which the United States shall be a Party;—to Controversies between two or more States;— between a State and Citizens of another State,—between Citizens of different States,—between Citizens of the same State claiming Lands under Grants of different States, and between a State, or the Citizens thereof, and foreign States, Citizens or Subjects.</a:t>
            </a:r>
          </a:p>
          <a:p>
            <a:pPr algn="just"/>
            <a:endParaRPr lang="en-US" sz="500" dirty="0"/>
          </a:p>
          <a:p>
            <a:pPr algn="just"/>
            <a:r>
              <a:rPr lang="en-US" sz="1100" dirty="0"/>
              <a:t>In all Cases affecting Ambassadors, other public Ministers and Consuls, and those in which a State shall be Party, the supreme Court shall have original Jurisdiction. In all the other Cases before mentioned, the supreme Court shall have appellate Jurisdiction, both as to Law and Fact, with such Exceptions, and under such Regulations as the Congress shall make.</a:t>
            </a:r>
          </a:p>
          <a:p>
            <a:pPr algn="just"/>
            <a:endParaRPr lang="en-US" sz="500" dirty="0"/>
          </a:p>
          <a:p>
            <a:pPr algn="just"/>
            <a:r>
              <a:rPr lang="en-US" sz="1100" dirty="0"/>
              <a:t>The Trial of all Crimes, except in Cases of Impeachment, shall be by Jury; and such Trial shall be held in the State where the said Crimes shall have been committed; but when not committed within any State, the Trial shall be at such Place or Places as the Congress may by Law have directed. </a:t>
            </a:r>
          </a:p>
          <a:p>
            <a:pPr algn="just"/>
            <a:endParaRPr lang="en-US" sz="500" b="1" dirty="0"/>
          </a:p>
          <a:p>
            <a:pPr algn="just"/>
            <a:r>
              <a:rPr lang="en-US" sz="1100" b="1" dirty="0"/>
              <a:t>Section. 3.</a:t>
            </a:r>
          </a:p>
          <a:p>
            <a:pPr algn="just"/>
            <a:r>
              <a:rPr lang="en-US" sz="1100" dirty="0"/>
              <a:t>Treason against the United States, shall consist only in levying War against them, or in adhering to their Enemies, giving them Aid and Comfort. No Person shall be convicted of Treason unless on the Testimony of two Witnesses to the same overt Act, or on Confession in open Court.</a:t>
            </a:r>
          </a:p>
          <a:p>
            <a:pPr algn="just"/>
            <a:endParaRPr lang="en-US" sz="500" dirty="0"/>
          </a:p>
          <a:p>
            <a:pPr algn="just"/>
            <a:r>
              <a:rPr lang="en-US" sz="1100" dirty="0"/>
              <a:t>The Congress shall have Power to declare the Punishment of Treason, but no Attainder of Treason shall work Corruption of Blood, or Forfeiture except during the Life of the Person attainted.”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dirty="0"/>
          </a:p>
        </p:txBody>
      </p:sp>
    </p:spTree>
    <p:extLst>
      <p:ext uri="{BB962C8B-B14F-4D97-AF65-F5344CB8AC3E}">
        <p14:creationId xmlns:p14="http://schemas.microsoft.com/office/powerpoint/2010/main" val="397234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80000"/>
              </a:lnSpc>
              <a:spcBef>
                <a:spcPts val="0"/>
              </a:spcBef>
              <a:defRPr/>
            </a:pPr>
            <a:r>
              <a:rPr lang="en-US" sz="3200" b="1" i="1" dirty="0">
                <a:solidFill>
                  <a:srgbClr val="006600"/>
                </a:solidFill>
              </a:rPr>
              <a:t>Statutory Provisions</a:t>
            </a:r>
          </a:p>
          <a:p>
            <a:pPr>
              <a:lnSpc>
                <a:spcPct val="120000"/>
              </a:lnSpc>
              <a:spcBef>
                <a:spcPts val="0"/>
              </a:spcBef>
              <a:defRPr/>
            </a:pPr>
            <a:endParaRPr lang="en-US" sz="1000" b="1" i="1" dirty="0">
              <a:solidFill>
                <a:srgbClr val="002060"/>
              </a:solidFill>
            </a:endParaRPr>
          </a:p>
          <a:p>
            <a:pPr algn="just">
              <a:lnSpc>
                <a:spcPct val="120000"/>
              </a:lnSpc>
              <a:spcBef>
                <a:spcPts val="0"/>
              </a:spcBef>
            </a:pPr>
            <a:r>
              <a:rPr lang="en-US" sz="1600" dirty="0"/>
              <a:t>In addition to Article III, Title 28 of the United States Code also outlines the role of the  Judiciary of the United States, as authorized under the Constitution.</a:t>
            </a:r>
          </a:p>
          <a:p>
            <a:pPr algn="just">
              <a:lnSpc>
                <a:spcPct val="120000"/>
              </a:lnSpc>
              <a:spcBef>
                <a:spcPts val="0"/>
              </a:spcBef>
            </a:pPr>
            <a:endParaRPr lang="en-US" sz="500" dirty="0"/>
          </a:p>
          <a:p>
            <a:pPr algn="just">
              <a:lnSpc>
                <a:spcPct val="120000"/>
              </a:lnSpc>
              <a:spcBef>
                <a:spcPts val="0"/>
              </a:spcBef>
            </a:pPr>
            <a:endParaRPr lang="en-US" sz="500" b="1" dirty="0">
              <a:solidFill>
                <a:srgbClr val="C00000"/>
              </a:solidFill>
            </a:endParaRPr>
          </a:p>
          <a:p>
            <a:pPr algn="just">
              <a:lnSpc>
                <a:spcPct val="120000"/>
              </a:lnSpc>
              <a:spcBef>
                <a:spcPts val="0"/>
              </a:spcBef>
            </a:pPr>
            <a:r>
              <a:rPr lang="en-US" sz="1600" b="1" dirty="0">
                <a:solidFill>
                  <a:srgbClr val="C00000"/>
                </a:solidFill>
              </a:rPr>
              <a:t>Title 28 of the United States Code:</a:t>
            </a:r>
            <a:r>
              <a:rPr lang="en-US" sz="1600" dirty="0"/>
              <a:t>  Chapters 1 to 23 of this Federal Statute provide:</a:t>
            </a:r>
          </a:p>
          <a:p>
            <a:pPr>
              <a:lnSpc>
                <a:spcPct val="120000"/>
              </a:lnSpc>
              <a:spcBef>
                <a:spcPts val="0"/>
              </a:spcBef>
            </a:pPr>
            <a:endParaRPr lang="en-US" sz="500" dirty="0"/>
          </a:p>
          <a:p>
            <a:r>
              <a:rPr lang="en-US" sz="1400" b="1" dirty="0"/>
              <a:t>Chapter 1—Supreme Court (Sections 1 – 6)</a:t>
            </a:r>
          </a:p>
          <a:p>
            <a:r>
              <a:rPr lang="en-US" sz="1400" b="1" dirty="0"/>
              <a:t>Chapter 3—Courts of Appeals (Sections 41 – 49)</a:t>
            </a:r>
          </a:p>
          <a:p>
            <a:r>
              <a:rPr lang="en-US" sz="1400" b="1" dirty="0"/>
              <a:t>Chapter 5—District Courts (Sections 81 – 144)</a:t>
            </a:r>
          </a:p>
          <a:p>
            <a:r>
              <a:rPr lang="en-US" sz="1400" b="1" dirty="0"/>
              <a:t>Chapter 6—Bankruptcy Judges (Sections 151 – 159)</a:t>
            </a:r>
          </a:p>
          <a:p>
            <a:r>
              <a:rPr lang="en-US" sz="1400" b="1" dirty="0"/>
              <a:t>Chapter 7—United States Court Of Federal Claims (Sections 171 – 180)</a:t>
            </a:r>
          </a:p>
          <a:p>
            <a:r>
              <a:rPr lang="en-US" sz="1400" b="1" dirty="0"/>
              <a:t>[Chapter 9—Repealed] (§ 211)</a:t>
            </a:r>
          </a:p>
          <a:p>
            <a:r>
              <a:rPr lang="en-US" sz="1400" b="1" dirty="0"/>
              <a:t>Chapter 11—Court of International Trade (Sections 251 – 258)</a:t>
            </a:r>
          </a:p>
          <a:p>
            <a:r>
              <a:rPr lang="en-US" sz="1400" b="1" dirty="0"/>
              <a:t>Chapter 13—Assignment of Judges to other Courts (Sections 291 – 297)</a:t>
            </a:r>
          </a:p>
          <a:p>
            <a:r>
              <a:rPr lang="en-US" sz="1400" b="1" dirty="0"/>
              <a:t>Chapter 15—Conferences and Councils of Judges (Sections 331 – 335)</a:t>
            </a:r>
          </a:p>
          <a:p>
            <a:r>
              <a:rPr lang="en-US" sz="1400" b="1" dirty="0"/>
              <a:t>Chapter 16—Complaints against Judges and Judicial Discipline (Sections 351 – 364)</a:t>
            </a:r>
          </a:p>
          <a:p>
            <a:r>
              <a:rPr lang="en-US" sz="1400" b="1" dirty="0"/>
              <a:t>Chapter 17—Resignation and Retirement of Justices and Judges (Sections 371 – 377)</a:t>
            </a:r>
          </a:p>
          <a:p>
            <a:r>
              <a:rPr lang="en-US" sz="1400" b="1" dirty="0"/>
              <a:t>Chapter 19—Distribution of Reports and Digests (Sections 411 – 415)</a:t>
            </a:r>
          </a:p>
          <a:p>
            <a:r>
              <a:rPr lang="en-US" sz="1400" b="1" dirty="0"/>
              <a:t>Chapter 21—General Provisions applicable to Courts and Judges (Sections 451 – 463)</a:t>
            </a:r>
          </a:p>
          <a:p>
            <a:r>
              <a:rPr lang="en-US" sz="1400" b="1" dirty="0"/>
              <a:t>Chapter 23—Civil Justice Expense and Delay Reduction Plans (Sections 471 – 482)</a:t>
            </a:r>
          </a:p>
          <a:p>
            <a:pPr algn="just"/>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21</a:t>
            </a:fld>
            <a:endParaRPr lang="en-US"/>
          </a:p>
        </p:txBody>
      </p:sp>
    </p:spTree>
    <p:extLst>
      <p:ext uri="{BB962C8B-B14F-4D97-AF65-F5344CB8AC3E}">
        <p14:creationId xmlns:p14="http://schemas.microsoft.com/office/powerpoint/2010/main" val="302921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80000"/>
              </a:lnSpc>
              <a:spcBef>
                <a:spcPts val="0"/>
              </a:spcBef>
              <a:defRPr/>
            </a:pPr>
            <a:r>
              <a:rPr lang="en-US" sz="3200" b="1" i="1" dirty="0">
                <a:solidFill>
                  <a:srgbClr val="006600"/>
                </a:solidFill>
              </a:rPr>
              <a:t>The Courts</a:t>
            </a: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1600" b="1" dirty="0">
                <a:solidFill>
                  <a:srgbClr val="C00000"/>
                </a:solidFill>
              </a:rPr>
              <a:t>The principle Article III Federal Courts include: </a:t>
            </a:r>
          </a:p>
          <a:p>
            <a:pPr algn="just">
              <a:lnSpc>
                <a:spcPct val="70000"/>
              </a:lnSpc>
              <a:spcBef>
                <a:spcPts val="0"/>
              </a:spcBef>
            </a:pPr>
            <a:endParaRPr lang="en-US" sz="1000" b="1" dirty="0">
              <a:solidFill>
                <a:srgbClr val="C00000"/>
              </a:solidFill>
            </a:endParaRPr>
          </a:p>
          <a:p>
            <a:pPr algn="just">
              <a:lnSpc>
                <a:spcPct val="70000"/>
              </a:lnSpc>
              <a:spcBef>
                <a:spcPts val="0"/>
              </a:spcBef>
            </a:pPr>
            <a:endParaRPr lang="en-US" sz="500" b="1" dirty="0">
              <a:solidFill>
                <a:srgbClr val="0033CC"/>
              </a:solidFill>
            </a:endParaRPr>
          </a:p>
          <a:p>
            <a:pPr algn="ctr">
              <a:lnSpc>
                <a:spcPct val="70000"/>
              </a:lnSpc>
              <a:spcBef>
                <a:spcPts val="0"/>
              </a:spcBef>
            </a:pPr>
            <a:r>
              <a:rPr lang="en-US" sz="1600" b="1" dirty="0">
                <a:solidFill>
                  <a:srgbClr val="0033CC"/>
                </a:solidFill>
              </a:rPr>
              <a:t>Supreme Court of the United States (the Highest Court in the Land) – Washington D.C</a:t>
            </a: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r>
              <a:rPr lang="en-US" sz="1600" b="1" dirty="0">
                <a:solidFill>
                  <a:srgbClr val="0033CC"/>
                </a:solidFill>
              </a:rPr>
              <a:t>Circuit Courts of Appeals (the 1st Level Federal Appeals Court) 2</a:t>
            </a:r>
            <a:r>
              <a:rPr lang="en-US" sz="1600" b="1" baseline="30000" dirty="0">
                <a:solidFill>
                  <a:srgbClr val="0033CC"/>
                </a:solidFill>
              </a:rPr>
              <a:t>nd</a:t>
            </a:r>
            <a:r>
              <a:rPr lang="en-US" sz="1600" b="1" dirty="0">
                <a:solidFill>
                  <a:srgbClr val="0033CC"/>
                </a:solidFill>
              </a:rPr>
              <a:t> Circuit - NYC</a:t>
            </a: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r>
              <a:rPr lang="en-US" sz="1600" b="1" dirty="0">
                <a:solidFill>
                  <a:srgbClr val="0033CC"/>
                </a:solidFill>
              </a:rPr>
              <a:t>Federal District Courts (The Trial Level Federal Court) – Northern District NY - Albany</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22</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700" y="2418733"/>
            <a:ext cx="2362200" cy="131506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276" y="4114800"/>
            <a:ext cx="2438400" cy="11595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9114" y="5655395"/>
            <a:ext cx="1982724" cy="907330"/>
          </a:xfrm>
          <a:prstGeom prst="rect">
            <a:avLst/>
          </a:prstGeom>
        </p:spPr>
      </p:pic>
    </p:spTree>
    <p:extLst>
      <p:ext uri="{BB962C8B-B14F-4D97-AF65-F5344CB8AC3E}">
        <p14:creationId xmlns:p14="http://schemas.microsoft.com/office/powerpoint/2010/main" val="358895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23</a:t>
            </a:fld>
            <a:endParaRPr lang="en-US"/>
          </a:p>
        </p:txBody>
      </p:sp>
    </p:spTree>
    <p:extLst>
      <p:ext uri="{BB962C8B-B14F-4D97-AF65-F5344CB8AC3E}">
        <p14:creationId xmlns:p14="http://schemas.microsoft.com/office/powerpoint/2010/main" val="133731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p>
          <a:p>
            <a:pPr marL="342900" indent="-342900" algn="ctr">
              <a:spcBef>
                <a:spcPct val="20000"/>
              </a:spcBef>
            </a:pPr>
            <a:r>
              <a:rPr lang="en-US" sz="4800" b="1" dirty="0">
                <a:solidFill>
                  <a:srgbClr val="006600"/>
                </a:solidFill>
              </a:rPr>
              <a:t>The Judiciary - Generally</a:t>
            </a:r>
            <a:endParaRPr lang="en-US" sz="48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24</a:t>
            </a:fld>
            <a:endParaRPr lang="en-US"/>
          </a:p>
        </p:txBody>
      </p:sp>
    </p:spTree>
    <p:extLst>
      <p:ext uri="{BB962C8B-B14F-4D97-AF65-F5344CB8AC3E}">
        <p14:creationId xmlns:p14="http://schemas.microsoft.com/office/powerpoint/2010/main" val="213495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spcBef>
                <a:spcPts val="0"/>
              </a:spcBef>
              <a:defRPr/>
            </a:pPr>
            <a:r>
              <a:rPr lang="en-US" sz="3200" b="1" i="1" dirty="0">
                <a:solidFill>
                  <a:srgbClr val="006600"/>
                </a:solidFill>
              </a:rPr>
              <a:t>Generally</a:t>
            </a:r>
          </a:p>
          <a:p>
            <a:pPr>
              <a:lnSpc>
                <a:spcPct val="80000"/>
              </a:lnSpc>
              <a:spcBef>
                <a:spcPts val="0"/>
              </a:spcBef>
              <a:defRPr/>
            </a:pPr>
            <a:endParaRPr lang="en-US" sz="1500" b="1" i="1" dirty="0">
              <a:solidFill>
                <a:srgbClr val="00206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088832"/>
            <a:ext cx="7010400" cy="4140518"/>
          </a:xfrm>
          <a:prstGeom prst="rect">
            <a:avLst/>
          </a:prstGeom>
        </p:spPr>
      </p:pic>
    </p:spTree>
    <p:extLst>
      <p:ext uri="{BB962C8B-B14F-4D97-AF65-F5344CB8AC3E}">
        <p14:creationId xmlns:p14="http://schemas.microsoft.com/office/powerpoint/2010/main" val="5722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75000"/>
              </a:lnSpc>
              <a:spcBef>
                <a:spcPts val="0"/>
              </a:spcBef>
              <a:defRPr/>
            </a:pPr>
            <a:r>
              <a:rPr lang="en-US" sz="3200" b="1" i="1" dirty="0">
                <a:solidFill>
                  <a:srgbClr val="006600"/>
                </a:solidFill>
              </a:rPr>
              <a:t>Generally</a:t>
            </a:r>
          </a:p>
          <a:p>
            <a:pPr>
              <a:lnSpc>
                <a:spcPct val="75000"/>
              </a:lnSpc>
              <a:spcBef>
                <a:spcPts val="0"/>
              </a:spcBef>
              <a:defRPr/>
            </a:pPr>
            <a:endParaRPr lang="en-US" sz="1500" b="1" i="1" dirty="0">
              <a:solidFill>
                <a:srgbClr val="002060"/>
              </a:solidFill>
            </a:endParaRPr>
          </a:p>
          <a:p>
            <a:pPr marL="3200400" indent="-168275" algn="just">
              <a:lnSpc>
                <a:spcPct val="70000"/>
              </a:lnSpc>
              <a:spcBef>
                <a:spcPts val="0"/>
              </a:spcBef>
              <a:buFont typeface="Arial" panose="020B0604020202020204" pitchFamily="34" charset="0"/>
              <a:buChar char="•"/>
            </a:pPr>
            <a:r>
              <a:rPr lang="en-US" sz="1600" dirty="0"/>
              <a:t>The </a:t>
            </a:r>
            <a:r>
              <a:rPr lang="en-US" sz="1600" b="1" dirty="0"/>
              <a:t>Judicial Power of the State of New York </a:t>
            </a:r>
            <a:r>
              <a:rPr lang="en-US" sz="1600" dirty="0"/>
              <a:t>is vested the Unified Court System for the State, which shall consist of the </a:t>
            </a:r>
            <a:r>
              <a:rPr lang="en-US" sz="1600" b="1" dirty="0"/>
              <a:t>Court of Appeals</a:t>
            </a:r>
            <a:r>
              <a:rPr lang="en-US" sz="1600" dirty="0"/>
              <a:t>, the supreme court including the appellate divisions thereof, the court of claims, the county court, the surrogate's court and the family court.</a:t>
            </a:r>
            <a:endParaRPr lang="en-US" sz="1600" b="1" dirty="0"/>
          </a:p>
          <a:p>
            <a:pPr marL="3032125" algn="just">
              <a:lnSpc>
                <a:spcPct val="70000"/>
              </a:lnSpc>
              <a:spcBef>
                <a:spcPts val="0"/>
              </a:spcBef>
            </a:pPr>
            <a:endParaRPr lang="en-US" sz="1000" dirty="0"/>
          </a:p>
          <a:p>
            <a:pPr marL="3200400" indent="-168275" algn="just">
              <a:lnSpc>
                <a:spcPct val="70000"/>
              </a:lnSpc>
              <a:spcBef>
                <a:spcPts val="0"/>
              </a:spcBef>
              <a:buFont typeface="Arial" panose="020B0604020202020204" pitchFamily="34" charset="0"/>
              <a:buChar char="•"/>
            </a:pPr>
            <a:r>
              <a:rPr lang="en-US" sz="1600" dirty="0"/>
              <a:t>Created as an </a:t>
            </a:r>
            <a:r>
              <a:rPr lang="en-US" sz="1600" b="1" dirty="0"/>
              <a:t>independent, co-equal branch </a:t>
            </a:r>
            <a:r>
              <a:rPr lang="en-US" sz="1600" dirty="0"/>
              <a:t>of the state government, it has its </a:t>
            </a:r>
            <a:r>
              <a:rPr lang="en-US" sz="1600" b="1" dirty="0"/>
              <a:t>substantial powers</a:t>
            </a:r>
            <a:r>
              <a:rPr lang="en-US" sz="1600" dirty="0"/>
              <a:t> checked by the Executive Branch (through Appointment of Appeals Judges), by the people (through the direct election of certain courts) and by the Legislative Branch (the Legislature) through the establishing of jurisdiction and the confirmation process in the Senate.</a:t>
            </a:r>
          </a:p>
          <a:p>
            <a:pPr marL="3200400" indent="-168275" algn="just">
              <a:lnSpc>
                <a:spcPct val="70000"/>
              </a:lnSpc>
              <a:spcBef>
                <a:spcPts val="0"/>
              </a:spcBef>
              <a:buFont typeface="Arial" panose="020B0604020202020204" pitchFamily="34" charset="0"/>
              <a:buChar char="•"/>
            </a:pPr>
            <a:endParaRPr lang="en-US" sz="1000" dirty="0"/>
          </a:p>
          <a:p>
            <a:pPr marL="3200400" indent="-168275" algn="just">
              <a:lnSpc>
                <a:spcPct val="70000"/>
              </a:lnSpc>
              <a:spcBef>
                <a:spcPts val="0"/>
              </a:spcBef>
              <a:buFont typeface="Arial" panose="020B0604020202020204" pitchFamily="34" charset="0"/>
              <a:buChar char="•"/>
            </a:pPr>
            <a:r>
              <a:rPr lang="en-US" sz="1600" dirty="0"/>
              <a:t>Designed to </a:t>
            </a:r>
            <a:r>
              <a:rPr lang="en-US" sz="1600" b="1" dirty="0"/>
              <a:t>Hear Cases in Controversy </a:t>
            </a:r>
            <a:r>
              <a:rPr lang="en-US" sz="1600" dirty="0"/>
              <a:t>and</a:t>
            </a:r>
            <a:r>
              <a:rPr lang="en-US" sz="1600" b="1" dirty="0"/>
              <a:t> Appeals, </a:t>
            </a:r>
            <a:r>
              <a:rPr lang="en-US" sz="1600" dirty="0"/>
              <a:t>it is a court system of broad jurisdiction, and is charged with providing impartial decisions to </a:t>
            </a:r>
            <a:r>
              <a:rPr lang="en-US" sz="1600" b="1" dirty="0"/>
              <a:t>secure civil rights, interpret and apply state law, and faithfully enforce state laws </a:t>
            </a:r>
            <a:r>
              <a:rPr lang="en-US" sz="1600" dirty="0"/>
              <a:t>made by the Legislature.</a:t>
            </a:r>
          </a:p>
          <a:p>
            <a:pPr marL="3200400" indent="-168275" algn="just">
              <a:lnSpc>
                <a:spcPct val="70000"/>
              </a:lnSpc>
              <a:spcBef>
                <a:spcPts val="0"/>
              </a:spcBef>
              <a:buFont typeface="Arial" panose="020B0604020202020204" pitchFamily="34" charset="0"/>
              <a:buChar char="•"/>
            </a:pPr>
            <a:endParaRPr lang="en-US" sz="1000" dirty="0">
              <a:solidFill>
                <a:srgbClr val="C00000"/>
              </a:solidFill>
            </a:endParaRPr>
          </a:p>
          <a:p>
            <a:pPr marL="3200400" indent="-168275" algn="just">
              <a:lnSpc>
                <a:spcPct val="70000"/>
              </a:lnSpc>
              <a:spcBef>
                <a:spcPts val="0"/>
              </a:spcBef>
              <a:buFont typeface="Arial" panose="020B0604020202020204" pitchFamily="34" charset="0"/>
              <a:buChar char="•"/>
            </a:pPr>
            <a:r>
              <a:rPr lang="en-US" sz="1600" b="1" dirty="0">
                <a:solidFill>
                  <a:srgbClr val="C00000"/>
                </a:solidFill>
              </a:rPr>
              <a:t>The State Courts consist of: </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Court of Appeals of the State of New York,</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Appellate Division of the Supreme Court, </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Supreme Courts,</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Court of Claims,</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County Courts,</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Surrogate’s Courts, and</a:t>
            </a:r>
          </a:p>
          <a:p>
            <a:pPr marL="3484563" indent="-284163" algn="just">
              <a:lnSpc>
                <a:spcPct val="70000"/>
              </a:lnSpc>
              <a:spcBef>
                <a:spcPts val="0"/>
              </a:spcBef>
              <a:buFont typeface="Courier New" panose="02070309020205020404" pitchFamily="49" charset="0"/>
              <a:buChar char="o"/>
            </a:pPr>
            <a:r>
              <a:rPr lang="en-US" sz="1600" b="1" dirty="0">
                <a:solidFill>
                  <a:srgbClr val="0033CC"/>
                </a:solidFill>
              </a:rPr>
              <a:t>Family Courts.</a:t>
            </a:r>
          </a:p>
          <a:p>
            <a:pPr marL="3200400" indent="-168275" algn="just">
              <a:lnSpc>
                <a:spcPct val="80000"/>
              </a:lnSpc>
              <a:spcBef>
                <a:spcPts val="0"/>
              </a:spcBef>
              <a:buFont typeface="Arial" panose="020B0604020202020204" pitchFamily="34" charset="0"/>
              <a:buChar char="•"/>
            </a:pPr>
            <a:endParaRPr lang="en-US" sz="1500" dirty="0"/>
          </a:p>
          <a:p>
            <a:pPr marL="3028950" indent="-57150" algn="just">
              <a:lnSpc>
                <a:spcPct val="80000"/>
              </a:lnSpc>
              <a:spcBef>
                <a:spcPts val="0"/>
              </a:spcBef>
              <a:buFont typeface="Arial" panose="020B0604020202020204" pitchFamily="34" charset="0"/>
              <a:buChar char="•"/>
            </a:pPr>
            <a:endParaRPr lang="en-US" sz="1500" dirty="0"/>
          </a:p>
          <a:p>
            <a:pPr algn="just">
              <a:lnSpc>
                <a:spcPct val="80000"/>
              </a:lnSpc>
              <a:spcBef>
                <a:spcPts val="0"/>
              </a:spcBef>
            </a:pPr>
            <a:endParaRPr lang="en-US" sz="1500" dirty="0"/>
          </a:p>
          <a:p>
            <a:pPr algn="just">
              <a:lnSpc>
                <a:spcPct val="80000"/>
              </a:lnSpc>
              <a:spcBef>
                <a:spcPts val="0"/>
              </a:spcBef>
            </a:pPr>
            <a:endParaRPr lang="en-US" sz="1500" dirty="0"/>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26</a:t>
            </a:fld>
            <a:endParaRPr lang="en-US" dirty="0"/>
          </a:p>
        </p:txBody>
      </p:sp>
      <p:sp>
        <p:nvSpPr>
          <p:cNvPr id="7" name="TextBox 6"/>
          <p:cNvSpPr txBox="1"/>
          <p:nvPr/>
        </p:nvSpPr>
        <p:spPr>
          <a:xfrm>
            <a:off x="457200" y="5974080"/>
            <a:ext cx="2734055" cy="600164"/>
          </a:xfrm>
          <a:prstGeom prst="rect">
            <a:avLst/>
          </a:prstGeom>
          <a:noFill/>
        </p:spPr>
        <p:txBody>
          <a:bodyPr wrap="square" rtlCol="0">
            <a:spAutoFit/>
          </a:bodyPr>
          <a:lstStyle/>
          <a:p>
            <a:pPr algn="ctr"/>
            <a:r>
              <a:rPr lang="en-US" sz="1100" b="1" dirty="0"/>
              <a:t>Hon. John Jay</a:t>
            </a:r>
          </a:p>
          <a:p>
            <a:pPr algn="ctr"/>
            <a:r>
              <a:rPr lang="en-US" sz="1100" b="1" dirty="0"/>
              <a:t>First Chief Justice </a:t>
            </a:r>
          </a:p>
          <a:p>
            <a:pPr algn="ctr"/>
            <a:r>
              <a:rPr lang="en-US" sz="1100" b="1" dirty="0"/>
              <a:t>of New York’s Highest Appellate Court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5" y="1752600"/>
            <a:ext cx="2810256" cy="4221480"/>
          </a:xfrm>
          <a:prstGeom prst="rect">
            <a:avLst/>
          </a:prstGeom>
        </p:spPr>
      </p:pic>
    </p:spTree>
    <p:extLst>
      <p:ext uri="{BB962C8B-B14F-4D97-AF65-F5344CB8AC3E}">
        <p14:creationId xmlns:p14="http://schemas.microsoft.com/office/powerpoint/2010/main" val="7151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spcBef>
                <a:spcPts val="0"/>
              </a:spcBef>
              <a:defRPr/>
            </a:pPr>
            <a:r>
              <a:rPr lang="en-US" sz="3200" b="1" i="1" dirty="0">
                <a:solidFill>
                  <a:srgbClr val="006600"/>
                </a:solidFill>
              </a:rPr>
              <a:t>Generally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sz="2000" b="1" dirty="0"/>
              <a:t>The New York State Constitution vests the Judicial Power of The State of New York in the Unified Court System which shall consist of the Court of Appeals, the supreme court including the appellate divisions thereof, the court of claims, the county court, the surrogate's court and the family court.</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Article VI of the New York State Constitution expressly states the: </a:t>
            </a:r>
          </a:p>
          <a:p>
            <a:pPr marL="685800" indent="-228600" algn="just">
              <a:spcBef>
                <a:spcPts val="0"/>
              </a:spcBef>
              <a:buFont typeface="Courier New" panose="02070309020205020404" pitchFamily="49" charset="0"/>
              <a:buChar char="o"/>
            </a:pPr>
            <a:r>
              <a:rPr lang="en-US" b="1" dirty="0">
                <a:solidFill>
                  <a:srgbClr val="FF0000"/>
                </a:solidFill>
              </a:rPr>
              <a:t>  jurisdiction, </a:t>
            </a:r>
          </a:p>
          <a:p>
            <a:pPr marL="685800" indent="-228600" algn="just">
              <a:spcBef>
                <a:spcPts val="0"/>
              </a:spcBef>
              <a:buFont typeface="Courier New" panose="02070309020205020404" pitchFamily="49" charset="0"/>
              <a:buChar char="o"/>
            </a:pPr>
            <a:r>
              <a:rPr lang="en-US" b="1" dirty="0">
                <a:solidFill>
                  <a:srgbClr val="FF0000"/>
                </a:solidFill>
              </a:rPr>
              <a:t>  the qualifications, and</a:t>
            </a:r>
          </a:p>
          <a:p>
            <a:pPr marL="685800" indent="-228600" algn="just">
              <a:spcBef>
                <a:spcPts val="0"/>
              </a:spcBef>
              <a:buFont typeface="Courier New" panose="02070309020205020404" pitchFamily="49" charset="0"/>
              <a:buChar char="o"/>
            </a:pPr>
            <a:r>
              <a:rPr lang="en-US" b="1" dirty="0">
                <a:solidFill>
                  <a:srgbClr val="FF0000"/>
                </a:solidFill>
              </a:rPr>
              <a:t>  the duties, powers, and responsibilities </a:t>
            </a:r>
          </a:p>
          <a:p>
            <a:pPr marL="457200" indent="-109538" algn="just">
              <a:spcBef>
                <a:spcPts val="0"/>
              </a:spcBef>
            </a:pPr>
            <a:r>
              <a:rPr lang="en-US" sz="2000" b="1" dirty="0"/>
              <a:t>of the Judiciary of the State of New York.  </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The New York State Judiciary Law </a:t>
            </a:r>
          </a:p>
          <a:p>
            <a:pPr algn="just">
              <a:spcBef>
                <a:spcPts val="0"/>
              </a:spcBef>
            </a:pPr>
            <a:r>
              <a:rPr lang="en-US" sz="2000" b="1" dirty="0"/>
              <a:t>      (a State Statute that is proscribed by the Constitution) </a:t>
            </a:r>
          </a:p>
          <a:p>
            <a:pPr algn="just">
              <a:spcBef>
                <a:spcPts val="0"/>
              </a:spcBef>
            </a:pPr>
            <a:r>
              <a:rPr lang="en-US" sz="2000" b="1" dirty="0"/>
              <a:t>      also sets forth the Powers and Authority of the Judiciary.</a:t>
            </a:r>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27</a:t>
            </a:fld>
            <a:endParaRPr lang="en-US" dirty="0"/>
          </a:p>
        </p:txBody>
      </p:sp>
    </p:spTree>
    <p:extLst>
      <p:ext uri="{BB962C8B-B14F-4D97-AF65-F5344CB8AC3E}">
        <p14:creationId xmlns:p14="http://schemas.microsoft.com/office/powerpoint/2010/main" val="402213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p>
          <a:p>
            <a:pPr marL="342900" indent="-342900" algn="ctr">
              <a:spcBef>
                <a:spcPct val="20000"/>
              </a:spcBef>
            </a:pPr>
            <a:r>
              <a:rPr lang="en-US" sz="3600" b="1" dirty="0">
                <a:solidFill>
                  <a:srgbClr val="006600"/>
                </a:solidFill>
              </a:rPr>
              <a:t>The Judicial Branch</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28</a:t>
            </a:fld>
            <a:endParaRPr lang="en-US"/>
          </a:p>
        </p:txBody>
      </p:sp>
    </p:spTree>
    <p:extLst>
      <p:ext uri="{BB962C8B-B14F-4D97-AF65-F5344CB8AC3E}">
        <p14:creationId xmlns:p14="http://schemas.microsoft.com/office/powerpoint/2010/main" val="114594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80000"/>
              </a:lnSpc>
              <a:spcBef>
                <a:spcPts val="0"/>
              </a:spcBef>
              <a:defRPr/>
            </a:pPr>
            <a:r>
              <a:rPr lang="en-US" sz="3200" b="1" i="1" dirty="0">
                <a:solidFill>
                  <a:srgbClr val="006600"/>
                </a:solidFill>
              </a:rPr>
              <a:t>Legal Authority</a:t>
            </a:r>
          </a:p>
          <a:p>
            <a:pPr>
              <a:lnSpc>
                <a:spcPct val="80000"/>
              </a:lnSpc>
              <a:spcBef>
                <a:spcPts val="0"/>
              </a:spcBef>
              <a:defRPr/>
            </a:pPr>
            <a:endParaRPr lang="en-US" sz="1000" b="1" i="1" dirty="0">
              <a:solidFill>
                <a:srgbClr val="002060"/>
              </a:solidFill>
            </a:endParaRPr>
          </a:p>
          <a:p>
            <a:pPr marL="228600" indent="-228600" algn="just">
              <a:lnSpc>
                <a:spcPct val="80000"/>
              </a:lnSpc>
              <a:spcBef>
                <a:spcPts val="0"/>
              </a:spcBef>
              <a:buFont typeface="Arial" panose="020B0604020202020204" pitchFamily="34" charset="0"/>
              <a:buChar char="•"/>
            </a:pPr>
            <a:r>
              <a:rPr lang="en-US" sz="1700" b="1" dirty="0"/>
              <a:t>Section One of Article VI of the New York State Constitution expressly provides: </a:t>
            </a:r>
          </a:p>
          <a:p>
            <a:pPr algn="just">
              <a:lnSpc>
                <a:spcPct val="80000"/>
              </a:lnSpc>
              <a:spcBef>
                <a:spcPts val="0"/>
              </a:spcBef>
            </a:pPr>
            <a:r>
              <a:rPr lang="en-US" sz="2000" b="1" i="1" dirty="0">
                <a:solidFill>
                  <a:srgbClr val="0033CC"/>
                </a:solidFill>
              </a:rPr>
              <a:t>   </a:t>
            </a:r>
            <a:r>
              <a:rPr lang="en-US" sz="1400" b="1" i="1" dirty="0">
                <a:solidFill>
                  <a:srgbClr val="0033CC"/>
                </a:solidFill>
              </a:rPr>
              <a:t>“There shall be a unified court system for the state. The state-wide courts shall consist of the court of appeals, the supreme court including the appellate divisions thereof, the court of claims, the county court, the surrogate's court and the family court, as hereinafter provided. </a:t>
            </a:r>
          </a:p>
          <a:p>
            <a:pPr algn="just">
              <a:lnSpc>
                <a:spcPct val="80000"/>
              </a:lnSpc>
              <a:spcBef>
                <a:spcPts val="0"/>
              </a:spcBef>
            </a:pPr>
            <a:endParaRPr lang="en-US" sz="500" b="1" i="1" dirty="0">
              <a:solidFill>
                <a:srgbClr val="0033CC"/>
              </a:solidFill>
            </a:endParaRPr>
          </a:p>
          <a:p>
            <a:pPr algn="just">
              <a:lnSpc>
                <a:spcPct val="80000"/>
              </a:lnSpc>
              <a:spcBef>
                <a:spcPts val="0"/>
              </a:spcBef>
            </a:pPr>
            <a:r>
              <a:rPr lang="en-US" sz="1400" b="1" i="1" dirty="0">
                <a:solidFill>
                  <a:srgbClr val="0033CC"/>
                </a:solidFill>
              </a:rPr>
              <a:t>    The legislature shall establish in and for the city of New York, as part of the unified court system for the state, a single, city-wide court of civil jurisdiction and a single, city-wide court of criminal jurisdiction, as hereinafter provided, and may upon the request of the mayor and the local legislative body of the city of New York, merge the two courts into one city-wide court of both civil and criminal jurisdiction. The unified court system for the state shall also include the district, town, city and village courts outside the city of New York, as hereinafter provided.</a:t>
            </a:r>
          </a:p>
          <a:p>
            <a:pPr algn="just">
              <a:lnSpc>
                <a:spcPct val="80000"/>
              </a:lnSpc>
              <a:spcBef>
                <a:spcPts val="0"/>
              </a:spcBef>
            </a:pPr>
            <a:endParaRPr lang="en-US" sz="500" b="1" i="1" dirty="0">
              <a:solidFill>
                <a:srgbClr val="0033CC"/>
              </a:solidFill>
            </a:endParaRPr>
          </a:p>
          <a:p>
            <a:pPr algn="just">
              <a:lnSpc>
                <a:spcPct val="80000"/>
              </a:lnSpc>
              <a:spcBef>
                <a:spcPts val="0"/>
              </a:spcBef>
            </a:pPr>
            <a:r>
              <a:rPr lang="en-US" sz="1400" b="1" i="1" dirty="0">
                <a:solidFill>
                  <a:srgbClr val="0033CC"/>
                </a:solidFill>
              </a:rPr>
              <a:t>    The court of appeals, the supreme court including the appellate divisions thereof, the court of claims, the county court, the surrogate's court, the family court, the courts or court of civil and criminal jurisdiction of the city of New York, and such other courts as the legislature may determine shall be courts of record.”</a:t>
            </a:r>
            <a:r>
              <a:rPr lang="en-US" sz="1400" dirty="0"/>
              <a:t> </a:t>
            </a:r>
          </a:p>
          <a:p>
            <a:pPr algn="just">
              <a:lnSpc>
                <a:spcPct val="80000"/>
              </a:lnSpc>
              <a:spcBef>
                <a:spcPts val="0"/>
              </a:spcBef>
            </a:pPr>
            <a:r>
              <a:rPr lang="en-US" sz="1300" b="1" dirty="0"/>
              <a:t>      </a:t>
            </a:r>
          </a:p>
          <a:p>
            <a:pPr marL="228600" indent="-228600" algn="just">
              <a:lnSpc>
                <a:spcPct val="80000"/>
              </a:lnSpc>
              <a:spcBef>
                <a:spcPts val="0"/>
              </a:spcBef>
              <a:buFont typeface="Arial" panose="020B0604020202020204" pitchFamily="34" charset="0"/>
              <a:buChar char="•"/>
            </a:pPr>
            <a:r>
              <a:rPr lang="en-US" sz="1700" b="1" dirty="0"/>
              <a:t>Article VI of the New York State Constitution expressly states the: </a:t>
            </a:r>
          </a:p>
          <a:p>
            <a:pPr marL="685800" indent="-228600" algn="just">
              <a:lnSpc>
                <a:spcPct val="80000"/>
              </a:lnSpc>
              <a:spcBef>
                <a:spcPts val="0"/>
              </a:spcBef>
              <a:buFont typeface="Courier New" panose="02070309020205020404" pitchFamily="49" charset="0"/>
              <a:buChar char="o"/>
            </a:pPr>
            <a:r>
              <a:rPr lang="en-US" sz="1500" b="1" dirty="0">
                <a:solidFill>
                  <a:srgbClr val="FF0000"/>
                </a:solidFill>
              </a:rPr>
              <a:t>  jurisdiction, </a:t>
            </a:r>
          </a:p>
          <a:p>
            <a:pPr marL="685800" indent="-228600" algn="just">
              <a:lnSpc>
                <a:spcPct val="80000"/>
              </a:lnSpc>
              <a:spcBef>
                <a:spcPts val="0"/>
              </a:spcBef>
              <a:buFont typeface="Courier New" panose="02070309020205020404" pitchFamily="49" charset="0"/>
              <a:buChar char="o"/>
            </a:pPr>
            <a:r>
              <a:rPr lang="en-US" sz="1500" b="1" dirty="0">
                <a:solidFill>
                  <a:srgbClr val="FF0000"/>
                </a:solidFill>
              </a:rPr>
              <a:t>  the qualifications, and</a:t>
            </a:r>
          </a:p>
          <a:p>
            <a:pPr marL="685800" indent="-228600" algn="just">
              <a:lnSpc>
                <a:spcPct val="80000"/>
              </a:lnSpc>
              <a:spcBef>
                <a:spcPts val="0"/>
              </a:spcBef>
              <a:buFont typeface="Courier New" panose="02070309020205020404" pitchFamily="49" charset="0"/>
              <a:buChar char="o"/>
            </a:pPr>
            <a:r>
              <a:rPr lang="en-US" sz="1500" b="1" dirty="0">
                <a:solidFill>
                  <a:srgbClr val="FF0000"/>
                </a:solidFill>
              </a:rPr>
              <a:t>  the duties, powers, and responsibilities </a:t>
            </a:r>
          </a:p>
          <a:p>
            <a:pPr marL="347663" algn="just">
              <a:lnSpc>
                <a:spcPct val="80000"/>
              </a:lnSpc>
              <a:spcBef>
                <a:spcPts val="0"/>
              </a:spcBef>
            </a:pPr>
            <a:r>
              <a:rPr lang="en-US" sz="1700" b="1" dirty="0"/>
              <a:t>of the Judiciary of the State of New York.  </a:t>
            </a:r>
          </a:p>
          <a:p>
            <a:pPr marL="457200" indent="-109538" algn="just">
              <a:lnSpc>
                <a:spcPct val="80000"/>
              </a:lnSpc>
              <a:spcBef>
                <a:spcPts val="0"/>
              </a:spcBef>
            </a:pPr>
            <a:endParaRPr lang="en-US" sz="1600" b="1" dirty="0"/>
          </a:p>
          <a:p>
            <a:pPr marL="342900" indent="-342900" algn="just">
              <a:lnSpc>
                <a:spcPct val="80000"/>
              </a:lnSpc>
              <a:spcBef>
                <a:spcPts val="0"/>
              </a:spcBef>
              <a:buFont typeface="Arial" panose="020B0604020202020204" pitchFamily="34" charset="0"/>
              <a:buChar char="•"/>
            </a:pPr>
            <a:r>
              <a:rPr lang="en-US" sz="1700" b="1" dirty="0"/>
              <a:t>The New York State Judiciary Law </a:t>
            </a:r>
          </a:p>
          <a:p>
            <a:pPr algn="just">
              <a:lnSpc>
                <a:spcPct val="80000"/>
              </a:lnSpc>
              <a:spcBef>
                <a:spcPts val="0"/>
              </a:spcBef>
            </a:pPr>
            <a:r>
              <a:rPr lang="en-US" sz="1700" b="1" dirty="0"/>
              <a:t>      (a State Statute that is proscribed by the Constitution) </a:t>
            </a:r>
          </a:p>
          <a:p>
            <a:pPr algn="just">
              <a:lnSpc>
                <a:spcPct val="80000"/>
              </a:lnSpc>
              <a:spcBef>
                <a:spcPts val="0"/>
              </a:spcBef>
            </a:pPr>
            <a:r>
              <a:rPr lang="en-US" sz="1700" b="1" dirty="0"/>
              <a:t>      also sets forth the Powers and Authority of the Judiciary.</a:t>
            </a:r>
          </a:p>
          <a:p>
            <a:pPr algn="just">
              <a:lnSpc>
                <a:spcPct val="90000"/>
              </a:lnSpc>
              <a:spcBef>
                <a:spcPts val="0"/>
              </a:spcBef>
            </a:pPr>
            <a:endParaRPr lang="en-US" sz="2000" b="1" dirty="0"/>
          </a:p>
          <a:p>
            <a:pPr algn="just">
              <a:lnSpc>
                <a:spcPct val="9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29</a:t>
            </a:fld>
            <a:endParaRPr lang="en-US" dirty="0"/>
          </a:p>
        </p:txBody>
      </p:sp>
    </p:spTree>
    <p:extLst>
      <p:ext uri="{BB962C8B-B14F-4D97-AF65-F5344CB8AC3E}">
        <p14:creationId xmlns:p14="http://schemas.microsoft.com/office/powerpoint/2010/main" val="13424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265783"/>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The Executive Branch</a:t>
            </a:r>
          </a:p>
          <a:p>
            <a:pPr algn="ctr">
              <a:defRPr/>
            </a:pPr>
            <a:r>
              <a:rPr lang="en-US" b="1" i="1" dirty="0">
                <a:solidFill>
                  <a:srgbClr val="C00000"/>
                </a:solidFill>
              </a:rPr>
              <a:t>Part One: Federal and State / Powers / </a:t>
            </a:r>
            <a:r>
              <a:rPr lang="en-US" b="1" i="1" dirty="0" err="1">
                <a:solidFill>
                  <a:srgbClr val="C00000"/>
                </a:solidFill>
              </a:rPr>
              <a:t>Regs</a:t>
            </a:r>
            <a:r>
              <a:rPr lang="en-US" b="1" i="1" dirty="0">
                <a:solidFill>
                  <a:srgbClr val="C00000"/>
                </a:solidFill>
              </a:rPr>
              <a:t> / Executive Orders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Judicial Branch</a:t>
            </a:r>
          </a:p>
          <a:p>
            <a:pPr algn="ctr">
              <a:defRPr/>
            </a:pPr>
            <a:r>
              <a:rPr lang="en-US" b="1" dirty="0">
                <a:solidFill>
                  <a:srgbClr val="002060"/>
                </a:solidFill>
              </a:rPr>
              <a:t>     </a:t>
            </a:r>
            <a:r>
              <a:rPr lang="en-US" b="1" i="1" dirty="0">
                <a:solidFill>
                  <a:srgbClr val="C00000"/>
                </a:solidFill>
              </a:rPr>
              <a:t>Part Two: Federal and State / Jurisdiction / Powers / The Courts</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The Legislative Branch</a:t>
            </a:r>
          </a:p>
          <a:p>
            <a:pPr algn="ctr">
              <a:defRPr/>
            </a:pPr>
            <a:r>
              <a:rPr lang="en-US" b="1" i="1" dirty="0">
                <a:solidFill>
                  <a:srgbClr val="C00000"/>
                </a:solidFill>
              </a:rPr>
              <a:t> Part Three: Federal and State / Powers / Statutes / Oversight</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Exercise – How A Bill Becomes A Law</a:t>
            </a:r>
          </a:p>
          <a:p>
            <a:pPr algn="ctr">
              <a:defRPr/>
            </a:pPr>
            <a:r>
              <a:rPr lang="en-US" sz="2400" b="1" i="1" dirty="0">
                <a:solidFill>
                  <a:srgbClr val="C00000"/>
                </a:solidFill>
              </a:rPr>
              <a:t>     </a:t>
            </a:r>
            <a:r>
              <a:rPr lang="en-US" b="1" i="1" dirty="0">
                <a:solidFill>
                  <a:srgbClr val="C00000"/>
                </a:solidFill>
              </a:rPr>
              <a:t>And How to Run for Public Office</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483757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400" b="1" dirty="0">
                <a:solidFill>
                  <a:srgbClr val="0033CC"/>
                </a:solidFill>
              </a:rPr>
              <a:t>State</a:t>
            </a:r>
            <a:r>
              <a:rPr lang="en-US" sz="3400" b="1" dirty="0">
                <a:solidFill>
                  <a:srgbClr val="C81204"/>
                </a:solidFill>
              </a:rPr>
              <a:t> </a:t>
            </a:r>
            <a:r>
              <a:rPr lang="en-US" sz="3600" b="1" dirty="0">
                <a:solidFill>
                  <a:srgbClr val="0033CC"/>
                </a:solidFill>
              </a:rPr>
              <a:t>Government – The Judiciary</a:t>
            </a:r>
          </a:p>
          <a:p>
            <a:pPr marL="342900" indent="-342900" algn="ctr">
              <a:lnSpc>
                <a:spcPct val="90000"/>
              </a:lnSpc>
              <a:spcBef>
                <a:spcPts val="0"/>
              </a:spcBef>
              <a:defRPr/>
            </a:pPr>
            <a:r>
              <a:rPr lang="en-US" sz="3200" b="1" i="1" dirty="0">
                <a:solidFill>
                  <a:srgbClr val="006600"/>
                </a:solidFill>
              </a:rPr>
              <a:t>Manner of Selection</a:t>
            </a:r>
          </a:p>
          <a:p>
            <a:pPr>
              <a:lnSpc>
                <a:spcPct val="90000"/>
              </a:lnSpc>
              <a:spcBef>
                <a:spcPts val="0"/>
              </a:spcBef>
              <a:defRPr/>
            </a:pPr>
            <a:endParaRPr lang="en-US" sz="1000" b="1" i="1" dirty="0">
              <a:solidFill>
                <a:srgbClr val="002060"/>
              </a:solidFill>
            </a:endParaRPr>
          </a:p>
          <a:p>
            <a:pPr marL="285750" indent="-285750" algn="just">
              <a:lnSpc>
                <a:spcPct val="90000"/>
              </a:lnSpc>
              <a:spcBef>
                <a:spcPts val="0"/>
              </a:spcBef>
              <a:buFont typeface="Arial" panose="020B0604020202020204" pitchFamily="34" charset="0"/>
              <a:buChar char="•"/>
            </a:pPr>
            <a:r>
              <a:rPr lang="en-US" sz="1600" b="1" dirty="0"/>
              <a:t>Article VI of the New York State Constitution, provides for the manner of selection of Judges in New York State.</a:t>
            </a:r>
          </a:p>
          <a:p>
            <a:pPr marL="285750" indent="-2857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solidFill>
                  <a:srgbClr val="C00000"/>
                </a:solidFill>
              </a:rPr>
              <a:t>Court of Appeals:</a:t>
            </a:r>
            <a:r>
              <a:rPr lang="en-US" sz="1600" b="1" dirty="0"/>
              <a:t> </a:t>
            </a:r>
            <a:r>
              <a:rPr lang="en-US" sz="1600" b="1" dirty="0">
                <a:solidFill>
                  <a:srgbClr val="0033CC"/>
                </a:solidFill>
              </a:rPr>
              <a:t>Judges are appointed by the Governor, upon advice and consent of the Senate, from a list of candidates offered by commission on judicial nomination who considers qualifications of candidates, for a term of 14 years </a:t>
            </a:r>
            <a:r>
              <a:rPr lang="en-US" sz="1600" dirty="0"/>
              <a:t>(Article VI, Section 2);</a:t>
            </a:r>
          </a:p>
          <a:p>
            <a:pPr algn="just">
              <a:lnSpc>
                <a:spcPct val="90000"/>
              </a:lnSpc>
              <a:spcBef>
                <a:spcPts val="0"/>
              </a:spcBef>
            </a:pPr>
            <a:r>
              <a:rPr lang="en-US" sz="500" b="1" dirty="0"/>
              <a:t>  </a:t>
            </a:r>
            <a:endParaRPr lang="en-US" sz="500" b="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dirty="0">
                <a:solidFill>
                  <a:srgbClr val="C00000"/>
                </a:solidFill>
              </a:rPr>
              <a:t>Appellate Division:</a:t>
            </a:r>
            <a:r>
              <a:rPr lang="en-US" sz="1600" b="1" dirty="0"/>
              <a:t> </a:t>
            </a:r>
            <a:r>
              <a:rPr lang="en-US" sz="1600" b="1" dirty="0">
                <a:solidFill>
                  <a:srgbClr val="0033CC"/>
                </a:solidFill>
              </a:rPr>
              <a:t>Judges are appointed by the Governor, upon advice and consent of the Senate, from the judges elected to the Supreme Court within the Division, for a term of five years</a:t>
            </a:r>
            <a:r>
              <a:rPr lang="en-US" sz="1600" b="1" dirty="0"/>
              <a:t> </a:t>
            </a:r>
            <a:r>
              <a:rPr lang="en-US" sz="1600" dirty="0"/>
              <a:t>(Article VI, Section 4);</a:t>
            </a:r>
          </a:p>
          <a:p>
            <a:pPr algn="just">
              <a:lnSpc>
                <a:spcPct val="90000"/>
              </a:lnSpc>
              <a:spcBef>
                <a:spcPts val="0"/>
              </a:spcBef>
            </a:pPr>
            <a:endParaRPr lang="en-US" sz="500" b="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dirty="0">
                <a:solidFill>
                  <a:srgbClr val="C00000"/>
                </a:solidFill>
              </a:rPr>
              <a:t>Supreme Court:</a:t>
            </a:r>
            <a:r>
              <a:rPr lang="en-US" sz="1600" b="1" dirty="0"/>
              <a:t> </a:t>
            </a:r>
            <a:r>
              <a:rPr lang="en-US" sz="1600" b="1" dirty="0">
                <a:solidFill>
                  <a:srgbClr val="0033CC"/>
                </a:solidFill>
              </a:rPr>
              <a:t>Upon Nomination from a judicial nominating convention, Judges are elected from their judicial district for a 14 year term</a:t>
            </a:r>
            <a:r>
              <a:rPr lang="en-US" sz="1600" b="1" dirty="0"/>
              <a:t> </a:t>
            </a:r>
            <a:r>
              <a:rPr lang="en-US" sz="1600" dirty="0"/>
              <a:t>(Article VI, Section 6);</a:t>
            </a:r>
          </a:p>
          <a:p>
            <a:pPr marL="285750" indent="-285750" algn="just">
              <a:lnSpc>
                <a:spcPct val="90000"/>
              </a:lnSpc>
              <a:spcBef>
                <a:spcPts val="0"/>
              </a:spcBef>
              <a:buFont typeface="Arial" panose="020B0604020202020204" pitchFamily="34" charset="0"/>
              <a:buChar char="•"/>
            </a:pPr>
            <a:endParaRPr lang="en-US" sz="500"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dirty="0">
                <a:solidFill>
                  <a:srgbClr val="C00000"/>
                </a:solidFill>
              </a:rPr>
              <a:t>Court of Claims: </a:t>
            </a:r>
            <a:r>
              <a:rPr lang="en-US" sz="1600" b="1" dirty="0">
                <a:solidFill>
                  <a:srgbClr val="0033CC"/>
                </a:solidFill>
              </a:rPr>
              <a:t>Judges are appointed by the Governor, upon advice and consent of the Senate, for a term of ten years </a:t>
            </a:r>
            <a:r>
              <a:rPr lang="en-US" sz="1600" dirty="0"/>
              <a:t>(Article VI, Section 9);</a:t>
            </a:r>
          </a:p>
          <a:p>
            <a:pPr marL="285750" indent="-285750" algn="just">
              <a:lnSpc>
                <a:spcPct val="90000"/>
              </a:lnSpc>
              <a:spcBef>
                <a:spcPts val="0"/>
              </a:spcBef>
              <a:buFont typeface="Arial" panose="020B0604020202020204" pitchFamily="34" charset="0"/>
              <a:buChar char="•"/>
            </a:pPr>
            <a:endParaRPr lang="en-US" sz="500" b="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dirty="0">
                <a:solidFill>
                  <a:srgbClr val="C00000"/>
                </a:solidFill>
              </a:rPr>
              <a:t>County Courts:</a:t>
            </a:r>
            <a:r>
              <a:rPr lang="en-US" sz="1600" b="1" dirty="0">
                <a:solidFill>
                  <a:srgbClr val="0033CC"/>
                </a:solidFill>
              </a:rPr>
              <a:t> Judges are elected from their county of residence for a term of ten years </a:t>
            </a:r>
            <a:r>
              <a:rPr lang="en-US" sz="1600" dirty="0"/>
              <a:t>(Article VI, Section 10);</a:t>
            </a:r>
            <a:endParaRPr lang="en-US" sz="1600" b="1" dirty="0">
              <a:solidFill>
                <a:srgbClr val="0033CC"/>
              </a:solidFill>
            </a:endParaRPr>
          </a:p>
          <a:p>
            <a:pPr marL="285750" indent="-285750" algn="just">
              <a:lnSpc>
                <a:spcPct val="90000"/>
              </a:lnSpc>
              <a:spcBef>
                <a:spcPts val="0"/>
              </a:spcBef>
              <a:buFont typeface="Arial" panose="020B0604020202020204" pitchFamily="34" charset="0"/>
              <a:buChar char="•"/>
            </a:pPr>
            <a:endParaRPr lang="en-US" sz="500" b="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dirty="0">
                <a:solidFill>
                  <a:srgbClr val="C00000"/>
                </a:solidFill>
              </a:rPr>
              <a:t>Surrogate’s Courts:</a:t>
            </a:r>
            <a:r>
              <a:rPr lang="en-US" sz="1600" b="1" dirty="0">
                <a:solidFill>
                  <a:srgbClr val="0033CC"/>
                </a:solidFill>
              </a:rPr>
              <a:t> Judges are elected from their county of residence for a term of ten years </a:t>
            </a:r>
            <a:r>
              <a:rPr lang="en-US" sz="1600" dirty="0"/>
              <a:t>(Article VI, Section 12); </a:t>
            </a:r>
            <a:r>
              <a:rPr lang="en-US" sz="1600" b="1" dirty="0">
                <a:solidFill>
                  <a:srgbClr val="0033CC"/>
                </a:solidFill>
              </a:rPr>
              <a:t>and</a:t>
            </a:r>
          </a:p>
          <a:p>
            <a:pPr marL="285750" indent="-285750" algn="just">
              <a:lnSpc>
                <a:spcPct val="90000"/>
              </a:lnSpc>
              <a:spcBef>
                <a:spcPts val="0"/>
              </a:spcBef>
              <a:buFont typeface="Arial" panose="020B0604020202020204" pitchFamily="34" charset="0"/>
              <a:buChar char="•"/>
            </a:pPr>
            <a:endParaRPr lang="en-US" sz="500" b="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dirty="0">
                <a:solidFill>
                  <a:srgbClr val="C00000"/>
                </a:solidFill>
              </a:rPr>
              <a:t>Family Courts:</a:t>
            </a:r>
            <a:r>
              <a:rPr lang="en-US" sz="1600" b="1" dirty="0">
                <a:solidFill>
                  <a:srgbClr val="0033CC"/>
                </a:solidFill>
              </a:rPr>
              <a:t> Judges are elected from their county of residence for a term of ten years </a:t>
            </a:r>
            <a:r>
              <a:rPr lang="en-US" sz="1600" dirty="0"/>
              <a:t>(Article VI, Section 12).</a:t>
            </a:r>
            <a:endParaRPr lang="en-US" sz="1600" b="1" dirty="0">
              <a:solidFill>
                <a:srgbClr val="0033CC"/>
              </a:solidFill>
            </a:endParaRPr>
          </a:p>
          <a:p>
            <a:pPr algn="just">
              <a:lnSpc>
                <a:spcPct val="90000"/>
              </a:lnSpc>
              <a:spcBef>
                <a:spcPts val="0"/>
              </a:spcBef>
            </a:pPr>
            <a:endParaRPr lang="en-US" sz="1600" b="1" dirty="0">
              <a:solidFill>
                <a:srgbClr val="0033CC"/>
              </a:solidFill>
            </a:endParaRPr>
          </a:p>
          <a:p>
            <a:pPr marL="285750" indent="-285750" algn="just">
              <a:lnSpc>
                <a:spcPct val="90000"/>
              </a:lnSpc>
              <a:spcBef>
                <a:spcPts val="0"/>
              </a:spcBef>
              <a:buFont typeface="Arial" panose="020B0604020202020204" pitchFamily="34" charset="0"/>
              <a:buChar char="•"/>
            </a:pPr>
            <a:endParaRPr lang="en-US" sz="16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30</a:t>
            </a:fld>
            <a:endParaRPr lang="en-US"/>
          </a:p>
        </p:txBody>
      </p:sp>
    </p:spTree>
    <p:extLst>
      <p:ext uri="{BB962C8B-B14F-4D97-AF65-F5344CB8AC3E}">
        <p14:creationId xmlns:p14="http://schemas.microsoft.com/office/powerpoint/2010/main" val="49181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80000"/>
              </a:lnSpc>
              <a:spcBef>
                <a:spcPts val="0"/>
              </a:spcBef>
              <a:defRPr/>
            </a:pPr>
            <a:r>
              <a:rPr lang="en-US" sz="3200" b="1" i="1" dirty="0">
                <a:solidFill>
                  <a:srgbClr val="006600"/>
                </a:solidFill>
              </a:rPr>
              <a:t>Qualifications of the Judiciary</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b="1" dirty="0"/>
              <a:t>Article VI of the New York State Constitution sets forth the qualifications for a person seeking to serve in the Judiciary of the State of New York.  </a:t>
            </a:r>
          </a:p>
          <a:p>
            <a:pPr algn="just">
              <a:lnSpc>
                <a:spcPct val="80000"/>
              </a:lnSpc>
              <a:spcBef>
                <a:spcPts val="0"/>
              </a:spcBef>
            </a:pPr>
            <a:endParaRPr lang="en-US" sz="1000" dirty="0"/>
          </a:p>
          <a:p>
            <a:pPr algn="just">
              <a:lnSpc>
                <a:spcPct val="80000"/>
              </a:lnSpc>
              <a:spcBef>
                <a:spcPts val="0"/>
              </a:spcBef>
            </a:pPr>
            <a:r>
              <a:rPr lang="en-US" sz="1600" b="1" dirty="0">
                <a:solidFill>
                  <a:srgbClr val="C00000"/>
                </a:solidFill>
              </a:rPr>
              <a:t>Judicial candidates for a judgeship in New York State must:</a:t>
            </a:r>
          </a:p>
          <a:p>
            <a:pPr algn="just">
              <a:lnSpc>
                <a:spcPct val="80000"/>
              </a:lnSpc>
              <a:spcBef>
                <a:spcPts val="0"/>
              </a:spcBef>
            </a:pPr>
            <a:endParaRPr lang="en-US" sz="500" b="1" dirty="0"/>
          </a:p>
          <a:p>
            <a:pPr marL="285750" indent="-285750" algn="just">
              <a:lnSpc>
                <a:spcPct val="80000"/>
              </a:lnSpc>
              <a:spcBef>
                <a:spcPts val="0"/>
              </a:spcBef>
              <a:buFont typeface="Arial" panose="020B0604020202020204" pitchFamily="34" charset="0"/>
              <a:buChar char="•"/>
            </a:pPr>
            <a:r>
              <a:rPr lang="en-US" sz="1600" b="1" dirty="0">
                <a:solidFill>
                  <a:srgbClr val="0033CC"/>
                </a:solidFill>
              </a:rPr>
              <a:t>reside in New York State, </a:t>
            </a:r>
          </a:p>
          <a:p>
            <a:pPr marL="285750" indent="-285750" algn="just">
              <a:lnSpc>
                <a:spcPct val="80000"/>
              </a:lnSpc>
              <a:spcBef>
                <a:spcPts val="0"/>
              </a:spcBef>
              <a:buFont typeface="Arial" panose="020B0604020202020204" pitchFamily="34" charset="0"/>
              <a:buChar char="•"/>
            </a:pPr>
            <a:r>
              <a:rPr lang="en-US" sz="1600" b="1" dirty="0">
                <a:solidFill>
                  <a:srgbClr val="0033CC"/>
                </a:solidFill>
              </a:rPr>
              <a:t>be admitted to practice law in New York for at least ten years, and </a:t>
            </a:r>
          </a:p>
          <a:p>
            <a:pPr marL="285750" indent="-285750" algn="just">
              <a:lnSpc>
                <a:spcPct val="80000"/>
              </a:lnSpc>
              <a:spcBef>
                <a:spcPts val="0"/>
              </a:spcBef>
              <a:buFont typeface="Arial" panose="020B0604020202020204" pitchFamily="34" charset="0"/>
              <a:buChar char="•"/>
            </a:pPr>
            <a:r>
              <a:rPr lang="en-US" sz="1600" b="1" dirty="0">
                <a:solidFill>
                  <a:srgbClr val="0033CC"/>
                </a:solidFill>
              </a:rPr>
              <a:t>be attorneys in good standing</a:t>
            </a:r>
          </a:p>
          <a:p>
            <a:pPr algn="just">
              <a:lnSpc>
                <a:spcPct val="80000"/>
              </a:lnSpc>
              <a:spcBef>
                <a:spcPts val="0"/>
              </a:spcBef>
            </a:pPr>
            <a:endParaRPr lang="en-US" sz="1000" dirty="0"/>
          </a:p>
          <a:p>
            <a:pPr algn="just">
              <a:lnSpc>
                <a:spcPct val="80000"/>
              </a:lnSpc>
              <a:spcBef>
                <a:spcPts val="0"/>
              </a:spcBef>
            </a:pPr>
            <a:r>
              <a:rPr lang="en-US" sz="1600" b="1" dirty="0"/>
              <a:t>Judicial Candidates, even those seeking election, also are subject to a Bar Association screening committee, similar to the federal process.  Such screening committees, make a public report on the candidate under the THREE PART STANDARD as to whether the nominee is “WELL QUALIFIED”, “QUALIFIED” or “NOT QUALIFIED”.</a:t>
            </a:r>
          </a:p>
          <a:p>
            <a:pPr algn="just">
              <a:lnSpc>
                <a:spcPct val="80000"/>
              </a:lnSpc>
              <a:spcBef>
                <a:spcPts val="0"/>
              </a:spcBef>
            </a:pPr>
            <a:endParaRPr lang="en-US" sz="500" dirty="0"/>
          </a:p>
          <a:p>
            <a:pPr algn="just">
              <a:lnSpc>
                <a:spcPct val="80000"/>
              </a:lnSpc>
              <a:spcBef>
                <a:spcPts val="0"/>
              </a:spcBef>
            </a:pPr>
            <a:r>
              <a:rPr lang="en-US" sz="1600" b="1" dirty="0">
                <a:solidFill>
                  <a:srgbClr val="C00000"/>
                </a:solidFill>
              </a:rPr>
              <a:t>Such three part standard is based on the following criteria:</a:t>
            </a:r>
          </a:p>
          <a:p>
            <a:pPr algn="just">
              <a:lnSpc>
                <a:spcPct val="80000"/>
              </a:lnSpc>
              <a:spcBef>
                <a:spcPts val="0"/>
              </a:spcBef>
            </a:pPr>
            <a:endParaRPr lang="en-US" sz="1000" dirty="0"/>
          </a:p>
          <a:p>
            <a:pPr marL="285750" indent="-285750" algn="just">
              <a:lnSpc>
                <a:spcPct val="80000"/>
              </a:lnSpc>
              <a:spcBef>
                <a:spcPts val="0"/>
              </a:spcBef>
              <a:buFont typeface="Arial" panose="020B0604020202020204" pitchFamily="34" charset="0"/>
              <a:buChar char="•"/>
            </a:pPr>
            <a:r>
              <a:rPr lang="en-US" sz="1600" b="1" dirty="0">
                <a:solidFill>
                  <a:srgbClr val="0033CC"/>
                </a:solidFill>
              </a:rPr>
              <a:t>1. </a:t>
            </a:r>
            <a:r>
              <a:rPr lang="en-US" sz="1600" b="1" dirty="0"/>
              <a:t>“INTEGRITY,”</a:t>
            </a:r>
            <a:r>
              <a:rPr lang="en-US" sz="1600" b="1" dirty="0">
                <a:solidFill>
                  <a:srgbClr val="0033CC"/>
                </a:solidFill>
              </a:rPr>
              <a:t> as a measure of the nominee’s character and general reputation in the legal community, as well as the nominee’s industry and diligence;</a:t>
            </a:r>
          </a:p>
          <a:p>
            <a:pPr marL="285750" indent="-285750" algn="just">
              <a:lnSpc>
                <a:spcPct val="80000"/>
              </a:lnSpc>
              <a:spcBef>
                <a:spcPts val="0"/>
              </a:spcBef>
              <a:buFont typeface="Arial" panose="020B0604020202020204" pitchFamily="34" charset="0"/>
              <a:buChar char="•"/>
            </a:pPr>
            <a:endParaRPr lang="en-US" sz="1000" b="1" dirty="0">
              <a:solidFill>
                <a:srgbClr val="0033CC"/>
              </a:solidFill>
            </a:endParaRPr>
          </a:p>
          <a:p>
            <a:pPr marL="285750" indent="-285750" algn="just">
              <a:lnSpc>
                <a:spcPct val="80000"/>
              </a:lnSpc>
              <a:spcBef>
                <a:spcPts val="0"/>
              </a:spcBef>
              <a:buFont typeface="Arial" panose="020B0604020202020204" pitchFamily="34" charset="0"/>
              <a:buChar char="•"/>
            </a:pPr>
            <a:r>
              <a:rPr lang="en-US" sz="1600" b="1" dirty="0">
                <a:solidFill>
                  <a:srgbClr val="0033CC"/>
                </a:solidFill>
              </a:rPr>
              <a:t>2. </a:t>
            </a:r>
            <a:r>
              <a:rPr lang="en-US" sz="1600" b="1" dirty="0"/>
              <a:t>“PROFESSIONAL COMPETENCE” </a:t>
            </a:r>
            <a:r>
              <a:rPr lang="en-US" sz="1600" b="1" dirty="0">
                <a:solidFill>
                  <a:srgbClr val="0033CC"/>
                </a:solidFill>
              </a:rPr>
              <a:t>as a measure of such individual qualities as intellectual capacity, judgment, writing and analytical abilities, knowledge of the law, and breadth of professional experience (within this category they recommend at least 12 years of professional legal experience); and</a:t>
            </a:r>
          </a:p>
          <a:p>
            <a:pPr marL="285750" indent="-285750" algn="just">
              <a:lnSpc>
                <a:spcPct val="80000"/>
              </a:lnSpc>
              <a:spcBef>
                <a:spcPts val="0"/>
              </a:spcBef>
              <a:buFont typeface="Arial" panose="020B0604020202020204" pitchFamily="34" charset="0"/>
              <a:buChar char="•"/>
            </a:pPr>
            <a:endParaRPr lang="en-US" sz="1000" b="1" dirty="0">
              <a:solidFill>
                <a:srgbClr val="0033CC"/>
              </a:solidFill>
            </a:endParaRPr>
          </a:p>
          <a:p>
            <a:pPr marL="285750" indent="-285750" algn="just">
              <a:lnSpc>
                <a:spcPct val="80000"/>
              </a:lnSpc>
              <a:spcBef>
                <a:spcPts val="0"/>
              </a:spcBef>
              <a:buFont typeface="Arial" panose="020B0604020202020204" pitchFamily="34" charset="0"/>
              <a:buChar char="•"/>
            </a:pPr>
            <a:r>
              <a:rPr lang="en-US" sz="1600" b="1" dirty="0">
                <a:solidFill>
                  <a:srgbClr val="0033CC"/>
                </a:solidFill>
              </a:rPr>
              <a:t>3. </a:t>
            </a:r>
            <a:r>
              <a:rPr lang="en-US" sz="1600" b="1" dirty="0"/>
              <a:t>“JUDICIAL TEMPERAMENT” </a:t>
            </a:r>
            <a:r>
              <a:rPr lang="en-US" sz="1600" b="1" dirty="0">
                <a:solidFill>
                  <a:srgbClr val="0033CC"/>
                </a:solidFill>
              </a:rPr>
              <a:t>as a measure of the nominee’s compassion, decisiveness, open-mindedness, courtesy, patience, freedom from bias, and commitment to equal justice under the law.</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31</a:t>
            </a:fld>
            <a:endParaRPr lang="en-US"/>
          </a:p>
        </p:txBody>
      </p:sp>
    </p:spTree>
    <p:extLst>
      <p:ext uri="{BB962C8B-B14F-4D97-AF65-F5344CB8AC3E}">
        <p14:creationId xmlns:p14="http://schemas.microsoft.com/office/powerpoint/2010/main" val="292341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3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93000"/>
              </a:lnSpc>
              <a:spcBef>
                <a:spcPts val="0"/>
              </a:spcBef>
              <a:defRPr/>
            </a:pPr>
            <a:r>
              <a:rPr lang="en-US" sz="3200" b="1" i="1" dirty="0">
                <a:solidFill>
                  <a:srgbClr val="006600"/>
                </a:solidFill>
              </a:rPr>
              <a:t>Removal and Compensation</a:t>
            </a:r>
          </a:p>
          <a:p>
            <a:pPr>
              <a:lnSpc>
                <a:spcPct val="93000"/>
              </a:lnSpc>
              <a:spcBef>
                <a:spcPts val="0"/>
              </a:spcBef>
              <a:defRPr/>
            </a:pPr>
            <a:endParaRPr lang="en-US" sz="1000" b="1" i="1" dirty="0">
              <a:solidFill>
                <a:srgbClr val="002060"/>
              </a:solidFill>
            </a:endParaRPr>
          </a:p>
          <a:p>
            <a:pPr algn="just">
              <a:lnSpc>
                <a:spcPct val="93000"/>
              </a:lnSpc>
              <a:spcBef>
                <a:spcPts val="0"/>
              </a:spcBef>
            </a:pPr>
            <a:r>
              <a:rPr lang="en-US" sz="1600" b="1" dirty="0"/>
              <a:t>Article VI of the New York State Constitution provides for the removal of and the compensation for the Judiciary of the State of New York.  Such Article provides:</a:t>
            </a:r>
          </a:p>
          <a:p>
            <a:pPr algn="just">
              <a:lnSpc>
                <a:spcPct val="93000"/>
              </a:lnSpc>
              <a:spcBef>
                <a:spcPts val="0"/>
              </a:spcBef>
            </a:pPr>
            <a:endParaRPr lang="en-US" sz="500" b="1" i="1" dirty="0">
              <a:solidFill>
                <a:srgbClr val="0033CC"/>
              </a:solidFill>
            </a:endParaRPr>
          </a:p>
          <a:p>
            <a:pPr algn="just">
              <a:lnSpc>
                <a:spcPct val="93000"/>
              </a:lnSpc>
              <a:spcBef>
                <a:spcPts val="0"/>
              </a:spcBef>
            </a:pPr>
            <a:r>
              <a:rPr lang="en-US" sz="1200" b="1" i="1" dirty="0">
                <a:solidFill>
                  <a:srgbClr val="C00000"/>
                </a:solidFill>
              </a:rPr>
              <a:t>Judges of the court of appeals and justices of the supreme court may be removed by concurrent resolution of both houses of the legislature, if two-thirds of all the members elected to each house concur therein. </a:t>
            </a:r>
          </a:p>
          <a:p>
            <a:pPr algn="just">
              <a:lnSpc>
                <a:spcPct val="93000"/>
              </a:lnSpc>
              <a:spcBef>
                <a:spcPts val="0"/>
              </a:spcBef>
            </a:pPr>
            <a:endParaRPr lang="en-US" sz="500" b="1" i="1" dirty="0">
              <a:solidFill>
                <a:srgbClr val="C00000"/>
              </a:solidFill>
            </a:endParaRPr>
          </a:p>
          <a:p>
            <a:pPr algn="just">
              <a:lnSpc>
                <a:spcPct val="93000"/>
              </a:lnSpc>
              <a:spcBef>
                <a:spcPts val="0"/>
              </a:spcBef>
            </a:pPr>
            <a:r>
              <a:rPr lang="en-US" sz="1200" b="1" i="1" dirty="0">
                <a:solidFill>
                  <a:srgbClr val="C00000"/>
                </a:solidFill>
              </a:rPr>
              <a:t>Judges of the court of claims, the county court, the surrogate's court, the family court, the courts for the city of New York, the district court and such other courts as the legislature may determine may be removed by the senate, on the recommendation of the governor, if two-thirds of all the members elected to the senate concur therein. </a:t>
            </a:r>
          </a:p>
          <a:p>
            <a:pPr algn="just">
              <a:lnSpc>
                <a:spcPct val="93000"/>
              </a:lnSpc>
              <a:spcBef>
                <a:spcPts val="0"/>
              </a:spcBef>
            </a:pPr>
            <a:endParaRPr lang="en-US" sz="500" b="1" i="1" dirty="0">
              <a:solidFill>
                <a:srgbClr val="C00000"/>
              </a:solidFill>
            </a:endParaRPr>
          </a:p>
          <a:p>
            <a:pPr algn="just">
              <a:lnSpc>
                <a:spcPct val="93000"/>
              </a:lnSpc>
              <a:spcBef>
                <a:spcPts val="0"/>
              </a:spcBef>
            </a:pPr>
            <a:r>
              <a:rPr lang="en-US" sz="1200" b="1" i="1" dirty="0">
                <a:solidFill>
                  <a:srgbClr val="C00000"/>
                </a:solidFill>
              </a:rPr>
              <a:t>No judge or justice shall be removed by virtue of this section except for cause, which shall be entered on the journals, nor unless he or she shall have been served with a statement of the cause alleged, and shall have had an opportunity to be heard. On the question of removal, the yeas and nays shall be entered on the journal.  </a:t>
            </a:r>
            <a:r>
              <a:rPr lang="en-US" sz="1200" dirty="0"/>
              <a:t>(Section 23, Article VI);</a:t>
            </a:r>
          </a:p>
          <a:p>
            <a:pPr marL="285750" indent="-285750" algn="just">
              <a:lnSpc>
                <a:spcPct val="93000"/>
              </a:lnSpc>
              <a:spcBef>
                <a:spcPts val="0"/>
              </a:spcBef>
              <a:buFont typeface="Arial" panose="020B0604020202020204" pitchFamily="34" charset="0"/>
              <a:buChar char="•"/>
            </a:pPr>
            <a:endParaRPr lang="en-US" sz="1000" dirty="0"/>
          </a:p>
          <a:p>
            <a:pPr algn="just">
              <a:lnSpc>
                <a:spcPct val="93000"/>
              </a:lnSpc>
              <a:spcBef>
                <a:spcPts val="0"/>
              </a:spcBef>
            </a:pPr>
            <a:r>
              <a:rPr lang="en-US" sz="1200" b="1" i="1" dirty="0">
                <a:solidFill>
                  <a:srgbClr val="C00000"/>
                </a:solidFill>
              </a:rPr>
              <a:t>The compensation of a judge of the court of appeals, a justice of the supreme court, a judge of the court of claims, a judge of the county court, a judge of the surrogate's court, a judge of the family court, a judge of a court for the city of New York, a judge of the district court or of a retired judge or justice shall be established by law and shall not be diminished during the term of office for which he or she was elected or appointed. </a:t>
            </a:r>
          </a:p>
          <a:p>
            <a:pPr algn="just">
              <a:lnSpc>
                <a:spcPct val="93000"/>
              </a:lnSpc>
              <a:spcBef>
                <a:spcPts val="0"/>
              </a:spcBef>
            </a:pPr>
            <a:endParaRPr lang="en-US" sz="500" b="1" i="1" dirty="0">
              <a:solidFill>
                <a:srgbClr val="C00000"/>
              </a:solidFill>
            </a:endParaRPr>
          </a:p>
          <a:p>
            <a:pPr marL="285750" indent="-285750" algn="just">
              <a:lnSpc>
                <a:spcPct val="93000"/>
              </a:lnSpc>
              <a:spcBef>
                <a:spcPts val="0"/>
              </a:spcBef>
              <a:buFont typeface="Arial" panose="020B0604020202020204" pitchFamily="34" charset="0"/>
              <a:buChar char="•"/>
            </a:pPr>
            <a:r>
              <a:rPr lang="en-US" sz="1400" b="1" i="1" dirty="0"/>
              <a:t>That in accordance with the judicial compensation committee authorized in accordance with Chapter 60 of the laws of 2015, State Judges are paid as follows:</a:t>
            </a:r>
          </a:p>
          <a:p>
            <a:pPr marL="576263" indent="-292100" algn="just">
              <a:lnSpc>
                <a:spcPct val="93000"/>
              </a:lnSpc>
              <a:spcBef>
                <a:spcPts val="0"/>
              </a:spcBef>
              <a:buFont typeface="Courier New" panose="02070309020205020404" pitchFamily="49" charset="0"/>
              <a:buChar char="o"/>
            </a:pPr>
            <a:r>
              <a:rPr lang="en-US" sz="1400" b="1" i="1" dirty="0">
                <a:solidFill>
                  <a:srgbClr val="0033CC"/>
                </a:solidFill>
              </a:rPr>
              <a:t>Chief Judge of the Court of Appeals - $240,000</a:t>
            </a:r>
          </a:p>
          <a:p>
            <a:pPr marL="576263" indent="-292100" algn="just">
              <a:lnSpc>
                <a:spcPct val="93000"/>
              </a:lnSpc>
              <a:spcBef>
                <a:spcPts val="0"/>
              </a:spcBef>
              <a:buFont typeface="Courier New" panose="02070309020205020404" pitchFamily="49" charset="0"/>
              <a:buChar char="o"/>
            </a:pPr>
            <a:r>
              <a:rPr lang="en-US" sz="1400" b="1" i="1" dirty="0">
                <a:solidFill>
                  <a:srgbClr val="0033CC"/>
                </a:solidFill>
              </a:rPr>
              <a:t>Associate Judge of the Court of Appeals – 232, 250</a:t>
            </a:r>
          </a:p>
          <a:p>
            <a:pPr marL="576263" indent="-292100" algn="just">
              <a:lnSpc>
                <a:spcPct val="93000"/>
              </a:lnSpc>
              <a:spcBef>
                <a:spcPts val="0"/>
              </a:spcBef>
              <a:buFont typeface="Courier New" panose="02070309020205020404" pitchFamily="49" charset="0"/>
              <a:buChar char="o"/>
            </a:pPr>
            <a:r>
              <a:rPr lang="en-US" sz="1400" b="1" i="1" dirty="0">
                <a:solidFill>
                  <a:srgbClr val="0033CC"/>
                </a:solidFill>
              </a:rPr>
              <a:t>Appellate Division Justice - $221,250</a:t>
            </a:r>
          </a:p>
          <a:p>
            <a:pPr marL="576263" indent="-292100" algn="just">
              <a:lnSpc>
                <a:spcPct val="93000"/>
              </a:lnSpc>
              <a:spcBef>
                <a:spcPts val="0"/>
              </a:spcBef>
              <a:buFont typeface="Courier New" panose="02070309020205020404" pitchFamily="49" charset="0"/>
              <a:buChar char="o"/>
            </a:pPr>
            <a:r>
              <a:rPr lang="en-US" sz="1400" b="1" i="1" dirty="0">
                <a:solidFill>
                  <a:srgbClr val="0033CC"/>
                </a:solidFill>
              </a:rPr>
              <a:t>Supreme Court Justice - $210,000</a:t>
            </a:r>
          </a:p>
          <a:p>
            <a:pPr marL="576263" indent="-292100" algn="just">
              <a:lnSpc>
                <a:spcPct val="93000"/>
              </a:lnSpc>
              <a:spcBef>
                <a:spcPts val="0"/>
              </a:spcBef>
              <a:buFont typeface="Courier New" panose="02070309020205020404" pitchFamily="49" charset="0"/>
              <a:buChar char="o"/>
            </a:pPr>
            <a:r>
              <a:rPr lang="en-US" sz="1400" b="1" i="1" dirty="0">
                <a:solidFill>
                  <a:srgbClr val="0033CC"/>
                </a:solidFill>
              </a:rPr>
              <a:t>All other OCA Judges (County Court, Surrogate Court, Family Court) - $199,500</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32</a:t>
            </a:fld>
            <a:endParaRPr lang="en-US" dirty="0"/>
          </a:p>
        </p:txBody>
      </p:sp>
    </p:spTree>
    <p:extLst>
      <p:ext uri="{BB962C8B-B14F-4D97-AF65-F5344CB8AC3E}">
        <p14:creationId xmlns:p14="http://schemas.microsoft.com/office/powerpoint/2010/main" val="1374260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80000"/>
              </a:lnSpc>
              <a:spcBef>
                <a:spcPts val="0"/>
              </a:spcBef>
              <a:defRPr/>
            </a:pPr>
            <a:r>
              <a:rPr lang="en-US" sz="3200" b="1" i="1" dirty="0">
                <a:solidFill>
                  <a:srgbClr val="006600"/>
                </a:solidFill>
              </a:rPr>
              <a:t>Jurisdiction</a:t>
            </a:r>
          </a:p>
          <a:p>
            <a:pPr algn="just">
              <a:lnSpc>
                <a:spcPct val="80000"/>
              </a:lnSpc>
              <a:spcBef>
                <a:spcPts val="0"/>
              </a:spcBef>
              <a:defRPr/>
            </a:pPr>
            <a:endParaRPr lang="en-US" sz="700" b="1" i="1" dirty="0">
              <a:solidFill>
                <a:srgbClr val="002060"/>
              </a:solidFill>
            </a:endParaRPr>
          </a:p>
          <a:p>
            <a:pPr algn="just">
              <a:lnSpc>
                <a:spcPct val="80000"/>
              </a:lnSpc>
              <a:spcBef>
                <a:spcPts val="0"/>
              </a:spcBef>
            </a:pPr>
            <a:r>
              <a:rPr lang="en-US" sz="1600" b="1" dirty="0"/>
              <a:t>The State Courts are courts of BROAD JURISDICTION.  Article VI of the New York States Constitution details the jurisdiction of the State Judiciary.  Such section states: </a:t>
            </a:r>
          </a:p>
          <a:p>
            <a:pPr algn="just">
              <a:lnSpc>
                <a:spcPct val="80000"/>
              </a:lnSpc>
              <a:spcBef>
                <a:spcPts val="0"/>
              </a:spcBef>
            </a:pPr>
            <a:endParaRPr lang="en-US" sz="500" dirty="0">
              <a:solidFill>
                <a:srgbClr val="0033CC"/>
              </a:solidFill>
            </a:endParaRPr>
          </a:p>
          <a:p>
            <a:pPr marL="285750" indent="-285750" algn="just">
              <a:lnSpc>
                <a:spcPct val="80000"/>
              </a:lnSpc>
              <a:spcBef>
                <a:spcPts val="0"/>
              </a:spcBef>
              <a:buFont typeface="Arial" panose="020B0604020202020204" pitchFamily="34" charset="0"/>
              <a:buChar char="•"/>
            </a:pPr>
            <a:r>
              <a:rPr lang="en-US" sz="1300" b="1" i="1" dirty="0">
                <a:solidFill>
                  <a:srgbClr val="0033CC"/>
                </a:solidFill>
              </a:rPr>
              <a:t>Supreme Court: </a:t>
            </a:r>
            <a:r>
              <a:rPr lang="en-US" sz="1300" b="1" i="1" dirty="0">
                <a:solidFill>
                  <a:srgbClr val="C00000"/>
                </a:solidFill>
              </a:rPr>
              <a:t> That the Supreme Court shall have general original jurisdiction with respect to all Cases, in Law and Equity, arising under the NYS Constitution, the Laws of the State of New York and its localities </a:t>
            </a:r>
            <a:r>
              <a:rPr lang="en-US" sz="1300" dirty="0"/>
              <a:t>(Article VI, Section7);</a:t>
            </a:r>
            <a:endParaRPr lang="en-US" sz="1300" b="1" i="1" dirty="0">
              <a:solidFill>
                <a:srgbClr val="C00000"/>
              </a:solidFill>
            </a:endParaRPr>
          </a:p>
          <a:p>
            <a:pPr marL="285750" indent="-285750" algn="just">
              <a:lnSpc>
                <a:spcPct val="80000"/>
              </a:lnSpc>
              <a:spcBef>
                <a:spcPts val="0"/>
              </a:spcBef>
              <a:buFont typeface="Arial" panose="020B0604020202020204" pitchFamily="34" charset="0"/>
              <a:buChar char="•"/>
            </a:pPr>
            <a:endParaRPr lang="en-US" sz="500" b="1" i="1" dirty="0">
              <a:solidFill>
                <a:srgbClr val="0033CC"/>
              </a:solidFill>
            </a:endParaRPr>
          </a:p>
          <a:p>
            <a:pPr marL="285750" indent="-285750" algn="just">
              <a:lnSpc>
                <a:spcPct val="80000"/>
              </a:lnSpc>
              <a:spcBef>
                <a:spcPts val="0"/>
              </a:spcBef>
              <a:buFont typeface="Arial" panose="020B0604020202020204" pitchFamily="34" charset="0"/>
              <a:buChar char="•"/>
            </a:pPr>
            <a:r>
              <a:rPr lang="en-US" sz="1300" b="1" i="1" dirty="0">
                <a:solidFill>
                  <a:srgbClr val="0033CC"/>
                </a:solidFill>
              </a:rPr>
              <a:t>Court of Appeals: </a:t>
            </a:r>
            <a:r>
              <a:rPr lang="en-US" sz="1300" b="1" i="1" dirty="0">
                <a:solidFill>
                  <a:srgbClr val="C00000"/>
                </a:solidFill>
              </a:rPr>
              <a:t>That the NYS Court of Appeals shall be limited to the review of questions of law except where the judgment is of death, or where the appellate division, on reversing or modifying a final or interlocutory judgment in an action or a final or interlocutory order in a special proceeding, finds new facts and a final judgment or a final order pursuant thereto is entered; but the right to appeal shall not depend upon the amount involved </a:t>
            </a:r>
            <a:r>
              <a:rPr lang="en-US" sz="1300" dirty="0"/>
              <a:t>(Article VI, Section3);</a:t>
            </a:r>
            <a:r>
              <a:rPr lang="en-US" sz="1300" b="1" i="1" dirty="0">
                <a:solidFill>
                  <a:srgbClr val="C00000"/>
                </a:solidFill>
              </a:rPr>
              <a:t> </a:t>
            </a:r>
          </a:p>
          <a:p>
            <a:pPr marL="285750" indent="-285750" algn="just">
              <a:lnSpc>
                <a:spcPct val="80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endParaRPr lang="en-US" sz="100" b="1" i="1" dirty="0">
              <a:solidFill>
                <a:srgbClr val="0033CC"/>
              </a:solidFill>
            </a:endParaRPr>
          </a:p>
          <a:p>
            <a:pPr marL="285750" indent="-285750" algn="just">
              <a:lnSpc>
                <a:spcPct val="80000"/>
              </a:lnSpc>
              <a:spcBef>
                <a:spcPts val="0"/>
              </a:spcBef>
              <a:buFont typeface="Arial" panose="020B0604020202020204" pitchFamily="34" charset="0"/>
              <a:buChar char="•"/>
            </a:pPr>
            <a:r>
              <a:rPr lang="en-US" sz="1300" b="1" i="1" dirty="0">
                <a:solidFill>
                  <a:srgbClr val="0033CC"/>
                </a:solidFill>
              </a:rPr>
              <a:t>Court of Claims: </a:t>
            </a:r>
            <a:r>
              <a:rPr lang="en-US" sz="1300" b="1" i="1" dirty="0">
                <a:solidFill>
                  <a:srgbClr val="C00000"/>
                </a:solidFill>
              </a:rPr>
              <a:t>That the court of claims shall have jurisdiction to hear and determine claims against the state or by the state against the claimant or between conflicting claimants as the legislature may provide </a:t>
            </a:r>
            <a:r>
              <a:rPr lang="en-US" sz="1300" dirty="0"/>
              <a:t>(Article VI, Section9);</a:t>
            </a:r>
            <a:r>
              <a:rPr lang="en-US" sz="1300" b="1" i="1" dirty="0">
                <a:solidFill>
                  <a:srgbClr val="C00000"/>
                </a:solidFill>
              </a:rPr>
              <a:t> </a:t>
            </a:r>
          </a:p>
          <a:p>
            <a:pPr algn="just">
              <a:lnSpc>
                <a:spcPct val="80000"/>
              </a:lnSpc>
              <a:spcBef>
                <a:spcPts val="0"/>
              </a:spcBef>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300" b="1" i="1" dirty="0">
                <a:solidFill>
                  <a:srgbClr val="0033CC"/>
                </a:solidFill>
              </a:rPr>
              <a:t>County Court: </a:t>
            </a:r>
            <a:r>
              <a:rPr lang="en-US" sz="1300" b="1" i="1" dirty="0">
                <a:solidFill>
                  <a:srgbClr val="C00000"/>
                </a:solidFill>
              </a:rPr>
              <a:t>That the county court shall have jurisdiction over actions and proceedings which shall be originated in such county, including actions and proceedings for: </a:t>
            </a:r>
          </a:p>
          <a:p>
            <a:pPr marL="741363" lvl="1" indent="-285750" algn="just">
              <a:lnSpc>
                <a:spcPct val="80000"/>
              </a:lnSpc>
              <a:spcBef>
                <a:spcPts val="0"/>
              </a:spcBef>
              <a:buFont typeface="Arial" panose="020B0604020202020204" pitchFamily="34" charset="0"/>
              <a:buChar char="•"/>
            </a:pPr>
            <a:r>
              <a:rPr lang="en-US" sz="1100" b="1" i="1" dirty="0"/>
              <a:t>the recovery of money and chattels, </a:t>
            </a:r>
          </a:p>
          <a:p>
            <a:pPr marL="741363" lvl="1" indent="-285750" algn="just">
              <a:lnSpc>
                <a:spcPct val="80000"/>
              </a:lnSpc>
              <a:spcBef>
                <a:spcPts val="0"/>
              </a:spcBef>
              <a:buFont typeface="Arial" panose="020B0604020202020204" pitchFamily="34" charset="0"/>
              <a:buChar char="•"/>
            </a:pPr>
            <a:r>
              <a:rPr lang="en-US" sz="1100" b="1" i="1" dirty="0"/>
              <a:t>the foreclosure of liens where the amount sought to be recovered or the value of the property does not exceed $25,000 exclusive of interest and costs, </a:t>
            </a:r>
          </a:p>
          <a:p>
            <a:pPr marL="741363" lvl="1" indent="-285750" algn="just">
              <a:lnSpc>
                <a:spcPct val="80000"/>
              </a:lnSpc>
              <a:spcBef>
                <a:spcPts val="0"/>
              </a:spcBef>
              <a:buFont typeface="Arial" panose="020B0604020202020204" pitchFamily="34" charset="0"/>
              <a:buChar char="•"/>
            </a:pPr>
            <a:r>
              <a:rPr lang="en-US" sz="1100" b="1" i="1" dirty="0"/>
              <a:t>the prosecution of all crimes and other violations of law, </a:t>
            </a:r>
          </a:p>
          <a:p>
            <a:pPr marL="741363" lvl="1" indent="-285750" algn="just">
              <a:lnSpc>
                <a:spcPct val="80000"/>
              </a:lnSpc>
              <a:spcBef>
                <a:spcPts val="0"/>
              </a:spcBef>
              <a:buFont typeface="Arial" panose="020B0604020202020204" pitchFamily="34" charset="0"/>
              <a:buChar char="•"/>
            </a:pPr>
            <a:r>
              <a:rPr lang="en-US" sz="1100" b="1" i="1" dirty="0"/>
              <a:t>to recover possession of real property and to remove tenants therefrom; and </a:t>
            </a:r>
          </a:p>
          <a:p>
            <a:pPr marL="741363" lvl="1" indent="-285750" algn="just">
              <a:lnSpc>
                <a:spcPct val="80000"/>
              </a:lnSpc>
              <a:spcBef>
                <a:spcPts val="0"/>
              </a:spcBef>
              <a:buFont typeface="Arial" panose="020B0604020202020204" pitchFamily="34" charset="0"/>
              <a:buChar char="•"/>
            </a:pPr>
            <a:r>
              <a:rPr lang="en-US" sz="1100" b="1" i="1" dirty="0"/>
              <a:t>actions and proceedings, not within the exclusive jurisdiction of the supreme court,</a:t>
            </a:r>
          </a:p>
          <a:p>
            <a:pPr marL="284163" lvl="1" indent="0" algn="just">
              <a:lnSpc>
                <a:spcPct val="80000"/>
              </a:lnSpc>
              <a:spcBef>
                <a:spcPts val="0"/>
              </a:spcBef>
            </a:pPr>
            <a:r>
              <a:rPr lang="en-US" sz="1300" b="1" i="1" dirty="0">
                <a:solidFill>
                  <a:srgbClr val="C00000"/>
                </a:solidFill>
              </a:rPr>
              <a:t>It shall exercise such equity jurisdiction as may be provided by law and its jurisdiction to enter judgment upon a counterclaim for the recovery of money only shall be unlimited.   It shall further have jurisdiction to hear and determine all appeals arising in the county </a:t>
            </a:r>
            <a:r>
              <a:rPr lang="en-US" sz="1300" dirty="0"/>
              <a:t>(Article VI, Section11);</a:t>
            </a:r>
          </a:p>
          <a:p>
            <a:pPr algn="just">
              <a:lnSpc>
                <a:spcPct val="80000"/>
              </a:lnSpc>
              <a:spcBef>
                <a:spcPts val="0"/>
              </a:spcBef>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300" b="1" i="1" dirty="0">
                <a:solidFill>
                  <a:srgbClr val="0033CC"/>
                </a:solidFill>
              </a:rPr>
              <a:t>Surrogate Court: </a:t>
            </a:r>
            <a:r>
              <a:rPr lang="en-US" sz="1300" b="1" i="1" dirty="0">
                <a:solidFill>
                  <a:srgbClr val="C00000"/>
                </a:solidFill>
              </a:rPr>
              <a:t>That the surrogate's court shall have jurisdiction over all actions and proceedings relating to the affairs of decedents, probate of wills, administration of estates and actions and proceedings arising thereunder or pertaining thereto, guardianship of the property of minors, and such other actions and proceedings, not within the exclusive jurisdiction of the supreme court, as may be provided by law.   </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33</a:t>
            </a:fld>
            <a:endParaRPr lang="en-US"/>
          </a:p>
        </p:txBody>
      </p:sp>
    </p:spTree>
    <p:extLst>
      <p:ext uri="{BB962C8B-B14F-4D97-AF65-F5344CB8AC3E}">
        <p14:creationId xmlns:p14="http://schemas.microsoft.com/office/powerpoint/2010/main" val="71362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5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95000"/>
              </a:lnSpc>
              <a:spcBef>
                <a:spcPts val="0"/>
              </a:spcBef>
              <a:defRPr/>
            </a:pPr>
            <a:r>
              <a:rPr lang="en-US" sz="3200" b="1" i="1" dirty="0">
                <a:solidFill>
                  <a:srgbClr val="006600"/>
                </a:solidFill>
              </a:rPr>
              <a:t>Powers and Duties</a:t>
            </a:r>
          </a:p>
          <a:p>
            <a:pPr>
              <a:lnSpc>
                <a:spcPct val="95000"/>
              </a:lnSpc>
              <a:spcBef>
                <a:spcPts val="0"/>
              </a:spcBef>
              <a:defRPr/>
            </a:pPr>
            <a:endParaRPr lang="en-US" sz="700" b="1" i="1" dirty="0">
              <a:solidFill>
                <a:srgbClr val="002060"/>
              </a:solidFill>
            </a:endParaRPr>
          </a:p>
          <a:p>
            <a:pPr algn="just">
              <a:lnSpc>
                <a:spcPct val="95000"/>
              </a:lnSpc>
              <a:spcBef>
                <a:spcPts val="0"/>
              </a:spcBef>
            </a:pPr>
            <a:r>
              <a:rPr lang="en-US" sz="1600" dirty="0"/>
              <a:t>Article VI of the New York State Constitution provides following the powers and duties onto the Judiciary of the State of New York.  They are as follows:</a:t>
            </a:r>
          </a:p>
          <a:p>
            <a:pPr algn="just">
              <a:lnSpc>
                <a:spcPct val="95000"/>
              </a:lnSpc>
              <a:spcBef>
                <a:spcPts val="0"/>
              </a:spcBef>
            </a:pPr>
            <a:endParaRPr lang="en-US" sz="1600" b="1" dirty="0"/>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To Hear and Try Cases in Controversy involving any issue of state or local law, among its citizens with broad, original jurisdiction, and to prosecute any violation of state law;</a:t>
            </a:r>
          </a:p>
          <a:p>
            <a:pPr marL="285750" indent="-285750" algn="just">
              <a:lnSpc>
                <a:spcPct val="95000"/>
              </a:lnSpc>
              <a:spcBef>
                <a:spcPts val="0"/>
              </a:spcBef>
              <a:buFont typeface="Arial" panose="020B0604020202020204" pitchFamily="34" charset="0"/>
              <a:buChar char="•"/>
            </a:pPr>
            <a:endParaRPr lang="en-US" sz="1600" b="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To Hear and Decide Appeals involving the Cases in Controversy heard and tried in other Courts of the Unified Court System, or any prosecution of a violation of state law;</a:t>
            </a:r>
          </a:p>
          <a:p>
            <a:pPr marL="285750" indent="-285750" algn="just">
              <a:lnSpc>
                <a:spcPct val="95000"/>
              </a:lnSpc>
              <a:spcBef>
                <a:spcPts val="0"/>
              </a:spcBef>
              <a:buFont typeface="Arial" panose="020B0604020202020204" pitchFamily="34" charset="0"/>
              <a:buChar char="•"/>
            </a:pPr>
            <a:endParaRPr lang="en-US" sz="1600" dirty="0"/>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In exercising their powers and performing their duties, the state courts are charged with providing impartial decisions to secure civil rights, interpret and apply federal law, and faithfully enforce state laws made by the Legislature; and</a:t>
            </a:r>
          </a:p>
          <a:p>
            <a:pPr marL="285750" indent="-285750" algn="just">
              <a:lnSpc>
                <a:spcPct val="95000"/>
              </a:lnSpc>
              <a:spcBef>
                <a:spcPts val="0"/>
              </a:spcBef>
              <a:buFont typeface="Arial" panose="020B0604020202020204" pitchFamily="34" charset="0"/>
              <a:buChar char="•"/>
            </a:pPr>
            <a:endParaRPr lang="en-US" sz="1600" b="1" i="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Their power shall extend to all Cases, in Law and Equity, under their jurisdiction.</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34</a:t>
            </a:fld>
            <a:endParaRPr lang="en-US"/>
          </a:p>
        </p:txBody>
      </p:sp>
    </p:spTree>
    <p:extLst>
      <p:ext uri="{BB962C8B-B14F-4D97-AF65-F5344CB8AC3E}">
        <p14:creationId xmlns:p14="http://schemas.microsoft.com/office/powerpoint/2010/main" val="3794162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80000"/>
              </a:lnSpc>
              <a:spcBef>
                <a:spcPts val="0"/>
              </a:spcBef>
              <a:defRPr/>
            </a:pPr>
            <a:r>
              <a:rPr lang="en-US" sz="3200" b="1" i="1" dirty="0">
                <a:solidFill>
                  <a:srgbClr val="006600"/>
                </a:solidFill>
              </a:rPr>
              <a:t>Constitutional Provisions</a:t>
            </a:r>
          </a:p>
          <a:p>
            <a:pPr>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VI of the New York State Constitution creates the New York State Judiciary.</a:t>
            </a:r>
          </a:p>
          <a:p>
            <a:pPr algn="just">
              <a:lnSpc>
                <a:spcPct val="75000"/>
              </a:lnSpc>
              <a:spcBef>
                <a:spcPts val="0"/>
              </a:spcBef>
            </a:pPr>
            <a:endParaRPr lang="en-US" sz="500" dirty="0"/>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Article VI:</a:t>
            </a:r>
            <a:r>
              <a:rPr lang="en-US" sz="1600" dirty="0"/>
              <a:t>  Article VI is broken up into 37 Sections.  Sections 1 to 24 are as follows:</a:t>
            </a:r>
          </a:p>
          <a:p>
            <a:pPr algn="just">
              <a:lnSpc>
                <a:spcPct val="75000"/>
              </a:lnSpc>
              <a:spcBef>
                <a:spcPts val="0"/>
              </a:spcBef>
            </a:pPr>
            <a:endParaRPr lang="en-US" sz="500" dirty="0"/>
          </a:p>
          <a:p>
            <a:pPr algn="just"/>
            <a:r>
              <a:rPr lang="en-US" sz="1100" b="1" dirty="0"/>
              <a:t>Section 1 Unified court system; organization; process.</a:t>
            </a:r>
          </a:p>
          <a:p>
            <a:pPr algn="just"/>
            <a:r>
              <a:rPr lang="en-US" sz="1100" b="1" dirty="0"/>
              <a:t>Section 2. Court of appeals; organization; designations; vacancies, how filled; commission on judicial nomination</a:t>
            </a:r>
          </a:p>
          <a:p>
            <a:pPr algn="just"/>
            <a:r>
              <a:rPr lang="en-US" sz="1100" b="1" dirty="0"/>
              <a:t>Section 3. Court of appeals; jurisdiction</a:t>
            </a:r>
          </a:p>
          <a:p>
            <a:pPr algn="just"/>
            <a:r>
              <a:rPr lang="en-US" sz="1100" b="1" dirty="0"/>
              <a:t>Section 4. Judicial departments; appellate divisions, how constituted; governor to designate justices; temporary</a:t>
            </a:r>
          </a:p>
          <a:p>
            <a:pPr algn="just"/>
            <a:r>
              <a:rPr lang="en-US" sz="1100" b="1" dirty="0"/>
              <a:t>                   assignments; jurisdiction</a:t>
            </a:r>
          </a:p>
          <a:p>
            <a:pPr algn="just"/>
            <a:r>
              <a:rPr lang="en-US" sz="1100" b="1" dirty="0"/>
              <a:t>Section 5. Appeals from judgment or order; new trial</a:t>
            </a:r>
          </a:p>
          <a:p>
            <a:pPr algn="just"/>
            <a:r>
              <a:rPr lang="en-US" sz="1100" b="1" dirty="0"/>
              <a:t>Section 6. Judicial districts; how constituted; supreme court</a:t>
            </a:r>
          </a:p>
          <a:p>
            <a:pPr algn="just"/>
            <a:r>
              <a:rPr lang="en-US" sz="1100" b="1" dirty="0"/>
              <a:t>Section 7. Supreme court; jurisdiction</a:t>
            </a:r>
          </a:p>
          <a:p>
            <a:pPr algn="just"/>
            <a:r>
              <a:rPr lang="en-US" sz="1100" b="1" dirty="0"/>
              <a:t>Section 8. Appellate terms; composition; jurisdiction</a:t>
            </a:r>
          </a:p>
          <a:p>
            <a:pPr algn="just"/>
            <a:r>
              <a:rPr lang="en-US" sz="1100" b="1" dirty="0"/>
              <a:t>Section 9. Court of claims; jurisdiction</a:t>
            </a:r>
          </a:p>
          <a:p>
            <a:pPr algn="just"/>
            <a:r>
              <a:rPr lang="en-US" sz="1100" b="1" dirty="0"/>
              <a:t>Section 10. County courts; judges</a:t>
            </a:r>
          </a:p>
          <a:p>
            <a:pPr algn="just"/>
            <a:r>
              <a:rPr lang="en-US" sz="1100" b="1" dirty="0"/>
              <a:t>Section 11. County court; jurisdiction</a:t>
            </a:r>
          </a:p>
          <a:p>
            <a:pPr algn="just"/>
            <a:r>
              <a:rPr lang="en-US" sz="1100" b="1" dirty="0"/>
              <a:t>Section 12. Surrogate's courts; judges; jurisdiction</a:t>
            </a:r>
          </a:p>
          <a:p>
            <a:pPr algn="just"/>
            <a:r>
              <a:rPr lang="en-US" sz="1100" b="1" dirty="0"/>
              <a:t>Section 13. Family court; organization; jurisdiction</a:t>
            </a:r>
          </a:p>
          <a:p>
            <a:pPr algn="just"/>
            <a:r>
              <a:rPr lang="en-US" sz="1100" b="1" dirty="0"/>
              <a:t>Section 14. Discharge of duties of more than one judicial office by same judicial officer</a:t>
            </a:r>
          </a:p>
          <a:p>
            <a:pPr algn="just"/>
            <a:r>
              <a:rPr lang="en-US" sz="1100" b="1" dirty="0"/>
              <a:t>Section 15. New York city; city-wide courts; jurisdiction</a:t>
            </a:r>
          </a:p>
          <a:p>
            <a:pPr algn="just"/>
            <a:r>
              <a:rPr lang="en-US" sz="1100" b="1" dirty="0"/>
              <a:t>Section 16. District courts; jurisdiction; judges</a:t>
            </a:r>
          </a:p>
          <a:p>
            <a:pPr algn="just"/>
            <a:r>
              <a:rPr lang="en-US" sz="1100" b="1" dirty="0"/>
              <a:t>Section 17. Town, village and city courts; jurisdiction; judges</a:t>
            </a:r>
          </a:p>
          <a:p>
            <a:pPr algn="just"/>
            <a:r>
              <a:rPr lang="en-US" sz="1100" b="1" dirty="0"/>
              <a:t>Section 18. Trial by jury; trial without jury; claims against state</a:t>
            </a:r>
          </a:p>
          <a:p>
            <a:pPr algn="just"/>
            <a:r>
              <a:rPr lang="en-US" sz="1100" b="1" dirty="0"/>
              <a:t>Section 19. Transfer of actions and proceedings</a:t>
            </a:r>
          </a:p>
          <a:p>
            <a:pPr algn="just"/>
            <a:r>
              <a:rPr lang="en-US" sz="1100" b="1" dirty="0"/>
              <a:t>Section 20. Judges and justices; qualifications; eligibility for other office or service; restrictions</a:t>
            </a:r>
          </a:p>
          <a:p>
            <a:pPr algn="just"/>
            <a:r>
              <a:rPr lang="en-US" sz="1100" b="1" dirty="0"/>
              <a:t>Section 21. Vacancies; how filled</a:t>
            </a:r>
          </a:p>
          <a:p>
            <a:pPr algn="just"/>
            <a:r>
              <a:rPr lang="en-US" sz="1100" b="1" dirty="0"/>
              <a:t>Section 22. Commission on judicial conduct; composition; organization and procedure; review by court of appeals; discipline </a:t>
            </a:r>
          </a:p>
          <a:p>
            <a:pPr algn="just"/>
            <a:r>
              <a:rPr lang="en-US" sz="1100" b="1" dirty="0"/>
              <a:t>                     of judges or justices</a:t>
            </a:r>
          </a:p>
          <a:p>
            <a:pPr algn="just"/>
            <a:r>
              <a:rPr lang="en-US" sz="1100" b="1" dirty="0"/>
              <a:t>Section 23. Removal of judges</a:t>
            </a:r>
          </a:p>
          <a:p>
            <a:pPr algn="just"/>
            <a:r>
              <a:rPr lang="en-US" sz="1100" b="1" dirty="0"/>
              <a:t>Section 24. Court for trial of impeachments; judgment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35</a:t>
            </a:fld>
            <a:endParaRPr lang="en-US" dirty="0"/>
          </a:p>
        </p:txBody>
      </p:sp>
    </p:spTree>
    <p:extLst>
      <p:ext uri="{BB962C8B-B14F-4D97-AF65-F5344CB8AC3E}">
        <p14:creationId xmlns:p14="http://schemas.microsoft.com/office/powerpoint/2010/main" val="115819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State Government – The Judiciary</a:t>
            </a:r>
          </a:p>
          <a:p>
            <a:pPr marL="342900" indent="-342900" algn="ctr">
              <a:lnSpc>
                <a:spcPct val="80000"/>
              </a:lnSpc>
              <a:spcBef>
                <a:spcPts val="0"/>
              </a:spcBef>
              <a:defRPr/>
            </a:pPr>
            <a:r>
              <a:rPr lang="en-US" sz="3200" b="1" i="1" dirty="0">
                <a:solidFill>
                  <a:srgbClr val="006600"/>
                </a:solidFill>
              </a:rPr>
              <a:t>Constitutional Provisions</a:t>
            </a:r>
          </a:p>
          <a:p>
            <a:pPr>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VI of the New York State Constitution creates the New York State Judiciary.</a:t>
            </a:r>
          </a:p>
          <a:p>
            <a:pPr algn="just">
              <a:lnSpc>
                <a:spcPct val="75000"/>
              </a:lnSpc>
              <a:spcBef>
                <a:spcPts val="0"/>
              </a:spcBef>
            </a:pPr>
            <a:endParaRPr lang="en-US" sz="500" dirty="0"/>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Article VI:</a:t>
            </a:r>
            <a:r>
              <a:rPr lang="en-US" sz="1600" dirty="0"/>
              <a:t>  Article VI is broken up into 37 Sections.  Sections 25 to 37 are as follows:</a:t>
            </a:r>
          </a:p>
          <a:p>
            <a:pPr algn="just">
              <a:lnSpc>
                <a:spcPct val="75000"/>
              </a:lnSpc>
              <a:spcBef>
                <a:spcPts val="0"/>
              </a:spcBef>
            </a:pPr>
            <a:endParaRPr lang="en-US" sz="500" dirty="0"/>
          </a:p>
          <a:p>
            <a:pPr algn="just"/>
            <a:r>
              <a:rPr lang="en-US" sz="1100" b="1" dirty="0"/>
              <a:t>Section 25 Judges and Justices; compensation; retirement.</a:t>
            </a:r>
          </a:p>
          <a:p>
            <a:pPr algn="just"/>
            <a:r>
              <a:rPr lang="en-US" sz="1100" b="1" dirty="0"/>
              <a:t>Section 26. Temporary Assignments of Judges and Justices</a:t>
            </a:r>
          </a:p>
          <a:p>
            <a:pPr algn="just"/>
            <a:r>
              <a:rPr lang="en-US" sz="1100" b="1" dirty="0"/>
              <a:t>Section 27.Supreme Court; Extraordinary Terms</a:t>
            </a:r>
          </a:p>
          <a:p>
            <a:pPr algn="just"/>
            <a:r>
              <a:rPr lang="en-US" sz="1100" b="1" dirty="0"/>
              <a:t>Section 28. Administrative supervision of court system</a:t>
            </a:r>
          </a:p>
          <a:p>
            <a:pPr algn="just"/>
            <a:r>
              <a:rPr lang="en-US" sz="1100" b="1" dirty="0"/>
              <a:t>Section 29. Expenses of Courts</a:t>
            </a:r>
          </a:p>
          <a:p>
            <a:pPr algn="just"/>
            <a:r>
              <a:rPr lang="en-US" sz="1100" b="1" dirty="0"/>
              <a:t>Section 30. Legislative power over judicial proceedings; delegation of power to regulate practice and procedure</a:t>
            </a:r>
          </a:p>
          <a:p>
            <a:pPr algn="just"/>
            <a:r>
              <a:rPr lang="en-US" sz="1100" b="1" dirty="0"/>
              <a:t>Section 31. Inapplicability of article to certain courts</a:t>
            </a:r>
          </a:p>
          <a:p>
            <a:pPr algn="just"/>
            <a:r>
              <a:rPr lang="en-US" sz="1100" b="1" dirty="0"/>
              <a:t>Section 32. Custodians of children to be of same religious persuasion</a:t>
            </a:r>
          </a:p>
          <a:p>
            <a:pPr algn="just"/>
            <a:r>
              <a:rPr lang="en-US" sz="1100" b="1" dirty="0"/>
              <a:t>Section 33. Existing laws; duty of legislature to implement article</a:t>
            </a:r>
          </a:p>
          <a:p>
            <a:pPr algn="just"/>
            <a:r>
              <a:rPr lang="en-US" sz="1100" b="1" dirty="0"/>
              <a:t>Section 34. Pending appeals, actions and proceedings; preservation of existing terms of office of judges and justices</a:t>
            </a:r>
          </a:p>
          <a:p>
            <a:pPr algn="just"/>
            <a:r>
              <a:rPr lang="en-US" sz="1100" b="1" dirty="0"/>
              <a:t>Section 35. Certain courts abolished; transfer of judges, court personnel, and actions and proceedings to other courts</a:t>
            </a:r>
          </a:p>
          <a:p>
            <a:pPr algn="just"/>
            <a:r>
              <a:rPr lang="en-US" sz="1100" b="1" dirty="0"/>
              <a:t>Section 36. Pending civil and criminal cases</a:t>
            </a:r>
          </a:p>
          <a:p>
            <a:pPr algn="just"/>
            <a:r>
              <a:rPr lang="en-US" sz="1100" b="1" dirty="0"/>
              <a:t>Section 36-a Effective date of certain amendments to article VI and VII</a:t>
            </a:r>
          </a:p>
          <a:p>
            <a:pPr algn="just"/>
            <a:r>
              <a:rPr lang="en-US" sz="1100" b="1" dirty="0"/>
              <a:t>Section 36-b No Section</a:t>
            </a:r>
          </a:p>
          <a:p>
            <a:pPr algn="just"/>
            <a:r>
              <a:rPr lang="en-US" sz="1100" b="1" dirty="0"/>
              <a:t>Section 36-c Effective date of certain amendments to article VI, section 22</a:t>
            </a:r>
          </a:p>
          <a:p>
            <a:pPr algn="just"/>
            <a:r>
              <a:rPr lang="en-US" sz="1100" b="1" dirty="0"/>
              <a:t>Section 37. Effective date of article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36</a:t>
            </a:fld>
            <a:endParaRPr lang="en-US" dirty="0"/>
          </a:p>
        </p:txBody>
      </p:sp>
    </p:spTree>
    <p:extLst>
      <p:ext uri="{BB962C8B-B14F-4D97-AF65-F5344CB8AC3E}">
        <p14:creationId xmlns:p14="http://schemas.microsoft.com/office/powerpoint/2010/main" val="315055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6096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400" b="1" dirty="0" smtClean="0">
                <a:solidFill>
                  <a:srgbClr val="C81204"/>
                </a:solidFill>
              </a:rPr>
              <a:t>   </a:t>
            </a:r>
            <a:r>
              <a:rPr lang="en-US" sz="3600" b="1" dirty="0" smtClean="0">
                <a:solidFill>
                  <a:srgbClr val="0033CC"/>
                </a:solidFill>
              </a:rPr>
              <a:t>State </a:t>
            </a:r>
            <a:r>
              <a:rPr lang="en-US" sz="3600" b="1" dirty="0">
                <a:solidFill>
                  <a:srgbClr val="0033CC"/>
                </a:solidFill>
              </a:rPr>
              <a:t>Government – The Judiciary</a:t>
            </a:r>
          </a:p>
          <a:p>
            <a:pPr marL="342900" indent="-342900" algn="ctr">
              <a:lnSpc>
                <a:spcPct val="90000"/>
              </a:lnSpc>
              <a:spcBef>
                <a:spcPts val="0"/>
              </a:spcBef>
              <a:defRPr/>
            </a:pPr>
            <a:r>
              <a:rPr lang="en-US" sz="3200" b="1" i="1" dirty="0">
                <a:solidFill>
                  <a:srgbClr val="006600"/>
                </a:solidFill>
              </a:rPr>
              <a:t>Statutory Provisions</a:t>
            </a:r>
          </a:p>
          <a:p>
            <a:pPr>
              <a:lnSpc>
                <a:spcPct val="90000"/>
              </a:lnSpc>
              <a:spcBef>
                <a:spcPts val="0"/>
              </a:spcBef>
              <a:defRPr/>
            </a:pPr>
            <a:endParaRPr lang="en-US" sz="1000" b="1" i="1" dirty="0">
              <a:solidFill>
                <a:srgbClr val="002060"/>
              </a:solidFill>
            </a:endParaRPr>
          </a:p>
          <a:p>
            <a:pPr algn="just">
              <a:lnSpc>
                <a:spcPct val="90000"/>
              </a:lnSpc>
              <a:spcBef>
                <a:spcPts val="0"/>
              </a:spcBef>
            </a:pPr>
            <a:r>
              <a:rPr lang="en-US" sz="1600" b="1" dirty="0"/>
              <a:t>In addition to Article V</a:t>
            </a:r>
            <a:r>
              <a:rPr lang="en-US" sz="1600" b="1" dirty="0" smtClean="0"/>
              <a:t>I</a:t>
            </a:r>
            <a:r>
              <a:rPr lang="en-US" sz="1600" b="1" dirty="0"/>
              <a:t>, </a:t>
            </a:r>
            <a:r>
              <a:rPr lang="en-US" sz="1600" b="1" dirty="0" smtClean="0"/>
              <a:t>The New York State Judiciary Law </a:t>
            </a:r>
            <a:r>
              <a:rPr lang="en-US" sz="1600" b="1" dirty="0"/>
              <a:t>also outlines the role of the  Judiciary of the </a:t>
            </a:r>
            <a:r>
              <a:rPr lang="en-US" sz="1600" b="1" dirty="0" smtClean="0"/>
              <a:t>State of New York, </a:t>
            </a:r>
            <a:r>
              <a:rPr lang="en-US" sz="1600" b="1" dirty="0"/>
              <a:t>as authorized under the Constitution.</a:t>
            </a:r>
          </a:p>
          <a:p>
            <a:pPr algn="just">
              <a:lnSpc>
                <a:spcPct val="90000"/>
              </a:lnSpc>
              <a:spcBef>
                <a:spcPts val="0"/>
              </a:spcBef>
            </a:pPr>
            <a:endParaRPr lang="en-US" sz="1000" dirty="0"/>
          </a:p>
          <a:p>
            <a:pPr algn="just">
              <a:lnSpc>
                <a:spcPct val="90000"/>
              </a:lnSpc>
              <a:spcBef>
                <a:spcPts val="0"/>
              </a:spcBef>
            </a:pPr>
            <a:r>
              <a:rPr lang="en-US" sz="1600" b="1" dirty="0" smtClean="0">
                <a:solidFill>
                  <a:srgbClr val="C00000"/>
                </a:solidFill>
              </a:rPr>
              <a:t>NYS Judiciary Law:</a:t>
            </a:r>
            <a:r>
              <a:rPr lang="en-US" sz="1600" dirty="0" smtClean="0"/>
              <a:t>  Articles </a:t>
            </a:r>
            <a:r>
              <a:rPr lang="en-US" sz="1600" dirty="0"/>
              <a:t>1 to </a:t>
            </a:r>
            <a:r>
              <a:rPr lang="en-US" sz="1600" dirty="0" smtClean="0"/>
              <a:t>10-A </a:t>
            </a:r>
            <a:r>
              <a:rPr lang="en-US" sz="1600" dirty="0"/>
              <a:t>of this </a:t>
            </a:r>
            <a:r>
              <a:rPr lang="en-US" sz="1600" dirty="0" smtClean="0"/>
              <a:t>Statute </a:t>
            </a:r>
            <a:r>
              <a:rPr lang="en-US" sz="1600" dirty="0"/>
              <a:t>provide:</a:t>
            </a:r>
          </a:p>
          <a:p>
            <a:pPr>
              <a:lnSpc>
                <a:spcPct val="90000"/>
              </a:lnSpc>
              <a:spcBef>
                <a:spcPts val="0"/>
              </a:spcBef>
            </a:pPr>
            <a:endParaRPr lang="en-US" sz="1000" dirty="0"/>
          </a:p>
          <a:p>
            <a:pPr fontAlgn="ctr">
              <a:lnSpc>
                <a:spcPct val="90000"/>
              </a:lnSpc>
              <a:spcBef>
                <a:spcPts val="0"/>
              </a:spcBef>
            </a:pPr>
            <a:r>
              <a:rPr lang="en-US" sz="1400" b="1" dirty="0" smtClean="0"/>
              <a:t>Article 1. Short Title </a:t>
            </a:r>
            <a:r>
              <a:rPr lang="en-US" sz="1400" b="1" dirty="0"/>
              <a:t>(Sections 1 - 1-a) </a:t>
            </a:r>
            <a:endParaRPr lang="en-US" sz="1400" b="1" dirty="0" smtClean="0"/>
          </a:p>
          <a:p>
            <a:pPr fontAlgn="ctr">
              <a:lnSpc>
                <a:spcPct val="90000"/>
              </a:lnSpc>
              <a:spcBef>
                <a:spcPts val="0"/>
              </a:spcBef>
            </a:pPr>
            <a:r>
              <a:rPr lang="en-US" sz="1400" b="1" dirty="0" smtClean="0"/>
              <a:t>Article 2. </a:t>
            </a:r>
            <a:r>
              <a:rPr lang="en-US" sz="1400" b="1" dirty="0"/>
              <a:t>General Provisions Relating </a:t>
            </a:r>
            <a:r>
              <a:rPr lang="en-US" sz="1400" b="1" dirty="0" smtClean="0"/>
              <a:t>to </a:t>
            </a:r>
            <a:r>
              <a:rPr lang="en-US" sz="1400" b="1" dirty="0"/>
              <a:t>Courts </a:t>
            </a:r>
            <a:r>
              <a:rPr lang="en-US" sz="1400" b="1" dirty="0" smtClean="0"/>
              <a:t>and </a:t>
            </a:r>
            <a:r>
              <a:rPr lang="en-US" sz="1400" b="1" dirty="0"/>
              <a:t>Judges </a:t>
            </a:r>
            <a:r>
              <a:rPr lang="en-US" sz="1400" b="1" dirty="0" smtClean="0"/>
              <a:t>(Sections 2 - 39-b)</a:t>
            </a:r>
          </a:p>
          <a:p>
            <a:pPr fontAlgn="ctr">
              <a:lnSpc>
                <a:spcPct val="90000"/>
              </a:lnSpc>
              <a:spcBef>
                <a:spcPts val="0"/>
              </a:spcBef>
            </a:pPr>
            <a:r>
              <a:rPr lang="en-US" sz="1400" b="1" dirty="0" smtClean="0"/>
              <a:t>Article 2-a. </a:t>
            </a:r>
            <a:r>
              <a:rPr lang="en-US" sz="1400" b="1" dirty="0"/>
              <a:t>State Commission on Judicial </a:t>
            </a:r>
            <a:r>
              <a:rPr lang="en-US" sz="1400" b="1" dirty="0" smtClean="0"/>
              <a:t>Conduct (Sections 40 - 48) </a:t>
            </a:r>
          </a:p>
          <a:p>
            <a:pPr fontAlgn="ctr">
              <a:lnSpc>
                <a:spcPct val="90000"/>
              </a:lnSpc>
              <a:spcBef>
                <a:spcPts val="0"/>
              </a:spcBef>
            </a:pPr>
            <a:r>
              <a:rPr lang="en-US" sz="1400" b="1" dirty="0" smtClean="0"/>
              <a:t>Article 3. </a:t>
            </a:r>
            <a:r>
              <a:rPr lang="en-US" sz="1400" b="1" dirty="0"/>
              <a:t>Court </a:t>
            </a:r>
            <a:r>
              <a:rPr lang="en-US" sz="1400" b="1" dirty="0" smtClean="0"/>
              <a:t>of Appeals (Sections 51 - 60) </a:t>
            </a:r>
          </a:p>
          <a:p>
            <a:pPr fontAlgn="ctr">
              <a:lnSpc>
                <a:spcPct val="90000"/>
              </a:lnSpc>
              <a:spcBef>
                <a:spcPts val="0"/>
              </a:spcBef>
            </a:pPr>
            <a:r>
              <a:rPr lang="en-US" sz="1400" b="1" dirty="0" smtClean="0"/>
              <a:t>Article 3-a. Commission </a:t>
            </a:r>
            <a:r>
              <a:rPr lang="en-US" sz="1400" b="1" dirty="0"/>
              <a:t>o</a:t>
            </a:r>
            <a:r>
              <a:rPr lang="en-US" sz="1400" b="1" dirty="0" smtClean="0"/>
              <a:t>n Judicial Nomination (Sections 61 </a:t>
            </a:r>
            <a:r>
              <a:rPr lang="en-US" sz="1400" b="1" dirty="0"/>
              <a:t>- 68) </a:t>
            </a:r>
            <a:endParaRPr lang="en-US" sz="1400" b="1" dirty="0" smtClean="0"/>
          </a:p>
          <a:p>
            <a:pPr fontAlgn="ctr">
              <a:lnSpc>
                <a:spcPct val="90000"/>
              </a:lnSpc>
              <a:spcBef>
                <a:spcPts val="0"/>
              </a:spcBef>
            </a:pPr>
            <a:r>
              <a:rPr lang="en-US" sz="1400" b="1" dirty="0" smtClean="0"/>
              <a:t>Article 4. </a:t>
            </a:r>
            <a:r>
              <a:rPr lang="en-US" sz="1400" b="1" dirty="0"/>
              <a:t>Appellate Division </a:t>
            </a:r>
            <a:r>
              <a:rPr lang="en-US" sz="1400" b="1" dirty="0" smtClean="0"/>
              <a:t>(Sections 70 - 109)</a:t>
            </a:r>
          </a:p>
          <a:p>
            <a:pPr fontAlgn="ctr">
              <a:lnSpc>
                <a:spcPct val="90000"/>
              </a:lnSpc>
              <a:spcBef>
                <a:spcPts val="0"/>
              </a:spcBef>
            </a:pPr>
            <a:r>
              <a:rPr lang="en-US" sz="1400" b="1" dirty="0" smtClean="0"/>
              <a:t>Article 4-a. Official Referees (Sections 114 </a:t>
            </a:r>
            <a:r>
              <a:rPr lang="en-US" sz="1400" b="1" dirty="0"/>
              <a:t>- 125)</a:t>
            </a:r>
            <a:r>
              <a:rPr lang="en-US" sz="1400" b="1" dirty="0" smtClean="0"/>
              <a:t> </a:t>
            </a:r>
          </a:p>
          <a:p>
            <a:pPr fontAlgn="ctr">
              <a:lnSpc>
                <a:spcPct val="90000"/>
              </a:lnSpc>
              <a:spcBef>
                <a:spcPts val="0"/>
              </a:spcBef>
            </a:pPr>
            <a:r>
              <a:rPr lang="en-US" sz="1400" b="1" dirty="0" smtClean="0"/>
              <a:t>Article 5. </a:t>
            </a:r>
            <a:r>
              <a:rPr lang="en-US" sz="1400" b="1" dirty="0"/>
              <a:t>Supreme </a:t>
            </a:r>
            <a:r>
              <a:rPr lang="en-US" sz="1400" b="1" dirty="0" smtClean="0"/>
              <a:t>Court (Sections140 - 174) </a:t>
            </a:r>
          </a:p>
          <a:p>
            <a:pPr fontAlgn="ctr">
              <a:lnSpc>
                <a:spcPct val="90000"/>
              </a:lnSpc>
              <a:spcBef>
                <a:spcPts val="0"/>
              </a:spcBef>
            </a:pPr>
            <a:r>
              <a:rPr lang="en-US" sz="1400" b="1" dirty="0" smtClean="0"/>
              <a:t>Article 5-a. The City Court of </a:t>
            </a:r>
            <a:r>
              <a:rPr lang="en-US" sz="1400" b="1" dirty="0"/>
              <a:t>t</a:t>
            </a:r>
            <a:r>
              <a:rPr lang="en-US" sz="1400" b="1" dirty="0" smtClean="0"/>
              <a:t>he City of New York (Sections 176 </a:t>
            </a:r>
            <a:r>
              <a:rPr lang="en-US" sz="1400" b="1" dirty="0"/>
              <a:t>- 177) </a:t>
            </a:r>
            <a:endParaRPr lang="en-US" sz="1400" b="1" dirty="0" smtClean="0"/>
          </a:p>
          <a:p>
            <a:pPr fontAlgn="ctr">
              <a:lnSpc>
                <a:spcPct val="90000"/>
              </a:lnSpc>
              <a:spcBef>
                <a:spcPts val="0"/>
              </a:spcBef>
            </a:pPr>
            <a:r>
              <a:rPr lang="en-US" sz="1400" b="1" dirty="0" smtClean="0"/>
              <a:t>Article 5-b. Special Narcotics Parts of The Supreme Court (Sections 177-a </a:t>
            </a:r>
            <a:r>
              <a:rPr lang="en-US" sz="1400" b="1" dirty="0"/>
              <a:t>- 177-d)</a:t>
            </a:r>
            <a:endParaRPr lang="en-US" sz="1400" b="1" dirty="0" smtClean="0"/>
          </a:p>
          <a:p>
            <a:pPr fontAlgn="ctr">
              <a:lnSpc>
                <a:spcPct val="90000"/>
              </a:lnSpc>
              <a:spcBef>
                <a:spcPts val="0"/>
              </a:spcBef>
            </a:pPr>
            <a:r>
              <a:rPr lang="en-US" sz="1400" b="1" dirty="0" smtClean="0"/>
              <a:t>Article 6. The Surrogates' Courts (Sections 179 </a:t>
            </a:r>
            <a:r>
              <a:rPr lang="en-US" sz="1400" b="1" dirty="0"/>
              <a:t>- 181)</a:t>
            </a:r>
            <a:r>
              <a:rPr lang="en-US" sz="1400" b="1" dirty="0" smtClean="0"/>
              <a:t> </a:t>
            </a:r>
          </a:p>
          <a:p>
            <a:pPr fontAlgn="ctr">
              <a:lnSpc>
                <a:spcPct val="90000"/>
              </a:lnSpc>
              <a:spcBef>
                <a:spcPts val="0"/>
              </a:spcBef>
            </a:pPr>
            <a:r>
              <a:rPr lang="en-US" sz="1400" b="1" dirty="0" smtClean="0"/>
              <a:t>Article 6-a. County Judges, Surrogates and Certain District Attorneys (Sections 182 </a:t>
            </a:r>
            <a:r>
              <a:rPr lang="en-US" sz="1400" b="1" dirty="0"/>
              <a:t>- 188)</a:t>
            </a:r>
            <a:r>
              <a:rPr lang="en-US" sz="1400" b="1" dirty="0" smtClean="0"/>
              <a:t> </a:t>
            </a:r>
          </a:p>
          <a:p>
            <a:pPr fontAlgn="ctr">
              <a:lnSpc>
                <a:spcPct val="90000"/>
              </a:lnSpc>
              <a:spcBef>
                <a:spcPts val="0"/>
              </a:spcBef>
            </a:pPr>
            <a:r>
              <a:rPr lang="en-US" sz="1400" b="1" dirty="0" smtClean="0"/>
              <a:t>Article 7. County Court (Sections 190 </a:t>
            </a:r>
            <a:r>
              <a:rPr lang="en-US" sz="1400" b="1" dirty="0"/>
              <a:t>- 208) </a:t>
            </a:r>
            <a:endParaRPr lang="en-US" sz="1400" b="1" dirty="0" smtClean="0"/>
          </a:p>
          <a:p>
            <a:pPr fontAlgn="ctr">
              <a:lnSpc>
                <a:spcPct val="90000"/>
              </a:lnSpc>
              <a:spcBef>
                <a:spcPts val="0"/>
              </a:spcBef>
            </a:pPr>
            <a:r>
              <a:rPr lang="en-US" sz="1400" b="1" dirty="0" smtClean="0"/>
              <a:t>Article 7-a. </a:t>
            </a:r>
            <a:r>
              <a:rPr lang="en-US" sz="1400" b="1" dirty="0"/>
              <a:t>Judicial </a:t>
            </a:r>
            <a:r>
              <a:rPr lang="en-US" sz="1400" b="1" dirty="0" smtClean="0"/>
              <a:t>Administration (Sections 210 - 219-d) </a:t>
            </a:r>
          </a:p>
          <a:p>
            <a:pPr fontAlgn="ctr">
              <a:lnSpc>
                <a:spcPct val="90000"/>
              </a:lnSpc>
              <a:spcBef>
                <a:spcPts val="0"/>
              </a:spcBef>
            </a:pPr>
            <a:r>
              <a:rPr lang="en-US" sz="1400" b="1" dirty="0" smtClean="0"/>
              <a:t>Article 7-b. </a:t>
            </a:r>
            <a:r>
              <a:rPr lang="en-US" sz="1400" b="1" dirty="0"/>
              <a:t>Compensation </a:t>
            </a:r>
            <a:r>
              <a:rPr lang="en-US" sz="1400" b="1" dirty="0" smtClean="0"/>
              <a:t>of </a:t>
            </a:r>
            <a:r>
              <a:rPr lang="en-US" sz="1400" b="1" dirty="0"/>
              <a:t>Judges </a:t>
            </a:r>
            <a:r>
              <a:rPr lang="en-US" sz="1400" b="1" dirty="0" smtClean="0"/>
              <a:t>and </a:t>
            </a:r>
            <a:r>
              <a:rPr lang="en-US" sz="1400" b="1" dirty="0"/>
              <a:t>Justices </a:t>
            </a:r>
            <a:r>
              <a:rPr lang="en-US" sz="1400" b="1" dirty="0" smtClean="0"/>
              <a:t>of the </a:t>
            </a:r>
            <a:r>
              <a:rPr lang="en-US" sz="1400" b="1" dirty="0"/>
              <a:t>Unified Court </a:t>
            </a:r>
            <a:r>
              <a:rPr lang="en-US" sz="1400" b="1" dirty="0" smtClean="0"/>
              <a:t>System</a:t>
            </a:r>
            <a:r>
              <a:rPr lang="en-US" sz="1400" b="1" dirty="0"/>
              <a:t> </a:t>
            </a:r>
            <a:r>
              <a:rPr lang="en-US" sz="1400" b="1" dirty="0" smtClean="0"/>
              <a:t>(Section 220 - 224) </a:t>
            </a:r>
          </a:p>
          <a:p>
            <a:pPr fontAlgn="ctr">
              <a:lnSpc>
                <a:spcPct val="90000"/>
              </a:lnSpc>
              <a:spcBef>
                <a:spcPts val="0"/>
              </a:spcBef>
            </a:pPr>
            <a:r>
              <a:rPr lang="en-US" sz="1400" b="1" dirty="0" smtClean="0"/>
              <a:t>Article 7-c. Of </a:t>
            </a:r>
            <a:r>
              <a:rPr lang="en-US" sz="1400" b="1" dirty="0"/>
              <a:t>t</a:t>
            </a:r>
            <a:r>
              <a:rPr lang="en-US" sz="1400" b="1" dirty="0" smtClean="0"/>
              <a:t>he Court for </a:t>
            </a:r>
            <a:r>
              <a:rPr lang="en-US" sz="1400" b="1" dirty="0"/>
              <a:t>t</a:t>
            </a:r>
            <a:r>
              <a:rPr lang="en-US" sz="1400" b="1" dirty="0" smtClean="0"/>
              <a:t>he Trial of Impeachments (Sections 240 </a:t>
            </a:r>
            <a:r>
              <a:rPr lang="en-US" sz="1400" b="1" dirty="0"/>
              <a:t>- 248)</a:t>
            </a:r>
            <a:r>
              <a:rPr lang="en-US" sz="1400" b="1" dirty="0" smtClean="0"/>
              <a:t> </a:t>
            </a:r>
          </a:p>
          <a:p>
            <a:pPr fontAlgn="ctr">
              <a:lnSpc>
                <a:spcPct val="90000"/>
              </a:lnSpc>
              <a:spcBef>
                <a:spcPts val="0"/>
              </a:spcBef>
            </a:pPr>
            <a:r>
              <a:rPr lang="en-US" sz="1400" b="1" dirty="0" smtClean="0"/>
              <a:t>Article 7-d. Internal Control Responsibilities Of The Judiciary (Sections 249 </a:t>
            </a:r>
            <a:r>
              <a:rPr lang="en-US" sz="1400" b="1" dirty="0"/>
              <a:t>- 249-c)</a:t>
            </a:r>
            <a:endParaRPr lang="en-US" sz="1400" b="1" dirty="0" smtClean="0"/>
          </a:p>
          <a:p>
            <a:pPr fontAlgn="ctr">
              <a:lnSpc>
                <a:spcPct val="90000"/>
              </a:lnSpc>
              <a:spcBef>
                <a:spcPts val="0"/>
              </a:spcBef>
            </a:pPr>
            <a:r>
              <a:rPr lang="en-US" sz="1400" b="1" dirty="0" smtClean="0"/>
              <a:t>Article 8. Clerks (Sections 250 - 283) </a:t>
            </a:r>
          </a:p>
          <a:p>
            <a:pPr fontAlgn="ctr">
              <a:lnSpc>
                <a:spcPct val="90000"/>
              </a:lnSpc>
              <a:spcBef>
                <a:spcPts val="0"/>
              </a:spcBef>
            </a:pPr>
            <a:r>
              <a:rPr lang="en-US" sz="1400" b="1" dirty="0" smtClean="0"/>
              <a:t>Article 9. Stenographers (Sections 290 - 320)</a:t>
            </a:r>
          </a:p>
          <a:p>
            <a:pPr fontAlgn="ctr">
              <a:lnSpc>
                <a:spcPct val="90000"/>
              </a:lnSpc>
              <a:spcBef>
                <a:spcPts val="0"/>
              </a:spcBef>
            </a:pPr>
            <a:r>
              <a:rPr lang="en-US" sz="1400" b="1" dirty="0"/>
              <a:t>Article 10-A. Grand Jury Stenographers (Sections 321 - 330) </a:t>
            </a:r>
          </a:p>
          <a:p>
            <a:pPr fontAlgn="ctr">
              <a:lnSpc>
                <a:spcPct val="80000"/>
              </a:lnSpc>
              <a:spcBef>
                <a:spcPts val="0"/>
              </a:spcBef>
            </a:pPr>
            <a:r>
              <a:rPr lang="en-US" sz="1400" b="1" dirty="0" smtClean="0"/>
              <a:t> </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37</a:t>
            </a:fld>
            <a:endParaRPr lang="en-US"/>
          </a:p>
        </p:txBody>
      </p:sp>
    </p:spTree>
    <p:extLst>
      <p:ext uri="{BB962C8B-B14F-4D97-AF65-F5344CB8AC3E}">
        <p14:creationId xmlns:p14="http://schemas.microsoft.com/office/powerpoint/2010/main" val="1299575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685800"/>
            <a:ext cx="8534400" cy="5943600"/>
          </a:xfrm>
          <a:prstGeom prst="rect">
            <a:avLst/>
          </a:prstGeom>
          <a:noFill/>
          <a:ln w="9525">
            <a:noFill/>
            <a:miter lim="800000"/>
            <a:headEnd/>
            <a:tailEnd/>
          </a:ln>
        </p:spPr>
        <p:txBody>
          <a:bodyPr/>
          <a:lstStyle/>
          <a:p>
            <a:pPr marL="342900" indent="-342900">
              <a:lnSpc>
                <a:spcPct val="87000"/>
              </a:lnSpc>
              <a:spcBef>
                <a:spcPts val="0"/>
              </a:spcBef>
              <a:defRPr/>
            </a:pPr>
            <a:r>
              <a:rPr lang="en-US" sz="3400" b="1" dirty="0">
                <a:solidFill>
                  <a:srgbClr val="C81204"/>
                </a:solidFill>
              </a:rPr>
              <a:t>  </a:t>
            </a:r>
            <a:r>
              <a:rPr lang="en-US" sz="3400" b="1" dirty="0" smtClean="0">
                <a:solidFill>
                  <a:srgbClr val="C81204"/>
                </a:solidFill>
              </a:rPr>
              <a:t>   </a:t>
            </a:r>
            <a:r>
              <a:rPr lang="en-US" sz="3600" b="1" dirty="0" smtClean="0">
                <a:solidFill>
                  <a:srgbClr val="0033CC"/>
                </a:solidFill>
              </a:rPr>
              <a:t>State </a:t>
            </a:r>
            <a:r>
              <a:rPr lang="en-US" sz="3600" b="1" dirty="0">
                <a:solidFill>
                  <a:srgbClr val="0033CC"/>
                </a:solidFill>
              </a:rPr>
              <a:t>Government – The Judiciary</a:t>
            </a:r>
          </a:p>
          <a:p>
            <a:pPr marL="342900" indent="-342900" algn="ctr">
              <a:lnSpc>
                <a:spcPct val="87000"/>
              </a:lnSpc>
              <a:spcBef>
                <a:spcPts val="0"/>
              </a:spcBef>
              <a:defRPr/>
            </a:pPr>
            <a:r>
              <a:rPr lang="en-US" sz="3200" b="1" i="1" dirty="0">
                <a:solidFill>
                  <a:srgbClr val="006600"/>
                </a:solidFill>
              </a:rPr>
              <a:t>Statutory Provisions</a:t>
            </a:r>
          </a:p>
          <a:p>
            <a:pPr>
              <a:lnSpc>
                <a:spcPct val="87000"/>
              </a:lnSpc>
              <a:spcBef>
                <a:spcPts val="0"/>
              </a:spcBef>
              <a:defRPr/>
            </a:pPr>
            <a:endParaRPr lang="en-US" sz="1000" b="1" i="1" dirty="0">
              <a:solidFill>
                <a:srgbClr val="002060"/>
              </a:solidFill>
            </a:endParaRPr>
          </a:p>
          <a:p>
            <a:pPr algn="just">
              <a:lnSpc>
                <a:spcPct val="87000"/>
              </a:lnSpc>
              <a:spcBef>
                <a:spcPts val="0"/>
              </a:spcBef>
            </a:pPr>
            <a:r>
              <a:rPr lang="en-US" sz="1600" b="1" dirty="0"/>
              <a:t>In addition to Article V</a:t>
            </a:r>
            <a:r>
              <a:rPr lang="en-US" sz="1600" b="1" dirty="0" smtClean="0"/>
              <a:t>I</a:t>
            </a:r>
            <a:r>
              <a:rPr lang="en-US" sz="1600" b="1" dirty="0"/>
              <a:t>, </a:t>
            </a:r>
            <a:r>
              <a:rPr lang="en-US" sz="1600" b="1" dirty="0" smtClean="0"/>
              <a:t>The New York State Judiciary Law </a:t>
            </a:r>
            <a:r>
              <a:rPr lang="en-US" sz="1600" b="1" dirty="0"/>
              <a:t>also outlines the role of the  Judiciary of the </a:t>
            </a:r>
            <a:r>
              <a:rPr lang="en-US" sz="1600" b="1" dirty="0" smtClean="0"/>
              <a:t>State of New York, </a:t>
            </a:r>
            <a:r>
              <a:rPr lang="en-US" sz="1600" b="1" dirty="0"/>
              <a:t>as authorized under the Constitution.</a:t>
            </a:r>
          </a:p>
          <a:p>
            <a:pPr algn="just">
              <a:lnSpc>
                <a:spcPct val="87000"/>
              </a:lnSpc>
              <a:spcBef>
                <a:spcPts val="0"/>
              </a:spcBef>
            </a:pPr>
            <a:endParaRPr lang="en-US" sz="1000" dirty="0"/>
          </a:p>
          <a:p>
            <a:pPr algn="just">
              <a:lnSpc>
                <a:spcPct val="87000"/>
              </a:lnSpc>
              <a:spcBef>
                <a:spcPts val="0"/>
              </a:spcBef>
            </a:pPr>
            <a:r>
              <a:rPr lang="en-US" sz="1600" b="1" dirty="0" smtClean="0">
                <a:solidFill>
                  <a:srgbClr val="C00000"/>
                </a:solidFill>
              </a:rPr>
              <a:t>NYS Judiciary Law:</a:t>
            </a:r>
            <a:r>
              <a:rPr lang="en-US" sz="1600" dirty="0" smtClean="0"/>
              <a:t>  Articles 10 </a:t>
            </a:r>
            <a:r>
              <a:rPr lang="en-US" sz="1600" dirty="0"/>
              <a:t>to </a:t>
            </a:r>
            <a:r>
              <a:rPr lang="en-US" sz="1600" dirty="0" smtClean="0"/>
              <a:t>23 </a:t>
            </a:r>
            <a:r>
              <a:rPr lang="en-US" sz="1600" dirty="0"/>
              <a:t>of this </a:t>
            </a:r>
            <a:r>
              <a:rPr lang="en-US" sz="1600" dirty="0" smtClean="0"/>
              <a:t>Statute </a:t>
            </a:r>
            <a:r>
              <a:rPr lang="en-US" sz="1600" dirty="0"/>
              <a:t>provide:</a:t>
            </a:r>
          </a:p>
          <a:p>
            <a:pPr>
              <a:lnSpc>
                <a:spcPct val="87000"/>
              </a:lnSpc>
              <a:spcBef>
                <a:spcPts val="0"/>
              </a:spcBef>
            </a:pPr>
            <a:endParaRPr lang="en-US" sz="1000" dirty="0"/>
          </a:p>
          <a:p>
            <a:pPr fontAlgn="ctr">
              <a:lnSpc>
                <a:spcPct val="87000"/>
              </a:lnSpc>
              <a:spcBef>
                <a:spcPts val="0"/>
              </a:spcBef>
            </a:pPr>
            <a:r>
              <a:rPr lang="en-US" sz="1400" b="1" dirty="0" smtClean="0"/>
              <a:t>Article </a:t>
            </a:r>
            <a:r>
              <a:rPr lang="en-US" sz="1400" b="1" dirty="0"/>
              <a:t>10. Attendants, Officers and Messengers (Sections 340 - 352) </a:t>
            </a:r>
          </a:p>
          <a:p>
            <a:pPr fontAlgn="ctr">
              <a:lnSpc>
                <a:spcPct val="87000"/>
              </a:lnSpc>
              <a:spcBef>
                <a:spcPts val="0"/>
              </a:spcBef>
            </a:pPr>
            <a:r>
              <a:rPr lang="en-US" sz="1400" b="1" dirty="0"/>
              <a:t>Article 11. Criers (Sections 360 - 364) </a:t>
            </a:r>
          </a:p>
          <a:p>
            <a:pPr fontAlgn="ctr">
              <a:lnSpc>
                <a:spcPct val="87000"/>
              </a:lnSpc>
              <a:spcBef>
                <a:spcPts val="0"/>
              </a:spcBef>
            </a:pPr>
            <a:r>
              <a:rPr lang="en-US" sz="1400" b="1" dirty="0"/>
              <a:t>Article 12. Interpreters (Sections 380 - 391)</a:t>
            </a:r>
            <a:endParaRPr lang="en-US" sz="1100" b="1" dirty="0"/>
          </a:p>
          <a:p>
            <a:pPr fontAlgn="ctr">
              <a:lnSpc>
                <a:spcPct val="87000"/>
              </a:lnSpc>
              <a:spcBef>
                <a:spcPts val="0"/>
              </a:spcBef>
            </a:pPr>
            <a:r>
              <a:rPr lang="en-US" sz="1400" b="1" dirty="0" smtClean="0"/>
              <a:t>Article 13. </a:t>
            </a:r>
            <a:r>
              <a:rPr lang="en-US" sz="1400" b="1" dirty="0"/>
              <a:t>Sheriffs And </a:t>
            </a:r>
            <a:r>
              <a:rPr lang="en-US" sz="1400" b="1" dirty="0" smtClean="0"/>
              <a:t>Constables (Sections 400 - 411-b) </a:t>
            </a:r>
          </a:p>
          <a:p>
            <a:pPr fontAlgn="ctr">
              <a:lnSpc>
                <a:spcPct val="87000"/>
              </a:lnSpc>
              <a:spcBef>
                <a:spcPts val="0"/>
              </a:spcBef>
            </a:pPr>
            <a:r>
              <a:rPr lang="en-US" sz="1400" b="1" dirty="0" smtClean="0"/>
              <a:t>Article 13-a. Judicial Proceedings to Remove Public Officers by Impeachment (Sections 415 </a:t>
            </a:r>
            <a:r>
              <a:rPr lang="en-US" sz="1400" b="1" dirty="0"/>
              <a:t>- 428) </a:t>
            </a:r>
            <a:endParaRPr lang="en-US" sz="1400" b="1" dirty="0" smtClean="0"/>
          </a:p>
          <a:p>
            <a:pPr fontAlgn="ctr">
              <a:lnSpc>
                <a:spcPct val="87000"/>
              </a:lnSpc>
              <a:spcBef>
                <a:spcPts val="0"/>
              </a:spcBef>
            </a:pPr>
            <a:r>
              <a:rPr lang="en-US" sz="1400" b="1" dirty="0" smtClean="0"/>
              <a:t>Article 14. Law Reporting (Sections 430 </a:t>
            </a:r>
            <a:r>
              <a:rPr lang="en-US" sz="1400" b="1" dirty="0"/>
              <a:t>- 438)</a:t>
            </a:r>
            <a:r>
              <a:rPr lang="en-US" sz="1400" b="1" dirty="0" smtClean="0"/>
              <a:t> </a:t>
            </a:r>
          </a:p>
          <a:p>
            <a:pPr fontAlgn="ctr">
              <a:lnSpc>
                <a:spcPct val="87000"/>
              </a:lnSpc>
              <a:spcBef>
                <a:spcPts val="0"/>
              </a:spcBef>
            </a:pPr>
            <a:r>
              <a:rPr lang="en-US" sz="1400" b="1" dirty="0" smtClean="0"/>
              <a:t>Article 15. Attorneys </a:t>
            </a:r>
            <a:r>
              <a:rPr lang="en-US" sz="1400" b="1" dirty="0"/>
              <a:t>a</a:t>
            </a:r>
            <a:r>
              <a:rPr lang="en-US" sz="1400" b="1" dirty="0" smtClean="0"/>
              <a:t>nd Counsellors (Sections 460 </a:t>
            </a:r>
            <a:r>
              <a:rPr lang="en-US" sz="1400" b="1" dirty="0"/>
              <a:t>- 499)</a:t>
            </a:r>
            <a:r>
              <a:rPr lang="en-US" sz="1400" b="1" dirty="0" smtClean="0"/>
              <a:t> </a:t>
            </a:r>
          </a:p>
          <a:p>
            <a:pPr fontAlgn="ctr">
              <a:lnSpc>
                <a:spcPct val="87000"/>
              </a:lnSpc>
              <a:spcBef>
                <a:spcPts val="0"/>
              </a:spcBef>
            </a:pPr>
            <a:r>
              <a:rPr lang="en-US" sz="1400" b="1" dirty="0" smtClean="0"/>
              <a:t>Article 15-a. State Commission on Prosecutorial Conduct (Sections 499-a </a:t>
            </a:r>
            <a:r>
              <a:rPr lang="en-US" sz="1400" b="1" dirty="0"/>
              <a:t>- 499-j)</a:t>
            </a:r>
            <a:r>
              <a:rPr lang="en-US" sz="1400" b="1" dirty="0" smtClean="0"/>
              <a:t> </a:t>
            </a:r>
          </a:p>
          <a:p>
            <a:pPr fontAlgn="ctr">
              <a:lnSpc>
                <a:spcPct val="87000"/>
              </a:lnSpc>
              <a:spcBef>
                <a:spcPts val="0"/>
              </a:spcBef>
            </a:pPr>
            <a:r>
              <a:rPr lang="en-US" sz="1400" b="1" dirty="0" smtClean="0"/>
              <a:t>Article 16. Selection </a:t>
            </a:r>
            <a:r>
              <a:rPr lang="en-US" sz="1400" b="1" dirty="0"/>
              <a:t>o</a:t>
            </a:r>
            <a:r>
              <a:rPr lang="en-US" sz="1400" b="1" dirty="0" smtClean="0"/>
              <a:t>f Jurors (Sections 500 </a:t>
            </a:r>
            <a:r>
              <a:rPr lang="en-US" sz="1400" b="1" dirty="0"/>
              <a:t>- 528)</a:t>
            </a:r>
            <a:r>
              <a:rPr lang="en-US" sz="1400" b="1" dirty="0" smtClean="0"/>
              <a:t> </a:t>
            </a:r>
          </a:p>
          <a:p>
            <a:pPr fontAlgn="ctr">
              <a:lnSpc>
                <a:spcPct val="87000"/>
              </a:lnSpc>
              <a:spcBef>
                <a:spcPts val="0"/>
              </a:spcBef>
            </a:pPr>
            <a:r>
              <a:rPr lang="en-US" sz="1400" b="1" dirty="0" smtClean="0"/>
              <a:t>Article 17. Blank</a:t>
            </a:r>
          </a:p>
          <a:p>
            <a:pPr fontAlgn="ctr">
              <a:lnSpc>
                <a:spcPct val="87000"/>
              </a:lnSpc>
              <a:spcBef>
                <a:spcPts val="0"/>
              </a:spcBef>
            </a:pPr>
            <a:r>
              <a:rPr lang="en-US" sz="1400" b="1" dirty="0" smtClean="0"/>
              <a:t>Article 18. Blank</a:t>
            </a:r>
          </a:p>
          <a:p>
            <a:pPr fontAlgn="ctr">
              <a:lnSpc>
                <a:spcPct val="87000"/>
              </a:lnSpc>
              <a:spcBef>
                <a:spcPts val="0"/>
              </a:spcBef>
            </a:pPr>
            <a:r>
              <a:rPr lang="en-US" sz="1400" b="1" dirty="0" smtClean="0"/>
              <a:t>Article 19. </a:t>
            </a:r>
            <a:r>
              <a:rPr lang="en-US" sz="1400" b="1" dirty="0" err="1" smtClean="0"/>
              <a:t>Contempts</a:t>
            </a:r>
            <a:r>
              <a:rPr lang="en-US" sz="1400" b="1" dirty="0" smtClean="0"/>
              <a:t> (Sections 750 - 781) </a:t>
            </a:r>
          </a:p>
          <a:p>
            <a:pPr fontAlgn="ctr">
              <a:lnSpc>
                <a:spcPct val="87000"/>
              </a:lnSpc>
              <a:spcBef>
                <a:spcPts val="0"/>
              </a:spcBef>
            </a:pPr>
            <a:r>
              <a:rPr lang="en-US" sz="1400" b="1" dirty="0" smtClean="0"/>
              <a:t>Article 20. Collection </a:t>
            </a:r>
            <a:r>
              <a:rPr lang="en-US" sz="1400" b="1" dirty="0"/>
              <a:t>o</a:t>
            </a:r>
            <a:r>
              <a:rPr lang="en-US" sz="1400" b="1" dirty="0" smtClean="0"/>
              <a:t>f Fines (Sections 790 </a:t>
            </a:r>
            <a:r>
              <a:rPr lang="en-US" sz="1400" b="1" dirty="0"/>
              <a:t>- 796) </a:t>
            </a:r>
            <a:r>
              <a:rPr lang="en-US" sz="1400" b="1" dirty="0" smtClean="0"/>
              <a:t> </a:t>
            </a:r>
          </a:p>
          <a:p>
            <a:pPr fontAlgn="ctr">
              <a:lnSpc>
                <a:spcPct val="87000"/>
              </a:lnSpc>
              <a:spcBef>
                <a:spcPts val="0"/>
              </a:spcBef>
            </a:pPr>
            <a:r>
              <a:rPr lang="en-US" sz="1400" b="1" dirty="0" smtClean="0"/>
              <a:t>Article 20-a. </a:t>
            </a:r>
            <a:r>
              <a:rPr lang="en-US" sz="1400" b="1" dirty="0"/>
              <a:t>Remission o</a:t>
            </a:r>
            <a:r>
              <a:rPr lang="en-US" sz="1400" b="1" dirty="0" smtClean="0"/>
              <a:t>f </a:t>
            </a:r>
            <a:r>
              <a:rPr lang="en-US" sz="1400" b="1" dirty="0"/>
              <a:t>Fines </a:t>
            </a:r>
            <a:r>
              <a:rPr lang="en-US" sz="1400" b="1" dirty="0" smtClean="0"/>
              <a:t>and Forfeitures (Sections 798 - 799-a) </a:t>
            </a:r>
          </a:p>
          <a:p>
            <a:pPr fontAlgn="ctr">
              <a:lnSpc>
                <a:spcPct val="87000"/>
              </a:lnSpc>
              <a:spcBef>
                <a:spcPts val="0"/>
              </a:spcBef>
            </a:pPr>
            <a:r>
              <a:rPr lang="en-US" sz="1400" b="1" dirty="0" smtClean="0"/>
              <a:t>Article 21. </a:t>
            </a:r>
            <a:r>
              <a:rPr lang="en-US" sz="1400" b="1" dirty="0"/>
              <a:t>Court </a:t>
            </a:r>
            <a:r>
              <a:rPr lang="en-US" sz="1400" b="1" dirty="0" smtClean="0"/>
              <a:t>Libraries (Sections 810 - 815) </a:t>
            </a:r>
          </a:p>
          <a:p>
            <a:pPr fontAlgn="ctr">
              <a:lnSpc>
                <a:spcPct val="87000"/>
              </a:lnSpc>
              <a:spcBef>
                <a:spcPts val="0"/>
              </a:spcBef>
            </a:pPr>
            <a:r>
              <a:rPr lang="en-US" sz="1400" b="1" dirty="0" smtClean="0"/>
              <a:t>Article 21-a. </a:t>
            </a:r>
            <a:r>
              <a:rPr lang="en-US" sz="1400" b="1" dirty="0"/>
              <a:t>Community Dispute Resolution Centers </a:t>
            </a:r>
            <a:r>
              <a:rPr lang="en-US" sz="1400" b="1" dirty="0" smtClean="0"/>
              <a:t>Program (Sections 849-a - 849-g) </a:t>
            </a:r>
          </a:p>
          <a:p>
            <a:pPr fontAlgn="ctr">
              <a:lnSpc>
                <a:spcPct val="87000"/>
              </a:lnSpc>
              <a:spcBef>
                <a:spcPts val="0"/>
              </a:spcBef>
            </a:pPr>
            <a:r>
              <a:rPr lang="en-US" sz="1400" b="1" dirty="0" smtClean="0"/>
              <a:t>Article 21-b. </a:t>
            </a:r>
            <a:r>
              <a:rPr lang="en-US" sz="1400" b="1" dirty="0"/>
              <a:t>Justice Court Assistance </a:t>
            </a:r>
            <a:r>
              <a:rPr lang="en-US" sz="1400" b="1" dirty="0" smtClean="0"/>
              <a:t>Program (Sections 849-h - 849-k) </a:t>
            </a:r>
          </a:p>
          <a:p>
            <a:pPr fontAlgn="ctr">
              <a:lnSpc>
                <a:spcPct val="87000"/>
              </a:lnSpc>
              <a:spcBef>
                <a:spcPts val="0"/>
              </a:spcBef>
            </a:pPr>
            <a:r>
              <a:rPr lang="en-US" sz="1400" b="1" dirty="0" smtClean="0"/>
              <a:t>Article 21-c. </a:t>
            </a:r>
            <a:r>
              <a:rPr lang="en-US" sz="1400" b="1" dirty="0"/>
              <a:t>Court-appointed Special Advocates </a:t>
            </a:r>
            <a:r>
              <a:rPr lang="en-US" sz="1400" b="1" dirty="0" smtClean="0"/>
              <a:t>Program (Sections 849-l - 849-m) </a:t>
            </a:r>
          </a:p>
          <a:p>
            <a:pPr fontAlgn="ctr">
              <a:lnSpc>
                <a:spcPct val="87000"/>
              </a:lnSpc>
              <a:spcBef>
                <a:spcPts val="0"/>
              </a:spcBef>
            </a:pPr>
            <a:r>
              <a:rPr lang="en-US" sz="1400" b="1" dirty="0" smtClean="0"/>
              <a:t>Article 22. </a:t>
            </a:r>
            <a:r>
              <a:rPr lang="en-US" sz="1400" b="1" dirty="0"/>
              <a:t>Judicial Hearing </a:t>
            </a:r>
            <a:r>
              <a:rPr lang="en-US" sz="1400" b="1" dirty="0" smtClean="0"/>
              <a:t>Officers (Sections 850 - 854) </a:t>
            </a:r>
          </a:p>
          <a:p>
            <a:pPr fontAlgn="ctr">
              <a:lnSpc>
                <a:spcPct val="87000"/>
              </a:lnSpc>
              <a:spcBef>
                <a:spcPts val="0"/>
              </a:spcBef>
            </a:pPr>
            <a:r>
              <a:rPr lang="en-US" sz="1400" b="1" dirty="0" smtClean="0"/>
              <a:t>Article 22-a. </a:t>
            </a:r>
            <a:r>
              <a:rPr lang="en-US" sz="1400" b="1" dirty="0"/>
              <a:t>Judicial Wellness Or Assistance </a:t>
            </a:r>
            <a:r>
              <a:rPr lang="en-US" sz="1400" b="1" dirty="0" smtClean="0"/>
              <a:t>Committees (Section 857) </a:t>
            </a:r>
          </a:p>
          <a:p>
            <a:pPr fontAlgn="ctr">
              <a:lnSpc>
                <a:spcPct val="87000"/>
              </a:lnSpc>
              <a:spcBef>
                <a:spcPts val="0"/>
              </a:spcBef>
            </a:pPr>
            <a:r>
              <a:rPr lang="en-US" sz="1400" b="1" dirty="0" smtClean="0"/>
              <a:t>Article 23. Laws Repealed; When To Take Effect (Sections 860 </a:t>
            </a:r>
            <a:r>
              <a:rPr lang="en-US" sz="1400" b="1" dirty="0"/>
              <a:t>- 861)</a:t>
            </a:r>
            <a:r>
              <a:rPr lang="en-US" sz="1400" b="1" dirty="0" smtClean="0"/>
              <a:t> </a:t>
            </a:r>
          </a:p>
          <a:p>
            <a:pPr algn="just">
              <a:lnSpc>
                <a:spcPct val="80000"/>
              </a:lnSpc>
              <a:spcBef>
                <a:spcPts val="0"/>
              </a:spcBef>
            </a:pPr>
            <a:endParaRPr lang="en-US" sz="1400" b="1"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38</a:t>
            </a:fld>
            <a:endParaRPr lang="en-US"/>
          </a:p>
        </p:txBody>
      </p:sp>
    </p:spTree>
    <p:extLst>
      <p:ext uri="{BB962C8B-B14F-4D97-AF65-F5344CB8AC3E}">
        <p14:creationId xmlns:p14="http://schemas.microsoft.com/office/powerpoint/2010/main" val="3167784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634676"/>
            <a:ext cx="88392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80000"/>
              </a:lnSpc>
              <a:spcBef>
                <a:spcPts val="0"/>
              </a:spcBef>
              <a:defRPr/>
            </a:pPr>
            <a:r>
              <a:rPr lang="en-US" sz="3200" b="1" i="1" dirty="0">
                <a:solidFill>
                  <a:srgbClr val="006600"/>
                </a:solidFill>
              </a:rPr>
              <a:t>The Courts</a:t>
            </a: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1600" b="1" dirty="0">
                <a:solidFill>
                  <a:srgbClr val="C00000"/>
                </a:solidFill>
              </a:rPr>
              <a:t>The principle Article V</a:t>
            </a:r>
            <a:r>
              <a:rPr lang="en-US" sz="1600" b="1" dirty="0" smtClean="0">
                <a:solidFill>
                  <a:srgbClr val="C00000"/>
                </a:solidFill>
              </a:rPr>
              <a:t>I State </a:t>
            </a:r>
            <a:r>
              <a:rPr lang="en-US" sz="1600" b="1" dirty="0">
                <a:solidFill>
                  <a:srgbClr val="C00000"/>
                </a:solidFill>
              </a:rPr>
              <a:t>Courts include: </a:t>
            </a:r>
          </a:p>
          <a:p>
            <a:pPr algn="just">
              <a:lnSpc>
                <a:spcPct val="70000"/>
              </a:lnSpc>
              <a:spcBef>
                <a:spcPts val="0"/>
              </a:spcBef>
            </a:pPr>
            <a:endParaRPr lang="en-US" sz="1000" b="1" dirty="0">
              <a:solidFill>
                <a:srgbClr val="C00000"/>
              </a:solidFill>
            </a:endParaRPr>
          </a:p>
          <a:p>
            <a:pPr algn="just">
              <a:lnSpc>
                <a:spcPct val="70000"/>
              </a:lnSpc>
              <a:spcBef>
                <a:spcPts val="0"/>
              </a:spcBef>
            </a:pPr>
            <a:endParaRPr lang="en-US" sz="500" b="1" dirty="0">
              <a:solidFill>
                <a:srgbClr val="0033CC"/>
              </a:solidFill>
            </a:endParaRPr>
          </a:p>
          <a:p>
            <a:pPr algn="ctr">
              <a:lnSpc>
                <a:spcPct val="70000"/>
              </a:lnSpc>
              <a:spcBef>
                <a:spcPts val="0"/>
              </a:spcBef>
            </a:pPr>
            <a:r>
              <a:rPr lang="en-US" sz="1600" b="1" dirty="0" smtClean="0">
                <a:solidFill>
                  <a:srgbClr val="0033CC"/>
                </a:solidFill>
              </a:rPr>
              <a:t>New York State Court of Appeals </a:t>
            </a:r>
            <a:r>
              <a:rPr lang="en-US" sz="1600" b="1" dirty="0">
                <a:solidFill>
                  <a:srgbClr val="0033CC"/>
                </a:solidFill>
              </a:rPr>
              <a:t>(the Highest Court in the </a:t>
            </a:r>
            <a:r>
              <a:rPr lang="en-US" sz="1600" b="1" dirty="0" smtClean="0">
                <a:solidFill>
                  <a:srgbClr val="0033CC"/>
                </a:solidFill>
              </a:rPr>
              <a:t>State) </a:t>
            </a:r>
            <a:r>
              <a:rPr lang="en-US" sz="1600" b="1" dirty="0">
                <a:solidFill>
                  <a:srgbClr val="0033CC"/>
                </a:solidFill>
              </a:rPr>
              <a:t>– </a:t>
            </a:r>
            <a:r>
              <a:rPr lang="en-US" sz="1600" b="1" dirty="0" smtClean="0">
                <a:solidFill>
                  <a:srgbClr val="0033CC"/>
                </a:solidFill>
              </a:rPr>
              <a:t>Albany, NY</a:t>
            </a: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marL="3200400"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just">
              <a:lnSpc>
                <a:spcPct val="70000"/>
              </a:lnSpc>
              <a:spcBef>
                <a:spcPts val="0"/>
              </a:spcBef>
            </a:pPr>
            <a:r>
              <a:rPr lang="en-US" sz="1500" b="1" dirty="0" smtClean="0">
                <a:solidFill>
                  <a:srgbClr val="0033CC"/>
                </a:solidFill>
              </a:rPr>
              <a:t>Appellate Division of the Supreme Court (1</a:t>
            </a:r>
            <a:r>
              <a:rPr lang="en-US" sz="1500" b="1" baseline="30000" dirty="0" smtClean="0">
                <a:solidFill>
                  <a:srgbClr val="0033CC"/>
                </a:solidFill>
              </a:rPr>
              <a:t>st</a:t>
            </a:r>
            <a:r>
              <a:rPr lang="en-US" sz="1500" b="1" dirty="0" smtClean="0">
                <a:solidFill>
                  <a:srgbClr val="0033CC"/>
                </a:solidFill>
              </a:rPr>
              <a:t> Level Appeals </a:t>
            </a:r>
            <a:r>
              <a:rPr lang="en-US" sz="1500" b="1" dirty="0">
                <a:solidFill>
                  <a:srgbClr val="0033CC"/>
                </a:solidFill>
              </a:rPr>
              <a:t>Court) </a:t>
            </a:r>
            <a:r>
              <a:rPr lang="en-US" sz="1500" b="1" dirty="0" smtClean="0">
                <a:solidFill>
                  <a:srgbClr val="0033CC"/>
                </a:solidFill>
              </a:rPr>
              <a:t>3</a:t>
            </a:r>
            <a:r>
              <a:rPr lang="en-US" sz="1500" b="1" baseline="30000" dirty="0" smtClean="0">
                <a:solidFill>
                  <a:srgbClr val="0033CC"/>
                </a:solidFill>
              </a:rPr>
              <a:t>rd</a:t>
            </a:r>
            <a:r>
              <a:rPr lang="en-US" sz="1500" b="1" dirty="0" smtClean="0">
                <a:solidFill>
                  <a:srgbClr val="0033CC"/>
                </a:solidFill>
              </a:rPr>
              <a:t> Department – Albany, NY</a:t>
            </a:r>
            <a:endParaRPr lang="en-US" sz="15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endParaRPr lang="en-US" sz="1600" b="1" dirty="0">
              <a:solidFill>
                <a:srgbClr val="0033CC"/>
              </a:solidFill>
            </a:endParaRPr>
          </a:p>
          <a:p>
            <a:pPr algn="ctr">
              <a:lnSpc>
                <a:spcPct val="70000"/>
              </a:lnSpc>
              <a:spcBef>
                <a:spcPts val="0"/>
              </a:spcBef>
            </a:pPr>
            <a:r>
              <a:rPr lang="en-US" sz="1600" b="1" dirty="0" smtClean="0">
                <a:solidFill>
                  <a:srgbClr val="0033CC"/>
                </a:solidFill>
              </a:rPr>
              <a:t>Supreme Court (Trial </a:t>
            </a:r>
            <a:r>
              <a:rPr lang="en-US" sz="1600" b="1" dirty="0">
                <a:solidFill>
                  <a:srgbClr val="0033CC"/>
                </a:solidFill>
              </a:rPr>
              <a:t>Level </a:t>
            </a:r>
            <a:r>
              <a:rPr lang="en-US" sz="1600" b="1" dirty="0" smtClean="0">
                <a:solidFill>
                  <a:srgbClr val="0033CC"/>
                </a:solidFill>
              </a:rPr>
              <a:t>State </a:t>
            </a:r>
            <a:r>
              <a:rPr lang="en-US" sz="1600" b="1" dirty="0">
                <a:solidFill>
                  <a:srgbClr val="0033CC"/>
                </a:solidFill>
              </a:rPr>
              <a:t>Court) – </a:t>
            </a:r>
            <a:r>
              <a:rPr lang="en-US" sz="1600" b="1" dirty="0" smtClean="0">
                <a:solidFill>
                  <a:srgbClr val="0033CC"/>
                </a:solidFill>
              </a:rPr>
              <a:t>Albany County – Albany, NY</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276" y="2286000"/>
            <a:ext cx="2290031" cy="13525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9114" y="3962400"/>
            <a:ext cx="1920541" cy="1219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199" y="5505450"/>
            <a:ext cx="2136107" cy="1051055"/>
          </a:xfrm>
          <a:prstGeom prst="rect">
            <a:avLst/>
          </a:prstGeom>
        </p:spPr>
      </p:pic>
    </p:spTree>
    <p:extLst>
      <p:ext uri="{BB962C8B-B14F-4D97-AF65-F5344CB8AC3E}">
        <p14:creationId xmlns:p14="http://schemas.microsoft.com/office/powerpoint/2010/main" val="426207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534400" cy="5791200"/>
          </a:xfrm>
          <a:prstGeom prst="rect">
            <a:avLst/>
          </a:prstGeom>
          <a:noFill/>
          <a:ln w="9525">
            <a:noFill/>
            <a:miter lim="800000"/>
            <a:headEnd/>
            <a:tailEnd/>
          </a:ln>
        </p:spPr>
        <p:txBody>
          <a:bodyPr/>
          <a:lstStyle/>
          <a:p>
            <a:pPr marL="342900" indent="-342900" algn="ctr">
              <a:lnSpc>
                <a:spcPct val="120000"/>
              </a:lnSpc>
              <a:spcBef>
                <a:spcPts val="0"/>
              </a:spcBef>
              <a:defRPr/>
            </a:pPr>
            <a:r>
              <a:rPr lang="en-US" sz="6000" b="1" i="1" dirty="0">
                <a:solidFill>
                  <a:srgbClr val="C00000"/>
                </a:solidFill>
              </a:rPr>
              <a:t>The Judicial Branch</a:t>
            </a:r>
            <a:endParaRPr lang="en-US" sz="6000" b="1" i="1" dirty="0">
              <a:solidFill>
                <a:srgbClr val="0033CC"/>
              </a:solidFill>
            </a:endParaRPr>
          </a:p>
          <a:p>
            <a:pPr marL="457200" indent="-457200">
              <a:lnSpc>
                <a:spcPct val="150000"/>
              </a:lnSpc>
              <a:spcBef>
                <a:spcPts val="0"/>
              </a:spcBef>
              <a:buFont typeface="Arial" panose="020B0604020202020204" pitchFamily="34" charset="0"/>
              <a:buChar char="•"/>
              <a:defRPr/>
            </a:pPr>
            <a:r>
              <a:rPr lang="en-US" sz="3200" b="1" i="1" dirty="0">
                <a:solidFill>
                  <a:srgbClr val="0033CC"/>
                </a:solidFill>
              </a:rPr>
              <a:t>Generally</a:t>
            </a:r>
            <a:endParaRPr lang="en-US" sz="2000" b="1" i="1" dirty="0">
              <a:solidFill>
                <a:srgbClr val="0033CC"/>
              </a:solidFill>
            </a:endParaRP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Definition / History / Purpose and Duties </a:t>
            </a:r>
          </a:p>
          <a:p>
            <a:pPr marL="457200" lvl="1" indent="-457200">
              <a:lnSpc>
                <a:spcPct val="150000"/>
              </a:lnSpc>
              <a:spcBef>
                <a:spcPts val="0"/>
              </a:spcBef>
              <a:buFont typeface="Arial" panose="020B0604020202020204" pitchFamily="34" charset="0"/>
              <a:buChar char="•"/>
              <a:defRPr/>
            </a:pPr>
            <a:r>
              <a:rPr lang="en-US" sz="3200" b="1" i="1" dirty="0">
                <a:solidFill>
                  <a:srgbClr val="0033CC"/>
                </a:solidFill>
              </a:rPr>
              <a:t>The Federal (National) Government</a:t>
            </a: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Generally / Jurisdiction / Powers and Duties / The Courts</a:t>
            </a:r>
          </a:p>
          <a:p>
            <a:pPr marL="457200" lvl="1" indent="-457200">
              <a:lnSpc>
                <a:spcPct val="150000"/>
              </a:lnSpc>
              <a:spcBef>
                <a:spcPts val="0"/>
              </a:spcBef>
              <a:buFont typeface="Arial" panose="020B0604020202020204" pitchFamily="34" charset="0"/>
              <a:buChar char="•"/>
              <a:defRPr/>
            </a:pPr>
            <a:r>
              <a:rPr lang="en-US" sz="3200" b="1" i="1" dirty="0">
                <a:solidFill>
                  <a:srgbClr val="0033CC"/>
                </a:solidFill>
              </a:rPr>
              <a:t>The State Government</a:t>
            </a: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Generally / Jurisdiction / Powers and Duties / The Courts</a:t>
            </a:r>
          </a:p>
          <a:p>
            <a:pPr>
              <a:lnSpc>
                <a:spcPct val="120000"/>
              </a:lnSpc>
              <a:spcBef>
                <a:spcPts val="0"/>
              </a:spcBef>
              <a:defRPr/>
            </a:pPr>
            <a:endParaRPr lang="en-US" sz="3200" b="1" i="1" dirty="0">
              <a:solidFill>
                <a:srgbClr val="0033CC"/>
              </a:solidFill>
            </a:endParaRP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Local Governments</a:t>
            </a:r>
          </a:p>
          <a:p>
            <a:pPr marL="342900" indent="-342900" algn="ctr">
              <a:spcBef>
                <a:spcPct val="20000"/>
              </a:spcBef>
            </a:pPr>
            <a:r>
              <a:rPr lang="en-US" sz="3500" b="1" dirty="0">
                <a:solidFill>
                  <a:srgbClr val="006600"/>
                </a:solidFill>
              </a:rPr>
              <a:t>The Judiciary – Generally</a:t>
            </a:r>
            <a:endParaRPr lang="en-US" sz="35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40</a:t>
            </a:fld>
            <a:endParaRPr lang="en-US"/>
          </a:p>
        </p:txBody>
      </p:sp>
    </p:spTree>
    <p:extLst>
      <p:ext uri="{BB962C8B-B14F-4D97-AF65-F5344CB8AC3E}">
        <p14:creationId xmlns:p14="http://schemas.microsoft.com/office/powerpoint/2010/main" val="712384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685800"/>
            <a:ext cx="8534400" cy="5943600"/>
          </a:xfrm>
          <a:prstGeom prst="rect">
            <a:avLst/>
          </a:prstGeom>
          <a:noFill/>
          <a:ln w="9525">
            <a:noFill/>
            <a:miter lim="800000"/>
            <a:headEnd/>
            <a:tailEnd/>
          </a:ln>
        </p:spPr>
        <p:txBody>
          <a:bodyPr/>
          <a:lstStyle/>
          <a:p>
            <a:pPr marL="342900" indent="-342900">
              <a:lnSpc>
                <a:spcPct val="78000"/>
              </a:lnSpc>
              <a:spcBef>
                <a:spcPts val="0"/>
              </a:spcBef>
              <a:defRPr/>
            </a:pPr>
            <a:r>
              <a:rPr lang="en-US" sz="3400" b="1" dirty="0">
                <a:solidFill>
                  <a:srgbClr val="C81204"/>
                </a:solidFill>
              </a:rPr>
              <a:t>    </a:t>
            </a:r>
            <a:r>
              <a:rPr lang="en-US" sz="3600" b="1" dirty="0">
                <a:solidFill>
                  <a:srgbClr val="0033CC"/>
                </a:solidFill>
              </a:rPr>
              <a:t>Local Governments – The </a:t>
            </a:r>
            <a:r>
              <a:rPr lang="en-US" sz="3600" b="1" dirty="0" smtClean="0">
                <a:solidFill>
                  <a:srgbClr val="0033CC"/>
                </a:solidFill>
              </a:rPr>
              <a:t>Judiciary</a:t>
            </a:r>
            <a:endParaRPr lang="en-US" sz="3600" b="1" dirty="0">
              <a:solidFill>
                <a:srgbClr val="0033CC"/>
              </a:solidFill>
            </a:endParaRPr>
          </a:p>
          <a:p>
            <a:pPr marL="342900" indent="-342900" algn="ctr">
              <a:lnSpc>
                <a:spcPct val="78000"/>
              </a:lnSpc>
              <a:spcBef>
                <a:spcPts val="0"/>
              </a:spcBef>
              <a:defRPr/>
            </a:pPr>
            <a:r>
              <a:rPr lang="en-US" sz="3200" b="1" i="1" dirty="0">
                <a:solidFill>
                  <a:srgbClr val="006600"/>
                </a:solidFill>
              </a:rPr>
              <a:t>Generally</a:t>
            </a:r>
          </a:p>
          <a:p>
            <a:pPr>
              <a:lnSpc>
                <a:spcPct val="78000"/>
              </a:lnSpc>
              <a:spcBef>
                <a:spcPts val="0"/>
              </a:spcBef>
              <a:defRPr/>
            </a:pPr>
            <a:endParaRPr lang="en-US" sz="1000" b="1" i="1" dirty="0">
              <a:solidFill>
                <a:srgbClr val="002060"/>
              </a:solidFill>
            </a:endParaRPr>
          </a:p>
          <a:p>
            <a:pPr marL="228600" indent="-228600" algn="just">
              <a:lnSpc>
                <a:spcPct val="78000"/>
              </a:lnSpc>
              <a:spcBef>
                <a:spcPts val="0"/>
              </a:spcBef>
              <a:buFont typeface="Arial" panose="020B0604020202020204" pitchFamily="34" charset="0"/>
              <a:buChar char="•"/>
            </a:pPr>
            <a:r>
              <a:rPr lang="en-US" sz="1600" b="1" dirty="0"/>
              <a:t>In New York State Local Governments include: </a:t>
            </a:r>
            <a:r>
              <a:rPr lang="en-US" sz="1600" b="1" dirty="0">
                <a:solidFill>
                  <a:srgbClr val="0033CC"/>
                </a:solidFill>
              </a:rPr>
              <a:t>Counties, Cities, Towns and Villages</a:t>
            </a:r>
            <a:r>
              <a:rPr lang="en-US" sz="1600" b="1" dirty="0" smtClean="0">
                <a:solidFill>
                  <a:srgbClr val="0033CC"/>
                </a:solidFill>
              </a:rPr>
              <a:t>.  </a:t>
            </a:r>
            <a:r>
              <a:rPr lang="en-US" sz="1600" b="1" dirty="0" smtClean="0"/>
              <a:t>Each local government has courts within the Unified Court System.</a:t>
            </a:r>
            <a:endParaRPr lang="en-US" sz="1600" b="1" dirty="0"/>
          </a:p>
          <a:p>
            <a:pPr marL="342900" indent="-342900" algn="just">
              <a:lnSpc>
                <a:spcPct val="78000"/>
              </a:lnSpc>
              <a:spcBef>
                <a:spcPts val="0"/>
              </a:spcBef>
              <a:buFont typeface="Arial" panose="020B0604020202020204" pitchFamily="34" charset="0"/>
              <a:buChar char="•"/>
            </a:pPr>
            <a:endParaRPr lang="en-US" sz="500" b="1" dirty="0">
              <a:solidFill>
                <a:srgbClr val="0033CC"/>
              </a:solidFill>
            </a:endParaRPr>
          </a:p>
          <a:p>
            <a:pPr marL="228600" indent="-228600" algn="just">
              <a:lnSpc>
                <a:spcPct val="78000"/>
              </a:lnSpc>
              <a:spcBef>
                <a:spcPts val="0"/>
              </a:spcBef>
              <a:buFont typeface="Arial" panose="020B0604020202020204" pitchFamily="34" charset="0"/>
              <a:buChar char="•"/>
            </a:pPr>
            <a:r>
              <a:rPr lang="en-US" sz="1600" b="1" dirty="0">
                <a:solidFill>
                  <a:srgbClr val="C00000"/>
                </a:solidFill>
              </a:rPr>
              <a:t>Counties:</a:t>
            </a:r>
            <a:r>
              <a:rPr lang="en-US" sz="1600" b="1" dirty="0"/>
              <a:t>  </a:t>
            </a:r>
          </a:p>
          <a:p>
            <a:pPr marL="457200" indent="-228600" algn="just">
              <a:lnSpc>
                <a:spcPct val="78000"/>
              </a:lnSpc>
              <a:spcBef>
                <a:spcPts val="0"/>
              </a:spcBef>
              <a:buFont typeface="Courier New" panose="02070309020205020404" pitchFamily="49" charset="0"/>
              <a:buChar char="o"/>
            </a:pPr>
            <a:r>
              <a:rPr lang="en-US" sz="1400" b="1" dirty="0"/>
              <a:t>There are 62 Counties in New York </a:t>
            </a:r>
            <a:r>
              <a:rPr lang="en-US" sz="1400" b="1" dirty="0" smtClean="0"/>
              <a:t>State, and each has the following courts.</a:t>
            </a:r>
          </a:p>
          <a:p>
            <a:pPr marL="228600" algn="just">
              <a:lnSpc>
                <a:spcPct val="78000"/>
              </a:lnSpc>
              <a:spcBef>
                <a:spcPts val="0"/>
              </a:spcBef>
            </a:pPr>
            <a:r>
              <a:rPr lang="en-US" sz="500" b="1" dirty="0" smtClean="0"/>
              <a:t> </a:t>
            </a:r>
          </a:p>
          <a:p>
            <a:pPr marL="457200" indent="-228600" algn="just">
              <a:lnSpc>
                <a:spcPct val="78000"/>
              </a:lnSpc>
              <a:spcBef>
                <a:spcPts val="0"/>
              </a:spcBef>
              <a:buFont typeface="Courier New" panose="02070309020205020404" pitchFamily="49" charset="0"/>
              <a:buChar char="o"/>
            </a:pPr>
            <a:r>
              <a:rPr lang="en-US" sz="1400" b="1" dirty="0" smtClean="0">
                <a:solidFill>
                  <a:srgbClr val="0033CC"/>
                </a:solidFill>
              </a:rPr>
              <a:t>County Court: </a:t>
            </a:r>
            <a:r>
              <a:rPr lang="en-US" sz="1200" b="1" dirty="0"/>
              <a:t>The County Court is established in each county outside New York City. It is authorized to handle the prosecution of all crimes committed within the County. The Court generally handles felony cases (in which a sentence of imprisonment in excess of one year may be imposed</a:t>
            </a:r>
            <a:r>
              <a:rPr lang="en-US" sz="1200" b="1" dirty="0" smtClean="0"/>
              <a:t>).The </a:t>
            </a:r>
            <a:r>
              <a:rPr lang="en-US" sz="1200" b="1" dirty="0"/>
              <a:t>County Court also has limited jurisdiction in civil cases involving amounts up to $25,000. In addition, the County Court acts as an intermediate appellate court, hearing appeals from the City Courts and the Town and Village Courts</a:t>
            </a:r>
            <a:r>
              <a:rPr lang="en-US" sz="1200" b="1" dirty="0" smtClean="0"/>
              <a:t>.</a:t>
            </a:r>
          </a:p>
          <a:p>
            <a:pPr marL="228600" algn="just">
              <a:lnSpc>
                <a:spcPct val="78000"/>
              </a:lnSpc>
              <a:spcBef>
                <a:spcPts val="0"/>
              </a:spcBef>
            </a:pPr>
            <a:r>
              <a:rPr lang="en-US" sz="500" b="1" dirty="0" smtClean="0"/>
              <a:t> </a:t>
            </a:r>
            <a:endParaRPr lang="en-US" sz="500" b="1" dirty="0"/>
          </a:p>
          <a:p>
            <a:pPr marL="457200" indent="-228600" algn="just">
              <a:lnSpc>
                <a:spcPct val="78000"/>
              </a:lnSpc>
              <a:spcBef>
                <a:spcPts val="0"/>
              </a:spcBef>
              <a:buFont typeface="Courier New" panose="02070309020205020404" pitchFamily="49" charset="0"/>
              <a:buChar char="o"/>
            </a:pPr>
            <a:r>
              <a:rPr lang="en-US" sz="1400" b="1" dirty="0" smtClean="0">
                <a:solidFill>
                  <a:srgbClr val="0033CC"/>
                </a:solidFill>
              </a:rPr>
              <a:t>Family Court: </a:t>
            </a:r>
            <a:r>
              <a:rPr lang="en-US" sz="1200" b="1" dirty="0">
                <a:solidFill>
                  <a:schemeClr val="tx1">
                    <a:lumMod val="95000"/>
                    <a:lumOff val="5000"/>
                  </a:schemeClr>
                </a:solidFill>
              </a:rPr>
              <a:t>The Family Court hears matters involving children and families (The Family Court cannot grant a divorce; only Supreme Court can do that). Its jurisdiction includes: Adoption; Guardianship; Foster Care Approval and Review; Delinquency; Persons in Need of Supervision; Family Offense (domestic violence); Child Protective Proceedings (abuse and neglect); Termination of Parental Rights; Custody and Visitation; and Support.</a:t>
            </a:r>
          </a:p>
          <a:p>
            <a:pPr marL="228600" algn="just">
              <a:lnSpc>
                <a:spcPct val="78000"/>
              </a:lnSpc>
              <a:spcBef>
                <a:spcPts val="0"/>
              </a:spcBef>
            </a:pPr>
            <a:r>
              <a:rPr lang="en-US" sz="500" dirty="0" smtClean="0"/>
              <a:t> </a:t>
            </a:r>
            <a:endParaRPr lang="en-US" sz="500" b="1" dirty="0"/>
          </a:p>
          <a:p>
            <a:pPr marL="457200" indent="-228600" algn="just">
              <a:lnSpc>
                <a:spcPct val="78000"/>
              </a:lnSpc>
              <a:spcBef>
                <a:spcPts val="0"/>
              </a:spcBef>
              <a:buFont typeface="Courier New" panose="02070309020205020404" pitchFamily="49" charset="0"/>
              <a:buChar char="o"/>
            </a:pPr>
            <a:r>
              <a:rPr lang="en-US" sz="1400" b="1" dirty="0" smtClean="0">
                <a:solidFill>
                  <a:srgbClr val="0033CC"/>
                </a:solidFill>
              </a:rPr>
              <a:t>Surrogate’s Court: </a:t>
            </a:r>
            <a:r>
              <a:rPr lang="en-US" sz="1200" b="1" dirty="0"/>
              <a:t>The Surrogate's Court hears cases involving the affairs of decedents, including the probate of wills and the administration of estates. It also handles </a:t>
            </a:r>
            <a:r>
              <a:rPr lang="en-US" sz="1200" b="1" dirty="0" smtClean="0"/>
              <a:t>adoptions and Guardianships. </a:t>
            </a:r>
            <a:endParaRPr lang="en-US" sz="1200" b="1" dirty="0">
              <a:solidFill>
                <a:schemeClr val="tx1">
                  <a:lumMod val="95000"/>
                  <a:lumOff val="5000"/>
                </a:schemeClr>
              </a:solidFill>
            </a:endParaRPr>
          </a:p>
          <a:p>
            <a:pPr marL="576263" indent="-228600" algn="just">
              <a:lnSpc>
                <a:spcPct val="78000"/>
              </a:lnSpc>
              <a:spcBef>
                <a:spcPts val="0"/>
              </a:spcBef>
              <a:buFont typeface="Courier New" panose="02070309020205020404" pitchFamily="49" charset="0"/>
              <a:buChar char="o"/>
            </a:pPr>
            <a:endParaRPr lang="en-US" sz="500" b="1" dirty="0">
              <a:solidFill>
                <a:srgbClr val="C00000"/>
              </a:solidFill>
            </a:endParaRPr>
          </a:p>
          <a:p>
            <a:pPr marL="228600" indent="-228600" algn="just">
              <a:lnSpc>
                <a:spcPct val="78000"/>
              </a:lnSpc>
              <a:spcBef>
                <a:spcPts val="0"/>
              </a:spcBef>
              <a:buFont typeface="Arial" panose="020B0604020202020204" pitchFamily="34" charset="0"/>
              <a:buChar char="•"/>
            </a:pPr>
            <a:r>
              <a:rPr lang="en-US" sz="1600" b="1" dirty="0">
                <a:solidFill>
                  <a:srgbClr val="C00000"/>
                </a:solidFill>
              </a:rPr>
              <a:t>Cities:</a:t>
            </a:r>
            <a:r>
              <a:rPr lang="en-US" sz="1600" b="1" dirty="0"/>
              <a:t>  </a:t>
            </a:r>
          </a:p>
          <a:p>
            <a:pPr marL="457200" indent="-228600" algn="just">
              <a:lnSpc>
                <a:spcPct val="78000"/>
              </a:lnSpc>
              <a:spcBef>
                <a:spcPts val="0"/>
              </a:spcBef>
              <a:buFont typeface="Courier New" panose="02070309020205020404" pitchFamily="49" charset="0"/>
              <a:buChar char="o"/>
            </a:pPr>
            <a:r>
              <a:rPr lang="en-US" sz="1400" b="1" dirty="0"/>
              <a:t>There are also 62 Cities in New York </a:t>
            </a:r>
            <a:r>
              <a:rPr lang="en-US" sz="1400" b="1" dirty="0" smtClean="0"/>
              <a:t>State, and each has a city Court</a:t>
            </a:r>
          </a:p>
          <a:p>
            <a:pPr marL="457200" indent="-228600" algn="just">
              <a:lnSpc>
                <a:spcPct val="78000"/>
              </a:lnSpc>
              <a:spcBef>
                <a:spcPts val="0"/>
              </a:spcBef>
              <a:buFont typeface="Courier New" panose="02070309020205020404" pitchFamily="49" charset="0"/>
              <a:buChar char="o"/>
            </a:pPr>
            <a:endParaRPr lang="en-US" sz="500" b="1" dirty="0"/>
          </a:p>
          <a:p>
            <a:pPr marL="457200" indent="-228600" algn="just">
              <a:lnSpc>
                <a:spcPct val="78000"/>
              </a:lnSpc>
              <a:spcBef>
                <a:spcPts val="0"/>
              </a:spcBef>
              <a:buFont typeface="Courier New" panose="02070309020205020404" pitchFamily="49" charset="0"/>
              <a:buChar char="o"/>
            </a:pPr>
            <a:r>
              <a:rPr lang="en-US" sz="1400" b="1" dirty="0" smtClean="0">
                <a:solidFill>
                  <a:srgbClr val="0033CC"/>
                </a:solidFill>
              </a:rPr>
              <a:t>City </a:t>
            </a:r>
            <a:r>
              <a:rPr lang="en-US" sz="1400" b="1" dirty="0">
                <a:solidFill>
                  <a:srgbClr val="0033CC"/>
                </a:solidFill>
              </a:rPr>
              <a:t>Court: </a:t>
            </a:r>
            <a:r>
              <a:rPr lang="en-US" sz="1200" b="1" dirty="0"/>
              <a:t>City Courts handle criminal and civil matters. They have criminal jurisdiction over misdemeanors and lesser offenses (that carry a term of imprisonment of no more than one year) and handle civil matters where the amount of money in dispute is up to $15,000.</a:t>
            </a:r>
            <a:r>
              <a:rPr lang="en-US" sz="1200" b="1" dirty="0" smtClean="0"/>
              <a:t> City Court small claims jurisdiction is county wide.  Unlike Town and Village Justices, City Court Judges are required to be lawyers</a:t>
            </a:r>
          </a:p>
          <a:p>
            <a:pPr marL="457200" indent="-228600" algn="just">
              <a:lnSpc>
                <a:spcPct val="78000"/>
              </a:lnSpc>
              <a:spcBef>
                <a:spcPts val="0"/>
              </a:spcBef>
              <a:buFont typeface="Courier New" panose="02070309020205020404" pitchFamily="49" charset="0"/>
              <a:buChar char="o"/>
            </a:pPr>
            <a:endParaRPr lang="en-US" sz="500" b="1" dirty="0">
              <a:solidFill>
                <a:schemeClr val="tx1">
                  <a:lumMod val="95000"/>
                  <a:lumOff val="5000"/>
                </a:schemeClr>
              </a:solidFill>
            </a:endParaRPr>
          </a:p>
          <a:p>
            <a:pPr marL="228600" indent="-228600" algn="just">
              <a:lnSpc>
                <a:spcPct val="78000"/>
              </a:lnSpc>
              <a:spcBef>
                <a:spcPts val="0"/>
              </a:spcBef>
              <a:buFont typeface="Arial" panose="020B0604020202020204" pitchFamily="34" charset="0"/>
              <a:buChar char="•"/>
            </a:pPr>
            <a:r>
              <a:rPr lang="en-US" sz="1600" b="1" dirty="0" smtClean="0">
                <a:solidFill>
                  <a:srgbClr val="C00000"/>
                </a:solidFill>
              </a:rPr>
              <a:t>Towns and Villages:</a:t>
            </a:r>
            <a:r>
              <a:rPr lang="en-US" sz="1600" b="1" dirty="0" smtClean="0"/>
              <a:t>  </a:t>
            </a:r>
            <a:endParaRPr lang="en-US" sz="1600" b="1" dirty="0"/>
          </a:p>
          <a:p>
            <a:pPr marL="457200" indent="-228600" algn="just">
              <a:lnSpc>
                <a:spcPct val="78000"/>
              </a:lnSpc>
              <a:spcBef>
                <a:spcPts val="0"/>
              </a:spcBef>
              <a:buFont typeface="Courier New" panose="02070309020205020404" pitchFamily="49" charset="0"/>
              <a:buChar char="o"/>
            </a:pPr>
            <a:r>
              <a:rPr lang="en-US" sz="1400" b="1" dirty="0"/>
              <a:t>There are 932 Towns </a:t>
            </a:r>
            <a:r>
              <a:rPr lang="en-US" sz="1400" b="1" dirty="0" smtClean="0"/>
              <a:t>and 551 Villages in </a:t>
            </a:r>
            <a:r>
              <a:rPr lang="en-US" sz="1400" b="1" dirty="0"/>
              <a:t>New York </a:t>
            </a:r>
            <a:r>
              <a:rPr lang="en-US" sz="1400" b="1" dirty="0" smtClean="0"/>
              <a:t>State, and each has a Justice Court.</a:t>
            </a:r>
            <a:endParaRPr lang="en-US" sz="1400" b="1" dirty="0"/>
          </a:p>
          <a:p>
            <a:pPr marL="457200" indent="-228600" algn="just">
              <a:lnSpc>
                <a:spcPct val="78000"/>
              </a:lnSpc>
              <a:spcBef>
                <a:spcPts val="0"/>
              </a:spcBef>
              <a:buFont typeface="Courier New" panose="02070309020205020404" pitchFamily="49" charset="0"/>
              <a:buChar char="o"/>
            </a:pPr>
            <a:endParaRPr lang="en-US" sz="600" b="1" dirty="0"/>
          </a:p>
          <a:p>
            <a:pPr marL="457200" indent="-228600" algn="just">
              <a:lnSpc>
                <a:spcPct val="78000"/>
              </a:lnSpc>
              <a:spcBef>
                <a:spcPts val="0"/>
              </a:spcBef>
              <a:buFont typeface="Courier New" panose="02070309020205020404" pitchFamily="49" charset="0"/>
              <a:buChar char="o"/>
            </a:pPr>
            <a:r>
              <a:rPr lang="en-US" sz="1400" b="1" dirty="0" smtClean="0">
                <a:solidFill>
                  <a:srgbClr val="0033CC"/>
                </a:solidFill>
              </a:rPr>
              <a:t>Town and Village Courts: </a:t>
            </a:r>
            <a:r>
              <a:rPr lang="en-US" sz="1200" b="1" dirty="0"/>
              <a:t>Town and Village Courts are collectively known as the Justice Courts. </a:t>
            </a:r>
            <a:r>
              <a:rPr lang="en-US" sz="1200" b="1" dirty="0" smtClean="0"/>
              <a:t>These </a:t>
            </a:r>
            <a:r>
              <a:rPr lang="en-US" sz="1200" b="1" dirty="0"/>
              <a:t>courts have jurisdiction over a broad range of matters, including vehicle and traffic matters, small claims, evictions, civil matters </a:t>
            </a:r>
            <a:r>
              <a:rPr lang="en-US" sz="1200" b="1" dirty="0" smtClean="0"/>
              <a:t>less than $3000 and misdemeanor and petty criminal </a:t>
            </a:r>
            <a:r>
              <a:rPr lang="en-US" sz="1200" b="1" dirty="0"/>
              <a:t>offenses</a:t>
            </a:r>
            <a:r>
              <a:rPr lang="en-US" sz="1200" b="1" dirty="0" smtClean="0"/>
              <a:t>. Town </a:t>
            </a:r>
            <a:r>
              <a:rPr lang="en-US" sz="1200" b="1" dirty="0"/>
              <a:t>and Village Justices, </a:t>
            </a:r>
            <a:r>
              <a:rPr lang="en-US" sz="1200" b="1" dirty="0" smtClean="0"/>
              <a:t>unlike City </a:t>
            </a:r>
            <a:r>
              <a:rPr lang="en-US" sz="1200" b="1" dirty="0"/>
              <a:t>Court </a:t>
            </a:r>
            <a:r>
              <a:rPr lang="en-US" sz="1200" b="1" dirty="0" smtClean="0"/>
              <a:t>Judges, </a:t>
            </a:r>
            <a:r>
              <a:rPr lang="en-US" sz="1200" b="1" dirty="0"/>
              <a:t>are </a:t>
            </a:r>
            <a:r>
              <a:rPr lang="en-US" sz="1200" b="1" dirty="0" smtClean="0"/>
              <a:t>not required </a:t>
            </a:r>
            <a:r>
              <a:rPr lang="en-US" sz="1200" b="1" dirty="0"/>
              <a:t>to be lawyers</a:t>
            </a:r>
          </a:p>
          <a:p>
            <a:pPr marL="576263" indent="-228600" algn="just">
              <a:spcBef>
                <a:spcPts val="0"/>
              </a:spcBef>
              <a:buFont typeface="Courier New" panose="02070309020205020404" pitchFamily="49" charset="0"/>
              <a:buChar char="o"/>
            </a:pPr>
            <a:endParaRPr lang="en-US" sz="1400" b="1" dirty="0">
              <a:solidFill>
                <a:srgbClr val="C00000"/>
              </a:solidFill>
            </a:endParaRPr>
          </a:p>
          <a:p>
            <a:pPr marL="342900" indent="-342900" algn="just">
              <a:spcBef>
                <a:spcPts val="0"/>
              </a:spcBef>
              <a:buFont typeface="Arial" panose="020B0604020202020204" pitchFamily="34" charset="0"/>
              <a:buChar char="•"/>
            </a:pPr>
            <a:endParaRPr lang="en-US" sz="1600" b="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41</a:t>
            </a:fld>
            <a:endParaRPr lang="en-US" dirty="0"/>
          </a:p>
        </p:txBody>
      </p:sp>
    </p:spTree>
    <p:extLst>
      <p:ext uri="{BB962C8B-B14F-4D97-AF65-F5344CB8AC3E}">
        <p14:creationId xmlns:p14="http://schemas.microsoft.com/office/powerpoint/2010/main" val="43227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42</a:t>
            </a:fld>
            <a:endParaRPr lang="en-US" dirty="0"/>
          </a:p>
        </p:txBody>
      </p:sp>
    </p:spTree>
    <p:extLst>
      <p:ext uri="{BB962C8B-B14F-4D97-AF65-F5344CB8AC3E}">
        <p14:creationId xmlns:p14="http://schemas.microsoft.com/office/powerpoint/2010/main" val="152092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Generally</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extLst>
      <p:ext uri="{BB962C8B-B14F-4D97-AF65-F5344CB8AC3E}">
        <p14:creationId xmlns:p14="http://schemas.microsoft.com/office/powerpoint/2010/main" val="407583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Judicial Branch:  Generally</a:t>
            </a:r>
          </a:p>
          <a:p>
            <a:pPr marL="342900" indent="-342900" algn="ctr">
              <a:lnSpc>
                <a:spcPct val="75000"/>
              </a:lnSpc>
              <a:spcBef>
                <a:spcPct val="20000"/>
              </a:spcBef>
              <a:defRPr/>
            </a:pPr>
            <a:r>
              <a:rPr lang="en-US" sz="3200" b="1" i="1" dirty="0">
                <a:solidFill>
                  <a:srgbClr val="006600"/>
                </a:solidFill>
              </a:rPr>
              <a:t>Definition</a:t>
            </a:r>
          </a:p>
          <a:p>
            <a:pPr>
              <a:lnSpc>
                <a:spcPct val="75000"/>
              </a:lnSpc>
              <a:defRPr/>
            </a:pPr>
            <a:endParaRPr lang="en-US" sz="1000" b="1" i="1" dirty="0"/>
          </a:p>
          <a:p>
            <a:pPr algn="just">
              <a:lnSpc>
                <a:spcPct val="75000"/>
              </a:lnSpc>
              <a:defRPr/>
            </a:pPr>
            <a:endParaRPr lang="en-US" sz="800" b="1" i="1" dirty="0"/>
          </a:p>
          <a:p>
            <a:pPr marL="342900" indent="-342900" algn="just">
              <a:lnSpc>
                <a:spcPct val="130000"/>
              </a:lnSpc>
              <a:spcBef>
                <a:spcPts val="0"/>
              </a:spcBef>
              <a:defRPr/>
            </a:pPr>
            <a:r>
              <a:rPr lang="en-US" sz="2000" b="1" dirty="0"/>
              <a:t>Black’s Law Dictionary </a:t>
            </a:r>
            <a:r>
              <a:rPr lang="en-US" sz="2000" dirty="0"/>
              <a:t>defines the term “Judicial Branch” as:</a:t>
            </a:r>
          </a:p>
          <a:p>
            <a:pPr marL="342900" indent="-342900" algn="just">
              <a:lnSpc>
                <a:spcPct val="130000"/>
              </a:lnSpc>
              <a:spcBef>
                <a:spcPts val="0"/>
              </a:spcBef>
              <a:defRPr/>
            </a:pPr>
            <a:endParaRPr lang="en-US" sz="1000" dirty="0"/>
          </a:p>
          <a:p>
            <a:pPr algn="just">
              <a:lnSpc>
                <a:spcPct val="130000"/>
              </a:lnSpc>
              <a:spcBef>
                <a:spcPts val="0"/>
              </a:spcBef>
              <a:defRPr/>
            </a:pPr>
            <a:r>
              <a:rPr lang="en-US" sz="2600" b="1" i="1" dirty="0">
                <a:solidFill>
                  <a:srgbClr val="C00000"/>
                </a:solidFill>
              </a:rPr>
              <a:t>“The branch of government consisting of the courts, whose function is to interpret, apply and generally administer and enforce the laws.”</a:t>
            </a:r>
            <a:endParaRPr lang="en-US" sz="2000" b="1" i="1" dirty="0">
              <a:solidFill>
                <a:srgbClr val="C00000"/>
              </a:solidFill>
            </a:endParaRPr>
          </a:p>
          <a:p>
            <a:pPr algn="just">
              <a:lnSpc>
                <a:spcPct val="95000"/>
              </a:lnSpc>
              <a:spcBef>
                <a:spcPct val="20000"/>
              </a:spcBef>
              <a:defRPr/>
            </a:pPr>
            <a:endParaRPr lang="en-US" sz="10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extLst>
      <p:ext uri="{BB962C8B-B14F-4D97-AF65-F5344CB8AC3E}">
        <p14:creationId xmlns:p14="http://schemas.microsoft.com/office/powerpoint/2010/main" val="348619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ctr">
              <a:lnSpc>
                <a:spcPct val="77000"/>
              </a:lnSpc>
              <a:spcBef>
                <a:spcPts val="0"/>
              </a:spcBef>
              <a:defRPr/>
            </a:pPr>
            <a:r>
              <a:rPr lang="en-US" sz="3400" b="1" dirty="0">
                <a:solidFill>
                  <a:srgbClr val="C81204"/>
                </a:solidFill>
              </a:rPr>
              <a:t> </a:t>
            </a:r>
            <a:r>
              <a:rPr lang="en-US" sz="3200" b="1" dirty="0">
                <a:solidFill>
                  <a:srgbClr val="0033CC"/>
                </a:solidFill>
              </a:rPr>
              <a:t>The Executive Branch:  Generally</a:t>
            </a:r>
            <a:endParaRPr lang="en-US" sz="3600" b="1" dirty="0">
              <a:solidFill>
                <a:srgbClr val="0033CC"/>
              </a:solidFill>
            </a:endParaRPr>
          </a:p>
          <a:p>
            <a:pPr marL="342900" indent="-342900" algn="ctr">
              <a:lnSpc>
                <a:spcPct val="77000"/>
              </a:lnSpc>
              <a:spcBef>
                <a:spcPts val="0"/>
              </a:spcBef>
              <a:defRPr/>
            </a:pPr>
            <a:r>
              <a:rPr lang="en-US" sz="3200" b="1" i="1" dirty="0">
                <a:solidFill>
                  <a:srgbClr val="006600"/>
                </a:solidFill>
              </a:rPr>
              <a:t>History</a:t>
            </a:r>
          </a:p>
          <a:p>
            <a:pPr algn="just">
              <a:lnSpc>
                <a:spcPct val="77000"/>
              </a:lnSpc>
              <a:spcBef>
                <a:spcPts val="0"/>
              </a:spcBef>
              <a:defRPr/>
            </a:pPr>
            <a:endParaRPr lang="en-US" sz="800" b="1" i="1" dirty="0">
              <a:solidFill>
                <a:srgbClr val="002060"/>
              </a:solidFill>
            </a:endParaRPr>
          </a:p>
          <a:p>
            <a:pPr algn="just">
              <a:lnSpc>
                <a:spcPct val="77000"/>
              </a:lnSpc>
              <a:spcBef>
                <a:spcPts val="0"/>
              </a:spcBef>
              <a:defRPr/>
            </a:pPr>
            <a:r>
              <a:rPr lang="en-US" sz="1600" b="1" dirty="0"/>
              <a:t>The judicial branch of government is also among the oldest of governmental structures, dating back to the earliest of times, when kings appointed courts to decide cases in controversy.  The body of law produced from the precedent of these cases, derived from England, and is known as the “common law” or “case law”.</a:t>
            </a:r>
          </a:p>
          <a:p>
            <a:pPr algn="just">
              <a:lnSpc>
                <a:spcPct val="77000"/>
              </a:lnSpc>
              <a:spcBef>
                <a:spcPts val="0"/>
              </a:spcBef>
              <a:defRPr/>
            </a:pPr>
            <a:endParaRPr lang="en-US" sz="500" b="1" dirty="0"/>
          </a:p>
          <a:p>
            <a:pPr algn="just">
              <a:lnSpc>
                <a:spcPct val="77000"/>
              </a:lnSpc>
              <a:spcBef>
                <a:spcPts val="0"/>
              </a:spcBef>
              <a:defRPr/>
            </a:pPr>
            <a:r>
              <a:rPr lang="en-US" sz="1600" b="1" dirty="0"/>
              <a:t>Based upon the history of the deployment of judicial power, the Founders granted the following constitutional powers to the judiciary. </a:t>
            </a:r>
          </a:p>
          <a:p>
            <a:pPr algn="just">
              <a:lnSpc>
                <a:spcPct val="77000"/>
              </a:lnSpc>
              <a:spcBef>
                <a:spcPts val="0"/>
              </a:spcBef>
              <a:defRPr/>
            </a:pPr>
            <a:endParaRPr lang="en-US" sz="500" dirty="0"/>
          </a:p>
          <a:p>
            <a:pPr marL="285750" indent="-285750" algn="just">
              <a:lnSpc>
                <a:spcPct val="77000"/>
              </a:lnSpc>
              <a:spcBef>
                <a:spcPts val="0"/>
              </a:spcBef>
              <a:buFont typeface="Arial" panose="020B0604020202020204" pitchFamily="34" charset="0"/>
              <a:buChar char="•"/>
            </a:pPr>
            <a:r>
              <a:rPr lang="en-US" sz="1600" b="1" dirty="0">
                <a:solidFill>
                  <a:srgbClr val="C00000"/>
                </a:solidFill>
              </a:rPr>
              <a:t>Decide Cases in Controversy by Means of Trials: </a:t>
            </a:r>
          </a:p>
          <a:p>
            <a:pPr marL="512763" lvl="1" indent="-228600" algn="just">
              <a:lnSpc>
                <a:spcPct val="77000"/>
              </a:lnSpc>
              <a:spcBef>
                <a:spcPts val="0"/>
              </a:spcBef>
              <a:buFont typeface="Courier New" panose="02070309020205020404" pitchFamily="49" charset="0"/>
              <a:buChar char="o"/>
            </a:pPr>
            <a:r>
              <a:rPr lang="en-US" sz="1400" dirty="0"/>
              <a:t>The founders saw the importance of a having independent, trusted, impartial, government officials, who could take testimony and hear cases involving disputes between citizens.</a:t>
            </a:r>
          </a:p>
          <a:p>
            <a:pPr marL="284163" lvl="1" indent="0" algn="just">
              <a:lnSpc>
                <a:spcPct val="77000"/>
              </a:lnSpc>
              <a:spcBef>
                <a:spcPts val="0"/>
              </a:spcBef>
            </a:pPr>
            <a:r>
              <a:rPr lang="en-US" sz="500" dirty="0"/>
              <a:t>  </a:t>
            </a:r>
          </a:p>
          <a:p>
            <a:pPr marL="512763" lvl="1" indent="-228600" algn="just">
              <a:lnSpc>
                <a:spcPct val="77000"/>
              </a:lnSpc>
              <a:spcBef>
                <a:spcPts val="0"/>
              </a:spcBef>
              <a:buFont typeface="Courier New" panose="02070309020205020404" pitchFamily="49" charset="0"/>
              <a:buChar char="o"/>
            </a:pPr>
            <a:r>
              <a:rPr lang="en-US" sz="1400" dirty="0"/>
              <a:t>These disputes, known as cases in controversy, are decided by courts based upon the facts of the case, and the law applied to such facts.</a:t>
            </a:r>
          </a:p>
          <a:p>
            <a:pPr marL="284163" lvl="1" indent="0" algn="just">
              <a:lnSpc>
                <a:spcPct val="77000"/>
              </a:lnSpc>
              <a:spcBef>
                <a:spcPts val="0"/>
              </a:spcBef>
            </a:pPr>
            <a:r>
              <a:rPr lang="en-US" sz="500" dirty="0"/>
              <a:t>  </a:t>
            </a:r>
          </a:p>
          <a:p>
            <a:pPr marL="512763" lvl="1" indent="-228600" algn="just">
              <a:lnSpc>
                <a:spcPct val="77000"/>
              </a:lnSpc>
              <a:spcBef>
                <a:spcPts val="0"/>
              </a:spcBef>
              <a:buFont typeface="Courier New" panose="02070309020205020404" pitchFamily="49" charset="0"/>
              <a:buChar char="o"/>
            </a:pPr>
            <a:r>
              <a:rPr lang="en-US" sz="1400" dirty="0"/>
              <a:t>The judiciary is empowered to preside over the trials of these cases.</a:t>
            </a:r>
          </a:p>
          <a:p>
            <a:pPr marL="284163" lvl="1" indent="0" algn="just">
              <a:lnSpc>
                <a:spcPct val="77000"/>
              </a:lnSpc>
              <a:spcBef>
                <a:spcPts val="0"/>
              </a:spcBef>
            </a:pPr>
            <a:r>
              <a:rPr lang="en-US" sz="500" dirty="0"/>
              <a:t> </a:t>
            </a:r>
          </a:p>
          <a:p>
            <a:pPr marL="512763" lvl="1" indent="-228600" algn="just">
              <a:lnSpc>
                <a:spcPct val="77000"/>
              </a:lnSpc>
              <a:spcBef>
                <a:spcPts val="0"/>
              </a:spcBef>
              <a:buFont typeface="Courier New" panose="02070309020205020404" pitchFamily="49" charset="0"/>
              <a:buChar char="o"/>
            </a:pPr>
            <a:r>
              <a:rPr lang="en-US" sz="1400" dirty="0"/>
              <a:t>Issues of </a:t>
            </a:r>
            <a:r>
              <a:rPr lang="en-US" sz="1400" b="1" dirty="0"/>
              <a:t>Fact</a:t>
            </a:r>
            <a:r>
              <a:rPr lang="en-US" sz="1400" dirty="0"/>
              <a:t> in a case are decided by empaneling a jury (a group of people who swear to hear the evidence and make an impartial determination based on the same) who will thereby decide questions of fact.</a:t>
            </a:r>
          </a:p>
          <a:p>
            <a:pPr marL="512763" lvl="1" indent="-228600" algn="just">
              <a:lnSpc>
                <a:spcPct val="77000"/>
              </a:lnSpc>
              <a:spcBef>
                <a:spcPts val="0"/>
              </a:spcBef>
              <a:buFont typeface="Courier New" panose="02070309020205020404" pitchFamily="49" charset="0"/>
              <a:buChar char="o"/>
            </a:pPr>
            <a:endParaRPr lang="en-US" sz="500" dirty="0"/>
          </a:p>
          <a:p>
            <a:pPr marL="512763" lvl="1" indent="-228600" algn="just">
              <a:lnSpc>
                <a:spcPct val="77000"/>
              </a:lnSpc>
              <a:spcBef>
                <a:spcPts val="0"/>
              </a:spcBef>
              <a:buFont typeface="Courier New" panose="02070309020205020404" pitchFamily="49" charset="0"/>
              <a:buChar char="o"/>
            </a:pPr>
            <a:r>
              <a:rPr lang="en-US" sz="1400" dirty="0"/>
              <a:t>Issues of </a:t>
            </a:r>
            <a:r>
              <a:rPr lang="en-US" sz="1400" b="1" dirty="0"/>
              <a:t>Law</a:t>
            </a:r>
            <a:r>
              <a:rPr lang="en-US" sz="1400" dirty="0"/>
              <a:t> in a case are decided by a judge in accordance with an interpretation of the Constitution, Statutes, and Precedent (a consideration of past case decisions) and applying such to the case being tried. </a:t>
            </a:r>
          </a:p>
          <a:p>
            <a:pPr algn="just">
              <a:lnSpc>
                <a:spcPct val="77000"/>
              </a:lnSpc>
              <a:spcBef>
                <a:spcPts val="0"/>
              </a:spcBef>
            </a:pPr>
            <a:endParaRPr lang="en-US" sz="500" dirty="0"/>
          </a:p>
          <a:p>
            <a:pPr marL="285750" indent="-285750" algn="just">
              <a:lnSpc>
                <a:spcPct val="77000"/>
              </a:lnSpc>
              <a:spcBef>
                <a:spcPts val="0"/>
              </a:spcBef>
              <a:buFont typeface="Arial" panose="020B0604020202020204" pitchFamily="34" charset="0"/>
              <a:buChar char="•"/>
            </a:pPr>
            <a:r>
              <a:rPr lang="en-US" sz="1600" b="1" dirty="0">
                <a:solidFill>
                  <a:srgbClr val="C00000"/>
                </a:solidFill>
              </a:rPr>
              <a:t>Decide Appeals: </a:t>
            </a:r>
          </a:p>
          <a:p>
            <a:pPr marL="512763" lvl="1" indent="-228600" algn="just">
              <a:lnSpc>
                <a:spcPct val="77000"/>
              </a:lnSpc>
              <a:spcBef>
                <a:spcPts val="0"/>
              </a:spcBef>
              <a:buFont typeface="Courier New" panose="02070309020205020404" pitchFamily="49" charset="0"/>
              <a:buChar char="o"/>
            </a:pPr>
            <a:r>
              <a:rPr lang="en-US" sz="1400" dirty="0"/>
              <a:t>The founders also saw the importance of hearing appeals by having independent, trusted, impartial, government officials, who could review a previous case decision made by a lower court at the trial.</a:t>
            </a:r>
          </a:p>
          <a:p>
            <a:pPr marL="284163" lvl="1" indent="0" algn="just">
              <a:lnSpc>
                <a:spcPct val="77000"/>
              </a:lnSpc>
              <a:spcBef>
                <a:spcPts val="0"/>
              </a:spcBef>
            </a:pPr>
            <a:r>
              <a:rPr lang="en-US" sz="500" dirty="0"/>
              <a:t>  </a:t>
            </a:r>
          </a:p>
          <a:p>
            <a:pPr marL="512763" lvl="1" indent="-228600" algn="just">
              <a:lnSpc>
                <a:spcPct val="77000"/>
              </a:lnSpc>
              <a:spcBef>
                <a:spcPts val="0"/>
              </a:spcBef>
              <a:buFont typeface="Courier New" panose="02070309020205020404" pitchFamily="49" charset="0"/>
              <a:buChar char="o"/>
            </a:pPr>
            <a:r>
              <a:rPr lang="en-US" sz="1400" dirty="0"/>
              <a:t>These Appeals are decided by Appeals Courts based upon the law.</a:t>
            </a:r>
          </a:p>
          <a:p>
            <a:pPr marL="284163" lvl="1" indent="0" algn="just">
              <a:lnSpc>
                <a:spcPct val="77000"/>
              </a:lnSpc>
              <a:spcBef>
                <a:spcPts val="0"/>
              </a:spcBef>
            </a:pPr>
            <a:r>
              <a:rPr lang="en-US" sz="500" dirty="0"/>
              <a:t>  </a:t>
            </a:r>
          </a:p>
          <a:p>
            <a:pPr marL="512763" lvl="1" indent="-228600" algn="just">
              <a:lnSpc>
                <a:spcPct val="77000"/>
              </a:lnSpc>
              <a:spcBef>
                <a:spcPts val="0"/>
              </a:spcBef>
              <a:buFont typeface="Courier New" panose="02070309020205020404" pitchFamily="49" charset="0"/>
              <a:buChar char="o"/>
            </a:pPr>
            <a:r>
              <a:rPr lang="en-US" sz="1400" dirty="0"/>
              <a:t>The judiciary is empowered to preside over the Appeals, hearing from both sides of the controversy.</a:t>
            </a:r>
          </a:p>
          <a:p>
            <a:pPr marL="284163" lvl="1" indent="0" algn="just">
              <a:lnSpc>
                <a:spcPct val="77000"/>
              </a:lnSpc>
              <a:spcBef>
                <a:spcPts val="0"/>
              </a:spcBef>
            </a:pPr>
            <a:r>
              <a:rPr lang="en-US" sz="500" dirty="0"/>
              <a:t> </a:t>
            </a:r>
          </a:p>
          <a:p>
            <a:pPr marL="512763" lvl="1" indent="-228600" algn="just">
              <a:lnSpc>
                <a:spcPct val="77000"/>
              </a:lnSpc>
              <a:spcBef>
                <a:spcPts val="0"/>
              </a:spcBef>
              <a:buFont typeface="Courier New" panose="02070309020205020404" pitchFamily="49" charset="0"/>
              <a:buChar char="o"/>
            </a:pPr>
            <a:r>
              <a:rPr lang="en-US" sz="1400" dirty="0"/>
              <a:t>After hearing from both sides, the Judge or Judges will write a decision interpreting the Constitution, Statutes, and Precedent (a consideration of past case decisions) and applying such to the case. </a:t>
            </a:r>
          </a:p>
          <a:p>
            <a:pPr marL="285750" indent="-285750" algn="just">
              <a:lnSpc>
                <a:spcPct val="77000"/>
              </a:lnSpc>
              <a:spcBef>
                <a:spcPts val="0"/>
              </a:spcBef>
              <a:buFont typeface="Arial" panose="020B0604020202020204" pitchFamily="34" charset="0"/>
              <a:buChar char="•"/>
            </a:pPr>
            <a:endParaRPr lang="en-US" sz="1600" b="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a:t>
            </a:fld>
            <a:endParaRPr lang="en-US" dirty="0"/>
          </a:p>
        </p:txBody>
      </p:sp>
    </p:spTree>
    <p:extLst>
      <p:ext uri="{BB962C8B-B14F-4D97-AF65-F5344CB8AC3E}">
        <p14:creationId xmlns:p14="http://schemas.microsoft.com/office/powerpoint/2010/main" val="258614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a:t>
            </a:fld>
            <a:endParaRPr lang="en-US"/>
          </a:p>
        </p:txBody>
      </p:sp>
    </p:spTree>
    <p:extLst>
      <p:ext uri="{BB962C8B-B14F-4D97-AF65-F5344CB8AC3E}">
        <p14:creationId xmlns:p14="http://schemas.microsoft.com/office/powerpoint/2010/main" val="404919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ctr">
              <a:spcBef>
                <a:spcPct val="20000"/>
              </a:spcBef>
            </a:pPr>
            <a:r>
              <a:rPr lang="en-US" sz="4800" b="1" dirty="0">
                <a:solidFill>
                  <a:srgbClr val="006600"/>
                </a:solidFill>
              </a:rPr>
              <a:t>The Judiciary - Generally</a:t>
            </a:r>
            <a:endParaRPr lang="en-US" sz="48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extLst>
      <p:ext uri="{BB962C8B-B14F-4D97-AF65-F5344CB8AC3E}">
        <p14:creationId xmlns:p14="http://schemas.microsoft.com/office/powerpoint/2010/main" val="148232084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11568</TotalTime>
  <Words>7035</Words>
  <Application>Microsoft Office PowerPoint</Application>
  <PresentationFormat>On-screen Show (4:3)</PresentationFormat>
  <Paragraphs>741</Paragraphs>
  <Slides>42</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Courier New</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693</cp:revision>
  <cp:lastPrinted>2020-08-29T12:28:15Z</cp:lastPrinted>
  <dcterms:created xsi:type="dcterms:W3CDTF">2007-08-27T19:04:39Z</dcterms:created>
  <dcterms:modified xsi:type="dcterms:W3CDTF">2020-09-07T16:12:56Z</dcterms:modified>
</cp:coreProperties>
</file>