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4"/>
  </p:notesMasterIdLst>
  <p:sldIdLst>
    <p:sldId id="293" r:id="rId2"/>
    <p:sldId id="295" r:id="rId3"/>
    <p:sldId id="271" r:id="rId4"/>
    <p:sldId id="296" r:id="rId5"/>
    <p:sldId id="328" r:id="rId6"/>
    <p:sldId id="299" r:id="rId7"/>
    <p:sldId id="300" r:id="rId8"/>
    <p:sldId id="327" r:id="rId9"/>
    <p:sldId id="298" r:id="rId10"/>
    <p:sldId id="301" r:id="rId11"/>
    <p:sldId id="302" r:id="rId12"/>
    <p:sldId id="303" r:id="rId13"/>
    <p:sldId id="304" r:id="rId14"/>
    <p:sldId id="306" r:id="rId15"/>
    <p:sldId id="307" r:id="rId16"/>
    <p:sldId id="308" r:id="rId17"/>
    <p:sldId id="311"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8C9"/>
    <a:srgbClr val="0000FF"/>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54" autoAdjust="0"/>
    <p:restoredTop sz="94747" autoAdjust="0"/>
  </p:normalViewPr>
  <p:slideViewPr>
    <p:cSldViewPr snapToGrid="0">
      <p:cViewPr varScale="1">
        <p:scale>
          <a:sx n="111" d="100"/>
          <a:sy n="111" d="100"/>
        </p:scale>
        <p:origin x="2202"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13</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34605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1791899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12239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854968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684990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99263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9514940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759673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8683631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878420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275323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23</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8571250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2671024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8596972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1665863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7484769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7045731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898038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30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5239341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31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616332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948430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737617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349177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28514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994122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598613"/>
            <a:ext cx="4117975"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5988" y="1598613"/>
            <a:ext cx="4119562"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a:t>
            </a:r>
            <a:r>
              <a:rPr lang="en-US" sz="3200" b="1" kern="0" dirty="0" smtClean="0">
                <a:solidFill>
                  <a:srgbClr val="FFFF00"/>
                </a:solidFill>
                <a:latin typeface="+mn-lt"/>
              </a:rPr>
              <a:t>Four A:</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Rights in Contracts</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Elements of a Contract</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In Accordance with Common Law, the </a:t>
            </a:r>
            <a:r>
              <a:rPr lang="en-US" sz="2400" b="1" dirty="0" smtClean="0">
                <a:solidFill>
                  <a:srgbClr val="0308C9"/>
                </a:solidFill>
              </a:rPr>
              <a:t>Elements of a Contract </a:t>
            </a:r>
            <a:r>
              <a:rPr lang="en-US" sz="2400" b="1" dirty="0" smtClean="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a:t>
            </a:r>
            <a:r>
              <a:rPr lang="en-US" altLang="en-US" sz="2400" b="1" i="1" dirty="0" smtClean="0">
                <a:solidFill>
                  <a:srgbClr val="C00000"/>
                </a:solidFill>
              </a:rPr>
              <a:t>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etween </a:t>
            </a:r>
            <a:r>
              <a:rPr lang="en-US" altLang="en-US" sz="2400" b="1" i="1" dirty="0">
                <a:solidFill>
                  <a:srgbClr val="C00000"/>
                </a:solidFill>
              </a:rPr>
              <a:t>C</a:t>
            </a:r>
            <a:r>
              <a:rPr lang="en-US" altLang="en-US" sz="2400" b="1" i="1" dirty="0" smtClean="0">
                <a:solidFill>
                  <a:srgbClr val="C00000"/>
                </a:solidFill>
              </a:rPr>
              <a:t>ompetent </a:t>
            </a:r>
            <a:r>
              <a:rPr lang="en-US" altLang="en-US" sz="2400" b="1" i="1" dirty="0">
                <a:solidFill>
                  <a:srgbClr val="C00000"/>
                </a:solidFill>
              </a:rPr>
              <a:t>P</a:t>
            </a:r>
            <a:r>
              <a:rPr lang="en-US" altLang="en-US" sz="2400" b="1" i="1" dirty="0" smtClean="0">
                <a:solidFill>
                  <a:srgbClr val="C00000"/>
                </a:solidFill>
              </a:rPr>
              <a:t>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ased </a:t>
            </a:r>
            <a:r>
              <a:rPr lang="en-US" altLang="en-US" sz="2400" b="1" i="1" dirty="0">
                <a:solidFill>
                  <a:srgbClr val="C00000"/>
                </a:solidFill>
              </a:rPr>
              <a:t>on </a:t>
            </a:r>
            <a:r>
              <a:rPr lang="en-US" altLang="en-US" sz="2400" b="1" i="1" dirty="0" smtClean="0">
                <a:solidFill>
                  <a:srgbClr val="C00000"/>
                </a:solidFill>
              </a:rPr>
              <a:t>Genuine </a:t>
            </a:r>
            <a:r>
              <a:rPr lang="en-US" altLang="en-US" sz="2400" b="1" i="1" dirty="0">
                <a:solidFill>
                  <a:srgbClr val="C00000"/>
                </a:solidFill>
              </a:rPr>
              <a:t>A</a:t>
            </a:r>
            <a:r>
              <a:rPr lang="en-US" altLang="en-US" sz="2400" b="1" i="1" dirty="0" smtClean="0">
                <a:solidFill>
                  <a:srgbClr val="C00000"/>
                </a:solidFill>
              </a:rPr>
              <a:t>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a:t>
            </a:r>
            <a:r>
              <a:rPr lang="en-US" altLang="en-US" sz="2400" b="1" i="1" dirty="0" smtClean="0">
                <a:solidFill>
                  <a:srgbClr val="C00000"/>
                </a:solidFill>
              </a:rPr>
              <a:t>upported </a:t>
            </a:r>
            <a:r>
              <a:rPr lang="en-US" altLang="en-US" sz="2400" b="1" i="1" dirty="0">
                <a:solidFill>
                  <a:srgbClr val="C00000"/>
                </a:solidFill>
              </a:rPr>
              <a:t>by C</a:t>
            </a:r>
            <a:r>
              <a:rPr lang="en-US" altLang="en-US" sz="2400" b="1" i="1" dirty="0" smtClean="0">
                <a:solidFill>
                  <a:srgbClr val="C00000"/>
                </a:solidFill>
              </a:rPr>
              <a:t>onsideration,</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for </a:t>
            </a:r>
            <a:r>
              <a:rPr lang="en-US" altLang="en-US" sz="2400" b="1" i="1" dirty="0">
                <a:solidFill>
                  <a:srgbClr val="C00000"/>
                </a:solidFill>
              </a:rPr>
              <a:t>L</a:t>
            </a:r>
            <a:r>
              <a:rPr lang="en-US" altLang="en-US" sz="2400" b="1" i="1" dirty="0" smtClean="0">
                <a:solidFill>
                  <a:srgbClr val="C00000"/>
                </a:solidFill>
              </a:rPr>
              <a:t>awful </a:t>
            </a:r>
            <a:r>
              <a:rPr lang="en-US" altLang="en-US" sz="2400" b="1" i="1" dirty="0">
                <a:solidFill>
                  <a:srgbClr val="C00000"/>
                </a:solidFill>
              </a:rPr>
              <a:t>P</a:t>
            </a:r>
            <a:r>
              <a:rPr lang="en-US" altLang="en-US" sz="2400" b="1" i="1" dirty="0" smtClean="0">
                <a:solidFill>
                  <a:srgbClr val="C00000"/>
                </a:solidFill>
              </a:rPr>
              <a:t>urpose </a:t>
            </a:r>
            <a:r>
              <a:rPr lang="en-US" altLang="en-US" sz="2400" b="1" i="1" dirty="0">
                <a:solidFill>
                  <a:srgbClr val="C00000"/>
                </a:solidFill>
              </a:rPr>
              <a:t>S</a:t>
            </a:r>
            <a:r>
              <a:rPr lang="en-US" altLang="en-US" sz="2400" b="1" i="1" dirty="0" smtClean="0">
                <a:solidFill>
                  <a:srgbClr val="C00000"/>
                </a:solidFill>
              </a:rPr>
              <a:t>ubject </a:t>
            </a:r>
            <a:r>
              <a:rPr lang="en-US" altLang="en-US" sz="2400" b="1" i="1" dirty="0">
                <a:solidFill>
                  <a:srgbClr val="C00000"/>
                </a:solidFill>
              </a:rPr>
              <a:t>M</a:t>
            </a:r>
            <a:r>
              <a:rPr lang="en-US" altLang="en-US" sz="2400" b="1" i="1" dirty="0" smtClean="0">
                <a:solidFill>
                  <a:srgbClr val="C00000"/>
                </a:solidFill>
              </a:rPr>
              <a:t>atter,</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in </a:t>
            </a:r>
            <a:r>
              <a:rPr lang="en-US" altLang="en-US" sz="2400" b="1" i="1" dirty="0">
                <a:solidFill>
                  <a:srgbClr val="C00000"/>
                </a:solidFill>
              </a:rPr>
              <a:t>L</a:t>
            </a:r>
            <a:r>
              <a:rPr lang="en-US" altLang="en-US" sz="2400" b="1" i="1" dirty="0" smtClean="0">
                <a:solidFill>
                  <a:srgbClr val="C00000"/>
                </a:solidFill>
              </a:rPr>
              <a:t>egal </a:t>
            </a:r>
            <a:r>
              <a:rPr lang="en-US" altLang="en-US" sz="2400" b="1" i="1" dirty="0">
                <a:solidFill>
                  <a:srgbClr val="C00000"/>
                </a:solidFill>
              </a:rPr>
              <a:t>F</a:t>
            </a:r>
            <a:r>
              <a:rPr lang="en-US" altLang="en-US" sz="2400" b="1" i="1" dirty="0" smtClean="0">
                <a:solidFill>
                  <a:srgbClr val="C00000"/>
                </a:solidFill>
              </a:rPr>
              <a:t>orm</a:t>
            </a:r>
            <a:r>
              <a:rPr lang="en-US" altLang="en-US" sz="2400" b="1" i="1" dirty="0">
                <a:solidFill>
                  <a:srgbClr val="C00000"/>
                </a:solidFill>
              </a:rPr>
              <a:t>.</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Elements of a Contract Continued</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 first element of a </a:t>
            </a:r>
            <a:r>
              <a:rPr lang="en-US" sz="2400" b="1" dirty="0" smtClean="0">
                <a:solidFill>
                  <a:srgbClr val="0308C9"/>
                </a:solidFill>
              </a:rPr>
              <a:t>Contract </a:t>
            </a:r>
            <a:r>
              <a:rPr lang="en-US" sz="2400" b="1" dirty="0" smtClean="0"/>
              <a:t>is that it must constitute an </a:t>
            </a:r>
            <a:r>
              <a:rPr lang="en-US" altLang="en-US" sz="2400" b="1" i="1" dirty="0" smtClean="0">
                <a:solidFill>
                  <a:srgbClr val="C00000"/>
                </a:solidFill>
              </a:rPr>
              <a:t>agreement.</a:t>
            </a:r>
          </a:p>
          <a:p>
            <a:pPr algn="just">
              <a:lnSpc>
                <a:spcPct val="130000"/>
              </a:lnSpc>
              <a:spcBef>
                <a:spcPts val="0"/>
              </a:spcBef>
              <a:defRPr/>
            </a:pPr>
            <a:endParaRPr lang="en-US" altLang="en-US" sz="1000" b="1" i="1" dirty="0">
              <a:solidFill>
                <a:srgbClr val="C00000"/>
              </a:solidFill>
            </a:endParaRPr>
          </a:p>
          <a:p>
            <a:pPr algn="just">
              <a:lnSpc>
                <a:spcPct val="130000"/>
              </a:lnSpc>
              <a:spcBef>
                <a:spcPts val="0"/>
              </a:spcBef>
              <a:defRPr/>
            </a:pPr>
            <a:r>
              <a:rPr lang="en-US" altLang="en-US" sz="2000" b="1" dirty="0" smtClean="0"/>
              <a:t>According to Black’s law dictionary, an </a:t>
            </a:r>
            <a:r>
              <a:rPr lang="en-US" altLang="en-US" sz="2000" b="1" i="1" dirty="0" smtClean="0">
                <a:solidFill>
                  <a:srgbClr val="0308C9"/>
                </a:solidFill>
              </a:rPr>
              <a:t>agreement</a:t>
            </a:r>
            <a:r>
              <a:rPr lang="en-US" altLang="en-US" sz="2000" b="1" dirty="0" smtClean="0"/>
              <a:t> is defined as: </a:t>
            </a:r>
          </a:p>
          <a:p>
            <a:pPr algn="just">
              <a:lnSpc>
                <a:spcPct val="130000"/>
              </a:lnSpc>
              <a:spcBef>
                <a:spcPts val="0"/>
              </a:spcBef>
              <a:defRPr/>
            </a:pPr>
            <a:r>
              <a:rPr lang="en-US" altLang="en-US" sz="2400" b="1" i="1" dirty="0" smtClean="0">
                <a:solidFill>
                  <a:srgbClr val="C00000"/>
                </a:solidFill>
              </a:rPr>
              <a:t>“A mutual understanding between two or more persons about their relative rights and duties regarding past or future performances.”</a:t>
            </a:r>
            <a:r>
              <a:rPr lang="en-US" altLang="en-US" sz="2400" b="1" dirty="0" smtClean="0"/>
              <a:t> </a:t>
            </a:r>
          </a:p>
        </p:txBody>
      </p:sp>
    </p:spTree>
    <p:extLst>
      <p:ext uri="{BB962C8B-B14F-4D97-AF65-F5344CB8AC3E}">
        <p14:creationId xmlns:p14="http://schemas.microsoft.com/office/powerpoint/2010/main" val="1256661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97000"/>
              </a:lnSpc>
              <a:spcBef>
                <a:spcPts val="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97000"/>
              </a:lnSpc>
              <a:spcBef>
                <a:spcPts val="0"/>
              </a:spcBef>
              <a:defRPr/>
            </a:pPr>
            <a:r>
              <a:rPr lang="en-US" sz="3200" b="1" i="1" dirty="0" smtClean="0">
                <a:solidFill>
                  <a:srgbClr val="006600"/>
                </a:solidFill>
              </a:rPr>
              <a:t>Elements of a Contract Continued</a:t>
            </a:r>
            <a:endParaRPr lang="en-US" sz="3200" b="1" i="1" dirty="0">
              <a:solidFill>
                <a:srgbClr val="006600"/>
              </a:solidFill>
            </a:endParaRPr>
          </a:p>
          <a:p>
            <a:pPr>
              <a:lnSpc>
                <a:spcPct val="97000"/>
              </a:lnSpc>
              <a:spcBef>
                <a:spcPts val="0"/>
              </a:spcBef>
              <a:defRPr/>
            </a:pPr>
            <a:endParaRPr lang="en-US" sz="1000" b="1" i="1" dirty="0"/>
          </a:p>
          <a:p>
            <a:pPr algn="just">
              <a:lnSpc>
                <a:spcPct val="97000"/>
              </a:lnSpc>
              <a:spcBef>
                <a:spcPts val="0"/>
              </a:spcBef>
              <a:defRPr/>
            </a:pPr>
            <a:endParaRPr lang="en-US" sz="800" b="1" i="1" dirty="0"/>
          </a:p>
          <a:p>
            <a:pPr algn="just">
              <a:lnSpc>
                <a:spcPct val="97000"/>
              </a:lnSpc>
              <a:spcBef>
                <a:spcPts val="0"/>
              </a:spcBef>
              <a:defRPr/>
            </a:pPr>
            <a:r>
              <a:rPr lang="en-US" sz="2400" b="1" dirty="0" smtClean="0"/>
              <a:t>The second element of a </a:t>
            </a:r>
            <a:r>
              <a:rPr lang="en-US" sz="2400" b="1" dirty="0" smtClean="0">
                <a:solidFill>
                  <a:srgbClr val="0308C9"/>
                </a:solidFill>
              </a:rPr>
              <a:t>Contract </a:t>
            </a:r>
            <a:r>
              <a:rPr lang="en-US" sz="2400" b="1" dirty="0" smtClean="0"/>
              <a:t>is that it must be </a:t>
            </a:r>
            <a:r>
              <a:rPr lang="en-US" altLang="en-US" sz="2400" b="1" i="1" dirty="0" smtClean="0">
                <a:solidFill>
                  <a:srgbClr val="C00000"/>
                </a:solidFill>
              </a:rPr>
              <a:t>between </a:t>
            </a:r>
            <a:r>
              <a:rPr lang="en-US" altLang="en-US" sz="2400" b="1" i="1" dirty="0">
                <a:solidFill>
                  <a:srgbClr val="C00000"/>
                </a:solidFill>
              </a:rPr>
              <a:t>competent </a:t>
            </a:r>
            <a:r>
              <a:rPr lang="en-US" altLang="en-US" sz="2400" b="1" i="1" dirty="0" smtClean="0">
                <a:solidFill>
                  <a:srgbClr val="C00000"/>
                </a:solidFill>
              </a:rPr>
              <a:t>parties.</a:t>
            </a:r>
          </a:p>
          <a:p>
            <a:pPr algn="just">
              <a:lnSpc>
                <a:spcPct val="97000"/>
              </a:lnSpc>
              <a:spcBef>
                <a:spcPts val="0"/>
              </a:spcBef>
              <a:defRPr/>
            </a:pPr>
            <a:endParaRPr lang="en-US" altLang="en-US" sz="1000" b="1" i="1" dirty="0" smtClean="0">
              <a:solidFill>
                <a:srgbClr val="C00000"/>
              </a:solidFill>
            </a:endParaRPr>
          </a:p>
          <a:p>
            <a:pPr algn="just">
              <a:lnSpc>
                <a:spcPct val="97000"/>
              </a:lnSpc>
              <a:spcBef>
                <a:spcPts val="0"/>
              </a:spcBef>
              <a:defRPr/>
            </a:pPr>
            <a:r>
              <a:rPr lang="en-US" altLang="en-US" sz="2000" b="1" dirty="0"/>
              <a:t>According to Black’s law dictionary, </a:t>
            </a:r>
            <a:r>
              <a:rPr lang="en-US" altLang="en-US" sz="2000" b="1" i="1" dirty="0" smtClean="0">
                <a:solidFill>
                  <a:srgbClr val="0308C9"/>
                </a:solidFill>
              </a:rPr>
              <a:t>competence</a:t>
            </a:r>
            <a:r>
              <a:rPr lang="en-US" altLang="en-US" sz="2000" b="1" i="1" dirty="0" smtClean="0">
                <a:solidFill>
                  <a:srgbClr val="C00000"/>
                </a:solidFill>
              </a:rPr>
              <a:t> </a:t>
            </a:r>
            <a:r>
              <a:rPr lang="en-US" altLang="en-US" sz="2000" b="1" dirty="0" smtClean="0"/>
              <a:t>is </a:t>
            </a:r>
            <a:r>
              <a:rPr lang="en-US" altLang="en-US" sz="2000" b="1" dirty="0"/>
              <a:t>defined as: </a:t>
            </a:r>
          </a:p>
          <a:p>
            <a:pPr algn="just">
              <a:lnSpc>
                <a:spcPct val="97000"/>
              </a:lnSpc>
              <a:spcBef>
                <a:spcPts val="0"/>
              </a:spcBef>
              <a:defRPr/>
            </a:pPr>
            <a:r>
              <a:rPr lang="en-US" altLang="en-US" sz="2400" b="1" i="1" dirty="0" smtClean="0">
                <a:solidFill>
                  <a:srgbClr val="C00000"/>
                </a:solidFill>
              </a:rPr>
              <a:t>“A basic or minimal ability to do something” </a:t>
            </a:r>
          </a:p>
          <a:p>
            <a:pPr algn="just">
              <a:lnSpc>
                <a:spcPct val="97000"/>
              </a:lnSpc>
              <a:spcBef>
                <a:spcPts val="0"/>
              </a:spcBef>
              <a:defRPr/>
            </a:pPr>
            <a:endParaRPr lang="en-US" altLang="en-US" sz="1000" b="1" i="1" dirty="0">
              <a:solidFill>
                <a:srgbClr val="C00000"/>
              </a:solidFill>
            </a:endParaRPr>
          </a:p>
          <a:p>
            <a:pPr algn="just">
              <a:lnSpc>
                <a:spcPct val="97000"/>
              </a:lnSpc>
              <a:spcBef>
                <a:spcPts val="0"/>
              </a:spcBef>
              <a:defRPr/>
            </a:pPr>
            <a:r>
              <a:rPr lang="en-US" altLang="en-US" sz="2000" b="1" dirty="0" smtClean="0"/>
              <a:t>But legal </a:t>
            </a:r>
            <a:r>
              <a:rPr lang="en-US" altLang="en-US" sz="2000" b="1" dirty="0" smtClean="0">
                <a:solidFill>
                  <a:srgbClr val="C00000"/>
                </a:solidFill>
              </a:rPr>
              <a:t>competency</a:t>
            </a:r>
            <a:r>
              <a:rPr lang="en-US" altLang="en-US" sz="2000" b="1" dirty="0" smtClean="0"/>
              <a:t> to contract is also based on a concept known as </a:t>
            </a:r>
            <a:r>
              <a:rPr lang="en-US" altLang="en-US" sz="2000" b="1" dirty="0" smtClean="0">
                <a:solidFill>
                  <a:srgbClr val="0308C9"/>
                </a:solidFill>
              </a:rPr>
              <a:t>“capacity”, </a:t>
            </a:r>
            <a:r>
              <a:rPr lang="en-US" altLang="en-US" sz="2000" b="1" dirty="0" smtClean="0"/>
              <a:t>which is defined as:</a:t>
            </a:r>
          </a:p>
          <a:p>
            <a:pPr algn="just">
              <a:lnSpc>
                <a:spcPct val="97000"/>
              </a:lnSpc>
              <a:spcBef>
                <a:spcPts val="0"/>
              </a:spcBef>
              <a:defRPr/>
            </a:pPr>
            <a:endParaRPr lang="en-US" altLang="en-US" sz="1000" b="1" i="1" dirty="0">
              <a:solidFill>
                <a:srgbClr val="C00000"/>
              </a:solidFill>
            </a:endParaRPr>
          </a:p>
          <a:p>
            <a:pPr algn="just">
              <a:lnSpc>
                <a:spcPct val="97000"/>
              </a:lnSpc>
              <a:spcBef>
                <a:spcPts val="0"/>
              </a:spcBef>
              <a:defRPr/>
            </a:pPr>
            <a:r>
              <a:rPr lang="en-US" altLang="en-US" sz="2400" b="1" i="1" dirty="0" smtClean="0">
                <a:solidFill>
                  <a:srgbClr val="C00000"/>
                </a:solidFill>
              </a:rPr>
              <a:t>“The power to create or enter into a legal relation under the same circumstances in which a normal person would have such power to do so.  </a:t>
            </a:r>
          </a:p>
          <a:p>
            <a:pPr algn="just">
              <a:lnSpc>
                <a:spcPct val="97000"/>
              </a:lnSpc>
              <a:spcBef>
                <a:spcPts val="0"/>
              </a:spcBef>
              <a:defRPr/>
            </a:pPr>
            <a:endParaRPr lang="en-US" altLang="en-US" sz="1000" b="1" i="1" dirty="0">
              <a:solidFill>
                <a:srgbClr val="C00000"/>
              </a:solidFill>
            </a:endParaRPr>
          </a:p>
          <a:p>
            <a:pPr algn="just">
              <a:lnSpc>
                <a:spcPct val="97000"/>
              </a:lnSpc>
              <a:spcBef>
                <a:spcPts val="0"/>
              </a:spcBef>
              <a:defRPr/>
            </a:pPr>
            <a:r>
              <a:rPr lang="en-US" altLang="en-US" sz="2000" b="1" i="1" dirty="0" smtClean="0"/>
              <a:t>Age and mental health are both elements of capacity.</a:t>
            </a:r>
            <a:endParaRPr lang="en-US" sz="2000" b="1" i="1" dirty="0"/>
          </a:p>
        </p:txBody>
      </p:sp>
    </p:spTree>
    <p:extLst>
      <p:ext uri="{BB962C8B-B14F-4D97-AF65-F5344CB8AC3E}">
        <p14:creationId xmlns:p14="http://schemas.microsoft.com/office/powerpoint/2010/main" val="50682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spcBef>
                <a:spcPts val="0"/>
              </a:spcBef>
              <a:defRPr/>
            </a:pPr>
            <a:r>
              <a:rPr lang="en-US" sz="3400" b="1" dirty="0" smtClean="0">
                <a:solidFill>
                  <a:srgbClr val="0308C9"/>
                </a:solidFill>
              </a:rPr>
              <a:t>Rights in Contracts</a:t>
            </a:r>
            <a:endParaRPr lang="en-US" sz="3600" b="1" dirty="0">
              <a:solidFill>
                <a:srgbClr val="0308C9"/>
              </a:solidFill>
            </a:endParaRPr>
          </a:p>
          <a:p>
            <a:pPr marL="342900" indent="-342900" algn="ctr">
              <a:spcBef>
                <a:spcPts val="0"/>
              </a:spcBef>
              <a:defRPr/>
            </a:pPr>
            <a:r>
              <a:rPr lang="en-US" sz="3200" b="1" i="1" dirty="0" smtClean="0">
                <a:solidFill>
                  <a:srgbClr val="006600"/>
                </a:solidFill>
              </a:rPr>
              <a:t>Elements of a Contract Continued</a:t>
            </a:r>
            <a:endParaRPr lang="en-US" sz="3200" b="1" i="1" dirty="0">
              <a:solidFill>
                <a:srgbClr val="006600"/>
              </a:solidFill>
            </a:endParaRPr>
          </a:p>
          <a:p>
            <a:pPr>
              <a:spcBef>
                <a:spcPts val="0"/>
              </a:spcBef>
              <a:defRPr/>
            </a:pPr>
            <a:endParaRPr lang="en-US" sz="1000" b="1" i="1" dirty="0"/>
          </a:p>
          <a:p>
            <a:pPr algn="just">
              <a:spcBef>
                <a:spcPts val="0"/>
              </a:spcBef>
              <a:defRPr/>
            </a:pPr>
            <a:endParaRPr lang="en-US" sz="800" b="1" i="1" dirty="0"/>
          </a:p>
          <a:p>
            <a:pPr algn="just">
              <a:spcBef>
                <a:spcPts val="0"/>
              </a:spcBef>
              <a:defRPr/>
            </a:pPr>
            <a:r>
              <a:rPr lang="en-US" sz="2400" b="1" dirty="0" smtClean="0"/>
              <a:t>The third element of a </a:t>
            </a:r>
            <a:r>
              <a:rPr lang="en-US" sz="2400" b="1" dirty="0" smtClean="0">
                <a:solidFill>
                  <a:srgbClr val="0308C9"/>
                </a:solidFill>
              </a:rPr>
              <a:t>Contract </a:t>
            </a:r>
            <a:r>
              <a:rPr lang="en-US" sz="2400" b="1" dirty="0" smtClean="0"/>
              <a:t>is that it must be </a:t>
            </a:r>
            <a:r>
              <a:rPr lang="en-US" altLang="en-US" sz="2400" b="1" i="1" dirty="0" smtClean="0">
                <a:solidFill>
                  <a:srgbClr val="C00000"/>
                </a:solidFill>
              </a:rPr>
              <a:t>based </a:t>
            </a:r>
            <a:r>
              <a:rPr lang="en-US" altLang="en-US" sz="2400" b="1" i="1" dirty="0">
                <a:solidFill>
                  <a:srgbClr val="C00000"/>
                </a:solidFill>
              </a:rPr>
              <a:t>on genuine </a:t>
            </a:r>
            <a:r>
              <a:rPr lang="en-US" altLang="en-US" sz="2400" b="1" i="1" dirty="0" smtClean="0">
                <a:solidFill>
                  <a:srgbClr val="C00000"/>
                </a:solidFill>
              </a:rPr>
              <a:t>assent.</a:t>
            </a:r>
          </a:p>
          <a:p>
            <a:pPr algn="just">
              <a:spcBef>
                <a:spcPts val="0"/>
              </a:spcBef>
              <a:defRPr/>
            </a:pPr>
            <a:endParaRPr lang="en-US" altLang="en-US" sz="1000" b="1" dirty="0" smtClean="0"/>
          </a:p>
          <a:p>
            <a:pPr algn="just">
              <a:spcBef>
                <a:spcPts val="0"/>
              </a:spcBef>
              <a:defRPr/>
            </a:pPr>
            <a:r>
              <a:rPr lang="en-US" altLang="en-US" sz="2000" b="1" dirty="0" smtClean="0"/>
              <a:t>According </a:t>
            </a:r>
            <a:r>
              <a:rPr lang="en-US" altLang="en-US" sz="2000" b="1" dirty="0"/>
              <a:t>to Black’s law dictionary, </a:t>
            </a:r>
            <a:r>
              <a:rPr lang="en-US" altLang="en-US" sz="2000" b="1" i="1" dirty="0" smtClean="0">
                <a:solidFill>
                  <a:srgbClr val="0308C9"/>
                </a:solidFill>
              </a:rPr>
              <a:t>genuine assent</a:t>
            </a:r>
            <a:r>
              <a:rPr lang="en-US" altLang="en-US" sz="2000" b="1" i="1" dirty="0" smtClean="0">
                <a:solidFill>
                  <a:srgbClr val="C00000"/>
                </a:solidFill>
              </a:rPr>
              <a:t> </a:t>
            </a:r>
            <a:r>
              <a:rPr lang="en-US" altLang="en-US" sz="2000" b="1" dirty="0"/>
              <a:t>is defined as: </a:t>
            </a:r>
            <a:endParaRPr lang="en-US" altLang="en-US" sz="2000" b="1" dirty="0" smtClean="0"/>
          </a:p>
          <a:p>
            <a:pPr algn="just">
              <a:spcBef>
                <a:spcPts val="0"/>
              </a:spcBef>
              <a:defRPr/>
            </a:pPr>
            <a:endParaRPr lang="en-US" altLang="en-US" sz="1000" b="1" dirty="0"/>
          </a:p>
          <a:p>
            <a:pPr algn="just">
              <a:spcBef>
                <a:spcPts val="0"/>
              </a:spcBef>
              <a:defRPr/>
            </a:pPr>
            <a:r>
              <a:rPr lang="en-US" altLang="en-US" sz="2400" b="1" i="1" dirty="0" smtClean="0">
                <a:solidFill>
                  <a:srgbClr val="C00000"/>
                </a:solidFill>
              </a:rPr>
              <a:t>“Agreement, approval or permission that is authentic, real and has the quality of what it is purported to be.”</a:t>
            </a:r>
            <a:endParaRPr lang="en-US" sz="1000" b="1" i="1" dirty="0">
              <a:solidFill>
                <a:srgbClr val="C00000"/>
              </a:solidFill>
            </a:endParaRPr>
          </a:p>
        </p:txBody>
      </p:sp>
    </p:spTree>
    <p:extLst>
      <p:ext uri="{BB962C8B-B14F-4D97-AF65-F5344CB8AC3E}">
        <p14:creationId xmlns:p14="http://schemas.microsoft.com/office/powerpoint/2010/main" val="3140218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Elements of a Contract Continued</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 fourth element of a </a:t>
            </a:r>
            <a:r>
              <a:rPr lang="en-US" sz="2400" b="1" dirty="0" smtClean="0">
                <a:solidFill>
                  <a:srgbClr val="0308C9"/>
                </a:solidFill>
              </a:rPr>
              <a:t>Contract </a:t>
            </a:r>
            <a:r>
              <a:rPr lang="en-US" sz="2400" b="1" dirty="0" smtClean="0"/>
              <a:t>is that it must be </a:t>
            </a:r>
            <a:r>
              <a:rPr lang="en-US" altLang="en-US" sz="2400" b="1" i="1" dirty="0" smtClean="0">
                <a:solidFill>
                  <a:srgbClr val="C00000"/>
                </a:solidFill>
              </a:rPr>
              <a:t>supported by consideration.</a:t>
            </a:r>
          </a:p>
          <a:p>
            <a:pPr algn="just">
              <a:lnSpc>
                <a:spcPct val="130000"/>
              </a:lnSpc>
              <a:spcBef>
                <a:spcPts val="0"/>
              </a:spcBef>
              <a:defRPr/>
            </a:pPr>
            <a:endParaRPr lang="en-US" altLang="en-US" sz="1000" b="1" dirty="0" smtClean="0"/>
          </a:p>
          <a:p>
            <a:pPr algn="just">
              <a:lnSpc>
                <a:spcPct val="130000"/>
              </a:lnSpc>
              <a:spcBef>
                <a:spcPts val="0"/>
              </a:spcBef>
              <a:defRPr/>
            </a:pPr>
            <a:r>
              <a:rPr lang="en-US" altLang="en-US" sz="2000" b="1" dirty="0" smtClean="0"/>
              <a:t>According </a:t>
            </a:r>
            <a:r>
              <a:rPr lang="en-US" altLang="en-US" sz="2000" b="1" dirty="0"/>
              <a:t>to Black’s law dictionary, </a:t>
            </a:r>
            <a:r>
              <a:rPr lang="en-US" altLang="en-US" sz="2000" b="1" i="1" dirty="0" smtClean="0">
                <a:solidFill>
                  <a:srgbClr val="0308C9"/>
                </a:solidFill>
              </a:rPr>
              <a:t>consideration</a:t>
            </a:r>
            <a:r>
              <a:rPr lang="en-US" altLang="en-US" sz="2000" b="1" i="1" dirty="0" smtClean="0">
                <a:solidFill>
                  <a:srgbClr val="C00000"/>
                </a:solidFill>
              </a:rPr>
              <a:t> </a:t>
            </a:r>
            <a:r>
              <a:rPr lang="en-US" altLang="en-US" sz="2000" b="1" dirty="0"/>
              <a:t>is defined as: </a:t>
            </a:r>
          </a:p>
          <a:p>
            <a:pPr algn="just">
              <a:lnSpc>
                <a:spcPct val="130000"/>
              </a:lnSpc>
              <a:spcBef>
                <a:spcPts val="0"/>
              </a:spcBef>
              <a:defRPr/>
            </a:pPr>
            <a:r>
              <a:rPr lang="en-US" altLang="en-US" sz="2400" b="1" i="1" dirty="0" smtClean="0">
                <a:solidFill>
                  <a:srgbClr val="C00000"/>
                </a:solidFill>
              </a:rPr>
              <a:t>“Something (such as an act, a forbearance, or a return promise) bargained for and received by a promisor from a promise.”</a:t>
            </a:r>
            <a:endParaRPr lang="en-US" sz="1000" b="1" i="1" dirty="0">
              <a:solidFill>
                <a:srgbClr val="C00000"/>
              </a:solidFill>
            </a:endParaRPr>
          </a:p>
        </p:txBody>
      </p:sp>
    </p:spTree>
    <p:extLst>
      <p:ext uri="{BB962C8B-B14F-4D97-AF65-F5344CB8AC3E}">
        <p14:creationId xmlns:p14="http://schemas.microsoft.com/office/powerpoint/2010/main" val="3526148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Elements of a Contract Continued</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 fifth element of a </a:t>
            </a:r>
            <a:r>
              <a:rPr lang="en-US" sz="2400" b="1" dirty="0" smtClean="0">
                <a:solidFill>
                  <a:srgbClr val="0308C9"/>
                </a:solidFill>
              </a:rPr>
              <a:t>Contract </a:t>
            </a:r>
            <a:r>
              <a:rPr lang="en-US" sz="2400" b="1" dirty="0" smtClean="0"/>
              <a:t>is that it must be for a </a:t>
            </a:r>
            <a:r>
              <a:rPr lang="en-US" sz="2400" b="1" i="1" dirty="0" smtClean="0">
                <a:solidFill>
                  <a:srgbClr val="C00000"/>
                </a:solidFill>
              </a:rPr>
              <a:t>lawful purpose subject matter</a:t>
            </a:r>
            <a:r>
              <a:rPr lang="en-US" altLang="en-US" sz="2400" b="1" i="1" dirty="0" smtClean="0">
                <a:solidFill>
                  <a:srgbClr val="C00000"/>
                </a:solidFill>
              </a:rPr>
              <a:t>.</a:t>
            </a:r>
          </a:p>
          <a:p>
            <a:pPr algn="just">
              <a:lnSpc>
                <a:spcPct val="130000"/>
              </a:lnSpc>
              <a:spcBef>
                <a:spcPts val="0"/>
              </a:spcBef>
              <a:defRPr/>
            </a:pPr>
            <a:endParaRPr lang="en-US" altLang="en-US" sz="1000" b="1" dirty="0" smtClean="0"/>
          </a:p>
          <a:p>
            <a:pPr algn="just">
              <a:lnSpc>
                <a:spcPct val="130000"/>
              </a:lnSpc>
              <a:spcBef>
                <a:spcPts val="0"/>
              </a:spcBef>
              <a:defRPr/>
            </a:pPr>
            <a:r>
              <a:rPr lang="en-US" altLang="en-US" sz="2000" b="1" dirty="0" smtClean="0"/>
              <a:t>According </a:t>
            </a:r>
            <a:r>
              <a:rPr lang="en-US" altLang="en-US" sz="2000" b="1" dirty="0"/>
              <a:t>to Black’s law dictionary, </a:t>
            </a:r>
            <a:r>
              <a:rPr lang="en-US" altLang="en-US" sz="2000" b="1" dirty="0" smtClean="0"/>
              <a:t>a </a:t>
            </a:r>
            <a:r>
              <a:rPr lang="en-US" altLang="en-US" sz="2000" b="1" i="1" dirty="0" smtClean="0">
                <a:solidFill>
                  <a:srgbClr val="0308C9"/>
                </a:solidFill>
              </a:rPr>
              <a:t>lawful purpose</a:t>
            </a:r>
            <a:r>
              <a:rPr lang="en-US" altLang="en-US" sz="2000" b="1" i="1" dirty="0" smtClean="0">
                <a:solidFill>
                  <a:srgbClr val="C00000"/>
                </a:solidFill>
              </a:rPr>
              <a:t> </a:t>
            </a:r>
            <a:r>
              <a:rPr lang="en-US" altLang="en-US" sz="2000" b="1" dirty="0"/>
              <a:t>is defined as: </a:t>
            </a:r>
          </a:p>
          <a:p>
            <a:pPr algn="just">
              <a:lnSpc>
                <a:spcPct val="130000"/>
              </a:lnSpc>
              <a:spcBef>
                <a:spcPts val="0"/>
              </a:spcBef>
              <a:defRPr/>
            </a:pPr>
            <a:r>
              <a:rPr lang="en-US" altLang="en-US" sz="2400" b="1" i="1" dirty="0" smtClean="0">
                <a:solidFill>
                  <a:srgbClr val="C00000"/>
                </a:solidFill>
              </a:rPr>
              <a:t>“A purpose which is not contrary to, and permitted by law.”</a:t>
            </a:r>
          </a:p>
          <a:p>
            <a:pPr algn="just">
              <a:lnSpc>
                <a:spcPct val="130000"/>
              </a:lnSpc>
              <a:spcBef>
                <a:spcPts val="0"/>
              </a:spcBef>
              <a:defRPr/>
            </a:pPr>
            <a:endParaRPr lang="en-US" altLang="en-US" sz="1000" b="1" dirty="0" smtClean="0"/>
          </a:p>
          <a:p>
            <a:pPr algn="just">
              <a:lnSpc>
                <a:spcPct val="130000"/>
              </a:lnSpc>
              <a:spcBef>
                <a:spcPts val="0"/>
              </a:spcBef>
              <a:defRPr/>
            </a:pPr>
            <a:r>
              <a:rPr lang="en-US" altLang="en-US" sz="2000" b="1" dirty="0" smtClean="0"/>
              <a:t>And a Contract’s </a:t>
            </a:r>
            <a:r>
              <a:rPr lang="en-US" altLang="en-US" sz="2000" b="1" dirty="0" smtClean="0">
                <a:solidFill>
                  <a:srgbClr val="C00000"/>
                </a:solidFill>
              </a:rPr>
              <a:t>subject matter </a:t>
            </a:r>
            <a:r>
              <a:rPr lang="en-US" altLang="en-US" sz="2000" b="1" dirty="0" smtClean="0"/>
              <a:t>may include</a:t>
            </a:r>
            <a:r>
              <a:rPr lang="en-US" altLang="en-US" sz="2000" b="1" dirty="0" smtClean="0">
                <a:solidFill>
                  <a:srgbClr val="0308C9"/>
                </a:solidFill>
              </a:rPr>
              <a:t> “</a:t>
            </a:r>
            <a:r>
              <a:rPr lang="en-US" altLang="en-US" sz="2000" b="1" i="1" dirty="0" smtClean="0">
                <a:solidFill>
                  <a:srgbClr val="0308C9"/>
                </a:solidFill>
              </a:rPr>
              <a:t>goods, services or property”</a:t>
            </a:r>
          </a:p>
        </p:txBody>
      </p:sp>
    </p:spTree>
    <p:extLst>
      <p:ext uri="{BB962C8B-B14F-4D97-AF65-F5344CB8AC3E}">
        <p14:creationId xmlns:p14="http://schemas.microsoft.com/office/powerpoint/2010/main" val="3612003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Elements of a Contract Continued</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 sixth element of a </a:t>
            </a:r>
            <a:r>
              <a:rPr lang="en-US" sz="2400" b="1" dirty="0" smtClean="0">
                <a:solidFill>
                  <a:srgbClr val="0308C9"/>
                </a:solidFill>
              </a:rPr>
              <a:t>Contract </a:t>
            </a:r>
            <a:r>
              <a:rPr lang="en-US" sz="2400" b="1" dirty="0" smtClean="0"/>
              <a:t>is that it must be </a:t>
            </a:r>
            <a:r>
              <a:rPr lang="en-US" altLang="en-US" sz="2400" b="1" i="1" dirty="0" smtClean="0">
                <a:solidFill>
                  <a:srgbClr val="C00000"/>
                </a:solidFill>
              </a:rPr>
              <a:t>in legal form.</a:t>
            </a:r>
          </a:p>
          <a:p>
            <a:pPr algn="just">
              <a:lnSpc>
                <a:spcPct val="130000"/>
              </a:lnSpc>
              <a:spcBef>
                <a:spcPts val="0"/>
              </a:spcBef>
              <a:defRPr/>
            </a:pPr>
            <a:endParaRPr lang="en-US" altLang="en-US" sz="1000" b="1" dirty="0" smtClean="0"/>
          </a:p>
          <a:p>
            <a:pPr algn="just">
              <a:lnSpc>
                <a:spcPct val="130000"/>
              </a:lnSpc>
              <a:spcBef>
                <a:spcPts val="0"/>
              </a:spcBef>
              <a:defRPr/>
            </a:pPr>
            <a:r>
              <a:rPr lang="en-US" altLang="en-US" sz="2000" b="1" dirty="0" smtClean="0"/>
              <a:t>This requirement means that the </a:t>
            </a:r>
            <a:r>
              <a:rPr lang="en-US" altLang="en-US" sz="2000" b="1" dirty="0" smtClean="0">
                <a:solidFill>
                  <a:srgbClr val="0308C9"/>
                </a:solidFill>
              </a:rPr>
              <a:t>Contract</a:t>
            </a:r>
            <a:r>
              <a:rPr lang="en-US" altLang="en-US" sz="2000" b="1" dirty="0" smtClean="0"/>
              <a:t> must be written, when required by law, or oral or written when not, and must </a:t>
            </a:r>
            <a:r>
              <a:rPr lang="en-US" altLang="en-US" sz="2000" b="1" dirty="0" smtClean="0">
                <a:solidFill>
                  <a:srgbClr val="C00000"/>
                </a:solidFill>
              </a:rPr>
              <a:t>contain all the necessary contract elements. </a:t>
            </a:r>
            <a:endParaRPr lang="en-US" altLang="en-US" sz="2000" b="1" dirty="0">
              <a:solidFill>
                <a:srgbClr val="C00000"/>
              </a:solidFill>
            </a:endParaRPr>
          </a:p>
          <a:p>
            <a:pPr algn="just">
              <a:lnSpc>
                <a:spcPct val="130000"/>
              </a:lnSpc>
              <a:spcBef>
                <a:spcPts val="0"/>
              </a:spcBef>
              <a:defRPr/>
            </a:pPr>
            <a:endParaRPr lang="en-US" altLang="en-US" sz="2400" b="1" i="1" dirty="0" smtClean="0">
              <a:solidFill>
                <a:srgbClr val="C00000"/>
              </a:solidFill>
            </a:endParaRPr>
          </a:p>
        </p:txBody>
      </p:sp>
    </p:spTree>
    <p:extLst>
      <p:ext uri="{BB962C8B-B14F-4D97-AF65-F5344CB8AC3E}">
        <p14:creationId xmlns:p14="http://schemas.microsoft.com/office/powerpoint/2010/main" val="1335247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Nature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There is a certain nature to all </a:t>
            </a:r>
            <a:r>
              <a:rPr lang="en-US" sz="2400" b="1" dirty="0" smtClean="0">
                <a:solidFill>
                  <a:srgbClr val="0308C9"/>
                </a:solidFill>
              </a:rPr>
              <a:t>Contracts, </a:t>
            </a:r>
            <a:r>
              <a:rPr lang="en-US" sz="2400" b="1" dirty="0" smtClean="0"/>
              <a:t>including:</a:t>
            </a:r>
            <a:r>
              <a:rPr lang="en-US" sz="2400" b="1" dirty="0" smtClean="0">
                <a:solidFill>
                  <a:srgbClr val="0308C9"/>
                </a:solidFill>
              </a:rPr>
              <a:t> </a:t>
            </a:r>
            <a:endParaRPr lang="en-US" sz="2400" b="1" dirty="0"/>
          </a:p>
          <a:p>
            <a:pPr algn="just">
              <a:lnSpc>
                <a:spcPct val="130000"/>
              </a:lnSpc>
              <a:spcBef>
                <a:spcPts val="0"/>
              </a:spcBef>
              <a:defRPr/>
            </a:pPr>
            <a:endParaRPr lang="en-US" altLang="en-US" sz="1000" b="1" i="1" dirty="0" smtClean="0">
              <a:solidFill>
                <a:srgbClr val="C00000"/>
              </a:solidFill>
            </a:endParaRP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Parties </a:t>
            </a:r>
            <a:r>
              <a:rPr lang="en-US" altLang="en-US" sz="2400" b="1" i="1" dirty="0">
                <a:solidFill>
                  <a:srgbClr val="C00000"/>
                </a:solidFill>
              </a:rPr>
              <a:t>To A </a:t>
            </a:r>
            <a:r>
              <a:rPr lang="en-US" altLang="en-US" sz="2400" b="1" i="1" dirty="0" smtClean="0">
                <a:solidFill>
                  <a:srgbClr val="C00000"/>
                </a:solidFill>
              </a:rPr>
              <a:t>Contract;</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Reciprocal Duties and Benefits;</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How </a:t>
            </a:r>
            <a:r>
              <a:rPr lang="en-US" altLang="en-US" sz="2400" b="1" i="1" dirty="0">
                <a:solidFill>
                  <a:srgbClr val="C00000"/>
                </a:solidFill>
              </a:rPr>
              <a:t>A Contract </a:t>
            </a:r>
            <a:r>
              <a:rPr lang="en-US" altLang="en-US" sz="2400" b="1" i="1" dirty="0" smtClean="0">
                <a:solidFill>
                  <a:srgbClr val="C00000"/>
                </a:solidFill>
              </a:rPr>
              <a:t>Arises; and</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The Intent </a:t>
            </a:r>
            <a:r>
              <a:rPr lang="en-US" altLang="en-US" sz="2400" b="1" i="1" dirty="0">
                <a:solidFill>
                  <a:srgbClr val="C00000"/>
                </a:solidFill>
              </a:rPr>
              <a:t>To Make A </a:t>
            </a:r>
            <a:r>
              <a:rPr lang="en-US" altLang="en-US" sz="2400" b="1" i="1">
                <a:solidFill>
                  <a:srgbClr val="C00000"/>
                </a:solidFill>
              </a:rPr>
              <a:t>Binding </a:t>
            </a:r>
            <a:r>
              <a:rPr lang="en-US" altLang="en-US" sz="2400" b="1" i="1" smtClean="0">
                <a:solidFill>
                  <a:srgbClr val="C00000"/>
                </a:solidFill>
              </a:rPr>
              <a:t>Agreement.</a:t>
            </a:r>
            <a:endParaRPr lang="en-US" altLang="en-US" sz="2400" b="1" i="1" dirty="0" smtClean="0">
              <a:solidFill>
                <a:srgbClr val="C00000"/>
              </a:solidFill>
            </a:endParaRPr>
          </a:p>
          <a:p>
            <a:pPr algn="just">
              <a:lnSpc>
                <a:spcPct val="130000"/>
              </a:lnSpc>
              <a:spcBef>
                <a:spcPts val="0"/>
              </a:spcBef>
              <a:defRPr/>
            </a:pPr>
            <a:endParaRPr lang="en-US" altLang="en-US" sz="2400" b="1" i="1" dirty="0" smtClean="0">
              <a:solidFill>
                <a:srgbClr val="C00000"/>
              </a:solidFill>
            </a:endParaRPr>
          </a:p>
        </p:txBody>
      </p:sp>
    </p:spTree>
    <p:extLst>
      <p:ext uri="{BB962C8B-B14F-4D97-AF65-F5344CB8AC3E}">
        <p14:creationId xmlns:p14="http://schemas.microsoft.com/office/powerpoint/2010/main" val="399716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spcBef>
                <a:spcPts val="0"/>
              </a:spcBef>
              <a:defRPr/>
            </a:pPr>
            <a:r>
              <a:rPr lang="en-US" sz="3400" b="1" dirty="0" smtClean="0">
                <a:solidFill>
                  <a:srgbClr val="0308C9"/>
                </a:solidFill>
              </a:rPr>
              <a:t>Rights in Contracts</a:t>
            </a:r>
            <a:endParaRPr lang="en-US" sz="3600" b="1" dirty="0">
              <a:solidFill>
                <a:srgbClr val="0308C9"/>
              </a:solidFill>
            </a:endParaRPr>
          </a:p>
          <a:p>
            <a:pPr marL="342900" indent="-342900" algn="ctr">
              <a:spcBef>
                <a:spcPts val="0"/>
              </a:spcBef>
              <a:defRPr/>
            </a:pPr>
            <a:r>
              <a:rPr lang="en-US" sz="3200" b="1" i="1" dirty="0" smtClean="0">
                <a:solidFill>
                  <a:srgbClr val="006600"/>
                </a:solidFill>
              </a:rPr>
              <a:t>Nature of Contracts</a:t>
            </a:r>
            <a:endParaRPr lang="en-US" sz="3200" b="1" i="1" dirty="0">
              <a:solidFill>
                <a:srgbClr val="006600"/>
              </a:solidFill>
            </a:endParaRPr>
          </a:p>
          <a:p>
            <a:pPr>
              <a:spcBef>
                <a:spcPts val="0"/>
              </a:spcBef>
              <a:defRPr/>
            </a:pPr>
            <a:endParaRPr lang="en-US" sz="1000" b="1" i="1" dirty="0"/>
          </a:p>
          <a:p>
            <a:pPr algn="just">
              <a:spcBef>
                <a:spcPts val="0"/>
              </a:spcBef>
              <a:defRPr/>
            </a:pPr>
            <a:endParaRPr lang="en-US" sz="800" b="1" i="1" dirty="0"/>
          </a:p>
          <a:p>
            <a:pPr algn="just">
              <a:spcBef>
                <a:spcPts val="0"/>
              </a:spcBef>
              <a:defRPr/>
            </a:pPr>
            <a:r>
              <a:rPr lang="en-US" sz="2400" b="1" dirty="0" smtClean="0"/>
              <a:t>There is a certain nature to all </a:t>
            </a:r>
            <a:r>
              <a:rPr lang="en-US" sz="2400" b="1" dirty="0" smtClean="0">
                <a:solidFill>
                  <a:srgbClr val="0308C9"/>
                </a:solidFill>
              </a:rPr>
              <a:t>Contracts, </a:t>
            </a:r>
            <a:r>
              <a:rPr lang="en-US" sz="2400" b="1" dirty="0" smtClean="0"/>
              <a:t>including:</a:t>
            </a:r>
            <a:r>
              <a:rPr lang="en-US" sz="2400" b="1" dirty="0" smtClean="0">
                <a:solidFill>
                  <a:srgbClr val="0308C9"/>
                </a:solidFill>
              </a:rPr>
              <a:t> </a:t>
            </a:r>
            <a:endParaRPr lang="en-US" sz="2400" b="1" dirty="0"/>
          </a:p>
          <a:p>
            <a:pPr algn="just">
              <a:spcBef>
                <a:spcPts val="0"/>
              </a:spcBef>
              <a:defRPr/>
            </a:pPr>
            <a:endParaRPr lang="en-US" altLang="en-US" sz="1000" b="1" i="1" dirty="0" smtClean="0">
              <a:solidFill>
                <a:srgbClr val="C00000"/>
              </a:solidFill>
            </a:endParaRPr>
          </a:p>
          <a:p>
            <a:pPr algn="just">
              <a:spcBef>
                <a:spcPts val="0"/>
              </a:spcBef>
              <a:defRPr/>
            </a:pPr>
            <a:r>
              <a:rPr lang="en-US" altLang="en-US" sz="2400" b="1" dirty="0" smtClean="0">
                <a:solidFill>
                  <a:srgbClr val="C00000"/>
                </a:solidFill>
              </a:rPr>
              <a:t>Parties </a:t>
            </a:r>
            <a:r>
              <a:rPr lang="en-US" altLang="en-US" sz="2400" b="1" dirty="0">
                <a:solidFill>
                  <a:srgbClr val="C00000"/>
                </a:solidFill>
              </a:rPr>
              <a:t>To A </a:t>
            </a:r>
            <a:r>
              <a:rPr lang="en-US" altLang="en-US" sz="2400" b="1" dirty="0" smtClean="0">
                <a:solidFill>
                  <a:srgbClr val="C00000"/>
                </a:solidFill>
              </a:rPr>
              <a:t>Contract Include:</a:t>
            </a:r>
          </a:p>
          <a:p>
            <a:pPr marL="342900" indent="-342900" algn="just">
              <a:spcBef>
                <a:spcPts val="0"/>
              </a:spcBef>
              <a:buFont typeface="Arial" panose="020B0604020202020204" pitchFamily="34" charset="0"/>
              <a:buChar char="•"/>
              <a:defRPr/>
            </a:pPr>
            <a:r>
              <a:rPr lang="en-US" altLang="en-US" sz="2400" dirty="0" smtClean="0"/>
              <a:t>A Promisor </a:t>
            </a:r>
            <a:r>
              <a:rPr lang="en-US" altLang="en-US" sz="2400" dirty="0"/>
              <a:t>(</a:t>
            </a:r>
            <a:r>
              <a:rPr lang="en-US" altLang="en-US" sz="2400" dirty="0" err="1"/>
              <a:t>Offeror</a:t>
            </a:r>
            <a:r>
              <a:rPr lang="en-US" altLang="en-US" sz="2400" dirty="0"/>
              <a:t>) </a:t>
            </a:r>
            <a:r>
              <a:rPr lang="en-US" altLang="en-US" sz="2400" dirty="0" smtClean="0"/>
              <a:t>who </a:t>
            </a:r>
            <a:r>
              <a:rPr lang="en-US" altLang="en-US" sz="2400" dirty="0"/>
              <a:t>makes the initial promise (offer</a:t>
            </a:r>
            <a:r>
              <a:rPr lang="en-US" altLang="en-US" sz="2400" dirty="0" smtClean="0"/>
              <a:t>).</a:t>
            </a:r>
          </a:p>
          <a:p>
            <a:pPr marL="342900" indent="-342900" algn="just">
              <a:spcBef>
                <a:spcPts val="0"/>
              </a:spcBef>
              <a:buFont typeface="Arial" panose="020B0604020202020204" pitchFamily="34" charset="0"/>
              <a:buChar char="•"/>
              <a:defRPr/>
            </a:pPr>
            <a:endParaRPr lang="en-US" altLang="en-US" sz="1000" dirty="0" smtClean="0"/>
          </a:p>
          <a:p>
            <a:pPr marL="342900" indent="-342900" algn="just">
              <a:spcBef>
                <a:spcPts val="0"/>
              </a:spcBef>
              <a:buFont typeface="Arial" panose="020B0604020202020204" pitchFamily="34" charset="0"/>
              <a:buChar char="•"/>
              <a:defRPr/>
            </a:pPr>
            <a:r>
              <a:rPr lang="en-US" altLang="en-US" sz="2400" dirty="0" smtClean="0"/>
              <a:t>A </a:t>
            </a:r>
            <a:r>
              <a:rPr lang="en-US" altLang="en-US" sz="2400" dirty="0" err="1" smtClean="0"/>
              <a:t>Promisee</a:t>
            </a:r>
            <a:r>
              <a:rPr lang="en-US" altLang="en-US" sz="2400" dirty="0" smtClean="0"/>
              <a:t> </a:t>
            </a:r>
            <a:r>
              <a:rPr lang="en-US" altLang="en-US" sz="2400" dirty="0"/>
              <a:t>(Offeree</a:t>
            </a:r>
            <a:r>
              <a:rPr lang="en-US" altLang="en-US" sz="2400" dirty="0" smtClean="0"/>
              <a:t>) to whom the promise (offer) is made.</a:t>
            </a:r>
          </a:p>
          <a:p>
            <a:pPr algn="just">
              <a:spcBef>
                <a:spcPts val="0"/>
              </a:spcBef>
              <a:defRPr/>
            </a:pPr>
            <a:endParaRPr lang="en-US" altLang="en-US" sz="1000" dirty="0" smtClean="0"/>
          </a:p>
          <a:p>
            <a:pPr algn="just">
              <a:spcBef>
                <a:spcPts val="0"/>
              </a:spcBef>
              <a:defRPr/>
            </a:pPr>
            <a:r>
              <a:rPr lang="en-US" altLang="en-US" sz="2400" b="1" dirty="0" smtClean="0"/>
              <a:t>If </a:t>
            </a:r>
            <a:r>
              <a:rPr lang="en-US" altLang="en-US" sz="2400" b="1" dirty="0"/>
              <a:t>the offer is accepted, a contract is formed. </a:t>
            </a:r>
            <a:endParaRPr lang="en-US" altLang="en-US" sz="2400" b="1" dirty="0" smtClean="0"/>
          </a:p>
          <a:p>
            <a:pPr algn="just">
              <a:spcBef>
                <a:spcPts val="0"/>
              </a:spcBef>
              <a:defRPr/>
            </a:pPr>
            <a:endParaRPr lang="en-US" altLang="en-US" sz="1000" dirty="0"/>
          </a:p>
          <a:p>
            <a:pPr algn="just">
              <a:spcBef>
                <a:spcPts val="0"/>
              </a:spcBef>
              <a:defRPr/>
            </a:pPr>
            <a:r>
              <a:rPr lang="en-US" altLang="en-US" sz="2400" dirty="0" err="1" smtClean="0"/>
              <a:t>Privity</a:t>
            </a:r>
            <a:r>
              <a:rPr lang="en-US" altLang="en-US" sz="2400" dirty="0" smtClean="0"/>
              <a:t> </a:t>
            </a:r>
            <a:r>
              <a:rPr lang="en-US" altLang="en-US" sz="2400" dirty="0"/>
              <a:t>of </a:t>
            </a:r>
            <a:r>
              <a:rPr lang="en-US" altLang="en-US" sz="2400" dirty="0" smtClean="0"/>
              <a:t>contract means that the parties, and the parties alone have a contractual relationship.</a:t>
            </a:r>
            <a:endParaRPr lang="en-US" altLang="en-US" sz="2400" b="1" i="1" dirty="0" smtClean="0">
              <a:solidFill>
                <a:srgbClr val="C00000"/>
              </a:solidFill>
            </a:endParaRPr>
          </a:p>
        </p:txBody>
      </p:sp>
    </p:spTree>
    <p:extLst>
      <p:ext uri="{BB962C8B-B14F-4D97-AF65-F5344CB8AC3E}">
        <p14:creationId xmlns:p14="http://schemas.microsoft.com/office/powerpoint/2010/main" val="3619920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Nature of Contracts Continued</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There is a certain nature to all </a:t>
            </a:r>
            <a:r>
              <a:rPr lang="en-US" sz="2400" b="1" dirty="0" smtClean="0">
                <a:solidFill>
                  <a:srgbClr val="0308C9"/>
                </a:solidFill>
              </a:rPr>
              <a:t>Contracts, </a:t>
            </a:r>
            <a:r>
              <a:rPr lang="en-US" sz="2400" b="1" dirty="0" smtClean="0"/>
              <a:t>including:</a:t>
            </a:r>
            <a:r>
              <a:rPr lang="en-US" sz="2400" b="1" dirty="0" smtClean="0">
                <a:solidFill>
                  <a:srgbClr val="0308C9"/>
                </a:solidFill>
              </a:rPr>
              <a:t> </a:t>
            </a:r>
            <a:endParaRPr lang="en-US" sz="2400" b="1" dirty="0"/>
          </a:p>
          <a:p>
            <a:pPr algn="just">
              <a:lnSpc>
                <a:spcPct val="130000"/>
              </a:lnSpc>
              <a:spcBef>
                <a:spcPts val="0"/>
              </a:spcBef>
              <a:defRPr/>
            </a:pPr>
            <a:endParaRPr lang="en-US" altLang="en-US" sz="1000" b="1" i="1" dirty="0" smtClean="0">
              <a:solidFill>
                <a:srgbClr val="C00000"/>
              </a:solidFill>
            </a:endParaRPr>
          </a:p>
          <a:p>
            <a:pPr algn="just">
              <a:lnSpc>
                <a:spcPct val="130000"/>
              </a:lnSpc>
              <a:spcBef>
                <a:spcPts val="0"/>
              </a:spcBef>
              <a:defRPr/>
            </a:pPr>
            <a:r>
              <a:rPr lang="en-US" altLang="en-US" sz="2400" b="1" dirty="0" smtClean="0">
                <a:solidFill>
                  <a:srgbClr val="C00000"/>
                </a:solidFill>
              </a:rPr>
              <a:t>Reciprocal Duties and Benefits:</a:t>
            </a:r>
          </a:p>
          <a:p>
            <a:pPr algn="just">
              <a:lnSpc>
                <a:spcPct val="130000"/>
              </a:lnSpc>
              <a:spcBef>
                <a:spcPts val="0"/>
              </a:spcBef>
              <a:defRPr/>
            </a:pPr>
            <a:r>
              <a:rPr lang="en-US" altLang="en-US" sz="2400" dirty="0" smtClean="0"/>
              <a:t>Every contract imposes reciprocal duties and benefits. </a:t>
            </a:r>
          </a:p>
          <a:p>
            <a:pPr algn="just">
              <a:lnSpc>
                <a:spcPct val="130000"/>
              </a:lnSpc>
              <a:spcBef>
                <a:spcPts val="0"/>
              </a:spcBef>
              <a:defRPr/>
            </a:pPr>
            <a:endParaRPr lang="en-US" altLang="en-US" sz="1000" dirty="0"/>
          </a:p>
          <a:p>
            <a:pPr algn="just">
              <a:lnSpc>
                <a:spcPct val="130000"/>
              </a:lnSpc>
              <a:spcBef>
                <a:spcPts val="0"/>
              </a:spcBef>
              <a:defRPr/>
            </a:pPr>
            <a:r>
              <a:rPr lang="en-US" altLang="en-US" sz="2400" dirty="0" smtClean="0"/>
              <a:t>For each contract </a:t>
            </a:r>
            <a:r>
              <a:rPr lang="en-US" altLang="en-US" sz="2400" dirty="0"/>
              <a:t>imposes duties </a:t>
            </a:r>
            <a:r>
              <a:rPr lang="en-US" altLang="en-US" sz="2400" dirty="0" smtClean="0"/>
              <a:t>on, and grants benefits to, </a:t>
            </a:r>
            <a:r>
              <a:rPr lang="en-US" altLang="en-US" sz="2400" dirty="0"/>
              <a:t>the obligor (promisor</a:t>
            </a:r>
            <a:r>
              <a:rPr lang="en-US" altLang="en-US" sz="2400" dirty="0" smtClean="0"/>
              <a:t>), as well as imposing </a:t>
            </a:r>
            <a:r>
              <a:rPr lang="en-US" altLang="en-US" sz="2400" dirty="0"/>
              <a:t>duties on, and </a:t>
            </a:r>
            <a:r>
              <a:rPr lang="en-US" altLang="en-US" sz="2400" dirty="0" smtClean="0"/>
              <a:t>granting </a:t>
            </a:r>
            <a:r>
              <a:rPr lang="en-US" altLang="en-US" sz="2400" dirty="0"/>
              <a:t>benefits to, </a:t>
            </a:r>
            <a:r>
              <a:rPr lang="en-US" altLang="en-US" sz="2400" dirty="0" smtClean="0"/>
              <a:t>the </a:t>
            </a:r>
            <a:r>
              <a:rPr lang="en-US" altLang="en-US" sz="2400" dirty="0" err="1" smtClean="0"/>
              <a:t>obligee</a:t>
            </a:r>
            <a:r>
              <a:rPr lang="en-US" altLang="en-US" sz="2400" dirty="0" smtClean="0"/>
              <a:t> </a:t>
            </a:r>
            <a:r>
              <a:rPr lang="en-US" altLang="en-US" sz="2400" dirty="0"/>
              <a:t>(</a:t>
            </a:r>
            <a:r>
              <a:rPr lang="en-US" altLang="en-US" sz="2400" dirty="0" err="1"/>
              <a:t>promisee</a:t>
            </a:r>
            <a:r>
              <a:rPr lang="en-US" altLang="en-US" sz="2400" dirty="0"/>
              <a:t>). </a:t>
            </a:r>
          </a:p>
          <a:p>
            <a:pPr algn="just">
              <a:lnSpc>
                <a:spcPct val="130000"/>
              </a:lnSpc>
              <a:spcBef>
                <a:spcPts val="0"/>
              </a:spcBef>
              <a:defRPr/>
            </a:pPr>
            <a:endParaRPr lang="en-US" altLang="en-US" sz="2400" dirty="0" smtClean="0"/>
          </a:p>
        </p:txBody>
      </p:sp>
    </p:spTree>
    <p:extLst>
      <p:ext uri="{BB962C8B-B14F-4D97-AF65-F5344CB8AC3E}">
        <p14:creationId xmlns:p14="http://schemas.microsoft.com/office/powerpoint/2010/main" val="1936687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432758" y="810883"/>
            <a:ext cx="8458200" cy="5715000"/>
          </a:xfrm>
          <a:prstGeom prst="rect">
            <a:avLst/>
          </a:prstGeom>
          <a:noFill/>
          <a:ln w="9525">
            <a:noFill/>
            <a:miter lim="800000"/>
            <a:headEnd/>
            <a:tailEnd/>
          </a:ln>
        </p:spPr>
      </p:pic>
      <p:sp>
        <p:nvSpPr>
          <p:cNvPr id="5" name="TextBox 4"/>
          <p:cNvSpPr txBox="1"/>
          <p:nvPr/>
        </p:nvSpPr>
        <p:spPr>
          <a:xfrm>
            <a:off x="828136" y="1522566"/>
            <a:ext cx="7694762" cy="4265783"/>
          </a:xfrm>
          <a:prstGeom prst="rect">
            <a:avLst/>
          </a:prstGeom>
          <a:solidFill>
            <a:schemeClr val="accent3"/>
          </a:solidFill>
        </p:spPr>
        <p:txBody>
          <a:bodyPr wrap="square">
            <a:spAutoFit/>
          </a:bodyPr>
          <a:lstStyle/>
          <a:p>
            <a:pPr>
              <a:lnSpc>
                <a:spcPct val="80000"/>
              </a:lnSpc>
              <a:defRPr/>
            </a:pPr>
            <a:r>
              <a:rPr lang="en-US" sz="3200" b="1" dirty="0" smtClean="0"/>
              <a:t>Last Time </a:t>
            </a:r>
            <a:r>
              <a:rPr lang="en-US" sz="3200" b="1" dirty="0"/>
              <a:t>– We </a:t>
            </a:r>
            <a:r>
              <a:rPr lang="en-US" sz="3200" b="1" dirty="0" smtClean="0"/>
              <a:t>Spoke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defRPr/>
            </a:pPr>
            <a:endParaRPr lang="en-US" sz="600" b="1" dirty="0"/>
          </a:p>
          <a:p>
            <a:pPr>
              <a:buFont typeface="Arial" pitchFamily="34" charset="0"/>
              <a:buChar char="•"/>
              <a:defRPr/>
            </a:pPr>
            <a:r>
              <a:rPr lang="en-US" sz="2800" b="1" dirty="0">
                <a:solidFill>
                  <a:srgbClr val="002060"/>
                </a:solidFill>
              </a:rPr>
              <a:t> The Executive Branch</a:t>
            </a:r>
          </a:p>
          <a:p>
            <a:pPr algn="ctr">
              <a:defRPr/>
            </a:pPr>
            <a:r>
              <a:rPr lang="en-US" b="1" i="1" dirty="0">
                <a:solidFill>
                  <a:srgbClr val="C00000"/>
                </a:solidFill>
              </a:rPr>
              <a:t>Part One: Federal and State / Powers / </a:t>
            </a:r>
            <a:r>
              <a:rPr lang="en-US" b="1" i="1" dirty="0" err="1">
                <a:solidFill>
                  <a:srgbClr val="C00000"/>
                </a:solidFill>
              </a:rPr>
              <a:t>Regs</a:t>
            </a:r>
            <a:r>
              <a:rPr lang="en-US" b="1" i="1" dirty="0">
                <a:solidFill>
                  <a:srgbClr val="C00000"/>
                </a:solidFill>
              </a:rPr>
              <a:t> / Executive Orders</a:t>
            </a: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The Judicial Branch</a:t>
            </a:r>
          </a:p>
          <a:p>
            <a:pPr algn="just">
              <a:defRPr/>
            </a:pPr>
            <a:r>
              <a:rPr lang="en-US" b="1" dirty="0">
                <a:solidFill>
                  <a:srgbClr val="002060"/>
                </a:solidFill>
              </a:rPr>
              <a:t> </a:t>
            </a:r>
            <a:r>
              <a:rPr lang="en-US" b="1" i="1" dirty="0" smtClean="0">
                <a:solidFill>
                  <a:srgbClr val="C00000"/>
                </a:solidFill>
              </a:rPr>
              <a:t>Part </a:t>
            </a:r>
            <a:r>
              <a:rPr lang="en-US" b="1" i="1" dirty="0">
                <a:solidFill>
                  <a:srgbClr val="C00000"/>
                </a:solidFill>
              </a:rPr>
              <a:t>Two: Federal and State / Jurisdiction / Powers / The Courts</a:t>
            </a: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The Legislative Branch</a:t>
            </a:r>
          </a:p>
          <a:p>
            <a:pPr algn="ctr">
              <a:defRPr/>
            </a:pPr>
            <a:r>
              <a:rPr lang="en-US" b="1" i="1" dirty="0">
                <a:solidFill>
                  <a:srgbClr val="C00000"/>
                </a:solidFill>
              </a:rPr>
              <a:t> Part Three: Federal and State / Powers / Statutes / Oversight</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Exercise – How A Bill Becomes A Law</a:t>
            </a:r>
          </a:p>
          <a:p>
            <a:pPr algn="ctr">
              <a:defRPr/>
            </a:pPr>
            <a:r>
              <a:rPr lang="en-US" sz="2400" b="1" i="1" dirty="0">
                <a:solidFill>
                  <a:srgbClr val="C00000"/>
                </a:solidFill>
              </a:rPr>
              <a:t>     </a:t>
            </a:r>
            <a:r>
              <a:rPr lang="en-US" b="1" i="1" dirty="0">
                <a:solidFill>
                  <a:srgbClr val="C00000"/>
                </a:solidFill>
              </a:rPr>
              <a:t>And How to Run for Public Office</a:t>
            </a:r>
            <a:endParaRPr lang="en-US" b="1" dirty="0">
              <a:solidFill>
                <a:srgbClr val="C00000"/>
              </a:solidFill>
            </a:endParaRPr>
          </a:p>
        </p:txBody>
      </p:sp>
      <p:sp>
        <p:nvSpPr>
          <p:cNvPr id="4" name="Slide Number Placeholder 3"/>
          <p:cNvSpPr>
            <a:spLocks noGrp="1"/>
          </p:cNvSpPr>
          <p:nvPr>
            <p:ph type="sldNum" sz="quarter" idx="4294967295"/>
          </p:nvPr>
        </p:nvSpPr>
        <p:spPr/>
        <p:txBody>
          <a:bodyPr/>
          <a:lstStyle/>
          <a:p>
            <a:pPr>
              <a:defRPr/>
            </a:pPr>
            <a:fld id="{BF9E4174-A6D1-4830-B2F8-450508E6994C}" type="slidenum">
              <a:rPr lang="en-US" smtClean="0"/>
              <a:pPr>
                <a:defRPr/>
              </a:pPr>
              <a:t>2</a:t>
            </a:fld>
            <a:endParaRPr lang="en-US"/>
          </a:p>
        </p:txBody>
      </p:sp>
    </p:spTree>
    <p:extLst>
      <p:ext uri="{BB962C8B-B14F-4D97-AF65-F5344CB8AC3E}">
        <p14:creationId xmlns:p14="http://schemas.microsoft.com/office/powerpoint/2010/main" val="28142596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Nature of Contracts Continued</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There is a certain nature to all </a:t>
            </a:r>
            <a:r>
              <a:rPr lang="en-US" sz="2400" b="1" dirty="0" smtClean="0">
                <a:solidFill>
                  <a:srgbClr val="0308C9"/>
                </a:solidFill>
              </a:rPr>
              <a:t>Contracts, </a:t>
            </a:r>
            <a:r>
              <a:rPr lang="en-US" sz="2400" b="1" dirty="0" smtClean="0"/>
              <a:t>including:</a:t>
            </a:r>
            <a:r>
              <a:rPr lang="en-US" sz="2400" b="1" dirty="0" smtClean="0">
                <a:solidFill>
                  <a:srgbClr val="0308C9"/>
                </a:solidFill>
              </a:rPr>
              <a:t> </a:t>
            </a:r>
            <a:endParaRPr lang="en-US" sz="2400" b="1" dirty="0"/>
          </a:p>
          <a:p>
            <a:pPr algn="just">
              <a:lnSpc>
                <a:spcPct val="130000"/>
              </a:lnSpc>
              <a:spcBef>
                <a:spcPts val="0"/>
              </a:spcBef>
              <a:defRPr/>
            </a:pPr>
            <a:endParaRPr lang="en-US" altLang="en-US" sz="1000" b="1" i="1" dirty="0" smtClean="0">
              <a:solidFill>
                <a:srgbClr val="C00000"/>
              </a:solidFill>
            </a:endParaRPr>
          </a:p>
          <a:p>
            <a:pPr algn="just">
              <a:lnSpc>
                <a:spcPct val="130000"/>
              </a:lnSpc>
              <a:spcBef>
                <a:spcPts val="0"/>
              </a:spcBef>
              <a:defRPr/>
            </a:pPr>
            <a:r>
              <a:rPr lang="en-US" altLang="en-US" sz="2400" b="1" dirty="0" smtClean="0">
                <a:solidFill>
                  <a:srgbClr val="C00000"/>
                </a:solidFill>
              </a:rPr>
              <a:t>How </a:t>
            </a:r>
            <a:r>
              <a:rPr lang="en-US" altLang="en-US" sz="2400" b="1" dirty="0">
                <a:solidFill>
                  <a:srgbClr val="C00000"/>
                </a:solidFill>
              </a:rPr>
              <a:t>A Contract </a:t>
            </a:r>
            <a:r>
              <a:rPr lang="en-US" altLang="en-US" sz="2400" b="1" dirty="0" smtClean="0">
                <a:solidFill>
                  <a:srgbClr val="C00000"/>
                </a:solidFill>
              </a:rPr>
              <a:t>Arises:</a:t>
            </a:r>
          </a:p>
          <a:p>
            <a:pPr algn="just">
              <a:lnSpc>
                <a:spcPct val="130000"/>
              </a:lnSpc>
              <a:spcBef>
                <a:spcPts val="0"/>
              </a:spcBef>
              <a:defRPr/>
            </a:pPr>
            <a:r>
              <a:rPr lang="en-US" altLang="en-US" sz="2400" dirty="0" smtClean="0"/>
              <a:t>A contract arises when an Promisor makes an offer to a </a:t>
            </a:r>
            <a:r>
              <a:rPr lang="en-US" altLang="en-US" sz="2400" dirty="0" err="1" smtClean="0"/>
              <a:t>Promisee</a:t>
            </a:r>
            <a:r>
              <a:rPr lang="en-US" altLang="en-US" sz="2400" dirty="0" smtClean="0"/>
              <a:t>, and the </a:t>
            </a:r>
            <a:r>
              <a:rPr lang="en-US" altLang="en-US" sz="2400" dirty="0" err="1" smtClean="0"/>
              <a:t>Promisee</a:t>
            </a:r>
            <a:r>
              <a:rPr lang="en-US" altLang="en-US" sz="2400" dirty="0" smtClean="0"/>
              <a:t> accepts the offer so made, and by such, both parties make a binding </a:t>
            </a:r>
            <a:r>
              <a:rPr lang="en-US" altLang="en-US" sz="2400" dirty="0"/>
              <a:t>a</a:t>
            </a:r>
            <a:r>
              <a:rPr lang="en-US" altLang="en-US" sz="2400" dirty="0" smtClean="0"/>
              <a:t>greement.</a:t>
            </a:r>
          </a:p>
          <a:p>
            <a:pPr algn="just">
              <a:lnSpc>
                <a:spcPct val="130000"/>
              </a:lnSpc>
              <a:spcBef>
                <a:spcPts val="0"/>
              </a:spcBef>
              <a:defRPr/>
            </a:pPr>
            <a:endParaRPr lang="en-US" altLang="en-US" sz="1000" dirty="0"/>
          </a:p>
          <a:p>
            <a:pPr algn="just">
              <a:lnSpc>
                <a:spcPct val="130000"/>
              </a:lnSpc>
              <a:spcBef>
                <a:spcPts val="0"/>
              </a:spcBef>
              <a:defRPr/>
            </a:pPr>
            <a:endParaRPr lang="en-US" altLang="en-US" sz="2400" dirty="0"/>
          </a:p>
          <a:p>
            <a:pPr algn="just">
              <a:lnSpc>
                <a:spcPct val="130000"/>
              </a:lnSpc>
              <a:spcBef>
                <a:spcPts val="0"/>
              </a:spcBef>
              <a:defRPr/>
            </a:pPr>
            <a:endParaRPr lang="en-US" altLang="en-US" sz="2400" b="1" i="1" dirty="0" smtClean="0">
              <a:solidFill>
                <a:srgbClr val="C00000"/>
              </a:solidFill>
            </a:endParaRPr>
          </a:p>
        </p:txBody>
      </p:sp>
    </p:spTree>
    <p:extLst>
      <p:ext uri="{BB962C8B-B14F-4D97-AF65-F5344CB8AC3E}">
        <p14:creationId xmlns:p14="http://schemas.microsoft.com/office/powerpoint/2010/main" val="2334353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Nature of Contracts Continued</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There is a certain nature to all </a:t>
            </a:r>
            <a:r>
              <a:rPr lang="en-US" sz="2400" b="1" dirty="0" smtClean="0">
                <a:solidFill>
                  <a:srgbClr val="0308C9"/>
                </a:solidFill>
              </a:rPr>
              <a:t>Contracts, </a:t>
            </a:r>
            <a:r>
              <a:rPr lang="en-US" sz="2400" b="1" dirty="0" smtClean="0"/>
              <a:t>including:</a:t>
            </a:r>
            <a:r>
              <a:rPr lang="en-US" sz="2400" b="1" dirty="0" smtClean="0">
                <a:solidFill>
                  <a:srgbClr val="0308C9"/>
                </a:solidFill>
              </a:rPr>
              <a:t> </a:t>
            </a:r>
            <a:endParaRPr lang="en-US" sz="2400" b="1" dirty="0"/>
          </a:p>
          <a:p>
            <a:pPr algn="just">
              <a:lnSpc>
                <a:spcPct val="130000"/>
              </a:lnSpc>
              <a:spcBef>
                <a:spcPts val="0"/>
              </a:spcBef>
              <a:defRPr/>
            </a:pPr>
            <a:endParaRPr lang="en-US" altLang="en-US" sz="1000" b="1" i="1" dirty="0" smtClean="0">
              <a:solidFill>
                <a:srgbClr val="C00000"/>
              </a:solidFill>
            </a:endParaRPr>
          </a:p>
          <a:p>
            <a:pPr algn="just">
              <a:lnSpc>
                <a:spcPct val="130000"/>
              </a:lnSpc>
              <a:spcBef>
                <a:spcPts val="0"/>
              </a:spcBef>
              <a:defRPr/>
            </a:pPr>
            <a:r>
              <a:rPr lang="en-US" altLang="en-US" sz="2400" b="1" dirty="0" smtClean="0">
                <a:solidFill>
                  <a:srgbClr val="C00000"/>
                </a:solidFill>
              </a:rPr>
              <a:t>The Intent </a:t>
            </a:r>
            <a:r>
              <a:rPr lang="en-US" altLang="en-US" sz="2400" b="1" dirty="0">
                <a:solidFill>
                  <a:srgbClr val="C00000"/>
                </a:solidFill>
              </a:rPr>
              <a:t>To Make A Binding </a:t>
            </a:r>
            <a:r>
              <a:rPr lang="en-US" altLang="en-US" sz="2400" b="1" dirty="0" smtClean="0">
                <a:solidFill>
                  <a:srgbClr val="C00000"/>
                </a:solidFill>
              </a:rPr>
              <a:t>Agreement:</a:t>
            </a:r>
            <a:endParaRPr lang="en-US" altLang="en-US" sz="2400" b="1" dirty="0" smtClean="0"/>
          </a:p>
          <a:p>
            <a:pPr algn="just">
              <a:lnSpc>
                <a:spcPct val="130000"/>
              </a:lnSpc>
              <a:spcBef>
                <a:spcPts val="0"/>
              </a:spcBef>
              <a:defRPr/>
            </a:pPr>
            <a:r>
              <a:rPr lang="en-US" altLang="en-US" sz="2400" dirty="0" smtClean="0"/>
              <a:t>In order for a contract to arise, the parties must intend to make a binding agreement, by means of the contract.</a:t>
            </a:r>
            <a:endParaRPr lang="en-US" altLang="en-US" sz="2400" dirty="0"/>
          </a:p>
          <a:p>
            <a:pPr algn="just">
              <a:lnSpc>
                <a:spcPct val="130000"/>
              </a:lnSpc>
              <a:spcBef>
                <a:spcPts val="0"/>
              </a:spcBef>
              <a:defRPr/>
            </a:pPr>
            <a:endParaRPr lang="en-US" altLang="en-US" sz="1000" dirty="0" smtClean="0"/>
          </a:p>
          <a:p>
            <a:pPr algn="just">
              <a:lnSpc>
                <a:spcPct val="130000"/>
              </a:lnSpc>
              <a:spcBef>
                <a:spcPts val="0"/>
              </a:spcBef>
              <a:defRPr/>
            </a:pPr>
            <a:r>
              <a:rPr lang="en-US" altLang="en-US" sz="2400" dirty="0" smtClean="0"/>
              <a:t>Intent </a:t>
            </a:r>
            <a:r>
              <a:rPr lang="en-US" altLang="en-US" sz="2400" dirty="0"/>
              <a:t>is determined by objective reasonable standards, as seen from the four corners of the agreement, and not by any subjective impression.</a:t>
            </a:r>
          </a:p>
          <a:p>
            <a:pPr algn="just">
              <a:lnSpc>
                <a:spcPct val="130000"/>
              </a:lnSpc>
              <a:spcBef>
                <a:spcPts val="0"/>
              </a:spcBef>
              <a:defRPr/>
            </a:pPr>
            <a:endParaRPr lang="en-US" altLang="en-US" sz="2400" b="1" i="1" dirty="0" smtClean="0">
              <a:solidFill>
                <a:srgbClr val="C00000"/>
              </a:solidFill>
            </a:endParaRPr>
          </a:p>
        </p:txBody>
      </p:sp>
    </p:spTree>
    <p:extLst>
      <p:ext uri="{BB962C8B-B14F-4D97-AF65-F5344CB8AC3E}">
        <p14:creationId xmlns:p14="http://schemas.microsoft.com/office/powerpoint/2010/main" val="38638719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There are many classes (types) of </a:t>
            </a:r>
            <a:r>
              <a:rPr lang="en-US" sz="2400" b="1" dirty="0" smtClean="0">
                <a:solidFill>
                  <a:srgbClr val="0308C9"/>
                </a:solidFill>
              </a:rPr>
              <a:t>Contracts, </a:t>
            </a:r>
            <a:r>
              <a:rPr lang="en-US" sz="2400" b="1" dirty="0" smtClean="0"/>
              <a:t>including:</a:t>
            </a:r>
            <a:r>
              <a:rPr lang="en-US" sz="2400" b="1" dirty="0" smtClean="0">
                <a:solidFill>
                  <a:srgbClr val="0308C9"/>
                </a:solidFill>
              </a:rPr>
              <a:t> </a:t>
            </a:r>
            <a:endParaRPr lang="en-US" sz="2400" b="1" dirty="0"/>
          </a:p>
          <a:p>
            <a:pPr algn="just">
              <a:lnSpc>
                <a:spcPct val="130000"/>
              </a:lnSpc>
              <a:spcBef>
                <a:spcPts val="0"/>
              </a:spcBef>
              <a:defRPr/>
            </a:pPr>
            <a:endParaRPr lang="en-US" altLang="en-US" sz="1000" b="1" i="1" dirty="0" smtClean="0">
              <a:solidFill>
                <a:srgbClr val="C00000"/>
              </a:solidFill>
            </a:endParaRP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Formal and </a:t>
            </a:r>
            <a:r>
              <a:rPr lang="en-US" altLang="en-US" sz="2000" b="1" i="1" dirty="0">
                <a:solidFill>
                  <a:srgbClr val="C00000"/>
                </a:solidFill>
              </a:rPr>
              <a:t>Informal </a:t>
            </a:r>
            <a:r>
              <a:rPr lang="en-US" altLang="en-US" sz="2000" b="1" i="1" dirty="0" smtClean="0">
                <a:solidFill>
                  <a:srgbClr val="C00000"/>
                </a:solidFill>
              </a:rPr>
              <a:t>Contracts;</a:t>
            </a: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Written and Oral Contracts;</a:t>
            </a:r>
            <a:endParaRPr lang="en-US" altLang="en-US" sz="2000" b="1" i="1" dirty="0">
              <a:solidFill>
                <a:srgbClr val="C00000"/>
              </a:solidFill>
            </a:endParaRP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Express and </a:t>
            </a:r>
            <a:r>
              <a:rPr lang="en-US" altLang="en-US" sz="2000" b="1" i="1" dirty="0">
                <a:solidFill>
                  <a:srgbClr val="C00000"/>
                </a:solidFill>
              </a:rPr>
              <a:t>Implied </a:t>
            </a:r>
            <a:r>
              <a:rPr lang="en-US" altLang="en-US" sz="2000" b="1" i="1" dirty="0" smtClean="0">
                <a:solidFill>
                  <a:srgbClr val="C00000"/>
                </a:solidFill>
              </a:rPr>
              <a:t>Contracts;</a:t>
            </a:r>
            <a:endParaRPr lang="en-US" altLang="en-US" sz="2000" b="1" i="1" dirty="0">
              <a:solidFill>
                <a:srgbClr val="C00000"/>
              </a:solidFill>
            </a:endParaRP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Valid and </a:t>
            </a:r>
            <a:r>
              <a:rPr lang="en-US" altLang="en-US" sz="2000" b="1" i="1" dirty="0">
                <a:solidFill>
                  <a:srgbClr val="C00000"/>
                </a:solidFill>
              </a:rPr>
              <a:t>Voidable Contracts </a:t>
            </a:r>
            <a:r>
              <a:rPr lang="en-US" altLang="en-US" sz="2000" b="1" i="1" dirty="0" smtClean="0">
                <a:solidFill>
                  <a:srgbClr val="C00000"/>
                </a:solidFill>
              </a:rPr>
              <a:t>;</a:t>
            </a: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Void Agreements;</a:t>
            </a:r>
            <a:endParaRPr lang="en-US" altLang="en-US" sz="2000" b="1" i="1" dirty="0">
              <a:solidFill>
                <a:srgbClr val="C00000"/>
              </a:solidFill>
            </a:endParaRP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Executed and </a:t>
            </a:r>
            <a:r>
              <a:rPr lang="en-US" altLang="en-US" sz="2000" b="1" i="1" dirty="0">
                <a:solidFill>
                  <a:srgbClr val="C00000"/>
                </a:solidFill>
              </a:rPr>
              <a:t>Executory </a:t>
            </a:r>
            <a:r>
              <a:rPr lang="en-US" altLang="en-US" sz="2000" b="1" i="1" dirty="0" smtClean="0">
                <a:solidFill>
                  <a:srgbClr val="C00000"/>
                </a:solidFill>
              </a:rPr>
              <a:t>Contracts;</a:t>
            </a:r>
            <a:endParaRPr lang="en-US" altLang="en-US" sz="2000" b="1" i="1" dirty="0">
              <a:solidFill>
                <a:srgbClr val="C00000"/>
              </a:solidFill>
            </a:endParaRP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Bilateral </a:t>
            </a:r>
            <a:r>
              <a:rPr lang="en-US" altLang="en-US" sz="2000" b="1" i="1" dirty="0">
                <a:solidFill>
                  <a:srgbClr val="C00000"/>
                </a:solidFill>
              </a:rPr>
              <a:t>And Unilateral </a:t>
            </a:r>
            <a:r>
              <a:rPr lang="en-US" altLang="en-US" sz="2000" b="1" i="1" dirty="0" smtClean="0">
                <a:solidFill>
                  <a:srgbClr val="C00000"/>
                </a:solidFill>
              </a:rPr>
              <a:t>Contracts;</a:t>
            </a:r>
            <a:endParaRPr lang="en-US" altLang="en-US" sz="2000" b="1" i="1" dirty="0">
              <a:solidFill>
                <a:srgbClr val="C00000"/>
              </a:solidFill>
            </a:endParaRP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Quasi Contracts; and</a:t>
            </a:r>
          </a:p>
          <a:p>
            <a:pPr marL="344488" lvl="1" indent="-231775" defTabSz="914400" eaLnBrk="1" hangingPunct="1">
              <a:buFont typeface="Arial" panose="020B0604020202020204" pitchFamily="34" charset="0"/>
              <a:buChar char="•"/>
              <a:tabLst>
                <a:tab pos="914400" algn="l"/>
              </a:tabLst>
              <a:defRPr/>
            </a:pPr>
            <a:r>
              <a:rPr lang="en-US" altLang="en-US" sz="2000" b="1" i="1" dirty="0" smtClean="0">
                <a:solidFill>
                  <a:srgbClr val="C00000"/>
                </a:solidFill>
              </a:rPr>
              <a:t>Internet/Electronic Contracts.</a:t>
            </a:r>
            <a:endParaRPr lang="en-US" altLang="en-US" sz="2000" b="1" i="1" dirty="0">
              <a:solidFill>
                <a:srgbClr val="C00000"/>
              </a:solidFill>
            </a:endParaRPr>
          </a:p>
          <a:p>
            <a:pPr algn="just">
              <a:lnSpc>
                <a:spcPct val="130000"/>
              </a:lnSpc>
              <a:spcBef>
                <a:spcPts val="0"/>
              </a:spcBef>
              <a:defRPr/>
            </a:pPr>
            <a:endParaRPr lang="en-US" altLang="en-US" sz="2400" b="1" i="1" dirty="0" smtClean="0">
              <a:solidFill>
                <a:srgbClr val="C00000"/>
              </a:solidFill>
            </a:endParaRPr>
          </a:p>
        </p:txBody>
      </p:sp>
    </p:spTree>
    <p:extLst>
      <p:ext uri="{BB962C8B-B14F-4D97-AF65-F5344CB8AC3E}">
        <p14:creationId xmlns:p14="http://schemas.microsoft.com/office/powerpoint/2010/main" val="2987697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smtClean="0"/>
              <a:t>There are many classes (types) of </a:t>
            </a:r>
            <a:r>
              <a:rPr lang="en-US" sz="2000" b="1" dirty="0" smtClean="0">
                <a:solidFill>
                  <a:srgbClr val="0308C9"/>
                </a:solidFill>
              </a:rPr>
              <a:t>Contracts, </a:t>
            </a:r>
            <a:r>
              <a:rPr lang="en-US" sz="2000" b="1" dirty="0" smtClean="0"/>
              <a:t>including:</a:t>
            </a:r>
            <a:r>
              <a:rPr lang="en-US" sz="2000" b="1" dirty="0" smtClean="0">
                <a:solidFill>
                  <a:srgbClr val="0308C9"/>
                </a:solidFill>
              </a:rPr>
              <a:t> </a:t>
            </a:r>
            <a:endParaRPr lang="en-US" sz="2000" b="1" dirty="0"/>
          </a:p>
          <a:p>
            <a:pPr marL="112713" lvl="1" defTabSz="914400" eaLnBrk="1" hangingPunct="1">
              <a:tabLst>
                <a:tab pos="914400" algn="l"/>
              </a:tabLst>
              <a:defRPr/>
            </a:pPr>
            <a:endParaRPr lang="en-US" altLang="en-US" sz="1000" b="1" i="1" dirty="0">
              <a:solidFill>
                <a:srgbClr val="C00000"/>
              </a:solidFill>
            </a:endParaRPr>
          </a:p>
          <a:p>
            <a:pPr marL="0" lvl="1" defTabSz="914400" eaLnBrk="1" hangingPunct="1">
              <a:tabLst>
                <a:tab pos="914400" algn="l"/>
              </a:tabLst>
              <a:defRPr/>
            </a:pPr>
            <a:r>
              <a:rPr lang="en-US" altLang="en-US" sz="2000" b="1" dirty="0" smtClean="0">
                <a:solidFill>
                  <a:srgbClr val="C00000"/>
                </a:solidFill>
              </a:rPr>
              <a:t>Formal and </a:t>
            </a:r>
            <a:r>
              <a:rPr lang="en-US" altLang="en-US" sz="2000" b="1" dirty="0">
                <a:solidFill>
                  <a:srgbClr val="C00000"/>
                </a:solidFill>
              </a:rPr>
              <a:t>Informal </a:t>
            </a:r>
            <a:r>
              <a:rPr lang="en-US" altLang="en-US" sz="2000" b="1" dirty="0" smtClean="0">
                <a:solidFill>
                  <a:srgbClr val="C00000"/>
                </a:solidFill>
              </a:rPr>
              <a:t>Contracts:</a:t>
            </a:r>
          </a:p>
          <a:p>
            <a:pPr marL="0" lvl="1" defTabSz="914400" eaLnBrk="1" hangingPunct="1">
              <a:tabLst>
                <a:tab pos="914400" algn="l"/>
              </a:tabLst>
              <a:defRPr/>
            </a:pPr>
            <a:r>
              <a:rPr lang="en-US" altLang="en-US" sz="2000" dirty="0" smtClean="0"/>
              <a:t>Contracts can be formal or informal.</a:t>
            </a:r>
          </a:p>
          <a:p>
            <a:pPr marL="112713" lvl="1" algn="just" defTabSz="914400" eaLnBrk="1" hangingPunct="1">
              <a:tabLst>
                <a:tab pos="914400" algn="l"/>
              </a:tabLst>
              <a:defRPr/>
            </a:pPr>
            <a:endParaRPr lang="en-US" altLang="en-US" sz="1000" dirty="0"/>
          </a:p>
          <a:p>
            <a:pPr algn="just"/>
            <a:r>
              <a:rPr lang="en-US" altLang="en-US" sz="2000" dirty="0" smtClean="0"/>
              <a:t>E</a:t>
            </a:r>
            <a:r>
              <a:rPr lang="en-US" altLang="en-US" sz="2000" dirty="0" smtClean="0">
                <a:ea typeface="Tahoma" panose="020B0604030504040204" pitchFamily="34" charset="0"/>
                <a:cs typeface="Tahoma" panose="020B0604030504040204" pitchFamily="34" charset="0"/>
              </a:rPr>
              <a:t>xamples of </a:t>
            </a:r>
            <a:r>
              <a:rPr lang="en-US" altLang="en-US" sz="2000" b="1" dirty="0" smtClean="0">
                <a:ea typeface="Tahoma" panose="020B0604030504040204" pitchFamily="34" charset="0"/>
                <a:cs typeface="Tahoma" panose="020B0604030504040204" pitchFamily="34" charset="0"/>
              </a:rPr>
              <a:t>formal contracts </a:t>
            </a:r>
            <a:r>
              <a:rPr lang="en-US" altLang="en-US" sz="2000" dirty="0" smtClean="0">
                <a:ea typeface="Tahoma" panose="020B0604030504040204" pitchFamily="34" charset="0"/>
                <a:cs typeface="Tahoma" panose="020B0604030504040204" pitchFamily="34" charset="0"/>
              </a:rPr>
              <a:t>include contracts under seal, contracts of record, and negotiable instruments.</a:t>
            </a:r>
          </a:p>
          <a:p>
            <a:pPr algn="just"/>
            <a:endParaRPr lang="en-US" altLang="en-US" sz="1000" dirty="0">
              <a:ea typeface="Tahoma" panose="020B0604030504040204" pitchFamily="34" charset="0"/>
              <a:cs typeface="Tahoma" panose="020B0604030504040204" pitchFamily="34" charset="0"/>
            </a:endParaRPr>
          </a:p>
          <a:p>
            <a:pPr algn="just"/>
            <a:r>
              <a:rPr lang="en-US" sz="2000" dirty="0" smtClean="0"/>
              <a:t>An </a:t>
            </a:r>
            <a:r>
              <a:rPr lang="en-US" sz="2000" b="1" dirty="0" smtClean="0"/>
              <a:t>informal contract</a:t>
            </a:r>
            <a:r>
              <a:rPr lang="en-US" sz="2000" dirty="0" smtClean="0"/>
              <a:t> is any sort of contract that you enter into without any formal legal influence or formal parameters.</a:t>
            </a:r>
            <a:endParaRPr lang="en-US" altLang="en-US" sz="2000" dirty="0" smtClean="0"/>
          </a:p>
          <a:p>
            <a:pPr algn="just">
              <a:lnSpc>
                <a:spcPct val="130000"/>
              </a:lnSpc>
              <a:spcBef>
                <a:spcPts val="0"/>
              </a:spcBef>
              <a:defRPr/>
            </a:pPr>
            <a:endParaRPr lang="en-US" altLang="en-US" sz="2400" b="1" i="1" dirty="0" smtClean="0">
              <a:solidFill>
                <a:srgbClr val="C00000"/>
              </a:solidFill>
            </a:endParaRPr>
          </a:p>
        </p:txBody>
      </p:sp>
    </p:spTree>
    <p:extLst>
      <p:ext uri="{BB962C8B-B14F-4D97-AF65-F5344CB8AC3E}">
        <p14:creationId xmlns:p14="http://schemas.microsoft.com/office/powerpoint/2010/main" val="3253324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smtClean="0"/>
              <a:t>There are many classes (types) of </a:t>
            </a:r>
            <a:r>
              <a:rPr lang="en-US" sz="2000" b="1" dirty="0" smtClean="0">
                <a:solidFill>
                  <a:srgbClr val="0308C9"/>
                </a:solidFill>
              </a:rPr>
              <a:t>Contracts, </a:t>
            </a:r>
            <a:r>
              <a:rPr lang="en-US" sz="2000" b="1" dirty="0" smtClean="0"/>
              <a:t>including:</a:t>
            </a:r>
            <a:r>
              <a:rPr lang="en-US" sz="2000" b="1" dirty="0" smtClean="0">
                <a:solidFill>
                  <a:srgbClr val="0308C9"/>
                </a:solidFill>
              </a:rPr>
              <a:t> </a:t>
            </a:r>
            <a:endParaRPr lang="en-US" sz="2000" b="1" dirty="0"/>
          </a:p>
          <a:p>
            <a:pPr algn="just">
              <a:lnSpc>
                <a:spcPct val="130000"/>
              </a:lnSpc>
              <a:spcBef>
                <a:spcPts val="0"/>
              </a:spcBef>
              <a:defRPr/>
            </a:pPr>
            <a:endParaRPr lang="en-US" altLang="en-US" sz="1000" b="1" i="1" dirty="0" smtClean="0">
              <a:solidFill>
                <a:srgbClr val="C00000"/>
              </a:solidFill>
            </a:endParaRPr>
          </a:p>
          <a:p>
            <a:pPr marL="0" lvl="1" defTabSz="914400" eaLnBrk="1" hangingPunct="1">
              <a:tabLst>
                <a:tab pos="914400" algn="l"/>
              </a:tabLst>
              <a:defRPr/>
            </a:pPr>
            <a:r>
              <a:rPr lang="en-US" altLang="en-US" sz="2000" b="1" dirty="0" smtClean="0">
                <a:solidFill>
                  <a:srgbClr val="C00000"/>
                </a:solidFill>
              </a:rPr>
              <a:t>Written </a:t>
            </a:r>
            <a:r>
              <a:rPr lang="en-US" altLang="en-US" sz="2000" b="1" dirty="0">
                <a:solidFill>
                  <a:srgbClr val="C00000"/>
                </a:solidFill>
              </a:rPr>
              <a:t>and </a:t>
            </a:r>
            <a:r>
              <a:rPr lang="en-US" altLang="en-US" sz="2000" b="1" dirty="0" smtClean="0">
                <a:solidFill>
                  <a:srgbClr val="C00000"/>
                </a:solidFill>
              </a:rPr>
              <a:t>Oral </a:t>
            </a:r>
            <a:r>
              <a:rPr lang="en-US" altLang="en-US" sz="2000" b="1" dirty="0">
                <a:solidFill>
                  <a:srgbClr val="C00000"/>
                </a:solidFill>
              </a:rPr>
              <a:t>Contracts:</a:t>
            </a:r>
          </a:p>
          <a:p>
            <a:pPr marL="0" lvl="1" defTabSz="914400" eaLnBrk="1" hangingPunct="1">
              <a:tabLst>
                <a:tab pos="914400" algn="l"/>
              </a:tabLst>
              <a:defRPr/>
            </a:pPr>
            <a:r>
              <a:rPr lang="en-US" altLang="en-US" sz="2000" dirty="0"/>
              <a:t>Contracts can be </a:t>
            </a:r>
            <a:r>
              <a:rPr lang="en-US" altLang="en-US" sz="2000" dirty="0" smtClean="0"/>
              <a:t>written </a:t>
            </a:r>
            <a:r>
              <a:rPr lang="en-US" altLang="en-US" sz="2000" dirty="0"/>
              <a:t>or </a:t>
            </a:r>
            <a:r>
              <a:rPr lang="en-US" altLang="en-US" sz="2000" dirty="0" smtClean="0"/>
              <a:t>oral.</a:t>
            </a:r>
            <a:endParaRPr lang="en-US" altLang="en-US" sz="2000" dirty="0"/>
          </a:p>
          <a:p>
            <a:pPr marL="112713" lvl="1" algn="just" defTabSz="914400" eaLnBrk="1" hangingPunct="1">
              <a:tabLst>
                <a:tab pos="914400" algn="l"/>
              </a:tabLst>
              <a:defRPr/>
            </a:pPr>
            <a:endParaRPr lang="en-US" altLang="en-US" sz="1000" dirty="0"/>
          </a:p>
          <a:p>
            <a:pPr algn="just"/>
            <a:r>
              <a:rPr lang="en-US" altLang="en-US" sz="2000" dirty="0" smtClean="0"/>
              <a:t>A </a:t>
            </a:r>
            <a:r>
              <a:rPr lang="en-US" altLang="en-US" sz="2000" b="1" dirty="0" smtClean="0"/>
              <a:t>written contract</a:t>
            </a:r>
            <a:r>
              <a:rPr lang="en-US" altLang="en-US" sz="2000" dirty="0" smtClean="0"/>
              <a:t> is a contract that is written or printed and signed by the parties.</a:t>
            </a:r>
          </a:p>
          <a:p>
            <a:pPr algn="just"/>
            <a:endParaRPr lang="en-US" altLang="en-US" sz="1000" dirty="0"/>
          </a:p>
          <a:p>
            <a:pPr algn="just"/>
            <a:r>
              <a:rPr lang="en-US" altLang="en-US" sz="2000" dirty="0" smtClean="0"/>
              <a:t>An </a:t>
            </a:r>
            <a:r>
              <a:rPr lang="en-US" altLang="en-US" sz="2000" b="1" dirty="0" smtClean="0"/>
              <a:t>oral contract</a:t>
            </a:r>
            <a:r>
              <a:rPr lang="en-US" altLang="en-US" sz="2000" dirty="0" smtClean="0"/>
              <a:t> is a contract that is formed and formalized only through the spoken word.</a:t>
            </a:r>
          </a:p>
          <a:p>
            <a:pPr algn="just"/>
            <a:endParaRPr lang="en-US" altLang="en-US" sz="2000" b="1" i="1" dirty="0" smtClean="0">
              <a:solidFill>
                <a:srgbClr val="C00000"/>
              </a:solidFill>
            </a:endParaRPr>
          </a:p>
          <a:p>
            <a:pPr algn="just"/>
            <a:r>
              <a:rPr lang="en-US" altLang="en-US" sz="2000" b="1" i="1" dirty="0" smtClean="0">
                <a:solidFill>
                  <a:srgbClr val="C00000"/>
                </a:solidFill>
              </a:rPr>
              <a:t>The statute of frauds requires that certain contract must be in writing and signed by the parties to be charged.</a:t>
            </a:r>
            <a:endParaRPr lang="en-US" altLang="en-US" sz="2000" b="1" i="1" dirty="0">
              <a:solidFill>
                <a:srgbClr val="C00000"/>
              </a:solidFill>
            </a:endParaRPr>
          </a:p>
          <a:p>
            <a:pPr algn="just"/>
            <a:endParaRPr lang="en-US" altLang="en-US" sz="2400" b="1" i="1" dirty="0" smtClean="0">
              <a:solidFill>
                <a:srgbClr val="C00000"/>
              </a:solidFill>
            </a:endParaRPr>
          </a:p>
        </p:txBody>
      </p:sp>
    </p:spTree>
    <p:extLst>
      <p:ext uri="{BB962C8B-B14F-4D97-AF65-F5344CB8AC3E}">
        <p14:creationId xmlns:p14="http://schemas.microsoft.com/office/powerpoint/2010/main" val="4016589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smtClean="0"/>
              <a:t>There are many classes (types) of </a:t>
            </a:r>
            <a:r>
              <a:rPr lang="en-US" sz="2000" b="1" dirty="0" smtClean="0">
                <a:solidFill>
                  <a:srgbClr val="0308C9"/>
                </a:solidFill>
              </a:rPr>
              <a:t>Contracts, </a:t>
            </a:r>
            <a:r>
              <a:rPr lang="en-US" sz="2000" b="1" dirty="0" smtClean="0"/>
              <a:t>including:</a:t>
            </a:r>
            <a:r>
              <a:rPr lang="en-US" sz="2000" b="1" dirty="0" smtClean="0">
                <a:solidFill>
                  <a:srgbClr val="0308C9"/>
                </a:solidFill>
              </a:rPr>
              <a:t> </a:t>
            </a:r>
            <a:endParaRPr lang="en-US" sz="2000" b="1" dirty="0" smtClean="0"/>
          </a:p>
          <a:p>
            <a:pPr algn="just">
              <a:lnSpc>
                <a:spcPct val="130000"/>
              </a:lnSpc>
              <a:spcBef>
                <a:spcPts val="0"/>
              </a:spcBef>
              <a:defRPr/>
            </a:pPr>
            <a:endParaRPr lang="en-US" altLang="en-US" sz="1000" b="1" i="1" dirty="0" smtClean="0">
              <a:solidFill>
                <a:srgbClr val="C00000"/>
              </a:solidFill>
            </a:endParaRPr>
          </a:p>
          <a:p>
            <a:pPr marL="0" lvl="1" defTabSz="914400" eaLnBrk="1" hangingPunct="1">
              <a:tabLst>
                <a:tab pos="914400" algn="l"/>
              </a:tabLst>
              <a:defRPr/>
            </a:pPr>
            <a:r>
              <a:rPr lang="en-US" altLang="en-US" sz="2000" b="1" dirty="0" smtClean="0">
                <a:solidFill>
                  <a:srgbClr val="C00000"/>
                </a:solidFill>
              </a:rPr>
              <a:t>Express and Implied Contracts</a:t>
            </a:r>
            <a:r>
              <a:rPr lang="en-US" altLang="en-US" sz="2000" b="1" dirty="0">
                <a:solidFill>
                  <a:srgbClr val="C00000"/>
                </a:solidFill>
              </a:rPr>
              <a:t>:</a:t>
            </a:r>
          </a:p>
          <a:p>
            <a:pPr marL="0" lvl="1" defTabSz="914400" eaLnBrk="1" hangingPunct="1">
              <a:tabLst>
                <a:tab pos="914400" algn="l"/>
              </a:tabLst>
              <a:defRPr/>
            </a:pPr>
            <a:r>
              <a:rPr lang="en-US" altLang="en-US" sz="2000" dirty="0"/>
              <a:t>Contracts can be </a:t>
            </a:r>
            <a:r>
              <a:rPr lang="en-US" altLang="en-US" sz="2000" dirty="0" smtClean="0"/>
              <a:t>Express </a:t>
            </a:r>
            <a:r>
              <a:rPr lang="en-US" altLang="en-US" sz="2000" dirty="0"/>
              <a:t>or </a:t>
            </a:r>
            <a:r>
              <a:rPr lang="en-US" altLang="en-US" sz="2000" dirty="0" smtClean="0"/>
              <a:t>Implied.</a:t>
            </a:r>
            <a:endParaRPr lang="en-US" altLang="en-US" sz="2000" dirty="0"/>
          </a:p>
          <a:p>
            <a:pPr marL="112713" lvl="1" algn="just" defTabSz="914400" eaLnBrk="1" hangingPunct="1">
              <a:tabLst>
                <a:tab pos="914400" algn="l"/>
              </a:tabLst>
              <a:defRPr/>
            </a:pPr>
            <a:endParaRPr lang="en-US" altLang="en-US" sz="1000" dirty="0"/>
          </a:p>
          <a:p>
            <a:pPr algn="just"/>
            <a:r>
              <a:rPr lang="en-US" altLang="en-US" sz="2000" dirty="0" smtClean="0"/>
              <a:t>E</a:t>
            </a:r>
            <a:r>
              <a:rPr lang="en-US" altLang="en-US" sz="2000" dirty="0" smtClean="0">
                <a:ea typeface="Tahoma" panose="020B0604030504040204" pitchFamily="34" charset="0"/>
                <a:cs typeface="Tahoma" panose="020B0604030504040204" pitchFamily="34" charset="0"/>
              </a:rPr>
              <a:t>xamples of </a:t>
            </a:r>
            <a:r>
              <a:rPr lang="en-US" altLang="en-US" sz="2000" b="1" dirty="0" smtClean="0">
                <a:ea typeface="Tahoma" panose="020B0604030504040204" pitchFamily="34" charset="0"/>
                <a:cs typeface="Tahoma" panose="020B0604030504040204" pitchFamily="34" charset="0"/>
              </a:rPr>
              <a:t>express contracts </a:t>
            </a:r>
            <a:r>
              <a:rPr lang="en-US" altLang="en-US" sz="2000" dirty="0" smtClean="0">
                <a:ea typeface="Tahoma" panose="020B0604030504040204" pitchFamily="34" charset="0"/>
                <a:cs typeface="Tahoma" panose="020B0604030504040204" pitchFamily="34" charset="0"/>
              </a:rPr>
              <a:t>include contracts that are spoken or written with specificity between the parties.</a:t>
            </a:r>
          </a:p>
          <a:p>
            <a:pPr algn="just"/>
            <a:endParaRPr lang="en-US" altLang="en-US" sz="1000" dirty="0" smtClean="0">
              <a:ea typeface="Tahoma" panose="020B0604030504040204" pitchFamily="34" charset="0"/>
              <a:cs typeface="Tahoma" panose="020B0604030504040204" pitchFamily="34" charset="0"/>
            </a:endParaRPr>
          </a:p>
          <a:p>
            <a:pPr algn="just"/>
            <a:r>
              <a:rPr lang="en-US" altLang="en-US" sz="2000" dirty="0" smtClean="0">
                <a:ea typeface="Tahoma" panose="020B0604030504040204" pitchFamily="34" charset="0"/>
                <a:cs typeface="Tahoma" panose="020B0604030504040204" pitchFamily="34" charset="0"/>
              </a:rPr>
              <a:t>Examples of </a:t>
            </a:r>
            <a:r>
              <a:rPr lang="en-US" altLang="en-US" sz="2000" b="1" dirty="0" smtClean="0">
                <a:ea typeface="Tahoma" panose="020B0604030504040204" pitchFamily="34" charset="0"/>
                <a:cs typeface="Tahoma" panose="020B0604030504040204" pitchFamily="34" charset="0"/>
              </a:rPr>
              <a:t>implied contracts </a:t>
            </a:r>
            <a:r>
              <a:rPr lang="en-US" altLang="en-US" sz="2000" dirty="0" smtClean="0">
                <a:ea typeface="Tahoma" panose="020B0604030504040204" pitchFamily="34" charset="0"/>
                <a:cs typeface="Tahoma" panose="020B0604030504040204" pitchFamily="34" charset="0"/>
              </a:rPr>
              <a:t>include contracts that are created or imposed by law, based upon the acts or the conduct of the parties.</a:t>
            </a:r>
          </a:p>
          <a:p>
            <a:pPr algn="just"/>
            <a:endParaRPr lang="en-US" altLang="en-US" sz="2000"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061407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a:t>There are many classes (types) of </a:t>
            </a:r>
            <a:r>
              <a:rPr lang="en-US" sz="2000" b="1" dirty="0">
                <a:solidFill>
                  <a:srgbClr val="0308C9"/>
                </a:solidFill>
              </a:rPr>
              <a:t>Contracts, </a:t>
            </a:r>
            <a:r>
              <a:rPr lang="en-US" sz="2000" b="1" dirty="0"/>
              <a:t>including:</a:t>
            </a:r>
            <a:r>
              <a:rPr lang="en-US" sz="2000" b="1" dirty="0">
                <a:solidFill>
                  <a:srgbClr val="0308C9"/>
                </a:solidFill>
              </a:rPr>
              <a:t> </a:t>
            </a:r>
            <a:endParaRPr lang="en-US" sz="2000" b="1" dirty="0"/>
          </a:p>
          <a:p>
            <a:pPr algn="just">
              <a:lnSpc>
                <a:spcPct val="130000"/>
              </a:lnSpc>
              <a:spcBef>
                <a:spcPts val="0"/>
              </a:spcBef>
              <a:defRPr/>
            </a:pPr>
            <a:endParaRPr lang="en-US" altLang="en-US" sz="1000" b="1" i="1" dirty="0">
              <a:solidFill>
                <a:srgbClr val="C00000"/>
              </a:solidFill>
            </a:endParaRPr>
          </a:p>
          <a:p>
            <a:pPr marL="0" lvl="1" defTabSz="914400" eaLnBrk="1" hangingPunct="1">
              <a:tabLst>
                <a:tab pos="914400" algn="l"/>
              </a:tabLst>
              <a:defRPr/>
            </a:pPr>
            <a:r>
              <a:rPr lang="en-US" altLang="en-US" sz="2000" b="1" dirty="0" smtClean="0">
                <a:solidFill>
                  <a:srgbClr val="C00000"/>
                </a:solidFill>
              </a:rPr>
              <a:t>Valid </a:t>
            </a:r>
            <a:r>
              <a:rPr lang="en-US" altLang="en-US" sz="2000" b="1" dirty="0">
                <a:solidFill>
                  <a:srgbClr val="C00000"/>
                </a:solidFill>
              </a:rPr>
              <a:t>and </a:t>
            </a:r>
            <a:r>
              <a:rPr lang="en-US" altLang="en-US" sz="2000" b="1" dirty="0" smtClean="0">
                <a:solidFill>
                  <a:srgbClr val="C00000"/>
                </a:solidFill>
              </a:rPr>
              <a:t>Voidable </a:t>
            </a:r>
            <a:r>
              <a:rPr lang="en-US" altLang="en-US" sz="2000" b="1" dirty="0">
                <a:solidFill>
                  <a:srgbClr val="C00000"/>
                </a:solidFill>
              </a:rPr>
              <a:t>Contracts:</a:t>
            </a:r>
          </a:p>
          <a:p>
            <a:pPr marL="0" lvl="1" defTabSz="914400" eaLnBrk="1" hangingPunct="1">
              <a:tabLst>
                <a:tab pos="914400" algn="l"/>
              </a:tabLst>
              <a:defRPr/>
            </a:pPr>
            <a:r>
              <a:rPr lang="en-US" altLang="en-US" sz="2000" dirty="0"/>
              <a:t>Contracts can be </a:t>
            </a:r>
            <a:r>
              <a:rPr lang="en-US" altLang="en-US" sz="2000" dirty="0" smtClean="0"/>
              <a:t>Valid </a:t>
            </a:r>
            <a:r>
              <a:rPr lang="en-US" altLang="en-US" sz="2000" dirty="0"/>
              <a:t>or </a:t>
            </a:r>
            <a:r>
              <a:rPr lang="en-US" altLang="en-US" sz="2000" dirty="0" smtClean="0"/>
              <a:t>Voidable.</a:t>
            </a:r>
          </a:p>
          <a:p>
            <a:pPr marL="0" lvl="1" algn="just" defTabSz="914400" eaLnBrk="1" hangingPunct="1">
              <a:tabLst>
                <a:tab pos="914400" algn="l"/>
              </a:tabLst>
              <a:defRPr/>
            </a:pPr>
            <a:endParaRPr lang="en-US" altLang="en-US" sz="1000" dirty="0"/>
          </a:p>
          <a:p>
            <a:pPr marL="0" lvl="1" algn="just" defTabSz="914400" eaLnBrk="1" hangingPunct="1">
              <a:tabLst>
                <a:tab pos="914400" algn="l"/>
              </a:tabLst>
              <a:defRPr/>
            </a:pPr>
            <a:r>
              <a:rPr lang="en-US" altLang="en-US" sz="2000" dirty="0" smtClean="0"/>
              <a:t>A </a:t>
            </a:r>
            <a:r>
              <a:rPr lang="en-US" altLang="en-US" sz="2000" b="1" dirty="0" smtClean="0"/>
              <a:t>valid contract </a:t>
            </a:r>
            <a:r>
              <a:rPr lang="en-US" altLang="en-US" sz="2000" dirty="0" smtClean="0"/>
              <a:t>exists where all the necessary and required elements of a contract take place in order to make a binding agreement between the parties.</a:t>
            </a:r>
          </a:p>
          <a:p>
            <a:pPr marL="0" lvl="1" algn="just" defTabSz="914400" eaLnBrk="1" hangingPunct="1">
              <a:tabLst>
                <a:tab pos="914400" algn="l"/>
              </a:tabLst>
              <a:defRPr/>
            </a:pPr>
            <a:endParaRPr lang="en-US" altLang="en-US" sz="1000" dirty="0">
              <a:ea typeface="Tahoma" panose="020B0604030504040204" pitchFamily="34" charset="0"/>
              <a:cs typeface="Tahoma" panose="020B0604030504040204" pitchFamily="34" charset="0"/>
            </a:endParaRPr>
          </a:p>
          <a:p>
            <a:pPr marL="0" lvl="1" algn="just" defTabSz="914400" eaLnBrk="1" hangingPunct="1">
              <a:tabLst>
                <a:tab pos="914400" algn="l"/>
              </a:tabLst>
              <a:defRPr/>
            </a:pPr>
            <a:r>
              <a:rPr lang="en-US" altLang="en-US" sz="2000" dirty="0" smtClean="0">
                <a:ea typeface="Tahoma" panose="020B0604030504040204" pitchFamily="34" charset="0"/>
                <a:cs typeface="Tahoma" panose="020B0604030504040204" pitchFamily="34" charset="0"/>
              </a:rPr>
              <a:t>A </a:t>
            </a:r>
            <a:r>
              <a:rPr lang="en-US" altLang="en-US" sz="2000" b="1" dirty="0" smtClean="0">
                <a:ea typeface="Tahoma" panose="020B0604030504040204" pitchFamily="34" charset="0"/>
                <a:cs typeface="Tahoma" panose="020B0604030504040204" pitchFamily="34" charset="0"/>
              </a:rPr>
              <a:t>voidable contract </a:t>
            </a:r>
            <a:r>
              <a:rPr lang="en-US" altLang="en-US" sz="2000" dirty="0" smtClean="0">
                <a:ea typeface="Tahoma" panose="020B0604030504040204" pitchFamily="34" charset="0"/>
                <a:cs typeface="Tahoma" panose="020B0604030504040204" pitchFamily="34" charset="0"/>
              </a:rPr>
              <a:t>exists when circumstances take place that allow for the  cancellation of the contract at option of one of the parties (such as when one party lacks legal capacity).</a:t>
            </a:r>
          </a:p>
          <a:p>
            <a:pPr marL="0" lvl="1" defTabSz="914400" eaLnBrk="1" hangingPunct="1">
              <a:tabLst>
                <a:tab pos="914400" algn="l"/>
              </a:tabLst>
              <a:defRPr/>
            </a:pPr>
            <a:endParaRPr lang="en-US" altLang="en-US" sz="2400" b="1" i="1" dirty="0" smtClean="0">
              <a:solidFill>
                <a:srgbClr val="C00000"/>
              </a:solidFill>
            </a:endParaRPr>
          </a:p>
        </p:txBody>
      </p:sp>
    </p:spTree>
    <p:extLst>
      <p:ext uri="{BB962C8B-B14F-4D97-AF65-F5344CB8AC3E}">
        <p14:creationId xmlns:p14="http://schemas.microsoft.com/office/powerpoint/2010/main" val="8689245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a:t>There are many classes (types) of </a:t>
            </a:r>
            <a:r>
              <a:rPr lang="en-US" sz="2000" b="1" dirty="0">
                <a:solidFill>
                  <a:srgbClr val="0308C9"/>
                </a:solidFill>
              </a:rPr>
              <a:t>Contracts, </a:t>
            </a:r>
            <a:r>
              <a:rPr lang="en-US" sz="2000" b="1" dirty="0"/>
              <a:t>including:</a:t>
            </a:r>
            <a:r>
              <a:rPr lang="en-US" sz="2000" b="1" dirty="0">
                <a:solidFill>
                  <a:srgbClr val="0308C9"/>
                </a:solidFill>
              </a:rPr>
              <a:t> </a:t>
            </a:r>
            <a:endParaRPr lang="en-US" sz="2000" b="1" dirty="0"/>
          </a:p>
          <a:p>
            <a:pPr algn="just">
              <a:lnSpc>
                <a:spcPct val="130000"/>
              </a:lnSpc>
              <a:spcBef>
                <a:spcPts val="0"/>
              </a:spcBef>
              <a:defRPr/>
            </a:pPr>
            <a:endParaRPr lang="en-US" altLang="en-US" sz="1000" b="1" i="1" dirty="0">
              <a:solidFill>
                <a:srgbClr val="C00000"/>
              </a:solidFill>
            </a:endParaRPr>
          </a:p>
          <a:p>
            <a:pPr marL="0" lvl="1" defTabSz="914400" eaLnBrk="1" hangingPunct="1">
              <a:tabLst>
                <a:tab pos="914400" algn="l"/>
              </a:tabLst>
              <a:defRPr/>
            </a:pPr>
            <a:r>
              <a:rPr lang="en-US" altLang="en-US" sz="2000" b="1" dirty="0" smtClean="0">
                <a:solidFill>
                  <a:srgbClr val="C00000"/>
                </a:solidFill>
              </a:rPr>
              <a:t>Void Agreements:</a:t>
            </a:r>
            <a:endParaRPr lang="en-US" altLang="en-US" sz="2000" b="1" dirty="0">
              <a:solidFill>
                <a:srgbClr val="C00000"/>
              </a:solidFill>
            </a:endParaRPr>
          </a:p>
          <a:p>
            <a:pPr marL="0" lvl="1" algn="just" defTabSz="914400" eaLnBrk="1" hangingPunct="1">
              <a:tabLst>
                <a:tab pos="914400" algn="l"/>
              </a:tabLst>
              <a:defRPr/>
            </a:pPr>
            <a:r>
              <a:rPr lang="en-US" altLang="en-US" sz="2000" dirty="0" smtClean="0"/>
              <a:t>Agreements can be void due to one or more legal deficiency in the proposed contract.</a:t>
            </a:r>
            <a:endParaRPr lang="en-US" altLang="en-US" sz="2000" dirty="0"/>
          </a:p>
          <a:p>
            <a:pPr marL="0" lvl="1" algn="just" defTabSz="914400" eaLnBrk="1" hangingPunct="1">
              <a:tabLst>
                <a:tab pos="914400" algn="l"/>
              </a:tabLst>
              <a:defRPr/>
            </a:pPr>
            <a:endParaRPr lang="en-US" altLang="en-US" sz="1000" dirty="0"/>
          </a:p>
          <a:p>
            <a:pPr marL="0" lvl="1" algn="just" defTabSz="914400" eaLnBrk="1" hangingPunct="1">
              <a:tabLst>
                <a:tab pos="914400" algn="l"/>
              </a:tabLst>
              <a:defRPr/>
            </a:pPr>
            <a:r>
              <a:rPr lang="en-US" altLang="en-US" sz="2000" dirty="0"/>
              <a:t>A </a:t>
            </a:r>
            <a:r>
              <a:rPr lang="en-US" altLang="en-US" sz="2000" b="1" dirty="0" smtClean="0"/>
              <a:t>void agreement </a:t>
            </a:r>
            <a:r>
              <a:rPr lang="en-US" altLang="en-US" sz="2000" dirty="0" smtClean="0"/>
              <a:t>exists </a:t>
            </a:r>
            <a:r>
              <a:rPr lang="en-US" altLang="en-US" sz="2000" dirty="0"/>
              <a:t>where </a:t>
            </a:r>
            <a:r>
              <a:rPr lang="en-US" altLang="en-US" sz="2000" dirty="0" smtClean="0"/>
              <a:t>not some </a:t>
            </a:r>
            <a:r>
              <a:rPr lang="en-US" altLang="en-US" sz="2000" dirty="0"/>
              <a:t>necessary and required </a:t>
            </a:r>
            <a:r>
              <a:rPr lang="en-US" altLang="en-US" sz="2000" dirty="0" smtClean="0"/>
              <a:t>element </a:t>
            </a:r>
            <a:r>
              <a:rPr lang="en-US" altLang="en-US" sz="2000" dirty="0"/>
              <a:t>of a contract </a:t>
            </a:r>
            <a:r>
              <a:rPr lang="en-US" altLang="en-US" sz="2000" dirty="0" smtClean="0"/>
              <a:t>is missing that must be included </a:t>
            </a:r>
            <a:r>
              <a:rPr lang="en-US" altLang="en-US" sz="2000" dirty="0"/>
              <a:t>in order to make </a:t>
            </a:r>
            <a:r>
              <a:rPr lang="en-US" altLang="en-US" sz="2000" dirty="0" smtClean="0"/>
              <a:t>the proposed contract a </a:t>
            </a:r>
            <a:r>
              <a:rPr lang="en-US" altLang="en-US" sz="2000" dirty="0"/>
              <a:t>binding agreement between the parties</a:t>
            </a:r>
            <a:r>
              <a:rPr lang="en-US" altLang="en-US" sz="2000" dirty="0" smtClean="0"/>
              <a:t>.  </a:t>
            </a:r>
          </a:p>
          <a:p>
            <a:pPr marL="0" lvl="1" algn="just" defTabSz="914400" eaLnBrk="1" hangingPunct="1">
              <a:tabLst>
                <a:tab pos="914400" algn="l"/>
              </a:tabLst>
              <a:defRPr/>
            </a:pPr>
            <a:endParaRPr lang="en-US" altLang="en-US" sz="2000" dirty="0"/>
          </a:p>
          <a:p>
            <a:pPr marL="0" lvl="1" algn="just" defTabSz="914400" eaLnBrk="1" hangingPunct="1">
              <a:tabLst>
                <a:tab pos="914400" algn="l"/>
              </a:tabLst>
              <a:defRPr/>
            </a:pPr>
            <a:r>
              <a:rPr lang="en-US" altLang="en-US" sz="2000" dirty="0" smtClean="0"/>
              <a:t>Where such a legal deficiency exists, </a:t>
            </a:r>
            <a:r>
              <a:rPr lang="en-US" altLang="en-US" sz="2000" b="1" dirty="0" smtClean="0"/>
              <a:t>there is no contract </a:t>
            </a:r>
            <a:r>
              <a:rPr lang="en-US" altLang="en-US" sz="2000" dirty="0" smtClean="0"/>
              <a:t>between the parties, and any such proposed agreement has no effect at law.</a:t>
            </a:r>
            <a:endParaRPr lang="en-US" altLang="en-US" sz="2400" b="1" i="1" dirty="0" smtClean="0">
              <a:solidFill>
                <a:srgbClr val="C00000"/>
              </a:solidFill>
            </a:endParaRPr>
          </a:p>
        </p:txBody>
      </p:sp>
    </p:spTree>
    <p:extLst>
      <p:ext uri="{BB962C8B-B14F-4D97-AF65-F5344CB8AC3E}">
        <p14:creationId xmlns:p14="http://schemas.microsoft.com/office/powerpoint/2010/main" val="28417256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smtClean="0"/>
              <a:t>There are many classes (types) of </a:t>
            </a:r>
            <a:r>
              <a:rPr lang="en-US" sz="2000" b="1" dirty="0" smtClean="0">
                <a:solidFill>
                  <a:srgbClr val="0308C9"/>
                </a:solidFill>
              </a:rPr>
              <a:t>Contracts, </a:t>
            </a:r>
            <a:r>
              <a:rPr lang="en-US" sz="2000" b="1" dirty="0" smtClean="0"/>
              <a:t>including:</a:t>
            </a:r>
            <a:r>
              <a:rPr lang="en-US" sz="2000" b="1" dirty="0" smtClean="0">
                <a:solidFill>
                  <a:srgbClr val="0308C9"/>
                </a:solidFill>
              </a:rPr>
              <a:t> </a:t>
            </a:r>
            <a:endParaRPr lang="en-US" sz="2000" b="1" dirty="0"/>
          </a:p>
          <a:p>
            <a:pPr algn="just">
              <a:lnSpc>
                <a:spcPct val="130000"/>
              </a:lnSpc>
              <a:spcBef>
                <a:spcPts val="0"/>
              </a:spcBef>
              <a:defRPr/>
            </a:pPr>
            <a:endParaRPr lang="en-US" altLang="en-US" sz="1000" b="1" i="1" dirty="0" smtClean="0">
              <a:solidFill>
                <a:srgbClr val="C00000"/>
              </a:solidFill>
            </a:endParaRPr>
          </a:p>
          <a:p>
            <a:pPr marL="0" lvl="1" defTabSz="914400" eaLnBrk="1" hangingPunct="1">
              <a:tabLst>
                <a:tab pos="914400" algn="l"/>
              </a:tabLst>
              <a:defRPr/>
            </a:pPr>
            <a:r>
              <a:rPr lang="en-US" altLang="en-US" sz="2000" b="1" dirty="0" smtClean="0">
                <a:solidFill>
                  <a:srgbClr val="C00000"/>
                </a:solidFill>
              </a:rPr>
              <a:t>Executed and </a:t>
            </a:r>
            <a:r>
              <a:rPr lang="en-US" altLang="en-US" sz="2000" b="1" dirty="0">
                <a:solidFill>
                  <a:srgbClr val="C00000"/>
                </a:solidFill>
              </a:rPr>
              <a:t>Executory </a:t>
            </a:r>
            <a:r>
              <a:rPr lang="en-US" altLang="en-US" sz="2000" b="1" dirty="0" smtClean="0">
                <a:solidFill>
                  <a:srgbClr val="C00000"/>
                </a:solidFill>
              </a:rPr>
              <a:t>Contracts:</a:t>
            </a:r>
            <a:endParaRPr lang="en-US" altLang="en-US" sz="2000" b="1" dirty="0">
              <a:solidFill>
                <a:srgbClr val="C00000"/>
              </a:solidFill>
            </a:endParaRPr>
          </a:p>
          <a:p>
            <a:pPr marL="0" lvl="1" defTabSz="914400" eaLnBrk="1" hangingPunct="1">
              <a:tabLst>
                <a:tab pos="914400" algn="l"/>
              </a:tabLst>
              <a:defRPr/>
            </a:pPr>
            <a:r>
              <a:rPr lang="en-US" altLang="en-US" sz="2000" dirty="0"/>
              <a:t>Contracts can be </a:t>
            </a:r>
            <a:r>
              <a:rPr lang="en-US" altLang="en-US" sz="2000" dirty="0" smtClean="0"/>
              <a:t>Executed </a:t>
            </a:r>
            <a:r>
              <a:rPr lang="en-US" altLang="en-US" sz="2000" dirty="0"/>
              <a:t>or </a:t>
            </a:r>
            <a:r>
              <a:rPr lang="en-US" altLang="en-US" sz="2000" dirty="0" smtClean="0"/>
              <a:t>Executory.</a:t>
            </a:r>
            <a:endParaRPr lang="en-US" altLang="en-US" sz="2000" dirty="0"/>
          </a:p>
          <a:p>
            <a:pPr marL="0" lvl="1" algn="just" defTabSz="914400" eaLnBrk="1" hangingPunct="1">
              <a:tabLst>
                <a:tab pos="914400" algn="l"/>
              </a:tabLst>
              <a:defRPr/>
            </a:pPr>
            <a:endParaRPr lang="en-US" altLang="en-US" sz="1000" dirty="0"/>
          </a:p>
          <a:p>
            <a:pPr marL="0" lvl="1" algn="just" defTabSz="914400" eaLnBrk="1" hangingPunct="1">
              <a:tabLst>
                <a:tab pos="914400" algn="l"/>
              </a:tabLst>
              <a:defRPr/>
            </a:pPr>
            <a:r>
              <a:rPr lang="en-US" altLang="en-US" sz="2000" dirty="0" smtClean="0"/>
              <a:t>An </a:t>
            </a:r>
            <a:r>
              <a:rPr lang="en-US" altLang="en-US" sz="2000" b="1" dirty="0" smtClean="0"/>
              <a:t>executed </a:t>
            </a:r>
            <a:r>
              <a:rPr lang="en-US" altLang="en-US" sz="2000" b="1" dirty="0"/>
              <a:t>contract </a:t>
            </a:r>
            <a:r>
              <a:rPr lang="en-US" altLang="en-US" sz="2000" dirty="0"/>
              <a:t>exists where all the </a:t>
            </a:r>
            <a:r>
              <a:rPr lang="en-US" altLang="en-US" sz="2000" dirty="0" smtClean="0"/>
              <a:t>necessary elements to legally make the contract exist, so that such is a valid contract under the law.</a:t>
            </a:r>
          </a:p>
          <a:p>
            <a:pPr marL="0" lvl="1" algn="just" defTabSz="914400" eaLnBrk="1" hangingPunct="1">
              <a:tabLst>
                <a:tab pos="914400" algn="l"/>
              </a:tabLst>
              <a:defRPr/>
            </a:pPr>
            <a:endParaRPr lang="en-US" altLang="en-US" sz="1000" b="1" i="1" dirty="0">
              <a:solidFill>
                <a:srgbClr val="C00000"/>
              </a:solidFill>
            </a:endParaRPr>
          </a:p>
          <a:p>
            <a:pPr marL="0" lvl="1" algn="just" defTabSz="914400" eaLnBrk="1" hangingPunct="1">
              <a:tabLst>
                <a:tab pos="914400" algn="l"/>
              </a:tabLst>
              <a:defRPr/>
            </a:pPr>
            <a:r>
              <a:rPr lang="en-US" altLang="en-US" sz="2000" dirty="0" smtClean="0"/>
              <a:t>An </a:t>
            </a:r>
            <a:r>
              <a:rPr lang="en-US" altLang="en-US" sz="2000" b="1" dirty="0" smtClean="0"/>
              <a:t>executory contract</a:t>
            </a:r>
            <a:r>
              <a:rPr lang="en-US" altLang="en-US" sz="2000" dirty="0" smtClean="0"/>
              <a:t> exists when not all the </a:t>
            </a:r>
            <a:r>
              <a:rPr lang="en-US" altLang="en-US" sz="2000" dirty="0"/>
              <a:t>necessary elements to legally make the contract </a:t>
            </a:r>
            <a:r>
              <a:rPr lang="en-US" altLang="en-US" sz="2000" dirty="0" smtClean="0"/>
              <a:t>presently exist, and something essential still needs to be done to satisfy or complete the contract.</a:t>
            </a:r>
            <a:endParaRPr lang="en-US" altLang="en-US" sz="2400" b="1" i="1" dirty="0" smtClean="0">
              <a:solidFill>
                <a:srgbClr val="C00000"/>
              </a:solidFill>
            </a:endParaRPr>
          </a:p>
        </p:txBody>
      </p:sp>
    </p:spTree>
    <p:extLst>
      <p:ext uri="{BB962C8B-B14F-4D97-AF65-F5344CB8AC3E}">
        <p14:creationId xmlns:p14="http://schemas.microsoft.com/office/powerpoint/2010/main" val="32991812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a:t>There are many classes (types) of </a:t>
            </a:r>
            <a:r>
              <a:rPr lang="en-US" sz="2000" b="1" dirty="0">
                <a:solidFill>
                  <a:srgbClr val="0308C9"/>
                </a:solidFill>
              </a:rPr>
              <a:t>Contracts, </a:t>
            </a:r>
            <a:r>
              <a:rPr lang="en-US" sz="2000" b="1" dirty="0"/>
              <a:t>including:</a:t>
            </a:r>
            <a:r>
              <a:rPr lang="en-US" sz="2000" b="1" dirty="0">
                <a:solidFill>
                  <a:srgbClr val="0308C9"/>
                </a:solidFill>
              </a:rPr>
              <a:t> </a:t>
            </a:r>
            <a:endParaRPr lang="en-US" sz="2000" b="1" dirty="0"/>
          </a:p>
          <a:p>
            <a:pPr algn="just">
              <a:lnSpc>
                <a:spcPct val="130000"/>
              </a:lnSpc>
              <a:spcBef>
                <a:spcPts val="0"/>
              </a:spcBef>
              <a:defRPr/>
            </a:pPr>
            <a:endParaRPr lang="en-US" altLang="en-US" sz="1000" b="1" i="1" dirty="0">
              <a:solidFill>
                <a:srgbClr val="C00000"/>
              </a:solidFill>
            </a:endParaRPr>
          </a:p>
          <a:p>
            <a:pPr marL="0" lvl="1" defTabSz="914400" eaLnBrk="1" hangingPunct="1">
              <a:tabLst>
                <a:tab pos="914400" algn="l"/>
              </a:tabLst>
              <a:defRPr/>
            </a:pPr>
            <a:r>
              <a:rPr lang="en-US" altLang="en-US" sz="2000" b="1" dirty="0" smtClean="0">
                <a:solidFill>
                  <a:srgbClr val="C00000"/>
                </a:solidFill>
              </a:rPr>
              <a:t>Bilateral and Unilateral Contracts</a:t>
            </a:r>
            <a:r>
              <a:rPr lang="en-US" altLang="en-US" sz="2000" b="1" dirty="0">
                <a:solidFill>
                  <a:srgbClr val="C00000"/>
                </a:solidFill>
              </a:rPr>
              <a:t>:</a:t>
            </a:r>
          </a:p>
          <a:p>
            <a:pPr marL="0" lvl="1" defTabSz="914400" eaLnBrk="1" hangingPunct="1">
              <a:tabLst>
                <a:tab pos="914400" algn="l"/>
              </a:tabLst>
              <a:defRPr/>
            </a:pPr>
            <a:r>
              <a:rPr lang="en-US" altLang="en-US" sz="2000" dirty="0"/>
              <a:t>Contracts can be </a:t>
            </a:r>
            <a:r>
              <a:rPr lang="en-US" altLang="en-US" sz="2000" dirty="0" smtClean="0"/>
              <a:t>Bilateral </a:t>
            </a:r>
            <a:r>
              <a:rPr lang="en-US" altLang="en-US" sz="2000" dirty="0"/>
              <a:t>or </a:t>
            </a:r>
            <a:r>
              <a:rPr lang="en-US" altLang="en-US" sz="2000" dirty="0" smtClean="0"/>
              <a:t>Unilateral.</a:t>
            </a:r>
            <a:endParaRPr lang="en-US" altLang="en-US" sz="2000" dirty="0"/>
          </a:p>
          <a:p>
            <a:pPr marL="0" lvl="1" algn="just" defTabSz="914400" eaLnBrk="1" hangingPunct="1">
              <a:tabLst>
                <a:tab pos="914400" algn="l"/>
              </a:tabLst>
              <a:defRPr/>
            </a:pPr>
            <a:endParaRPr lang="en-US" altLang="en-US" sz="1000" dirty="0"/>
          </a:p>
          <a:p>
            <a:pPr marL="0" lvl="1" algn="just" defTabSz="914400" eaLnBrk="1" hangingPunct="1">
              <a:tabLst>
                <a:tab pos="914400" algn="l"/>
              </a:tabLst>
              <a:defRPr/>
            </a:pPr>
            <a:r>
              <a:rPr lang="en-US" altLang="en-US" sz="2000" dirty="0" smtClean="0"/>
              <a:t>A </a:t>
            </a:r>
            <a:r>
              <a:rPr lang="en-US" altLang="en-US" sz="2000" b="1" dirty="0" smtClean="0"/>
              <a:t>bilateral contract </a:t>
            </a:r>
            <a:r>
              <a:rPr lang="en-US" altLang="en-US" sz="2000" dirty="0" smtClean="0"/>
              <a:t>exists when one promise of the contract is given for another.</a:t>
            </a:r>
          </a:p>
          <a:p>
            <a:pPr marL="0" lvl="1" algn="just" defTabSz="914400" eaLnBrk="1" hangingPunct="1">
              <a:tabLst>
                <a:tab pos="914400" algn="l"/>
              </a:tabLst>
              <a:defRPr/>
            </a:pPr>
            <a:endParaRPr lang="en-US" altLang="en-US" sz="1000" dirty="0"/>
          </a:p>
          <a:p>
            <a:pPr marL="0" lvl="1" algn="just" defTabSz="914400" eaLnBrk="1" hangingPunct="1">
              <a:tabLst>
                <a:tab pos="914400" algn="l"/>
              </a:tabLst>
              <a:defRPr/>
            </a:pPr>
            <a:r>
              <a:rPr lang="en-US" altLang="en-US" sz="2000" dirty="0" smtClean="0"/>
              <a:t>A </a:t>
            </a:r>
            <a:r>
              <a:rPr lang="en-US" altLang="en-US" sz="2000" b="1" dirty="0" smtClean="0"/>
              <a:t>unilateral contract </a:t>
            </a:r>
            <a:r>
              <a:rPr lang="en-US" altLang="en-US" sz="2000" dirty="0" smtClean="0"/>
              <a:t>exists when one party promises to perform after the other party does some designated act.</a:t>
            </a:r>
          </a:p>
          <a:p>
            <a:pPr marL="0" lvl="1" algn="just" defTabSz="914400" eaLnBrk="1" hangingPunct="1">
              <a:tabLst>
                <a:tab pos="914400" algn="l"/>
              </a:tabLst>
              <a:defRPr/>
            </a:pPr>
            <a:endParaRPr lang="en-US" altLang="en-US" sz="1000" b="1" dirty="0"/>
          </a:p>
          <a:p>
            <a:pPr marL="0" lvl="1" algn="just" defTabSz="914400" eaLnBrk="1" hangingPunct="1">
              <a:tabLst>
                <a:tab pos="914400" algn="l"/>
              </a:tabLst>
              <a:defRPr/>
            </a:pPr>
            <a:r>
              <a:rPr lang="en-US" altLang="en-US" sz="2000" dirty="0" smtClean="0"/>
              <a:t>An</a:t>
            </a:r>
            <a:r>
              <a:rPr lang="en-US" altLang="en-US" sz="2000" b="1" dirty="0" smtClean="0"/>
              <a:t> option and refusal contract </a:t>
            </a:r>
            <a:r>
              <a:rPr lang="en-US" altLang="en-US" sz="2000" dirty="0" smtClean="0"/>
              <a:t>exists when one party gives the other the right to enter into a contract at a later date.  A </a:t>
            </a:r>
            <a:r>
              <a:rPr lang="en-US" altLang="en-US" sz="2000" b="1" dirty="0" smtClean="0"/>
              <a:t>right of first refusal </a:t>
            </a:r>
            <a:r>
              <a:rPr lang="en-US" altLang="en-US" sz="2000" dirty="0" smtClean="0"/>
              <a:t>is not a contract, as it merely gives the other party the right to make an offer.</a:t>
            </a:r>
            <a:endParaRPr lang="en-US" altLang="en-US" sz="2400" b="1" i="1" dirty="0" smtClean="0">
              <a:solidFill>
                <a:srgbClr val="C00000"/>
              </a:solidFill>
            </a:endParaRPr>
          </a:p>
        </p:txBody>
      </p:sp>
    </p:spTree>
    <p:extLst>
      <p:ext uri="{BB962C8B-B14F-4D97-AF65-F5344CB8AC3E}">
        <p14:creationId xmlns:p14="http://schemas.microsoft.com/office/powerpoint/2010/main" val="245547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419671"/>
          </a:xfrm>
          <a:prstGeom prst="rect">
            <a:avLst/>
          </a:prstGeom>
          <a:solidFill>
            <a:schemeClr val="accent3"/>
          </a:solidFill>
        </p:spPr>
        <p:txBody>
          <a:bodyPr wrap="square">
            <a:spAutoFit/>
          </a:bodyPr>
          <a:lstStyle/>
          <a:p>
            <a:pPr>
              <a:lnSpc>
                <a:spcPct val="80000"/>
              </a:lnSpc>
              <a:defRPr/>
            </a:pPr>
            <a:r>
              <a:rPr lang="en-US" sz="3200" b="1" dirty="0" smtClean="0"/>
              <a:t>Tonight – </a:t>
            </a:r>
            <a:r>
              <a:rPr lang="en-US" sz="3200" b="1" dirty="0"/>
              <a:t>We </a:t>
            </a:r>
            <a:r>
              <a:rPr lang="en-US" sz="3200" b="1" dirty="0" smtClean="0"/>
              <a:t>Will Speak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defRPr/>
            </a:pPr>
            <a:endParaRPr lang="en-US" sz="600" b="1" dirty="0"/>
          </a:p>
          <a:p>
            <a:pPr>
              <a:buFont typeface="Arial" pitchFamily="34" charset="0"/>
              <a:buChar char="•"/>
              <a:defRPr/>
            </a:pPr>
            <a:r>
              <a:rPr lang="en-US" sz="2800" b="1" dirty="0">
                <a:solidFill>
                  <a:srgbClr val="002060"/>
                </a:solidFill>
              </a:rPr>
              <a:t> The </a:t>
            </a:r>
            <a:r>
              <a:rPr lang="en-US" sz="2800" b="1" dirty="0" smtClean="0">
                <a:solidFill>
                  <a:srgbClr val="002060"/>
                </a:solidFill>
              </a:rPr>
              <a:t>Rights in Contracts</a:t>
            </a:r>
            <a:endParaRPr lang="en-US" sz="2800" b="1" dirty="0">
              <a:solidFill>
                <a:srgbClr val="002060"/>
              </a:solidFill>
            </a:endParaRPr>
          </a:p>
          <a:p>
            <a:pPr algn="ctr">
              <a:defRPr/>
            </a:pPr>
            <a:r>
              <a:rPr lang="en-US" b="1" i="1" dirty="0">
                <a:solidFill>
                  <a:srgbClr val="C00000"/>
                </a:solidFill>
              </a:rPr>
              <a:t>Part One: </a:t>
            </a:r>
            <a:r>
              <a:rPr lang="en-US" b="1" i="1" dirty="0" smtClean="0">
                <a:solidFill>
                  <a:srgbClr val="C00000"/>
                </a:solidFill>
              </a:rPr>
              <a:t>Founders/Common Law/Definition/Elements/Nature</a:t>
            </a:r>
            <a:endParaRPr lang="en-US" b="1" i="1" dirty="0">
              <a:solidFill>
                <a:srgbClr val="C0000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Contract Formation – Offer</a:t>
            </a:r>
          </a:p>
          <a:p>
            <a:pPr>
              <a:defRPr/>
            </a:pPr>
            <a:r>
              <a:rPr lang="en-US" b="1" i="1" dirty="0" smtClean="0">
                <a:solidFill>
                  <a:srgbClr val="C00000"/>
                </a:solidFill>
              </a:rPr>
              <a:t>  Part </a:t>
            </a:r>
            <a:r>
              <a:rPr lang="en-US" b="1" i="1" dirty="0">
                <a:solidFill>
                  <a:srgbClr val="C00000"/>
                </a:solidFill>
              </a:rPr>
              <a:t>Two: </a:t>
            </a:r>
            <a:r>
              <a:rPr lang="en-US" b="1" i="1" dirty="0" smtClean="0">
                <a:solidFill>
                  <a:srgbClr val="C00000"/>
                </a:solidFill>
              </a:rPr>
              <a:t>Definition/Requirements/Termination</a:t>
            </a:r>
            <a:endParaRPr lang="en-US" b="1" i="1" dirty="0">
              <a:solidFill>
                <a:srgbClr val="C00000"/>
              </a:solidFill>
            </a:endParaRP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Contract Formation - Acceptance</a:t>
            </a:r>
            <a:endParaRPr lang="en-US" sz="2800" b="1" dirty="0">
              <a:solidFill>
                <a:srgbClr val="002060"/>
              </a:solidFill>
            </a:endParaRPr>
          </a:p>
          <a:p>
            <a:pPr algn="ctr">
              <a:defRPr/>
            </a:pPr>
            <a:r>
              <a:rPr lang="en-US" b="1" i="1" dirty="0">
                <a:solidFill>
                  <a:srgbClr val="C00000"/>
                </a:solidFill>
              </a:rPr>
              <a:t> Part Three: </a:t>
            </a:r>
            <a:r>
              <a:rPr lang="en-US" b="1" i="1" dirty="0" smtClean="0">
                <a:solidFill>
                  <a:srgbClr val="C00000"/>
                </a:solidFill>
              </a:rPr>
              <a:t>Definition/Requirements/Form/Nature/Effect</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a:t>
            </a:r>
            <a:r>
              <a:rPr lang="en-US" sz="2600" b="1" dirty="0" smtClean="0">
                <a:solidFill>
                  <a:srgbClr val="002060"/>
                </a:solidFill>
              </a:rPr>
              <a:t>Case </a:t>
            </a:r>
            <a:r>
              <a:rPr lang="en-US" sz="2600" b="1" dirty="0">
                <a:solidFill>
                  <a:srgbClr val="002060"/>
                </a:solidFill>
              </a:rPr>
              <a:t>– </a:t>
            </a:r>
            <a:r>
              <a:rPr lang="en-US" sz="2600" b="1" dirty="0" err="1" smtClean="0">
                <a:solidFill>
                  <a:srgbClr val="002060"/>
                </a:solidFill>
              </a:rPr>
              <a:t>Kolchins</a:t>
            </a:r>
            <a:r>
              <a:rPr lang="en-US" sz="2600" b="1" dirty="0" smtClean="0">
                <a:solidFill>
                  <a:srgbClr val="002060"/>
                </a:solidFill>
              </a:rPr>
              <a:t> v. Evolution Market</a:t>
            </a:r>
            <a:endParaRPr lang="en-US" sz="2600" b="1" dirty="0">
              <a:solidFill>
                <a:srgbClr val="002060"/>
              </a:solidFill>
            </a:endParaRPr>
          </a:p>
          <a:p>
            <a:pPr algn="ctr">
              <a:defRPr/>
            </a:pPr>
            <a:r>
              <a:rPr lang="en-US" sz="2400" b="1" i="1" dirty="0">
                <a:solidFill>
                  <a:srgbClr val="C00000"/>
                </a:solidFill>
              </a:rPr>
              <a:t>     </a:t>
            </a:r>
            <a:r>
              <a:rPr lang="en-US" b="1" i="1" dirty="0" smtClean="0">
                <a:solidFill>
                  <a:srgbClr val="C00000"/>
                </a:solidFill>
              </a:rPr>
              <a:t>Recognition of Contractual Elements</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98252" y="841375"/>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smtClean="0">
                <a:solidFill>
                  <a:srgbClr val="006600"/>
                </a:solidFill>
              </a:rPr>
              <a:t>Classes (types) of Contracts</a:t>
            </a:r>
            <a:endParaRPr lang="en-US" sz="32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000" b="1" dirty="0"/>
              <a:t>There are many classes (types) of </a:t>
            </a:r>
            <a:r>
              <a:rPr lang="en-US" sz="2000" b="1" dirty="0">
                <a:solidFill>
                  <a:srgbClr val="0308C9"/>
                </a:solidFill>
              </a:rPr>
              <a:t>Contracts, </a:t>
            </a:r>
            <a:r>
              <a:rPr lang="en-US" sz="2000" b="1" dirty="0"/>
              <a:t>including:</a:t>
            </a:r>
            <a:r>
              <a:rPr lang="en-US" sz="2000" b="1" dirty="0">
                <a:solidFill>
                  <a:srgbClr val="0308C9"/>
                </a:solidFill>
              </a:rPr>
              <a:t> </a:t>
            </a:r>
            <a:endParaRPr lang="en-US" sz="2000" b="1" dirty="0"/>
          </a:p>
          <a:p>
            <a:pPr algn="just">
              <a:lnSpc>
                <a:spcPct val="130000"/>
              </a:lnSpc>
              <a:spcBef>
                <a:spcPts val="0"/>
              </a:spcBef>
              <a:defRPr/>
            </a:pPr>
            <a:endParaRPr lang="en-US" altLang="en-US" sz="1000" b="1" i="1" dirty="0">
              <a:solidFill>
                <a:srgbClr val="C00000"/>
              </a:solidFill>
            </a:endParaRPr>
          </a:p>
          <a:p>
            <a:pPr marL="0" lvl="1" defTabSz="914400" eaLnBrk="1" hangingPunct="1">
              <a:tabLst>
                <a:tab pos="914400" algn="l"/>
              </a:tabLst>
              <a:defRPr/>
            </a:pPr>
            <a:r>
              <a:rPr lang="en-US" altLang="en-US" sz="2000" b="1" dirty="0" smtClean="0">
                <a:solidFill>
                  <a:srgbClr val="C00000"/>
                </a:solidFill>
              </a:rPr>
              <a:t>Quasi </a:t>
            </a:r>
            <a:r>
              <a:rPr lang="en-US" altLang="en-US" sz="2000" b="1" dirty="0">
                <a:solidFill>
                  <a:srgbClr val="C00000"/>
                </a:solidFill>
              </a:rPr>
              <a:t>Contracts:</a:t>
            </a:r>
          </a:p>
          <a:p>
            <a:pPr marL="0" lvl="1" defTabSz="914400" eaLnBrk="1" hangingPunct="1">
              <a:tabLst>
                <a:tab pos="914400" algn="l"/>
              </a:tabLst>
              <a:defRPr/>
            </a:pPr>
            <a:r>
              <a:rPr lang="en-US" altLang="en-US" sz="2000" dirty="0" smtClean="0"/>
              <a:t>In certain instances the law can impose a duty where no actual contract existed.  These include:</a:t>
            </a:r>
          </a:p>
          <a:p>
            <a:pPr marL="0" lvl="1" defTabSz="914400" eaLnBrk="1" hangingPunct="1">
              <a:tabLst>
                <a:tab pos="914400" algn="l"/>
              </a:tabLst>
              <a:defRPr/>
            </a:pPr>
            <a:endParaRPr lang="en-US" altLang="en-US" sz="1000" dirty="0"/>
          </a:p>
          <a:p>
            <a:pPr marL="0" lvl="1" algn="just" defTabSz="914400" eaLnBrk="1" hangingPunct="1">
              <a:tabLst>
                <a:tab pos="914400" algn="l"/>
              </a:tabLst>
              <a:defRPr/>
            </a:pPr>
            <a:r>
              <a:rPr lang="en-US" altLang="en-US" b="1" dirty="0" smtClean="0">
                <a:solidFill>
                  <a:srgbClr val="0308C9"/>
                </a:solidFill>
              </a:rPr>
              <a:t>Prevention </a:t>
            </a:r>
            <a:r>
              <a:rPr lang="en-US" altLang="en-US" b="1" dirty="0">
                <a:solidFill>
                  <a:srgbClr val="0308C9"/>
                </a:solidFill>
              </a:rPr>
              <a:t>of Unjust </a:t>
            </a:r>
            <a:r>
              <a:rPr lang="en-US" altLang="en-US" b="1" dirty="0" smtClean="0">
                <a:solidFill>
                  <a:srgbClr val="0308C9"/>
                </a:solidFill>
              </a:rPr>
              <a:t>Enrichment:</a:t>
            </a:r>
            <a:r>
              <a:rPr lang="en-US" altLang="en-US" dirty="0" smtClean="0"/>
              <a:t> </a:t>
            </a:r>
            <a:r>
              <a:rPr lang="en-US" altLang="en-US" dirty="0"/>
              <a:t>In certain situations, the law regards it as unjust for a person to receive a benefit and not pay for </a:t>
            </a:r>
            <a:r>
              <a:rPr lang="en-US" altLang="en-US" dirty="0" smtClean="0"/>
              <a:t>it, regardless </a:t>
            </a:r>
            <a:r>
              <a:rPr lang="en-US" altLang="en-US" dirty="0"/>
              <a:t>of whether a contract existed</a:t>
            </a:r>
            <a:r>
              <a:rPr lang="en-US" altLang="en-US" dirty="0" smtClean="0"/>
              <a:t>.  A claim for unjust </a:t>
            </a:r>
            <a:r>
              <a:rPr lang="en-US" altLang="en-US" dirty="0"/>
              <a:t>enrichment requires: </a:t>
            </a:r>
          </a:p>
          <a:p>
            <a:pPr marL="342900" lvl="1" indent="-342900" algn="just" defTabSz="914400" eaLnBrk="1" hangingPunct="1">
              <a:buFont typeface="Arial" panose="020B0604020202020204" pitchFamily="34" charset="0"/>
              <a:buChar char="•"/>
              <a:tabLst>
                <a:tab pos="914400" algn="l"/>
              </a:tabLst>
              <a:defRPr/>
            </a:pPr>
            <a:r>
              <a:rPr lang="en-US" altLang="en-US" sz="1600" b="1" dirty="0" smtClean="0"/>
              <a:t>That a benefit was conferred,</a:t>
            </a:r>
          </a:p>
          <a:p>
            <a:pPr marL="342900" lvl="1" indent="-342900" algn="just" defTabSz="914400" eaLnBrk="1" hangingPunct="1">
              <a:buFont typeface="Arial" panose="020B0604020202020204" pitchFamily="34" charset="0"/>
              <a:buChar char="•"/>
              <a:tabLst>
                <a:tab pos="914400" algn="l"/>
              </a:tabLst>
              <a:defRPr/>
            </a:pPr>
            <a:r>
              <a:rPr lang="en-US" altLang="en-US" sz="1600" b="1" dirty="0" smtClean="0"/>
              <a:t>That the defendant had </a:t>
            </a:r>
            <a:r>
              <a:rPr lang="en-US" altLang="en-US" sz="1600" b="1" dirty="0"/>
              <a:t>knowledge of </a:t>
            </a:r>
            <a:r>
              <a:rPr lang="en-US" altLang="en-US" sz="1600" b="1" dirty="0" smtClean="0"/>
              <a:t>the benefit</a:t>
            </a:r>
            <a:r>
              <a:rPr lang="en-US" altLang="en-US" sz="1600" b="1" dirty="0"/>
              <a:t>, </a:t>
            </a:r>
            <a:r>
              <a:rPr lang="en-US" altLang="en-US" sz="1600" b="1" dirty="0" smtClean="0"/>
              <a:t>and </a:t>
            </a:r>
          </a:p>
          <a:p>
            <a:pPr marL="342900" lvl="1" indent="-342900" algn="just" defTabSz="914400" eaLnBrk="1" hangingPunct="1">
              <a:buFont typeface="Arial" panose="020B0604020202020204" pitchFamily="34" charset="0"/>
              <a:buChar char="•"/>
              <a:tabLst>
                <a:tab pos="914400" algn="l"/>
              </a:tabLst>
              <a:defRPr/>
            </a:pPr>
            <a:r>
              <a:rPr lang="en-US" altLang="en-US" sz="1600" b="1" dirty="0" smtClean="0"/>
              <a:t>That it was unjust for the defendant to </a:t>
            </a:r>
            <a:r>
              <a:rPr lang="en-US" altLang="en-US" sz="1600" b="1" dirty="0"/>
              <a:t>retain benefit without payment.</a:t>
            </a:r>
          </a:p>
          <a:p>
            <a:pPr algn="just">
              <a:lnSpc>
                <a:spcPct val="130000"/>
              </a:lnSpc>
              <a:spcBef>
                <a:spcPts val="0"/>
              </a:spcBef>
              <a:defRPr/>
            </a:pPr>
            <a:endParaRPr lang="en-US" altLang="en-US" sz="2400" b="1" i="1" dirty="0" smtClean="0">
              <a:solidFill>
                <a:srgbClr val="C00000"/>
              </a:solidFill>
            </a:endParaRPr>
          </a:p>
        </p:txBody>
      </p:sp>
    </p:spTree>
    <p:extLst>
      <p:ext uri="{BB962C8B-B14F-4D97-AF65-F5344CB8AC3E}">
        <p14:creationId xmlns:p14="http://schemas.microsoft.com/office/powerpoint/2010/main" val="894558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7000"/>
              </a:lnSpc>
              <a:spcBef>
                <a:spcPts val="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7000"/>
              </a:lnSpc>
              <a:spcBef>
                <a:spcPts val="0"/>
              </a:spcBef>
              <a:defRPr/>
            </a:pPr>
            <a:r>
              <a:rPr lang="en-US" sz="3200" b="1" i="1" dirty="0" smtClean="0">
                <a:solidFill>
                  <a:srgbClr val="006600"/>
                </a:solidFill>
              </a:rPr>
              <a:t>Classes (types) of Contracts</a:t>
            </a:r>
            <a:endParaRPr lang="en-US" sz="3200" b="1" i="1" dirty="0">
              <a:solidFill>
                <a:srgbClr val="006600"/>
              </a:solidFill>
            </a:endParaRPr>
          </a:p>
          <a:p>
            <a:pPr>
              <a:lnSpc>
                <a:spcPct val="77000"/>
              </a:lnSpc>
              <a:spcBef>
                <a:spcPts val="0"/>
              </a:spcBef>
              <a:defRPr/>
            </a:pPr>
            <a:endParaRPr lang="en-US" sz="1000" b="1" i="1" dirty="0"/>
          </a:p>
          <a:p>
            <a:pPr algn="just">
              <a:lnSpc>
                <a:spcPct val="77000"/>
              </a:lnSpc>
              <a:spcBef>
                <a:spcPts val="0"/>
              </a:spcBef>
              <a:defRPr/>
            </a:pPr>
            <a:endParaRPr lang="en-US" sz="800" b="1" i="1" dirty="0"/>
          </a:p>
          <a:p>
            <a:pPr algn="just">
              <a:lnSpc>
                <a:spcPct val="77000"/>
              </a:lnSpc>
              <a:spcBef>
                <a:spcPts val="0"/>
              </a:spcBef>
              <a:defRPr/>
            </a:pPr>
            <a:r>
              <a:rPr lang="en-US" sz="2000" b="1" dirty="0"/>
              <a:t>There are many classes (types) of </a:t>
            </a:r>
            <a:r>
              <a:rPr lang="en-US" sz="2000" b="1" dirty="0">
                <a:solidFill>
                  <a:srgbClr val="0308C9"/>
                </a:solidFill>
              </a:rPr>
              <a:t>Contracts, </a:t>
            </a:r>
            <a:r>
              <a:rPr lang="en-US" sz="2000" b="1" dirty="0"/>
              <a:t>including:</a:t>
            </a:r>
            <a:r>
              <a:rPr lang="en-US" sz="2000" b="1" dirty="0">
                <a:solidFill>
                  <a:srgbClr val="0308C9"/>
                </a:solidFill>
              </a:rPr>
              <a:t> </a:t>
            </a:r>
            <a:endParaRPr lang="en-US" sz="2000" b="1" dirty="0"/>
          </a:p>
          <a:p>
            <a:pPr algn="just">
              <a:lnSpc>
                <a:spcPct val="77000"/>
              </a:lnSpc>
              <a:spcBef>
                <a:spcPts val="0"/>
              </a:spcBef>
              <a:defRPr/>
            </a:pPr>
            <a:endParaRPr lang="en-US" altLang="en-US" sz="1000" b="1" i="1" dirty="0">
              <a:solidFill>
                <a:srgbClr val="C00000"/>
              </a:solidFill>
            </a:endParaRPr>
          </a:p>
          <a:p>
            <a:pPr marL="0" lvl="1" algn="just" defTabSz="914400" eaLnBrk="1" hangingPunct="1">
              <a:lnSpc>
                <a:spcPct val="77000"/>
              </a:lnSpc>
              <a:spcBef>
                <a:spcPts val="0"/>
              </a:spcBef>
              <a:tabLst>
                <a:tab pos="914400" algn="l"/>
              </a:tabLst>
              <a:defRPr/>
            </a:pPr>
            <a:r>
              <a:rPr lang="en-US" altLang="en-US" b="1" dirty="0" smtClean="0">
                <a:solidFill>
                  <a:srgbClr val="C00000"/>
                </a:solidFill>
              </a:rPr>
              <a:t>Internet/Electronic Contracts</a:t>
            </a:r>
            <a:r>
              <a:rPr lang="en-US" altLang="en-US" b="1" dirty="0">
                <a:solidFill>
                  <a:srgbClr val="C00000"/>
                </a:solidFill>
              </a:rPr>
              <a:t>:</a:t>
            </a:r>
          </a:p>
          <a:p>
            <a:pPr marL="0" lvl="1" algn="just" defTabSz="914400" eaLnBrk="1" hangingPunct="1">
              <a:lnSpc>
                <a:spcPct val="77000"/>
              </a:lnSpc>
              <a:spcBef>
                <a:spcPts val="0"/>
              </a:spcBef>
              <a:tabLst>
                <a:tab pos="914400" algn="l"/>
              </a:tabLst>
              <a:defRPr/>
            </a:pPr>
            <a:r>
              <a:rPr lang="en-US" altLang="en-US" dirty="0" smtClean="0"/>
              <a:t>Contracts, under certain circumstances can </a:t>
            </a:r>
            <a:r>
              <a:rPr lang="en-US" altLang="en-US" dirty="0"/>
              <a:t>be </a:t>
            </a:r>
            <a:r>
              <a:rPr lang="en-US" altLang="en-US" dirty="0" smtClean="0"/>
              <a:t>made on electronic platforms, via the internet, email or some other electronic medium.</a:t>
            </a:r>
          </a:p>
          <a:p>
            <a:pPr marL="0" lvl="1" algn="just" defTabSz="914400" eaLnBrk="1" hangingPunct="1">
              <a:lnSpc>
                <a:spcPct val="77000"/>
              </a:lnSpc>
              <a:spcBef>
                <a:spcPts val="0"/>
              </a:spcBef>
              <a:tabLst>
                <a:tab pos="914400" algn="l"/>
              </a:tabLst>
              <a:defRPr/>
            </a:pPr>
            <a:endParaRPr lang="en-US" altLang="en-US" sz="1000" dirty="0"/>
          </a:p>
          <a:p>
            <a:pPr marL="0" lvl="1" algn="just" defTabSz="914400" eaLnBrk="1" hangingPunct="1">
              <a:lnSpc>
                <a:spcPct val="77000"/>
              </a:lnSpc>
              <a:spcBef>
                <a:spcPts val="0"/>
              </a:spcBef>
              <a:tabLst>
                <a:tab pos="914400" algn="l"/>
              </a:tabLst>
              <a:defRPr/>
            </a:pPr>
            <a:r>
              <a:rPr lang="en-US" altLang="en-US" dirty="0" smtClean="0"/>
              <a:t>These contracts can be business to business or business to consumers.</a:t>
            </a:r>
          </a:p>
          <a:p>
            <a:pPr marL="0" lvl="1" algn="just" defTabSz="914400" eaLnBrk="1" hangingPunct="1">
              <a:lnSpc>
                <a:spcPct val="77000"/>
              </a:lnSpc>
              <a:spcBef>
                <a:spcPts val="0"/>
              </a:spcBef>
              <a:tabLst>
                <a:tab pos="914400" algn="l"/>
              </a:tabLst>
              <a:defRPr/>
            </a:pPr>
            <a:endParaRPr lang="en-US" altLang="en-US" sz="1000" dirty="0"/>
          </a:p>
          <a:p>
            <a:pPr marL="0" lvl="1" algn="just" defTabSz="914400" eaLnBrk="1" hangingPunct="1">
              <a:lnSpc>
                <a:spcPct val="77000"/>
              </a:lnSpc>
              <a:spcBef>
                <a:spcPts val="0"/>
              </a:spcBef>
              <a:tabLst>
                <a:tab pos="914400" algn="l"/>
              </a:tabLst>
              <a:defRPr/>
            </a:pPr>
            <a:r>
              <a:rPr lang="en-US" altLang="en-US" dirty="0" smtClean="0"/>
              <a:t>Certain state and federal statutes now recognize the legality of electronic signatures.</a:t>
            </a:r>
            <a:endParaRPr lang="en-US" altLang="en-US" dirty="0"/>
          </a:p>
          <a:p>
            <a:pPr marL="0" lvl="1" algn="just" defTabSz="914400" eaLnBrk="1" hangingPunct="1">
              <a:lnSpc>
                <a:spcPct val="77000"/>
              </a:lnSpc>
              <a:spcBef>
                <a:spcPts val="0"/>
              </a:spcBef>
              <a:tabLst>
                <a:tab pos="914400" algn="l"/>
              </a:tabLst>
              <a:defRPr/>
            </a:pPr>
            <a:endParaRPr lang="en-US" altLang="en-US" sz="1000" dirty="0"/>
          </a:p>
          <a:p>
            <a:pPr algn="just">
              <a:lnSpc>
                <a:spcPct val="77000"/>
              </a:lnSpc>
              <a:spcBef>
                <a:spcPts val="0"/>
              </a:spcBef>
              <a:defRPr/>
            </a:pPr>
            <a:r>
              <a:rPr lang="en-US" altLang="en-US" dirty="0" smtClean="0"/>
              <a:t>Sections 301-309 of the New York State Technology Law (</a:t>
            </a:r>
            <a:r>
              <a:rPr lang="en-US" altLang="en-US" b="1" dirty="0" smtClean="0"/>
              <a:t>the Electronic Signature and Records Act</a:t>
            </a:r>
            <a:r>
              <a:rPr lang="en-US" altLang="en-US" dirty="0" smtClean="0"/>
              <a:t>) </a:t>
            </a:r>
            <a:r>
              <a:rPr lang="en-US" dirty="0"/>
              <a:t>provides that "signatures" made via electronic </a:t>
            </a:r>
            <a:r>
              <a:rPr lang="en-US" dirty="0" smtClean="0"/>
              <a:t>means, </a:t>
            </a:r>
            <a:r>
              <a:rPr lang="en-US" dirty="0"/>
              <a:t>will </a:t>
            </a:r>
            <a:r>
              <a:rPr lang="en-US" dirty="0" smtClean="0"/>
              <a:t>now be </a:t>
            </a:r>
            <a:r>
              <a:rPr lang="en-US" dirty="0"/>
              <a:t>legally binding just as hand-written signatures </a:t>
            </a:r>
            <a:r>
              <a:rPr lang="en-US" dirty="0" smtClean="0"/>
              <a:t>are now.</a:t>
            </a:r>
          </a:p>
          <a:p>
            <a:pPr algn="just">
              <a:lnSpc>
                <a:spcPct val="77000"/>
              </a:lnSpc>
              <a:spcBef>
                <a:spcPts val="0"/>
              </a:spcBef>
              <a:defRPr/>
            </a:pPr>
            <a:endParaRPr lang="en-US" sz="1000" dirty="0"/>
          </a:p>
          <a:p>
            <a:pPr algn="just">
              <a:lnSpc>
                <a:spcPct val="77000"/>
              </a:lnSpc>
              <a:spcBef>
                <a:spcPts val="0"/>
              </a:spcBef>
              <a:defRPr/>
            </a:pPr>
            <a:r>
              <a:rPr lang="en-US" dirty="0" smtClean="0"/>
              <a:t>This law further enhances </a:t>
            </a:r>
            <a:r>
              <a:rPr lang="en-US" dirty="0"/>
              <a:t>and clarifies the authority of government to create and retain records in computer produced electronic </a:t>
            </a:r>
            <a:r>
              <a:rPr lang="en-US" dirty="0" smtClean="0"/>
              <a:t>form, and seeks to remove all doubt that </a:t>
            </a:r>
            <a:r>
              <a:rPr lang="en-US" dirty="0"/>
              <a:t>electronic records </a:t>
            </a:r>
            <a:r>
              <a:rPr lang="en-US" dirty="0" smtClean="0"/>
              <a:t>will have </a:t>
            </a:r>
            <a:r>
              <a:rPr lang="en-US" dirty="0"/>
              <a:t>the same legal force </a:t>
            </a:r>
            <a:r>
              <a:rPr lang="en-US" dirty="0" smtClean="0"/>
              <a:t>and effect as </a:t>
            </a:r>
            <a:r>
              <a:rPr lang="en-US" dirty="0"/>
              <a:t>those produced in other formats such as paper and microfilm</a:t>
            </a:r>
            <a:r>
              <a:rPr lang="en-US" dirty="0" smtClean="0"/>
              <a:t>.</a:t>
            </a:r>
          </a:p>
          <a:p>
            <a:pPr algn="just">
              <a:lnSpc>
                <a:spcPct val="77000"/>
              </a:lnSpc>
              <a:spcBef>
                <a:spcPts val="0"/>
              </a:spcBef>
              <a:defRPr/>
            </a:pPr>
            <a:endParaRPr lang="en-US" altLang="en-US" sz="1000" dirty="0"/>
          </a:p>
          <a:p>
            <a:pPr algn="just">
              <a:lnSpc>
                <a:spcPct val="77000"/>
              </a:lnSpc>
              <a:spcBef>
                <a:spcPts val="0"/>
              </a:spcBef>
              <a:defRPr/>
            </a:pPr>
            <a:r>
              <a:rPr lang="en-US" altLang="en-US" dirty="0" smtClean="0"/>
              <a:t>Two federal laws, the </a:t>
            </a:r>
            <a:r>
              <a:rPr lang="en-US" b="1" dirty="0" smtClean="0"/>
              <a:t>Electronic </a:t>
            </a:r>
            <a:r>
              <a:rPr lang="en-US" b="1" dirty="0"/>
              <a:t>Signature in Global and National Commerce Act (ESIGN)</a:t>
            </a:r>
            <a:r>
              <a:rPr lang="en-US" dirty="0"/>
              <a:t> and state adoption of the </a:t>
            </a:r>
            <a:r>
              <a:rPr lang="en-US" b="1" dirty="0"/>
              <a:t>Uniform Electronic Transactions Act (UETA</a:t>
            </a:r>
            <a:r>
              <a:rPr lang="en-US" b="1" dirty="0" smtClean="0"/>
              <a:t>)</a:t>
            </a:r>
            <a:r>
              <a:rPr lang="en-US" dirty="0" smtClean="0"/>
              <a:t>, also promote the validity of electronic signatures in many commercial contracts.</a:t>
            </a:r>
            <a:endParaRPr lang="en-US" altLang="en-US" dirty="0" smtClean="0"/>
          </a:p>
        </p:txBody>
      </p:sp>
    </p:spTree>
    <p:extLst>
      <p:ext uri="{BB962C8B-B14F-4D97-AF65-F5344CB8AC3E}">
        <p14:creationId xmlns:p14="http://schemas.microsoft.com/office/powerpoint/2010/main" val="16700440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ts val="0"/>
              </a:spcBef>
            </a:pPr>
            <a:r>
              <a:rPr lang="en-US" sz="4400" b="1" i="1" dirty="0">
                <a:solidFill>
                  <a:srgbClr val="C00000"/>
                </a:solidFill>
              </a:rPr>
              <a:t>Thank 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4294967295"/>
          </p:nvPr>
        </p:nvSpPr>
        <p:spPr/>
        <p:txBody>
          <a:bodyPr/>
          <a:lstStyle/>
          <a:p>
            <a:pPr>
              <a:defRPr/>
            </a:pPr>
            <a:endParaRPr lang="en-US" dirty="0"/>
          </a:p>
        </p:txBody>
      </p:sp>
    </p:spTree>
    <p:extLst>
      <p:ext uri="{BB962C8B-B14F-4D97-AF65-F5344CB8AC3E}">
        <p14:creationId xmlns:p14="http://schemas.microsoft.com/office/powerpoint/2010/main" val="1656412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r>
              <a:rPr lang="en-US" sz="5900" b="1" i="1" dirty="0" smtClean="0">
                <a:solidFill>
                  <a:srgbClr val="C00000"/>
                </a:solidFill>
              </a:rPr>
              <a:t>Rights in Contracts</a:t>
            </a:r>
            <a:endParaRPr lang="en-US" sz="59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a:solidFill>
                  <a:srgbClr val="0033CC"/>
                </a:solidFill>
              </a:rPr>
              <a:t>The Meaning of Contract Law</a:t>
            </a: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The Founders View of Contracts</a:t>
            </a:r>
            <a:endParaRPr lang="en-US" sz="2000" b="1" i="1" dirty="0">
              <a:solidFill>
                <a:srgbClr val="0033CC"/>
              </a:solidFill>
            </a:endParaRP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Contracts Under Common Law</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Sources of Contract Law</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Definition of Contract</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Elements of a Contract</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The Nature of Contracts</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Classes (types) of Contracts</a:t>
            </a:r>
            <a:endParaRPr lang="en-US" sz="3200" b="1" i="1" dirty="0">
              <a:solidFill>
                <a:srgbClr val="0033CC"/>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0218"/>
            <a:ext cx="8382000" cy="57150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smtClean="0">
                <a:solidFill>
                  <a:srgbClr val="0033CC"/>
                </a:solidFill>
              </a:rPr>
              <a:t>Rights in Contracts</a:t>
            </a:r>
            <a:endParaRPr lang="en-US" sz="3600" b="1" dirty="0">
              <a:solidFill>
                <a:srgbClr val="0033CC"/>
              </a:solidFill>
            </a:endParaRPr>
          </a:p>
          <a:p>
            <a:pPr marL="342900" indent="-342900" algn="ctr">
              <a:lnSpc>
                <a:spcPct val="95000"/>
              </a:lnSpc>
              <a:spcBef>
                <a:spcPts val="0"/>
              </a:spcBef>
              <a:defRPr/>
            </a:pPr>
            <a:r>
              <a:rPr lang="en-US" sz="3200" b="1" i="1" dirty="0" smtClean="0">
                <a:solidFill>
                  <a:srgbClr val="006600"/>
                </a:solidFill>
              </a:rPr>
              <a:t>The Meaning of Contract Law</a:t>
            </a:r>
            <a:endParaRPr lang="en-US" sz="3200" b="1" i="1" dirty="0">
              <a:solidFill>
                <a:srgbClr val="006600"/>
              </a:solidFill>
            </a:endParaRPr>
          </a:p>
          <a:p>
            <a:pPr>
              <a:lnSpc>
                <a:spcPct val="95000"/>
              </a:lnSpc>
              <a:spcBef>
                <a:spcPts val="0"/>
              </a:spcBef>
              <a:defRPr/>
            </a:pPr>
            <a:endParaRPr lang="en-US" sz="1000" b="1" i="1" dirty="0"/>
          </a:p>
          <a:p>
            <a:pPr algn="just">
              <a:lnSpc>
                <a:spcPct val="95000"/>
              </a:lnSpc>
              <a:spcBef>
                <a:spcPts val="0"/>
              </a:spcBef>
              <a:defRPr/>
            </a:pPr>
            <a:endParaRPr lang="en-US" sz="800" b="1" i="1" dirty="0"/>
          </a:p>
          <a:p>
            <a:pPr algn="just">
              <a:lnSpc>
                <a:spcPct val="95000"/>
              </a:lnSpc>
              <a:spcBef>
                <a:spcPts val="0"/>
              </a:spcBef>
              <a:defRPr/>
            </a:pPr>
            <a:r>
              <a:rPr lang="en-US" sz="2000" b="1" dirty="0" smtClean="0">
                <a:solidFill>
                  <a:srgbClr val="0308C9"/>
                </a:solidFill>
              </a:rPr>
              <a:t>The Basis of ALL Law: </a:t>
            </a:r>
            <a:r>
              <a:rPr lang="en-US" sz="2000" dirty="0" smtClean="0"/>
              <a:t>For so many reasons, contract law is the basis for all law.  Founded on common law principles, Contract law is all about agreements between persons.</a:t>
            </a:r>
          </a:p>
          <a:p>
            <a:pPr algn="just">
              <a:lnSpc>
                <a:spcPct val="95000"/>
              </a:lnSpc>
              <a:spcBef>
                <a:spcPts val="0"/>
              </a:spcBef>
              <a:defRPr/>
            </a:pPr>
            <a:endParaRPr lang="en-US" sz="1000" dirty="0"/>
          </a:p>
          <a:p>
            <a:pPr algn="just">
              <a:lnSpc>
                <a:spcPct val="95000"/>
              </a:lnSpc>
              <a:spcBef>
                <a:spcPts val="0"/>
              </a:spcBef>
              <a:defRPr/>
            </a:pPr>
            <a:r>
              <a:rPr lang="en-US" sz="2000" b="1" dirty="0" smtClean="0">
                <a:solidFill>
                  <a:srgbClr val="0308C9"/>
                </a:solidFill>
              </a:rPr>
              <a:t>Contracts are a Self Authenticating Area of Law: </a:t>
            </a:r>
            <a:r>
              <a:rPr lang="en-US" sz="2000" dirty="0" smtClean="0"/>
              <a:t>The</a:t>
            </a:r>
            <a:r>
              <a:rPr lang="en-US" sz="2000" b="1" dirty="0" smtClean="0">
                <a:solidFill>
                  <a:srgbClr val="0308C9"/>
                </a:solidFill>
              </a:rPr>
              <a:t> </a:t>
            </a:r>
            <a:r>
              <a:rPr lang="en-US" sz="2000" dirty="0" smtClean="0"/>
              <a:t>Common law held that contracts work </a:t>
            </a:r>
            <a:r>
              <a:rPr lang="en-US" sz="2000" dirty="0"/>
              <a:t>best when </a:t>
            </a:r>
            <a:r>
              <a:rPr lang="en-US" sz="2000" dirty="0" smtClean="0"/>
              <a:t>the agreement of the contract is performed by the parties, </a:t>
            </a:r>
            <a:r>
              <a:rPr lang="en-US" sz="2000" dirty="0"/>
              <a:t>and </a:t>
            </a:r>
            <a:r>
              <a:rPr lang="en-US" sz="2000" dirty="0" smtClean="0"/>
              <a:t>as such, it is really a self authenticating area of the law, since </a:t>
            </a:r>
            <a:r>
              <a:rPr lang="en-US" sz="2000" dirty="0"/>
              <a:t>C</a:t>
            </a:r>
            <a:r>
              <a:rPr lang="en-US" sz="2000" dirty="0" smtClean="0"/>
              <a:t>ommon law left the terms of the agreement, to the parties themselves.</a:t>
            </a:r>
          </a:p>
          <a:p>
            <a:pPr algn="just">
              <a:lnSpc>
                <a:spcPct val="95000"/>
              </a:lnSpc>
              <a:spcBef>
                <a:spcPts val="0"/>
              </a:spcBef>
              <a:defRPr/>
            </a:pPr>
            <a:endParaRPr lang="en-US" sz="1000" b="1" i="1" dirty="0">
              <a:solidFill>
                <a:srgbClr val="0308C9"/>
              </a:solidFill>
            </a:endParaRPr>
          </a:p>
          <a:p>
            <a:pPr algn="just">
              <a:lnSpc>
                <a:spcPct val="95000"/>
              </a:lnSpc>
              <a:spcBef>
                <a:spcPts val="0"/>
              </a:spcBef>
              <a:defRPr/>
            </a:pPr>
            <a:r>
              <a:rPr lang="en-US" sz="2000" b="1" dirty="0" smtClean="0">
                <a:solidFill>
                  <a:srgbClr val="0308C9"/>
                </a:solidFill>
              </a:rPr>
              <a:t>Contracts impact all areas of Human Activity: </a:t>
            </a:r>
            <a:r>
              <a:rPr lang="en-US" sz="2000" dirty="0" smtClean="0"/>
              <a:t>Contracts impact all areas of human activity, from personal agreements, to business, to government transactions.  The subject matter and terms of contracts are as broad as can be conceived. So long as the subject matter is lawful, the law allows, under freedom of contract, for the contract to be enforced</a:t>
            </a:r>
            <a:r>
              <a:rPr lang="en-US" sz="2000" dirty="0"/>
              <a:t>.</a:t>
            </a:r>
            <a:endParaRPr lang="en-US" sz="2000" b="1" dirty="0">
              <a:solidFill>
                <a:srgbClr val="C00000"/>
              </a:solidFill>
            </a:endParaRPr>
          </a:p>
        </p:txBody>
      </p:sp>
    </p:spTree>
    <p:extLst>
      <p:ext uri="{BB962C8B-B14F-4D97-AF65-F5344CB8AC3E}">
        <p14:creationId xmlns:p14="http://schemas.microsoft.com/office/powerpoint/2010/main" val="529287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smtClean="0">
                <a:solidFill>
                  <a:srgbClr val="0033CC"/>
                </a:solidFill>
              </a:rPr>
              <a:t>Rights in Contracts</a:t>
            </a:r>
            <a:endParaRPr lang="en-US" sz="3600" b="1" dirty="0">
              <a:solidFill>
                <a:srgbClr val="0033CC"/>
              </a:solidFill>
            </a:endParaRPr>
          </a:p>
          <a:p>
            <a:pPr marL="342900" indent="-342900" algn="ctr">
              <a:lnSpc>
                <a:spcPct val="90000"/>
              </a:lnSpc>
              <a:spcBef>
                <a:spcPts val="0"/>
              </a:spcBef>
              <a:defRPr/>
            </a:pPr>
            <a:r>
              <a:rPr lang="en-US" sz="3200" b="1" i="1" dirty="0" smtClean="0">
                <a:solidFill>
                  <a:srgbClr val="006600"/>
                </a:solidFill>
              </a:rPr>
              <a:t>The Founders View </a:t>
            </a:r>
            <a:r>
              <a:rPr lang="en-US" sz="3200" b="1" i="1" dirty="0">
                <a:solidFill>
                  <a:srgbClr val="006600"/>
                </a:solidFill>
              </a:rPr>
              <a:t>o</a:t>
            </a:r>
            <a:r>
              <a:rPr lang="en-US" sz="3200" b="1" i="1" dirty="0" smtClean="0">
                <a:solidFill>
                  <a:srgbClr val="006600"/>
                </a:solidFill>
              </a:rPr>
              <a:t>f Contracts</a:t>
            </a:r>
            <a:endParaRPr lang="en-US" sz="3200" b="1" i="1" dirty="0">
              <a:solidFill>
                <a:srgbClr val="006600"/>
              </a:solidFill>
            </a:endParaRPr>
          </a:p>
          <a:p>
            <a:pPr>
              <a:lnSpc>
                <a:spcPct val="90000"/>
              </a:lnSpc>
              <a:spcBef>
                <a:spcPts val="0"/>
              </a:spcBef>
              <a:defRPr/>
            </a:pPr>
            <a:endParaRPr lang="en-US" sz="1000" b="1" i="1" dirty="0"/>
          </a:p>
          <a:p>
            <a:pPr algn="just">
              <a:lnSpc>
                <a:spcPct val="90000"/>
              </a:lnSpc>
              <a:spcBef>
                <a:spcPts val="0"/>
              </a:spcBef>
              <a:defRPr/>
            </a:pPr>
            <a:endParaRPr lang="en-US" sz="800" b="1" i="1" dirty="0"/>
          </a:p>
          <a:p>
            <a:pPr algn="just">
              <a:lnSpc>
                <a:spcPct val="90000"/>
              </a:lnSpc>
              <a:spcBef>
                <a:spcPts val="0"/>
              </a:spcBef>
              <a:defRPr/>
            </a:pPr>
            <a:r>
              <a:rPr lang="en-US" sz="2000" b="1" dirty="0" smtClean="0"/>
              <a:t>One of the fundamental views of the founders was </a:t>
            </a:r>
            <a:r>
              <a:rPr lang="en-US" sz="2000" b="1" dirty="0" smtClean="0">
                <a:solidFill>
                  <a:srgbClr val="C00000"/>
                </a:solidFill>
              </a:rPr>
              <a:t>freedom of contract</a:t>
            </a:r>
            <a:endParaRPr lang="en-US" sz="2000" dirty="0">
              <a:solidFill>
                <a:srgbClr val="C00000"/>
              </a:solidFill>
            </a:endParaRPr>
          </a:p>
          <a:p>
            <a:pPr marL="342900" indent="-342900" algn="just">
              <a:lnSpc>
                <a:spcPct val="90000"/>
              </a:lnSpc>
              <a:spcBef>
                <a:spcPts val="0"/>
              </a:spcBef>
              <a:defRPr/>
            </a:pPr>
            <a:endParaRPr lang="en-US" sz="1000" dirty="0"/>
          </a:p>
          <a:p>
            <a:pPr algn="just">
              <a:lnSpc>
                <a:spcPct val="90000"/>
              </a:lnSpc>
              <a:spcBef>
                <a:spcPts val="0"/>
              </a:spcBef>
              <a:defRPr/>
            </a:pPr>
            <a:r>
              <a:rPr lang="en-US" sz="2000" b="1" dirty="0">
                <a:solidFill>
                  <a:srgbClr val="0308C9"/>
                </a:solidFill>
              </a:rPr>
              <a:t>Freedom of </a:t>
            </a:r>
            <a:r>
              <a:rPr lang="en-US" sz="2000" b="1" dirty="0" smtClean="0">
                <a:solidFill>
                  <a:srgbClr val="0308C9"/>
                </a:solidFill>
              </a:rPr>
              <a:t>Contract</a:t>
            </a:r>
            <a:r>
              <a:rPr lang="en-US" sz="2000" b="1" dirty="0">
                <a:solidFill>
                  <a:srgbClr val="0308C9"/>
                </a:solidFill>
              </a:rPr>
              <a:t>: </a:t>
            </a:r>
            <a:r>
              <a:rPr lang="en-US" sz="2000" dirty="0"/>
              <a:t>Freedom </a:t>
            </a:r>
            <a:r>
              <a:rPr lang="en-US" sz="2000" dirty="0" smtClean="0"/>
              <a:t>of Contract holds that </a:t>
            </a:r>
            <a:r>
              <a:rPr lang="en-US" sz="2000" dirty="0"/>
              <a:t>individuals and corporations </a:t>
            </a:r>
            <a:r>
              <a:rPr lang="en-US" sz="2000" dirty="0" smtClean="0"/>
              <a:t>have </a:t>
            </a:r>
            <a:r>
              <a:rPr lang="en-US" sz="2000" b="1" i="1" dirty="0" smtClean="0">
                <a:solidFill>
                  <a:srgbClr val="C00000"/>
                </a:solidFill>
              </a:rPr>
              <a:t>an inherent right</a:t>
            </a:r>
            <a:r>
              <a:rPr lang="en-US" sz="2000" dirty="0" smtClean="0"/>
              <a:t> to </a:t>
            </a:r>
            <a:r>
              <a:rPr lang="en-US" sz="2000" dirty="0"/>
              <a:t>make legally </a:t>
            </a:r>
            <a:r>
              <a:rPr lang="en-US" sz="2000" dirty="0" smtClean="0"/>
              <a:t>binding, </a:t>
            </a:r>
            <a:r>
              <a:rPr lang="en-US" sz="2000" dirty="0"/>
              <a:t>mutual agreements without arbitrary or unreasonable legal </a:t>
            </a:r>
            <a:r>
              <a:rPr lang="en-US" sz="2000" dirty="0" smtClean="0"/>
              <a:t>restrictions.</a:t>
            </a:r>
          </a:p>
          <a:p>
            <a:pPr algn="just">
              <a:lnSpc>
                <a:spcPct val="90000"/>
              </a:lnSpc>
              <a:spcBef>
                <a:spcPts val="0"/>
              </a:spcBef>
              <a:defRPr/>
            </a:pPr>
            <a:endParaRPr lang="en-US" sz="1000" b="1" i="1" dirty="0">
              <a:solidFill>
                <a:srgbClr val="C00000"/>
              </a:solidFill>
            </a:endParaRPr>
          </a:p>
          <a:p>
            <a:pPr algn="just">
              <a:lnSpc>
                <a:spcPct val="90000"/>
              </a:lnSpc>
              <a:spcBef>
                <a:spcPts val="0"/>
              </a:spcBef>
              <a:defRPr/>
            </a:pPr>
            <a:r>
              <a:rPr lang="en-US" sz="2000" b="1" dirty="0" smtClean="0">
                <a:solidFill>
                  <a:srgbClr val="0308C9"/>
                </a:solidFill>
              </a:rPr>
              <a:t>Flows from Pursuit of Happiness:</a:t>
            </a:r>
            <a:r>
              <a:rPr lang="en-US" sz="2000" dirty="0" smtClean="0"/>
              <a:t> Accordingly, one </a:t>
            </a:r>
            <a:r>
              <a:rPr lang="en-US" sz="2000" dirty="0"/>
              <a:t>of the primary rights </a:t>
            </a:r>
            <a:r>
              <a:rPr lang="en-US" sz="2000" dirty="0" smtClean="0"/>
              <a:t>the founders believed </a:t>
            </a:r>
            <a:r>
              <a:rPr lang="en-US" sz="2000" dirty="0"/>
              <a:t>to be protected </a:t>
            </a:r>
            <a:r>
              <a:rPr lang="en-US" sz="2000" dirty="0" smtClean="0"/>
              <a:t>from the </a:t>
            </a:r>
            <a:r>
              <a:rPr lang="en-US" sz="2000" dirty="0"/>
              <a:t>power of </a:t>
            </a:r>
            <a:r>
              <a:rPr lang="en-US" sz="2000" dirty="0" smtClean="0"/>
              <a:t>government, and flowing from the rights of life, liberty and the pursuit of happiness, is the freedom of contract. </a:t>
            </a:r>
          </a:p>
          <a:p>
            <a:pPr algn="just">
              <a:lnSpc>
                <a:spcPct val="90000"/>
              </a:lnSpc>
              <a:spcBef>
                <a:spcPts val="0"/>
              </a:spcBef>
              <a:defRPr/>
            </a:pPr>
            <a:endParaRPr lang="en-US" sz="1000" dirty="0"/>
          </a:p>
          <a:p>
            <a:pPr algn="just">
              <a:lnSpc>
                <a:spcPct val="90000"/>
              </a:lnSpc>
              <a:spcBef>
                <a:spcPts val="0"/>
              </a:spcBef>
              <a:defRPr/>
            </a:pPr>
            <a:r>
              <a:rPr lang="en-US" sz="2000" b="1" dirty="0" smtClean="0">
                <a:solidFill>
                  <a:srgbClr val="0308C9"/>
                </a:solidFill>
              </a:rPr>
              <a:t>Basis for this Inherent Right:</a:t>
            </a:r>
            <a:r>
              <a:rPr lang="en-US" sz="2000" dirty="0" smtClean="0"/>
              <a:t> This </a:t>
            </a:r>
            <a:r>
              <a:rPr lang="en-US" sz="2000" dirty="0"/>
              <a:t>principle </a:t>
            </a:r>
            <a:r>
              <a:rPr lang="en-US" sz="2000" dirty="0" smtClean="0"/>
              <a:t>holds that in order to be able to truly pursue happiness, "</a:t>
            </a:r>
            <a:r>
              <a:rPr lang="en-US" sz="2000" dirty="0"/>
              <a:t>liberty" </a:t>
            </a:r>
            <a:r>
              <a:rPr lang="en-US" sz="2000" dirty="0" smtClean="0"/>
              <a:t>requires, that a </a:t>
            </a:r>
            <a:r>
              <a:rPr lang="en-US" sz="2000" dirty="0"/>
              <a:t>man </a:t>
            </a:r>
            <a:r>
              <a:rPr lang="en-US" sz="2000" dirty="0" smtClean="0"/>
              <a:t>should be permitted to engage </a:t>
            </a:r>
            <a:r>
              <a:rPr lang="en-US" sz="2000" dirty="0"/>
              <a:t>in any lawful occupation </a:t>
            </a:r>
            <a:r>
              <a:rPr lang="en-US" sz="2000" dirty="0" smtClean="0"/>
              <a:t>in which </a:t>
            </a:r>
            <a:r>
              <a:rPr lang="en-US" sz="2000" dirty="0"/>
              <a:t>he may choose, </a:t>
            </a:r>
            <a:r>
              <a:rPr lang="en-US" sz="2000" dirty="0" smtClean="0"/>
              <a:t>to make agreements (contracts) regarding his labor and property, and </a:t>
            </a:r>
            <a:r>
              <a:rPr lang="en-US" sz="2000" dirty="0"/>
              <a:t>to </a:t>
            </a:r>
            <a:r>
              <a:rPr lang="en-US" sz="2000" dirty="0" smtClean="0"/>
              <a:t>be able to contract freely concerning </a:t>
            </a:r>
            <a:r>
              <a:rPr lang="en-US" sz="2000" dirty="0"/>
              <a:t>the </a:t>
            </a:r>
            <a:r>
              <a:rPr lang="en-US" sz="2000" dirty="0" smtClean="0"/>
              <a:t>same.</a:t>
            </a:r>
            <a:endParaRPr lang="en-US" sz="2000" b="1" i="1" dirty="0">
              <a:solidFill>
                <a:srgbClr val="C00000"/>
              </a:solidFill>
            </a:endParaRPr>
          </a:p>
        </p:txBody>
      </p:sp>
    </p:spTree>
    <p:extLst>
      <p:ext uri="{BB962C8B-B14F-4D97-AF65-F5344CB8AC3E}">
        <p14:creationId xmlns:p14="http://schemas.microsoft.com/office/powerpoint/2010/main" val="1336581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smtClean="0">
                <a:solidFill>
                  <a:srgbClr val="0033CC"/>
                </a:solidFill>
              </a:rPr>
              <a:t>Rights in Contracts</a:t>
            </a:r>
            <a:endParaRPr lang="en-US" sz="3600" b="1" dirty="0">
              <a:solidFill>
                <a:srgbClr val="0033CC"/>
              </a:solidFill>
            </a:endParaRPr>
          </a:p>
          <a:p>
            <a:pPr marL="342900" indent="-342900" algn="ctr">
              <a:lnSpc>
                <a:spcPct val="95000"/>
              </a:lnSpc>
              <a:spcBef>
                <a:spcPts val="0"/>
              </a:spcBef>
              <a:defRPr/>
            </a:pPr>
            <a:r>
              <a:rPr lang="en-US" sz="3200" b="1" i="1" dirty="0" smtClean="0">
                <a:solidFill>
                  <a:srgbClr val="006600"/>
                </a:solidFill>
              </a:rPr>
              <a:t>Contracts under Common Law</a:t>
            </a:r>
            <a:endParaRPr lang="en-US" sz="3200" b="1" i="1" dirty="0">
              <a:solidFill>
                <a:srgbClr val="006600"/>
              </a:solidFill>
            </a:endParaRPr>
          </a:p>
          <a:p>
            <a:pPr>
              <a:lnSpc>
                <a:spcPct val="95000"/>
              </a:lnSpc>
              <a:spcBef>
                <a:spcPts val="0"/>
              </a:spcBef>
              <a:defRPr/>
            </a:pPr>
            <a:endParaRPr lang="en-US" sz="1000" b="1" i="1" dirty="0"/>
          </a:p>
          <a:p>
            <a:pPr algn="just">
              <a:lnSpc>
                <a:spcPct val="95000"/>
              </a:lnSpc>
              <a:spcBef>
                <a:spcPts val="0"/>
              </a:spcBef>
              <a:defRPr/>
            </a:pPr>
            <a:endParaRPr lang="en-US" sz="800" b="1" i="1" dirty="0"/>
          </a:p>
          <a:p>
            <a:pPr algn="just">
              <a:lnSpc>
                <a:spcPct val="95000"/>
              </a:lnSpc>
              <a:spcBef>
                <a:spcPts val="0"/>
              </a:spcBef>
              <a:defRPr/>
            </a:pPr>
            <a:r>
              <a:rPr lang="en-US" sz="2000" b="1" dirty="0" smtClean="0">
                <a:solidFill>
                  <a:srgbClr val="0308C9"/>
                </a:solidFill>
              </a:rPr>
              <a:t>British Common Law: </a:t>
            </a:r>
            <a:r>
              <a:rPr lang="en-US" sz="2000" dirty="0" smtClean="0"/>
              <a:t>Common law recognized, for </a:t>
            </a:r>
            <a:r>
              <a:rPr lang="en-US" sz="2000" dirty="0"/>
              <a:t>hundreds of years before the American founding, </a:t>
            </a:r>
            <a:r>
              <a:rPr lang="en-US" sz="2000" dirty="0" smtClean="0"/>
              <a:t>that contracts, and the principle of freedom of contract, are a fundamental right, where individuals can make binding agreements, concerning themselves, their labor, and their property.</a:t>
            </a:r>
          </a:p>
          <a:p>
            <a:pPr algn="just">
              <a:lnSpc>
                <a:spcPct val="95000"/>
              </a:lnSpc>
              <a:spcBef>
                <a:spcPts val="0"/>
              </a:spcBef>
              <a:defRPr/>
            </a:pPr>
            <a:endParaRPr lang="en-US" sz="1000" dirty="0"/>
          </a:p>
          <a:p>
            <a:pPr algn="just">
              <a:lnSpc>
                <a:spcPct val="95000"/>
              </a:lnSpc>
              <a:spcBef>
                <a:spcPts val="0"/>
              </a:spcBef>
              <a:defRPr/>
            </a:pPr>
            <a:r>
              <a:rPr lang="en-US" sz="2000" b="1" dirty="0" smtClean="0">
                <a:solidFill>
                  <a:srgbClr val="0308C9"/>
                </a:solidFill>
              </a:rPr>
              <a:t>Common Law Principles on Contracts: </a:t>
            </a:r>
            <a:r>
              <a:rPr lang="en-US" sz="2000" dirty="0" smtClean="0"/>
              <a:t>Common law further held that </a:t>
            </a:r>
            <a:r>
              <a:rPr lang="en-US" sz="2000" b="1" dirty="0" smtClean="0">
                <a:solidFill>
                  <a:srgbClr val="C00000"/>
                </a:solidFill>
              </a:rPr>
              <a:t>contracts work </a:t>
            </a:r>
            <a:r>
              <a:rPr lang="en-US" sz="2000" b="1" dirty="0">
                <a:solidFill>
                  <a:srgbClr val="C00000"/>
                </a:solidFill>
              </a:rPr>
              <a:t>best when an agreement is performed</a:t>
            </a:r>
            <a:r>
              <a:rPr lang="en-US" sz="2000" dirty="0"/>
              <a:t>, and recourse to the courts is </a:t>
            </a:r>
            <a:r>
              <a:rPr lang="en-US" sz="2000" dirty="0" smtClean="0"/>
              <a:t>thus never needed, </a:t>
            </a:r>
            <a:r>
              <a:rPr lang="en-US" sz="2000" dirty="0"/>
              <a:t>because each party knows their rights and </a:t>
            </a:r>
            <a:r>
              <a:rPr lang="en-US" sz="2000" dirty="0" smtClean="0"/>
              <a:t>duties, and seeks to fulfill them.</a:t>
            </a:r>
          </a:p>
          <a:p>
            <a:pPr algn="just">
              <a:lnSpc>
                <a:spcPct val="95000"/>
              </a:lnSpc>
              <a:spcBef>
                <a:spcPts val="0"/>
              </a:spcBef>
              <a:defRPr/>
            </a:pPr>
            <a:endParaRPr lang="en-US" sz="1000" b="1" i="1" dirty="0">
              <a:solidFill>
                <a:srgbClr val="0308C9"/>
              </a:solidFill>
            </a:endParaRPr>
          </a:p>
          <a:p>
            <a:pPr algn="just">
              <a:lnSpc>
                <a:spcPct val="95000"/>
              </a:lnSpc>
              <a:spcBef>
                <a:spcPts val="0"/>
              </a:spcBef>
              <a:defRPr/>
            </a:pPr>
            <a:r>
              <a:rPr lang="en-US" sz="2000" b="1" dirty="0" smtClean="0">
                <a:solidFill>
                  <a:srgbClr val="0308C9"/>
                </a:solidFill>
              </a:rPr>
              <a:t>Intervention for Breach: </a:t>
            </a:r>
            <a:r>
              <a:rPr lang="en-US" sz="2000" dirty="0" smtClean="0"/>
              <a:t>But the Common </a:t>
            </a:r>
            <a:r>
              <a:rPr lang="en-US" sz="2000" dirty="0"/>
              <a:t>law </a:t>
            </a:r>
            <a:r>
              <a:rPr lang="en-US" sz="2000" dirty="0" smtClean="0"/>
              <a:t>also held, that court involvement was sometimes necessary, to solve a problem in a case, where the contract was not, or could not be, fully performed.  Such a case is known as </a:t>
            </a:r>
            <a:r>
              <a:rPr lang="en-US" sz="2000" b="1" dirty="0" smtClean="0">
                <a:solidFill>
                  <a:srgbClr val="C00000"/>
                </a:solidFill>
              </a:rPr>
              <a:t>Breach of Contract.</a:t>
            </a:r>
            <a:endParaRPr lang="en-US" sz="2000" b="1" dirty="0">
              <a:solidFill>
                <a:srgbClr val="C00000"/>
              </a:solidFill>
            </a:endParaRPr>
          </a:p>
        </p:txBody>
      </p:sp>
    </p:spTree>
    <p:extLst>
      <p:ext uri="{BB962C8B-B14F-4D97-AF65-F5344CB8AC3E}">
        <p14:creationId xmlns:p14="http://schemas.microsoft.com/office/powerpoint/2010/main" val="3196177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2"/>
            <a:ext cx="8382000" cy="5842958"/>
          </a:xfrm>
          <a:prstGeom prst="rect">
            <a:avLst/>
          </a:prstGeom>
          <a:noFill/>
          <a:ln w="9525">
            <a:noFill/>
            <a:miter lim="800000"/>
            <a:headEnd/>
            <a:tailEnd/>
          </a:ln>
        </p:spPr>
        <p:txBody>
          <a:bodyPr/>
          <a:lstStyle/>
          <a:p>
            <a:pPr marL="342900" indent="-342900" algn="ctr">
              <a:lnSpc>
                <a:spcPct val="78000"/>
              </a:lnSpc>
              <a:spcBef>
                <a:spcPts val="0"/>
              </a:spcBef>
              <a:defRPr/>
            </a:pPr>
            <a:r>
              <a:rPr lang="en-US" sz="3600" b="1" dirty="0" smtClean="0">
                <a:solidFill>
                  <a:srgbClr val="0033CC"/>
                </a:solidFill>
              </a:rPr>
              <a:t>Rights in Contracts</a:t>
            </a:r>
            <a:endParaRPr lang="en-US" sz="3600" b="1" dirty="0">
              <a:solidFill>
                <a:srgbClr val="0033CC"/>
              </a:solidFill>
            </a:endParaRPr>
          </a:p>
          <a:p>
            <a:pPr marL="342900" indent="-342900" algn="ctr">
              <a:lnSpc>
                <a:spcPct val="78000"/>
              </a:lnSpc>
              <a:spcBef>
                <a:spcPts val="0"/>
              </a:spcBef>
              <a:defRPr/>
            </a:pPr>
            <a:r>
              <a:rPr lang="en-US" sz="3200" b="1" i="1" dirty="0" smtClean="0">
                <a:solidFill>
                  <a:srgbClr val="006600"/>
                </a:solidFill>
              </a:rPr>
              <a:t>Sources of Contract Law</a:t>
            </a:r>
            <a:endParaRPr lang="en-US" sz="3200" b="1" i="1" dirty="0">
              <a:solidFill>
                <a:srgbClr val="006600"/>
              </a:solidFill>
            </a:endParaRPr>
          </a:p>
          <a:p>
            <a:pPr>
              <a:lnSpc>
                <a:spcPct val="78000"/>
              </a:lnSpc>
              <a:spcBef>
                <a:spcPts val="0"/>
              </a:spcBef>
              <a:defRPr/>
            </a:pPr>
            <a:endParaRPr lang="en-US" sz="1000" b="1" i="1" dirty="0"/>
          </a:p>
          <a:p>
            <a:pPr algn="just">
              <a:lnSpc>
                <a:spcPct val="78000"/>
              </a:lnSpc>
              <a:spcBef>
                <a:spcPts val="0"/>
              </a:spcBef>
            </a:pPr>
            <a:r>
              <a:rPr lang="en-US" sz="1600" b="1" dirty="0" smtClean="0">
                <a:solidFill>
                  <a:srgbClr val="0308C9"/>
                </a:solidFill>
              </a:rPr>
              <a:t>The Common Law: </a:t>
            </a:r>
            <a:r>
              <a:rPr lang="en-US" sz="1600" dirty="0"/>
              <a:t>In most states, most aspects of contract law are governed by case law (i.e., “common law”), rather than by statutes. </a:t>
            </a:r>
            <a:endParaRPr lang="en-US" sz="1600" dirty="0" smtClean="0"/>
          </a:p>
          <a:p>
            <a:pPr algn="just">
              <a:lnSpc>
                <a:spcPct val="78000"/>
              </a:lnSpc>
              <a:spcBef>
                <a:spcPts val="0"/>
              </a:spcBef>
            </a:pPr>
            <a:endParaRPr lang="en-US" sz="300" dirty="0" smtClean="0"/>
          </a:p>
          <a:p>
            <a:pPr marL="285750" indent="-285750" algn="just">
              <a:lnSpc>
                <a:spcPct val="78000"/>
              </a:lnSpc>
              <a:spcBef>
                <a:spcPts val="0"/>
              </a:spcBef>
              <a:buFont typeface="Arial" panose="020B0604020202020204" pitchFamily="34" charset="0"/>
              <a:buChar char="•"/>
            </a:pPr>
            <a:r>
              <a:rPr lang="en-US" sz="1400" b="1" i="1" dirty="0" smtClean="0"/>
              <a:t>Such case law is contained in state case reporters (in New York – West’s </a:t>
            </a:r>
            <a:r>
              <a:rPr lang="en-US" sz="1400" b="1" i="1" dirty="0" err="1" smtClean="0"/>
              <a:t>Miscelleaneous</a:t>
            </a:r>
            <a:r>
              <a:rPr lang="en-US" sz="1400" b="1" i="1" dirty="0" smtClean="0"/>
              <a:t> Reports – for Supreme Court cases, Appellate Division Reports – For the Appellate Division cases, and New York Reports – for Court of Appeals cases). </a:t>
            </a:r>
          </a:p>
          <a:p>
            <a:pPr algn="just">
              <a:lnSpc>
                <a:spcPct val="78000"/>
              </a:lnSpc>
              <a:spcBef>
                <a:spcPts val="0"/>
              </a:spcBef>
            </a:pPr>
            <a:r>
              <a:rPr lang="en-US" sz="300" b="1" i="1" dirty="0" smtClean="0"/>
              <a:t> </a:t>
            </a:r>
          </a:p>
          <a:p>
            <a:pPr marL="285750" indent="-285750" algn="just">
              <a:lnSpc>
                <a:spcPct val="78000"/>
              </a:lnSpc>
              <a:spcBef>
                <a:spcPts val="0"/>
              </a:spcBef>
              <a:buFont typeface="Arial" panose="020B0604020202020204" pitchFamily="34" charset="0"/>
              <a:buChar char="•"/>
            </a:pPr>
            <a:r>
              <a:rPr lang="en-US" sz="1400" b="1" i="1" dirty="0" smtClean="0"/>
              <a:t>It can also be found in general description in the First Restatement of Contacts (1932) and the Second Restatement of Contracts (1980). </a:t>
            </a:r>
          </a:p>
          <a:p>
            <a:pPr algn="just">
              <a:lnSpc>
                <a:spcPct val="78000"/>
              </a:lnSpc>
              <a:spcBef>
                <a:spcPts val="0"/>
              </a:spcBef>
            </a:pPr>
            <a:r>
              <a:rPr lang="en-US" sz="300" b="1" i="1" dirty="0" smtClean="0"/>
              <a:t> </a:t>
            </a:r>
          </a:p>
          <a:p>
            <a:pPr marL="285750" indent="-285750" algn="just">
              <a:lnSpc>
                <a:spcPct val="78000"/>
              </a:lnSpc>
              <a:spcBef>
                <a:spcPts val="0"/>
              </a:spcBef>
              <a:buFont typeface="Arial" panose="020B0604020202020204" pitchFamily="34" charset="0"/>
              <a:buChar char="•"/>
            </a:pPr>
            <a:r>
              <a:rPr lang="en-US" sz="1400" b="1" i="1" dirty="0" smtClean="0"/>
              <a:t>Indeed, it should be noted, that even with respect to </a:t>
            </a:r>
            <a:r>
              <a:rPr lang="en-US" sz="1400" b="1" i="1" dirty="0"/>
              <a:t>a transaction involving the sale </a:t>
            </a:r>
            <a:r>
              <a:rPr lang="en-US" sz="1400" b="1" i="1" dirty="0" smtClean="0"/>
              <a:t>of goods</a:t>
            </a:r>
            <a:r>
              <a:rPr lang="en-US" sz="1400" b="1" i="1" dirty="0"/>
              <a:t>, if the </a:t>
            </a:r>
            <a:r>
              <a:rPr lang="en-US" sz="1400" b="1" i="1" dirty="0" smtClean="0"/>
              <a:t>Uniform Commercial Code </a:t>
            </a:r>
            <a:r>
              <a:rPr lang="en-US" sz="1400" b="1" i="1" dirty="0"/>
              <a:t>is </a:t>
            </a:r>
            <a:r>
              <a:rPr lang="en-US" sz="1400" b="1" i="1" dirty="0" smtClean="0"/>
              <a:t>silent, then </a:t>
            </a:r>
            <a:r>
              <a:rPr lang="en-US" sz="1400" b="1" i="1" dirty="0"/>
              <a:t>case </a:t>
            </a:r>
            <a:r>
              <a:rPr lang="en-US" sz="1400" b="1" i="1" dirty="0" smtClean="0"/>
              <a:t>law controls.</a:t>
            </a:r>
          </a:p>
          <a:p>
            <a:pPr algn="just">
              <a:lnSpc>
                <a:spcPct val="78000"/>
              </a:lnSpc>
              <a:spcBef>
                <a:spcPts val="0"/>
              </a:spcBef>
            </a:pPr>
            <a:r>
              <a:rPr lang="en-US" sz="300" b="1" i="1" dirty="0" smtClean="0"/>
              <a:t> </a:t>
            </a:r>
          </a:p>
          <a:p>
            <a:pPr marL="285750" indent="-285750" algn="just">
              <a:lnSpc>
                <a:spcPct val="78000"/>
              </a:lnSpc>
              <a:spcBef>
                <a:spcPts val="0"/>
              </a:spcBef>
              <a:buFont typeface="Arial" panose="020B0604020202020204" pitchFamily="34" charset="0"/>
              <a:buChar char="•"/>
            </a:pPr>
            <a:r>
              <a:rPr lang="en-US" sz="1400" b="1" i="1" dirty="0" smtClean="0"/>
              <a:t>In fact, </a:t>
            </a:r>
            <a:r>
              <a:rPr lang="en-US" sz="1400" b="1" i="1" dirty="0"/>
              <a:t>UCC </a:t>
            </a:r>
            <a:r>
              <a:rPr lang="en-US" sz="1400" b="1" i="1" dirty="0" smtClean="0"/>
              <a:t>Section </a:t>
            </a:r>
            <a:r>
              <a:rPr lang="en-US" sz="1400" b="1" i="1" dirty="0"/>
              <a:t>1-103(b) </a:t>
            </a:r>
            <a:r>
              <a:rPr lang="en-US" sz="1400" b="1" i="1" dirty="0" smtClean="0"/>
              <a:t>specifically provides </a:t>
            </a:r>
            <a:r>
              <a:rPr lang="en-US" sz="1400" b="1" i="1" dirty="0"/>
              <a:t>that the “principles of </a:t>
            </a:r>
            <a:r>
              <a:rPr lang="en-US" sz="1400" b="1" i="1" dirty="0" smtClean="0"/>
              <a:t>law and </a:t>
            </a:r>
            <a:r>
              <a:rPr lang="en-US" sz="1400" b="1" i="1" dirty="0"/>
              <a:t>equity” control “unless displaced by the particular provisions </a:t>
            </a:r>
            <a:r>
              <a:rPr lang="en-US" sz="1400" b="1" i="1" dirty="0" smtClean="0"/>
              <a:t>of [</a:t>
            </a:r>
            <a:r>
              <a:rPr lang="en-US" sz="1400" b="1" i="1" dirty="0"/>
              <a:t>the UCC].”</a:t>
            </a:r>
          </a:p>
          <a:p>
            <a:pPr marL="285750" indent="-285750">
              <a:lnSpc>
                <a:spcPct val="78000"/>
              </a:lnSpc>
              <a:spcBef>
                <a:spcPts val="0"/>
              </a:spcBef>
              <a:buFont typeface="Arial" panose="020B0604020202020204" pitchFamily="34" charset="0"/>
              <a:buChar char="•"/>
            </a:pPr>
            <a:endParaRPr lang="en-US" sz="1000" b="1" dirty="0" smtClean="0"/>
          </a:p>
          <a:p>
            <a:pPr algn="just">
              <a:lnSpc>
                <a:spcPct val="78000"/>
              </a:lnSpc>
              <a:spcBef>
                <a:spcPts val="0"/>
              </a:spcBef>
            </a:pPr>
            <a:r>
              <a:rPr lang="en-US" sz="1600" b="1" dirty="0" smtClean="0">
                <a:solidFill>
                  <a:srgbClr val="0308C9"/>
                </a:solidFill>
              </a:rPr>
              <a:t>The Uniform Commercial Code:  </a:t>
            </a:r>
            <a:r>
              <a:rPr lang="en-US" sz="1600" dirty="0" smtClean="0"/>
              <a:t>In </a:t>
            </a:r>
            <a:r>
              <a:rPr lang="en-US" sz="1600" dirty="0"/>
              <a:t>every </a:t>
            </a:r>
            <a:r>
              <a:rPr lang="en-US" sz="1600" dirty="0" smtClean="0"/>
              <a:t>state except </a:t>
            </a:r>
            <a:r>
              <a:rPr lang="en-US" sz="1600" dirty="0"/>
              <a:t>Louisiana, </a:t>
            </a:r>
            <a:r>
              <a:rPr lang="en-US" sz="1600" b="1" i="1" dirty="0">
                <a:solidFill>
                  <a:srgbClr val="C00000"/>
                </a:solidFill>
              </a:rPr>
              <a:t>sales of goods </a:t>
            </a:r>
            <a:r>
              <a:rPr lang="en-US" sz="1600" dirty="0"/>
              <a:t>(i.e., sales of things other than land </a:t>
            </a:r>
            <a:r>
              <a:rPr lang="en-US" sz="1600" dirty="0" smtClean="0"/>
              <a:t>or services</a:t>
            </a:r>
            <a:r>
              <a:rPr lang="en-US" sz="1600" dirty="0"/>
              <a:t>) are governed by a statute that is roughly the same in all states</a:t>
            </a:r>
            <a:r>
              <a:rPr lang="en-US" sz="1600" dirty="0" smtClean="0"/>
              <a:t>, known as </a:t>
            </a:r>
            <a:r>
              <a:rPr lang="en-US" sz="1600" dirty="0"/>
              <a:t>the </a:t>
            </a:r>
            <a:r>
              <a:rPr lang="en-US" sz="1600" b="1" i="1" dirty="0">
                <a:solidFill>
                  <a:srgbClr val="C00000"/>
                </a:solidFill>
              </a:rPr>
              <a:t>Uniform Commercial </a:t>
            </a:r>
            <a:r>
              <a:rPr lang="en-US" sz="1600" b="1" i="1" dirty="0" smtClean="0">
                <a:solidFill>
                  <a:srgbClr val="C00000"/>
                </a:solidFill>
              </a:rPr>
              <a:t>Code (UCC)</a:t>
            </a:r>
            <a:r>
              <a:rPr lang="en-US" sz="1600" dirty="0" smtClean="0">
                <a:solidFill>
                  <a:srgbClr val="C00000"/>
                </a:solidFill>
              </a:rPr>
              <a:t>. </a:t>
            </a:r>
            <a:r>
              <a:rPr lang="en-US" sz="1600" dirty="0"/>
              <a:t>The UCC has a number </a:t>
            </a:r>
            <a:r>
              <a:rPr lang="en-US" sz="1600" dirty="0" smtClean="0"/>
              <a:t>of Articles</a:t>
            </a:r>
            <a:r>
              <a:rPr lang="en-US" sz="1600" dirty="0"/>
              <a:t>, concerned with a variety of kinds of </a:t>
            </a:r>
            <a:r>
              <a:rPr lang="en-US" sz="1600" dirty="0" smtClean="0"/>
              <a:t>transactions. </a:t>
            </a:r>
            <a:r>
              <a:rPr lang="en-US" sz="1600" b="1" i="1" dirty="0" smtClean="0">
                <a:solidFill>
                  <a:srgbClr val="C00000"/>
                </a:solidFill>
              </a:rPr>
              <a:t>Article </a:t>
            </a:r>
            <a:r>
              <a:rPr lang="en-US" sz="1600" b="1" i="1" dirty="0">
                <a:solidFill>
                  <a:srgbClr val="C00000"/>
                </a:solidFill>
              </a:rPr>
              <a:t>2</a:t>
            </a:r>
            <a:r>
              <a:rPr lang="en-US" sz="1600" dirty="0">
                <a:solidFill>
                  <a:srgbClr val="C00000"/>
                </a:solidFill>
              </a:rPr>
              <a:t>,</a:t>
            </a:r>
            <a:r>
              <a:rPr lang="en-US" sz="1600" dirty="0"/>
              <a:t> which deals with </a:t>
            </a:r>
            <a:r>
              <a:rPr lang="en-US" sz="1600" b="1" i="1" dirty="0">
                <a:solidFill>
                  <a:srgbClr val="C00000"/>
                </a:solidFill>
              </a:rPr>
              <a:t>sales of </a:t>
            </a:r>
            <a:r>
              <a:rPr lang="en-US" sz="1600" b="1" i="1" dirty="0" smtClean="0">
                <a:solidFill>
                  <a:srgbClr val="C00000"/>
                </a:solidFill>
              </a:rPr>
              <a:t>goods, </a:t>
            </a:r>
            <a:r>
              <a:rPr lang="en-US" sz="1600" dirty="0" smtClean="0"/>
              <a:t>is of a principal interest for contracts under business law.</a:t>
            </a:r>
            <a:endParaRPr lang="en-US" sz="1600" dirty="0"/>
          </a:p>
          <a:p>
            <a:pPr>
              <a:lnSpc>
                <a:spcPct val="78000"/>
              </a:lnSpc>
              <a:spcBef>
                <a:spcPts val="0"/>
              </a:spcBef>
            </a:pPr>
            <a:endParaRPr lang="en-US" sz="1000" b="1" dirty="0"/>
          </a:p>
          <a:p>
            <a:pPr algn="just">
              <a:lnSpc>
                <a:spcPct val="78000"/>
              </a:lnSpc>
              <a:spcBef>
                <a:spcPts val="0"/>
              </a:spcBef>
            </a:pPr>
            <a:r>
              <a:rPr lang="en-US" sz="1600" b="1" dirty="0" smtClean="0">
                <a:solidFill>
                  <a:srgbClr val="0308C9"/>
                </a:solidFill>
              </a:rPr>
              <a:t>NYS UCC: </a:t>
            </a:r>
            <a:r>
              <a:rPr lang="en-US" sz="1600" dirty="0"/>
              <a:t>The UCC is a “model statute,” originally </a:t>
            </a:r>
            <a:r>
              <a:rPr lang="en-US" sz="1600" dirty="0" smtClean="0"/>
              <a:t>drafted by</a:t>
            </a:r>
            <a:r>
              <a:rPr lang="en-US" sz="1600" dirty="0"/>
              <a:t>, and now periodically updated by, a group called the </a:t>
            </a:r>
            <a:r>
              <a:rPr lang="en-US" sz="1600" dirty="0" smtClean="0"/>
              <a:t>National Conference </a:t>
            </a:r>
            <a:r>
              <a:rPr lang="en-US" sz="1600" dirty="0"/>
              <a:t>of Commissioners of Uniform State Laws (“NCCUSL</a:t>
            </a:r>
            <a:r>
              <a:rPr lang="en-US" sz="1600" dirty="0" smtClean="0"/>
              <a:t>”).  </a:t>
            </a:r>
          </a:p>
          <a:p>
            <a:pPr algn="just">
              <a:lnSpc>
                <a:spcPct val="78000"/>
              </a:lnSpc>
              <a:spcBef>
                <a:spcPts val="0"/>
              </a:spcBef>
            </a:pPr>
            <a:endParaRPr lang="en-US" sz="300" dirty="0"/>
          </a:p>
          <a:p>
            <a:pPr algn="just">
              <a:lnSpc>
                <a:spcPct val="78000"/>
              </a:lnSpc>
              <a:spcBef>
                <a:spcPts val="0"/>
              </a:spcBef>
            </a:pPr>
            <a:r>
              <a:rPr lang="en-US" sz="1600" dirty="0" smtClean="0"/>
              <a:t>Each </a:t>
            </a:r>
            <a:r>
              <a:rPr lang="en-US" sz="1600" dirty="0"/>
              <a:t>state </a:t>
            </a:r>
            <a:r>
              <a:rPr lang="en-US" sz="1600" dirty="0" smtClean="0"/>
              <a:t>legislature, including New York State, has made </a:t>
            </a:r>
            <a:r>
              <a:rPr lang="en-US" sz="1600" dirty="0"/>
              <a:t>its own decision about whether and </a:t>
            </a:r>
            <a:r>
              <a:rPr lang="en-US" sz="1600" dirty="0" smtClean="0"/>
              <a:t>when to </a:t>
            </a:r>
            <a:r>
              <a:rPr lang="en-US" sz="1600" dirty="0"/>
              <a:t>adopt revisions of the various UCC articles proposed by </a:t>
            </a:r>
            <a:r>
              <a:rPr lang="en-US" sz="1600" dirty="0" smtClean="0"/>
              <a:t>the NCCUSL (as aforementioned Louisiana has chosen not to).  </a:t>
            </a:r>
          </a:p>
          <a:p>
            <a:pPr algn="just">
              <a:lnSpc>
                <a:spcPct val="78000"/>
              </a:lnSpc>
              <a:spcBef>
                <a:spcPts val="0"/>
              </a:spcBef>
            </a:pPr>
            <a:endParaRPr lang="en-US" sz="300" dirty="0"/>
          </a:p>
          <a:p>
            <a:pPr algn="just">
              <a:lnSpc>
                <a:spcPct val="78000"/>
              </a:lnSpc>
              <a:spcBef>
                <a:spcPts val="0"/>
              </a:spcBef>
            </a:pPr>
            <a:r>
              <a:rPr lang="en-US" sz="1600" dirty="0" smtClean="0"/>
              <a:t>New York does have its own statute enacting most provisions of the UCC.</a:t>
            </a:r>
            <a:endParaRPr lang="en-US" sz="2000" b="1" dirty="0">
              <a:solidFill>
                <a:srgbClr val="C00000"/>
              </a:solidFill>
            </a:endParaRPr>
          </a:p>
        </p:txBody>
      </p:sp>
    </p:spTree>
    <p:extLst>
      <p:ext uri="{BB962C8B-B14F-4D97-AF65-F5344CB8AC3E}">
        <p14:creationId xmlns:p14="http://schemas.microsoft.com/office/powerpoint/2010/main" val="1644072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400" b="1" dirty="0" smtClean="0">
                <a:solidFill>
                  <a:srgbClr val="0308C9"/>
                </a:solidFill>
              </a:rPr>
              <a:t>Rights in Contracts</a:t>
            </a:r>
            <a:endParaRPr lang="en-US" sz="3600" b="1" dirty="0">
              <a:solidFill>
                <a:srgbClr val="0308C9"/>
              </a:solidFill>
            </a:endParaRPr>
          </a:p>
          <a:p>
            <a:pPr marL="342900" indent="-342900" algn="ctr">
              <a:lnSpc>
                <a:spcPct val="75000"/>
              </a:lnSpc>
              <a:spcBef>
                <a:spcPct val="20000"/>
              </a:spcBef>
              <a:defRPr/>
            </a:pPr>
            <a:r>
              <a:rPr lang="en-US" sz="3200" b="1" i="1" dirty="0">
                <a:solidFill>
                  <a:srgbClr val="006600"/>
                </a:solidFill>
              </a:rPr>
              <a:t>Definition</a:t>
            </a: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smtClean="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smtClean="0">
                <a:solidFill>
                  <a:srgbClr val="C00000"/>
                </a:solidFill>
              </a:rPr>
              <a:t>“An agreement between two or more parties creating obligations that are enforceable or otherwise recognizable 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9</a:t>
            </a:fld>
            <a:endParaRPr lang="en-US"/>
          </a:p>
        </p:txBody>
      </p:sp>
    </p:spTree>
    <p:extLst>
      <p:ext uri="{BB962C8B-B14F-4D97-AF65-F5344CB8AC3E}">
        <p14:creationId xmlns:p14="http://schemas.microsoft.com/office/powerpoint/2010/main" val="978063758"/>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9691</TotalTime>
  <Words>2873</Words>
  <Application>Microsoft Office PowerPoint</Application>
  <PresentationFormat>On-screen Show (4:3)</PresentationFormat>
  <Paragraphs>402</Paragraphs>
  <Slides>32</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Robert Farley</cp:lastModifiedBy>
  <cp:revision>183</cp:revision>
  <cp:lastPrinted>2020-09-11T18:44:12Z</cp:lastPrinted>
  <dcterms:created xsi:type="dcterms:W3CDTF">2009-11-02T21:31:23Z</dcterms:created>
  <dcterms:modified xsi:type="dcterms:W3CDTF">2020-09-12T18:41:04Z</dcterms:modified>
</cp:coreProperties>
</file>