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2"/>
  </p:notesMasterIdLst>
  <p:sldIdLst>
    <p:sldId id="293" r:id="rId2"/>
    <p:sldId id="295" r:id="rId3"/>
    <p:sldId id="271" r:id="rId4"/>
    <p:sldId id="296" r:id="rId5"/>
    <p:sldId id="340" r:id="rId6"/>
    <p:sldId id="342" r:id="rId7"/>
    <p:sldId id="341" r:id="rId8"/>
    <p:sldId id="343" r:id="rId9"/>
    <p:sldId id="344" r:id="rId10"/>
    <p:sldId id="347" r:id="rId11"/>
    <p:sldId id="348" r:id="rId12"/>
    <p:sldId id="349" r:id="rId13"/>
    <p:sldId id="350" r:id="rId14"/>
    <p:sldId id="351" r:id="rId15"/>
    <p:sldId id="353" r:id="rId16"/>
    <p:sldId id="354" r:id="rId17"/>
    <p:sldId id="352" r:id="rId18"/>
    <p:sldId id="355" r:id="rId19"/>
    <p:sldId id="339" r:id="rId20"/>
    <p:sldId id="326" r:id="rId21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8C9"/>
    <a:srgbClr val="0000FF"/>
    <a:srgbClr val="F9DE6D"/>
    <a:srgbClr val="FFFF66"/>
    <a:srgbClr val="FFD47D"/>
    <a:srgbClr val="FFFF00"/>
    <a:srgbClr val="886F55"/>
    <a:srgbClr val="752619"/>
    <a:srgbClr val="A03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54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9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13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663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14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170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0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47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17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892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10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574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52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29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3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18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37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55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Four B: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Contract Formation - Offers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6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Definiteness:</a:t>
            </a:r>
            <a:endParaRPr lang="en-US" altLang="en-US" sz="2200" b="1" dirty="0" smtClean="0"/>
          </a:p>
          <a:p>
            <a:pPr marL="609600" indent="-609600" eaLnBrk="1" hangingPunct="1">
              <a:spcBef>
                <a:spcPts val="0"/>
              </a:spcBef>
              <a:defRPr/>
            </a:pPr>
            <a:r>
              <a:rPr lang="en-US" altLang="en-US" dirty="0" smtClean="0"/>
              <a:t>An offer must be definite in its terms to support a valid contract.</a:t>
            </a:r>
          </a:p>
          <a:p>
            <a:pPr marL="609600" indent="-609600"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marL="609600" indent="-609600" eaLnBrk="1" hangingPunct="1">
              <a:spcBef>
                <a:spcPts val="0"/>
              </a:spcBef>
              <a:defRPr/>
            </a:pPr>
            <a:r>
              <a:rPr lang="en-US" altLang="en-US" dirty="0"/>
              <a:t>Accordingly, </a:t>
            </a:r>
            <a:r>
              <a:rPr lang="en-US" altLang="en-US" b="1" dirty="0" smtClean="0"/>
              <a:t>another </a:t>
            </a:r>
            <a:r>
              <a:rPr lang="en-US" altLang="en-US" b="1" dirty="0"/>
              <a:t>threshold element of an offer </a:t>
            </a:r>
            <a:r>
              <a:rPr lang="en-US" altLang="en-US" dirty="0"/>
              <a:t>is that:</a:t>
            </a:r>
          </a:p>
          <a:p>
            <a:pPr marL="609600" indent="-609600" eaLnBrk="1" hangingPunct="1">
              <a:spcBef>
                <a:spcPts val="0"/>
              </a:spcBef>
              <a:defRPr/>
            </a:pPr>
            <a:endParaRPr lang="en-US" altLang="en-US" sz="1000" dirty="0"/>
          </a:p>
          <a:p>
            <a:pPr algn="just" eaLnBrk="1" hangingPunct="1">
              <a:spcBef>
                <a:spcPts val="0"/>
              </a:spcBef>
              <a:defRPr/>
            </a:pPr>
            <a:r>
              <a:rPr lang="en-US" altLang="en-US" sz="2000" b="1" i="1" dirty="0">
                <a:solidFill>
                  <a:srgbClr val="C00000"/>
                </a:solidFill>
              </a:rPr>
              <a:t>The </a:t>
            </a:r>
            <a:r>
              <a:rPr lang="en-US" altLang="en-US" sz="2000" b="1" i="1" dirty="0" err="1">
                <a:solidFill>
                  <a:srgbClr val="C00000"/>
                </a:solidFill>
              </a:rPr>
              <a:t>Offeror</a:t>
            </a:r>
            <a:r>
              <a:rPr lang="en-US" altLang="en-US" sz="2000" b="1" i="1" dirty="0">
                <a:solidFill>
                  <a:srgbClr val="C00000"/>
                </a:solidFill>
              </a:rPr>
              <a:t>, by their offer, </a:t>
            </a:r>
            <a:r>
              <a:rPr lang="en-US" altLang="en-US" sz="2000" b="1" i="1" dirty="0">
                <a:solidFill>
                  <a:srgbClr val="0308C9"/>
                </a:solidFill>
              </a:rPr>
              <a:t>must </a:t>
            </a:r>
            <a:r>
              <a:rPr lang="en-US" altLang="en-US" sz="2000" b="1" i="1" dirty="0" smtClean="0">
                <a:solidFill>
                  <a:srgbClr val="0308C9"/>
                </a:solidFill>
              </a:rPr>
              <a:t>express definite and understandable terms of the offer, which are clear and spelled out, </a:t>
            </a:r>
            <a:r>
              <a:rPr lang="en-US" altLang="en-US" sz="2000" b="1" i="1" dirty="0">
                <a:solidFill>
                  <a:srgbClr val="C00000"/>
                </a:solidFill>
              </a:rPr>
              <a:t>a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gain as </a:t>
            </a:r>
            <a:r>
              <a:rPr lang="en-US" altLang="en-US" sz="2000" b="1" i="1" dirty="0">
                <a:solidFill>
                  <a:srgbClr val="C00000"/>
                </a:solidFill>
              </a:rPr>
              <a:t>determined by reasonable person (objective standard).</a:t>
            </a:r>
          </a:p>
          <a:p>
            <a:pPr marL="609600" indent="-609600" eaLnBrk="1" hangingPunct="1">
              <a:spcBef>
                <a:spcPts val="0"/>
              </a:spcBef>
              <a:defRPr/>
            </a:pPr>
            <a:endParaRPr lang="en-US" altLang="en-US" sz="1500" dirty="0"/>
          </a:p>
          <a:p>
            <a:pPr marL="609600" indent="-609600" algn="just" eaLnBrk="1" hangingPunct="1">
              <a:spcBef>
                <a:spcPts val="0"/>
              </a:spcBef>
              <a:defRPr/>
            </a:pPr>
            <a:r>
              <a:rPr lang="en-US" altLang="en-US" b="1" i="1" dirty="0" smtClean="0">
                <a:solidFill>
                  <a:srgbClr val="0308C9"/>
                </a:solidFill>
              </a:rPr>
              <a:t>Definiteness </a:t>
            </a:r>
            <a:r>
              <a:rPr lang="en-US" altLang="en-US" b="1" i="1" dirty="0">
                <a:solidFill>
                  <a:srgbClr val="0308C9"/>
                </a:solidFill>
              </a:rPr>
              <a:t>D</a:t>
            </a:r>
            <a:r>
              <a:rPr lang="en-US" altLang="en-US" b="1" i="1" dirty="0" smtClean="0">
                <a:solidFill>
                  <a:srgbClr val="0308C9"/>
                </a:solidFill>
              </a:rPr>
              <a:t>oes </a:t>
            </a:r>
            <a:r>
              <a:rPr lang="en-US" altLang="en-US" b="1" i="1" dirty="0">
                <a:solidFill>
                  <a:srgbClr val="0308C9"/>
                </a:solidFill>
              </a:rPr>
              <a:t>N</a:t>
            </a:r>
            <a:r>
              <a:rPr lang="en-US" altLang="en-US" b="1" i="1" dirty="0" smtClean="0">
                <a:solidFill>
                  <a:srgbClr val="0308C9"/>
                </a:solidFill>
              </a:rPr>
              <a:t>ot Mean Unquestionably Perfect: </a:t>
            </a:r>
          </a:p>
          <a:p>
            <a:pPr marL="233363" indent="-233363" algn="just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Contracts </a:t>
            </a:r>
            <a:r>
              <a:rPr lang="en-US" altLang="en-US" dirty="0"/>
              <a:t>that omit minor, ministerial, </a:t>
            </a:r>
            <a:r>
              <a:rPr lang="en-US" altLang="en-US" dirty="0" smtClean="0"/>
              <a:t>non-material or non-essential </a:t>
            </a:r>
            <a:r>
              <a:rPr lang="en-US" altLang="en-US" dirty="0"/>
              <a:t>terms are still </a:t>
            </a:r>
            <a:r>
              <a:rPr lang="en-US" altLang="en-US" dirty="0" smtClean="0"/>
              <a:t>enforceable.</a:t>
            </a:r>
          </a:p>
          <a:p>
            <a:pPr marL="233363" indent="-233363" algn="just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500" dirty="0" smtClean="0"/>
          </a:p>
          <a:p>
            <a:pPr marL="233363" indent="-233363" algn="just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dirty="0" smtClean="0"/>
              <a:t>Courts </a:t>
            </a:r>
            <a:r>
              <a:rPr lang="en-US" altLang="en-US" dirty="0"/>
              <a:t>will do </a:t>
            </a:r>
            <a:r>
              <a:rPr lang="en-US" altLang="en-US" dirty="0" smtClean="0"/>
              <a:t>their </a:t>
            </a:r>
            <a:r>
              <a:rPr lang="en-US" altLang="en-US" dirty="0"/>
              <a:t>best to find intent of the </a:t>
            </a:r>
            <a:r>
              <a:rPr lang="en-US" altLang="en-US" dirty="0" smtClean="0"/>
              <a:t>parties, </a:t>
            </a:r>
            <a:r>
              <a:rPr lang="en-US" altLang="en-US" dirty="0"/>
              <a:t>and create an enforceable </a:t>
            </a:r>
            <a:r>
              <a:rPr lang="en-US" altLang="en-US" dirty="0" smtClean="0"/>
              <a:t>contract when they can.</a:t>
            </a:r>
            <a:endParaRPr lang="en-US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139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6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8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Definiteness Continued:</a:t>
            </a:r>
            <a:endParaRPr lang="en-US" altLang="en-US" sz="2200" b="1" dirty="0" smtClean="0"/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en-US" altLang="en-US" dirty="0" smtClean="0"/>
              <a:t>An offer must be definite in its terms to support a valid contract.</a:t>
            </a: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en-US" altLang="en-US" dirty="0" smtClean="0"/>
              <a:t>But there are </a:t>
            </a:r>
            <a:r>
              <a:rPr lang="en-US" altLang="en-US" b="1" dirty="0" smtClean="0"/>
              <a:t>exceptions,</a:t>
            </a:r>
            <a:r>
              <a:rPr lang="en-US" altLang="en-US" dirty="0" smtClean="0"/>
              <a:t> including:</a:t>
            </a:r>
          </a:p>
          <a:p>
            <a:pPr marL="0" lvl="1" algn="just" eaLnBrk="1" hangingPunct="1">
              <a:lnSpc>
                <a:spcPct val="80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marL="285750" lvl="1" indent="-285750" algn="just" eaLnBrk="1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dirty="0" smtClean="0">
                <a:solidFill>
                  <a:srgbClr val="0308C9"/>
                </a:solidFill>
              </a:rPr>
              <a:t>When a Contract is Definite </a:t>
            </a:r>
            <a:r>
              <a:rPr lang="en-US" altLang="en-US" sz="1400" b="1" dirty="0">
                <a:solidFill>
                  <a:srgbClr val="0308C9"/>
                </a:solidFill>
              </a:rPr>
              <a:t>by </a:t>
            </a:r>
            <a:r>
              <a:rPr lang="en-US" altLang="en-US" sz="1400" b="1" dirty="0" smtClean="0">
                <a:solidFill>
                  <a:srgbClr val="0308C9"/>
                </a:solidFill>
              </a:rPr>
              <a:t>Incorporation:</a:t>
            </a:r>
            <a:r>
              <a:rPr lang="en-US" altLang="en-US" sz="1400" dirty="0" smtClean="0"/>
              <a:t>  Offers </a:t>
            </a:r>
            <a:r>
              <a:rPr lang="en-US" altLang="en-US" sz="1400" dirty="0"/>
              <a:t>may be definite by referring to another writing or prior dealings among the parties</a:t>
            </a:r>
            <a:r>
              <a:rPr lang="en-US" altLang="en-US" sz="1400" dirty="0" smtClean="0"/>
              <a:t>.  Such is known as definite by incorporation by Reference or Practice.</a:t>
            </a:r>
          </a:p>
          <a:p>
            <a:pPr marL="285750" lvl="1" indent="-285750" algn="just" eaLnBrk="1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000" dirty="0" smtClean="0"/>
          </a:p>
          <a:p>
            <a:pPr marL="285750" lvl="1" indent="-285750" algn="just" eaLnBrk="1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dirty="0" smtClean="0">
                <a:solidFill>
                  <a:srgbClr val="0308C9"/>
                </a:solidFill>
              </a:rPr>
              <a:t>Implied Terms:</a:t>
            </a:r>
            <a:r>
              <a:rPr lang="en-US" altLang="en-US" sz="1400" dirty="0" smtClean="0"/>
              <a:t> Offers may be definite when missing terms are implied in such contracts by law, custom or past conduct.  Such is known as definite by implication or implied terms.</a:t>
            </a:r>
          </a:p>
          <a:p>
            <a:pPr marL="285750" lvl="1" indent="-285750" algn="just" eaLnBrk="1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000" b="1" dirty="0" smtClean="0">
              <a:solidFill>
                <a:srgbClr val="0308C9"/>
              </a:solidFill>
            </a:endParaRPr>
          </a:p>
          <a:p>
            <a:pPr marL="285750" lvl="1" indent="-285750" algn="just" eaLnBrk="1" hangingPunct="1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dirty="0" smtClean="0">
                <a:solidFill>
                  <a:srgbClr val="0308C9"/>
                </a:solidFill>
              </a:rPr>
              <a:t>Best Efforts:</a:t>
            </a:r>
            <a:r>
              <a:rPr lang="en-US" altLang="en-US" sz="1400" dirty="0" smtClean="0"/>
              <a:t> Catch all clauses such as parties will make “their best effort” to accomplish the contract, have been upheld as a valid offer, when the subject of the best effort clause is ancillary to the main purpose of the contract.</a:t>
            </a:r>
          </a:p>
          <a:p>
            <a:pPr marL="0" lvl="1" algn="just" eaLnBrk="1" hangingPunct="1">
              <a:lnSpc>
                <a:spcPct val="80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400" b="1" dirty="0" smtClean="0">
                <a:solidFill>
                  <a:srgbClr val="0308C9"/>
                </a:solidFill>
              </a:rPr>
              <a:t>Divisible Contracts:  </a:t>
            </a:r>
            <a:r>
              <a:rPr lang="en-US" altLang="en-US" sz="1400" dirty="0" smtClean="0"/>
              <a:t>Divisible contracts, are where the </a:t>
            </a:r>
            <a:r>
              <a:rPr lang="en-US" sz="1400" dirty="0" smtClean="0"/>
              <a:t>agreement </a:t>
            </a:r>
            <a:r>
              <a:rPr lang="en-US" sz="1400" dirty="0"/>
              <a:t>consists of two or more </a:t>
            </a:r>
            <a:r>
              <a:rPr lang="en-US" sz="1400" dirty="0" smtClean="0"/>
              <a:t>parts, </a:t>
            </a:r>
            <a:r>
              <a:rPr lang="en-US" sz="1400" dirty="0"/>
              <a:t>and calls for corresponding </a:t>
            </a:r>
            <a:r>
              <a:rPr lang="en-US" sz="1400" dirty="0" smtClean="0"/>
              <a:t>performances of </a:t>
            </a:r>
            <a:r>
              <a:rPr lang="en-US" sz="1400" dirty="0"/>
              <a:t>each part by the </a:t>
            </a:r>
            <a:r>
              <a:rPr lang="en-US" sz="1400" dirty="0" smtClean="0"/>
              <a:t>parties, may also be enforceable when one part is specified and definite, and the other is a separate and divisible promise, but upon the same terms.</a:t>
            </a:r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285750" indent="-285750" algn="just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0308C9"/>
                </a:solidFill>
              </a:rPr>
              <a:t>Market Necessary Contracts:  </a:t>
            </a:r>
            <a:r>
              <a:rPr lang="en-US" sz="1400" dirty="0"/>
              <a:t>The law has come to recognize certain situations in which the practical necessity of </a:t>
            </a:r>
            <a:r>
              <a:rPr lang="en-US" sz="1400" dirty="0" smtClean="0"/>
              <a:t>doing business </a:t>
            </a:r>
            <a:r>
              <a:rPr lang="en-US" sz="1400" dirty="0"/>
              <a:t>makes it desirable to have a contract, yet the situation is such that it is </a:t>
            </a:r>
            <a:r>
              <a:rPr lang="en-US" sz="1400" dirty="0" smtClean="0"/>
              <a:t>impossible to </a:t>
            </a:r>
            <a:r>
              <a:rPr lang="en-US" sz="1400" dirty="0"/>
              <a:t>adopt definite terms in </a:t>
            </a:r>
            <a:r>
              <a:rPr lang="en-US" sz="1400" dirty="0" smtClean="0"/>
              <a:t>advance of contract performance.  In </a:t>
            </a:r>
            <a:r>
              <a:rPr lang="en-US" sz="1400" dirty="0"/>
              <a:t>these cases, the indefinite term </a:t>
            </a:r>
            <a:r>
              <a:rPr lang="en-US" sz="1400" dirty="0" smtClean="0"/>
              <a:t>of the offer is </a:t>
            </a:r>
            <a:r>
              <a:rPr lang="en-US" sz="1400" dirty="0"/>
              <a:t>often tied to </a:t>
            </a:r>
            <a:r>
              <a:rPr lang="en-US" sz="1400" dirty="0" smtClean="0"/>
              <a:t>some independent factor, that all parties understand will </a:t>
            </a:r>
            <a:r>
              <a:rPr lang="en-US" sz="1400" dirty="0"/>
              <a:t>be definitely ascertainable at some </a:t>
            </a:r>
            <a:r>
              <a:rPr lang="en-US" sz="1400" dirty="0" smtClean="0"/>
              <a:t>future time during performance.  These contracts include </a:t>
            </a:r>
            <a:r>
              <a:rPr lang="en-US" sz="1400" b="1" dirty="0" smtClean="0"/>
              <a:t>Requirements Contracts </a:t>
            </a:r>
            <a:r>
              <a:rPr lang="en-US" sz="1400" dirty="0" smtClean="0"/>
              <a:t>(where the buyer agrees to all the requirements of the seller) and </a:t>
            </a:r>
            <a:r>
              <a:rPr lang="en-US" altLang="en-US" sz="1400" b="1" dirty="0" smtClean="0"/>
              <a:t>Output Contracts </a:t>
            </a:r>
            <a:r>
              <a:rPr lang="en-US" altLang="en-US" sz="1400" dirty="0" smtClean="0"/>
              <a:t>(where the </a:t>
            </a:r>
            <a:r>
              <a:rPr lang="en-US" altLang="en-US" sz="1400" dirty="0"/>
              <a:t>seller agrees to sell entire output or product to the buyer</a:t>
            </a:r>
            <a:r>
              <a:rPr lang="en-US" altLang="en-US" sz="1400" dirty="0" smtClean="0"/>
              <a:t>.).</a:t>
            </a:r>
            <a:endParaRPr lang="en-US" altLang="en-US" sz="1400" dirty="0"/>
          </a:p>
          <a:p>
            <a:pPr marL="285750" indent="-285750" algn="just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1400" b="1" dirty="0">
              <a:solidFill>
                <a:srgbClr val="0308C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571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28136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5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5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Communication of the Offer:</a:t>
            </a:r>
            <a:endParaRPr lang="en-US" altLang="en-US" sz="2200" b="1" dirty="0" smtClean="0"/>
          </a:p>
          <a:p>
            <a:pPr algn="just"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en-US" dirty="0" smtClean="0"/>
              <a:t>An offer must be clearly communicated by the </a:t>
            </a:r>
            <a:r>
              <a:rPr lang="en-US" altLang="en-US" dirty="0" err="1" smtClean="0"/>
              <a:t>offeror</a:t>
            </a:r>
            <a:r>
              <a:rPr lang="en-US" altLang="en-US" dirty="0" smtClean="0"/>
              <a:t> to the offeree, in order to support a valid contract.</a:t>
            </a:r>
          </a:p>
          <a:p>
            <a:pPr marL="609600" indent="-609600" eaLnBrk="1" hangingPunct="1">
              <a:lnSpc>
                <a:spcPct val="95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marL="609600" indent="-609600" eaLnBrk="1" hangingPunct="1">
              <a:lnSpc>
                <a:spcPct val="95000"/>
              </a:lnSpc>
              <a:spcBef>
                <a:spcPts val="0"/>
              </a:spcBef>
              <a:defRPr/>
            </a:pPr>
            <a:r>
              <a:rPr lang="en-US" altLang="en-US" dirty="0"/>
              <a:t>Accordingly, </a:t>
            </a:r>
            <a:r>
              <a:rPr lang="en-US" altLang="en-US" b="1" dirty="0" smtClean="0"/>
              <a:t>another </a:t>
            </a:r>
            <a:r>
              <a:rPr lang="en-US" altLang="en-US" b="1" dirty="0"/>
              <a:t>threshold element of an offer </a:t>
            </a:r>
            <a:r>
              <a:rPr lang="en-US" altLang="en-US" dirty="0"/>
              <a:t>is that:</a:t>
            </a:r>
          </a:p>
          <a:p>
            <a:pPr marL="609600" indent="-609600" eaLnBrk="1" hangingPunct="1">
              <a:lnSpc>
                <a:spcPct val="95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marL="0" lvl="1" eaLnBrk="1" hangingPunct="1">
              <a:lnSpc>
                <a:spcPct val="95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“The offer, and its terms, </a:t>
            </a:r>
            <a:r>
              <a:rPr lang="en-US" altLang="en-US" sz="2000" b="1" i="1" dirty="0" smtClean="0">
                <a:solidFill>
                  <a:srgbClr val="0308C9"/>
                </a:solidFill>
              </a:rPr>
              <a:t>must </a:t>
            </a:r>
            <a:r>
              <a:rPr lang="en-US" altLang="en-US" sz="2000" b="1" i="1" dirty="0">
                <a:solidFill>
                  <a:srgbClr val="0308C9"/>
                </a:solidFill>
              </a:rPr>
              <a:t>be </a:t>
            </a:r>
            <a:r>
              <a:rPr lang="en-US" altLang="en-US" sz="2000" b="1" i="1" dirty="0" smtClean="0">
                <a:solidFill>
                  <a:srgbClr val="0308C9"/>
                </a:solidFill>
              </a:rPr>
              <a:t>clearly communicated </a:t>
            </a:r>
            <a:r>
              <a:rPr lang="en-US" altLang="en-US" sz="2000" b="1" i="1" dirty="0">
                <a:solidFill>
                  <a:srgbClr val="C00000"/>
                </a:solidFill>
              </a:rPr>
              <a:t>by the </a:t>
            </a:r>
            <a:r>
              <a:rPr lang="en-US" altLang="en-US" sz="2000" b="1" i="1" dirty="0" err="1">
                <a:solidFill>
                  <a:srgbClr val="C00000"/>
                </a:solidFill>
              </a:rPr>
              <a:t>offeror</a:t>
            </a:r>
            <a:r>
              <a:rPr lang="en-US" altLang="en-US" sz="2000" b="1" i="1" dirty="0">
                <a:solidFill>
                  <a:srgbClr val="C00000"/>
                </a:solidFill>
              </a:rPr>
              <a:t>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to </a:t>
            </a:r>
            <a:r>
              <a:rPr lang="en-US" altLang="en-US" sz="2000" b="1" i="1" dirty="0">
                <a:solidFill>
                  <a:srgbClr val="C00000"/>
                </a:solidFill>
              </a:rPr>
              <a:t>the offeree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.” </a:t>
            </a:r>
          </a:p>
          <a:p>
            <a:pPr marL="723900" lvl="1" indent="4763" eaLnBrk="1" hangingPunct="1">
              <a:lnSpc>
                <a:spcPct val="95000"/>
              </a:lnSpc>
              <a:spcBef>
                <a:spcPts val="0"/>
              </a:spcBef>
              <a:buFontTx/>
              <a:buNone/>
              <a:defRPr/>
            </a:pPr>
            <a:endParaRPr lang="en-US" altLang="en-US" sz="1000" b="1" i="1" dirty="0"/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No Contract Just By Performance: </a:t>
            </a:r>
            <a:r>
              <a:rPr lang="en-US" altLang="en-US" sz="1600" dirty="0" smtClean="0"/>
              <a:t>There </a:t>
            </a:r>
            <a:r>
              <a:rPr lang="en-US" altLang="en-US" sz="1600" dirty="0"/>
              <a:t>is no contract formed, </a:t>
            </a:r>
            <a:r>
              <a:rPr lang="en-US" altLang="en-US" sz="1600" dirty="0" smtClean="0"/>
              <a:t>(as in </a:t>
            </a:r>
            <a:r>
              <a:rPr lang="en-US" altLang="en-US" sz="1600" dirty="0"/>
              <a:t>cases of unilateral </a:t>
            </a:r>
            <a:r>
              <a:rPr lang="en-US" altLang="en-US" sz="1600" dirty="0" smtClean="0"/>
              <a:t>contracts), </a:t>
            </a:r>
            <a:r>
              <a:rPr lang="en-US" altLang="en-US" sz="1600" dirty="0"/>
              <a:t>when the offeree </a:t>
            </a:r>
            <a:r>
              <a:rPr lang="en-US" altLang="en-US" sz="1600" dirty="0" smtClean="0"/>
              <a:t>merely performs </a:t>
            </a:r>
            <a:r>
              <a:rPr lang="en-US" altLang="en-US" sz="1600" dirty="0"/>
              <a:t>(accepts by performance) without knowledge </a:t>
            </a:r>
            <a:r>
              <a:rPr lang="en-US" altLang="en-US" sz="1600" dirty="0" smtClean="0"/>
              <a:t>of, or without the communicating of, an </a:t>
            </a:r>
            <a:r>
              <a:rPr lang="en-US" altLang="en-US" sz="1600" dirty="0"/>
              <a:t>offer</a:t>
            </a:r>
            <a:r>
              <a:rPr lang="en-US" altLang="en-US" sz="1600" dirty="0" smtClean="0"/>
              <a:t>.</a:t>
            </a:r>
          </a:p>
          <a:p>
            <a:pPr marL="0" lvl="1" algn="just" eaLnBrk="1" hangingPunct="1">
              <a:lnSpc>
                <a:spcPct val="95000"/>
              </a:lnSpc>
              <a:spcBef>
                <a:spcPts val="0"/>
              </a:spcBef>
              <a:buFontTx/>
              <a:buNone/>
              <a:defRPr/>
            </a:pPr>
            <a:endParaRPr lang="en-US" altLang="en-US" sz="1000" dirty="0"/>
          </a:p>
          <a:p>
            <a:pPr algn="just">
              <a:lnSpc>
                <a:spcPct val="95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308C9"/>
                </a:solidFill>
              </a:rPr>
              <a:t>Must Have Actual Conveyance of the Offer:</a:t>
            </a:r>
            <a:r>
              <a:rPr lang="en-US" sz="1600" dirty="0" smtClean="0"/>
              <a:t> An </a:t>
            </a:r>
            <a:r>
              <a:rPr lang="en-US" sz="1600" dirty="0"/>
              <a:t>offer must be </a:t>
            </a:r>
            <a:r>
              <a:rPr lang="en-US" sz="1600" dirty="0" smtClean="0"/>
              <a:t>clearly communicated </a:t>
            </a:r>
            <a:r>
              <a:rPr lang="en-US" sz="1600" dirty="0"/>
              <a:t>to the </a:t>
            </a:r>
            <a:r>
              <a:rPr lang="en-US" sz="1600" dirty="0" smtClean="0"/>
              <a:t>offeree in order to constitute a valid offer. </a:t>
            </a:r>
            <a:r>
              <a:rPr lang="en-US" sz="1600" dirty="0"/>
              <a:t>Communication of an offer must be intentional and actual, not inferred. </a:t>
            </a:r>
            <a:endParaRPr lang="en-US" altLang="en-US" sz="1600" dirty="0"/>
          </a:p>
          <a:p>
            <a:pPr>
              <a:lnSpc>
                <a:spcPct val="95000"/>
              </a:lnSpc>
              <a:spcBef>
                <a:spcPts val="0"/>
              </a:spcBef>
            </a:pPr>
            <a:endParaRPr lang="en-US" sz="1000" dirty="0"/>
          </a:p>
          <a:p>
            <a:pPr algn="just">
              <a:lnSpc>
                <a:spcPct val="95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0308C9"/>
                </a:solidFill>
              </a:rPr>
              <a:t>Mere Acceptance is Not Sufficient: </a:t>
            </a:r>
            <a:r>
              <a:rPr lang="en-US" sz="1600" dirty="0" smtClean="0"/>
              <a:t>The </a:t>
            </a:r>
            <a:r>
              <a:rPr lang="en-US" sz="1600" dirty="0"/>
              <a:t>offeree cannot </a:t>
            </a:r>
            <a:r>
              <a:rPr lang="en-US" sz="1600" dirty="0" smtClean="0"/>
              <a:t>merely accept a purported offer to contract, if </a:t>
            </a:r>
            <a:r>
              <a:rPr lang="en-US" sz="1600" dirty="0"/>
              <a:t>knowledge of the </a:t>
            </a:r>
            <a:r>
              <a:rPr lang="en-US" sz="1600" dirty="0" smtClean="0"/>
              <a:t>such offer was only indirectly acquired by the offeree, and the offer was never actually communicated by the </a:t>
            </a:r>
            <a:r>
              <a:rPr lang="en-US" sz="1600" dirty="0" err="1" smtClean="0"/>
              <a:t>offeror</a:t>
            </a:r>
            <a:r>
              <a:rPr lang="en-US" sz="1600" dirty="0" smtClean="0"/>
              <a:t>. 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02525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09454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Termination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defRPr/>
            </a:pPr>
            <a:endParaRPr lang="en-US" sz="1000" b="1" i="1" dirty="0"/>
          </a:p>
          <a:p>
            <a:pPr lvl="1" eaLnBrk="1" hangingPunct="1">
              <a:lnSpc>
                <a:spcPct val="120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800" b="1" i="1" dirty="0">
              <a:solidFill>
                <a:srgbClr val="C00000"/>
              </a:solidFill>
            </a:endParaRP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Generally</a:t>
            </a: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Revocation</a:t>
            </a:r>
            <a:endParaRPr lang="en-US" altLang="en-US" sz="2800" b="1" i="1" dirty="0">
              <a:solidFill>
                <a:srgbClr val="C00000"/>
              </a:solidFill>
            </a:endParaRP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Counter Offer</a:t>
            </a:r>
            <a:endParaRPr lang="en-US" altLang="en-US" sz="2800" b="1" i="1" dirty="0">
              <a:solidFill>
                <a:srgbClr val="C00000"/>
              </a:solidFill>
            </a:endParaRP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Rejection</a:t>
            </a: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Lapse of Time</a:t>
            </a: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Death or Disability</a:t>
            </a:r>
          </a:p>
          <a:p>
            <a:pPr marL="344488" lvl="1" indent="-344488" eaLnBrk="1" hangingPunct="1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Subsequent  Illegality</a:t>
            </a:r>
            <a:endParaRPr lang="en-US" altLang="en-US" sz="28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654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Termination</a:t>
            </a:r>
            <a:r>
              <a:rPr lang="en-US" sz="3200" b="1" i="1" dirty="0" smtClean="0">
                <a:solidFill>
                  <a:srgbClr val="006600"/>
                </a:solidFill>
              </a:rPr>
              <a:t>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3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Generally:</a:t>
            </a:r>
            <a:endParaRPr lang="en-US" altLang="en-US" sz="2200" b="1" dirty="0" smtClean="0"/>
          </a:p>
          <a:p>
            <a:pPr marL="609600" indent="-609600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An offer can be </a:t>
            </a:r>
            <a:r>
              <a:rPr lang="en-US" altLang="en-US" b="1" dirty="0" smtClean="0">
                <a:solidFill>
                  <a:srgbClr val="0308C9"/>
                </a:solidFill>
              </a:rPr>
              <a:t>terminated</a:t>
            </a:r>
            <a:r>
              <a:rPr lang="en-US" altLang="en-US" dirty="0" smtClean="0"/>
              <a:t> so as to </a:t>
            </a:r>
            <a:r>
              <a:rPr lang="en-US" altLang="en-US" b="1" dirty="0" smtClean="0"/>
              <a:t>not</a:t>
            </a:r>
            <a:r>
              <a:rPr lang="en-US" altLang="en-US" dirty="0" smtClean="0"/>
              <a:t> support a valid contract.</a:t>
            </a:r>
          </a:p>
          <a:p>
            <a:pPr marL="609600" indent="-609600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r>
              <a:rPr lang="en-US" b="1" dirty="0"/>
              <a:t>An offeree cannot accept a terminated offer. </a:t>
            </a:r>
            <a:endParaRPr lang="en-US" b="1" dirty="0" smtClean="0"/>
          </a:p>
          <a:p>
            <a:endParaRPr lang="en-US" sz="1000" dirty="0"/>
          </a:p>
          <a:p>
            <a:r>
              <a:rPr lang="en-US" dirty="0" smtClean="0"/>
              <a:t>Offers </a:t>
            </a:r>
            <a:r>
              <a:rPr lang="en-US" dirty="0"/>
              <a:t>may be terminated </a:t>
            </a:r>
            <a:r>
              <a:rPr lang="en-US" dirty="0" smtClean="0"/>
              <a:t>by: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C00000"/>
                </a:solidFill>
              </a:rPr>
              <a:t>revocation</a:t>
            </a:r>
            <a:r>
              <a:rPr lang="en-US" b="1" i="1" dirty="0">
                <a:solidFill>
                  <a:srgbClr val="C00000"/>
                </a:solidFill>
              </a:rPr>
              <a:t>, 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C00000"/>
                </a:solidFill>
              </a:rPr>
              <a:t>counteroffer,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C00000"/>
                </a:solidFill>
              </a:rPr>
              <a:t>rejection</a:t>
            </a:r>
            <a:r>
              <a:rPr lang="en-US" b="1" i="1" dirty="0">
                <a:solidFill>
                  <a:srgbClr val="C00000"/>
                </a:solidFill>
              </a:rPr>
              <a:t>, 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C00000"/>
                </a:solidFill>
              </a:rPr>
              <a:t>lapse </a:t>
            </a:r>
            <a:r>
              <a:rPr lang="en-US" b="1" i="1" dirty="0">
                <a:solidFill>
                  <a:srgbClr val="C00000"/>
                </a:solidFill>
              </a:rPr>
              <a:t>of time, 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C00000"/>
                </a:solidFill>
              </a:rPr>
              <a:t>death </a:t>
            </a:r>
            <a:r>
              <a:rPr lang="en-US" b="1" i="1" dirty="0">
                <a:solidFill>
                  <a:srgbClr val="C00000"/>
                </a:solidFill>
              </a:rPr>
              <a:t>or disability of a party, or 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C00000"/>
                </a:solidFill>
              </a:rPr>
              <a:t>subsequent </a:t>
            </a:r>
            <a:r>
              <a:rPr lang="en-US" b="1" i="1" dirty="0">
                <a:solidFill>
                  <a:srgbClr val="C00000"/>
                </a:solidFill>
              </a:rPr>
              <a:t>illegality.</a:t>
            </a:r>
            <a:endParaRPr lang="en-US" altLang="en-US" sz="1000" b="1" i="1" u="sng" dirty="0">
              <a:solidFill>
                <a:srgbClr val="C00000"/>
              </a:solidFill>
            </a:endParaRP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dirty="0" smtClean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Where an offer has been </a:t>
            </a:r>
            <a:r>
              <a:rPr lang="en-US" altLang="en-US" b="1" dirty="0" smtClean="0"/>
              <a:t>terminated,</a:t>
            </a:r>
            <a:r>
              <a:rPr lang="en-US" altLang="en-US" dirty="0" smtClean="0"/>
              <a:t> there is </a:t>
            </a:r>
            <a:r>
              <a:rPr lang="en-US" altLang="en-US" b="1" dirty="0" smtClean="0"/>
              <a:t>no valid offer.</a:t>
            </a:r>
            <a:r>
              <a:rPr lang="en-US" altLang="en-US" dirty="0" smtClean="0"/>
              <a:t> This means there can be no valid contract.</a:t>
            </a:r>
          </a:p>
          <a:p>
            <a:pPr marL="0" lvl="1" eaLnBrk="1" hangingPunct="1">
              <a:lnSpc>
                <a:spcPct val="150000"/>
              </a:lnSpc>
              <a:tabLst>
                <a:tab pos="914400" algn="l"/>
              </a:tabLst>
              <a:defRPr/>
            </a:pPr>
            <a:endParaRPr lang="en-US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610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Termination</a:t>
            </a:r>
            <a:r>
              <a:rPr lang="en-US" sz="3200" b="1" i="1" dirty="0" smtClean="0">
                <a:solidFill>
                  <a:srgbClr val="006600"/>
                </a:solidFill>
              </a:rPr>
              <a:t>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0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Revocation:</a:t>
            </a:r>
            <a:endParaRPr lang="en-US" altLang="en-US" sz="2200" b="1" dirty="0" smtClean="0"/>
          </a:p>
          <a:p>
            <a:pPr marL="609600" indent="-609600" algn="just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en-US" dirty="0" smtClean="0"/>
              <a:t>An offer that has been </a:t>
            </a:r>
            <a:r>
              <a:rPr lang="en-US" altLang="en-US" b="1" dirty="0" smtClean="0">
                <a:solidFill>
                  <a:srgbClr val="0308C9"/>
                </a:solidFill>
              </a:rPr>
              <a:t>revoked</a:t>
            </a:r>
            <a:r>
              <a:rPr lang="en-US" altLang="en-US" dirty="0" smtClean="0"/>
              <a:t> by the offeree </a:t>
            </a:r>
            <a:r>
              <a:rPr lang="en-US" altLang="en-US" b="1" dirty="0" smtClean="0"/>
              <a:t>cannot</a:t>
            </a:r>
            <a:r>
              <a:rPr lang="en-US" altLang="en-US" dirty="0" smtClean="0"/>
              <a:t> support a valid contract.</a:t>
            </a:r>
          </a:p>
          <a:p>
            <a:pPr marL="609600" indent="-609600" eaLnBrk="1" hangingPunct="1">
              <a:lnSpc>
                <a:spcPct val="90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Revoked Offer Cannot be Accepted: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A</a:t>
            </a:r>
            <a:r>
              <a:rPr lang="en-US" altLang="en-US" sz="1600" dirty="0" smtClean="0"/>
              <a:t>n </a:t>
            </a:r>
            <a:r>
              <a:rPr lang="en-US" altLang="en-US" sz="1600" dirty="0"/>
              <a:t>offeree cannot accept a terminated offer. </a:t>
            </a:r>
            <a:endParaRPr lang="en-US" altLang="en-US" sz="1600" dirty="0" smtClean="0"/>
          </a:p>
          <a:p>
            <a:pPr marL="609600" indent="-609600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endParaRPr lang="en-US" altLang="en-US" sz="1000" dirty="0"/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The </a:t>
            </a:r>
            <a:r>
              <a:rPr lang="en-US" altLang="en-US" sz="1600" b="1" dirty="0" err="1" smtClean="0">
                <a:solidFill>
                  <a:srgbClr val="0308C9"/>
                </a:solidFill>
              </a:rPr>
              <a:t>Offeror</a:t>
            </a:r>
            <a:r>
              <a:rPr lang="en-US" altLang="en-US" sz="1600" b="1" dirty="0" smtClean="0">
                <a:solidFill>
                  <a:srgbClr val="0308C9"/>
                </a:solidFill>
              </a:rPr>
              <a:t> May Terminate an Offer:</a:t>
            </a:r>
            <a:r>
              <a:rPr lang="en-US" altLang="en-US" sz="1600" dirty="0" smtClean="0"/>
              <a:t> Generally</a:t>
            </a:r>
            <a:r>
              <a:rPr lang="en-US" altLang="en-US" sz="1600" dirty="0"/>
              <a:t>, an offer may be revoked at any time by the </a:t>
            </a:r>
            <a:r>
              <a:rPr lang="en-US" altLang="en-US" sz="1600" dirty="0" err="1"/>
              <a:t>offeror</a:t>
            </a:r>
            <a:r>
              <a:rPr lang="en-US" altLang="en-US" sz="1600" dirty="0"/>
              <a:t> </a:t>
            </a:r>
            <a:r>
              <a:rPr lang="en-US" altLang="en-US" sz="1600" b="1" dirty="0" smtClean="0"/>
              <a:t>PRIOR TO </a:t>
            </a:r>
            <a:r>
              <a:rPr lang="en-US" altLang="en-US" sz="1600" dirty="0" smtClean="0"/>
              <a:t>the </a:t>
            </a:r>
            <a:r>
              <a:rPr lang="en-US" altLang="en-US" sz="1600" dirty="0"/>
              <a:t>offeree’s </a:t>
            </a:r>
            <a:r>
              <a:rPr lang="en-US" altLang="en-US" sz="1600" dirty="0" smtClean="0"/>
              <a:t>acceptance.</a:t>
            </a: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endParaRPr lang="en-US" altLang="en-US" sz="1000" dirty="0"/>
          </a:p>
          <a:p>
            <a:pPr marL="285750" indent="-285750" algn="just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i="1" dirty="0" smtClean="0">
                <a:solidFill>
                  <a:srgbClr val="C00000"/>
                </a:solidFill>
              </a:rPr>
              <a:t>What </a:t>
            </a:r>
            <a:r>
              <a:rPr lang="en-US" altLang="en-US" sz="1400" b="1" i="1" dirty="0">
                <a:solidFill>
                  <a:srgbClr val="C00000"/>
                </a:solidFill>
              </a:rPr>
              <a:t>Constitutes a Revocation?</a:t>
            </a:r>
            <a:r>
              <a:rPr lang="en-US" altLang="en-US" sz="1400" dirty="0"/>
              <a:t>  </a:t>
            </a:r>
            <a:r>
              <a:rPr lang="en-US" altLang="en-US" sz="1400" dirty="0" smtClean="0"/>
              <a:t>Most times, all </a:t>
            </a:r>
            <a:r>
              <a:rPr lang="en-US" altLang="en-US" sz="1400" dirty="0"/>
              <a:t>that is required </a:t>
            </a:r>
            <a:r>
              <a:rPr lang="en-US" altLang="en-US" sz="1400" dirty="0" smtClean="0"/>
              <a:t>for an </a:t>
            </a:r>
            <a:r>
              <a:rPr lang="en-US" altLang="en-US" sz="1400" dirty="0" err="1" smtClean="0"/>
              <a:t>offeror</a:t>
            </a:r>
            <a:r>
              <a:rPr lang="en-US" altLang="en-US" sz="1400" dirty="0" smtClean="0"/>
              <a:t> to revoke an offer is </a:t>
            </a:r>
            <a:r>
              <a:rPr lang="en-US" altLang="en-US" sz="1400" dirty="0"/>
              <a:t>the showing of intent to revoke by the </a:t>
            </a:r>
            <a:r>
              <a:rPr lang="en-US" altLang="en-US" sz="1400" dirty="0" err="1"/>
              <a:t>offeror</a:t>
            </a:r>
            <a:r>
              <a:rPr lang="en-US" altLang="en-US" sz="1400" dirty="0"/>
              <a:t>. </a:t>
            </a:r>
            <a:r>
              <a:rPr lang="en-US" altLang="en-US" sz="1400" dirty="0" smtClean="0"/>
              <a:t> A </a:t>
            </a:r>
            <a:r>
              <a:rPr lang="en-US" altLang="en-US" sz="1400" dirty="0"/>
              <a:t>promise to keep the offer </a:t>
            </a:r>
            <a:r>
              <a:rPr lang="en-US" altLang="en-US" sz="1400" dirty="0" smtClean="0"/>
              <a:t>open, without consideration, has </a:t>
            </a:r>
            <a:r>
              <a:rPr lang="en-US" altLang="en-US" sz="1400" dirty="0"/>
              <a:t>no </a:t>
            </a:r>
            <a:r>
              <a:rPr lang="en-US" altLang="en-US" sz="1400" dirty="0" smtClean="0"/>
              <a:t>effect in law.</a:t>
            </a: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marL="0" lvl="1" algn="just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en-US" sz="1600" b="1" dirty="0">
                <a:solidFill>
                  <a:srgbClr val="0308C9"/>
                </a:solidFill>
              </a:rPr>
              <a:t>Communication of </a:t>
            </a:r>
            <a:r>
              <a:rPr lang="en-US" altLang="en-US" sz="1600" b="1" dirty="0" smtClean="0">
                <a:solidFill>
                  <a:srgbClr val="0308C9"/>
                </a:solidFill>
              </a:rPr>
              <a:t>Revocation:  </a:t>
            </a:r>
            <a:r>
              <a:rPr lang="en-US" altLang="en-US" sz="1600" dirty="0" smtClean="0"/>
              <a:t>Revocation</a:t>
            </a:r>
            <a:r>
              <a:rPr lang="en-US" altLang="en-US" sz="1600" b="1" dirty="0" smtClean="0">
                <a:solidFill>
                  <a:srgbClr val="0308C9"/>
                </a:solidFill>
              </a:rPr>
              <a:t> </a:t>
            </a:r>
            <a:r>
              <a:rPr lang="en-US" altLang="en-US" sz="1600" dirty="0" smtClean="0"/>
              <a:t>of an offer is generally </a:t>
            </a:r>
            <a:r>
              <a:rPr lang="en-US" altLang="en-US" sz="1600" dirty="0"/>
              <a:t>effective </a:t>
            </a:r>
            <a:r>
              <a:rPr lang="en-US" altLang="en-US" sz="1600" b="1" i="1" dirty="0">
                <a:solidFill>
                  <a:srgbClr val="C00000"/>
                </a:solidFill>
              </a:rPr>
              <a:t>when</a:t>
            </a:r>
            <a:r>
              <a:rPr lang="en-US" altLang="en-US" sz="1600" dirty="0"/>
              <a:t> </a:t>
            </a:r>
            <a:r>
              <a:rPr lang="en-US" altLang="en-US" sz="1600" dirty="0" smtClean="0"/>
              <a:t>notice of such termination is </a:t>
            </a:r>
            <a:r>
              <a:rPr lang="en-US" altLang="en-US" sz="1600" b="1" i="1" dirty="0">
                <a:solidFill>
                  <a:srgbClr val="C00000"/>
                </a:solidFill>
              </a:rPr>
              <a:t>received by offeree</a:t>
            </a:r>
            <a:r>
              <a:rPr lang="en-US" altLang="en-US" sz="1600" dirty="0" smtClean="0"/>
              <a:t>.  Issues with revocation notice include:   </a:t>
            </a:r>
            <a:endParaRPr lang="en-US" altLang="en-US" sz="1600" dirty="0"/>
          </a:p>
          <a:p>
            <a:pPr marL="742950" lvl="1" indent="-285750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i="1" dirty="0"/>
              <a:t>A letter revoking an offer is effective upon receipt, </a:t>
            </a:r>
            <a:r>
              <a:rPr lang="en-US" altLang="en-US" sz="1400" b="1" i="1" dirty="0" smtClean="0"/>
              <a:t>not upon its dispatch.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i="1" dirty="0" smtClean="0"/>
              <a:t>Indirect </a:t>
            </a:r>
            <a:r>
              <a:rPr lang="en-US" altLang="en-US" sz="1400" b="1" i="1" dirty="0"/>
              <a:t>or constructive notice </a:t>
            </a:r>
            <a:r>
              <a:rPr lang="en-US" altLang="en-US" sz="1400" b="1" i="1" dirty="0" smtClean="0"/>
              <a:t>(such as land </a:t>
            </a:r>
            <a:r>
              <a:rPr lang="en-US" altLang="en-US" sz="1400" b="1" i="1" dirty="0"/>
              <a:t>title records) is sufficient </a:t>
            </a:r>
            <a:r>
              <a:rPr lang="en-US" altLang="en-US" sz="1400" b="1" i="1" dirty="0" smtClean="0"/>
              <a:t>notice.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i="1" dirty="0" smtClean="0"/>
              <a:t>If </a:t>
            </a:r>
            <a:r>
              <a:rPr lang="en-US" altLang="en-US" sz="1400" b="1" i="1" dirty="0"/>
              <a:t>offeree accepts before receipt of revocation, contract is formed</a:t>
            </a:r>
            <a:r>
              <a:rPr lang="en-US" altLang="en-US" sz="1400" b="1" i="1" dirty="0" smtClean="0"/>
              <a:t>.</a:t>
            </a:r>
          </a:p>
          <a:p>
            <a:pPr lvl="1" eaLnBrk="1" hangingPunct="1">
              <a:lnSpc>
                <a:spcPct val="90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Exceptions:</a:t>
            </a:r>
            <a:r>
              <a:rPr lang="en-US" altLang="en-US" sz="1600" dirty="0" smtClean="0"/>
              <a:t> Exceptions to Revocation include: </a:t>
            </a:r>
            <a:endParaRPr lang="en-US" altLang="en-US" sz="1600" dirty="0"/>
          </a:p>
          <a:p>
            <a:pPr lvl="1" algn="just" eaLnBrk="1" hangingPunct="1">
              <a:lnSpc>
                <a:spcPct val="90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marL="284163" lvl="1" indent="-284163" algn="just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i="1" dirty="0">
                <a:solidFill>
                  <a:srgbClr val="C00000"/>
                </a:solidFill>
              </a:rPr>
              <a:t>Option </a:t>
            </a:r>
            <a:r>
              <a:rPr lang="en-US" altLang="en-US" sz="1400" b="1" i="1" dirty="0" smtClean="0">
                <a:solidFill>
                  <a:srgbClr val="C00000"/>
                </a:solidFill>
              </a:rPr>
              <a:t>Contracts:</a:t>
            </a:r>
            <a:r>
              <a:rPr lang="en-US" altLang="en-US" sz="1400" i="1" dirty="0" smtClean="0">
                <a:solidFill>
                  <a:srgbClr val="C00000"/>
                </a:solidFill>
              </a:rPr>
              <a:t> </a:t>
            </a:r>
            <a:r>
              <a:rPr lang="en-US" altLang="en-US" sz="1400" dirty="0" smtClean="0"/>
              <a:t>Certain offers can include a non-revocable </a:t>
            </a:r>
            <a:r>
              <a:rPr lang="en-US" altLang="en-US" sz="1400" dirty="0"/>
              <a:t>promise to keep </a:t>
            </a:r>
            <a:r>
              <a:rPr lang="en-US" altLang="en-US" sz="1400" dirty="0" smtClean="0"/>
              <a:t>an offer </a:t>
            </a:r>
            <a:r>
              <a:rPr lang="en-US" altLang="en-US" sz="1400" dirty="0"/>
              <a:t>open, for consideration, for a agreed-to period of </a:t>
            </a:r>
            <a:r>
              <a:rPr lang="en-US" altLang="en-US" sz="1400" dirty="0" smtClean="0"/>
              <a:t>time.</a:t>
            </a:r>
          </a:p>
          <a:p>
            <a:pPr marL="284163" lvl="1" indent="-284163" algn="just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500" dirty="0" smtClean="0"/>
          </a:p>
          <a:p>
            <a:pPr marL="284163" lvl="1" indent="-284163" algn="just" eaLnBrk="1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400" b="1" dirty="0" smtClean="0">
                <a:solidFill>
                  <a:srgbClr val="C00000"/>
                </a:solidFill>
              </a:rPr>
              <a:t>Firm Offers:</a:t>
            </a:r>
            <a:r>
              <a:rPr lang="en-US" altLang="en-US" sz="1400" dirty="0" smtClean="0"/>
              <a:t> Other offers are irrevocable for </a:t>
            </a:r>
            <a:r>
              <a:rPr lang="en-US" altLang="en-US" sz="1400" dirty="0"/>
              <a:t>a stated period of time. </a:t>
            </a:r>
            <a:r>
              <a:rPr lang="en-US" altLang="en-US" sz="1400" dirty="0" smtClean="0"/>
              <a:t> These offer usually involve  merchant contracts, pursuant to signed contracts to </a:t>
            </a:r>
            <a:r>
              <a:rPr lang="en-US" altLang="en-US" sz="1400" dirty="0"/>
              <a:t>sell or buy goods.</a:t>
            </a:r>
          </a:p>
          <a:p>
            <a:pPr lvl="1" eaLnBrk="1" hangingPunct="1">
              <a:defRPr/>
            </a:pPr>
            <a:endParaRPr lang="en-US" altLang="en-US" sz="1400" dirty="0"/>
          </a:p>
          <a:p>
            <a:pPr algn="just" eaLnBrk="1" hangingPunct="1">
              <a:defRPr/>
            </a:pP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41260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Termination</a:t>
            </a:r>
            <a:r>
              <a:rPr lang="en-US" sz="3200" b="1" i="1" dirty="0" smtClean="0">
                <a:solidFill>
                  <a:srgbClr val="006600"/>
                </a:solidFill>
              </a:rPr>
              <a:t>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3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Counter Offer:</a:t>
            </a:r>
            <a:endParaRPr lang="en-US" altLang="en-US" sz="2200" b="1" dirty="0" smtClean="0"/>
          </a:p>
          <a:p>
            <a:pPr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A </a:t>
            </a:r>
            <a:r>
              <a:rPr lang="en-US" altLang="en-US" b="1" dirty="0" smtClean="0"/>
              <a:t>Counteroffer</a:t>
            </a:r>
            <a:r>
              <a:rPr lang="en-US" altLang="en-US" dirty="0" smtClean="0"/>
              <a:t> by the offeree constitutes a </a:t>
            </a:r>
            <a:r>
              <a:rPr lang="en-US" altLang="en-US" b="1" dirty="0" smtClean="0">
                <a:solidFill>
                  <a:srgbClr val="0308C9"/>
                </a:solidFill>
              </a:rPr>
              <a:t>Rejection of the </a:t>
            </a:r>
            <a:r>
              <a:rPr lang="en-US" altLang="en-US" b="1" dirty="0">
                <a:solidFill>
                  <a:srgbClr val="0308C9"/>
                </a:solidFill>
              </a:rPr>
              <a:t>O</a:t>
            </a:r>
            <a:r>
              <a:rPr lang="en-US" altLang="en-US" b="1" dirty="0" smtClean="0">
                <a:solidFill>
                  <a:srgbClr val="0308C9"/>
                </a:solidFill>
              </a:rPr>
              <a:t>ffer</a:t>
            </a:r>
            <a:r>
              <a:rPr lang="en-US" altLang="en-US" dirty="0" smtClean="0"/>
              <a:t>.  </a:t>
            </a:r>
          </a:p>
          <a:p>
            <a:pPr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dirty="0" smtClean="0"/>
              <a:t>As an offer must be accepted by the offeree to create a contract</a:t>
            </a:r>
            <a:r>
              <a:rPr lang="en-US" altLang="en-US" sz="1600" b="1" dirty="0" smtClean="0"/>
              <a:t>, this rejection means that no contract is created.   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b="1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A Counter Offer is a New Offer:</a:t>
            </a:r>
            <a:r>
              <a:rPr lang="en-US" altLang="en-US" sz="1600" dirty="0" smtClean="0"/>
              <a:t>  A counteroffer, not only constitutes a rejection, but also constitutes a new offer, where the offeree </a:t>
            </a:r>
            <a:r>
              <a:rPr lang="en-US" altLang="en-US" sz="1600" dirty="0"/>
              <a:t>now becomes </a:t>
            </a:r>
            <a:r>
              <a:rPr lang="en-US" altLang="en-US" sz="1600" dirty="0" err="1"/>
              <a:t>offeror</a:t>
            </a:r>
            <a:r>
              <a:rPr lang="en-US" altLang="en-US" sz="1600" dirty="0"/>
              <a:t>.</a:t>
            </a:r>
          </a:p>
          <a:p>
            <a:pPr marL="609600" indent="-609600" eaLnBrk="1" hangingPunct="1">
              <a:buFontTx/>
              <a:buNone/>
              <a:defRPr/>
            </a:pPr>
            <a:endParaRPr lang="en-US" altLang="en-US" sz="1500" dirty="0" smtClean="0"/>
          </a:p>
          <a:p>
            <a:pPr marL="609600" indent="-609600" eaLnBrk="1" hangingPunct="1">
              <a:buFontTx/>
              <a:buNone/>
              <a:defRPr/>
            </a:pPr>
            <a:endParaRPr lang="en-US" altLang="en-US" sz="1500" dirty="0" smtClean="0"/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Rejection:</a:t>
            </a:r>
            <a:endParaRPr lang="en-US" altLang="en-US" sz="2200" b="1" dirty="0"/>
          </a:p>
          <a:p>
            <a:pPr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A communicated </a:t>
            </a:r>
            <a:r>
              <a:rPr lang="en-US" altLang="en-US" b="1" dirty="0" smtClean="0"/>
              <a:t>Rejection</a:t>
            </a:r>
            <a:r>
              <a:rPr lang="en-US" altLang="en-US" dirty="0" smtClean="0"/>
              <a:t> </a:t>
            </a:r>
            <a:r>
              <a:rPr lang="en-US" altLang="en-US" dirty="0"/>
              <a:t>by the offeree </a:t>
            </a:r>
            <a:r>
              <a:rPr lang="en-US" altLang="en-US" dirty="0" smtClean="0"/>
              <a:t>also constitutes </a:t>
            </a:r>
            <a:r>
              <a:rPr lang="en-US" altLang="en-US" dirty="0"/>
              <a:t>a </a:t>
            </a:r>
            <a:r>
              <a:rPr lang="en-US" altLang="en-US" b="1" dirty="0" smtClean="0">
                <a:solidFill>
                  <a:srgbClr val="0308C9"/>
                </a:solidFill>
              </a:rPr>
              <a:t>Termination </a:t>
            </a:r>
            <a:r>
              <a:rPr lang="en-US" altLang="en-US" b="1" dirty="0">
                <a:solidFill>
                  <a:srgbClr val="0308C9"/>
                </a:solidFill>
              </a:rPr>
              <a:t>of the Offer</a:t>
            </a:r>
            <a:r>
              <a:rPr lang="en-US" altLang="en-US" dirty="0"/>
              <a:t>.  </a:t>
            </a:r>
          </a:p>
          <a:p>
            <a:pPr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dirty="0"/>
              <a:t>As an offer must be accepted by the offeree to create a contract</a:t>
            </a:r>
            <a:r>
              <a:rPr lang="en-US" altLang="en-US" sz="1600" b="1" dirty="0"/>
              <a:t>, this rejection means that no contract is created.   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b="1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b="1" dirty="0">
                <a:solidFill>
                  <a:srgbClr val="0308C9"/>
                </a:solidFill>
              </a:rPr>
              <a:t>A </a:t>
            </a:r>
            <a:r>
              <a:rPr lang="en-US" altLang="en-US" sz="1600" b="1" dirty="0" smtClean="0">
                <a:solidFill>
                  <a:srgbClr val="0308C9"/>
                </a:solidFill>
              </a:rPr>
              <a:t>Rejection is Effective Upon Communication:</a:t>
            </a:r>
            <a:r>
              <a:rPr lang="en-US" altLang="en-US" sz="1600" dirty="0" smtClean="0"/>
              <a:t>  An o</a:t>
            </a:r>
            <a:r>
              <a:rPr lang="en-US" altLang="en-US" dirty="0" smtClean="0">
                <a:latin typeface="Arial" panose="020B0604020202020204" pitchFamily="34" charset="0"/>
              </a:rPr>
              <a:t>ffer </a:t>
            </a:r>
            <a:r>
              <a:rPr lang="en-US" altLang="en-US" dirty="0">
                <a:latin typeface="Arial" panose="020B0604020202020204" pitchFamily="34" charset="0"/>
              </a:rPr>
              <a:t>is terminated if offeree rejects the </a:t>
            </a:r>
            <a:r>
              <a:rPr lang="en-US" altLang="en-US" dirty="0" smtClean="0">
                <a:latin typeface="Arial" panose="020B0604020202020204" pitchFamily="34" charset="0"/>
              </a:rPr>
              <a:t>offer, </a:t>
            </a:r>
            <a:r>
              <a:rPr lang="en-US" altLang="en-US" dirty="0">
                <a:latin typeface="Arial" panose="020B0604020202020204" pitchFamily="34" charset="0"/>
              </a:rPr>
              <a:t>and communicates this rejection to the </a:t>
            </a:r>
            <a:r>
              <a:rPr lang="en-US" altLang="en-US" dirty="0" err="1">
                <a:latin typeface="Arial" panose="020B0604020202020204" pitchFamily="34" charset="0"/>
              </a:rPr>
              <a:t>offeror</a:t>
            </a:r>
            <a:r>
              <a:rPr lang="en-US" altLang="en-US" dirty="0" smtClean="0">
                <a:latin typeface="Arial" panose="020B0604020202020204" pitchFamily="34" charset="0"/>
              </a:rPr>
              <a:t>.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675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Termination</a:t>
            </a:r>
            <a:r>
              <a:rPr lang="en-US" sz="3200" b="1" i="1" dirty="0" smtClean="0">
                <a:solidFill>
                  <a:srgbClr val="006600"/>
                </a:solidFill>
              </a:rPr>
              <a:t>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3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Lapse of Time:</a:t>
            </a:r>
            <a:endParaRPr lang="en-US" altLang="en-US" sz="2200" b="1" dirty="0" smtClean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A </a:t>
            </a:r>
            <a:r>
              <a:rPr lang="en-US" altLang="en-US" b="1" dirty="0" smtClean="0"/>
              <a:t>Lapse of Time</a:t>
            </a:r>
            <a:r>
              <a:rPr lang="en-US" altLang="en-US" dirty="0" smtClean="0"/>
              <a:t> when an offer is conditioned upon acceptance within a specific period, and the offeree fails to accept such offer within such time period, also constitutes a </a:t>
            </a:r>
            <a:r>
              <a:rPr lang="en-US" altLang="en-US" b="1" dirty="0" smtClean="0">
                <a:solidFill>
                  <a:srgbClr val="0308C9"/>
                </a:solidFill>
              </a:rPr>
              <a:t>Rejection of the </a:t>
            </a:r>
            <a:r>
              <a:rPr lang="en-US" altLang="en-US" b="1" dirty="0">
                <a:solidFill>
                  <a:srgbClr val="0308C9"/>
                </a:solidFill>
              </a:rPr>
              <a:t>O</a:t>
            </a:r>
            <a:r>
              <a:rPr lang="en-US" altLang="en-US" b="1" dirty="0" smtClean="0">
                <a:solidFill>
                  <a:srgbClr val="0308C9"/>
                </a:solidFill>
              </a:rPr>
              <a:t>ffer</a:t>
            </a:r>
            <a:r>
              <a:rPr lang="en-US" altLang="en-US" dirty="0" smtClean="0"/>
              <a:t>.  </a:t>
            </a:r>
          </a:p>
          <a:p>
            <a:pPr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dirty="0" smtClean="0"/>
              <a:t>As an offer must be accepted by the offeree to create a contract</a:t>
            </a:r>
            <a:r>
              <a:rPr lang="en-US" altLang="en-US" sz="1600" b="1" dirty="0" smtClean="0"/>
              <a:t>, this rejection means that no contract is created.   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b="1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When No Time To Accept is Specified in the Offer:</a:t>
            </a:r>
            <a:r>
              <a:rPr lang="en-US" altLang="en-US" sz="1600" dirty="0" smtClean="0"/>
              <a:t>  If the offer does not specify a specific time in which the offeree must accept, </a:t>
            </a:r>
            <a:r>
              <a:rPr lang="en-US" altLang="en-US" sz="1600" b="1" dirty="0" smtClean="0"/>
              <a:t>courts have applied a timeframe of a </a:t>
            </a:r>
            <a:r>
              <a:rPr lang="en-US" altLang="en-US" sz="1600" b="1" dirty="0" smtClean="0">
                <a:solidFill>
                  <a:srgbClr val="C00000"/>
                </a:solidFill>
              </a:rPr>
              <a:t>reasonable period </a:t>
            </a:r>
            <a:r>
              <a:rPr lang="en-US" altLang="en-US" sz="1600" b="1" dirty="0" smtClean="0"/>
              <a:t>of time.</a:t>
            </a:r>
            <a:endParaRPr lang="en-US" altLang="en-US" sz="1500" b="1" dirty="0" smtClean="0"/>
          </a:p>
          <a:p>
            <a:pPr marL="609600" indent="-609600" eaLnBrk="1" hangingPunct="1">
              <a:buFontTx/>
              <a:buNone/>
              <a:defRPr/>
            </a:pPr>
            <a:endParaRPr lang="en-US" altLang="en-US" sz="1500" dirty="0" smtClean="0"/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Death or Disability:</a:t>
            </a:r>
            <a:endParaRPr lang="en-US" altLang="en-US" sz="2200" b="1" dirty="0"/>
          </a:p>
          <a:p>
            <a:pPr algn="just"/>
            <a:r>
              <a:rPr lang="en-US" dirty="0"/>
              <a:t>If either the </a:t>
            </a:r>
            <a:r>
              <a:rPr lang="en-US" dirty="0" err="1"/>
              <a:t>offeror</a:t>
            </a:r>
            <a:r>
              <a:rPr lang="en-US" dirty="0"/>
              <a:t> or offeree </a:t>
            </a:r>
            <a:r>
              <a:rPr lang="en-US" b="1" dirty="0"/>
              <a:t>dies or becomes mentally incompetent</a:t>
            </a:r>
            <a:r>
              <a:rPr lang="en-US" dirty="0"/>
              <a:t> before the offer </a:t>
            </a:r>
            <a:r>
              <a:rPr lang="en-US" dirty="0" smtClean="0"/>
              <a:t>is accepted</a:t>
            </a:r>
            <a:r>
              <a:rPr lang="en-US" dirty="0"/>
              <a:t>, the offer is </a:t>
            </a:r>
            <a:r>
              <a:rPr lang="en-US" dirty="0" smtClean="0"/>
              <a:t>deemed by law to be automatically </a:t>
            </a:r>
            <a:r>
              <a:rPr lang="en-US" dirty="0"/>
              <a:t>terminated</a:t>
            </a:r>
            <a:r>
              <a:rPr lang="en-US" dirty="0" smtClean="0"/>
              <a:t>.</a:t>
            </a:r>
          </a:p>
          <a:p>
            <a:endParaRPr lang="en-US" altLang="en-US" sz="1000" dirty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Impossibility or Lack of Capacity:</a:t>
            </a:r>
            <a:r>
              <a:rPr lang="en-US" altLang="en-US" sz="1600" dirty="0" smtClean="0"/>
              <a:t> This is because the offer cannot be accepted because of either impossibility or lack of legal, contractual capacity.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256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Termination</a:t>
            </a:r>
            <a:r>
              <a:rPr lang="en-US" sz="3200" b="1" i="1" dirty="0" smtClean="0">
                <a:solidFill>
                  <a:srgbClr val="006600"/>
                </a:solidFill>
              </a:rPr>
              <a:t>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3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Subsequent Illegality:</a:t>
            </a:r>
            <a:endParaRPr lang="en-US" altLang="en-US" sz="2200" b="1" dirty="0" smtClean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dirty="0"/>
              <a:t>If the performance of the contract becomes illegal after the offer is made, </a:t>
            </a:r>
            <a:r>
              <a:rPr lang="en-US" dirty="0" smtClean="0"/>
              <a:t>but before the contract is able to be fulfilled, then the </a:t>
            </a:r>
            <a:r>
              <a:rPr lang="en-US" dirty="0"/>
              <a:t>offer is </a:t>
            </a:r>
            <a:r>
              <a:rPr lang="en-US" dirty="0" smtClean="0"/>
              <a:t>deemed terminated.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600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b="1" dirty="0" smtClean="0">
                <a:solidFill>
                  <a:srgbClr val="0308C9"/>
                </a:solidFill>
                <a:latin typeface="Arial" panose="020B0604020202020204" pitchFamily="34" charset="0"/>
              </a:rPr>
              <a:t>Inability to Legally Satisfy the Terms of the Contract:</a:t>
            </a:r>
            <a:r>
              <a:rPr lang="en-US" altLang="en-US" dirty="0" smtClean="0">
                <a:latin typeface="Arial" panose="020B0604020202020204" pitchFamily="34" charset="0"/>
              </a:rPr>
              <a:t> This can occur when the product to be sold is no longer legally eligible for sale (such as a pesticide that has been legally banned from the market) or when the </a:t>
            </a:r>
            <a:r>
              <a:rPr lang="en-US" altLang="en-US" dirty="0" err="1" smtClean="0">
                <a:latin typeface="Arial" panose="020B0604020202020204" pitchFamily="34" charset="0"/>
              </a:rPr>
              <a:t>offeror</a:t>
            </a:r>
            <a:r>
              <a:rPr lang="en-US" altLang="en-US" dirty="0" smtClean="0">
                <a:latin typeface="Arial" panose="020B0604020202020204" pitchFamily="34" charset="0"/>
              </a:rPr>
              <a:t> or the offeree no longer has the legal ability to satisfy the terms of the contract (such as when they are required to hold a license which they do not possess). 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dirty="0">
              <a:latin typeface="Arial" panose="020B0604020202020204" pitchFamily="34" charset="0"/>
            </a:endParaRP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b="1" dirty="0" smtClean="0">
                <a:solidFill>
                  <a:srgbClr val="0308C9"/>
                </a:solidFill>
              </a:rPr>
              <a:t>Change in Law:</a:t>
            </a:r>
            <a:r>
              <a:rPr lang="en-US" altLang="en-US" dirty="0" smtClean="0"/>
              <a:t> These issues occur when a change </a:t>
            </a:r>
            <a:r>
              <a:rPr lang="en-US" altLang="en-US" dirty="0"/>
              <a:t>of law </a:t>
            </a:r>
            <a:r>
              <a:rPr lang="en-US" altLang="en-US" dirty="0" smtClean="0"/>
              <a:t>takes place that </a:t>
            </a:r>
            <a:r>
              <a:rPr lang="en-US" altLang="en-US" dirty="0"/>
              <a:t>makes </a:t>
            </a:r>
            <a:r>
              <a:rPr lang="en-US" altLang="en-US" dirty="0" smtClean="0"/>
              <a:t>the proposed contract now unlawful </a:t>
            </a:r>
            <a:r>
              <a:rPr lang="en-US" altLang="en-US" dirty="0"/>
              <a:t>based on the particular offer.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69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659" name="Group 3"/>
          <p:cNvGrpSpPr>
            <a:grpSpLocks/>
          </p:cNvGrpSpPr>
          <p:nvPr/>
        </p:nvGrpSpPr>
        <p:grpSpPr bwMode="auto">
          <a:xfrm>
            <a:off x="1081088" y="4311771"/>
            <a:ext cx="6981825" cy="1762125"/>
            <a:chOff x="681" y="2352"/>
            <a:chExt cx="4398" cy="1110"/>
          </a:xfrm>
        </p:grpSpPr>
        <p:sp>
          <p:nvSpPr>
            <p:cNvPr id="17423" name="Text Box 4"/>
            <p:cNvSpPr txBox="1">
              <a:spLocks noChangeArrowheads="1"/>
            </p:cNvSpPr>
            <p:nvPr/>
          </p:nvSpPr>
          <p:spPr bwMode="auto">
            <a:xfrm>
              <a:off x="681" y="2697"/>
              <a:ext cx="980" cy="29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</a:rPr>
                <a:t>By Offeree</a:t>
              </a:r>
            </a:p>
          </p:txBody>
        </p:sp>
        <p:sp>
          <p:nvSpPr>
            <p:cNvPr id="17424" name="Text Box 5"/>
            <p:cNvSpPr txBox="1">
              <a:spLocks noChangeArrowheads="1"/>
            </p:cNvSpPr>
            <p:nvPr/>
          </p:nvSpPr>
          <p:spPr bwMode="auto">
            <a:xfrm>
              <a:off x="2107" y="2352"/>
              <a:ext cx="2967" cy="29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Times New Roman" panose="02020603050405020304" pitchFamily="18" charset="0"/>
                </a:rPr>
                <a:t>Rejection</a:t>
              </a:r>
            </a:p>
          </p:txBody>
        </p:sp>
        <p:sp>
          <p:nvSpPr>
            <p:cNvPr id="17425" name="Text Box 6"/>
            <p:cNvSpPr txBox="1">
              <a:spLocks noChangeArrowheads="1"/>
            </p:cNvSpPr>
            <p:nvPr/>
          </p:nvSpPr>
          <p:spPr bwMode="auto">
            <a:xfrm>
              <a:off x="2107" y="2784"/>
              <a:ext cx="2972" cy="29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Times New Roman" panose="02020603050405020304" pitchFamily="18" charset="0"/>
                </a:rPr>
                <a:t>Counteroffer</a:t>
              </a:r>
            </a:p>
          </p:txBody>
        </p:sp>
        <p:sp>
          <p:nvSpPr>
            <p:cNvPr id="17426" name="Text Box 7"/>
            <p:cNvSpPr txBox="1">
              <a:spLocks noChangeArrowheads="1"/>
            </p:cNvSpPr>
            <p:nvPr/>
          </p:nvSpPr>
          <p:spPr bwMode="auto">
            <a:xfrm>
              <a:off x="2107" y="3168"/>
              <a:ext cx="2972" cy="29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Times New Roman" panose="02020603050405020304" pitchFamily="18" charset="0"/>
                </a:rPr>
                <a:t>Death or Incapacity</a:t>
              </a:r>
            </a:p>
          </p:txBody>
        </p:sp>
        <p:cxnSp>
          <p:nvCxnSpPr>
            <p:cNvPr id="17427" name="AutoShape 8"/>
            <p:cNvCxnSpPr>
              <a:cxnSpLocks noChangeShapeType="1"/>
              <a:stCxn id="17423" idx="3"/>
              <a:endCxn id="17424" idx="1"/>
            </p:cNvCxnSpPr>
            <p:nvPr/>
          </p:nvCxnSpPr>
          <p:spPr bwMode="auto">
            <a:xfrm flipV="1">
              <a:off x="1661" y="2499"/>
              <a:ext cx="446" cy="345"/>
            </a:xfrm>
            <a:prstGeom prst="straightConnector1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8" name="AutoShape 9"/>
            <p:cNvCxnSpPr>
              <a:cxnSpLocks noChangeShapeType="1"/>
              <a:stCxn id="17423" idx="3"/>
              <a:endCxn id="17425" idx="1"/>
            </p:cNvCxnSpPr>
            <p:nvPr/>
          </p:nvCxnSpPr>
          <p:spPr bwMode="auto">
            <a:xfrm>
              <a:off x="1661" y="2844"/>
              <a:ext cx="446" cy="87"/>
            </a:xfrm>
            <a:prstGeom prst="straightConnector1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9" name="AutoShape 10"/>
            <p:cNvCxnSpPr>
              <a:cxnSpLocks noChangeShapeType="1"/>
              <a:stCxn id="17423" idx="3"/>
              <a:endCxn id="17426" idx="1"/>
            </p:cNvCxnSpPr>
            <p:nvPr/>
          </p:nvCxnSpPr>
          <p:spPr bwMode="auto">
            <a:xfrm>
              <a:off x="1661" y="2844"/>
              <a:ext cx="446" cy="471"/>
            </a:xfrm>
            <a:prstGeom prst="straightConnector1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7414" name="Group 12"/>
          <p:cNvGrpSpPr>
            <a:grpSpLocks/>
          </p:cNvGrpSpPr>
          <p:nvPr/>
        </p:nvGrpSpPr>
        <p:grpSpPr bwMode="auto">
          <a:xfrm>
            <a:off x="1081088" y="2196380"/>
            <a:ext cx="6988175" cy="1685925"/>
            <a:chOff x="681" y="1056"/>
            <a:chExt cx="4402" cy="1062"/>
          </a:xfrm>
        </p:grpSpPr>
        <p:sp>
          <p:nvSpPr>
            <p:cNvPr id="17416" name="Text Box 13"/>
            <p:cNvSpPr txBox="1">
              <a:spLocks noChangeArrowheads="1"/>
            </p:cNvSpPr>
            <p:nvPr/>
          </p:nvSpPr>
          <p:spPr bwMode="auto">
            <a:xfrm>
              <a:off x="681" y="1427"/>
              <a:ext cx="970" cy="294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</a:rPr>
                <a:t>By Offeror</a:t>
              </a:r>
            </a:p>
          </p:txBody>
        </p:sp>
        <p:sp>
          <p:nvSpPr>
            <p:cNvPr id="17417" name="Text Box 14"/>
            <p:cNvSpPr txBox="1">
              <a:spLocks noChangeArrowheads="1"/>
            </p:cNvSpPr>
            <p:nvPr/>
          </p:nvSpPr>
          <p:spPr bwMode="auto">
            <a:xfrm>
              <a:off x="2107" y="1056"/>
              <a:ext cx="2972" cy="29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Times New Roman" panose="02020603050405020304" pitchFamily="18" charset="0"/>
                </a:rPr>
                <a:t>Revocation Prior to Acceptance*</a:t>
              </a:r>
            </a:p>
          </p:txBody>
        </p:sp>
        <p:sp>
          <p:nvSpPr>
            <p:cNvPr id="17418" name="Text Box 15"/>
            <p:cNvSpPr txBox="1">
              <a:spLocks noChangeArrowheads="1"/>
            </p:cNvSpPr>
            <p:nvPr/>
          </p:nvSpPr>
          <p:spPr bwMode="auto">
            <a:xfrm>
              <a:off x="2107" y="1440"/>
              <a:ext cx="2964" cy="29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Times New Roman" panose="02020603050405020304" pitchFamily="18" charset="0"/>
                </a:rPr>
                <a:t>Death or Incapacity</a:t>
              </a:r>
            </a:p>
          </p:txBody>
        </p:sp>
        <p:sp>
          <p:nvSpPr>
            <p:cNvPr id="17419" name="Text Box 16"/>
            <p:cNvSpPr txBox="1">
              <a:spLocks noChangeArrowheads="1"/>
            </p:cNvSpPr>
            <p:nvPr/>
          </p:nvSpPr>
          <p:spPr bwMode="auto">
            <a:xfrm>
              <a:off x="2107" y="1824"/>
              <a:ext cx="2976" cy="294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latin typeface="Times New Roman" panose="02020603050405020304" pitchFamily="18" charset="0"/>
                </a:rPr>
                <a:t>Time Limitations Placed in the Offer</a:t>
              </a:r>
            </a:p>
          </p:txBody>
        </p:sp>
        <p:cxnSp>
          <p:nvCxnSpPr>
            <p:cNvPr id="17420" name="AutoShape 17"/>
            <p:cNvCxnSpPr>
              <a:cxnSpLocks noChangeShapeType="1"/>
              <a:stCxn id="17416" idx="3"/>
              <a:endCxn id="17417" idx="1"/>
            </p:cNvCxnSpPr>
            <p:nvPr/>
          </p:nvCxnSpPr>
          <p:spPr bwMode="auto">
            <a:xfrm flipV="1">
              <a:off x="1651" y="1203"/>
              <a:ext cx="456" cy="371"/>
            </a:xfrm>
            <a:prstGeom prst="straightConnector1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1" name="AutoShape 18"/>
            <p:cNvCxnSpPr>
              <a:cxnSpLocks noChangeShapeType="1"/>
              <a:stCxn id="17416" idx="3"/>
              <a:endCxn id="17418" idx="1"/>
            </p:cNvCxnSpPr>
            <p:nvPr/>
          </p:nvCxnSpPr>
          <p:spPr bwMode="auto">
            <a:xfrm>
              <a:off x="1651" y="1574"/>
              <a:ext cx="456" cy="13"/>
            </a:xfrm>
            <a:prstGeom prst="straightConnector1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2" name="AutoShape 19"/>
            <p:cNvCxnSpPr>
              <a:cxnSpLocks noChangeShapeType="1"/>
              <a:stCxn id="17416" idx="3"/>
              <a:endCxn id="17419" idx="1"/>
            </p:cNvCxnSpPr>
            <p:nvPr/>
          </p:nvCxnSpPr>
          <p:spPr bwMode="auto">
            <a:xfrm>
              <a:off x="1651" y="1574"/>
              <a:ext cx="456" cy="397"/>
            </a:xfrm>
            <a:prstGeom prst="straightConnector1">
              <a:avLst/>
            </a:prstGeom>
            <a:noFill/>
            <a:ln w="9525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" name="Rectangle 2"/>
          <p:cNvSpPr/>
          <p:nvPr/>
        </p:nvSpPr>
        <p:spPr>
          <a:xfrm>
            <a:off x="871268" y="806626"/>
            <a:ext cx="7746521" cy="1065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Contract Formation</a:t>
            </a: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>
                <a:solidFill>
                  <a:srgbClr val="006600"/>
                </a:solidFill>
              </a:rPr>
              <a:t>Termination of an Offer</a:t>
            </a:r>
            <a:endParaRPr lang="en-US" sz="3200" b="1" i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85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2758" y="810883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8136" y="1522566"/>
            <a:ext cx="7694762" cy="4265783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Last Time </a:t>
            </a:r>
            <a:r>
              <a:rPr lang="en-US" sz="3200" b="1" dirty="0"/>
              <a:t>– We </a:t>
            </a:r>
            <a:r>
              <a:rPr lang="en-US" sz="3200" b="1" dirty="0" smtClean="0"/>
              <a:t>Spoke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Executive Branch</a:t>
            </a: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Federal and State / Powers / </a:t>
            </a:r>
            <a:r>
              <a:rPr lang="en-US" b="1" i="1" dirty="0" err="1">
                <a:solidFill>
                  <a:srgbClr val="C00000"/>
                </a:solidFill>
              </a:rPr>
              <a:t>Regs</a:t>
            </a:r>
            <a:r>
              <a:rPr lang="en-US" b="1" i="1" dirty="0">
                <a:solidFill>
                  <a:srgbClr val="C00000"/>
                </a:solidFill>
              </a:rPr>
              <a:t> / Executive Orders</a:t>
            </a: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Judicial Branch</a:t>
            </a:r>
          </a:p>
          <a:p>
            <a:pPr algn="just">
              <a:defRPr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Part </a:t>
            </a:r>
            <a:r>
              <a:rPr lang="en-US" b="1" i="1" dirty="0">
                <a:solidFill>
                  <a:srgbClr val="C00000"/>
                </a:solidFill>
              </a:rPr>
              <a:t>Two: Federal and State / Jurisdiction / Powers / The Courts</a:t>
            </a: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Legislative Branch</a:t>
            </a: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Federal and State / Powers / Statutes / Oversight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600" b="1" dirty="0">
                <a:solidFill>
                  <a:srgbClr val="002060"/>
                </a:solidFill>
              </a:rPr>
              <a:t> Class Exercise – How A Bill Becomes A Law</a:t>
            </a:r>
          </a:p>
          <a:p>
            <a:pPr algn="ctr"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>
                <a:solidFill>
                  <a:srgbClr val="C00000"/>
                </a:solidFill>
              </a:rPr>
              <a:t>And How to Run for Public Office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259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</a:pPr>
            <a:r>
              <a:rPr lang="en-US" sz="4400" b="1" i="1" dirty="0">
                <a:solidFill>
                  <a:srgbClr val="C00000"/>
                </a:solidFill>
              </a:rPr>
              <a:t>Thank 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412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419671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Tonight – </a:t>
            </a:r>
            <a:r>
              <a:rPr lang="en-US" sz="3200" b="1" dirty="0"/>
              <a:t>We </a:t>
            </a:r>
            <a:r>
              <a:rPr lang="en-US" sz="3200" b="1" dirty="0" smtClean="0"/>
              <a:t>Will Speak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The </a:t>
            </a:r>
            <a:r>
              <a:rPr lang="en-US" sz="2800" b="1" dirty="0" smtClean="0">
                <a:solidFill>
                  <a:srgbClr val="002060"/>
                </a:solidFill>
              </a:rPr>
              <a:t>Rights in Contracts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</a:t>
            </a:r>
            <a:r>
              <a:rPr lang="en-US" b="1" i="1" dirty="0" smtClean="0">
                <a:solidFill>
                  <a:srgbClr val="C00000"/>
                </a:solidFill>
              </a:rPr>
              <a:t>Founders/Common Law/Definition/Elements/Nature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 Formation – Offer</a:t>
            </a:r>
          </a:p>
          <a:p>
            <a:pPr>
              <a:defRPr/>
            </a:pPr>
            <a:r>
              <a:rPr lang="en-US" b="1" i="1" dirty="0" smtClean="0">
                <a:solidFill>
                  <a:srgbClr val="C00000"/>
                </a:solidFill>
              </a:rPr>
              <a:t>  Part </a:t>
            </a:r>
            <a:r>
              <a:rPr lang="en-US" b="1" i="1" dirty="0">
                <a:solidFill>
                  <a:srgbClr val="C00000"/>
                </a:solidFill>
              </a:rPr>
              <a:t>Two: </a:t>
            </a:r>
            <a:r>
              <a:rPr lang="en-US" b="1" i="1" dirty="0" smtClean="0">
                <a:solidFill>
                  <a:srgbClr val="C00000"/>
                </a:solidFill>
              </a:rPr>
              <a:t>Definition/Requirements/Termination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 Formation - Acceptance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</a:t>
            </a:r>
            <a:r>
              <a:rPr lang="en-US" b="1" i="1" dirty="0" smtClean="0">
                <a:solidFill>
                  <a:srgbClr val="C00000"/>
                </a:solidFill>
              </a:rPr>
              <a:t>Definition/Requirements/Form/Nature/Effect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600" b="1" dirty="0">
                <a:solidFill>
                  <a:srgbClr val="002060"/>
                </a:solidFill>
              </a:rPr>
              <a:t> Class </a:t>
            </a:r>
            <a:r>
              <a:rPr lang="en-US" sz="2600" b="1" dirty="0" smtClean="0">
                <a:solidFill>
                  <a:srgbClr val="002060"/>
                </a:solidFill>
              </a:rPr>
              <a:t>Case </a:t>
            </a:r>
            <a:r>
              <a:rPr lang="en-US" sz="2600" b="1" dirty="0">
                <a:solidFill>
                  <a:srgbClr val="002060"/>
                </a:solidFill>
              </a:rPr>
              <a:t>– </a:t>
            </a:r>
            <a:r>
              <a:rPr lang="en-US" sz="2600" b="1" dirty="0" err="1" smtClean="0">
                <a:solidFill>
                  <a:srgbClr val="002060"/>
                </a:solidFill>
              </a:rPr>
              <a:t>Kolchins</a:t>
            </a:r>
            <a:r>
              <a:rPr lang="en-US" sz="2600" b="1" dirty="0" smtClean="0">
                <a:solidFill>
                  <a:srgbClr val="002060"/>
                </a:solidFill>
              </a:rPr>
              <a:t> v. Evolution Market</a:t>
            </a:r>
            <a:endParaRPr lang="en-US" sz="26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Recognition of Contractual Elements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897146"/>
            <a:ext cx="8458200" cy="5656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4400" b="1" i="1" dirty="0">
                <a:solidFill>
                  <a:srgbClr val="C00000"/>
                </a:solidFill>
              </a:rPr>
              <a:t>C</a:t>
            </a:r>
            <a:r>
              <a:rPr lang="en-US" sz="4400" b="1" i="1" dirty="0" smtClean="0">
                <a:solidFill>
                  <a:srgbClr val="C00000"/>
                </a:solidFill>
              </a:rPr>
              <a:t>ontract Formation - Offers</a:t>
            </a:r>
            <a:endParaRPr lang="en-US" sz="4400" b="1" i="1" dirty="0">
              <a:solidFill>
                <a:srgbClr val="0033CC"/>
              </a:solidFill>
            </a:endParaRP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Definition of Contract</a:t>
            </a: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Elements of a Contract</a:t>
            </a:r>
            <a:endParaRPr lang="en-US" sz="3200" b="1" i="1" dirty="0" smtClean="0">
              <a:solidFill>
                <a:srgbClr val="0033CC"/>
              </a:solidFill>
            </a:endParaRP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Definition </a:t>
            </a:r>
            <a:r>
              <a:rPr lang="en-US" sz="3200" b="1" i="1" dirty="0" smtClean="0">
                <a:solidFill>
                  <a:srgbClr val="0033CC"/>
                </a:solidFill>
              </a:rPr>
              <a:t>of Offer</a:t>
            </a: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Requirements of an Offer</a:t>
            </a:r>
          </a:p>
          <a:p>
            <a:pPr marL="457200" lvl="1" indent="-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Termination of an Offer</a:t>
            </a:r>
            <a:endParaRPr lang="en-US" sz="3200" b="1" i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Definition of Contract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 smtClean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“An agreement between two or more parties creating obligations that are enforceable or otherwise recognizable at </a:t>
            </a:r>
            <a:r>
              <a:rPr lang="en-US" sz="2600" b="1" i="1" dirty="0" smtClean="0">
                <a:solidFill>
                  <a:srgbClr val="C00000"/>
                </a:solidFill>
              </a:rPr>
              <a:t>law</a:t>
            </a:r>
            <a:r>
              <a:rPr lang="en-US" sz="2600" b="1" i="1" dirty="0" smtClean="0">
                <a:solidFill>
                  <a:srgbClr val="C00000"/>
                </a:solidFill>
              </a:rPr>
              <a:t>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727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Elements of a Contract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 smtClean="0"/>
              <a:t>In Accordance with Common Law, the </a:t>
            </a:r>
            <a:r>
              <a:rPr lang="en-US" sz="2400" b="1" dirty="0" smtClean="0">
                <a:solidFill>
                  <a:srgbClr val="0308C9"/>
                </a:solidFill>
              </a:rPr>
              <a:t>Elements of a Contract </a:t>
            </a:r>
            <a:r>
              <a:rPr lang="en-US" sz="2400" b="1" dirty="0" smtClean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etween </a:t>
            </a:r>
            <a:r>
              <a:rPr lang="en-US" altLang="en-US" sz="2400" b="1" i="1" dirty="0">
                <a:solidFill>
                  <a:srgbClr val="C00000"/>
                </a:solidFill>
              </a:rPr>
              <a:t>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ompetent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ased </a:t>
            </a:r>
            <a:r>
              <a:rPr lang="en-US" altLang="en-US" sz="2400" b="1" i="1" dirty="0">
                <a:solidFill>
                  <a:srgbClr val="C00000"/>
                </a:solidFill>
              </a:rPr>
              <a:t>on 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Genuine </a:t>
            </a: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upported </a:t>
            </a:r>
            <a:r>
              <a:rPr lang="en-US" altLang="en-US" sz="2400" b="1" i="1" dirty="0">
                <a:solidFill>
                  <a:srgbClr val="C00000"/>
                </a:solidFill>
              </a:rPr>
              <a:t>by 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for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awful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urpose </a:t>
            </a: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ubject </a:t>
            </a:r>
            <a:r>
              <a:rPr lang="en-US" altLang="en-US" sz="2400" b="1" i="1" dirty="0">
                <a:solidFill>
                  <a:srgbClr val="C00000"/>
                </a:solidFill>
              </a:rPr>
              <a:t>M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in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egal </a:t>
            </a:r>
            <a:r>
              <a:rPr lang="en-US" altLang="en-US" sz="2400" b="1" i="1" dirty="0">
                <a:solidFill>
                  <a:srgbClr val="C00000"/>
                </a:solidFill>
              </a:rPr>
              <a:t>F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orm</a:t>
            </a:r>
            <a:r>
              <a:rPr lang="en-US" altLang="en-US" sz="2400" b="1" i="1" dirty="0">
                <a:solidFill>
                  <a:srgbClr val="C00000"/>
                </a:solidFill>
              </a:rPr>
              <a:t>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82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Definition of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spcBef>
                <a:spcPts val="0"/>
              </a:spcBef>
              <a:defRPr/>
            </a:pPr>
            <a:endParaRPr lang="en-US" sz="800" b="1" i="1" dirty="0"/>
          </a:p>
          <a:p>
            <a:pPr algn="just">
              <a:spcBef>
                <a:spcPts val="0"/>
              </a:spcBef>
              <a:defRPr/>
            </a:pPr>
            <a:r>
              <a:rPr lang="en-US" dirty="0" smtClean="0"/>
              <a:t>As can seen by our previous session, and the previous slide, a foundational element of any contract is that it is an </a:t>
            </a:r>
            <a:r>
              <a:rPr lang="en-US" b="1" dirty="0" smtClean="0">
                <a:solidFill>
                  <a:srgbClr val="C00000"/>
                </a:solidFill>
              </a:rPr>
              <a:t>agreement</a:t>
            </a:r>
            <a:r>
              <a:rPr lang="en-US" dirty="0" smtClean="0"/>
              <a:t>.  In order to establish an </a:t>
            </a:r>
            <a:r>
              <a:rPr lang="en-US" b="1" dirty="0" smtClean="0">
                <a:solidFill>
                  <a:srgbClr val="C00000"/>
                </a:solidFill>
              </a:rPr>
              <a:t>agreement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/>
              <a:t>there must be an </a:t>
            </a:r>
            <a:r>
              <a:rPr lang="en-US" b="1" dirty="0" smtClean="0">
                <a:solidFill>
                  <a:srgbClr val="C00000"/>
                </a:solidFill>
              </a:rPr>
              <a:t>offer</a:t>
            </a:r>
            <a:r>
              <a:rPr lang="en-US" dirty="0" smtClean="0"/>
              <a:t> and an </a:t>
            </a:r>
            <a:r>
              <a:rPr lang="en-US" b="1" dirty="0" smtClean="0">
                <a:solidFill>
                  <a:srgbClr val="C00000"/>
                </a:solidFill>
              </a:rPr>
              <a:t>acceptance</a:t>
            </a:r>
            <a:r>
              <a:rPr lang="en-US" dirty="0" smtClean="0"/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dirty="0" smtClean="0"/>
          </a:p>
          <a:p>
            <a:pPr marL="342900" indent="-342900" algn="just">
              <a:spcBef>
                <a:spcPts val="0"/>
              </a:spcBef>
              <a:defRPr/>
            </a:pPr>
            <a:r>
              <a:rPr lang="en-US" sz="2000" b="1" dirty="0" smtClean="0"/>
              <a:t>Black’s </a:t>
            </a:r>
            <a:r>
              <a:rPr lang="en-US" sz="2000" b="1" dirty="0"/>
              <a:t>Law Dictionary </a:t>
            </a:r>
            <a:r>
              <a:rPr lang="en-US" sz="2000" dirty="0"/>
              <a:t>defines the term </a:t>
            </a:r>
            <a:r>
              <a:rPr lang="en-US" sz="2000" b="1" dirty="0" smtClean="0">
                <a:solidFill>
                  <a:srgbClr val="0308C9"/>
                </a:solidFill>
              </a:rPr>
              <a:t>“</a:t>
            </a:r>
            <a:r>
              <a:rPr lang="en-US" sz="2000" b="1" dirty="0" smtClean="0">
                <a:solidFill>
                  <a:srgbClr val="0308C9"/>
                </a:solidFill>
              </a:rPr>
              <a:t>offer</a:t>
            </a:r>
            <a:r>
              <a:rPr lang="en-US" sz="2000" b="1" dirty="0" smtClean="0">
                <a:solidFill>
                  <a:srgbClr val="0308C9"/>
                </a:solidFill>
              </a:rPr>
              <a:t>” </a:t>
            </a:r>
            <a:r>
              <a:rPr lang="en-US" sz="2000" dirty="0"/>
              <a:t>as:</a:t>
            </a:r>
          </a:p>
          <a:p>
            <a:pPr marL="342900" indent="-342900" algn="just">
              <a:spcBef>
                <a:spcPts val="0"/>
              </a:spcBef>
              <a:defRPr/>
            </a:pPr>
            <a:endParaRPr lang="en-US" sz="1500" dirty="0"/>
          </a:p>
          <a:p>
            <a:pPr algn="just">
              <a:spcBef>
                <a:spcPts val="0"/>
              </a:spcBef>
              <a:defRPr/>
            </a:pPr>
            <a:r>
              <a:rPr lang="en-US" sz="2200" b="1" i="1" dirty="0" smtClean="0">
                <a:solidFill>
                  <a:srgbClr val="C00000"/>
                </a:solidFill>
              </a:rPr>
              <a:t>“The act or instance of presenting something for acceptance; by means of a promise to do or refrain from doing some specified thing in the future, conditioned on an act, forbearance, or return promise.”</a:t>
            </a:r>
            <a:endParaRPr lang="en-US" sz="22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endParaRPr lang="en-US" sz="1500" b="1" i="1" dirty="0" smtClean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n-US" dirty="0"/>
              <a:t>When a person makes an offer, </a:t>
            </a:r>
            <a:r>
              <a:rPr lang="en-US" dirty="0" smtClean="0"/>
              <a:t>they are </a:t>
            </a:r>
            <a:r>
              <a:rPr lang="en-US" dirty="0"/>
              <a:t>indicating </a:t>
            </a:r>
            <a:r>
              <a:rPr lang="en-US" dirty="0" smtClean="0"/>
              <a:t>that they are </a:t>
            </a:r>
            <a:r>
              <a:rPr lang="en-US" dirty="0"/>
              <a:t>willing to be </a:t>
            </a:r>
            <a:r>
              <a:rPr lang="en-US" b="1" i="1" dirty="0"/>
              <a:t>immediately bound </a:t>
            </a:r>
            <a:r>
              <a:rPr lang="en-US" dirty="0"/>
              <a:t>by the other </a:t>
            </a:r>
            <a:r>
              <a:rPr lang="en-US" dirty="0" smtClean="0"/>
              <a:t>offeree’s acceptance</a:t>
            </a:r>
            <a:r>
              <a:rPr lang="en-US" dirty="0"/>
              <a:t>, </a:t>
            </a:r>
            <a:r>
              <a:rPr lang="en-US" b="1" i="1" dirty="0"/>
              <a:t>without further negotiation.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600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lvl="1" eaLnBrk="1" hangingPunct="1">
              <a:buFontTx/>
              <a:buNone/>
              <a:tabLst>
                <a:tab pos="914400" algn="l"/>
              </a:tabLst>
              <a:defRPr/>
            </a:pPr>
            <a:endParaRPr lang="en-US" altLang="en-US" sz="800" b="1" i="1" dirty="0">
              <a:solidFill>
                <a:srgbClr val="C00000"/>
              </a:solidFill>
            </a:endParaRPr>
          </a:p>
          <a:p>
            <a:pPr marL="344488" lvl="1" indent="-344488" eaLnBrk="1" hangingPunct="1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Contractual </a:t>
            </a:r>
            <a:r>
              <a:rPr lang="en-US" altLang="en-US" sz="2800" b="1" i="1" dirty="0">
                <a:solidFill>
                  <a:srgbClr val="C00000"/>
                </a:solidFill>
              </a:rPr>
              <a:t>Intention</a:t>
            </a:r>
          </a:p>
          <a:p>
            <a:pPr marL="344488" lvl="1" indent="-344488" eaLnBrk="1" hangingPunct="1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Definiteness</a:t>
            </a:r>
            <a:endParaRPr lang="en-US" altLang="en-US" sz="2800" b="1" i="1" dirty="0">
              <a:solidFill>
                <a:srgbClr val="C00000"/>
              </a:solidFill>
            </a:endParaRPr>
          </a:p>
          <a:p>
            <a:pPr marL="344488" lvl="1" indent="-344488" eaLnBrk="1" hangingPunct="1">
              <a:lnSpc>
                <a:spcPct val="150000"/>
              </a:lnSpc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800" b="1" i="1" dirty="0" smtClean="0">
                <a:solidFill>
                  <a:srgbClr val="C00000"/>
                </a:solidFill>
              </a:rPr>
              <a:t>Communication of </a:t>
            </a:r>
            <a:r>
              <a:rPr lang="en-US" altLang="en-US" sz="2800" b="1" i="1" dirty="0">
                <a:solidFill>
                  <a:srgbClr val="C00000"/>
                </a:solidFill>
              </a:rPr>
              <a:t>Offer </a:t>
            </a:r>
            <a:r>
              <a:rPr lang="en-US" altLang="en-US" sz="2800" b="1" i="1" dirty="0" smtClean="0">
                <a:solidFill>
                  <a:srgbClr val="C00000"/>
                </a:solidFill>
              </a:rPr>
              <a:t>to </a:t>
            </a:r>
            <a:r>
              <a:rPr lang="en-US" altLang="en-US" sz="2800" b="1" i="1" dirty="0">
                <a:solidFill>
                  <a:srgbClr val="C00000"/>
                </a:solidFill>
              </a:rPr>
              <a:t>Offeree</a:t>
            </a: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4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85004"/>
            <a:ext cx="8382000" cy="5877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400" b="1" dirty="0" smtClean="0">
                <a:solidFill>
                  <a:srgbClr val="0308C9"/>
                </a:solidFill>
              </a:rPr>
              <a:t>Contract Formation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93000"/>
              </a:lnSpc>
              <a:spcBef>
                <a:spcPts val="0"/>
              </a:spcBef>
              <a:defRPr/>
            </a:pPr>
            <a:r>
              <a:rPr lang="en-US" sz="3200" b="1" i="1" dirty="0" smtClean="0">
                <a:solidFill>
                  <a:srgbClr val="006600"/>
                </a:solidFill>
              </a:rPr>
              <a:t>Requirements of an Offer</a:t>
            </a:r>
            <a:endParaRPr lang="en-US" sz="3200" b="1" i="1" dirty="0">
              <a:solidFill>
                <a:srgbClr val="006600"/>
              </a:solidFill>
            </a:endParaRPr>
          </a:p>
          <a:p>
            <a:pPr lvl="1" eaLnBrk="1" hangingPunct="1">
              <a:lnSpc>
                <a:spcPct val="93000"/>
              </a:lnSpc>
              <a:spcBef>
                <a:spcPts val="0"/>
              </a:spcBef>
              <a:buFontTx/>
              <a:buNone/>
              <a:tabLst>
                <a:tab pos="914400" algn="l"/>
              </a:tabLst>
              <a:defRPr/>
            </a:pPr>
            <a:endParaRPr lang="en-US" altLang="en-US" sz="1300" b="1" i="1" dirty="0">
              <a:solidFill>
                <a:srgbClr val="C00000"/>
              </a:solidFill>
            </a:endParaRPr>
          </a:p>
          <a:p>
            <a:pPr marL="0" lvl="1" eaLnBrk="1" hangingPunct="1">
              <a:lnSpc>
                <a:spcPct val="93000"/>
              </a:lnSpc>
              <a:spcBef>
                <a:spcPts val="0"/>
              </a:spcBef>
              <a:tabLst>
                <a:tab pos="914400" algn="l"/>
              </a:tabLst>
              <a:defRPr/>
            </a:pPr>
            <a:r>
              <a:rPr lang="en-US" altLang="en-US" sz="2200" b="1" dirty="0" smtClean="0">
                <a:solidFill>
                  <a:srgbClr val="C00000"/>
                </a:solidFill>
              </a:rPr>
              <a:t>Contractual Intention:</a:t>
            </a:r>
            <a:endParaRPr lang="en-US" altLang="en-US" sz="2200" b="1" dirty="0" smtClean="0"/>
          </a:p>
          <a:p>
            <a:pPr marL="609600" indent="-609600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An offer must be intentionally made to support a valid contract.</a:t>
            </a:r>
          </a:p>
          <a:p>
            <a:pPr marL="609600" indent="-609600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marL="609600" indent="-609600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Accordingly, </a:t>
            </a:r>
            <a:r>
              <a:rPr lang="en-US" altLang="en-US" b="1" dirty="0" smtClean="0"/>
              <a:t>a threshold element of an offer </a:t>
            </a:r>
            <a:r>
              <a:rPr lang="en-US" altLang="en-US" dirty="0" smtClean="0"/>
              <a:t>is that:</a:t>
            </a:r>
          </a:p>
          <a:p>
            <a:pPr marL="609600" indent="-609600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 smtClean="0"/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The </a:t>
            </a:r>
            <a:r>
              <a:rPr lang="en-US" altLang="en-US" sz="2000" b="1" i="1" dirty="0" err="1" smtClean="0">
                <a:solidFill>
                  <a:srgbClr val="C00000"/>
                </a:solidFill>
              </a:rPr>
              <a:t>Offeror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, by their offer, </a:t>
            </a:r>
            <a:r>
              <a:rPr lang="en-US" altLang="en-US" sz="2000" b="1" i="1" dirty="0">
                <a:solidFill>
                  <a:srgbClr val="0308C9"/>
                </a:solidFill>
              </a:rPr>
              <a:t>must intend to create a binding </a:t>
            </a:r>
            <a:r>
              <a:rPr lang="en-US" altLang="en-US" sz="2000" b="1" i="1" dirty="0" smtClean="0">
                <a:solidFill>
                  <a:srgbClr val="0308C9"/>
                </a:solidFill>
              </a:rPr>
              <a:t>agreement,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as determined </a:t>
            </a:r>
            <a:r>
              <a:rPr lang="en-US" altLang="en-US" sz="2000" b="1" i="1" dirty="0">
                <a:solidFill>
                  <a:srgbClr val="C00000"/>
                </a:solidFill>
              </a:rPr>
              <a:t>by reasonable person (objective standard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).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b="1" i="1" u="sng" dirty="0">
              <a:solidFill>
                <a:srgbClr val="C00000"/>
              </a:solidFill>
            </a:endParaRP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dirty="0" smtClean="0"/>
              <a:t>Where there is </a:t>
            </a:r>
            <a:r>
              <a:rPr lang="en-US" altLang="en-US" b="1" dirty="0" smtClean="0"/>
              <a:t>no contractual intention,</a:t>
            </a:r>
            <a:r>
              <a:rPr lang="en-US" altLang="en-US" dirty="0" smtClean="0"/>
              <a:t> there is </a:t>
            </a:r>
            <a:r>
              <a:rPr lang="en-US" altLang="en-US" b="1" dirty="0" smtClean="0"/>
              <a:t>no valid offer.</a:t>
            </a:r>
            <a:r>
              <a:rPr lang="en-US" altLang="en-US" dirty="0" smtClean="0"/>
              <a:t> This occurs when:</a:t>
            </a:r>
          </a:p>
          <a:p>
            <a:pPr algn="just" eaLnBrk="1" hangingPunct="1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dirty="0"/>
          </a:p>
          <a:p>
            <a:pPr marL="285750" indent="-285750" algn="just" eaLnBrk="1" hangingPunct="1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b="1" dirty="0">
                <a:solidFill>
                  <a:srgbClr val="0308C9"/>
                </a:solidFill>
              </a:rPr>
              <a:t>Invitation to Negotiate:</a:t>
            </a:r>
            <a:r>
              <a:rPr lang="en-US" altLang="en-US" sz="1600" b="1" dirty="0"/>
              <a:t> </a:t>
            </a:r>
            <a:r>
              <a:rPr lang="en-US" altLang="en-US" sz="1600" dirty="0" smtClean="0"/>
              <a:t>When what is expressed is merely an invitation of negotiate, then </a:t>
            </a:r>
            <a:r>
              <a:rPr lang="en-US" altLang="en-US" sz="1600" b="1" dirty="0" smtClean="0"/>
              <a:t>contractual intention is lacking</a:t>
            </a:r>
            <a:r>
              <a:rPr lang="en-US" altLang="en-US" sz="1600" dirty="0" smtClean="0"/>
              <a:t>. This occurs when </a:t>
            </a:r>
            <a:r>
              <a:rPr lang="en-US" altLang="en-US" sz="1600" dirty="0"/>
              <a:t>the communication is </a:t>
            </a:r>
            <a:r>
              <a:rPr lang="en-US" altLang="en-US" sz="1600" dirty="0" smtClean="0"/>
              <a:t>merely a social </a:t>
            </a:r>
            <a:r>
              <a:rPr lang="en-US" altLang="en-US" sz="1600" dirty="0"/>
              <a:t>invitation, circular, catalog, advertisement, or quotation of prices</a:t>
            </a:r>
            <a:r>
              <a:rPr lang="en-US" altLang="en-US" sz="1600" dirty="0" smtClean="0"/>
              <a:t>.</a:t>
            </a:r>
          </a:p>
          <a:p>
            <a:pPr marL="285750" indent="-285750" algn="just" eaLnBrk="1" hangingPunct="1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altLang="en-US" sz="1000" dirty="0" smtClean="0"/>
          </a:p>
          <a:p>
            <a:pPr marL="285750" indent="-285750" algn="just" eaLnBrk="1" hangingPunct="1">
              <a:lnSpc>
                <a:spcPct val="93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b="1" dirty="0" smtClean="0">
                <a:solidFill>
                  <a:srgbClr val="0308C9"/>
                </a:solidFill>
              </a:rPr>
              <a:t>Agreement to Make a Contract at a Future Date: </a:t>
            </a:r>
            <a:r>
              <a:rPr lang="en-US" altLang="en-US" sz="1600" dirty="0" smtClean="0"/>
              <a:t>Similarly, when </a:t>
            </a:r>
            <a:r>
              <a:rPr lang="en-US" altLang="en-US" sz="1600" dirty="0"/>
              <a:t>what is expressed is merely an </a:t>
            </a:r>
            <a:r>
              <a:rPr lang="en-US" altLang="en-US" sz="1600" dirty="0" smtClean="0"/>
              <a:t>agreement to make a contract at some future date, </a:t>
            </a:r>
            <a:r>
              <a:rPr lang="en-US" altLang="en-US" sz="1600" dirty="0"/>
              <a:t>then </a:t>
            </a:r>
            <a:r>
              <a:rPr lang="en-US" altLang="en-US" sz="1600" b="1" dirty="0"/>
              <a:t>contractual intention is </a:t>
            </a:r>
            <a:r>
              <a:rPr lang="en-US" altLang="en-US" sz="1600" b="1" dirty="0" smtClean="0"/>
              <a:t>also lacking</a:t>
            </a:r>
            <a:r>
              <a:rPr lang="en-US" altLang="en-US" sz="1600" dirty="0"/>
              <a:t>. </a:t>
            </a:r>
            <a:r>
              <a:rPr lang="en-US" altLang="en-US" sz="1600" dirty="0" smtClean="0"/>
              <a:t>This </a:t>
            </a:r>
            <a:r>
              <a:rPr lang="en-US" altLang="en-US" sz="1600" dirty="0"/>
              <a:t>is </a:t>
            </a:r>
            <a:r>
              <a:rPr lang="en-US" altLang="en-US" sz="1600" dirty="0" smtClean="0"/>
              <a:t>because where there is no offer intended to make a binding agreement, there is </a:t>
            </a:r>
            <a:r>
              <a:rPr lang="en-US" altLang="en-US" sz="1600" dirty="0"/>
              <a:t>no contract.</a:t>
            </a:r>
          </a:p>
          <a:p>
            <a:pPr marL="0" lvl="1" eaLnBrk="1" hangingPunct="1">
              <a:lnSpc>
                <a:spcPct val="150000"/>
              </a:lnSpc>
              <a:tabLst>
                <a:tab pos="914400" algn="l"/>
              </a:tabLst>
              <a:defRPr/>
            </a:pPr>
            <a:endParaRPr lang="en-US" alt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76415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9941</TotalTime>
  <Words>2031</Words>
  <Application>Microsoft Office PowerPoint</Application>
  <PresentationFormat>On-screen Show (4:3)</PresentationFormat>
  <Paragraphs>270</Paragraphs>
  <Slides>20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Impact</vt:lpstr>
      <vt:lpstr>Tahoma</vt:lpstr>
      <vt:lpstr>Times New Roman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Robert Farley</cp:lastModifiedBy>
  <cp:revision>221</cp:revision>
  <cp:lastPrinted>2020-09-11T18:44:12Z</cp:lastPrinted>
  <dcterms:created xsi:type="dcterms:W3CDTF">2009-11-02T21:31:23Z</dcterms:created>
  <dcterms:modified xsi:type="dcterms:W3CDTF">2020-09-12T21:40:26Z</dcterms:modified>
</cp:coreProperties>
</file>