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0"/>
  </p:notesMasterIdLst>
  <p:sldIdLst>
    <p:sldId id="293" r:id="rId2"/>
    <p:sldId id="295" r:id="rId3"/>
    <p:sldId id="271" r:id="rId4"/>
    <p:sldId id="296" r:id="rId5"/>
    <p:sldId id="340" r:id="rId6"/>
    <p:sldId id="342" r:id="rId7"/>
    <p:sldId id="341" r:id="rId8"/>
    <p:sldId id="343" r:id="rId9"/>
    <p:sldId id="344" r:id="rId10"/>
    <p:sldId id="366" r:id="rId11"/>
    <p:sldId id="367" r:id="rId12"/>
    <p:sldId id="368" r:id="rId13"/>
    <p:sldId id="369" r:id="rId14"/>
    <p:sldId id="370" r:id="rId15"/>
    <p:sldId id="371" r:id="rId16"/>
    <p:sldId id="365" r:id="rId17"/>
    <p:sldId id="360" r:id="rId18"/>
    <p:sldId id="326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00FF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4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9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13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37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12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60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7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52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29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3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97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4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4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Four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C: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Contract Formation -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Acceptance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Privilege of Offeree: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Ordinarily, the offeree may </a:t>
            </a:r>
            <a:r>
              <a:rPr lang="en-US" dirty="0" smtClean="0"/>
              <a:t>always refuse </a:t>
            </a:r>
            <a:r>
              <a:rPr lang="en-US" dirty="0"/>
              <a:t>to accept an offer. </a:t>
            </a: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Accordingly, if </a:t>
            </a:r>
            <a:r>
              <a:rPr lang="en-US" dirty="0"/>
              <a:t>there is no acceptance, by </a:t>
            </a:r>
            <a:r>
              <a:rPr lang="en-US" dirty="0" smtClean="0"/>
              <a:t>definition there </a:t>
            </a:r>
            <a:r>
              <a:rPr lang="en-US" dirty="0"/>
              <a:t>is no contract. </a:t>
            </a: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2000" b="1" i="1" dirty="0">
                <a:solidFill>
                  <a:srgbClr val="C00000"/>
                </a:solidFill>
              </a:rPr>
              <a:t>An acceptance must be </a:t>
            </a:r>
            <a:r>
              <a:rPr lang="en-US" sz="2000" b="1" i="1" dirty="0">
                <a:solidFill>
                  <a:srgbClr val="0308C9"/>
                </a:solidFill>
              </a:rPr>
              <a:t>in response </a:t>
            </a:r>
            <a:r>
              <a:rPr lang="en-US" sz="2000" b="1" i="1" dirty="0" smtClean="0">
                <a:solidFill>
                  <a:srgbClr val="0308C9"/>
                </a:solidFill>
              </a:rPr>
              <a:t>to an </a:t>
            </a:r>
            <a:r>
              <a:rPr lang="en-US" sz="2000" b="1" i="1" dirty="0">
                <a:solidFill>
                  <a:srgbClr val="0308C9"/>
                </a:solidFill>
              </a:rPr>
              <a:t>offer</a:t>
            </a:r>
            <a:r>
              <a:rPr lang="en-US" sz="2000" b="1" i="1" dirty="0">
                <a:solidFill>
                  <a:srgbClr val="C00000"/>
                </a:solidFill>
              </a:rPr>
              <a:t>, not in response to something other than an </a:t>
            </a:r>
            <a:r>
              <a:rPr lang="en-US" sz="2000" b="1" i="1" dirty="0" smtClean="0">
                <a:solidFill>
                  <a:srgbClr val="C00000"/>
                </a:solidFill>
              </a:rPr>
              <a:t>offer, </a:t>
            </a:r>
            <a:r>
              <a:rPr lang="en-US" sz="2000" b="1" i="1" dirty="0">
                <a:solidFill>
                  <a:srgbClr val="C00000"/>
                </a:solidFill>
              </a:rPr>
              <a:t>such as </a:t>
            </a:r>
            <a:r>
              <a:rPr lang="en-US" sz="2000" b="1" i="1" dirty="0" smtClean="0">
                <a:solidFill>
                  <a:srgbClr val="C00000"/>
                </a:solidFill>
              </a:rPr>
              <a:t>a solicitation </a:t>
            </a:r>
            <a:r>
              <a:rPr lang="en-US" sz="2000" b="1" i="1" dirty="0">
                <a:solidFill>
                  <a:srgbClr val="C00000"/>
                </a:solidFill>
              </a:rPr>
              <a:t>of offers</a:t>
            </a:r>
            <a:r>
              <a:rPr lang="en-US" sz="2000" b="1" i="1" dirty="0" smtClean="0">
                <a:solidFill>
                  <a:srgbClr val="C00000"/>
                </a:solidFill>
              </a:rPr>
              <a:t>.  Hence, as an offer is directed to the offeree, </a:t>
            </a:r>
            <a:r>
              <a:rPr lang="en-US" sz="2000" b="1" i="1" dirty="0" smtClean="0">
                <a:solidFill>
                  <a:srgbClr val="0308C9"/>
                </a:solidFill>
              </a:rPr>
              <a:t>it is the offeree who has the privilege of the power of acceptance or rejection.</a:t>
            </a:r>
            <a:r>
              <a:rPr lang="en-US" sz="2000" b="1" i="1" dirty="0" smtClean="0">
                <a:solidFill>
                  <a:srgbClr val="C00000"/>
                </a:solidFill>
              </a:rPr>
              <a:t> It </a:t>
            </a:r>
            <a:r>
              <a:rPr lang="en-US" sz="2000" b="1" i="1" dirty="0">
                <a:solidFill>
                  <a:srgbClr val="C00000"/>
                </a:solidFill>
              </a:rPr>
              <a:t>is essential to </a:t>
            </a:r>
            <a:r>
              <a:rPr lang="en-US" sz="2000" b="1" i="1" dirty="0" smtClean="0">
                <a:solidFill>
                  <a:srgbClr val="0308C9"/>
                </a:solidFill>
              </a:rPr>
              <a:t>for a valid contract</a:t>
            </a:r>
            <a:r>
              <a:rPr lang="en-US" sz="2000" b="1" i="1" dirty="0" smtClean="0">
                <a:solidFill>
                  <a:srgbClr val="C00000"/>
                </a:solidFill>
              </a:rPr>
              <a:t> </a:t>
            </a:r>
            <a:r>
              <a:rPr lang="en-US" sz="2000" b="1" i="1" dirty="0">
                <a:solidFill>
                  <a:srgbClr val="C00000"/>
                </a:solidFill>
              </a:rPr>
              <a:t>that </a:t>
            </a:r>
            <a:r>
              <a:rPr lang="en-US" sz="2000" b="1" i="1" dirty="0">
                <a:solidFill>
                  <a:srgbClr val="0308C9"/>
                </a:solidFill>
              </a:rPr>
              <a:t>each party manifest </a:t>
            </a:r>
            <a:r>
              <a:rPr lang="en-US" sz="2000" b="1" i="1" dirty="0" smtClean="0">
                <a:solidFill>
                  <a:srgbClr val="0308C9"/>
                </a:solidFill>
              </a:rPr>
              <a:t>assent</a:t>
            </a:r>
            <a:r>
              <a:rPr lang="en-US" sz="2000" b="1" i="1" dirty="0" smtClean="0">
                <a:solidFill>
                  <a:srgbClr val="C00000"/>
                </a:solidFill>
              </a:rPr>
              <a:t>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308C9"/>
                </a:solidFill>
              </a:rPr>
              <a:t>Past Conduct Does Not Mean Assent: </a:t>
            </a:r>
            <a:r>
              <a:rPr lang="en-US" sz="1600" dirty="0" smtClean="0"/>
              <a:t>The </a:t>
            </a:r>
            <a:r>
              <a:rPr lang="en-US" sz="1600" dirty="0"/>
              <a:t>fact that there had been a series of contracts between </a:t>
            </a:r>
            <a:r>
              <a:rPr lang="en-US" sz="1600" dirty="0" smtClean="0"/>
              <a:t>the parties </a:t>
            </a:r>
            <a:r>
              <a:rPr lang="en-US" sz="1600" dirty="0"/>
              <a:t>and that one party’s offer had always been accepted before by the other does </a:t>
            </a:r>
            <a:r>
              <a:rPr lang="en-US" sz="1600" dirty="0" smtClean="0"/>
              <a:t>not create </a:t>
            </a:r>
            <a:r>
              <a:rPr lang="en-US" sz="1600" dirty="0"/>
              <a:t>any legal obligation to continue to accept subsequent offers.</a:t>
            </a:r>
            <a:r>
              <a:rPr lang="en-US" sz="1600" dirty="0" smtClean="0"/>
              <a:t> 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58024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Effect of Acceptance: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The </a:t>
            </a:r>
            <a:r>
              <a:rPr lang="en-US" b="1" dirty="0"/>
              <a:t>A</a:t>
            </a:r>
            <a:r>
              <a:rPr lang="en-US" b="1" dirty="0" smtClean="0"/>
              <a:t>cceptance</a:t>
            </a:r>
            <a:r>
              <a:rPr lang="en-US" dirty="0" smtClean="0"/>
              <a:t> </a:t>
            </a:r>
            <a:r>
              <a:rPr lang="en-US" dirty="0"/>
              <a:t>of an offer </a:t>
            </a:r>
            <a:r>
              <a:rPr lang="en-US" b="1" dirty="0"/>
              <a:t>creates a binding agreement or </a:t>
            </a:r>
            <a:r>
              <a:rPr lang="en-US" b="1" dirty="0" smtClean="0"/>
              <a:t>contract</a:t>
            </a:r>
            <a:r>
              <a:rPr lang="en-US" dirty="0" smtClean="0"/>
              <a:t>, assuming </a:t>
            </a:r>
            <a:r>
              <a:rPr lang="en-US" dirty="0"/>
              <a:t>that all </a:t>
            </a:r>
            <a:r>
              <a:rPr lang="en-US" dirty="0" smtClean="0"/>
              <a:t>of the </a:t>
            </a:r>
            <a:r>
              <a:rPr lang="en-US" dirty="0"/>
              <a:t>other elements of a contract are present. 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Its effect is as follows: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000" b="1" i="1" dirty="0">
                <a:solidFill>
                  <a:srgbClr val="C00000"/>
                </a:solidFill>
              </a:rPr>
              <a:t>An </a:t>
            </a:r>
            <a:r>
              <a:rPr lang="en-US" sz="2000" b="1" i="1" dirty="0" smtClean="0">
                <a:solidFill>
                  <a:srgbClr val="C00000"/>
                </a:solidFill>
              </a:rPr>
              <a:t>“Acceptance</a:t>
            </a:r>
            <a:r>
              <a:rPr lang="en-US" sz="2000" b="1" i="1" dirty="0">
                <a:solidFill>
                  <a:srgbClr val="C00000"/>
                </a:solidFill>
              </a:rPr>
              <a:t>” </a:t>
            </a:r>
            <a:r>
              <a:rPr lang="en-US" sz="2000" b="1" i="1" dirty="0" smtClean="0">
                <a:solidFill>
                  <a:srgbClr val="0308C9"/>
                </a:solidFill>
              </a:rPr>
              <a:t>creates a valid contract, </a:t>
            </a:r>
            <a:r>
              <a:rPr lang="en-US" sz="2000" b="1" i="1" dirty="0" smtClean="0">
                <a:solidFill>
                  <a:srgbClr val="C00000"/>
                </a:solidFill>
              </a:rPr>
              <a:t>and once a contract is created, neither </a:t>
            </a:r>
            <a:r>
              <a:rPr lang="en-US" sz="2000" b="1" i="1" dirty="0">
                <a:solidFill>
                  <a:srgbClr val="C00000"/>
                </a:solidFill>
              </a:rPr>
              <a:t>party can subsequently </a:t>
            </a:r>
            <a:r>
              <a:rPr lang="en-US" sz="2000" b="1" i="1" dirty="0" smtClean="0">
                <a:solidFill>
                  <a:srgbClr val="C00000"/>
                </a:solidFill>
              </a:rPr>
              <a:t>withdraw from, </a:t>
            </a:r>
            <a:r>
              <a:rPr lang="en-US" sz="2000" b="1" i="1" dirty="0">
                <a:solidFill>
                  <a:srgbClr val="C00000"/>
                </a:solidFill>
              </a:rPr>
              <a:t>or </a:t>
            </a:r>
            <a:r>
              <a:rPr lang="en-US" sz="2000" b="1" i="1" dirty="0" smtClean="0">
                <a:solidFill>
                  <a:srgbClr val="C00000"/>
                </a:solidFill>
              </a:rPr>
              <a:t>cancel, </a:t>
            </a:r>
            <a:r>
              <a:rPr lang="en-US" sz="2000" b="1" i="1" dirty="0">
                <a:solidFill>
                  <a:srgbClr val="C00000"/>
                </a:solidFill>
              </a:rPr>
              <a:t>the contract without the consent of the other party.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defRPr/>
            </a:pPr>
            <a:endParaRPr lang="en-US" altLang="en-US" sz="1000" b="1" i="1" u="sng" dirty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en-US" dirty="0" smtClean="0"/>
              <a:t>Where there is </a:t>
            </a:r>
            <a:r>
              <a:rPr lang="en-US" altLang="en-US" b="1" dirty="0" smtClean="0"/>
              <a:t>no contractual intention,</a:t>
            </a:r>
            <a:r>
              <a:rPr lang="en-US" altLang="en-US" dirty="0" smtClean="0"/>
              <a:t> there is </a:t>
            </a:r>
            <a:r>
              <a:rPr lang="en-US" altLang="en-US" b="1" dirty="0" smtClean="0"/>
              <a:t>no valid </a:t>
            </a:r>
            <a:r>
              <a:rPr lang="en-US" altLang="en-US" b="1" dirty="0" smtClean="0"/>
              <a:t>acceptance</a:t>
            </a:r>
            <a:r>
              <a:rPr lang="en-US" altLang="en-US" b="1" dirty="0" smtClean="0"/>
              <a:t>.</a:t>
            </a:r>
            <a:r>
              <a:rPr lang="en-US" alt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2013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8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Nature of </a:t>
            </a:r>
            <a:r>
              <a:rPr lang="en-US" altLang="en-US" sz="2400" b="1" dirty="0">
                <a:solidFill>
                  <a:srgbClr val="C00000"/>
                </a:solidFill>
              </a:rPr>
              <a:t>a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n Acceptance: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The nature of an </a:t>
            </a:r>
            <a:r>
              <a:rPr lang="en-US" b="1" i="1" dirty="0"/>
              <a:t>A</a:t>
            </a:r>
            <a:r>
              <a:rPr lang="en-US" b="1" i="1" dirty="0" smtClean="0"/>
              <a:t>cceptance</a:t>
            </a:r>
            <a:r>
              <a:rPr lang="en-US" i="1" dirty="0" smtClean="0"/>
              <a:t> </a:t>
            </a:r>
            <a:r>
              <a:rPr lang="en-US" dirty="0"/>
              <a:t>is the </a:t>
            </a:r>
            <a:r>
              <a:rPr lang="en-US" b="1" i="1" dirty="0"/>
              <a:t>offeree’s manifestation of intent to enter into a binding </a:t>
            </a:r>
            <a:r>
              <a:rPr lang="en-US" b="1" i="1" dirty="0" smtClean="0"/>
              <a:t>agreement</a:t>
            </a:r>
            <a:r>
              <a:rPr lang="en-US" i="1" dirty="0" smtClean="0"/>
              <a:t>,</a:t>
            </a:r>
            <a:r>
              <a:rPr lang="en-US" dirty="0" smtClean="0"/>
              <a:t> on the </a:t>
            </a:r>
            <a:r>
              <a:rPr lang="en-US" dirty="0"/>
              <a:t>terms stated in the offer. </a:t>
            </a:r>
            <a:endParaRPr lang="en-US" dirty="0" smtClean="0"/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The Nature of an Acceptance includes the following: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000" dirty="0"/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srgbClr val="C00000"/>
                </a:solidFill>
              </a:rPr>
              <a:t>A </a:t>
            </a:r>
            <a:r>
              <a:rPr lang="en-US" sz="2000" b="1" i="1" dirty="0">
                <a:solidFill>
                  <a:srgbClr val="C00000"/>
                </a:solidFill>
              </a:rPr>
              <a:t>manifested </a:t>
            </a:r>
            <a:r>
              <a:rPr lang="en-US" sz="2000" b="1" i="1" dirty="0" smtClean="0">
                <a:solidFill>
                  <a:srgbClr val="C00000"/>
                </a:solidFill>
              </a:rPr>
              <a:t>intent </a:t>
            </a:r>
            <a:r>
              <a:rPr lang="en-US" sz="2000" b="1" i="1" dirty="0">
                <a:solidFill>
                  <a:srgbClr val="C00000"/>
                </a:solidFill>
              </a:rPr>
              <a:t>to </a:t>
            </a:r>
            <a:r>
              <a:rPr lang="en-US" sz="2000" b="1" i="1" dirty="0">
                <a:solidFill>
                  <a:srgbClr val="0308C9"/>
                </a:solidFill>
              </a:rPr>
              <a:t>A</a:t>
            </a:r>
            <a:r>
              <a:rPr lang="en-US" sz="2000" b="1" i="1" dirty="0" smtClean="0">
                <a:solidFill>
                  <a:srgbClr val="0308C9"/>
                </a:solidFill>
              </a:rPr>
              <a:t>ccept</a:t>
            </a:r>
            <a:r>
              <a:rPr lang="en-US" sz="2000" b="1" i="1" dirty="0">
                <a:solidFill>
                  <a:srgbClr val="C00000"/>
                </a:solidFill>
              </a:rPr>
              <a:t>;</a:t>
            </a:r>
            <a:endParaRPr lang="en-US" sz="2000" b="1" i="1" dirty="0" smtClean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srgbClr val="C00000"/>
                </a:solidFill>
              </a:rPr>
              <a:t>An objective </a:t>
            </a:r>
            <a:r>
              <a:rPr lang="en-US" sz="2000" b="1" i="1" dirty="0">
                <a:solidFill>
                  <a:srgbClr val="C00000"/>
                </a:solidFill>
              </a:rPr>
              <a:t>or outward </a:t>
            </a:r>
            <a:r>
              <a:rPr lang="en-US" sz="2000" b="1" i="1" dirty="0" smtClean="0">
                <a:solidFill>
                  <a:srgbClr val="C00000"/>
                </a:solidFill>
              </a:rPr>
              <a:t>appearance of </a:t>
            </a:r>
            <a:r>
              <a:rPr lang="en-US" sz="2000" b="1" i="1" dirty="0" smtClean="0">
                <a:solidFill>
                  <a:srgbClr val="0308C9"/>
                </a:solidFill>
              </a:rPr>
              <a:t>Acceptance</a:t>
            </a:r>
            <a:r>
              <a:rPr lang="en-US" sz="2000" b="1" i="1" dirty="0" smtClean="0">
                <a:solidFill>
                  <a:srgbClr val="C00000"/>
                </a:solidFill>
              </a:rPr>
              <a:t>, not some </a:t>
            </a:r>
            <a:r>
              <a:rPr lang="en-US" sz="2000" b="1" i="1" dirty="0">
                <a:solidFill>
                  <a:srgbClr val="C00000"/>
                </a:solidFill>
              </a:rPr>
              <a:t>subjective or unexpressed intent of the </a:t>
            </a:r>
            <a:r>
              <a:rPr lang="en-US" sz="2000" b="1" i="1" dirty="0" smtClean="0">
                <a:solidFill>
                  <a:srgbClr val="C00000"/>
                </a:solidFill>
              </a:rPr>
              <a:t>offeree;</a:t>
            </a: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500" b="1" i="1" dirty="0" smtClean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srgbClr val="C00000"/>
                </a:solidFill>
              </a:rPr>
              <a:t>An </a:t>
            </a:r>
            <a:r>
              <a:rPr lang="en-US" sz="2000" b="1" i="1" dirty="0">
                <a:solidFill>
                  <a:srgbClr val="C00000"/>
                </a:solidFill>
              </a:rPr>
              <a:t>absolute and </a:t>
            </a:r>
            <a:r>
              <a:rPr lang="en-US" sz="2000" b="1" i="1" dirty="0" smtClean="0">
                <a:solidFill>
                  <a:srgbClr val="C00000"/>
                </a:solidFill>
              </a:rPr>
              <a:t>unconditional intent to </a:t>
            </a:r>
            <a:r>
              <a:rPr lang="en-US" sz="2000" b="1" i="1" dirty="0" smtClean="0">
                <a:solidFill>
                  <a:srgbClr val="0308C9"/>
                </a:solidFill>
              </a:rPr>
              <a:t>Accept</a:t>
            </a:r>
            <a:r>
              <a:rPr lang="en-US" sz="2000" b="1" i="1" dirty="0" smtClean="0">
                <a:solidFill>
                  <a:srgbClr val="C00000"/>
                </a:solidFill>
              </a:rPr>
              <a:t> the offer; and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</a:p>
          <a:p>
            <a:pPr marL="342900" indent="-34290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i="1" dirty="0" smtClean="0">
                <a:solidFill>
                  <a:srgbClr val="C00000"/>
                </a:solidFill>
              </a:rPr>
              <a:t>An </a:t>
            </a:r>
            <a:r>
              <a:rPr lang="en-US" sz="2000" b="1" i="1" dirty="0" smtClean="0">
                <a:solidFill>
                  <a:srgbClr val="0308C9"/>
                </a:solidFill>
              </a:rPr>
              <a:t>Acceptance</a:t>
            </a:r>
            <a:r>
              <a:rPr lang="en-US" sz="2000" b="1" i="1" dirty="0" smtClean="0">
                <a:solidFill>
                  <a:srgbClr val="C00000"/>
                </a:solidFill>
              </a:rPr>
              <a:t> of just </a:t>
            </a:r>
            <a:r>
              <a:rPr lang="en-US" sz="2000" b="1" i="1" dirty="0">
                <a:solidFill>
                  <a:srgbClr val="C00000"/>
                </a:solidFill>
              </a:rPr>
              <a:t>what </a:t>
            </a:r>
            <a:r>
              <a:rPr lang="en-US" sz="2000" b="1" i="1" dirty="0" smtClean="0">
                <a:solidFill>
                  <a:srgbClr val="C00000"/>
                </a:solidFill>
              </a:rPr>
              <a:t>is offered, without changes.</a:t>
            </a:r>
            <a:endParaRPr lang="en-US" dirty="0"/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308C9"/>
                </a:solidFill>
              </a:rPr>
              <a:t>Ways to Accept:</a:t>
            </a:r>
            <a:r>
              <a:rPr lang="en-US" sz="1600" i="1" dirty="0" smtClean="0">
                <a:solidFill>
                  <a:srgbClr val="0308C9"/>
                </a:solidFill>
              </a:rPr>
              <a:t> </a:t>
            </a:r>
            <a:r>
              <a:rPr lang="en-US" sz="1600" dirty="0" smtClean="0"/>
              <a:t>In </a:t>
            </a:r>
            <a:r>
              <a:rPr lang="en-US" sz="1600" dirty="0"/>
              <a:t>the absence of a contrary requirement in the offer, an Acceptance may be indicated by an informal “okay,” by a mere affirmative nod of the head, or in the case of an offer of a unilateral contract, by performance of the act called for.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308C9"/>
                </a:solidFill>
              </a:rPr>
              <a:t>Change of Offer’s Terms is NOT Acceptance:</a:t>
            </a:r>
            <a:r>
              <a:rPr lang="en-US" sz="1600" dirty="0" smtClean="0">
                <a:solidFill>
                  <a:srgbClr val="0308C9"/>
                </a:solidFill>
              </a:rPr>
              <a:t> </a:t>
            </a:r>
            <a:r>
              <a:rPr lang="en-US" sz="1600" dirty="0" smtClean="0"/>
              <a:t>If </a:t>
            </a:r>
            <a:r>
              <a:rPr lang="en-US" sz="1600" dirty="0"/>
              <a:t>the offeree changes any terms of the </a:t>
            </a:r>
            <a:r>
              <a:rPr lang="en-US" sz="1600" dirty="0" smtClean="0"/>
              <a:t>offer, </a:t>
            </a:r>
            <a:r>
              <a:rPr lang="en-US" sz="1600" dirty="0"/>
              <a:t>or adds any new term, there is </a:t>
            </a:r>
            <a:r>
              <a:rPr lang="en-US" sz="1600" dirty="0" smtClean="0"/>
              <a:t>no acceptance, </a:t>
            </a:r>
            <a:r>
              <a:rPr lang="en-US" sz="1600" dirty="0"/>
              <a:t>because the offeree does not agree to what was offered</a:t>
            </a:r>
            <a:r>
              <a:rPr lang="en-US" sz="1600" dirty="0" smtClean="0"/>
              <a:t>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dirty="0" smtClean="0"/>
              <a:t>As a result, when </a:t>
            </a:r>
            <a:r>
              <a:rPr lang="en-US" sz="1600" dirty="0"/>
              <a:t>the offeree does not accept the offer exactly as made, the addition of any </a:t>
            </a:r>
            <a:r>
              <a:rPr lang="en-US" sz="1600" dirty="0" smtClean="0"/>
              <a:t>qualification converts </a:t>
            </a:r>
            <a:r>
              <a:rPr lang="en-US" sz="1600" dirty="0"/>
              <a:t>the “acceptance” into a </a:t>
            </a:r>
            <a:r>
              <a:rPr lang="en-US" sz="1600" dirty="0" smtClean="0"/>
              <a:t>“counteroffer”, </a:t>
            </a:r>
            <a:r>
              <a:rPr lang="en-US" sz="1600" dirty="0"/>
              <a:t>and </a:t>
            </a:r>
            <a:r>
              <a:rPr lang="en-US" sz="1600" dirty="0" smtClean="0"/>
              <a:t>thus no </a:t>
            </a:r>
            <a:r>
              <a:rPr lang="en-US" sz="1600" dirty="0"/>
              <a:t>contract </a:t>
            </a:r>
            <a:r>
              <a:rPr lang="en-US" sz="1600" dirty="0" smtClean="0"/>
              <a:t>arises, </a:t>
            </a:r>
            <a:r>
              <a:rPr lang="en-US" sz="1600" dirty="0"/>
              <a:t>unless </a:t>
            </a:r>
            <a:r>
              <a:rPr lang="en-US" sz="1600" dirty="0" smtClean="0"/>
              <a:t>and until the original </a:t>
            </a:r>
            <a:r>
              <a:rPr lang="en-US" sz="1600" dirty="0" err="1"/>
              <a:t>offeror</a:t>
            </a:r>
            <a:r>
              <a:rPr lang="en-US" sz="1600" dirty="0"/>
              <a:t> accepts </a:t>
            </a:r>
            <a:r>
              <a:rPr lang="en-US" sz="1600" dirty="0" smtClean="0"/>
              <a:t>the </a:t>
            </a:r>
            <a:r>
              <a:rPr lang="en-US" sz="1600" dirty="0"/>
              <a:t>counteroffer</a:t>
            </a:r>
            <a:r>
              <a:rPr lang="en-US" sz="1600" dirty="0" smtClean="0"/>
              <a:t>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241390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Who May Accept?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Only </a:t>
            </a:r>
            <a:r>
              <a:rPr lang="en-US" b="1" dirty="0"/>
              <a:t>the person to whom an offer is directed </a:t>
            </a:r>
            <a:r>
              <a:rPr lang="en-US" dirty="0"/>
              <a:t>may accept it. 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If </a:t>
            </a:r>
            <a:r>
              <a:rPr lang="en-US" dirty="0"/>
              <a:t>anyone </a:t>
            </a:r>
            <a:r>
              <a:rPr lang="en-US" dirty="0" smtClean="0"/>
              <a:t>else, besides the offeree, </a:t>
            </a:r>
            <a:r>
              <a:rPr lang="en-US" dirty="0"/>
              <a:t>attempts </a:t>
            </a:r>
            <a:r>
              <a:rPr lang="en-US" dirty="0" smtClean="0"/>
              <a:t>to accept the offer, </a:t>
            </a:r>
            <a:r>
              <a:rPr lang="en-US" dirty="0"/>
              <a:t>no agreement or contract with that person arises</a:t>
            </a:r>
            <a:r>
              <a:rPr lang="en-US" dirty="0" smtClean="0"/>
              <a:t>.  Such is because it is presumed that it is the </a:t>
            </a:r>
            <a:r>
              <a:rPr lang="en-US" b="1" dirty="0" smtClean="0"/>
              <a:t>intent of the </a:t>
            </a:r>
            <a:r>
              <a:rPr lang="en-US" b="1" dirty="0" err="1" smtClean="0"/>
              <a:t>offeror</a:t>
            </a:r>
            <a:r>
              <a:rPr lang="en-US" b="1" dirty="0" smtClean="0"/>
              <a:t>, to only contract with the offeree.  </a:t>
            </a:r>
            <a:r>
              <a:rPr lang="en-US" dirty="0" smtClean="0"/>
              <a:t>Thus:</a:t>
            </a:r>
            <a:endParaRPr lang="en-US" dirty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2000" b="1" i="1" dirty="0">
                <a:solidFill>
                  <a:srgbClr val="C00000"/>
                </a:solidFill>
              </a:rPr>
              <a:t>An “acceptance” is </a:t>
            </a:r>
            <a:r>
              <a:rPr lang="en-US" sz="2000" b="1" i="1" dirty="0" smtClean="0">
                <a:solidFill>
                  <a:srgbClr val="C00000"/>
                </a:solidFill>
              </a:rPr>
              <a:t>made by the offeree </a:t>
            </a:r>
            <a:r>
              <a:rPr lang="en-US" sz="2000" b="1" i="1" dirty="0" smtClean="0">
                <a:solidFill>
                  <a:srgbClr val="0308C9"/>
                </a:solidFill>
              </a:rPr>
              <a:t>(the person to whom the offer is directed)</a:t>
            </a:r>
            <a:r>
              <a:rPr lang="en-US" sz="2000" b="1" i="1" dirty="0" smtClean="0">
                <a:solidFill>
                  <a:srgbClr val="C00000"/>
                </a:solidFill>
              </a:rPr>
              <a:t>, and unless the offer says otherwise, only the offeree may accept the offer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.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When a person to whom an offer was not </a:t>
            </a:r>
            <a:r>
              <a:rPr lang="en-US" dirty="0" smtClean="0"/>
              <a:t>made, </a:t>
            </a:r>
            <a:r>
              <a:rPr lang="en-US" dirty="0"/>
              <a:t>attempts to accept it, the attempted acceptance has the effect of </a:t>
            </a:r>
            <a:r>
              <a:rPr lang="en-US" dirty="0" smtClean="0"/>
              <a:t>a new offer. </a:t>
            </a:r>
            <a:endParaRPr lang="en-US" dirty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b="1" dirty="0" smtClean="0"/>
              <a:t>Exceptions: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5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308C9"/>
                </a:solidFill>
              </a:rPr>
              <a:t>Class Offers:</a:t>
            </a:r>
            <a:r>
              <a:rPr lang="en-US" sz="1600" dirty="0" smtClean="0"/>
              <a:t> If </a:t>
            </a:r>
            <a:r>
              <a:rPr lang="en-US" sz="1600" dirty="0"/>
              <a:t>the offer is directed to a particular class rather than a specified individual, </a:t>
            </a:r>
            <a:r>
              <a:rPr lang="en-US" sz="1600" dirty="0" smtClean="0"/>
              <a:t>anyone within </a:t>
            </a:r>
            <a:r>
              <a:rPr lang="en-US" sz="1600" dirty="0"/>
              <a:t>that class may accept it. </a:t>
            </a:r>
            <a:endParaRPr lang="en-US" sz="16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308C9"/>
                </a:solidFill>
              </a:rPr>
              <a:t>Public at Larger Offers:</a:t>
            </a:r>
            <a:r>
              <a:rPr lang="en-US" sz="1600" dirty="0" smtClean="0"/>
              <a:t>  If </a:t>
            </a:r>
            <a:r>
              <a:rPr lang="en-US" sz="1600" dirty="0"/>
              <a:t>the offer is made to the public at large, any member </a:t>
            </a:r>
            <a:r>
              <a:rPr lang="en-US" sz="1600" dirty="0" smtClean="0"/>
              <a:t>of the </a:t>
            </a:r>
            <a:r>
              <a:rPr lang="en-US" sz="1600" dirty="0"/>
              <a:t>public at large having knowledge of the existence of the offer may accept it</a:t>
            </a:r>
            <a:r>
              <a:rPr lang="en-US" sz="1600" dirty="0" smtClean="0"/>
              <a:t>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49029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Manner and Time of Acceptance: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 algn="just" eaLnBrk="1" hangingPunct="1">
              <a:defRPr/>
            </a:pPr>
            <a:r>
              <a:rPr lang="en-US" altLang="en-US" dirty="0"/>
              <a:t>The </a:t>
            </a:r>
            <a:r>
              <a:rPr lang="en-US" altLang="en-US" dirty="0" err="1"/>
              <a:t>offeror</a:t>
            </a:r>
            <a:r>
              <a:rPr lang="en-US" altLang="en-US" dirty="0"/>
              <a:t> is </a:t>
            </a:r>
            <a:r>
              <a:rPr lang="en-US" altLang="en-US" dirty="0" smtClean="0"/>
              <a:t>always the </a:t>
            </a:r>
            <a:r>
              <a:rPr lang="en-US" altLang="en-US" dirty="0"/>
              <a:t>master of the offer</a:t>
            </a:r>
            <a:r>
              <a:rPr lang="en-US" altLang="en-US" dirty="0" smtClean="0"/>
              <a:t>.  It is the offer that is controlling with respect to the manner and time of its acceptance. </a:t>
            </a:r>
          </a:p>
          <a:p>
            <a:pPr eaLnBrk="1" hangingPunct="1">
              <a:defRPr/>
            </a:pPr>
            <a:endParaRPr lang="en-US" altLang="en-US" sz="1000" dirty="0" smtClean="0"/>
          </a:p>
          <a:p>
            <a:pPr eaLnBrk="1" hangingPunct="1">
              <a:defRPr/>
            </a:pPr>
            <a:r>
              <a:rPr lang="en-US" altLang="en-US" dirty="0" smtClean="0"/>
              <a:t>A </a:t>
            </a:r>
            <a:r>
              <a:rPr lang="en-US" altLang="en-US" dirty="0"/>
              <a:t>late </a:t>
            </a:r>
            <a:r>
              <a:rPr lang="en-US" altLang="en-US" dirty="0" smtClean="0"/>
              <a:t>acceptance, as consistent with the offer, </a:t>
            </a:r>
            <a:r>
              <a:rPr lang="en-US" altLang="en-US" dirty="0"/>
              <a:t>has no legal effect. </a:t>
            </a:r>
            <a:endParaRPr lang="en-US" altLang="en-US" dirty="0" smtClean="0"/>
          </a:p>
          <a:p>
            <a:pPr eaLnBrk="1" hangingPunct="1">
              <a:defRPr/>
            </a:pPr>
            <a:endParaRPr lang="en-US" altLang="en-US" sz="1000" dirty="0" smtClean="0"/>
          </a:p>
          <a:p>
            <a:pPr eaLnBrk="1" hangingPunct="1">
              <a:defRPr/>
            </a:pPr>
            <a:r>
              <a:rPr lang="en-US" altLang="en-US" dirty="0" smtClean="0"/>
              <a:t>If </a:t>
            </a:r>
            <a:r>
              <a:rPr lang="en-US" altLang="en-US" dirty="0"/>
              <a:t>the offer calls for performance of an act or conduct (unilateral contract), </a:t>
            </a:r>
            <a:r>
              <a:rPr lang="en-US" altLang="en-US" dirty="0" smtClean="0"/>
              <a:t>the offer </a:t>
            </a:r>
            <a:r>
              <a:rPr lang="en-US" altLang="en-US" dirty="0"/>
              <a:t>is accepted when offeree performs</a:t>
            </a:r>
            <a:r>
              <a:rPr lang="en-US" altLang="en-US" dirty="0" smtClean="0"/>
              <a:t>.</a:t>
            </a:r>
          </a:p>
          <a:p>
            <a:pPr eaLnBrk="1" hangingPunct="1">
              <a:defRPr/>
            </a:pPr>
            <a:endParaRPr lang="en-US" altLang="en-US" sz="1000" dirty="0" smtClean="0"/>
          </a:p>
          <a:p>
            <a:pPr algn="just" eaLnBrk="1" hangingPunct="1"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The manner and time of the </a:t>
            </a:r>
            <a:r>
              <a:rPr lang="en-US" sz="2000" b="1" i="1" dirty="0" smtClean="0">
                <a:solidFill>
                  <a:srgbClr val="0308C9"/>
                </a:solidFill>
              </a:rPr>
              <a:t>“Acceptance</a:t>
            </a:r>
            <a:r>
              <a:rPr lang="en-US" sz="2000" b="1" i="1" dirty="0">
                <a:solidFill>
                  <a:srgbClr val="0308C9"/>
                </a:solidFill>
              </a:rPr>
              <a:t>”</a:t>
            </a:r>
            <a:r>
              <a:rPr lang="en-US" sz="2000" b="1" i="1" dirty="0">
                <a:solidFill>
                  <a:srgbClr val="C00000"/>
                </a:solidFill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</a:rPr>
              <a:t>must be </a:t>
            </a:r>
            <a:r>
              <a:rPr lang="en-US" sz="2000" b="1" i="1" dirty="0">
                <a:solidFill>
                  <a:srgbClr val="C00000"/>
                </a:solidFill>
              </a:rPr>
              <a:t>in </a:t>
            </a:r>
            <a:r>
              <a:rPr lang="en-US" sz="2000" b="1" i="1" dirty="0" smtClean="0">
                <a:solidFill>
                  <a:srgbClr val="C00000"/>
                </a:solidFill>
              </a:rPr>
              <a:t>the </a:t>
            </a:r>
            <a:r>
              <a:rPr lang="en-US" sz="2000" b="1" i="1" dirty="0">
                <a:solidFill>
                  <a:srgbClr val="C00000"/>
                </a:solidFill>
              </a:rPr>
              <a:t>manner </a:t>
            </a:r>
            <a:r>
              <a:rPr lang="en-US" sz="2000" b="1" i="1" dirty="0" smtClean="0">
                <a:solidFill>
                  <a:srgbClr val="C00000"/>
                </a:solidFill>
              </a:rPr>
              <a:t>and time invited </a:t>
            </a:r>
            <a:r>
              <a:rPr lang="en-US" sz="2000" b="1" i="1" dirty="0">
                <a:solidFill>
                  <a:srgbClr val="C00000"/>
                </a:solidFill>
              </a:rPr>
              <a:t>or required by the </a:t>
            </a:r>
            <a:r>
              <a:rPr lang="en-US" sz="2000" b="1" i="1" dirty="0" smtClean="0">
                <a:solidFill>
                  <a:srgbClr val="C00000"/>
                </a:solidFill>
              </a:rPr>
              <a:t>offer, and any such </a:t>
            </a:r>
            <a:r>
              <a:rPr lang="en-US" sz="2000" b="1" i="1" dirty="0" smtClean="0">
                <a:solidFill>
                  <a:srgbClr val="0308C9"/>
                </a:solidFill>
              </a:rPr>
              <a:t>Acceptance takes effect when the offeree communicates</a:t>
            </a:r>
            <a:r>
              <a:rPr lang="en-US" sz="2000" b="1" i="1" dirty="0" smtClean="0">
                <a:solidFill>
                  <a:srgbClr val="C00000"/>
                </a:solidFill>
              </a:rPr>
              <a:t> an absolute </a:t>
            </a:r>
            <a:r>
              <a:rPr lang="en-US" sz="2000" b="1" i="1" dirty="0">
                <a:solidFill>
                  <a:srgbClr val="C00000"/>
                </a:solidFill>
              </a:rPr>
              <a:t>and unconditional intent to </a:t>
            </a:r>
            <a:r>
              <a:rPr lang="en-US" sz="2000" b="1" i="1" dirty="0">
                <a:solidFill>
                  <a:srgbClr val="0308C9"/>
                </a:solidFill>
              </a:rPr>
              <a:t>Accept</a:t>
            </a:r>
            <a:r>
              <a:rPr lang="en-US" sz="2000" b="1" i="1" dirty="0">
                <a:solidFill>
                  <a:srgbClr val="C00000"/>
                </a:solidFill>
              </a:rPr>
              <a:t> the </a:t>
            </a:r>
            <a:r>
              <a:rPr lang="en-US" sz="2000" b="1" i="1" dirty="0" smtClean="0">
                <a:solidFill>
                  <a:srgbClr val="C00000"/>
                </a:solidFill>
              </a:rPr>
              <a:t>offer. 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 lvl="1" eaLnBrk="1" hangingPunct="1">
              <a:buFontTx/>
              <a:buNone/>
              <a:defRPr/>
            </a:pPr>
            <a:endParaRPr lang="en-US" altLang="en-US" sz="1000" dirty="0" smtClean="0"/>
          </a:p>
          <a:p>
            <a:pPr marL="0" lvl="1" algn="just" eaLnBrk="1" hangingPunct="1">
              <a:buFontTx/>
              <a:buNone/>
              <a:defRPr/>
            </a:pPr>
            <a:r>
              <a:rPr lang="en-US" altLang="en-US" sz="1600" b="1" i="1" dirty="0" smtClean="0">
                <a:solidFill>
                  <a:srgbClr val="0308C9"/>
                </a:solidFill>
              </a:rPr>
              <a:t>Silence </a:t>
            </a:r>
            <a:r>
              <a:rPr lang="en-US" altLang="en-US" sz="1600" b="1" i="1" dirty="0">
                <a:solidFill>
                  <a:srgbClr val="0308C9"/>
                </a:solidFill>
              </a:rPr>
              <a:t>as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Acceptance:  </a:t>
            </a:r>
            <a:r>
              <a:rPr lang="en-US" altLang="en-US" sz="1600" dirty="0" smtClean="0"/>
              <a:t>Silence is not a </a:t>
            </a:r>
            <a:r>
              <a:rPr lang="en-US" altLang="en-US" sz="1600" dirty="0"/>
              <a:t>legally </a:t>
            </a:r>
            <a:r>
              <a:rPr lang="en-US" altLang="en-US" sz="1600" dirty="0" smtClean="0"/>
              <a:t>binding mean of expressing acceptance. </a:t>
            </a:r>
          </a:p>
          <a:p>
            <a:pPr marL="0" lvl="1" algn="just" eaLnBrk="1" hangingPunct="1">
              <a:buFontTx/>
              <a:buNone/>
              <a:defRPr/>
            </a:pPr>
            <a:endParaRPr lang="en-US" altLang="en-US" sz="500" dirty="0"/>
          </a:p>
          <a:p>
            <a:pPr marL="0" lvl="1" algn="just" eaLnBrk="1" hangingPunct="1">
              <a:buFontTx/>
              <a:buNone/>
              <a:defRPr/>
            </a:pPr>
            <a:r>
              <a:rPr lang="en-US" altLang="en-US" sz="1600" b="1" i="1" dirty="0" smtClean="0">
                <a:solidFill>
                  <a:srgbClr val="0308C9"/>
                </a:solidFill>
              </a:rPr>
              <a:t>Unordered </a:t>
            </a:r>
            <a:r>
              <a:rPr lang="en-US" altLang="en-US" sz="1600" b="1" i="1" dirty="0">
                <a:solidFill>
                  <a:srgbClr val="0308C9"/>
                </a:solidFill>
              </a:rPr>
              <a:t>Goods and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Tickets:</a:t>
            </a:r>
            <a:r>
              <a:rPr lang="en-US" altLang="en-US" sz="1600" dirty="0" smtClean="0"/>
              <a:t>  No </a:t>
            </a:r>
            <a:r>
              <a:rPr lang="en-US" altLang="en-US" sz="1600" dirty="0"/>
              <a:t>acceptance </a:t>
            </a:r>
            <a:r>
              <a:rPr lang="en-US" altLang="en-US" sz="1600" dirty="0" smtClean="0"/>
              <a:t>is deemed to have occurred if the recipient of such items </a:t>
            </a:r>
            <a:r>
              <a:rPr lang="en-US" altLang="en-US" sz="1600" dirty="0"/>
              <a:t>ignores </a:t>
            </a:r>
            <a:r>
              <a:rPr lang="en-US" altLang="en-US" sz="1600" dirty="0" smtClean="0"/>
              <a:t>the offer, and no </a:t>
            </a:r>
            <a:r>
              <a:rPr lang="en-US" altLang="en-US" sz="1600" dirty="0"/>
              <a:t>return of </a:t>
            </a:r>
            <a:r>
              <a:rPr lang="en-US" altLang="en-US" sz="1600" dirty="0" smtClean="0"/>
              <a:t>the items is necessary to reject.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0289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Communication of an Acceptance: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Acceptance by the offeree is the last step in the formation of a bilateral contract. 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The </a:t>
            </a:r>
            <a:r>
              <a:rPr lang="en-US" dirty="0" err="1"/>
              <a:t>offeror’s</a:t>
            </a:r>
            <a:r>
              <a:rPr lang="en-US" dirty="0"/>
              <a:t> receipt of the acceptance </a:t>
            </a:r>
            <a:r>
              <a:rPr lang="en-US" dirty="0" smtClean="0"/>
              <a:t>is </a:t>
            </a:r>
            <a:r>
              <a:rPr lang="en-US" dirty="0"/>
              <a:t>the point in time when the </a:t>
            </a:r>
            <a:r>
              <a:rPr lang="en-US" dirty="0" smtClean="0"/>
              <a:t>contract is </a:t>
            </a:r>
            <a:r>
              <a:rPr lang="en-US" dirty="0"/>
              <a:t>formed and its terms apply. 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In order to have an Acceptance, the offeree must be communicate such Acceptance to the </a:t>
            </a:r>
            <a:r>
              <a:rPr lang="en-US" dirty="0" err="1" smtClean="0"/>
              <a:t>offeror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2000" b="1" i="1" dirty="0">
                <a:solidFill>
                  <a:srgbClr val="C00000"/>
                </a:solidFill>
              </a:rPr>
              <a:t>An </a:t>
            </a:r>
            <a:r>
              <a:rPr lang="en-US" sz="2000" b="1" i="1" dirty="0" smtClean="0">
                <a:solidFill>
                  <a:srgbClr val="C00000"/>
                </a:solidFill>
              </a:rPr>
              <a:t>“essential element of an “Acceptance</a:t>
            </a:r>
            <a:r>
              <a:rPr lang="en-US" sz="2000" b="1" i="1" dirty="0">
                <a:solidFill>
                  <a:srgbClr val="C00000"/>
                </a:solidFill>
              </a:rPr>
              <a:t>” is the offeree’s </a:t>
            </a:r>
            <a:r>
              <a:rPr lang="en-US" sz="2000" b="1" i="1" dirty="0" smtClean="0">
                <a:solidFill>
                  <a:srgbClr val="0308C9"/>
                </a:solidFill>
              </a:rPr>
              <a:t>communication </a:t>
            </a:r>
            <a:r>
              <a:rPr lang="en-US" sz="2000" b="1" i="1" dirty="0">
                <a:solidFill>
                  <a:srgbClr val="0308C9"/>
                </a:solidFill>
              </a:rPr>
              <a:t>of </a:t>
            </a:r>
            <a:r>
              <a:rPr lang="en-US" sz="2000" b="1" i="1" dirty="0" smtClean="0">
                <a:solidFill>
                  <a:srgbClr val="0308C9"/>
                </a:solidFill>
              </a:rPr>
              <a:t>their assent </a:t>
            </a:r>
            <a:r>
              <a:rPr lang="en-US" sz="2000" b="1" i="1" dirty="0">
                <a:solidFill>
                  <a:srgbClr val="0308C9"/>
                </a:solidFill>
              </a:rPr>
              <a:t>to the terms of the </a:t>
            </a:r>
            <a:r>
              <a:rPr lang="en-US" sz="2000" b="1" i="1" dirty="0" smtClean="0">
                <a:solidFill>
                  <a:srgbClr val="0308C9"/>
                </a:solidFill>
              </a:rPr>
              <a:t>offer</a:t>
            </a:r>
            <a:r>
              <a:rPr lang="en-US" sz="2000" b="1" i="1" dirty="0" smtClean="0">
                <a:solidFill>
                  <a:srgbClr val="C00000"/>
                </a:solidFill>
              </a:rPr>
              <a:t>.”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i="1" dirty="0">
                <a:solidFill>
                  <a:srgbClr val="0308C9"/>
                </a:solidFill>
              </a:rPr>
              <a:t>Mailbox Rule: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 </a:t>
            </a:r>
            <a:r>
              <a:rPr lang="en-US" altLang="en-US" sz="1600" dirty="0" smtClean="0"/>
              <a:t>Generally</a:t>
            </a:r>
            <a:r>
              <a:rPr lang="en-US" altLang="en-US" sz="1600" dirty="0"/>
              <a:t>, acceptance by mail takes effect at the time and place when and where the letter is mailed (or </a:t>
            </a:r>
            <a:r>
              <a:rPr lang="en-US" altLang="en-US" sz="1600" dirty="0" err="1"/>
              <a:t>FedEx’d</a:t>
            </a:r>
            <a:r>
              <a:rPr lang="en-US" altLang="en-US" sz="1600" dirty="0"/>
              <a:t>) or the fax is </a:t>
            </a:r>
            <a:r>
              <a:rPr lang="en-US" altLang="en-US" sz="1600" dirty="0" smtClean="0"/>
              <a:t>transmitted by the offeree.  </a:t>
            </a:r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endParaRPr lang="en-US" altLang="en-US" sz="500" dirty="0"/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dirty="0" smtClean="0"/>
              <a:t>The </a:t>
            </a:r>
            <a:r>
              <a:rPr lang="en-US" altLang="en-US" sz="1600" dirty="0" err="1"/>
              <a:t>o</a:t>
            </a:r>
            <a:r>
              <a:rPr lang="en-US" altLang="en-US" sz="1600" dirty="0" err="1" smtClean="0"/>
              <a:t>fferor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may avoid this if </a:t>
            </a:r>
            <a:r>
              <a:rPr lang="en-US" altLang="en-US" sz="1600" dirty="0" smtClean="0"/>
              <a:t>they states in the offer that </a:t>
            </a:r>
            <a:r>
              <a:rPr lang="en-US" altLang="en-US" sz="1600" dirty="0"/>
              <a:t>acceptance is </a:t>
            </a:r>
            <a:r>
              <a:rPr lang="en-US" altLang="en-US" sz="1600" dirty="0" smtClean="0"/>
              <a:t>only effective </a:t>
            </a:r>
            <a:r>
              <a:rPr lang="en-US" altLang="en-US" sz="1600" dirty="0"/>
              <a:t>upon </a:t>
            </a:r>
            <a:r>
              <a:rPr lang="en-US" altLang="en-US" sz="1600" dirty="0" smtClean="0"/>
              <a:t>receipt.  Rejections, however, are effective upon receipt by the </a:t>
            </a:r>
            <a:r>
              <a:rPr lang="en-US" altLang="en-US" sz="1600" dirty="0" err="1" smtClean="0"/>
              <a:t>offeror</a:t>
            </a:r>
            <a:r>
              <a:rPr lang="en-US" altLang="en-US" sz="1600" dirty="0" smtClean="0"/>
              <a:t>.</a:t>
            </a:r>
            <a:endParaRPr lang="en-US" altLang="en-US" sz="1600" dirty="0">
              <a:sym typeface="Wingdings" panose="05000000000000000000" pitchFamily="2" charset="2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i="1" dirty="0" smtClean="0">
                <a:solidFill>
                  <a:srgbClr val="0308C9"/>
                </a:solidFill>
              </a:rPr>
              <a:t>Applicable </a:t>
            </a:r>
            <a:r>
              <a:rPr lang="en-US" altLang="en-US" sz="1600" b="1" i="1" dirty="0">
                <a:solidFill>
                  <a:srgbClr val="0308C9"/>
                </a:solidFill>
              </a:rPr>
              <a:t>Means of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Communication:  </a:t>
            </a:r>
            <a:r>
              <a:rPr lang="en-US" altLang="en-US" sz="1600" dirty="0"/>
              <a:t>Unless stated </a:t>
            </a:r>
            <a:r>
              <a:rPr lang="en-US" altLang="en-US" sz="1600" dirty="0" smtClean="0"/>
              <a:t>otherwise in the offer, acceptance can be delivered by any reasonable means, including electronic (email or telephone).  </a:t>
            </a:r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endParaRPr lang="en-US" altLang="en-US" sz="500" dirty="0"/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dirty="0" smtClean="0"/>
              <a:t>Signatures may, however be required for signed, written contracts.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93584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336" y="778567"/>
            <a:ext cx="645255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 Formation</a:t>
            </a: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Special Issues of Acceptance</a:t>
            </a:r>
            <a:endParaRPr lang="en-US" sz="3200" b="1" i="1" dirty="0">
              <a:solidFill>
                <a:srgbClr val="0066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8574" y="1917340"/>
            <a:ext cx="8298611" cy="4448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lnSpc>
                <a:spcPct val="95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Auction Sales:</a:t>
            </a:r>
            <a:endParaRPr lang="en-US" altLang="en-US" sz="2400" b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</a:pPr>
            <a:r>
              <a:rPr lang="en-US" sz="1600" dirty="0"/>
              <a:t>At an auction sale, the statements made by the auctioneer to draw forth bids are </a:t>
            </a:r>
            <a:r>
              <a:rPr lang="en-US" sz="1600" dirty="0" smtClean="0"/>
              <a:t>merely invitations </a:t>
            </a:r>
            <a:r>
              <a:rPr lang="en-US" sz="1600" dirty="0"/>
              <a:t>to negotiate. </a:t>
            </a:r>
            <a:endParaRPr lang="en-US" sz="1600" dirty="0" smtClean="0"/>
          </a:p>
          <a:p>
            <a:pPr algn="just">
              <a:lnSpc>
                <a:spcPct val="95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5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308C9"/>
                </a:solidFill>
              </a:rPr>
              <a:t>Each </a:t>
            </a:r>
            <a:r>
              <a:rPr lang="en-US" sz="1600" b="1" dirty="0">
                <a:solidFill>
                  <a:srgbClr val="0308C9"/>
                </a:solidFill>
              </a:rPr>
              <a:t>bid is an </a:t>
            </a:r>
            <a:r>
              <a:rPr lang="en-US" sz="1600" b="1" dirty="0" smtClean="0">
                <a:solidFill>
                  <a:srgbClr val="0308C9"/>
                </a:solidFill>
              </a:rPr>
              <a:t>offer:</a:t>
            </a:r>
            <a:r>
              <a:rPr lang="en-US" sz="1600" dirty="0" smtClean="0"/>
              <a:t>  Bids are generally not </a:t>
            </a:r>
            <a:r>
              <a:rPr lang="en-US" sz="1600" dirty="0"/>
              <a:t>accepted until the </a:t>
            </a:r>
            <a:r>
              <a:rPr lang="en-US" sz="1600" dirty="0" smtClean="0"/>
              <a:t>auctioneer indicates </a:t>
            </a:r>
            <a:r>
              <a:rPr lang="en-US" sz="1600" dirty="0"/>
              <a:t>that a particular offer or bid is accepted. </a:t>
            </a:r>
            <a:r>
              <a:rPr lang="en-US" sz="1600" dirty="0" smtClean="0"/>
              <a:t>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5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308C9"/>
                </a:solidFill>
              </a:rPr>
              <a:t>Withdrawal of Bid:</a:t>
            </a:r>
            <a:r>
              <a:rPr lang="en-US" sz="1600" dirty="0" smtClean="0"/>
              <a:t> Because a bid </a:t>
            </a:r>
            <a:r>
              <a:rPr lang="en-US" sz="1600" dirty="0"/>
              <a:t>is merely an offer, the bidder </a:t>
            </a:r>
            <a:r>
              <a:rPr lang="en-US" sz="1600" dirty="0" smtClean="0"/>
              <a:t>may generally </a:t>
            </a:r>
            <a:r>
              <a:rPr lang="en-US" sz="1600" dirty="0"/>
              <a:t>withdraw the bid at any time before it is </a:t>
            </a:r>
            <a:r>
              <a:rPr lang="en-US" sz="1600" dirty="0" smtClean="0"/>
              <a:t>accepted by </a:t>
            </a:r>
            <a:r>
              <a:rPr lang="en-US" sz="1600" dirty="0"/>
              <a:t>the auctioneer.</a:t>
            </a:r>
            <a:endParaRPr lang="en-US" altLang="en-US" sz="16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Invitation to Negotiate:</a:t>
            </a:r>
            <a:r>
              <a:rPr lang="en-US" altLang="en-US" sz="1600" dirty="0" smtClean="0"/>
              <a:t> In </a:t>
            </a:r>
            <a:r>
              <a:rPr lang="en-US" altLang="en-US" sz="1600" dirty="0"/>
              <a:t>an auction sale, asking for bids </a:t>
            </a:r>
            <a:r>
              <a:rPr lang="en-US" altLang="en-US" sz="1600" dirty="0" smtClean="0"/>
              <a:t>by the auctioneer is merely an </a:t>
            </a:r>
            <a:r>
              <a:rPr lang="en-US" altLang="en-US" sz="1600" dirty="0"/>
              <a:t>invitation to negotiate. </a:t>
            </a:r>
            <a:endParaRPr lang="en-US" altLang="en-US" sz="1600" dirty="0" smtClean="0"/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Bid Acceptance:</a:t>
            </a:r>
            <a:r>
              <a:rPr lang="en-US" altLang="en-US" sz="1600" dirty="0" smtClean="0"/>
              <a:t> </a:t>
            </a:r>
            <a:r>
              <a:rPr lang="en-US" sz="1600" dirty="0" smtClean="0"/>
              <a:t>Acceptance of the Bid (the offer) </a:t>
            </a:r>
            <a:r>
              <a:rPr lang="en-US" sz="1600" dirty="0"/>
              <a:t>is usually done by the fall of the auctioneer’s hammer, and the auctioneer indicating that the highest bid made has been </a:t>
            </a:r>
            <a:r>
              <a:rPr lang="en-US" sz="1600" dirty="0" smtClean="0"/>
              <a:t>accepted.  </a:t>
            </a:r>
            <a:r>
              <a:rPr lang="en-US" altLang="en-US" sz="1600" dirty="0" smtClean="0"/>
              <a:t>When </a:t>
            </a:r>
            <a:r>
              <a:rPr lang="en-US" altLang="en-US" sz="1600" dirty="0"/>
              <a:t>the auction sale is without reserve, the auctioneer must accept the highest bid. </a:t>
            </a:r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Generally</a:t>
            </a:r>
            <a:r>
              <a:rPr lang="en-US" altLang="en-US" sz="1600" dirty="0" smtClean="0"/>
              <a:t>: A </a:t>
            </a:r>
            <a:r>
              <a:rPr lang="en-US" altLang="en-US" sz="1600" dirty="0"/>
              <a:t>person making a bid is making an offer, and the acceptance of the highest bid by the auctioneer is an acceptance of that offer and gives rise to a contract. </a:t>
            </a:r>
          </a:p>
        </p:txBody>
      </p:sp>
    </p:spTree>
    <p:extLst>
      <p:ext uri="{BB962C8B-B14F-4D97-AF65-F5344CB8AC3E}">
        <p14:creationId xmlns:p14="http://schemas.microsoft.com/office/powerpoint/2010/main" val="306654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1542CD-248E-4A2E-B446-50DE8DE52A21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22561" name="Rectangle 3"/>
          <p:cNvSpPr>
            <a:spLocks noChangeArrowheads="1"/>
          </p:cNvSpPr>
          <p:nvPr/>
        </p:nvSpPr>
        <p:spPr bwMode="auto">
          <a:xfrm>
            <a:off x="703863" y="2173857"/>
            <a:ext cx="1752600" cy="6096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 err="1">
                <a:latin typeface="Times New Roman" panose="02020603050405020304" pitchFamily="18" charset="0"/>
              </a:rPr>
              <a:t>Offeror</a:t>
            </a:r>
            <a:r>
              <a:rPr lang="en-US" altLang="en-US" dirty="0">
                <a:latin typeface="Times New Roman" panose="02020603050405020304" pitchFamily="18" charset="0"/>
              </a:rPr>
              <a:t> makes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an offer</a:t>
            </a:r>
          </a:p>
        </p:txBody>
      </p:sp>
      <p:sp>
        <p:nvSpPr>
          <p:cNvPr id="22558" name="Rectangle 8"/>
          <p:cNvSpPr>
            <a:spLocks noChangeArrowheads="1"/>
          </p:cNvSpPr>
          <p:nvPr/>
        </p:nvSpPr>
        <p:spPr bwMode="auto">
          <a:xfrm>
            <a:off x="3066390" y="3069538"/>
            <a:ext cx="1828800" cy="6096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>
                <a:latin typeface="Times New Roman" panose="02020603050405020304" pitchFamily="18" charset="0"/>
              </a:rPr>
              <a:t>Offeree rejects </a:t>
            </a:r>
          </a:p>
          <a:p>
            <a:pPr algn="ctr">
              <a:lnSpc>
                <a:spcPct val="90000"/>
              </a:lnSpc>
            </a:pPr>
            <a:r>
              <a:rPr lang="en-US" altLang="en-US">
                <a:latin typeface="Times New Roman" panose="02020603050405020304" pitchFamily="18" charset="0"/>
              </a:rPr>
              <a:t>offer</a:t>
            </a:r>
          </a:p>
        </p:txBody>
      </p:sp>
      <p:cxnSp>
        <p:nvCxnSpPr>
          <p:cNvPr id="22555" name="AutoShape 17"/>
          <p:cNvCxnSpPr>
            <a:cxnSpLocks noChangeShapeType="1"/>
            <a:stCxn id="22558" idx="3"/>
            <a:endCxn id="22552" idx="7"/>
          </p:cNvCxnSpPr>
          <p:nvPr/>
        </p:nvCxnSpPr>
        <p:spPr bwMode="auto">
          <a:xfrm>
            <a:off x="7977738" y="3382992"/>
            <a:ext cx="366713" cy="628650"/>
          </a:xfrm>
          <a:prstGeom prst="bentConnector2">
            <a:avLst/>
          </a:prstGeom>
          <a:noFill/>
          <a:ln w="38100">
            <a:solidFill>
              <a:srgbClr val="FFFF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Rectangle 2"/>
          <p:cNvSpPr/>
          <p:nvPr/>
        </p:nvSpPr>
        <p:spPr>
          <a:xfrm>
            <a:off x="1110202" y="973464"/>
            <a:ext cx="7490334" cy="1065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 Formation</a:t>
            </a: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Overview of Contract Formation</a:t>
            </a:r>
            <a:endParaRPr lang="en-US" sz="3200" b="1" i="1" dirty="0">
              <a:solidFill>
                <a:srgbClr val="006600"/>
              </a:solidFill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3090326" y="2126888"/>
            <a:ext cx="1752600" cy="6096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 err="1">
                <a:latin typeface="Times New Roman" panose="02020603050405020304" pitchFamily="18" charset="0"/>
              </a:rPr>
              <a:t>Offeror</a:t>
            </a:r>
            <a:r>
              <a:rPr lang="en-US" altLang="en-US" dirty="0">
                <a:latin typeface="Times New Roman" panose="02020603050405020304" pitchFamily="18" charset="0"/>
              </a:rPr>
              <a:t> makes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an offer</a:t>
            </a: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585794" y="3018046"/>
            <a:ext cx="1981200" cy="6858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>
                <a:latin typeface="Times New Roman" panose="02020603050405020304" pitchFamily="18" charset="0"/>
              </a:rPr>
              <a:t> Offeree accepts offer </a:t>
            </a:r>
          </a:p>
          <a:p>
            <a:pPr algn="ctr">
              <a:lnSpc>
                <a:spcPct val="90000"/>
              </a:lnSpc>
            </a:pPr>
            <a:r>
              <a:rPr lang="en-US" altLang="en-US">
                <a:latin typeface="Times New Roman" panose="02020603050405020304" pitchFamily="18" charset="0"/>
              </a:rPr>
              <a:t>unconditionally</a:t>
            </a: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5976144" y="2917138"/>
            <a:ext cx="2057400" cy="7620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Offeree changes or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adds terms</a:t>
            </a:r>
          </a:p>
        </p:txBody>
      </p:sp>
      <p:sp>
        <p:nvSpPr>
          <p:cNvPr id="41" name="Oval 14"/>
          <p:cNvSpPr>
            <a:spLocks noChangeArrowheads="1"/>
          </p:cNvSpPr>
          <p:nvPr/>
        </p:nvSpPr>
        <p:spPr bwMode="auto">
          <a:xfrm>
            <a:off x="3222134" y="3823299"/>
            <a:ext cx="1524000" cy="758825"/>
          </a:xfrm>
          <a:prstGeom prst="ellipse">
            <a:avLst/>
          </a:prstGeom>
          <a:solidFill>
            <a:srgbClr val="FF0066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>
                <a:solidFill>
                  <a:srgbClr val="003366"/>
                </a:solidFill>
                <a:latin typeface="Times New Roman" panose="02020603050405020304" pitchFamily="18" charset="0"/>
              </a:rPr>
              <a:t> No contract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solidFill>
                  <a:srgbClr val="003366"/>
                </a:solidFill>
                <a:latin typeface="Times New Roman" panose="02020603050405020304" pitchFamily="18" charset="0"/>
              </a:rPr>
              <a:t>exists</a:t>
            </a:r>
          </a:p>
        </p:txBody>
      </p:sp>
      <p:sp>
        <p:nvSpPr>
          <p:cNvPr id="42" name="Oval 12"/>
          <p:cNvSpPr>
            <a:spLocks noChangeArrowheads="1"/>
          </p:cNvSpPr>
          <p:nvPr/>
        </p:nvSpPr>
        <p:spPr bwMode="auto">
          <a:xfrm>
            <a:off x="872077" y="3823299"/>
            <a:ext cx="1524000" cy="685800"/>
          </a:xfrm>
          <a:prstGeom prst="ellipse">
            <a:avLst/>
          </a:prstGeom>
          <a:solidFill>
            <a:srgbClr val="00FF99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Contract</a:t>
            </a:r>
          </a:p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Arises</a:t>
            </a: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6128544" y="2101370"/>
            <a:ext cx="1752600" cy="6096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 err="1">
                <a:latin typeface="Times New Roman" panose="02020603050405020304" pitchFamily="18" charset="0"/>
              </a:rPr>
              <a:t>Offeror</a:t>
            </a:r>
            <a:r>
              <a:rPr lang="en-US" altLang="en-US" dirty="0">
                <a:latin typeface="Times New Roman" panose="02020603050405020304" pitchFamily="18" charset="0"/>
              </a:rPr>
              <a:t> makes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an offer</a:t>
            </a:r>
          </a:p>
        </p:txBody>
      </p:sp>
      <p:sp>
        <p:nvSpPr>
          <p:cNvPr id="44" name="Oval 12"/>
          <p:cNvSpPr>
            <a:spLocks noChangeArrowheads="1"/>
          </p:cNvSpPr>
          <p:nvPr/>
        </p:nvSpPr>
        <p:spPr bwMode="auto">
          <a:xfrm>
            <a:off x="6292426" y="3883471"/>
            <a:ext cx="1524000" cy="6858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smtClean="0">
                <a:latin typeface="Times New Roman" panose="02020603050405020304" pitchFamily="18" charset="0"/>
              </a:rPr>
              <a:t>Counteroffer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5" name="Rectangle 21"/>
          <p:cNvSpPr>
            <a:spLocks noChangeArrowheads="1"/>
          </p:cNvSpPr>
          <p:nvPr/>
        </p:nvSpPr>
        <p:spPr bwMode="auto">
          <a:xfrm>
            <a:off x="7040962" y="4790386"/>
            <a:ext cx="1609605" cy="495871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400" dirty="0">
                <a:latin typeface="Times New Roman" panose="02020603050405020304" pitchFamily="18" charset="0"/>
              </a:rPr>
              <a:t>Original </a:t>
            </a:r>
            <a:r>
              <a:rPr lang="en-US" altLang="en-US" sz="1400" dirty="0" err="1">
                <a:latin typeface="Times New Roman" panose="02020603050405020304" pitchFamily="18" charset="0"/>
              </a:rPr>
              <a:t>offeror</a:t>
            </a:r>
            <a:endParaRPr lang="en-US" altLang="en-US" sz="1400" dirty="0"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400" dirty="0">
                <a:latin typeface="Times New Roman" panose="02020603050405020304" pitchFamily="18" charset="0"/>
              </a:rPr>
              <a:t>rejects counteroffer</a:t>
            </a: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5351462" y="4761647"/>
            <a:ext cx="1554163" cy="693738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dirty="0"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400" dirty="0">
                <a:latin typeface="Times New Roman" panose="02020603050405020304" pitchFamily="18" charset="0"/>
              </a:rPr>
              <a:t>Original </a:t>
            </a:r>
            <a:r>
              <a:rPr lang="en-US" altLang="en-US" sz="1400" dirty="0" err="1">
                <a:latin typeface="Times New Roman" panose="02020603050405020304" pitchFamily="18" charset="0"/>
              </a:rPr>
              <a:t>offeror</a:t>
            </a:r>
            <a:endParaRPr lang="en-US" altLang="en-US" sz="1400" dirty="0"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1400" dirty="0">
                <a:latin typeface="Times New Roman" panose="02020603050405020304" pitchFamily="18" charset="0"/>
              </a:rPr>
              <a:t>accepts counteroffer</a:t>
            </a:r>
          </a:p>
          <a:p>
            <a:pPr algn="ctr">
              <a:lnSpc>
                <a:spcPct val="90000"/>
              </a:lnSpc>
            </a:pPr>
            <a:r>
              <a:rPr lang="en-US" altLang="en-US" sz="1400" dirty="0">
                <a:latin typeface="Times New Roman" panose="02020603050405020304" pitchFamily="18" charset="0"/>
              </a:rPr>
              <a:t>unconditionally</a:t>
            </a:r>
          </a:p>
          <a:p>
            <a:pPr algn="ctr"/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8" name="Oval 14"/>
          <p:cNvSpPr>
            <a:spLocks noChangeArrowheads="1"/>
          </p:cNvSpPr>
          <p:nvPr/>
        </p:nvSpPr>
        <p:spPr bwMode="auto">
          <a:xfrm>
            <a:off x="7172325" y="5601264"/>
            <a:ext cx="1524000" cy="758825"/>
          </a:xfrm>
          <a:prstGeom prst="ellipse">
            <a:avLst/>
          </a:prstGeom>
          <a:solidFill>
            <a:srgbClr val="FF0066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dirty="0">
                <a:solidFill>
                  <a:srgbClr val="003366"/>
                </a:solidFill>
                <a:latin typeface="Times New Roman" panose="02020603050405020304" pitchFamily="18" charset="0"/>
              </a:rPr>
              <a:t> No contract</a:t>
            </a:r>
          </a:p>
          <a:p>
            <a:pPr algn="ctr">
              <a:lnSpc>
                <a:spcPct val="90000"/>
              </a:lnSpc>
            </a:pPr>
            <a:r>
              <a:rPr lang="en-US" altLang="en-US" dirty="0">
                <a:solidFill>
                  <a:srgbClr val="003366"/>
                </a:solidFill>
                <a:latin typeface="Times New Roman" panose="02020603050405020304" pitchFamily="18" charset="0"/>
              </a:rPr>
              <a:t>exists</a:t>
            </a:r>
          </a:p>
        </p:txBody>
      </p:sp>
      <p:sp>
        <p:nvSpPr>
          <p:cNvPr id="49" name="Oval 12"/>
          <p:cNvSpPr>
            <a:spLocks noChangeArrowheads="1"/>
          </p:cNvSpPr>
          <p:nvPr/>
        </p:nvSpPr>
        <p:spPr bwMode="auto">
          <a:xfrm>
            <a:off x="5407989" y="5647761"/>
            <a:ext cx="1524000" cy="685800"/>
          </a:xfrm>
          <a:prstGeom prst="ellipse">
            <a:avLst/>
          </a:prstGeom>
          <a:solidFill>
            <a:srgbClr val="00FF99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Contract</a:t>
            </a:r>
          </a:p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Arises</a:t>
            </a:r>
          </a:p>
        </p:txBody>
      </p:sp>
    </p:spTree>
    <p:extLst>
      <p:ext uri="{BB962C8B-B14F-4D97-AF65-F5344CB8AC3E}">
        <p14:creationId xmlns:p14="http://schemas.microsoft.com/office/powerpoint/2010/main" val="291278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</a:pPr>
            <a:r>
              <a:rPr lang="en-US" sz="4400" b="1" i="1" dirty="0">
                <a:solidFill>
                  <a:srgbClr val="C00000"/>
                </a:solidFill>
              </a:rPr>
              <a:t>Thank 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41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758" y="810883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8136" y="1522566"/>
            <a:ext cx="7694762" cy="4265783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Last Time </a:t>
            </a:r>
            <a:r>
              <a:rPr lang="en-US" sz="3200" b="1" dirty="0"/>
              <a:t>– We </a:t>
            </a:r>
            <a:r>
              <a:rPr lang="en-US" sz="3200" b="1" dirty="0" smtClean="0"/>
              <a:t>Spoke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Executive Branch</a:t>
            </a: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Federal and State / Powers / </a:t>
            </a:r>
            <a:r>
              <a:rPr lang="en-US" b="1" i="1" dirty="0" err="1">
                <a:solidFill>
                  <a:srgbClr val="C00000"/>
                </a:solidFill>
              </a:rPr>
              <a:t>Regs</a:t>
            </a:r>
            <a:r>
              <a:rPr lang="en-US" b="1" i="1" dirty="0">
                <a:solidFill>
                  <a:srgbClr val="C00000"/>
                </a:solidFill>
              </a:rPr>
              <a:t> / Executive Orders</a:t>
            </a: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Judicial Branch</a:t>
            </a:r>
          </a:p>
          <a:p>
            <a:pPr algn="just">
              <a:defRPr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Part </a:t>
            </a:r>
            <a:r>
              <a:rPr lang="en-US" b="1" i="1" dirty="0">
                <a:solidFill>
                  <a:srgbClr val="C00000"/>
                </a:solidFill>
              </a:rPr>
              <a:t>Two: Federal and State / Jurisdiction / Powers / The Courts</a:t>
            </a: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Legislative Branch</a:t>
            </a: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Federal and State / Powers / Statutes / Oversight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Exercise – How A Bill Becomes A Law</a:t>
            </a: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And How to Run for Public Office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25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419671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Tonight – </a:t>
            </a:r>
            <a:r>
              <a:rPr lang="en-US" sz="3200" b="1" dirty="0"/>
              <a:t>We </a:t>
            </a:r>
            <a:r>
              <a:rPr lang="en-US" sz="3200" b="1" dirty="0" smtClean="0"/>
              <a:t>Will Speak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</a:t>
            </a:r>
            <a:r>
              <a:rPr lang="en-US" sz="2800" b="1" dirty="0" smtClean="0">
                <a:solidFill>
                  <a:srgbClr val="002060"/>
                </a:solidFill>
              </a:rPr>
              <a:t>Rights in Contracts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</a:t>
            </a:r>
            <a:r>
              <a:rPr lang="en-US" b="1" i="1" dirty="0" smtClean="0">
                <a:solidFill>
                  <a:srgbClr val="C00000"/>
                </a:solidFill>
              </a:rPr>
              <a:t>Founders/Common Law/Definition/Elements/Nature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 Formation – Offer</a:t>
            </a:r>
          </a:p>
          <a:p>
            <a:pPr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  Part </a:t>
            </a:r>
            <a:r>
              <a:rPr lang="en-US" b="1" i="1" dirty="0">
                <a:solidFill>
                  <a:srgbClr val="C00000"/>
                </a:solidFill>
              </a:rPr>
              <a:t>Two: </a:t>
            </a:r>
            <a:r>
              <a:rPr lang="en-US" b="1" i="1" dirty="0" smtClean="0">
                <a:solidFill>
                  <a:srgbClr val="C00000"/>
                </a:solidFill>
              </a:rPr>
              <a:t>Definition/Requirements/Termination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 Formation - Acceptance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</a:t>
            </a:r>
            <a:r>
              <a:rPr lang="en-US" b="1" i="1" dirty="0" smtClean="0">
                <a:solidFill>
                  <a:srgbClr val="C00000"/>
                </a:solidFill>
              </a:rPr>
              <a:t>Definition/Requirements/Form/Nature/Effect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</a:t>
            </a:r>
            <a:r>
              <a:rPr lang="en-US" sz="2600" b="1" dirty="0" smtClean="0">
                <a:solidFill>
                  <a:srgbClr val="002060"/>
                </a:solidFill>
              </a:rPr>
              <a:t>Case </a:t>
            </a:r>
            <a:r>
              <a:rPr lang="en-US" sz="2600" b="1" dirty="0">
                <a:solidFill>
                  <a:srgbClr val="002060"/>
                </a:solidFill>
              </a:rPr>
              <a:t>– </a:t>
            </a:r>
            <a:r>
              <a:rPr lang="en-US" sz="2600" b="1" dirty="0" err="1" smtClean="0">
                <a:solidFill>
                  <a:srgbClr val="002060"/>
                </a:solidFill>
              </a:rPr>
              <a:t>Kolchins</a:t>
            </a:r>
            <a:r>
              <a:rPr lang="en-US" sz="2600" b="1" dirty="0" smtClean="0">
                <a:solidFill>
                  <a:srgbClr val="002060"/>
                </a:solidFill>
              </a:rPr>
              <a:t> v. Evolution Market</a:t>
            </a:r>
            <a:endParaRPr lang="en-US" sz="26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Recognition of Contractual Elements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897146"/>
            <a:ext cx="8458200" cy="565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3800" b="1" i="1" dirty="0">
                <a:solidFill>
                  <a:srgbClr val="C00000"/>
                </a:solidFill>
              </a:rPr>
              <a:t>C</a:t>
            </a:r>
            <a:r>
              <a:rPr lang="en-US" sz="3800" b="1" i="1" dirty="0" smtClean="0">
                <a:solidFill>
                  <a:srgbClr val="C00000"/>
                </a:solidFill>
              </a:rPr>
              <a:t>ontract Formation - </a:t>
            </a:r>
            <a:r>
              <a:rPr lang="en-US" sz="3800" b="1" i="1" dirty="0" smtClean="0">
                <a:solidFill>
                  <a:srgbClr val="C00000"/>
                </a:solidFill>
              </a:rPr>
              <a:t>Acceptance</a:t>
            </a:r>
            <a:endParaRPr lang="en-US" sz="3800" b="1" i="1" dirty="0">
              <a:solidFill>
                <a:srgbClr val="0033CC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 of Contract</a:t>
            </a: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Elements of a Contract</a:t>
            </a: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 of </a:t>
            </a:r>
            <a:r>
              <a:rPr lang="en-US" sz="3200" b="1" i="1" dirty="0" smtClean="0">
                <a:solidFill>
                  <a:srgbClr val="0033CC"/>
                </a:solidFill>
              </a:rPr>
              <a:t>Acceptance</a:t>
            </a:r>
            <a:endParaRPr lang="en-US" sz="3200" b="1" i="1" dirty="0" smtClean="0">
              <a:solidFill>
                <a:srgbClr val="0033CC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33CC"/>
                </a:solidFill>
              </a:rPr>
              <a:t>Acceptance</a:t>
            </a:r>
            <a:endParaRPr lang="en-US" sz="3200" b="1" i="1" dirty="0" smtClean="0">
              <a:solidFill>
                <a:srgbClr val="0033CC"/>
              </a:solidFill>
            </a:endParaRP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What </a:t>
            </a:r>
            <a:r>
              <a:rPr lang="en-US" altLang="en-US" sz="2000" b="1" i="1" dirty="0">
                <a:solidFill>
                  <a:srgbClr val="C00000"/>
                </a:solidFill>
              </a:rPr>
              <a:t>Constitutes An Acceptance?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Privilege of </a:t>
            </a:r>
            <a:r>
              <a:rPr lang="en-US" altLang="en-US" sz="2000" b="1" i="1" dirty="0">
                <a:solidFill>
                  <a:srgbClr val="C00000"/>
                </a:solidFill>
              </a:rPr>
              <a:t>Offeree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Effect of </a:t>
            </a:r>
            <a:r>
              <a:rPr lang="en-US" altLang="en-US" sz="2000" b="1" i="1" dirty="0">
                <a:solidFill>
                  <a:srgbClr val="C00000"/>
                </a:solidFill>
              </a:rPr>
              <a:t>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Nature of </a:t>
            </a:r>
            <a:r>
              <a:rPr lang="en-US" altLang="en-US" sz="2000" b="1" i="1" dirty="0">
                <a:solidFill>
                  <a:srgbClr val="C00000"/>
                </a:solidFill>
              </a:rPr>
              <a:t>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Who </a:t>
            </a:r>
            <a:r>
              <a:rPr lang="en-US" altLang="en-US" sz="2000" b="1" i="1" dirty="0">
                <a:solidFill>
                  <a:srgbClr val="C00000"/>
                </a:solidFill>
              </a:rPr>
              <a:t>May Accept?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Manner and </a:t>
            </a:r>
            <a:r>
              <a:rPr lang="en-US" altLang="en-US" sz="2000" b="1" i="1" dirty="0">
                <a:solidFill>
                  <a:srgbClr val="C00000"/>
                </a:solidFill>
              </a:rPr>
              <a:t>Time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of </a:t>
            </a:r>
            <a:r>
              <a:rPr lang="en-US" altLang="en-US" sz="2000" b="1" i="1" dirty="0">
                <a:solidFill>
                  <a:srgbClr val="C00000"/>
                </a:solidFill>
              </a:rPr>
              <a:t>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Communication of </a:t>
            </a:r>
            <a:r>
              <a:rPr lang="en-US" altLang="en-US" sz="2000" b="1" i="1" dirty="0">
                <a:solidFill>
                  <a:srgbClr val="C00000"/>
                </a:solidFill>
              </a:rPr>
              <a:t>Acceptance</a:t>
            </a:r>
          </a:p>
          <a:p>
            <a:pPr lvl="1" indent="-4572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517525" algn="l"/>
              </a:tabLst>
              <a:defRPr/>
            </a:pPr>
            <a:r>
              <a:rPr lang="en-US" altLang="en-US" sz="3200" b="1" i="1" dirty="0" smtClean="0">
                <a:solidFill>
                  <a:srgbClr val="0308C9"/>
                </a:solidFill>
              </a:rPr>
              <a:t>Auction </a:t>
            </a:r>
            <a:r>
              <a:rPr lang="en-US" altLang="en-US" sz="3200" b="1" i="1" dirty="0">
                <a:solidFill>
                  <a:srgbClr val="0308C9"/>
                </a:solidFill>
              </a:rPr>
              <a:t>Sales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Definition of Contract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“An agreement between two or more parties creating obligations that are enforceable or otherwise recognizable 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72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Elements of a Contract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 smtClean="0"/>
              <a:t>In Accordance with Common Law, the </a:t>
            </a:r>
            <a:r>
              <a:rPr lang="en-US" sz="2400" b="1" dirty="0" smtClean="0">
                <a:solidFill>
                  <a:srgbClr val="0308C9"/>
                </a:solidFill>
              </a:rPr>
              <a:t>Elements of a Contract </a:t>
            </a:r>
            <a:r>
              <a:rPr lang="en-US" sz="2400" b="1" dirty="0" smtClean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etween </a:t>
            </a:r>
            <a:r>
              <a:rPr lang="en-US" altLang="en-US" sz="2400" b="1" i="1" dirty="0">
                <a:solidFill>
                  <a:srgbClr val="C00000"/>
                </a:solidFill>
              </a:rPr>
              <a:t>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ompetent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ased </a:t>
            </a:r>
            <a:r>
              <a:rPr lang="en-US" altLang="en-US" sz="2400" b="1" i="1" dirty="0">
                <a:solidFill>
                  <a:srgbClr val="C00000"/>
                </a:solidFill>
              </a:rPr>
              <a:t>on 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Genuine </a:t>
            </a: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upported </a:t>
            </a:r>
            <a:r>
              <a:rPr lang="en-US" altLang="en-US" sz="2400" b="1" i="1" dirty="0">
                <a:solidFill>
                  <a:srgbClr val="C00000"/>
                </a:solidFill>
              </a:rPr>
              <a:t>by 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for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awful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urpose </a:t>
            </a: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ubject </a:t>
            </a:r>
            <a:r>
              <a:rPr lang="en-US" altLang="en-US" sz="2400" b="1" i="1" dirty="0">
                <a:solidFill>
                  <a:srgbClr val="C00000"/>
                </a:solidFill>
              </a:rPr>
              <a:t>M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in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egal </a:t>
            </a:r>
            <a:r>
              <a:rPr lang="en-US" altLang="en-US" sz="2400" b="1" i="1" dirty="0">
                <a:solidFill>
                  <a:srgbClr val="C00000"/>
                </a:solidFill>
              </a:rPr>
              <a:t>F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orm</a:t>
            </a:r>
            <a:r>
              <a:rPr lang="en-US" altLang="en-US" sz="2400" b="1" i="1" dirty="0">
                <a:solidFill>
                  <a:srgbClr val="C00000"/>
                </a:solidFill>
              </a:rPr>
              <a:t>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2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Definition of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spcBef>
                <a:spcPts val="0"/>
              </a:spcBef>
              <a:defRPr/>
            </a:pPr>
            <a:endParaRPr lang="en-US" sz="800" b="1" i="1" dirty="0"/>
          </a:p>
          <a:p>
            <a:pPr algn="just">
              <a:spcBef>
                <a:spcPts val="0"/>
              </a:spcBef>
              <a:defRPr/>
            </a:pPr>
            <a:r>
              <a:rPr lang="en-US" dirty="0" smtClean="0"/>
              <a:t>As can seen by our previous session, and the previous slide, a foundational element of any contract is that it is an </a:t>
            </a:r>
            <a:r>
              <a:rPr lang="en-US" b="1" dirty="0" smtClean="0">
                <a:solidFill>
                  <a:srgbClr val="C00000"/>
                </a:solidFill>
              </a:rPr>
              <a:t>agreement</a:t>
            </a:r>
            <a:r>
              <a:rPr lang="en-US" dirty="0" smtClean="0"/>
              <a:t>.  In order to establish an </a:t>
            </a:r>
            <a:r>
              <a:rPr lang="en-US" b="1" dirty="0" smtClean="0">
                <a:solidFill>
                  <a:srgbClr val="C00000"/>
                </a:solidFill>
              </a:rPr>
              <a:t>agreement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/>
              <a:t>there must be an </a:t>
            </a:r>
            <a:r>
              <a:rPr lang="en-US" b="1" dirty="0" smtClean="0">
                <a:solidFill>
                  <a:srgbClr val="C00000"/>
                </a:solidFill>
              </a:rPr>
              <a:t>offer</a:t>
            </a:r>
            <a:r>
              <a:rPr lang="en-US" dirty="0" smtClean="0"/>
              <a:t> and an </a:t>
            </a:r>
            <a:r>
              <a:rPr lang="en-US" b="1" dirty="0" smtClean="0">
                <a:solidFill>
                  <a:srgbClr val="C00000"/>
                </a:solidFill>
              </a:rPr>
              <a:t>acceptance</a:t>
            </a:r>
            <a:r>
              <a:rPr lang="en-US" dirty="0" smtClean="0"/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dirty="0" smtClean="0"/>
          </a:p>
          <a:p>
            <a:pPr marL="342900" indent="-342900" algn="just">
              <a:spcBef>
                <a:spcPts val="0"/>
              </a:spcBef>
              <a:defRPr/>
            </a:pPr>
            <a:r>
              <a:rPr lang="en-US" sz="2000" b="1" dirty="0" smtClean="0"/>
              <a:t>Black’s </a:t>
            </a:r>
            <a:r>
              <a:rPr lang="en-US" sz="2000" b="1" dirty="0"/>
              <a:t>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“acceptance” </a:t>
            </a:r>
            <a:r>
              <a:rPr lang="en-US" sz="2000" dirty="0"/>
              <a:t>as:</a:t>
            </a:r>
          </a:p>
          <a:p>
            <a:pPr marL="342900" indent="-342900" algn="just">
              <a:spcBef>
                <a:spcPts val="0"/>
              </a:spcBef>
              <a:defRPr/>
            </a:pPr>
            <a:endParaRPr lang="en-US" sz="1500" dirty="0"/>
          </a:p>
          <a:p>
            <a:pPr algn="just">
              <a:spcBef>
                <a:spcPts val="0"/>
              </a:spcBef>
              <a:defRPr/>
            </a:pPr>
            <a:r>
              <a:rPr lang="en-US" sz="2200" b="1" i="1" dirty="0" smtClean="0">
                <a:solidFill>
                  <a:srgbClr val="C00000"/>
                </a:solidFill>
              </a:rPr>
              <a:t>“An offeree’s assent, either by express act or by implication from conduct, to the terms of an offer in a manner authorized or requested by the </a:t>
            </a:r>
            <a:r>
              <a:rPr lang="en-US" sz="2200" b="1" i="1" dirty="0" err="1" smtClean="0">
                <a:solidFill>
                  <a:srgbClr val="C00000"/>
                </a:solidFill>
              </a:rPr>
              <a:t>offeror</a:t>
            </a:r>
            <a:r>
              <a:rPr lang="en-US" sz="2200" b="1" i="1" dirty="0" smtClean="0">
                <a:solidFill>
                  <a:srgbClr val="C00000"/>
                </a:solidFill>
              </a:rPr>
              <a:t>, so that a binding contract is formed.”</a:t>
            </a:r>
            <a:endParaRPr lang="en-US" sz="22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endParaRPr lang="en-US" sz="1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dirty="0"/>
              <a:t>When a person </a:t>
            </a:r>
            <a:r>
              <a:rPr lang="en-US" dirty="0" smtClean="0"/>
              <a:t>makes an acceptance, </a:t>
            </a:r>
            <a:r>
              <a:rPr lang="en-US" dirty="0" smtClean="0"/>
              <a:t>they are </a:t>
            </a:r>
            <a:r>
              <a:rPr lang="en-US" dirty="0"/>
              <a:t>indicating </a:t>
            </a:r>
            <a:r>
              <a:rPr lang="en-US" dirty="0" smtClean="0"/>
              <a:t>that they are </a:t>
            </a:r>
            <a:r>
              <a:rPr lang="en-US" dirty="0"/>
              <a:t>willing to be </a:t>
            </a:r>
            <a:r>
              <a:rPr lang="en-US" b="1" i="1" dirty="0"/>
              <a:t>immediately bound </a:t>
            </a:r>
            <a:r>
              <a:rPr lang="en-US" dirty="0"/>
              <a:t>by the </a:t>
            </a:r>
            <a:r>
              <a:rPr lang="en-US" dirty="0" err="1" smtClean="0"/>
              <a:t>offeror’s</a:t>
            </a:r>
            <a:r>
              <a:rPr lang="en-US" dirty="0" smtClean="0"/>
              <a:t> offer, </a:t>
            </a:r>
            <a:r>
              <a:rPr lang="en-US" b="1" i="1" dirty="0"/>
              <a:t>without further </a:t>
            </a:r>
            <a:r>
              <a:rPr lang="en-US" b="1" i="1" dirty="0" smtClean="0"/>
              <a:t>negotiation</a:t>
            </a:r>
            <a:r>
              <a:rPr lang="en-US" i="1" dirty="0" smtClean="0"/>
              <a:t>, </a:t>
            </a:r>
            <a:r>
              <a:rPr lang="en-US" dirty="0" smtClean="0"/>
              <a:t>so as to establish a contract.</a:t>
            </a:r>
            <a:endParaRPr lang="en-US" sz="1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60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lvl="1" eaLnBrk="1" hangingPunct="1">
              <a:buFontTx/>
              <a:buNone/>
              <a:tabLst>
                <a:tab pos="914400" algn="l"/>
              </a:tabLst>
              <a:defRPr/>
            </a:pPr>
            <a:endParaRPr lang="en-US" altLang="en-US" sz="800" b="1" i="1" dirty="0">
              <a:solidFill>
                <a:srgbClr val="C00000"/>
              </a:solidFill>
            </a:endParaRP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What Constitutes An Acceptance?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Privilege of Offeree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Effect of 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Nature of 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Who May Accept?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Manner and Time of Acceptance</a:t>
            </a:r>
          </a:p>
          <a:p>
            <a:pPr marL="800100" lvl="1" indent="-34290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>
                <a:solidFill>
                  <a:srgbClr val="C00000"/>
                </a:solidFill>
              </a:rPr>
              <a:t>Communication of Acceptance</a:t>
            </a: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4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</a:t>
            </a:r>
            <a:r>
              <a:rPr lang="en-US" sz="3200" b="1" i="1" dirty="0" smtClean="0">
                <a:solidFill>
                  <a:srgbClr val="006600"/>
                </a:solidFill>
              </a:rPr>
              <a:t>Acceptance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11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400" b="1" dirty="0" smtClean="0">
                <a:solidFill>
                  <a:srgbClr val="C00000"/>
                </a:solidFill>
              </a:rPr>
              <a:t>What </a:t>
            </a:r>
            <a:r>
              <a:rPr lang="en-US" altLang="en-US" sz="2400" b="1" dirty="0">
                <a:solidFill>
                  <a:srgbClr val="C00000"/>
                </a:solidFill>
              </a:rPr>
              <a:t>Constitutes An Acceptance?</a:t>
            </a:r>
          </a:p>
          <a:p>
            <a:pPr algn="just"/>
            <a:r>
              <a:rPr lang="en-US" dirty="0"/>
              <a:t>For as long as an offer is in </a:t>
            </a:r>
            <a:r>
              <a:rPr lang="en-US" dirty="0" smtClean="0"/>
              <a:t>force and effect, </a:t>
            </a:r>
            <a:r>
              <a:rPr lang="en-US" dirty="0"/>
              <a:t>the person </a:t>
            </a:r>
            <a:r>
              <a:rPr lang="en-US" dirty="0" smtClean="0"/>
              <a:t>to whom </a:t>
            </a:r>
            <a:r>
              <a:rPr lang="en-US" dirty="0"/>
              <a:t>it is addressed </a:t>
            </a:r>
            <a:r>
              <a:rPr lang="en-US" dirty="0" smtClean="0"/>
              <a:t>(the offeree), may </a:t>
            </a:r>
            <a:r>
              <a:rPr lang="en-US" dirty="0"/>
              <a:t>conclude the </a:t>
            </a:r>
            <a:r>
              <a:rPr lang="en-US" dirty="0" smtClean="0"/>
              <a:t>bargain, and </a:t>
            </a:r>
            <a:r>
              <a:rPr lang="en-US" dirty="0"/>
              <a:t>cause a contract </a:t>
            </a:r>
            <a:r>
              <a:rPr lang="en-US" dirty="0" smtClean="0"/>
              <a:t>to come </a:t>
            </a:r>
            <a:r>
              <a:rPr lang="en-US" dirty="0"/>
              <a:t>into </a:t>
            </a:r>
            <a:r>
              <a:rPr lang="en-US" dirty="0" smtClean="0"/>
              <a:t>existence, by </a:t>
            </a:r>
            <a:r>
              <a:rPr lang="en-US" b="1" i="1" dirty="0"/>
              <a:t>“accepting” </a:t>
            </a:r>
            <a:r>
              <a:rPr lang="en-US" dirty="0"/>
              <a:t>the offer. </a:t>
            </a:r>
            <a:endParaRPr lang="en-US" dirty="0" smtClean="0"/>
          </a:p>
          <a:p>
            <a:endParaRPr lang="en-US" sz="1000" dirty="0"/>
          </a:p>
          <a:p>
            <a:pPr algn="just"/>
            <a:r>
              <a:rPr lang="en-US" sz="2000" b="1" i="1" dirty="0" smtClean="0">
                <a:solidFill>
                  <a:srgbClr val="C00000"/>
                </a:solidFill>
              </a:rPr>
              <a:t>An “Acceptance</a:t>
            </a:r>
            <a:r>
              <a:rPr lang="en-US" sz="2000" b="1" i="1" dirty="0">
                <a:solidFill>
                  <a:srgbClr val="C00000"/>
                </a:solidFill>
              </a:rPr>
              <a:t>” is </a:t>
            </a:r>
            <a:r>
              <a:rPr lang="en-US" sz="2000" b="1" i="1" dirty="0" smtClean="0">
                <a:solidFill>
                  <a:srgbClr val="C00000"/>
                </a:solidFill>
              </a:rPr>
              <a:t>the offeree’s </a:t>
            </a:r>
            <a:r>
              <a:rPr lang="en-US" sz="2000" b="1" i="1" dirty="0">
                <a:solidFill>
                  <a:srgbClr val="0308C9"/>
                </a:solidFill>
              </a:rPr>
              <a:t>manifestation of assent to the terms of the offer</a:t>
            </a:r>
            <a:r>
              <a:rPr lang="en-US" sz="2000" b="1" i="1" dirty="0">
                <a:solidFill>
                  <a:srgbClr val="C00000"/>
                </a:solidFill>
              </a:rPr>
              <a:t>, made in </a:t>
            </a:r>
            <a:r>
              <a:rPr lang="en-US" sz="2000" b="1" i="1" dirty="0" smtClean="0">
                <a:solidFill>
                  <a:srgbClr val="C00000"/>
                </a:solidFill>
              </a:rPr>
              <a:t>a manner </a:t>
            </a:r>
            <a:r>
              <a:rPr lang="en-US" sz="2000" b="1" i="1" dirty="0">
                <a:solidFill>
                  <a:srgbClr val="C00000"/>
                </a:solidFill>
              </a:rPr>
              <a:t>invited or required by the </a:t>
            </a:r>
            <a:r>
              <a:rPr lang="en-US" sz="2000" b="1" i="1" dirty="0" smtClean="0">
                <a:solidFill>
                  <a:srgbClr val="C00000"/>
                </a:solidFill>
              </a:rPr>
              <a:t>offer</a:t>
            </a:r>
            <a:r>
              <a:rPr lang="en-US" sz="2000" b="1" i="1" dirty="0">
                <a:solidFill>
                  <a:srgbClr val="C00000"/>
                </a:solidFill>
              </a:rPr>
              <a:t>,</a:t>
            </a:r>
            <a:r>
              <a:rPr lang="en-US" sz="2000" b="1" i="1" dirty="0" smtClean="0">
                <a:solidFill>
                  <a:srgbClr val="C00000"/>
                </a:solidFill>
              </a:rPr>
              <a:t>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as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determined </a:t>
            </a:r>
            <a:r>
              <a:rPr lang="en-US" altLang="en-US" sz="2000" b="1" i="1" dirty="0">
                <a:solidFill>
                  <a:srgbClr val="C00000"/>
                </a:solidFill>
              </a:rPr>
              <a:t>by reasonable person (objective standard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).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i="1" u="sng" dirty="0">
              <a:solidFill>
                <a:srgbClr val="C00000"/>
              </a:solidFill>
            </a:endParaRPr>
          </a:p>
          <a:p>
            <a:r>
              <a:rPr lang="en-US" altLang="en-US" dirty="0" smtClean="0"/>
              <a:t>Where there is </a:t>
            </a:r>
            <a:r>
              <a:rPr lang="en-US" altLang="en-US" b="1" dirty="0" smtClean="0"/>
              <a:t>no contractual intention,</a:t>
            </a:r>
            <a:r>
              <a:rPr lang="en-US" altLang="en-US" dirty="0" smtClean="0"/>
              <a:t> there is </a:t>
            </a:r>
            <a:r>
              <a:rPr lang="en-US" altLang="en-US" b="1" dirty="0" smtClean="0"/>
              <a:t>no valid </a:t>
            </a:r>
            <a:r>
              <a:rPr lang="en-US" altLang="en-US" b="1" dirty="0" smtClean="0"/>
              <a:t>acceptance</a:t>
            </a:r>
            <a:r>
              <a:rPr lang="en-US" altLang="en-US" b="1" dirty="0" smtClean="0"/>
              <a:t>.</a:t>
            </a:r>
            <a:r>
              <a:rPr lang="en-US" altLang="en-US" dirty="0" smtClean="0"/>
              <a:t> </a:t>
            </a:r>
          </a:p>
          <a:p>
            <a:endParaRPr lang="en-US" sz="1000" dirty="0"/>
          </a:p>
          <a:p>
            <a:pPr algn="just"/>
            <a:r>
              <a:rPr lang="en-US" sz="1600" b="1" i="1" dirty="0" smtClean="0">
                <a:solidFill>
                  <a:srgbClr val="0308C9"/>
                </a:solidFill>
              </a:rPr>
              <a:t>No Particular Words Required:</a:t>
            </a:r>
            <a:r>
              <a:rPr lang="en-US" sz="1600" dirty="0" smtClean="0">
                <a:solidFill>
                  <a:srgbClr val="0308C9"/>
                </a:solidFill>
              </a:rPr>
              <a:t> </a:t>
            </a:r>
            <a:r>
              <a:rPr lang="en-US" sz="1600" dirty="0" smtClean="0"/>
              <a:t>Although no </a:t>
            </a:r>
            <a:r>
              <a:rPr lang="en-US" sz="1600" dirty="0"/>
              <a:t>particular form of words or mode of expression is required, </a:t>
            </a:r>
            <a:r>
              <a:rPr lang="en-US" sz="1600" dirty="0" smtClean="0"/>
              <a:t>for an acceptance to be valid, there </a:t>
            </a:r>
            <a:r>
              <a:rPr lang="en-US" sz="1600" dirty="0"/>
              <a:t>must be a clear expression that the offeree agrees to be bound by the terms of the offer. </a:t>
            </a:r>
          </a:p>
          <a:p>
            <a:pPr algn="just"/>
            <a:endParaRPr lang="en-US" sz="1000" dirty="0"/>
          </a:p>
          <a:p>
            <a:pPr algn="just"/>
            <a:r>
              <a:rPr lang="en-US" sz="1600" b="1" i="1" dirty="0" smtClean="0">
                <a:solidFill>
                  <a:srgbClr val="0308C9"/>
                </a:solidFill>
              </a:rPr>
              <a:t>Reservation of Future Right to Reject, Is Not An Acceptance:</a:t>
            </a:r>
            <a:r>
              <a:rPr lang="en-US" sz="1600" dirty="0" smtClean="0"/>
              <a:t>  If </a:t>
            </a:r>
            <a:r>
              <a:rPr lang="en-US" sz="1600" dirty="0"/>
              <a:t>the offeree reserves the right to reject the offer, such action is not an acceptance.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727641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10139</TotalTime>
  <Words>1929</Words>
  <Application>Microsoft Office PowerPoint</Application>
  <PresentationFormat>On-screen Show (4:3)</PresentationFormat>
  <Paragraphs>268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Impact</vt:lpstr>
      <vt:lpstr>Tahoma</vt:lpstr>
      <vt:lpstr>Times New Roman</vt:lpstr>
      <vt:lpstr>Wingdings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Robert Farley</cp:lastModifiedBy>
  <cp:revision>249</cp:revision>
  <cp:lastPrinted>2020-09-11T18:44:12Z</cp:lastPrinted>
  <dcterms:created xsi:type="dcterms:W3CDTF">2009-11-02T21:31:23Z</dcterms:created>
  <dcterms:modified xsi:type="dcterms:W3CDTF">2020-09-13T17:32:11Z</dcterms:modified>
</cp:coreProperties>
</file>