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7"/>
  </p:notesMasterIdLst>
  <p:sldIdLst>
    <p:sldId id="293" r:id="rId2"/>
    <p:sldId id="295" r:id="rId3"/>
    <p:sldId id="271" r:id="rId4"/>
    <p:sldId id="296" r:id="rId5"/>
    <p:sldId id="298" r:id="rId6"/>
    <p:sldId id="301" r:id="rId7"/>
    <p:sldId id="302" r:id="rId8"/>
    <p:sldId id="336" r:id="rId9"/>
    <p:sldId id="341" r:id="rId10"/>
    <p:sldId id="337" r:id="rId11"/>
    <p:sldId id="338" r:id="rId12"/>
    <p:sldId id="339" r:id="rId13"/>
    <p:sldId id="340" r:id="rId14"/>
    <p:sldId id="342" r:id="rId15"/>
    <p:sldId id="343" r:id="rId16"/>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308C9"/>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13</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38699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233302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576282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653847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65803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66328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109331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117975"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988" y="1598613"/>
            <a:ext cx="4119562"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Five A:</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Contractual Capacity</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308C9"/>
                </a:solidFill>
              </a:rPr>
              <a:t>Contractual Capacity</a:t>
            </a:r>
          </a:p>
          <a:p>
            <a:pPr marL="342900" indent="-342900" algn="ctr">
              <a:lnSpc>
                <a:spcPct val="90000"/>
              </a:lnSpc>
              <a:spcBef>
                <a:spcPts val="0"/>
              </a:spcBef>
              <a:defRPr/>
            </a:pPr>
            <a:r>
              <a:rPr lang="en-US" sz="2800" b="1" i="1" dirty="0" smtClean="0">
                <a:solidFill>
                  <a:srgbClr val="006600"/>
                </a:solidFill>
              </a:rPr>
              <a:t>Definition – Capacity to Contract - Minors</a:t>
            </a:r>
            <a:endParaRPr lang="en-US" sz="2800" b="1" i="1" dirty="0">
              <a:solidFill>
                <a:srgbClr val="006600"/>
              </a:solidFill>
            </a:endParaRPr>
          </a:p>
          <a:p>
            <a:pPr>
              <a:lnSpc>
                <a:spcPct val="90000"/>
              </a:lnSpc>
              <a:spcBef>
                <a:spcPts val="0"/>
              </a:spcBef>
              <a:defRPr/>
            </a:pPr>
            <a:endParaRPr lang="en-US" sz="1000" b="1" i="1" dirty="0"/>
          </a:p>
          <a:p>
            <a:pPr algn="just">
              <a:lnSpc>
                <a:spcPct val="90000"/>
              </a:lnSpc>
              <a:spcBef>
                <a:spcPts val="0"/>
              </a:spcBef>
              <a:defRPr/>
            </a:pPr>
            <a:endParaRPr lang="en-US" sz="800" b="1" i="1" dirty="0"/>
          </a:p>
          <a:p>
            <a:pPr algn="just" eaLnBrk="1" hangingPunct="1">
              <a:lnSpc>
                <a:spcPct val="90000"/>
              </a:lnSpc>
              <a:spcBef>
                <a:spcPts val="0"/>
              </a:spcBef>
              <a:defRPr/>
            </a:pPr>
            <a:r>
              <a:rPr lang="en-US" altLang="en-US" sz="2000" b="1" dirty="0" smtClean="0">
                <a:solidFill>
                  <a:srgbClr val="C00000"/>
                </a:solidFill>
              </a:rPr>
              <a:t>Minors</a:t>
            </a:r>
            <a:r>
              <a:rPr lang="en-US" altLang="en-US" sz="2000" b="1" dirty="0" smtClean="0"/>
              <a:t> are generally regarded as </a:t>
            </a:r>
            <a:r>
              <a:rPr lang="en-US" altLang="en-US" sz="2000" b="1" dirty="0" smtClean="0">
                <a:solidFill>
                  <a:srgbClr val="C00000"/>
                </a:solidFill>
              </a:rPr>
              <a:t>NOT having capacity to contract.  </a:t>
            </a:r>
          </a:p>
          <a:p>
            <a:pPr algn="just" eaLnBrk="1" hangingPunct="1">
              <a:lnSpc>
                <a:spcPct val="90000"/>
              </a:lnSpc>
              <a:spcBef>
                <a:spcPts val="0"/>
              </a:spcBef>
              <a:defRPr/>
            </a:pPr>
            <a:endParaRPr lang="en-US" altLang="en-US" sz="1000" b="1" dirty="0">
              <a:solidFill>
                <a:srgbClr val="C00000"/>
              </a:solidFill>
            </a:endParaRPr>
          </a:p>
          <a:p>
            <a:pPr marL="112713" lvl="1" algn="just" eaLnBrk="1" hangingPunct="1">
              <a:lnSpc>
                <a:spcPct val="90000"/>
              </a:lnSpc>
              <a:spcBef>
                <a:spcPts val="0"/>
              </a:spcBef>
              <a:buFontTx/>
              <a:buNone/>
              <a:defRPr/>
            </a:pPr>
            <a:r>
              <a:rPr lang="en-US" altLang="en-US" sz="1600" b="1" i="1" dirty="0">
                <a:solidFill>
                  <a:srgbClr val="0000FF"/>
                </a:solidFill>
                <a:ea typeface="Tahoma" panose="020B0604030504040204" pitchFamily="34" charset="0"/>
                <a:cs typeface="Tahoma" panose="020B0604030504040204" pitchFamily="34" charset="0"/>
              </a:rPr>
              <a:t>Who is a Minor?  </a:t>
            </a:r>
            <a:r>
              <a:rPr lang="en-US" altLang="en-US" sz="1600" dirty="0" smtClean="0">
                <a:ea typeface="Tahoma" panose="020B0604030504040204" pitchFamily="34" charset="0"/>
                <a:cs typeface="Tahoma" panose="020B0604030504040204" pitchFamily="34" charset="0"/>
              </a:rPr>
              <a:t>Under New York law (Section 2 of the NYS Domestic Relation Law), establishes a minor as a person who is less </a:t>
            </a:r>
            <a:r>
              <a:rPr lang="en-US" altLang="en-US" sz="1600" dirty="0">
                <a:ea typeface="Tahoma" panose="020B0604030504040204" pitchFamily="34" charset="0"/>
                <a:cs typeface="Tahoma" panose="020B0604030504040204" pitchFamily="34" charset="0"/>
              </a:rPr>
              <a:t>than 18 years of age</a:t>
            </a:r>
            <a:r>
              <a:rPr lang="en-US" altLang="en-US" sz="1600" dirty="0" smtClean="0">
                <a:ea typeface="Tahoma" panose="020B0604030504040204" pitchFamily="34" charset="0"/>
                <a:cs typeface="Tahoma" panose="020B0604030504040204" pitchFamily="34" charset="0"/>
              </a:rPr>
              <a:t>.  The age of majority in New York is thus 18 (age by which a person may vote, enter contracts and be deemed an adult).</a:t>
            </a:r>
          </a:p>
          <a:p>
            <a:pPr marL="112713" lvl="1" eaLnBrk="1" hangingPunct="1">
              <a:lnSpc>
                <a:spcPct val="90000"/>
              </a:lnSpc>
              <a:spcBef>
                <a:spcPts val="0"/>
              </a:spcBef>
              <a:buFontTx/>
              <a:buNone/>
              <a:defRPr/>
            </a:pPr>
            <a:endParaRPr lang="en-US" altLang="en-US" sz="1000" dirty="0">
              <a:ea typeface="Tahoma" panose="020B0604030504040204" pitchFamily="34" charset="0"/>
              <a:cs typeface="Tahoma" panose="020B0604030504040204" pitchFamily="34" charset="0"/>
            </a:endParaRPr>
          </a:p>
          <a:p>
            <a:pPr marL="112713" lvl="1" algn="just" eaLnBrk="1" hangingPunct="1">
              <a:lnSpc>
                <a:spcPct val="90000"/>
              </a:lnSpc>
              <a:spcBef>
                <a:spcPts val="0"/>
              </a:spcBef>
              <a:buFontTx/>
              <a:buNone/>
              <a:defRPr/>
            </a:pPr>
            <a:r>
              <a:rPr lang="en-US" altLang="en-US" sz="1400" b="1" i="1" dirty="0" smtClean="0">
                <a:solidFill>
                  <a:srgbClr val="C00000"/>
                </a:solidFill>
                <a:ea typeface="Tahoma" panose="020B0604030504040204" pitchFamily="34" charset="0"/>
                <a:cs typeface="Tahoma" panose="020B0604030504040204" pitchFamily="34" charset="0"/>
              </a:rPr>
              <a:t>Minor’s </a:t>
            </a:r>
            <a:r>
              <a:rPr lang="en-US" altLang="en-US" sz="1400" b="1" i="1" dirty="0">
                <a:solidFill>
                  <a:srgbClr val="C00000"/>
                </a:solidFill>
                <a:ea typeface="Tahoma" panose="020B0604030504040204" pitchFamily="34" charset="0"/>
                <a:cs typeface="Tahoma" panose="020B0604030504040204" pitchFamily="34" charset="0"/>
              </a:rPr>
              <a:t>Power to </a:t>
            </a:r>
            <a:r>
              <a:rPr lang="en-US" altLang="en-US" sz="1400" b="1" i="1" dirty="0" smtClean="0">
                <a:solidFill>
                  <a:srgbClr val="C00000"/>
                </a:solidFill>
                <a:ea typeface="Tahoma" panose="020B0604030504040204" pitchFamily="34" charset="0"/>
                <a:cs typeface="Tahoma" panose="020B0604030504040204" pitchFamily="34" charset="0"/>
              </a:rPr>
              <a:t>Contract:</a:t>
            </a:r>
            <a:r>
              <a:rPr lang="en-US" altLang="en-US" sz="1400" dirty="0" smtClean="0">
                <a:solidFill>
                  <a:srgbClr val="C00000"/>
                </a:solidFill>
                <a:ea typeface="Tahoma" panose="020B0604030504040204" pitchFamily="34" charset="0"/>
                <a:cs typeface="Tahoma" panose="020B0604030504040204" pitchFamily="34" charset="0"/>
              </a:rPr>
              <a:t>  </a:t>
            </a:r>
            <a:r>
              <a:rPr lang="en-US" altLang="en-US" sz="1400" dirty="0" smtClean="0">
                <a:ea typeface="Tahoma" panose="020B0604030504040204" pitchFamily="34" charset="0"/>
                <a:cs typeface="Tahoma" panose="020B0604030504040204" pitchFamily="34" charset="0"/>
              </a:rPr>
              <a:t>As with anyone who has capacity questions, a minor may enter into a contract with someone over the age of 18, so long as the party over 18 understands that they are contracting with a party of insufficient capacity, and that such contract will be VOIDABLE by such person with such insufficient capacity.</a:t>
            </a:r>
            <a:r>
              <a:rPr lang="en-US" altLang="en-US" sz="1600" dirty="0" smtClean="0">
                <a:ea typeface="Tahoma" panose="020B0604030504040204" pitchFamily="34" charset="0"/>
                <a:cs typeface="Tahoma" panose="020B0604030504040204" pitchFamily="34" charset="0"/>
              </a:rPr>
              <a:t>  </a:t>
            </a:r>
          </a:p>
          <a:p>
            <a:pPr marL="112713" lvl="1" eaLnBrk="1" hangingPunct="1">
              <a:lnSpc>
                <a:spcPct val="90000"/>
              </a:lnSpc>
              <a:spcBef>
                <a:spcPts val="0"/>
              </a:spcBef>
              <a:buFontTx/>
              <a:buNone/>
              <a:defRPr/>
            </a:pPr>
            <a:endParaRPr lang="en-US" altLang="en-US" sz="1000" dirty="0">
              <a:ea typeface="Tahoma" panose="020B0604030504040204" pitchFamily="34" charset="0"/>
              <a:cs typeface="Tahoma" panose="020B0604030504040204" pitchFamily="34" charset="0"/>
            </a:endParaRPr>
          </a:p>
          <a:p>
            <a:pPr marL="112713" lvl="1" algn="just" eaLnBrk="1" hangingPunct="1">
              <a:lnSpc>
                <a:spcPct val="90000"/>
              </a:lnSpc>
              <a:spcBef>
                <a:spcPts val="0"/>
              </a:spcBef>
              <a:buFontTx/>
              <a:buNone/>
              <a:defRPr/>
            </a:pPr>
            <a:r>
              <a:rPr lang="en-US" altLang="en-US" sz="1400" dirty="0" smtClean="0">
                <a:ea typeface="Tahoma" panose="020B0604030504040204" pitchFamily="34" charset="0"/>
                <a:cs typeface="Tahoma" panose="020B0604030504040204" pitchFamily="34" charset="0"/>
              </a:rPr>
              <a:t>A Minor </a:t>
            </a:r>
            <a:r>
              <a:rPr lang="en-US" altLang="en-US" sz="1400" dirty="0">
                <a:ea typeface="Tahoma" panose="020B0604030504040204" pitchFamily="34" charset="0"/>
                <a:cs typeface="Tahoma" panose="020B0604030504040204" pitchFamily="34" charset="0"/>
              </a:rPr>
              <a:t>may affirm or ratify the contract when </a:t>
            </a:r>
            <a:r>
              <a:rPr lang="en-US" altLang="en-US" sz="1400" dirty="0" smtClean="0">
                <a:ea typeface="Tahoma" panose="020B0604030504040204" pitchFamily="34" charset="0"/>
                <a:cs typeface="Tahoma" panose="020B0604030504040204" pitchFamily="34" charset="0"/>
              </a:rPr>
              <a:t>they turn 18 years of age, </a:t>
            </a:r>
            <a:r>
              <a:rPr lang="en-US" altLang="en-US" sz="1400" dirty="0">
                <a:ea typeface="Tahoma" panose="020B0604030504040204" pitchFamily="34" charset="0"/>
                <a:cs typeface="Tahoma" panose="020B0604030504040204" pitchFamily="34" charset="0"/>
              </a:rPr>
              <a:t>or </a:t>
            </a:r>
            <a:r>
              <a:rPr lang="en-US" altLang="en-US" sz="1400" dirty="0" smtClean="0">
                <a:ea typeface="Tahoma" panose="020B0604030504040204" pitchFamily="34" charset="0"/>
                <a:cs typeface="Tahoma" panose="020B0604030504040204" pitchFamily="34" charset="0"/>
              </a:rPr>
              <a:t>a reasonable </a:t>
            </a:r>
            <a:r>
              <a:rPr lang="en-US" altLang="en-US" sz="1400" dirty="0">
                <a:ea typeface="Tahoma" panose="020B0604030504040204" pitchFamily="34" charset="0"/>
                <a:cs typeface="Tahoma" panose="020B0604030504040204" pitchFamily="34" charset="0"/>
              </a:rPr>
              <a:t>time thereafter</a:t>
            </a:r>
            <a:r>
              <a:rPr lang="en-US" altLang="en-US" sz="1400" dirty="0" smtClean="0">
                <a:ea typeface="Tahoma" panose="020B0604030504040204" pitchFamily="34" charset="0"/>
                <a:cs typeface="Tahoma" panose="020B0604030504040204" pitchFamily="34" charset="0"/>
              </a:rPr>
              <a:t>.</a:t>
            </a:r>
          </a:p>
          <a:p>
            <a:pPr marL="112713" lvl="1" eaLnBrk="1" hangingPunct="1">
              <a:lnSpc>
                <a:spcPct val="90000"/>
              </a:lnSpc>
              <a:spcBef>
                <a:spcPts val="0"/>
              </a:spcBef>
              <a:buFontTx/>
              <a:buNone/>
              <a:defRPr/>
            </a:pPr>
            <a:endParaRPr lang="en-US" altLang="en-US" sz="1000" dirty="0">
              <a:solidFill>
                <a:srgbClr val="C00000"/>
              </a:solidFill>
              <a:ea typeface="Tahoma" panose="020B0604030504040204" pitchFamily="34" charset="0"/>
              <a:cs typeface="Tahoma" panose="020B0604030504040204" pitchFamily="34" charset="0"/>
            </a:endParaRPr>
          </a:p>
          <a:p>
            <a:pPr marL="112713" lvl="2" algn="just" eaLnBrk="1" hangingPunct="1">
              <a:lnSpc>
                <a:spcPct val="90000"/>
              </a:lnSpc>
              <a:spcBef>
                <a:spcPts val="0"/>
              </a:spcBef>
              <a:defRPr/>
            </a:pPr>
            <a:r>
              <a:rPr lang="en-US" altLang="en-US" sz="1400" b="1" i="1" dirty="0" smtClean="0">
                <a:solidFill>
                  <a:srgbClr val="C00000"/>
                </a:solidFill>
                <a:ea typeface="Tahoma" panose="020B0604030504040204" pitchFamily="34" charset="0"/>
                <a:cs typeface="Tahoma" panose="020B0604030504040204" pitchFamily="34" charset="0"/>
              </a:rPr>
              <a:t>Voiding the Contract:</a:t>
            </a:r>
            <a:r>
              <a:rPr lang="en-US" altLang="en-US" sz="1400" dirty="0" smtClean="0">
                <a:solidFill>
                  <a:srgbClr val="C00000"/>
                </a:solidFill>
                <a:ea typeface="Tahoma" panose="020B0604030504040204" pitchFamily="34" charset="0"/>
                <a:cs typeface="Tahoma" panose="020B0604030504040204" pitchFamily="34" charset="0"/>
              </a:rPr>
              <a:t>  </a:t>
            </a:r>
            <a:r>
              <a:rPr lang="en-US" altLang="en-US" sz="1400" dirty="0" smtClean="0">
                <a:ea typeface="Tahoma" panose="020B0604030504040204" pitchFamily="34" charset="0"/>
                <a:cs typeface="Tahoma" panose="020B0604030504040204" pitchFamily="34" charset="0"/>
              </a:rPr>
              <a:t>A minor, or a person of some other form of insufficient capacity, may disaffirm and avoid the contract by demonstrating an express intent to repudiate the contract.  Such expression is known as a disaffirmance.  For a minor it may only be done while the person is a minor.  For others, it can be done by a third party (such as a legal representative) and may be done within a reasonable time.</a:t>
            </a:r>
          </a:p>
          <a:p>
            <a:pPr marL="112713" lvl="2" algn="just" eaLnBrk="1" hangingPunct="1">
              <a:lnSpc>
                <a:spcPct val="90000"/>
              </a:lnSpc>
              <a:spcBef>
                <a:spcPts val="0"/>
              </a:spcBef>
              <a:defRPr/>
            </a:pPr>
            <a:endParaRPr lang="en-US" altLang="en-US" sz="1000" dirty="0">
              <a:ea typeface="Tahoma" panose="020B0604030504040204" pitchFamily="34" charset="0"/>
              <a:cs typeface="Tahoma" panose="020B0604030504040204" pitchFamily="34" charset="0"/>
            </a:endParaRPr>
          </a:p>
          <a:p>
            <a:pPr marL="112713" lvl="2" eaLnBrk="1" hangingPunct="1">
              <a:lnSpc>
                <a:spcPct val="90000"/>
              </a:lnSpc>
              <a:spcBef>
                <a:spcPts val="0"/>
              </a:spcBef>
              <a:defRPr/>
            </a:pPr>
            <a:r>
              <a:rPr lang="en-US" altLang="en-US" sz="1400" dirty="0" smtClean="0">
                <a:ea typeface="Tahoma" panose="020B0604030504040204" pitchFamily="34" charset="0"/>
                <a:cs typeface="Tahoma" panose="020B0604030504040204" pitchFamily="34" charset="0"/>
              </a:rPr>
              <a:t>A Minor’s misrepresentation </a:t>
            </a:r>
            <a:r>
              <a:rPr lang="en-US" altLang="en-US" sz="1400" dirty="0">
                <a:ea typeface="Tahoma" panose="020B0604030504040204" pitchFamily="34" charset="0"/>
                <a:cs typeface="Tahoma" panose="020B0604030504040204" pitchFamily="34" charset="0"/>
              </a:rPr>
              <a:t>of </a:t>
            </a:r>
            <a:r>
              <a:rPr lang="en-US" altLang="en-US" sz="1400" dirty="0" smtClean="0">
                <a:ea typeface="Tahoma" panose="020B0604030504040204" pitchFamily="34" charset="0"/>
                <a:cs typeface="Tahoma" panose="020B0604030504040204" pitchFamily="34" charset="0"/>
              </a:rPr>
              <a:t>their age does not </a:t>
            </a:r>
            <a:r>
              <a:rPr lang="en-US" altLang="en-US" sz="1400" dirty="0">
                <a:ea typeface="Tahoma" panose="020B0604030504040204" pitchFamily="34" charset="0"/>
                <a:cs typeface="Tahoma" panose="020B0604030504040204" pitchFamily="34" charset="0"/>
              </a:rPr>
              <a:t>affect </a:t>
            </a:r>
            <a:r>
              <a:rPr lang="en-US" altLang="en-US" sz="1400" dirty="0" smtClean="0">
                <a:ea typeface="Tahoma" panose="020B0604030504040204" pitchFamily="34" charset="0"/>
                <a:cs typeface="Tahoma" panose="020B0604030504040204" pitchFamily="34" charset="0"/>
              </a:rPr>
              <a:t>their power </a:t>
            </a:r>
            <a:r>
              <a:rPr lang="en-US" altLang="en-US" sz="1400" dirty="0">
                <a:ea typeface="Tahoma" panose="020B0604030504040204" pitchFamily="34" charset="0"/>
                <a:cs typeface="Tahoma" panose="020B0604030504040204" pitchFamily="34" charset="0"/>
              </a:rPr>
              <a:t>to disaffirm.</a:t>
            </a:r>
          </a:p>
        </p:txBody>
      </p:sp>
    </p:spTree>
    <p:extLst>
      <p:ext uri="{BB962C8B-B14F-4D97-AF65-F5344CB8AC3E}">
        <p14:creationId xmlns:p14="http://schemas.microsoft.com/office/powerpoint/2010/main" val="2611334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84000"/>
              </a:lnSpc>
              <a:spcBef>
                <a:spcPts val="0"/>
              </a:spcBef>
              <a:defRPr/>
            </a:pPr>
            <a:r>
              <a:rPr lang="en-US" sz="3600" b="1" dirty="0">
                <a:solidFill>
                  <a:srgbClr val="0308C9"/>
                </a:solidFill>
              </a:rPr>
              <a:t>Contractual Capacity</a:t>
            </a:r>
          </a:p>
          <a:p>
            <a:pPr marL="342900" indent="-342900" algn="ctr">
              <a:lnSpc>
                <a:spcPct val="84000"/>
              </a:lnSpc>
              <a:spcBef>
                <a:spcPts val="0"/>
              </a:spcBef>
              <a:defRPr/>
            </a:pPr>
            <a:r>
              <a:rPr lang="en-US" sz="2800" b="1" i="1" dirty="0" smtClean="0">
                <a:solidFill>
                  <a:srgbClr val="006600"/>
                </a:solidFill>
              </a:rPr>
              <a:t>Definition – Capacity to Contract - Minors</a:t>
            </a:r>
            <a:endParaRPr lang="en-US" sz="2800" b="1" i="1" dirty="0">
              <a:solidFill>
                <a:srgbClr val="006600"/>
              </a:solidFill>
            </a:endParaRPr>
          </a:p>
          <a:p>
            <a:pPr>
              <a:lnSpc>
                <a:spcPct val="84000"/>
              </a:lnSpc>
              <a:spcBef>
                <a:spcPts val="0"/>
              </a:spcBef>
              <a:defRPr/>
            </a:pPr>
            <a:endParaRPr lang="en-US" sz="1000" b="1" i="1" dirty="0"/>
          </a:p>
          <a:p>
            <a:pPr algn="just">
              <a:lnSpc>
                <a:spcPct val="84000"/>
              </a:lnSpc>
              <a:spcBef>
                <a:spcPts val="0"/>
              </a:spcBef>
              <a:defRPr/>
            </a:pPr>
            <a:endParaRPr lang="en-US" sz="800" b="1" i="1" dirty="0"/>
          </a:p>
          <a:p>
            <a:pPr algn="just" eaLnBrk="1" hangingPunct="1">
              <a:lnSpc>
                <a:spcPct val="84000"/>
              </a:lnSpc>
              <a:spcBef>
                <a:spcPts val="0"/>
              </a:spcBef>
              <a:defRPr/>
            </a:pPr>
            <a:r>
              <a:rPr lang="en-US" altLang="en-US" b="1" dirty="0" smtClean="0">
                <a:solidFill>
                  <a:srgbClr val="C00000"/>
                </a:solidFill>
              </a:rPr>
              <a:t>Minors</a:t>
            </a:r>
            <a:r>
              <a:rPr lang="en-US" altLang="en-US" b="1" dirty="0" smtClean="0"/>
              <a:t> are generally regarded as </a:t>
            </a:r>
            <a:r>
              <a:rPr lang="en-US" altLang="en-US" b="1" dirty="0" smtClean="0">
                <a:solidFill>
                  <a:srgbClr val="C00000"/>
                </a:solidFill>
              </a:rPr>
              <a:t>NOT having capacity to contract</a:t>
            </a:r>
            <a:r>
              <a:rPr lang="en-US" altLang="en-US" b="1" dirty="0">
                <a:solidFill>
                  <a:srgbClr val="C00000"/>
                </a:solidFill>
              </a:rPr>
              <a:t> - continued</a:t>
            </a:r>
            <a:r>
              <a:rPr lang="en-US" altLang="en-US" b="1" dirty="0" smtClean="0">
                <a:solidFill>
                  <a:srgbClr val="C00000"/>
                </a:solidFill>
              </a:rPr>
              <a:t>.   </a:t>
            </a:r>
            <a:r>
              <a:rPr lang="en-US" altLang="en-US" b="1" dirty="0" smtClean="0"/>
              <a:t>Issues concerning </a:t>
            </a:r>
            <a:r>
              <a:rPr lang="en-US" altLang="en-US" b="1" dirty="0" smtClean="0">
                <a:solidFill>
                  <a:srgbClr val="C00000"/>
                </a:solidFill>
              </a:rPr>
              <a:t>Voidable Contracts</a:t>
            </a:r>
            <a:r>
              <a:rPr lang="en-US" altLang="en-US" b="1" dirty="0" smtClean="0"/>
              <a:t>, include:</a:t>
            </a:r>
          </a:p>
          <a:p>
            <a:pPr algn="just" eaLnBrk="1" hangingPunct="1">
              <a:lnSpc>
                <a:spcPct val="84000"/>
              </a:lnSpc>
              <a:spcBef>
                <a:spcPts val="0"/>
              </a:spcBef>
              <a:defRPr/>
            </a:pPr>
            <a:endParaRPr lang="en-US" altLang="en-US" sz="1000" b="1" dirty="0" smtClean="0">
              <a:solidFill>
                <a:srgbClr val="C00000"/>
              </a:solidFill>
            </a:endParaRPr>
          </a:p>
          <a:p>
            <a:pPr marL="112713" lvl="1" algn="just" eaLnBrk="1" hangingPunct="1">
              <a:lnSpc>
                <a:spcPct val="84000"/>
              </a:lnSpc>
              <a:spcBef>
                <a:spcPts val="0"/>
              </a:spcBef>
              <a:buFontTx/>
              <a:buNone/>
              <a:defRPr/>
            </a:pPr>
            <a:r>
              <a:rPr lang="en-US" altLang="en-US" sz="1400" b="1" i="1" dirty="0" smtClean="0">
                <a:solidFill>
                  <a:srgbClr val="0000FF"/>
                </a:solidFill>
                <a:ea typeface="Tahoma" panose="020B0604030504040204" pitchFamily="34" charset="0"/>
                <a:cs typeface="Tahoma" panose="020B0604030504040204" pitchFamily="34" charset="0"/>
              </a:rPr>
              <a:t>Restitution by Minor After Disaffirmance:</a:t>
            </a:r>
            <a:r>
              <a:rPr lang="en-US" altLang="en-US" sz="1400" dirty="0" smtClean="0">
                <a:solidFill>
                  <a:srgbClr val="0000FF"/>
                </a:solidFill>
                <a:ea typeface="Tahoma" panose="020B0604030504040204" pitchFamily="34" charset="0"/>
                <a:cs typeface="Tahoma" panose="020B0604030504040204" pitchFamily="34" charset="0"/>
              </a:rPr>
              <a:t>  </a:t>
            </a:r>
            <a:r>
              <a:rPr lang="en-US" altLang="en-US" sz="1400" dirty="0" smtClean="0">
                <a:ea typeface="Tahoma" panose="020B0604030504040204" pitchFamily="34" charset="0"/>
                <a:cs typeface="Tahoma" panose="020B0604030504040204" pitchFamily="34" charset="0"/>
              </a:rPr>
              <a:t>A minor must make restitution when they disaffirm a contract.  If the o</a:t>
            </a:r>
            <a:r>
              <a:rPr lang="en-US" altLang="en-US" sz="1400" dirty="0" smtClean="0"/>
              <a:t>riginal consideration is intact, the minor </a:t>
            </a:r>
            <a:r>
              <a:rPr lang="en-US" altLang="en-US" sz="1400" dirty="0"/>
              <a:t>must return what had been received from the other party if the minor still has it </a:t>
            </a:r>
            <a:r>
              <a:rPr lang="en-US" altLang="en-US" sz="1400" dirty="0" smtClean="0"/>
              <a:t>(thereby returning both parties to the status quo ante).  If the original consideration has been damaged, destroyed or exhausted, the minor </a:t>
            </a:r>
            <a:r>
              <a:rPr lang="en-US" altLang="en-US" sz="1400" dirty="0"/>
              <a:t>can still disaffirm, </a:t>
            </a:r>
            <a:r>
              <a:rPr lang="en-US" altLang="en-US" sz="1400" dirty="0" smtClean="0"/>
              <a:t>but must return </a:t>
            </a:r>
            <a:r>
              <a:rPr lang="en-US" altLang="en-US" sz="1400" dirty="0"/>
              <a:t>what is </a:t>
            </a:r>
            <a:r>
              <a:rPr lang="en-US" altLang="en-US" sz="1400" dirty="0" smtClean="0"/>
              <a:t>left (i.e. the remainder of the consideration).</a:t>
            </a:r>
          </a:p>
          <a:p>
            <a:pPr marL="112713" lvl="1" algn="just" eaLnBrk="1" hangingPunct="1">
              <a:lnSpc>
                <a:spcPct val="84000"/>
              </a:lnSpc>
              <a:spcBef>
                <a:spcPts val="0"/>
              </a:spcBef>
              <a:buFontTx/>
              <a:buNone/>
              <a:defRPr/>
            </a:pPr>
            <a:endParaRPr lang="en-US" altLang="en-US" sz="500" dirty="0"/>
          </a:p>
          <a:p>
            <a:pPr marL="112713" lvl="1" algn="just" eaLnBrk="1" hangingPunct="1">
              <a:lnSpc>
                <a:spcPct val="84000"/>
              </a:lnSpc>
              <a:spcBef>
                <a:spcPts val="0"/>
              </a:spcBef>
              <a:buFontTx/>
              <a:buNone/>
              <a:defRPr/>
            </a:pPr>
            <a:r>
              <a:rPr lang="en-US" altLang="en-US" sz="1400" b="1" i="1" dirty="0" smtClean="0">
                <a:solidFill>
                  <a:srgbClr val="0000FF"/>
                </a:solidFill>
              </a:rPr>
              <a:t>Recovery </a:t>
            </a:r>
            <a:r>
              <a:rPr lang="en-US" altLang="en-US" sz="1400" b="1" i="1" dirty="0">
                <a:solidFill>
                  <a:srgbClr val="0000FF"/>
                </a:solidFill>
              </a:rPr>
              <a:t>of Property by Minor on </a:t>
            </a:r>
            <a:r>
              <a:rPr lang="en-US" altLang="en-US" sz="1400" b="1" i="1" dirty="0" smtClean="0">
                <a:solidFill>
                  <a:srgbClr val="0000FF"/>
                </a:solidFill>
              </a:rPr>
              <a:t>Avoidance:  </a:t>
            </a:r>
            <a:r>
              <a:rPr lang="en-US" sz="1400" dirty="0" smtClean="0"/>
              <a:t>When </a:t>
            </a:r>
            <a:r>
              <a:rPr lang="en-US" sz="1400" dirty="0"/>
              <a:t>a minor disaffirms a contract, the other contracting party must return the </a:t>
            </a:r>
            <a:r>
              <a:rPr lang="en-US" sz="1400" dirty="0" smtClean="0"/>
              <a:t>money or property received</a:t>
            </a:r>
            <a:r>
              <a:rPr lang="en-US" sz="1400" dirty="0"/>
              <a:t>. </a:t>
            </a:r>
            <a:r>
              <a:rPr lang="en-US" sz="1400" dirty="0" smtClean="0"/>
              <a:t>If </a:t>
            </a:r>
            <a:r>
              <a:rPr lang="en-US" sz="1400" dirty="0"/>
              <a:t>the property </a:t>
            </a:r>
            <a:r>
              <a:rPr lang="en-US" sz="1400" dirty="0" smtClean="0"/>
              <a:t>has been </a:t>
            </a:r>
            <a:r>
              <a:rPr lang="en-US" sz="1400" dirty="0"/>
              <a:t>sold to a third </a:t>
            </a:r>
            <a:r>
              <a:rPr lang="en-US" sz="1400" dirty="0" smtClean="0"/>
              <a:t>person, </a:t>
            </a:r>
            <a:r>
              <a:rPr lang="en-US" sz="1400" dirty="0"/>
              <a:t>who did not know of the original seller’s minority, </a:t>
            </a:r>
            <a:r>
              <a:rPr lang="en-US" sz="1400" dirty="0" smtClean="0"/>
              <a:t>however, the minor cannot </a:t>
            </a:r>
            <a:r>
              <a:rPr lang="en-US" sz="1400" dirty="0"/>
              <a:t>get the property back. In such cases, </a:t>
            </a:r>
            <a:r>
              <a:rPr lang="en-US" sz="1400" dirty="0" smtClean="0"/>
              <a:t>the </a:t>
            </a:r>
            <a:r>
              <a:rPr lang="en-US" sz="1400" dirty="0"/>
              <a:t>minor </a:t>
            </a:r>
            <a:r>
              <a:rPr lang="en-US" sz="1400" dirty="0" smtClean="0"/>
              <a:t>is, however, </a:t>
            </a:r>
            <a:r>
              <a:rPr lang="en-US" sz="1400" dirty="0"/>
              <a:t>entitled to recover </a:t>
            </a:r>
            <a:r>
              <a:rPr lang="en-US" sz="1400" dirty="0" smtClean="0"/>
              <a:t>the property’s </a:t>
            </a:r>
            <a:r>
              <a:rPr lang="en-US" sz="1400" dirty="0"/>
              <a:t>monetary </a:t>
            </a:r>
            <a:r>
              <a:rPr lang="en-US" sz="1400" dirty="0" smtClean="0"/>
              <a:t>value from </a:t>
            </a:r>
            <a:r>
              <a:rPr lang="en-US" sz="1400" dirty="0"/>
              <a:t>the other contracting </a:t>
            </a:r>
            <a:r>
              <a:rPr lang="en-US" sz="1400" dirty="0" smtClean="0"/>
              <a:t>party.</a:t>
            </a:r>
            <a:endParaRPr lang="en-US" sz="1400" dirty="0"/>
          </a:p>
          <a:p>
            <a:pPr marL="112713" lvl="1" algn="just" eaLnBrk="1" hangingPunct="1">
              <a:lnSpc>
                <a:spcPct val="84000"/>
              </a:lnSpc>
              <a:spcBef>
                <a:spcPts val="0"/>
              </a:spcBef>
              <a:buFontTx/>
              <a:buNone/>
              <a:defRPr/>
            </a:pPr>
            <a:endParaRPr lang="en-US" altLang="en-US" sz="500" dirty="0" smtClean="0"/>
          </a:p>
          <a:p>
            <a:pPr marL="60325" algn="just">
              <a:lnSpc>
                <a:spcPct val="84000"/>
              </a:lnSpc>
              <a:spcBef>
                <a:spcPts val="0"/>
              </a:spcBef>
            </a:pPr>
            <a:r>
              <a:rPr lang="en-US" altLang="en-US" sz="1400" b="1" i="1" dirty="0" smtClean="0">
                <a:solidFill>
                  <a:srgbClr val="0000FF"/>
                </a:solidFill>
              </a:rPr>
              <a:t>Contracts </a:t>
            </a:r>
            <a:r>
              <a:rPr lang="en-US" altLang="en-US" sz="1400" b="1" i="1" dirty="0">
                <a:solidFill>
                  <a:srgbClr val="0000FF"/>
                </a:solidFill>
              </a:rPr>
              <a:t>for </a:t>
            </a:r>
            <a:r>
              <a:rPr lang="en-US" altLang="en-US" sz="1400" b="1" i="1" dirty="0" smtClean="0">
                <a:solidFill>
                  <a:srgbClr val="0000FF"/>
                </a:solidFill>
              </a:rPr>
              <a:t>Necessaries:</a:t>
            </a:r>
            <a:r>
              <a:rPr lang="en-US" altLang="en-US" sz="1400" dirty="0" smtClean="0"/>
              <a:t>  A </a:t>
            </a:r>
            <a:r>
              <a:rPr lang="en-US" sz="1400" dirty="0"/>
              <a:t>minor can disaffirm a contract for necessaries but must pay the reasonable value </a:t>
            </a:r>
            <a:r>
              <a:rPr lang="en-US" sz="1400" dirty="0" smtClean="0"/>
              <a:t>for the furnished necessaries.</a:t>
            </a:r>
          </a:p>
          <a:p>
            <a:pPr marL="60325" algn="just">
              <a:lnSpc>
                <a:spcPct val="84000"/>
              </a:lnSpc>
              <a:spcBef>
                <a:spcPts val="0"/>
              </a:spcBef>
            </a:pPr>
            <a:endParaRPr lang="en-US" sz="500" b="1" i="1" dirty="0" smtClean="0">
              <a:solidFill>
                <a:srgbClr val="0000FF"/>
              </a:solidFill>
            </a:endParaRPr>
          </a:p>
          <a:p>
            <a:pPr marL="60325" algn="just" defTabSz="457200">
              <a:lnSpc>
                <a:spcPct val="84000"/>
              </a:lnSpc>
              <a:spcBef>
                <a:spcPts val="0"/>
              </a:spcBef>
            </a:pPr>
            <a:r>
              <a:rPr lang="en-US" altLang="en-US" sz="1600" b="1" i="1" dirty="0">
                <a:solidFill>
                  <a:srgbClr val="0000FF"/>
                </a:solidFill>
              </a:rPr>
              <a:t>	</a:t>
            </a:r>
            <a:r>
              <a:rPr lang="en-US" altLang="en-US" sz="1400" b="1" i="1" dirty="0" smtClean="0">
                <a:solidFill>
                  <a:srgbClr val="C00000"/>
                </a:solidFill>
              </a:rPr>
              <a:t>What </a:t>
            </a:r>
            <a:r>
              <a:rPr lang="en-US" altLang="en-US" sz="1400" b="1" i="1" dirty="0">
                <a:solidFill>
                  <a:srgbClr val="C00000"/>
                </a:solidFill>
              </a:rPr>
              <a:t>Constitutes </a:t>
            </a:r>
            <a:r>
              <a:rPr lang="en-US" altLang="en-US" sz="1400" b="1" i="1" dirty="0" smtClean="0">
                <a:solidFill>
                  <a:srgbClr val="C00000"/>
                </a:solidFill>
              </a:rPr>
              <a:t>Necessaries: </a:t>
            </a:r>
            <a:r>
              <a:rPr lang="en-US" sz="1400" dirty="0"/>
              <a:t>Originally, </a:t>
            </a:r>
            <a:r>
              <a:rPr lang="en-US" sz="1400" b="1" dirty="0"/>
              <a:t>necessaries </a:t>
            </a:r>
            <a:r>
              <a:rPr lang="en-US" sz="1400" dirty="0"/>
              <a:t>were limited to those </a:t>
            </a:r>
            <a:r>
              <a:rPr lang="en-US" sz="1400" dirty="0" smtClean="0"/>
              <a:t>things absolutely necessary </a:t>
            </a:r>
            <a:r>
              <a:rPr lang="en-US" sz="1400" dirty="0"/>
              <a:t>for the sustenance and shelter of the minor. </a:t>
            </a:r>
            <a:r>
              <a:rPr lang="en-US" sz="1400" dirty="0" smtClean="0"/>
              <a:t> Over </a:t>
            </a:r>
            <a:r>
              <a:rPr lang="en-US" sz="1400" dirty="0"/>
              <a:t>the course of time, </a:t>
            </a:r>
            <a:r>
              <a:rPr lang="en-US" sz="1400" dirty="0" smtClean="0"/>
              <a:t>however, this </a:t>
            </a:r>
            <a:r>
              <a:rPr lang="en-US" sz="1400" dirty="0"/>
              <a:t>rule </a:t>
            </a:r>
            <a:r>
              <a:rPr lang="en-US" sz="1400" dirty="0" smtClean="0"/>
              <a:t>has been extended </a:t>
            </a:r>
            <a:r>
              <a:rPr lang="en-US" sz="1400" dirty="0"/>
              <a:t>to things relating to the health, education, and comfort of the minor</a:t>
            </a:r>
            <a:r>
              <a:rPr lang="en-US" sz="1400" dirty="0" smtClean="0"/>
              <a:t>. </a:t>
            </a:r>
          </a:p>
          <a:p>
            <a:pPr algn="just" defTabSz="457200">
              <a:lnSpc>
                <a:spcPct val="84000"/>
              </a:lnSpc>
              <a:spcBef>
                <a:spcPts val="0"/>
              </a:spcBef>
            </a:pPr>
            <a:endParaRPr lang="en-US" altLang="en-US" sz="500" b="1" i="1" dirty="0"/>
          </a:p>
          <a:p>
            <a:pPr algn="just" defTabSz="457200">
              <a:lnSpc>
                <a:spcPct val="84000"/>
              </a:lnSpc>
              <a:spcBef>
                <a:spcPts val="0"/>
              </a:spcBef>
            </a:pPr>
            <a:r>
              <a:rPr lang="en-US" altLang="en-US" sz="1400" b="1" i="1" dirty="0" smtClean="0"/>
              <a:t>	</a:t>
            </a:r>
            <a:r>
              <a:rPr lang="en-US" altLang="en-US" sz="1400" b="1" i="1" dirty="0" smtClean="0">
                <a:solidFill>
                  <a:srgbClr val="C00000"/>
                </a:solidFill>
              </a:rPr>
              <a:t>Liability </a:t>
            </a:r>
            <a:r>
              <a:rPr lang="en-US" altLang="en-US" sz="1400" b="1" i="1" dirty="0">
                <a:solidFill>
                  <a:srgbClr val="C00000"/>
                </a:solidFill>
              </a:rPr>
              <a:t>of Parent or </a:t>
            </a:r>
            <a:r>
              <a:rPr lang="en-US" altLang="en-US" sz="1400" b="1" i="1" dirty="0" smtClean="0">
                <a:solidFill>
                  <a:srgbClr val="C00000"/>
                </a:solidFill>
              </a:rPr>
              <a:t>Guardian:  </a:t>
            </a:r>
            <a:r>
              <a:rPr lang="en-US" sz="1400" dirty="0"/>
              <a:t>When a third person supplies the parents or </a:t>
            </a:r>
            <a:r>
              <a:rPr lang="en-US" sz="1400" dirty="0" smtClean="0"/>
              <a:t>guardian of </a:t>
            </a:r>
            <a:r>
              <a:rPr lang="en-US" sz="1400" dirty="0"/>
              <a:t>a minor with goods or services that the minor needs, the minor is not liable for </a:t>
            </a:r>
            <a:r>
              <a:rPr lang="en-US" sz="1400" dirty="0" smtClean="0"/>
              <a:t>these necessaries, </a:t>
            </a:r>
            <a:r>
              <a:rPr lang="en-US" sz="1400" dirty="0"/>
              <a:t>because the third person’s contract is with the parent or guardian, </a:t>
            </a:r>
            <a:r>
              <a:rPr lang="en-US" sz="1400" dirty="0" smtClean="0"/>
              <a:t>and not </a:t>
            </a:r>
            <a:r>
              <a:rPr lang="en-US" sz="1400" dirty="0"/>
              <a:t>with </a:t>
            </a:r>
            <a:r>
              <a:rPr lang="en-US" sz="1400" dirty="0" smtClean="0"/>
              <a:t>the minor.  When </a:t>
            </a:r>
            <a:r>
              <a:rPr lang="en-US" sz="1400" dirty="0"/>
              <a:t>necessary medical care is provided </a:t>
            </a:r>
            <a:r>
              <a:rPr lang="en-US" sz="1400" dirty="0" smtClean="0"/>
              <a:t>to a </a:t>
            </a:r>
            <a:r>
              <a:rPr lang="en-US" sz="1400" dirty="0"/>
              <a:t>minor, </a:t>
            </a:r>
            <a:r>
              <a:rPr lang="en-US" sz="1400" dirty="0" smtClean="0"/>
              <a:t>however, a </a:t>
            </a:r>
            <a:r>
              <a:rPr lang="en-US" sz="1400" dirty="0"/>
              <a:t>parent is liable at common </a:t>
            </a:r>
            <a:r>
              <a:rPr lang="en-US" sz="1400" dirty="0" smtClean="0"/>
              <a:t>law for </a:t>
            </a:r>
            <a:r>
              <a:rPr lang="en-US" sz="1400" dirty="0"/>
              <a:t>the medical expenses </a:t>
            </a:r>
            <a:r>
              <a:rPr lang="en-US" sz="1400" dirty="0" smtClean="0"/>
              <a:t>provided, unless the parent is unable to pay, where the common law holds that the child can </a:t>
            </a:r>
            <a:r>
              <a:rPr lang="en-US" sz="1400" dirty="0"/>
              <a:t>be held contractually liable for </a:t>
            </a:r>
            <a:r>
              <a:rPr lang="en-US" sz="1400" dirty="0" smtClean="0"/>
              <a:t>such </a:t>
            </a:r>
            <a:r>
              <a:rPr lang="en-US" sz="1400" dirty="0"/>
              <a:t>necessary medical </a:t>
            </a:r>
            <a:r>
              <a:rPr lang="en-US" sz="1400" dirty="0" smtClean="0"/>
              <a:t>expenses so provided.</a:t>
            </a:r>
            <a:endParaRPr lang="en-US" altLang="en-US" sz="1000" b="1" dirty="0">
              <a:solidFill>
                <a:srgbClr val="C00000"/>
              </a:solidFill>
            </a:endParaRPr>
          </a:p>
        </p:txBody>
      </p:sp>
    </p:spTree>
    <p:extLst>
      <p:ext uri="{BB962C8B-B14F-4D97-AF65-F5344CB8AC3E}">
        <p14:creationId xmlns:p14="http://schemas.microsoft.com/office/powerpoint/2010/main" val="629917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308C9"/>
                </a:solidFill>
              </a:rPr>
              <a:t>Contractual Capacity</a:t>
            </a:r>
          </a:p>
          <a:p>
            <a:pPr marL="342900" indent="-342900" algn="ctr">
              <a:lnSpc>
                <a:spcPct val="90000"/>
              </a:lnSpc>
              <a:spcBef>
                <a:spcPts val="0"/>
              </a:spcBef>
              <a:defRPr/>
            </a:pPr>
            <a:r>
              <a:rPr lang="en-US" sz="2800" b="1" i="1" dirty="0" smtClean="0">
                <a:solidFill>
                  <a:srgbClr val="006600"/>
                </a:solidFill>
              </a:rPr>
              <a:t>Definition – Capacity to Contract - Minors</a:t>
            </a:r>
            <a:endParaRPr lang="en-US" sz="2800" b="1" i="1" dirty="0">
              <a:solidFill>
                <a:srgbClr val="006600"/>
              </a:solidFill>
            </a:endParaRPr>
          </a:p>
          <a:p>
            <a:pPr algn="just">
              <a:lnSpc>
                <a:spcPct val="90000"/>
              </a:lnSpc>
              <a:spcBef>
                <a:spcPts val="0"/>
              </a:spcBef>
              <a:defRPr/>
            </a:pPr>
            <a:endParaRPr lang="en-US" sz="800" b="1" i="1" dirty="0"/>
          </a:p>
          <a:p>
            <a:pPr algn="just" eaLnBrk="1" hangingPunct="1">
              <a:lnSpc>
                <a:spcPct val="90000"/>
              </a:lnSpc>
              <a:spcBef>
                <a:spcPts val="0"/>
              </a:spcBef>
              <a:defRPr/>
            </a:pPr>
            <a:r>
              <a:rPr lang="en-US" altLang="en-US" b="1" dirty="0" smtClean="0">
                <a:solidFill>
                  <a:srgbClr val="C00000"/>
                </a:solidFill>
              </a:rPr>
              <a:t>Minors</a:t>
            </a:r>
            <a:r>
              <a:rPr lang="en-US" altLang="en-US" b="1" dirty="0" smtClean="0"/>
              <a:t> are generally regarded as </a:t>
            </a:r>
            <a:r>
              <a:rPr lang="en-US" altLang="en-US" b="1" dirty="0" smtClean="0">
                <a:solidFill>
                  <a:srgbClr val="C00000"/>
                </a:solidFill>
              </a:rPr>
              <a:t>NOT having capacity to contract</a:t>
            </a:r>
            <a:r>
              <a:rPr lang="en-US" altLang="en-US" b="1" dirty="0">
                <a:solidFill>
                  <a:srgbClr val="C00000"/>
                </a:solidFill>
              </a:rPr>
              <a:t> - continued</a:t>
            </a:r>
            <a:r>
              <a:rPr lang="en-US" altLang="en-US" b="1" dirty="0" smtClean="0">
                <a:solidFill>
                  <a:srgbClr val="C00000"/>
                </a:solidFill>
              </a:rPr>
              <a:t>.  </a:t>
            </a:r>
            <a:r>
              <a:rPr lang="en-US" altLang="en-US" b="1" dirty="0" smtClean="0"/>
              <a:t>Issues </a:t>
            </a:r>
            <a:r>
              <a:rPr lang="en-US" altLang="en-US" b="1" dirty="0"/>
              <a:t>concerning </a:t>
            </a:r>
            <a:r>
              <a:rPr lang="en-US" altLang="en-US" b="1" dirty="0">
                <a:solidFill>
                  <a:srgbClr val="C00000"/>
                </a:solidFill>
              </a:rPr>
              <a:t>Voidable Contracts</a:t>
            </a:r>
            <a:r>
              <a:rPr lang="en-US" altLang="en-US" b="1" dirty="0"/>
              <a:t>, include:</a:t>
            </a:r>
          </a:p>
          <a:p>
            <a:pPr algn="just" eaLnBrk="1" hangingPunct="1">
              <a:lnSpc>
                <a:spcPct val="90000"/>
              </a:lnSpc>
              <a:spcBef>
                <a:spcPts val="0"/>
              </a:spcBef>
              <a:defRPr/>
            </a:pPr>
            <a:endParaRPr lang="en-US" altLang="en-US" sz="1000" b="1" dirty="0" smtClean="0">
              <a:solidFill>
                <a:srgbClr val="C00000"/>
              </a:solidFill>
            </a:endParaRPr>
          </a:p>
          <a:p>
            <a:pPr marL="112713" lvl="1" algn="just" eaLnBrk="1" hangingPunct="1">
              <a:lnSpc>
                <a:spcPct val="90000"/>
              </a:lnSpc>
              <a:spcBef>
                <a:spcPts val="0"/>
              </a:spcBef>
              <a:buFontTx/>
              <a:buNone/>
              <a:defRPr/>
            </a:pPr>
            <a:r>
              <a:rPr lang="en-US" altLang="en-US" sz="1600" b="1" i="1" dirty="0" smtClean="0">
                <a:solidFill>
                  <a:srgbClr val="0000FF"/>
                </a:solidFill>
                <a:ea typeface="Tahoma" panose="020B0604030504040204" pitchFamily="34" charset="0"/>
                <a:cs typeface="Tahoma" panose="020B0604030504040204" pitchFamily="34" charset="0"/>
              </a:rPr>
              <a:t>Ratification of Former Minor’s Voidable Contract:</a:t>
            </a:r>
            <a:r>
              <a:rPr lang="en-US" altLang="en-US" sz="1600" dirty="0" smtClean="0">
                <a:solidFill>
                  <a:srgbClr val="0000FF"/>
                </a:solidFill>
                <a:ea typeface="Tahoma" panose="020B0604030504040204" pitchFamily="34" charset="0"/>
                <a:cs typeface="Tahoma" panose="020B0604030504040204" pitchFamily="34" charset="0"/>
              </a:rPr>
              <a:t>  </a:t>
            </a:r>
            <a:r>
              <a:rPr lang="en-US" sz="1600" dirty="0"/>
              <a:t>A former minor cannot disaffirm a contract that has been ratified after reaching </a:t>
            </a:r>
            <a:r>
              <a:rPr lang="en-US" sz="1600" dirty="0" smtClean="0"/>
              <a:t>majority.</a:t>
            </a:r>
          </a:p>
          <a:p>
            <a:pPr marL="112713" lvl="1" algn="just" eaLnBrk="1" hangingPunct="1">
              <a:lnSpc>
                <a:spcPct val="90000"/>
              </a:lnSpc>
              <a:spcBef>
                <a:spcPts val="0"/>
              </a:spcBef>
              <a:buFontTx/>
              <a:buNone/>
              <a:defRPr/>
            </a:pPr>
            <a:endParaRPr lang="en-US" altLang="en-US" sz="500" dirty="0">
              <a:solidFill>
                <a:srgbClr val="C00000"/>
              </a:solidFill>
            </a:endParaRPr>
          </a:p>
          <a:p>
            <a:pPr marL="112713" indent="344488" algn="just">
              <a:lnSpc>
                <a:spcPct val="90000"/>
              </a:lnSpc>
              <a:spcBef>
                <a:spcPts val="0"/>
              </a:spcBef>
            </a:pPr>
            <a:r>
              <a:rPr lang="en-US" sz="1400" b="1" dirty="0">
                <a:solidFill>
                  <a:srgbClr val="C00000"/>
                </a:solidFill>
              </a:rPr>
              <a:t>What Constitutes Ratification? </a:t>
            </a:r>
            <a:r>
              <a:rPr lang="en-US" sz="1400" dirty="0"/>
              <a:t>Ratification consists of any words or conduct of </a:t>
            </a:r>
            <a:r>
              <a:rPr lang="en-US" sz="1400" dirty="0" smtClean="0"/>
              <a:t>the former minor </a:t>
            </a:r>
            <a:r>
              <a:rPr lang="en-US" sz="1400" dirty="0"/>
              <a:t>manifesting an intent to be bound by the terms of a contract made </a:t>
            </a:r>
            <a:r>
              <a:rPr lang="en-US" sz="1400" dirty="0" smtClean="0"/>
              <a:t>while a minor.</a:t>
            </a:r>
          </a:p>
          <a:p>
            <a:pPr marL="457200" algn="just">
              <a:lnSpc>
                <a:spcPct val="90000"/>
              </a:lnSpc>
              <a:spcBef>
                <a:spcPts val="0"/>
              </a:spcBef>
            </a:pPr>
            <a:endParaRPr lang="en-US" sz="500" b="1" dirty="0"/>
          </a:p>
          <a:p>
            <a:pPr marL="112713" indent="344488" algn="just">
              <a:lnSpc>
                <a:spcPct val="90000"/>
              </a:lnSpc>
              <a:spcBef>
                <a:spcPts val="0"/>
              </a:spcBef>
            </a:pPr>
            <a:r>
              <a:rPr lang="en-US" sz="1400" b="1" dirty="0" smtClean="0">
                <a:solidFill>
                  <a:srgbClr val="C00000"/>
                </a:solidFill>
              </a:rPr>
              <a:t>Form </a:t>
            </a:r>
            <a:r>
              <a:rPr lang="en-US" sz="1400" b="1" dirty="0">
                <a:solidFill>
                  <a:srgbClr val="C00000"/>
                </a:solidFill>
              </a:rPr>
              <a:t>of </a:t>
            </a:r>
            <a:r>
              <a:rPr lang="en-US" sz="1400" b="1" dirty="0" smtClean="0">
                <a:solidFill>
                  <a:srgbClr val="C00000"/>
                </a:solidFill>
              </a:rPr>
              <a:t>Ratification: </a:t>
            </a:r>
            <a:r>
              <a:rPr lang="en-US" sz="1400" dirty="0"/>
              <a:t>Generally, no special form is required for ratification of a </a:t>
            </a:r>
            <a:r>
              <a:rPr lang="en-US" sz="1400" dirty="0" smtClean="0"/>
              <a:t>minor’s voidable contract</a:t>
            </a:r>
            <a:r>
              <a:rPr lang="en-US" sz="1400" dirty="0"/>
              <a:t>, although in some </a:t>
            </a:r>
            <a:r>
              <a:rPr lang="en-US" sz="1400" dirty="0" smtClean="0"/>
              <a:t>instances </a:t>
            </a:r>
            <a:r>
              <a:rPr lang="en-US" sz="1400" dirty="0"/>
              <a:t>a written ratification or declaration of </a:t>
            </a:r>
            <a:r>
              <a:rPr lang="en-US" sz="1400" dirty="0" smtClean="0"/>
              <a:t>intention is required (such as when the contract itself is required to be in writing).</a:t>
            </a:r>
          </a:p>
          <a:p>
            <a:pPr marL="457200" algn="just">
              <a:lnSpc>
                <a:spcPct val="90000"/>
              </a:lnSpc>
              <a:spcBef>
                <a:spcPts val="0"/>
              </a:spcBef>
            </a:pPr>
            <a:endParaRPr lang="en-US" sz="500" b="1" dirty="0"/>
          </a:p>
          <a:p>
            <a:pPr marL="112713" indent="344488" algn="just">
              <a:lnSpc>
                <a:spcPct val="90000"/>
              </a:lnSpc>
              <a:spcBef>
                <a:spcPts val="0"/>
              </a:spcBef>
            </a:pPr>
            <a:r>
              <a:rPr lang="en-US" sz="1400" b="1" dirty="0" smtClean="0">
                <a:solidFill>
                  <a:srgbClr val="C00000"/>
                </a:solidFill>
              </a:rPr>
              <a:t>Time </a:t>
            </a:r>
            <a:r>
              <a:rPr lang="en-US" sz="1400" b="1" dirty="0">
                <a:solidFill>
                  <a:srgbClr val="C00000"/>
                </a:solidFill>
              </a:rPr>
              <a:t>for Ratification. </a:t>
            </a:r>
            <a:r>
              <a:rPr lang="en-US" sz="1400" dirty="0"/>
              <a:t>A person can disaffirm a contract any time during minority </a:t>
            </a:r>
            <a:r>
              <a:rPr lang="en-US" sz="1400" dirty="0" smtClean="0"/>
              <a:t>and for a reasonable </a:t>
            </a:r>
            <a:r>
              <a:rPr lang="en-US" sz="1400" dirty="0"/>
              <a:t>time after that but, of necessity, can ratify a contract only after </a:t>
            </a:r>
            <a:r>
              <a:rPr lang="en-US" sz="1400" dirty="0" smtClean="0"/>
              <a:t>attaining majority</a:t>
            </a:r>
            <a:r>
              <a:rPr lang="en-US" sz="1400" dirty="0"/>
              <a:t>. The minor must have attained majority, or the ratification would itself </a:t>
            </a:r>
            <a:r>
              <a:rPr lang="en-US" sz="1400" dirty="0" smtClean="0"/>
              <a:t>be regarded </a:t>
            </a:r>
            <a:r>
              <a:rPr lang="en-US" sz="1400" dirty="0"/>
              <a:t>as </a:t>
            </a:r>
            <a:r>
              <a:rPr lang="en-US" sz="1400" dirty="0" smtClean="0"/>
              <a:t>voidable.</a:t>
            </a:r>
          </a:p>
          <a:p>
            <a:pPr marL="457200" algn="just">
              <a:lnSpc>
                <a:spcPct val="90000"/>
              </a:lnSpc>
              <a:spcBef>
                <a:spcPts val="0"/>
              </a:spcBef>
            </a:pPr>
            <a:endParaRPr lang="en-US" altLang="en-US" sz="500" dirty="0"/>
          </a:p>
          <a:p>
            <a:pPr marL="112713" algn="just">
              <a:lnSpc>
                <a:spcPct val="90000"/>
              </a:lnSpc>
              <a:spcBef>
                <a:spcPts val="0"/>
              </a:spcBef>
            </a:pPr>
            <a:r>
              <a:rPr lang="en-US" altLang="en-US" sz="1600" b="1" i="1" dirty="0" smtClean="0">
                <a:solidFill>
                  <a:srgbClr val="0000FF"/>
                </a:solidFill>
              </a:rPr>
              <a:t>Contracts </a:t>
            </a:r>
            <a:r>
              <a:rPr lang="en-US" altLang="en-US" sz="1600" b="1" i="1" dirty="0">
                <a:solidFill>
                  <a:srgbClr val="0000FF"/>
                </a:solidFill>
              </a:rPr>
              <a:t>Minors Cannot </a:t>
            </a:r>
            <a:r>
              <a:rPr lang="en-US" altLang="en-US" sz="1600" b="1" i="1" dirty="0" smtClean="0">
                <a:solidFill>
                  <a:srgbClr val="0000FF"/>
                </a:solidFill>
              </a:rPr>
              <a:t>Avoid:</a:t>
            </a:r>
            <a:r>
              <a:rPr lang="en-US" altLang="en-US" sz="1600" dirty="0" smtClean="0"/>
              <a:t> By statute, there are certain contracts that minors cannot avoid.  These include contracts:</a:t>
            </a:r>
          </a:p>
          <a:p>
            <a:pPr marL="112713" algn="just">
              <a:lnSpc>
                <a:spcPct val="90000"/>
              </a:lnSpc>
              <a:spcBef>
                <a:spcPts val="0"/>
              </a:spcBef>
            </a:pPr>
            <a:endParaRPr lang="en-US" altLang="en-US" sz="500" dirty="0"/>
          </a:p>
          <a:p>
            <a:pPr marL="690563" indent="-233363">
              <a:lnSpc>
                <a:spcPct val="90000"/>
              </a:lnSpc>
              <a:spcBef>
                <a:spcPts val="0"/>
              </a:spcBef>
              <a:buFont typeface="Arial" panose="020B0604020202020204" pitchFamily="34" charset="0"/>
              <a:buChar char="•"/>
            </a:pPr>
            <a:r>
              <a:rPr lang="en-US" sz="1400" b="1" i="1" dirty="0" smtClean="0">
                <a:solidFill>
                  <a:srgbClr val="C00000"/>
                </a:solidFill>
              </a:rPr>
              <a:t>For Educational/Student Loan;</a:t>
            </a:r>
          </a:p>
          <a:p>
            <a:pPr marL="690563" indent="-233363">
              <a:lnSpc>
                <a:spcPct val="90000"/>
              </a:lnSpc>
              <a:spcBef>
                <a:spcPts val="0"/>
              </a:spcBef>
              <a:buFont typeface="Arial" panose="020B0604020202020204" pitchFamily="34" charset="0"/>
              <a:buChar char="•"/>
            </a:pPr>
            <a:r>
              <a:rPr lang="en-US" sz="1400" b="1" i="1" dirty="0" smtClean="0">
                <a:solidFill>
                  <a:srgbClr val="C00000"/>
                </a:solidFill>
              </a:rPr>
              <a:t>For Medical </a:t>
            </a:r>
            <a:r>
              <a:rPr lang="en-US" sz="1400" b="1" i="1" dirty="0">
                <a:solidFill>
                  <a:srgbClr val="C00000"/>
                </a:solidFill>
              </a:rPr>
              <a:t>C</a:t>
            </a:r>
            <a:r>
              <a:rPr lang="en-US" sz="1400" b="1" i="1" dirty="0" smtClean="0">
                <a:solidFill>
                  <a:srgbClr val="C00000"/>
                </a:solidFill>
              </a:rPr>
              <a:t>are</a:t>
            </a:r>
            <a:r>
              <a:rPr lang="en-US" sz="1400" b="1" i="1" dirty="0">
                <a:solidFill>
                  <a:srgbClr val="C00000"/>
                </a:solidFill>
              </a:rPr>
              <a:t>; </a:t>
            </a:r>
          </a:p>
          <a:p>
            <a:pPr marL="690563" indent="-233363">
              <a:lnSpc>
                <a:spcPct val="90000"/>
              </a:lnSpc>
              <a:spcBef>
                <a:spcPts val="0"/>
              </a:spcBef>
              <a:buFont typeface="Arial" panose="020B0604020202020204" pitchFamily="34" charset="0"/>
              <a:buChar char="•"/>
            </a:pPr>
            <a:r>
              <a:rPr lang="en-US" sz="1400" b="1" i="1" dirty="0" smtClean="0">
                <a:solidFill>
                  <a:srgbClr val="C00000"/>
                </a:solidFill>
              </a:rPr>
              <a:t>Made </a:t>
            </a:r>
            <a:r>
              <a:rPr lang="en-US" sz="1400" b="1" i="1" dirty="0">
                <a:solidFill>
                  <a:srgbClr val="C00000"/>
                </a:solidFill>
              </a:rPr>
              <a:t>while running a business; </a:t>
            </a:r>
            <a:endParaRPr lang="en-US" sz="1400" b="1" i="1" dirty="0" smtClean="0">
              <a:solidFill>
                <a:srgbClr val="C00000"/>
              </a:solidFill>
            </a:endParaRPr>
          </a:p>
          <a:p>
            <a:pPr marL="690563" indent="-233363">
              <a:lnSpc>
                <a:spcPct val="90000"/>
              </a:lnSpc>
              <a:spcBef>
                <a:spcPts val="0"/>
              </a:spcBef>
              <a:buFont typeface="Arial" panose="020B0604020202020204" pitchFamily="34" charset="0"/>
              <a:buChar char="•"/>
            </a:pPr>
            <a:r>
              <a:rPr lang="en-US" sz="1400" b="1" i="1" dirty="0" smtClean="0">
                <a:solidFill>
                  <a:srgbClr val="C00000"/>
                </a:solidFill>
              </a:rPr>
              <a:t>Approved </a:t>
            </a:r>
            <a:r>
              <a:rPr lang="en-US" sz="1400" b="1" i="1" dirty="0">
                <a:solidFill>
                  <a:srgbClr val="C00000"/>
                </a:solidFill>
              </a:rPr>
              <a:t>by </a:t>
            </a:r>
            <a:r>
              <a:rPr lang="en-US" sz="1400" b="1" i="1" dirty="0" smtClean="0">
                <a:solidFill>
                  <a:srgbClr val="C00000"/>
                </a:solidFill>
              </a:rPr>
              <a:t>a court</a:t>
            </a:r>
            <a:r>
              <a:rPr lang="en-US" sz="1400" b="1" i="1" dirty="0">
                <a:solidFill>
                  <a:srgbClr val="C00000"/>
                </a:solidFill>
              </a:rPr>
              <a:t>; </a:t>
            </a:r>
            <a:endParaRPr lang="en-US" sz="1400" b="1" i="1" dirty="0" smtClean="0">
              <a:solidFill>
                <a:srgbClr val="C00000"/>
              </a:solidFill>
            </a:endParaRPr>
          </a:p>
          <a:p>
            <a:pPr marL="690563" indent="-233363">
              <a:lnSpc>
                <a:spcPct val="90000"/>
              </a:lnSpc>
              <a:spcBef>
                <a:spcPts val="0"/>
              </a:spcBef>
              <a:buFont typeface="Arial" panose="020B0604020202020204" pitchFamily="34" charset="0"/>
              <a:buChar char="•"/>
            </a:pPr>
            <a:r>
              <a:rPr lang="en-US" sz="1400" b="1" i="1" dirty="0" smtClean="0">
                <a:solidFill>
                  <a:srgbClr val="C00000"/>
                </a:solidFill>
              </a:rPr>
              <a:t>Made </a:t>
            </a:r>
            <a:r>
              <a:rPr lang="en-US" sz="1400" b="1" i="1" dirty="0">
                <a:solidFill>
                  <a:srgbClr val="C00000"/>
                </a:solidFill>
              </a:rPr>
              <a:t>in performance of a legal duty; and </a:t>
            </a:r>
            <a:endParaRPr lang="en-US" sz="1400" b="1" i="1" dirty="0" smtClean="0">
              <a:solidFill>
                <a:srgbClr val="C00000"/>
              </a:solidFill>
            </a:endParaRPr>
          </a:p>
          <a:p>
            <a:pPr marL="690563" indent="-233363">
              <a:lnSpc>
                <a:spcPct val="90000"/>
              </a:lnSpc>
              <a:spcBef>
                <a:spcPts val="0"/>
              </a:spcBef>
              <a:buFont typeface="Arial" panose="020B0604020202020204" pitchFamily="34" charset="0"/>
              <a:buChar char="•"/>
            </a:pPr>
            <a:r>
              <a:rPr lang="en-US" sz="1400" b="1" i="1" dirty="0">
                <a:solidFill>
                  <a:srgbClr val="C00000"/>
                </a:solidFill>
              </a:rPr>
              <a:t>R</a:t>
            </a:r>
            <a:r>
              <a:rPr lang="en-US" sz="1400" b="1" i="1" dirty="0" smtClean="0">
                <a:solidFill>
                  <a:srgbClr val="C00000"/>
                </a:solidFill>
              </a:rPr>
              <a:t>elating </a:t>
            </a:r>
            <a:r>
              <a:rPr lang="en-US" sz="1400" b="1" i="1" dirty="0">
                <a:solidFill>
                  <a:srgbClr val="C00000"/>
                </a:solidFill>
              </a:rPr>
              <a:t>to </a:t>
            </a:r>
            <a:r>
              <a:rPr lang="en-US" sz="1400" b="1" i="1" dirty="0" smtClean="0">
                <a:solidFill>
                  <a:srgbClr val="C00000"/>
                </a:solidFill>
              </a:rPr>
              <a:t>bank accounts</a:t>
            </a:r>
            <a:r>
              <a:rPr lang="en-US" sz="1400" b="1" i="1" dirty="0">
                <a:solidFill>
                  <a:srgbClr val="C00000"/>
                </a:solidFill>
              </a:rPr>
              <a:t>, insurance policies, or corporate stock</a:t>
            </a:r>
            <a:r>
              <a:rPr lang="en-US" sz="1400" b="1" i="1" dirty="0" smtClean="0">
                <a:solidFill>
                  <a:srgbClr val="C00000"/>
                </a:solidFill>
              </a:rPr>
              <a:t>.</a:t>
            </a:r>
            <a:endParaRPr lang="en-US" altLang="en-US" sz="1000" b="1" dirty="0">
              <a:solidFill>
                <a:srgbClr val="C00000"/>
              </a:solidFill>
            </a:endParaRPr>
          </a:p>
        </p:txBody>
      </p:sp>
    </p:spTree>
    <p:extLst>
      <p:ext uri="{BB962C8B-B14F-4D97-AF65-F5344CB8AC3E}">
        <p14:creationId xmlns:p14="http://schemas.microsoft.com/office/powerpoint/2010/main" val="2133341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308C9"/>
                </a:solidFill>
              </a:rPr>
              <a:t>Contractual Capacity</a:t>
            </a:r>
          </a:p>
          <a:p>
            <a:pPr marL="342900" indent="-342900" algn="ctr">
              <a:lnSpc>
                <a:spcPct val="90000"/>
              </a:lnSpc>
              <a:spcBef>
                <a:spcPts val="0"/>
              </a:spcBef>
              <a:defRPr/>
            </a:pPr>
            <a:r>
              <a:rPr lang="en-US" sz="2600" b="1" i="1" dirty="0" smtClean="0">
                <a:solidFill>
                  <a:srgbClr val="006600"/>
                </a:solidFill>
              </a:rPr>
              <a:t>Definition – Capacity to Contract - Incompetents</a:t>
            </a:r>
            <a:endParaRPr lang="en-US" sz="2600" b="1" i="1" dirty="0">
              <a:solidFill>
                <a:srgbClr val="006600"/>
              </a:solidFill>
            </a:endParaRPr>
          </a:p>
          <a:p>
            <a:pPr algn="just">
              <a:lnSpc>
                <a:spcPct val="90000"/>
              </a:lnSpc>
              <a:spcBef>
                <a:spcPts val="0"/>
              </a:spcBef>
              <a:defRPr/>
            </a:pPr>
            <a:endParaRPr lang="en-US" sz="800" b="1" i="1" dirty="0"/>
          </a:p>
          <a:p>
            <a:pPr algn="just" eaLnBrk="1" hangingPunct="1">
              <a:lnSpc>
                <a:spcPct val="90000"/>
              </a:lnSpc>
              <a:spcBef>
                <a:spcPts val="0"/>
              </a:spcBef>
              <a:defRPr/>
            </a:pPr>
            <a:r>
              <a:rPr lang="en-US" altLang="en-US" b="1" dirty="0" smtClean="0">
                <a:solidFill>
                  <a:srgbClr val="C00000"/>
                </a:solidFill>
              </a:rPr>
              <a:t>Mentally Incompetent</a:t>
            </a:r>
            <a:r>
              <a:rPr lang="en-US" altLang="en-US" b="1" dirty="0" smtClean="0"/>
              <a:t> </a:t>
            </a:r>
            <a:r>
              <a:rPr lang="en-US" altLang="en-US" b="1" dirty="0" smtClean="0">
                <a:solidFill>
                  <a:srgbClr val="C00000"/>
                </a:solidFill>
              </a:rPr>
              <a:t>Persons</a:t>
            </a:r>
            <a:r>
              <a:rPr lang="en-US" altLang="en-US" b="1" dirty="0" smtClean="0"/>
              <a:t> are also generally regarded as </a:t>
            </a:r>
            <a:r>
              <a:rPr lang="en-US" altLang="en-US" b="1" dirty="0" smtClean="0">
                <a:solidFill>
                  <a:srgbClr val="C00000"/>
                </a:solidFill>
              </a:rPr>
              <a:t>NOT having capacity to contract.  </a:t>
            </a:r>
            <a:endParaRPr lang="en-US" altLang="en-US" b="1" dirty="0" smtClean="0"/>
          </a:p>
          <a:p>
            <a:pPr algn="just" eaLnBrk="1" hangingPunct="1">
              <a:lnSpc>
                <a:spcPct val="90000"/>
              </a:lnSpc>
              <a:spcBef>
                <a:spcPts val="0"/>
              </a:spcBef>
              <a:defRPr/>
            </a:pPr>
            <a:endParaRPr lang="en-US" altLang="en-US" sz="1000" b="1" dirty="0" smtClean="0">
              <a:solidFill>
                <a:srgbClr val="C00000"/>
              </a:solidFill>
            </a:endParaRPr>
          </a:p>
          <a:p>
            <a:pPr marL="233363" algn="just">
              <a:lnSpc>
                <a:spcPct val="90000"/>
              </a:lnSpc>
              <a:spcBef>
                <a:spcPts val="0"/>
              </a:spcBef>
            </a:pPr>
            <a:r>
              <a:rPr lang="en-US" altLang="en-US" sz="1600" b="1" i="1" dirty="0" smtClean="0">
                <a:solidFill>
                  <a:srgbClr val="0000FF"/>
                </a:solidFill>
                <a:ea typeface="Tahoma" panose="020B0604030504040204" pitchFamily="34" charset="0"/>
                <a:cs typeface="Tahoma" panose="020B0604030504040204" pitchFamily="34" charset="0"/>
              </a:rPr>
              <a:t>Mentally Incompetent Persons:</a:t>
            </a:r>
            <a:r>
              <a:rPr lang="en-US" altLang="en-US" sz="1600" dirty="0" smtClean="0">
                <a:solidFill>
                  <a:srgbClr val="0000FF"/>
                </a:solidFill>
                <a:ea typeface="Tahoma" panose="020B0604030504040204" pitchFamily="34" charset="0"/>
                <a:cs typeface="Tahoma" panose="020B0604030504040204" pitchFamily="34" charset="0"/>
              </a:rPr>
              <a:t> </a:t>
            </a:r>
            <a:r>
              <a:rPr lang="en-US" sz="1600" dirty="0"/>
              <a:t>A person with a mental </a:t>
            </a:r>
            <a:r>
              <a:rPr lang="en-US" sz="1600" dirty="0" smtClean="0"/>
              <a:t>disease, mental defect or who is intoxicated, </a:t>
            </a:r>
            <a:r>
              <a:rPr lang="en-US" sz="1600" dirty="0"/>
              <a:t>may be so disabled as to lack capacity to make a contract.</a:t>
            </a:r>
          </a:p>
          <a:p>
            <a:pPr marL="233363" algn="just">
              <a:lnSpc>
                <a:spcPct val="90000"/>
              </a:lnSpc>
              <a:spcBef>
                <a:spcPts val="0"/>
              </a:spcBef>
            </a:pPr>
            <a:endParaRPr lang="en-US" sz="500" dirty="0" smtClean="0"/>
          </a:p>
          <a:p>
            <a:pPr marL="569913" algn="just">
              <a:lnSpc>
                <a:spcPct val="90000"/>
              </a:lnSpc>
              <a:spcBef>
                <a:spcPts val="0"/>
              </a:spcBef>
              <a:defRPr/>
            </a:pPr>
            <a:r>
              <a:rPr lang="en-US" sz="1400" b="1" dirty="0" smtClean="0">
                <a:solidFill>
                  <a:srgbClr val="C00000"/>
                </a:solidFill>
              </a:rPr>
              <a:t>Incompetency Defined:</a:t>
            </a:r>
            <a:r>
              <a:rPr lang="en-US" sz="1400" b="1" dirty="0" smtClean="0"/>
              <a:t> </a:t>
            </a:r>
            <a:r>
              <a:rPr lang="en-US" sz="1400" dirty="0" smtClean="0"/>
              <a:t>According to section 78.03 of the New York State Mental Hygiene Law a person is determined to be incompetent when they have been found to be unable to manage their own affairs.  This can be because of mental disease or mental defect, or because of intoxication from </a:t>
            </a:r>
            <a:r>
              <a:rPr lang="en-US" altLang="en-US" sz="1400" dirty="0"/>
              <a:t>medication, illegal drugs or </a:t>
            </a:r>
            <a:r>
              <a:rPr lang="en-US" altLang="en-US" sz="1400" dirty="0" smtClean="0"/>
              <a:t>alcohol.</a:t>
            </a:r>
            <a:endParaRPr lang="en-US" altLang="en-US" sz="1400" i="1" dirty="0" smtClean="0">
              <a:solidFill>
                <a:srgbClr val="C00000"/>
              </a:solidFill>
            </a:endParaRPr>
          </a:p>
          <a:p>
            <a:pPr marL="569913" algn="just">
              <a:lnSpc>
                <a:spcPct val="90000"/>
              </a:lnSpc>
              <a:spcBef>
                <a:spcPts val="0"/>
              </a:spcBef>
              <a:defRPr/>
            </a:pPr>
            <a:endParaRPr lang="en-US" sz="500" b="1" i="1" dirty="0">
              <a:solidFill>
                <a:srgbClr val="C00000"/>
              </a:solidFill>
            </a:endParaRPr>
          </a:p>
          <a:p>
            <a:pPr marL="569913" algn="just">
              <a:lnSpc>
                <a:spcPct val="90000"/>
              </a:lnSpc>
              <a:spcBef>
                <a:spcPts val="0"/>
              </a:spcBef>
              <a:defRPr/>
            </a:pPr>
            <a:r>
              <a:rPr lang="en-US" sz="1400" b="1" dirty="0" smtClean="0">
                <a:solidFill>
                  <a:srgbClr val="C00000"/>
                </a:solidFill>
              </a:rPr>
              <a:t>Effect </a:t>
            </a:r>
            <a:r>
              <a:rPr lang="en-US" sz="1400" b="1" dirty="0">
                <a:solidFill>
                  <a:srgbClr val="C00000"/>
                </a:solidFill>
              </a:rPr>
              <a:t>of </a:t>
            </a:r>
            <a:r>
              <a:rPr lang="en-US" sz="1400" b="1" dirty="0" smtClean="0">
                <a:solidFill>
                  <a:srgbClr val="C00000"/>
                </a:solidFill>
              </a:rPr>
              <a:t>Incompetency:  </a:t>
            </a:r>
            <a:r>
              <a:rPr lang="en-US" sz="1400" dirty="0" smtClean="0"/>
              <a:t>An </a:t>
            </a:r>
            <a:r>
              <a:rPr lang="en-US" sz="1400" dirty="0"/>
              <a:t>incompetent person may ordinarily avoid a contract in the same manner as a minor</a:t>
            </a:r>
            <a:r>
              <a:rPr lang="en-US" sz="1400" dirty="0" smtClean="0"/>
              <a:t>.  Upon </a:t>
            </a:r>
            <a:r>
              <a:rPr lang="en-US" sz="1400" dirty="0"/>
              <a:t>the removal of the disability (that is, upon becoming competent), the </a:t>
            </a:r>
            <a:r>
              <a:rPr lang="en-US" sz="1400" dirty="0" smtClean="0"/>
              <a:t>formerly incompetent </a:t>
            </a:r>
            <a:r>
              <a:rPr lang="en-US" sz="1400" dirty="0"/>
              <a:t>person can either ratify or disaffirm the </a:t>
            </a:r>
            <a:r>
              <a:rPr lang="en-US" sz="1400" dirty="0" smtClean="0"/>
              <a:t>contract.</a:t>
            </a:r>
          </a:p>
          <a:p>
            <a:pPr marL="569913" algn="just">
              <a:lnSpc>
                <a:spcPct val="90000"/>
              </a:lnSpc>
              <a:spcBef>
                <a:spcPts val="0"/>
              </a:spcBef>
              <a:defRPr/>
            </a:pPr>
            <a:endParaRPr lang="en-US" sz="500" dirty="0"/>
          </a:p>
          <a:p>
            <a:pPr marL="569913" algn="just">
              <a:lnSpc>
                <a:spcPct val="90000"/>
              </a:lnSpc>
              <a:spcBef>
                <a:spcPts val="0"/>
              </a:spcBef>
              <a:defRPr/>
            </a:pPr>
            <a:r>
              <a:rPr lang="en-US" sz="1400" dirty="0" smtClean="0"/>
              <a:t>A </a:t>
            </a:r>
            <a:r>
              <a:rPr lang="en-US" sz="1400" dirty="0"/>
              <a:t>mentally incompetent person or his estate is liable for the reasonable value of </a:t>
            </a:r>
            <a:r>
              <a:rPr lang="en-US" sz="1400" dirty="0" smtClean="0"/>
              <a:t>all necessaries </a:t>
            </a:r>
            <a:r>
              <a:rPr lang="en-US" sz="1400" dirty="0"/>
              <a:t>furnished that </a:t>
            </a:r>
            <a:r>
              <a:rPr lang="en-US" sz="1400" dirty="0" smtClean="0"/>
              <a:t>individual.</a:t>
            </a:r>
          </a:p>
          <a:p>
            <a:pPr marL="569913" algn="just">
              <a:lnSpc>
                <a:spcPct val="90000"/>
              </a:lnSpc>
              <a:spcBef>
                <a:spcPts val="0"/>
              </a:spcBef>
              <a:defRPr/>
            </a:pPr>
            <a:endParaRPr lang="en-US" sz="500" dirty="0"/>
          </a:p>
          <a:p>
            <a:pPr marL="569913" algn="just">
              <a:lnSpc>
                <a:spcPct val="90000"/>
              </a:lnSpc>
              <a:spcBef>
                <a:spcPts val="0"/>
              </a:spcBef>
              <a:defRPr/>
            </a:pPr>
            <a:r>
              <a:rPr lang="en-US" sz="1400" dirty="0" smtClean="0"/>
              <a:t>A </a:t>
            </a:r>
            <a:r>
              <a:rPr lang="en-US" sz="1400" dirty="0"/>
              <a:t>current trend in the law is to treat an incompetent person’s contract as </a:t>
            </a:r>
            <a:r>
              <a:rPr lang="en-US" sz="1400" dirty="0" smtClean="0"/>
              <a:t>binding when </a:t>
            </a:r>
            <a:r>
              <a:rPr lang="en-US" sz="1400" dirty="0"/>
              <a:t>its terms and the surrounding circumstances are reasonable and the person is </a:t>
            </a:r>
            <a:r>
              <a:rPr lang="en-US" sz="1400" dirty="0" smtClean="0"/>
              <a:t>unable to </a:t>
            </a:r>
            <a:r>
              <a:rPr lang="en-US" sz="1400" dirty="0"/>
              <a:t>restore the other contracting party to the status quo </a:t>
            </a:r>
            <a:r>
              <a:rPr lang="en-US" sz="1400" dirty="0" smtClean="0"/>
              <a:t>ante.</a:t>
            </a:r>
          </a:p>
          <a:p>
            <a:pPr marL="569913" algn="just">
              <a:lnSpc>
                <a:spcPct val="90000"/>
              </a:lnSpc>
              <a:spcBef>
                <a:spcPts val="0"/>
              </a:spcBef>
              <a:defRPr/>
            </a:pPr>
            <a:endParaRPr lang="en-US" sz="500" b="1" dirty="0"/>
          </a:p>
          <a:p>
            <a:pPr marL="569913" algn="just">
              <a:lnSpc>
                <a:spcPct val="90000"/>
              </a:lnSpc>
              <a:spcBef>
                <a:spcPts val="0"/>
              </a:spcBef>
              <a:defRPr/>
            </a:pPr>
            <a:r>
              <a:rPr lang="en-US" sz="1400" b="1" dirty="0" smtClean="0">
                <a:solidFill>
                  <a:srgbClr val="C00000"/>
                </a:solidFill>
              </a:rPr>
              <a:t>Appointment </a:t>
            </a:r>
            <a:r>
              <a:rPr lang="en-US" sz="1400" b="1" dirty="0">
                <a:solidFill>
                  <a:srgbClr val="C00000"/>
                </a:solidFill>
              </a:rPr>
              <a:t>of </a:t>
            </a:r>
            <a:r>
              <a:rPr lang="en-US" sz="1400" b="1" dirty="0" smtClean="0">
                <a:solidFill>
                  <a:srgbClr val="C00000"/>
                </a:solidFill>
              </a:rPr>
              <a:t>Guardian: </a:t>
            </a:r>
            <a:r>
              <a:rPr lang="en-US" sz="1400" dirty="0" smtClean="0"/>
              <a:t>If </a:t>
            </a:r>
            <a:r>
              <a:rPr lang="en-US" sz="1400" dirty="0"/>
              <a:t>a court appoints a guardian for the incompetent person, a contract made by that </a:t>
            </a:r>
            <a:r>
              <a:rPr lang="en-US" sz="1400" dirty="0" smtClean="0"/>
              <a:t>person before </a:t>
            </a:r>
            <a:r>
              <a:rPr lang="en-US" sz="1400" dirty="0"/>
              <a:t>the appointment may be ratified or, in some cases, disaffirmed by the guardian. </a:t>
            </a:r>
          </a:p>
          <a:p>
            <a:pPr marL="569913" algn="just">
              <a:lnSpc>
                <a:spcPct val="90000"/>
              </a:lnSpc>
              <a:spcBef>
                <a:spcPts val="0"/>
              </a:spcBef>
              <a:defRPr/>
            </a:pPr>
            <a:endParaRPr lang="en-US" sz="500" dirty="0" smtClean="0"/>
          </a:p>
          <a:p>
            <a:pPr marL="569913" algn="just">
              <a:lnSpc>
                <a:spcPct val="90000"/>
              </a:lnSpc>
              <a:spcBef>
                <a:spcPts val="0"/>
              </a:spcBef>
              <a:defRPr/>
            </a:pPr>
            <a:r>
              <a:rPr lang="en-US" sz="1400" dirty="0" smtClean="0"/>
              <a:t>If the </a:t>
            </a:r>
            <a:r>
              <a:rPr lang="en-US" sz="1400" dirty="0"/>
              <a:t>incompetent person makes a contract after a guardian has been appointed, the </a:t>
            </a:r>
            <a:r>
              <a:rPr lang="en-US" sz="1400" dirty="0" smtClean="0"/>
              <a:t>contract is </a:t>
            </a:r>
            <a:r>
              <a:rPr lang="en-US" sz="1400" dirty="0"/>
              <a:t>void and not merely voidable.</a:t>
            </a:r>
            <a:endParaRPr lang="en-US" altLang="en-US" sz="1400" dirty="0"/>
          </a:p>
          <a:p>
            <a:pPr marL="1365250" lvl="2" algn="just" eaLnBrk="1" hangingPunct="1">
              <a:defRPr/>
            </a:pPr>
            <a:r>
              <a:rPr lang="en-US" altLang="en-US" sz="1600" dirty="0" smtClean="0"/>
              <a:t>  </a:t>
            </a:r>
            <a:endParaRPr lang="en-US" altLang="en-US" sz="1600" dirty="0"/>
          </a:p>
          <a:p>
            <a:pPr marL="457200" lvl="2" algn="just" eaLnBrk="1" hangingPunct="1">
              <a:lnSpc>
                <a:spcPct val="90000"/>
              </a:lnSpc>
              <a:defRPr/>
            </a:pPr>
            <a:endParaRPr lang="en-US" altLang="en-US" dirty="0"/>
          </a:p>
          <a:p>
            <a:pPr marL="112713" lvl="1" eaLnBrk="1" hangingPunct="1">
              <a:lnSpc>
                <a:spcPct val="80000"/>
              </a:lnSpc>
              <a:spcBef>
                <a:spcPts val="0"/>
              </a:spcBef>
              <a:buFontTx/>
              <a:buNone/>
              <a:defRPr/>
            </a:pPr>
            <a:endParaRPr lang="en-US" altLang="en-US" sz="1600" dirty="0">
              <a:ea typeface="Tahoma" panose="020B0604030504040204" pitchFamily="34" charset="0"/>
              <a:cs typeface="Tahoma" panose="020B0604030504040204" pitchFamily="34" charset="0"/>
            </a:endParaRPr>
          </a:p>
          <a:p>
            <a:pPr algn="just" eaLnBrk="1" hangingPunct="1">
              <a:lnSpc>
                <a:spcPct val="80000"/>
              </a:lnSpc>
              <a:spcBef>
                <a:spcPts val="0"/>
              </a:spcBef>
              <a:defRPr/>
            </a:pPr>
            <a:endParaRPr lang="en-US" altLang="en-US" sz="1000" b="1" dirty="0">
              <a:solidFill>
                <a:srgbClr val="C00000"/>
              </a:solidFill>
            </a:endParaRPr>
          </a:p>
        </p:txBody>
      </p:sp>
    </p:spTree>
    <p:extLst>
      <p:ext uri="{BB962C8B-B14F-4D97-AF65-F5344CB8AC3E}">
        <p14:creationId xmlns:p14="http://schemas.microsoft.com/office/powerpoint/2010/main" val="2583888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308C9"/>
                </a:solidFill>
              </a:rPr>
              <a:t>Contractual Capacity</a:t>
            </a:r>
          </a:p>
          <a:p>
            <a:pPr marL="342900" indent="-342900" algn="ctr">
              <a:lnSpc>
                <a:spcPct val="90000"/>
              </a:lnSpc>
              <a:spcBef>
                <a:spcPts val="0"/>
              </a:spcBef>
              <a:defRPr/>
            </a:pPr>
            <a:r>
              <a:rPr lang="en-US" sz="2600" b="1" i="1" dirty="0" smtClean="0">
                <a:solidFill>
                  <a:srgbClr val="006600"/>
                </a:solidFill>
              </a:rPr>
              <a:t>Definition – Capacity to Contract - Intoxication</a:t>
            </a:r>
            <a:endParaRPr lang="en-US" sz="2600" b="1" i="1" dirty="0">
              <a:solidFill>
                <a:srgbClr val="006600"/>
              </a:solidFill>
            </a:endParaRPr>
          </a:p>
          <a:p>
            <a:pPr algn="just">
              <a:lnSpc>
                <a:spcPct val="90000"/>
              </a:lnSpc>
              <a:spcBef>
                <a:spcPts val="0"/>
              </a:spcBef>
              <a:defRPr/>
            </a:pPr>
            <a:endParaRPr lang="en-US" sz="800" b="1" i="1" dirty="0"/>
          </a:p>
          <a:p>
            <a:pPr algn="just" eaLnBrk="1" hangingPunct="1">
              <a:lnSpc>
                <a:spcPct val="90000"/>
              </a:lnSpc>
              <a:spcBef>
                <a:spcPts val="0"/>
              </a:spcBef>
              <a:defRPr/>
            </a:pPr>
            <a:r>
              <a:rPr lang="en-US" altLang="en-US" b="1" dirty="0" smtClean="0">
                <a:solidFill>
                  <a:srgbClr val="C00000"/>
                </a:solidFill>
              </a:rPr>
              <a:t>Intoxicated Persons</a:t>
            </a:r>
            <a:r>
              <a:rPr lang="en-US" altLang="en-US" b="1" dirty="0" smtClean="0"/>
              <a:t> are also generally regarded as </a:t>
            </a:r>
            <a:r>
              <a:rPr lang="en-US" altLang="en-US" b="1" dirty="0" smtClean="0">
                <a:solidFill>
                  <a:srgbClr val="C00000"/>
                </a:solidFill>
              </a:rPr>
              <a:t>NOT having capacity to contract.  </a:t>
            </a:r>
            <a:endParaRPr lang="en-US" altLang="en-US" b="1" dirty="0" smtClean="0"/>
          </a:p>
          <a:p>
            <a:pPr algn="just" eaLnBrk="1" hangingPunct="1">
              <a:lnSpc>
                <a:spcPct val="90000"/>
              </a:lnSpc>
              <a:spcBef>
                <a:spcPts val="0"/>
              </a:spcBef>
              <a:defRPr/>
            </a:pPr>
            <a:endParaRPr lang="en-US" altLang="en-US" sz="1000" b="1" dirty="0" smtClean="0">
              <a:solidFill>
                <a:srgbClr val="C00000"/>
              </a:solidFill>
            </a:endParaRPr>
          </a:p>
          <a:p>
            <a:pPr marL="233363" algn="just">
              <a:lnSpc>
                <a:spcPct val="90000"/>
              </a:lnSpc>
              <a:spcBef>
                <a:spcPts val="0"/>
              </a:spcBef>
            </a:pPr>
            <a:r>
              <a:rPr lang="en-US" altLang="en-US" sz="1600" b="1" i="1" dirty="0" smtClean="0">
                <a:solidFill>
                  <a:srgbClr val="0000FF"/>
                </a:solidFill>
                <a:ea typeface="Tahoma" panose="020B0604030504040204" pitchFamily="34" charset="0"/>
                <a:cs typeface="Tahoma" panose="020B0604030504040204" pitchFamily="34" charset="0"/>
              </a:rPr>
              <a:t>Intoxication Persons:</a:t>
            </a:r>
            <a:r>
              <a:rPr lang="en-US" altLang="en-US" sz="1600" dirty="0" smtClean="0">
                <a:solidFill>
                  <a:srgbClr val="0000FF"/>
                </a:solidFill>
                <a:ea typeface="Tahoma" panose="020B0604030504040204" pitchFamily="34" charset="0"/>
                <a:cs typeface="Tahoma" panose="020B0604030504040204" pitchFamily="34" charset="0"/>
              </a:rPr>
              <a:t> </a:t>
            </a:r>
            <a:r>
              <a:rPr lang="en-US" sz="1600" dirty="0"/>
              <a:t>A person </a:t>
            </a:r>
            <a:r>
              <a:rPr lang="en-US" sz="1600" dirty="0" smtClean="0"/>
              <a:t>who is intoxicated, by means of being under the influence of medication, illegal drugs or alcohol, may also be </a:t>
            </a:r>
            <a:r>
              <a:rPr lang="en-US" sz="1600" dirty="0"/>
              <a:t>so disabled as to lack capacity to make a contract.</a:t>
            </a:r>
          </a:p>
          <a:p>
            <a:pPr marL="233363" algn="just">
              <a:lnSpc>
                <a:spcPct val="90000"/>
              </a:lnSpc>
              <a:spcBef>
                <a:spcPts val="0"/>
              </a:spcBef>
            </a:pPr>
            <a:endParaRPr lang="en-US" sz="500" dirty="0" smtClean="0"/>
          </a:p>
          <a:p>
            <a:pPr marL="569913" algn="just">
              <a:lnSpc>
                <a:spcPct val="90000"/>
              </a:lnSpc>
              <a:spcBef>
                <a:spcPts val="0"/>
              </a:spcBef>
              <a:defRPr/>
            </a:pPr>
            <a:r>
              <a:rPr lang="en-US" sz="1400" b="1" dirty="0" smtClean="0">
                <a:solidFill>
                  <a:srgbClr val="C00000"/>
                </a:solidFill>
              </a:rPr>
              <a:t>Intoxication Defined:</a:t>
            </a:r>
            <a:r>
              <a:rPr lang="en-US" sz="1400" b="1" dirty="0" smtClean="0"/>
              <a:t> </a:t>
            </a:r>
            <a:r>
              <a:rPr lang="en-US" sz="1400" dirty="0" smtClean="0"/>
              <a:t>According to Black’s Law Dictionary, intoxication is a diminished ability to act with full mental and physical capabilities, because of alcohol or drug consumption.</a:t>
            </a:r>
            <a:endParaRPr lang="en-US" sz="1400" i="1" dirty="0">
              <a:solidFill>
                <a:srgbClr val="C00000"/>
              </a:solidFill>
            </a:endParaRPr>
          </a:p>
          <a:p>
            <a:pPr marL="569913" algn="just">
              <a:lnSpc>
                <a:spcPct val="90000"/>
              </a:lnSpc>
              <a:spcBef>
                <a:spcPts val="0"/>
              </a:spcBef>
              <a:defRPr/>
            </a:pPr>
            <a:endParaRPr lang="en-US" sz="500" b="1" i="1" dirty="0" smtClean="0">
              <a:solidFill>
                <a:srgbClr val="C00000"/>
              </a:solidFill>
            </a:endParaRPr>
          </a:p>
          <a:p>
            <a:pPr marL="569913" algn="just">
              <a:lnSpc>
                <a:spcPct val="90000"/>
              </a:lnSpc>
              <a:spcBef>
                <a:spcPts val="0"/>
              </a:spcBef>
              <a:defRPr/>
            </a:pPr>
            <a:r>
              <a:rPr lang="en-US" sz="1400" b="1" dirty="0" smtClean="0">
                <a:solidFill>
                  <a:srgbClr val="C00000"/>
                </a:solidFill>
              </a:rPr>
              <a:t>Effect </a:t>
            </a:r>
            <a:r>
              <a:rPr lang="en-US" sz="1400" b="1" dirty="0">
                <a:solidFill>
                  <a:srgbClr val="C00000"/>
                </a:solidFill>
              </a:rPr>
              <a:t>of </a:t>
            </a:r>
            <a:r>
              <a:rPr lang="en-US" sz="1400" b="1" dirty="0" smtClean="0">
                <a:solidFill>
                  <a:srgbClr val="C00000"/>
                </a:solidFill>
              </a:rPr>
              <a:t>Intoxication:  </a:t>
            </a:r>
            <a:r>
              <a:rPr lang="en-US" sz="1400" dirty="0"/>
              <a:t>The capacity of a party to contract and the validity of the contract are not affected by </a:t>
            </a:r>
            <a:r>
              <a:rPr lang="en-US" sz="1400" dirty="0" smtClean="0"/>
              <a:t>the party’s </a:t>
            </a:r>
            <a:r>
              <a:rPr lang="en-US" sz="1400" dirty="0"/>
              <a:t>being impaired by alcohol at the time of making the contract so long as the </a:t>
            </a:r>
            <a:r>
              <a:rPr lang="en-US" sz="1400" dirty="0" smtClean="0"/>
              <a:t>party knew </a:t>
            </a:r>
            <a:r>
              <a:rPr lang="en-US" sz="1400" dirty="0"/>
              <a:t>that a contract was being made</a:t>
            </a:r>
            <a:r>
              <a:rPr lang="en-US" sz="1400" dirty="0" smtClean="0"/>
              <a:t>. </a:t>
            </a:r>
          </a:p>
          <a:p>
            <a:pPr marL="569913" algn="just">
              <a:lnSpc>
                <a:spcPct val="90000"/>
              </a:lnSpc>
              <a:spcBef>
                <a:spcPts val="0"/>
              </a:spcBef>
              <a:defRPr/>
            </a:pPr>
            <a:endParaRPr lang="en-US" sz="500" dirty="0"/>
          </a:p>
          <a:p>
            <a:pPr marL="569913" algn="just">
              <a:lnSpc>
                <a:spcPct val="90000"/>
              </a:lnSpc>
              <a:spcBef>
                <a:spcPts val="0"/>
              </a:spcBef>
              <a:defRPr/>
            </a:pPr>
            <a:r>
              <a:rPr lang="en-US" sz="1400" dirty="0" smtClean="0"/>
              <a:t>If </a:t>
            </a:r>
            <a:r>
              <a:rPr lang="en-US" sz="1400" dirty="0"/>
              <a:t>the degree of intoxication is such that a person does not know that a contract </a:t>
            </a:r>
            <a:r>
              <a:rPr lang="en-US" sz="1400" dirty="0" smtClean="0"/>
              <a:t>is being </a:t>
            </a:r>
            <a:r>
              <a:rPr lang="en-US" sz="1400" dirty="0"/>
              <a:t>made, the contract is voidable by that person. </a:t>
            </a:r>
            <a:r>
              <a:rPr lang="en-US" sz="1400" dirty="0" smtClean="0"/>
              <a:t> Thereafter, upon </a:t>
            </a:r>
            <a:r>
              <a:rPr lang="en-US" sz="1400" dirty="0"/>
              <a:t>becoming sober, the </a:t>
            </a:r>
            <a:r>
              <a:rPr lang="en-US" sz="1400" dirty="0" smtClean="0"/>
              <a:t>individual may </a:t>
            </a:r>
            <a:r>
              <a:rPr lang="en-US" sz="1400" dirty="0"/>
              <a:t>avoid or rescind the </a:t>
            </a:r>
            <a:r>
              <a:rPr lang="en-US" sz="1400" dirty="0" smtClean="0"/>
              <a:t>contract, but </a:t>
            </a:r>
            <a:r>
              <a:rPr lang="en-US" sz="1400" dirty="0"/>
              <a:t>an unreasonable delay in taking steps to </a:t>
            </a:r>
            <a:r>
              <a:rPr lang="en-US" sz="1400" dirty="0" smtClean="0"/>
              <a:t>set aside </a:t>
            </a:r>
            <a:r>
              <a:rPr lang="en-US" sz="1400" dirty="0"/>
              <a:t>a known contract entered into while intoxicated may bar the intoxicated </a:t>
            </a:r>
            <a:r>
              <a:rPr lang="en-US" sz="1400" dirty="0" smtClean="0"/>
              <a:t>person from </a:t>
            </a:r>
            <a:r>
              <a:rPr lang="en-US" sz="1400" dirty="0"/>
              <a:t>asserting this </a:t>
            </a:r>
            <a:r>
              <a:rPr lang="en-US" sz="1400" dirty="0" smtClean="0"/>
              <a:t>right.</a:t>
            </a:r>
          </a:p>
          <a:p>
            <a:pPr marL="569913" algn="just">
              <a:lnSpc>
                <a:spcPct val="90000"/>
              </a:lnSpc>
              <a:spcBef>
                <a:spcPts val="0"/>
              </a:spcBef>
              <a:defRPr/>
            </a:pPr>
            <a:endParaRPr lang="en-US" sz="500" dirty="0"/>
          </a:p>
          <a:p>
            <a:pPr marL="569913" algn="just">
              <a:lnSpc>
                <a:spcPct val="90000"/>
              </a:lnSpc>
              <a:spcBef>
                <a:spcPts val="0"/>
              </a:spcBef>
              <a:defRPr/>
            </a:pPr>
            <a:r>
              <a:rPr lang="en-US" sz="1400" dirty="0" smtClean="0"/>
              <a:t>Excessive </a:t>
            </a:r>
            <a:r>
              <a:rPr lang="en-US" sz="1400" dirty="0"/>
              <a:t>intoxication is a viable defense to contracts arising between casinos </a:t>
            </a:r>
            <a:r>
              <a:rPr lang="en-US" sz="1400" dirty="0" smtClean="0"/>
              <a:t>and their </a:t>
            </a:r>
            <a:r>
              <a:rPr lang="en-US" sz="1400" dirty="0"/>
              <a:t>patrons. Thus, when a casino comes to court to enforce a marker debt against </a:t>
            </a:r>
            <a:r>
              <a:rPr lang="en-US" sz="1400" dirty="0" smtClean="0"/>
              <a:t>a patron</a:t>
            </a:r>
            <a:r>
              <a:rPr lang="en-US" sz="1400" dirty="0"/>
              <a:t>, it seeks to enforce a contractual debt, and the patron is entitled to raise the </a:t>
            </a:r>
            <a:r>
              <a:rPr lang="en-US" sz="1400" dirty="0" smtClean="0"/>
              <a:t>common law </a:t>
            </a:r>
            <a:r>
              <a:rPr lang="en-US" sz="1400" dirty="0"/>
              <a:t>defense that his capacity to contract was impaired by voluntary </a:t>
            </a:r>
            <a:r>
              <a:rPr lang="en-US" sz="1400" dirty="0" smtClean="0"/>
              <a:t>intoxication.</a:t>
            </a:r>
          </a:p>
          <a:p>
            <a:pPr marL="569913" algn="just">
              <a:lnSpc>
                <a:spcPct val="90000"/>
              </a:lnSpc>
              <a:spcBef>
                <a:spcPts val="0"/>
              </a:spcBef>
              <a:defRPr/>
            </a:pPr>
            <a:endParaRPr lang="en-US" sz="500" dirty="0"/>
          </a:p>
          <a:p>
            <a:pPr marL="569913" algn="just">
              <a:lnSpc>
                <a:spcPct val="90000"/>
              </a:lnSpc>
              <a:spcBef>
                <a:spcPts val="0"/>
              </a:spcBef>
              <a:defRPr/>
            </a:pPr>
            <a:r>
              <a:rPr lang="en-US" sz="1400" dirty="0" smtClean="0"/>
              <a:t>It should be noted that the </a:t>
            </a:r>
            <a:r>
              <a:rPr lang="en-US" sz="1400" dirty="0"/>
              <a:t>courts treat impairment caused by the use of drugs the same as </a:t>
            </a:r>
            <a:r>
              <a:rPr lang="en-US" sz="1400" dirty="0" smtClean="0"/>
              <a:t>impairment caused </a:t>
            </a:r>
            <a:r>
              <a:rPr lang="en-US" sz="1400" dirty="0"/>
              <a:t>by the excessive use of alcohol.</a:t>
            </a:r>
            <a:endParaRPr lang="en-US" altLang="en-US" sz="1400" dirty="0"/>
          </a:p>
          <a:p>
            <a:pPr marL="112713" lvl="1" eaLnBrk="1" hangingPunct="1">
              <a:lnSpc>
                <a:spcPct val="80000"/>
              </a:lnSpc>
              <a:spcBef>
                <a:spcPts val="0"/>
              </a:spcBef>
              <a:buFontTx/>
              <a:buNone/>
              <a:defRPr/>
            </a:pPr>
            <a:endParaRPr lang="en-US" altLang="en-US" sz="1600" dirty="0">
              <a:ea typeface="Tahoma" panose="020B0604030504040204" pitchFamily="34" charset="0"/>
              <a:cs typeface="Tahoma" panose="020B0604030504040204" pitchFamily="34" charset="0"/>
            </a:endParaRPr>
          </a:p>
          <a:p>
            <a:pPr algn="just" eaLnBrk="1" hangingPunct="1">
              <a:lnSpc>
                <a:spcPct val="80000"/>
              </a:lnSpc>
              <a:spcBef>
                <a:spcPts val="0"/>
              </a:spcBef>
              <a:defRPr/>
            </a:pPr>
            <a:endParaRPr lang="en-US" altLang="en-US" sz="1000" b="1" dirty="0">
              <a:solidFill>
                <a:srgbClr val="C00000"/>
              </a:solidFill>
            </a:endParaRPr>
          </a:p>
        </p:txBody>
      </p:sp>
    </p:spTree>
    <p:extLst>
      <p:ext uri="{BB962C8B-B14F-4D97-AF65-F5344CB8AC3E}">
        <p14:creationId xmlns:p14="http://schemas.microsoft.com/office/powerpoint/2010/main" val="2703685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432758" y="810883"/>
            <a:ext cx="8458200" cy="5715000"/>
          </a:xfrm>
          <a:prstGeom prst="rect">
            <a:avLst/>
          </a:prstGeom>
          <a:noFill/>
          <a:ln w="9525">
            <a:noFill/>
            <a:miter lim="800000"/>
            <a:headEnd/>
            <a:tailEnd/>
          </a:ln>
        </p:spPr>
      </p:pic>
      <p:sp>
        <p:nvSpPr>
          <p:cNvPr id="5" name="TextBox 4"/>
          <p:cNvSpPr txBox="1"/>
          <p:nvPr/>
        </p:nvSpPr>
        <p:spPr>
          <a:xfrm>
            <a:off x="828136" y="1522566"/>
            <a:ext cx="7694762" cy="4204228"/>
          </a:xfrm>
          <a:prstGeom prst="rect">
            <a:avLst/>
          </a:prstGeom>
          <a:solidFill>
            <a:schemeClr val="accent3"/>
          </a:solidFill>
        </p:spPr>
        <p:txBody>
          <a:bodyPr wrap="square">
            <a:spAutoFit/>
          </a:bodyPr>
          <a:lstStyle/>
          <a:p>
            <a:pPr>
              <a:lnSpc>
                <a:spcPct val="80000"/>
              </a:lnSpc>
              <a:defRPr/>
            </a:pPr>
            <a:r>
              <a:rPr lang="en-US" sz="3200" b="1" dirty="0" smtClean="0"/>
              <a:t>Last Time </a:t>
            </a:r>
            <a:r>
              <a:rPr lang="en-US" sz="3200" b="1" dirty="0"/>
              <a:t>– We </a:t>
            </a:r>
            <a:r>
              <a:rPr lang="en-US" sz="3200" b="1" dirty="0" smtClean="0"/>
              <a:t>Spoke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100" b="1" dirty="0"/>
          </a:p>
          <a:p>
            <a:pPr>
              <a:buFont typeface="Arial" pitchFamily="34" charset="0"/>
              <a:buChar char="•"/>
              <a:defRPr/>
            </a:pPr>
            <a:r>
              <a:rPr lang="en-US" sz="2800" b="1" dirty="0">
                <a:solidFill>
                  <a:srgbClr val="002060"/>
                </a:solidFill>
              </a:rPr>
              <a:t> The Rights in Contracts</a:t>
            </a:r>
          </a:p>
          <a:p>
            <a:pPr algn="ctr">
              <a:defRPr/>
            </a:pPr>
            <a:r>
              <a:rPr lang="en-US" b="1" i="1" dirty="0">
                <a:solidFill>
                  <a:srgbClr val="C00000"/>
                </a:solidFill>
              </a:rPr>
              <a:t>Part One: Founders/Common Law/Definition/Elements/Nature</a:t>
            </a:r>
          </a:p>
          <a:p>
            <a:pPr>
              <a:buFont typeface="Arial" pitchFamily="34" charset="0"/>
              <a:buChar char="•"/>
              <a:defRPr/>
            </a:pPr>
            <a:endParaRPr lang="en-US" sz="100"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r>
              <a:rPr lang="en-US" sz="2800" b="1" dirty="0">
                <a:solidFill>
                  <a:srgbClr val="002060"/>
                </a:solidFill>
              </a:rPr>
              <a:t> Contract Formation – Offer</a:t>
            </a:r>
          </a:p>
          <a:p>
            <a:pPr>
              <a:defRPr/>
            </a:pPr>
            <a:r>
              <a:rPr lang="en-US" b="1" i="1" dirty="0">
                <a:solidFill>
                  <a:srgbClr val="C00000"/>
                </a:solidFill>
              </a:rPr>
              <a:t>  Part Two: Definition/Requirements/Termination</a:t>
            </a:r>
          </a:p>
          <a:p>
            <a:pPr>
              <a:defRPr/>
            </a:pPr>
            <a:endParaRPr lang="en-US" sz="100" b="1" i="1" dirty="0">
              <a:solidFill>
                <a:srgbClr val="C00000"/>
              </a:solidFill>
            </a:endParaRPr>
          </a:p>
          <a:p>
            <a:pPr>
              <a:defRPr/>
            </a:pPr>
            <a:endParaRPr lang="en-US" sz="100" b="1" i="1" dirty="0">
              <a:solidFill>
                <a:srgbClr val="C00000"/>
              </a:solidFill>
            </a:endParaRPr>
          </a:p>
          <a:p>
            <a:pPr>
              <a:buFont typeface="Arial" pitchFamily="34" charset="0"/>
              <a:buChar char="•"/>
              <a:defRPr/>
            </a:pPr>
            <a:r>
              <a:rPr lang="en-US" sz="2800" b="1" dirty="0">
                <a:solidFill>
                  <a:srgbClr val="002060"/>
                </a:solidFill>
              </a:rPr>
              <a:t> Contract Formation - Acceptance</a:t>
            </a:r>
          </a:p>
          <a:p>
            <a:pPr algn="ctr">
              <a:defRPr/>
            </a:pPr>
            <a:r>
              <a:rPr lang="en-US" sz="800" b="1" i="1" dirty="0">
                <a:solidFill>
                  <a:srgbClr val="C00000"/>
                </a:solidFill>
              </a:rPr>
              <a:t> </a:t>
            </a:r>
            <a:r>
              <a:rPr lang="en-US" b="1" i="1" dirty="0">
                <a:solidFill>
                  <a:srgbClr val="C00000"/>
                </a:solidFill>
              </a:rPr>
              <a:t>Part Three: Definition/Requirements/Form/Nature/Effect</a:t>
            </a:r>
            <a:endParaRPr lang="en-US"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endParaRPr lang="en-US" sz="100" b="1" dirty="0">
              <a:solidFill>
                <a:srgbClr val="002060"/>
              </a:solidFill>
            </a:endParaRPr>
          </a:p>
          <a:p>
            <a:pPr>
              <a:buFont typeface="Arial" pitchFamily="34" charset="0"/>
              <a:buChar char="•"/>
              <a:defRPr/>
            </a:pPr>
            <a:r>
              <a:rPr lang="en-US" sz="2700" b="1" dirty="0">
                <a:solidFill>
                  <a:srgbClr val="002060"/>
                </a:solidFill>
              </a:rPr>
              <a:t> Class Case – </a:t>
            </a:r>
            <a:r>
              <a:rPr lang="en-US" sz="2700" b="1" dirty="0" err="1">
                <a:solidFill>
                  <a:srgbClr val="002060"/>
                </a:solidFill>
              </a:rPr>
              <a:t>Kolchins</a:t>
            </a:r>
            <a:r>
              <a:rPr lang="en-US" sz="2700" b="1" dirty="0">
                <a:solidFill>
                  <a:srgbClr val="002060"/>
                </a:solidFill>
              </a:rPr>
              <a:t> v. Evolution Market</a:t>
            </a:r>
          </a:p>
          <a:p>
            <a:pPr algn="ctr">
              <a:defRPr/>
            </a:pPr>
            <a:r>
              <a:rPr lang="en-US" sz="1000" b="1" i="1" dirty="0">
                <a:solidFill>
                  <a:srgbClr val="C00000"/>
                </a:solidFill>
              </a:rPr>
              <a:t>     </a:t>
            </a:r>
            <a:r>
              <a:rPr lang="en-US" b="1" i="1" dirty="0">
                <a:solidFill>
                  <a:srgbClr val="C00000"/>
                </a:solidFill>
              </a:rPr>
              <a:t>Recognition of Contractual </a:t>
            </a:r>
            <a:r>
              <a:rPr lang="en-US" b="1" i="1" dirty="0" smtClean="0">
                <a:solidFill>
                  <a:srgbClr val="C00000"/>
                </a:solidFill>
              </a:rPr>
              <a:t>Elements</a:t>
            </a:r>
          </a:p>
          <a:p>
            <a:pPr algn="ctr">
              <a:defRPr/>
            </a:pPr>
            <a:endParaRPr lang="en-US" b="1" i="1" dirty="0">
              <a:solidFill>
                <a:srgbClr val="C00000"/>
              </a:solidFill>
            </a:endParaRPr>
          </a:p>
          <a:p>
            <a:pPr algn="ctr">
              <a:defRPr/>
            </a:pPr>
            <a:endParaRPr lang="en-US" b="1" dirty="0">
              <a:solidFill>
                <a:srgbClr val="C00000"/>
              </a:solidFill>
            </a:endParaRPr>
          </a:p>
        </p:txBody>
      </p:sp>
      <p:sp>
        <p:nvSpPr>
          <p:cNvPr id="4" name="Slide Number Placeholder 3"/>
          <p:cNvSpPr>
            <a:spLocks noGrp="1"/>
          </p:cNvSpPr>
          <p:nvPr>
            <p:ph type="sldNum" sz="quarter" idx="4294967295"/>
          </p:nvPr>
        </p:nvSpPr>
        <p:spPr/>
        <p:txBody>
          <a:bodyPr/>
          <a:lstStyle/>
          <a:p>
            <a:pPr>
              <a:defRPr/>
            </a:pPr>
            <a:fld id="{BF9E4174-A6D1-4830-B2F8-450508E6994C}" type="slidenum">
              <a:rPr lang="en-US" smtClean="0"/>
              <a:pPr>
                <a:defRPr/>
              </a:pPr>
              <a:t>2</a:t>
            </a:fld>
            <a:endParaRPr lang="en-US"/>
          </a:p>
        </p:txBody>
      </p:sp>
    </p:spTree>
    <p:extLst>
      <p:ext uri="{BB962C8B-B14F-4D97-AF65-F5344CB8AC3E}">
        <p14:creationId xmlns:p14="http://schemas.microsoft.com/office/powerpoint/2010/main" val="2814259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265783"/>
          </a:xfrm>
          <a:prstGeom prst="rect">
            <a:avLst/>
          </a:prstGeom>
          <a:solidFill>
            <a:schemeClr val="accent3"/>
          </a:solidFill>
        </p:spPr>
        <p:txBody>
          <a:bodyPr wrap="square">
            <a:spAutoFit/>
          </a:bodyPr>
          <a:lstStyle/>
          <a:p>
            <a:pPr>
              <a:lnSpc>
                <a:spcPct val="80000"/>
              </a:lnSpc>
              <a:defRPr/>
            </a:pPr>
            <a:r>
              <a:rPr lang="en-US" sz="3200" b="1" dirty="0" smtClean="0"/>
              <a:t>Tonight – </a:t>
            </a:r>
            <a:r>
              <a:rPr lang="en-US" sz="3200" b="1" dirty="0"/>
              <a:t>We </a:t>
            </a:r>
            <a:r>
              <a:rPr lang="en-US" sz="3200" b="1" dirty="0" smtClean="0"/>
              <a:t>Will Speak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Contractual Capacity</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/Minors / Incompetents / Intoxication</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Mistake</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Unilateral Mistake / Mutual Mistake / Transcriptions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Deception or Pressure</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Intentional Misrepresentation/Fraud/</a:t>
            </a:r>
            <a:r>
              <a:rPr lang="en-US" b="1" i="1" dirty="0" err="1" smtClean="0">
                <a:solidFill>
                  <a:srgbClr val="C00000"/>
                </a:solidFill>
              </a:rPr>
              <a:t>NonDisclosure</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a:t>
            </a:r>
            <a:r>
              <a:rPr lang="en-US" sz="2600" b="1" dirty="0" smtClean="0">
                <a:solidFill>
                  <a:srgbClr val="002060"/>
                </a:solidFill>
              </a:rPr>
              <a:t>Case </a:t>
            </a:r>
            <a:r>
              <a:rPr lang="en-US" sz="2600" b="1" dirty="0">
                <a:solidFill>
                  <a:srgbClr val="002060"/>
                </a:solidFill>
              </a:rPr>
              <a:t>– </a:t>
            </a:r>
            <a:r>
              <a:rPr lang="en-US" sz="2600" b="1" dirty="0" smtClean="0">
                <a:solidFill>
                  <a:srgbClr val="002060"/>
                </a:solidFill>
              </a:rPr>
              <a:t>Gerstein v. Broad Hollow Co.</a:t>
            </a:r>
            <a:endParaRPr lang="en-US" sz="2600" b="1" dirty="0">
              <a:solidFill>
                <a:srgbClr val="002060"/>
              </a:solidFill>
            </a:endParaRPr>
          </a:p>
          <a:p>
            <a:pPr algn="ctr">
              <a:defRPr/>
            </a:pPr>
            <a:r>
              <a:rPr lang="en-US" sz="2400" b="1" i="1" dirty="0">
                <a:solidFill>
                  <a:srgbClr val="C00000"/>
                </a:solidFill>
              </a:rPr>
              <a:t>     </a:t>
            </a:r>
            <a:r>
              <a:rPr lang="en-US" b="1" i="1" dirty="0" smtClean="0">
                <a:solidFill>
                  <a:srgbClr val="C00000"/>
                </a:solidFill>
              </a:rPr>
              <a:t>Requirement of Free Will to Contract</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r>
              <a:rPr lang="en-US" sz="5900" b="1" i="1" dirty="0" smtClean="0">
                <a:solidFill>
                  <a:srgbClr val="C00000"/>
                </a:solidFill>
              </a:rPr>
              <a:t>Contractual Capacity</a:t>
            </a:r>
            <a:endParaRPr lang="en-US" sz="59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Definitions</a:t>
            </a:r>
            <a:endParaRPr lang="en-US" sz="32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Minors</a:t>
            </a:r>
            <a:endParaRPr lang="en-US" sz="2000" b="1" i="1" dirty="0">
              <a:solidFill>
                <a:srgbClr val="0033CC"/>
              </a:solidFill>
            </a:endParaRP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Incompetents</a:t>
            </a: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Intoxication</a:t>
            </a:r>
            <a:endParaRPr lang="en-US" sz="3200" b="1" i="1" dirty="0">
              <a:solidFill>
                <a:srgbClr val="0033CC"/>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Contractual Capacity</a:t>
            </a:r>
            <a:endParaRPr lang="en-US" sz="3600" b="1" dirty="0">
              <a:solidFill>
                <a:srgbClr val="0308C9"/>
              </a:solidFill>
            </a:endParaRPr>
          </a:p>
          <a:p>
            <a:pPr marL="342900" indent="-342900" algn="ctr">
              <a:lnSpc>
                <a:spcPct val="75000"/>
              </a:lnSpc>
              <a:spcBef>
                <a:spcPct val="20000"/>
              </a:spcBef>
              <a:defRPr/>
            </a:pPr>
            <a:r>
              <a:rPr lang="en-US" sz="2800" b="1" i="1" dirty="0">
                <a:solidFill>
                  <a:srgbClr val="006600"/>
                </a:solidFill>
              </a:rPr>
              <a:t>Definition</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smtClean="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smtClean="0">
                <a:solidFill>
                  <a:srgbClr val="C00000"/>
                </a:solidFill>
              </a:rPr>
              <a:t>“An agreement between </a:t>
            </a:r>
          </a:p>
          <a:p>
            <a:pPr algn="just">
              <a:lnSpc>
                <a:spcPct val="130000"/>
              </a:lnSpc>
              <a:spcBef>
                <a:spcPts val="0"/>
              </a:spcBef>
              <a:defRPr/>
            </a:pPr>
            <a:r>
              <a:rPr lang="en-US" sz="2600" b="1" i="1" dirty="0" smtClean="0">
                <a:solidFill>
                  <a:srgbClr val="C00000"/>
                </a:solidFill>
              </a:rPr>
              <a:t>two or more parties </a:t>
            </a:r>
          </a:p>
          <a:p>
            <a:pPr algn="just">
              <a:lnSpc>
                <a:spcPct val="130000"/>
              </a:lnSpc>
              <a:spcBef>
                <a:spcPts val="0"/>
              </a:spcBef>
              <a:defRPr/>
            </a:pPr>
            <a:r>
              <a:rPr lang="en-US" sz="2600" b="1" i="1" dirty="0" smtClean="0">
                <a:solidFill>
                  <a:srgbClr val="C00000"/>
                </a:solidFill>
              </a:rPr>
              <a:t>creating obligations </a:t>
            </a:r>
          </a:p>
          <a:p>
            <a:pPr algn="just">
              <a:lnSpc>
                <a:spcPct val="130000"/>
              </a:lnSpc>
              <a:spcBef>
                <a:spcPts val="0"/>
              </a:spcBef>
              <a:defRPr/>
            </a:pPr>
            <a:r>
              <a:rPr lang="en-US" sz="2600" b="1" i="1" dirty="0" smtClean="0">
                <a:solidFill>
                  <a:srgbClr val="C00000"/>
                </a:solidFill>
              </a:rPr>
              <a:t>that are enforceable </a:t>
            </a:r>
          </a:p>
          <a:p>
            <a:pPr algn="just">
              <a:lnSpc>
                <a:spcPct val="130000"/>
              </a:lnSpc>
              <a:spcBef>
                <a:spcPts val="0"/>
              </a:spcBef>
              <a:defRPr/>
            </a:pPr>
            <a:r>
              <a:rPr lang="en-US" sz="2600" b="1" i="1" dirty="0" smtClean="0">
                <a:solidFill>
                  <a:srgbClr val="C00000"/>
                </a:solidFill>
              </a:rPr>
              <a:t>or otherwise recognizable </a:t>
            </a:r>
          </a:p>
          <a:p>
            <a:pPr algn="just">
              <a:lnSpc>
                <a:spcPct val="130000"/>
              </a:lnSpc>
              <a:spcBef>
                <a:spcPts val="0"/>
              </a:spcBef>
              <a:defRPr/>
            </a:pPr>
            <a:r>
              <a:rPr lang="en-US" sz="2600" b="1" i="1" dirty="0" smtClean="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Contractual Capacity</a:t>
            </a:r>
            <a:endParaRPr lang="en-US" sz="3600" b="1" dirty="0">
              <a:solidFill>
                <a:srgbClr val="0308C9"/>
              </a:solidFill>
            </a:endParaRPr>
          </a:p>
          <a:p>
            <a:pPr marL="342900" indent="-342900" algn="ctr">
              <a:lnSpc>
                <a:spcPct val="75000"/>
              </a:lnSpc>
              <a:spcBef>
                <a:spcPct val="20000"/>
              </a:spcBef>
              <a:defRPr/>
            </a:pPr>
            <a:r>
              <a:rPr lang="en-US" sz="2800" b="1" i="1" dirty="0" smtClean="0">
                <a:solidFill>
                  <a:srgbClr val="006600"/>
                </a:solidFill>
              </a:rPr>
              <a:t>Definition - Elements of a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In Accordance with Common Law, the </a:t>
            </a:r>
            <a:r>
              <a:rPr lang="en-US" sz="2400" b="1" dirty="0" smtClean="0">
                <a:solidFill>
                  <a:srgbClr val="0308C9"/>
                </a:solidFill>
              </a:rPr>
              <a:t>Elements of a Contract </a:t>
            </a:r>
            <a:r>
              <a:rPr lang="en-US" sz="2400" b="1" dirty="0" smtClean="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a:t>
            </a:r>
            <a:r>
              <a:rPr lang="en-US" altLang="en-US" sz="2400" b="1" i="1" dirty="0" smtClean="0">
                <a:solidFill>
                  <a:srgbClr val="C00000"/>
                </a:solidFill>
              </a:rPr>
              <a:t>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etween </a:t>
            </a:r>
            <a:r>
              <a:rPr lang="en-US" altLang="en-US" sz="2400" b="1" i="1" dirty="0">
                <a:solidFill>
                  <a:srgbClr val="C00000"/>
                </a:solidFill>
              </a:rPr>
              <a:t>C</a:t>
            </a:r>
            <a:r>
              <a:rPr lang="en-US" altLang="en-US" sz="2400" b="1" i="1" dirty="0" smtClean="0">
                <a:solidFill>
                  <a:srgbClr val="C00000"/>
                </a:solidFill>
              </a:rPr>
              <a:t>ompetent </a:t>
            </a:r>
            <a:r>
              <a:rPr lang="en-US" altLang="en-US" sz="2400" b="1" i="1" dirty="0">
                <a:solidFill>
                  <a:srgbClr val="C00000"/>
                </a:solidFill>
              </a:rPr>
              <a:t>P</a:t>
            </a:r>
            <a:r>
              <a:rPr lang="en-US" altLang="en-US" sz="2400" b="1" i="1" dirty="0" smtClean="0">
                <a:solidFill>
                  <a:srgbClr val="C00000"/>
                </a:solidFill>
              </a:rPr>
              <a:t>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ased </a:t>
            </a:r>
            <a:r>
              <a:rPr lang="en-US" altLang="en-US" sz="2400" b="1" i="1" dirty="0">
                <a:solidFill>
                  <a:srgbClr val="C00000"/>
                </a:solidFill>
              </a:rPr>
              <a:t>on </a:t>
            </a:r>
            <a:r>
              <a:rPr lang="en-US" altLang="en-US" sz="2400" b="1" i="1" dirty="0" smtClean="0">
                <a:solidFill>
                  <a:srgbClr val="C00000"/>
                </a:solidFill>
              </a:rPr>
              <a:t>Genuine </a:t>
            </a:r>
            <a:r>
              <a:rPr lang="en-US" altLang="en-US" sz="2400" b="1" i="1" dirty="0">
                <a:solidFill>
                  <a:srgbClr val="C00000"/>
                </a:solidFill>
              </a:rPr>
              <a:t>A</a:t>
            </a:r>
            <a:r>
              <a:rPr lang="en-US" altLang="en-US" sz="2400" b="1" i="1" dirty="0" smtClean="0">
                <a:solidFill>
                  <a:srgbClr val="C00000"/>
                </a:solidFill>
              </a:rPr>
              <a:t>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a:t>
            </a:r>
            <a:r>
              <a:rPr lang="en-US" altLang="en-US" sz="2400" b="1" i="1" dirty="0" smtClean="0">
                <a:solidFill>
                  <a:srgbClr val="C00000"/>
                </a:solidFill>
              </a:rPr>
              <a:t>upported </a:t>
            </a:r>
            <a:r>
              <a:rPr lang="en-US" altLang="en-US" sz="2400" b="1" i="1" dirty="0">
                <a:solidFill>
                  <a:srgbClr val="C00000"/>
                </a:solidFill>
              </a:rPr>
              <a:t>by C</a:t>
            </a:r>
            <a:r>
              <a:rPr lang="en-US" altLang="en-US" sz="2400" b="1" i="1" dirty="0" smtClean="0">
                <a:solidFill>
                  <a:srgbClr val="C00000"/>
                </a:solidFill>
              </a:rPr>
              <a:t>onsideration,</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for </a:t>
            </a:r>
            <a:r>
              <a:rPr lang="en-US" altLang="en-US" sz="2400" b="1" i="1" dirty="0">
                <a:solidFill>
                  <a:srgbClr val="C00000"/>
                </a:solidFill>
              </a:rPr>
              <a:t>L</a:t>
            </a:r>
            <a:r>
              <a:rPr lang="en-US" altLang="en-US" sz="2400" b="1" i="1" dirty="0" smtClean="0">
                <a:solidFill>
                  <a:srgbClr val="C00000"/>
                </a:solidFill>
              </a:rPr>
              <a:t>awful </a:t>
            </a:r>
            <a:r>
              <a:rPr lang="en-US" altLang="en-US" sz="2400" b="1" i="1" dirty="0">
                <a:solidFill>
                  <a:srgbClr val="C00000"/>
                </a:solidFill>
              </a:rPr>
              <a:t>P</a:t>
            </a:r>
            <a:r>
              <a:rPr lang="en-US" altLang="en-US" sz="2400" b="1" i="1" dirty="0" smtClean="0">
                <a:solidFill>
                  <a:srgbClr val="C00000"/>
                </a:solidFill>
              </a:rPr>
              <a:t>urpose </a:t>
            </a:r>
            <a:r>
              <a:rPr lang="en-US" altLang="en-US" sz="2400" b="1" i="1" dirty="0">
                <a:solidFill>
                  <a:srgbClr val="C00000"/>
                </a:solidFill>
              </a:rPr>
              <a:t>S</a:t>
            </a:r>
            <a:r>
              <a:rPr lang="en-US" altLang="en-US" sz="2400" b="1" i="1" dirty="0" smtClean="0">
                <a:solidFill>
                  <a:srgbClr val="C00000"/>
                </a:solidFill>
              </a:rPr>
              <a:t>ubject </a:t>
            </a:r>
            <a:r>
              <a:rPr lang="en-US" altLang="en-US" sz="2400" b="1" i="1" dirty="0">
                <a:solidFill>
                  <a:srgbClr val="C00000"/>
                </a:solidFill>
              </a:rPr>
              <a:t>M</a:t>
            </a:r>
            <a:r>
              <a:rPr lang="en-US" altLang="en-US" sz="2400" b="1" i="1" dirty="0" smtClean="0">
                <a:solidFill>
                  <a:srgbClr val="C00000"/>
                </a:solidFill>
              </a:rPr>
              <a:t>atter,</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in </a:t>
            </a:r>
            <a:r>
              <a:rPr lang="en-US" altLang="en-US" sz="2400" b="1" i="1" dirty="0">
                <a:solidFill>
                  <a:srgbClr val="C00000"/>
                </a:solidFill>
              </a:rPr>
              <a:t>L</a:t>
            </a:r>
            <a:r>
              <a:rPr lang="en-US" altLang="en-US" sz="2400" b="1" i="1" dirty="0" smtClean="0">
                <a:solidFill>
                  <a:srgbClr val="C00000"/>
                </a:solidFill>
              </a:rPr>
              <a:t>egal </a:t>
            </a:r>
            <a:r>
              <a:rPr lang="en-US" altLang="en-US" sz="2400" b="1" i="1" dirty="0">
                <a:solidFill>
                  <a:srgbClr val="C00000"/>
                </a:solidFill>
              </a:rPr>
              <a:t>F</a:t>
            </a:r>
            <a:r>
              <a:rPr lang="en-US" altLang="en-US" sz="2400" b="1" i="1" dirty="0" smtClean="0">
                <a:solidFill>
                  <a:srgbClr val="C00000"/>
                </a:solidFill>
              </a:rPr>
              <a:t>orm</a:t>
            </a:r>
            <a:r>
              <a:rPr lang="en-US" altLang="en-US" sz="2400" b="1" i="1" dirty="0">
                <a:solidFill>
                  <a:srgbClr val="C00000"/>
                </a:solidFill>
              </a:rPr>
              <a:t>.</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a:solidFill>
                  <a:srgbClr val="0308C9"/>
                </a:solidFill>
              </a:rPr>
              <a:t>Contractual Capacity</a:t>
            </a:r>
          </a:p>
          <a:p>
            <a:pPr marL="342900" indent="-342900" algn="ctr">
              <a:lnSpc>
                <a:spcPct val="75000"/>
              </a:lnSpc>
              <a:spcBef>
                <a:spcPct val="20000"/>
              </a:spcBef>
              <a:defRPr/>
            </a:pPr>
            <a:r>
              <a:rPr lang="en-US" sz="2800" b="1" i="1" dirty="0" smtClean="0">
                <a:solidFill>
                  <a:srgbClr val="006600"/>
                </a:solidFill>
              </a:rPr>
              <a:t>Definition – Competency and Capacity</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97000"/>
              </a:lnSpc>
              <a:spcBef>
                <a:spcPts val="0"/>
              </a:spcBef>
              <a:defRPr/>
            </a:pPr>
            <a:r>
              <a:rPr lang="en-US" sz="2400" b="1" dirty="0" smtClean="0"/>
              <a:t>To be a valid </a:t>
            </a:r>
            <a:r>
              <a:rPr lang="en-US" sz="2400" b="1" dirty="0" smtClean="0">
                <a:solidFill>
                  <a:srgbClr val="0308C9"/>
                </a:solidFill>
              </a:rPr>
              <a:t>Contract, </a:t>
            </a:r>
            <a:r>
              <a:rPr lang="en-US" sz="2400" b="1" dirty="0" smtClean="0"/>
              <a:t>it </a:t>
            </a:r>
            <a:r>
              <a:rPr lang="en-US" sz="2400" b="1" dirty="0"/>
              <a:t>must be </a:t>
            </a:r>
            <a:r>
              <a:rPr lang="en-US" altLang="en-US" sz="2400" b="1" i="1" dirty="0">
                <a:solidFill>
                  <a:srgbClr val="C00000"/>
                </a:solidFill>
              </a:rPr>
              <a:t>between competent parties.</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000" b="1" dirty="0"/>
              <a:t>According to Black’s law dictionary, </a:t>
            </a:r>
            <a:r>
              <a:rPr lang="en-US" altLang="en-US" sz="2000" b="1" i="1" dirty="0">
                <a:solidFill>
                  <a:srgbClr val="0308C9"/>
                </a:solidFill>
              </a:rPr>
              <a:t>competence</a:t>
            </a:r>
            <a:r>
              <a:rPr lang="en-US" altLang="en-US" sz="2000" b="1" i="1" dirty="0">
                <a:solidFill>
                  <a:srgbClr val="C00000"/>
                </a:solidFill>
              </a:rPr>
              <a:t> </a:t>
            </a:r>
            <a:endParaRPr lang="en-US" altLang="en-US" sz="2000" b="1" i="1" dirty="0" smtClean="0">
              <a:solidFill>
                <a:srgbClr val="C00000"/>
              </a:solidFill>
            </a:endParaRPr>
          </a:p>
          <a:p>
            <a:pPr algn="just">
              <a:lnSpc>
                <a:spcPct val="97000"/>
              </a:lnSpc>
              <a:spcBef>
                <a:spcPts val="0"/>
              </a:spcBef>
              <a:defRPr/>
            </a:pPr>
            <a:r>
              <a:rPr lang="en-US" altLang="en-US" sz="2000" b="1" dirty="0" smtClean="0"/>
              <a:t>is </a:t>
            </a:r>
            <a:r>
              <a:rPr lang="en-US" altLang="en-US" sz="2000" b="1" dirty="0"/>
              <a:t>defined as: </a:t>
            </a:r>
          </a:p>
          <a:p>
            <a:pPr algn="just">
              <a:lnSpc>
                <a:spcPct val="97000"/>
              </a:lnSpc>
              <a:spcBef>
                <a:spcPts val="0"/>
              </a:spcBef>
              <a:defRPr/>
            </a:pPr>
            <a:r>
              <a:rPr lang="en-US" altLang="en-US" sz="2400" b="1" i="1" dirty="0">
                <a:solidFill>
                  <a:srgbClr val="C00000"/>
                </a:solidFill>
              </a:rPr>
              <a:t>“A basic or minimal ability to do something” </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000" b="1" dirty="0"/>
              <a:t>But legal </a:t>
            </a:r>
            <a:r>
              <a:rPr lang="en-US" altLang="en-US" sz="2000" b="1" dirty="0">
                <a:solidFill>
                  <a:srgbClr val="C00000"/>
                </a:solidFill>
              </a:rPr>
              <a:t>competency</a:t>
            </a:r>
            <a:r>
              <a:rPr lang="en-US" altLang="en-US" sz="2000" b="1" dirty="0"/>
              <a:t> to contract is also based on </a:t>
            </a:r>
            <a:endParaRPr lang="en-US" altLang="en-US" sz="2000" b="1" dirty="0" smtClean="0"/>
          </a:p>
          <a:p>
            <a:pPr algn="just">
              <a:lnSpc>
                <a:spcPct val="97000"/>
              </a:lnSpc>
              <a:spcBef>
                <a:spcPts val="0"/>
              </a:spcBef>
              <a:defRPr/>
            </a:pPr>
            <a:r>
              <a:rPr lang="en-US" altLang="en-US" sz="2000" b="1" dirty="0" smtClean="0"/>
              <a:t>a </a:t>
            </a:r>
            <a:r>
              <a:rPr lang="en-US" altLang="en-US" sz="2000" b="1" dirty="0"/>
              <a:t>concept known as </a:t>
            </a:r>
            <a:r>
              <a:rPr lang="en-US" altLang="en-US" sz="2000" b="1" dirty="0">
                <a:solidFill>
                  <a:srgbClr val="0308C9"/>
                </a:solidFill>
              </a:rPr>
              <a:t>“capacity”, </a:t>
            </a:r>
            <a:r>
              <a:rPr lang="en-US" altLang="en-US" sz="2000" b="1" dirty="0"/>
              <a:t>which is defined as:</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400" b="1" i="1" dirty="0">
                <a:solidFill>
                  <a:srgbClr val="C00000"/>
                </a:solidFill>
              </a:rPr>
              <a:t>“The power to create or enter into a legal relation under the same circumstances in which a normal person would have such power to do so.  </a:t>
            </a:r>
          </a:p>
          <a:p>
            <a:pPr algn="just">
              <a:lnSpc>
                <a:spcPct val="97000"/>
              </a:lnSpc>
              <a:spcBef>
                <a:spcPts val="0"/>
              </a:spcBef>
              <a:defRPr/>
            </a:pPr>
            <a:endParaRPr lang="en-US" altLang="en-US" sz="1000" b="1" i="1" dirty="0">
              <a:solidFill>
                <a:srgbClr val="C00000"/>
              </a:solidFill>
            </a:endParaRPr>
          </a:p>
          <a:p>
            <a:pPr algn="just">
              <a:lnSpc>
                <a:spcPct val="97000"/>
              </a:lnSpc>
              <a:spcBef>
                <a:spcPts val="0"/>
              </a:spcBef>
              <a:defRPr/>
            </a:pPr>
            <a:r>
              <a:rPr lang="en-US" altLang="en-US" sz="2000" b="1" i="1" dirty="0"/>
              <a:t>Age and mental health are both elements of capacity.</a:t>
            </a:r>
            <a:endParaRPr lang="en-US" sz="2000" b="1" i="1" dirty="0"/>
          </a:p>
        </p:txBody>
      </p:sp>
      <p:pic>
        <p:nvPicPr>
          <p:cNvPr id="3"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7410091" y="2838806"/>
            <a:ext cx="1352909" cy="1403236"/>
          </a:xfrm>
          <a:prstGeom prst="rect">
            <a:avLst/>
          </a:prstGeom>
          <a:noFill/>
          <a:ln w="9525">
            <a:noFill/>
            <a:miter lim="800000"/>
            <a:headEnd/>
            <a:tailEnd/>
          </a:ln>
        </p:spPr>
      </p:pic>
    </p:spTree>
    <p:extLst>
      <p:ext uri="{BB962C8B-B14F-4D97-AF65-F5344CB8AC3E}">
        <p14:creationId xmlns:p14="http://schemas.microsoft.com/office/powerpoint/2010/main" val="125666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308C9"/>
                </a:solidFill>
              </a:rPr>
              <a:t>Contractual Capacity</a:t>
            </a:r>
          </a:p>
          <a:p>
            <a:pPr marL="342900" indent="-342900" algn="ctr">
              <a:spcBef>
                <a:spcPts val="0"/>
              </a:spcBef>
              <a:defRPr/>
            </a:pPr>
            <a:r>
              <a:rPr lang="en-US" sz="2800" b="1" i="1" dirty="0" smtClean="0">
                <a:solidFill>
                  <a:srgbClr val="006600"/>
                </a:solidFill>
              </a:rPr>
              <a:t>Definition – Capacity to Contract - Generally</a:t>
            </a:r>
            <a:endParaRPr lang="en-US" sz="2800" b="1" i="1" dirty="0">
              <a:solidFill>
                <a:srgbClr val="006600"/>
              </a:solidFill>
            </a:endParaRPr>
          </a:p>
          <a:p>
            <a:pPr>
              <a:spcBef>
                <a:spcPts val="0"/>
              </a:spcBef>
              <a:defRPr/>
            </a:pPr>
            <a:endParaRPr lang="en-US" sz="1000" b="1" i="1" dirty="0"/>
          </a:p>
          <a:p>
            <a:pPr algn="just">
              <a:spcBef>
                <a:spcPts val="0"/>
              </a:spcBef>
              <a:defRPr/>
            </a:pPr>
            <a:endParaRPr lang="en-US" sz="800" b="1" i="1" dirty="0"/>
          </a:p>
          <a:p>
            <a:pPr eaLnBrk="1" hangingPunct="1">
              <a:spcBef>
                <a:spcPts val="0"/>
              </a:spcBef>
              <a:defRPr/>
            </a:pPr>
            <a:r>
              <a:rPr lang="en-US" altLang="en-US" sz="2000" b="1" dirty="0" smtClean="0"/>
              <a:t>More specifically, </a:t>
            </a:r>
            <a:r>
              <a:rPr lang="en-US" altLang="en-US" sz="2000" b="1" dirty="0" smtClean="0">
                <a:solidFill>
                  <a:srgbClr val="C00000"/>
                </a:solidFill>
              </a:rPr>
              <a:t>Contractual </a:t>
            </a:r>
            <a:r>
              <a:rPr lang="en-US" altLang="en-US" sz="2000" b="1" dirty="0">
                <a:solidFill>
                  <a:srgbClr val="C00000"/>
                </a:solidFill>
              </a:rPr>
              <a:t>Capacity </a:t>
            </a:r>
            <a:r>
              <a:rPr lang="en-US" altLang="en-US" sz="2000" b="1" dirty="0" smtClean="0"/>
              <a:t>has been defined as:  </a:t>
            </a:r>
          </a:p>
          <a:p>
            <a:pPr eaLnBrk="1" hangingPunct="1">
              <a:spcBef>
                <a:spcPts val="0"/>
              </a:spcBef>
              <a:defRPr/>
            </a:pPr>
            <a:endParaRPr lang="en-US" altLang="en-US" sz="1000" dirty="0"/>
          </a:p>
          <a:p>
            <a:pPr algn="just" eaLnBrk="1" hangingPunct="1">
              <a:spcBef>
                <a:spcPts val="0"/>
              </a:spcBef>
              <a:defRPr/>
            </a:pPr>
            <a:r>
              <a:rPr lang="en-US" altLang="en-US" sz="2400" b="1" i="1" dirty="0" smtClean="0">
                <a:solidFill>
                  <a:srgbClr val="0308C9"/>
                </a:solidFill>
              </a:rPr>
              <a:t>“The ability </a:t>
            </a:r>
            <a:r>
              <a:rPr lang="en-US" altLang="en-US" sz="2400" b="1" i="1" dirty="0">
                <a:solidFill>
                  <a:srgbClr val="0308C9"/>
                </a:solidFill>
              </a:rPr>
              <a:t>to understand that a contract is being </a:t>
            </a:r>
            <a:r>
              <a:rPr lang="en-US" altLang="en-US" sz="2400" b="1" i="1" dirty="0" smtClean="0">
                <a:solidFill>
                  <a:srgbClr val="0308C9"/>
                </a:solidFill>
              </a:rPr>
              <a:t>made, and to comprehend </a:t>
            </a:r>
            <a:r>
              <a:rPr lang="en-US" altLang="en-US" sz="2400" b="1" i="1" dirty="0">
                <a:solidFill>
                  <a:srgbClr val="0308C9"/>
                </a:solidFill>
              </a:rPr>
              <a:t>its general </a:t>
            </a:r>
            <a:r>
              <a:rPr lang="en-US" altLang="en-US" sz="2400" b="1" i="1" dirty="0" smtClean="0">
                <a:solidFill>
                  <a:srgbClr val="0308C9"/>
                </a:solidFill>
              </a:rPr>
              <a:t>meaning, to the extent that genuine assent may be given to its terms.”  </a:t>
            </a:r>
          </a:p>
          <a:p>
            <a:pPr eaLnBrk="1" hangingPunct="1">
              <a:spcBef>
                <a:spcPts val="0"/>
              </a:spcBef>
              <a:defRPr/>
            </a:pPr>
            <a:endParaRPr lang="en-US" altLang="en-US" sz="1000" dirty="0"/>
          </a:p>
          <a:p>
            <a:pPr algn="just" eaLnBrk="1" hangingPunct="1">
              <a:spcBef>
                <a:spcPts val="0"/>
              </a:spcBef>
              <a:defRPr/>
            </a:pPr>
            <a:r>
              <a:rPr lang="en-US" altLang="en-US" b="1" i="1" dirty="0" smtClean="0">
                <a:solidFill>
                  <a:srgbClr val="C00000"/>
                </a:solidFill>
              </a:rPr>
              <a:t>Status Incapacity:</a:t>
            </a:r>
            <a:r>
              <a:rPr lang="en-US" altLang="en-US" b="1" i="1" dirty="0" smtClean="0"/>
              <a:t> </a:t>
            </a:r>
            <a:r>
              <a:rPr lang="en-US" altLang="en-US" dirty="0"/>
              <a:t>Minors </a:t>
            </a:r>
            <a:r>
              <a:rPr lang="en-US" altLang="en-US" dirty="0" smtClean="0"/>
              <a:t>(persons under 18 - the legal age of majority) </a:t>
            </a:r>
            <a:r>
              <a:rPr lang="en-US" altLang="en-US" dirty="0"/>
              <a:t>do not have the legal capacity to contract</a:t>
            </a:r>
            <a:r>
              <a:rPr lang="en-US" altLang="en-US" dirty="0" smtClean="0"/>
              <a:t>.  If they have been emancipated from their parents, however, they are presumed to have capacity.  Contracts with minors are therefore often found to be voidable at the option of the minor.</a:t>
            </a:r>
          </a:p>
          <a:p>
            <a:pPr eaLnBrk="1" hangingPunct="1">
              <a:spcBef>
                <a:spcPts val="0"/>
              </a:spcBef>
              <a:defRPr/>
            </a:pPr>
            <a:endParaRPr lang="en-US" altLang="en-US" sz="1000" dirty="0"/>
          </a:p>
          <a:p>
            <a:pPr algn="just" eaLnBrk="1" hangingPunct="1">
              <a:spcBef>
                <a:spcPts val="0"/>
              </a:spcBef>
              <a:defRPr/>
            </a:pPr>
            <a:r>
              <a:rPr lang="en-US" altLang="en-US" b="1" i="1" dirty="0" smtClean="0">
                <a:solidFill>
                  <a:srgbClr val="C00000"/>
                </a:solidFill>
              </a:rPr>
              <a:t>Factual Incapacity:</a:t>
            </a:r>
            <a:r>
              <a:rPr lang="en-US" altLang="en-US" dirty="0" smtClean="0">
                <a:solidFill>
                  <a:srgbClr val="C00000"/>
                </a:solidFill>
              </a:rPr>
              <a:t>  </a:t>
            </a:r>
            <a:r>
              <a:rPr lang="en-US" altLang="en-US" dirty="0" smtClean="0"/>
              <a:t>Mental </a:t>
            </a:r>
            <a:r>
              <a:rPr lang="en-US" altLang="en-US" dirty="0"/>
              <a:t>incompetence due to </a:t>
            </a:r>
            <a:r>
              <a:rPr lang="en-US" altLang="en-US" dirty="0" smtClean="0"/>
              <a:t>mental illness, brain injury, </a:t>
            </a:r>
            <a:r>
              <a:rPr lang="en-US" altLang="en-US" dirty="0"/>
              <a:t>or intoxication from medication, illegal drugs or alcohol.</a:t>
            </a:r>
            <a:endParaRPr lang="en-US" altLang="en-US" dirty="0" smtClean="0"/>
          </a:p>
        </p:txBody>
      </p:sp>
    </p:spTree>
    <p:extLst>
      <p:ext uri="{BB962C8B-B14F-4D97-AF65-F5344CB8AC3E}">
        <p14:creationId xmlns:p14="http://schemas.microsoft.com/office/powerpoint/2010/main" val="4182988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18080"/>
            <a:ext cx="8382000" cy="57150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308C9"/>
                </a:solidFill>
              </a:rPr>
              <a:t>Contractual Capacity</a:t>
            </a:r>
          </a:p>
          <a:p>
            <a:pPr marL="342900" indent="-342900" algn="ctr">
              <a:spcBef>
                <a:spcPts val="0"/>
              </a:spcBef>
              <a:defRPr/>
            </a:pPr>
            <a:r>
              <a:rPr lang="en-US" sz="2800" b="1" i="1" dirty="0" smtClean="0">
                <a:solidFill>
                  <a:srgbClr val="006600"/>
                </a:solidFill>
              </a:rPr>
              <a:t>Definition – Capacity to Contract - Reasoning</a:t>
            </a:r>
            <a:endParaRPr lang="en-US" sz="2800" b="1" i="1" dirty="0">
              <a:solidFill>
                <a:srgbClr val="006600"/>
              </a:solidFill>
            </a:endParaRPr>
          </a:p>
          <a:p>
            <a:pPr>
              <a:spcBef>
                <a:spcPts val="0"/>
              </a:spcBef>
              <a:defRPr/>
            </a:pPr>
            <a:endParaRPr lang="en-US" sz="1000" b="1" i="1" dirty="0"/>
          </a:p>
          <a:p>
            <a:pPr algn="just">
              <a:spcBef>
                <a:spcPts val="0"/>
              </a:spcBef>
              <a:defRPr/>
            </a:pPr>
            <a:endParaRPr lang="en-US" sz="800" b="1" i="1" dirty="0"/>
          </a:p>
          <a:p>
            <a:pPr algn="just" eaLnBrk="1" hangingPunct="1">
              <a:spcBef>
                <a:spcPts val="0"/>
              </a:spcBef>
              <a:defRPr/>
            </a:pPr>
            <a:r>
              <a:rPr lang="en-US" altLang="en-US" sz="1600" dirty="0" smtClean="0"/>
              <a:t>The reason the law requires, </a:t>
            </a:r>
            <a:r>
              <a:rPr lang="en-US" altLang="en-US" sz="1600" b="1" dirty="0" smtClean="0">
                <a:solidFill>
                  <a:srgbClr val="C00000"/>
                </a:solidFill>
              </a:rPr>
              <a:t>Contractual </a:t>
            </a:r>
            <a:r>
              <a:rPr lang="en-US" altLang="en-US" sz="1600" b="1" dirty="0">
                <a:solidFill>
                  <a:srgbClr val="C00000"/>
                </a:solidFill>
              </a:rPr>
              <a:t>Capacity </a:t>
            </a:r>
            <a:r>
              <a:rPr lang="en-US" altLang="en-US" sz="1600" dirty="0" smtClean="0"/>
              <a:t>(i.e. the ability of the parties to understand the terms, conditions, duties and responsibilities of the agreement to which they are entering), is because in order to fully agree to a contract, the parties must have:  </a:t>
            </a:r>
          </a:p>
          <a:p>
            <a:pPr eaLnBrk="1" hangingPunct="1">
              <a:spcBef>
                <a:spcPts val="0"/>
              </a:spcBef>
              <a:defRPr/>
            </a:pPr>
            <a:endParaRPr lang="en-US" altLang="en-US" sz="1000" dirty="0"/>
          </a:p>
          <a:p>
            <a:pPr algn="ctr" eaLnBrk="1" hangingPunct="1">
              <a:spcBef>
                <a:spcPts val="0"/>
              </a:spcBef>
              <a:defRPr/>
            </a:pPr>
            <a:r>
              <a:rPr lang="en-US" altLang="en-US" sz="2400" b="1" i="1" dirty="0" smtClean="0">
                <a:solidFill>
                  <a:srgbClr val="0308C9"/>
                </a:solidFill>
              </a:rPr>
              <a:t>“Genuine Assent”  </a:t>
            </a:r>
          </a:p>
          <a:p>
            <a:pPr eaLnBrk="1" hangingPunct="1">
              <a:spcBef>
                <a:spcPts val="0"/>
              </a:spcBef>
              <a:defRPr/>
            </a:pPr>
            <a:endParaRPr lang="en-US" altLang="en-US" sz="1000" dirty="0"/>
          </a:p>
          <a:p>
            <a:pPr algn="just">
              <a:spcBef>
                <a:spcPts val="0"/>
              </a:spcBef>
              <a:defRPr/>
            </a:pPr>
            <a:r>
              <a:rPr lang="en-US" altLang="en-US" sz="1600" dirty="0"/>
              <a:t>According to Black’s law dictionary, </a:t>
            </a:r>
            <a:r>
              <a:rPr lang="en-US" altLang="en-US" sz="1600" b="1" i="1" dirty="0">
                <a:solidFill>
                  <a:srgbClr val="0308C9"/>
                </a:solidFill>
              </a:rPr>
              <a:t>genuine assent</a:t>
            </a:r>
            <a:r>
              <a:rPr lang="en-US" altLang="en-US" sz="1600" b="1" i="1" dirty="0">
                <a:solidFill>
                  <a:srgbClr val="C00000"/>
                </a:solidFill>
              </a:rPr>
              <a:t> </a:t>
            </a:r>
            <a:r>
              <a:rPr lang="en-US" altLang="en-US" sz="1600" dirty="0"/>
              <a:t>is defined as: </a:t>
            </a:r>
          </a:p>
          <a:p>
            <a:pPr algn="just">
              <a:spcBef>
                <a:spcPts val="0"/>
              </a:spcBef>
              <a:defRPr/>
            </a:pPr>
            <a:endParaRPr lang="en-US" altLang="en-US" sz="800" b="1" dirty="0"/>
          </a:p>
          <a:p>
            <a:pPr algn="just">
              <a:spcBef>
                <a:spcPts val="0"/>
              </a:spcBef>
              <a:defRPr/>
            </a:pPr>
            <a:r>
              <a:rPr lang="en-US" altLang="en-US" b="1" i="1" dirty="0">
                <a:solidFill>
                  <a:srgbClr val="C00000"/>
                </a:solidFill>
              </a:rPr>
              <a:t>“Agreement, approval or permission that is authentic, real and has the quality of what it is purported to be</a:t>
            </a:r>
            <a:r>
              <a:rPr lang="en-US" altLang="en-US" b="1" i="1" dirty="0" smtClean="0">
                <a:solidFill>
                  <a:srgbClr val="C00000"/>
                </a:solidFill>
              </a:rPr>
              <a:t>.”</a:t>
            </a:r>
          </a:p>
          <a:p>
            <a:pPr algn="just">
              <a:spcBef>
                <a:spcPts val="0"/>
              </a:spcBef>
              <a:defRPr/>
            </a:pPr>
            <a:endParaRPr lang="en-US" sz="1600" b="1" i="1" dirty="0">
              <a:solidFill>
                <a:srgbClr val="C00000"/>
              </a:solidFill>
            </a:endParaRPr>
          </a:p>
          <a:p>
            <a:pPr algn="just">
              <a:spcBef>
                <a:spcPts val="0"/>
              </a:spcBef>
              <a:defRPr/>
            </a:pPr>
            <a:r>
              <a:rPr lang="en-US" altLang="en-US" sz="1600" dirty="0" smtClean="0"/>
              <a:t>Without</a:t>
            </a:r>
            <a:r>
              <a:rPr lang="en-US" altLang="en-US" sz="1600" b="1" dirty="0" smtClean="0"/>
              <a:t> </a:t>
            </a:r>
            <a:r>
              <a:rPr lang="en-US" altLang="en-US" sz="1600" b="1" dirty="0">
                <a:solidFill>
                  <a:srgbClr val="C00000"/>
                </a:solidFill>
              </a:rPr>
              <a:t>Contractual </a:t>
            </a:r>
            <a:r>
              <a:rPr lang="en-US" altLang="en-US" sz="1600" b="1" dirty="0" smtClean="0">
                <a:solidFill>
                  <a:srgbClr val="C00000"/>
                </a:solidFill>
              </a:rPr>
              <a:t>Capacity </a:t>
            </a:r>
            <a:r>
              <a:rPr lang="en-US" altLang="en-US" sz="1600" dirty="0" smtClean="0"/>
              <a:t>there can be no </a:t>
            </a:r>
            <a:r>
              <a:rPr lang="en-US" altLang="en-US" sz="1600" b="1" dirty="0" smtClean="0">
                <a:solidFill>
                  <a:srgbClr val="0000FF"/>
                </a:solidFill>
              </a:rPr>
              <a:t>genuine assent</a:t>
            </a:r>
            <a:r>
              <a:rPr lang="en-US" altLang="en-US" sz="1600" dirty="0" smtClean="0"/>
              <a:t>, as  </a:t>
            </a:r>
            <a:r>
              <a:rPr lang="en-US" altLang="en-US" sz="1600" dirty="0"/>
              <a:t>ability of the parties to understand the terms, conditions, duties and responsibilities of the agreement to which they are </a:t>
            </a:r>
            <a:r>
              <a:rPr lang="en-US" altLang="en-US" sz="1600" dirty="0" smtClean="0"/>
              <a:t>entering, is called into question due to age, mental illness, brain injury, or </a:t>
            </a:r>
            <a:r>
              <a:rPr lang="en-US" altLang="en-US" sz="1600" dirty="0"/>
              <a:t>intoxication </a:t>
            </a:r>
            <a:r>
              <a:rPr lang="en-US" altLang="en-US" sz="1600" dirty="0" smtClean="0"/>
              <a:t>from medication, illegal drugs or alcohol.</a:t>
            </a:r>
            <a:endParaRPr lang="en-US" sz="1600" i="1" dirty="0">
              <a:solidFill>
                <a:srgbClr val="C00000"/>
              </a:solidFill>
            </a:endParaRPr>
          </a:p>
        </p:txBody>
      </p:sp>
    </p:spTree>
    <p:extLst>
      <p:ext uri="{BB962C8B-B14F-4D97-AF65-F5344CB8AC3E}">
        <p14:creationId xmlns:p14="http://schemas.microsoft.com/office/powerpoint/2010/main" val="2715231254"/>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10045</TotalTime>
  <Words>2102</Words>
  <Application>Microsoft Office PowerPoint</Application>
  <PresentationFormat>On-screen Show (4:3)</PresentationFormat>
  <Paragraphs>221</Paragraphs>
  <Slides>15</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Robert Farley</cp:lastModifiedBy>
  <cp:revision>211</cp:revision>
  <cp:lastPrinted>2020-09-11T18:44:12Z</cp:lastPrinted>
  <dcterms:created xsi:type="dcterms:W3CDTF">2009-11-02T21:31:23Z</dcterms:created>
  <dcterms:modified xsi:type="dcterms:W3CDTF">2020-09-18T20:15:10Z</dcterms:modified>
</cp:coreProperties>
</file>