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4"/>
  </p:notesMasterIdLst>
  <p:sldIdLst>
    <p:sldId id="293" r:id="rId2"/>
    <p:sldId id="295" r:id="rId3"/>
    <p:sldId id="271" r:id="rId4"/>
    <p:sldId id="296" r:id="rId5"/>
    <p:sldId id="298" r:id="rId6"/>
    <p:sldId id="301" r:id="rId7"/>
    <p:sldId id="341" r:id="rId8"/>
    <p:sldId id="336" r:id="rId9"/>
    <p:sldId id="346" r:id="rId10"/>
    <p:sldId id="347" r:id="rId11"/>
    <p:sldId id="348" r:id="rId12"/>
    <p:sldId id="343" r:id="rId13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0308C9"/>
    <a:srgbClr val="F9DE6D"/>
    <a:srgbClr val="FFFF66"/>
    <a:srgbClr val="FFD47D"/>
    <a:srgbClr val="FFFF00"/>
    <a:srgbClr val="886F55"/>
    <a:srgbClr val="752619"/>
    <a:srgbClr val="A03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130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4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70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9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7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47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82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68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94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1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Five B: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Mistake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1808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7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</a:t>
            </a:r>
            <a:r>
              <a:rPr lang="en-US" sz="3600" b="1" dirty="0" smtClean="0">
                <a:solidFill>
                  <a:srgbClr val="0308C9"/>
                </a:solidFill>
              </a:rPr>
              <a:t>Mistakes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87000"/>
              </a:lnSpc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Mutual Mistakes</a:t>
            </a:r>
            <a:endParaRPr lang="en-US" sz="2800" b="1" i="1" dirty="0">
              <a:solidFill>
                <a:srgbClr val="006600"/>
              </a:solidFill>
            </a:endParaRPr>
          </a:p>
          <a:p>
            <a:pPr algn="just">
              <a:lnSpc>
                <a:spcPct val="87000"/>
              </a:lnSpc>
              <a:spcBef>
                <a:spcPts val="0"/>
              </a:spcBef>
              <a:defRPr/>
            </a:pPr>
            <a:endParaRPr lang="en-US" sz="800" b="1" i="1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Defined:</a:t>
            </a:r>
            <a:r>
              <a:rPr lang="en-US" sz="1400" dirty="0" smtClean="0"/>
              <a:t> A mutual mistake is a mistake made by both </a:t>
            </a:r>
            <a:r>
              <a:rPr lang="en-US" sz="1400" dirty="0"/>
              <a:t>of the </a:t>
            </a:r>
            <a:r>
              <a:rPr lang="en-US" sz="1400" dirty="0" smtClean="0"/>
              <a:t>contracting parties</a:t>
            </a:r>
            <a:r>
              <a:rPr lang="en-US" sz="1600" dirty="0" smtClean="0"/>
              <a:t>.</a:t>
            </a: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dirty="0" smtClean="0"/>
              <a:t>It is a mistake as </a:t>
            </a:r>
            <a:r>
              <a:rPr lang="en-US" sz="1400" dirty="0"/>
              <a:t>to a </a:t>
            </a:r>
            <a:r>
              <a:rPr lang="en-US" sz="1400" dirty="0" smtClean="0"/>
              <a:t>fact, that does affect </a:t>
            </a:r>
            <a:r>
              <a:rPr lang="en-US" sz="1400" dirty="0"/>
              <a:t>the </a:t>
            </a:r>
            <a:r>
              <a:rPr lang="en-US" sz="1400" dirty="0" smtClean="0"/>
              <a:t>contract, and such mistake </a:t>
            </a:r>
            <a:r>
              <a:rPr lang="en-US" sz="1400" dirty="0"/>
              <a:t>is </a:t>
            </a:r>
            <a:r>
              <a:rPr lang="en-US" sz="1400" dirty="0" smtClean="0"/>
              <a:t>shared by </a:t>
            </a:r>
            <a:r>
              <a:rPr lang="en-US" sz="1400" dirty="0"/>
              <a:t>both parties, it is often held that no contract was formed at all, </a:t>
            </a:r>
            <a:r>
              <a:rPr lang="en-US" sz="1400" dirty="0" smtClean="0"/>
              <a:t>or that </a:t>
            </a:r>
            <a:r>
              <a:rPr lang="en-US" sz="1400" dirty="0"/>
              <a:t>the contract should be subject to either rescission (i.e</a:t>
            </a:r>
            <a:r>
              <a:rPr lang="en-US" sz="1400" dirty="0" smtClean="0"/>
              <a:t>., cancellation</a:t>
            </a:r>
            <a:r>
              <a:rPr lang="en-US" sz="1400" dirty="0"/>
              <a:t>) or reformation (i.e., re-writing by the court</a:t>
            </a:r>
            <a:r>
              <a:rPr lang="en-US" sz="1400" dirty="0" smtClean="0"/>
              <a:t>).</a:t>
            </a:r>
            <a:endParaRPr lang="en-US" sz="14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When Can a Contract Be Rescinded or Reformed for Mutual Mistake: </a:t>
            </a:r>
            <a:r>
              <a:rPr lang="en-US" altLang="en-US" sz="1400" dirty="0"/>
              <a:t>When both parties are mistaken about a basic, material fact of the contract, the adversely affected party may </a:t>
            </a:r>
            <a:r>
              <a:rPr lang="en-US" altLang="en-US" sz="1400" dirty="0" smtClean="0"/>
              <a:t>generally avoid </a:t>
            </a:r>
            <a:r>
              <a:rPr lang="en-US" altLang="en-US" sz="1400" dirty="0"/>
              <a:t>the contract</a:t>
            </a:r>
            <a:r>
              <a:rPr lang="en-US" altLang="en-US" sz="1400" dirty="0" smtClean="0"/>
              <a:t>.</a:t>
            </a: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altLang="en-US" sz="5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C00000"/>
                </a:solidFill>
              </a:rPr>
              <a:t>T</a:t>
            </a:r>
            <a:r>
              <a:rPr lang="en-US" sz="1400" b="1" i="1" dirty="0" smtClean="0">
                <a:solidFill>
                  <a:srgbClr val="C00000"/>
                </a:solidFill>
              </a:rPr>
              <a:t>hree </a:t>
            </a:r>
            <a:r>
              <a:rPr lang="en-US" sz="1400" b="1" i="1" dirty="0">
                <a:solidFill>
                  <a:srgbClr val="C00000"/>
                </a:solidFill>
              </a:rPr>
              <a:t>R</a:t>
            </a:r>
            <a:r>
              <a:rPr lang="en-US" sz="1400" b="1" i="1" dirty="0" smtClean="0">
                <a:solidFill>
                  <a:srgbClr val="C00000"/>
                </a:solidFill>
              </a:rPr>
              <a:t>equirements</a:t>
            </a:r>
            <a:r>
              <a:rPr lang="en-US" sz="1400" b="1" i="1" dirty="0">
                <a:solidFill>
                  <a:srgbClr val="C00000"/>
                </a:solidFill>
              </a:rPr>
              <a:t>: </a:t>
            </a:r>
            <a:r>
              <a:rPr lang="en-US" sz="1400" b="1" i="1" dirty="0" smtClean="0"/>
              <a:t> </a:t>
            </a:r>
            <a:r>
              <a:rPr lang="en-US" sz="1400" dirty="0" smtClean="0"/>
              <a:t>Three requirements are generally must </a:t>
            </a:r>
            <a:r>
              <a:rPr lang="en-US" sz="1400" dirty="0"/>
              <a:t>be satisfied before the </a:t>
            </a:r>
            <a:r>
              <a:rPr lang="en-US" sz="1400" dirty="0" smtClean="0"/>
              <a:t>adversely affected party </a:t>
            </a:r>
            <a:r>
              <a:rPr lang="en-US" sz="1400" dirty="0"/>
              <a:t>may avoid the contract on account of mutual mistake</a:t>
            </a:r>
            <a:r>
              <a:rPr lang="en-US" sz="1400" dirty="0" smtClean="0"/>
              <a:t>:</a:t>
            </a: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dirty="0"/>
          </a:p>
          <a:p>
            <a:pPr marL="285750" indent="-285750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smtClean="0"/>
              <a:t>The </a:t>
            </a:r>
            <a:r>
              <a:rPr lang="en-US" sz="1400" dirty="0"/>
              <a:t>mistake must concern a </a:t>
            </a:r>
            <a:r>
              <a:rPr lang="en-US" sz="1400" b="1" i="1" dirty="0">
                <a:solidFill>
                  <a:srgbClr val="0000FF"/>
                </a:solidFill>
              </a:rPr>
              <a:t>basic assumption </a:t>
            </a:r>
            <a:r>
              <a:rPr lang="en-US" sz="1400" dirty="0"/>
              <a:t>on which </a:t>
            </a:r>
            <a:r>
              <a:rPr lang="en-US" sz="1400" dirty="0" smtClean="0"/>
              <a:t>the contract </a:t>
            </a:r>
            <a:r>
              <a:rPr lang="en-US" sz="1400" dirty="0"/>
              <a:t>was made;</a:t>
            </a:r>
          </a:p>
          <a:p>
            <a:pPr marL="285750" indent="-285750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smtClean="0"/>
              <a:t>The </a:t>
            </a:r>
            <a:r>
              <a:rPr lang="en-US" sz="1400" dirty="0"/>
              <a:t>mistake must have a </a:t>
            </a:r>
            <a:r>
              <a:rPr lang="en-US" sz="1400" b="1" i="1" dirty="0">
                <a:solidFill>
                  <a:srgbClr val="0000FF"/>
                </a:solidFill>
              </a:rPr>
              <a:t>material effect </a:t>
            </a:r>
            <a:r>
              <a:rPr lang="en-US" sz="1400" dirty="0"/>
              <a:t>on the “agreed </a:t>
            </a:r>
            <a:r>
              <a:rPr lang="en-US" sz="1400" dirty="0" smtClean="0"/>
              <a:t>exchange of </a:t>
            </a:r>
            <a:r>
              <a:rPr lang="en-US" sz="1400" dirty="0"/>
              <a:t>performances”; </a:t>
            </a:r>
            <a:r>
              <a:rPr lang="en-US" sz="1400" dirty="0" smtClean="0"/>
              <a:t>and</a:t>
            </a:r>
          </a:p>
          <a:p>
            <a:pPr marL="285750" indent="-285750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smtClean="0"/>
              <a:t>The </a:t>
            </a:r>
            <a:r>
              <a:rPr lang="en-US" sz="1400" dirty="0"/>
              <a:t>adversely-affected party (the one seeking avoidance) </a:t>
            </a:r>
            <a:r>
              <a:rPr lang="en-US" sz="1400" dirty="0" smtClean="0"/>
              <a:t>must </a:t>
            </a:r>
            <a:r>
              <a:rPr lang="en-US" sz="1400" b="1" i="1" dirty="0" smtClean="0">
                <a:solidFill>
                  <a:srgbClr val="0000FF"/>
                </a:solidFill>
              </a:rPr>
              <a:t>not </a:t>
            </a:r>
            <a:r>
              <a:rPr lang="en-US" sz="1400" b="1" i="1" dirty="0">
                <a:solidFill>
                  <a:srgbClr val="0000FF"/>
                </a:solidFill>
              </a:rPr>
              <a:t>bear the risk </a:t>
            </a:r>
            <a:r>
              <a:rPr lang="en-US" sz="1400" dirty="0"/>
              <a:t>of the mistake.</a:t>
            </a:r>
          </a:p>
          <a:p>
            <a:pPr>
              <a:lnSpc>
                <a:spcPct val="87000"/>
              </a:lnSpc>
              <a:spcBef>
                <a:spcPts val="0"/>
              </a:spcBef>
            </a:pPr>
            <a:endParaRPr lang="en-US" sz="500" dirty="0">
              <a:solidFill>
                <a:srgbClr val="008000"/>
              </a:solidFill>
            </a:endParaRP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Meaning </a:t>
            </a:r>
            <a:r>
              <a:rPr lang="en-US" sz="1200" b="1" dirty="0">
                <a:solidFill>
                  <a:srgbClr val="008000"/>
                </a:solidFill>
              </a:rPr>
              <a:t>of “basic assumption”: </a:t>
            </a:r>
            <a:r>
              <a:rPr lang="en-US" sz="1200" dirty="0"/>
              <a:t>The requirement that the mistake </a:t>
            </a:r>
            <a:r>
              <a:rPr lang="en-US" sz="1200" dirty="0" smtClean="0"/>
              <a:t>be a </a:t>
            </a:r>
            <a:r>
              <a:rPr lang="en-US" sz="1200" b="1" i="1" dirty="0"/>
              <a:t>“basic assumption” </a:t>
            </a:r>
            <a:r>
              <a:rPr lang="en-US" sz="1200" dirty="0"/>
              <a:t>on which the contract is </a:t>
            </a:r>
            <a:r>
              <a:rPr lang="en-US" sz="1200" dirty="0" smtClean="0"/>
              <a:t>based, is the assumption that is </a:t>
            </a:r>
            <a:r>
              <a:rPr lang="en-US" sz="1200" dirty="0"/>
              <a:t>a central part of the bargain, </a:t>
            </a:r>
            <a:r>
              <a:rPr lang="en-US" sz="1200" dirty="0" smtClean="0"/>
              <a:t>is </a:t>
            </a:r>
            <a:r>
              <a:rPr lang="en-US" sz="1200" dirty="0"/>
              <a:t>“basic,” but if the </a:t>
            </a:r>
            <a:r>
              <a:rPr lang="en-US" sz="1200" dirty="0" smtClean="0"/>
              <a:t>assumption, relates merely </a:t>
            </a:r>
            <a:r>
              <a:rPr lang="en-US" sz="1200" dirty="0"/>
              <a:t>to a collateral or peripheral aspect of the contract, it is </a:t>
            </a:r>
            <a:r>
              <a:rPr lang="en-US" sz="1200" dirty="0" smtClean="0"/>
              <a:t>not.</a:t>
            </a: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endParaRPr lang="en-US" sz="500" b="1" dirty="0">
              <a:solidFill>
                <a:srgbClr val="008000"/>
              </a:solidFill>
            </a:endParaRP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Meaning </a:t>
            </a:r>
            <a:r>
              <a:rPr lang="en-US" sz="1200" b="1" dirty="0">
                <a:solidFill>
                  <a:srgbClr val="008000"/>
                </a:solidFill>
              </a:rPr>
              <a:t>of </a:t>
            </a:r>
            <a:r>
              <a:rPr lang="en-US" sz="1200" b="1" dirty="0" smtClean="0">
                <a:solidFill>
                  <a:srgbClr val="008000"/>
                </a:solidFill>
              </a:rPr>
              <a:t>“material effect”: </a:t>
            </a:r>
            <a:r>
              <a:rPr lang="en-US" sz="1200" dirty="0"/>
              <a:t>In addition to showing that </a:t>
            </a:r>
            <a:r>
              <a:rPr lang="en-US" sz="1200" dirty="0" smtClean="0"/>
              <a:t>the mistake </a:t>
            </a:r>
            <a:r>
              <a:rPr lang="en-US" sz="1200" dirty="0"/>
              <a:t>was on a “basic assumption” shared by the parties, the </a:t>
            </a:r>
            <a:r>
              <a:rPr lang="en-US" sz="1200" dirty="0" smtClean="0"/>
              <a:t>person seeking </a:t>
            </a:r>
            <a:r>
              <a:rPr lang="en-US" sz="1200" dirty="0"/>
              <a:t>to avoid the contract for </a:t>
            </a:r>
            <a:r>
              <a:rPr lang="en-US" sz="1200" dirty="0" smtClean="0"/>
              <a:t>mistake, </a:t>
            </a:r>
            <a:r>
              <a:rPr lang="en-US" sz="1200" dirty="0"/>
              <a:t>must also show that </a:t>
            </a:r>
            <a:r>
              <a:rPr lang="en-US" sz="1200" dirty="0" smtClean="0"/>
              <a:t>the mistake </a:t>
            </a:r>
            <a:r>
              <a:rPr lang="en-US" sz="1200" dirty="0"/>
              <a:t>has a “</a:t>
            </a:r>
            <a:r>
              <a:rPr lang="en-US" sz="1200" b="1" i="1" dirty="0"/>
              <a:t>material effect </a:t>
            </a:r>
            <a:r>
              <a:rPr lang="en-US" sz="1200" dirty="0"/>
              <a:t>on the </a:t>
            </a:r>
            <a:r>
              <a:rPr lang="en-US" sz="1200" b="1" i="1" dirty="0"/>
              <a:t>agreed exchange </a:t>
            </a:r>
            <a:r>
              <a:rPr lang="en-US" sz="1200" b="1" i="1" dirty="0" smtClean="0"/>
              <a:t>of performances</a:t>
            </a:r>
            <a:r>
              <a:rPr lang="en-US" sz="1200" dirty="0"/>
              <a:t>.” </a:t>
            </a:r>
            <a:r>
              <a:rPr lang="en-US" sz="1200" dirty="0" smtClean="0"/>
              <a:t> </a:t>
            </a: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endParaRPr lang="en-US" sz="500" dirty="0"/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r>
              <a:rPr lang="en-US" sz="1200" dirty="0" smtClean="0"/>
              <a:t>This </a:t>
            </a:r>
            <a:r>
              <a:rPr lang="en-US" sz="1200" dirty="0"/>
              <a:t>showing is not made merely </a:t>
            </a:r>
            <a:r>
              <a:rPr lang="en-US" sz="1200" dirty="0" smtClean="0"/>
              <a:t>by proof </a:t>
            </a:r>
            <a:r>
              <a:rPr lang="en-US" sz="1200" dirty="0"/>
              <a:t>that the party would not have made the contract had it not been </a:t>
            </a:r>
            <a:r>
              <a:rPr lang="en-US" sz="1200" dirty="0" smtClean="0"/>
              <a:t>for the </a:t>
            </a:r>
            <a:r>
              <a:rPr lang="en-US" sz="1200" dirty="0"/>
              <a:t>mistake. The party must show “that the resulting imbalance in </a:t>
            </a:r>
            <a:r>
              <a:rPr lang="en-US" sz="1200" dirty="0" smtClean="0"/>
              <a:t>the agreed </a:t>
            </a:r>
            <a:r>
              <a:rPr lang="en-US" sz="1200" dirty="0"/>
              <a:t>exchange is so </a:t>
            </a:r>
            <a:r>
              <a:rPr lang="en-US" sz="1200" b="1" i="1" dirty="0"/>
              <a:t>severe </a:t>
            </a:r>
            <a:r>
              <a:rPr lang="en-US" sz="1200" dirty="0"/>
              <a:t>that he </a:t>
            </a:r>
            <a:r>
              <a:rPr lang="en-US" sz="1200" b="1" i="1" dirty="0"/>
              <a:t>cannot fairly be required to </a:t>
            </a:r>
            <a:r>
              <a:rPr lang="en-US" sz="1200" b="1" i="1" dirty="0" smtClean="0"/>
              <a:t>carry it out.</a:t>
            </a:r>
            <a:endParaRPr lang="en-US" sz="1200" dirty="0" smtClean="0"/>
          </a:p>
          <a:p>
            <a:pPr>
              <a:lnSpc>
                <a:spcPct val="87000"/>
              </a:lnSpc>
              <a:spcBef>
                <a:spcPts val="0"/>
              </a:spcBef>
            </a:pPr>
            <a:endParaRPr lang="en-US" sz="500" dirty="0">
              <a:solidFill>
                <a:srgbClr val="008000"/>
              </a:solidFill>
            </a:endParaRP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r>
              <a:rPr lang="en-US" sz="1200" b="1" dirty="0">
                <a:solidFill>
                  <a:srgbClr val="008000"/>
                </a:solidFill>
              </a:rPr>
              <a:t>Meaning of </a:t>
            </a:r>
            <a:r>
              <a:rPr lang="en-US" sz="1200" b="1" dirty="0" smtClean="0">
                <a:solidFill>
                  <a:srgbClr val="008000"/>
                </a:solidFill>
              </a:rPr>
              <a:t>“not bear the risk”: </a:t>
            </a:r>
            <a:r>
              <a:rPr lang="en-US" sz="1200" dirty="0"/>
              <a:t>The </a:t>
            </a:r>
            <a:r>
              <a:rPr lang="en-US" sz="1200" dirty="0" smtClean="0"/>
              <a:t>law requires that </a:t>
            </a:r>
            <a:r>
              <a:rPr lang="en-US" sz="1200" dirty="0"/>
              <a:t>adversely-affected party </a:t>
            </a:r>
            <a:r>
              <a:rPr lang="en-US" sz="1200" dirty="0" smtClean="0"/>
              <a:t>of a mutual mistake must </a:t>
            </a:r>
            <a:r>
              <a:rPr lang="en-US" sz="1200" dirty="0"/>
              <a:t>not bear the risk</a:t>
            </a:r>
            <a:r>
              <a:rPr lang="en-US" sz="1200" b="1" i="1" dirty="0">
                <a:solidFill>
                  <a:srgbClr val="0000FF"/>
                </a:solidFill>
              </a:rPr>
              <a:t> </a:t>
            </a:r>
            <a:r>
              <a:rPr lang="en-US" sz="1200" dirty="0"/>
              <a:t>of the </a:t>
            </a:r>
            <a:r>
              <a:rPr lang="en-US" sz="1200" dirty="0" smtClean="0"/>
              <a:t>mistake.   This allows such adversely effected party to avoid, rescind or reform the contract. </a:t>
            </a:r>
            <a:endParaRPr lang="en-US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337328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1808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</a:t>
            </a:r>
            <a:r>
              <a:rPr lang="en-US" sz="3600" b="1" dirty="0" smtClean="0">
                <a:solidFill>
                  <a:srgbClr val="0308C9"/>
                </a:solidFill>
              </a:rPr>
              <a:t>Mistakes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Transcription or Printing Mistakes</a:t>
            </a:r>
            <a:endParaRPr lang="en-US" sz="2800" b="1" i="1" dirty="0">
              <a:solidFill>
                <a:srgbClr val="006600"/>
              </a:solidFill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800" b="1" i="1" dirty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Defined:</a:t>
            </a:r>
            <a:r>
              <a:rPr lang="en-US" sz="1400" dirty="0" smtClean="0"/>
              <a:t> A transcription or printing mistake is a mistake that is made in the typing or printing of a written contract.</a:t>
            </a:r>
            <a:endParaRPr lang="en-US" sz="16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endParaRPr lang="en-US" sz="500" dirty="0"/>
          </a:p>
          <a:p>
            <a:pPr algn="just"/>
            <a:r>
              <a:rPr lang="en-US" sz="1400" dirty="0" smtClean="0"/>
              <a:t>This can happen when </a:t>
            </a:r>
            <a:r>
              <a:rPr lang="en-US" sz="1400" dirty="0"/>
              <a:t>the parties make an oral agreement, and in the process of </a:t>
            </a:r>
            <a:r>
              <a:rPr lang="en-US" sz="1400" dirty="0" smtClean="0"/>
              <a:t>committing it </a:t>
            </a:r>
            <a:r>
              <a:rPr lang="en-US" sz="1400" dirty="0"/>
              <a:t>to </a:t>
            </a:r>
            <a:r>
              <a:rPr lang="en-US" sz="1400" dirty="0" smtClean="0"/>
              <a:t>writing, </a:t>
            </a:r>
            <a:r>
              <a:rPr lang="en-US" sz="1400" dirty="0"/>
              <a:t>or </a:t>
            </a:r>
            <a:r>
              <a:rPr lang="en-US" sz="1400" dirty="0" smtClean="0"/>
              <a:t>when printing </a:t>
            </a:r>
            <a:r>
              <a:rPr lang="en-US" sz="1400" dirty="0"/>
              <a:t>it from a </a:t>
            </a:r>
            <a:r>
              <a:rPr lang="en-US" sz="1400" dirty="0" smtClean="0"/>
              <a:t>manuscript (a hand written document), </a:t>
            </a:r>
            <a:r>
              <a:rPr lang="en-US" sz="1400" dirty="0"/>
              <a:t>a phrase, term, or segment is </a:t>
            </a:r>
            <a:r>
              <a:rPr lang="en-US" sz="1400" dirty="0" smtClean="0"/>
              <a:t>inadvertently left out of, or inadvertently altered in, </a:t>
            </a:r>
            <a:r>
              <a:rPr lang="en-US" sz="1400" dirty="0"/>
              <a:t>the final, signed document.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algn="just"/>
            <a:r>
              <a:rPr lang="en-US" sz="1400" b="1" i="1" dirty="0" smtClean="0">
                <a:solidFill>
                  <a:srgbClr val="C00000"/>
                </a:solidFill>
              </a:rPr>
              <a:t>When Can a Contract Be Rescinded or Reformed for Transcription or Printing Errors: </a:t>
            </a:r>
            <a:r>
              <a:rPr lang="en-US" altLang="en-US" sz="1400" dirty="0" smtClean="0"/>
              <a:t>When an error takes place as a result of a faulty transcription or printing, </a:t>
            </a:r>
            <a:r>
              <a:rPr lang="en-US" altLang="en-US" sz="1400" dirty="0"/>
              <a:t>t</a:t>
            </a:r>
            <a:r>
              <a:rPr lang="en-US" sz="1400" dirty="0" smtClean="0"/>
              <a:t>he </a:t>
            </a:r>
            <a:r>
              <a:rPr lang="en-US" sz="1400" dirty="0"/>
              <a:t>aggrieved party may petition the court </a:t>
            </a:r>
            <a:r>
              <a:rPr lang="en-US" sz="1400" dirty="0" smtClean="0"/>
              <a:t>to </a:t>
            </a:r>
            <a:r>
              <a:rPr lang="en-US" sz="1400" b="1" dirty="0" smtClean="0"/>
              <a:t>rescind</a:t>
            </a:r>
            <a:r>
              <a:rPr lang="en-US" sz="1400" dirty="0" smtClean="0"/>
              <a:t> or </a:t>
            </a:r>
            <a:r>
              <a:rPr lang="en-US" sz="1400" b="1" dirty="0" smtClean="0"/>
              <a:t>reform </a:t>
            </a:r>
            <a:r>
              <a:rPr lang="en-US" sz="1400" dirty="0"/>
              <a:t>the contract to reflect the actual agreement of the parties. </a:t>
            </a:r>
            <a:endParaRPr lang="en-US" sz="1400" dirty="0" smtClean="0"/>
          </a:p>
          <a:p>
            <a:pPr algn="just"/>
            <a:endParaRPr lang="en-US" sz="500" dirty="0"/>
          </a:p>
          <a:p>
            <a:pPr algn="just"/>
            <a:r>
              <a:rPr lang="en-US" sz="1400" dirty="0" smtClean="0"/>
              <a:t>The burden of </a:t>
            </a:r>
            <a:r>
              <a:rPr lang="en-US" sz="1400" dirty="0"/>
              <a:t>proof </a:t>
            </a:r>
            <a:r>
              <a:rPr lang="en-US" sz="1400" dirty="0" smtClean="0"/>
              <a:t>in such case, however, is </a:t>
            </a:r>
            <a:r>
              <a:rPr lang="en-US" sz="1400" dirty="0"/>
              <a:t>heightened to clear and convincing evidence that such </a:t>
            </a:r>
            <a:r>
              <a:rPr lang="en-US" sz="1400" dirty="0" smtClean="0"/>
              <a:t>a transcription or printing </a:t>
            </a:r>
            <a:r>
              <a:rPr lang="en-US" sz="1400" dirty="0"/>
              <a:t>mistake was </a:t>
            </a:r>
            <a:r>
              <a:rPr lang="en-US" sz="1400" dirty="0" smtClean="0"/>
              <a:t>made.</a:t>
            </a:r>
          </a:p>
          <a:p>
            <a:pPr algn="just"/>
            <a:endParaRPr lang="en-US" altLang="en-US" sz="500" dirty="0"/>
          </a:p>
          <a:p>
            <a:pPr algn="just"/>
            <a:r>
              <a:rPr lang="en-US" altLang="en-US" sz="1400" dirty="0" smtClean="0"/>
              <a:t>To obtain the relief of rescission or reform, the </a:t>
            </a:r>
            <a:r>
              <a:rPr lang="en-US" altLang="en-US" sz="1400" dirty="0"/>
              <a:t>aggrieved party </a:t>
            </a:r>
            <a:r>
              <a:rPr lang="en-US" altLang="en-US" sz="1400" dirty="0" smtClean="0"/>
              <a:t>must show that the contract cannot be reformed (corrected to the original) or petition </a:t>
            </a:r>
            <a:r>
              <a:rPr lang="en-US" altLang="en-US" sz="1400" dirty="0"/>
              <a:t>a judge to reform </a:t>
            </a:r>
            <a:r>
              <a:rPr lang="en-US" altLang="en-US" sz="1400" dirty="0" smtClean="0"/>
              <a:t>(rewrite) the </a:t>
            </a:r>
            <a:r>
              <a:rPr lang="en-US" altLang="en-US" sz="1400" dirty="0"/>
              <a:t>contract </a:t>
            </a:r>
            <a:r>
              <a:rPr lang="en-US" altLang="en-US" sz="1400" dirty="0" smtClean="0"/>
              <a:t>to demonstrate the </a:t>
            </a:r>
            <a:r>
              <a:rPr lang="en-US" altLang="en-US" sz="1400" dirty="0"/>
              <a:t>true intent of the </a:t>
            </a:r>
            <a:r>
              <a:rPr lang="en-US" altLang="en-US" sz="1400" dirty="0" smtClean="0"/>
              <a:t>parties.</a:t>
            </a:r>
            <a:endParaRPr lang="en-US" sz="1400" dirty="0" smtClean="0"/>
          </a:p>
          <a:p>
            <a:pPr algn="just"/>
            <a:endParaRPr lang="en-US" altLang="en-US" sz="500" dirty="0"/>
          </a:p>
          <a:p>
            <a:pPr algn="just"/>
            <a:r>
              <a:rPr lang="en-US" sz="1400" b="1" i="1" dirty="0" smtClean="0">
                <a:solidFill>
                  <a:srgbClr val="C00000"/>
                </a:solidFill>
              </a:rPr>
              <a:t>Back to the Actual Intent of the Parties:  </a:t>
            </a:r>
            <a:r>
              <a:rPr lang="en-US" sz="1400" dirty="0" smtClean="0"/>
              <a:t>A mistake </a:t>
            </a:r>
            <a:r>
              <a:rPr lang="en-US" sz="1400" dirty="0"/>
              <a:t>in transcription is completely different in nature from </a:t>
            </a:r>
            <a:r>
              <a:rPr lang="en-US" sz="1400" dirty="0" smtClean="0"/>
              <a:t>a mistake </a:t>
            </a:r>
            <a:r>
              <a:rPr lang="en-US" sz="1400" dirty="0"/>
              <a:t>of </a:t>
            </a:r>
            <a:r>
              <a:rPr lang="en-US" sz="1400" dirty="0" smtClean="0"/>
              <a:t>fact.  For with transcription or printing errors, the </a:t>
            </a:r>
            <a:r>
              <a:rPr lang="en-US" sz="1400" dirty="0"/>
              <a:t>“fact” that is wrong </a:t>
            </a:r>
            <a:r>
              <a:rPr lang="en-US" sz="1400" dirty="0" smtClean="0"/>
              <a:t>did not motivate </a:t>
            </a:r>
            <a:r>
              <a:rPr lang="en-US" sz="1400" dirty="0"/>
              <a:t>the </a:t>
            </a:r>
            <a:r>
              <a:rPr lang="en-US" sz="1400" dirty="0" smtClean="0"/>
              <a:t>transaction, </a:t>
            </a:r>
            <a:r>
              <a:rPr lang="en-US" sz="1400" dirty="0"/>
              <a:t>but is in the written record of the transaction. </a:t>
            </a:r>
            <a:r>
              <a:rPr lang="en-US" sz="1400" dirty="0" smtClean="0"/>
              <a:t>The problem </a:t>
            </a:r>
            <a:r>
              <a:rPr lang="en-US" sz="1400" dirty="0"/>
              <a:t>is not that the manifestation is based on a faulty premise but that </a:t>
            </a:r>
            <a:r>
              <a:rPr lang="en-US" sz="1400" dirty="0" smtClean="0"/>
              <a:t>it incorrectly </a:t>
            </a:r>
            <a:r>
              <a:rPr lang="en-US" sz="1400" dirty="0"/>
              <a:t>records the parties’ agreement. </a:t>
            </a:r>
            <a:endParaRPr lang="en-US" sz="1400" dirty="0" smtClean="0"/>
          </a:p>
          <a:p>
            <a:pPr algn="just"/>
            <a:endParaRPr lang="en-US" sz="500" dirty="0"/>
          </a:p>
          <a:p>
            <a:pPr algn="just"/>
            <a:r>
              <a:rPr lang="en-US" sz="1400" dirty="0" smtClean="0"/>
              <a:t>When </a:t>
            </a:r>
            <a:r>
              <a:rPr lang="en-US" sz="1400" dirty="0"/>
              <a:t>the mistake is in transcription, the desired relief is to have </a:t>
            </a:r>
            <a:r>
              <a:rPr lang="en-US" sz="1400" dirty="0" smtClean="0"/>
              <a:t>the writing </a:t>
            </a:r>
            <a:r>
              <a:rPr lang="en-US" sz="1400" dirty="0"/>
              <a:t>changed to reflect what was actually agreed. It must be stressed </a:t>
            </a:r>
            <a:r>
              <a:rPr lang="en-US" sz="1400" dirty="0" smtClean="0"/>
              <a:t>that the </a:t>
            </a:r>
            <a:r>
              <a:rPr lang="en-US" sz="1400" dirty="0"/>
              <a:t>goal of reformation in this situation is to correct the contract so that </a:t>
            </a:r>
            <a:r>
              <a:rPr lang="en-US" sz="1400" dirty="0" smtClean="0"/>
              <a:t>it reflects </a:t>
            </a:r>
            <a:r>
              <a:rPr lang="en-US" sz="1400" dirty="0"/>
              <a:t>what was actually agreed, not to adjust or rewrite its terms.</a:t>
            </a:r>
            <a:endParaRPr lang="en-US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90912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</a:pPr>
            <a:r>
              <a:rPr lang="en-US" sz="4400" b="1" i="1" dirty="0">
                <a:solidFill>
                  <a:srgbClr val="C00000"/>
                </a:solidFill>
              </a:rPr>
              <a:t>Thank 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1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758" y="810883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28136" y="1522566"/>
            <a:ext cx="7694762" cy="4204228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Last Time </a:t>
            </a:r>
            <a:r>
              <a:rPr lang="en-US" sz="3200" b="1" dirty="0"/>
              <a:t>– We </a:t>
            </a:r>
            <a:r>
              <a:rPr lang="en-US" sz="3200" b="1" dirty="0" smtClean="0"/>
              <a:t>Spoke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defRPr/>
            </a:pPr>
            <a:endParaRPr lang="en-US" sz="1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Rights in Contracts</a:t>
            </a: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Founders/Common Law/Definition/Elements/Nature</a:t>
            </a:r>
          </a:p>
          <a:p>
            <a:pPr>
              <a:buFont typeface="Arial" pitchFamily="34" charset="0"/>
              <a:buChar char="•"/>
              <a:defRPr/>
            </a:pPr>
            <a:endParaRPr lang="en-US" sz="1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Contract Formation – Offer</a:t>
            </a:r>
          </a:p>
          <a:p>
            <a:pPr>
              <a:defRPr/>
            </a:pPr>
            <a:r>
              <a:rPr lang="en-US" b="1" i="1" dirty="0">
                <a:solidFill>
                  <a:srgbClr val="C00000"/>
                </a:solidFill>
              </a:rPr>
              <a:t>  Part Two: Definition/Requirements/Termination</a:t>
            </a:r>
          </a:p>
          <a:p>
            <a:pPr>
              <a:defRPr/>
            </a:pPr>
            <a:endParaRPr lang="en-US" sz="1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1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Contract Formation - Acceptance</a:t>
            </a:r>
          </a:p>
          <a:p>
            <a:pPr algn="ctr">
              <a:defRPr/>
            </a:pPr>
            <a:r>
              <a:rPr lang="en-US" sz="800" b="1" i="1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Part Three: Definition/Requirements/Form/Nature/Effect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</a:rPr>
              <a:t> Class Case – </a:t>
            </a:r>
            <a:r>
              <a:rPr lang="en-US" sz="2700" b="1" dirty="0" err="1">
                <a:solidFill>
                  <a:srgbClr val="002060"/>
                </a:solidFill>
              </a:rPr>
              <a:t>Kolchins</a:t>
            </a:r>
            <a:r>
              <a:rPr lang="en-US" sz="2700" b="1" dirty="0">
                <a:solidFill>
                  <a:srgbClr val="002060"/>
                </a:solidFill>
              </a:rPr>
              <a:t> v. Evolution Market</a:t>
            </a:r>
          </a:p>
          <a:p>
            <a:pPr algn="ctr">
              <a:defRPr/>
            </a:pPr>
            <a:r>
              <a:rPr lang="en-US" sz="1000" b="1" i="1" dirty="0">
                <a:solidFill>
                  <a:srgbClr val="C00000"/>
                </a:solidFill>
              </a:rPr>
              <a:t>     </a:t>
            </a:r>
            <a:r>
              <a:rPr lang="en-US" b="1" i="1" dirty="0">
                <a:solidFill>
                  <a:srgbClr val="C00000"/>
                </a:solidFill>
              </a:rPr>
              <a:t>Recognition of Contractual </a:t>
            </a:r>
            <a:r>
              <a:rPr lang="en-US" b="1" i="1" dirty="0" smtClean="0">
                <a:solidFill>
                  <a:srgbClr val="C00000"/>
                </a:solidFill>
              </a:rPr>
              <a:t>Elements</a:t>
            </a:r>
          </a:p>
          <a:p>
            <a:pPr algn="ctr">
              <a:defRPr/>
            </a:pPr>
            <a:endParaRPr lang="en-US" b="1" i="1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F9E4174-A6D1-4830-B2F8-450508E6994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5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8136" y="1522566"/>
            <a:ext cx="7694762" cy="4265783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Tonight – </a:t>
            </a:r>
            <a:r>
              <a:rPr lang="en-US" sz="3200" b="1" dirty="0"/>
              <a:t>We </a:t>
            </a:r>
            <a:r>
              <a:rPr lang="en-US" sz="3200" b="1" dirty="0" smtClean="0"/>
              <a:t>Will Speak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Contractual Capacity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</a:t>
            </a:r>
            <a:r>
              <a:rPr lang="en-US" b="1" i="1" dirty="0" smtClean="0">
                <a:solidFill>
                  <a:srgbClr val="C00000"/>
                </a:solidFill>
              </a:rPr>
              <a:t>Definitions /Minors / Incompetents / Intoxication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Mistake</a:t>
            </a:r>
          </a:p>
          <a:p>
            <a:pPr>
              <a:defRPr/>
            </a:pPr>
            <a:r>
              <a:rPr lang="en-US" b="1" i="1" dirty="0" smtClean="0">
                <a:solidFill>
                  <a:srgbClr val="C00000"/>
                </a:solidFill>
              </a:rPr>
              <a:t>  Part </a:t>
            </a:r>
            <a:r>
              <a:rPr lang="en-US" b="1" i="1" dirty="0">
                <a:solidFill>
                  <a:srgbClr val="C00000"/>
                </a:solidFill>
              </a:rPr>
              <a:t>Two: </a:t>
            </a:r>
            <a:r>
              <a:rPr lang="en-US" b="1" i="1" dirty="0" smtClean="0">
                <a:solidFill>
                  <a:srgbClr val="C00000"/>
                </a:solidFill>
              </a:rPr>
              <a:t>Unilateral Mistake / Mutual Mistake / Transcriptions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Deception or Pressure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 Part Three: </a:t>
            </a:r>
            <a:r>
              <a:rPr lang="en-US" b="1" i="1" dirty="0" smtClean="0">
                <a:solidFill>
                  <a:srgbClr val="C00000"/>
                </a:solidFill>
              </a:rPr>
              <a:t>Intentional Misrepresentation/Fraud/</a:t>
            </a:r>
            <a:r>
              <a:rPr lang="en-US" b="1" i="1" dirty="0" err="1" smtClean="0">
                <a:solidFill>
                  <a:srgbClr val="C00000"/>
                </a:solidFill>
              </a:rPr>
              <a:t>NonDisclosure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600" b="1" dirty="0">
                <a:solidFill>
                  <a:srgbClr val="002060"/>
                </a:solidFill>
              </a:rPr>
              <a:t> Class </a:t>
            </a:r>
            <a:r>
              <a:rPr lang="en-US" sz="2600" b="1" dirty="0" smtClean="0">
                <a:solidFill>
                  <a:srgbClr val="002060"/>
                </a:solidFill>
              </a:rPr>
              <a:t>Case </a:t>
            </a:r>
            <a:r>
              <a:rPr lang="en-US" sz="2600" b="1" dirty="0">
                <a:solidFill>
                  <a:srgbClr val="002060"/>
                </a:solidFill>
              </a:rPr>
              <a:t>– </a:t>
            </a:r>
            <a:r>
              <a:rPr lang="en-US" sz="2600" b="1" dirty="0" smtClean="0">
                <a:solidFill>
                  <a:srgbClr val="002060"/>
                </a:solidFill>
              </a:rPr>
              <a:t>Gerstein v. Broad Hollow Co.</a:t>
            </a:r>
            <a:endParaRPr lang="en-US" sz="26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Requirement of Free Will to Contract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5900" b="1" i="1" dirty="0" smtClean="0">
                <a:solidFill>
                  <a:srgbClr val="C00000"/>
                </a:solidFill>
              </a:rPr>
              <a:t>Mistake</a:t>
            </a:r>
            <a:endParaRPr lang="en-US" sz="5900" b="1" i="1" dirty="0">
              <a:solidFill>
                <a:srgbClr val="0033CC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Definitions</a:t>
            </a:r>
            <a:endParaRPr lang="en-US" sz="3200" b="1" i="1" dirty="0">
              <a:solidFill>
                <a:srgbClr val="0033CC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Unilateral Mistake</a:t>
            </a:r>
            <a:endParaRPr lang="en-US" sz="2000" b="1" i="1" dirty="0">
              <a:solidFill>
                <a:srgbClr val="0033CC"/>
              </a:solidFill>
            </a:endParaRP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Mutual Mistake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Mistake in Transcription or Printing</a:t>
            </a:r>
            <a:endParaRPr lang="en-US" sz="3200" b="1" i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Contractual Mistakes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Definition</a:t>
            </a: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000" b="1" dirty="0"/>
              <a:t>Black’s Law Dictionary </a:t>
            </a:r>
            <a:r>
              <a:rPr lang="en-US" sz="2000" dirty="0"/>
              <a:t>defines the term </a:t>
            </a:r>
            <a:r>
              <a:rPr lang="en-US" sz="2000" b="1" dirty="0" smtClean="0">
                <a:solidFill>
                  <a:srgbClr val="0308C9"/>
                </a:solidFill>
              </a:rPr>
              <a:t>“Contract” </a:t>
            </a:r>
            <a:r>
              <a:rPr lang="en-US" sz="2000" dirty="0"/>
              <a:t>as: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“An agreement between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two or more parties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creating obligations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that are enforceable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or otherwise recognizable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at law.”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65D0F76-24EF-4F3B-BC83-A9C3E29961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3138" y="2707258"/>
            <a:ext cx="29019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806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Contractual Mistakes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Definition - Elements of a Contract</a:t>
            </a:r>
            <a:endParaRPr lang="en-US" sz="28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 smtClean="0"/>
              <a:t>In Accordance with Common Law, the </a:t>
            </a:r>
            <a:r>
              <a:rPr lang="en-US" sz="2400" b="1" dirty="0" smtClean="0">
                <a:solidFill>
                  <a:srgbClr val="0308C9"/>
                </a:solidFill>
              </a:rPr>
              <a:t>Elements of a Contract </a:t>
            </a:r>
            <a:r>
              <a:rPr lang="en-US" sz="2400" b="1" dirty="0" smtClean="0"/>
              <a:t>include:</a:t>
            </a:r>
            <a:endParaRPr lang="en-US" sz="2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greement,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etween </a:t>
            </a:r>
            <a:r>
              <a:rPr lang="en-US" altLang="en-US" sz="2400" b="1" i="1" dirty="0">
                <a:solidFill>
                  <a:srgbClr val="C00000"/>
                </a:solidFill>
              </a:rPr>
              <a:t>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ompetent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arties,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ased </a:t>
            </a:r>
            <a:r>
              <a:rPr lang="en-US" altLang="en-US" sz="2400" b="1" i="1" dirty="0">
                <a:solidFill>
                  <a:srgbClr val="C00000"/>
                </a:solidFill>
              </a:rPr>
              <a:t>on 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Genuine </a:t>
            </a: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ssent,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upported </a:t>
            </a:r>
            <a:r>
              <a:rPr lang="en-US" altLang="en-US" sz="2400" b="1" i="1" dirty="0">
                <a:solidFill>
                  <a:srgbClr val="C00000"/>
                </a:solidFill>
              </a:rPr>
              <a:t>by 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onsideration,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for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awful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urpose </a:t>
            </a: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ubject </a:t>
            </a:r>
            <a:r>
              <a:rPr lang="en-US" altLang="en-US" sz="2400" b="1" i="1" dirty="0">
                <a:solidFill>
                  <a:srgbClr val="C00000"/>
                </a:solidFill>
              </a:rPr>
              <a:t>M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atter,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in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egal </a:t>
            </a:r>
            <a:r>
              <a:rPr lang="en-US" altLang="en-US" sz="2400" b="1" i="1" dirty="0">
                <a:solidFill>
                  <a:srgbClr val="C00000"/>
                </a:solidFill>
              </a:rPr>
              <a:t>F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orm</a:t>
            </a:r>
            <a:r>
              <a:rPr lang="en-US" altLang="en-US" sz="2400" b="1" i="1" dirty="0">
                <a:solidFill>
                  <a:srgbClr val="C00000"/>
                </a:solidFill>
              </a:rPr>
              <a:t>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6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1808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</a:t>
            </a:r>
            <a:r>
              <a:rPr lang="en-US" sz="3600" b="1" dirty="0" smtClean="0">
                <a:solidFill>
                  <a:srgbClr val="0308C9"/>
                </a:solidFill>
              </a:rPr>
              <a:t>Mistakes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Definition – Mistakes- Reasoning</a:t>
            </a:r>
            <a:endParaRPr lang="en-US" sz="2800" b="1" i="1" dirty="0">
              <a:solidFill>
                <a:srgbClr val="00660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spcBef>
                <a:spcPts val="0"/>
              </a:spcBef>
              <a:defRPr/>
            </a:pPr>
            <a:endParaRPr lang="en-US" sz="800" b="1" i="1" dirty="0"/>
          </a:p>
          <a:p>
            <a:pPr algn="just" eaLnBrk="1" hangingPunct="1">
              <a:spcBef>
                <a:spcPts val="0"/>
              </a:spcBef>
              <a:defRPr/>
            </a:pPr>
            <a:r>
              <a:rPr lang="en-US" altLang="en-US" sz="2000" dirty="0" smtClean="0"/>
              <a:t>The reason the law is concerned regarding </a:t>
            </a:r>
            <a:r>
              <a:rPr lang="en-US" altLang="en-US" sz="2000" b="1" dirty="0" smtClean="0">
                <a:solidFill>
                  <a:srgbClr val="C00000"/>
                </a:solidFill>
              </a:rPr>
              <a:t>Mistakes</a:t>
            </a:r>
            <a:r>
              <a:rPr lang="en-US" altLang="en-US" sz="2000" dirty="0" smtClean="0"/>
              <a:t>, is because in order to fully agree to a contract, the parties must have: 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altLang="en-US" sz="2400" b="1" i="1" dirty="0" smtClean="0">
                <a:solidFill>
                  <a:srgbClr val="0308C9"/>
                </a:solidFill>
              </a:rPr>
              <a:t>“Genuine Assent” 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algn="just">
              <a:spcBef>
                <a:spcPts val="0"/>
              </a:spcBef>
              <a:defRPr/>
            </a:pPr>
            <a:r>
              <a:rPr lang="en-US" altLang="en-US" sz="2000" dirty="0"/>
              <a:t>According to Black’s law dictionary, </a:t>
            </a:r>
            <a:r>
              <a:rPr lang="en-US" altLang="en-US" sz="2000" b="1" i="1" dirty="0">
                <a:solidFill>
                  <a:srgbClr val="0308C9"/>
                </a:solidFill>
              </a:rPr>
              <a:t>genuine assent</a:t>
            </a:r>
            <a:r>
              <a:rPr lang="en-US" altLang="en-US" sz="2000" b="1" i="1" dirty="0">
                <a:solidFill>
                  <a:srgbClr val="C00000"/>
                </a:solidFill>
              </a:rPr>
              <a:t> </a:t>
            </a:r>
            <a:r>
              <a:rPr lang="en-US" altLang="en-US" sz="2000" dirty="0"/>
              <a:t>is defined as: </a:t>
            </a:r>
          </a:p>
          <a:p>
            <a:pPr algn="just">
              <a:spcBef>
                <a:spcPts val="0"/>
              </a:spcBef>
              <a:defRPr/>
            </a:pPr>
            <a:endParaRPr lang="en-US" altLang="en-US" sz="800" b="1" dirty="0"/>
          </a:p>
          <a:p>
            <a:pPr algn="just">
              <a:spcBef>
                <a:spcPts val="0"/>
              </a:spcBef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“Agreement, approval or permission that is authentic, real and has the quality of what it is purported to be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.”</a:t>
            </a:r>
          </a:p>
          <a:p>
            <a:pPr algn="just">
              <a:spcBef>
                <a:spcPts val="0"/>
              </a:spcBef>
              <a:defRPr/>
            </a:pPr>
            <a:endParaRPr lang="en-US" sz="16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en-US" sz="2000" dirty="0" smtClean="0"/>
              <a:t>When there is a </a:t>
            </a:r>
            <a:r>
              <a:rPr lang="en-US" altLang="en-US" sz="2000" b="1" dirty="0" smtClean="0">
                <a:solidFill>
                  <a:srgbClr val="C00000"/>
                </a:solidFill>
              </a:rPr>
              <a:t>Mistake </a:t>
            </a:r>
            <a:r>
              <a:rPr lang="en-US" altLang="en-US" sz="2000" dirty="0" smtClean="0"/>
              <a:t>in the contract, there can be no </a:t>
            </a:r>
            <a:r>
              <a:rPr lang="en-US" altLang="en-US" sz="2000" b="1" dirty="0" smtClean="0">
                <a:solidFill>
                  <a:srgbClr val="0000FF"/>
                </a:solidFill>
              </a:rPr>
              <a:t>genuine assent</a:t>
            </a:r>
            <a:r>
              <a:rPr lang="en-US" altLang="en-US" sz="2000" dirty="0" smtClean="0"/>
              <a:t>, as  </a:t>
            </a:r>
            <a:r>
              <a:rPr lang="en-US" altLang="en-US" sz="2000" dirty="0"/>
              <a:t>ability of the parties to </a:t>
            </a:r>
            <a:r>
              <a:rPr lang="en-US" altLang="en-US" sz="2000" dirty="0" smtClean="0"/>
              <a:t>truly understand </a:t>
            </a:r>
            <a:r>
              <a:rPr lang="en-US" altLang="en-US" sz="2000" dirty="0"/>
              <a:t>the terms, conditions, duties and responsibilities of the agreement to which they are </a:t>
            </a:r>
            <a:r>
              <a:rPr lang="en-US" altLang="en-US" sz="2000" dirty="0" smtClean="0"/>
              <a:t>entering </a:t>
            </a:r>
            <a:r>
              <a:rPr lang="en-US" altLang="en-US" sz="2000" b="1" i="1" dirty="0" smtClean="0">
                <a:solidFill>
                  <a:srgbClr val="0000FF"/>
                </a:solidFill>
              </a:rPr>
              <a:t>is not what they believed it to be.</a:t>
            </a:r>
            <a:endParaRPr lang="en-US" sz="2000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3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1808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</a:t>
            </a:r>
            <a:r>
              <a:rPr lang="en-US" sz="3600" b="1" dirty="0" smtClean="0">
                <a:solidFill>
                  <a:srgbClr val="0308C9"/>
                </a:solidFill>
              </a:rPr>
              <a:t>Mistakes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Definition – Mistakes - Generally</a:t>
            </a:r>
            <a:endParaRPr lang="en-US" sz="2800" b="1" i="1" dirty="0">
              <a:solidFill>
                <a:srgbClr val="006600"/>
              </a:solidFill>
            </a:endParaRP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lnSpc>
                <a:spcPct val="85000"/>
              </a:lnSpc>
              <a:spcBef>
                <a:spcPts val="0"/>
              </a:spcBef>
              <a:defRPr/>
            </a:pPr>
            <a:endParaRPr lang="en-US" sz="800" b="1" i="1" dirty="0"/>
          </a:p>
          <a:p>
            <a:pPr eaLnBrk="1" hangingPunct="1">
              <a:lnSpc>
                <a:spcPct val="85000"/>
              </a:lnSpc>
              <a:spcBef>
                <a:spcPts val="0"/>
              </a:spcBef>
              <a:defRPr/>
            </a:pPr>
            <a:r>
              <a:rPr lang="en-US" altLang="en-US" sz="2000" b="1" dirty="0" smtClean="0"/>
              <a:t>With respect to contracts, a </a:t>
            </a:r>
            <a:r>
              <a:rPr lang="en-US" altLang="en-US" sz="2000" b="1" dirty="0" smtClean="0">
                <a:solidFill>
                  <a:srgbClr val="C00000"/>
                </a:solidFill>
              </a:rPr>
              <a:t>”Mistake” </a:t>
            </a:r>
            <a:r>
              <a:rPr lang="en-US" altLang="en-US" sz="2000" b="1" dirty="0" smtClean="0"/>
              <a:t>has been defined as:  </a:t>
            </a:r>
          </a:p>
          <a:p>
            <a:pPr eaLnBrk="1" hangingPunct="1">
              <a:lnSpc>
                <a:spcPct val="85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algn="just" eaLnBrk="1" hangingPunct="1">
              <a:lnSpc>
                <a:spcPct val="85000"/>
              </a:lnSpc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0308C9"/>
                </a:solidFill>
              </a:rPr>
              <a:t>“An error, misconception, misunderstanding, or erroneous belief with respect to the terms, conditions, duties and/or responsibilities contained in a contract.”</a:t>
            </a:r>
          </a:p>
          <a:p>
            <a:pPr eaLnBrk="1" hangingPunct="1">
              <a:lnSpc>
                <a:spcPct val="85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Why Mistakes Matter:</a:t>
            </a:r>
            <a:r>
              <a:rPr lang="en-US" sz="1400" dirty="0" smtClean="0">
                <a:solidFill>
                  <a:srgbClr val="C00000"/>
                </a:solidFill>
              </a:rPr>
              <a:t>  </a:t>
            </a:r>
            <a:r>
              <a:rPr lang="en-US" sz="1400" dirty="0" smtClean="0"/>
              <a:t>Because of the requirement of </a:t>
            </a:r>
            <a:r>
              <a:rPr lang="en-US" sz="1400" b="1" i="1" dirty="0" smtClean="0">
                <a:solidFill>
                  <a:srgbClr val="0000FF"/>
                </a:solidFill>
              </a:rPr>
              <a:t>genuine assent</a:t>
            </a:r>
            <a:r>
              <a:rPr lang="en-US" sz="1400" dirty="0" smtClean="0"/>
              <a:t>, </a:t>
            </a:r>
            <a:r>
              <a:rPr lang="en-US" sz="1400" dirty="0"/>
              <a:t>t</a:t>
            </a:r>
            <a:r>
              <a:rPr lang="en-US" sz="1400" dirty="0" smtClean="0"/>
              <a:t>he </a:t>
            </a:r>
            <a:r>
              <a:rPr lang="en-US" sz="1400" dirty="0"/>
              <a:t>validity of a contract may be affected by the fact that one or both of the parties made </a:t>
            </a:r>
            <a:r>
              <a:rPr lang="en-US" sz="1400" dirty="0" smtClean="0"/>
              <a:t>a mistake</a:t>
            </a:r>
            <a:r>
              <a:rPr lang="en-US" sz="1400" dirty="0"/>
              <a:t>. </a:t>
            </a:r>
            <a:endParaRPr lang="en-US" sz="1400" dirty="0" smtClean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sz="1400" dirty="0" smtClean="0"/>
              <a:t>In </a:t>
            </a:r>
            <a:r>
              <a:rPr lang="en-US" sz="1400" dirty="0"/>
              <a:t>some cases, the mistake may be caused by the misconduct of one of the parties</a:t>
            </a:r>
            <a:r>
              <a:rPr lang="en-US" sz="1400" dirty="0" smtClean="0"/>
              <a:t>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</a:pPr>
            <a:endParaRPr lang="en-US" altLang="en-US" sz="500" dirty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altLang="en-US" sz="1400" dirty="0" smtClean="0"/>
              <a:t>In others, the mistake is the result of a non purposeful error.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</a:pPr>
            <a:endParaRPr lang="en-US" altLang="en-US" sz="1000" dirty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Not Every Misunderstanding is a Mistake:</a:t>
            </a:r>
            <a:r>
              <a:rPr lang="en-US" sz="1400" dirty="0" smtClean="0"/>
              <a:t>  It </a:t>
            </a:r>
            <a:r>
              <a:rPr lang="en-US" sz="1400" dirty="0"/>
              <a:t>is important to </a:t>
            </a:r>
            <a:r>
              <a:rPr lang="en-US" sz="1400" dirty="0" smtClean="0"/>
              <a:t>understand that </a:t>
            </a:r>
            <a:r>
              <a:rPr lang="en-US" sz="1400" dirty="0"/>
              <a:t>not every erroneous </a:t>
            </a:r>
            <a:r>
              <a:rPr lang="en-US" sz="1400" dirty="0" smtClean="0"/>
              <a:t>idea, </a:t>
            </a:r>
            <a:r>
              <a:rPr lang="en-US" sz="1400" dirty="0"/>
              <a:t>is a “mistake” </a:t>
            </a:r>
            <a:r>
              <a:rPr lang="en-US" sz="1400" dirty="0" smtClean="0"/>
              <a:t>in a contractual context.  </a:t>
            </a:r>
          </a:p>
          <a:p>
            <a:pPr>
              <a:lnSpc>
                <a:spcPct val="85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sz="1400" dirty="0" smtClean="0"/>
              <a:t>For purposes of rescinding contracts, a</a:t>
            </a:r>
            <a:r>
              <a:rPr lang="en-US" sz="1400" dirty="0"/>
              <a:t> </a:t>
            </a:r>
            <a:r>
              <a:rPr lang="en-US" sz="1400" b="1" dirty="0" smtClean="0"/>
              <a:t>“mistake</a:t>
            </a:r>
            <a:r>
              <a:rPr lang="en-US" sz="1400" b="1" dirty="0"/>
              <a:t>” </a:t>
            </a:r>
            <a:r>
              <a:rPr lang="en-US" sz="1400" dirty="0"/>
              <a:t>refers only to a mistaken belief about an </a:t>
            </a:r>
            <a:r>
              <a:rPr lang="en-US" sz="1400" b="1" i="1" dirty="0"/>
              <a:t>existing fact</a:t>
            </a:r>
            <a:r>
              <a:rPr lang="en-US" sz="1400" dirty="0"/>
              <a:t>, </a:t>
            </a:r>
            <a:r>
              <a:rPr lang="en-US" sz="1400" dirty="0" smtClean="0"/>
              <a:t>NOT an erroneous </a:t>
            </a:r>
            <a:r>
              <a:rPr lang="en-US" sz="1400" dirty="0"/>
              <a:t>belief about </a:t>
            </a:r>
            <a:r>
              <a:rPr lang="en-US" sz="1400" b="1" i="1" dirty="0"/>
              <a:t>what will happen in the future</a:t>
            </a:r>
            <a:r>
              <a:rPr lang="en-US" sz="1400" dirty="0" smtClean="0"/>
              <a:t>.  </a:t>
            </a:r>
          </a:p>
          <a:p>
            <a:pPr algn="just">
              <a:lnSpc>
                <a:spcPct val="85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sz="1400" dirty="0" smtClean="0"/>
              <a:t>Nor is a </a:t>
            </a:r>
            <a:r>
              <a:rPr lang="en-US" sz="1400" b="1" dirty="0" smtClean="0"/>
              <a:t>“mistake”</a:t>
            </a:r>
            <a:r>
              <a:rPr lang="en-US" sz="1400" dirty="0" smtClean="0"/>
              <a:t> a </a:t>
            </a:r>
            <a:r>
              <a:rPr lang="en-US" sz="1400" b="1" dirty="0" smtClean="0"/>
              <a:t>misunderstanding</a:t>
            </a:r>
            <a:r>
              <a:rPr lang="en-US" sz="1400" dirty="0" smtClean="0"/>
              <a:t> as to the </a:t>
            </a:r>
            <a:r>
              <a:rPr lang="en-US" sz="1400" b="1" dirty="0" smtClean="0"/>
              <a:t>“meaning”</a:t>
            </a:r>
            <a:r>
              <a:rPr lang="en-US" sz="1400" dirty="0" smtClean="0"/>
              <a:t> of the contract. For such </a:t>
            </a:r>
            <a:r>
              <a:rPr lang="en-US" sz="1400" dirty="0"/>
              <a:t>is not </a:t>
            </a:r>
            <a:r>
              <a:rPr lang="en-US" sz="1400" dirty="0" smtClean="0"/>
              <a:t>an error </a:t>
            </a:r>
            <a:r>
              <a:rPr lang="en-US" sz="1400" dirty="0"/>
              <a:t>as to some external fact, but rather </a:t>
            </a:r>
            <a:r>
              <a:rPr lang="en-US" sz="1400" dirty="0" smtClean="0"/>
              <a:t>an error as to </a:t>
            </a:r>
            <a:r>
              <a:rPr lang="en-US" sz="1400" dirty="0"/>
              <a:t>the meaning of a manifestation of </a:t>
            </a:r>
            <a:r>
              <a:rPr lang="en-US" sz="1400" dirty="0" smtClean="0"/>
              <a:t>assent, which is ultimately </a:t>
            </a:r>
            <a:r>
              <a:rPr lang="en-US" sz="1400" b="1" dirty="0"/>
              <a:t>resolved by the process </a:t>
            </a:r>
            <a:r>
              <a:rPr lang="en-US" sz="1400" b="1" dirty="0" smtClean="0"/>
              <a:t>of interpretation.</a:t>
            </a:r>
            <a:r>
              <a:rPr lang="en-US" sz="1400" dirty="0" smtClean="0"/>
              <a:t> </a:t>
            </a:r>
          </a:p>
          <a:p>
            <a:pPr>
              <a:lnSpc>
                <a:spcPct val="85000"/>
              </a:lnSpc>
              <a:spcBef>
                <a:spcPts val="0"/>
              </a:spcBef>
            </a:pPr>
            <a:endParaRPr lang="en-US" altLang="en-US" sz="1000" dirty="0"/>
          </a:p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en-US" altLang="en-US" sz="1400" b="1" i="1" dirty="0" smtClean="0">
                <a:solidFill>
                  <a:srgbClr val="C00000"/>
                </a:solidFill>
              </a:rPr>
              <a:t>Three Types of Mistake:  </a:t>
            </a:r>
            <a:r>
              <a:rPr lang="en-US" altLang="en-US" sz="1400" dirty="0" smtClean="0"/>
              <a:t>When it comes to mistakes in contracts, there are three types:</a:t>
            </a:r>
            <a:endParaRPr lang="en-US" altLang="en-US" sz="1400" dirty="0" smtClean="0">
              <a:solidFill>
                <a:srgbClr val="0000FF"/>
              </a:solidFill>
            </a:endParaRPr>
          </a:p>
          <a:p>
            <a:pPr marL="285750" indent="-28575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b="1" i="1" dirty="0" smtClean="0">
                <a:solidFill>
                  <a:srgbClr val="0000FF"/>
                </a:solidFill>
              </a:rPr>
              <a:t>Unilateral Mistake;</a:t>
            </a:r>
          </a:p>
          <a:p>
            <a:pPr marL="285750" indent="-28575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b="1" i="1" dirty="0" smtClean="0">
                <a:solidFill>
                  <a:srgbClr val="0000FF"/>
                </a:solidFill>
              </a:rPr>
              <a:t>Mutual Mistake; and</a:t>
            </a:r>
          </a:p>
          <a:p>
            <a:pPr marL="285750" indent="-28575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b="1" i="1" dirty="0" smtClean="0">
                <a:solidFill>
                  <a:srgbClr val="0000FF"/>
                </a:solidFill>
              </a:rPr>
              <a:t>Mistake due to transcriptions or printing.</a:t>
            </a:r>
          </a:p>
        </p:txBody>
      </p:sp>
    </p:spTree>
    <p:extLst>
      <p:ext uri="{BB962C8B-B14F-4D97-AF65-F5344CB8AC3E}">
        <p14:creationId xmlns:p14="http://schemas.microsoft.com/office/powerpoint/2010/main" val="4182988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1808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</a:t>
            </a:r>
            <a:r>
              <a:rPr lang="en-US" sz="3600" b="1" dirty="0" smtClean="0">
                <a:solidFill>
                  <a:srgbClr val="0308C9"/>
                </a:solidFill>
              </a:rPr>
              <a:t>Mistakes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Unilateral Mistakes</a:t>
            </a:r>
            <a:endParaRPr lang="en-US" sz="2800" b="1" i="1" dirty="0">
              <a:solidFill>
                <a:srgbClr val="006600"/>
              </a:solidFill>
            </a:endParaRPr>
          </a:p>
          <a:p>
            <a:pPr algn="just">
              <a:lnSpc>
                <a:spcPct val="93000"/>
              </a:lnSpc>
              <a:spcBef>
                <a:spcPts val="0"/>
              </a:spcBef>
              <a:defRPr/>
            </a:pPr>
            <a:endParaRPr lang="en-US" sz="800" b="1" i="1" dirty="0"/>
          </a:p>
          <a:p>
            <a:pPr>
              <a:lnSpc>
                <a:spcPct val="93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Defined:</a:t>
            </a:r>
            <a:r>
              <a:rPr lang="en-US" sz="1600" dirty="0" smtClean="0"/>
              <a:t> A </a:t>
            </a:r>
            <a:r>
              <a:rPr lang="en-US" sz="1600" dirty="0"/>
              <a:t>unilateral </a:t>
            </a:r>
            <a:r>
              <a:rPr lang="en-US" sz="1600" dirty="0" smtClean="0"/>
              <a:t>mistake is a mistake made by </a:t>
            </a:r>
            <a:r>
              <a:rPr lang="en-US" sz="1600" dirty="0"/>
              <a:t>only one of the </a:t>
            </a:r>
            <a:r>
              <a:rPr lang="en-US" sz="1600" dirty="0" smtClean="0"/>
              <a:t>parties.</a:t>
            </a:r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500" dirty="0"/>
          </a:p>
          <a:p>
            <a:pPr>
              <a:lnSpc>
                <a:spcPct val="93000"/>
              </a:lnSpc>
              <a:spcBef>
                <a:spcPts val="0"/>
              </a:spcBef>
            </a:pPr>
            <a:r>
              <a:rPr lang="en-US" sz="1600" dirty="0" smtClean="0"/>
              <a:t>It is a mistake as </a:t>
            </a:r>
            <a:r>
              <a:rPr lang="en-US" sz="1600" dirty="0"/>
              <a:t>to a </a:t>
            </a:r>
            <a:r>
              <a:rPr lang="en-US" sz="1600" dirty="0" smtClean="0"/>
              <a:t>fact, that does not affect </a:t>
            </a:r>
            <a:r>
              <a:rPr lang="en-US" sz="1600" dirty="0"/>
              <a:t>the </a:t>
            </a:r>
            <a:r>
              <a:rPr lang="en-US" sz="1600" dirty="0" smtClean="0"/>
              <a:t>contract, </a:t>
            </a:r>
            <a:r>
              <a:rPr lang="en-US" sz="1600" dirty="0"/>
              <a:t>when the mistake is unknown to the other contracting </a:t>
            </a:r>
            <a:r>
              <a:rPr lang="en-US" sz="1600" dirty="0" smtClean="0"/>
              <a:t>party.</a:t>
            </a:r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93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Not Always Obvious:</a:t>
            </a:r>
            <a:r>
              <a:rPr lang="en-US" sz="1600" dirty="0" smtClean="0"/>
              <a:t> A </a:t>
            </a:r>
            <a:r>
              <a:rPr lang="en-US" sz="1600" dirty="0"/>
              <a:t>mistake is unilateral, not only in the obvious case where one party </a:t>
            </a:r>
            <a:r>
              <a:rPr lang="en-US" sz="1600" dirty="0" smtClean="0"/>
              <a:t>knows the </a:t>
            </a:r>
            <a:r>
              <a:rPr lang="en-US" sz="1600" dirty="0"/>
              <a:t>true </a:t>
            </a:r>
            <a:r>
              <a:rPr lang="en-US" sz="1600" dirty="0" smtClean="0"/>
              <a:t>facts, </a:t>
            </a:r>
            <a:r>
              <a:rPr lang="en-US" sz="1600" dirty="0"/>
              <a:t>and the other does </a:t>
            </a:r>
            <a:r>
              <a:rPr lang="en-US" sz="1600" dirty="0" smtClean="0"/>
              <a:t>not, </a:t>
            </a:r>
            <a:r>
              <a:rPr lang="en-US" sz="1600" dirty="0"/>
              <a:t>but also where both parties may </a:t>
            </a:r>
            <a:r>
              <a:rPr lang="en-US" sz="1600" dirty="0" smtClean="0"/>
              <a:t>be unaware </a:t>
            </a:r>
            <a:r>
              <a:rPr lang="en-US" sz="1600" dirty="0"/>
              <a:t>of the truth, yet the fact in issue affects the decision of only one </a:t>
            </a:r>
            <a:r>
              <a:rPr lang="en-US" sz="1600" dirty="0" smtClean="0"/>
              <a:t>of the parties.</a:t>
            </a:r>
            <a:r>
              <a:rPr lang="en-US" dirty="0" smtClean="0"/>
              <a:t>  </a:t>
            </a:r>
          </a:p>
          <a:p>
            <a:pPr algn="just">
              <a:lnSpc>
                <a:spcPct val="93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93000"/>
              </a:lnSpc>
              <a:spcBef>
                <a:spcPts val="0"/>
              </a:spcBef>
            </a:pPr>
            <a:r>
              <a:rPr lang="en-US" sz="1600" dirty="0" smtClean="0"/>
              <a:t>In such case, although </a:t>
            </a:r>
            <a:r>
              <a:rPr lang="en-US" sz="1600" dirty="0"/>
              <a:t>neither </a:t>
            </a:r>
            <a:r>
              <a:rPr lang="en-US" sz="1600" dirty="0" smtClean="0"/>
              <a:t>party realizes </a:t>
            </a:r>
            <a:r>
              <a:rPr lang="en-US" sz="1600" dirty="0"/>
              <a:t>the error, the incorrect fact is a </a:t>
            </a:r>
            <a:r>
              <a:rPr lang="en-US" sz="1600" dirty="0" smtClean="0"/>
              <a:t>basic assumption </a:t>
            </a:r>
            <a:r>
              <a:rPr lang="en-US" sz="1600" dirty="0"/>
              <a:t>of only one of the </a:t>
            </a:r>
            <a:r>
              <a:rPr lang="en-US" sz="1600" dirty="0" smtClean="0"/>
              <a:t>parties, </a:t>
            </a:r>
            <a:r>
              <a:rPr lang="en-US" sz="1600" dirty="0"/>
              <a:t>because the other does not use it as </a:t>
            </a:r>
            <a:r>
              <a:rPr lang="en-US" sz="1600" dirty="0" smtClean="0"/>
              <a:t>a basis </a:t>
            </a:r>
            <a:r>
              <a:rPr lang="en-US" sz="1600" dirty="0"/>
              <a:t>for deciding to enter the contract. </a:t>
            </a:r>
            <a:endParaRPr lang="en-US" sz="1600" dirty="0" smtClean="0"/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93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A Unilateral Mistake Can Be Where Both Parties are Misinformed: </a:t>
            </a:r>
            <a:r>
              <a:rPr lang="en-US" sz="1600" dirty="0" smtClean="0"/>
              <a:t>This </a:t>
            </a:r>
            <a:r>
              <a:rPr lang="en-US" sz="1600" dirty="0"/>
              <a:t>means that the </a:t>
            </a:r>
            <a:r>
              <a:rPr lang="en-US" sz="1600" dirty="0" smtClean="0"/>
              <a:t>distinction between </a:t>
            </a:r>
            <a:r>
              <a:rPr lang="en-US" sz="1600" dirty="0"/>
              <a:t>mutual and unilateral mistake is not necessarily merely a matter </a:t>
            </a:r>
            <a:r>
              <a:rPr lang="en-US" sz="1600" dirty="0" smtClean="0"/>
              <a:t>of deciding </a:t>
            </a:r>
            <a:r>
              <a:rPr lang="en-US" sz="1600" dirty="0"/>
              <a:t>whether one or both parties had been misinformed.</a:t>
            </a:r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93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When Can a Contract Be Rescinded for Unilateral Mistake: </a:t>
            </a:r>
            <a:r>
              <a:rPr lang="en-US" sz="1600" dirty="0" smtClean="0"/>
              <a:t>The bottom line with a unilateral mistake is, that a party </a:t>
            </a:r>
            <a:r>
              <a:rPr lang="en-US" sz="1600" dirty="0"/>
              <a:t>making the mistake may avoid the </a:t>
            </a:r>
            <a:r>
              <a:rPr lang="en-US" sz="1600" dirty="0" smtClean="0"/>
              <a:t>contract, only if </a:t>
            </a:r>
            <a:r>
              <a:rPr lang="en-US" sz="1600" dirty="0"/>
              <a:t>the other </a:t>
            </a:r>
            <a:r>
              <a:rPr lang="en-US" sz="1600" dirty="0" smtClean="0"/>
              <a:t>contracting party knew, </a:t>
            </a:r>
            <a:r>
              <a:rPr lang="en-US" sz="1600" dirty="0"/>
              <a:t>or should have </a:t>
            </a:r>
            <a:r>
              <a:rPr lang="en-US" sz="1600" dirty="0" smtClean="0"/>
              <a:t>known, </a:t>
            </a:r>
            <a:r>
              <a:rPr lang="en-US" sz="1600" dirty="0"/>
              <a:t>of the mistake</a:t>
            </a:r>
            <a:r>
              <a:rPr lang="en-US" sz="1600" dirty="0" smtClean="0"/>
              <a:t>.</a:t>
            </a:r>
          </a:p>
          <a:p>
            <a:pPr algn="just">
              <a:lnSpc>
                <a:spcPct val="93000"/>
              </a:lnSpc>
              <a:spcBef>
                <a:spcPts val="0"/>
              </a:spcBef>
            </a:pPr>
            <a:endParaRPr lang="en-US" altLang="en-US" sz="1000" dirty="0"/>
          </a:p>
          <a:p>
            <a:pPr algn="just">
              <a:lnSpc>
                <a:spcPct val="93000"/>
              </a:lnSpc>
              <a:spcBef>
                <a:spcPts val="0"/>
              </a:spcBef>
            </a:pPr>
            <a:r>
              <a:rPr lang="en-US" altLang="en-US" sz="1600" dirty="0" smtClean="0"/>
              <a:t>This is because when there is a </a:t>
            </a:r>
            <a:r>
              <a:rPr lang="en-US" altLang="en-US" sz="1600" dirty="0"/>
              <a:t>mistake known to the </a:t>
            </a:r>
            <a:r>
              <a:rPr lang="en-US" altLang="en-US" sz="1600" dirty="0" smtClean="0"/>
              <a:t>both </a:t>
            </a:r>
            <a:r>
              <a:rPr lang="en-US" altLang="en-US" sz="1600" dirty="0"/>
              <a:t>contracting </a:t>
            </a:r>
            <a:r>
              <a:rPr lang="en-US" altLang="en-US" sz="1600" dirty="0" smtClean="0"/>
              <a:t>parties, it </a:t>
            </a:r>
            <a:r>
              <a:rPr lang="en-US" altLang="en-US" sz="1600" dirty="0"/>
              <a:t>makes the </a:t>
            </a:r>
            <a:r>
              <a:rPr lang="en-US" altLang="en-US" sz="1600" dirty="0" smtClean="0"/>
              <a:t>mistake </a:t>
            </a:r>
            <a:r>
              <a:rPr lang="en-US" altLang="en-US" sz="1600" dirty="0"/>
              <a:t>avoidable </a:t>
            </a:r>
            <a:r>
              <a:rPr lang="en-US" altLang="en-US" sz="1600" dirty="0" smtClean="0"/>
              <a:t>for </a:t>
            </a:r>
            <a:r>
              <a:rPr lang="en-US" altLang="en-US" sz="1600" dirty="0"/>
              <a:t>the victim of the mistake.</a:t>
            </a:r>
          </a:p>
          <a:p>
            <a:pPr algn="just"/>
            <a:endParaRPr lang="en-US" alt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54516332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10176</TotalTime>
  <Words>1631</Words>
  <Application>Microsoft Office PowerPoint</Application>
  <PresentationFormat>On-screen Show (4:3)</PresentationFormat>
  <Paragraphs>182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Impact</vt:lpstr>
      <vt:lpstr>Tahoma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Robert Farley</cp:lastModifiedBy>
  <cp:revision>229</cp:revision>
  <cp:lastPrinted>2020-09-11T18:44:12Z</cp:lastPrinted>
  <dcterms:created xsi:type="dcterms:W3CDTF">2009-11-02T21:31:23Z</dcterms:created>
  <dcterms:modified xsi:type="dcterms:W3CDTF">2020-09-19T16:04:13Z</dcterms:modified>
</cp:coreProperties>
</file>